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47"/>
  </p:notesMasterIdLst>
  <p:sldIdLst>
    <p:sldId id="396" r:id="rId11"/>
    <p:sldId id="742" r:id="rId12"/>
    <p:sldId id="739" r:id="rId13"/>
    <p:sldId id="397" r:id="rId14"/>
    <p:sldId id="380" r:id="rId15"/>
    <p:sldId id="395" r:id="rId16"/>
    <p:sldId id="398" r:id="rId17"/>
    <p:sldId id="752" r:id="rId18"/>
    <p:sldId id="753" r:id="rId19"/>
    <p:sldId id="419" r:id="rId20"/>
    <p:sldId id="418" r:id="rId21"/>
    <p:sldId id="749" r:id="rId22"/>
    <p:sldId id="750" r:id="rId23"/>
    <p:sldId id="755" r:id="rId24"/>
    <p:sldId id="422" r:id="rId25"/>
    <p:sldId id="423" r:id="rId26"/>
    <p:sldId id="424" r:id="rId27"/>
    <p:sldId id="425" r:id="rId28"/>
    <p:sldId id="378" r:id="rId29"/>
    <p:sldId id="420" r:id="rId30"/>
    <p:sldId id="421" r:id="rId31"/>
    <p:sldId id="427" r:id="rId32"/>
    <p:sldId id="429" r:id="rId33"/>
    <p:sldId id="426" r:id="rId34"/>
    <p:sldId id="432" r:id="rId35"/>
    <p:sldId id="430" r:id="rId36"/>
    <p:sldId id="431" r:id="rId37"/>
    <p:sldId id="747" r:id="rId38"/>
    <p:sldId id="748" r:id="rId39"/>
    <p:sldId id="417" r:id="rId40"/>
    <p:sldId id="416" r:id="rId41"/>
    <p:sldId id="746" r:id="rId42"/>
    <p:sldId id="745" r:id="rId43"/>
    <p:sldId id="743" r:id="rId44"/>
    <p:sldId id="756" r:id="rId45"/>
    <p:sldId id="399"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Pascale" initials="AP" lastIdx="102" clrIdx="0">
    <p:extLst>
      <p:ext uri="{19B8F6BF-5375-455C-9EA6-DF929625EA0E}">
        <p15:presenceInfo xmlns:p15="http://schemas.microsoft.com/office/powerpoint/2012/main" userId="c90cb2b0fc5379e2" providerId="Windows Live"/>
      </p:ext>
    </p:extLst>
  </p:cmAuthor>
  <p:cmAuthor id="2" name="Michael Bally" initials="MB" lastIdx="45" clrIdx="1">
    <p:extLst>
      <p:ext uri="{19B8F6BF-5375-455C-9EA6-DF929625EA0E}">
        <p15:presenceInfo xmlns:p15="http://schemas.microsoft.com/office/powerpoint/2012/main" userId="S::michael.bally@graduateinstitute.ch::2bb4b0c2-6dd5-4948-8765-6d1e48f0ea75" providerId="AD"/>
      </p:ext>
    </p:extLst>
  </p:cmAuthor>
  <p:cmAuthor id="3" name="Michael BALLY" initials="MB" lastIdx="33" clrIdx="2">
    <p:extLst>
      <p:ext uri="{19B8F6BF-5375-455C-9EA6-DF929625EA0E}">
        <p15:presenceInfo xmlns:p15="http://schemas.microsoft.com/office/powerpoint/2012/main" userId="d74a5f3d1f19ce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59"/>
    <a:srgbClr val="58585A"/>
    <a:srgbClr val="7F7F7F"/>
    <a:srgbClr val="D2CBB8"/>
    <a:srgbClr val="000000"/>
    <a:srgbClr val="F69E60"/>
    <a:srgbClr val="FFC000"/>
    <a:srgbClr val="FFFFFF"/>
    <a:srgbClr val="ED7D31"/>
    <a:srgbClr val="A5C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04" autoAdjust="0"/>
    <p:restoredTop sz="95639" autoAdjust="0"/>
  </p:normalViewPr>
  <p:slideViewPr>
    <p:cSldViewPr snapToGrid="0">
      <p:cViewPr varScale="1">
        <p:scale>
          <a:sx n="83" d="100"/>
          <a:sy n="83" d="100"/>
        </p:scale>
        <p:origin x="946" y="82"/>
      </p:cViewPr>
      <p:guideLst>
        <p:guide orient="horz" pos="2160"/>
        <p:guide pos="2789"/>
        <p:guide orient="horz" pos="1616"/>
        <p:guide pos="2245"/>
        <p:guide orient="horz" pos="1366"/>
        <p:guide orient="horz" pos="2478"/>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593360040521248E-2"/>
          <c:y val="0.19072912500789321"/>
          <c:w val="0.96792040797531886"/>
          <c:h val="0.53255935717443004"/>
        </c:manualLayout>
      </c:layout>
      <c:barChart>
        <c:barDir val="col"/>
        <c:grouping val="clustered"/>
        <c:varyColors val="0"/>
        <c:ser>
          <c:idx val="0"/>
          <c:order val="0"/>
          <c:tx>
            <c:strRef>
              <c:f>All!$K$38</c:f>
              <c:strCache>
                <c:ptCount val="1"/>
                <c:pt idx="0">
                  <c:v>Overall</c:v>
                </c:pt>
              </c:strCache>
            </c:strRef>
          </c:tx>
          <c:spPr>
            <a:solidFill>
              <a:srgbClr val="58585A"/>
            </a:solidFill>
            <a:ln>
              <a:noFill/>
            </a:ln>
            <a:effectLst/>
          </c:spPr>
          <c:invertIfNegative val="0"/>
          <c:dPt>
            <c:idx val="0"/>
            <c:invertIfNegative val="0"/>
            <c:bubble3D val="0"/>
            <c:extLst>
              <c:ext xmlns:c16="http://schemas.microsoft.com/office/drawing/2014/chart" uri="{C3380CC4-5D6E-409C-BE32-E72D297353CC}">
                <c16:uniqueId val="{00000007-6AE9-4650-9163-AA7BDCD5973B}"/>
              </c:ext>
            </c:extLst>
          </c:dPt>
          <c:dLbls>
            <c:dLbl>
              <c:idx val="0"/>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r>
                      <a:rPr lang="en-US" dirty="0"/>
                      <a:t>12%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6AE9-4650-9163-AA7BDCD5973B}"/>
                </c:ext>
              </c:extLst>
            </c:dLbl>
            <c:dLbl>
              <c:idx val="1"/>
              <c:layout/>
              <c:tx>
                <c:rich>
                  <a:bodyPr/>
                  <a:lstStyle/>
                  <a:p>
                    <a:r>
                      <a:rPr lang="en-US"/>
                      <a:t>66%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E48-497E-AF2C-FA34891D36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All!$J$39:$J$40</c:f>
              <c:strCache>
                <c:ptCount val="2"/>
                <c:pt idx="0">
                  <c:v>West Bank</c:v>
                </c:pt>
                <c:pt idx="1">
                  <c:v>Gaza</c:v>
                </c:pt>
              </c:strCache>
            </c:strRef>
          </c:cat>
          <c:val>
            <c:numRef>
              <c:f>All!$K$39:$K$40</c:f>
              <c:numCache>
                <c:formatCode>0%</c:formatCode>
                <c:ptCount val="2"/>
                <c:pt idx="0">
                  <c:v>0.12</c:v>
                </c:pt>
                <c:pt idx="1">
                  <c:v>0.66</c:v>
                </c:pt>
              </c:numCache>
            </c:numRef>
          </c:val>
          <c:extLst>
            <c:ext xmlns:c16="http://schemas.microsoft.com/office/drawing/2014/chart" uri="{C3380CC4-5D6E-409C-BE32-E72D297353CC}">
              <c16:uniqueId val="{00000000-5379-41B3-9FBB-10326E125705}"/>
            </c:ext>
          </c:extLst>
        </c:ser>
        <c:ser>
          <c:idx val="1"/>
          <c:order val="1"/>
          <c:tx>
            <c:strRef>
              <c:f>All!$L$38</c:f>
              <c:strCache>
                <c:ptCount val="1"/>
                <c:pt idx="0">
                  <c:v>Refugee HHs</c:v>
                </c:pt>
              </c:strCache>
            </c:strRef>
          </c:tx>
          <c:spPr>
            <a:solidFill>
              <a:srgbClr val="EE5859"/>
            </a:solidFill>
            <a:ln>
              <a:noFill/>
            </a:ln>
            <a:effectLst/>
          </c:spPr>
          <c:invertIfNegative val="0"/>
          <c:dPt>
            <c:idx val="0"/>
            <c:invertIfNegative val="0"/>
            <c:bubble3D val="0"/>
            <c:extLst>
              <c:ext xmlns:c16="http://schemas.microsoft.com/office/drawing/2014/chart" uri="{C3380CC4-5D6E-409C-BE32-E72D297353CC}">
                <c16:uniqueId val="{00000008-6AE9-4650-9163-AA7BDCD5973B}"/>
              </c:ext>
            </c:extLst>
          </c:dPt>
          <c:dLbls>
            <c:dLbl>
              <c:idx val="0"/>
              <c:layout/>
              <c:tx>
                <c:rich>
                  <a:bodyPr/>
                  <a:lstStyle/>
                  <a:p>
                    <a:r>
                      <a:rPr lang="en-US" dirty="0"/>
                      <a:t>13%</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AE9-4650-9163-AA7BDCD5973B}"/>
                </c:ext>
              </c:extLst>
            </c:dLbl>
            <c:dLbl>
              <c:idx val="1"/>
              <c:layout/>
              <c:tx>
                <c:rich>
                  <a:bodyPr/>
                  <a:lstStyle/>
                  <a:p>
                    <a:r>
                      <a:rPr lang="en-US"/>
                      <a:t>73%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E48-497E-AF2C-FA34891D36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All!$J$39:$J$40</c:f>
              <c:strCache>
                <c:ptCount val="2"/>
                <c:pt idx="0">
                  <c:v>West Bank</c:v>
                </c:pt>
                <c:pt idx="1">
                  <c:v>Gaza</c:v>
                </c:pt>
              </c:strCache>
            </c:strRef>
          </c:cat>
          <c:val>
            <c:numRef>
              <c:f>All!$L$39:$L$40</c:f>
              <c:numCache>
                <c:formatCode>0%</c:formatCode>
                <c:ptCount val="2"/>
                <c:pt idx="0">
                  <c:v>0.13</c:v>
                </c:pt>
                <c:pt idx="1">
                  <c:v>0.73</c:v>
                </c:pt>
              </c:numCache>
            </c:numRef>
          </c:val>
          <c:extLst>
            <c:ext xmlns:c16="http://schemas.microsoft.com/office/drawing/2014/chart" uri="{C3380CC4-5D6E-409C-BE32-E72D297353CC}">
              <c16:uniqueId val="{00000001-5379-41B3-9FBB-10326E125705}"/>
            </c:ext>
          </c:extLst>
        </c:ser>
        <c:ser>
          <c:idx val="2"/>
          <c:order val="2"/>
          <c:tx>
            <c:strRef>
              <c:f>All!$M$38</c:f>
              <c:strCache>
                <c:ptCount val="1"/>
                <c:pt idx="0">
                  <c:v>Non Refugee HHs</c:v>
                </c:pt>
              </c:strCache>
            </c:strRef>
          </c:tx>
          <c:spPr>
            <a:solidFill>
              <a:srgbClr val="D2CBB8"/>
            </a:solidFill>
            <a:ln>
              <a:noFill/>
            </a:ln>
            <a:effectLst/>
          </c:spPr>
          <c:invertIfNegative val="0"/>
          <c:dPt>
            <c:idx val="0"/>
            <c:invertIfNegative val="0"/>
            <c:bubble3D val="0"/>
            <c:extLst>
              <c:ext xmlns:c16="http://schemas.microsoft.com/office/drawing/2014/chart" uri="{C3380CC4-5D6E-409C-BE32-E72D297353CC}">
                <c16:uniqueId val="{00000009-6AE9-4650-9163-AA7BDCD5973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All!$J$39:$J$40</c:f>
              <c:strCache>
                <c:ptCount val="2"/>
                <c:pt idx="0">
                  <c:v>West Bank</c:v>
                </c:pt>
                <c:pt idx="1">
                  <c:v>Gaza</c:v>
                </c:pt>
              </c:strCache>
            </c:strRef>
          </c:cat>
          <c:val>
            <c:numRef>
              <c:f>All!$M$39:$M$40</c:f>
              <c:numCache>
                <c:formatCode>0%</c:formatCode>
                <c:ptCount val="2"/>
                <c:pt idx="0">
                  <c:v>0.12</c:v>
                </c:pt>
                <c:pt idx="1">
                  <c:v>0.51</c:v>
                </c:pt>
              </c:numCache>
            </c:numRef>
          </c:val>
          <c:extLst>
            <c:ext xmlns:c16="http://schemas.microsoft.com/office/drawing/2014/chart" uri="{C3380CC4-5D6E-409C-BE32-E72D297353CC}">
              <c16:uniqueId val="{00000001-7FA9-4BF5-BD43-51320DE4AF75}"/>
            </c:ext>
          </c:extLst>
        </c:ser>
        <c:dLbls>
          <c:dLblPos val="outEnd"/>
          <c:showLegendKey val="0"/>
          <c:showVal val="1"/>
          <c:showCatName val="0"/>
          <c:showSerName val="0"/>
          <c:showPercent val="0"/>
          <c:showBubbleSize val="0"/>
        </c:dLbls>
        <c:gapWidth val="219"/>
        <c:overlap val="-15"/>
        <c:axId val="463421791"/>
        <c:axId val="463427615"/>
      </c:barChart>
      <c:catAx>
        <c:axId val="46342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63427615"/>
        <c:crosses val="autoZero"/>
        <c:auto val="1"/>
        <c:lblAlgn val="ctr"/>
        <c:lblOffset val="100"/>
        <c:noMultiLvlLbl val="0"/>
      </c:catAx>
      <c:valAx>
        <c:axId val="463427615"/>
        <c:scaling>
          <c:orientation val="minMax"/>
        </c:scaling>
        <c:delete val="1"/>
        <c:axPos val="l"/>
        <c:numFmt formatCode="0%" sourceLinked="1"/>
        <c:majorTickMark val="none"/>
        <c:minorTickMark val="none"/>
        <c:tickLblPos val="nextTo"/>
        <c:crossAx val="463421791"/>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ayout>
        <c:manualLayout>
          <c:xMode val="edge"/>
          <c:yMode val="edge"/>
          <c:x val="4.7346173351093111E-2"/>
          <c:y val="0.86500073635899277"/>
          <c:w val="0.90711612049098889"/>
          <c:h val="8.06163066095376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Sheet1!$B$7</c:f>
              <c:strCache>
                <c:ptCount val="1"/>
                <c:pt idx="0">
                  <c:v>Non-refugee</c:v>
                </c:pt>
              </c:strCache>
            </c:strRef>
          </c:tx>
          <c:dPt>
            <c:idx val="0"/>
            <c:bubble3D val="0"/>
            <c:spPr>
              <a:solidFill>
                <a:srgbClr val="D2CBB8"/>
              </a:solidFill>
              <a:ln w="19050">
                <a:solidFill>
                  <a:schemeClr val="lt1"/>
                </a:solidFill>
              </a:ln>
              <a:effectLst/>
            </c:spPr>
            <c:extLst>
              <c:ext xmlns:c16="http://schemas.microsoft.com/office/drawing/2014/chart" uri="{C3380CC4-5D6E-409C-BE32-E72D297353CC}">
                <c16:uniqueId val="{00000001-427D-EF4D-AC49-99C89AD205F7}"/>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427D-EF4D-AC49-99C89AD205F7}"/>
              </c:ext>
            </c:extLst>
          </c:dPt>
          <c:dPt>
            <c:idx val="2"/>
            <c:bubble3D val="0"/>
            <c:spPr>
              <a:solidFill>
                <a:srgbClr val="EE5859"/>
              </a:solidFill>
              <a:ln w="19050">
                <a:solidFill>
                  <a:schemeClr val="lt1"/>
                </a:solidFill>
              </a:ln>
              <a:effectLst/>
            </c:spPr>
            <c:extLst>
              <c:ext xmlns:c16="http://schemas.microsoft.com/office/drawing/2014/chart" uri="{C3380CC4-5D6E-409C-BE32-E72D297353CC}">
                <c16:uniqueId val="{00000005-427D-EF4D-AC49-99C89AD205F7}"/>
              </c:ext>
            </c:extLst>
          </c:dPt>
          <c:dLbls>
            <c:dLbl>
              <c:idx val="0"/>
              <c:layout>
                <c:manualLayout>
                  <c:x val="0.18538770237245158"/>
                  <c:y val="0.1067211756976135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7D-EF4D-AC49-99C89AD205F7}"/>
                </c:ext>
              </c:extLst>
            </c:dLbl>
            <c:dLbl>
              <c:idx val="1"/>
              <c:layout>
                <c:manualLayout>
                  <c:x val="-0.19053736077168651"/>
                  <c:y val="-0.1067211756976135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7D-EF4D-AC49-99C89AD205F7}"/>
                </c:ext>
              </c:extLst>
            </c:dLbl>
            <c:dLbl>
              <c:idx val="2"/>
              <c:layout>
                <c:manualLayout>
                  <c:x val="-7.7244875988521533E-2"/>
                  <c:y val="-0.160081763546420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7D-EF4D-AC49-99C89AD205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Sheet1!$A$8:$A$10</c:f>
              <c:strCache>
                <c:ptCount val="3"/>
                <c:pt idx="0">
                  <c:v>Acceptable</c:v>
                </c:pt>
                <c:pt idx="1">
                  <c:v>Borderline</c:v>
                </c:pt>
                <c:pt idx="2">
                  <c:v>Poor</c:v>
                </c:pt>
              </c:strCache>
            </c:strRef>
          </c:cat>
          <c:val>
            <c:numRef>
              <c:f>Sheet1!$B$8:$B$10</c:f>
              <c:numCache>
                <c:formatCode>0%</c:formatCode>
                <c:ptCount val="3"/>
                <c:pt idx="0">
                  <c:v>0.95</c:v>
                </c:pt>
                <c:pt idx="1">
                  <c:v>0.04</c:v>
                </c:pt>
                <c:pt idx="2">
                  <c:v>0.01</c:v>
                </c:pt>
              </c:numCache>
            </c:numRef>
          </c:val>
          <c:extLst>
            <c:ext xmlns:c16="http://schemas.microsoft.com/office/drawing/2014/chart" uri="{C3380CC4-5D6E-409C-BE32-E72D297353CC}">
              <c16:uniqueId val="{00000006-427D-EF4D-AC49-99C89AD205F7}"/>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Sheet1!$B$11</c:f>
              <c:strCache>
                <c:ptCount val="1"/>
                <c:pt idx="0">
                  <c:v>Refugee</c:v>
                </c:pt>
              </c:strCache>
            </c:strRef>
          </c:tx>
          <c:dPt>
            <c:idx val="0"/>
            <c:bubble3D val="0"/>
            <c:spPr>
              <a:solidFill>
                <a:srgbClr val="D2CBB8"/>
              </a:solidFill>
              <a:ln w="19050">
                <a:solidFill>
                  <a:schemeClr val="lt1"/>
                </a:solidFill>
              </a:ln>
              <a:effectLst/>
            </c:spPr>
            <c:extLst>
              <c:ext xmlns:c16="http://schemas.microsoft.com/office/drawing/2014/chart" uri="{C3380CC4-5D6E-409C-BE32-E72D297353CC}">
                <c16:uniqueId val="{00000001-68A8-2745-9F4E-C825EA0D7059}"/>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68A8-2745-9F4E-C825EA0D70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A8-2745-9F4E-C825EA0D7059}"/>
              </c:ext>
            </c:extLst>
          </c:dPt>
          <c:dLbls>
            <c:dLbl>
              <c:idx val="0"/>
              <c:layout>
                <c:manualLayout>
                  <c:x val="0.18023804397321683"/>
                  <c:y val="0.1400715431031176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A8-2745-9F4E-C825EA0D7059}"/>
                </c:ext>
              </c:extLst>
            </c:dLbl>
            <c:dLbl>
              <c:idx val="1"/>
              <c:layout>
                <c:manualLayout>
                  <c:x val="-0.15448975197704307"/>
                  <c:y val="-0.1067211756976135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A8-2745-9F4E-C825EA0D7059}"/>
                </c:ext>
              </c:extLst>
            </c:dLbl>
            <c:dLbl>
              <c:idx val="2"/>
              <c:delete val="1"/>
              <c:extLst>
                <c:ext xmlns:c15="http://schemas.microsoft.com/office/drawing/2012/chart" uri="{CE6537A1-D6FC-4f65-9D91-7224C49458BB}"/>
                <c:ext xmlns:c16="http://schemas.microsoft.com/office/drawing/2014/chart" uri="{C3380CC4-5D6E-409C-BE32-E72D297353CC}">
                  <c16:uniqueId val="{00000005-68A8-2745-9F4E-C825EA0D70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Sheet1!$A$12:$A$14</c:f>
              <c:strCache>
                <c:ptCount val="3"/>
                <c:pt idx="0">
                  <c:v>Acceptable</c:v>
                </c:pt>
                <c:pt idx="1">
                  <c:v>Borderline</c:v>
                </c:pt>
                <c:pt idx="2">
                  <c:v>Poor</c:v>
                </c:pt>
              </c:strCache>
            </c:strRef>
          </c:cat>
          <c:val>
            <c:numRef>
              <c:f>Sheet1!$B$12:$B$14</c:f>
              <c:numCache>
                <c:formatCode>0%</c:formatCode>
                <c:ptCount val="3"/>
                <c:pt idx="0">
                  <c:v>0.94</c:v>
                </c:pt>
                <c:pt idx="1">
                  <c:v>0.05</c:v>
                </c:pt>
                <c:pt idx="2">
                  <c:v>0</c:v>
                </c:pt>
              </c:numCache>
            </c:numRef>
          </c:val>
          <c:extLst>
            <c:ext xmlns:c16="http://schemas.microsoft.com/office/drawing/2014/chart" uri="{C3380CC4-5D6E-409C-BE32-E72D297353CC}">
              <c16:uniqueId val="{00000006-68A8-2745-9F4E-C825EA0D7059}"/>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Non-refugee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4E4D-224F-A656-3FD68F4DCE1D}"/>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4E4D-224F-A656-3FD68F4DCE1D}"/>
              </c:ext>
            </c:extLst>
          </c:dPt>
          <c:dPt>
            <c:idx val="2"/>
            <c:bubble3D val="0"/>
            <c:spPr>
              <a:solidFill>
                <a:srgbClr val="EE5859"/>
              </a:solidFill>
              <a:ln w="19050">
                <a:solidFill>
                  <a:schemeClr val="lt1"/>
                </a:solidFill>
              </a:ln>
              <a:effectLst/>
            </c:spPr>
            <c:extLst>
              <c:ext xmlns:c16="http://schemas.microsoft.com/office/drawing/2014/chart" uri="{C3380CC4-5D6E-409C-BE32-E72D297353CC}">
                <c16:uniqueId val="{00000005-4E4D-224F-A656-3FD68F4DCE1D}"/>
              </c:ext>
            </c:extLst>
          </c:dPt>
          <c:dLbls>
            <c:dLbl>
              <c:idx val="0"/>
              <c:layout>
                <c:manualLayout>
                  <c:x val="7.7244875988521533E-2"/>
                  <c:y val="-0.1133912491787143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4D-224F-A656-3FD68F4DCE1D}"/>
                </c:ext>
              </c:extLst>
            </c:dLbl>
            <c:dLbl>
              <c:idx val="1"/>
              <c:layout>
                <c:manualLayout>
                  <c:x val="8.2394534387756305E-2"/>
                  <c:y val="0.1267313961409159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4D-224F-A656-3FD68F4DCE1D}"/>
                </c:ext>
              </c:extLst>
            </c:dLbl>
            <c:dLbl>
              <c:idx val="2"/>
              <c:layout>
                <c:manualLayout>
                  <c:x val="-0.14934009357780831"/>
                  <c:y val="-6.67007348110084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4D-224F-A656-3FD68F4DCE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0-30%</c:v>
                </c:pt>
                <c:pt idx="1">
                  <c:v>30%-60%</c:v>
                </c:pt>
                <c:pt idx="2">
                  <c:v>&gt; 60%</c:v>
                </c:pt>
              </c:strCache>
            </c:strRef>
          </c:cat>
          <c:val>
            <c:numRef>
              <c:f>Sheet1!$B$2:$B$4</c:f>
              <c:numCache>
                <c:formatCode>0%</c:formatCode>
                <c:ptCount val="3"/>
                <c:pt idx="0">
                  <c:v>0.11</c:v>
                </c:pt>
                <c:pt idx="1">
                  <c:v>0.57999999999999996</c:v>
                </c:pt>
                <c:pt idx="2">
                  <c:v>0.3</c:v>
                </c:pt>
              </c:numCache>
            </c:numRef>
          </c:val>
          <c:extLst>
            <c:ext xmlns:c16="http://schemas.microsoft.com/office/drawing/2014/chart" uri="{C3380CC4-5D6E-409C-BE32-E72D297353CC}">
              <c16:uniqueId val="{00000006-4E4D-224F-A656-3FD68F4DCE1D}"/>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Sheet1!$B$7</c:f>
              <c:strCache>
                <c:ptCount val="1"/>
                <c:pt idx="0">
                  <c:v>Non-refugee</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EA9-1B43-8C83-BC21FEBC3025}"/>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1EA9-1B43-8C83-BC21FEBC3025}"/>
              </c:ext>
            </c:extLst>
          </c:dPt>
          <c:dPt>
            <c:idx val="2"/>
            <c:bubble3D val="0"/>
            <c:spPr>
              <a:solidFill>
                <a:srgbClr val="EE5859"/>
              </a:solidFill>
              <a:ln w="19050">
                <a:solidFill>
                  <a:schemeClr val="lt1"/>
                </a:solidFill>
              </a:ln>
              <a:effectLst/>
            </c:spPr>
            <c:extLst>
              <c:ext xmlns:c16="http://schemas.microsoft.com/office/drawing/2014/chart" uri="{C3380CC4-5D6E-409C-BE32-E72D297353CC}">
                <c16:uniqueId val="{00000005-1EA9-1B43-8C83-BC21FEBC3025}"/>
              </c:ext>
            </c:extLst>
          </c:dPt>
          <c:dLbls>
            <c:dLbl>
              <c:idx val="0"/>
              <c:layout>
                <c:manualLayout>
                  <c:x val="0.10299316798469528"/>
                  <c:y val="-0.1467416165842186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A9-1B43-8C83-BC21FEBC3025}"/>
                </c:ext>
              </c:extLst>
            </c:dLbl>
            <c:dLbl>
              <c:idx val="1"/>
              <c:layout>
                <c:manualLayout>
                  <c:x val="9.7843509585460606E-2"/>
                  <c:y val="0.1000511022165125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A9-1B43-8C83-BC21FEBC3025}"/>
                </c:ext>
              </c:extLst>
            </c:dLbl>
            <c:dLbl>
              <c:idx val="2"/>
              <c:layout>
                <c:manualLayout>
                  <c:x val="-0.12359180158163448"/>
                  <c:y val="-5.336058784880676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A9-1B43-8C83-BC21FEBC30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Sheet1!$A$8:$A$10</c:f>
              <c:strCache>
                <c:ptCount val="3"/>
                <c:pt idx="0">
                  <c:v>0-30%</c:v>
                </c:pt>
                <c:pt idx="1">
                  <c:v>30%-60%</c:v>
                </c:pt>
                <c:pt idx="2">
                  <c:v>&gt; 60%</c:v>
                </c:pt>
              </c:strCache>
            </c:strRef>
          </c:cat>
          <c:val>
            <c:numRef>
              <c:f>Sheet1!$B$8:$B$10</c:f>
              <c:numCache>
                <c:formatCode>0%</c:formatCode>
                <c:ptCount val="3"/>
                <c:pt idx="0">
                  <c:v>0.08</c:v>
                </c:pt>
                <c:pt idx="1">
                  <c:v>0.54</c:v>
                </c:pt>
                <c:pt idx="2">
                  <c:v>0.38</c:v>
                </c:pt>
              </c:numCache>
            </c:numRef>
          </c:val>
          <c:extLst>
            <c:ext xmlns:c16="http://schemas.microsoft.com/office/drawing/2014/chart" uri="{C3380CC4-5D6E-409C-BE32-E72D297353CC}">
              <c16:uniqueId val="{00000006-1EA9-1B43-8C83-BC21FEBC3025}"/>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Crisis</c:v>
                </c:pt>
                <c:pt idx="2">
                  <c:v>Emergency</c:v>
                </c:pt>
              </c:strCache>
            </c:strRef>
          </c:cat>
          <c:val>
            <c:numRef>
              <c:f>Sheet1!$B$2:$B$4</c:f>
              <c:numCache>
                <c:formatCode>0%</c:formatCode>
                <c:ptCount val="3"/>
                <c:pt idx="0">
                  <c:v>0.25</c:v>
                </c:pt>
                <c:pt idx="1">
                  <c:v>7.0000000000000007E-2</c:v>
                </c:pt>
                <c:pt idx="2">
                  <c:v>7.0000000000000007E-2</c:v>
                </c:pt>
              </c:numCache>
            </c:numRef>
          </c:val>
          <c:extLst>
            <c:ext xmlns:c16="http://schemas.microsoft.com/office/drawing/2014/chart" uri="{C3380CC4-5D6E-409C-BE32-E72D297353CC}">
              <c16:uniqueId val="{00000000-D027-604F-965E-41CA58984651}"/>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Crisis</c:v>
                </c:pt>
                <c:pt idx="2">
                  <c:v>Emergency</c:v>
                </c:pt>
              </c:strCache>
            </c:strRef>
          </c:cat>
          <c:val>
            <c:numRef>
              <c:f>Sheet1!$C$2:$C$4</c:f>
              <c:numCache>
                <c:formatCode>0%</c:formatCode>
                <c:ptCount val="3"/>
                <c:pt idx="0">
                  <c:v>0.81</c:v>
                </c:pt>
                <c:pt idx="1">
                  <c:v>0.24</c:v>
                </c:pt>
                <c:pt idx="2">
                  <c:v>0.16</c:v>
                </c:pt>
              </c:numCache>
            </c:numRef>
          </c:val>
          <c:extLst>
            <c:ext xmlns:c16="http://schemas.microsoft.com/office/drawing/2014/chart" uri="{C3380CC4-5D6E-409C-BE32-E72D297353CC}">
              <c16:uniqueId val="{00000001-D027-604F-965E-41CA58984651}"/>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l"/>
        <c:numFmt formatCode="0%" sourceLinked="1"/>
        <c:majorTickMark val="none"/>
        <c:minorTickMark val="none"/>
        <c:tickLblPos val="nextTo"/>
        <c:crossAx val="506756207"/>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93184358534051E-2"/>
          <c:y val="6.7670272841502371E-2"/>
          <c:w val="0.96601363128293194"/>
          <c:h val="0.5407964069361787"/>
        </c:manualLayout>
      </c:layout>
      <c:barChart>
        <c:barDir val="col"/>
        <c:grouping val="clustered"/>
        <c:varyColors val="0"/>
        <c:ser>
          <c:idx val="0"/>
          <c:order val="0"/>
          <c:tx>
            <c:strRef>
              <c:f>Sheet1!$B$1</c:f>
              <c:strCache>
                <c:ptCount val="1"/>
                <c:pt idx="0">
                  <c:v>OPT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Legal Services</c:v>
                </c:pt>
                <c:pt idx="1">
                  <c:v>Medical Services</c:v>
                </c:pt>
                <c:pt idx="2">
                  <c:v>Mental Health Services</c:v>
                </c:pt>
              </c:strCache>
            </c:strRef>
          </c:cat>
          <c:val>
            <c:numRef>
              <c:f>Sheet1!$B$2:$B$4</c:f>
              <c:numCache>
                <c:formatCode>0%</c:formatCode>
                <c:ptCount val="3"/>
                <c:pt idx="0">
                  <c:v>0.47</c:v>
                </c:pt>
                <c:pt idx="1">
                  <c:v>0.55000000000000004</c:v>
                </c:pt>
                <c:pt idx="2">
                  <c:v>0.72</c:v>
                </c:pt>
              </c:numCache>
            </c:numRef>
          </c:val>
          <c:extLst>
            <c:ext xmlns:c16="http://schemas.microsoft.com/office/drawing/2014/chart" uri="{C3380CC4-5D6E-409C-BE32-E72D297353CC}">
              <c16:uniqueId val="{00000000-A515-1B44-A855-66AD7F8275CD}"/>
            </c:ext>
          </c:extLst>
        </c:ser>
        <c:ser>
          <c:idx val="1"/>
          <c:order val="1"/>
          <c:tx>
            <c:strRef>
              <c:f>Sheet1!$C$1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Legal Services</c:v>
                </c:pt>
                <c:pt idx="1">
                  <c:v>Medical Services</c:v>
                </c:pt>
                <c:pt idx="2">
                  <c:v>Mental Health Services</c:v>
                </c:pt>
              </c:strCache>
            </c:strRef>
          </c:cat>
          <c:val>
            <c:numRef>
              <c:f>Sheet1!$C$2:$C$4</c:f>
              <c:numCache>
                <c:formatCode>0%</c:formatCode>
                <c:ptCount val="3"/>
                <c:pt idx="0">
                  <c:v>0.51</c:v>
                </c:pt>
                <c:pt idx="1">
                  <c:v>0.55000000000000004</c:v>
                </c:pt>
                <c:pt idx="2">
                  <c:v>0.62</c:v>
                </c:pt>
              </c:numCache>
            </c:numRef>
          </c:val>
          <c:extLst>
            <c:ext xmlns:c16="http://schemas.microsoft.com/office/drawing/2014/chart" uri="{C3380CC4-5D6E-409C-BE32-E72D297353CC}">
              <c16:uniqueId val="{00000001-A515-1B44-A855-66AD7F8275CD}"/>
            </c:ext>
          </c:extLst>
        </c:ser>
        <c:ser>
          <c:idx val="2"/>
          <c:order val="2"/>
          <c:tx>
            <c:strRef>
              <c:f>Sheet1!$D$1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Legal Services</c:v>
                </c:pt>
                <c:pt idx="1">
                  <c:v>Medical Services</c:v>
                </c:pt>
                <c:pt idx="2">
                  <c:v>Mental Health Services</c:v>
                </c:pt>
              </c:strCache>
            </c:strRef>
          </c:cat>
          <c:val>
            <c:numRef>
              <c:f>Sheet1!$D$2:$D$4</c:f>
              <c:numCache>
                <c:formatCode>0%</c:formatCode>
                <c:ptCount val="3"/>
                <c:pt idx="0">
                  <c:v>0.42</c:v>
                </c:pt>
                <c:pt idx="1">
                  <c:v>0.54</c:v>
                </c:pt>
                <c:pt idx="2">
                  <c:v>0.85</c:v>
                </c:pt>
              </c:numCache>
            </c:numRef>
          </c:val>
          <c:extLst>
            <c:ext xmlns:c16="http://schemas.microsoft.com/office/drawing/2014/chart" uri="{C3380CC4-5D6E-409C-BE32-E72D297353CC}">
              <c16:uniqueId val="{00000002-A515-1B44-A855-66AD7F8275CD}"/>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l"/>
        <c:numFmt formatCode="0%" sourceLinked="1"/>
        <c:majorTickMark val="none"/>
        <c:minorTickMark val="none"/>
        <c:tickLblPos val="nextTo"/>
        <c:crossAx val="506756207"/>
        <c:crosses val="autoZero"/>
        <c:crossBetween val="between"/>
      </c:valAx>
      <c:spPr>
        <a:noFill/>
        <a:ln w="25400">
          <a:noFill/>
        </a:ln>
        <a:effectLst/>
      </c:spPr>
    </c:plotArea>
    <c:legend>
      <c:legendPos val="b"/>
      <c:layout>
        <c:manualLayout>
          <c:xMode val="edge"/>
          <c:yMode val="edge"/>
          <c:x val="0.36156679349315524"/>
          <c:y val="0.81119073522758434"/>
          <c:w val="0.27686629137314295"/>
          <c:h val="0.133442677902095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65336674563203"/>
          <c:y val="3.2302168869819486E-2"/>
          <c:w val="0.64534663325436792"/>
          <c:h val="0.85079265175371643"/>
        </c:manualLayout>
      </c:layout>
      <c:barChart>
        <c:barDir val="bar"/>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Toilet seat</c:v>
                </c:pt>
                <c:pt idx="1">
                  <c:v>Handwashing station</c:v>
                </c:pt>
                <c:pt idx="2">
                  <c:v>Soap</c:v>
                </c:pt>
                <c:pt idx="3">
                  <c:v>Toilet paper</c:v>
                </c:pt>
                <c:pt idx="4">
                  <c:v>Bidet</c:v>
                </c:pt>
              </c:strCache>
            </c:strRef>
          </c:cat>
          <c:val>
            <c:numRef>
              <c:f>Sheet1!$B$2:$B$6</c:f>
              <c:numCache>
                <c:formatCode>0%</c:formatCode>
                <c:ptCount val="5"/>
                <c:pt idx="0">
                  <c:v>0.99</c:v>
                </c:pt>
                <c:pt idx="1">
                  <c:v>0.92</c:v>
                </c:pt>
                <c:pt idx="2">
                  <c:v>0.9</c:v>
                </c:pt>
                <c:pt idx="3">
                  <c:v>0.94</c:v>
                </c:pt>
                <c:pt idx="4">
                  <c:v>0.91</c:v>
                </c:pt>
              </c:numCache>
            </c:numRef>
          </c:val>
          <c:extLst>
            <c:ext xmlns:c16="http://schemas.microsoft.com/office/drawing/2014/chart" uri="{C3380CC4-5D6E-409C-BE32-E72D297353CC}">
              <c16:uniqueId val="{00000000-2B72-0841-937F-D3DAEBDDA14B}"/>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Toilet seat</c:v>
                </c:pt>
                <c:pt idx="1">
                  <c:v>Handwashing station</c:v>
                </c:pt>
                <c:pt idx="2">
                  <c:v>Soap</c:v>
                </c:pt>
                <c:pt idx="3">
                  <c:v>Toilet paper</c:v>
                </c:pt>
                <c:pt idx="4">
                  <c:v>Bidet</c:v>
                </c:pt>
              </c:strCache>
            </c:strRef>
          </c:cat>
          <c:val>
            <c:numRef>
              <c:f>Sheet1!$C$2:$C$6</c:f>
              <c:numCache>
                <c:formatCode>0%</c:formatCode>
                <c:ptCount val="5"/>
                <c:pt idx="0">
                  <c:v>0.99</c:v>
                </c:pt>
                <c:pt idx="1">
                  <c:v>0.95</c:v>
                </c:pt>
                <c:pt idx="2">
                  <c:v>0.95</c:v>
                </c:pt>
                <c:pt idx="3">
                  <c:v>0.43</c:v>
                </c:pt>
                <c:pt idx="4">
                  <c:v>0.96</c:v>
                </c:pt>
              </c:numCache>
            </c:numRef>
          </c:val>
          <c:extLst>
            <c:ext xmlns:c16="http://schemas.microsoft.com/office/drawing/2014/chart" uri="{C3380CC4-5D6E-409C-BE32-E72D297353CC}">
              <c16:uniqueId val="{00000001-2B72-0841-937F-D3DAEBDDA14B}"/>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8585A"/>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b"/>
        <c:numFmt formatCode="0%" sourceLinked="1"/>
        <c:majorTickMark val="none"/>
        <c:minorTickMark val="none"/>
        <c:tickLblPos val="nextTo"/>
        <c:crossAx val="506756207"/>
        <c:crosses val="autoZero"/>
        <c:crossBetween val="between"/>
      </c:valAx>
      <c:spPr>
        <a:noFill/>
        <a:ln w="25400">
          <a:noFill/>
        </a:ln>
        <a:effectLst/>
      </c:spPr>
    </c:plotArea>
    <c:legend>
      <c:legendPos val="b"/>
      <c:layout>
        <c:manualLayout>
          <c:xMode val="edge"/>
          <c:yMode val="edge"/>
          <c:x val="0.27844809281412514"/>
          <c:y val="0.92127011110604973"/>
          <c:w val="0.44023009715476541"/>
          <c:h val="6.6983645668561242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Spent money usually spent on other things</c:v>
                </c:pt>
                <c:pt idx="1">
                  <c:v>Receive water on credit/borrow</c:v>
                </c:pt>
                <c:pt idx="2">
                  <c:v>Rely on drinking water stored previously</c:v>
                </c:pt>
                <c:pt idx="3">
                  <c:v>Reduce consumption</c:v>
                </c:pt>
                <c:pt idx="4">
                  <c:v>Modify hygiene practices</c:v>
                </c:pt>
              </c:strCache>
            </c:strRef>
          </c:cat>
          <c:val>
            <c:numRef>
              <c:f>Sheet1!$B$2:$B$6</c:f>
              <c:numCache>
                <c:formatCode>0%</c:formatCode>
                <c:ptCount val="5"/>
                <c:pt idx="0">
                  <c:v>0.41</c:v>
                </c:pt>
                <c:pt idx="1">
                  <c:v>0.11</c:v>
                </c:pt>
                <c:pt idx="2">
                  <c:v>0.42</c:v>
                </c:pt>
                <c:pt idx="3">
                  <c:v>0.09</c:v>
                </c:pt>
                <c:pt idx="4">
                  <c:v>0.1</c:v>
                </c:pt>
              </c:numCache>
            </c:numRef>
          </c:val>
          <c:extLst>
            <c:ext xmlns:c16="http://schemas.microsoft.com/office/drawing/2014/chart" uri="{C3380CC4-5D6E-409C-BE32-E72D297353CC}">
              <c16:uniqueId val="{00000000-2AF5-0647-94D3-0E4DB7E73B03}"/>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Spent money usually spent on other things</c:v>
                </c:pt>
                <c:pt idx="1">
                  <c:v>Receive water on credit/borrow</c:v>
                </c:pt>
                <c:pt idx="2">
                  <c:v>Rely on drinking water stored previously</c:v>
                </c:pt>
                <c:pt idx="3">
                  <c:v>Reduce consumption</c:v>
                </c:pt>
                <c:pt idx="4">
                  <c:v>Modify hygiene practices</c:v>
                </c:pt>
              </c:strCache>
            </c:strRef>
          </c:cat>
          <c:val>
            <c:numRef>
              <c:f>Sheet1!$C$2:$C$6</c:f>
              <c:numCache>
                <c:formatCode>0%</c:formatCode>
                <c:ptCount val="5"/>
                <c:pt idx="0">
                  <c:v>0.18</c:v>
                </c:pt>
                <c:pt idx="1">
                  <c:v>0.34</c:v>
                </c:pt>
                <c:pt idx="2">
                  <c:v>0.4</c:v>
                </c:pt>
                <c:pt idx="3">
                  <c:v>0.11</c:v>
                </c:pt>
                <c:pt idx="4">
                  <c:v>0.18</c:v>
                </c:pt>
              </c:numCache>
            </c:numRef>
          </c:val>
          <c:extLst>
            <c:ext xmlns:c16="http://schemas.microsoft.com/office/drawing/2014/chart" uri="{C3380CC4-5D6E-409C-BE32-E72D297353CC}">
              <c16:uniqueId val="{00000001-2AF5-0647-94D3-0E4DB7E73B03}"/>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l"/>
        <c:numFmt formatCode="0%" sourceLinked="1"/>
        <c:majorTickMark val="none"/>
        <c:minorTickMark val="none"/>
        <c:tickLblPos val="nextTo"/>
        <c:crossAx val="506756207"/>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51254247634"/>
          <c:y val="3.2302168869819486E-2"/>
          <c:w val="0.501248745752366"/>
          <c:h val="0.85407790025265984"/>
        </c:manualLayout>
      </c:layout>
      <c:barChart>
        <c:barDir val="bar"/>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Water Trucking</c:v>
                </c:pt>
                <c:pt idx="1">
                  <c:v>Private network</c:v>
                </c:pt>
                <c:pt idx="2">
                  <c:v>Communal network</c:v>
                </c:pt>
                <c:pt idx="3">
                  <c:v>Bottled water</c:v>
                </c:pt>
                <c:pt idx="4">
                  <c:v>Borehole</c:v>
                </c:pt>
              </c:strCache>
            </c:strRef>
          </c:cat>
          <c:val>
            <c:numRef>
              <c:f>Sheet1!$B$2:$B$6</c:f>
              <c:numCache>
                <c:formatCode>0%</c:formatCode>
                <c:ptCount val="5"/>
                <c:pt idx="0">
                  <c:v>0.01</c:v>
                </c:pt>
                <c:pt idx="1">
                  <c:v>0.84</c:v>
                </c:pt>
                <c:pt idx="2">
                  <c:v>0.01</c:v>
                </c:pt>
                <c:pt idx="3">
                  <c:v>7.0000000000000007E-2</c:v>
                </c:pt>
                <c:pt idx="4">
                  <c:v>0.01</c:v>
                </c:pt>
              </c:numCache>
            </c:numRef>
          </c:val>
          <c:extLst>
            <c:ext xmlns:c16="http://schemas.microsoft.com/office/drawing/2014/chart" uri="{C3380CC4-5D6E-409C-BE32-E72D297353CC}">
              <c16:uniqueId val="{00000000-9AD7-8746-AC61-5C163FF6BCE5}"/>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Water Trucking</c:v>
                </c:pt>
                <c:pt idx="1">
                  <c:v>Private network</c:v>
                </c:pt>
                <c:pt idx="2">
                  <c:v>Communal network</c:v>
                </c:pt>
                <c:pt idx="3">
                  <c:v>Bottled water</c:v>
                </c:pt>
                <c:pt idx="4">
                  <c:v>Borehole</c:v>
                </c:pt>
              </c:strCache>
            </c:strRef>
          </c:cat>
          <c:val>
            <c:numRef>
              <c:f>Sheet1!$C$2:$C$6</c:f>
              <c:numCache>
                <c:formatCode>0%</c:formatCode>
                <c:ptCount val="5"/>
                <c:pt idx="0">
                  <c:v>0.85</c:v>
                </c:pt>
                <c:pt idx="1">
                  <c:v>0.04</c:v>
                </c:pt>
                <c:pt idx="2">
                  <c:v>0.09</c:v>
                </c:pt>
                <c:pt idx="3">
                  <c:v>0</c:v>
                </c:pt>
                <c:pt idx="4">
                  <c:v>0</c:v>
                </c:pt>
              </c:numCache>
            </c:numRef>
          </c:val>
          <c:extLst>
            <c:ext xmlns:c16="http://schemas.microsoft.com/office/drawing/2014/chart" uri="{C3380CC4-5D6E-409C-BE32-E72D297353CC}">
              <c16:uniqueId val="{00000001-9AD7-8746-AC61-5C163FF6BCE5}"/>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2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b"/>
        <c:numFmt formatCode="0%" sourceLinked="1"/>
        <c:majorTickMark val="none"/>
        <c:minorTickMark val="none"/>
        <c:tickLblPos val="nextTo"/>
        <c:crossAx val="50675620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Ownership</c:v>
                </c:pt>
                <c:pt idx="1">
                  <c:v>Rented</c:v>
                </c:pt>
                <c:pt idx="2">
                  <c:v>Hosted without rent</c:v>
                </c:pt>
                <c:pt idx="3">
                  <c:v>No agreement</c:v>
                </c:pt>
              </c:strCache>
            </c:strRef>
          </c:cat>
          <c:val>
            <c:numRef>
              <c:f>Sheet1!$B$2:$B$5</c:f>
              <c:numCache>
                <c:formatCode>0%</c:formatCode>
                <c:ptCount val="4"/>
                <c:pt idx="0">
                  <c:v>0.86</c:v>
                </c:pt>
                <c:pt idx="1">
                  <c:v>0.1</c:v>
                </c:pt>
                <c:pt idx="2">
                  <c:v>0.03</c:v>
                </c:pt>
                <c:pt idx="3">
                  <c:v>0.01</c:v>
                </c:pt>
              </c:numCache>
            </c:numRef>
          </c:val>
          <c:extLst>
            <c:ext xmlns:c16="http://schemas.microsoft.com/office/drawing/2014/chart" uri="{C3380CC4-5D6E-409C-BE32-E72D297353CC}">
              <c16:uniqueId val="{00000000-E094-5C49-934F-58D7C73E5CF6}"/>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Ownership</c:v>
                </c:pt>
                <c:pt idx="1">
                  <c:v>Rented</c:v>
                </c:pt>
                <c:pt idx="2">
                  <c:v>Hosted without rent</c:v>
                </c:pt>
                <c:pt idx="3">
                  <c:v>No agreement</c:v>
                </c:pt>
              </c:strCache>
            </c:strRef>
          </c:cat>
          <c:val>
            <c:numRef>
              <c:f>Sheet1!$C$2:$C$5</c:f>
              <c:numCache>
                <c:formatCode>0%</c:formatCode>
                <c:ptCount val="4"/>
                <c:pt idx="0">
                  <c:v>0.85</c:v>
                </c:pt>
                <c:pt idx="1">
                  <c:v>0.06</c:v>
                </c:pt>
                <c:pt idx="2">
                  <c:v>0.09</c:v>
                </c:pt>
                <c:pt idx="3">
                  <c:v>0</c:v>
                </c:pt>
              </c:numCache>
            </c:numRef>
          </c:val>
          <c:extLst>
            <c:ext xmlns:c16="http://schemas.microsoft.com/office/drawing/2014/chart" uri="{C3380CC4-5D6E-409C-BE32-E72D297353CC}">
              <c16:uniqueId val="{00000001-E094-5C49-934F-58D7C73E5CF6}"/>
            </c:ext>
          </c:extLst>
        </c:ser>
        <c:ser>
          <c:idx val="2"/>
          <c:order val="2"/>
          <c:tx>
            <c:strRef>
              <c:f>Sheet1!$D$1</c:f>
              <c:strCache>
                <c:ptCount val="1"/>
                <c:pt idx="0">
                  <c:v>Female HHH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Ownership</c:v>
                </c:pt>
                <c:pt idx="1">
                  <c:v>Rented</c:v>
                </c:pt>
                <c:pt idx="2">
                  <c:v>Hosted without rent</c:v>
                </c:pt>
                <c:pt idx="3">
                  <c:v>No agreement</c:v>
                </c:pt>
              </c:strCache>
            </c:strRef>
          </c:cat>
          <c:val>
            <c:numRef>
              <c:f>Sheet1!$D$2:$D$5</c:f>
              <c:numCache>
                <c:formatCode>0%</c:formatCode>
                <c:ptCount val="4"/>
                <c:pt idx="0">
                  <c:v>0.8</c:v>
                </c:pt>
                <c:pt idx="1">
                  <c:v>0.12</c:v>
                </c:pt>
                <c:pt idx="2">
                  <c:v>0.05</c:v>
                </c:pt>
                <c:pt idx="3">
                  <c:v>0.02</c:v>
                </c:pt>
              </c:numCache>
            </c:numRef>
          </c:val>
          <c:extLst>
            <c:ext xmlns:c16="http://schemas.microsoft.com/office/drawing/2014/chart" uri="{C3380CC4-5D6E-409C-BE32-E72D297353CC}">
              <c16:uniqueId val="{00000002-E094-5C49-934F-58D7C73E5CF6}"/>
            </c:ext>
          </c:extLst>
        </c:ser>
        <c:ser>
          <c:idx val="3"/>
          <c:order val="3"/>
          <c:tx>
            <c:strRef>
              <c:f>Sheet1!$E$1</c:f>
              <c:strCache>
                <c:ptCount val="1"/>
                <c:pt idx="0">
                  <c:v>Male HHH</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Ownership</c:v>
                </c:pt>
                <c:pt idx="1">
                  <c:v>Rented</c:v>
                </c:pt>
                <c:pt idx="2">
                  <c:v>Hosted without rent</c:v>
                </c:pt>
                <c:pt idx="3">
                  <c:v>No agreement</c:v>
                </c:pt>
              </c:strCache>
            </c:strRef>
          </c:cat>
          <c:val>
            <c:numRef>
              <c:f>Sheet1!$E$2:$E$5</c:f>
              <c:numCache>
                <c:formatCode>0%</c:formatCode>
                <c:ptCount val="4"/>
                <c:pt idx="0">
                  <c:v>0.87</c:v>
                </c:pt>
                <c:pt idx="1">
                  <c:v>0.08</c:v>
                </c:pt>
                <c:pt idx="2">
                  <c:v>0.05</c:v>
                </c:pt>
                <c:pt idx="3">
                  <c:v>0</c:v>
                </c:pt>
              </c:numCache>
            </c:numRef>
          </c:val>
          <c:extLst>
            <c:ext xmlns:c16="http://schemas.microsoft.com/office/drawing/2014/chart" uri="{C3380CC4-5D6E-409C-BE32-E72D297353CC}">
              <c16:uniqueId val="{00000003-E094-5C49-934F-58D7C73E5CF6}"/>
            </c:ext>
          </c:extLst>
        </c:ser>
        <c:dLbls>
          <c:dLblPos val="outEnd"/>
          <c:showLegendKey val="0"/>
          <c:showVal val="1"/>
          <c:showCatName val="0"/>
          <c:showSerName val="0"/>
          <c:showPercent val="0"/>
          <c:showBubbleSize val="0"/>
        </c:dLbls>
        <c:gapWidth val="219"/>
        <c:overlap val="-27"/>
        <c:axId val="4791791"/>
        <c:axId val="353738495"/>
      </c:barChart>
      <c:catAx>
        <c:axId val="479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353738495"/>
        <c:crosses val="autoZero"/>
        <c:auto val="1"/>
        <c:lblAlgn val="ctr"/>
        <c:lblOffset val="100"/>
        <c:noMultiLvlLbl val="0"/>
      </c:catAx>
      <c:valAx>
        <c:axId val="353738495"/>
        <c:scaling>
          <c:orientation val="minMax"/>
        </c:scaling>
        <c:delete val="1"/>
        <c:axPos val="l"/>
        <c:numFmt formatCode="0%" sourceLinked="1"/>
        <c:majorTickMark val="none"/>
        <c:minorTickMark val="none"/>
        <c:tickLblPos val="nextTo"/>
        <c:crossAx val="479179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Seasonal items</c:v>
                </c:pt>
                <c:pt idx="1">
                  <c:v>Health services</c:v>
                </c:pt>
                <c:pt idx="2">
                  <c:v>Other NFIs</c:v>
                </c:pt>
                <c:pt idx="3">
                  <c:v>Cash</c:v>
                </c:pt>
                <c:pt idx="4">
                  <c:v>Food</c:v>
                </c:pt>
              </c:strCache>
            </c:strRef>
          </c:cat>
          <c:val>
            <c:numRef>
              <c:f>Sheet1!$B$2:$B$6</c:f>
              <c:numCache>
                <c:formatCode>0%</c:formatCode>
                <c:ptCount val="5"/>
                <c:pt idx="0">
                  <c:v>0.01</c:v>
                </c:pt>
                <c:pt idx="1">
                  <c:v>0.11</c:v>
                </c:pt>
                <c:pt idx="2">
                  <c:v>0.01</c:v>
                </c:pt>
                <c:pt idx="3">
                  <c:v>0.4</c:v>
                </c:pt>
                <c:pt idx="4">
                  <c:v>0.64</c:v>
                </c:pt>
              </c:numCache>
            </c:numRef>
          </c:val>
          <c:extLst>
            <c:ext xmlns:c16="http://schemas.microsoft.com/office/drawing/2014/chart" uri="{C3380CC4-5D6E-409C-BE32-E72D297353CC}">
              <c16:uniqueId val="{00000000-9B36-B74D-919F-E37C86C39A9B}"/>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Seasonal items</c:v>
                </c:pt>
                <c:pt idx="1">
                  <c:v>Health services</c:v>
                </c:pt>
                <c:pt idx="2">
                  <c:v>Other NFIs</c:v>
                </c:pt>
                <c:pt idx="3">
                  <c:v>Cash</c:v>
                </c:pt>
                <c:pt idx="4">
                  <c:v>Food</c:v>
                </c:pt>
              </c:strCache>
            </c:strRef>
          </c:cat>
          <c:val>
            <c:numRef>
              <c:f>Sheet1!$C$2:$C$6</c:f>
              <c:numCache>
                <c:formatCode>0%</c:formatCode>
                <c:ptCount val="5"/>
                <c:pt idx="0">
                  <c:v>0</c:v>
                </c:pt>
                <c:pt idx="1">
                  <c:v>0.05</c:v>
                </c:pt>
                <c:pt idx="2">
                  <c:v>0.04</c:v>
                </c:pt>
                <c:pt idx="3">
                  <c:v>0.21</c:v>
                </c:pt>
                <c:pt idx="4">
                  <c:v>0.94</c:v>
                </c:pt>
              </c:numCache>
            </c:numRef>
          </c:val>
          <c:extLst>
            <c:ext xmlns:c16="http://schemas.microsoft.com/office/drawing/2014/chart" uri="{C3380CC4-5D6E-409C-BE32-E72D297353CC}">
              <c16:uniqueId val="{00000001-9B36-B74D-919F-E37C86C39A9B}"/>
            </c:ext>
          </c:extLst>
        </c:ser>
        <c:dLbls>
          <c:dLblPos val="outEnd"/>
          <c:showLegendKey val="0"/>
          <c:showVal val="1"/>
          <c:showCatName val="0"/>
          <c:showSerName val="0"/>
          <c:showPercent val="0"/>
          <c:showBubbleSize val="0"/>
        </c:dLbls>
        <c:gapWidth val="74"/>
        <c:axId val="761199"/>
        <c:axId val="504293935"/>
      </c:barChart>
      <c:catAx>
        <c:axId val="761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504293935"/>
        <c:crosses val="autoZero"/>
        <c:auto val="1"/>
        <c:lblAlgn val="ctr"/>
        <c:lblOffset val="100"/>
        <c:noMultiLvlLbl val="0"/>
      </c:catAx>
      <c:valAx>
        <c:axId val="504293935"/>
        <c:scaling>
          <c:orientation val="minMax"/>
        </c:scaling>
        <c:delete val="1"/>
        <c:axPos val="b"/>
        <c:numFmt formatCode="0%" sourceLinked="1"/>
        <c:majorTickMark val="none"/>
        <c:minorTickMark val="none"/>
        <c:tickLblPos val="nextTo"/>
        <c:crossAx val="761199"/>
        <c:crosses val="autoZero"/>
        <c:crossBetween val="between"/>
      </c:valAx>
      <c:spPr>
        <a:noFill/>
        <a:ln>
          <a:noFill/>
        </a:ln>
        <a:effectLst/>
      </c:spPr>
    </c:plotArea>
    <c:legend>
      <c:legendPos val="b"/>
      <c:layout>
        <c:manualLayout>
          <c:xMode val="edge"/>
          <c:yMode val="edge"/>
          <c:x val="0.33754768053265299"/>
          <c:y val="0.86859216783052773"/>
          <c:w val="0.45262337823963161"/>
          <c:h val="0.10039004608193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30283638645391E-2"/>
          <c:y val="9.2294987199603606E-2"/>
          <c:w val="0.9055394327227092"/>
          <c:h val="0.53339763812040641"/>
        </c:manualLayout>
      </c:layout>
      <c:barChart>
        <c:barDir val="col"/>
        <c:grouping val="clustered"/>
        <c:varyColors val="0"/>
        <c:ser>
          <c:idx val="0"/>
          <c:order val="0"/>
          <c:tx>
            <c:strRef>
              <c:f>Sheet1!$B$1</c:f>
              <c:strCache>
                <c:ptCount val="1"/>
                <c:pt idx="0">
                  <c:v>Temporarily</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8585A"/>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 Bank</c:v>
                </c:pt>
                <c:pt idx="1">
                  <c:v>Gaza</c:v>
                </c:pt>
              </c:strCache>
            </c:strRef>
          </c:cat>
          <c:val>
            <c:numRef>
              <c:f>Sheet1!$B$2:$B$3</c:f>
              <c:numCache>
                <c:formatCode>0%</c:formatCode>
                <c:ptCount val="2"/>
                <c:pt idx="0">
                  <c:v>0.37</c:v>
                </c:pt>
                <c:pt idx="1">
                  <c:v>0.22</c:v>
                </c:pt>
              </c:numCache>
            </c:numRef>
          </c:val>
          <c:extLst>
            <c:ext xmlns:c16="http://schemas.microsoft.com/office/drawing/2014/chart" uri="{C3380CC4-5D6E-409C-BE32-E72D297353CC}">
              <c16:uniqueId val="{00000000-88CE-1B47-B7AF-7DF239828CF2}"/>
            </c:ext>
          </c:extLst>
        </c:ser>
        <c:ser>
          <c:idx val="1"/>
          <c:order val="1"/>
          <c:tx>
            <c:strRef>
              <c:f>Sheet1!$C$1</c:f>
              <c:strCache>
                <c:ptCount val="1"/>
                <c:pt idx="0">
                  <c:v>Permanently</c:v>
                </c:pt>
              </c:strCache>
            </c:strRef>
          </c:tx>
          <c:spPr>
            <a:solidFill>
              <a:srgbClr val="EE5859">
                <a:alpha val="72941"/>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West Bank</c:v>
                </c:pt>
                <c:pt idx="1">
                  <c:v>Gaza</c:v>
                </c:pt>
              </c:strCache>
            </c:strRef>
          </c:cat>
          <c:val>
            <c:numRef>
              <c:f>Sheet1!$C$2:$C$3</c:f>
              <c:numCache>
                <c:formatCode>0%</c:formatCode>
                <c:ptCount val="2"/>
                <c:pt idx="0">
                  <c:v>7.0000000000000007E-2</c:v>
                </c:pt>
                <c:pt idx="1">
                  <c:v>0.06</c:v>
                </c:pt>
              </c:numCache>
            </c:numRef>
          </c:val>
          <c:extLst>
            <c:ext xmlns:c16="http://schemas.microsoft.com/office/drawing/2014/chart" uri="{C3380CC4-5D6E-409C-BE32-E72D297353CC}">
              <c16:uniqueId val="{00000001-88CE-1B47-B7AF-7DF239828CF2}"/>
            </c:ext>
          </c:extLst>
        </c:ser>
        <c:dLbls>
          <c:showLegendKey val="0"/>
          <c:showVal val="1"/>
          <c:showCatName val="0"/>
          <c:showSerName val="0"/>
          <c:showPercent val="0"/>
          <c:showBubbleSize val="0"/>
        </c:dLbls>
        <c:gapWidth val="75"/>
        <c:axId val="385010479"/>
        <c:axId val="385276831"/>
      </c:barChart>
      <c:catAx>
        <c:axId val="38501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rgbClr val="58585A"/>
                </a:solidFill>
                <a:latin typeface="Arial Narrow" panose="020B0604020202020204" pitchFamily="34" charset="0"/>
                <a:ea typeface="+mn-ea"/>
                <a:cs typeface="Arial Narrow" panose="020B0604020202020204" pitchFamily="34" charset="0"/>
              </a:defRPr>
            </a:pPr>
            <a:endParaRPr lang="en-US"/>
          </a:p>
        </c:txPr>
        <c:crossAx val="385276831"/>
        <c:crosses val="autoZero"/>
        <c:auto val="1"/>
        <c:lblAlgn val="ctr"/>
        <c:lblOffset val="100"/>
        <c:noMultiLvlLbl val="0"/>
      </c:catAx>
      <c:valAx>
        <c:axId val="385276831"/>
        <c:scaling>
          <c:orientation val="minMax"/>
        </c:scaling>
        <c:delete val="1"/>
        <c:axPos val="l"/>
        <c:numFmt formatCode="0%" sourceLinked="1"/>
        <c:majorTickMark val="none"/>
        <c:minorTickMark val="none"/>
        <c:tickLblPos val="nextTo"/>
        <c:crossAx val="385010479"/>
        <c:crosses val="autoZero"/>
        <c:crossBetween val="between"/>
      </c:valAx>
      <c:spPr>
        <a:noFill/>
        <a:ln>
          <a:noFill/>
        </a:ln>
        <a:effectLst/>
      </c:spPr>
    </c:plotArea>
    <c:legend>
      <c:legendPos val="b"/>
      <c:layout>
        <c:manualLayout>
          <c:xMode val="edge"/>
          <c:yMode val="edge"/>
          <c:x val="0.26044230794697598"/>
          <c:y val="0.83714592451895287"/>
          <c:w val="0.51236422867585718"/>
          <c:h val="0.16285407548104716"/>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58585A"/>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0746727749468636E-2"/>
          <c:y val="3.2194811565288924E-2"/>
          <c:w val="0.95850654450106276"/>
          <c:h val="0.66232966219530587"/>
        </c:manualLayout>
      </c:layout>
      <c:barChart>
        <c:barDir val="col"/>
        <c:grouping val="clustered"/>
        <c:varyColors val="0"/>
        <c:ser>
          <c:idx val="0"/>
          <c:order val="0"/>
          <c:tx>
            <c:strRef>
              <c:f>Sheet1!$E$2</c:f>
              <c:strCache>
                <c:ptCount val="1"/>
                <c:pt idx="0">
                  <c:v>Type of difficulty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Sheet1!$F$1:$K$1</c:f>
              <c:strCache>
                <c:ptCount val="6"/>
                <c:pt idx="0">
                  <c:v>Walking</c:v>
                </c:pt>
                <c:pt idx="1">
                  <c:v>Seeing</c:v>
                </c:pt>
                <c:pt idx="2">
                  <c:v>Washing</c:v>
                </c:pt>
                <c:pt idx="3">
                  <c:v>Hearing</c:v>
                </c:pt>
                <c:pt idx="4">
                  <c:v>Remembering</c:v>
                </c:pt>
                <c:pt idx="5">
                  <c:v>Communicating</c:v>
                </c:pt>
              </c:strCache>
            </c:strRef>
          </c:cat>
          <c:val>
            <c:numRef>
              <c:f>Sheet1!$F$2:$K$2</c:f>
              <c:numCache>
                <c:formatCode>0%</c:formatCode>
                <c:ptCount val="6"/>
                <c:pt idx="0">
                  <c:v>0.06</c:v>
                </c:pt>
                <c:pt idx="1">
                  <c:v>0.04</c:v>
                </c:pt>
                <c:pt idx="2">
                  <c:v>0.02</c:v>
                </c:pt>
                <c:pt idx="3">
                  <c:v>0.02</c:v>
                </c:pt>
                <c:pt idx="4">
                  <c:v>0.02</c:v>
                </c:pt>
                <c:pt idx="5">
                  <c:v>0.01</c:v>
                </c:pt>
              </c:numCache>
            </c:numRef>
          </c:val>
          <c:extLst>
            <c:ext xmlns:c16="http://schemas.microsoft.com/office/drawing/2014/chart" uri="{C3380CC4-5D6E-409C-BE32-E72D297353CC}">
              <c16:uniqueId val="{00000000-CC6F-4495-81D2-8AFF74C97922}"/>
            </c:ext>
          </c:extLst>
        </c:ser>
        <c:dLbls>
          <c:dLblPos val="outEnd"/>
          <c:showLegendKey val="0"/>
          <c:showVal val="1"/>
          <c:showCatName val="0"/>
          <c:showSerName val="0"/>
          <c:showPercent val="0"/>
          <c:showBubbleSize val="0"/>
        </c:dLbls>
        <c:gapWidth val="157"/>
        <c:overlap val="-27"/>
        <c:axId val="435149680"/>
        <c:axId val="211339248"/>
      </c:barChart>
      <c:catAx>
        <c:axId val="43514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1339248"/>
        <c:crosses val="autoZero"/>
        <c:auto val="1"/>
        <c:lblAlgn val="ctr"/>
        <c:lblOffset val="100"/>
        <c:noMultiLvlLbl val="0"/>
      </c:catAx>
      <c:valAx>
        <c:axId val="211339248"/>
        <c:scaling>
          <c:orientation val="minMax"/>
        </c:scaling>
        <c:delete val="1"/>
        <c:axPos val="l"/>
        <c:numFmt formatCode="0%" sourceLinked="1"/>
        <c:majorTickMark val="none"/>
        <c:minorTickMark val="none"/>
        <c:tickLblPos val="nextTo"/>
        <c:crossAx val="435149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Sheet1!$F$8</c:f>
              <c:strCache>
                <c:ptCount val="1"/>
                <c:pt idx="0">
                  <c:v>Gaza</c:v>
                </c:pt>
              </c:strCache>
            </c:strRef>
          </c:tx>
          <c:dPt>
            <c:idx val="0"/>
            <c:bubble3D val="0"/>
            <c:spPr>
              <a:solidFill>
                <a:srgbClr val="EE5859"/>
              </a:solidFill>
              <a:ln w="19050">
                <a:solidFill>
                  <a:schemeClr val="lt1"/>
                </a:solidFill>
              </a:ln>
              <a:effectLst/>
            </c:spPr>
            <c:extLst>
              <c:ext xmlns:c16="http://schemas.microsoft.com/office/drawing/2014/chart" uri="{C3380CC4-5D6E-409C-BE32-E72D297353CC}">
                <c16:uniqueId val="{00000001-6FB1-8A4F-BBC1-98F959B90A2D}"/>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6FB1-8A4F-BBC1-98F959B90A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B1-8A4F-BBC1-98F959B90A2D}"/>
              </c:ext>
            </c:extLst>
          </c:dPt>
          <c:dPt>
            <c:idx val="3"/>
            <c:bubble3D val="0"/>
            <c:spPr>
              <a:solidFill>
                <a:srgbClr val="D2CBB8"/>
              </a:solidFill>
              <a:ln w="19050">
                <a:solidFill>
                  <a:schemeClr val="lt1"/>
                </a:solidFill>
              </a:ln>
              <a:effectLst/>
            </c:spPr>
            <c:extLst>
              <c:ext xmlns:c16="http://schemas.microsoft.com/office/drawing/2014/chart" uri="{C3380CC4-5D6E-409C-BE32-E72D297353CC}">
                <c16:uniqueId val="{00000008-6FB1-8A4F-BBC1-98F959B90A2D}"/>
              </c:ext>
            </c:extLst>
          </c:dPt>
          <c:dLbls>
            <c:dLbl>
              <c:idx val="0"/>
              <c:layout>
                <c:manualLayout>
                  <c:x val="0.12576335921473675"/>
                  <c:y val="-8.14760640004105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B1-8A4F-BBC1-98F959B90A2D}"/>
                </c:ext>
              </c:extLst>
            </c:dLbl>
            <c:dLbl>
              <c:idx val="1"/>
              <c:layout>
                <c:manualLayout>
                  <c:x val="0.12092630693724706"/>
                  <c:y val="0.100278232615889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B1-8A4F-BBC1-98F959B90A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Sheet1!$E$9:$E$12</c:f>
              <c:strCache>
                <c:ptCount val="4"/>
                <c:pt idx="0">
                  <c:v>&lt; 100</c:v>
                </c:pt>
                <c:pt idx="1">
                  <c:v>100-200</c:v>
                </c:pt>
                <c:pt idx="2">
                  <c:v>200-400</c:v>
                </c:pt>
                <c:pt idx="3">
                  <c:v>&gt; 400</c:v>
                </c:pt>
              </c:strCache>
            </c:strRef>
          </c:cat>
          <c:val>
            <c:numRef>
              <c:f>Sheet1!$F$9:$F$12</c:f>
              <c:numCache>
                <c:formatCode>0%</c:formatCode>
                <c:ptCount val="4"/>
                <c:pt idx="0">
                  <c:v>0.27</c:v>
                </c:pt>
                <c:pt idx="1">
                  <c:v>0.32</c:v>
                </c:pt>
                <c:pt idx="2">
                  <c:v>0.26</c:v>
                </c:pt>
                <c:pt idx="3">
                  <c:v>0.16</c:v>
                </c:pt>
              </c:numCache>
            </c:numRef>
          </c:val>
          <c:extLst>
            <c:ext xmlns:c16="http://schemas.microsoft.com/office/drawing/2014/chart" uri="{C3380CC4-5D6E-409C-BE32-E72D297353CC}">
              <c16:uniqueId val="{00000006-6FB1-8A4F-BBC1-98F959B90A2D}"/>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Sheet1!$E$2</c:f>
              <c:strCache>
                <c:ptCount val="1"/>
                <c:pt idx="0">
                  <c:v>West Bank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09-5647-A3FC-82AB3C811A99}"/>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6F09-5647-A3FC-82AB3C811A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09-5647-A3FC-82AB3C811A99}"/>
              </c:ext>
            </c:extLst>
          </c:dPt>
          <c:dPt>
            <c:idx val="3"/>
            <c:bubble3D val="0"/>
            <c:spPr>
              <a:solidFill>
                <a:srgbClr val="D2CBB8"/>
              </a:solidFill>
              <a:ln w="19050">
                <a:solidFill>
                  <a:schemeClr val="lt1"/>
                </a:solidFill>
              </a:ln>
              <a:effectLst/>
            </c:spPr>
            <c:extLst>
              <c:ext xmlns:c16="http://schemas.microsoft.com/office/drawing/2014/chart" uri="{C3380CC4-5D6E-409C-BE32-E72D297353CC}">
                <c16:uniqueId val="{00000008-6F09-5647-A3FC-82AB3C811A99}"/>
              </c:ext>
            </c:extLst>
          </c:dPt>
          <c:dLbls>
            <c:dLbl>
              <c:idx val="0"/>
              <c:delete val="1"/>
              <c:extLst>
                <c:ext xmlns:c15="http://schemas.microsoft.com/office/drawing/2012/chart" uri="{CE6537A1-D6FC-4f65-9D91-7224C49458BB}"/>
                <c:ext xmlns:c16="http://schemas.microsoft.com/office/drawing/2014/chart" uri="{C3380CC4-5D6E-409C-BE32-E72D297353CC}">
                  <c16:uniqueId val="{00000001-6F09-5647-A3FC-82AB3C811A99}"/>
                </c:ext>
              </c:extLst>
            </c:dLbl>
            <c:dLbl>
              <c:idx val="1"/>
              <c:layout>
                <c:manualLayout>
                  <c:x val="7.255578416234823E-2"/>
                  <c:y val="-0.120859994239991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F09-5647-A3FC-82AB3C811A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Sheet1!$D$3:$D$6</c:f>
              <c:strCache>
                <c:ptCount val="4"/>
                <c:pt idx="0">
                  <c:v>&lt; 100</c:v>
                </c:pt>
                <c:pt idx="1">
                  <c:v>100-200</c:v>
                </c:pt>
                <c:pt idx="2">
                  <c:v>200-400</c:v>
                </c:pt>
                <c:pt idx="3">
                  <c:v>&gt; 400</c:v>
                </c:pt>
              </c:strCache>
            </c:strRef>
          </c:cat>
          <c:val>
            <c:numRef>
              <c:f>Sheet1!$E$3:$E$6</c:f>
              <c:numCache>
                <c:formatCode>0%</c:formatCode>
                <c:ptCount val="4"/>
                <c:pt idx="0">
                  <c:v>0</c:v>
                </c:pt>
                <c:pt idx="1">
                  <c:v>0.03</c:v>
                </c:pt>
                <c:pt idx="2">
                  <c:v>0.14000000000000001</c:v>
                </c:pt>
                <c:pt idx="3">
                  <c:v>0.83</c:v>
                </c:pt>
              </c:numCache>
            </c:numRef>
          </c:val>
          <c:extLst>
            <c:ext xmlns:c16="http://schemas.microsoft.com/office/drawing/2014/chart" uri="{C3380CC4-5D6E-409C-BE32-E72D297353CC}">
              <c16:uniqueId val="{00000006-6F09-5647-A3FC-82AB3C811A99}"/>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West Bank</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NIS</c:v>
                </c:pt>
                <c:pt idx="1">
                  <c:v>&lt; 5,000 NIS</c:v>
                </c:pt>
                <c:pt idx="2">
                  <c:v>5,000 - 20,000 NIS</c:v>
                </c:pt>
                <c:pt idx="3">
                  <c:v>&gt; 20,000 NIS</c:v>
                </c:pt>
              </c:strCache>
            </c:strRef>
          </c:cat>
          <c:val>
            <c:numRef>
              <c:f>Sheet1!$B$2:$B$5</c:f>
              <c:numCache>
                <c:formatCode>0%</c:formatCode>
                <c:ptCount val="4"/>
                <c:pt idx="0">
                  <c:v>0.5</c:v>
                </c:pt>
                <c:pt idx="1">
                  <c:v>0.09</c:v>
                </c:pt>
                <c:pt idx="2">
                  <c:v>0.16</c:v>
                </c:pt>
                <c:pt idx="3">
                  <c:v>0.24</c:v>
                </c:pt>
              </c:numCache>
            </c:numRef>
          </c:val>
          <c:extLst>
            <c:ext xmlns:c16="http://schemas.microsoft.com/office/drawing/2014/chart" uri="{C3380CC4-5D6E-409C-BE32-E72D297353CC}">
              <c16:uniqueId val="{00000000-0E29-4D4A-8DBF-B6FCE94431AA}"/>
            </c:ext>
          </c:extLst>
        </c:ser>
        <c:ser>
          <c:idx val="1"/>
          <c:order val="1"/>
          <c:tx>
            <c:strRef>
              <c:f>Sheet1!$C$1</c:f>
              <c:strCache>
                <c:ptCount val="1"/>
                <c:pt idx="0">
                  <c:v>Gaza</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NIS</c:v>
                </c:pt>
                <c:pt idx="1">
                  <c:v>&lt; 5,000 NIS</c:v>
                </c:pt>
                <c:pt idx="2">
                  <c:v>5,000 - 20,000 NIS</c:v>
                </c:pt>
                <c:pt idx="3">
                  <c:v>&gt; 20,000 NIS</c:v>
                </c:pt>
              </c:strCache>
            </c:strRef>
          </c:cat>
          <c:val>
            <c:numRef>
              <c:f>Sheet1!$C$2:$C$5</c:f>
              <c:numCache>
                <c:formatCode>0%</c:formatCode>
                <c:ptCount val="4"/>
                <c:pt idx="0">
                  <c:v>0.15</c:v>
                </c:pt>
                <c:pt idx="1">
                  <c:v>0.38</c:v>
                </c:pt>
                <c:pt idx="2">
                  <c:v>0.26</c:v>
                </c:pt>
                <c:pt idx="3">
                  <c:v>0.21</c:v>
                </c:pt>
              </c:numCache>
            </c:numRef>
          </c:val>
          <c:extLst>
            <c:ext xmlns:c16="http://schemas.microsoft.com/office/drawing/2014/chart" uri="{C3380CC4-5D6E-409C-BE32-E72D297353CC}">
              <c16:uniqueId val="{00000001-0E29-4D4A-8DBF-B6FCE94431AA}"/>
            </c:ext>
          </c:extLst>
        </c:ser>
        <c:ser>
          <c:idx val="2"/>
          <c:order val="2"/>
          <c:tx>
            <c:strRef>
              <c:f>Sheet1!$D$1</c:f>
              <c:strCache>
                <c:ptCount val="1"/>
                <c:pt idx="0">
                  <c:v>Non-refugee HH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NIS</c:v>
                </c:pt>
                <c:pt idx="1">
                  <c:v>&lt; 5,000 NIS</c:v>
                </c:pt>
                <c:pt idx="2">
                  <c:v>5,000 - 20,000 NIS</c:v>
                </c:pt>
                <c:pt idx="3">
                  <c:v>&gt; 20,000 NIS</c:v>
                </c:pt>
              </c:strCache>
            </c:strRef>
          </c:cat>
          <c:val>
            <c:numRef>
              <c:f>Sheet1!$D$2:$D$5</c:f>
              <c:numCache>
                <c:formatCode>0%</c:formatCode>
                <c:ptCount val="4"/>
                <c:pt idx="0">
                  <c:v>0.44</c:v>
                </c:pt>
                <c:pt idx="1">
                  <c:v>0.14000000000000001</c:v>
                </c:pt>
                <c:pt idx="2">
                  <c:v>0.2</c:v>
                </c:pt>
                <c:pt idx="3">
                  <c:v>0.22</c:v>
                </c:pt>
              </c:numCache>
            </c:numRef>
          </c:val>
          <c:extLst>
            <c:ext xmlns:c16="http://schemas.microsoft.com/office/drawing/2014/chart" uri="{C3380CC4-5D6E-409C-BE32-E72D297353CC}">
              <c16:uniqueId val="{00000003-0E29-4D4A-8DBF-B6FCE94431AA}"/>
            </c:ext>
          </c:extLst>
        </c:ser>
        <c:ser>
          <c:idx val="3"/>
          <c:order val="3"/>
          <c:tx>
            <c:strRef>
              <c:f>Sheet1!$E$1</c:f>
              <c:strCache>
                <c:ptCount val="1"/>
                <c:pt idx="0">
                  <c:v>Refugee HH</c:v>
                </c:pt>
              </c:strCache>
            </c:strRef>
          </c:tx>
          <c:spPr>
            <a:solidFill>
              <a:srgbClr val="D2CB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 NIS</c:v>
                </c:pt>
                <c:pt idx="1">
                  <c:v>&lt; 5,000 NIS</c:v>
                </c:pt>
                <c:pt idx="2">
                  <c:v>5,000 - 20,000 NIS</c:v>
                </c:pt>
                <c:pt idx="3">
                  <c:v>&gt; 20,000 NIS</c:v>
                </c:pt>
              </c:strCache>
            </c:strRef>
          </c:cat>
          <c:val>
            <c:numRef>
              <c:f>Sheet1!$E$2:$E$5</c:f>
              <c:numCache>
                <c:formatCode>0%</c:formatCode>
                <c:ptCount val="4"/>
                <c:pt idx="0">
                  <c:v>0.26</c:v>
                </c:pt>
                <c:pt idx="1">
                  <c:v>0.28999999999999998</c:v>
                </c:pt>
                <c:pt idx="2">
                  <c:v>0.21</c:v>
                </c:pt>
                <c:pt idx="3">
                  <c:v>0.25</c:v>
                </c:pt>
              </c:numCache>
            </c:numRef>
          </c:val>
          <c:extLst>
            <c:ext xmlns:c16="http://schemas.microsoft.com/office/drawing/2014/chart" uri="{C3380CC4-5D6E-409C-BE32-E72D297353CC}">
              <c16:uniqueId val="{00000004-0E29-4D4A-8DBF-B6FCE94431AA}"/>
            </c:ext>
          </c:extLst>
        </c:ser>
        <c:dLbls>
          <c:showLegendKey val="0"/>
          <c:showVal val="1"/>
          <c:showCatName val="0"/>
          <c:showSerName val="0"/>
          <c:showPercent val="0"/>
          <c:showBubbleSize val="0"/>
        </c:dLbls>
        <c:gapWidth val="75"/>
        <c:axId val="506756207"/>
        <c:axId val="506705023"/>
      </c:barChart>
      <c:catAx>
        <c:axId val="50675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58585A"/>
                </a:solidFill>
                <a:latin typeface="Arial Narrow" panose="020B0604020202020204" pitchFamily="34" charset="0"/>
                <a:ea typeface="+mn-ea"/>
                <a:cs typeface="Arial Narrow" panose="020B0604020202020204" pitchFamily="34" charset="0"/>
              </a:defRPr>
            </a:pPr>
            <a:endParaRPr lang="en-US"/>
          </a:p>
        </c:txPr>
        <c:crossAx val="506705023"/>
        <c:crosses val="autoZero"/>
        <c:auto val="1"/>
        <c:lblAlgn val="ctr"/>
        <c:lblOffset val="100"/>
        <c:noMultiLvlLbl val="0"/>
      </c:catAx>
      <c:valAx>
        <c:axId val="506705023"/>
        <c:scaling>
          <c:orientation val="minMax"/>
        </c:scaling>
        <c:delete val="1"/>
        <c:axPos val="l"/>
        <c:numFmt formatCode="0%" sourceLinked="1"/>
        <c:majorTickMark val="none"/>
        <c:minorTickMark val="none"/>
        <c:tickLblPos val="nextTo"/>
        <c:crossAx val="50675620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Non-refugee</c:v>
                </c:pt>
              </c:strCache>
            </c:strRef>
          </c:tx>
          <c:dPt>
            <c:idx val="0"/>
            <c:bubble3D val="0"/>
            <c:spPr>
              <a:solidFill>
                <a:srgbClr val="D2CBB8"/>
              </a:solidFill>
              <a:ln w="19050">
                <a:solidFill>
                  <a:schemeClr val="lt1"/>
                </a:solidFill>
              </a:ln>
              <a:effectLst/>
            </c:spPr>
            <c:extLst>
              <c:ext xmlns:c16="http://schemas.microsoft.com/office/drawing/2014/chart" uri="{C3380CC4-5D6E-409C-BE32-E72D297353CC}">
                <c16:uniqueId val="{00000007-C27F-8E41-A9DE-A573F7AC5752}"/>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6-C27F-8E41-A9DE-A573F7AC57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7F-8E41-A9DE-A573F7AC5752}"/>
              </c:ext>
            </c:extLst>
          </c:dPt>
          <c:dLbls>
            <c:dLbl>
              <c:idx val="0"/>
              <c:layout>
                <c:manualLayout>
                  <c:x val="0.18896124091358985"/>
                  <c:y val="0.107802567925769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7F-8E41-A9DE-A573F7AC5752}"/>
                </c:ext>
              </c:extLst>
            </c:dLbl>
            <c:dLbl>
              <c:idx val="1"/>
              <c:layout>
                <c:manualLayout>
                  <c:x val="-0.13530073676851509"/>
                  <c:y val="-0.1073014529476984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27F-8E41-A9DE-A573F7AC5752}"/>
                </c:ext>
              </c:extLst>
            </c:dLbl>
            <c:dLbl>
              <c:idx val="2"/>
              <c:delete val="1"/>
              <c:extLst>
                <c:ext xmlns:c15="http://schemas.microsoft.com/office/drawing/2012/chart" uri="{CE6537A1-D6FC-4f65-9D91-7224C49458BB}"/>
                <c:ext xmlns:c16="http://schemas.microsoft.com/office/drawing/2014/chart" uri="{C3380CC4-5D6E-409C-BE32-E72D297353CC}">
                  <c16:uniqueId val="{00000005-C27F-8E41-A9DE-A573F7AC57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Acceptable</c:v>
                </c:pt>
                <c:pt idx="1">
                  <c:v>Borderline</c:v>
                </c:pt>
                <c:pt idx="2">
                  <c:v>Poor</c:v>
                </c:pt>
              </c:strCache>
            </c:strRef>
          </c:cat>
          <c:val>
            <c:numRef>
              <c:f>Sheet1!$B$2:$B$4</c:f>
              <c:numCache>
                <c:formatCode>0%</c:formatCode>
                <c:ptCount val="3"/>
                <c:pt idx="0">
                  <c:v>0.95</c:v>
                </c:pt>
                <c:pt idx="1">
                  <c:v>0.05</c:v>
                </c:pt>
                <c:pt idx="2">
                  <c:v>0</c:v>
                </c:pt>
              </c:numCache>
            </c:numRef>
          </c:val>
          <c:extLst>
            <c:ext xmlns:c16="http://schemas.microsoft.com/office/drawing/2014/chart" uri="{C3380CC4-5D6E-409C-BE32-E72D297353CC}">
              <c16:uniqueId val="{00000000-C27F-8E41-A9DE-A573F7AC5752}"/>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Sheet1!$B$6</c:f>
              <c:strCache>
                <c:ptCount val="1"/>
                <c:pt idx="0">
                  <c:v>Refugee</c:v>
                </c:pt>
              </c:strCache>
            </c:strRef>
          </c:tx>
          <c:dPt>
            <c:idx val="0"/>
            <c:bubble3D val="0"/>
            <c:spPr>
              <a:solidFill>
                <a:srgbClr val="D2CBB8"/>
              </a:solidFill>
              <a:ln w="19050">
                <a:solidFill>
                  <a:schemeClr val="lt1"/>
                </a:solidFill>
              </a:ln>
              <a:effectLst/>
            </c:spPr>
            <c:extLst>
              <c:ext xmlns:c16="http://schemas.microsoft.com/office/drawing/2014/chart" uri="{C3380CC4-5D6E-409C-BE32-E72D297353CC}">
                <c16:uniqueId val="{00000001-83CD-2446-9A82-C251943820BA}"/>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83CD-2446-9A82-C251943820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CD-2446-9A82-C251943820BA}"/>
              </c:ext>
            </c:extLst>
          </c:dPt>
          <c:dLbls>
            <c:dLbl>
              <c:idx val="0"/>
              <c:layout>
                <c:manualLayout>
                  <c:x val="0.12874145998086922"/>
                  <c:y val="0.140071543103117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CD-2446-9A82-C251943820BA}"/>
                </c:ext>
              </c:extLst>
            </c:dLbl>
            <c:dLbl>
              <c:idx val="1"/>
              <c:layout>
                <c:manualLayout>
                  <c:x val="-0.14934009357780834"/>
                  <c:y val="-0.160081763546420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CD-2446-9A82-C251943820BA}"/>
                </c:ext>
              </c:extLst>
            </c:dLbl>
            <c:dLbl>
              <c:idx val="2"/>
              <c:delete val="1"/>
              <c:extLst>
                <c:ext xmlns:c15="http://schemas.microsoft.com/office/drawing/2012/chart" uri="{CE6537A1-D6FC-4f65-9D91-7224C49458BB}"/>
                <c:ext xmlns:c16="http://schemas.microsoft.com/office/drawing/2014/chart" uri="{C3380CC4-5D6E-409C-BE32-E72D297353CC}">
                  <c16:uniqueId val="{00000005-83CD-2446-9A82-C251943820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Sheet1!$A$7:$A$9</c:f>
              <c:strCache>
                <c:ptCount val="3"/>
                <c:pt idx="0">
                  <c:v>Acceptable</c:v>
                </c:pt>
                <c:pt idx="1">
                  <c:v>Borderline</c:v>
                </c:pt>
                <c:pt idx="2">
                  <c:v>Poor</c:v>
                </c:pt>
              </c:strCache>
            </c:strRef>
          </c:cat>
          <c:val>
            <c:numRef>
              <c:f>Sheet1!$B$7:$B$9</c:f>
              <c:numCache>
                <c:formatCode>0%</c:formatCode>
                <c:ptCount val="3"/>
                <c:pt idx="0">
                  <c:v>0.92</c:v>
                </c:pt>
                <c:pt idx="1">
                  <c:v>0.08</c:v>
                </c:pt>
                <c:pt idx="2">
                  <c:v>0</c:v>
                </c:pt>
              </c:numCache>
            </c:numRef>
          </c:val>
          <c:extLst>
            <c:ext xmlns:c16="http://schemas.microsoft.com/office/drawing/2014/chart" uri="{C3380CC4-5D6E-409C-BE32-E72D297353CC}">
              <c16:uniqueId val="{00000006-83CD-2446-9A82-C251943820BA}"/>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7EFC9-F0CA-4230-BFB0-92EA3AB358BA}"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19DF2-3F44-4DDD-88FA-C4FDE299CB4D}" type="slidenum">
              <a:rPr lang="en-US" smtClean="0"/>
              <a:t>‹#›</a:t>
            </a:fld>
            <a:endParaRPr lang="en-US"/>
          </a:p>
        </p:txBody>
      </p:sp>
    </p:spTree>
    <p:extLst>
      <p:ext uri="{BB962C8B-B14F-4D97-AF65-F5344CB8AC3E}">
        <p14:creationId xmlns:p14="http://schemas.microsoft.com/office/powerpoint/2010/main" val="156680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610A3-EC4B-4724-A1C6-E158AFF8F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28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14</a:t>
            </a:fld>
            <a:endParaRPr lang="en-US"/>
          </a:p>
        </p:txBody>
      </p:sp>
    </p:spTree>
    <p:extLst>
      <p:ext uri="{BB962C8B-B14F-4D97-AF65-F5344CB8AC3E}">
        <p14:creationId xmlns:p14="http://schemas.microsoft.com/office/powerpoint/2010/main" val="291767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16</a:t>
            </a:fld>
            <a:endParaRPr lang="en-US"/>
          </a:p>
        </p:txBody>
      </p:sp>
    </p:spTree>
    <p:extLst>
      <p:ext uri="{BB962C8B-B14F-4D97-AF65-F5344CB8AC3E}">
        <p14:creationId xmlns:p14="http://schemas.microsoft.com/office/powerpoint/2010/main" val="293858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17</a:t>
            </a:fld>
            <a:endParaRPr lang="en-US"/>
          </a:p>
        </p:txBody>
      </p:sp>
    </p:spTree>
    <p:extLst>
      <p:ext uri="{BB962C8B-B14F-4D97-AF65-F5344CB8AC3E}">
        <p14:creationId xmlns:p14="http://schemas.microsoft.com/office/powerpoint/2010/main" val="278693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18</a:t>
            </a:fld>
            <a:endParaRPr lang="en-US"/>
          </a:p>
        </p:txBody>
      </p:sp>
    </p:spTree>
    <p:extLst>
      <p:ext uri="{BB962C8B-B14F-4D97-AF65-F5344CB8AC3E}">
        <p14:creationId xmlns:p14="http://schemas.microsoft.com/office/powerpoint/2010/main" val="180521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in-camp: 2% return</a:t>
            </a:r>
          </a:p>
          <a:p>
            <a:r>
              <a:rPr lang="en-US" dirty="0"/>
              <a:t>2019 out-camp: 4% return</a:t>
            </a:r>
          </a:p>
        </p:txBody>
      </p:sp>
      <p:sp>
        <p:nvSpPr>
          <p:cNvPr id="4" name="Slide Number Placeholder 3"/>
          <p:cNvSpPr>
            <a:spLocks noGrp="1"/>
          </p:cNvSpPr>
          <p:nvPr>
            <p:ph type="sldNum" sz="quarter" idx="5"/>
          </p:nvPr>
        </p:nvSpPr>
        <p:spPr/>
        <p:txBody>
          <a:bodyPr/>
          <a:lstStyle/>
          <a:p>
            <a:fld id="{6E219DF2-3F44-4DDD-88FA-C4FDE299CB4D}" type="slidenum">
              <a:rPr lang="en-US" smtClean="0"/>
              <a:t>19</a:t>
            </a:fld>
            <a:endParaRPr lang="en-US"/>
          </a:p>
        </p:txBody>
      </p:sp>
    </p:spTree>
    <p:extLst>
      <p:ext uri="{BB962C8B-B14F-4D97-AF65-F5344CB8AC3E}">
        <p14:creationId xmlns:p14="http://schemas.microsoft.com/office/powerpoint/2010/main" val="20394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20</a:t>
            </a:fld>
            <a:endParaRPr lang="en-US"/>
          </a:p>
        </p:txBody>
      </p:sp>
    </p:spTree>
    <p:extLst>
      <p:ext uri="{BB962C8B-B14F-4D97-AF65-F5344CB8AC3E}">
        <p14:creationId xmlns:p14="http://schemas.microsoft.com/office/powerpoint/2010/main" val="39588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21</a:t>
            </a:fld>
            <a:endParaRPr lang="en-US"/>
          </a:p>
        </p:txBody>
      </p:sp>
    </p:spTree>
    <p:extLst>
      <p:ext uri="{BB962C8B-B14F-4D97-AF65-F5344CB8AC3E}">
        <p14:creationId xmlns:p14="http://schemas.microsoft.com/office/powerpoint/2010/main" val="98044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22</a:t>
            </a:fld>
            <a:endParaRPr lang="en-US"/>
          </a:p>
        </p:txBody>
      </p:sp>
    </p:spTree>
    <p:extLst>
      <p:ext uri="{BB962C8B-B14F-4D97-AF65-F5344CB8AC3E}">
        <p14:creationId xmlns:p14="http://schemas.microsoft.com/office/powerpoint/2010/main" val="2810804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23</a:t>
            </a:fld>
            <a:endParaRPr lang="en-US"/>
          </a:p>
        </p:txBody>
      </p:sp>
    </p:spTree>
    <p:extLst>
      <p:ext uri="{BB962C8B-B14F-4D97-AF65-F5344CB8AC3E}">
        <p14:creationId xmlns:p14="http://schemas.microsoft.com/office/powerpoint/2010/main" val="189299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11%</a:t>
            </a:r>
          </a:p>
        </p:txBody>
      </p:sp>
      <p:sp>
        <p:nvSpPr>
          <p:cNvPr id="4" name="Slide Number Placeholder 3"/>
          <p:cNvSpPr>
            <a:spLocks noGrp="1"/>
          </p:cNvSpPr>
          <p:nvPr>
            <p:ph type="sldNum" sz="quarter" idx="5"/>
          </p:nvPr>
        </p:nvSpPr>
        <p:spPr/>
        <p:txBody>
          <a:bodyPr/>
          <a:lstStyle/>
          <a:p>
            <a:fld id="{6E219DF2-3F44-4DDD-88FA-C4FDE299CB4D}" type="slidenum">
              <a:rPr lang="en-US" smtClean="0"/>
              <a:t>24</a:t>
            </a:fld>
            <a:endParaRPr lang="en-US"/>
          </a:p>
        </p:txBody>
      </p:sp>
    </p:spTree>
    <p:extLst>
      <p:ext uri="{BB962C8B-B14F-4D97-AF65-F5344CB8AC3E}">
        <p14:creationId xmlns:p14="http://schemas.microsoft.com/office/powerpoint/2010/main" val="10677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dirty="0"/>
              <a:t>Presenter</a:t>
            </a:r>
          </a:p>
          <a:p>
            <a:r>
              <a:rPr dirty="0"/>
              <a:t>2021-02-16 09:56:29</a:t>
            </a:r>
          </a:p>
          <a:p>
            <a:r>
              <a:rPr dirty="0"/>
              <a:t>--------------------------------------------</a:t>
            </a:r>
          </a:p>
          <a:p>
            <a:r>
              <a:rPr dirty="0"/>
              <a:t>Breaking down the analysis process  into these three core  components can help to further  make sense of how the MSNA,  HNO, and JIAF elements can  interact [go through the 3  components] We can compare  the MSNA and HNO exercises  and the JIAF framework across  these three elements:</a:t>
            </a:r>
          </a:p>
          <a:p>
            <a:r>
              <a:rPr dirty="0"/>
              <a:t>Data source</a:t>
            </a:r>
          </a:p>
          <a:p>
            <a:r>
              <a:rPr dirty="0"/>
              <a:t>MSNA only exercise that produces  primary data – HNO and JIAF  analysis requires collecting  secondary data sources (which  can include MSNA) Analysis  framework</a:t>
            </a:r>
          </a:p>
          <a:p>
            <a:r>
              <a:rPr dirty="0"/>
              <a:t>MSNA has its own analytical  framework, which we try to align to  meet the needs of humanitarian  actors during the HNO, but must  also meet our own standards for  being methodologically sound  and rigorous JIAF by definition is  a framework </a:t>
            </a:r>
          </a:p>
          <a:p>
            <a:r>
              <a:rPr dirty="0"/>
              <a:t>No one standard analytical framework  for the HNO process – depends  on context. Analysis outputs</a:t>
            </a:r>
          </a:p>
          <a:p>
            <a:r>
              <a:rPr dirty="0"/>
              <a:t>For MSNA we have sectoral and  inter-sectoral guidance (e.g. last week’s  webinar on the sectoral  guidance) HNO the key outputs  are the PIN and severity figures  – sectoral and overall</a:t>
            </a:r>
          </a:p>
          <a:p>
            <a:r>
              <a:rPr dirty="0"/>
              <a:t>JIAF doesn’t have its own unique  analytical outputs as such – but  through this framework you can  produce overall PIN and severity  figures for a crisis </a:t>
            </a:r>
          </a:p>
        </p:txBody>
      </p:sp>
    </p:spTree>
    <p:extLst>
      <p:ext uri="{BB962C8B-B14F-4D97-AF65-F5344CB8AC3E}">
        <p14:creationId xmlns:p14="http://schemas.microsoft.com/office/powerpoint/2010/main" val="3369350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in-camp: 2% return</a:t>
            </a:r>
          </a:p>
          <a:p>
            <a:r>
              <a:rPr lang="en-US" dirty="0"/>
              <a:t>2019 out-camp: 4% return</a:t>
            </a:r>
          </a:p>
        </p:txBody>
      </p:sp>
      <p:sp>
        <p:nvSpPr>
          <p:cNvPr id="4" name="Slide Number Placeholder 3"/>
          <p:cNvSpPr>
            <a:spLocks noGrp="1"/>
          </p:cNvSpPr>
          <p:nvPr>
            <p:ph type="sldNum" sz="quarter" idx="5"/>
          </p:nvPr>
        </p:nvSpPr>
        <p:spPr/>
        <p:txBody>
          <a:bodyPr/>
          <a:lstStyle/>
          <a:p>
            <a:fld id="{6E219DF2-3F44-4DDD-88FA-C4FDE299CB4D}" type="slidenum">
              <a:rPr lang="en-US" smtClean="0"/>
              <a:t>25</a:t>
            </a:fld>
            <a:endParaRPr lang="en-US"/>
          </a:p>
        </p:txBody>
      </p:sp>
    </p:spTree>
    <p:extLst>
      <p:ext uri="{BB962C8B-B14F-4D97-AF65-F5344CB8AC3E}">
        <p14:creationId xmlns:p14="http://schemas.microsoft.com/office/powerpoint/2010/main" val="74941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in-camp: 2% return</a:t>
            </a:r>
          </a:p>
          <a:p>
            <a:r>
              <a:rPr lang="en-US" dirty="0"/>
              <a:t>2019 out-camp: 4% return</a:t>
            </a:r>
          </a:p>
        </p:txBody>
      </p:sp>
      <p:sp>
        <p:nvSpPr>
          <p:cNvPr id="4" name="Slide Number Placeholder 3"/>
          <p:cNvSpPr>
            <a:spLocks noGrp="1"/>
          </p:cNvSpPr>
          <p:nvPr>
            <p:ph type="sldNum" sz="quarter" idx="5"/>
          </p:nvPr>
        </p:nvSpPr>
        <p:spPr/>
        <p:txBody>
          <a:bodyPr/>
          <a:lstStyle/>
          <a:p>
            <a:fld id="{6E219DF2-3F44-4DDD-88FA-C4FDE299CB4D}" type="slidenum">
              <a:rPr lang="en-US" smtClean="0"/>
              <a:t>26</a:t>
            </a:fld>
            <a:endParaRPr lang="en-US"/>
          </a:p>
        </p:txBody>
      </p:sp>
    </p:spTree>
    <p:extLst>
      <p:ext uri="{BB962C8B-B14F-4D97-AF65-F5344CB8AC3E}">
        <p14:creationId xmlns:p14="http://schemas.microsoft.com/office/powerpoint/2010/main" val="2019186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in-camp: 2% return</a:t>
            </a:r>
          </a:p>
          <a:p>
            <a:r>
              <a:rPr lang="en-US" dirty="0"/>
              <a:t>2019 out-camp: 4% return</a:t>
            </a:r>
          </a:p>
        </p:txBody>
      </p:sp>
      <p:sp>
        <p:nvSpPr>
          <p:cNvPr id="4" name="Slide Number Placeholder 3"/>
          <p:cNvSpPr>
            <a:spLocks noGrp="1"/>
          </p:cNvSpPr>
          <p:nvPr>
            <p:ph type="sldNum" sz="quarter" idx="5"/>
          </p:nvPr>
        </p:nvSpPr>
        <p:spPr/>
        <p:txBody>
          <a:bodyPr/>
          <a:lstStyle/>
          <a:p>
            <a:fld id="{6E219DF2-3F44-4DDD-88FA-C4FDE299CB4D}" type="slidenum">
              <a:rPr lang="en-US" smtClean="0"/>
              <a:t>27</a:t>
            </a:fld>
            <a:endParaRPr lang="en-US"/>
          </a:p>
        </p:txBody>
      </p:sp>
    </p:spTree>
    <p:extLst>
      <p:ext uri="{BB962C8B-B14F-4D97-AF65-F5344CB8AC3E}">
        <p14:creationId xmlns:p14="http://schemas.microsoft.com/office/powerpoint/2010/main" val="2482542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a:t>
            </a:r>
            <a:r>
              <a:rPr lang="en-US" baseline="0" dirty="0"/>
              <a:t> shelters:</a:t>
            </a:r>
          </a:p>
          <a:p>
            <a:endParaRPr lang="en-US" baseline="0" dirty="0"/>
          </a:p>
          <a:p>
            <a:r>
              <a:rPr lang="en-US" baseline="0" dirty="0"/>
              <a:t>Highest rate of HHs living in critical shelters was observed in Rafah (26%), followed by Khan </a:t>
            </a:r>
            <a:r>
              <a:rPr lang="en-US" baseline="0" dirty="0" err="1"/>
              <a:t>Yunis</a:t>
            </a:r>
            <a:r>
              <a:rPr lang="en-US" baseline="0" dirty="0"/>
              <a:t> (19%) and </a:t>
            </a:r>
            <a:r>
              <a:rPr lang="en-US" baseline="0" dirty="0" err="1"/>
              <a:t>Deir</a:t>
            </a:r>
            <a:r>
              <a:rPr lang="en-US" baseline="0" dirty="0"/>
              <a:t> al </a:t>
            </a:r>
            <a:r>
              <a:rPr lang="en-US" baseline="0" dirty="0" err="1"/>
              <a:t>Balah</a:t>
            </a:r>
            <a:r>
              <a:rPr lang="en-US" baseline="0" dirty="0"/>
              <a:t> (18%)</a:t>
            </a:r>
            <a:endParaRPr lang="en-US" dirty="0"/>
          </a:p>
          <a:p>
            <a:endParaRPr lang="en-US" dirty="0"/>
          </a:p>
          <a:p>
            <a:r>
              <a:rPr lang="en-US" dirty="0"/>
              <a:t>Overcrowding:</a:t>
            </a:r>
          </a:p>
          <a:p>
            <a:endParaRPr lang="en-US" dirty="0"/>
          </a:p>
          <a:p>
            <a:r>
              <a:rPr lang="en-US" dirty="0"/>
              <a:t>26% of all households reported at least</a:t>
            </a:r>
            <a:r>
              <a:rPr lang="en-US" baseline="0" dirty="0"/>
              <a:t> one member is sleeping in the living room, including 41% of those in Gaza. In Rafah, the majority of households reported at least one member sleeping in the living room</a:t>
            </a:r>
          </a:p>
          <a:p>
            <a:endParaRPr lang="en-US" baseline="0" dirty="0"/>
          </a:p>
        </p:txBody>
      </p:sp>
      <p:sp>
        <p:nvSpPr>
          <p:cNvPr id="4" name="Slide Number Placeholder 3"/>
          <p:cNvSpPr>
            <a:spLocks noGrp="1"/>
          </p:cNvSpPr>
          <p:nvPr>
            <p:ph type="sldNum" sz="quarter" idx="5"/>
          </p:nvPr>
        </p:nvSpPr>
        <p:spPr/>
        <p:txBody>
          <a:bodyPr/>
          <a:lstStyle/>
          <a:p>
            <a:fld id="{6E219DF2-3F44-4DDD-88FA-C4FDE299CB4D}" type="slidenum">
              <a:rPr lang="en-US" smtClean="0"/>
              <a:t>28</a:t>
            </a:fld>
            <a:endParaRPr lang="en-US"/>
          </a:p>
        </p:txBody>
      </p:sp>
    </p:spTree>
    <p:extLst>
      <p:ext uri="{BB962C8B-B14F-4D97-AF65-F5344CB8AC3E}">
        <p14:creationId xmlns:p14="http://schemas.microsoft.com/office/powerpoint/2010/main" val="289415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 of HHs</a:t>
            </a:r>
            <a:r>
              <a:rPr lang="en-US" baseline="0" dirty="0"/>
              <a:t> in EJ are renting their shelter, while only 62% reported owning their houses</a:t>
            </a:r>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29</a:t>
            </a:fld>
            <a:endParaRPr lang="en-US"/>
          </a:p>
        </p:txBody>
      </p:sp>
    </p:spTree>
    <p:extLst>
      <p:ext uri="{BB962C8B-B14F-4D97-AF65-F5344CB8AC3E}">
        <p14:creationId xmlns:p14="http://schemas.microsoft.com/office/powerpoint/2010/main" val="2220002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 </a:t>
            </a:r>
            <a:r>
              <a:rPr lang="fr-FR" dirty="0" err="1"/>
              <a:t>subset</a:t>
            </a:r>
            <a:r>
              <a:rPr lang="fr-FR" dirty="0"/>
              <a:t> of </a:t>
            </a:r>
            <a:r>
              <a:rPr lang="fr-FR" dirty="0" err="1"/>
              <a:t>HHs</a:t>
            </a:r>
            <a:r>
              <a:rPr lang="fr-FR" dirty="0"/>
              <a:t> </a:t>
            </a:r>
            <a:r>
              <a:rPr lang="fr-FR" dirty="0" err="1"/>
              <a:t>with</a:t>
            </a:r>
            <a:r>
              <a:rPr lang="fr-FR" baseline="0" dirty="0"/>
              <a:t> </a:t>
            </a:r>
            <a:r>
              <a:rPr lang="fr-FR" baseline="0" dirty="0" err="1"/>
              <a:t>children</a:t>
            </a:r>
            <a:r>
              <a:rPr lang="fr-FR" baseline="0" dirty="0"/>
              <a:t> </a:t>
            </a:r>
            <a:r>
              <a:rPr lang="fr-FR" baseline="0" dirty="0" err="1"/>
              <a:t>with</a:t>
            </a:r>
            <a:r>
              <a:rPr lang="fr-FR" baseline="0" dirty="0"/>
              <a:t> </a:t>
            </a:r>
            <a:r>
              <a:rPr lang="fr-FR" baseline="0" dirty="0" err="1"/>
              <a:t>disabilities</a:t>
            </a:r>
            <a:r>
              <a:rPr lang="fr-FR" baseline="0" dirty="0"/>
              <a:t> = </a:t>
            </a:r>
            <a:r>
              <a:rPr lang="fr-FR" baseline="0" dirty="0" err="1"/>
              <a:t>very</a:t>
            </a:r>
            <a:r>
              <a:rPr lang="fr-FR" baseline="0" dirty="0"/>
              <a:t> </a:t>
            </a:r>
            <a:r>
              <a:rPr lang="fr-FR" baseline="0" dirty="0" err="1"/>
              <a:t>small</a:t>
            </a:r>
            <a:r>
              <a:rPr lang="fr-FR" baseline="0" dirty="0"/>
              <a:t> -&gt; not </a:t>
            </a:r>
            <a:r>
              <a:rPr lang="fr-FR" baseline="0" dirty="0" err="1"/>
              <a:t>representative</a:t>
            </a:r>
            <a:r>
              <a:rPr lang="fr-FR" baseline="0" dirty="0"/>
              <a:t> at all of the </a:t>
            </a:r>
            <a:r>
              <a:rPr lang="fr-FR" baseline="0" dirty="0" err="1"/>
              <a:t>overall</a:t>
            </a:r>
            <a:r>
              <a:rPr lang="fr-FR" baseline="0" dirty="0"/>
              <a:t> situation of </a:t>
            </a:r>
            <a:r>
              <a:rPr lang="fr-FR" baseline="0" dirty="0" err="1"/>
              <a:t>HHs</a:t>
            </a:r>
            <a:r>
              <a:rPr lang="fr-FR" baseline="0" dirty="0"/>
              <a:t> </a:t>
            </a:r>
            <a:r>
              <a:rPr lang="fr-FR" baseline="0" dirty="0" err="1"/>
              <a:t>with</a:t>
            </a:r>
            <a:r>
              <a:rPr lang="fr-FR" baseline="0" dirty="0"/>
              <a:t> </a:t>
            </a:r>
            <a:r>
              <a:rPr lang="fr-FR" baseline="0" dirty="0" err="1"/>
              <a:t>children</a:t>
            </a:r>
            <a:r>
              <a:rPr lang="fr-FR" baseline="0" dirty="0"/>
              <a:t> </a:t>
            </a:r>
            <a:r>
              <a:rPr lang="fr-FR" baseline="0" dirty="0" err="1"/>
              <a:t>with</a:t>
            </a:r>
            <a:r>
              <a:rPr lang="fr-FR" baseline="0" dirty="0"/>
              <a:t> </a:t>
            </a:r>
            <a:r>
              <a:rPr lang="fr-FR" baseline="0" dirty="0" err="1"/>
              <a:t>disabilities</a:t>
            </a:r>
            <a:endParaRPr lang="fr-FR" baseline="0" dirty="0"/>
          </a:p>
          <a:p>
            <a:r>
              <a:rPr lang="fr-FR" baseline="0" dirty="0"/>
              <a:t>Time </a:t>
            </a:r>
            <a:r>
              <a:rPr lang="fr-FR" baseline="0" dirty="0" err="1"/>
              <a:t>needed</a:t>
            </a:r>
            <a:r>
              <a:rPr lang="fr-FR" baseline="0" dirty="0"/>
              <a:t> to </a:t>
            </a:r>
            <a:r>
              <a:rPr lang="fr-FR" baseline="0" dirty="0" err="1"/>
              <a:t>access</a:t>
            </a:r>
            <a:r>
              <a:rPr lang="fr-FR" baseline="0" dirty="0"/>
              <a:t> the </a:t>
            </a:r>
            <a:r>
              <a:rPr lang="fr-FR" baseline="0" dirty="0" err="1"/>
              <a:t>nearest</a:t>
            </a:r>
            <a:r>
              <a:rPr lang="fr-FR" baseline="0" dirty="0"/>
              <a:t> </a:t>
            </a:r>
            <a:r>
              <a:rPr lang="fr-FR" baseline="0" dirty="0" err="1"/>
              <a:t>school</a:t>
            </a:r>
            <a:r>
              <a:rPr lang="fr-FR" baseline="0" dirty="0"/>
              <a:t> </a:t>
            </a:r>
            <a:r>
              <a:rPr lang="fr-FR" baseline="0" dirty="0" err="1"/>
              <a:t>facility</a:t>
            </a:r>
            <a:r>
              <a:rPr lang="fr-FR" baseline="0" dirty="0"/>
              <a:t> + </a:t>
            </a:r>
            <a:r>
              <a:rPr lang="fr-FR" baseline="0" dirty="0" err="1"/>
              <a:t>school</a:t>
            </a:r>
            <a:r>
              <a:rPr lang="fr-FR" baseline="0" dirty="0"/>
              <a:t> </a:t>
            </a:r>
            <a:r>
              <a:rPr lang="fr-FR" baseline="0" dirty="0" err="1"/>
              <a:t>safety</a:t>
            </a:r>
            <a:r>
              <a:rPr lang="fr-FR" baseline="0" dirty="0"/>
              <a:t> </a:t>
            </a:r>
            <a:r>
              <a:rPr lang="fr-FR" baseline="0" dirty="0" err="1"/>
              <a:t>indicators</a:t>
            </a:r>
            <a:r>
              <a:rPr lang="fr-FR" baseline="0" dirty="0"/>
              <a:t>: </a:t>
            </a:r>
            <a:r>
              <a:rPr lang="fr-FR" baseline="0" dirty="0" err="1"/>
              <a:t>asked</a:t>
            </a:r>
            <a:r>
              <a:rPr lang="fr-FR" baseline="0" dirty="0"/>
              <a:t> to </a:t>
            </a:r>
            <a:r>
              <a:rPr lang="fr-FR" b="1" baseline="0" dirty="0"/>
              <a:t>all</a:t>
            </a:r>
            <a:r>
              <a:rPr lang="fr-FR" baseline="0" dirty="0"/>
              <a:t> </a:t>
            </a:r>
            <a:r>
              <a:rPr lang="fr-FR" baseline="0" dirty="0" err="1"/>
              <a:t>HHs</a:t>
            </a:r>
            <a:r>
              <a:rPr lang="fr-FR" baseline="0" dirty="0"/>
              <a:t> (</a:t>
            </a:r>
            <a:r>
              <a:rPr lang="fr-FR" baseline="0" dirty="0" err="1"/>
              <a:t>including</a:t>
            </a:r>
            <a:r>
              <a:rPr lang="fr-FR" baseline="0" dirty="0"/>
              <a:t> </a:t>
            </a:r>
            <a:r>
              <a:rPr lang="fr-FR" baseline="0" dirty="0" err="1"/>
              <a:t>those</a:t>
            </a:r>
            <a:r>
              <a:rPr lang="fr-FR" baseline="0" dirty="0"/>
              <a:t> </a:t>
            </a:r>
            <a:r>
              <a:rPr lang="fr-FR" baseline="0" dirty="0" err="1"/>
              <a:t>without</a:t>
            </a:r>
            <a:r>
              <a:rPr lang="fr-FR" baseline="0" dirty="0"/>
              <a:t> </a:t>
            </a:r>
            <a:r>
              <a:rPr lang="fr-FR" baseline="0" dirty="0" err="1"/>
              <a:t>any</a:t>
            </a:r>
            <a:r>
              <a:rPr lang="fr-FR" baseline="0" dirty="0"/>
              <a:t> (and </a:t>
            </a:r>
            <a:r>
              <a:rPr lang="fr-FR" baseline="0" dirty="0" err="1"/>
              <a:t>school-aged</a:t>
            </a:r>
            <a:r>
              <a:rPr lang="fr-FR" baseline="0" dirty="0"/>
              <a:t>) </a:t>
            </a:r>
            <a:r>
              <a:rPr lang="fr-FR" baseline="0" dirty="0" err="1"/>
              <a:t>children</a:t>
            </a:r>
            <a:r>
              <a:rPr lang="fr-FR" baseline="0" dirty="0"/>
              <a:t>) </a:t>
            </a:r>
          </a:p>
          <a:p>
            <a:r>
              <a:rPr lang="fr-FR" baseline="0" dirty="0" err="1"/>
              <a:t>Safety</a:t>
            </a:r>
            <a:r>
              <a:rPr lang="fr-FR" baseline="0" dirty="0"/>
              <a:t> </a:t>
            </a:r>
            <a:r>
              <a:rPr lang="fr-FR" baseline="0" dirty="0" err="1"/>
              <a:t>concerns</a:t>
            </a:r>
            <a:r>
              <a:rPr lang="fr-FR" baseline="0" dirty="0"/>
              <a:t>: </a:t>
            </a:r>
            <a:r>
              <a:rPr lang="fr-FR" baseline="0" dirty="0" err="1"/>
              <a:t>small</a:t>
            </a:r>
            <a:r>
              <a:rPr lang="fr-FR" baseline="0" dirty="0"/>
              <a:t> </a:t>
            </a:r>
            <a:r>
              <a:rPr lang="fr-FR" baseline="0" dirty="0" err="1"/>
              <a:t>subset</a:t>
            </a:r>
            <a:r>
              <a:rPr lang="fr-FR" baseline="0" dirty="0"/>
              <a:t> -&gt; </a:t>
            </a:r>
            <a:r>
              <a:rPr lang="fr-FR" baseline="0" dirty="0" err="1"/>
              <a:t>finidng</a:t>
            </a:r>
            <a:r>
              <a:rPr lang="fr-FR" baseline="0" dirty="0"/>
              <a:t> not </a:t>
            </a:r>
            <a:r>
              <a:rPr lang="fr-FR" baseline="0" dirty="0" err="1"/>
              <a:t>representative</a:t>
            </a:r>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30</a:t>
            </a:fld>
            <a:endParaRPr lang="en-US"/>
          </a:p>
        </p:txBody>
      </p:sp>
    </p:spTree>
    <p:extLst>
      <p:ext uri="{BB962C8B-B14F-4D97-AF65-F5344CB8AC3E}">
        <p14:creationId xmlns:p14="http://schemas.microsoft.com/office/powerpoint/2010/main" val="136581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31</a:t>
            </a:fld>
            <a:endParaRPr lang="en-US"/>
          </a:p>
        </p:txBody>
      </p:sp>
    </p:spTree>
    <p:extLst>
      <p:ext uri="{BB962C8B-B14F-4D97-AF65-F5344CB8AC3E}">
        <p14:creationId xmlns:p14="http://schemas.microsoft.com/office/powerpoint/2010/main" val="285208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Psychosocial</a:t>
            </a:r>
            <a:r>
              <a:rPr lang="en-US" baseline="0" dirty="0"/>
              <a:t> distress defined as nightmares, lasting sadness, extreme fatigue, being often tearful or extreme anxiety</a:t>
            </a:r>
            <a:endParaRPr lang="en-US" dirty="0"/>
          </a:p>
          <a:p>
            <a:endParaRPr lang="en-US" dirty="0"/>
          </a:p>
          <a:p>
            <a:r>
              <a:rPr lang="en-US" dirty="0"/>
              <a:t>Rate of access to reproductive health services is lowest in East Jerusalem (73%) and Gaza governorate (71%)</a:t>
            </a:r>
          </a:p>
        </p:txBody>
      </p:sp>
      <p:sp>
        <p:nvSpPr>
          <p:cNvPr id="4" name="Slide Number Placeholder 3"/>
          <p:cNvSpPr>
            <a:spLocks noGrp="1"/>
          </p:cNvSpPr>
          <p:nvPr>
            <p:ph type="sldNum" sz="quarter" idx="5"/>
          </p:nvPr>
        </p:nvSpPr>
        <p:spPr/>
        <p:txBody>
          <a:bodyPr/>
          <a:lstStyle/>
          <a:p>
            <a:fld id="{6E219DF2-3F44-4DDD-88FA-C4FDE299CB4D}" type="slidenum">
              <a:rPr lang="en-US" smtClean="0"/>
              <a:t>32</a:t>
            </a:fld>
            <a:endParaRPr lang="en-US"/>
          </a:p>
        </p:txBody>
      </p:sp>
    </p:spTree>
    <p:extLst>
      <p:ext uri="{BB962C8B-B14F-4D97-AF65-F5344CB8AC3E}">
        <p14:creationId xmlns:p14="http://schemas.microsoft.com/office/powerpoint/2010/main" val="1003006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Virtually all HHs</a:t>
            </a:r>
            <a:r>
              <a:rPr lang="en-US" baseline="0" dirty="0"/>
              <a:t> report having a hospital (?) within a 30 min. walk from their dwelling</a:t>
            </a:r>
          </a:p>
          <a:p>
            <a:endParaRPr lang="en-US" baseline="0" dirty="0"/>
          </a:p>
          <a:p>
            <a:r>
              <a:rPr lang="en-US" baseline="0" dirty="0"/>
              <a:t>Most commonly needed health services were: non-surgical exam/treatment (67%), regular check-up (48%), COVID testing (20%), and COVID treatment (11%)</a:t>
            </a:r>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33</a:t>
            </a:fld>
            <a:endParaRPr lang="en-US"/>
          </a:p>
        </p:txBody>
      </p:sp>
    </p:spTree>
    <p:extLst>
      <p:ext uri="{BB962C8B-B14F-4D97-AF65-F5344CB8AC3E}">
        <p14:creationId xmlns:p14="http://schemas.microsoft.com/office/powerpoint/2010/main" val="2223711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219DF2-3F44-4DDD-88FA-C4FDE299CB4D}" type="slidenum">
              <a:rPr lang="en-US" smtClean="0"/>
              <a:t>35</a:t>
            </a:fld>
            <a:endParaRPr lang="en-US"/>
          </a:p>
        </p:txBody>
      </p:sp>
    </p:spTree>
    <p:extLst>
      <p:ext uri="{BB962C8B-B14F-4D97-AF65-F5344CB8AC3E}">
        <p14:creationId xmlns:p14="http://schemas.microsoft.com/office/powerpoint/2010/main" val="324758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5</a:t>
            </a:fld>
            <a:endParaRPr lang="en-US"/>
          </a:p>
        </p:txBody>
      </p:sp>
    </p:spTree>
    <p:extLst>
      <p:ext uri="{BB962C8B-B14F-4D97-AF65-F5344CB8AC3E}">
        <p14:creationId xmlns:p14="http://schemas.microsoft.com/office/powerpoint/2010/main" val="1264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6</a:t>
            </a:fld>
            <a:endParaRPr lang="en-US"/>
          </a:p>
        </p:txBody>
      </p:sp>
    </p:spTree>
    <p:extLst>
      <p:ext uri="{BB962C8B-B14F-4D97-AF65-F5344CB8AC3E}">
        <p14:creationId xmlns:p14="http://schemas.microsoft.com/office/powerpoint/2010/main" val="141630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9</a:t>
            </a:fld>
            <a:endParaRPr lang="en-US"/>
          </a:p>
        </p:txBody>
      </p:sp>
    </p:spTree>
    <p:extLst>
      <p:ext uri="{BB962C8B-B14F-4D97-AF65-F5344CB8AC3E}">
        <p14:creationId xmlns:p14="http://schemas.microsoft.com/office/powerpoint/2010/main" val="26318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10</a:t>
            </a:fld>
            <a:endParaRPr lang="en-US"/>
          </a:p>
        </p:txBody>
      </p:sp>
    </p:spTree>
    <p:extLst>
      <p:ext uri="{BB962C8B-B14F-4D97-AF65-F5344CB8AC3E}">
        <p14:creationId xmlns:p14="http://schemas.microsoft.com/office/powerpoint/2010/main" val="193556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11</a:t>
            </a:fld>
            <a:endParaRPr lang="en-US"/>
          </a:p>
        </p:txBody>
      </p:sp>
    </p:spTree>
    <p:extLst>
      <p:ext uri="{BB962C8B-B14F-4D97-AF65-F5344CB8AC3E}">
        <p14:creationId xmlns:p14="http://schemas.microsoft.com/office/powerpoint/2010/main" val="37168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12</a:t>
            </a:fld>
            <a:endParaRPr lang="en-US"/>
          </a:p>
        </p:txBody>
      </p:sp>
    </p:spTree>
    <p:extLst>
      <p:ext uri="{BB962C8B-B14F-4D97-AF65-F5344CB8AC3E}">
        <p14:creationId xmlns:p14="http://schemas.microsoft.com/office/powerpoint/2010/main" val="343312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19DF2-3F44-4DDD-88FA-C4FDE299CB4D}" type="slidenum">
              <a:rPr lang="en-US" smtClean="0"/>
              <a:t>13</a:t>
            </a:fld>
            <a:endParaRPr lang="en-US"/>
          </a:p>
        </p:txBody>
      </p:sp>
    </p:spTree>
    <p:extLst>
      <p:ext uri="{BB962C8B-B14F-4D97-AF65-F5344CB8AC3E}">
        <p14:creationId xmlns:p14="http://schemas.microsoft.com/office/powerpoint/2010/main" val="4269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2000" b="0" i="0">
                <a:solidFill>
                  <a:srgbClr val="57575A"/>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88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EE5859"/>
                </a:solidFill>
                <a:latin typeface="Arial Narrow" panose="020B0606020202030204" pitchFamily="34" charset="0"/>
              </a:rPr>
              <a:t>THANK YOU FOR </a:t>
            </a:r>
            <a:r>
              <a:rPr lang="en-US" sz="4400" b="1">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a:t>@REACH_info</a:t>
            </a:r>
            <a:endParaRPr lang="es-E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a:t>www.reach-initiative.org</a:t>
            </a:r>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a:t>@IREACH_info</a:t>
            </a:r>
            <a:endParaRPr lang="es-E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chemeClr val="bg1"/>
                </a:solidFill>
                <a:latin typeface="Arial Narrow" panose="020B0606020202030204" pitchFamily="34" charset="0"/>
              </a:rPr>
              <a:t>THANK YOU FOR </a:t>
            </a:r>
            <a:r>
              <a:rPr lang="en-US" sz="4400" b="1">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1995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png"/><Relationship Id="rId5" Type="http://schemas.openxmlformats.org/officeDocument/2006/relationships/slideLayout" Target="../slideLayouts/slideLayout45.xml"/><Relationship Id="rId10" Type="http://schemas.openxmlformats.org/officeDocument/2006/relationships/image" Target="../media/image20.jpeg"/><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microsoft.com/office/2007/relationships/hdphoto" Target="../media/hdphoto1.wdp"/><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7.jpeg"/><Relationship Id="rId5" Type="http://schemas.openxmlformats.org/officeDocument/2006/relationships/image" Target="../media/image9.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8.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3.jpeg"/><Relationship Id="rId5" Type="http://schemas.openxmlformats.org/officeDocument/2006/relationships/slideLayout" Target="../slideLayouts/slideLayout34.xml"/><Relationship Id="rId10" Type="http://schemas.openxmlformats.org/officeDocument/2006/relationships/theme" Target="../theme/theme8.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 id="21474837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8.wdp"/><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microsoft.com/office/2007/relationships/hdphoto" Target="../media/hdphoto11.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6.tiff"/><Relationship Id="rId13" Type="http://schemas.openxmlformats.org/officeDocument/2006/relationships/image" Target="../media/image38.tiff"/><Relationship Id="rId3" Type="http://schemas.openxmlformats.org/officeDocument/2006/relationships/chart" Target="../charts/chart5.xml"/><Relationship Id="rId7" Type="http://schemas.openxmlformats.org/officeDocument/2006/relationships/image" Target="../media/image35.tiff"/><Relationship Id="rId12"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4.tiff"/><Relationship Id="rId11" Type="http://schemas.microsoft.com/office/2007/relationships/hdphoto" Target="../media/hdphoto14.wdp"/><Relationship Id="rId5" Type="http://schemas.microsoft.com/office/2007/relationships/hdphoto" Target="../media/hdphoto13.wdp"/><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7.tiff"/></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microsoft.com/office/2007/relationships/hdphoto" Target="../media/hdphoto15.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hyperlink" Target="https://documents.wfp.org/stellent/groups/public/documents/manual_guide_proced/wfp197216.pdf" TargetMode="External"/><Relationship Id="rId13" Type="http://schemas.openxmlformats.org/officeDocument/2006/relationships/image" Target="../media/image42.png"/><Relationship Id="rId3" Type="http://schemas.openxmlformats.org/officeDocument/2006/relationships/chart" Target="../charts/chart8.xml"/><Relationship Id="rId7" Type="http://schemas.openxmlformats.org/officeDocument/2006/relationships/image" Target="../media/image39.tiff"/><Relationship Id="rId12"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chart" Target="../charts/chart11.xml"/><Relationship Id="rId11" Type="http://schemas.openxmlformats.org/officeDocument/2006/relationships/image" Target="../media/image41.png"/><Relationship Id="rId5" Type="http://schemas.openxmlformats.org/officeDocument/2006/relationships/chart" Target="../charts/chart10.xml"/><Relationship Id="rId10" Type="http://schemas.openxmlformats.org/officeDocument/2006/relationships/image" Target="../media/image42.svg"/><Relationship Id="rId4" Type="http://schemas.openxmlformats.org/officeDocument/2006/relationships/chart" Target="../charts/chart9.xml"/><Relationship Id="rId9" Type="http://schemas.openxmlformats.org/officeDocument/2006/relationships/image" Target="../media/image40.png"/><Relationship Id="rId14" Type="http://schemas.microsoft.com/office/2007/relationships/hdphoto" Target="../media/hdphoto16.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tiff"/><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chart" Target="../charts/chart13.xml"/><Relationship Id="rId5" Type="http://schemas.openxmlformats.org/officeDocument/2006/relationships/chart" Target="../charts/chart12.xml"/><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microsoft.com/office/2007/relationships/hdphoto" Target="../media/hdphoto18.wdp"/><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9.wdp"/></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chart" Target="../charts/chart15.xml"/><Relationship Id="rId4" Type="http://schemas.microsoft.com/office/2007/relationships/hdphoto" Target="../media/hdphoto19.wdp"/></Relationships>
</file>

<file path=ppt/slides/_rels/slide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2.svg"/><Relationship Id="rId5" Type="http://schemas.openxmlformats.org/officeDocument/2006/relationships/image" Target="../media/image40.png"/><Relationship Id="rId4" Type="http://schemas.microsoft.com/office/2007/relationships/hdphoto" Target="../media/hdphoto20.wdp"/></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5.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chart" Target="../charts/chart16.xml"/><Relationship Id="rId4" Type="http://schemas.microsoft.com/office/2007/relationships/hdphoto" Target="../media/hdphoto21.wdp"/><Relationship Id="rId9"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chart" Target="../charts/chart17.xml"/><Relationship Id="rId4" Type="http://schemas.microsoft.com/office/2007/relationships/hdphoto" Target="../media/hdphoto22.wdp"/></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chart" Target="../charts/chart18.xml"/><Relationship Id="rId4" Type="http://schemas.microsoft.com/office/2007/relationships/hdphoto" Target="../media/hdphoto21.wdp"/></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23.wdp"/></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chart" Target="../charts/chart19.xml"/><Relationship Id="rId4" Type="http://schemas.microsoft.com/office/2007/relationships/hdphoto" Target="../media/hdphoto2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microsoft.com/office/2007/relationships/hdphoto" Target="../media/hdphoto25.wdp"/></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microsoft.com/office/2007/relationships/hdphoto" Target="../media/hdphoto26.wdp"/></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microsoft.com/office/2007/relationships/hdphoto" Target="../media/hdphoto27.wdp"/></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microsoft.com/office/2007/relationships/hdphoto" Target="../media/hdphoto28.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9.tiff"/><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microsoft.com/office/2007/relationships/hdphoto" Target="../media/hdphoto12.wdp"/><Relationship Id="rId5" Type="http://schemas.openxmlformats.org/officeDocument/2006/relationships/image" Target="../media/image51.png"/><Relationship Id="rId4" Type="http://schemas.openxmlformats.org/officeDocument/2006/relationships/image" Target="../media/image50.tiff"/><Relationship Id="rId9" Type="http://schemas.openxmlformats.org/officeDocument/2006/relationships/image" Target="../media/image53.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12"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0D9A10-88DB-4348-9F7B-FF12B3179119}"/>
              </a:ext>
            </a:extLst>
          </p:cNvPr>
          <p:cNvSpPr>
            <a:spLocks noGrp="1"/>
          </p:cNvSpPr>
          <p:nvPr>
            <p:ph type="ctrTitle"/>
          </p:nvPr>
        </p:nvSpPr>
        <p:spPr>
          <a:xfrm>
            <a:off x="1724383" y="296872"/>
            <a:ext cx="8833747" cy="2501153"/>
          </a:xfrm>
        </p:spPr>
        <p:txBody>
          <a:bodyPr/>
          <a:lstStyle/>
          <a:p>
            <a:r>
              <a:rPr lang="es-ES" dirty="0"/>
              <a:t>OPT MSNA</a:t>
            </a:r>
            <a:br>
              <a:rPr lang="es-ES" dirty="0"/>
            </a:br>
            <a:r>
              <a:rPr lang="es-ES" sz="4000" dirty="0"/>
              <a:t>KEY ANALYSIS FINDINGS</a:t>
            </a:r>
            <a:endParaRPr lang="es-ES" sz="5400" dirty="0"/>
          </a:p>
        </p:txBody>
      </p:sp>
      <p:sp>
        <p:nvSpPr>
          <p:cNvPr id="6" name="Subtitle 2">
            <a:extLst>
              <a:ext uri="{FF2B5EF4-FFF2-40B4-BE49-F238E27FC236}">
                <a16:creationId xmlns:a16="http://schemas.microsoft.com/office/drawing/2014/main" id="{5EC35BD7-26E0-4564-BB32-C0C6197B3643}"/>
              </a:ext>
            </a:extLst>
          </p:cNvPr>
          <p:cNvSpPr>
            <a:spLocks noGrp="1"/>
          </p:cNvSpPr>
          <p:nvPr>
            <p:ph type="subTitle" idx="1"/>
          </p:nvPr>
        </p:nvSpPr>
        <p:spPr>
          <a:xfrm>
            <a:off x="1743636" y="2817531"/>
            <a:ext cx="4164106" cy="525931"/>
          </a:xfrm>
        </p:spPr>
        <p:txBody>
          <a:bodyPr/>
          <a:lstStyle/>
          <a:p>
            <a:r>
              <a:rPr lang="de-CH" dirty="0" smtClean="0"/>
              <a:t>HPC </a:t>
            </a:r>
            <a:r>
              <a:rPr lang="de-CH" dirty="0"/>
              <a:t>Workshop</a:t>
            </a:r>
            <a:endParaRPr lang="es-ES" dirty="0"/>
          </a:p>
        </p:txBody>
      </p:sp>
      <p:sp>
        <p:nvSpPr>
          <p:cNvPr id="7" name="Text Placeholder 3">
            <a:extLst>
              <a:ext uri="{FF2B5EF4-FFF2-40B4-BE49-F238E27FC236}">
                <a16:creationId xmlns:a16="http://schemas.microsoft.com/office/drawing/2014/main" id="{F6FC272B-E4FC-4A5B-BEF8-DB670C5C3BFA}"/>
              </a:ext>
            </a:extLst>
          </p:cNvPr>
          <p:cNvSpPr>
            <a:spLocks noGrp="1"/>
          </p:cNvSpPr>
          <p:nvPr>
            <p:ph type="body" sz="quarter" idx="14"/>
          </p:nvPr>
        </p:nvSpPr>
        <p:spPr>
          <a:xfrm>
            <a:off x="1743075" y="3189453"/>
            <a:ext cx="2713038" cy="654050"/>
          </a:xfrm>
        </p:spPr>
        <p:txBody>
          <a:bodyPr/>
          <a:lstStyle/>
          <a:p>
            <a:r>
              <a:rPr lang="en-GB" dirty="0"/>
              <a:t>September</a:t>
            </a:r>
            <a:r>
              <a:rPr lang="es-ES" dirty="0"/>
              <a:t> 2021</a:t>
            </a:r>
          </a:p>
        </p:txBody>
      </p:sp>
    </p:spTree>
    <p:extLst>
      <p:ext uri="{BB962C8B-B14F-4D97-AF65-F5344CB8AC3E}">
        <p14:creationId xmlns:p14="http://schemas.microsoft.com/office/powerpoint/2010/main" val="2269935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221392" y="263052"/>
            <a:ext cx="8087840" cy="724646"/>
          </a:xfrm>
        </p:spPr>
        <p:txBody>
          <a:bodyPr/>
          <a:lstStyle/>
          <a:p>
            <a:r>
              <a:rPr lang="en-US" sz="3200" dirty="0"/>
              <a:t>COVID-19  |  Livelihoods Impact</a:t>
            </a:r>
          </a:p>
        </p:txBody>
      </p:sp>
      <p:sp>
        <p:nvSpPr>
          <p:cNvPr id="10" name="TextBox 9">
            <a:extLst>
              <a:ext uri="{FF2B5EF4-FFF2-40B4-BE49-F238E27FC236}">
                <a16:creationId xmlns:a16="http://schemas.microsoft.com/office/drawing/2014/main" id="{5629D5CA-8426-2342-A4D3-A171EA77498F}"/>
              </a:ext>
            </a:extLst>
          </p:cNvPr>
          <p:cNvSpPr txBox="1"/>
          <p:nvPr/>
        </p:nvSpPr>
        <p:spPr>
          <a:xfrm>
            <a:off x="390554" y="1359132"/>
            <a:ext cx="8016679"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reporting </a:t>
            </a:r>
            <a:r>
              <a:rPr lang="en-US" sz="1600" b="1" dirty="0">
                <a:solidFill>
                  <a:srgbClr val="58585A"/>
                </a:solidFill>
                <a:latin typeface="Arial Narrow" panose="020B0606020202030204" pitchFamily="34" charset="0"/>
              </a:rPr>
              <a:t>members losing their job permanently or temporarily as a result of the COVID-19 outbreak</a:t>
            </a:r>
            <a:endParaRPr lang="en-US" sz="1600" b="1" dirty="0">
              <a:latin typeface="Arial Narrow" panose="020B0606020202030204" pitchFamily="34" charset="0"/>
            </a:endParaRPr>
          </a:p>
        </p:txBody>
      </p:sp>
      <p:sp>
        <p:nvSpPr>
          <p:cNvPr id="16" name="TextBox 15">
            <a:extLst>
              <a:ext uri="{FF2B5EF4-FFF2-40B4-BE49-F238E27FC236}">
                <a16:creationId xmlns:a16="http://schemas.microsoft.com/office/drawing/2014/main" id="{1645CD82-A1F2-0B44-B641-A5D94DE81C95}"/>
              </a:ext>
            </a:extLst>
          </p:cNvPr>
          <p:cNvSpPr txBox="1"/>
          <p:nvPr/>
        </p:nvSpPr>
        <p:spPr>
          <a:xfrm>
            <a:off x="390554" y="1968688"/>
            <a:ext cx="3542032" cy="523220"/>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36% </a:t>
            </a:r>
            <a:r>
              <a:rPr lang="en-US" sz="2400" b="1" dirty="0">
                <a:solidFill>
                  <a:srgbClr val="58585A"/>
                </a:solidFill>
                <a:latin typeface="Arial Narrow" panose="020B0606020202030204" pitchFamily="34" charset="0"/>
              </a:rPr>
              <a:t>of HHs in the OPT</a:t>
            </a:r>
            <a:endParaRPr lang="en-US" sz="2000" dirty="0"/>
          </a:p>
        </p:txBody>
      </p:sp>
      <p:sp>
        <p:nvSpPr>
          <p:cNvPr id="22" name="TextBox 21">
            <a:extLst>
              <a:ext uri="{FF2B5EF4-FFF2-40B4-BE49-F238E27FC236}">
                <a16:creationId xmlns:a16="http://schemas.microsoft.com/office/drawing/2014/main" id="{773512F8-3AAE-0347-8001-175AE0FECBA0}"/>
              </a:ext>
            </a:extLst>
          </p:cNvPr>
          <p:cNvSpPr txBox="1"/>
          <p:nvPr/>
        </p:nvSpPr>
        <p:spPr>
          <a:xfrm>
            <a:off x="660836" y="4910983"/>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53% </a:t>
            </a:r>
            <a:r>
              <a:rPr lang="en-US" b="1" dirty="0">
                <a:solidFill>
                  <a:srgbClr val="58585A"/>
                </a:solidFill>
                <a:latin typeface="Arial Narrow" panose="020B0606020202030204" pitchFamily="34" charset="0"/>
              </a:rPr>
              <a:t>of HHs in the Gaza Strip</a:t>
            </a:r>
            <a:endParaRPr lang="en-US" dirty="0"/>
          </a:p>
        </p:txBody>
      </p:sp>
      <p:sp>
        <p:nvSpPr>
          <p:cNvPr id="24" name="TextBox 23">
            <a:extLst>
              <a:ext uri="{FF2B5EF4-FFF2-40B4-BE49-F238E27FC236}">
                <a16:creationId xmlns:a16="http://schemas.microsoft.com/office/drawing/2014/main" id="{E86E967E-09B9-DA4B-AF9F-11727BEA8AAD}"/>
              </a:ext>
            </a:extLst>
          </p:cNvPr>
          <p:cNvSpPr txBox="1"/>
          <p:nvPr/>
        </p:nvSpPr>
        <p:spPr>
          <a:xfrm>
            <a:off x="646982" y="5394629"/>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68% </a:t>
            </a:r>
            <a:r>
              <a:rPr lang="en-US" b="1" dirty="0">
                <a:solidFill>
                  <a:srgbClr val="58585A"/>
                </a:solidFill>
                <a:latin typeface="Arial Narrow" panose="020B0606020202030204" pitchFamily="34" charset="0"/>
              </a:rPr>
              <a:t>of HHs in the West Bank</a:t>
            </a:r>
            <a:endParaRPr lang="en-US" dirty="0"/>
          </a:p>
        </p:txBody>
      </p:sp>
      <p:sp>
        <p:nvSpPr>
          <p:cNvPr id="19" name="TextBox 18">
            <a:extLst>
              <a:ext uri="{FF2B5EF4-FFF2-40B4-BE49-F238E27FC236}">
                <a16:creationId xmlns:a16="http://schemas.microsoft.com/office/drawing/2014/main" id="{C89AAAB2-40CF-5E47-A1A4-79737E486ABD}"/>
              </a:ext>
            </a:extLst>
          </p:cNvPr>
          <p:cNvSpPr txBox="1"/>
          <p:nvPr/>
        </p:nvSpPr>
        <p:spPr>
          <a:xfrm>
            <a:off x="390554" y="3805812"/>
            <a:ext cx="3796434" cy="954107"/>
          </a:xfrm>
          <a:prstGeom prst="rect">
            <a:avLst/>
          </a:prstGeom>
          <a:noFill/>
        </p:spPr>
        <p:txBody>
          <a:bodyPr wrap="square" rtlCol="0">
            <a:spAutoFit/>
          </a:bodyPr>
          <a:lstStyle/>
          <a:p>
            <a:r>
              <a:rPr lang="en-US" sz="2400" b="1" dirty="0">
                <a:solidFill>
                  <a:srgbClr val="EE5859"/>
                </a:solidFill>
                <a:latin typeface="Arial Narrow" panose="020B0606020202030204" pitchFamily="34" charset="0"/>
              </a:rPr>
              <a:t>62%</a:t>
            </a:r>
            <a:r>
              <a:rPr lang="en-US" sz="1600" b="1" dirty="0">
                <a:solidFill>
                  <a:srgbClr val="58585A"/>
                </a:solidFill>
                <a:latin typeface="Arial Narrow" panose="020B0606020202030204" pitchFamily="34" charset="0"/>
              </a:rPr>
              <a:t> of households reported that their monthly income has decreased as a result of COVID-19</a:t>
            </a:r>
            <a:endParaRPr lang="en-US" sz="1600" b="1" dirty="0">
              <a:latin typeface="Arial Narrow" panose="020B0606020202030204" pitchFamily="34" charset="0"/>
            </a:endParaRPr>
          </a:p>
        </p:txBody>
      </p:sp>
      <p:sp>
        <p:nvSpPr>
          <p:cNvPr id="20" name="TextBox 19">
            <a:extLst>
              <a:ext uri="{FF2B5EF4-FFF2-40B4-BE49-F238E27FC236}">
                <a16:creationId xmlns:a16="http://schemas.microsoft.com/office/drawing/2014/main" id="{BA3D5A25-1702-934E-89A3-BECBF1AB2923}"/>
              </a:ext>
            </a:extLst>
          </p:cNvPr>
          <p:cNvSpPr txBox="1"/>
          <p:nvPr/>
        </p:nvSpPr>
        <p:spPr>
          <a:xfrm>
            <a:off x="4615243" y="3805812"/>
            <a:ext cx="4357689" cy="707886"/>
          </a:xfrm>
          <a:prstGeom prst="rect">
            <a:avLst/>
          </a:prstGeom>
          <a:noFill/>
        </p:spPr>
        <p:txBody>
          <a:bodyPr wrap="square" rtlCol="0">
            <a:spAutoFit/>
          </a:bodyPr>
          <a:lstStyle/>
          <a:p>
            <a:r>
              <a:rPr lang="en-US" sz="2400" b="1" dirty="0">
                <a:solidFill>
                  <a:srgbClr val="EE5859"/>
                </a:solidFill>
                <a:latin typeface="Arial Narrow" panose="020B0606020202030204" pitchFamily="34" charset="0"/>
              </a:rPr>
              <a:t>68%</a:t>
            </a:r>
            <a:r>
              <a:rPr lang="en-US" sz="1600" b="1" dirty="0">
                <a:solidFill>
                  <a:srgbClr val="58585A"/>
                </a:solidFill>
                <a:latin typeface="Arial Narrow" panose="020B0606020202030204" pitchFamily="34" charset="0"/>
              </a:rPr>
              <a:t> of households reported an increase in their debt as a result of COVID-19*</a:t>
            </a:r>
            <a:endParaRPr lang="en-US" sz="1600" b="1" dirty="0">
              <a:latin typeface="Arial Narrow" panose="020B0606020202030204" pitchFamily="34" charset="0"/>
            </a:endParaRPr>
          </a:p>
        </p:txBody>
      </p:sp>
      <p:graphicFrame>
        <p:nvGraphicFramePr>
          <p:cNvPr id="33" name="Table 32">
            <a:extLst>
              <a:ext uri="{FF2B5EF4-FFF2-40B4-BE49-F238E27FC236}">
                <a16:creationId xmlns:a16="http://schemas.microsoft.com/office/drawing/2014/main" id="{0A5253B5-64F4-3E44-A430-9EB9634F2065}"/>
              </a:ext>
            </a:extLst>
          </p:cNvPr>
          <p:cNvGraphicFramePr>
            <a:graphicFrameLocks noGrp="1"/>
          </p:cNvGraphicFramePr>
          <p:nvPr>
            <p:extLst>
              <p:ext uri="{D42A27DB-BD31-4B8C-83A1-F6EECF244321}">
                <p14:modId xmlns:p14="http://schemas.microsoft.com/office/powerpoint/2010/main" val="78315225"/>
              </p:ext>
            </p:extLst>
          </p:nvPr>
        </p:nvGraphicFramePr>
        <p:xfrm>
          <a:off x="4827437" y="4561531"/>
          <a:ext cx="3933302" cy="1432560"/>
        </p:xfrm>
        <a:graphic>
          <a:graphicData uri="http://schemas.openxmlformats.org/drawingml/2006/table">
            <a:tbl>
              <a:tblPr>
                <a:tableStyleId>{5C22544A-7EE6-4342-B048-85BDC9FD1C3A}</a:tableStyleId>
              </a:tblPr>
              <a:tblGrid>
                <a:gridCol w="1060654">
                  <a:extLst>
                    <a:ext uri="{9D8B030D-6E8A-4147-A177-3AD203B41FA5}">
                      <a16:colId xmlns:a16="http://schemas.microsoft.com/office/drawing/2014/main" val="2665553580"/>
                    </a:ext>
                  </a:extLst>
                </a:gridCol>
                <a:gridCol w="824248">
                  <a:extLst>
                    <a:ext uri="{9D8B030D-6E8A-4147-A177-3AD203B41FA5}">
                      <a16:colId xmlns:a16="http://schemas.microsoft.com/office/drawing/2014/main" val="558775855"/>
                    </a:ext>
                  </a:extLst>
                </a:gridCol>
                <a:gridCol w="1224000">
                  <a:extLst>
                    <a:ext uri="{9D8B030D-6E8A-4147-A177-3AD203B41FA5}">
                      <a16:colId xmlns:a16="http://schemas.microsoft.com/office/drawing/2014/main" val="341373458"/>
                    </a:ext>
                  </a:extLst>
                </a:gridCol>
                <a:gridCol w="824400">
                  <a:extLst>
                    <a:ext uri="{9D8B030D-6E8A-4147-A177-3AD203B41FA5}">
                      <a16:colId xmlns:a16="http://schemas.microsoft.com/office/drawing/2014/main" val="1757229378"/>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H2</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92%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Rafah</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u="none" strike="noStrike" dirty="0">
                          <a:solidFill>
                            <a:srgbClr val="58585A"/>
                          </a:solidFill>
                          <a:effectLst/>
                          <a:latin typeface="Arial Narrow" panose="020B0606020202030204" pitchFamily="34" charset="0"/>
                        </a:rPr>
                        <a:t>58%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Area A&amp;B</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North Gaza</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58%</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Area C</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Deir al-</a:t>
                      </a:r>
                      <a:r>
                        <a:rPr lang="en-US" sz="1500" b="0" i="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54%</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Gaza Gov.</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500" b="0" i="0" u="none" strike="noStrike" dirty="0">
                          <a:solidFill>
                            <a:srgbClr val="58585A"/>
                          </a:solidFill>
                          <a:effectLst/>
                          <a:latin typeface="Arial Narrow" panose="020B0606020202030204" pitchFamily="34" charset="0"/>
                        </a:rPr>
                        <a:t> EJ</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40%</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8108237"/>
                  </a:ext>
                </a:extLst>
              </a:tr>
              <a:tr h="230187">
                <a:tc>
                  <a:txBody>
                    <a:bodyPr/>
                    <a:lstStyle/>
                    <a:p>
                      <a:pPr algn="l" fontAlgn="ctr"/>
                      <a:r>
                        <a:rPr lang="en-US" sz="1500" u="none" strike="noStrike" dirty="0">
                          <a:solidFill>
                            <a:srgbClr val="58585A"/>
                          </a:solidFill>
                          <a:effectLst/>
                          <a:latin typeface="Arial Narrow" panose="020B0606020202030204" pitchFamily="34" charset="0"/>
                        </a:rPr>
                        <a:t>Khan Yunis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67%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05886"/>
                  </a:ext>
                </a:extLst>
              </a:tr>
            </a:tbl>
          </a:graphicData>
        </a:graphic>
      </p:graphicFrame>
      <p:graphicFrame>
        <p:nvGraphicFramePr>
          <p:cNvPr id="7" name="Chart 6">
            <a:extLst>
              <a:ext uri="{FF2B5EF4-FFF2-40B4-BE49-F238E27FC236}">
                <a16:creationId xmlns:a16="http://schemas.microsoft.com/office/drawing/2014/main" id="{A4A92810-7030-164D-97B4-C2238E2A753A}"/>
              </a:ext>
            </a:extLst>
          </p:cNvPr>
          <p:cNvGraphicFramePr/>
          <p:nvPr>
            <p:extLst>
              <p:ext uri="{D42A27DB-BD31-4B8C-83A1-F6EECF244321}">
                <p14:modId xmlns:p14="http://schemas.microsoft.com/office/powerpoint/2010/main" val="1867500076"/>
              </p:ext>
            </p:extLst>
          </p:nvPr>
        </p:nvGraphicFramePr>
        <p:xfrm>
          <a:off x="4827437" y="1726803"/>
          <a:ext cx="3775650" cy="173937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F777150-E7D9-1B46-8B67-2ED710F49F9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197141" y="113250"/>
            <a:ext cx="1024251" cy="1024251"/>
          </a:xfrm>
          <a:prstGeom prst="rect">
            <a:avLst/>
          </a:prstGeom>
        </p:spPr>
      </p:pic>
      <p:sp>
        <p:nvSpPr>
          <p:cNvPr id="14" name="TextBox 13">
            <a:extLst>
              <a:ext uri="{FF2B5EF4-FFF2-40B4-BE49-F238E27FC236}">
                <a16:creationId xmlns:a16="http://schemas.microsoft.com/office/drawing/2014/main" id="{D81E971D-CE75-A843-8855-6A9C7163F806}"/>
              </a:ext>
            </a:extLst>
          </p:cNvPr>
          <p:cNvSpPr txBox="1"/>
          <p:nvPr/>
        </p:nvSpPr>
        <p:spPr>
          <a:xfrm>
            <a:off x="276183" y="6025749"/>
            <a:ext cx="4198585" cy="246221"/>
          </a:xfrm>
          <a:prstGeom prst="rect">
            <a:avLst/>
          </a:prstGeom>
          <a:noFill/>
        </p:spPr>
        <p:txBody>
          <a:bodyPr wrap="none" rtlCol="0">
            <a:spAutoFit/>
          </a:bodyPr>
          <a:lstStyle/>
          <a:p>
            <a:r>
              <a:rPr lang="en-GB" sz="1000" dirty="0">
                <a:solidFill>
                  <a:srgbClr val="58585A"/>
                </a:solidFill>
                <a:latin typeface="Arial Narrow" panose="020B0604020202020204" pitchFamily="34" charset="0"/>
                <a:cs typeface="Arial Narrow" panose="020B0604020202020204" pitchFamily="34" charset="0"/>
              </a:rPr>
              <a:t>* As a percentage of HHs that reported a debt value of &gt; 0 at the time of data collection</a:t>
            </a:r>
          </a:p>
        </p:txBody>
      </p:sp>
      <p:sp>
        <p:nvSpPr>
          <p:cNvPr id="15" name="Text Placeholder 3">
            <a:extLst>
              <a:ext uri="{FF2B5EF4-FFF2-40B4-BE49-F238E27FC236}">
                <a16:creationId xmlns:a16="http://schemas.microsoft.com/office/drawing/2014/main" id="{B0FBE06C-3431-0C4D-8335-12EB580BBB1C}"/>
              </a:ext>
            </a:extLst>
          </p:cNvPr>
          <p:cNvSpPr txBox="1">
            <a:spLocks/>
          </p:cNvSpPr>
          <p:nvPr/>
        </p:nvSpPr>
        <p:spPr>
          <a:xfrm>
            <a:off x="390554" y="2487744"/>
            <a:ext cx="3926010" cy="861443"/>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dirty="0"/>
              <a:t>Highest percentages reported in East Jerusalem (50%), Area A&amp;B (43%) and Area C (34%) which can be attributed to the restrictions in the West Bank. </a:t>
            </a:r>
          </a:p>
          <a:p>
            <a:endParaRPr lang="en-US" sz="1400" dirty="0"/>
          </a:p>
          <a:p>
            <a:endParaRPr lang="en-US" sz="2000" b="1" dirty="0">
              <a:solidFill>
                <a:srgbClr val="EE5859"/>
              </a:solidFill>
            </a:endParaRPr>
          </a:p>
        </p:txBody>
      </p:sp>
    </p:spTree>
    <p:extLst>
      <p:ext uri="{BB962C8B-B14F-4D97-AF65-F5344CB8AC3E}">
        <p14:creationId xmlns:p14="http://schemas.microsoft.com/office/powerpoint/2010/main" val="45442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221392" y="279381"/>
            <a:ext cx="8087840" cy="724646"/>
          </a:xfrm>
        </p:spPr>
        <p:txBody>
          <a:bodyPr/>
          <a:lstStyle/>
          <a:p>
            <a:r>
              <a:rPr lang="en-US" sz="3200" dirty="0"/>
              <a:t>COVID-19  |  Vaccination</a:t>
            </a:r>
          </a:p>
        </p:txBody>
      </p:sp>
      <p:sp>
        <p:nvSpPr>
          <p:cNvPr id="4" name="Text Placeholder 3">
            <a:extLst>
              <a:ext uri="{FF2B5EF4-FFF2-40B4-BE49-F238E27FC236}">
                <a16:creationId xmlns:a16="http://schemas.microsoft.com/office/drawing/2014/main" id="{84A6329B-4DDA-4D20-AD8F-B37B6EEA8577}"/>
              </a:ext>
            </a:extLst>
          </p:cNvPr>
          <p:cNvSpPr>
            <a:spLocks noGrp="1"/>
          </p:cNvSpPr>
          <p:nvPr>
            <p:ph type="body" sz="quarter" idx="13"/>
          </p:nvPr>
        </p:nvSpPr>
        <p:spPr>
          <a:xfrm>
            <a:off x="122938" y="3838011"/>
            <a:ext cx="8087840" cy="3019989"/>
          </a:xfrm>
        </p:spPr>
        <p:txBody>
          <a:bodyPr/>
          <a:lstStyle/>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endParaRPr lang="en-US" sz="1200" dirty="0"/>
          </a:p>
          <a:p>
            <a:endParaRPr lang="en-US" sz="1200" dirty="0"/>
          </a:p>
        </p:txBody>
      </p:sp>
      <p:graphicFrame>
        <p:nvGraphicFramePr>
          <p:cNvPr id="12" name="Table 11">
            <a:extLst>
              <a:ext uri="{FF2B5EF4-FFF2-40B4-BE49-F238E27FC236}">
                <a16:creationId xmlns:a16="http://schemas.microsoft.com/office/drawing/2014/main" id="{5146C04E-990C-4427-8AAC-ABBC933E5C1E}"/>
              </a:ext>
            </a:extLst>
          </p:cNvPr>
          <p:cNvGraphicFramePr>
            <a:graphicFrameLocks noGrp="1"/>
          </p:cNvGraphicFramePr>
          <p:nvPr>
            <p:extLst>
              <p:ext uri="{D42A27DB-BD31-4B8C-83A1-F6EECF244321}">
                <p14:modId xmlns:p14="http://schemas.microsoft.com/office/powerpoint/2010/main" val="1219914755"/>
              </p:ext>
            </p:extLst>
          </p:nvPr>
        </p:nvGraphicFramePr>
        <p:xfrm>
          <a:off x="528365" y="4025594"/>
          <a:ext cx="8342917" cy="1760220"/>
        </p:xfrm>
        <a:graphic>
          <a:graphicData uri="http://schemas.openxmlformats.org/drawingml/2006/table">
            <a:tbl>
              <a:tblPr>
                <a:tableStyleId>{5C22544A-7EE6-4342-B048-85BDC9FD1C3A}</a:tableStyleId>
              </a:tblPr>
              <a:tblGrid>
                <a:gridCol w="3671750">
                  <a:extLst>
                    <a:ext uri="{9D8B030D-6E8A-4147-A177-3AD203B41FA5}">
                      <a16:colId xmlns:a16="http://schemas.microsoft.com/office/drawing/2014/main" val="2665553580"/>
                    </a:ext>
                  </a:extLst>
                </a:gridCol>
                <a:gridCol w="1588464">
                  <a:extLst>
                    <a:ext uri="{9D8B030D-6E8A-4147-A177-3AD203B41FA5}">
                      <a16:colId xmlns:a16="http://schemas.microsoft.com/office/drawing/2014/main" val="558775855"/>
                    </a:ext>
                  </a:extLst>
                </a:gridCol>
                <a:gridCol w="1574517">
                  <a:extLst>
                    <a:ext uri="{9D8B030D-6E8A-4147-A177-3AD203B41FA5}">
                      <a16:colId xmlns:a16="http://schemas.microsoft.com/office/drawing/2014/main" val="3419813833"/>
                    </a:ext>
                  </a:extLst>
                </a:gridCol>
                <a:gridCol w="1508186">
                  <a:extLst>
                    <a:ext uri="{9D8B030D-6E8A-4147-A177-3AD203B41FA5}">
                      <a16:colId xmlns:a16="http://schemas.microsoft.com/office/drawing/2014/main" val="2687380210"/>
                    </a:ext>
                  </a:extLst>
                </a:gridCol>
              </a:tblGrid>
              <a:tr h="243684">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Vaccine is not safe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74%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69%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600" u="none" strike="noStrike" dirty="0">
                          <a:solidFill>
                            <a:srgbClr val="58585A"/>
                          </a:solidFill>
                          <a:effectLst/>
                          <a:latin typeface="Arial Narrow" panose="020B0606020202030204" pitchFamily="34" charset="0"/>
                        </a:rPr>
                        <a:t>79%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43684">
                <a:tc>
                  <a:txBody>
                    <a:bodyPr/>
                    <a:lstStyle/>
                    <a:p>
                      <a:pPr algn="l" fontAlgn="ctr"/>
                      <a:r>
                        <a:rPr lang="en-US" sz="1600" u="none" strike="noStrike" dirty="0">
                          <a:solidFill>
                            <a:srgbClr val="58585A"/>
                          </a:solidFill>
                          <a:effectLst/>
                          <a:latin typeface="Arial Narrow" panose="020B0606020202030204" pitchFamily="34" charset="0"/>
                        </a:rPr>
                        <a:t>Vaccine is not effective</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16%</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17%</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extLst>
                  <a:ext uri="{0D108BD9-81ED-4DB2-BD59-A6C34878D82A}">
                    <a16:rowId xmlns:a16="http://schemas.microsoft.com/office/drawing/2014/main" val="1175252621"/>
                  </a:ext>
                </a:extLst>
              </a:tr>
              <a:tr h="243684">
                <a:tc>
                  <a:txBody>
                    <a:bodyPr/>
                    <a:lstStyle/>
                    <a:p>
                      <a:pPr algn="l" fontAlgn="ctr"/>
                      <a:r>
                        <a:rPr lang="en-US" sz="1600" u="none" strike="noStrike" dirty="0">
                          <a:solidFill>
                            <a:srgbClr val="58585A"/>
                          </a:solidFill>
                          <a:effectLst/>
                          <a:latin typeface="Arial Narrow" panose="020B0606020202030204" pitchFamily="34" charset="0"/>
                        </a:rPr>
                        <a:t>Health conditions of HH members preclude v.</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13%</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15%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COVID-19 no threat to HH members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r h="243684">
                <a:tc>
                  <a:txBody>
                    <a:bodyPr/>
                    <a:lstStyle/>
                    <a:p>
                      <a:pPr algn="l" fontAlgn="ctr"/>
                      <a:r>
                        <a:rPr lang="en-US" sz="1600" u="none" strike="noStrike" dirty="0">
                          <a:solidFill>
                            <a:srgbClr val="58585A"/>
                          </a:solidFill>
                          <a:effectLst/>
                          <a:latin typeface="Arial Narrow" panose="020B0606020202030204" pitchFamily="34" charset="0"/>
                        </a:rPr>
                        <a:t>HH members are too young</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16%</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ctr" fontAlgn="ctr"/>
                      <a:r>
                        <a:rPr lang="en-US" sz="1600" u="none" strike="noStrike" dirty="0">
                          <a:solidFill>
                            <a:srgbClr val="58585A"/>
                          </a:solidFill>
                          <a:effectLst/>
                          <a:latin typeface="Arial Narrow" panose="020B0606020202030204" pitchFamily="34" charset="0"/>
                        </a:rPr>
                        <a:t>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70588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Opposition to vaccines of any kind</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6%</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bl>
          </a:graphicData>
        </a:graphic>
      </p:graphicFrame>
      <p:sp>
        <p:nvSpPr>
          <p:cNvPr id="10" name="TextBox 9">
            <a:extLst>
              <a:ext uri="{FF2B5EF4-FFF2-40B4-BE49-F238E27FC236}">
                <a16:creationId xmlns:a16="http://schemas.microsoft.com/office/drawing/2014/main" id="{5629D5CA-8426-2342-A4D3-A171EA77498F}"/>
              </a:ext>
            </a:extLst>
          </p:cNvPr>
          <p:cNvSpPr txBox="1"/>
          <p:nvPr/>
        </p:nvSpPr>
        <p:spPr>
          <a:xfrm>
            <a:off x="386176" y="1424567"/>
            <a:ext cx="8485106" cy="800219"/>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56% </a:t>
            </a:r>
            <a:r>
              <a:rPr lang="en-US" b="1" dirty="0">
                <a:solidFill>
                  <a:srgbClr val="58585A"/>
                </a:solidFill>
                <a:latin typeface="Arial Narrow" panose="020B0606020202030204" pitchFamily="34" charset="0"/>
              </a:rPr>
              <a:t>of households reported that NOT all members in their household </a:t>
            </a:r>
            <a:r>
              <a:rPr lang="en-US" b="1" dirty="0" smtClean="0">
                <a:solidFill>
                  <a:srgbClr val="58585A"/>
                </a:solidFill>
                <a:latin typeface="Arial Narrow" panose="020B0606020202030204" pitchFamily="34" charset="0"/>
              </a:rPr>
              <a:t>were willing to  be </a:t>
            </a:r>
            <a:r>
              <a:rPr lang="en-US" b="1" dirty="0">
                <a:solidFill>
                  <a:srgbClr val="58585A"/>
                </a:solidFill>
                <a:latin typeface="Arial Narrow" panose="020B0606020202030204" pitchFamily="34" charset="0"/>
              </a:rPr>
              <a:t>vaccinated against COVID-19 at the time of data </a:t>
            </a:r>
            <a:r>
              <a:rPr lang="en-US" b="1" dirty="0" smtClean="0">
                <a:solidFill>
                  <a:srgbClr val="58585A"/>
                </a:solidFill>
                <a:latin typeface="Arial Narrow" panose="020B0606020202030204" pitchFamily="34" charset="0"/>
              </a:rPr>
              <a:t>collection*</a:t>
            </a:r>
            <a:endParaRPr lang="en-US" sz="1600" b="1" dirty="0">
              <a:latin typeface="Arial Narrow" panose="020B0606020202030204" pitchFamily="34" charset="0"/>
            </a:endParaRPr>
          </a:p>
        </p:txBody>
      </p:sp>
      <p:sp>
        <p:nvSpPr>
          <p:cNvPr id="18" name="TextBox 17">
            <a:extLst>
              <a:ext uri="{FF2B5EF4-FFF2-40B4-BE49-F238E27FC236}">
                <a16:creationId xmlns:a16="http://schemas.microsoft.com/office/drawing/2014/main" id="{72712CE6-12D8-7642-B2AD-5583F0BE955C}"/>
              </a:ext>
            </a:extLst>
          </p:cNvPr>
          <p:cNvSpPr txBox="1"/>
          <p:nvPr/>
        </p:nvSpPr>
        <p:spPr>
          <a:xfrm>
            <a:off x="386176" y="3663356"/>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Most commonly reported reasons for why individuals do not want to be </a:t>
            </a:r>
            <a:r>
              <a:rPr lang="en-US" sz="1600" b="1" dirty="0" smtClean="0">
                <a:solidFill>
                  <a:srgbClr val="58585A"/>
                </a:solidFill>
                <a:latin typeface="Arial Narrow" panose="020B0606020202030204" pitchFamily="34" charset="0"/>
              </a:rPr>
              <a:t>vaccinated**:</a:t>
            </a:r>
            <a:endParaRPr lang="en-US" sz="1600" b="1" dirty="0">
              <a:latin typeface="Arial Narrow" panose="020B0606020202030204" pitchFamily="34" charset="0"/>
            </a:endParaRPr>
          </a:p>
        </p:txBody>
      </p:sp>
      <p:sp>
        <p:nvSpPr>
          <p:cNvPr id="6" name="TextBox 5">
            <a:extLst>
              <a:ext uri="{FF2B5EF4-FFF2-40B4-BE49-F238E27FC236}">
                <a16:creationId xmlns:a16="http://schemas.microsoft.com/office/drawing/2014/main" id="{11807055-2378-1543-9E47-5D499206F2AF}"/>
              </a:ext>
            </a:extLst>
          </p:cNvPr>
          <p:cNvSpPr txBox="1"/>
          <p:nvPr/>
        </p:nvSpPr>
        <p:spPr>
          <a:xfrm>
            <a:off x="276183" y="5897931"/>
            <a:ext cx="4358886" cy="400110"/>
          </a:xfrm>
          <a:prstGeom prst="rect">
            <a:avLst/>
          </a:prstGeom>
          <a:noFill/>
        </p:spPr>
        <p:txBody>
          <a:bodyPr wrap="none" rtlCol="0">
            <a:spAutoFit/>
          </a:bodyPr>
          <a:lstStyle/>
          <a:p>
            <a:r>
              <a:rPr lang="en-GB" sz="1000" dirty="0" smtClean="0">
                <a:solidFill>
                  <a:srgbClr val="58585A"/>
                </a:solidFill>
                <a:latin typeface="Arial Narrow" panose="020B0604020202020204" pitchFamily="34" charset="0"/>
                <a:cs typeface="Arial Narrow" panose="020B0604020202020204" pitchFamily="34" charset="0"/>
              </a:rPr>
              <a:t>* The question was only referring to household members eligible for the vaccine</a:t>
            </a:r>
          </a:p>
          <a:p>
            <a:r>
              <a:rPr lang="en-GB" sz="1000" dirty="0" smtClean="0">
                <a:solidFill>
                  <a:srgbClr val="58585A"/>
                </a:solidFill>
                <a:latin typeface="Arial Narrow" panose="020B0604020202020204" pitchFamily="34" charset="0"/>
                <a:cs typeface="Arial Narrow" panose="020B0604020202020204" pitchFamily="34" charset="0"/>
              </a:rPr>
              <a:t>** </a:t>
            </a:r>
            <a:r>
              <a:rPr lang="en-GB" sz="1000" dirty="0">
                <a:solidFill>
                  <a:srgbClr val="58585A"/>
                </a:solidFill>
                <a:latin typeface="Arial Narrow" panose="020B0604020202020204" pitchFamily="34" charset="0"/>
                <a:cs typeface="Arial Narrow" panose="020B0604020202020204" pitchFamily="34" charset="0"/>
              </a:rPr>
              <a:t>As a percentage of HHs that reported that not all members </a:t>
            </a:r>
            <a:r>
              <a:rPr lang="en-GB" sz="1000" dirty="0" smtClean="0">
                <a:solidFill>
                  <a:srgbClr val="58585A"/>
                </a:solidFill>
                <a:latin typeface="Arial Narrow" panose="020B0604020202020204" pitchFamily="34" charset="0"/>
                <a:cs typeface="Arial Narrow" panose="020B0604020202020204" pitchFamily="34" charset="0"/>
              </a:rPr>
              <a:t>were </a:t>
            </a:r>
            <a:r>
              <a:rPr lang="en-GB" sz="1000" dirty="0">
                <a:solidFill>
                  <a:srgbClr val="58585A"/>
                </a:solidFill>
                <a:latin typeface="Arial Narrow" panose="020B0604020202020204" pitchFamily="34" charset="0"/>
                <a:cs typeface="Arial Narrow" panose="020B0604020202020204" pitchFamily="34" charset="0"/>
              </a:rPr>
              <a:t>willing to be vaccinated</a:t>
            </a:r>
          </a:p>
        </p:txBody>
      </p:sp>
      <p:sp>
        <p:nvSpPr>
          <p:cNvPr id="22" name="TextBox 21">
            <a:extLst>
              <a:ext uri="{FF2B5EF4-FFF2-40B4-BE49-F238E27FC236}">
                <a16:creationId xmlns:a16="http://schemas.microsoft.com/office/drawing/2014/main" id="{773512F8-3AAE-0347-8001-175AE0FECBA0}"/>
              </a:ext>
            </a:extLst>
          </p:cNvPr>
          <p:cNvSpPr txBox="1"/>
          <p:nvPr/>
        </p:nvSpPr>
        <p:spPr>
          <a:xfrm>
            <a:off x="721347" y="2422630"/>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72% </a:t>
            </a:r>
            <a:r>
              <a:rPr lang="en-US" b="1" dirty="0">
                <a:solidFill>
                  <a:srgbClr val="58585A"/>
                </a:solidFill>
                <a:latin typeface="Arial Narrow" panose="020B0606020202030204" pitchFamily="34" charset="0"/>
              </a:rPr>
              <a:t>of HHs in the Gaza Strip</a:t>
            </a:r>
            <a:endParaRPr lang="en-US" dirty="0"/>
          </a:p>
        </p:txBody>
      </p:sp>
      <p:sp>
        <p:nvSpPr>
          <p:cNvPr id="24" name="TextBox 23">
            <a:extLst>
              <a:ext uri="{FF2B5EF4-FFF2-40B4-BE49-F238E27FC236}">
                <a16:creationId xmlns:a16="http://schemas.microsoft.com/office/drawing/2014/main" id="{E86E967E-09B9-DA4B-AF9F-11727BEA8AAD}"/>
              </a:ext>
            </a:extLst>
          </p:cNvPr>
          <p:cNvSpPr txBox="1"/>
          <p:nvPr/>
        </p:nvSpPr>
        <p:spPr>
          <a:xfrm>
            <a:off x="707493" y="2906276"/>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45% </a:t>
            </a:r>
            <a:r>
              <a:rPr lang="en-US" b="1" dirty="0">
                <a:solidFill>
                  <a:srgbClr val="58585A"/>
                </a:solidFill>
                <a:latin typeface="Arial Narrow" panose="020B0606020202030204" pitchFamily="34" charset="0"/>
              </a:rPr>
              <a:t>of HHs in the West Bank</a:t>
            </a:r>
            <a:endParaRPr lang="en-US" dirty="0"/>
          </a:p>
        </p:txBody>
      </p:sp>
      <p:sp>
        <p:nvSpPr>
          <p:cNvPr id="26" name="TextBox 25">
            <a:extLst>
              <a:ext uri="{FF2B5EF4-FFF2-40B4-BE49-F238E27FC236}">
                <a16:creationId xmlns:a16="http://schemas.microsoft.com/office/drawing/2014/main" id="{B0E5CE19-A599-0544-BCD8-887DCC7E9EAE}"/>
              </a:ext>
            </a:extLst>
          </p:cNvPr>
          <p:cNvSpPr txBox="1"/>
          <p:nvPr/>
        </p:nvSpPr>
        <p:spPr>
          <a:xfrm>
            <a:off x="5729895" y="2422630"/>
            <a:ext cx="2204327"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60% </a:t>
            </a:r>
            <a:r>
              <a:rPr lang="en-US" b="1" dirty="0">
                <a:solidFill>
                  <a:srgbClr val="58585A"/>
                </a:solidFill>
                <a:latin typeface="Arial Narrow" panose="020B0606020202030204" pitchFamily="34" charset="0"/>
              </a:rPr>
              <a:t>of refugee HHs</a:t>
            </a:r>
            <a:endParaRPr lang="en-US" dirty="0"/>
          </a:p>
        </p:txBody>
      </p:sp>
      <p:sp>
        <p:nvSpPr>
          <p:cNvPr id="28" name="TextBox 27">
            <a:extLst>
              <a:ext uri="{FF2B5EF4-FFF2-40B4-BE49-F238E27FC236}">
                <a16:creationId xmlns:a16="http://schemas.microsoft.com/office/drawing/2014/main" id="{25E1FD78-37F5-0F4C-9F0E-2AB282EEBEE1}"/>
              </a:ext>
            </a:extLst>
          </p:cNvPr>
          <p:cNvSpPr txBox="1"/>
          <p:nvPr/>
        </p:nvSpPr>
        <p:spPr>
          <a:xfrm>
            <a:off x="5716041" y="2906276"/>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52% </a:t>
            </a:r>
            <a:r>
              <a:rPr lang="en-US" b="1" dirty="0">
                <a:solidFill>
                  <a:srgbClr val="58585A"/>
                </a:solidFill>
                <a:latin typeface="Arial Narrow" panose="020B0606020202030204" pitchFamily="34" charset="0"/>
              </a:rPr>
              <a:t>of non-refugee HHs</a:t>
            </a:r>
            <a:endParaRPr lang="en-US" dirty="0"/>
          </a:p>
        </p:txBody>
      </p:sp>
      <p:pic>
        <p:nvPicPr>
          <p:cNvPr id="29" name="Picture 28" descr="A picture containing shape&#10;&#10;Description automatically generated">
            <a:extLst>
              <a:ext uri="{FF2B5EF4-FFF2-40B4-BE49-F238E27FC236}">
                <a16:creationId xmlns:a16="http://schemas.microsoft.com/office/drawing/2014/main" id="{FA86F1C6-5C16-8E45-BCD8-EB056D362B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5345652" y="2410176"/>
            <a:ext cx="436298" cy="436298"/>
          </a:xfrm>
          <a:prstGeom prst="rect">
            <a:avLst/>
          </a:prstGeom>
        </p:spPr>
      </p:pic>
      <p:pic>
        <p:nvPicPr>
          <p:cNvPr id="17" name="Graphic 16" descr="Man with solid fill">
            <a:extLst>
              <a:ext uri="{FF2B5EF4-FFF2-40B4-BE49-F238E27FC236}">
                <a16:creationId xmlns:a16="http://schemas.microsoft.com/office/drawing/2014/main" id="{254093E8-A332-B144-A6F8-F55A13E2C1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70704" y="2949442"/>
            <a:ext cx="314385" cy="314385"/>
          </a:xfrm>
          <a:prstGeom prst="rect">
            <a:avLst/>
          </a:prstGeom>
        </p:spPr>
      </p:pic>
      <p:pic>
        <p:nvPicPr>
          <p:cNvPr id="20" name="Picture 19">
            <a:extLst>
              <a:ext uri="{FF2B5EF4-FFF2-40B4-BE49-F238E27FC236}">
                <a16:creationId xmlns:a16="http://schemas.microsoft.com/office/drawing/2014/main" id="{3BC7746F-72C6-B74C-8415-9045F321E35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197141" y="129579"/>
            <a:ext cx="1024251" cy="1024251"/>
          </a:xfrm>
          <a:prstGeom prst="rect">
            <a:avLst/>
          </a:prstGeom>
        </p:spPr>
      </p:pic>
    </p:spTree>
    <p:extLst>
      <p:ext uri="{BB962C8B-B14F-4D97-AF65-F5344CB8AC3E}">
        <p14:creationId xmlns:p14="http://schemas.microsoft.com/office/powerpoint/2010/main" val="285322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252445" y="266337"/>
            <a:ext cx="8087840" cy="724646"/>
          </a:xfrm>
        </p:spPr>
        <p:txBody>
          <a:bodyPr/>
          <a:lstStyle/>
          <a:p>
            <a:r>
              <a:rPr lang="en-US" sz="3200" dirty="0"/>
              <a:t>GAZA ESCALATION |  </a:t>
            </a:r>
            <a:r>
              <a:rPr lang="en-US" sz="3100" dirty="0"/>
              <a:t>Displacement and Damage</a:t>
            </a:r>
          </a:p>
        </p:txBody>
      </p:sp>
      <p:sp>
        <p:nvSpPr>
          <p:cNvPr id="12" name="TextBox 11">
            <a:extLst>
              <a:ext uri="{FF2B5EF4-FFF2-40B4-BE49-F238E27FC236}">
                <a16:creationId xmlns:a16="http://schemas.microsoft.com/office/drawing/2014/main" id="{5629D5CA-8426-2342-A4D3-A171EA77498F}"/>
              </a:ext>
            </a:extLst>
          </p:cNvPr>
          <p:cNvSpPr txBox="1"/>
          <p:nvPr/>
        </p:nvSpPr>
        <p:spPr>
          <a:xfrm>
            <a:off x="276183" y="1431835"/>
            <a:ext cx="4046728" cy="1015663"/>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21%</a:t>
            </a:r>
            <a:r>
              <a:rPr lang="en-US" sz="1600" b="1" dirty="0">
                <a:solidFill>
                  <a:srgbClr val="58585A"/>
                </a:solidFill>
                <a:latin typeface="Arial Narrow" panose="020B0606020202030204" pitchFamily="34" charset="0"/>
              </a:rPr>
              <a:t> of households reported having been displaced temporarily</a:t>
            </a:r>
            <a:r>
              <a:rPr lang="en-US" sz="1600" b="1" dirty="0" smtClean="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as a result of the recent conflict</a:t>
            </a:r>
            <a:endParaRPr lang="en-US" sz="1600" b="1" dirty="0">
              <a:latin typeface="Arial Narrow" panose="020B0606020202030204" pitchFamily="34" charset="0"/>
            </a:endParaRPr>
          </a:p>
        </p:txBody>
      </p:sp>
      <p:sp>
        <p:nvSpPr>
          <p:cNvPr id="22" name="TextBox 21">
            <a:extLst>
              <a:ext uri="{FF2B5EF4-FFF2-40B4-BE49-F238E27FC236}">
                <a16:creationId xmlns:a16="http://schemas.microsoft.com/office/drawing/2014/main" id="{5629D5CA-8426-2342-A4D3-A171EA77498F}"/>
              </a:ext>
            </a:extLst>
          </p:cNvPr>
          <p:cNvSpPr txBox="1"/>
          <p:nvPr/>
        </p:nvSpPr>
        <p:spPr>
          <a:xfrm>
            <a:off x="4500562" y="3021869"/>
            <a:ext cx="4506803" cy="523220"/>
          </a:xfrm>
          <a:prstGeom prst="rect">
            <a:avLst/>
          </a:prstGeom>
          <a:noFill/>
        </p:spPr>
        <p:txBody>
          <a:bodyPr wrap="square" rtlCol="0">
            <a:spAutoFit/>
          </a:bodyPr>
          <a:lstStyle/>
          <a:p>
            <a:r>
              <a:rPr lang="en-US" sz="1400" b="1" dirty="0">
                <a:solidFill>
                  <a:srgbClr val="58585A"/>
                </a:solidFill>
                <a:latin typeface="Arial Narrow" panose="020B0606020202030204" pitchFamily="34" charset="0"/>
              </a:rPr>
              <a:t>% of households who reported that, as a result of the escalation, their typical monthly income:</a:t>
            </a:r>
            <a:endParaRPr lang="en-US" sz="1400" b="1" dirty="0">
              <a:latin typeface="Arial Narrow" panose="020B0606020202030204" pitchFamily="34" charset="0"/>
            </a:endParaRPr>
          </a:p>
        </p:txBody>
      </p:sp>
      <p:sp>
        <p:nvSpPr>
          <p:cNvPr id="23" name="TextBox 22">
            <a:extLst>
              <a:ext uri="{FF2B5EF4-FFF2-40B4-BE49-F238E27FC236}">
                <a16:creationId xmlns:a16="http://schemas.microsoft.com/office/drawing/2014/main" id="{1645CD82-A1F2-0B44-B641-A5D94DE81C95}"/>
              </a:ext>
            </a:extLst>
          </p:cNvPr>
          <p:cNvSpPr txBox="1"/>
          <p:nvPr/>
        </p:nvSpPr>
        <p:spPr>
          <a:xfrm>
            <a:off x="1959693" y="3572565"/>
            <a:ext cx="841185"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63%</a:t>
            </a:r>
            <a:endParaRPr lang="en-US" dirty="0">
              <a:solidFill>
                <a:srgbClr val="58585A"/>
              </a:solidFill>
            </a:endParaRPr>
          </a:p>
        </p:txBody>
      </p:sp>
      <p:sp>
        <p:nvSpPr>
          <p:cNvPr id="24" name="TextBox 23">
            <a:extLst>
              <a:ext uri="{FF2B5EF4-FFF2-40B4-BE49-F238E27FC236}">
                <a16:creationId xmlns:a16="http://schemas.microsoft.com/office/drawing/2014/main" id="{5629D5CA-8426-2342-A4D3-A171EA77498F}"/>
              </a:ext>
            </a:extLst>
          </p:cNvPr>
          <p:cNvSpPr txBox="1"/>
          <p:nvPr/>
        </p:nvSpPr>
        <p:spPr>
          <a:xfrm>
            <a:off x="867936" y="3583075"/>
            <a:ext cx="1692307"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Since 2014:</a:t>
            </a:r>
            <a:endParaRPr lang="en-US" sz="1400" dirty="0">
              <a:latin typeface="Arial Narrow" panose="020B0606020202030204" pitchFamily="34" charset="0"/>
            </a:endParaRPr>
          </a:p>
        </p:txBody>
      </p:sp>
      <p:sp>
        <p:nvSpPr>
          <p:cNvPr id="25" name="TextBox 24">
            <a:extLst>
              <a:ext uri="{FF2B5EF4-FFF2-40B4-BE49-F238E27FC236}">
                <a16:creationId xmlns:a16="http://schemas.microsoft.com/office/drawing/2014/main" id="{1645CD82-A1F2-0B44-B641-A5D94DE81C95}"/>
              </a:ext>
            </a:extLst>
          </p:cNvPr>
          <p:cNvSpPr txBox="1"/>
          <p:nvPr/>
        </p:nvSpPr>
        <p:spPr>
          <a:xfrm>
            <a:off x="1967055" y="3848965"/>
            <a:ext cx="695246"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31%</a:t>
            </a:r>
            <a:endParaRPr lang="en-US" dirty="0">
              <a:solidFill>
                <a:srgbClr val="58585A"/>
              </a:solidFill>
            </a:endParaRPr>
          </a:p>
        </p:txBody>
      </p:sp>
      <p:sp>
        <p:nvSpPr>
          <p:cNvPr id="27" name="TextBox 26">
            <a:extLst>
              <a:ext uri="{FF2B5EF4-FFF2-40B4-BE49-F238E27FC236}">
                <a16:creationId xmlns:a16="http://schemas.microsoft.com/office/drawing/2014/main" id="{5629D5CA-8426-2342-A4D3-A171EA77498F}"/>
              </a:ext>
            </a:extLst>
          </p:cNvPr>
          <p:cNvSpPr txBox="1"/>
          <p:nvPr/>
        </p:nvSpPr>
        <p:spPr>
          <a:xfrm>
            <a:off x="186631" y="3844371"/>
            <a:ext cx="1972674"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In the 2021 </a:t>
            </a:r>
            <a:r>
              <a:rPr lang="en-US" sz="1400" dirty="0" smtClean="0">
                <a:solidFill>
                  <a:srgbClr val="58585A"/>
                </a:solidFill>
                <a:latin typeface="Arial Narrow" panose="020B0606020202030204" pitchFamily="34" charset="0"/>
              </a:rPr>
              <a:t>escalation*:</a:t>
            </a:r>
            <a:endParaRPr lang="en-US" sz="1400" dirty="0">
              <a:latin typeface="Arial Narrow" panose="020B0606020202030204" pitchFamily="34" charset="0"/>
            </a:endParaRPr>
          </a:p>
        </p:txBody>
      </p:sp>
      <p:graphicFrame>
        <p:nvGraphicFramePr>
          <p:cNvPr id="28" name="Table 27">
            <a:extLst>
              <a:ext uri="{FF2B5EF4-FFF2-40B4-BE49-F238E27FC236}">
                <a16:creationId xmlns:a16="http://schemas.microsoft.com/office/drawing/2014/main" id="{99D1BD6F-52E7-0249-B86D-AF498EFD8578}"/>
              </a:ext>
            </a:extLst>
          </p:cNvPr>
          <p:cNvGraphicFramePr>
            <a:graphicFrameLocks noGrp="1"/>
          </p:cNvGraphicFramePr>
          <p:nvPr>
            <p:extLst>
              <p:ext uri="{D42A27DB-BD31-4B8C-83A1-F6EECF244321}">
                <p14:modId xmlns:p14="http://schemas.microsoft.com/office/powerpoint/2010/main" val="494802316"/>
              </p:ext>
            </p:extLst>
          </p:nvPr>
        </p:nvGraphicFramePr>
        <p:xfrm>
          <a:off x="4711965" y="4975861"/>
          <a:ext cx="3634117" cy="1196340"/>
        </p:xfrm>
        <a:graphic>
          <a:graphicData uri="http://schemas.openxmlformats.org/drawingml/2006/table">
            <a:tbl>
              <a:tblPr>
                <a:tableStyleId>{5C22544A-7EE6-4342-B048-85BDC9FD1C3A}</a:tableStyleId>
              </a:tblPr>
              <a:tblGrid>
                <a:gridCol w="2273315">
                  <a:extLst>
                    <a:ext uri="{9D8B030D-6E8A-4147-A177-3AD203B41FA5}">
                      <a16:colId xmlns:a16="http://schemas.microsoft.com/office/drawing/2014/main" val="2665553580"/>
                    </a:ext>
                  </a:extLst>
                </a:gridCol>
                <a:gridCol w="1360802">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Impact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 of HHs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Temporary loss of income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Increase/taking on debt</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No</a:t>
                      </a:r>
                      <a:r>
                        <a:rPr lang="en-US" sz="1500" b="0" i="0" u="none" strike="noStrike" baseline="0" dirty="0">
                          <a:solidFill>
                            <a:srgbClr val="58585A"/>
                          </a:solidFill>
                          <a:effectLst/>
                          <a:latin typeface="Arial Narrow" panose="020B0606020202030204" pitchFamily="34" charset="0"/>
                        </a:rPr>
                        <a:t> livelihood opportunities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30187">
                <a:tc>
                  <a:txBody>
                    <a:bodyPr/>
                    <a:lstStyle/>
                    <a:p>
                      <a:pPr algn="l" fontAlgn="ctr"/>
                      <a:r>
                        <a:rPr lang="en-US" sz="1500" u="none" strike="noStrike" dirty="0">
                          <a:solidFill>
                            <a:srgbClr val="58585A"/>
                          </a:solidFill>
                          <a:effectLst/>
                          <a:latin typeface="Arial Narrow" panose="020B0606020202030204" pitchFamily="34" charset="0"/>
                        </a:rPr>
                        <a:t>Permanent loss of income</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bl>
          </a:graphicData>
        </a:graphic>
      </p:graphicFrame>
      <p:sp>
        <p:nvSpPr>
          <p:cNvPr id="29" name="TextBox 28">
            <a:extLst>
              <a:ext uri="{FF2B5EF4-FFF2-40B4-BE49-F238E27FC236}">
                <a16:creationId xmlns:a16="http://schemas.microsoft.com/office/drawing/2014/main" id="{1645CD82-A1F2-0B44-B641-A5D94DE81C95}"/>
              </a:ext>
            </a:extLst>
          </p:cNvPr>
          <p:cNvSpPr txBox="1"/>
          <p:nvPr/>
        </p:nvSpPr>
        <p:spPr>
          <a:xfrm>
            <a:off x="7484875" y="3509984"/>
            <a:ext cx="841185"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36%</a:t>
            </a:r>
            <a:endParaRPr lang="en-US" dirty="0">
              <a:solidFill>
                <a:srgbClr val="58585A"/>
              </a:solidFill>
            </a:endParaRPr>
          </a:p>
        </p:txBody>
      </p:sp>
      <p:sp>
        <p:nvSpPr>
          <p:cNvPr id="30" name="TextBox 29">
            <a:extLst>
              <a:ext uri="{FF2B5EF4-FFF2-40B4-BE49-F238E27FC236}">
                <a16:creationId xmlns:a16="http://schemas.microsoft.com/office/drawing/2014/main" id="{5629D5CA-8426-2342-A4D3-A171EA77498F}"/>
              </a:ext>
            </a:extLst>
          </p:cNvPr>
          <p:cNvSpPr txBox="1"/>
          <p:nvPr/>
        </p:nvSpPr>
        <p:spPr>
          <a:xfrm>
            <a:off x="6203057" y="3531004"/>
            <a:ext cx="1363948"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Decreased a lot:</a:t>
            </a:r>
            <a:endParaRPr lang="en-US" sz="1400" dirty="0">
              <a:latin typeface="Arial Narrow" panose="020B0606020202030204" pitchFamily="34" charset="0"/>
            </a:endParaRPr>
          </a:p>
        </p:txBody>
      </p:sp>
      <p:sp>
        <p:nvSpPr>
          <p:cNvPr id="31" name="TextBox 30">
            <a:extLst>
              <a:ext uri="{FF2B5EF4-FFF2-40B4-BE49-F238E27FC236}">
                <a16:creationId xmlns:a16="http://schemas.microsoft.com/office/drawing/2014/main" id="{1645CD82-A1F2-0B44-B641-A5D94DE81C95}"/>
              </a:ext>
            </a:extLst>
          </p:cNvPr>
          <p:cNvSpPr txBox="1"/>
          <p:nvPr/>
        </p:nvSpPr>
        <p:spPr>
          <a:xfrm>
            <a:off x="7492236" y="3807406"/>
            <a:ext cx="695246"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14%</a:t>
            </a:r>
            <a:endParaRPr lang="en-US" dirty="0">
              <a:solidFill>
                <a:srgbClr val="58585A"/>
              </a:solidFill>
            </a:endParaRPr>
          </a:p>
        </p:txBody>
      </p:sp>
      <p:sp>
        <p:nvSpPr>
          <p:cNvPr id="33" name="TextBox 32">
            <a:extLst>
              <a:ext uri="{FF2B5EF4-FFF2-40B4-BE49-F238E27FC236}">
                <a16:creationId xmlns:a16="http://schemas.microsoft.com/office/drawing/2014/main" id="{5629D5CA-8426-2342-A4D3-A171EA77498F}"/>
              </a:ext>
            </a:extLst>
          </p:cNvPr>
          <p:cNvSpPr txBox="1"/>
          <p:nvPr/>
        </p:nvSpPr>
        <p:spPr>
          <a:xfrm>
            <a:off x="6203056" y="3823832"/>
            <a:ext cx="1356587"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Decreased a little:</a:t>
            </a:r>
            <a:endParaRPr lang="en-US" sz="1400" dirty="0">
              <a:latin typeface="Arial Narrow" panose="020B0606020202030204" pitchFamily="34" charset="0"/>
            </a:endParaRPr>
          </a:p>
        </p:txBody>
      </p:sp>
      <p:sp>
        <p:nvSpPr>
          <p:cNvPr id="36" name="TextBox 35">
            <a:extLst>
              <a:ext uri="{FF2B5EF4-FFF2-40B4-BE49-F238E27FC236}">
                <a16:creationId xmlns:a16="http://schemas.microsoft.com/office/drawing/2014/main" id="{5629D5CA-8426-2342-A4D3-A171EA77498F}"/>
              </a:ext>
            </a:extLst>
          </p:cNvPr>
          <p:cNvSpPr txBox="1"/>
          <p:nvPr/>
        </p:nvSpPr>
        <p:spPr>
          <a:xfrm>
            <a:off x="4504865" y="4164277"/>
            <a:ext cx="4502498" cy="830997"/>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50% </a:t>
            </a:r>
            <a:r>
              <a:rPr lang="en-US" sz="1400" dirty="0">
                <a:solidFill>
                  <a:srgbClr val="58585A"/>
                </a:solidFill>
                <a:latin typeface="Arial Narrow" panose="020B0606020202030204" pitchFamily="34" charset="0"/>
              </a:rPr>
              <a:t>of households reported that the escalation had an impact on their livelihoods and assets. The most commonly reported were**:</a:t>
            </a:r>
            <a:endParaRPr lang="en-US" sz="1600" dirty="0">
              <a:latin typeface="Arial Narrow" panose="020B0606020202030204" pitchFamily="34" charset="0"/>
            </a:endParaRPr>
          </a:p>
        </p:txBody>
      </p:sp>
      <p:sp>
        <p:nvSpPr>
          <p:cNvPr id="37" name="TextBox 36">
            <a:extLst>
              <a:ext uri="{FF2B5EF4-FFF2-40B4-BE49-F238E27FC236}">
                <a16:creationId xmlns:a16="http://schemas.microsoft.com/office/drawing/2014/main" id="{5629D5CA-8426-2342-A4D3-A171EA77498F}"/>
              </a:ext>
            </a:extLst>
          </p:cNvPr>
          <p:cNvSpPr txBox="1"/>
          <p:nvPr/>
        </p:nvSpPr>
        <p:spPr>
          <a:xfrm>
            <a:off x="279123" y="3070276"/>
            <a:ext cx="3936735" cy="523220"/>
          </a:xfrm>
          <a:prstGeom prst="rect">
            <a:avLst/>
          </a:prstGeom>
          <a:noFill/>
        </p:spPr>
        <p:txBody>
          <a:bodyPr wrap="square" rtlCol="0">
            <a:spAutoFit/>
          </a:bodyPr>
          <a:lstStyle/>
          <a:p>
            <a:r>
              <a:rPr lang="en-US" sz="1400" b="1" dirty="0">
                <a:solidFill>
                  <a:srgbClr val="58585A"/>
                </a:solidFill>
                <a:latin typeface="Arial Narrow" panose="020B0606020202030204" pitchFamily="34" charset="0"/>
              </a:rPr>
              <a:t>% of households who reported that their shelter had been damaged or destroyed:</a:t>
            </a:r>
            <a:endParaRPr lang="en-US" sz="1400" b="1" dirty="0">
              <a:latin typeface="Arial Narrow" panose="020B0606020202030204" pitchFamily="34" charset="0"/>
            </a:endParaRPr>
          </a:p>
        </p:txBody>
      </p:sp>
      <p:sp>
        <p:nvSpPr>
          <p:cNvPr id="38" name="TextBox 37">
            <a:extLst>
              <a:ext uri="{FF2B5EF4-FFF2-40B4-BE49-F238E27FC236}">
                <a16:creationId xmlns:a16="http://schemas.microsoft.com/office/drawing/2014/main" id="{5629D5CA-8426-2342-A4D3-A171EA77498F}"/>
              </a:ext>
            </a:extLst>
          </p:cNvPr>
          <p:cNvSpPr txBox="1"/>
          <p:nvPr/>
        </p:nvSpPr>
        <p:spPr>
          <a:xfrm>
            <a:off x="386175" y="4316910"/>
            <a:ext cx="3936735" cy="584775"/>
          </a:xfrm>
          <a:prstGeom prst="rect">
            <a:avLst/>
          </a:prstGeom>
          <a:noFill/>
        </p:spPr>
        <p:txBody>
          <a:bodyPr wrap="square" rtlCol="0">
            <a:spAutoFit/>
          </a:bodyPr>
          <a:lstStyle/>
          <a:p>
            <a:r>
              <a:rPr lang="en-US" b="1" dirty="0">
                <a:solidFill>
                  <a:srgbClr val="EE5859"/>
                </a:solidFill>
                <a:latin typeface="Arial Narrow" panose="020B0606020202030204" pitchFamily="34" charset="0"/>
              </a:rPr>
              <a:t>85% </a:t>
            </a:r>
            <a:r>
              <a:rPr lang="en-US" sz="1400" dirty="0">
                <a:solidFill>
                  <a:srgbClr val="58585A"/>
                </a:solidFill>
                <a:latin typeface="Arial Narrow" panose="020B0606020202030204" pitchFamily="34" charset="0"/>
              </a:rPr>
              <a:t>of households reported that they had “no capacity” to repair their shelters</a:t>
            </a:r>
            <a:r>
              <a:rPr lang="en-US" sz="1400" dirty="0" smtClean="0">
                <a:solidFill>
                  <a:srgbClr val="58585A"/>
                </a:solidFill>
                <a:latin typeface="Arial Narrow" panose="020B0606020202030204" pitchFamily="34" charset="0"/>
              </a:rPr>
              <a:t>* at the time of data collection</a:t>
            </a:r>
            <a:endParaRPr lang="en-US" sz="1600" dirty="0">
              <a:latin typeface="Arial Narrow" panose="020B0606020202030204" pitchFamily="34" charset="0"/>
            </a:endParaRPr>
          </a:p>
        </p:txBody>
      </p:sp>
      <p:sp>
        <p:nvSpPr>
          <p:cNvPr id="26" name="TextBox 25">
            <a:extLst>
              <a:ext uri="{FF2B5EF4-FFF2-40B4-BE49-F238E27FC236}">
                <a16:creationId xmlns:a16="http://schemas.microsoft.com/office/drawing/2014/main" id="{1BF13591-D62B-9741-8A4D-4A7E34CF3A2E}"/>
              </a:ext>
            </a:extLst>
          </p:cNvPr>
          <p:cNvSpPr txBox="1"/>
          <p:nvPr/>
        </p:nvSpPr>
        <p:spPr>
          <a:xfrm>
            <a:off x="279123" y="2617709"/>
            <a:ext cx="3271616" cy="400110"/>
          </a:xfrm>
          <a:prstGeom prst="rect">
            <a:avLst/>
          </a:prstGeom>
          <a:noFill/>
        </p:spPr>
        <p:txBody>
          <a:bodyPr wrap="square" rtlCol="0">
            <a:spAutoFit/>
          </a:bodyPr>
          <a:lstStyle/>
          <a:p>
            <a:r>
              <a:rPr lang="fr-FR" sz="2000" b="1" dirty="0" err="1">
                <a:solidFill>
                  <a:srgbClr val="58585A"/>
                </a:solidFill>
                <a:latin typeface="Arial Narrow" panose="020B0606020202030204" pitchFamily="34" charset="0"/>
              </a:rPr>
              <a:t>Shelter</a:t>
            </a:r>
            <a:r>
              <a:rPr lang="fr-FR" sz="2000" b="1" dirty="0">
                <a:solidFill>
                  <a:srgbClr val="58585A"/>
                </a:solidFill>
                <a:latin typeface="Arial Narrow" panose="020B0606020202030204" pitchFamily="34" charset="0"/>
              </a:rPr>
              <a:t> Damage:</a:t>
            </a:r>
            <a:endParaRPr lang="en-US" sz="2000" b="1" dirty="0">
              <a:solidFill>
                <a:srgbClr val="58585A"/>
              </a:solidFill>
              <a:latin typeface="Arial Narrow" panose="020B0606020202030204" pitchFamily="34" charset="0"/>
            </a:endParaRPr>
          </a:p>
        </p:txBody>
      </p:sp>
      <p:sp>
        <p:nvSpPr>
          <p:cNvPr id="32" name="TextBox 31">
            <a:extLst>
              <a:ext uri="{FF2B5EF4-FFF2-40B4-BE49-F238E27FC236}">
                <a16:creationId xmlns:a16="http://schemas.microsoft.com/office/drawing/2014/main" id="{E290AE2D-7AB7-6549-A2D1-049177677202}"/>
              </a:ext>
            </a:extLst>
          </p:cNvPr>
          <p:cNvSpPr txBox="1"/>
          <p:nvPr/>
        </p:nvSpPr>
        <p:spPr>
          <a:xfrm>
            <a:off x="4500562" y="2620058"/>
            <a:ext cx="3271616" cy="400110"/>
          </a:xfrm>
          <a:prstGeom prst="rect">
            <a:avLst/>
          </a:prstGeom>
          <a:noFill/>
        </p:spPr>
        <p:txBody>
          <a:bodyPr wrap="square" rtlCol="0">
            <a:spAutoFit/>
          </a:bodyPr>
          <a:lstStyle/>
          <a:p>
            <a:r>
              <a:rPr lang="fr-FR" sz="2000" b="1" dirty="0" err="1">
                <a:solidFill>
                  <a:srgbClr val="58585A"/>
                </a:solidFill>
                <a:latin typeface="Arial Narrow" panose="020B0606020202030204" pitchFamily="34" charset="0"/>
              </a:rPr>
              <a:t>Livelihoods</a:t>
            </a:r>
            <a:r>
              <a:rPr lang="fr-FR" sz="2000" b="1" dirty="0">
                <a:solidFill>
                  <a:srgbClr val="58585A"/>
                </a:solidFill>
                <a:latin typeface="Arial Narrow" panose="020B0606020202030204" pitchFamily="34" charset="0"/>
              </a:rPr>
              <a:t> Impact:</a:t>
            </a:r>
            <a:endParaRPr lang="en-US" sz="2000" b="1" dirty="0">
              <a:solidFill>
                <a:srgbClr val="58585A"/>
              </a:solidFill>
              <a:latin typeface="Arial Narrow" panose="020B0606020202030204" pitchFamily="34" charset="0"/>
            </a:endParaRPr>
          </a:p>
        </p:txBody>
      </p:sp>
      <p:cxnSp>
        <p:nvCxnSpPr>
          <p:cNvPr id="40" name="Straight Connector 39">
            <a:extLst>
              <a:ext uri="{FF2B5EF4-FFF2-40B4-BE49-F238E27FC236}">
                <a16:creationId xmlns:a16="http://schemas.microsoft.com/office/drawing/2014/main" id="{A1343D29-439B-F24D-A44E-0EA4537DAF68}"/>
              </a:ext>
            </a:extLst>
          </p:cNvPr>
          <p:cNvCxnSpPr/>
          <p:nvPr/>
        </p:nvCxnSpPr>
        <p:spPr>
          <a:xfrm flipV="1">
            <a:off x="4322920" y="3118998"/>
            <a:ext cx="0" cy="2988000"/>
          </a:xfrm>
          <a:prstGeom prst="line">
            <a:avLst/>
          </a:prstGeom>
          <a:ln w="19050">
            <a:solidFill>
              <a:srgbClr val="58585A"/>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7855171-1110-FD4F-B55F-61EF5C792B20}"/>
              </a:ext>
            </a:extLst>
          </p:cNvPr>
          <p:cNvSpPr txBox="1"/>
          <p:nvPr/>
        </p:nvSpPr>
        <p:spPr>
          <a:xfrm>
            <a:off x="276182" y="4993321"/>
            <a:ext cx="3936727" cy="1015663"/>
          </a:xfrm>
          <a:prstGeom prst="rect">
            <a:avLst/>
          </a:prstGeom>
          <a:noFill/>
        </p:spPr>
        <p:txBody>
          <a:bodyPr wrap="square" rtlCol="0">
            <a:spAutoFit/>
          </a:bodyPr>
          <a:lstStyle/>
          <a:p>
            <a:r>
              <a:rPr lang="en-GB" sz="1000" dirty="0">
                <a:solidFill>
                  <a:srgbClr val="58585A"/>
                </a:solidFill>
                <a:latin typeface="Arial Narrow" panose="020B0604020202020204" pitchFamily="34" charset="0"/>
                <a:cs typeface="Arial Narrow" panose="020B0604020202020204" pitchFamily="34" charset="0"/>
              </a:rPr>
              <a:t>* As a percentage of HHs who report having experienced shelter damage as a result of bombardment since 2014 </a:t>
            </a:r>
          </a:p>
          <a:p>
            <a:r>
              <a:rPr lang="en-GB" sz="1000" dirty="0">
                <a:solidFill>
                  <a:srgbClr val="58585A"/>
                </a:solidFill>
                <a:latin typeface="Arial Narrow" panose="020B0604020202020204" pitchFamily="34" charset="0"/>
                <a:cs typeface="Arial Narrow" panose="020B0604020202020204" pitchFamily="34" charset="0"/>
              </a:rPr>
              <a:t>** As a percentage of HHs that reported an impact of the recent escalation on their livelihoods</a:t>
            </a:r>
          </a:p>
          <a:p>
            <a:r>
              <a:rPr lang="en-GB" sz="1000" dirty="0" smtClean="0">
                <a:solidFill>
                  <a:srgbClr val="58585A"/>
                </a:solidFill>
                <a:latin typeface="Arial Narrow" panose="020B0604020202020204" pitchFamily="34" charset="0"/>
                <a:cs typeface="Arial Narrow" panose="020B0604020202020204" pitchFamily="34" charset="0"/>
              </a:rPr>
              <a:t>*** </a:t>
            </a:r>
            <a:r>
              <a:rPr lang="en-GB" sz="1000" dirty="0">
                <a:solidFill>
                  <a:srgbClr val="58585A"/>
                </a:solidFill>
                <a:latin typeface="Arial Narrow" panose="020B0604020202020204" pitchFamily="34" charset="0"/>
                <a:cs typeface="Arial Narrow" panose="020B0604020202020204" pitchFamily="34" charset="0"/>
              </a:rPr>
              <a:t>Individuals who have been displaced as a result of the conflict, but have since returned to their original location</a:t>
            </a:r>
          </a:p>
        </p:txBody>
      </p:sp>
      <p:pic>
        <p:nvPicPr>
          <p:cNvPr id="3" name="Picture 2">
            <a:extLst>
              <a:ext uri="{FF2B5EF4-FFF2-40B4-BE49-F238E27FC236}">
                <a16:creationId xmlns:a16="http://schemas.microsoft.com/office/drawing/2014/main" id="{FD779060-ED31-A04C-8912-5AE1FDFB91D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4695" y="94504"/>
            <a:ext cx="1004143" cy="1004143"/>
          </a:xfrm>
          <a:prstGeom prst="rect">
            <a:avLst/>
          </a:prstGeom>
        </p:spPr>
      </p:pic>
      <p:sp>
        <p:nvSpPr>
          <p:cNvPr id="34" name="Text Placeholder 3">
            <a:extLst>
              <a:ext uri="{FF2B5EF4-FFF2-40B4-BE49-F238E27FC236}">
                <a16:creationId xmlns:a16="http://schemas.microsoft.com/office/drawing/2014/main" id="{8E68458F-7786-884D-B578-D988C6068FF3}"/>
              </a:ext>
            </a:extLst>
          </p:cNvPr>
          <p:cNvSpPr txBox="1">
            <a:spLocks/>
          </p:cNvSpPr>
          <p:nvPr/>
        </p:nvSpPr>
        <p:spPr>
          <a:xfrm>
            <a:off x="4500562" y="1456540"/>
            <a:ext cx="4367116" cy="861443"/>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The highest percentage of temporarily displaced households was observed in the governorate of North Gaza (43%) and especially the localities of Umm Naser (91%) and Beit </a:t>
            </a:r>
            <a:r>
              <a:rPr lang="en-US" sz="1400" dirty="0" err="1"/>
              <a:t>Hanun</a:t>
            </a:r>
            <a:r>
              <a:rPr lang="en-US" sz="1400" dirty="0"/>
              <a:t> (61%).</a:t>
            </a:r>
          </a:p>
          <a:p>
            <a:endParaRPr lang="en-US" sz="1400" dirty="0"/>
          </a:p>
          <a:p>
            <a:endParaRPr lang="en-US" sz="2000" b="1" dirty="0">
              <a:solidFill>
                <a:srgbClr val="EE5859"/>
              </a:solidFill>
            </a:endParaRPr>
          </a:p>
        </p:txBody>
      </p:sp>
    </p:spTree>
    <p:extLst>
      <p:ext uri="{BB962C8B-B14F-4D97-AF65-F5344CB8AC3E}">
        <p14:creationId xmlns:p14="http://schemas.microsoft.com/office/powerpoint/2010/main" val="360289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236405" y="266337"/>
            <a:ext cx="8087840" cy="724646"/>
          </a:xfrm>
        </p:spPr>
        <p:txBody>
          <a:bodyPr/>
          <a:lstStyle/>
          <a:p>
            <a:r>
              <a:rPr lang="en-US" sz="3200" dirty="0"/>
              <a:t>GAZA ESCALATION |  Assistance</a:t>
            </a:r>
          </a:p>
        </p:txBody>
      </p:sp>
      <p:sp>
        <p:nvSpPr>
          <p:cNvPr id="19" name="TextBox 18">
            <a:extLst>
              <a:ext uri="{FF2B5EF4-FFF2-40B4-BE49-F238E27FC236}">
                <a16:creationId xmlns:a16="http://schemas.microsoft.com/office/drawing/2014/main" id="{5629D5CA-8426-2342-A4D3-A171EA77498F}"/>
              </a:ext>
            </a:extLst>
          </p:cNvPr>
          <p:cNvSpPr txBox="1"/>
          <p:nvPr/>
        </p:nvSpPr>
        <p:spPr>
          <a:xfrm>
            <a:off x="334833" y="3152260"/>
            <a:ext cx="3756396" cy="646331"/>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94% </a:t>
            </a:r>
            <a:r>
              <a:rPr lang="en-US" sz="1600" dirty="0">
                <a:solidFill>
                  <a:srgbClr val="58585A"/>
                </a:solidFill>
                <a:latin typeface="Arial Narrow" panose="020B0606020202030204" pitchFamily="34" charset="0"/>
              </a:rPr>
              <a:t>of households in Gaza reported wanting to receive assistance in the future </a:t>
            </a:r>
            <a:endParaRPr lang="en-US" sz="1600" dirty="0">
              <a:latin typeface="Arial Narrow" panose="020B0606020202030204" pitchFamily="34" charset="0"/>
            </a:endParaRPr>
          </a:p>
        </p:txBody>
      </p:sp>
      <p:sp>
        <p:nvSpPr>
          <p:cNvPr id="24" name="TextBox 23">
            <a:extLst>
              <a:ext uri="{FF2B5EF4-FFF2-40B4-BE49-F238E27FC236}">
                <a16:creationId xmlns:a16="http://schemas.microsoft.com/office/drawing/2014/main" id="{5629D5CA-8426-2342-A4D3-A171EA77498F}"/>
              </a:ext>
            </a:extLst>
          </p:cNvPr>
          <p:cNvSpPr txBox="1"/>
          <p:nvPr/>
        </p:nvSpPr>
        <p:spPr>
          <a:xfrm>
            <a:off x="334835" y="1402166"/>
            <a:ext cx="8809165" cy="800219"/>
          </a:xfrm>
          <a:prstGeom prst="rect">
            <a:avLst/>
          </a:prstGeom>
          <a:noFill/>
        </p:spPr>
        <p:txBody>
          <a:bodyPr wrap="square" rtlCol="0">
            <a:spAutoFit/>
          </a:bodyPr>
          <a:lstStyle/>
          <a:p>
            <a:r>
              <a:rPr lang="en-US" b="1" dirty="0">
                <a:solidFill>
                  <a:srgbClr val="58585A"/>
                </a:solidFill>
                <a:latin typeface="Arial Narrow" panose="020B0606020202030204" pitchFamily="34" charset="0"/>
              </a:rPr>
              <a:t>By the time of data collection, </a:t>
            </a:r>
            <a:r>
              <a:rPr lang="en-US" sz="2800" b="1" dirty="0">
                <a:solidFill>
                  <a:srgbClr val="EE5859"/>
                </a:solidFill>
                <a:latin typeface="Arial Narrow" panose="020B0606020202030204" pitchFamily="34" charset="0"/>
              </a:rPr>
              <a:t>53%</a:t>
            </a:r>
            <a:r>
              <a:rPr lang="en-US" sz="2000" b="1" dirty="0">
                <a:solidFill>
                  <a:srgbClr val="EE5859"/>
                </a:solidFill>
                <a:latin typeface="Arial Narrow" panose="020B0606020202030204" pitchFamily="34" charset="0"/>
              </a:rPr>
              <a:t> </a:t>
            </a:r>
            <a:r>
              <a:rPr lang="en-US" b="1" dirty="0">
                <a:solidFill>
                  <a:srgbClr val="58585A"/>
                </a:solidFill>
                <a:latin typeface="Arial Narrow" panose="020B0606020202030204" pitchFamily="34" charset="0"/>
              </a:rPr>
              <a:t>of households in Gaza reported having received assistance of some type since the beginning of the escalation</a:t>
            </a:r>
            <a:endParaRPr lang="en-US" b="1" dirty="0">
              <a:latin typeface="Arial Narrow" panose="020B0606020202030204" pitchFamily="34" charset="0"/>
            </a:endParaRPr>
          </a:p>
        </p:txBody>
      </p:sp>
      <p:graphicFrame>
        <p:nvGraphicFramePr>
          <p:cNvPr id="28" name="Table 27">
            <a:extLst>
              <a:ext uri="{FF2B5EF4-FFF2-40B4-BE49-F238E27FC236}">
                <a16:creationId xmlns:a16="http://schemas.microsoft.com/office/drawing/2014/main" id="{99D1BD6F-52E7-0249-B86D-AF498EFD8578}"/>
              </a:ext>
            </a:extLst>
          </p:cNvPr>
          <p:cNvGraphicFramePr>
            <a:graphicFrameLocks noGrp="1"/>
          </p:cNvGraphicFramePr>
          <p:nvPr>
            <p:extLst>
              <p:ext uri="{D42A27DB-BD31-4B8C-83A1-F6EECF244321}">
                <p14:modId xmlns:p14="http://schemas.microsoft.com/office/powerpoint/2010/main" val="174845474"/>
              </p:ext>
            </p:extLst>
          </p:nvPr>
        </p:nvGraphicFramePr>
        <p:xfrm>
          <a:off x="386174" y="4739410"/>
          <a:ext cx="3582776" cy="1196340"/>
        </p:xfrm>
        <a:graphic>
          <a:graphicData uri="http://schemas.openxmlformats.org/drawingml/2006/table">
            <a:tbl>
              <a:tblPr>
                <a:tableStyleId>{5C22544A-7EE6-4342-B048-85BDC9FD1C3A}</a:tableStyleId>
              </a:tblPr>
              <a:tblGrid>
                <a:gridCol w="2241199">
                  <a:extLst>
                    <a:ext uri="{9D8B030D-6E8A-4147-A177-3AD203B41FA5}">
                      <a16:colId xmlns:a16="http://schemas.microsoft.com/office/drawing/2014/main" val="2665553580"/>
                    </a:ext>
                  </a:extLst>
                </a:gridCol>
                <a:gridCol w="1341577">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Aid type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 of HHs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Physical cash</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In-kind (food)</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Vouchers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30187">
                <a:tc>
                  <a:txBody>
                    <a:bodyPr/>
                    <a:lstStyle/>
                    <a:p>
                      <a:pPr algn="l" fontAlgn="ctr"/>
                      <a:r>
                        <a:rPr lang="en-US" sz="1500" u="none" strike="noStrike" dirty="0">
                          <a:solidFill>
                            <a:srgbClr val="58585A"/>
                          </a:solidFill>
                          <a:effectLst/>
                          <a:latin typeface="Arial Narrow" panose="020B0606020202030204" pitchFamily="34" charset="0"/>
                        </a:rPr>
                        <a:t>Services (e.g. healthcare, </a:t>
                      </a:r>
                      <a:r>
                        <a:rPr lang="en-US" sz="1500" u="none" strike="noStrike" dirty="0" err="1">
                          <a:solidFill>
                            <a:srgbClr val="58585A"/>
                          </a:solidFill>
                          <a:effectLst/>
                          <a:latin typeface="Arial Narrow" panose="020B0606020202030204" pitchFamily="34" charset="0"/>
                        </a:rPr>
                        <a:t>edu</a:t>
                      </a:r>
                      <a:r>
                        <a:rPr lang="en-US" sz="1500" u="none" strike="noStrike" dirty="0">
                          <a:solidFill>
                            <a:srgbClr val="58585A"/>
                          </a:solidFill>
                          <a:effectLst/>
                          <a:latin typeface="Arial Narrow" panose="020B0606020202030204" pitchFamily="34" charset="0"/>
                        </a:rPr>
                        <a:t>)</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bl>
          </a:graphicData>
        </a:graphic>
      </p:graphicFrame>
      <p:sp>
        <p:nvSpPr>
          <p:cNvPr id="32" name="TextBox 31">
            <a:extLst>
              <a:ext uri="{FF2B5EF4-FFF2-40B4-BE49-F238E27FC236}">
                <a16:creationId xmlns:a16="http://schemas.microsoft.com/office/drawing/2014/main" id="{5629D5CA-8426-2342-A4D3-A171EA77498F}"/>
              </a:ext>
            </a:extLst>
          </p:cNvPr>
          <p:cNvSpPr txBox="1"/>
          <p:nvPr/>
        </p:nvSpPr>
        <p:spPr>
          <a:xfrm>
            <a:off x="4554608" y="3152259"/>
            <a:ext cx="4398584" cy="646331"/>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63% </a:t>
            </a:r>
            <a:r>
              <a:rPr lang="en-US" sz="1600" dirty="0">
                <a:solidFill>
                  <a:srgbClr val="58585A"/>
                </a:solidFill>
                <a:latin typeface="Arial Narrow" panose="020B0606020202030204" pitchFamily="34" charset="0"/>
              </a:rPr>
              <a:t>of households reported experiencing barriers to accessing assistance:</a:t>
            </a:r>
            <a:endParaRPr lang="en-US" sz="1600" dirty="0">
              <a:latin typeface="Arial Narrow" panose="020B0606020202030204" pitchFamily="34" charset="0"/>
            </a:endParaRPr>
          </a:p>
        </p:txBody>
      </p:sp>
      <p:graphicFrame>
        <p:nvGraphicFramePr>
          <p:cNvPr id="34" name="Table 33">
            <a:extLst>
              <a:ext uri="{FF2B5EF4-FFF2-40B4-BE49-F238E27FC236}">
                <a16:creationId xmlns:a16="http://schemas.microsoft.com/office/drawing/2014/main" id="{99D1BD6F-52E7-0249-B86D-AF498EFD8578}"/>
              </a:ext>
            </a:extLst>
          </p:cNvPr>
          <p:cNvGraphicFramePr>
            <a:graphicFrameLocks noGrp="1"/>
          </p:cNvGraphicFramePr>
          <p:nvPr>
            <p:extLst>
              <p:ext uri="{D42A27DB-BD31-4B8C-83A1-F6EECF244321}">
                <p14:modId xmlns:p14="http://schemas.microsoft.com/office/powerpoint/2010/main" val="3785278022"/>
              </p:ext>
            </p:extLst>
          </p:nvPr>
        </p:nvGraphicFramePr>
        <p:xfrm>
          <a:off x="4677528" y="4739410"/>
          <a:ext cx="3955432" cy="1196340"/>
        </p:xfrm>
        <a:graphic>
          <a:graphicData uri="http://schemas.openxmlformats.org/drawingml/2006/table">
            <a:tbl>
              <a:tblPr>
                <a:tableStyleId>{5C22544A-7EE6-4342-B048-85BDC9FD1C3A}</a:tableStyleId>
              </a:tblPr>
              <a:tblGrid>
                <a:gridCol w="2474313">
                  <a:extLst>
                    <a:ext uri="{9D8B030D-6E8A-4147-A177-3AD203B41FA5}">
                      <a16:colId xmlns:a16="http://schemas.microsoft.com/office/drawing/2014/main" val="2665553580"/>
                    </a:ext>
                  </a:extLst>
                </a:gridCol>
                <a:gridCol w="1481119">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Barriers</a:t>
                      </a:r>
                      <a:r>
                        <a:rPr lang="en-US" sz="1600" b="0" i="0" u="none" strike="noStrike" baseline="0" dirty="0">
                          <a:solidFill>
                            <a:srgbClr val="58585A"/>
                          </a:solidFill>
                          <a:effectLst/>
                          <a:latin typeface="Arial Narrow" panose="020B0606020202030204" pitchFamily="34" charset="0"/>
                        </a:rPr>
                        <a:t> </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 of HHs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Was deemed ineligible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Did not know how to apply</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Did not understand application</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30187">
                <a:tc>
                  <a:txBody>
                    <a:bodyPr/>
                    <a:lstStyle/>
                    <a:p>
                      <a:pPr algn="l" fontAlgn="ctr"/>
                      <a:r>
                        <a:rPr lang="en-US" sz="1500" u="none" strike="noStrike" dirty="0">
                          <a:solidFill>
                            <a:srgbClr val="58585A"/>
                          </a:solidFill>
                          <a:effectLst/>
                          <a:latin typeface="Arial Narrow" panose="020B0606020202030204" pitchFamily="34" charset="0"/>
                        </a:rPr>
                        <a:t>Lack of resources</a:t>
                      </a:r>
                      <a:r>
                        <a:rPr lang="en-US" sz="1500" u="none" strike="noStrike" baseline="0" dirty="0">
                          <a:solidFill>
                            <a:srgbClr val="58585A"/>
                          </a:solidFill>
                          <a:effectLst/>
                          <a:latin typeface="Arial Narrow" panose="020B0606020202030204" pitchFamily="34" charset="0"/>
                        </a:rPr>
                        <a:t> by providers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bl>
          </a:graphicData>
        </a:graphic>
      </p:graphicFrame>
      <p:sp>
        <p:nvSpPr>
          <p:cNvPr id="35" name="TextBox 34">
            <a:extLst>
              <a:ext uri="{FF2B5EF4-FFF2-40B4-BE49-F238E27FC236}">
                <a16:creationId xmlns:a16="http://schemas.microsoft.com/office/drawing/2014/main" id="{5629D5CA-8426-2342-A4D3-A171EA77498F}"/>
              </a:ext>
            </a:extLst>
          </p:cNvPr>
          <p:cNvSpPr txBox="1"/>
          <p:nvPr/>
        </p:nvSpPr>
        <p:spPr>
          <a:xfrm>
            <a:off x="334833" y="4198285"/>
            <a:ext cx="3634117" cy="307777"/>
          </a:xfrm>
          <a:prstGeom prst="rect">
            <a:avLst/>
          </a:prstGeom>
          <a:noFill/>
        </p:spPr>
        <p:txBody>
          <a:bodyPr wrap="square" rtlCol="0">
            <a:spAutoFit/>
          </a:bodyPr>
          <a:lstStyle/>
          <a:p>
            <a:r>
              <a:rPr lang="en-US" sz="1400" b="1" dirty="0">
                <a:solidFill>
                  <a:srgbClr val="58585A"/>
                </a:solidFill>
                <a:latin typeface="Arial Narrow" panose="020B0606020202030204" pitchFamily="34" charset="0"/>
              </a:rPr>
              <a:t>Most commonly reported types of preferred aid:</a:t>
            </a:r>
            <a:endParaRPr lang="en-US" sz="1400" b="1" dirty="0">
              <a:latin typeface="Arial Narrow" panose="020B0606020202030204" pitchFamily="34" charset="0"/>
            </a:endParaRPr>
          </a:p>
        </p:txBody>
      </p:sp>
      <p:sp>
        <p:nvSpPr>
          <p:cNvPr id="36" name="TextBox 35">
            <a:extLst>
              <a:ext uri="{FF2B5EF4-FFF2-40B4-BE49-F238E27FC236}">
                <a16:creationId xmlns:a16="http://schemas.microsoft.com/office/drawing/2014/main" id="{5629D5CA-8426-2342-A4D3-A171EA77498F}"/>
              </a:ext>
            </a:extLst>
          </p:cNvPr>
          <p:cNvSpPr txBox="1"/>
          <p:nvPr/>
        </p:nvSpPr>
        <p:spPr>
          <a:xfrm>
            <a:off x="4566884" y="4143967"/>
            <a:ext cx="4374032" cy="307777"/>
          </a:xfrm>
          <a:prstGeom prst="rect">
            <a:avLst/>
          </a:prstGeom>
          <a:noFill/>
        </p:spPr>
        <p:txBody>
          <a:bodyPr wrap="square" rtlCol="0">
            <a:spAutoFit/>
          </a:bodyPr>
          <a:lstStyle/>
          <a:p>
            <a:r>
              <a:rPr lang="en-US" sz="1400" b="1" dirty="0">
                <a:solidFill>
                  <a:srgbClr val="58585A"/>
                </a:solidFill>
                <a:latin typeface="Arial Narrow" panose="020B0606020202030204" pitchFamily="34" charset="0"/>
              </a:rPr>
              <a:t>Most commonly reported barriers to accessing aid:</a:t>
            </a:r>
            <a:endParaRPr lang="en-US" sz="1400" b="1" dirty="0">
              <a:latin typeface="Arial Narrow" panose="020B0606020202030204" pitchFamily="34" charset="0"/>
            </a:endParaRPr>
          </a:p>
        </p:txBody>
      </p:sp>
      <p:cxnSp>
        <p:nvCxnSpPr>
          <p:cNvPr id="37" name="Straight Connector 36">
            <a:extLst>
              <a:ext uri="{FF2B5EF4-FFF2-40B4-BE49-F238E27FC236}">
                <a16:creationId xmlns:a16="http://schemas.microsoft.com/office/drawing/2014/main" id="{E420520D-DEC4-474E-89AD-939C517FD7EE}"/>
              </a:ext>
            </a:extLst>
          </p:cNvPr>
          <p:cNvCxnSpPr/>
          <p:nvPr/>
        </p:nvCxnSpPr>
        <p:spPr>
          <a:xfrm flipV="1">
            <a:off x="4322920" y="3150661"/>
            <a:ext cx="0" cy="2916000"/>
          </a:xfrm>
          <a:prstGeom prst="line">
            <a:avLst/>
          </a:prstGeom>
          <a:ln w="19050">
            <a:solidFill>
              <a:srgbClr val="58585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C19D82-2589-9E4E-819A-1FA8070CA4DD}"/>
              </a:ext>
            </a:extLst>
          </p:cNvPr>
          <p:cNvSpPr txBox="1"/>
          <p:nvPr/>
        </p:nvSpPr>
        <p:spPr>
          <a:xfrm>
            <a:off x="334833" y="2694048"/>
            <a:ext cx="3271616" cy="400110"/>
          </a:xfrm>
          <a:prstGeom prst="rect">
            <a:avLst/>
          </a:prstGeom>
          <a:noFill/>
        </p:spPr>
        <p:txBody>
          <a:bodyPr wrap="square" rtlCol="0">
            <a:spAutoFit/>
          </a:bodyPr>
          <a:lstStyle/>
          <a:p>
            <a:r>
              <a:rPr lang="fr-FR" sz="2000" b="1" dirty="0" err="1">
                <a:solidFill>
                  <a:srgbClr val="58585A"/>
                </a:solidFill>
                <a:latin typeface="Arial Narrow" panose="020B0606020202030204" pitchFamily="34" charset="0"/>
              </a:rPr>
              <a:t>Preferred</a:t>
            </a:r>
            <a:r>
              <a:rPr lang="fr-FR" sz="2000" b="1" dirty="0">
                <a:solidFill>
                  <a:srgbClr val="58585A"/>
                </a:solidFill>
                <a:latin typeface="Arial Narrow" panose="020B0606020202030204" pitchFamily="34" charset="0"/>
              </a:rPr>
              <a:t> Assistance:</a:t>
            </a:r>
            <a:endParaRPr lang="en-US" sz="2000" b="1" dirty="0">
              <a:solidFill>
                <a:srgbClr val="58585A"/>
              </a:solidFill>
              <a:latin typeface="Arial Narrow" panose="020B0606020202030204" pitchFamily="34" charset="0"/>
            </a:endParaRPr>
          </a:p>
        </p:txBody>
      </p:sp>
      <p:sp>
        <p:nvSpPr>
          <p:cNvPr id="12" name="TextBox 11">
            <a:extLst>
              <a:ext uri="{FF2B5EF4-FFF2-40B4-BE49-F238E27FC236}">
                <a16:creationId xmlns:a16="http://schemas.microsoft.com/office/drawing/2014/main" id="{A755991A-8007-884B-ACFA-5B28388FB8AE}"/>
              </a:ext>
            </a:extLst>
          </p:cNvPr>
          <p:cNvSpPr txBox="1"/>
          <p:nvPr/>
        </p:nvSpPr>
        <p:spPr>
          <a:xfrm>
            <a:off x="4511744" y="2694048"/>
            <a:ext cx="3271616" cy="400110"/>
          </a:xfrm>
          <a:prstGeom prst="rect">
            <a:avLst/>
          </a:prstGeom>
          <a:noFill/>
        </p:spPr>
        <p:txBody>
          <a:bodyPr wrap="square" rtlCol="0">
            <a:spAutoFit/>
          </a:bodyPr>
          <a:lstStyle/>
          <a:p>
            <a:r>
              <a:rPr lang="fr-FR" sz="2000" b="1" dirty="0" err="1">
                <a:solidFill>
                  <a:srgbClr val="58585A"/>
                </a:solidFill>
                <a:latin typeface="Arial Narrow" panose="020B0606020202030204" pitchFamily="34" charset="0"/>
              </a:rPr>
              <a:t>Barriers</a:t>
            </a:r>
            <a:r>
              <a:rPr lang="fr-FR" sz="2000" b="1" dirty="0">
                <a:solidFill>
                  <a:srgbClr val="58585A"/>
                </a:solidFill>
                <a:latin typeface="Arial Narrow" panose="020B0606020202030204" pitchFamily="34" charset="0"/>
              </a:rPr>
              <a:t> to Assistance:</a:t>
            </a:r>
            <a:endParaRPr lang="en-US" sz="2000" b="1" dirty="0">
              <a:solidFill>
                <a:srgbClr val="58585A"/>
              </a:solidFill>
              <a:latin typeface="Arial Narrow" panose="020B0606020202030204" pitchFamily="34" charset="0"/>
            </a:endParaRPr>
          </a:p>
        </p:txBody>
      </p:sp>
      <p:pic>
        <p:nvPicPr>
          <p:cNvPr id="14" name="Picture 13">
            <a:extLst>
              <a:ext uri="{FF2B5EF4-FFF2-40B4-BE49-F238E27FC236}">
                <a16:creationId xmlns:a16="http://schemas.microsoft.com/office/drawing/2014/main" id="{6AB417BF-61B1-2340-88D5-FC2E916C8C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4695" y="94504"/>
            <a:ext cx="1004143" cy="1004143"/>
          </a:xfrm>
          <a:prstGeom prst="rect">
            <a:avLst/>
          </a:prstGeom>
        </p:spPr>
      </p:pic>
    </p:spTree>
    <p:extLst>
      <p:ext uri="{BB962C8B-B14F-4D97-AF65-F5344CB8AC3E}">
        <p14:creationId xmlns:p14="http://schemas.microsoft.com/office/powerpoint/2010/main" val="324840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2A01-4E37-43A8-AFAD-B47A03A647F6}"/>
              </a:ext>
            </a:extLst>
          </p:cNvPr>
          <p:cNvSpPr>
            <a:spLocks noGrp="1"/>
          </p:cNvSpPr>
          <p:nvPr>
            <p:ph type="ctrTitle"/>
          </p:nvPr>
        </p:nvSpPr>
        <p:spPr>
          <a:xfrm>
            <a:off x="1170796" y="266337"/>
            <a:ext cx="7524025" cy="724646"/>
          </a:xfrm>
        </p:spPr>
        <p:txBody>
          <a:bodyPr/>
          <a:lstStyle/>
          <a:p>
            <a:r>
              <a:rPr lang="en-US" sz="3200" dirty="0"/>
              <a:t>DISABILITY | Prevalence and Access Barriers</a:t>
            </a:r>
          </a:p>
        </p:txBody>
      </p:sp>
      <p:sp>
        <p:nvSpPr>
          <p:cNvPr id="4" name="Text Placeholder 3">
            <a:extLst>
              <a:ext uri="{FF2B5EF4-FFF2-40B4-BE49-F238E27FC236}">
                <a16:creationId xmlns:a16="http://schemas.microsoft.com/office/drawing/2014/main" id="{29A98C7A-FAD1-4098-8C5A-7D9EB9EB15AE}"/>
              </a:ext>
            </a:extLst>
          </p:cNvPr>
          <p:cNvSpPr>
            <a:spLocks noGrp="1"/>
          </p:cNvSpPr>
          <p:nvPr>
            <p:ph type="body" sz="quarter" idx="13"/>
          </p:nvPr>
        </p:nvSpPr>
        <p:spPr>
          <a:xfrm>
            <a:off x="386176" y="1286678"/>
            <a:ext cx="8087840" cy="1710589"/>
          </a:xfrm>
        </p:spPr>
        <p:txBody>
          <a:bodyPr/>
          <a:lstStyle/>
          <a:p>
            <a:pPr>
              <a:lnSpc>
                <a:spcPct val="100000"/>
              </a:lnSpc>
              <a:spcBef>
                <a:spcPts val="600"/>
              </a:spcBef>
            </a:pPr>
            <a:r>
              <a:rPr lang="en-US" sz="3200" b="1" dirty="0">
                <a:solidFill>
                  <a:srgbClr val="EE5859"/>
                </a:solidFill>
              </a:rPr>
              <a:t>14% </a:t>
            </a:r>
            <a:r>
              <a:rPr lang="en-US" sz="1600" b="1" dirty="0"/>
              <a:t>of all households reported having at least one household member with a physical and/or cognitive difficulty at the time of data collection* </a:t>
            </a:r>
            <a:br>
              <a:rPr lang="en-US" sz="1600" b="1" dirty="0"/>
            </a:br>
            <a:r>
              <a:rPr lang="en-US" sz="1600" b="1" dirty="0"/>
              <a:t>Among these households, </a:t>
            </a:r>
            <a:r>
              <a:rPr lang="en-US" sz="3200" b="1" dirty="0">
                <a:solidFill>
                  <a:srgbClr val="EE5859"/>
                </a:solidFill>
              </a:rPr>
              <a:t>33% </a:t>
            </a:r>
            <a:r>
              <a:rPr lang="en-US" sz="1600" b="1" dirty="0"/>
              <a:t>cannot access at least one basic service due to these physical and/or cognitive difficulties. </a:t>
            </a:r>
          </a:p>
          <a:p>
            <a:endParaRPr lang="en-US" sz="1800" b="1" dirty="0">
              <a:solidFill>
                <a:srgbClr val="EE5859"/>
              </a:solidFill>
            </a:endParaRPr>
          </a:p>
          <a:p>
            <a:pPr marL="0" indent="0">
              <a:buNone/>
            </a:pPr>
            <a:endParaRPr lang="en-US" sz="3600" dirty="0">
              <a:solidFill>
                <a:schemeClr val="bg2">
                  <a:lumMod val="25000"/>
                </a:schemeClr>
              </a:solidFill>
            </a:endParaRPr>
          </a:p>
          <a:p>
            <a:pPr marL="0" indent="0">
              <a:buNone/>
            </a:pPr>
            <a:endParaRPr lang="en-US" sz="1400" dirty="0"/>
          </a:p>
          <a:p>
            <a:pPr marL="0" indent="0">
              <a:buNone/>
            </a:pPr>
            <a:endParaRPr lang="en-US" sz="1400" dirty="0"/>
          </a:p>
          <a:p>
            <a:endParaRPr lang="en-US" sz="2000" b="1" dirty="0">
              <a:solidFill>
                <a:srgbClr val="EE5859"/>
              </a:solidFill>
            </a:endParaRPr>
          </a:p>
        </p:txBody>
      </p:sp>
      <p:graphicFrame>
        <p:nvGraphicFramePr>
          <p:cNvPr id="6" name="Chart 5">
            <a:extLst>
              <a:ext uri="{FF2B5EF4-FFF2-40B4-BE49-F238E27FC236}">
                <a16:creationId xmlns:a16="http://schemas.microsoft.com/office/drawing/2014/main" id="{56E7E10D-4110-4307-8722-82481ACCDE2D}"/>
              </a:ext>
            </a:extLst>
          </p:cNvPr>
          <p:cNvGraphicFramePr/>
          <p:nvPr>
            <p:extLst>
              <p:ext uri="{D42A27DB-BD31-4B8C-83A1-F6EECF244321}">
                <p14:modId xmlns:p14="http://schemas.microsoft.com/office/powerpoint/2010/main" val="3350669264"/>
              </p:ext>
            </p:extLst>
          </p:nvPr>
        </p:nvGraphicFramePr>
        <p:xfrm>
          <a:off x="1170797" y="4459843"/>
          <a:ext cx="6518598" cy="144658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0B3B1FD-32DF-464A-954A-F7676CD7925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02466" y="181553"/>
            <a:ext cx="935037" cy="935037"/>
          </a:xfrm>
          <a:prstGeom prst="rect">
            <a:avLst/>
          </a:prstGeom>
        </p:spPr>
      </p:pic>
      <p:sp>
        <p:nvSpPr>
          <p:cNvPr id="7" name="Text Placeholder 3">
            <a:extLst>
              <a:ext uri="{FF2B5EF4-FFF2-40B4-BE49-F238E27FC236}">
                <a16:creationId xmlns:a16="http://schemas.microsoft.com/office/drawing/2014/main" id="{B9E81F19-7A57-6D46-80C6-BEF339378B04}"/>
              </a:ext>
            </a:extLst>
          </p:cNvPr>
          <p:cNvSpPr txBox="1">
            <a:spLocks/>
          </p:cNvSpPr>
          <p:nvPr/>
        </p:nvSpPr>
        <p:spPr>
          <a:xfrm>
            <a:off x="386176" y="2907001"/>
            <a:ext cx="8087840" cy="861443"/>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t>At the governorate level, the highest proportion of households with at least one member with a physical and/or cognitive difficulty were among households in North Gaza (18%), Rafah (18%), Deir al-</a:t>
            </a:r>
            <a:r>
              <a:rPr lang="en-US" sz="1600" dirty="0" err="1"/>
              <a:t>Balah</a:t>
            </a:r>
            <a:r>
              <a:rPr lang="en-US" sz="1600" dirty="0"/>
              <a:t> (13%), Gaza (13%) and Khan Yunis (12%). </a:t>
            </a:r>
          </a:p>
          <a:p>
            <a:endParaRPr lang="en-US" sz="1400" dirty="0"/>
          </a:p>
          <a:p>
            <a:endParaRPr lang="en-US" sz="2000" b="1" dirty="0">
              <a:solidFill>
                <a:srgbClr val="EE5859"/>
              </a:solidFill>
            </a:endParaRPr>
          </a:p>
        </p:txBody>
      </p:sp>
      <p:sp>
        <p:nvSpPr>
          <p:cNvPr id="8" name="Text Placeholder 3">
            <a:extLst>
              <a:ext uri="{FF2B5EF4-FFF2-40B4-BE49-F238E27FC236}">
                <a16:creationId xmlns:a16="http://schemas.microsoft.com/office/drawing/2014/main" id="{71A048DE-F6FF-194D-A8A2-D773E77B67AA}"/>
              </a:ext>
            </a:extLst>
          </p:cNvPr>
          <p:cNvSpPr txBox="1">
            <a:spLocks/>
          </p:cNvSpPr>
          <p:nvPr/>
        </p:nvSpPr>
        <p:spPr>
          <a:xfrm>
            <a:off x="216754" y="5820700"/>
            <a:ext cx="8087840" cy="626108"/>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 per Washington Group guidance, this included individuals that had "lots of difficulty" or "could not do at all" one of the following activities: seeing, hearing, walking/climbing steps, remembering / concentrating, self-care, communicating.</a:t>
            </a:r>
          </a:p>
          <a:p>
            <a:endParaRPr lang="en-US" sz="2000" b="1" dirty="0">
              <a:solidFill>
                <a:srgbClr val="EE5859"/>
              </a:solidFill>
            </a:endParaRPr>
          </a:p>
        </p:txBody>
      </p:sp>
      <p:sp>
        <p:nvSpPr>
          <p:cNvPr id="9" name="Text Placeholder 3">
            <a:extLst>
              <a:ext uri="{FF2B5EF4-FFF2-40B4-BE49-F238E27FC236}">
                <a16:creationId xmlns:a16="http://schemas.microsoft.com/office/drawing/2014/main" id="{0A08A653-E76E-2340-92C2-9B6F4043BD2B}"/>
              </a:ext>
            </a:extLst>
          </p:cNvPr>
          <p:cNvSpPr txBox="1">
            <a:spLocks/>
          </p:cNvSpPr>
          <p:nvPr/>
        </p:nvSpPr>
        <p:spPr>
          <a:xfrm>
            <a:off x="386176" y="3878530"/>
            <a:ext cx="8087840" cy="629629"/>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dirty="0"/>
              <a:t>% of households with at least one individual who has a lot of difficulty or cannot do at all the following activities:</a:t>
            </a:r>
          </a:p>
          <a:p>
            <a:endParaRPr lang="en-US" sz="1800" b="1" dirty="0">
              <a:solidFill>
                <a:srgbClr val="EE5859"/>
              </a:solidFill>
            </a:endParaRPr>
          </a:p>
          <a:p>
            <a:endParaRPr lang="en-US" sz="3600" dirty="0">
              <a:solidFill>
                <a:schemeClr val="bg2">
                  <a:lumMod val="25000"/>
                </a:schemeClr>
              </a:solidFill>
            </a:endParaRPr>
          </a:p>
          <a:p>
            <a:endParaRPr lang="en-US" sz="1400" dirty="0"/>
          </a:p>
          <a:p>
            <a:endParaRPr lang="en-US" sz="2000" b="1" dirty="0">
              <a:solidFill>
                <a:srgbClr val="EE5859"/>
              </a:solidFill>
            </a:endParaRPr>
          </a:p>
        </p:txBody>
      </p:sp>
    </p:spTree>
    <p:extLst>
      <p:ext uri="{BB962C8B-B14F-4D97-AF65-F5344CB8AC3E}">
        <p14:creationId xmlns:p14="http://schemas.microsoft.com/office/powerpoint/2010/main" val="199742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3</a:t>
            </a:r>
          </a:p>
        </p:txBody>
      </p:sp>
      <p:sp>
        <p:nvSpPr>
          <p:cNvPr id="3" name="Subtitle 2"/>
          <p:cNvSpPr>
            <a:spLocks noGrp="1"/>
          </p:cNvSpPr>
          <p:nvPr>
            <p:ph type="subTitle" idx="1"/>
          </p:nvPr>
        </p:nvSpPr>
        <p:spPr>
          <a:xfrm>
            <a:off x="4439823" y="2285560"/>
            <a:ext cx="4013061" cy="1743959"/>
          </a:xfrm>
        </p:spPr>
        <p:txBody>
          <a:bodyPr/>
          <a:lstStyle/>
          <a:p>
            <a:r>
              <a:rPr lang="de-CH" sz="4000" dirty="0"/>
              <a:t>OPT MSNA</a:t>
            </a:r>
          </a:p>
          <a:p>
            <a:r>
              <a:rPr lang="de-CH" dirty="0"/>
              <a:t>KEY SECTORAL FINDINGS</a:t>
            </a:r>
            <a:endParaRPr lang="es-ES" dirty="0"/>
          </a:p>
        </p:txBody>
      </p:sp>
    </p:spTree>
    <p:extLst>
      <p:ext uri="{BB962C8B-B14F-4D97-AF65-F5344CB8AC3E}">
        <p14:creationId xmlns:p14="http://schemas.microsoft.com/office/powerpoint/2010/main" val="125371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55648" y="266337"/>
            <a:ext cx="8620038" cy="724646"/>
          </a:xfrm>
        </p:spPr>
        <p:txBody>
          <a:bodyPr/>
          <a:lstStyle/>
          <a:p>
            <a:r>
              <a:rPr lang="en-US" sz="3200" dirty="0"/>
              <a:t>LIVELIHOODS  |  Employment</a:t>
            </a:r>
          </a:p>
        </p:txBody>
      </p:sp>
      <p:graphicFrame>
        <p:nvGraphicFramePr>
          <p:cNvPr id="9" name="Table 8">
            <a:extLst>
              <a:ext uri="{FF2B5EF4-FFF2-40B4-BE49-F238E27FC236}">
                <a16:creationId xmlns:a16="http://schemas.microsoft.com/office/drawing/2014/main" id="{5254E209-4558-9C4A-BCEA-64B375956705}"/>
              </a:ext>
            </a:extLst>
          </p:cNvPr>
          <p:cNvGraphicFramePr>
            <a:graphicFrameLocks noGrp="1"/>
          </p:cNvGraphicFramePr>
          <p:nvPr>
            <p:extLst>
              <p:ext uri="{D42A27DB-BD31-4B8C-83A1-F6EECF244321}">
                <p14:modId xmlns:p14="http://schemas.microsoft.com/office/powerpoint/2010/main" val="228214777"/>
              </p:ext>
            </p:extLst>
          </p:nvPr>
        </p:nvGraphicFramePr>
        <p:xfrm>
          <a:off x="828839" y="4216825"/>
          <a:ext cx="7486322" cy="1760220"/>
        </p:xfrm>
        <a:graphic>
          <a:graphicData uri="http://schemas.openxmlformats.org/drawingml/2006/table">
            <a:tbl>
              <a:tblPr>
                <a:tableStyleId>{5C22544A-7EE6-4342-B048-85BDC9FD1C3A}</a:tableStyleId>
              </a:tblPr>
              <a:tblGrid>
                <a:gridCol w="3637322">
                  <a:extLst>
                    <a:ext uri="{9D8B030D-6E8A-4147-A177-3AD203B41FA5}">
                      <a16:colId xmlns:a16="http://schemas.microsoft.com/office/drawing/2014/main" val="1904526808"/>
                    </a:ext>
                  </a:extLst>
                </a:gridCol>
                <a:gridCol w="1259901">
                  <a:extLst>
                    <a:ext uri="{9D8B030D-6E8A-4147-A177-3AD203B41FA5}">
                      <a16:colId xmlns:a16="http://schemas.microsoft.com/office/drawing/2014/main" val="1401732836"/>
                    </a:ext>
                  </a:extLst>
                </a:gridCol>
                <a:gridCol w="1326080">
                  <a:extLst>
                    <a:ext uri="{9D8B030D-6E8A-4147-A177-3AD203B41FA5}">
                      <a16:colId xmlns:a16="http://schemas.microsoft.com/office/drawing/2014/main" val="3614552467"/>
                    </a:ext>
                  </a:extLst>
                </a:gridCol>
                <a:gridCol w="1263019">
                  <a:extLst>
                    <a:ext uri="{9D8B030D-6E8A-4147-A177-3AD203B41FA5}">
                      <a16:colId xmlns:a16="http://schemas.microsoft.com/office/drawing/2014/main" val="3107094972"/>
                    </a:ext>
                  </a:extLst>
                </a:gridCol>
              </a:tblGrid>
              <a:tr h="228600">
                <a:tc>
                  <a:txBody>
                    <a:bodyPr/>
                    <a:lstStyle/>
                    <a:p>
                      <a:pPr algn="l" fontAlgn="b"/>
                      <a:endParaRPr lang="en-US" sz="1600" b="1"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lnB w="12700" cap="flat" cmpd="sng" algn="ctr">
                      <a:solidFill>
                        <a:srgbClr val="58585A"/>
                      </a:solidFill>
                      <a:prstDash val="solid"/>
                      <a:round/>
                      <a:headEnd type="none" w="med" len="med"/>
                      <a:tailEnd type="none" w="med" len="med"/>
                    </a:lnB>
                    <a:noFill/>
                  </a:tcPr>
                </a:tc>
                <a:tc>
                  <a:txBody>
                    <a:bodyPr/>
                    <a:lstStyle/>
                    <a:p>
                      <a:pPr algn="ctr" fontAlgn="b"/>
                      <a:r>
                        <a:rPr lang="en-US" sz="1600" b="0" i="0" u="none" strike="noStrike" dirty="0">
                          <a:solidFill>
                            <a:srgbClr val="58585A"/>
                          </a:solidFill>
                          <a:effectLst/>
                          <a:latin typeface="Arial Narrow" panose="020B0606020202030204" pitchFamily="34" charset="0"/>
                        </a:rPr>
                        <a:t>OPT</a:t>
                      </a: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B w="12700" cap="flat" cmpd="sng" algn="ctr">
                      <a:solidFill>
                        <a:srgbClr val="58585A"/>
                      </a:solidFill>
                      <a:prstDash val="solid"/>
                      <a:round/>
                      <a:headEnd type="none" w="med" len="med"/>
                      <a:tailEnd type="none" w="med" len="med"/>
                    </a:lnB>
                    <a:noFill/>
                  </a:tcPr>
                </a:tc>
                <a:tc>
                  <a:txBody>
                    <a:bodyPr/>
                    <a:lstStyle/>
                    <a:p>
                      <a:pPr algn="ctr" fontAlgn="b"/>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B w="12700" cap="flat" cmpd="sng" algn="ctr">
                      <a:solidFill>
                        <a:srgbClr val="58585A"/>
                      </a:solidFill>
                      <a:prstDash val="solid"/>
                      <a:round/>
                      <a:headEnd type="none" w="med" len="med"/>
                      <a:tailEnd type="none" w="med" len="med"/>
                    </a:lnB>
                    <a:noFill/>
                  </a:tcPr>
                </a:tc>
                <a:tc>
                  <a:txBody>
                    <a:bodyPr/>
                    <a:lstStyle/>
                    <a:p>
                      <a:pPr algn="ctr" fontAlgn="b"/>
                      <a:r>
                        <a:rPr lang="en-US" sz="1600" u="none" strike="noStrike" dirty="0">
                          <a:solidFill>
                            <a:srgbClr val="58585A"/>
                          </a:solidFill>
                          <a:effectLst/>
                          <a:latin typeface="Arial Narrow" panose="020B0606020202030204" pitchFamily="34" charset="0"/>
                        </a:rPr>
                        <a:t>Gaza Strip</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B w="12700" cap="flat" cmpd="sng" algn="ctr">
                      <a:solidFill>
                        <a:srgbClr val="58585A"/>
                      </a:solidFill>
                      <a:prstDash val="solid"/>
                      <a:round/>
                      <a:headEnd type="none" w="med" len="med"/>
                      <a:tailEnd type="none" w="med" len="med"/>
                    </a:lnB>
                    <a:noFill/>
                  </a:tcPr>
                </a:tc>
                <a:extLst>
                  <a:ext uri="{0D108BD9-81ED-4DB2-BD59-A6C34878D82A}">
                    <a16:rowId xmlns:a16="http://schemas.microsoft.com/office/drawing/2014/main" val="2670386432"/>
                  </a:ext>
                </a:extLst>
              </a:tr>
              <a:tr h="228600">
                <a:tc>
                  <a:txBody>
                    <a:bodyPr/>
                    <a:lstStyle/>
                    <a:p>
                      <a:pPr algn="l" fontAlgn="b"/>
                      <a:r>
                        <a:rPr lang="en-US" sz="1600" u="none" strike="noStrike" dirty="0">
                          <a:solidFill>
                            <a:srgbClr val="58585A"/>
                          </a:solidFill>
                          <a:effectLst/>
                          <a:latin typeface="Arial Narrow" panose="020B0606020202030204" pitchFamily="34" charset="0"/>
                        </a:rPr>
                        <a:t>Increased competition or not enough jobs</a:t>
                      </a:r>
                      <a:endParaRPr lang="en-US" sz="1600" b="0"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noFill/>
                  </a:tcPr>
                </a:tc>
                <a:tc>
                  <a:txBody>
                    <a:bodyPr/>
                    <a:lstStyle/>
                    <a:p>
                      <a:pPr algn="ctr" fontAlgn="b"/>
                      <a:r>
                        <a:rPr lang="en-US" sz="1600" u="none" strike="noStrike" dirty="0">
                          <a:solidFill>
                            <a:srgbClr val="58585A"/>
                          </a:solidFill>
                          <a:effectLst/>
                          <a:latin typeface="Arial Narrow" panose="020B0606020202030204" pitchFamily="34" charset="0"/>
                        </a:rPr>
                        <a:t>61%</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solidFill>
                      <a:srgbClr val="EE5859">
                        <a:alpha val="50000"/>
                      </a:srgbClr>
                    </a:solidFill>
                  </a:tcPr>
                </a:tc>
                <a:tc>
                  <a:txBody>
                    <a:bodyPr/>
                    <a:lstStyle/>
                    <a:p>
                      <a:pPr algn="ctr" fontAlgn="b"/>
                      <a:r>
                        <a:rPr lang="en-US" sz="1600" u="none" strike="noStrike" dirty="0">
                          <a:solidFill>
                            <a:srgbClr val="58585A"/>
                          </a:solidFill>
                          <a:effectLst/>
                          <a:latin typeface="Arial Narrow" panose="020B0606020202030204" pitchFamily="34" charset="0"/>
                        </a:rPr>
                        <a:t>54%</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solidFill>
                      <a:srgbClr val="EE5859">
                        <a:alpha val="50000"/>
                      </a:srgbClr>
                    </a:solidFill>
                  </a:tcPr>
                </a:tc>
                <a:tc>
                  <a:txBody>
                    <a:bodyPr/>
                    <a:lstStyle/>
                    <a:p>
                      <a:pPr algn="ctr" fontAlgn="b"/>
                      <a:r>
                        <a:rPr lang="en-US" sz="1600" u="none" strike="noStrike" dirty="0">
                          <a:solidFill>
                            <a:srgbClr val="58585A"/>
                          </a:solidFill>
                          <a:effectLst/>
                          <a:latin typeface="Arial Narrow" panose="020B0606020202030204" pitchFamily="34" charset="0"/>
                        </a:rPr>
                        <a:t>66%</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T w="12700" cap="flat" cmpd="sng" algn="ctr">
                      <a:solidFill>
                        <a:srgbClr val="58585A"/>
                      </a:solidFill>
                      <a:prstDash val="solid"/>
                      <a:round/>
                      <a:headEnd type="none" w="med" len="med"/>
                      <a:tailEnd type="none" w="med" len="med"/>
                    </a:lnT>
                    <a:solidFill>
                      <a:srgbClr val="EE5859">
                        <a:alpha val="50000"/>
                      </a:srgbClr>
                    </a:solidFill>
                  </a:tcPr>
                </a:tc>
                <a:extLst>
                  <a:ext uri="{0D108BD9-81ED-4DB2-BD59-A6C34878D82A}">
                    <a16:rowId xmlns:a16="http://schemas.microsoft.com/office/drawing/2014/main" val="179795712"/>
                  </a:ext>
                </a:extLst>
              </a:tr>
              <a:tr h="228600">
                <a:tc>
                  <a:txBody>
                    <a:bodyPr/>
                    <a:lstStyle/>
                    <a:p>
                      <a:pPr algn="l" fontAlgn="b"/>
                      <a:r>
                        <a:rPr lang="en-US" sz="1600" u="none" strike="noStrike" dirty="0">
                          <a:solidFill>
                            <a:srgbClr val="58585A"/>
                          </a:solidFill>
                          <a:effectLst/>
                          <a:latin typeface="Arial Narrow" panose="020B0606020202030204" pitchFamily="34" charset="0"/>
                        </a:rPr>
                        <a:t>Lack of employment opportunities for women</a:t>
                      </a:r>
                      <a:endParaRPr lang="en-US" sz="1600" b="0"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24%</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rgbClr val="EE5859">
                        <a:alpha val="30000"/>
                      </a:srgbClr>
                    </a:solidFill>
                  </a:tcPr>
                </a:tc>
                <a:tc>
                  <a:txBody>
                    <a:bodyPr/>
                    <a:lstStyle/>
                    <a:p>
                      <a:pPr algn="ctr" fontAlgn="b"/>
                      <a:r>
                        <a:rPr lang="en-US" sz="1600" u="none" strike="noStrike" dirty="0">
                          <a:solidFill>
                            <a:srgbClr val="58585A"/>
                          </a:solidFill>
                          <a:effectLst/>
                          <a:latin typeface="Arial Narrow" panose="020B0606020202030204" pitchFamily="34" charset="0"/>
                        </a:rPr>
                        <a:t>16%</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rgbClr val="EE5859">
                        <a:alpha val="30000"/>
                      </a:srgbClr>
                    </a:solidFill>
                  </a:tcPr>
                </a:tc>
                <a:tc>
                  <a:txBody>
                    <a:bodyPr/>
                    <a:lstStyle/>
                    <a:p>
                      <a:pPr algn="ctr" fontAlgn="b"/>
                      <a:r>
                        <a:rPr lang="en-US" sz="1600" u="none" strike="noStrike" dirty="0">
                          <a:solidFill>
                            <a:srgbClr val="58585A"/>
                          </a:solidFill>
                          <a:effectLst/>
                          <a:latin typeface="Arial Narrow" panose="020B0606020202030204" pitchFamily="34" charset="0"/>
                        </a:rPr>
                        <a:t>30%</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solidFill>
                      <a:srgbClr val="EE5859">
                        <a:alpha val="30000"/>
                      </a:srgbClr>
                    </a:solidFill>
                  </a:tcPr>
                </a:tc>
                <a:extLst>
                  <a:ext uri="{0D108BD9-81ED-4DB2-BD59-A6C34878D82A}">
                    <a16:rowId xmlns:a16="http://schemas.microsoft.com/office/drawing/2014/main" val="4067383713"/>
                  </a:ext>
                </a:extLst>
              </a:tr>
              <a:tr h="228600">
                <a:tc>
                  <a:txBody>
                    <a:bodyPr/>
                    <a:lstStyle/>
                    <a:p>
                      <a:pPr algn="l" fontAlgn="b"/>
                      <a:r>
                        <a:rPr lang="en-US" sz="1600" b="0" i="0" u="none" strike="noStrike" dirty="0">
                          <a:solidFill>
                            <a:srgbClr val="58585A"/>
                          </a:solidFill>
                          <a:effectLst/>
                          <a:latin typeface="Arial Narrow" panose="020B0606020202030204" pitchFamily="34" charset="0"/>
                        </a:rPr>
                        <a:t>Underqualified for available jobs</a:t>
                      </a:r>
                    </a:p>
                  </a:txBody>
                  <a:tcPr marL="7620" marR="7620" marT="7620" marB="0" anchor="b">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22%</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rgbClr val="EE5859">
                        <a:alpha val="9804"/>
                      </a:srgbClr>
                    </a:solidFill>
                  </a:tcPr>
                </a:tc>
                <a:tc>
                  <a:txBody>
                    <a:bodyPr/>
                    <a:lstStyle/>
                    <a:p>
                      <a:pPr algn="ctr" fontAlgn="b"/>
                      <a:r>
                        <a:rPr lang="en-US" sz="1600" u="none" strike="noStrike" dirty="0">
                          <a:solidFill>
                            <a:srgbClr val="58585A"/>
                          </a:solidFill>
                          <a:effectLst/>
                          <a:latin typeface="Arial Narrow" panose="020B0606020202030204" pitchFamily="34" charset="0"/>
                        </a:rPr>
                        <a:t>13%</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rgbClr val="EE5859">
                        <a:alpha val="10000"/>
                      </a:srgbClr>
                    </a:solidFill>
                  </a:tcPr>
                </a:tc>
                <a:tc>
                  <a:txBody>
                    <a:bodyPr/>
                    <a:lstStyle/>
                    <a:p>
                      <a:pPr algn="ctr" fontAlgn="b"/>
                      <a:r>
                        <a:rPr lang="en-US" sz="1600" u="none" strike="noStrike" dirty="0">
                          <a:solidFill>
                            <a:srgbClr val="58585A"/>
                          </a:solidFill>
                          <a:effectLst/>
                          <a:latin typeface="Arial Narrow" panose="020B0606020202030204" pitchFamily="34" charset="0"/>
                        </a:rPr>
                        <a:t>27%</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solidFill>
                      <a:srgbClr val="EE5859">
                        <a:alpha val="10000"/>
                      </a:srgbClr>
                    </a:solidFill>
                  </a:tcPr>
                </a:tc>
                <a:extLst>
                  <a:ext uri="{0D108BD9-81ED-4DB2-BD59-A6C34878D82A}">
                    <a16:rowId xmlns:a16="http://schemas.microsoft.com/office/drawing/2014/main" val="2293430994"/>
                  </a:ext>
                </a:extLst>
              </a:tr>
              <a:tr h="228600">
                <a:tc>
                  <a:txBody>
                    <a:bodyPr/>
                    <a:lstStyle/>
                    <a:p>
                      <a:pPr algn="l" fontAlgn="b"/>
                      <a:r>
                        <a:rPr lang="en-US" sz="1600" u="none" strike="noStrike" dirty="0">
                          <a:solidFill>
                            <a:srgbClr val="58585A"/>
                          </a:solidFill>
                          <a:effectLst/>
                          <a:latin typeface="Arial Narrow" panose="020B0606020202030204" pitchFamily="34" charset="0"/>
                        </a:rPr>
                        <a:t>Physical distance to jobs</a:t>
                      </a:r>
                      <a:endParaRPr lang="en-US" sz="1600" b="0"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noFill/>
                  </a:tcPr>
                </a:tc>
                <a:extLst>
                  <a:ext uri="{0D108BD9-81ED-4DB2-BD59-A6C34878D82A}">
                    <a16:rowId xmlns:a16="http://schemas.microsoft.com/office/drawing/2014/main" val="1374394245"/>
                  </a:ext>
                </a:extLst>
              </a:tr>
              <a:tr h="228600">
                <a:tc>
                  <a:txBody>
                    <a:bodyPr/>
                    <a:lstStyle/>
                    <a:p>
                      <a:pPr algn="l" fontAlgn="b"/>
                      <a:r>
                        <a:rPr lang="en-US" sz="1600" u="none" strike="noStrike" dirty="0">
                          <a:solidFill>
                            <a:srgbClr val="58585A"/>
                          </a:solidFill>
                          <a:effectLst/>
                          <a:latin typeface="Arial Narrow" panose="020B0606020202030204" pitchFamily="34" charset="0"/>
                        </a:rPr>
                        <a:t>Only low-skilled, socially degrading options</a:t>
                      </a:r>
                      <a:endParaRPr lang="en-US" sz="1600" b="0"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chemeClr val="bg1">
                        <a:alpha val="50196"/>
                      </a:schemeClr>
                    </a:solid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noFill/>
                  </a:tcPr>
                </a:tc>
                <a:extLst>
                  <a:ext uri="{0D108BD9-81ED-4DB2-BD59-A6C34878D82A}">
                    <a16:rowId xmlns:a16="http://schemas.microsoft.com/office/drawing/2014/main" val="1240664082"/>
                  </a:ext>
                </a:extLst>
              </a:tr>
              <a:tr h="228600">
                <a:tc>
                  <a:txBody>
                    <a:bodyPr/>
                    <a:lstStyle/>
                    <a:p>
                      <a:pPr algn="l" fontAlgn="b"/>
                      <a:r>
                        <a:rPr lang="en-US" sz="1600" u="none" strike="noStrike" dirty="0">
                          <a:solidFill>
                            <a:srgbClr val="58585A"/>
                          </a:solidFill>
                          <a:effectLst/>
                          <a:latin typeface="Arial Narrow" panose="020B0606020202030204" pitchFamily="34" charset="0"/>
                        </a:rPr>
                        <a:t>Lack of opportunities for persons with disabilities</a:t>
                      </a:r>
                      <a:endParaRPr lang="en-US" sz="1600" b="0" i="0" u="none" strike="noStrike" dirty="0">
                        <a:solidFill>
                          <a:srgbClr val="58585A"/>
                        </a:solidFill>
                        <a:effectLst/>
                        <a:latin typeface="Arial Narrow" panose="020B0606020202030204" pitchFamily="34" charset="0"/>
                      </a:endParaRPr>
                    </a:p>
                  </a:txBody>
                  <a:tcPr marL="7620" marR="7620" marT="7620" marB="0" anchor="b">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no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solidFill>
                      <a:schemeClr val="bg1">
                        <a:alpha val="50196"/>
                      </a:schemeClr>
                    </a:solidFill>
                  </a:tcPr>
                </a:tc>
                <a:tc>
                  <a:txBody>
                    <a:bodyPr/>
                    <a:lstStyle/>
                    <a:p>
                      <a:pPr algn="ctr" fontAlgn="b"/>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b">
                    <a:lnL w="12700" cap="flat" cmpd="sng" algn="ctr">
                      <a:solidFill>
                        <a:srgbClr val="58585A"/>
                      </a:solidFill>
                      <a:prstDash val="solid"/>
                      <a:round/>
                      <a:headEnd type="none" w="med" len="med"/>
                      <a:tailEnd type="none" w="med" len="med"/>
                    </a:lnL>
                    <a:noFill/>
                  </a:tcPr>
                </a:tc>
                <a:extLst>
                  <a:ext uri="{0D108BD9-81ED-4DB2-BD59-A6C34878D82A}">
                    <a16:rowId xmlns:a16="http://schemas.microsoft.com/office/drawing/2014/main" val="4200479854"/>
                  </a:ext>
                </a:extLst>
              </a:tr>
            </a:tbl>
          </a:graphicData>
        </a:graphic>
      </p:graphicFrame>
      <p:sp>
        <p:nvSpPr>
          <p:cNvPr id="14" name="TextBox 13">
            <a:extLst>
              <a:ext uri="{FF2B5EF4-FFF2-40B4-BE49-F238E27FC236}">
                <a16:creationId xmlns:a16="http://schemas.microsoft.com/office/drawing/2014/main" id="{B00A3A21-5033-C240-8453-E60A76F5F25E}"/>
              </a:ext>
            </a:extLst>
          </p:cNvPr>
          <p:cNvSpPr txBox="1"/>
          <p:nvPr/>
        </p:nvSpPr>
        <p:spPr>
          <a:xfrm>
            <a:off x="386176" y="1410282"/>
            <a:ext cx="8016679" cy="769441"/>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27%</a:t>
            </a:r>
            <a:r>
              <a:rPr lang="en-US" sz="1400" b="1" dirty="0">
                <a:solidFill>
                  <a:srgbClr val="EE5859"/>
                </a:solidFill>
                <a:latin typeface="Arial Narrow" panose="020B0606020202030204" pitchFamily="34" charset="0"/>
              </a:rPr>
              <a:t> </a:t>
            </a:r>
            <a:r>
              <a:rPr lang="en-US" sz="1600" b="1" dirty="0">
                <a:solidFill>
                  <a:srgbClr val="58585A"/>
                </a:solidFill>
                <a:latin typeface="Arial Narrow" panose="020B0606020202030204" pitchFamily="34" charset="0"/>
              </a:rPr>
              <a:t>of households reported having at least one adult (18+) that is unemployed and seeking work</a:t>
            </a:r>
            <a:endParaRPr lang="en-US" sz="1600" b="1" dirty="0">
              <a:latin typeface="Arial Narrow" panose="020B0606020202030204" pitchFamily="34" charset="0"/>
            </a:endParaRPr>
          </a:p>
        </p:txBody>
      </p:sp>
      <p:sp>
        <p:nvSpPr>
          <p:cNvPr id="16" name="TextBox 15">
            <a:extLst>
              <a:ext uri="{FF2B5EF4-FFF2-40B4-BE49-F238E27FC236}">
                <a16:creationId xmlns:a16="http://schemas.microsoft.com/office/drawing/2014/main" id="{F73AE9B6-9745-704C-A554-EE177A914CB9}"/>
              </a:ext>
            </a:extLst>
          </p:cNvPr>
          <p:cNvSpPr txBox="1"/>
          <p:nvPr/>
        </p:nvSpPr>
        <p:spPr>
          <a:xfrm>
            <a:off x="811659" y="2332179"/>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42% </a:t>
            </a:r>
            <a:r>
              <a:rPr lang="en-US" b="1" dirty="0">
                <a:solidFill>
                  <a:srgbClr val="58585A"/>
                </a:solidFill>
                <a:latin typeface="Arial Narrow" panose="020B0606020202030204" pitchFamily="34" charset="0"/>
              </a:rPr>
              <a:t>of HHs in the Gaza Strip</a:t>
            </a:r>
            <a:endParaRPr lang="en-US" dirty="0"/>
          </a:p>
        </p:txBody>
      </p:sp>
      <p:sp>
        <p:nvSpPr>
          <p:cNvPr id="17" name="TextBox 16">
            <a:extLst>
              <a:ext uri="{FF2B5EF4-FFF2-40B4-BE49-F238E27FC236}">
                <a16:creationId xmlns:a16="http://schemas.microsoft.com/office/drawing/2014/main" id="{C7D7F758-0A96-EA4F-833F-F26D3277E1A2}"/>
              </a:ext>
            </a:extLst>
          </p:cNvPr>
          <p:cNvSpPr txBox="1"/>
          <p:nvPr/>
        </p:nvSpPr>
        <p:spPr>
          <a:xfrm>
            <a:off x="797805" y="2815825"/>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18% </a:t>
            </a:r>
            <a:r>
              <a:rPr lang="en-US" b="1" dirty="0">
                <a:solidFill>
                  <a:srgbClr val="58585A"/>
                </a:solidFill>
                <a:latin typeface="Arial Narrow" panose="020B0606020202030204" pitchFamily="34" charset="0"/>
              </a:rPr>
              <a:t>of HHs in the West Bank</a:t>
            </a:r>
            <a:endParaRPr lang="en-US" dirty="0"/>
          </a:p>
        </p:txBody>
      </p:sp>
      <p:sp>
        <p:nvSpPr>
          <p:cNvPr id="18" name="TextBox 17">
            <a:extLst>
              <a:ext uri="{FF2B5EF4-FFF2-40B4-BE49-F238E27FC236}">
                <a16:creationId xmlns:a16="http://schemas.microsoft.com/office/drawing/2014/main" id="{A5E40A42-90EC-A642-9AA3-10EC5A123BD9}"/>
              </a:ext>
            </a:extLst>
          </p:cNvPr>
          <p:cNvSpPr txBox="1"/>
          <p:nvPr/>
        </p:nvSpPr>
        <p:spPr>
          <a:xfrm>
            <a:off x="5729895" y="2069133"/>
            <a:ext cx="2204327"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35% </a:t>
            </a:r>
            <a:r>
              <a:rPr lang="en-US" b="1" dirty="0">
                <a:solidFill>
                  <a:srgbClr val="58585A"/>
                </a:solidFill>
                <a:latin typeface="Arial Narrow" panose="020B0606020202030204" pitchFamily="34" charset="0"/>
              </a:rPr>
              <a:t>of refugee HHs</a:t>
            </a:r>
            <a:endParaRPr lang="en-US" dirty="0"/>
          </a:p>
        </p:txBody>
      </p:sp>
      <p:sp>
        <p:nvSpPr>
          <p:cNvPr id="20" name="TextBox 19">
            <a:extLst>
              <a:ext uri="{FF2B5EF4-FFF2-40B4-BE49-F238E27FC236}">
                <a16:creationId xmlns:a16="http://schemas.microsoft.com/office/drawing/2014/main" id="{E63AE1E5-8100-6748-9D77-115F4C1298F8}"/>
              </a:ext>
            </a:extLst>
          </p:cNvPr>
          <p:cNvSpPr txBox="1"/>
          <p:nvPr/>
        </p:nvSpPr>
        <p:spPr>
          <a:xfrm>
            <a:off x="5728567" y="2552779"/>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37% </a:t>
            </a:r>
            <a:r>
              <a:rPr lang="en-US" b="1" dirty="0">
                <a:solidFill>
                  <a:srgbClr val="58585A"/>
                </a:solidFill>
                <a:latin typeface="Arial Narrow" panose="020B0606020202030204" pitchFamily="34" charset="0"/>
              </a:rPr>
              <a:t>of in-camp refugee HHs</a:t>
            </a:r>
            <a:endParaRPr lang="en-US" dirty="0"/>
          </a:p>
        </p:txBody>
      </p:sp>
      <p:pic>
        <p:nvPicPr>
          <p:cNvPr id="21" name="Picture 20" descr="A picture containing shape&#10;&#10;Description automatically generated">
            <a:extLst>
              <a:ext uri="{FF2B5EF4-FFF2-40B4-BE49-F238E27FC236}">
                <a16:creationId xmlns:a16="http://schemas.microsoft.com/office/drawing/2014/main" id="{4B726DD3-C754-B340-BC57-29A9BEC2DBBF}"/>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5345652" y="2056679"/>
            <a:ext cx="436298" cy="436298"/>
          </a:xfrm>
          <a:prstGeom prst="rect">
            <a:avLst/>
          </a:prstGeom>
        </p:spPr>
      </p:pic>
      <p:sp>
        <p:nvSpPr>
          <p:cNvPr id="25" name="TextBox 24">
            <a:extLst>
              <a:ext uri="{FF2B5EF4-FFF2-40B4-BE49-F238E27FC236}">
                <a16:creationId xmlns:a16="http://schemas.microsoft.com/office/drawing/2014/main" id="{006909D8-B331-0342-BFC9-D6B82FDB7090}"/>
              </a:ext>
            </a:extLst>
          </p:cNvPr>
          <p:cNvSpPr txBox="1"/>
          <p:nvPr/>
        </p:nvSpPr>
        <p:spPr>
          <a:xfrm>
            <a:off x="5716041" y="3060210"/>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21% </a:t>
            </a:r>
            <a:r>
              <a:rPr lang="en-US" b="1" dirty="0">
                <a:solidFill>
                  <a:srgbClr val="58585A"/>
                </a:solidFill>
                <a:latin typeface="Arial Narrow" panose="020B0606020202030204" pitchFamily="34" charset="0"/>
              </a:rPr>
              <a:t>of non-refugee HHs</a:t>
            </a:r>
            <a:endParaRPr lang="en-US" dirty="0"/>
          </a:p>
        </p:txBody>
      </p:sp>
      <p:pic>
        <p:nvPicPr>
          <p:cNvPr id="26" name="Picture 25" descr="A picture containing shape&#10;&#10;Description automatically generated">
            <a:extLst>
              <a:ext uri="{FF2B5EF4-FFF2-40B4-BE49-F238E27FC236}">
                <a16:creationId xmlns:a16="http://schemas.microsoft.com/office/drawing/2014/main" id="{B89C6E4F-C2DF-6940-B8BD-CF5949EFF93D}"/>
              </a:ext>
            </a:extLst>
          </p:cNvPr>
          <p:cNvPicPr>
            <a:picLocks noChangeAspect="1"/>
          </p:cNvPicPr>
          <p:nvPr/>
        </p:nvPicPr>
        <p:blipFill>
          <a:blip r:embed="rId4" cstate="print">
            <a:duotone>
              <a:prstClr val="black"/>
              <a:srgbClr val="58585A">
                <a:tint val="45000"/>
                <a:satMod val="400000"/>
              </a:srgbClr>
            </a:duotone>
            <a:alphaModFix amt="70000"/>
            <a:extLst>
              <a:ext uri="{28A0092B-C50C-407E-A947-70E740481C1C}">
                <a14:useLocalDpi xmlns:a14="http://schemas.microsoft.com/office/drawing/2010/main" val="0"/>
              </a:ext>
            </a:extLst>
          </a:blip>
          <a:stretch>
            <a:fillRect/>
          </a:stretch>
        </p:blipFill>
        <p:spPr>
          <a:xfrm>
            <a:off x="5291902" y="2521612"/>
            <a:ext cx="468542" cy="468542"/>
          </a:xfrm>
          <a:prstGeom prst="rect">
            <a:avLst/>
          </a:prstGeom>
        </p:spPr>
      </p:pic>
      <p:pic>
        <p:nvPicPr>
          <p:cNvPr id="28" name="Graphic 27" descr="Man with solid fill">
            <a:extLst>
              <a:ext uri="{FF2B5EF4-FFF2-40B4-BE49-F238E27FC236}">
                <a16:creationId xmlns:a16="http://schemas.microsoft.com/office/drawing/2014/main" id="{382DF46B-9C0F-334F-8685-F8B693EFDF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368980" y="3086583"/>
            <a:ext cx="314385" cy="314385"/>
          </a:xfrm>
          <a:prstGeom prst="rect">
            <a:avLst/>
          </a:prstGeom>
        </p:spPr>
      </p:pic>
      <p:sp>
        <p:nvSpPr>
          <p:cNvPr id="33" name="TextBox 32">
            <a:extLst>
              <a:ext uri="{FF2B5EF4-FFF2-40B4-BE49-F238E27FC236}">
                <a16:creationId xmlns:a16="http://schemas.microsoft.com/office/drawing/2014/main" id="{C568E997-F0BF-0445-B85A-F062680D4DD1}"/>
              </a:ext>
            </a:extLst>
          </p:cNvPr>
          <p:cNvSpPr txBox="1"/>
          <p:nvPr/>
        </p:nvSpPr>
        <p:spPr>
          <a:xfrm>
            <a:off x="386176" y="3778261"/>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Most frequently reported barriers to employment*:</a:t>
            </a:r>
            <a:endParaRPr lang="en-US" sz="1600" b="1" dirty="0">
              <a:latin typeface="Arial Narrow" panose="020B0606020202030204" pitchFamily="34" charset="0"/>
            </a:endParaRPr>
          </a:p>
        </p:txBody>
      </p:sp>
      <p:pic>
        <p:nvPicPr>
          <p:cNvPr id="5" name="Picture 4">
            <a:extLst>
              <a:ext uri="{FF2B5EF4-FFF2-40B4-BE49-F238E27FC236}">
                <a16:creationId xmlns:a16="http://schemas.microsoft.com/office/drawing/2014/main" id="{D559B3F8-97CA-724A-93B1-61CFC5F053C6}"/>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164896" y="168285"/>
            <a:ext cx="920750" cy="920750"/>
          </a:xfrm>
          <a:prstGeom prst="rect">
            <a:avLst/>
          </a:prstGeom>
        </p:spPr>
      </p:pic>
      <p:sp>
        <p:nvSpPr>
          <p:cNvPr id="34" name="TextBox 33">
            <a:extLst>
              <a:ext uri="{FF2B5EF4-FFF2-40B4-BE49-F238E27FC236}">
                <a16:creationId xmlns:a16="http://schemas.microsoft.com/office/drawing/2014/main" id="{9F17F0DF-160F-8846-8B24-4BE8C939E929}"/>
              </a:ext>
            </a:extLst>
          </p:cNvPr>
          <p:cNvSpPr txBox="1"/>
          <p:nvPr/>
        </p:nvSpPr>
        <p:spPr>
          <a:xfrm>
            <a:off x="201284" y="6010488"/>
            <a:ext cx="2997937" cy="246221"/>
          </a:xfrm>
          <a:prstGeom prst="rect">
            <a:avLst/>
          </a:prstGeom>
          <a:noFill/>
        </p:spPr>
        <p:txBody>
          <a:bodyPr wrap="none" rtlCol="0">
            <a:spAutoFit/>
          </a:bodyPr>
          <a:lstStyle/>
          <a:p>
            <a:r>
              <a:rPr lang="en-GB" sz="1000" dirty="0">
                <a:solidFill>
                  <a:srgbClr val="58585A"/>
                </a:solidFill>
                <a:latin typeface="Arial Narrow" panose="020B0604020202020204" pitchFamily="34" charset="0"/>
                <a:cs typeface="Arial Narrow" panose="020B0604020202020204" pitchFamily="34" charset="0"/>
              </a:rPr>
              <a:t>* As a percentage of HHs with at least one unemployed adult</a:t>
            </a:r>
          </a:p>
        </p:txBody>
      </p:sp>
    </p:spTree>
    <p:extLst>
      <p:ext uri="{BB962C8B-B14F-4D97-AF65-F5344CB8AC3E}">
        <p14:creationId xmlns:p14="http://schemas.microsoft.com/office/powerpoint/2010/main" val="771162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LIVELIHOODS  |  Income &amp; Expenditure</a:t>
            </a:r>
          </a:p>
        </p:txBody>
      </p:sp>
      <p:graphicFrame>
        <p:nvGraphicFramePr>
          <p:cNvPr id="24" name="Chart 23">
            <a:extLst>
              <a:ext uri="{FF2B5EF4-FFF2-40B4-BE49-F238E27FC236}">
                <a16:creationId xmlns:a16="http://schemas.microsoft.com/office/drawing/2014/main" id="{567355F9-1D8A-A448-BB8A-DCBE22A68066}"/>
              </a:ext>
            </a:extLst>
          </p:cNvPr>
          <p:cNvGraphicFramePr/>
          <p:nvPr>
            <p:extLst>
              <p:ext uri="{D42A27DB-BD31-4B8C-83A1-F6EECF244321}">
                <p14:modId xmlns:p14="http://schemas.microsoft.com/office/powerpoint/2010/main" val="4293852013"/>
              </p:ext>
            </p:extLst>
          </p:nvPr>
        </p:nvGraphicFramePr>
        <p:xfrm>
          <a:off x="2122129" y="2275586"/>
          <a:ext cx="2625566" cy="202636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5F5393F2-76C2-2248-8950-FB5242ED1BE2}"/>
              </a:ext>
            </a:extLst>
          </p:cNvPr>
          <p:cNvSpPr txBox="1"/>
          <p:nvPr/>
        </p:nvSpPr>
        <p:spPr>
          <a:xfrm>
            <a:off x="800853" y="2027782"/>
            <a:ext cx="1192866"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West Bank</a:t>
            </a:r>
            <a:endParaRPr lang="en-US" sz="1600" b="1" dirty="0">
              <a:latin typeface="Arial Narrow" panose="020B0606020202030204" pitchFamily="34" charset="0"/>
            </a:endParaRPr>
          </a:p>
        </p:txBody>
      </p:sp>
      <p:sp>
        <p:nvSpPr>
          <p:cNvPr id="30" name="TextBox 29">
            <a:extLst>
              <a:ext uri="{FF2B5EF4-FFF2-40B4-BE49-F238E27FC236}">
                <a16:creationId xmlns:a16="http://schemas.microsoft.com/office/drawing/2014/main" id="{D4CA49A2-EEB6-294A-9EDF-98347B496799}"/>
              </a:ext>
            </a:extLst>
          </p:cNvPr>
          <p:cNvSpPr txBox="1"/>
          <p:nvPr/>
        </p:nvSpPr>
        <p:spPr>
          <a:xfrm>
            <a:off x="2901243" y="2027782"/>
            <a:ext cx="112440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Gaza Strip</a:t>
            </a:r>
            <a:endParaRPr lang="en-US" sz="1600" b="1" dirty="0">
              <a:latin typeface="Arial Narrow" panose="020B0606020202030204" pitchFamily="34" charset="0"/>
            </a:endParaRPr>
          </a:p>
        </p:txBody>
      </p:sp>
      <p:sp>
        <p:nvSpPr>
          <p:cNvPr id="31" name="TextBox 30">
            <a:extLst>
              <a:ext uri="{FF2B5EF4-FFF2-40B4-BE49-F238E27FC236}">
                <a16:creationId xmlns:a16="http://schemas.microsoft.com/office/drawing/2014/main" id="{667A33A3-EEB1-E044-B292-DD3E6803AC37}"/>
              </a:ext>
            </a:extLst>
          </p:cNvPr>
          <p:cNvSpPr txBox="1"/>
          <p:nvPr/>
        </p:nvSpPr>
        <p:spPr>
          <a:xfrm>
            <a:off x="329025" y="1348564"/>
            <a:ext cx="3805756" cy="584775"/>
          </a:xfrm>
          <a:prstGeom prst="rect">
            <a:avLst/>
          </a:prstGeom>
          <a:noFill/>
        </p:spPr>
        <p:txBody>
          <a:bodyPr wrap="square" rtlCol="0">
            <a:spAutoFit/>
          </a:bodyPr>
          <a:lstStyle/>
          <a:p>
            <a:r>
              <a:rPr lang="en-US" sz="1600" b="1" dirty="0" smtClean="0">
                <a:solidFill>
                  <a:srgbClr val="58585A"/>
                </a:solidFill>
                <a:latin typeface="Arial Narrow" panose="020B0606020202030204" pitchFamily="34" charset="0"/>
              </a:rPr>
              <a:t>% of households by average </a:t>
            </a:r>
            <a:r>
              <a:rPr lang="en-US" sz="1600" b="1" dirty="0">
                <a:solidFill>
                  <a:srgbClr val="58585A"/>
                </a:solidFill>
                <a:latin typeface="Arial Narrow" panose="020B0606020202030204" pitchFamily="34" charset="0"/>
              </a:rPr>
              <a:t>monthly household income per person (NIS)</a:t>
            </a:r>
            <a:endParaRPr lang="en-US" sz="1600" b="1" dirty="0">
              <a:latin typeface="Arial Narrow" panose="020B0606020202030204" pitchFamily="34" charset="0"/>
            </a:endParaRPr>
          </a:p>
        </p:txBody>
      </p:sp>
      <p:sp>
        <p:nvSpPr>
          <p:cNvPr id="32" name="TextBox 31">
            <a:extLst>
              <a:ext uri="{FF2B5EF4-FFF2-40B4-BE49-F238E27FC236}">
                <a16:creationId xmlns:a16="http://schemas.microsoft.com/office/drawing/2014/main" id="{9441A4C8-F627-5B42-A368-831F6072FBFC}"/>
              </a:ext>
            </a:extLst>
          </p:cNvPr>
          <p:cNvSpPr txBox="1"/>
          <p:nvPr/>
        </p:nvSpPr>
        <p:spPr>
          <a:xfrm>
            <a:off x="5028934" y="1468104"/>
            <a:ext cx="4392651"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Average expenditure share by type of expenditure</a:t>
            </a:r>
            <a:endParaRPr lang="en-US" sz="1600" b="1" dirty="0">
              <a:latin typeface="Arial Narrow" panose="020B0606020202030204" pitchFamily="34" charset="0"/>
            </a:endParaRPr>
          </a:p>
        </p:txBody>
      </p:sp>
      <p:sp>
        <p:nvSpPr>
          <p:cNvPr id="34" name="TextBox 33">
            <a:extLst>
              <a:ext uri="{FF2B5EF4-FFF2-40B4-BE49-F238E27FC236}">
                <a16:creationId xmlns:a16="http://schemas.microsoft.com/office/drawing/2014/main" id="{B96CC859-AFED-F744-A731-B8564109F843}"/>
              </a:ext>
            </a:extLst>
          </p:cNvPr>
          <p:cNvSpPr txBox="1"/>
          <p:nvPr/>
        </p:nvSpPr>
        <p:spPr>
          <a:xfrm>
            <a:off x="386176" y="4623513"/>
            <a:ext cx="3663309"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reporting humanitarian assistance as a primary source of income</a:t>
            </a:r>
            <a:endParaRPr lang="en-US" sz="1600" b="1" dirty="0">
              <a:latin typeface="Arial Narrow" panose="020B0606020202030204" pitchFamily="34" charset="0"/>
            </a:endParaRPr>
          </a:p>
        </p:txBody>
      </p:sp>
      <p:sp>
        <p:nvSpPr>
          <p:cNvPr id="35" name="TextBox 34">
            <a:extLst>
              <a:ext uri="{FF2B5EF4-FFF2-40B4-BE49-F238E27FC236}">
                <a16:creationId xmlns:a16="http://schemas.microsoft.com/office/drawing/2014/main" id="{25548106-7E62-434A-81EF-6E8034BED1B5}"/>
              </a:ext>
            </a:extLst>
          </p:cNvPr>
          <p:cNvSpPr txBox="1"/>
          <p:nvPr/>
        </p:nvSpPr>
        <p:spPr>
          <a:xfrm>
            <a:off x="592749" y="5518350"/>
            <a:ext cx="3241088"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17% </a:t>
            </a:r>
            <a:r>
              <a:rPr lang="en-US" sz="1600" dirty="0">
                <a:solidFill>
                  <a:srgbClr val="58585A"/>
                </a:solidFill>
                <a:latin typeface="Arial Narrow" panose="020B0606020202030204" pitchFamily="34" charset="0"/>
              </a:rPr>
              <a:t>of HHs in the </a:t>
            </a:r>
            <a:r>
              <a:rPr lang="en-US" sz="1600" b="1" dirty="0">
                <a:solidFill>
                  <a:srgbClr val="58585A"/>
                </a:solidFill>
                <a:latin typeface="Arial Narrow" panose="020B0606020202030204" pitchFamily="34" charset="0"/>
              </a:rPr>
              <a:t>Gaza Strip</a:t>
            </a:r>
            <a:endParaRPr lang="en-US" sz="1600" b="1" dirty="0"/>
          </a:p>
        </p:txBody>
      </p:sp>
      <p:sp>
        <p:nvSpPr>
          <p:cNvPr id="36" name="TextBox 35">
            <a:extLst>
              <a:ext uri="{FF2B5EF4-FFF2-40B4-BE49-F238E27FC236}">
                <a16:creationId xmlns:a16="http://schemas.microsoft.com/office/drawing/2014/main" id="{1B6B19B0-4913-EE46-8A3C-653364C85957}"/>
              </a:ext>
            </a:extLst>
          </p:cNvPr>
          <p:cNvSpPr txBox="1"/>
          <p:nvPr/>
        </p:nvSpPr>
        <p:spPr>
          <a:xfrm>
            <a:off x="592749" y="5871567"/>
            <a:ext cx="2870699"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1% </a:t>
            </a:r>
            <a:r>
              <a:rPr lang="en-US" sz="1600" dirty="0">
                <a:solidFill>
                  <a:srgbClr val="58585A"/>
                </a:solidFill>
                <a:latin typeface="Arial Narrow" panose="020B0606020202030204" pitchFamily="34" charset="0"/>
              </a:rPr>
              <a:t>of HHs in the </a:t>
            </a:r>
            <a:r>
              <a:rPr lang="en-US" sz="1600" b="1" dirty="0">
                <a:solidFill>
                  <a:srgbClr val="58585A"/>
                </a:solidFill>
                <a:latin typeface="Arial Narrow" panose="020B0606020202030204" pitchFamily="34" charset="0"/>
              </a:rPr>
              <a:t>West Bank</a:t>
            </a:r>
            <a:endParaRPr lang="en-US" sz="1600" b="1" dirty="0"/>
          </a:p>
        </p:txBody>
      </p:sp>
      <p:sp>
        <p:nvSpPr>
          <p:cNvPr id="39" name="TextBox 38">
            <a:extLst>
              <a:ext uri="{FF2B5EF4-FFF2-40B4-BE49-F238E27FC236}">
                <a16:creationId xmlns:a16="http://schemas.microsoft.com/office/drawing/2014/main" id="{92EA890B-2CC0-F840-8453-2949D99D9D7B}"/>
              </a:ext>
            </a:extLst>
          </p:cNvPr>
          <p:cNvSpPr txBox="1"/>
          <p:nvPr/>
        </p:nvSpPr>
        <p:spPr>
          <a:xfrm>
            <a:off x="592749" y="5167485"/>
            <a:ext cx="3542032"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7% </a:t>
            </a:r>
            <a:r>
              <a:rPr lang="en-US" sz="1600" dirty="0">
                <a:solidFill>
                  <a:srgbClr val="58585A"/>
                </a:solidFill>
                <a:latin typeface="Arial Narrow" panose="020B0606020202030204" pitchFamily="34" charset="0"/>
              </a:rPr>
              <a:t>of HHs in the </a:t>
            </a:r>
            <a:r>
              <a:rPr lang="en-US" sz="1600" b="1" dirty="0">
                <a:solidFill>
                  <a:srgbClr val="58585A"/>
                </a:solidFill>
                <a:latin typeface="Arial Narrow" panose="020B0606020202030204" pitchFamily="34" charset="0"/>
              </a:rPr>
              <a:t>OPT</a:t>
            </a:r>
            <a:endParaRPr lang="en-US" sz="1400" b="1" dirty="0"/>
          </a:p>
        </p:txBody>
      </p:sp>
      <p:sp>
        <p:nvSpPr>
          <p:cNvPr id="41" name="TextBox 40">
            <a:extLst>
              <a:ext uri="{FF2B5EF4-FFF2-40B4-BE49-F238E27FC236}">
                <a16:creationId xmlns:a16="http://schemas.microsoft.com/office/drawing/2014/main" id="{5907FA15-87FD-5B45-B378-AC8B758481BE}"/>
              </a:ext>
            </a:extLst>
          </p:cNvPr>
          <p:cNvSpPr txBox="1"/>
          <p:nvPr/>
        </p:nvSpPr>
        <p:spPr>
          <a:xfrm>
            <a:off x="5985930" y="1957549"/>
            <a:ext cx="1472622"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Food</a:t>
            </a:r>
            <a:endParaRPr lang="en-US" sz="1600" b="1" dirty="0">
              <a:latin typeface="Arial Narrow" panose="020B0606020202030204" pitchFamily="34" charset="0"/>
            </a:endParaRPr>
          </a:p>
        </p:txBody>
      </p:sp>
      <p:pic>
        <p:nvPicPr>
          <p:cNvPr id="42" name="Picture 41">
            <a:extLst>
              <a:ext uri="{FF2B5EF4-FFF2-40B4-BE49-F238E27FC236}">
                <a16:creationId xmlns:a16="http://schemas.microsoft.com/office/drawing/2014/main" id="{F7952B6A-AF62-8F46-9F6A-A9E396861808}"/>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454173" y="1847448"/>
            <a:ext cx="558756" cy="558756"/>
          </a:xfrm>
          <a:prstGeom prst="rect">
            <a:avLst/>
          </a:prstGeom>
        </p:spPr>
      </p:pic>
      <p:sp>
        <p:nvSpPr>
          <p:cNvPr id="43" name="TextBox 42">
            <a:extLst>
              <a:ext uri="{FF2B5EF4-FFF2-40B4-BE49-F238E27FC236}">
                <a16:creationId xmlns:a16="http://schemas.microsoft.com/office/drawing/2014/main" id="{B6C589A4-5678-9A4C-A551-BD74B8809E85}"/>
              </a:ext>
            </a:extLst>
          </p:cNvPr>
          <p:cNvSpPr txBox="1"/>
          <p:nvPr/>
        </p:nvSpPr>
        <p:spPr>
          <a:xfrm>
            <a:off x="5985930" y="2743295"/>
            <a:ext cx="1472622"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Water</a:t>
            </a:r>
            <a:endParaRPr lang="en-US" sz="1600" b="1" dirty="0">
              <a:latin typeface="Arial Narrow" panose="020B0606020202030204" pitchFamily="34" charset="0"/>
            </a:endParaRPr>
          </a:p>
        </p:txBody>
      </p:sp>
      <p:sp>
        <p:nvSpPr>
          <p:cNvPr id="45" name="TextBox 44">
            <a:extLst>
              <a:ext uri="{FF2B5EF4-FFF2-40B4-BE49-F238E27FC236}">
                <a16:creationId xmlns:a16="http://schemas.microsoft.com/office/drawing/2014/main" id="{92FCE380-E84C-1541-A9F9-1394D040F366}"/>
              </a:ext>
            </a:extLst>
          </p:cNvPr>
          <p:cNvSpPr txBox="1"/>
          <p:nvPr/>
        </p:nvSpPr>
        <p:spPr>
          <a:xfrm>
            <a:off x="5985930" y="3526860"/>
            <a:ext cx="1472622"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Rent*</a:t>
            </a:r>
            <a:endParaRPr lang="en-US" sz="1600" b="1" dirty="0">
              <a:latin typeface="Arial Narrow" panose="020B0606020202030204" pitchFamily="34" charset="0"/>
            </a:endParaRPr>
          </a:p>
        </p:txBody>
      </p:sp>
      <p:sp>
        <p:nvSpPr>
          <p:cNvPr id="47" name="TextBox 46">
            <a:extLst>
              <a:ext uri="{FF2B5EF4-FFF2-40B4-BE49-F238E27FC236}">
                <a16:creationId xmlns:a16="http://schemas.microsoft.com/office/drawing/2014/main" id="{611C3EF1-3D4E-0745-A8FA-5369DB66D8D9}"/>
              </a:ext>
            </a:extLst>
          </p:cNvPr>
          <p:cNvSpPr txBox="1"/>
          <p:nvPr/>
        </p:nvSpPr>
        <p:spPr>
          <a:xfrm>
            <a:off x="5985930" y="4310141"/>
            <a:ext cx="2821524"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Medical Care </a:t>
            </a:r>
            <a:r>
              <a:rPr lang="en-US" sz="1400" b="1" dirty="0">
                <a:solidFill>
                  <a:srgbClr val="58585A"/>
                </a:solidFill>
                <a:latin typeface="Arial Narrow" panose="020B0606020202030204" pitchFamily="34" charset="0"/>
              </a:rPr>
              <a:t>(incl. medicine)</a:t>
            </a:r>
            <a:endParaRPr lang="en-US" sz="1600" b="1" dirty="0">
              <a:latin typeface="Arial Narrow" panose="020B0606020202030204" pitchFamily="34" charset="0"/>
            </a:endParaRPr>
          </a:p>
        </p:txBody>
      </p:sp>
      <p:sp>
        <p:nvSpPr>
          <p:cNvPr id="49" name="TextBox 48">
            <a:extLst>
              <a:ext uri="{FF2B5EF4-FFF2-40B4-BE49-F238E27FC236}">
                <a16:creationId xmlns:a16="http://schemas.microsoft.com/office/drawing/2014/main" id="{A48A8B59-94E8-AE48-9005-CF93415916CF}"/>
              </a:ext>
            </a:extLst>
          </p:cNvPr>
          <p:cNvSpPr txBox="1"/>
          <p:nvPr/>
        </p:nvSpPr>
        <p:spPr>
          <a:xfrm>
            <a:off x="5985930" y="5093422"/>
            <a:ext cx="208673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Fuel and electricity</a:t>
            </a:r>
            <a:endParaRPr lang="en-US" sz="1600" b="1" dirty="0">
              <a:latin typeface="Arial Narrow" panose="020B0606020202030204" pitchFamily="34" charset="0"/>
            </a:endParaRPr>
          </a:p>
        </p:txBody>
      </p:sp>
      <p:sp>
        <p:nvSpPr>
          <p:cNvPr id="51" name="TextBox 50">
            <a:extLst>
              <a:ext uri="{FF2B5EF4-FFF2-40B4-BE49-F238E27FC236}">
                <a16:creationId xmlns:a16="http://schemas.microsoft.com/office/drawing/2014/main" id="{00945C37-324B-644A-B4E4-82C8A1B71A6C}"/>
              </a:ext>
            </a:extLst>
          </p:cNvPr>
          <p:cNvSpPr txBox="1"/>
          <p:nvPr/>
        </p:nvSpPr>
        <p:spPr>
          <a:xfrm>
            <a:off x="5985930" y="2289439"/>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West Bank: </a:t>
            </a:r>
            <a:r>
              <a:rPr lang="en-US" sz="1400" b="1" dirty="0">
                <a:solidFill>
                  <a:srgbClr val="EE5859"/>
                </a:solidFill>
                <a:latin typeface="Arial Narrow" panose="020B0606020202030204" pitchFamily="34" charset="0"/>
              </a:rPr>
              <a:t>48%</a:t>
            </a:r>
            <a:endParaRPr lang="en-US" sz="1200" b="1" dirty="0"/>
          </a:p>
        </p:txBody>
      </p:sp>
      <p:sp>
        <p:nvSpPr>
          <p:cNvPr id="52" name="TextBox 51">
            <a:extLst>
              <a:ext uri="{FF2B5EF4-FFF2-40B4-BE49-F238E27FC236}">
                <a16:creationId xmlns:a16="http://schemas.microsoft.com/office/drawing/2014/main" id="{C295F113-BEBC-C048-990B-AC5019F7B00C}"/>
              </a:ext>
            </a:extLst>
          </p:cNvPr>
          <p:cNvSpPr txBox="1"/>
          <p:nvPr/>
        </p:nvSpPr>
        <p:spPr>
          <a:xfrm>
            <a:off x="7658796" y="2280441"/>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Gaza Strip: </a:t>
            </a:r>
            <a:r>
              <a:rPr lang="en-US" sz="1400" b="1" dirty="0">
                <a:solidFill>
                  <a:srgbClr val="EE5859"/>
                </a:solidFill>
                <a:latin typeface="Arial Narrow" panose="020B0606020202030204" pitchFamily="34" charset="0"/>
              </a:rPr>
              <a:t>50%</a:t>
            </a:r>
            <a:endParaRPr lang="en-US" sz="1200" b="1" dirty="0"/>
          </a:p>
        </p:txBody>
      </p:sp>
      <p:sp>
        <p:nvSpPr>
          <p:cNvPr id="53" name="TextBox 52">
            <a:extLst>
              <a:ext uri="{FF2B5EF4-FFF2-40B4-BE49-F238E27FC236}">
                <a16:creationId xmlns:a16="http://schemas.microsoft.com/office/drawing/2014/main" id="{F8AC8FF8-66B9-B94C-AEA4-C89153E984FB}"/>
              </a:ext>
            </a:extLst>
          </p:cNvPr>
          <p:cNvSpPr txBox="1"/>
          <p:nvPr/>
        </p:nvSpPr>
        <p:spPr>
          <a:xfrm>
            <a:off x="6012929" y="3066621"/>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West Bank: </a:t>
            </a:r>
            <a:r>
              <a:rPr lang="en-US" sz="1400" b="1" dirty="0">
                <a:solidFill>
                  <a:srgbClr val="EE5859"/>
                </a:solidFill>
                <a:latin typeface="Arial Narrow" panose="020B0606020202030204" pitchFamily="34" charset="0"/>
              </a:rPr>
              <a:t>4%</a:t>
            </a:r>
            <a:endParaRPr lang="en-US" sz="1200" b="1" dirty="0"/>
          </a:p>
        </p:txBody>
      </p:sp>
      <p:sp>
        <p:nvSpPr>
          <p:cNvPr id="54" name="TextBox 53">
            <a:extLst>
              <a:ext uri="{FF2B5EF4-FFF2-40B4-BE49-F238E27FC236}">
                <a16:creationId xmlns:a16="http://schemas.microsoft.com/office/drawing/2014/main" id="{D26DB509-CAAA-904B-85E3-F8A117B6B7B8}"/>
              </a:ext>
            </a:extLst>
          </p:cNvPr>
          <p:cNvSpPr txBox="1"/>
          <p:nvPr/>
        </p:nvSpPr>
        <p:spPr>
          <a:xfrm>
            <a:off x="7685795" y="3057623"/>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Gaza Strip: </a:t>
            </a:r>
            <a:r>
              <a:rPr lang="en-US" sz="1400" b="1" dirty="0">
                <a:solidFill>
                  <a:srgbClr val="EE5859"/>
                </a:solidFill>
                <a:latin typeface="Arial Narrow" panose="020B0606020202030204" pitchFamily="34" charset="0"/>
              </a:rPr>
              <a:t>2%</a:t>
            </a:r>
            <a:endParaRPr lang="en-US" sz="1200" b="1" dirty="0"/>
          </a:p>
        </p:txBody>
      </p:sp>
      <p:sp>
        <p:nvSpPr>
          <p:cNvPr id="55" name="TextBox 54">
            <a:extLst>
              <a:ext uri="{FF2B5EF4-FFF2-40B4-BE49-F238E27FC236}">
                <a16:creationId xmlns:a16="http://schemas.microsoft.com/office/drawing/2014/main" id="{9A46DE8A-B2C2-D04A-93D7-FBD0C707DAA5}"/>
              </a:ext>
            </a:extLst>
          </p:cNvPr>
          <p:cNvSpPr txBox="1"/>
          <p:nvPr/>
        </p:nvSpPr>
        <p:spPr>
          <a:xfrm>
            <a:off x="6012929" y="3859605"/>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West Bank: </a:t>
            </a:r>
            <a:r>
              <a:rPr lang="en-US" sz="1400" b="1" dirty="0">
                <a:solidFill>
                  <a:srgbClr val="EE5859"/>
                </a:solidFill>
                <a:latin typeface="Arial Narrow" panose="020B0606020202030204" pitchFamily="34" charset="0"/>
              </a:rPr>
              <a:t>23%</a:t>
            </a:r>
            <a:endParaRPr lang="en-US" sz="1200" b="1" dirty="0"/>
          </a:p>
        </p:txBody>
      </p:sp>
      <p:sp>
        <p:nvSpPr>
          <p:cNvPr id="56" name="TextBox 55">
            <a:extLst>
              <a:ext uri="{FF2B5EF4-FFF2-40B4-BE49-F238E27FC236}">
                <a16:creationId xmlns:a16="http://schemas.microsoft.com/office/drawing/2014/main" id="{5BD1C347-5F6B-BD4C-8093-77AEB5B4B57F}"/>
              </a:ext>
            </a:extLst>
          </p:cNvPr>
          <p:cNvSpPr txBox="1"/>
          <p:nvPr/>
        </p:nvSpPr>
        <p:spPr>
          <a:xfrm>
            <a:off x="7685795" y="3850607"/>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Gaza Strip: </a:t>
            </a:r>
            <a:r>
              <a:rPr lang="en-US" sz="1400" b="1" dirty="0">
                <a:solidFill>
                  <a:srgbClr val="EE5859"/>
                </a:solidFill>
                <a:latin typeface="Arial Narrow" panose="020B0606020202030204" pitchFamily="34" charset="0"/>
              </a:rPr>
              <a:t>32%</a:t>
            </a:r>
            <a:endParaRPr lang="en-US" sz="1200" b="1" dirty="0"/>
          </a:p>
        </p:txBody>
      </p:sp>
      <p:sp>
        <p:nvSpPr>
          <p:cNvPr id="57" name="TextBox 56">
            <a:extLst>
              <a:ext uri="{FF2B5EF4-FFF2-40B4-BE49-F238E27FC236}">
                <a16:creationId xmlns:a16="http://schemas.microsoft.com/office/drawing/2014/main" id="{46B248FF-44E6-C84D-92C5-2503587ECB63}"/>
              </a:ext>
            </a:extLst>
          </p:cNvPr>
          <p:cNvSpPr txBox="1"/>
          <p:nvPr/>
        </p:nvSpPr>
        <p:spPr>
          <a:xfrm>
            <a:off x="6012929" y="4662704"/>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West Bank: </a:t>
            </a:r>
            <a:r>
              <a:rPr lang="en-US" sz="1400" b="1" dirty="0">
                <a:solidFill>
                  <a:srgbClr val="EE5859"/>
                </a:solidFill>
                <a:latin typeface="Arial Narrow" panose="020B0606020202030204" pitchFamily="34" charset="0"/>
              </a:rPr>
              <a:t>8%</a:t>
            </a:r>
            <a:endParaRPr lang="en-US" sz="1200" b="1" dirty="0"/>
          </a:p>
        </p:txBody>
      </p:sp>
      <p:sp>
        <p:nvSpPr>
          <p:cNvPr id="58" name="TextBox 57">
            <a:extLst>
              <a:ext uri="{FF2B5EF4-FFF2-40B4-BE49-F238E27FC236}">
                <a16:creationId xmlns:a16="http://schemas.microsoft.com/office/drawing/2014/main" id="{7E3163A5-A5B0-6843-87EE-37DB8FE5C1AF}"/>
              </a:ext>
            </a:extLst>
          </p:cNvPr>
          <p:cNvSpPr txBox="1"/>
          <p:nvPr/>
        </p:nvSpPr>
        <p:spPr>
          <a:xfrm>
            <a:off x="7685795" y="4653706"/>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Gaza Strip: </a:t>
            </a:r>
            <a:r>
              <a:rPr lang="en-US" sz="1400" b="1" dirty="0">
                <a:solidFill>
                  <a:srgbClr val="EE5859"/>
                </a:solidFill>
                <a:latin typeface="Arial Narrow" panose="020B0606020202030204" pitchFamily="34" charset="0"/>
              </a:rPr>
              <a:t>10%</a:t>
            </a:r>
            <a:endParaRPr lang="en-US" sz="1200" b="1" dirty="0"/>
          </a:p>
        </p:txBody>
      </p:sp>
      <p:sp>
        <p:nvSpPr>
          <p:cNvPr id="59" name="TextBox 58">
            <a:extLst>
              <a:ext uri="{FF2B5EF4-FFF2-40B4-BE49-F238E27FC236}">
                <a16:creationId xmlns:a16="http://schemas.microsoft.com/office/drawing/2014/main" id="{568B6993-B310-D947-B2D2-516742638D6B}"/>
              </a:ext>
            </a:extLst>
          </p:cNvPr>
          <p:cNvSpPr txBox="1"/>
          <p:nvPr/>
        </p:nvSpPr>
        <p:spPr>
          <a:xfrm>
            <a:off x="6024956" y="5424285"/>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West Bank: </a:t>
            </a:r>
            <a:r>
              <a:rPr lang="en-US" sz="1400" b="1" dirty="0">
                <a:solidFill>
                  <a:srgbClr val="EE5859"/>
                </a:solidFill>
                <a:latin typeface="Arial Narrow" panose="020B0606020202030204" pitchFamily="34" charset="0"/>
              </a:rPr>
              <a:t>12%</a:t>
            </a:r>
            <a:endParaRPr lang="en-US" sz="1200" b="1" dirty="0"/>
          </a:p>
        </p:txBody>
      </p:sp>
      <p:sp>
        <p:nvSpPr>
          <p:cNvPr id="60" name="TextBox 59">
            <a:extLst>
              <a:ext uri="{FF2B5EF4-FFF2-40B4-BE49-F238E27FC236}">
                <a16:creationId xmlns:a16="http://schemas.microsoft.com/office/drawing/2014/main" id="{7D3997DD-9856-404F-ACB1-023C6F533DBC}"/>
              </a:ext>
            </a:extLst>
          </p:cNvPr>
          <p:cNvSpPr txBox="1"/>
          <p:nvPr/>
        </p:nvSpPr>
        <p:spPr>
          <a:xfrm>
            <a:off x="7697822" y="5415287"/>
            <a:ext cx="1672866" cy="307777"/>
          </a:xfrm>
          <a:prstGeom prst="rect">
            <a:avLst/>
          </a:prstGeom>
          <a:noFill/>
        </p:spPr>
        <p:txBody>
          <a:bodyPr wrap="square" rtlCol="0">
            <a:spAutoFit/>
          </a:bodyPr>
          <a:lstStyle/>
          <a:p>
            <a:r>
              <a:rPr lang="en-US" sz="1400" dirty="0">
                <a:solidFill>
                  <a:srgbClr val="58585A"/>
                </a:solidFill>
                <a:latin typeface="Arial Narrow" panose="020B0606020202030204" pitchFamily="34" charset="0"/>
              </a:rPr>
              <a:t>Gaza Strip: </a:t>
            </a:r>
            <a:r>
              <a:rPr lang="en-US" sz="1400" b="1" dirty="0">
                <a:solidFill>
                  <a:srgbClr val="EE5859"/>
                </a:solidFill>
                <a:latin typeface="Arial Narrow" panose="020B0606020202030204" pitchFamily="34" charset="0"/>
              </a:rPr>
              <a:t>12%</a:t>
            </a:r>
            <a:endParaRPr lang="en-US" sz="1200" b="1" dirty="0"/>
          </a:p>
        </p:txBody>
      </p:sp>
      <p:sp>
        <p:nvSpPr>
          <p:cNvPr id="61" name="TextBox 60">
            <a:extLst>
              <a:ext uri="{FF2B5EF4-FFF2-40B4-BE49-F238E27FC236}">
                <a16:creationId xmlns:a16="http://schemas.microsoft.com/office/drawing/2014/main" id="{87846070-DDEB-7F4A-93E6-DCAFF48A2711}"/>
              </a:ext>
            </a:extLst>
          </p:cNvPr>
          <p:cNvSpPr txBox="1"/>
          <p:nvPr/>
        </p:nvSpPr>
        <p:spPr>
          <a:xfrm>
            <a:off x="5028934" y="5987781"/>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Average for HHs who reported “renting” as their occupancy status</a:t>
            </a:r>
          </a:p>
        </p:txBody>
      </p:sp>
      <p:pic>
        <p:nvPicPr>
          <p:cNvPr id="3" name="Picture 2">
            <a:extLst>
              <a:ext uri="{FF2B5EF4-FFF2-40B4-BE49-F238E27FC236}">
                <a16:creationId xmlns:a16="http://schemas.microsoft.com/office/drawing/2014/main" id="{3EE7E5E0-E263-2848-9BEE-DD79A556A6C0}"/>
              </a:ext>
            </a:extLst>
          </p:cNvPr>
          <p:cNvPicPr>
            <a:picLocks noChangeAspect="1"/>
          </p:cNvPicPr>
          <p:nvPr/>
        </p:nvPicPr>
        <p:blipFill>
          <a:blip r:embed="rId6">
            <a:duotone>
              <a:schemeClr val="accent3">
                <a:shade val="45000"/>
                <a:satMod val="135000"/>
              </a:schemeClr>
              <a:prstClr val="white"/>
            </a:duotone>
          </a:blip>
          <a:stretch>
            <a:fillRect/>
          </a:stretch>
        </p:blipFill>
        <p:spPr>
          <a:xfrm>
            <a:off x="5414067" y="4170715"/>
            <a:ext cx="636911" cy="636911"/>
          </a:xfrm>
          <a:prstGeom prst="rect">
            <a:avLst/>
          </a:prstGeom>
        </p:spPr>
      </p:pic>
      <p:pic>
        <p:nvPicPr>
          <p:cNvPr id="4" name="Picture 3">
            <a:extLst>
              <a:ext uri="{FF2B5EF4-FFF2-40B4-BE49-F238E27FC236}">
                <a16:creationId xmlns:a16="http://schemas.microsoft.com/office/drawing/2014/main" id="{ACD33A87-0B58-A243-AF50-1147698B1A71}"/>
              </a:ext>
            </a:extLst>
          </p:cNvPr>
          <p:cNvPicPr>
            <a:picLocks noChangeAspect="1"/>
          </p:cNvPicPr>
          <p:nvPr/>
        </p:nvPicPr>
        <p:blipFill>
          <a:blip r:embed="rId7">
            <a:duotone>
              <a:schemeClr val="accent3">
                <a:shade val="45000"/>
                <a:satMod val="135000"/>
              </a:schemeClr>
              <a:prstClr val="white"/>
            </a:duotone>
          </a:blip>
          <a:stretch>
            <a:fillRect/>
          </a:stretch>
        </p:blipFill>
        <p:spPr>
          <a:xfrm>
            <a:off x="5443503" y="2610056"/>
            <a:ext cx="558756" cy="558756"/>
          </a:xfrm>
          <a:prstGeom prst="rect">
            <a:avLst/>
          </a:prstGeom>
        </p:spPr>
      </p:pic>
      <p:pic>
        <p:nvPicPr>
          <p:cNvPr id="5" name="Picture 4">
            <a:extLst>
              <a:ext uri="{FF2B5EF4-FFF2-40B4-BE49-F238E27FC236}">
                <a16:creationId xmlns:a16="http://schemas.microsoft.com/office/drawing/2014/main" id="{A682EC66-42D7-9442-87C7-4CFF79544622}"/>
              </a:ext>
            </a:extLst>
          </p:cNvPr>
          <p:cNvPicPr>
            <a:picLocks noChangeAspect="1"/>
          </p:cNvPicPr>
          <p:nvPr/>
        </p:nvPicPr>
        <p:blipFill>
          <a:blip r:embed="rId8">
            <a:duotone>
              <a:schemeClr val="accent3">
                <a:shade val="45000"/>
                <a:satMod val="135000"/>
              </a:schemeClr>
              <a:prstClr val="white"/>
            </a:duotone>
          </a:blip>
          <a:stretch>
            <a:fillRect/>
          </a:stretch>
        </p:blipFill>
        <p:spPr>
          <a:xfrm>
            <a:off x="5443503" y="3402884"/>
            <a:ext cx="558756" cy="558756"/>
          </a:xfrm>
          <a:prstGeom prst="rect">
            <a:avLst/>
          </a:prstGeom>
        </p:spPr>
      </p:pic>
      <p:pic>
        <p:nvPicPr>
          <p:cNvPr id="6" name="Picture 5">
            <a:extLst>
              <a:ext uri="{FF2B5EF4-FFF2-40B4-BE49-F238E27FC236}">
                <a16:creationId xmlns:a16="http://schemas.microsoft.com/office/drawing/2014/main" id="{FBA6AA03-3C9D-DA4E-8BB6-285C796F253F}"/>
              </a:ext>
            </a:extLst>
          </p:cNvPr>
          <p:cNvPicPr>
            <a:picLocks noChangeAspect="1"/>
          </p:cNvPicPr>
          <p:nvPr/>
        </p:nvPicPr>
        <p:blipFill rotWithShape="1">
          <a:blip r:embed="rId9">
            <a:duotone>
              <a:schemeClr val="accent3">
                <a:shade val="45000"/>
                <a:satMod val="135000"/>
              </a:schemeClr>
              <a:prstClr val="white"/>
            </a:duotone>
          </a:blip>
          <a:srcRect b="14565"/>
          <a:stretch/>
        </p:blipFill>
        <p:spPr>
          <a:xfrm>
            <a:off x="5482055" y="5047016"/>
            <a:ext cx="520204" cy="444434"/>
          </a:xfrm>
          <a:prstGeom prst="rect">
            <a:avLst/>
          </a:prstGeom>
        </p:spPr>
      </p:pic>
      <p:pic>
        <p:nvPicPr>
          <p:cNvPr id="62" name="Picture 61">
            <a:extLst>
              <a:ext uri="{FF2B5EF4-FFF2-40B4-BE49-F238E27FC236}">
                <a16:creationId xmlns:a16="http://schemas.microsoft.com/office/drawing/2014/main" id="{9436774F-598C-554F-AF41-FA9136DBE6DD}"/>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164896" y="168285"/>
            <a:ext cx="920750" cy="920750"/>
          </a:xfrm>
          <a:prstGeom prst="rect">
            <a:avLst/>
          </a:prstGeom>
        </p:spPr>
      </p:pic>
      <p:graphicFrame>
        <p:nvGraphicFramePr>
          <p:cNvPr id="64" name="Chart 63">
            <a:extLst>
              <a:ext uri="{FF2B5EF4-FFF2-40B4-BE49-F238E27FC236}">
                <a16:creationId xmlns:a16="http://schemas.microsoft.com/office/drawing/2014/main" id="{FE0E4F5C-F8A6-7A42-98B0-802E169F3F5F}"/>
              </a:ext>
            </a:extLst>
          </p:cNvPr>
          <p:cNvGraphicFramePr/>
          <p:nvPr>
            <p:extLst>
              <p:ext uri="{D42A27DB-BD31-4B8C-83A1-F6EECF244321}">
                <p14:modId xmlns:p14="http://schemas.microsoft.com/office/powerpoint/2010/main" val="935111965"/>
              </p:ext>
            </p:extLst>
          </p:nvPr>
        </p:nvGraphicFramePr>
        <p:xfrm>
          <a:off x="26373" y="2272767"/>
          <a:ext cx="2625566" cy="1996525"/>
        </p:xfrm>
        <a:graphic>
          <a:graphicData uri="http://schemas.openxmlformats.org/drawingml/2006/chart">
            <c:chart xmlns:c="http://schemas.openxmlformats.org/drawingml/2006/chart" xmlns:r="http://schemas.openxmlformats.org/officeDocument/2006/relationships" r:id="rId12"/>
          </a:graphicData>
        </a:graphic>
      </p:graphicFrame>
      <p:pic>
        <p:nvPicPr>
          <p:cNvPr id="10" name="Picture 9">
            <a:extLst>
              <a:ext uri="{FF2B5EF4-FFF2-40B4-BE49-F238E27FC236}">
                <a16:creationId xmlns:a16="http://schemas.microsoft.com/office/drawing/2014/main" id="{DFEF5D71-2962-7443-A8E9-9A84CC88ACCE}"/>
              </a:ext>
            </a:extLst>
          </p:cNvPr>
          <p:cNvPicPr>
            <a:picLocks noChangeAspect="1"/>
          </p:cNvPicPr>
          <p:nvPr/>
        </p:nvPicPr>
        <p:blipFill>
          <a:blip r:embed="rId13"/>
          <a:stretch>
            <a:fillRect/>
          </a:stretch>
        </p:blipFill>
        <p:spPr>
          <a:xfrm>
            <a:off x="278556" y="4125889"/>
            <a:ext cx="4170417" cy="293356"/>
          </a:xfrm>
          <a:prstGeom prst="rect">
            <a:avLst/>
          </a:prstGeom>
        </p:spPr>
      </p:pic>
    </p:spTree>
    <p:extLst>
      <p:ext uri="{BB962C8B-B14F-4D97-AF65-F5344CB8AC3E}">
        <p14:creationId xmlns:p14="http://schemas.microsoft.com/office/powerpoint/2010/main" val="12044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LIVELIHOODS  |  </a:t>
            </a:r>
            <a:r>
              <a:rPr lang="en-US" sz="3600" dirty="0"/>
              <a:t>Debt</a:t>
            </a:r>
          </a:p>
        </p:txBody>
      </p:sp>
      <p:graphicFrame>
        <p:nvGraphicFramePr>
          <p:cNvPr id="37" name="Chart 36">
            <a:extLst>
              <a:ext uri="{FF2B5EF4-FFF2-40B4-BE49-F238E27FC236}">
                <a16:creationId xmlns:a16="http://schemas.microsoft.com/office/drawing/2014/main" id="{A09EE22D-A70E-6645-A279-01F50348228D}"/>
              </a:ext>
            </a:extLst>
          </p:cNvPr>
          <p:cNvGraphicFramePr/>
          <p:nvPr>
            <p:extLst>
              <p:ext uri="{D42A27DB-BD31-4B8C-83A1-F6EECF244321}">
                <p14:modId xmlns:p14="http://schemas.microsoft.com/office/powerpoint/2010/main" val="2579238049"/>
              </p:ext>
            </p:extLst>
          </p:nvPr>
        </p:nvGraphicFramePr>
        <p:xfrm>
          <a:off x="522514" y="1845937"/>
          <a:ext cx="8220943" cy="2064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Table 45">
            <a:extLst>
              <a:ext uri="{FF2B5EF4-FFF2-40B4-BE49-F238E27FC236}">
                <a16:creationId xmlns:a16="http://schemas.microsoft.com/office/drawing/2014/main" id="{873983F9-A8E0-734D-B9A9-6DC2D26579D5}"/>
              </a:ext>
            </a:extLst>
          </p:cNvPr>
          <p:cNvGraphicFramePr>
            <a:graphicFrameLocks noGrp="1"/>
          </p:cNvGraphicFramePr>
          <p:nvPr>
            <p:extLst>
              <p:ext uri="{D42A27DB-BD31-4B8C-83A1-F6EECF244321}">
                <p14:modId xmlns:p14="http://schemas.microsoft.com/office/powerpoint/2010/main" val="4019555764"/>
              </p:ext>
            </p:extLst>
          </p:nvPr>
        </p:nvGraphicFramePr>
        <p:xfrm>
          <a:off x="547502" y="4500507"/>
          <a:ext cx="8041330" cy="1668780"/>
        </p:xfrm>
        <a:graphic>
          <a:graphicData uri="http://schemas.openxmlformats.org/drawingml/2006/table">
            <a:tbl>
              <a:tblPr>
                <a:tableStyleId>{5C22544A-7EE6-4342-B048-85BDC9FD1C3A}</a:tableStyleId>
              </a:tblPr>
              <a:tblGrid>
                <a:gridCol w="3539020">
                  <a:extLst>
                    <a:ext uri="{9D8B030D-6E8A-4147-A177-3AD203B41FA5}">
                      <a16:colId xmlns:a16="http://schemas.microsoft.com/office/drawing/2014/main" val="2665553580"/>
                    </a:ext>
                  </a:extLst>
                </a:gridCol>
                <a:gridCol w="1531043">
                  <a:extLst>
                    <a:ext uri="{9D8B030D-6E8A-4147-A177-3AD203B41FA5}">
                      <a16:colId xmlns:a16="http://schemas.microsoft.com/office/drawing/2014/main" val="558775855"/>
                    </a:ext>
                  </a:extLst>
                </a:gridCol>
                <a:gridCol w="1517600">
                  <a:extLst>
                    <a:ext uri="{9D8B030D-6E8A-4147-A177-3AD203B41FA5}">
                      <a16:colId xmlns:a16="http://schemas.microsoft.com/office/drawing/2014/main" val="3419813833"/>
                    </a:ext>
                  </a:extLst>
                </a:gridCol>
                <a:gridCol w="1453667">
                  <a:extLst>
                    <a:ext uri="{9D8B030D-6E8A-4147-A177-3AD203B41FA5}">
                      <a16:colId xmlns:a16="http://schemas.microsoft.com/office/drawing/2014/main" val="2687380210"/>
                    </a:ext>
                  </a:extLst>
                </a:gridCol>
              </a:tblGrid>
              <a:tr h="243589">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Major purchase (e.g. house, apartment, car)</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11%</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14%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196"/>
                      </a:srgbClr>
                    </a:solidFill>
                  </a:tcPr>
                </a:tc>
                <a:extLst>
                  <a:ext uri="{0D108BD9-81ED-4DB2-BD59-A6C34878D82A}">
                    <a16:rowId xmlns:a16="http://schemas.microsoft.com/office/drawing/2014/main" val="1159550076"/>
                  </a:ext>
                </a:extLst>
              </a:tr>
              <a:tr h="236056">
                <a:tc>
                  <a:txBody>
                    <a:bodyPr/>
                    <a:lstStyle/>
                    <a:p>
                      <a:pPr algn="l" fontAlgn="ctr"/>
                      <a:r>
                        <a:rPr lang="en-US" sz="1500" u="none" strike="noStrike" dirty="0">
                          <a:solidFill>
                            <a:srgbClr val="58585A"/>
                          </a:solidFill>
                          <a:effectLst/>
                          <a:latin typeface="Arial Narrow" panose="020B0606020202030204" pitchFamily="34" charset="0"/>
                        </a:rPr>
                        <a:t>Building reconstruction/rehabilitation</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11%</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tc>
                  <a:txBody>
                    <a:bodyPr/>
                    <a:lstStyle/>
                    <a:p>
                      <a:pPr algn="ctr" fontAlgn="ctr"/>
                      <a:r>
                        <a:rPr lang="en-US" sz="1500" u="none" strike="noStrike" dirty="0">
                          <a:solidFill>
                            <a:srgbClr val="58585A"/>
                          </a:solidFill>
                          <a:effectLst/>
                          <a:latin typeface="Arial Narrow" panose="020B0606020202030204" pitchFamily="34" charset="0"/>
                        </a:rPr>
                        <a:t>13%</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75252621"/>
                  </a:ext>
                </a:extLst>
              </a:tr>
              <a:tr h="236056">
                <a:tc>
                  <a:txBody>
                    <a:bodyPr/>
                    <a:lstStyle/>
                    <a:p>
                      <a:pPr algn="l" fontAlgn="ctr"/>
                      <a:r>
                        <a:rPr lang="en-US" sz="1500" u="none" strike="noStrike" dirty="0">
                          <a:solidFill>
                            <a:srgbClr val="58585A"/>
                          </a:solidFill>
                          <a:effectLst/>
                          <a:latin typeface="Arial Narrow" panose="020B0606020202030204" pitchFamily="34" charset="0"/>
                        </a:rPr>
                        <a:t>Business-related expenses or loans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69081"/>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Weddings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196"/>
                      </a:srgbClr>
                    </a:solidFill>
                  </a:tcPr>
                </a:tc>
                <a:extLst>
                  <a:ext uri="{0D108BD9-81ED-4DB2-BD59-A6C34878D82A}">
                    <a16:rowId xmlns:a16="http://schemas.microsoft.com/office/drawing/2014/main" val="3608108237"/>
                  </a:ext>
                </a:extLst>
              </a:tr>
              <a:tr h="236056">
                <a:tc>
                  <a:txBody>
                    <a:bodyPr/>
                    <a:lstStyle/>
                    <a:p>
                      <a:pPr algn="l" fontAlgn="ctr"/>
                      <a:r>
                        <a:rPr lang="en-US" sz="1500" u="none" strike="noStrike" dirty="0">
                          <a:solidFill>
                            <a:srgbClr val="58585A"/>
                          </a:solidFill>
                          <a:effectLst/>
                          <a:latin typeface="Arial Narrow" panose="020B0606020202030204" pitchFamily="34" charset="0"/>
                        </a:rPr>
                        <a:t>Food</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alpha val="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196"/>
                      </a:srgbClr>
                    </a:solidFill>
                  </a:tcPr>
                </a:tc>
                <a:extLst>
                  <a:ext uri="{0D108BD9-81ED-4DB2-BD59-A6C34878D82A}">
                    <a16:rowId xmlns:a16="http://schemas.microsoft.com/office/drawing/2014/main" val="363370588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Healthcare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bl>
          </a:graphicData>
        </a:graphic>
      </p:graphicFrame>
      <p:sp>
        <p:nvSpPr>
          <p:cNvPr id="48" name="TextBox 47">
            <a:extLst>
              <a:ext uri="{FF2B5EF4-FFF2-40B4-BE49-F238E27FC236}">
                <a16:creationId xmlns:a16="http://schemas.microsoft.com/office/drawing/2014/main" id="{1B8CFE3F-DFB9-3A48-9420-B76DBD82EB15}"/>
              </a:ext>
            </a:extLst>
          </p:cNvPr>
          <p:cNvSpPr txBox="1"/>
          <p:nvPr/>
        </p:nvSpPr>
        <p:spPr>
          <a:xfrm>
            <a:off x="386176" y="3987856"/>
            <a:ext cx="8609150" cy="538609"/>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Most commonly reported reasons for taking on </a:t>
            </a:r>
            <a:r>
              <a:rPr lang="en-US" sz="1500" b="1" dirty="0" smtClean="0">
                <a:solidFill>
                  <a:srgbClr val="58585A"/>
                </a:solidFill>
                <a:latin typeface="Arial Narrow" panose="020B0606020202030204" pitchFamily="34" charset="0"/>
              </a:rPr>
              <a:t>debt at the time of data collection </a:t>
            </a:r>
            <a:r>
              <a:rPr lang="en-US" sz="1400" b="1" dirty="0">
                <a:solidFill>
                  <a:srgbClr val="58585A"/>
                </a:solidFill>
                <a:latin typeface="Arial Narrow" panose="020B0606020202030204" pitchFamily="34" charset="0"/>
              </a:rPr>
              <a:t>(as a % of HHs reporting a debt value &gt; 0 NIS):</a:t>
            </a:r>
            <a:endParaRPr lang="en-US" sz="1500" b="1" dirty="0">
              <a:latin typeface="Arial Narrow" panose="020B0606020202030204" pitchFamily="34" charset="0"/>
            </a:endParaRPr>
          </a:p>
        </p:txBody>
      </p:sp>
      <p:sp>
        <p:nvSpPr>
          <p:cNvPr id="50" name="TextBox 49">
            <a:extLst>
              <a:ext uri="{FF2B5EF4-FFF2-40B4-BE49-F238E27FC236}">
                <a16:creationId xmlns:a16="http://schemas.microsoft.com/office/drawing/2014/main" id="{722F9A2D-1992-FC4D-8C93-78D5D18AE5B7}"/>
              </a:ext>
            </a:extLst>
          </p:cNvPr>
          <p:cNvSpPr txBox="1"/>
          <p:nvPr/>
        </p:nvSpPr>
        <p:spPr>
          <a:xfrm>
            <a:off x="400541" y="1493555"/>
            <a:ext cx="8609150" cy="323165"/>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 of households by debt value at the time of data collection</a:t>
            </a:r>
            <a:endParaRPr lang="en-US" sz="1500" b="1" dirty="0">
              <a:latin typeface="Arial Narrow" panose="020B0606020202030204" pitchFamily="34" charset="0"/>
            </a:endParaRPr>
          </a:p>
        </p:txBody>
      </p:sp>
      <p:pic>
        <p:nvPicPr>
          <p:cNvPr id="62" name="Picture 61">
            <a:extLst>
              <a:ext uri="{FF2B5EF4-FFF2-40B4-BE49-F238E27FC236}">
                <a16:creationId xmlns:a16="http://schemas.microsoft.com/office/drawing/2014/main" id="{C48F13FE-08F0-3543-95B4-07076461C07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64896" y="168285"/>
            <a:ext cx="920750" cy="920750"/>
          </a:xfrm>
          <a:prstGeom prst="rect">
            <a:avLst/>
          </a:prstGeom>
        </p:spPr>
      </p:pic>
    </p:spTree>
    <p:extLst>
      <p:ext uri="{BB962C8B-B14F-4D97-AF65-F5344CB8AC3E}">
        <p14:creationId xmlns:p14="http://schemas.microsoft.com/office/powerpoint/2010/main" val="127358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217329" y="271089"/>
            <a:ext cx="8620038" cy="724646"/>
          </a:xfrm>
        </p:spPr>
        <p:txBody>
          <a:bodyPr/>
          <a:lstStyle/>
          <a:p>
            <a:r>
              <a:rPr lang="en-US" sz="3200" dirty="0"/>
              <a:t>FOOD SECURITY  |  Food Consumption Score</a:t>
            </a:r>
          </a:p>
        </p:txBody>
      </p:sp>
      <p:graphicFrame>
        <p:nvGraphicFramePr>
          <p:cNvPr id="5" name="Chart 4">
            <a:extLst>
              <a:ext uri="{FF2B5EF4-FFF2-40B4-BE49-F238E27FC236}">
                <a16:creationId xmlns:a16="http://schemas.microsoft.com/office/drawing/2014/main" id="{F7F57BA3-EA4C-8648-B894-AA3F7B9223ED}"/>
              </a:ext>
            </a:extLst>
          </p:cNvPr>
          <p:cNvGraphicFramePr/>
          <p:nvPr>
            <p:extLst>
              <p:ext uri="{D42A27DB-BD31-4B8C-83A1-F6EECF244321}">
                <p14:modId xmlns:p14="http://schemas.microsoft.com/office/powerpoint/2010/main" val="2836979198"/>
              </p:ext>
            </p:extLst>
          </p:nvPr>
        </p:nvGraphicFramePr>
        <p:xfrm>
          <a:off x="0" y="2594405"/>
          <a:ext cx="2466183" cy="1904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E3CCDF68-C548-944C-A7DC-26CD64F78289}"/>
              </a:ext>
            </a:extLst>
          </p:cNvPr>
          <p:cNvGraphicFramePr/>
          <p:nvPr>
            <p:extLst>
              <p:ext uri="{D42A27DB-BD31-4B8C-83A1-F6EECF244321}">
                <p14:modId xmlns:p14="http://schemas.microsoft.com/office/powerpoint/2010/main" val="512731567"/>
              </p:ext>
            </p:extLst>
          </p:nvPr>
        </p:nvGraphicFramePr>
        <p:xfrm>
          <a:off x="1788017" y="2594404"/>
          <a:ext cx="2466183" cy="1904027"/>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6E624C5F-8713-BF43-A7EB-5185DD684F48}"/>
              </a:ext>
            </a:extLst>
          </p:cNvPr>
          <p:cNvSpPr txBox="1"/>
          <p:nvPr/>
        </p:nvSpPr>
        <p:spPr>
          <a:xfrm>
            <a:off x="390554" y="1359132"/>
            <a:ext cx="8016679"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with an acceptable, borderline and poor Food Consumption Score (based on people’s food intake)*</a:t>
            </a:r>
            <a:endParaRPr lang="en-US" sz="1600" b="1" dirty="0">
              <a:latin typeface="Arial Narrow" panose="020B0606020202030204" pitchFamily="34" charset="0"/>
            </a:endParaRPr>
          </a:p>
        </p:txBody>
      </p:sp>
      <p:sp>
        <p:nvSpPr>
          <p:cNvPr id="40" name="TextBox 39">
            <a:extLst>
              <a:ext uri="{FF2B5EF4-FFF2-40B4-BE49-F238E27FC236}">
                <a16:creationId xmlns:a16="http://schemas.microsoft.com/office/drawing/2014/main" id="{7B435A85-F216-7C49-BA15-561A8A86978B}"/>
              </a:ext>
            </a:extLst>
          </p:cNvPr>
          <p:cNvSpPr txBox="1"/>
          <p:nvPr/>
        </p:nvSpPr>
        <p:spPr>
          <a:xfrm>
            <a:off x="645363" y="4420546"/>
            <a:ext cx="1401841" cy="292388"/>
          </a:xfrm>
          <a:prstGeom prst="rect">
            <a:avLst/>
          </a:prstGeom>
          <a:noFill/>
        </p:spPr>
        <p:txBody>
          <a:bodyPr wrap="square" rtlCol="0">
            <a:spAutoFit/>
          </a:bodyPr>
          <a:lstStyle/>
          <a:p>
            <a:pPr>
              <a:defRPr/>
            </a:pPr>
            <a:r>
              <a:rPr lang="fr-CH" sz="1300" b="1" dirty="0">
                <a:solidFill>
                  <a:srgbClr val="58585A"/>
                </a:solidFill>
                <a:latin typeface="Arial Narrow" panose="020B0606020202030204" pitchFamily="34" charset="0"/>
              </a:rPr>
              <a:t>Non-</a:t>
            </a:r>
            <a:r>
              <a:rPr lang="fr-CH" sz="1300" b="1" dirty="0" err="1">
                <a:solidFill>
                  <a:srgbClr val="58585A"/>
                </a:solidFill>
                <a:latin typeface="Arial Narrow" panose="020B0606020202030204" pitchFamily="34" charset="0"/>
              </a:rPr>
              <a:t>refugee</a:t>
            </a:r>
            <a:r>
              <a:rPr lang="fr-CH" sz="1300" b="1" dirty="0">
                <a:solidFill>
                  <a:srgbClr val="58585A"/>
                </a:solidFill>
                <a:latin typeface="Arial Narrow" panose="020B0606020202030204" pitchFamily="34" charset="0"/>
              </a:rPr>
              <a:t> </a:t>
            </a:r>
            <a:r>
              <a:rPr lang="fr-CH" sz="1300" b="1" dirty="0" err="1">
                <a:solidFill>
                  <a:srgbClr val="58585A"/>
                </a:solidFill>
                <a:latin typeface="Arial Narrow" panose="020B0606020202030204" pitchFamily="34" charset="0"/>
              </a:rPr>
              <a:t>HHs</a:t>
            </a:r>
            <a:endParaRPr lang="fr-CH" sz="1300" b="1" dirty="0">
              <a:solidFill>
                <a:srgbClr val="58585A"/>
              </a:solidFill>
              <a:latin typeface="Arial Narrow" panose="020B0606020202030204" pitchFamily="34" charset="0"/>
            </a:endParaRPr>
          </a:p>
        </p:txBody>
      </p:sp>
      <p:sp>
        <p:nvSpPr>
          <p:cNvPr id="41" name="TextBox 40">
            <a:extLst>
              <a:ext uri="{FF2B5EF4-FFF2-40B4-BE49-F238E27FC236}">
                <a16:creationId xmlns:a16="http://schemas.microsoft.com/office/drawing/2014/main" id="{ACEF6D9B-34B8-B742-BFB4-1B8FCDE34EFE}"/>
              </a:ext>
            </a:extLst>
          </p:cNvPr>
          <p:cNvSpPr txBox="1"/>
          <p:nvPr/>
        </p:nvSpPr>
        <p:spPr>
          <a:xfrm>
            <a:off x="2600141" y="4420546"/>
            <a:ext cx="1204486" cy="292388"/>
          </a:xfrm>
          <a:prstGeom prst="rect">
            <a:avLst/>
          </a:prstGeom>
          <a:noFill/>
        </p:spPr>
        <p:txBody>
          <a:bodyPr wrap="square" rtlCol="0">
            <a:spAutoFit/>
          </a:bodyPr>
          <a:lstStyle/>
          <a:p>
            <a:pPr>
              <a:defRPr/>
            </a:pPr>
            <a:r>
              <a:rPr lang="fr-CH" sz="1300" b="1" dirty="0" err="1">
                <a:solidFill>
                  <a:srgbClr val="58585A"/>
                </a:solidFill>
                <a:latin typeface="Arial Narrow" panose="020B0606020202030204" pitchFamily="34" charset="0"/>
              </a:rPr>
              <a:t>Refugee</a:t>
            </a:r>
            <a:r>
              <a:rPr lang="fr-CH" sz="1300" b="1" dirty="0">
                <a:solidFill>
                  <a:srgbClr val="58585A"/>
                </a:solidFill>
                <a:latin typeface="Arial Narrow" panose="020B0606020202030204" pitchFamily="34" charset="0"/>
              </a:rPr>
              <a:t> </a:t>
            </a:r>
            <a:r>
              <a:rPr lang="fr-CH" sz="1300" b="1" dirty="0" err="1">
                <a:solidFill>
                  <a:srgbClr val="58585A"/>
                </a:solidFill>
                <a:latin typeface="Arial Narrow" panose="020B0606020202030204" pitchFamily="34" charset="0"/>
              </a:rPr>
              <a:t>HHs</a:t>
            </a:r>
            <a:endParaRPr lang="fr-CH" sz="1300" b="1" dirty="0">
              <a:solidFill>
                <a:srgbClr val="58585A"/>
              </a:solidFill>
              <a:latin typeface="Arial Narrow" panose="020B0606020202030204" pitchFamily="34" charset="0"/>
            </a:endParaRPr>
          </a:p>
        </p:txBody>
      </p:sp>
      <p:graphicFrame>
        <p:nvGraphicFramePr>
          <p:cNvPr id="42" name="Chart 41">
            <a:extLst>
              <a:ext uri="{FF2B5EF4-FFF2-40B4-BE49-F238E27FC236}">
                <a16:creationId xmlns:a16="http://schemas.microsoft.com/office/drawing/2014/main" id="{39F0ECF8-123F-1442-A2B9-F537AD21986E}"/>
              </a:ext>
            </a:extLst>
          </p:cNvPr>
          <p:cNvGraphicFramePr/>
          <p:nvPr>
            <p:extLst>
              <p:ext uri="{D42A27DB-BD31-4B8C-83A1-F6EECF244321}">
                <p14:modId xmlns:p14="http://schemas.microsoft.com/office/powerpoint/2010/main" val="4135125214"/>
              </p:ext>
            </p:extLst>
          </p:nvPr>
        </p:nvGraphicFramePr>
        <p:xfrm>
          <a:off x="4863409" y="2594405"/>
          <a:ext cx="2466183" cy="19040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a:extLst>
              <a:ext uri="{FF2B5EF4-FFF2-40B4-BE49-F238E27FC236}">
                <a16:creationId xmlns:a16="http://schemas.microsoft.com/office/drawing/2014/main" id="{AF1E8D39-1634-E546-BFA1-E03100BBA47A}"/>
              </a:ext>
            </a:extLst>
          </p:cNvPr>
          <p:cNvGraphicFramePr/>
          <p:nvPr>
            <p:extLst>
              <p:ext uri="{D42A27DB-BD31-4B8C-83A1-F6EECF244321}">
                <p14:modId xmlns:p14="http://schemas.microsoft.com/office/powerpoint/2010/main" val="828020525"/>
              </p:ext>
            </p:extLst>
          </p:nvPr>
        </p:nvGraphicFramePr>
        <p:xfrm>
          <a:off x="6651426" y="2594404"/>
          <a:ext cx="2466183" cy="1904027"/>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a:extLst>
              <a:ext uri="{FF2B5EF4-FFF2-40B4-BE49-F238E27FC236}">
                <a16:creationId xmlns:a16="http://schemas.microsoft.com/office/drawing/2014/main" id="{41E5369E-3471-D440-900A-E5FE55928E25}"/>
              </a:ext>
            </a:extLst>
          </p:cNvPr>
          <p:cNvSpPr txBox="1"/>
          <p:nvPr/>
        </p:nvSpPr>
        <p:spPr>
          <a:xfrm>
            <a:off x="5408105" y="4420546"/>
            <a:ext cx="1401841" cy="292388"/>
          </a:xfrm>
          <a:prstGeom prst="rect">
            <a:avLst/>
          </a:prstGeom>
          <a:noFill/>
        </p:spPr>
        <p:txBody>
          <a:bodyPr wrap="square" rtlCol="0">
            <a:spAutoFit/>
          </a:bodyPr>
          <a:lstStyle/>
          <a:p>
            <a:pPr>
              <a:defRPr/>
            </a:pPr>
            <a:r>
              <a:rPr lang="fr-CH" sz="1300" b="1" dirty="0">
                <a:solidFill>
                  <a:srgbClr val="58585A"/>
                </a:solidFill>
                <a:latin typeface="Arial Narrow" panose="020B0606020202030204" pitchFamily="34" charset="0"/>
              </a:rPr>
              <a:t>Non-</a:t>
            </a:r>
            <a:r>
              <a:rPr lang="fr-CH" sz="1300" b="1" dirty="0" err="1">
                <a:solidFill>
                  <a:srgbClr val="58585A"/>
                </a:solidFill>
                <a:latin typeface="Arial Narrow" panose="020B0606020202030204" pitchFamily="34" charset="0"/>
              </a:rPr>
              <a:t>refugee</a:t>
            </a:r>
            <a:r>
              <a:rPr lang="fr-CH" sz="1300" b="1" dirty="0">
                <a:solidFill>
                  <a:srgbClr val="58585A"/>
                </a:solidFill>
                <a:latin typeface="Arial Narrow" panose="020B0606020202030204" pitchFamily="34" charset="0"/>
              </a:rPr>
              <a:t> </a:t>
            </a:r>
            <a:r>
              <a:rPr lang="fr-CH" sz="1300" b="1" dirty="0" err="1">
                <a:solidFill>
                  <a:srgbClr val="58585A"/>
                </a:solidFill>
                <a:latin typeface="Arial Narrow" panose="020B0606020202030204" pitchFamily="34" charset="0"/>
              </a:rPr>
              <a:t>HHs</a:t>
            </a:r>
            <a:endParaRPr lang="fr-CH" sz="1300" b="1" dirty="0">
              <a:solidFill>
                <a:srgbClr val="58585A"/>
              </a:solidFill>
              <a:latin typeface="Arial Narrow" panose="020B0606020202030204" pitchFamily="34" charset="0"/>
            </a:endParaRPr>
          </a:p>
        </p:txBody>
      </p:sp>
      <p:sp>
        <p:nvSpPr>
          <p:cNvPr id="45" name="TextBox 44">
            <a:extLst>
              <a:ext uri="{FF2B5EF4-FFF2-40B4-BE49-F238E27FC236}">
                <a16:creationId xmlns:a16="http://schemas.microsoft.com/office/drawing/2014/main" id="{3C5596FB-45D8-134E-BBC8-9C2351DB1614}"/>
              </a:ext>
            </a:extLst>
          </p:cNvPr>
          <p:cNvSpPr txBox="1"/>
          <p:nvPr/>
        </p:nvSpPr>
        <p:spPr>
          <a:xfrm>
            <a:off x="7459979" y="4420546"/>
            <a:ext cx="1204486" cy="292388"/>
          </a:xfrm>
          <a:prstGeom prst="rect">
            <a:avLst/>
          </a:prstGeom>
          <a:noFill/>
        </p:spPr>
        <p:txBody>
          <a:bodyPr wrap="square" rtlCol="0">
            <a:spAutoFit/>
          </a:bodyPr>
          <a:lstStyle/>
          <a:p>
            <a:pPr>
              <a:defRPr/>
            </a:pPr>
            <a:r>
              <a:rPr lang="fr-CH" sz="1300" b="1" dirty="0" err="1">
                <a:solidFill>
                  <a:srgbClr val="58585A"/>
                </a:solidFill>
                <a:latin typeface="Arial Narrow" panose="020B0606020202030204" pitchFamily="34" charset="0"/>
              </a:rPr>
              <a:t>Refugee</a:t>
            </a:r>
            <a:r>
              <a:rPr lang="fr-CH" sz="1300" b="1" dirty="0">
                <a:solidFill>
                  <a:srgbClr val="58585A"/>
                </a:solidFill>
                <a:latin typeface="Arial Narrow" panose="020B0606020202030204" pitchFamily="34" charset="0"/>
              </a:rPr>
              <a:t> </a:t>
            </a:r>
            <a:r>
              <a:rPr lang="fr-CH" sz="1300" b="1" dirty="0" err="1">
                <a:solidFill>
                  <a:srgbClr val="58585A"/>
                </a:solidFill>
                <a:latin typeface="Arial Narrow" panose="020B0606020202030204" pitchFamily="34" charset="0"/>
              </a:rPr>
              <a:t>HHs</a:t>
            </a:r>
            <a:endParaRPr lang="fr-CH" sz="1300" b="1" dirty="0">
              <a:solidFill>
                <a:srgbClr val="58585A"/>
              </a:solidFill>
              <a:latin typeface="Arial Narrow" panose="020B0606020202030204" pitchFamily="34" charset="0"/>
            </a:endParaRPr>
          </a:p>
        </p:txBody>
      </p:sp>
      <p:sp>
        <p:nvSpPr>
          <p:cNvPr id="47" name="TextBox 46">
            <a:extLst>
              <a:ext uri="{FF2B5EF4-FFF2-40B4-BE49-F238E27FC236}">
                <a16:creationId xmlns:a16="http://schemas.microsoft.com/office/drawing/2014/main" id="{0FDBCA36-B53D-424B-8C35-2644F54DC0DD}"/>
              </a:ext>
            </a:extLst>
          </p:cNvPr>
          <p:cNvSpPr txBox="1"/>
          <p:nvPr/>
        </p:nvSpPr>
        <p:spPr>
          <a:xfrm>
            <a:off x="1523951" y="2059482"/>
            <a:ext cx="1497157" cy="400110"/>
          </a:xfrm>
          <a:prstGeom prst="rect">
            <a:avLst/>
          </a:prstGeom>
          <a:noFill/>
        </p:spPr>
        <p:txBody>
          <a:bodyPr wrap="square" rtlCol="0">
            <a:spAutoFit/>
          </a:bodyPr>
          <a:lstStyle/>
          <a:p>
            <a:r>
              <a:rPr lang="en-US" sz="2000" b="1" dirty="0">
                <a:solidFill>
                  <a:srgbClr val="58585A"/>
                </a:solidFill>
                <a:latin typeface="Arial Narrow" panose="020B0606020202030204" pitchFamily="34" charset="0"/>
              </a:rPr>
              <a:t>West Bank</a:t>
            </a:r>
            <a:endParaRPr lang="en-US" sz="2000" b="1" dirty="0">
              <a:latin typeface="Arial Narrow" panose="020B0606020202030204" pitchFamily="34" charset="0"/>
            </a:endParaRPr>
          </a:p>
        </p:txBody>
      </p:sp>
      <p:sp>
        <p:nvSpPr>
          <p:cNvPr id="49" name="TextBox 48">
            <a:extLst>
              <a:ext uri="{FF2B5EF4-FFF2-40B4-BE49-F238E27FC236}">
                <a16:creationId xmlns:a16="http://schemas.microsoft.com/office/drawing/2014/main" id="{5F80DFE2-6507-7243-9619-DAEA047CF710}"/>
              </a:ext>
            </a:extLst>
          </p:cNvPr>
          <p:cNvSpPr txBox="1"/>
          <p:nvPr/>
        </p:nvSpPr>
        <p:spPr>
          <a:xfrm>
            <a:off x="6312166" y="2059482"/>
            <a:ext cx="1497157" cy="400110"/>
          </a:xfrm>
          <a:prstGeom prst="rect">
            <a:avLst/>
          </a:prstGeom>
          <a:noFill/>
        </p:spPr>
        <p:txBody>
          <a:bodyPr wrap="square" rtlCol="0">
            <a:spAutoFit/>
          </a:bodyPr>
          <a:lstStyle/>
          <a:p>
            <a:r>
              <a:rPr lang="en-US" sz="2000" b="1" dirty="0">
                <a:solidFill>
                  <a:srgbClr val="58585A"/>
                </a:solidFill>
                <a:latin typeface="Arial Narrow" panose="020B0606020202030204" pitchFamily="34" charset="0"/>
              </a:rPr>
              <a:t>Gaza Strip</a:t>
            </a:r>
            <a:endParaRPr lang="en-US" sz="2000" b="1" dirty="0">
              <a:latin typeface="Arial Narrow" panose="020B0606020202030204" pitchFamily="34" charset="0"/>
            </a:endParaRPr>
          </a:p>
        </p:txBody>
      </p:sp>
      <p:pic>
        <p:nvPicPr>
          <p:cNvPr id="56" name="Picture 55">
            <a:extLst>
              <a:ext uri="{FF2B5EF4-FFF2-40B4-BE49-F238E27FC236}">
                <a16:creationId xmlns:a16="http://schemas.microsoft.com/office/drawing/2014/main" id="{6DF5E234-81A4-6D48-9901-42B647924195}"/>
              </a:ext>
            </a:extLst>
          </p:cNvPr>
          <p:cNvPicPr>
            <a:picLocks noChangeAspect="1"/>
          </p:cNvPicPr>
          <p:nvPr/>
        </p:nvPicPr>
        <p:blipFill>
          <a:blip r:embed="rId7"/>
          <a:stretch>
            <a:fillRect/>
          </a:stretch>
        </p:blipFill>
        <p:spPr>
          <a:xfrm>
            <a:off x="4066186" y="3126378"/>
            <a:ext cx="1011628" cy="861329"/>
          </a:xfrm>
          <a:prstGeom prst="rect">
            <a:avLst/>
          </a:prstGeom>
        </p:spPr>
      </p:pic>
      <p:sp>
        <p:nvSpPr>
          <p:cNvPr id="57" name="TextBox 56">
            <a:extLst>
              <a:ext uri="{FF2B5EF4-FFF2-40B4-BE49-F238E27FC236}">
                <a16:creationId xmlns:a16="http://schemas.microsoft.com/office/drawing/2014/main" id="{2CA7356F-5729-B243-ABE8-BA3388FED639}"/>
              </a:ext>
            </a:extLst>
          </p:cNvPr>
          <p:cNvSpPr txBox="1"/>
          <p:nvPr/>
        </p:nvSpPr>
        <p:spPr>
          <a:xfrm>
            <a:off x="386176" y="6015847"/>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Calculated according to </a:t>
            </a:r>
            <a:r>
              <a:rPr lang="en-US" sz="1100" dirty="0">
                <a:latin typeface="Arial Narrow" panose="020B0606020202030204" pitchFamily="34" charset="0"/>
                <a:hlinkClick r:id="rId8"/>
              </a:rPr>
              <a:t>WFP VAM Guidance</a:t>
            </a:r>
            <a:endParaRPr lang="en-US" sz="1100" dirty="0">
              <a:latin typeface="Arial Narrow" panose="020B0606020202030204" pitchFamily="34" charset="0"/>
            </a:endParaRPr>
          </a:p>
        </p:txBody>
      </p:sp>
      <p:sp>
        <p:nvSpPr>
          <p:cNvPr id="58" name="TextBox 57">
            <a:extLst>
              <a:ext uri="{FF2B5EF4-FFF2-40B4-BE49-F238E27FC236}">
                <a16:creationId xmlns:a16="http://schemas.microsoft.com/office/drawing/2014/main" id="{826468B3-BE37-F240-9129-ECB0A9A7E809}"/>
              </a:ext>
            </a:extLst>
          </p:cNvPr>
          <p:cNvSpPr txBox="1"/>
          <p:nvPr/>
        </p:nvSpPr>
        <p:spPr>
          <a:xfrm>
            <a:off x="825914" y="5015222"/>
            <a:ext cx="5486252"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 </a:t>
            </a:r>
            <a:r>
              <a:rPr lang="en-US" b="1" dirty="0">
                <a:solidFill>
                  <a:srgbClr val="58585A"/>
                </a:solidFill>
                <a:latin typeface="Arial Narrow" panose="020B0606020202030204" pitchFamily="34" charset="0"/>
              </a:rPr>
              <a:t>of female headed HHs have a poor or borderline FCS</a:t>
            </a:r>
            <a:endParaRPr lang="en-US" dirty="0"/>
          </a:p>
        </p:txBody>
      </p:sp>
      <p:sp>
        <p:nvSpPr>
          <p:cNvPr id="59" name="TextBox 58">
            <a:extLst>
              <a:ext uri="{FF2B5EF4-FFF2-40B4-BE49-F238E27FC236}">
                <a16:creationId xmlns:a16="http://schemas.microsoft.com/office/drawing/2014/main" id="{13B7D2F4-355A-2F44-841E-D849DBE838EA}"/>
              </a:ext>
            </a:extLst>
          </p:cNvPr>
          <p:cNvSpPr txBox="1"/>
          <p:nvPr/>
        </p:nvSpPr>
        <p:spPr>
          <a:xfrm>
            <a:off x="812060" y="5498868"/>
            <a:ext cx="5266205"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 </a:t>
            </a:r>
            <a:r>
              <a:rPr lang="en-US" b="1" dirty="0">
                <a:solidFill>
                  <a:srgbClr val="58585A"/>
                </a:solidFill>
                <a:latin typeface="Arial Narrow" panose="020B0606020202030204" pitchFamily="34" charset="0"/>
              </a:rPr>
              <a:t>of male headed HHs have a poor or borderline FCS</a:t>
            </a:r>
            <a:endParaRPr lang="en-US" dirty="0"/>
          </a:p>
        </p:txBody>
      </p:sp>
      <p:pic>
        <p:nvPicPr>
          <p:cNvPr id="63" name="Graphic 62" descr="Woman with solid fill">
            <a:extLst>
              <a:ext uri="{FF2B5EF4-FFF2-40B4-BE49-F238E27FC236}">
                <a16:creationId xmlns:a16="http://schemas.microsoft.com/office/drawing/2014/main" id="{5C3A64BC-1E4C-EE40-B7D5-6146B7566E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176" y="5010592"/>
            <a:ext cx="400110" cy="400110"/>
          </a:xfrm>
          <a:prstGeom prst="rect">
            <a:avLst/>
          </a:prstGeom>
        </p:spPr>
      </p:pic>
      <p:pic>
        <p:nvPicPr>
          <p:cNvPr id="65" name="Graphic 64" descr="Man with solid fill">
            <a:extLst>
              <a:ext uri="{FF2B5EF4-FFF2-40B4-BE49-F238E27FC236}">
                <a16:creationId xmlns:a16="http://schemas.microsoft.com/office/drawing/2014/main" id="{A91A9E7E-EAA0-AD47-9A0B-F6D3EE14E6C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86176" y="5473816"/>
            <a:ext cx="400110" cy="400110"/>
          </a:xfrm>
          <a:prstGeom prst="rect">
            <a:avLst/>
          </a:prstGeom>
        </p:spPr>
      </p:pic>
      <p:pic>
        <p:nvPicPr>
          <p:cNvPr id="66" name="Picture 65">
            <a:extLst>
              <a:ext uri="{FF2B5EF4-FFF2-40B4-BE49-F238E27FC236}">
                <a16:creationId xmlns:a16="http://schemas.microsoft.com/office/drawing/2014/main" id="{05F41F2D-F711-6345-B88B-71679FDE65D8}"/>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Lst>
          </a:blip>
          <a:stretch>
            <a:fillRect/>
          </a:stretch>
        </p:blipFill>
        <p:spPr>
          <a:xfrm>
            <a:off x="191919" y="136116"/>
            <a:ext cx="992185" cy="992185"/>
          </a:xfrm>
          <a:prstGeom prst="rect">
            <a:avLst/>
          </a:prstGeom>
        </p:spPr>
      </p:pic>
    </p:spTree>
    <p:extLst>
      <p:ext uri="{BB962C8B-B14F-4D97-AF65-F5344CB8AC3E}">
        <p14:creationId xmlns:p14="http://schemas.microsoft.com/office/powerpoint/2010/main" val="94117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96" y="1845248"/>
            <a:ext cx="3176507" cy="2501153"/>
          </a:xfrm>
        </p:spPr>
        <p:txBody>
          <a:bodyPr/>
          <a:lstStyle/>
          <a:p>
            <a:r>
              <a:rPr lang="en-US" dirty="0"/>
              <a:t>MSNA OBJECTIVES</a:t>
            </a:r>
            <a:endParaRPr lang="es-ES" dirty="0"/>
          </a:p>
        </p:txBody>
      </p:sp>
      <p:sp>
        <p:nvSpPr>
          <p:cNvPr id="6" name="Text Placeholder 3">
            <a:extLst>
              <a:ext uri="{FF2B5EF4-FFF2-40B4-BE49-F238E27FC236}">
                <a16:creationId xmlns:a16="http://schemas.microsoft.com/office/drawing/2014/main" id="{C71B929C-C1D3-442D-8BB5-247DFBC22217}"/>
              </a:ext>
            </a:extLst>
          </p:cNvPr>
          <p:cNvSpPr txBox="1">
            <a:spLocks/>
          </p:cNvSpPr>
          <p:nvPr/>
        </p:nvSpPr>
        <p:spPr>
          <a:xfrm>
            <a:off x="3549790" y="1325939"/>
            <a:ext cx="5489107" cy="4063235"/>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6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n-GB" sz="1800" dirty="0"/>
              <a:t>Directly inform the 2022 Humanitarian Needs Overview (HNO) and Humanitarian Response Plan (HRP) in the oPt through the provision of a comprehensive, </a:t>
            </a:r>
            <a:r>
              <a:rPr lang="en-GB" sz="1800" b="1" dirty="0"/>
              <a:t>multi-sectoral household-level dataset</a:t>
            </a:r>
            <a:r>
              <a:rPr lang="en-GB" sz="1800" dirty="0"/>
              <a:t>; </a:t>
            </a:r>
            <a:endParaRPr lang="en-US" sz="1800" dirty="0"/>
          </a:p>
          <a:p>
            <a:pPr marL="342900" indent="-342900">
              <a:lnSpc>
                <a:spcPct val="100000"/>
              </a:lnSpc>
              <a:buFont typeface="+mj-lt"/>
              <a:buAutoNum type="arabicPeriod"/>
            </a:pPr>
            <a:r>
              <a:rPr lang="en-GB" sz="1800" dirty="0"/>
              <a:t>Provide a detailed </a:t>
            </a:r>
            <a:r>
              <a:rPr lang="en-GB" sz="1800" b="1" dirty="0"/>
              <a:t>inter-sectoral analysis </a:t>
            </a:r>
            <a:r>
              <a:rPr lang="en-GB" sz="1800" dirty="0"/>
              <a:t>of the magnitude and severity of humanitarian needs among crisis-affected population groups in the oPt, to support the calculation of sectoral and inter-sectoral </a:t>
            </a:r>
            <a:r>
              <a:rPr lang="en-GB" sz="1800" b="1" dirty="0"/>
              <a:t>People in Need (</a:t>
            </a:r>
            <a:r>
              <a:rPr lang="en-GB" sz="1800" b="1" dirty="0" err="1"/>
              <a:t>PiN</a:t>
            </a:r>
            <a:r>
              <a:rPr lang="en-GB" sz="1800" b="1" dirty="0"/>
              <a:t>) and severity figures in alignment with the Joint Inter-Sectoral Analysis Framework (JIAF) methodology</a:t>
            </a:r>
            <a:endParaRPr lang="en-US" sz="1800" dirty="0"/>
          </a:p>
          <a:p>
            <a:pPr marL="342900" indent="-342900">
              <a:lnSpc>
                <a:spcPct val="100000"/>
              </a:lnSpc>
              <a:buFont typeface="+mj-lt"/>
              <a:buAutoNum type="arabicPeriod"/>
            </a:pPr>
            <a:r>
              <a:rPr lang="en-GB" sz="1800" b="1" dirty="0"/>
              <a:t>Identify vulnerable population groups and geographic areas with the most acute needs</a:t>
            </a:r>
          </a:p>
          <a:p>
            <a:pPr marL="342900" indent="-342900">
              <a:lnSpc>
                <a:spcPct val="100000"/>
              </a:lnSpc>
              <a:buFont typeface="+mj-lt"/>
              <a:buAutoNum type="arabicPeriod"/>
            </a:pPr>
            <a:r>
              <a:rPr lang="en-GB" sz="1800" dirty="0"/>
              <a:t>Inform </a:t>
            </a:r>
            <a:r>
              <a:rPr lang="en-GB" sz="1800" b="1" dirty="0"/>
              <a:t>development assistance planning </a:t>
            </a:r>
            <a:r>
              <a:rPr lang="en-GB" sz="1800" dirty="0"/>
              <a:t>and relevant SDG targets</a:t>
            </a:r>
            <a:endParaRPr lang="en-US" sz="1800" dirty="0"/>
          </a:p>
          <a:p>
            <a:endParaRPr lang="en-US" dirty="0"/>
          </a:p>
        </p:txBody>
      </p:sp>
      <p:sp>
        <p:nvSpPr>
          <p:cNvPr id="7" name="Subtitle 2">
            <a:extLst>
              <a:ext uri="{FF2B5EF4-FFF2-40B4-BE49-F238E27FC236}">
                <a16:creationId xmlns:a16="http://schemas.microsoft.com/office/drawing/2014/main" id="{1B7BB207-9A55-4497-9AFD-634C00A81EC3}"/>
              </a:ext>
            </a:extLst>
          </p:cNvPr>
          <p:cNvSpPr>
            <a:spLocks noGrp="1"/>
          </p:cNvSpPr>
          <p:nvPr>
            <p:ph type="subTitle" idx="1"/>
          </p:nvPr>
        </p:nvSpPr>
        <p:spPr>
          <a:xfrm>
            <a:off x="3549791" y="568321"/>
            <a:ext cx="5594210" cy="525931"/>
          </a:xfrm>
        </p:spPr>
        <p:txBody>
          <a:bodyPr/>
          <a:lstStyle/>
          <a:p>
            <a:r>
              <a:rPr lang="en-US" sz="2000" dirty="0"/>
              <a:t>The MSNA in occupied Palestinian territories (oPt) aims to achieve the following objectives:</a:t>
            </a:r>
          </a:p>
        </p:txBody>
      </p:sp>
    </p:spTree>
    <p:extLst>
      <p:ext uri="{BB962C8B-B14F-4D97-AF65-F5344CB8AC3E}">
        <p14:creationId xmlns:p14="http://schemas.microsoft.com/office/powerpoint/2010/main" val="4062418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218934" y="266337"/>
            <a:ext cx="8620038" cy="724646"/>
          </a:xfrm>
        </p:spPr>
        <p:txBody>
          <a:bodyPr/>
          <a:lstStyle/>
          <a:p>
            <a:r>
              <a:rPr lang="en-US" sz="3200" dirty="0"/>
              <a:t>FOOD SECURITY  |  Food Expenditure &amp; Debt</a:t>
            </a:r>
          </a:p>
        </p:txBody>
      </p:sp>
      <p:sp>
        <p:nvSpPr>
          <p:cNvPr id="39" name="TextBox 38">
            <a:extLst>
              <a:ext uri="{FF2B5EF4-FFF2-40B4-BE49-F238E27FC236}">
                <a16:creationId xmlns:a16="http://schemas.microsoft.com/office/drawing/2014/main" id="{6E624C5F-8713-BF43-A7EB-5185DD684F48}"/>
              </a:ext>
            </a:extLst>
          </p:cNvPr>
          <p:cNvSpPr txBox="1"/>
          <p:nvPr/>
        </p:nvSpPr>
        <p:spPr>
          <a:xfrm>
            <a:off x="390555" y="1359132"/>
            <a:ext cx="3863646"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Average HH share of food expenditure: </a:t>
            </a:r>
            <a:endParaRPr lang="en-US" sz="1600" b="1" dirty="0">
              <a:latin typeface="Arial Narrow" panose="020B0606020202030204" pitchFamily="34" charset="0"/>
            </a:endParaRPr>
          </a:p>
        </p:txBody>
      </p:sp>
      <p:sp>
        <p:nvSpPr>
          <p:cNvPr id="47" name="TextBox 46">
            <a:extLst>
              <a:ext uri="{FF2B5EF4-FFF2-40B4-BE49-F238E27FC236}">
                <a16:creationId xmlns:a16="http://schemas.microsoft.com/office/drawing/2014/main" id="{0FDBCA36-B53D-424B-8C35-2644F54DC0DD}"/>
              </a:ext>
            </a:extLst>
          </p:cNvPr>
          <p:cNvSpPr txBox="1"/>
          <p:nvPr/>
        </p:nvSpPr>
        <p:spPr>
          <a:xfrm>
            <a:off x="636659" y="3435800"/>
            <a:ext cx="1192866" cy="369332"/>
          </a:xfrm>
          <a:prstGeom prst="rect">
            <a:avLst/>
          </a:prstGeom>
          <a:noFill/>
        </p:spPr>
        <p:txBody>
          <a:bodyPr wrap="square" rtlCol="0">
            <a:spAutoFit/>
          </a:bodyPr>
          <a:lstStyle/>
          <a:p>
            <a:r>
              <a:rPr lang="en-US" b="1" dirty="0">
                <a:solidFill>
                  <a:srgbClr val="58585A"/>
                </a:solidFill>
                <a:latin typeface="Arial Narrow" panose="020B0606020202030204" pitchFamily="34" charset="0"/>
              </a:rPr>
              <a:t>West Bank</a:t>
            </a:r>
            <a:endParaRPr lang="en-US" b="1" dirty="0">
              <a:latin typeface="Arial Narrow" panose="020B0606020202030204" pitchFamily="34" charset="0"/>
            </a:endParaRPr>
          </a:p>
        </p:txBody>
      </p:sp>
      <p:sp>
        <p:nvSpPr>
          <p:cNvPr id="23" name="TextBox 22">
            <a:extLst>
              <a:ext uri="{FF2B5EF4-FFF2-40B4-BE49-F238E27FC236}">
                <a16:creationId xmlns:a16="http://schemas.microsoft.com/office/drawing/2014/main" id="{C531D6B7-1523-294A-85B3-A535C6618BD9}"/>
              </a:ext>
            </a:extLst>
          </p:cNvPr>
          <p:cNvSpPr txBox="1"/>
          <p:nvPr/>
        </p:nvSpPr>
        <p:spPr>
          <a:xfrm>
            <a:off x="2535104" y="3435800"/>
            <a:ext cx="1124409" cy="369332"/>
          </a:xfrm>
          <a:prstGeom prst="rect">
            <a:avLst/>
          </a:prstGeom>
          <a:noFill/>
        </p:spPr>
        <p:txBody>
          <a:bodyPr wrap="square" rtlCol="0">
            <a:spAutoFit/>
          </a:bodyPr>
          <a:lstStyle/>
          <a:p>
            <a:r>
              <a:rPr lang="en-US" b="1" dirty="0">
                <a:solidFill>
                  <a:srgbClr val="58585A"/>
                </a:solidFill>
                <a:latin typeface="Arial Narrow" panose="020B0606020202030204" pitchFamily="34" charset="0"/>
              </a:rPr>
              <a:t>Gaza Strip</a:t>
            </a:r>
            <a:endParaRPr lang="en-US" b="1" dirty="0">
              <a:latin typeface="Arial Narrow" panose="020B0606020202030204" pitchFamily="34" charset="0"/>
            </a:endParaRPr>
          </a:p>
        </p:txBody>
      </p:sp>
      <p:sp>
        <p:nvSpPr>
          <p:cNvPr id="24" name="TextBox 23">
            <a:extLst>
              <a:ext uri="{FF2B5EF4-FFF2-40B4-BE49-F238E27FC236}">
                <a16:creationId xmlns:a16="http://schemas.microsoft.com/office/drawing/2014/main" id="{6F98D430-ACD2-0A4F-A6DD-60BBCDEA2787}"/>
              </a:ext>
            </a:extLst>
          </p:cNvPr>
          <p:cNvSpPr txBox="1"/>
          <p:nvPr/>
        </p:nvSpPr>
        <p:spPr>
          <a:xfrm>
            <a:off x="561540" y="1806586"/>
            <a:ext cx="1768300" cy="461665"/>
          </a:xfrm>
          <a:prstGeom prst="rect">
            <a:avLst/>
          </a:prstGeom>
          <a:noFill/>
        </p:spPr>
        <p:txBody>
          <a:bodyPr wrap="square" rtlCol="0">
            <a:spAutoFit/>
          </a:bodyPr>
          <a:lstStyle/>
          <a:p>
            <a:r>
              <a:rPr lang="en-US" sz="2400" b="1" dirty="0">
                <a:solidFill>
                  <a:srgbClr val="58585A"/>
                </a:solidFill>
                <a:latin typeface="Arial Narrow" panose="020B0606020202030204" pitchFamily="34" charset="0"/>
              </a:rPr>
              <a:t>OPT: </a:t>
            </a:r>
            <a:r>
              <a:rPr lang="en-US" sz="2400" b="1" dirty="0">
                <a:solidFill>
                  <a:srgbClr val="EE5859"/>
                </a:solidFill>
                <a:latin typeface="Arial Narrow" panose="020B0606020202030204" pitchFamily="34" charset="0"/>
              </a:rPr>
              <a:t>49%</a:t>
            </a:r>
            <a:endParaRPr lang="en-US" sz="2400" dirty="0"/>
          </a:p>
        </p:txBody>
      </p:sp>
      <p:sp>
        <p:nvSpPr>
          <p:cNvPr id="25" name="TextBox 24">
            <a:extLst>
              <a:ext uri="{FF2B5EF4-FFF2-40B4-BE49-F238E27FC236}">
                <a16:creationId xmlns:a16="http://schemas.microsoft.com/office/drawing/2014/main" id="{7EC464ED-9295-D047-B966-DAA74A3D3C6A}"/>
              </a:ext>
            </a:extLst>
          </p:cNvPr>
          <p:cNvSpPr txBox="1"/>
          <p:nvPr/>
        </p:nvSpPr>
        <p:spPr>
          <a:xfrm>
            <a:off x="1222698" y="2270026"/>
            <a:ext cx="2106504"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West Bank: </a:t>
            </a:r>
            <a:r>
              <a:rPr lang="en-US" sz="1600" b="1" dirty="0">
                <a:solidFill>
                  <a:srgbClr val="EE5859"/>
                </a:solidFill>
                <a:latin typeface="Arial Narrow" panose="020B0606020202030204" pitchFamily="34" charset="0"/>
              </a:rPr>
              <a:t>48%</a:t>
            </a:r>
            <a:endParaRPr lang="en-US" sz="1400" dirty="0"/>
          </a:p>
        </p:txBody>
      </p:sp>
      <p:sp>
        <p:nvSpPr>
          <p:cNvPr id="26" name="TextBox 25">
            <a:extLst>
              <a:ext uri="{FF2B5EF4-FFF2-40B4-BE49-F238E27FC236}">
                <a16:creationId xmlns:a16="http://schemas.microsoft.com/office/drawing/2014/main" id="{11F19C0B-B01B-D849-8E45-58732508381B}"/>
              </a:ext>
            </a:extLst>
          </p:cNvPr>
          <p:cNvSpPr txBox="1"/>
          <p:nvPr/>
        </p:nvSpPr>
        <p:spPr>
          <a:xfrm>
            <a:off x="1222698" y="2715505"/>
            <a:ext cx="1923387"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Gaza Strip: </a:t>
            </a:r>
            <a:r>
              <a:rPr lang="en-US" sz="1600" b="1" dirty="0">
                <a:solidFill>
                  <a:srgbClr val="EE5859"/>
                </a:solidFill>
                <a:latin typeface="Arial Narrow" panose="020B0606020202030204" pitchFamily="34" charset="0"/>
              </a:rPr>
              <a:t>50%</a:t>
            </a:r>
            <a:endParaRPr lang="en-US" sz="1400" dirty="0"/>
          </a:p>
        </p:txBody>
      </p:sp>
      <p:sp>
        <p:nvSpPr>
          <p:cNvPr id="27" name="TextBox 26">
            <a:extLst>
              <a:ext uri="{FF2B5EF4-FFF2-40B4-BE49-F238E27FC236}">
                <a16:creationId xmlns:a16="http://schemas.microsoft.com/office/drawing/2014/main" id="{991F7B9B-680C-0D41-A4A2-315522CDA782}"/>
              </a:ext>
            </a:extLst>
          </p:cNvPr>
          <p:cNvSpPr txBox="1"/>
          <p:nvPr/>
        </p:nvSpPr>
        <p:spPr>
          <a:xfrm>
            <a:off x="4816891" y="1359132"/>
            <a:ext cx="4189311"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reporting food as the primary reason for taking on debt*</a:t>
            </a:r>
            <a:endParaRPr lang="en-US" sz="1600" b="1" dirty="0">
              <a:latin typeface="Arial Narrow" panose="020B0606020202030204" pitchFamily="34" charset="0"/>
            </a:endParaRPr>
          </a:p>
        </p:txBody>
      </p:sp>
      <p:cxnSp>
        <p:nvCxnSpPr>
          <p:cNvPr id="6" name="Straight Connector 5">
            <a:extLst>
              <a:ext uri="{FF2B5EF4-FFF2-40B4-BE49-F238E27FC236}">
                <a16:creationId xmlns:a16="http://schemas.microsoft.com/office/drawing/2014/main" id="{E420520D-DEC4-474E-89AD-939C517FD7EE}"/>
              </a:ext>
            </a:extLst>
          </p:cNvPr>
          <p:cNvCxnSpPr/>
          <p:nvPr/>
        </p:nvCxnSpPr>
        <p:spPr>
          <a:xfrm>
            <a:off x="4459266" y="1465545"/>
            <a:ext cx="0" cy="4459266"/>
          </a:xfrm>
          <a:prstGeom prst="line">
            <a:avLst/>
          </a:prstGeom>
          <a:ln w="19050">
            <a:solidFill>
              <a:srgbClr val="58585A"/>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70E6B94-27F8-A347-A31D-A36773333162}"/>
              </a:ext>
            </a:extLst>
          </p:cNvPr>
          <p:cNvSpPr txBox="1"/>
          <p:nvPr/>
        </p:nvSpPr>
        <p:spPr>
          <a:xfrm>
            <a:off x="5180146" y="2552803"/>
            <a:ext cx="3241088"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8% </a:t>
            </a:r>
            <a:r>
              <a:rPr lang="en-US" sz="1600" b="1" dirty="0">
                <a:solidFill>
                  <a:srgbClr val="58585A"/>
                </a:solidFill>
                <a:latin typeface="Arial Narrow" panose="020B0606020202030204" pitchFamily="34" charset="0"/>
              </a:rPr>
              <a:t>of HHs in the Gaza Strip</a:t>
            </a:r>
            <a:endParaRPr lang="en-US" sz="1600" dirty="0"/>
          </a:p>
        </p:txBody>
      </p:sp>
      <p:sp>
        <p:nvSpPr>
          <p:cNvPr id="31" name="TextBox 30">
            <a:extLst>
              <a:ext uri="{FF2B5EF4-FFF2-40B4-BE49-F238E27FC236}">
                <a16:creationId xmlns:a16="http://schemas.microsoft.com/office/drawing/2014/main" id="{0113A7A3-7E7A-9648-A650-88C00E0E475D}"/>
              </a:ext>
            </a:extLst>
          </p:cNvPr>
          <p:cNvSpPr txBox="1"/>
          <p:nvPr/>
        </p:nvSpPr>
        <p:spPr>
          <a:xfrm>
            <a:off x="5180146" y="2933885"/>
            <a:ext cx="2870699" cy="369332"/>
          </a:xfrm>
          <a:prstGeom prst="rect">
            <a:avLst/>
          </a:prstGeom>
          <a:noFill/>
        </p:spPr>
        <p:txBody>
          <a:bodyPr wrap="square" rtlCol="0">
            <a:spAutoFit/>
          </a:bodyPr>
          <a:lstStyle/>
          <a:p>
            <a:r>
              <a:rPr lang="en-US" b="1" dirty="0">
                <a:solidFill>
                  <a:srgbClr val="EE5859"/>
                </a:solidFill>
                <a:latin typeface="Arial Narrow" panose="020B0606020202030204" pitchFamily="34" charset="0"/>
              </a:rPr>
              <a:t>1% </a:t>
            </a:r>
            <a:r>
              <a:rPr lang="en-US" sz="1600" b="1" dirty="0">
                <a:solidFill>
                  <a:srgbClr val="58585A"/>
                </a:solidFill>
                <a:latin typeface="Arial Narrow" panose="020B0606020202030204" pitchFamily="34" charset="0"/>
              </a:rPr>
              <a:t>of HHs in the West Bank</a:t>
            </a:r>
            <a:endParaRPr lang="en-US" sz="1600" dirty="0"/>
          </a:p>
        </p:txBody>
      </p:sp>
      <p:sp>
        <p:nvSpPr>
          <p:cNvPr id="34" name="TextBox 33">
            <a:extLst>
              <a:ext uri="{FF2B5EF4-FFF2-40B4-BE49-F238E27FC236}">
                <a16:creationId xmlns:a16="http://schemas.microsoft.com/office/drawing/2014/main" id="{2DB90150-D05B-6046-9AEF-FEBF9AB58325}"/>
              </a:ext>
            </a:extLst>
          </p:cNvPr>
          <p:cNvSpPr txBox="1"/>
          <p:nvPr/>
        </p:nvSpPr>
        <p:spPr>
          <a:xfrm>
            <a:off x="5180146" y="2036065"/>
            <a:ext cx="3542032" cy="523220"/>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4% </a:t>
            </a:r>
            <a:r>
              <a:rPr lang="en-US" sz="2400" b="1" dirty="0">
                <a:solidFill>
                  <a:srgbClr val="58585A"/>
                </a:solidFill>
                <a:latin typeface="Arial Narrow" panose="020B0606020202030204" pitchFamily="34" charset="0"/>
              </a:rPr>
              <a:t>of HHs in the OPT</a:t>
            </a:r>
            <a:endParaRPr lang="en-US" sz="2000" dirty="0"/>
          </a:p>
        </p:txBody>
      </p:sp>
      <p:graphicFrame>
        <p:nvGraphicFramePr>
          <p:cNvPr id="35" name="Table 34">
            <a:extLst>
              <a:ext uri="{FF2B5EF4-FFF2-40B4-BE49-F238E27FC236}">
                <a16:creationId xmlns:a16="http://schemas.microsoft.com/office/drawing/2014/main" id="{99D1BD6F-52E7-0249-B86D-AF498EFD8578}"/>
              </a:ext>
            </a:extLst>
          </p:cNvPr>
          <p:cNvGraphicFramePr>
            <a:graphicFrameLocks noGrp="1"/>
          </p:cNvGraphicFramePr>
          <p:nvPr>
            <p:extLst>
              <p:ext uri="{D42A27DB-BD31-4B8C-83A1-F6EECF244321}">
                <p14:modId xmlns:p14="http://schemas.microsoft.com/office/powerpoint/2010/main" val="2629026134"/>
              </p:ext>
            </p:extLst>
          </p:nvPr>
        </p:nvGraphicFramePr>
        <p:xfrm>
          <a:off x="4971261" y="3524749"/>
          <a:ext cx="3634117" cy="2377440"/>
        </p:xfrm>
        <a:graphic>
          <a:graphicData uri="http://schemas.openxmlformats.org/drawingml/2006/table">
            <a:tbl>
              <a:tblPr>
                <a:tableStyleId>{5C22544A-7EE6-4342-B048-85BDC9FD1C3A}</a:tableStyleId>
              </a:tblPr>
              <a:tblGrid>
                <a:gridCol w="2044956">
                  <a:extLst>
                    <a:ext uri="{9D8B030D-6E8A-4147-A177-3AD203B41FA5}">
                      <a16:colId xmlns:a16="http://schemas.microsoft.com/office/drawing/2014/main" val="2665553580"/>
                    </a:ext>
                  </a:extLst>
                </a:gridCol>
                <a:gridCol w="1589161">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Khan Yunis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Rafah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Deir al-</a:t>
                      </a:r>
                      <a:r>
                        <a:rPr lang="en-US" sz="150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Gaza gov.</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r h="230187">
                <a:tc>
                  <a:txBody>
                    <a:bodyPr/>
                    <a:lstStyle/>
                    <a:p>
                      <a:pPr algn="l" fontAlgn="ctr"/>
                      <a:r>
                        <a:rPr lang="en-US" sz="1500" u="none" strike="noStrike" dirty="0">
                          <a:solidFill>
                            <a:srgbClr val="58585A"/>
                          </a:solidFill>
                          <a:effectLst/>
                          <a:latin typeface="Arial Narrow" panose="020B0606020202030204" pitchFamily="34" charset="0"/>
                        </a:rPr>
                        <a:t>H2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0588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North Gaza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220254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C</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587957"/>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A&amp;B</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1%</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334798"/>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East Jerusalem</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0%</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0958174"/>
                  </a:ext>
                </a:extLst>
              </a:tr>
            </a:tbl>
          </a:graphicData>
        </a:graphic>
      </p:graphicFrame>
      <p:pic>
        <p:nvPicPr>
          <p:cNvPr id="48" name="Picture 47">
            <a:extLst>
              <a:ext uri="{FF2B5EF4-FFF2-40B4-BE49-F238E27FC236}">
                <a16:creationId xmlns:a16="http://schemas.microsoft.com/office/drawing/2014/main" id="{10219F17-5AB9-6348-950A-7CD5FC936AA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191919" y="136116"/>
            <a:ext cx="992185" cy="992185"/>
          </a:xfrm>
          <a:prstGeom prst="rect">
            <a:avLst/>
          </a:prstGeom>
        </p:spPr>
      </p:pic>
      <p:sp>
        <p:nvSpPr>
          <p:cNvPr id="51" name="TextBox 50">
            <a:extLst>
              <a:ext uri="{FF2B5EF4-FFF2-40B4-BE49-F238E27FC236}">
                <a16:creationId xmlns:a16="http://schemas.microsoft.com/office/drawing/2014/main" id="{E71F00D9-3BB2-AC47-B682-B92797F2E3FC}"/>
              </a:ext>
            </a:extLst>
          </p:cNvPr>
          <p:cNvSpPr txBox="1"/>
          <p:nvPr/>
        </p:nvSpPr>
        <p:spPr>
          <a:xfrm>
            <a:off x="191919" y="599803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reporting a debt value &gt; 0 </a:t>
            </a:r>
            <a:endParaRPr lang="en-US" sz="1100" dirty="0">
              <a:latin typeface="Arial Narrow" panose="020B0606020202030204" pitchFamily="34" charset="0"/>
            </a:endParaRPr>
          </a:p>
        </p:txBody>
      </p:sp>
      <p:graphicFrame>
        <p:nvGraphicFramePr>
          <p:cNvPr id="52" name="Chart 51">
            <a:extLst>
              <a:ext uri="{FF2B5EF4-FFF2-40B4-BE49-F238E27FC236}">
                <a16:creationId xmlns:a16="http://schemas.microsoft.com/office/drawing/2014/main" id="{52C198EF-D5CA-BA41-B4EA-FEF6D46D6488}"/>
              </a:ext>
            </a:extLst>
          </p:cNvPr>
          <p:cNvGraphicFramePr/>
          <p:nvPr>
            <p:extLst>
              <p:ext uri="{D42A27DB-BD31-4B8C-83A1-F6EECF244321}">
                <p14:modId xmlns:p14="http://schemas.microsoft.com/office/powerpoint/2010/main" val="2580428070"/>
              </p:ext>
            </p:extLst>
          </p:nvPr>
        </p:nvGraphicFramePr>
        <p:xfrm>
          <a:off x="31269" y="3747456"/>
          <a:ext cx="2466183" cy="19040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7CE65FB6-CCF5-3F45-8CBC-641930337C2A}"/>
              </a:ext>
            </a:extLst>
          </p:cNvPr>
          <p:cNvGraphicFramePr/>
          <p:nvPr>
            <p:extLst>
              <p:ext uri="{D42A27DB-BD31-4B8C-83A1-F6EECF244321}">
                <p14:modId xmlns:p14="http://schemas.microsoft.com/office/powerpoint/2010/main" val="1832667255"/>
              </p:ext>
            </p:extLst>
          </p:nvPr>
        </p:nvGraphicFramePr>
        <p:xfrm>
          <a:off x="1852387" y="3747456"/>
          <a:ext cx="2466183" cy="1904027"/>
        </p:xfrm>
        <a:graphic>
          <a:graphicData uri="http://schemas.openxmlformats.org/drawingml/2006/chart">
            <c:chart xmlns:c="http://schemas.openxmlformats.org/drawingml/2006/chart" xmlns:r="http://schemas.openxmlformats.org/officeDocument/2006/relationships" r:id="rId6"/>
          </a:graphicData>
        </a:graphic>
      </p:graphicFrame>
      <p:pic>
        <p:nvPicPr>
          <p:cNvPr id="7" name="Picture 6">
            <a:extLst>
              <a:ext uri="{FF2B5EF4-FFF2-40B4-BE49-F238E27FC236}">
                <a16:creationId xmlns:a16="http://schemas.microsoft.com/office/drawing/2014/main" id="{C0C2BAB3-898C-6E4A-B3CF-1F7515A13F9E}"/>
              </a:ext>
            </a:extLst>
          </p:cNvPr>
          <p:cNvPicPr>
            <a:picLocks noChangeAspect="1"/>
          </p:cNvPicPr>
          <p:nvPr/>
        </p:nvPicPr>
        <p:blipFill>
          <a:blip r:embed="rId7"/>
          <a:stretch>
            <a:fillRect/>
          </a:stretch>
        </p:blipFill>
        <p:spPr>
          <a:xfrm>
            <a:off x="978657" y="5602094"/>
            <a:ext cx="2371309" cy="276269"/>
          </a:xfrm>
          <a:prstGeom prst="rect">
            <a:avLst/>
          </a:prstGeom>
        </p:spPr>
      </p:pic>
    </p:spTree>
    <p:extLst>
      <p:ext uri="{BB962C8B-B14F-4D97-AF65-F5344CB8AC3E}">
        <p14:creationId xmlns:p14="http://schemas.microsoft.com/office/powerpoint/2010/main" val="3208641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186279" y="266337"/>
            <a:ext cx="8620038" cy="724646"/>
          </a:xfrm>
        </p:spPr>
        <p:txBody>
          <a:bodyPr/>
          <a:lstStyle/>
          <a:p>
            <a:r>
              <a:rPr lang="en-US" sz="3200" dirty="0"/>
              <a:t>FOOD SECURITY  |  </a:t>
            </a:r>
            <a:r>
              <a:rPr lang="en-US" sz="3000" dirty="0"/>
              <a:t>Livelihood Coping Strategies</a:t>
            </a:r>
          </a:p>
        </p:txBody>
      </p:sp>
      <p:sp>
        <p:nvSpPr>
          <p:cNvPr id="27" name="TextBox 26">
            <a:extLst>
              <a:ext uri="{FF2B5EF4-FFF2-40B4-BE49-F238E27FC236}">
                <a16:creationId xmlns:a16="http://schemas.microsoft.com/office/drawing/2014/main" id="{8D33DE88-952E-FC49-97F8-733B60049A16}"/>
              </a:ext>
            </a:extLst>
          </p:cNvPr>
          <p:cNvSpPr txBox="1"/>
          <p:nvPr/>
        </p:nvSpPr>
        <p:spPr>
          <a:xfrm>
            <a:off x="390554" y="1359132"/>
            <a:ext cx="8390191"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who have employed stress, crisis or emergency strategies in the past to cope with a lack of food or money to buy food</a:t>
            </a:r>
            <a:endParaRPr lang="en-US" sz="1600" b="1" dirty="0">
              <a:latin typeface="Arial Narrow" panose="020B0606020202030204" pitchFamily="34" charset="0"/>
            </a:endParaRPr>
          </a:p>
        </p:txBody>
      </p:sp>
      <p:graphicFrame>
        <p:nvGraphicFramePr>
          <p:cNvPr id="3" name="Chart 2">
            <a:extLst>
              <a:ext uri="{FF2B5EF4-FFF2-40B4-BE49-F238E27FC236}">
                <a16:creationId xmlns:a16="http://schemas.microsoft.com/office/drawing/2014/main" id="{65690F56-B063-C642-87E8-A2EEFBA273E5}"/>
              </a:ext>
            </a:extLst>
          </p:cNvPr>
          <p:cNvGraphicFramePr/>
          <p:nvPr>
            <p:extLst>
              <p:ext uri="{D42A27DB-BD31-4B8C-83A1-F6EECF244321}">
                <p14:modId xmlns:p14="http://schemas.microsoft.com/office/powerpoint/2010/main" val="3426823571"/>
              </p:ext>
            </p:extLst>
          </p:nvPr>
        </p:nvGraphicFramePr>
        <p:xfrm>
          <a:off x="363255" y="1943907"/>
          <a:ext cx="4114553" cy="2064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8">
            <a:extLst>
              <a:ext uri="{FF2B5EF4-FFF2-40B4-BE49-F238E27FC236}">
                <a16:creationId xmlns:a16="http://schemas.microsoft.com/office/drawing/2014/main" id="{98E87441-816B-6F47-B541-BB65A9F2EEFC}"/>
              </a:ext>
            </a:extLst>
          </p:cNvPr>
          <p:cNvGraphicFramePr>
            <a:graphicFrameLocks noGrp="1"/>
          </p:cNvGraphicFramePr>
          <p:nvPr>
            <p:extLst>
              <p:ext uri="{D42A27DB-BD31-4B8C-83A1-F6EECF244321}">
                <p14:modId xmlns:p14="http://schemas.microsoft.com/office/powerpoint/2010/main" val="1210456943"/>
              </p:ext>
            </p:extLst>
          </p:nvPr>
        </p:nvGraphicFramePr>
        <p:xfrm>
          <a:off x="400541" y="4500507"/>
          <a:ext cx="8342917" cy="1668780"/>
        </p:xfrm>
        <a:graphic>
          <a:graphicData uri="http://schemas.openxmlformats.org/drawingml/2006/table">
            <a:tbl>
              <a:tblPr>
                <a:tableStyleId>{5C22544A-7EE6-4342-B048-85BDC9FD1C3A}</a:tableStyleId>
              </a:tblPr>
              <a:tblGrid>
                <a:gridCol w="3671750">
                  <a:extLst>
                    <a:ext uri="{9D8B030D-6E8A-4147-A177-3AD203B41FA5}">
                      <a16:colId xmlns:a16="http://schemas.microsoft.com/office/drawing/2014/main" val="2665553580"/>
                    </a:ext>
                  </a:extLst>
                </a:gridCol>
                <a:gridCol w="1588464">
                  <a:extLst>
                    <a:ext uri="{9D8B030D-6E8A-4147-A177-3AD203B41FA5}">
                      <a16:colId xmlns:a16="http://schemas.microsoft.com/office/drawing/2014/main" val="558775855"/>
                    </a:ext>
                  </a:extLst>
                </a:gridCol>
                <a:gridCol w="1574517">
                  <a:extLst>
                    <a:ext uri="{9D8B030D-6E8A-4147-A177-3AD203B41FA5}">
                      <a16:colId xmlns:a16="http://schemas.microsoft.com/office/drawing/2014/main" val="3419813833"/>
                    </a:ext>
                  </a:extLst>
                </a:gridCol>
                <a:gridCol w="1508186">
                  <a:extLst>
                    <a:ext uri="{9D8B030D-6E8A-4147-A177-3AD203B41FA5}">
                      <a16:colId xmlns:a16="http://schemas.microsoft.com/office/drawing/2014/main" val="2687380210"/>
                    </a:ext>
                  </a:extLst>
                </a:gridCol>
              </a:tblGrid>
              <a:tr h="243589">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Buying food on credit (borrowed money)</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18%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500" u="none" strike="noStrike" dirty="0">
                          <a:solidFill>
                            <a:srgbClr val="58585A"/>
                          </a:solidFill>
                          <a:effectLst/>
                          <a:latin typeface="Arial Narrow" panose="020B0606020202030204" pitchFamily="34" charset="0"/>
                        </a:rPr>
                        <a:t>75%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6056">
                <a:tc>
                  <a:txBody>
                    <a:bodyPr/>
                    <a:lstStyle/>
                    <a:p>
                      <a:pPr algn="l" fontAlgn="ctr"/>
                      <a:r>
                        <a:rPr lang="en-US" sz="1500" u="none" strike="noStrike" dirty="0">
                          <a:solidFill>
                            <a:srgbClr val="58585A"/>
                          </a:solidFill>
                          <a:effectLst/>
                          <a:latin typeface="Arial Narrow" panose="020B0606020202030204" pitchFamily="34" charset="0"/>
                        </a:rPr>
                        <a:t>Reducing expenditure on non-food items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10%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52%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extLst>
                  <a:ext uri="{0D108BD9-81ED-4DB2-BD59-A6C34878D82A}">
                    <a16:rowId xmlns:a16="http://schemas.microsoft.com/office/drawing/2014/main" val="1175252621"/>
                  </a:ext>
                </a:extLst>
              </a:tr>
              <a:tr h="236056">
                <a:tc>
                  <a:txBody>
                    <a:bodyPr/>
                    <a:lstStyle/>
                    <a:p>
                      <a:pPr algn="l" fontAlgn="ctr"/>
                      <a:r>
                        <a:rPr lang="en-US" sz="1500" u="none" strike="noStrike" dirty="0">
                          <a:solidFill>
                            <a:srgbClr val="58585A"/>
                          </a:solidFill>
                          <a:effectLst/>
                          <a:latin typeface="Arial Narrow" panose="020B0606020202030204" pitchFamily="34" charset="0"/>
                        </a:rPr>
                        <a:t>Selling household properties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34%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898969081"/>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Sending household members to eat elsewhere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500" u="none" strike="noStrike" dirty="0">
                          <a:solidFill>
                            <a:srgbClr val="58585A"/>
                          </a:solidFill>
                          <a:effectLst/>
                          <a:latin typeface="Arial Narrow" panose="020B0606020202030204" pitchFamily="34" charset="0"/>
                        </a:rPr>
                        <a:t>16%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alpha val="9804"/>
                      </a:srgbClr>
                    </a:solidFill>
                  </a:tcPr>
                </a:tc>
                <a:extLst>
                  <a:ext uri="{0D108BD9-81ED-4DB2-BD59-A6C34878D82A}">
                    <a16:rowId xmlns:a16="http://schemas.microsoft.com/office/drawing/2014/main" val="3608108237"/>
                  </a:ext>
                </a:extLst>
              </a:tr>
              <a:tr h="236056">
                <a:tc>
                  <a:txBody>
                    <a:bodyPr/>
                    <a:lstStyle/>
                    <a:p>
                      <a:pPr algn="l" fontAlgn="ctr"/>
                      <a:r>
                        <a:rPr lang="en-US" sz="1500" u="none" strike="noStrike" dirty="0">
                          <a:solidFill>
                            <a:srgbClr val="58585A"/>
                          </a:solidFill>
                          <a:effectLst/>
                          <a:latin typeface="Arial Narrow" panose="020B0606020202030204" pitchFamily="34" charset="0"/>
                        </a:rPr>
                        <a:t>Accepting that adults engage in risky behavior</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alpha val="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11%</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70588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Selling means of transport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bl>
          </a:graphicData>
        </a:graphic>
      </p:graphicFrame>
      <p:sp>
        <p:nvSpPr>
          <p:cNvPr id="30" name="TextBox 29">
            <a:extLst>
              <a:ext uri="{FF2B5EF4-FFF2-40B4-BE49-F238E27FC236}">
                <a16:creationId xmlns:a16="http://schemas.microsoft.com/office/drawing/2014/main" id="{D5D98792-6DF0-5447-90BE-A38843ACBFA6}"/>
              </a:ext>
            </a:extLst>
          </p:cNvPr>
          <p:cNvSpPr txBox="1"/>
          <p:nvPr/>
        </p:nvSpPr>
        <p:spPr>
          <a:xfrm>
            <a:off x="386176" y="4096011"/>
            <a:ext cx="8609150" cy="323165"/>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 of households who have employed coping strategies by most frequently mentioned coping strategies</a:t>
            </a:r>
            <a:endParaRPr lang="en-US" sz="1500" b="1" dirty="0">
              <a:latin typeface="Arial Narrow" panose="020B0606020202030204" pitchFamily="34" charset="0"/>
            </a:endParaRPr>
          </a:p>
        </p:txBody>
      </p:sp>
      <p:graphicFrame>
        <p:nvGraphicFramePr>
          <p:cNvPr id="31" name="Table 30">
            <a:extLst>
              <a:ext uri="{FF2B5EF4-FFF2-40B4-BE49-F238E27FC236}">
                <a16:creationId xmlns:a16="http://schemas.microsoft.com/office/drawing/2014/main" id="{86C7103B-5C93-A043-9E33-3CADB1C0DE1B}"/>
              </a:ext>
            </a:extLst>
          </p:cNvPr>
          <p:cNvGraphicFramePr>
            <a:graphicFrameLocks noGrp="1"/>
          </p:cNvGraphicFramePr>
          <p:nvPr>
            <p:extLst>
              <p:ext uri="{D42A27DB-BD31-4B8C-83A1-F6EECF244321}">
                <p14:modId xmlns:p14="http://schemas.microsoft.com/office/powerpoint/2010/main" val="235539944"/>
              </p:ext>
            </p:extLst>
          </p:nvPr>
        </p:nvGraphicFramePr>
        <p:xfrm>
          <a:off x="4772287" y="2450509"/>
          <a:ext cx="3933302" cy="1432560"/>
        </p:xfrm>
        <a:graphic>
          <a:graphicData uri="http://schemas.openxmlformats.org/drawingml/2006/table">
            <a:tbl>
              <a:tblPr>
                <a:tableStyleId>{5C22544A-7EE6-4342-B048-85BDC9FD1C3A}</a:tableStyleId>
              </a:tblPr>
              <a:tblGrid>
                <a:gridCol w="1060654">
                  <a:extLst>
                    <a:ext uri="{9D8B030D-6E8A-4147-A177-3AD203B41FA5}">
                      <a16:colId xmlns:a16="http://schemas.microsoft.com/office/drawing/2014/main" val="2665553580"/>
                    </a:ext>
                  </a:extLst>
                </a:gridCol>
                <a:gridCol w="824248">
                  <a:extLst>
                    <a:ext uri="{9D8B030D-6E8A-4147-A177-3AD203B41FA5}">
                      <a16:colId xmlns:a16="http://schemas.microsoft.com/office/drawing/2014/main" val="558775855"/>
                    </a:ext>
                  </a:extLst>
                </a:gridCol>
                <a:gridCol w="1224000">
                  <a:extLst>
                    <a:ext uri="{9D8B030D-6E8A-4147-A177-3AD203B41FA5}">
                      <a16:colId xmlns:a16="http://schemas.microsoft.com/office/drawing/2014/main" val="341373458"/>
                    </a:ext>
                  </a:extLst>
                </a:gridCol>
                <a:gridCol w="824400">
                  <a:extLst>
                    <a:ext uri="{9D8B030D-6E8A-4147-A177-3AD203B41FA5}">
                      <a16:colId xmlns:a16="http://schemas.microsoft.com/office/drawing/2014/main" val="1757229378"/>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Strata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58585A"/>
                          </a:solidFill>
                          <a:effectLst/>
                          <a:latin typeface="Arial Narrow" panose="020B0606020202030204" pitchFamily="34" charset="0"/>
                        </a:rPr>
                        <a:t>Strata</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Rafah</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Area C</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u="none" strike="noStrike" dirty="0">
                          <a:solidFill>
                            <a:srgbClr val="58585A"/>
                          </a:solidFill>
                          <a:effectLst/>
                          <a:latin typeface="Arial Narrow" panose="020B0606020202030204" pitchFamily="34" charset="0"/>
                        </a:rPr>
                        <a:t>10%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955007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Khan Yunis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Area A&amp;B</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7%</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25262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Deir al-</a:t>
                      </a:r>
                      <a:r>
                        <a:rPr lang="en-US" sz="1500" b="0" i="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H2</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6%</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Gaza gov.</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13%</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500" b="0" i="0" u="none" strike="noStrike" dirty="0">
                          <a:solidFill>
                            <a:srgbClr val="58585A"/>
                          </a:solidFill>
                          <a:effectLst/>
                          <a:latin typeface="Arial Narrow" panose="020B0606020202030204" pitchFamily="34" charset="0"/>
                        </a:rPr>
                        <a:t> EJ</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8108237"/>
                  </a:ext>
                </a:extLst>
              </a:tr>
              <a:tr h="230187">
                <a:tc>
                  <a:txBody>
                    <a:bodyPr/>
                    <a:lstStyle/>
                    <a:p>
                      <a:pPr algn="l" fontAlgn="ctr"/>
                      <a:r>
                        <a:rPr lang="en-US" sz="1500" u="none" strike="noStrike" dirty="0">
                          <a:solidFill>
                            <a:srgbClr val="58585A"/>
                          </a:solidFill>
                          <a:effectLst/>
                          <a:latin typeface="Arial Narrow" panose="020B0606020202030204" pitchFamily="34" charset="0"/>
                        </a:rPr>
                        <a:t>North Gaza</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05886"/>
                  </a:ext>
                </a:extLst>
              </a:tr>
            </a:tbl>
          </a:graphicData>
        </a:graphic>
      </p:graphicFrame>
      <p:sp>
        <p:nvSpPr>
          <p:cNvPr id="32" name="TextBox 31">
            <a:extLst>
              <a:ext uri="{FF2B5EF4-FFF2-40B4-BE49-F238E27FC236}">
                <a16:creationId xmlns:a16="http://schemas.microsoft.com/office/drawing/2014/main" id="{FE6ED989-6B89-9A48-BE0E-7B862F7748B7}"/>
              </a:ext>
            </a:extLst>
          </p:cNvPr>
          <p:cNvSpPr txBox="1"/>
          <p:nvPr/>
        </p:nvSpPr>
        <p:spPr>
          <a:xfrm>
            <a:off x="4477808" y="1805425"/>
            <a:ext cx="4553457" cy="523220"/>
          </a:xfrm>
          <a:prstGeom prst="rect">
            <a:avLst/>
          </a:prstGeom>
          <a:noFill/>
        </p:spPr>
        <p:txBody>
          <a:bodyPr wrap="square" rtlCol="0">
            <a:spAutoFit/>
          </a:bodyPr>
          <a:lstStyle/>
          <a:p>
            <a:r>
              <a:rPr lang="en-US" sz="1400" b="1" dirty="0">
                <a:solidFill>
                  <a:srgbClr val="58585A"/>
                </a:solidFill>
                <a:latin typeface="Arial Narrow" panose="020B0606020202030204" pitchFamily="34" charset="0"/>
              </a:rPr>
              <a:t>% of households who have employed emergency strategies in the past </a:t>
            </a:r>
            <a:r>
              <a:rPr lang="en-US" sz="1400" dirty="0">
                <a:solidFill>
                  <a:srgbClr val="58585A"/>
                </a:solidFill>
                <a:latin typeface="Arial Narrow" panose="020B0606020202030204" pitchFamily="34" charset="0"/>
              </a:rPr>
              <a:t>(dropout, forced marriage, risky behavior, migration)</a:t>
            </a:r>
            <a:endParaRPr lang="en-US" sz="1400" dirty="0">
              <a:latin typeface="Arial Narrow" panose="020B0606020202030204" pitchFamily="34" charset="0"/>
            </a:endParaRPr>
          </a:p>
        </p:txBody>
      </p:sp>
      <p:pic>
        <p:nvPicPr>
          <p:cNvPr id="33" name="Picture 32">
            <a:extLst>
              <a:ext uri="{FF2B5EF4-FFF2-40B4-BE49-F238E27FC236}">
                <a16:creationId xmlns:a16="http://schemas.microsoft.com/office/drawing/2014/main" id="{4E8B6080-AF9E-0845-A585-0B0F9B4EC2D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191919" y="136116"/>
            <a:ext cx="992185" cy="992185"/>
          </a:xfrm>
          <a:prstGeom prst="rect">
            <a:avLst/>
          </a:prstGeom>
        </p:spPr>
      </p:pic>
    </p:spTree>
    <p:extLst>
      <p:ext uri="{BB962C8B-B14F-4D97-AF65-F5344CB8AC3E}">
        <p14:creationId xmlns:p14="http://schemas.microsoft.com/office/powerpoint/2010/main" val="37293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PROTECTION  |  Gender Based Violence</a:t>
            </a:r>
            <a:endParaRPr lang="en-US" sz="3600" dirty="0"/>
          </a:p>
        </p:txBody>
      </p:sp>
      <p:pic>
        <p:nvPicPr>
          <p:cNvPr id="3" name="Picture 2">
            <a:extLst>
              <a:ext uri="{FF2B5EF4-FFF2-40B4-BE49-F238E27FC236}">
                <a16:creationId xmlns:a16="http://schemas.microsoft.com/office/drawing/2014/main" id="{EE2E9566-5600-EB49-9466-16B0A48ECF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4831" y="158760"/>
            <a:ext cx="972457" cy="972457"/>
          </a:xfrm>
          <a:prstGeom prst="rect">
            <a:avLst/>
          </a:prstGeom>
        </p:spPr>
      </p:pic>
      <p:sp>
        <p:nvSpPr>
          <p:cNvPr id="4" name="TextBox 3">
            <a:extLst>
              <a:ext uri="{FF2B5EF4-FFF2-40B4-BE49-F238E27FC236}">
                <a16:creationId xmlns:a16="http://schemas.microsoft.com/office/drawing/2014/main" id="{1C9DBF53-B8B5-7042-89DE-E6AF73E6A33F}"/>
              </a:ext>
            </a:extLst>
          </p:cNvPr>
          <p:cNvSpPr txBox="1"/>
          <p:nvPr/>
        </p:nvSpPr>
        <p:spPr>
          <a:xfrm>
            <a:off x="400541" y="1450693"/>
            <a:ext cx="8609150" cy="800219"/>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10% </a:t>
            </a:r>
            <a:r>
              <a:rPr lang="en-US" b="1" dirty="0">
                <a:solidFill>
                  <a:srgbClr val="58585A"/>
                </a:solidFill>
                <a:latin typeface="Arial Narrow" panose="020B0606020202030204" pitchFamily="34" charset="0"/>
              </a:rPr>
              <a:t>of households reported that women and girls avoid certain areas because they feel unsafe there</a:t>
            </a:r>
            <a:endParaRPr lang="en-US" b="1" dirty="0">
              <a:latin typeface="Arial Narrow" panose="020B0606020202030204" pitchFamily="34" charset="0"/>
            </a:endParaRPr>
          </a:p>
        </p:txBody>
      </p:sp>
      <p:graphicFrame>
        <p:nvGraphicFramePr>
          <p:cNvPr id="5" name="Table 4">
            <a:extLst>
              <a:ext uri="{FF2B5EF4-FFF2-40B4-BE49-F238E27FC236}">
                <a16:creationId xmlns:a16="http://schemas.microsoft.com/office/drawing/2014/main" id="{EC358F2F-02F5-A74C-BEC7-678A3C2E55FD}"/>
              </a:ext>
            </a:extLst>
          </p:cNvPr>
          <p:cNvGraphicFramePr>
            <a:graphicFrameLocks noGrp="1"/>
          </p:cNvGraphicFramePr>
          <p:nvPr>
            <p:extLst>
              <p:ext uri="{D42A27DB-BD31-4B8C-83A1-F6EECF244321}">
                <p14:modId xmlns:p14="http://schemas.microsoft.com/office/powerpoint/2010/main" val="563071521"/>
              </p:ext>
            </p:extLst>
          </p:nvPr>
        </p:nvGraphicFramePr>
        <p:xfrm>
          <a:off x="547502" y="3873889"/>
          <a:ext cx="8304950" cy="1668780"/>
        </p:xfrm>
        <a:graphic>
          <a:graphicData uri="http://schemas.openxmlformats.org/drawingml/2006/table">
            <a:tbl>
              <a:tblPr>
                <a:tableStyleId>{5C22544A-7EE6-4342-B048-85BDC9FD1C3A}</a:tableStyleId>
              </a:tblPr>
              <a:tblGrid>
                <a:gridCol w="3971489">
                  <a:extLst>
                    <a:ext uri="{9D8B030D-6E8A-4147-A177-3AD203B41FA5}">
                      <a16:colId xmlns:a16="http://schemas.microsoft.com/office/drawing/2014/main" val="2665553580"/>
                    </a:ext>
                  </a:extLst>
                </a:gridCol>
                <a:gridCol w="1510748">
                  <a:extLst>
                    <a:ext uri="{9D8B030D-6E8A-4147-A177-3AD203B41FA5}">
                      <a16:colId xmlns:a16="http://schemas.microsoft.com/office/drawing/2014/main" val="558775855"/>
                    </a:ext>
                  </a:extLst>
                </a:gridCol>
                <a:gridCol w="1497496">
                  <a:extLst>
                    <a:ext uri="{9D8B030D-6E8A-4147-A177-3AD203B41FA5}">
                      <a16:colId xmlns:a16="http://schemas.microsoft.com/office/drawing/2014/main" val="3419813833"/>
                    </a:ext>
                  </a:extLst>
                </a:gridCol>
                <a:gridCol w="1325217">
                  <a:extLst>
                    <a:ext uri="{9D8B030D-6E8A-4147-A177-3AD203B41FA5}">
                      <a16:colId xmlns:a16="http://schemas.microsoft.com/office/drawing/2014/main" val="2687380210"/>
                    </a:ext>
                  </a:extLst>
                </a:gridCol>
              </a:tblGrid>
              <a:tr h="243589">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Near settlements/checkpoints/Access Restricted Areas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500" u="none" strike="noStrike" dirty="0">
                          <a:solidFill>
                            <a:srgbClr val="58585A"/>
                          </a:solidFill>
                          <a:effectLst/>
                          <a:latin typeface="Arial Narrow" panose="020B0606020202030204" pitchFamily="34" charset="0"/>
                        </a:rPr>
                        <a:t>47%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500" u="none" strike="noStrike" dirty="0">
                          <a:solidFill>
                            <a:srgbClr val="58585A"/>
                          </a:solidFill>
                          <a:effectLst/>
                          <a:latin typeface="Arial Narrow" panose="020B0606020202030204" pitchFamily="34" charset="0"/>
                        </a:rPr>
                        <a:t>12%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9550076"/>
                  </a:ext>
                </a:extLst>
              </a:tr>
              <a:tr h="236056">
                <a:tc>
                  <a:txBody>
                    <a:bodyPr/>
                    <a:lstStyle/>
                    <a:p>
                      <a:pPr algn="l" fontAlgn="ctr"/>
                      <a:r>
                        <a:rPr lang="en-US" sz="1500" u="none" strike="noStrike" dirty="0">
                          <a:solidFill>
                            <a:srgbClr val="58585A"/>
                          </a:solidFill>
                          <a:effectLst/>
                          <a:latin typeface="Arial Narrow" panose="020B0606020202030204" pitchFamily="34" charset="0"/>
                        </a:rPr>
                        <a:t>Social/community areas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24%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35%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1175252621"/>
                  </a:ext>
                </a:extLst>
              </a:tr>
              <a:tr h="236056">
                <a:tc>
                  <a:txBody>
                    <a:bodyPr/>
                    <a:lstStyle/>
                    <a:p>
                      <a:pPr algn="l" fontAlgn="ctr"/>
                      <a:r>
                        <a:rPr lang="en-US" sz="1500" u="none" strike="noStrike" dirty="0">
                          <a:solidFill>
                            <a:srgbClr val="58585A"/>
                          </a:solidFill>
                          <a:effectLst/>
                          <a:latin typeface="Arial Narrow" panose="020B0606020202030204" pitchFamily="34" charset="0"/>
                        </a:rPr>
                        <a:t>Markets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12%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42%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898969081"/>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Public Transport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500" u="none" strike="noStrike" dirty="0">
                          <a:solidFill>
                            <a:srgbClr val="58585A"/>
                          </a:solidFill>
                          <a:effectLst/>
                          <a:latin typeface="Arial Narrow" panose="020B0606020202030204" pitchFamily="34" charset="0"/>
                        </a:rPr>
                        <a:t>33%</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3608108237"/>
                  </a:ext>
                </a:extLst>
              </a:tr>
              <a:tr h="236056">
                <a:tc>
                  <a:txBody>
                    <a:bodyPr/>
                    <a:lstStyle/>
                    <a:p>
                      <a:pPr algn="l" fontAlgn="ctr"/>
                      <a:r>
                        <a:rPr lang="en-US" sz="1500" u="none" strike="noStrike" dirty="0">
                          <a:solidFill>
                            <a:srgbClr val="58585A"/>
                          </a:solidFill>
                          <a:effectLst/>
                          <a:latin typeface="Arial Narrow" panose="020B0606020202030204" pitchFamily="34" charset="0"/>
                        </a:rPr>
                        <a:t>On their way to school</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14%</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ctr" fontAlgn="ctr"/>
                      <a:r>
                        <a:rPr lang="en-US" sz="1500" u="none" strike="noStrike" dirty="0">
                          <a:solidFill>
                            <a:srgbClr val="58585A"/>
                          </a:solidFill>
                          <a:effectLst/>
                          <a:latin typeface="Arial Narrow" panose="020B0606020202030204" pitchFamily="34" charset="0"/>
                        </a:rPr>
                        <a:t>10%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705886"/>
                  </a:ext>
                </a:extLst>
              </a:tr>
              <a:tr h="236056">
                <a:tc>
                  <a:txBody>
                    <a:bodyPr/>
                    <a:lstStyle/>
                    <a:p>
                      <a:pPr algn="l" fontAlgn="ctr"/>
                      <a:r>
                        <a:rPr lang="en-US" sz="1500" b="0" i="0" u="none" strike="noStrike" dirty="0">
                          <a:solidFill>
                            <a:srgbClr val="58585A"/>
                          </a:solidFill>
                          <a:effectLst/>
                          <a:latin typeface="Arial Narrow" panose="020B0606020202030204" pitchFamily="34" charset="0"/>
                        </a:rPr>
                        <a:t>On the way to women community centers/health c.</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bl>
          </a:graphicData>
        </a:graphic>
      </p:graphicFrame>
      <p:sp>
        <p:nvSpPr>
          <p:cNvPr id="6" name="TextBox 5">
            <a:extLst>
              <a:ext uri="{FF2B5EF4-FFF2-40B4-BE49-F238E27FC236}">
                <a16:creationId xmlns:a16="http://schemas.microsoft.com/office/drawing/2014/main" id="{2E215405-1775-5D41-96F6-EE9A4F177874}"/>
              </a:ext>
            </a:extLst>
          </p:cNvPr>
          <p:cNvSpPr txBox="1"/>
          <p:nvPr/>
        </p:nvSpPr>
        <p:spPr>
          <a:xfrm>
            <a:off x="386176" y="3412244"/>
            <a:ext cx="8609150" cy="323165"/>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Most commonly reported areas that women and girls avoid because they feel unsafe there*:</a:t>
            </a:r>
            <a:endParaRPr lang="en-US" sz="1500" b="1" dirty="0">
              <a:latin typeface="Arial Narrow" panose="020B0606020202030204" pitchFamily="34" charset="0"/>
            </a:endParaRPr>
          </a:p>
        </p:txBody>
      </p:sp>
      <p:sp>
        <p:nvSpPr>
          <p:cNvPr id="7" name="TextBox 6">
            <a:extLst>
              <a:ext uri="{FF2B5EF4-FFF2-40B4-BE49-F238E27FC236}">
                <a16:creationId xmlns:a16="http://schemas.microsoft.com/office/drawing/2014/main" id="{8E6D3080-0CC0-E74D-88C7-3AAC7A89C6AD}"/>
              </a:ext>
            </a:extLst>
          </p:cNvPr>
          <p:cNvSpPr txBox="1"/>
          <p:nvPr/>
        </p:nvSpPr>
        <p:spPr>
          <a:xfrm>
            <a:off x="386176" y="5966906"/>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that reported that women and girls avoid certain areas because they feel unsafe there</a:t>
            </a:r>
          </a:p>
        </p:txBody>
      </p:sp>
      <p:sp>
        <p:nvSpPr>
          <p:cNvPr id="8" name="TextBox 7">
            <a:extLst>
              <a:ext uri="{FF2B5EF4-FFF2-40B4-BE49-F238E27FC236}">
                <a16:creationId xmlns:a16="http://schemas.microsoft.com/office/drawing/2014/main" id="{31346176-4B59-7449-8326-0C03F093300C}"/>
              </a:ext>
            </a:extLst>
          </p:cNvPr>
          <p:cNvSpPr txBox="1"/>
          <p:nvPr/>
        </p:nvSpPr>
        <p:spPr>
          <a:xfrm>
            <a:off x="1118879" y="2335218"/>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11% </a:t>
            </a:r>
            <a:r>
              <a:rPr lang="en-US" b="1" dirty="0">
                <a:solidFill>
                  <a:srgbClr val="58585A"/>
                </a:solidFill>
                <a:latin typeface="Arial Narrow" panose="020B0606020202030204" pitchFamily="34" charset="0"/>
              </a:rPr>
              <a:t>of HHs in the Gaza Strip</a:t>
            </a:r>
            <a:endParaRPr lang="en-US" dirty="0"/>
          </a:p>
        </p:txBody>
      </p:sp>
      <p:sp>
        <p:nvSpPr>
          <p:cNvPr id="9" name="TextBox 8">
            <a:extLst>
              <a:ext uri="{FF2B5EF4-FFF2-40B4-BE49-F238E27FC236}">
                <a16:creationId xmlns:a16="http://schemas.microsoft.com/office/drawing/2014/main" id="{4521AE81-CF49-1849-B83D-5EB5A584499D}"/>
              </a:ext>
            </a:extLst>
          </p:cNvPr>
          <p:cNvSpPr txBox="1"/>
          <p:nvPr/>
        </p:nvSpPr>
        <p:spPr>
          <a:xfrm>
            <a:off x="4864682" y="2350580"/>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 </a:t>
            </a:r>
            <a:r>
              <a:rPr lang="en-US" b="1" dirty="0">
                <a:solidFill>
                  <a:srgbClr val="58585A"/>
                </a:solidFill>
                <a:latin typeface="Arial Narrow" panose="020B0606020202030204" pitchFamily="34" charset="0"/>
              </a:rPr>
              <a:t>of HHs in the West Bank</a:t>
            </a:r>
            <a:endParaRPr lang="en-US" dirty="0"/>
          </a:p>
        </p:txBody>
      </p:sp>
    </p:spTree>
    <p:extLst>
      <p:ext uri="{BB962C8B-B14F-4D97-AF65-F5344CB8AC3E}">
        <p14:creationId xmlns:p14="http://schemas.microsoft.com/office/powerpoint/2010/main" val="321383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PROTECTION  |  Gender Based Violence</a:t>
            </a:r>
            <a:endParaRPr lang="en-US" sz="3600" dirty="0"/>
          </a:p>
        </p:txBody>
      </p:sp>
      <p:pic>
        <p:nvPicPr>
          <p:cNvPr id="3" name="Picture 2">
            <a:extLst>
              <a:ext uri="{FF2B5EF4-FFF2-40B4-BE49-F238E27FC236}">
                <a16:creationId xmlns:a16="http://schemas.microsoft.com/office/drawing/2014/main" id="{EE2E9566-5600-EB49-9466-16B0A48ECF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4831" y="158760"/>
            <a:ext cx="972457" cy="972457"/>
          </a:xfrm>
          <a:prstGeom prst="rect">
            <a:avLst/>
          </a:prstGeom>
        </p:spPr>
      </p:pic>
      <p:sp>
        <p:nvSpPr>
          <p:cNvPr id="4" name="TextBox 3">
            <a:extLst>
              <a:ext uri="{FF2B5EF4-FFF2-40B4-BE49-F238E27FC236}">
                <a16:creationId xmlns:a16="http://schemas.microsoft.com/office/drawing/2014/main" id="{1C9DBF53-B8B5-7042-89DE-E6AF73E6A33F}"/>
              </a:ext>
            </a:extLst>
          </p:cNvPr>
          <p:cNvSpPr txBox="1"/>
          <p:nvPr/>
        </p:nvSpPr>
        <p:spPr>
          <a:xfrm>
            <a:off x="400541" y="1433395"/>
            <a:ext cx="8478416" cy="553998"/>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 of households reporting the availability of </a:t>
            </a:r>
            <a:r>
              <a:rPr lang="en-US" sz="1500" b="1" dirty="0" smtClean="0">
                <a:solidFill>
                  <a:srgbClr val="58585A"/>
                </a:solidFill>
                <a:latin typeface="Arial Narrow" panose="020B0606020202030204" pitchFamily="34" charset="0"/>
              </a:rPr>
              <a:t>Psychosocial Support (PSS) </a:t>
            </a:r>
            <a:r>
              <a:rPr lang="en-US" sz="1500" b="1" dirty="0">
                <a:solidFill>
                  <a:srgbClr val="58585A"/>
                </a:solidFill>
                <a:latin typeface="Arial Narrow" panose="020B0606020202030204" pitchFamily="34" charset="0"/>
              </a:rPr>
              <a:t>services in case of Gender Based Violence (GBV) by area</a:t>
            </a:r>
            <a:endParaRPr lang="en-US" sz="1500" b="1" dirty="0">
              <a:latin typeface="Arial Narrow" panose="020B0606020202030204" pitchFamily="34" charset="0"/>
            </a:endParaRPr>
          </a:p>
        </p:txBody>
      </p:sp>
      <p:sp>
        <p:nvSpPr>
          <p:cNvPr id="14" name="TextBox 13">
            <a:extLst>
              <a:ext uri="{FF2B5EF4-FFF2-40B4-BE49-F238E27FC236}">
                <a16:creationId xmlns:a16="http://schemas.microsoft.com/office/drawing/2014/main" id="{CD3D68E2-6C59-204C-8B0A-DE7A9C25A39D}"/>
              </a:ext>
            </a:extLst>
          </p:cNvPr>
          <p:cNvSpPr txBox="1"/>
          <p:nvPr/>
        </p:nvSpPr>
        <p:spPr>
          <a:xfrm>
            <a:off x="400541" y="3745697"/>
            <a:ext cx="8478416" cy="323165"/>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 of households reporting the availability of </a:t>
            </a:r>
            <a:r>
              <a:rPr lang="en-US" sz="1500" b="1" dirty="0" smtClean="0">
                <a:solidFill>
                  <a:srgbClr val="58585A"/>
                </a:solidFill>
                <a:latin typeface="Arial Narrow" panose="020B0606020202030204" pitchFamily="34" charset="0"/>
              </a:rPr>
              <a:t>PSS </a:t>
            </a:r>
            <a:r>
              <a:rPr lang="en-US" sz="1500" b="1" dirty="0">
                <a:solidFill>
                  <a:srgbClr val="58585A"/>
                </a:solidFill>
                <a:latin typeface="Arial Narrow" panose="020B0606020202030204" pitchFamily="34" charset="0"/>
              </a:rPr>
              <a:t>services in case of GBV by type of service*</a:t>
            </a:r>
            <a:endParaRPr lang="en-US" sz="1500" b="1" dirty="0">
              <a:latin typeface="Arial Narrow" panose="020B0606020202030204" pitchFamily="34" charset="0"/>
            </a:endParaRPr>
          </a:p>
        </p:txBody>
      </p:sp>
      <p:sp>
        <p:nvSpPr>
          <p:cNvPr id="15" name="TextBox 14">
            <a:extLst>
              <a:ext uri="{FF2B5EF4-FFF2-40B4-BE49-F238E27FC236}">
                <a16:creationId xmlns:a16="http://schemas.microsoft.com/office/drawing/2014/main" id="{A937BF9A-5846-C14A-9190-DBD45BCE7B59}"/>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who reported the availability of PSS services in their area</a:t>
            </a:r>
          </a:p>
        </p:txBody>
      </p:sp>
      <p:graphicFrame>
        <p:nvGraphicFramePr>
          <p:cNvPr id="16" name="Table 15">
            <a:extLst>
              <a:ext uri="{FF2B5EF4-FFF2-40B4-BE49-F238E27FC236}">
                <a16:creationId xmlns:a16="http://schemas.microsoft.com/office/drawing/2014/main" id="{EE5FA158-5874-F043-93BA-DBC188BBF041}"/>
              </a:ext>
            </a:extLst>
          </p:cNvPr>
          <p:cNvGraphicFramePr>
            <a:graphicFrameLocks noGrp="1"/>
          </p:cNvGraphicFramePr>
          <p:nvPr>
            <p:extLst>
              <p:ext uri="{D42A27DB-BD31-4B8C-83A1-F6EECF244321}">
                <p14:modId xmlns:p14="http://schemas.microsoft.com/office/powerpoint/2010/main" val="3241896677"/>
              </p:ext>
            </p:extLst>
          </p:nvPr>
        </p:nvGraphicFramePr>
        <p:xfrm>
          <a:off x="1616529" y="1996440"/>
          <a:ext cx="5910942" cy="1432560"/>
        </p:xfrm>
        <a:graphic>
          <a:graphicData uri="http://schemas.openxmlformats.org/drawingml/2006/table">
            <a:tbl>
              <a:tblPr>
                <a:tableStyleId>{5C22544A-7EE6-4342-B048-85BDC9FD1C3A}</a:tableStyleId>
              </a:tblPr>
              <a:tblGrid>
                <a:gridCol w="1673201">
                  <a:extLst>
                    <a:ext uri="{9D8B030D-6E8A-4147-A177-3AD203B41FA5}">
                      <a16:colId xmlns:a16="http://schemas.microsoft.com/office/drawing/2014/main" val="2665553580"/>
                    </a:ext>
                  </a:extLst>
                </a:gridCol>
                <a:gridCol w="1300266">
                  <a:extLst>
                    <a:ext uri="{9D8B030D-6E8A-4147-A177-3AD203B41FA5}">
                      <a16:colId xmlns:a16="http://schemas.microsoft.com/office/drawing/2014/main" val="558775855"/>
                    </a:ext>
                  </a:extLst>
                </a:gridCol>
                <a:gridCol w="1565875">
                  <a:extLst>
                    <a:ext uri="{9D8B030D-6E8A-4147-A177-3AD203B41FA5}">
                      <a16:colId xmlns:a16="http://schemas.microsoft.com/office/drawing/2014/main" val="341373458"/>
                    </a:ext>
                  </a:extLst>
                </a:gridCol>
                <a:gridCol w="1371600">
                  <a:extLst>
                    <a:ext uri="{9D8B030D-6E8A-4147-A177-3AD203B41FA5}">
                      <a16:colId xmlns:a16="http://schemas.microsoft.com/office/drawing/2014/main" val="1757229378"/>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58585A"/>
                          </a:solidFill>
                          <a:effectLst/>
                          <a:latin typeface="Arial Narrow" panose="020B0606020202030204" pitchFamily="34" charset="0"/>
                        </a:rPr>
                        <a:t> Area</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Deir al-</a:t>
                      </a:r>
                      <a:r>
                        <a:rPr lang="en-US" sz="1500" b="0" i="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53%</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North Gaza</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u="none" strike="noStrike" dirty="0">
                          <a:solidFill>
                            <a:srgbClr val="58585A"/>
                          </a:solidFill>
                          <a:effectLst/>
                          <a:latin typeface="Arial Narrow" panose="020B0606020202030204" pitchFamily="34" charset="0"/>
                        </a:rPr>
                        <a:t>28%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a:solidFill>
                            <a:srgbClr val="58585A"/>
                          </a:solidFill>
                          <a:effectLst/>
                          <a:latin typeface="Arial Narrow" panose="020B0606020202030204" pitchFamily="34" charset="0"/>
                        </a:rPr>
                        <a:t>Rafah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Khan Yunis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26%</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Area C</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tc>
                  <a:txBody>
                    <a:bodyPr/>
                    <a:lstStyle/>
                    <a:p>
                      <a:pPr algn="l" fontAlgn="ctr"/>
                      <a:r>
                        <a:rPr lang="en-US" sz="1500" b="0" i="0" u="none" strike="noStrike" dirty="0">
                          <a:solidFill>
                            <a:srgbClr val="58585A"/>
                          </a:solidFill>
                          <a:effectLst/>
                          <a:latin typeface="Arial Narrow" panose="020B0606020202030204" pitchFamily="34" charset="0"/>
                        </a:rPr>
                        <a:t>  Gaza gov.</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25%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A&amp;B</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500" b="0" i="0" u="none" strike="noStrike" dirty="0">
                          <a:solidFill>
                            <a:srgbClr val="58585A"/>
                          </a:solidFill>
                          <a:effectLst/>
                          <a:latin typeface="Arial Narrow" panose="020B0606020202030204" pitchFamily="34" charset="0"/>
                        </a:rPr>
                        <a:t>  EJ</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9%</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8108237"/>
                  </a:ext>
                </a:extLst>
              </a:tr>
              <a:tr h="230187">
                <a:tc>
                  <a:txBody>
                    <a:bodyPr/>
                    <a:lstStyle/>
                    <a:p>
                      <a:pPr algn="l" fontAlgn="ctr"/>
                      <a:r>
                        <a:rPr lang="en-US" sz="1500" u="none" strike="noStrike" dirty="0">
                          <a:solidFill>
                            <a:srgbClr val="58585A"/>
                          </a:solidFill>
                          <a:effectLst/>
                          <a:latin typeface="Arial Narrow" panose="020B0606020202030204" pitchFamily="34" charset="0"/>
                        </a:rPr>
                        <a:t>H2</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05886"/>
                  </a:ext>
                </a:extLst>
              </a:tr>
            </a:tbl>
          </a:graphicData>
        </a:graphic>
      </p:graphicFrame>
      <p:graphicFrame>
        <p:nvGraphicFramePr>
          <p:cNvPr id="18" name="Chart 17">
            <a:extLst>
              <a:ext uri="{FF2B5EF4-FFF2-40B4-BE49-F238E27FC236}">
                <a16:creationId xmlns:a16="http://schemas.microsoft.com/office/drawing/2014/main" id="{BED1D09A-CCE6-C047-ABB0-94AC35F9A7BD}"/>
              </a:ext>
            </a:extLst>
          </p:cNvPr>
          <p:cNvGraphicFramePr/>
          <p:nvPr>
            <p:extLst>
              <p:ext uri="{D42A27DB-BD31-4B8C-83A1-F6EECF244321}">
                <p14:modId xmlns:p14="http://schemas.microsoft.com/office/powerpoint/2010/main" val="2919727452"/>
              </p:ext>
            </p:extLst>
          </p:nvPr>
        </p:nvGraphicFramePr>
        <p:xfrm>
          <a:off x="461528" y="4119336"/>
          <a:ext cx="8220943" cy="19099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228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PROTECTION  |  Child Protection</a:t>
            </a:r>
            <a:endParaRPr lang="en-US" sz="3600" dirty="0"/>
          </a:p>
        </p:txBody>
      </p:sp>
      <p:pic>
        <p:nvPicPr>
          <p:cNvPr id="3" name="Picture 2">
            <a:extLst>
              <a:ext uri="{FF2B5EF4-FFF2-40B4-BE49-F238E27FC236}">
                <a16:creationId xmlns:a16="http://schemas.microsoft.com/office/drawing/2014/main" id="{EE2E9566-5600-EB49-9466-16B0A48ECF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4831" y="158760"/>
            <a:ext cx="972457" cy="972457"/>
          </a:xfrm>
          <a:prstGeom prst="rect">
            <a:avLst/>
          </a:prstGeom>
        </p:spPr>
      </p:pic>
      <p:sp>
        <p:nvSpPr>
          <p:cNvPr id="9" name="TextBox 8">
            <a:extLst>
              <a:ext uri="{FF2B5EF4-FFF2-40B4-BE49-F238E27FC236}">
                <a16:creationId xmlns:a16="http://schemas.microsoft.com/office/drawing/2014/main" id="{0533A0AE-D751-2F44-AC4D-17F1BFB930AE}"/>
              </a:ext>
            </a:extLst>
          </p:cNvPr>
          <p:cNvSpPr txBox="1"/>
          <p:nvPr/>
        </p:nvSpPr>
        <p:spPr>
          <a:xfrm>
            <a:off x="400540" y="1426033"/>
            <a:ext cx="8359147" cy="800219"/>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7%</a:t>
            </a:r>
            <a:r>
              <a:rPr lang="en-US" b="1" dirty="0">
                <a:solidFill>
                  <a:srgbClr val="EE5859"/>
                </a:solidFill>
                <a:latin typeface="Arial Narrow" panose="020B0606020202030204" pitchFamily="34" charset="0"/>
              </a:rPr>
              <a:t> </a:t>
            </a:r>
            <a:r>
              <a:rPr lang="en-US" b="1" dirty="0">
                <a:solidFill>
                  <a:srgbClr val="58585A"/>
                </a:solidFill>
                <a:latin typeface="Arial Narrow" panose="020B0606020202030204" pitchFamily="34" charset="0"/>
              </a:rPr>
              <a:t>of households in the </a:t>
            </a:r>
            <a:r>
              <a:rPr lang="en-US" b="1" dirty="0" err="1">
                <a:solidFill>
                  <a:srgbClr val="58585A"/>
                </a:solidFill>
                <a:latin typeface="Arial Narrow" panose="020B0606020202030204" pitchFamily="34" charset="0"/>
              </a:rPr>
              <a:t>oPT</a:t>
            </a:r>
            <a:r>
              <a:rPr lang="en-US" b="1" dirty="0">
                <a:solidFill>
                  <a:srgbClr val="58585A"/>
                </a:solidFill>
                <a:latin typeface="Arial Narrow" panose="020B0606020202030204" pitchFamily="34" charset="0"/>
              </a:rPr>
              <a:t> reported having at least one member under the age of 18 working</a:t>
            </a:r>
            <a:endParaRPr lang="en-US" b="1" dirty="0">
              <a:latin typeface="Arial Narrow" panose="020B0606020202030204" pitchFamily="34" charset="0"/>
            </a:endParaRPr>
          </a:p>
        </p:txBody>
      </p:sp>
      <p:sp>
        <p:nvSpPr>
          <p:cNvPr id="12" name="TextBox 11">
            <a:extLst>
              <a:ext uri="{FF2B5EF4-FFF2-40B4-BE49-F238E27FC236}">
                <a16:creationId xmlns:a16="http://schemas.microsoft.com/office/drawing/2014/main" id="{4EEE0227-7DEA-194A-8674-46553ACA420F}"/>
              </a:ext>
            </a:extLst>
          </p:cNvPr>
          <p:cNvSpPr txBox="1"/>
          <p:nvPr/>
        </p:nvSpPr>
        <p:spPr>
          <a:xfrm>
            <a:off x="979584" y="2357780"/>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 </a:t>
            </a:r>
            <a:r>
              <a:rPr lang="en-US" b="1" dirty="0">
                <a:solidFill>
                  <a:srgbClr val="58585A"/>
                </a:solidFill>
                <a:latin typeface="Arial Narrow" panose="020B0606020202030204" pitchFamily="34" charset="0"/>
              </a:rPr>
              <a:t>of HHs in the Gaza Strip</a:t>
            </a:r>
            <a:endParaRPr lang="en-US" dirty="0"/>
          </a:p>
        </p:txBody>
      </p:sp>
      <p:sp>
        <p:nvSpPr>
          <p:cNvPr id="13" name="TextBox 12">
            <a:extLst>
              <a:ext uri="{FF2B5EF4-FFF2-40B4-BE49-F238E27FC236}">
                <a16:creationId xmlns:a16="http://schemas.microsoft.com/office/drawing/2014/main" id="{CEA0AC93-E415-A445-AA7A-FF86007BE8F6}"/>
              </a:ext>
            </a:extLst>
          </p:cNvPr>
          <p:cNvSpPr txBox="1"/>
          <p:nvPr/>
        </p:nvSpPr>
        <p:spPr>
          <a:xfrm>
            <a:off x="965730" y="2841426"/>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 </a:t>
            </a:r>
            <a:r>
              <a:rPr lang="en-US" b="1" dirty="0">
                <a:solidFill>
                  <a:srgbClr val="58585A"/>
                </a:solidFill>
                <a:latin typeface="Arial Narrow" panose="020B0606020202030204" pitchFamily="34" charset="0"/>
              </a:rPr>
              <a:t>of HHs in the West Bank</a:t>
            </a:r>
            <a:endParaRPr lang="en-US" dirty="0"/>
          </a:p>
        </p:txBody>
      </p:sp>
      <p:sp>
        <p:nvSpPr>
          <p:cNvPr id="16" name="TextBox 15">
            <a:extLst>
              <a:ext uri="{FF2B5EF4-FFF2-40B4-BE49-F238E27FC236}">
                <a16:creationId xmlns:a16="http://schemas.microsoft.com/office/drawing/2014/main" id="{3B1801FA-26D3-FD4E-AD95-E65A86C39C28}"/>
              </a:ext>
            </a:extLst>
          </p:cNvPr>
          <p:cNvSpPr txBox="1"/>
          <p:nvPr/>
        </p:nvSpPr>
        <p:spPr>
          <a:xfrm>
            <a:off x="5321427" y="2357780"/>
            <a:ext cx="5486252"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11% </a:t>
            </a:r>
            <a:r>
              <a:rPr lang="en-US" b="1" dirty="0">
                <a:solidFill>
                  <a:srgbClr val="58585A"/>
                </a:solidFill>
                <a:latin typeface="Arial Narrow" panose="020B0606020202030204" pitchFamily="34" charset="0"/>
              </a:rPr>
              <a:t>of female headed HHs</a:t>
            </a:r>
            <a:endParaRPr lang="en-US" dirty="0"/>
          </a:p>
        </p:txBody>
      </p:sp>
      <p:sp>
        <p:nvSpPr>
          <p:cNvPr id="17" name="TextBox 16">
            <a:extLst>
              <a:ext uri="{FF2B5EF4-FFF2-40B4-BE49-F238E27FC236}">
                <a16:creationId xmlns:a16="http://schemas.microsoft.com/office/drawing/2014/main" id="{CFDD7864-D964-B743-B36B-A9AA8D075DCF}"/>
              </a:ext>
            </a:extLst>
          </p:cNvPr>
          <p:cNvSpPr txBox="1"/>
          <p:nvPr/>
        </p:nvSpPr>
        <p:spPr>
          <a:xfrm>
            <a:off x="5307573" y="2841426"/>
            <a:ext cx="5266205"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 </a:t>
            </a:r>
            <a:r>
              <a:rPr lang="en-US" b="1" dirty="0">
                <a:solidFill>
                  <a:srgbClr val="58585A"/>
                </a:solidFill>
                <a:latin typeface="Arial Narrow" panose="020B0606020202030204" pitchFamily="34" charset="0"/>
              </a:rPr>
              <a:t>of male headed HHs</a:t>
            </a:r>
            <a:endParaRPr lang="en-US" dirty="0"/>
          </a:p>
        </p:txBody>
      </p:sp>
      <p:pic>
        <p:nvPicPr>
          <p:cNvPr id="18" name="Graphic 17" descr="Woman with solid fill">
            <a:extLst>
              <a:ext uri="{FF2B5EF4-FFF2-40B4-BE49-F238E27FC236}">
                <a16:creationId xmlns:a16="http://schemas.microsoft.com/office/drawing/2014/main" id="{DD6ED1D5-15C0-AE4D-8E01-2B99FEC720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81689" y="2353150"/>
            <a:ext cx="400110" cy="400110"/>
          </a:xfrm>
          <a:prstGeom prst="rect">
            <a:avLst/>
          </a:prstGeom>
        </p:spPr>
      </p:pic>
      <p:pic>
        <p:nvPicPr>
          <p:cNvPr id="19" name="Graphic 18" descr="Man with solid fill">
            <a:extLst>
              <a:ext uri="{FF2B5EF4-FFF2-40B4-BE49-F238E27FC236}">
                <a16:creationId xmlns:a16="http://schemas.microsoft.com/office/drawing/2014/main" id="{54946895-18C3-3042-AC42-1C03443765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81689" y="2816374"/>
            <a:ext cx="400110" cy="400110"/>
          </a:xfrm>
          <a:prstGeom prst="rect">
            <a:avLst/>
          </a:prstGeom>
        </p:spPr>
      </p:pic>
      <p:graphicFrame>
        <p:nvGraphicFramePr>
          <p:cNvPr id="20" name="Table 19">
            <a:extLst>
              <a:ext uri="{FF2B5EF4-FFF2-40B4-BE49-F238E27FC236}">
                <a16:creationId xmlns:a16="http://schemas.microsoft.com/office/drawing/2014/main" id="{3680CCBA-1B44-F349-9B79-3F1D4ED32020}"/>
              </a:ext>
            </a:extLst>
          </p:cNvPr>
          <p:cNvGraphicFramePr>
            <a:graphicFrameLocks noGrp="1"/>
          </p:cNvGraphicFramePr>
          <p:nvPr>
            <p:extLst>
              <p:ext uri="{D42A27DB-BD31-4B8C-83A1-F6EECF244321}">
                <p14:modId xmlns:p14="http://schemas.microsoft.com/office/powerpoint/2010/main" val="138695946"/>
              </p:ext>
            </p:extLst>
          </p:nvPr>
        </p:nvGraphicFramePr>
        <p:xfrm>
          <a:off x="1121610" y="4040761"/>
          <a:ext cx="7520158" cy="2134916"/>
        </p:xfrm>
        <a:graphic>
          <a:graphicData uri="http://schemas.openxmlformats.org/drawingml/2006/table">
            <a:tbl>
              <a:tblPr>
                <a:tableStyleId>{5C22544A-7EE6-4342-B048-85BDC9FD1C3A}</a:tableStyleId>
              </a:tblPr>
              <a:tblGrid>
                <a:gridCol w="3475702">
                  <a:extLst>
                    <a:ext uri="{9D8B030D-6E8A-4147-A177-3AD203B41FA5}">
                      <a16:colId xmlns:a16="http://schemas.microsoft.com/office/drawing/2014/main" val="2665553580"/>
                    </a:ext>
                  </a:extLst>
                </a:gridCol>
                <a:gridCol w="1011114">
                  <a:extLst>
                    <a:ext uri="{9D8B030D-6E8A-4147-A177-3AD203B41FA5}">
                      <a16:colId xmlns:a16="http://schemas.microsoft.com/office/drawing/2014/main" val="558775855"/>
                    </a:ext>
                  </a:extLst>
                </a:gridCol>
                <a:gridCol w="1011114">
                  <a:extLst>
                    <a:ext uri="{9D8B030D-6E8A-4147-A177-3AD203B41FA5}">
                      <a16:colId xmlns:a16="http://schemas.microsoft.com/office/drawing/2014/main" val="3882636432"/>
                    </a:ext>
                  </a:extLst>
                </a:gridCol>
                <a:gridCol w="1011114">
                  <a:extLst>
                    <a:ext uri="{9D8B030D-6E8A-4147-A177-3AD203B41FA5}">
                      <a16:colId xmlns:a16="http://schemas.microsoft.com/office/drawing/2014/main" val="4041765059"/>
                    </a:ext>
                  </a:extLst>
                </a:gridCol>
                <a:gridCol w="1011114">
                  <a:extLst>
                    <a:ext uri="{9D8B030D-6E8A-4147-A177-3AD203B41FA5}">
                      <a16:colId xmlns:a16="http://schemas.microsoft.com/office/drawing/2014/main" val="1757229378"/>
                    </a:ext>
                  </a:extLst>
                </a:gridCol>
              </a:tblGrid>
              <a:tr h="318788">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sz="1800" b="1" i="0" u="none" strike="noStrike" dirty="0">
                          <a:solidFill>
                            <a:srgbClr val="58585A"/>
                          </a:solidFill>
                          <a:effectLst/>
                          <a:latin typeface="Arial Narrow" panose="020B0606020202030204" pitchFamily="34" charset="0"/>
                        </a:rPr>
                        <a:t>West Bank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sz="1800" b="1" i="0" u="none" strike="noStrike" dirty="0">
                          <a:solidFill>
                            <a:srgbClr val="58585A"/>
                          </a:solidFill>
                          <a:effectLst/>
                          <a:latin typeface="Arial Narrow" panose="020B0606020202030204" pitchFamily="34" charset="0"/>
                        </a:rPr>
                        <a:t>Gaza Strip</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118114"/>
                  </a:ext>
                </a:extLst>
              </a:tr>
              <a:tr h="318788">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Girls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Boys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Girls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Boys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99468">
                <a:tc>
                  <a:txBody>
                    <a:bodyPr/>
                    <a:lstStyle/>
                    <a:p>
                      <a:pPr algn="l" fontAlgn="ctr"/>
                      <a:r>
                        <a:rPr lang="en-US" sz="1500" b="0" i="0" u="none" strike="noStrike" dirty="0">
                          <a:solidFill>
                            <a:srgbClr val="58585A"/>
                          </a:solidFill>
                          <a:effectLst/>
                          <a:latin typeface="Arial Narrow" panose="020B0606020202030204" pitchFamily="34" charset="0"/>
                        </a:rPr>
                        <a:t>Suffering from verbal harassment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9%</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4%</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11%</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9550076"/>
                  </a:ext>
                </a:extLst>
              </a:tr>
              <a:tr h="299468">
                <a:tc>
                  <a:txBody>
                    <a:bodyPr/>
                    <a:lstStyle/>
                    <a:p>
                      <a:pPr algn="l" fontAlgn="ctr"/>
                      <a:r>
                        <a:rPr lang="en-US" sz="1500" b="0" i="0" u="none" strike="noStrike" dirty="0">
                          <a:solidFill>
                            <a:srgbClr val="58585A"/>
                          </a:solidFill>
                          <a:effectLst/>
                          <a:latin typeface="Arial Narrow" panose="020B0606020202030204" pitchFamily="34" charset="0"/>
                        </a:rPr>
                        <a:t>Suffering from sexual harassment of violence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2%</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1%</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5252621"/>
                  </a:ext>
                </a:extLst>
              </a:tr>
              <a:tr h="299468">
                <a:tc>
                  <a:txBody>
                    <a:bodyPr/>
                    <a:lstStyle/>
                    <a:p>
                      <a:pPr algn="l" fontAlgn="ctr"/>
                      <a:r>
                        <a:rPr lang="en-US" sz="1500" b="0" i="0" u="none" strike="noStrike" dirty="0">
                          <a:solidFill>
                            <a:srgbClr val="58585A"/>
                          </a:solidFill>
                          <a:effectLst/>
                          <a:latin typeface="Arial Narrow" panose="020B0606020202030204" pitchFamily="34" charset="0"/>
                        </a:rPr>
                        <a:t>Being robbed</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4%</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8969081"/>
                  </a:ext>
                </a:extLst>
              </a:tr>
              <a:tr h="299468">
                <a:tc>
                  <a:txBody>
                    <a:bodyPr/>
                    <a:lstStyle/>
                    <a:p>
                      <a:pPr algn="l" fontAlgn="ctr"/>
                      <a:r>
                        <a:rPr lang="en-US" sz="1500" b="0" i="0" u="none" strike="noStrike" dirty="0">
                          <a:solidFill>
                            <a:srgbClr val="58585A"/>
                          </a:solidFill>
                          <a:effectLst/>
                          <a:latin typeface="Arial Narrow" panose="020B0606020202030204" pitchFamily="34" charset="0"/>
                        </a:rPr>
                        <a:t>Being kidnapped</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6%</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8108237"/>
                  </a:ext>
                </a:extLst>
              </a:tr>
              <a:tr h="299468">
                <a:tc>
                  <a:txBody>
                    <a:bodyPr/>
                    <a:lstStyle/>
                    <a:p>
                      <a:pPr algn="l" fontAlgn="ctr"/>
                      <a:r>
                        <a:rPr lang="en-US" sz="1500" b="0" i="0" u="none" strike="noStrike" dirty="0">
                          <a:solidFill>
                            <a:srgbClr val="58585A"/>
                          </a:solidFill>
                          <a:effectLst/>
                          <a:latin typeface="Arial Narrow" panose="020B0606020202030204" pitchFamily="34" charset="0"/>
                        </a:rPr>
                        <a:t>Being threatened with violence</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4%</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500" b="0" i="0" u="none" strike="noStrike" dirty="0">
                          <a:solidFill>
                            <a:srgbClr val="58585A"/>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020"/>
                      </a:srgbClr>
                    </a:solidFill>
                  </a:tcPr>
                </a:tc>
                <a:extLst>
                  <a:ext uri="{0D108BD9-81ED-4DB2-BD59-A6C34878D82A}">
                    <a16:rowId xmlns:a16="http://schemas.microsoft.com/office/drawing/2014/main" val="3633705886"/>
                  </a:ext>
                </a:extLst>
              </a:tr>
            </a:tbl>
          </a:graphicData>
        </a:graphic>
      </p:graphicFrame>
      <p:sp>
        <p:nvSpPr>
          <p:cNvPr id="22" name="TextBox 21">
            <a:extLst>
              <a:ext uri="{FF2B5EF4-FFF2-40B4-BE49-F238E27FC236}">
                <a16:creationId xmlns:a16="http://schemas.microsoft.com/office/drawing/2014/main" id="{5EC196EF-A140-E947-9580-A7CE35969950}"/>
              </a:ext>
            </a:extLst>
          </p:cNvPr>
          <p:cNvSpPr txBox="1"/>
          <p:nvPr/>
        </p:nvSpPr>
        <p:spPr>
          <a:xfrm>
            <a:off x="314128" y="3635908"/>
            <a:ext cx="4572000" cy="323165"/>
          </a:xfrm>
          <a:prstGeom prst="rect">
            <a:avLst/>
          </a:prstGeom>
          <a:noFill/>
        </p:spPr>
        <p:txBody>
          <a:bodyPr wrap="square" rtlCol="0">
            <a:spAutoFit/>
          </a:bodyPr>
          <a:lstStyle/>
          <a:p>
            <a:r>
              <a:rPr lang="en-US" sz="1500" b="1" dirty="0">
                <a:solidFill>
                  <a:srgbClr val="58585A"/>
                </a:solidFill>
                <a:latin typeface="Arial Narrow" panose="020B0606020202030204" pitchFamily="34" charset="0"/>
              </a:rPr>
              <a:t>Most commonly reported security concerns for boys/girls:</a:t>
            </a:r>
            <a:endParaRPr lang="en-US" sz="1500" b="1" dirty="0">
              <a:latin typeface="Arial Narrow" panose="020B0606020202030204" pitchFamily="34" charset="0"/>
            </a:endParaRPr>
          </a:p>
        </p:txBody>
      </p:sp>
    </p:spTree>
    <p:extLst>
      <p:ext uri="{BB962C8B-B14F-4D97-AF65-F5344CB8AC3E}">
        <p14:creationId xmlns:p14="http://schemas.microsoft.com/office/powerpoint/2010/main" val="227293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WASH  |  Sanitation</a:t>
            </a:r>
            <a:endParaRPr lang="en-US" sz="3600" dirty="0"/>
          </a:p>
        </p:txBody>
      </p:sp>
      <p:pic>
        <p:nvPicPr>
          <p:cNvPr id="11" name="Picture 10">
            <a:extLst>
              <a:ext uri="{FF2B5EF4-FFF2-40B4-BE49-F238E27FC236}">
                <a16:creationId xmlns:a16="http://schemas.microsoft.com/office/drawing/2014/main" id="{2A2EEB1E-5714-8247-9501-E6303A0139E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2972" y="108844"/>
            <a:ext cx="1072289" cy="1072289"/>
          </a:xfrm>
          <a:prstGeom prst="rect">
            <a:avLst/>
          </a:prstGeom>
        </p:spPr>
      </p:pic>
      <p:graphicFrame>
        <p:nvGraphicFramePr>
          <p:cNvPr id="4" name="Chart 3">
            <a:extLst>
              <a:ext uri="{FF2B5EF4-FFF2-40B4-BE49-F238E27FC236}">
                <a16:creationId xmlns:a16="http://schemas.microsoft.com/office/drawing/2014/main" id="{40C94B39-0695-D249-9EE9-CB8AA2B26543}"/>
              </a:ext>
            </a:extLst>
          </p:cNvPr>
          <p:cNvGraphicFramePr/>
          <p:nvPr>
            <p:extLst>
              <p:ext uri="{D42A27DB-BD31-4B8C-83A1-F6EECF244321}">
                <p14:modId xmlns:p14="http://schemas.microsoft.com/office/powerpoint/2010/main" val="3353138053"/>
              </p:ext>
            </p:extLst>
          </p:nvPr>
        </p:nvGraphicFramePr>
        <p:xfrm>
          <a:off x="4321919" y="1990436"/>
          <a:ext cx="5072159" cy="3732188"/>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97FC901F-00CD-064B-9411-503B406BD20C}"/>
              </a:ext>
            </a:extLst>
          </p:cNvPr>
          <p:cNvSpPr txBox="1"/>
          <p:nvPr/>
        </p:nvSpPr>
        <p:spPr>
          <a:xfrm>
            <a:off x="4572000" y="1428780"/>
            <a:ext cx="4571999"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reported the </a:t>
            </a:r>
            <a:r>
              <a:rPr lang="en-US" sz="1600" b="1" dirty="0">
                <a:solidFill>
                  <a:srgbClr val="58585A"/>
                </a:solidFill>
                <a:latin typeface="Arial Narrow" panose="020B0606020202030204" pitchFamily="34" charset="0"/>
              </a:rPr>
              <a:t>availability of sanitation items by item</a:t>
            </a:r>
            <a:endParaRPr lang="en-US" sz="1600" b="1" dirty="0">
              <a:latin typeface="Arial Narrow" panose="020B0606020202030204" pitchFamily="34" charset="0"/>
            </a:endParaRPr>
          </a:p>
        </p:txBody>
      </p:sp>
      <p:sp>
        <p:nvSpPr>
          <p:cNvPr id="6" name="TextBox 5">
            <a:extLst>
              <a:ext uri="{FF2B5EF4-FFF2-40B4-BE49-F238E27FC236}">
                <a16:creationId xmlns:a16="http://schemas.microsoft.com/office/drawing/2014/main" id="{EB044CA3-7B31-8E4F-92CD-34FEB5D4DB6C}"/>
              </a:ext>
            </a:extLst>
          </p:cNvPr>
          <p:cNvSpPr txBox="1"/>
          <p:nvPr/>
        </p:nvSpPr>
        <p:spPr>
          <a:xfrm>
            <a:off x="244996" y="1444895"/>
            <a:ext cx="3663506" cy="769441"/>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99%</a:t>
            </a:r>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reported to have </a:t>
            </a:r>
            <a:r>
              <a:rPr lang="en-US" sz="1600" b="1" dirty="0">
                <a:solidFill>
                  <a:srgbClr val="58585A"/>
                </a:solidFill>
                <a:latin typeface="Arial Narrow" panose="020B0606020202030204" pitchFamily="34" charset="0"/>
              </a:rPr>
              <a:t>access to an improved* sanitation facility</a:t>
            </a:r>
            <a:endParaRPr lang="en-US" sz="1600" b="1" dirty="0">
              <a:latin typeface="Arial Narrow" panose="020B0606020202030204" pitchFamily="34" charset="0"/>
            </a:endParaRPr>
          </a:p>
        </p:txBody>
      </p:sp>
      <p:sp>
        <p:nvSpPr>
          <p:cNvPr id="7" name="TextBox 6">
            <a:extLst>
              <a:ext uri="{FF2B5EF4-FFF2-40B4-BE49-F238E27FC236}">
                <a16:creationId xmlns:a16="http://schemas.microsoft.com/office/drawing/2014/main" id="{3785CECC-040A-E64B-AB9B-219647CA59F0}"/>
              </a:ext>
            </a:extLst>
          </p:cNvPr>
          <p:cNvSpPr txBox="1"/>
          <p:nvPr/>
        </p:nvSpPr>
        <p:spPr>
          <a:xfrm>
            <a:off x="603759" y="2768704"/>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99% </a:t>
            </a:r>
            <a:r>
              <a:rPr lang="en-US" b="1" dirty="0">
                <a:solidFill>
                  <a:srgbClr val="58585A"/>
                </a:solidFill>
                <a:latin typeface="Arial Narrow" panose="020B0606020202030204" pitchFamily="34" charset="0"/>
              </a:rPr>
              <a:t>of HHs in the Gaza Strip</a:t>
            </a:r>
            <a:endParaRPr lang="en-US" dirty="0"/>
          </a:p>
        </p:txBody>
      </p:sp>
      <p:sp>
        <p:nvSpPr>
          <p:cNvPr id="8" name="TextBox 7">
            <a:extLst>
              <a:ext uri="{FF2B5EF4-FFF2-40B4-BE49-F238E27FC236}">
                <a16:creationId xmlns:a16="http://schemas.microsoft.com/office/drawing/2014/main" id="{063B13A5-2D65-5F40-ACC6-6A86B8BDAB4C}"/>
              </a:ext>
            </a:extLst>
          </p:cNvPr>
          <p:cNvSpPr txBox="1"/>
          <p:nvPr/>
        </p:nvSpPr>
        <p:spPr>
          <a:xfrm>
            <a:off x="589905" y="3252350"/>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99% </a:t>
            </a:r>
            <a:r>
              <a:rPr lang="en-US" b="1" dirty="0">
                <a:solidFill>
                  <a:srgbClr val="58585A"/>
                </a:solidFill>
                <a:latin typeface="Arial Narrow" panose="020B0606020202030204" pitchFamily="34" charset="0"/>
              </a:rPr>
              <a:t>of HHs in the West Bank</a:t>
            </a:r>
            <a:endParaRPr lang="en-US" dirty="0"/>
          </a:p>
        </p:txBody>
      </p:sp>
      <p:sp>
        <p:nvSpPr>
          <p:cNvPr id="12" name="TextBox 11">
            <a:extLst>
              <a:ext uri="{FF2B5EF4-FFF2-40B4-BE49-F238E27FC236}">
                <a16:creationId xmlns:a16="http://schemas.microsoft.com/office/drawing/2014/main" id="{D3F772D8-D781-FF44-99CE-CABC0F2930BC}"/>
              </a:ext>
            </a:extLst>
          </p:cNvPr>
          <p:cNvSpPr txBox="1"/>
          <p:nvPr/>
        </p:nvSpPr>
        <p:spPr>
          <a:xfrm>
            <a:off x="1039130" y="4331437"/>
            <a:ext cx="2204327"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99% </a:t>
            </a:r>
            <a:r>
              <a:rPr lang="en-US" b="1" dirty="0">
                <a:solidFill>
                  <a:srgbClr val="58585A"/>
                </a:solidFill>
                <a:latin typeface="Arial Narrow" panose="020B0606020202030204" pitchFamily="34" charset="0"/>
              </a:rPr>
              <a:t>of refugee HHs</a:t>
            </a:r>
            <a:endParaRPr lang="en-US" dirty="0"/>
          </a:p>
        </p:txBody>
      </p:sp>
      <p:sp>
        <p:nvSpPr>
          <p:cNvPr id="13" name="TextBox 12">
            <a:extLst>
              <a:ext uri="{FF2B5EF4-FFF2-40B4-BE49-F238E27FC236}">
                <a16:creationId xmlns:a16="http://schemas.microsoft.com/office/drawing/2014/main" id="{F72BFFBF-9BC7-EC45-AC3C-0004E05A8F06}"/>
              </a:ext>
            </a:extLst>
          </p:cNvPr>
          <p:cNvSpPr txBox="1"/>
          <p:nvPr/>
        </p:nvSpPr>
        <p:spPr>
          <a:xfrm>
            <a:off x="1037802" y="4815083"/>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99% </a:t>
            </a:r>
            <a:r>
              <a:rPr lang="en-US" b="1" dirty="0">
                <a:solidFill>
                  <a:srgbClr val="58585A"/>
                </a:solidFill>
                <a:latin typeface="Arial Narrow" panose="020B0606020202030204" pitchFamily="34" charset="0"/>
              </a:rPr>
              <a:t>of in-camp refugee HHs</a:t>
            </a:r>
            <a:endParaRPr lang="en-US" dirty="0"/>
          </a:p>
        </p:txBody>
      </p:sp>
      <p:pic>
        <p:nvPicPr>
          <p:cNvPr id="14" name="Picture 13" descr="A picture containing shape&#10;&#10;Description automatically generated">
            <a:extLst>
              <a:ext uri="{FF2B5EF4-FFF2-40B4-BE49-F238E27FC236}">
                <a16:creationId xmlns:a16="http://schemas.microsoft.com/office/drawing/2014/main" id="{6E622671-6D50-324C-9C74-71480BC2B9A0}"/>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660385" y="4292610"/>
            <a:ext cx="436298" cy="436298"/>
          </a:xfrm>
          <a:prstGeom prst="rect">
            <a:avLst/>
          </a:prstGeom>
        </p:spPr>
      </p:pic>
      <p:sp>
        <p:nvSpPr>
          <p:cNvPr id="15" name="TextBox 14">
            <a:extLst>
              <a:ext uri="{FF2B5EF4-FFF2-40B4-BE49-F238E27FC236}">
                <a16:creationId xmlns:a16="http://schemas.microsoft.com/office/drawing/2014/main" id="{FE4E2744-279F-6245-A0FE-F96C43D329E9}"/>
              </a:ext>
            </a:extLst>
          </p:cNvPr>
          <p:cNvSpPr txBox="1"/>
          <p:nvPr/>
        </p:nvSpPr>
        <p:spPr>
          <a:xfrm>
            <a:off x="1025276" y="5322514"/>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99% </a:t>
            </a:r>
            <a:r>
              <a:rPr lang="en-US" b="1" dirty="0">
                <a:solidFill>
                  <a:srgbClr val="58585A"/>
                </a:solidFill>
                <a:latin typeface="Arial Narrow" panose="020B0606020202030204" pitchFamily="34" charset="0"/>
              </a:rPr>
              <a:t>of non-refugee HHs</a:t>
            </a:r>
            <a:endParaRPr lang="en-US" dirty="0"/>
          </a:p>
        </p:txBody>
      </p:sp>
      <p:pic>
        <p:nvPicPr>
          <p:cNvPr id="16" name="Picture 15" descr="A picture containing shape&#10;&#10;Description automatically generated">
            <a:extLst>
              <a:ext uri="{FF2B5EF4-FFF2-40B4-BE49-F238E27FC236}">
                <a16:creationId xmlns:a16="http://schemas.microsoft.com/office/drawing/2014/main" id="{24E6459B-E2C0-E244-BC56-5BC654E7B175}"/>
              </a:ext>
            </a:extLst>
          </p:cNvPr>
          <p:cNvPicPr>
            <a:picLocks noChangeAspect="1"/>
          </p:cNvPicPr>
          <p:nvPr/>
        </p:nvPicPr>
        <p:blipFill>
          <a:blip r:embed="rId7" cstate="print">
            <a:duotone>
              <a:prstClr val="black"/>
              <a:srgbClr val="58585A">
                <a:tint val="45000"/>
                <a:satMod val="400000"/>
              </a:srgbClr>
            </a:duotone>
            <a:alphaModFix amt="70000"/>
            <a:extLst>
              <a:ext uri="{28A0092B-C50C-407E-A947-70E740481C1C}">
                <a14:useLocalDpi xmlns:a14="http://schemas.microsoft.com/office/drawing/2010/main" val="0"/>
              </a:ext>
            </a:extLst>
          </a:blip>
          <a:stretch>
            <a:fillRect/>
          </a:stretch>
        </p:blipFill>
        <p:spPr>
          <a:xfrm>
            <a:off x="606635" y="4757543"/>
            <a:ext cx="468542" cy="468542"/>
          </a:xfrm>
          <a:prstGeom prst="rect">
            <a:avLst/>
          </a:prstGeom>
        </p:spPr>
      </p:pic>
      <p:pic>
        <p:nvPicPr>
          <p:cNvPr id="17" name="Graphic 16" descr="Man with solid fill">
            <a:extLst>
              <a:ext uri="{FF2B5EF4-FFF2-40B4-BE49-F238E27FC236}">
                <a16:creationId xmlns:a16="http://schemas.microsoft.com/office/drawing/2014/main" id="{94B8401D-945D-6A4E-AAFD-75A2F1F90A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83713" y="5322514"/>
            <a:ext cx="314385" cy="314385"/>
          </a:xfrm>
          <a:prstGeom prst="rect">
            <a:avLst/>
          </a:prstGeom>
        </p:spPr>
      </p:pic>
      <p:sp>
        <p:nvSpPr>
          <p:cNvPr id="18" name="TextBox 17">
            <a:extLst>
              <a:ext uri="{FF2B5EF4-FFF2-40B4-BE49-F238E27FC236}">
                <a16:creationId xmlns:a16="http://schemas.microsoft.com/office/drawing/2014/main" id="{502AA42D-2891-3E41-89CC-747E19245F79}"/>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Pit VIP latrine, flush or pour flush toilet</a:t>
            </a:r>
          </a:p>
        </p:txBody>
      </p:sp>
      <p:sp>
        <p:nvSpPr>
          <p:cNvPr id="19" name="TextBox 18">
            <a:extLst>
              <a:ext uri="{FF2B5EF4-FFF2-40B4-BE49-F238E27FC236}">
                <a16:creationId xmlns:a16="http://schemas.microsoft.com/office/drawing/2014/main" id="{C9DCCEC4-F45F-3243-94D4-87A10337FDB6}"/>
              </a:ext>
            </a:extLst>
          </p:cNvPr>
          <p:cNvSpPr txBox="1"/>
          <p:nvPr/>
        </p:nvSpPr>
        <p:spPr>
          <a:xfrm>
            <a:off x="244994" y="2353901"/>
            <a:ext cx="4334973"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Geographic Area:</a:t>
            </a:r>
            <a:endParaRPr lang="en-US" sz="1600" b="1" dirty="0">
              <a:latin typeface="Arial Narrow" panose="020B0606020202030204" pitchFamily="34" charset="0"/>
            </a:endParaRPr>
          </a:p>
        </p:txBody>
      </p:sp>
      <p:sp>
        <p:nvSpPr>
          <p:cNvPr id="20" name="TextBox 19">
            <a:extLst>
              <a:ext uri="{FF2B5EF4-FFF2-40B4-BE49-F238E27FC236}">
                <a16:creationId xmlns:a16="http://schemas.microsoft.com/office/drawing/2014/main" id="{0AFCEA92-9BC9-A846-A245-67FDB2FDB867}"/>
              </a:ext>
            </a:extLst>
          </p:cNvPr>
          <p:cNvSpPr txBox="1"/>
          <p:nvPr/>
        </p:nvSpPr>
        <p:spPr>
          <a:xfrm>
            <a:off x="281997" y="3934643"/>
            <a:ext cx="4334973"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Population Group:</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51603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WASH  |  Water Sufficiency</a:t>
            </a:r>
            <a:endParaRPr lang="en-US" sz="3600" dirty="0"/>
          </a:p>
        </p:txBody>
      </p:sp>
      <p:pic>
        <p:nvPicPr>
          <p:cNvPr id="11" name="Picture 10">
            <a:extLst>
              <a:ext uri="{FF2B5EF4-FFF2-40B4-BE49-F238E27FC236}">
                <a16:creationId xmlns:a16="http://schemas.microsoft.com/office/drawing/2014/main" id="{2A2EEB1E-5714-8247-9501-E6303A0139E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2972" y="108844"/>
            <a:ext cx="1072289" cy="1072289"/>
          </a:xfrm>
          <a:prstGeom prst="rect">
            <a:avLst/>
          </a:prstGeom>
        </p:spPr>
      </p:pic>
      <p:sp>
        <p:nvSpPr>
          <p:cNvPr id="12" name="TextBox 11">
            <a:extLst>
              <a:ext uri="{FF2B5EF4-FFF2-40B4-BE49-F238E27FC236}">
                <a16:creationId xmlns:a16="http://schemas.microsoft.com/office/drawing/2014/main" id="{58D2AA78-13EB-D540-BD70-A14DAD4E7613}"/>
              </a:ext>
            </a:extLst>
          </p:cNvPr>
          <p:cNvSpPr txBox="1"/>
          <p:nvPr/>
        </p:nvSpPr>
        <p:spPr>
          <a:xfrm>
            <a:off x="386177" y="1338841"/>
            <a:ext cx="3771486"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reporting to have access to a sufficient quantity of drinking water</a:t>
            </a:r>
            <a:endParaRPr lang="en-US" sz="1600" b="1" dirty="0">
              <a:latin typeface="Arial Narrow" panose="020B0606020202030204" pitchFamily="34" charset="0"/>
            </a:endParaRPr>
          </a:p>
        </p:txBody>
      </p:sp>
      <p:sp>
        <p:nvSpPr>
          <p:cNvPr id="14" name="TextBox 13">
            <a:extLst>
              <a:ext uri="{FF2B5EF4-FFF2-40B4-BE49-F238E27FC236}">
                <a16:creationId xmlns:a16="http://schemas.microsoft.com/office/drawing/2014/main" id="{D5FCAB74-AB58-294B-AA6B-2BDD736DA587}"/>
              </a:ext>
            </a:extLst>
          </p:cNvPr>
          <p:cNvSpPr txBox="1"/>
          <p:nvPr/>
        </p:nvSpPr>
        <p:spPr>
          <a:xfrm>
            <a:off x="790096" y="2071319"/>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93% </a:t>
            </a:r>
            <a:r>
              <a:rPr lang="en-US" b="1" dirty="0">
                <a:solidFill>
                  <a:srgbClr val="58585A"/>
                </a:solidFill>
                <a:latin typeface="Arial Narrow" panose="020B0606020202030204" pitchFamily="34" charset="0"/>
              </a:rPr>
              <a:t>of HHs in the Gaza Strip</a:t>
            </a:r>
            <a:endParaRPr lang="en-US" dirty="0"/>
          </a:p>
        </p:txBody>
      </p:sp>
      <p:sp>
        <p:nvSpPr>
          <p:cNvPr id="15" name="TextBox 14">
            <a:extLst>
              <a:ext uri="{FF2B5EF4-FFF2-40B4-BE49-F238E27FC236}">
                <a16:creationId xmlns:a16="http://schemas.microsoft.com/office/drawing/2014/main" id="{E856D233-6946-C245-9936-43A360233A56}"/>
              </a:ext>
            </a:extLst>
          </p:cNvPr>
          <p:cNvSpPr txBox="1"/>
          <p:nvPr/>
        </p:nvSpPr>
        <p:spPr>
          <a:xfrm>
            <a:off x="776242" y="2554965"/>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94% </a:t>
            </a:r>
            <a:r>
              <a:rPr lang="en-US" b="1" dirty="0">
                <a:solidFill>
                  <a:srgbClr val="58585A"/>
                </a:solidFill>
                <a:latin typeface="Arial Narrow" panose="020B0606020202030204" pitchFamily="34" charset="0"/>
              </a:rPr>
              <a:t>of HHs in the West Bank</a:t>
            </a:r>
            <a:endParaRPr lang="en-US" dirty="0"/>
          </a:p>
        </p:txBody>
      </p:sp>
      <p:sp>
        <p:nvSpPr>
          <p:cNvPr id="24" name="TextBox 23">
            <a:extLst>
              <a:ext uri="{FF2B5EF4-FFF2-40B4-BE49-F238E27FC236}">
                <a16:creationId xmlns:a16="http://schemas.microsoft.com/office/drawing/2014/main" id="{025A1259-8EC5-664E-9F25-E7B5D883FB60}"/>
              </a:ext>
            </a:extLst>
          </p:cNvPr>
          <p:cNvSpPr txBox="1"/>
          <p:nvPr/>
        </p:nvSpPr>
        <p:spPr>
          <a:xfrm>
            <a:off x="4986339" y="1338197"/>
            <a:ext cx="4029074" cy="830997"/>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reporting to have access to a sufficient quantity of water for drinking AND domestic purposes</a:t>
            </a:r>
            <a:endParaRPr lang="en-US" sz="1600" b="1" dirty="0">
              <a:latin typeface="Arial Narrow" panose="020B0606020202030204" pitchFamily="34" charset="0"/>
            </a:endParaRPr>
          </a:p>
        </p:txBody>
      </p:sp>
      <p:sp>
        <p:nvSpPr>
          <p:cNvPr id="25" name="TextBox 24">
            <a:extLst>
              <a:ext uri="{FF2B5EF4-FFF2-40B4-BE49-F238E27FC236}">
                <a16:creationId xmlns:a16="http://schemas.microsoft.com/office/drawing/2014/main" id="{D2A2BBCC-E619-5944-90A1-22258BBA7625}"/>
              </a:ext>
            </a:extLst>
          </p:cNvPr>
          <p:cNvSpPr txBox="1"/>
          <p:nvPr/>
        </p:nvSpPr>
        <p:spPr>
          <a:xfrm>
            <a:off x="5318819" y="2214222"/>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82% </a:t>
            </a:r>
            <a:r>
              <a:rPr lang="en-US" b="1" dirty="0">
                <a:solidFill>
                  <a:srgbClr val="58585A"/>
                </a:solidFill>
                <a:latin typeface="Arial Narrow" panose="020B0606020202030204" pitchFamily="34" charset="0"/>
              </a:rPr>
              <a:t>of HHs in the Gaza Strip</a:t>
            </a:r>
            <a:endParaRPr lang="en-US" dirty="0"/>
          </a:p>
        </p:txBody>
      </p:sp>
      <p:sp>
        <p:nvSpPr>
          <p:cNvPr id="26" name="TextBox 25">
            <a:extLst>
              <a:ext uri="{FF2B5EF4-FFF2-40B4-BE49-F238E27FC236}">
                <a16:creationId xmlns:a16="http://schemas.microsoft.com/office/drawing/2014/main" id="{9BB4EB2F-687C-EF48-88E5-0DAEA1C2E98A}"/>
              </a:ext>
            </a:extLst>
          </p:cNvPr>
          <p:cNvSpPr txBox="1"/>
          <p:nvPr/>
        </p:nvSpPr>
        <p:spPr>
          <a:xfrm>
            <a:off x="5304965" y="2697868"/>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83% </a:t>
            </a:r>
            <a:r>
              <a:rPr lang="en-US" b="1" dirty="0">
                <a:solidFill>
                  <a:srgbClr val="58585A"/>
                </a:solidFill>
                <a:latin typeface="Arial Narrow" panose="020B0606020202030204" pitchFamily="34" charset="0"/>
              </a:rPr>
              <a:t>of HHs in the West Bank</a:t>
            </a:r>
            <a:endParaRPr lang="en-US" dirty="0"/>
          </a:p>
        </p:txBody>
      </p:sp>
      <p:graphicFrame>
        <p:nvGraphicFramePr>
          <p:cNvPr id="29" name="Chart 28">
            <a:extLst>
              <a:ext uri="{FF2B5EF4-FFF2-40B4-BE49-F238E27FC236}">
                <a16:creationId xmlns:a16="http://schemas.microsoft.com/office/drawing/2014/main" id="{09586627-6193-AC48-80C0-92D7AC3B8B5F}"/>
              </a:ext>
            </a:extLst>
          </p:cNvPr>
          <p:cNvGraphicFramePr/>
          <p:nvPr>
            <p:extLst>
              <p:ext uri="{D42A27DB-BD31-4B8C-83A1-F6EECF244321}">
                <p14:modId xmlns:p14="http://schemas.microsoft.com/office/powerpoint/2010/main" val="2852100331"/>
              </p:ext>
            </p:extLst>
          </p:nvPr>
        </p:nvGraphicFramePr>
        <p:xfrm>
          <a:off x="457616" y="4017230"/>
          <a:ext cx="8220943" cy="2064422"/>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B3B4828D-022D-7648-9211-9460666BD0F9}"/>
              </a:ext>
            </a:extLst>
          </p:cNvPr>
          <p:cNvSpPr txBox="1"/>
          <p:nvPr/>
        </p:nvSpPr>
        <p:spPr>
          <a:xfrm>
            <a:off x="386177" y="3435953"/>
            <a:ext cx="8220942"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reporting having adopted </a:t>
            </a:r>
            <a:r>
              <a:rPr lang="en-US" sz="1600" b="1" dirty="0">
                <a:solidFill>
                  <a:srgbClr val="58585A"/>
                </a:solidFill>
                <a:latin typeface="Arial Narrow" panose="020B0606020202030204" pitchFamily="34" charset="0"/>
              </a:rPr>
              <a:t>coping strategies </a:t>
            </a:r>
            <a:r>
              <a:rPr lang="en-US" sz="1600" b="1" dirty="0" smtClean="0">
                <a:solidFill>
                  <a:srgbClr val="58585A"/>
                </a:solidFill>
                <a:latin typeface="Arial Narrow" panose="020B0606020202030204" pitchFamily="34" charset="0"/>
              </a:rPr>
              <a:t>in the past to </a:t>
            </a:r>
            <a:r>
              <a:rPr lang="en-US" sz="1600" b="1" dirty="0">
                <a:solidFill>
                  <a:srgbClr val="58585A"/>
                </a:solidFill>
                <a:latin typeface="Arial Narrow" panose="020B0606020202030204" pitchFamily="34" charset="0"/>
              </a:rPr>
              <a:t>cope with a lack of drinking water by type of strategy*</a:t>
            </a:r>
            <a:endParaRPr lang="en-US" sz="1600" b="1" dirty="0">
              <a:latin typeface="Arial Narrow" panose="020B0606020202030204" pitchFamily="34" charset="0"/>
            </a:endParaRPr>
          </a:p>
        </p:txBody>
      </p:sp>
      <p:sp>
        <p:nvSpPr>
          <p:cNvPr id="31" name="TextBox 30">
            <a:extLst>
              <a:ext uri="{FF2B5EF4-FFF2-40B4-BE49-F238E27FC236}">
                <a16:creationId xmlns:a16="http://schemas.microsoft.com/office/drawing/2014/main" id="{7FDE4745-95BF-8242-9982-E21825E038DC}"/>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who reported not having sufficient drinking water</a:t>
            </a:r>
          </a:p>
        </p:txBody>
      </p:sp>
    </p:spTree>
    <p:extLst>
      <p:ext uri="{BB962C8B-B14F-4D97-AF65-F5344CB8AC3E}">
        <p14:creationId xmlns:p14="http://schemas.microsoft.com/office/powerpoint/2010/main" val="172218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088301" y="282666"/>
            <a:ext cx="8620038" cy="724646"/>
          </a:xfrm>
        </p:spPr>
        <p:txBody>
          <a:bodyPr/>
          <a:lstStyle/>
          <a:p>
            <a:r>
              <a:rPr lang="en-US" sz="3200" dirty="0"/>
              <a:t>WASH  |  Drinking Water Source</a:t>
            </a:r>
            <a:endParaRPr lang="en-US" sz="3600" dirty="0"/>
          </a:p>
        </p:txBody>
      </p:sp>
      <p:pic>
        <p:nvPicPr>
          <p:cNvPr id="11" name="Picture 10">
            <a:extLst>
              <a:ext uri="{FF2B5EF4-FFF2-40B4-BE49-F238E27FC236}">
                <a16:creationId xmlns:a16="http://schemas.microsoft.com/office/drawing/2014/main" id="{2A2EEB1E-5714-8247-9501-E6303A0139E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2972" y="108844"/>
            <a:ext cx="1072289" cy="1072289"/>
          </a:xfrm>
          <a:prstGeom prst="rect">
            <a:avLst/>
          </a:prstGeom>
        </p:spPr>
      </p:pic>
      <p:sp>
        <p:nvSpPr>
          <p:cNvPr id="4" name="TextBox 3">
            <a:extLst>
              <a:ext uri="{FF2B5EF4-FFF2-40B4-BE49-F238E27FC236}">
                <a16:creationId xmlns:a16="http://schemas.microsoft.com/office/drawing/2014/main" id="{5492C355-E206-E840-A3B6-931CCF72A7C0}"/>
              </a:ext>
            </a:extLst>
          </p:cNvPr>
          <p:cNvSpPr txBox="1"/>
          <p:nvPr/>
        </p:nvSpPr>
        <p:spPr>
          <a:xfrm>
            <a:off x="894145" y="2267338"/>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14% </a:t>
            </a:r>
            <a:r>
              <a:rPr lang="en-US" b="1" dirty="0">
                <a:solidFill>
                  <a:srgbClr val="58585A"/>
                </a:solidFill>
                <a:latin typeface="Arial Narrow" panose="020B0606020202030204" pitchFamily="34" charset="0"/>
              </a:rPr>
              <a:t>of HHs in the Gaza Strip</a:t>
            </a:r>
            <a:endParaRPr lang="en-US" dirty="0"/>
          </a:p>
        </p:txBody>
      </p:sp>
      <p:sp>
        <p:nvSpPr>
          <p:cNvPr id="5" name="TextBox 4">
            <a:extLst>
              <a:ext uri="{FF2B5EF4-FFF2-40B4-BE49-F238E27FC236}">
                <a16:creationId xmlns:a16="http://schemas.microsoft.com/office/drawing/2014/main" id="{E7B9FD71-E5A0-5A43-BACE-6C38BCBE8C09}"/>
              </a:ext>
            </a:extLst>
          </p:cNvPr>
          <p:cNvSpPr txBox="1"/>
          <p:nvPr/>
        </p:nvSpPr>
        <p:spPr>
          <a:xfrm>
            <a:off x="880291" y="2750984"/>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97% </a:t>
            </a:r>
            <a:r>
              <a:rPr lang="en-US" b="1" dirty="0">
                <a:solidFill>
                  <a:srgbClr val="58585A"/>
                </a:solidFill>
                <a:latin typeface="Arial Narrow" panose="020B0606020202030204" pitchFamily="34" charset="0"/>
              </a:rPr>
              <a:t>of HHs in the West Bank</a:t>
            </a:r>
            <a:endParaRPr lang="en-US" dirty="0"/>
          </a:p>
        </p:txBody>
      </p:sp>
      <p:sp>
        <p:nvSpPr>
          <p:cNvPr id="15" name="TextBox 14">
            <a:extLst>
              <a:ext uri="{FF2B5EF4-FFF2-40B4-BE49-F238E27FC236}">
                <a16:creationId xmlns:a16="http://schemas.microsoft.com/office/drawing/2014/main" id="{0BCF3E26-DCA2-6D49-9F80-8FAAF5D412D3}"/>
              </a:ext>
            </a:extLst>
          </p:cNvPr>
          <p:cNvSpPr txBox="1"/>
          <p:nvPr/>
        </p:nvSpPr>
        <p:spPr>
          <a:xfrm>
            <a:off x="386176" y="1338841"/>
            <a:ext cx="4185823" cy="769441"/>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64% </a:t>
            </a:r>
            <a:r>
              <a:rPr lang="en-US" sz="1600" b="1" dirty="0">
                <a:solidFill>
                  <a:srgbClr val="58585A"/>
                </a:solidFill>
                <a:latin typeface="Arial Narrow" panose="020B0606020202030204" pitchFamily="34" charset="0"/>
              </a:rPr>
              <a:t>of households </a:t>
            </a:r>
            <a:r>
              <a:rPr lang="en-US" sz="1600" b="1" dirty="0" smtClean="0">
                <a:solidFill>
                  <a:srgbClr val="58585A"/>
                </a:solidFill>
                <a:latin typeface="Arial Narrow" panose="020B0606020202030204" pitchFamily="34" charset="0"/>
              </a:rPr>
              <a:t>reported to have </a:t>
            </a:r>
            <a:r>
              <a:rPr lang="en-US" sz="1600" b="1" dirty="0">
                <a:solidFill>
                  <a:srgbClr val="58585A"/>
                </a:solidFill>
                <a:latin typeface="Arial Narrow" panose="020B0606020202030204" pitchFamily="34" charset="0"/>
              </a:rPr>
              <a:t>access to an improved* water source for drinking purposes</a:t>
            </a:r>
            <a:endParaRPr lang="en-US" sz="1600" b="1" dirty="0">
              <a:latin typeface="Arial Narrow" panose="020B0606020202030204" pitchFamily="34" charset="0"/>
            </a:endParaRPr>
          </a:p>
        </p:txBody>
      </p:sp>
      <p:sp>
        <p:nvSpPr>
          <p:cNvPr id="16" name="TextBox 15">
            <a:extLst>
              <a:ext uri="{FF2B5EF4-FFF2-40B4-BE49-F238E27FC236}">
                <a16:creationId xmlns:a16="http://schemas.microsoft.com/office/drawing/2014/main" id="{6DF22F82-00ED-DD4C-8F21-50488756545B}"/>
              </a:ext>
            </a:extLst>
          </p:cNvPr>
          <p:cNvSpPr txBox="1"/>
          <p:nvPr/>
        </p:nvSpPr>
        <p:spPr>
          <a:xfrm>
            <a:off x="4809026" y="1338840"/>
            <a:ext cx="4334973"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by most frequently reported types of drinking water sources</a:t>
            </a:r>
            <a:endParaRPr lang="en-US" sz="1600" b="1" dirty="0">
              <a:latin typeface="Arial Narrow" panose="020B0606020202030204" pitchFamily="34" charset="0"/>
            </a:endParaRPr>
          </a:p>
        </p:txBody>
      </p:sp>
      <p:graphicFrame>
        <p:nvGraphicFramePr>
          <p:cNvPr id="17" name="Chart 16">
            <a:extLst>
              <a:ext uri="{FF2B5EF4-FFF2-40B4-BE49-F238E27FC236}">
                <a16:creationId xmlns:a16="http://schemas.microsoft.com/office/drawing/2014/main" id="{2C6DA324-AC51-8445-AF8A-1832B7E3212F}"/>
              </a:ext>
            </a:extLst>
          </p:cNvPr>
          <p:cNvGraphicFramePr/>
          <p:nvPr>
            <p:extLst>
              <p:ext uri="{D42A27DB-BD31-4B8C-83A1-F6EECF244321}">
                <p14:modId xmlns:p14="http://schemas.microsoft.com/office/powerpoint/2010/main" val="3048997321"/>
              </p:ext>
            </p:extLst>
          </p:nvPr>
        </p:nvGraphicFramePr>
        <p:xfrm>
          <a:off x="3275442" y="1847413"/>
          <a:ext cx="5868558" cy="432478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4498F940-9A8B-304A-979B-51EC8513CE48}"/>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Borehole, protected well, protected spring, bottled water, network private, network communal</a:t>
            </a:r>
          </a:p>
        </p:txBody>
      </p:sp>
      <p:graphicFrame>
        <p:nvGraphicFramePr>
          <p:cNvPr id="19" name="Table 18">
            <a:extLst>
              <a:ext uri="{FF2B5EF4-FFF2-40B4-BE49-F238E27FC236}">
                <a16:creationId xmlns:a16="http://schemas.microsoft.com/office/drawing/2014/main" id="{9C6CE1AF-4043-FA49-8B16-C9DF9AA06D09}"/>
              </a:ext>
            </a:extLst>
          </p:cNvPr>
          <p:cNvGraphicFramePr>
            <a:graphicFrameLocks noGrp="1"/>
          </p:cNvGraphicFramePr>
          <p:nvPr>
            <p:extLst>
              <p:ext uri="{D42A27DB-BD31-4B8C-83A1-F6EECF244321}">
                <p14:modId xmlns:p14="http://schemas.microsoft.com/office/powerpoint/2010/main" val="1953826212"/>
              </p:ext>
            </p:extLst>
          </p:nvPr>
        </p:nvGraphicFramePr>
        <p:xfrm>
          <a:off x="498581" y="3490100"/>
          <a:ext cx="3634117" cy="2377440"/>
        </p:xfrm>
        <a:graphic>
          <a:graphicData uri="http://schemas.openxmlformats.org/drawingml/2006/table">
            <a:tbl>
              <a:tblPr>
                <a:tableStyleId>{5C22544A-7EE6-4342-B048-85BDC9FD1C3A}</a:tableStyleId>
              </a:tblPr>
              <a:tblGrid>
                <a:gridCol w="2044956">
                  <a:extLst>
                    <a:ext uri="{9D8B030D-6E8A-4147-A177-3AD203B41FA5}">
                      <a16:colId xmlns:a16="http://schemas.microsoft.com/office/drawing/2014/main" val="2665553580"/>
                    </a:ext>
                  </a:extLst>
                </a:gridCol>
                <a:gridCol w="1589161">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Gaza gov.</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9%</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North Gaza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13%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Deir al-</a:t>
                      </a:r>
                      <a:r>
                        <a:rPr lang="en-US" sz="150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Rafah</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18%</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9804"/>
                      </a:schemeClr>
                    </a:solidFill>
                  </a:tcPr>
                </a:tc>
                <a:extLst>
                  <a:ext uri="{0D108BD9-81ED-4DB2-BD59-A6C34878D82A}">
                    <a16:rowId xmlns:a16="http://schemas.microsoft.com/office/drawing/2014/main" val="3608108237"/>
                  </a:ext>
                </a:extLst>
              </a:tr>
              <a:tr h="230187">
                <a:tc>
                  <a:txBody>
                    <a:bodyPr/>
                    <a:lstStyle/>
                    <a:p>
                      <a:pPr algn="l" fontAlgn="ctr"/>
                      <a:r>
                        <a:rPr lang="en-US" sz="1500" u="none" strike="noStrike" dirty="0">
                          <a:solidFill>
                            <a:srgbClr val="58585A"/>
                          </a:solidFill>
                          <a:effectLst/>
                          <a:latin typeface="Arial Narrow" panose="020B0606020202030204" pitchFamily="34" charset="0"/>
                        </a:rPr>
                        <a:t>Khan Yunis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0588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H2</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92%</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220254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C</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95%</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587957"/>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A&amp;B</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97%</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334798"/>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East Jerusalem</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100%</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0958174"/>
                  </a:ext>
                </a:extLst>
              </a:tr>
            </a:tbl>
          </a:graphicData>
        </a:graphic>
      </p:graphicFrame>
    </p:spTree>
    <p:extLst>
      <p:ext uri="{BB962C8B-B14F-4D97-AF65-F5344CB8AC3E}">
        <p14:creationId xmlns:p14="http://schemas.microsoft.com/office/powerpoint/2010/main" val="352397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108071" y="298421"/>
            <a:ext cx="8087840" cy="724646"/>
          </a:xfrm>
        </p:spPr>
        <p:txBody>
          <a:bodyPr/>
          <a:lstStyle/>
          <a:p>
            <a:r>
              <a:rPr lang="en-US" sz="3200" dirty="0"/>
              <a:t>SHELTER  |  Shelter Types and Damage</a:t>
            </a:r>
          </a:p>
        </p:txBody>
      </p:sp>
      <p:sp>
        <p:nvSpPr>
          <p:cNvPr id="10" name="TextBox 9">
            <a:extLst>
              <a:ext uri="{FF2B5EF4-FFF2-40B4-BE49-F238E27FC236}">
                <a16:creationId xmlns:a16="http://schemas.microsoft.com/office/drawing/2014/main" id="{5629D5CA-8426-2342-A4D3-A171EA77498F}"/>
              </a:ext>
            </a:extLst>
          </p:cNvPr>
          <p:cNvSpPr txBox="1"/>
          <p:nvPr/>
        </p:nvSpPr>
        <p:spPr>
          <a:xfrm>
            <a:off x="571683" y="1332029"/>
            <a:ext cx="8016679" cy="738664"/>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7%</a:t>
            </a:r>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reported </a:t>
            </a:r>
            <a:r>
              <a:rPr lang="en-US" sz="1600" b="1" dirty="0">
                <a:solidFill>
                  <a:srgbClr val="58585A"/>
                </a:solidFill>
                <a:latin typeface="Arial Narrow" panose="020B0606020202030204" pitchFamily="34" charset="0"/>
              </a:rPr>
              <a:t>living in critical shelters </a:t>
            </a:r>
            <a:r>
              <a:rPr lang="en-US" sz="1400" dirty="0">
                <a:solidFill>
                  <a:srgbClr val="58585A"/>
                </a:solidFill>
                <a:latin typeface="Arial Narrow" panose="020B0606020202030204" pitchFamily="34" charset="0"/>
              </a:rPr>
              <a:t>(damaged buildings, tent, collective shelter, container, makeshift shelter, unfinished/damaged building)</a:t>
            </a:r>
            <a:endParaRPr lang="en-US" sz="1600" dirty="0">
              <a:latin typeface="Arial Narrow" panose="020B0606020202030204" pitchFamily="34" charset="0"/>
            </a:endParaRPr>
          </a:p>
        </p:txBody>
      </p:sp>
      <p:sp>
        <p:nvSpPr>
          <p:cNvPr id="22" name="TextBox 21">
            <a:extLst>
              <a:ext uri="{FF2B5EF4-FFF2-40B4-BE49-F238E27FC236}">
                <a16:creationId xmlns:a16="http://schemas.microsoft.com/office/drawing/2014/main" id="{773512F8-3AAE-0347-8001-175AE0FECBA0}"/>
              </a:ext>
            </a:extLst>
          </p:cNvPr>
          <p:cNvSpPr txBox="1"/>
          <p:nvPr/>
        </p:nvSpPr>
        <p:spPr>
          <a:xfrm>
            <a:off x="1008055" y="2162998"/>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14% </a:t>
            </a:r>
            <a:r>
              <a:rPr lang="en-US" b="1" dirty="0">
                <a:solidFill>
                  <a:srgbClr val="58585A"/>
                </a:solidFill>
                <a:latin typeface="Arial Narrow" panose="020B0606020202030204" pitchFamily="34" charset="0"/>
              </a:rPr>
              <a:t>of HHs in the Gaza Strip</a:t>
            </a:r>
            <a:endParaRPr lang="en-US" dirty="0"/>
          </a:p>
        </p:txBody>
      </p:sp>
      <p:sp>
        <p:nvSpPr>
          <p:cNvPr id="24" name="TextBox 23">
            <a:extLst>
              <a:ext uri="{FF2B5EF4-FFF2-40B4-BE49-F238E27FC236}">
                <a16:creationId xmlns:a16="http://schemas.microsoft.com/office/drawing/2014/main" id="{E86E967E-09B9-DA4B-AF9F-11727BEA8AAD}"/>
              </a:ext>
            </a:extLst>
          </p:cNvPr>
          <p:cNvSpPr txBox="1"/>
          <p:nvPr/>
        </p:nvSpPr>
        <p:spPr>
          <a:xfrm>
            <a:off x="5278882" y="2160330"/>
            <a:ext cx="2757047"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2% </a:t>
            </a:r>
            <a:r>
              <a:rPr lang="en-US" b="1" dirty="0">
                <a:solidFill>
                  <a:srgbClr val="58585A"/>
                </a:solidFill>
                <a:latin typeface="Arial Narrow" panose="020B0606020202030204" pitchFamily="34" charset="0"/>
              </a:rPr>
              <a:t>of HHs in the West Bank</a:t>
            </a:r>
            <a:endParaRPr lang="en-US" dirty="0"/>
          </a:p>
        </p:txBody>
      </p:sp>
      <p:sp>
        <p:nvSpPr>
          <p:cNvPr id="15" name="TextBox 14">
            <a:extLst>
              <a:ext uri="{FF2B5EF4-FFF2-40B4-BE49-F238E27FC236}">
                <a16:creationId xmlns:a16="http://schemas.microsoft.com/office/drawing/2014/main" id="{773512F8-3AAE-0347-8001-175AE0FECBA0}"/>
              </a:ext>
            </a:extLst>
          </p:cNvPr>
          <p:cNvSpPr txBox="1"/>
          <p:nvPr/>
        </p:nvSpPr>
        <p:spPr>
          <a:xfrm>
            <a:off x="1008055" y="3565693"/>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62% </a:t>
            </a:r>
            <a:r>
              <a:rPr lang="en-US" b="1" dirty="0">
                <a:solidFill>
                  <a:srgbClr val="58585A"/>
                </a:solidFill>
                <a:latin typeface="Arial Narrow" panose="020B0606020202030204" pitchFamily="34" charset="0"/>
              </a:rPr>
              <a:t>of HHs in the Gaza Strip</a:t>
            </a:r>
            <a:endParaRPr lang="en-US" dirty="0"/>
          </a:p>
        </p:txBody>
      </p:sp>
      <p:sp>
        <p:nvSpPr>
          <p:cNvPr id="19" name="TextBox 18">
            <a:extLst>
              <a:ext uri="{FF2B5EF4-FFF2-40B4-BE49-F238E27FC236}">
                <a16:creationId xmlns:a16="http://schemas.microsoft.com/office/drawing/2014/main" id="{E86E967E-09B9-DA4B-AF9F-11727BEA8AAD}"/>
              </a:ext>
            </a:extLst>
          </p:cNvPr>
          <p:cNvSpPr txBox="1"/>
          <p:nvPr/>
        </p:nvSpPr>
        <p:spPr>
          <a:xfrm>
            <a:off x="5278882" y="3565693"/>
            <a:ext cx="3055894"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23% </a:t>
            </a:r>
            <a:r>
              <a:rPr lang="en-US" b="1" dirty="0">
                <a:solidFill>
                  <a:srgbClr val="58585A"/>
                </a:solidFill>
                <a:latin typeface="Arial Narrow" panose="020B0606020202030204" pitchFamily="34" charset="0"/>
              </a:rPr>
              <a:t>of HHs in the West Bank</a:t>
            </a:r>
            <a:endParaRPr lang="en-US" dirty="0"/>
          </a:p>
        </p:txBody>
      </p:sp>
      <p:sp>
        <p:nvSpPr>
          <p:cNvPr id="23" name="TextBox 22">
            <a:extLst>
              <a:ext uri="{FF2B5EF4-FFF2-40B4-BE49-F238E27FC236}">
                <a16:creationId xmlns:a16="http://schemas.microsoft.com/office/drawing/2014/main" id="{5629D5CA-8426-2342-A4D3-A171EA77498F}"/>
              </a:ext>
            </a:extLst>
          </p:cNvPr>
          <p:cNvSpPr txBox="1"/>
          <p:nvPr/>
        </p:nvSpPr>
        <p:spPr>
          <a:xfrm>
            <a:off x="571683" y="2920480"/>
            <a:ext cx="8016679" cy="523220"/>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38%</a:t>
            </a:r>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reported </a:t>
            </a:r>
            <a:r>
              <a:rPr lang="en-US" sz="1600" b="1" dirty="0">
                <a:solidFill>
                  <a:srgbClr val="58585A"/>
                </a:solidFill>
                <a:latin typeface="Arial Narrow" panose="020B0606020202030204" pitchFamily="34" charset="0"/>
              </a:rPr>
              <a:t>damage to their shelter</a:t>
            </a:r>
            <a:endParaRPr lang="en-US" sz="1600" b="1" dirty="0">
              <a:latin typeface="Arial Narrow" panose="020B0606020202030204" pitchFamily="34" charset="0"/>
            </a:endParaRPr>
          </a:p>
        </p:txBody>
      </p:sp>
      <p:sp>
        <p:nvSpPr>
          <p:cNvPr id="27" name="TextBox 26">
            <a:extLst>
              <a:ext uri="{FF2B5EF4-FFF2-40B4-BE49-F238E27FC236}">
                <a16:creationId xmlns:a16="http://schemas.microsoft.com/office/drawing/2014/main" id="{5629D5CA-8426-2342-A4D3-A171EA77498F}"/>
              </a:ext>
            </a:extLst>
          </p:cNvPr>
          <p:cNvSpPr txBox="1"/>
          <p:nvPr/>
        </p:nvSpPr>
        <p:spPr>
          <a:xfrm>
            <a:off x="635258" y="4144174"/>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Most commonly reported types of shelter damage</a:t>
            </a:r>
            <a:endParaRPr lang="en-US" sz="1600" b="1" dirty="0">
              <a:latin typeface="Arial Narrow" panose="020B0606020202030204" pitchFamily="34" charset="0"/>
            </a:endParaRPr>
          </a:p>
        </p:txBody>
      </p:sp>
      <p:graphicFrame>
        <p:nvGraphicFramePr>
          <p:cNvPr id="28" name="Table 27">
            <a:extLst>
              <a:ext uri="{FF2B5EF4-FFF2-40B4-BE49-F238E27FC236}">
                <a16:creationId xmlns:a16="http://schemas.microsoft.com/office/drawing/2014/main" id="{5146C04E-990C-4427-8AAC-ABBC933E5C1E}"/>
              </a:ext>
            </a:extLst>
          </p:cNvPr>
          <p:cNvGraphicFramePr>
            <a:graphicFrameLocks noGrp="1"/>
          </p:cNvGraphicFramePr>
          <p:nvPr>
            <p:extLst>
              <p:ext uri="{D42A27DB-BD31-4B8C-83A1-F6EECF244321}">
                <p14:modId xmlns:p14="http://schemas.microsoft.com/office/powerpoint/2010/main" val="245264379"/>
              </p:ext>
            </p:extLst>
          </p:nvPr>
        </p:nvGraphicFramePr>
        <p:xfrm>
          <a:off x="731510" y="4514812"/>
          <a:ext cx="7796894" cy="1257300"/>
        </p:xfrm>
        <a:graphic>
          <a:graphicData uri="http://schemas.openxmlformats.org/drawingml/2006/table">
            <a:tbl>
              <a:tblPr>
                <a:tableStyleId>{5C22544A-7EE6-4342-B048-85BDC9FD1C3A}</a:tableStyleId>
              </a:tblPr>
              <a:tblGrid>
                <a:gridCol w="3431443">
                  <a:extLst>
                    <a:ext uri="{9D8B030D-6E8A-4147-A177-3AD203B41FA5}">
                      <a16:colId xmlns:a16="http://schemas.microsoft.com/office/drawing/2014/main" val="2665553580"/>
                    </a:ext>
                  </a:extLst>
                </a:gridCol>
                <a:gridCol w="1484503">
                  <a:extLst>
                    <a:ext uri="{9D8B030D-6E8A-4147-A177-3AD203B41FA5}">
                      <a16:colId xmlns:a16="http://schemas.microsoft.com/office/drawing/2014/main" val="558775855"/>
                    </a:ext>
                  </a:extLst>
                </a:gridCol>
                <a:gridCol w="1471469">
                  <a:extLst>
                    <a:ext uri="{9D8B030D-6E8A-4147-A177-3AD203B41FA5}">
                      <a16:colId xmlns:a16="http://schemas.microsoft.com/office/drawing/2014/main" val="3419813833"/>
                    </a:ext>
                  </a:extLst>
                </a:gridCol>
                <a:gridCol w="1409479">
                  <a:extLst>
                    <a:ext uri="{9D8B030D-6E8A-4147-A177-3AD203B41FA5}">
                      <a16:colId xmlns:a16="http://schemas.microsoft.com/office/drawing/2014/main" val="2687380210"/>
                    </a:ext>
                  </a:extLst>
                </a:gridCol>
              </a:tblGrid>
              <a:tr h="243684">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Large cracks/opening in most walls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22%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10%</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600" u="none" strike="noStrike" dirty="0">
                          <a:solidFill>
                            <a:srgbClr val="58585A"/>
                          </a:solidFill>
                          <a:effectLst/>
                          <a:latin typeface="Arial Narrow" panose="020B0606020202030204" pitchFamily="34" charset="0"/>
                        </a:rPr>
                        <a:t>39%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Opening or cracks in roof</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18%</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31%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1175252621"/>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Broken</a:t>
                      </a:r>
                      <a:r>
                        <a:rPr lang="en-US" sz="1600" b="0" i="0" u="none" strike="noStrike" baseline="0" dirty="0">
                          <a:solidFill>
                            <a:srgbClr val="58585A"/>
                          </a:solidFill>
                          <a:effectLst/>
                          <a:latin typeface="Arial Narrow" panose="020B0606020202030204" pitchFamily="34" charset="0"/>
                        </a:rPr>
                        <a:t> or cracked windows</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33%</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29804"/>
                      </a:srgbClr>
                    </a:solidFill>
                  </a:tcPr>
                </a:tc>
                <a:extLst>
                  <a:ext uri="{0D108BD9-81ED-4DB2-BD59-A6C34878D82A}">
                    <a16:rowId xmlns:a16="http://schemas.microsoft.com/office/drawing/2014/main" val="898969081"/>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Exterior doors broken/cannot shut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108237"/>
                  </a:ext>
                </a:extLst>
              </a:tr>
            </a:tbl>
          </a:graphicData>
        </a:graphic>
      </p:graphicFrame>
      <p:sp>
        <p:nvSpPr>
          <p:cNvPr id="29" name="TextBox 28">
            <a:extLst>
              <a:ext uri="{FF2B5EF4-FFF2-40B4-BE49-F238E27FC236}">
                <a16:creationId xmlns:a16="http://schemas.microsoft.com/office/drawing/2014/main" id="{11807055-2378-1543-9E47-5D499206F2AF}"/>
              </a:ext>
            </a:extLst>
          </p:cNvPr>
          <p:cNvSpPr txBox="1"/>
          <p:nvPr/>
        </p:nvSpPr>
        <p:spPr>
          <a:xfrm>
            <a:off x="296603" y="5888873"/>
            <a:ext cx="6675225" cy="400110"/>
          </a:xfrm>
          <a:prstGeom prst="rect">
            <a:avLst/>
          </a:prstGeom>
          <a:noFill/>
        </p:spPr>
        <p:txBody>
          <a:bodyPr wrap="none" rtlCol="0">
            <a:spAutoFit/>
          </a:bodyPr>
          <a:lstStyle/>
          <a:p>
            <a:r>
              <a:rPr lang="en-GB" sz="1000" dirty="0">
                <a:latin typeface="Arial Narrow" panose="020B0606020202030204" pitchFamily="34" charset="0"/>
              </a:rPr>
              <a:t>“Defined as households living in: unfinished/abandoned building, damaged building, tent, collective shelter, container, or makeshift shelter</a:t>
            </a:r>
          </a:p>
          <a:p>
            <a:r>
              <a:rPr lang="en-GB" sz="1000" dirty="0">
                <a:latin typeface="Arial Narrow" panose="020B0606020202030204" pitchFamily="34" charset="0"/>
              </a:rPr>
              <a:t>**As a percentage of households who have reported shelter damage</a:t>
            </a:r>
          </a:p>
        </p:txBody>
      </p:sp>
      <p:pic>
        <p:nvPicPr>
          <p:cNvPr id="17" name="Picture 16">
            <a:extLst>
              <a:ext uri="{FF2B5EF4-FFF2-40B4-BE49-F238E27FC236}">
                <a16:creationId xmlns:a16="http://schemas.microsoft.com/office/drawing/2014/main" id="{BB6DBC84-5B50-0D40-B96A-ABFD534B6F0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38646" y="132048"/>
            <a:ext cx="993224" cy="993224"/>
          </a:xfrm>
          <a:prstGeom prst="rect">
            <a:avLst/>
          </a:prstGeom>
        </p:spPr>
      </p:pic>
    </p:spTree>
    <p:extLst>
      <p:ext uri="{BB962C8B-B14F-4D97-AF65-F5344CB8AC3E}">
        <p14:creationId xmlns:p14="http://schemas.microsoft.com/office/powerpoint/2010/main" val="174041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075989" y="298421"/>
            <a:ext cx="8087840" cy="724646"/>
          </a:xfrm>
        </p:spPr>
        <p:txBody>
          <a:bodyPr/>
          <a:lstStyle/>
          <a:p>
            <a:r>
              <a:rPr lang="en-US" sz="3200" dirty="0"/>
              <a:t>SHELTER  |  Occupancy Status and Eviction</a:t>
            </a:r>
          </a:p>
        </p:txBody>
      </p:sp>
      <p:sp>
        <p:nvSpPr>
          <p:cNvPr id="10" name="TextBox 9">
            <a:extLst>
              <a:ext uri="{FF2B5EF4-FFF2-40B4-BE49-F238E27FC236}">
                <a16:creationId xmlns:a16="http://schemas.microsoft.com/office/drawing/2014/main" id="{5629D5CA-8426-2342-A4D3-A171EA77498F}"/>
              </a:ext>
            </a:extLst>
          </p:cNvPr>
          <p:cNvSpPr txBox="1"/>
          <p:nvPr/>
        </p:nvSpPr>
        <p:spPr>
          <a:xfrm>
            <a:off x="512179" y="1367630"/>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a:t>
            </a:r>
            <a:r>
              <a:rPr lang="en-US" sz="1600" b="1" dirty="0" smtClean="0">
                <a:solidFill>
                  <a:srgbClr val="58585A"/>
                </a:solidFill>
                <a:latin typeface="Arial Narrow" panose="020B0606020202030204" pitchFamily="34" charset="0"/>
              </a:rPr>
              <a:t>by reported </a:t>
            </a:r>
            <a:r>
              <a:rPr lang="en-US" sz="1600" b="1" dirty="0">
                <a:solidFill>
                  <a:srgbClr val="58585A"/>
                </a:solidFill>
                <a:latin typeface="Arial Narrow" panose="020B0606020202030204" pitchFamily="34" charset="0"/>
              </a:rPr>
              <a:t>occupancy status:</a:t>
            </a:r>
            <a:endParaRPr lang="en-US" sz="1600" b="1" dirty="0">
              <a:latin typeface="Arial Narrow" panose="020B0606020202030204" pitchFamily="34" charset="0"/>
            </a:endParaRPr>
          </a:p>
        </p:txBody>
      </p:sp>
      <p:sp>
        <p:nvSpPr>
          <p:cNvPr id="20" name="TextBox 19">
            <a:extLst>
              <a:ext uri="{FF2B5EF4-FFF2-40B4-BE49-F238E27FC236}">
                <a16:creationId xmlns:a16="http://schemas.microsoft.com/office/drawing/2014/main" id="{5629D5CA-8426-2342-A4D3-A171EA77498F}"/>
              </a:ext>
            </a:extLst>
          </p:cNvPr>
          <p:cNvSpPr txBox="1"/>
          <p:nvPr/>
        </p:nvSpPr>
        <p:spPr>
          <a:xfrm>
            <a:off x="667340" y="3343876"/>
            <a:ext cx="8016679" cy="523220"/>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5%</a:t>
            </a:r>
            <a:r>
              <a:rPr lang="en-US" sz="1600" b="1" dirty="0">
                <a:solidFill>
                  <a:srgbClr val="EE5859"/>
                </a:solidFill>
                <a:latin typeface="Arial Narrow" panose="020B0606020202030204" pitchFamily="34" charset="0"/>
              </a:rPr>
              <a:t> </a:t>
            </a:r>
            <a:r>
              <a:rPr lang="en-US" b="1" dirty="0">
                <a:solidFill>
                  <a:srgbClr val="58585A"/>
                </a:solidFill>
                <a:latin typeface="Arial Narrow" panose="020B0606020202030204" pitchFamily="34" charset="0"/>
              </a:rPr>
              <a:t>of households </a:t>
            </a:r>
            <a:r>
              <a:rPr lang="en-US" b="1" dirty="0" smtClean="0">
                <a:solidFill>
                  <a:srgbClr val="58585A"/>
                </a:solidFill>
                <a:latin typeface="Arial Narrow" panose="020B0606020202030204" pitchFamily="34" charset="0"/>
              </a:rPr>
              <a:t>reported </a:t>
            </a:r>
            <a:r>
              <a:rPr lang="en-US" b="1" dirty="0">
                <a:solidFill>
                  <a:srgbClr val="58585A"/>
                </a:solidFill>
                <a:latin typeface="Arial Narrow" panose="020B0606020202030204" pitchFamily="34" charset="0"/>
              </a:rPr>
              <a:t>being at risk of </a:t>
            </a:r>
            <a:r>
              <a:rPr lang="en-US" b="1" dirty="0" smtClean="0">
                <a:solidFill>
                  <a:srgbClr val="58585A"/>
                </a:solidFill>
                <a:latin typeface="Arial Narrow" panose="020B0606020202030204" pitchFamily="34" charset="0"/>
              </a:rPr>
              <a:t>eviction at the time of data collection</a:t>
            </a:r>
            <a:endParaRPr lang="en-US" sz="2000" b="1" dirty="0">
              <a:latin typeface="Arial Narrow" panose="020B0606020202030204" pitchFamily="34" charset="0"/>
            </a:endParaRPr>
          </a:p>
        </p:txBody>
      </p:sp>
      <p:sp>
        <p:nvSpPr>
          <p:cNvPr id="26" name="TextBox 25">
            <a:extLst>
              <a:ext uri="{FF2B5EF4-FFF2-40B4-BE49-F238E27FC236}">
                <a16:creationId xmlns:a16="http://schemas.microsoft.com/office/drawing/2014/main" id="{5629D5CA-8426-2342-A4D3-A171EA77498F}"/>
              </a:ext>
            </a:extLst>
          </p:cNvPr>
          <p:cNvSpPr txBox="1"/>
          <p:nvPr/>
        </p:nvSpPr>
        <p:spPr>
          <a:xfrm>
            <a:off x="660866" y="3926798"/>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Most commonly reported reasons for </a:t>
            </a:r>
            <a:r>
              <a:rPr lang="en-US" sz="1600" b="1" dirty="0" smtClean="0">
                <a:solidFill>
                  <a:srgbClr val="58585A"/>
                </a:solidFill>
                <a:latin typeface="Arial Narrow" panose="020B0606020202030204" pitchFamily="34" charset="0"/>
              </a:rPr>
              <a:t>eviction at the time of data collection*:</a:t>
            </a:r>
            <a:endParaRPr lang="en-US" sz="1600" b="1" dirty="0">
              <a:latin typeface="Arial Narrow" panose="020B0606020202030204" pitchFamily="34" charset="0"/>
            </a:endParaRPr>
          </a:p>
        </p:txBody>
      </p:sp>
      <p:graphicFrame>
        <p:nvGraphicFramePr>
          <p:cNvPr id="32" name="Table 31">
            <a:extLst>
              <a:ext uri="{FF2B5EF4-FFF2-40B4-BE49-F238E27FC236}">
                <a16:creationId xmlns:a16="http://schemas.microsoft.com/office/drawing/2014/main" id="{5146C04E-990C-4427-8AAC-ABBC933E5C1E}"/>
              </a:ext>
            </a:extLst>
          </p:cNvPr>
          <p:cNvGraphicFramePr>
            <a:graphicFrameLocks noGrp="1"/>
          </p:cNvGraphicFramePr>
          <p:nvPr>
            <p:extLst>
              <p:ext uri="{D42A27DB-BD31-4B8C-83A1-F6EECF244321}">
                <p14:modId xmlns:p14="http://schemas.microsoft.com/office/powerpoint/2010/main" val="1698558998"/>
              </p:ext>
            </p:extLst>
          </p:nvPr>
        </p:nvGraphicFramePr>
        <p:xfrm>
          <a:off x="466454" y="4255170"/>
          <a:ext cx="8211091" cy="1760220"/>
        </p:xfrm>
        <a:graphic>
          <a:graphicData uri="http://schemas.openxmlformats.org/drawingml/2006/table">
            <a:tbl>
              <a:tblPr>
                <a:tableStyleId>{5C22544A-7EE6-4342-B048-85BDC9FD1C3A}</a:tableStyleId>
              </a:tblPr>
              <a:tblGrid>
                <a:gridCol w="3713660">
                  <a:extLst>
                    <a:ext uri="{9D8B030D-6E8A-4147-A177-3AD203B41FA5}">
                      <a16:colId xmlns:a16="http://schemas.microsoft.com/office/drawing/2014/main" val="2665553580"/>
                    </a:ext>
                  </a:extLst>
                </a:gridCol>
                <a:gridCol w="1463438">
                  <a:extLst>
                    <a:ext uri="{9D8B030D-6E8A-4147-A177-3AD203B41FA5}">
                      <a16:colId xmlns:a16="http://schemas.microsoft.com/office/drawing/2014/main" val="558775855"/>
                    </a:ext>
                  </a:extLst>
                </a:gridCol>
                <a:gridCol w="1549638">
                  <a:extLst>
                    <a:ext uri="{9D8B030D-6E8A-4147-A177-3AD203B41FA5}">
                      <a16:colId xmlns:a16="http://schemas.microsoft.com/office/drawing/2014/main" val="3419813833"/>
                    </a:ext>
                  </a:extLst>
                </a:gridCol>
                <a:gridCol w="1484355">
                  <a:extLst>
                    <a:ext uri="{9D8B030D-6E8A-4147-A177-3AD203B41FA5}">
                      <a16:colId xmlns:a16="http://schemas.microsoft.com/office/drawing/2014/main" val="2687380210"/>
                    </a:ext>
                  </a:extLst>
                </a:gridCol>
              </a:tblGrid>
              <a:tr h="243684">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Lack</a:t>
                      </a:r>
                      <a:r>
                        <a:rPr lang="en-US" sz="1600" b="0" i="0" u="none" strike="noStrike" baseline="0" dirty="0">
                          <a:solidFill>
                            <a:srgbClr val="58585A"/>
                          </a:solidFill>
                          <a:effectLst/>
                          <a:latin typeface="Arial Narrow" panose="020B0606020202030204" pitchFamily="34" charset="0"/>
                        </a:rPr>
                        <a:t> of funds to pay rental costs</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24%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17%</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32%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43684">
                <a:tc>
                  <a:txBody>
                    <a:bodyPr/>
                    <a:lstStyle/>
                    <a:p>
                      <a:pPr algn="l" fontAlgn="ctr"/>
                      <a:r>
                        <a:rPr lang="en-US" sz="1600" u="none" strike="noStrike" dirty="0">
                          <a:solidFill>
                            <a:srgbClr val="58585A"/>
                          </a:solidFill>
                          <a:effectLst/>
                          <a:latin typeface="Arial Narrow" panose="020B0606020202030204" pitchFamily="34" charset="0"/>
                        </a:rPr>
                        <a:t>Request to vacate from owner of building/land</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25%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27%</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23%</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extLst>
                  <a:ext uri="{0D108BD9-81ED-4DB2-BD59-A6C34878D82A}">
                    <a16:rowId xmlns:a16="http://schemas.microsoft.com/office/drawing/2014/main" val="1175252621"/>
                  </a:ext>
                </a:extLst>
              </a:tr>
              <a:tr h="243684">
                <a:tc>
                  <a:txBody>
                    <a:bodyPr/>
                    <a:lstStyle/>
                    <a:p>
                      <a:pPr algn="l" fontAlgn="ctr"/>
                      <a:r>
                        <a:rPr lang="en-US" sz="1600" u="none" strike="noStrike" dirty="0">
                          <a:solidFill>
                            <a:srgbClr val="58585A"/>
                          </a:solidFill>
                          <a:effectLst/>
                          <a:latin typeface="Arial Narrow" panose="020B0606020202030204" pitchFamily="34" charset="0"/>
                        </a:rPr>
                        <a:t>(Israeli) Authorities requested household to leave</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600" u="none" strike="noStrike" dirty="0">
                          <a:solidFill>
                            <a:srgbClr val="58585A"/>
                          </a:solidFill>
                          <a:effectLst/>
                          <a:latin typeface="Arial Narrow" panose="020B0606020202030204" pitchFamily="34" charset="0"/>
                        </a:rPr>
                        <a:t>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69081"/>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Host family no longer able to host</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15%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3608108237"/>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Non-Palestinians in area do not accept family</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23%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r h="243684">
                <a:tc>
                  <a:txBody>
                    <a:bodyPr/>
                    <a:lstStyle/>
                    <a:p>
                      <a:pPr algn="l" fontAlgn="ctr"/>
                      <a:r>
                        <a:rPr lang="en-US" sz="1600" u="none" strike="noStrike" dirty="0">
                          <a:solidFill>
                            <a:srgbClr val="58585A"/>
                          </a:solidFill>
                          <a:effectLst/>
                          <a:latin typeface="Arial Narrow" panose="020B0606020202030204" pitchFamily="34" charset="0"/>
                        </a:rPr>
                        <a:t>No valid tenancy agreement</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0%</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9804"/>
                      </a:srgbClr>
                    </a:solidFill>
                  </a:tcPr>
                </a:tc>
                <a:extLst>
                  <a:ext uri="{0D108BD9-81ED-4DB2-BD59-A6C34878D82A}">
                    <a16:rowId xmlns:a16="http://schemas.microsoft.com/office/drawing/2014/main" val="1488816694"/>
                  </a:ext>
                </a:extLst>
              </a:tr>
            </a:tbl>
          </a:graphicData>
        </a:graphic>
      </p:graphicFrame>
      <p:pic>
        <p:nvPicPr>
          <p:cNvPr id="12" name="Picture 11">
            <a:extLst>
              <a:ext uri="{FF2B5EF4-FFF2-40B4-BE49-F238E27FC236}">
                <a16:creationId xmlns:a16="http://schemas.microsoft.com/office/drawing/2014/main" id="{947C5519-739A-0C4F-9A9B-7446649CE419}"/>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38646" y="132048"/>
            <a:ext cx="993224" cy="993224"/>
          </a:xfrm>
          <a:prstGeom prst="rect">
            <a:avLst/>
          </a:prstGeom>
        </p:spPr>
      </p:pic>
      <p:sp>
        <p:nvSpPr>
          <p:cNvPr id="17" name="TextBox 16">
            <a:extLst>
              <a:ext uri="{FF2B5EF4-FFF2-40B4-BE49-F238E27FC236}">
                <a16:creationId xmlns:a16="http://schemas.microsoft.com/office/drawing/2014/main" id="{EC82717E-93AB-E148-999A-BDBA3940FD9F}"/>
              </a:ext>
            </a:extLst>
          </p:cNvPr>
          <p:cNvSpPr txBox="1"/>
          <p:nvPr/>
        </p:nvSpPr>
        <p:spPr>
          <a:xfrm>
            <a:off x="296603" y="6046039"/>
            <a:ext cx="2954655" cy="246221"/>
          </a:xfrm>
          <a:prstGeom prst="rect">
            <a:avLst/>
          </a:prstGeom>
          <a:noFill/>
        </p:spPr>
        <p:txBody>
          <a:bodyPr wrap="none" rtlCol="0">
            <a:spAutoFit/>
          </a:bodyPr>
          <a:lstStyle/>
          <a:p>
            <a:r>
              <a:rPr lang="en-GB" sz="1000" dirty="0">
                <a:latin typeface="Arial Narrow" panose="020B0606020202030204" pitchFamily="34" charset="0"/>
              </a:rPr>
              <a:t>* As a percentage of HHs reporting being at risk of eviction. </a:t>
            </a:r>
          </a:p>
        </p:txBody>
      </p:sp>
      <p:graphicFrame>
        <p:nvGraphicFramePr>
          <p:cNvPr id="3" name="Chart 2">
            <a:extLst>
              <a:ext uri="{FF2B5EF4-FFF2-40B4-BE49-F238E27FC236}">
                <a16:creationId xmlns:a16="http://schemas.microsoft.com/office/drawing/2014/main" id="{814BE13F-0449-6040-8571-A92D57164861}"/>
              </a:ext>
            </a:extLst>
          </p:cNvPr>
          <p:cNvGraphicFramePr/>
          <p:nvPr>
            <p:extLst>
              <p:ext uri="{D42A27DB-BD31-4B8C-83A1-F6EECF244321}">
                <p14:modId xmlns:p14="http://schemas.microsoft.com/office/powerpoint/2010/main" val="3751035879"/>
              </p:ext>
            </p:extLst>
          </p:nvPr>
        </p:nvGraphicFramePr>
        <p:xfrm>
          <a:off x="905402" y="1824037"/>
          <a:ext cx="7540553" cy="1521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703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4916" y="389646"/>
            <a:ext cx="7996504" cy="459741"/>
          </a:xfrm>
          <a:prstGeom prst="rect">
            <a:avLst/>
          </a:prstGeom>
        </p:spPr>
        <p:txBody>
          <a:bodyPr vert="horz" wrap="square" lIns="0" tIns="13335" rIns="0" bIns="0" rtlCol="0">
            <a:spAutoFit/>
          </a:bodyPr>
          <a:lstStyle/>
          <a:p>
            <a:pPr marL="12700">
              <a:lnSpc>
                <a:spcPct val="100000"/>
              </a:lnSpc>
              <a:spcBef>
                <a:spcPts val="105"/>
              </a:spcBef>
            </a:pPr>
            <a:r>
              <a:rPr sz="2900" spc="-5" dirty="0"/>
              <a:t>MSNA</a:t>
            </a:r>
            <a:r>
              <a:rPr lang="de-CH" sz="2900" spc="-5" dirty="0"/>
              <a:t> vs. JIAF vs.</a:t>
            </a:r>
            <a:r>
              <a:rPr sz="2900" spc="-5" dirty="0"/>
              <a:t> HNO </a:t>
            </a:r>
            <a:r>
              <a:rPr lang="de-CH" sz="2900" spc="-5" dirty="0"/>
              <a:t> - </a:t>
            </a:r>
            <a:r>
              <a:rPr sz="2900" dirty="0"/>
              <a:t> </a:t>
            </a:r>
            <a:r>
              <a:rPr sz="2900" spc="-5" dirty="0"/>
              <a:t>Making sense of it</a:t>
            </a:r>
            <a:r>
              <a:rPr sz="2900" spc="-50" dirty="0"/>
              <a:t> </a:t>
            </a:r>
            <a:r>
              <a:rPr sz="2900" spc="-5" dirty="0"/>
              <a:t>all…</a:t>
            </a:r>
            <a:endParaRPr sz="2900" dirty="0"/>
          </a:p>
        </p:txBody>
      </p:sp>
      <p:sp>
        <p:nvSpPr>
          <p:cNvPr id="3" name="object 3"/>
          <p:cNvSpPr txBox="1"/>
          <p:nvPr/>
        </p:nvSpPr>
        <p:spPr>
          <a:xfrm>
            <a:off x="2016251" y="1903476"/>
            <a:ext cx="1689100" cy="558165"/>
          </a:xfrm>
          <a:prstGeom prst="rect">
            <a:avLst/>
          </a:prstGeom>
          <a:solidFill>
            <a:srgbClr val="666666"/>
          </a:solidFill>
        </p:spPr>
        <p:txBody>
          <a:bodyPr vert="horz" wrap="square" lIns="0" tIns="132080" rIns="0" bIns="0" rtlCol="0">
            <a:spAutoFit/>
          </a:bodyPr>
          <a:lstStyle/>
          <a:p>
            <a:pPr marL="204470">
              <a:lnSpc>
                <a:spcPct val="100000"/>
              </a:lnSpc>
              <a:spcBef>
                <a:spcPts val="1040"/>
              </a:spcBef>
            </a:pPr>
            <a:r>
              <a:rPr sz="1700" b="1" dirty="0">
                <a:solidFill>
                  <a:srgbClr val="FFFFFF"/>
                </a:solidFill>
                <a:latin typeface="Arial Narrow"/>
                <a:cs typeface="Arial Narrow"/>
              </a:rPr>
              <a:t>Data</a:t>
            </a:r>
            <a:r>
              <a:rPr sz="1700" b="1" spc="-45" dirty="0">
                <a:solidFill>
                  <a:srgbClr val="FFFFFF"/>
                </a:solidFill>
                <a:latin typeface="Arial Narrow"/>
                <a:cs typeface="Arial Narrow"/>
              </a:rPr>
              <a:t> </a:t>
            </a:r>
            <a:r>
              <a:rPr sz="1700" b="1" dirty="0">
                <a:solidFill>
                  <a:srgbClr val="FFFFFF"/>
                </a:solidFill>
                <a:latin typeface="Arial Narrow"/>
                <a:cs typeface="Arial Narrow"/>
              </a:rPr>
              <a:t>Source(s)</a:t>
            </a:r>
            <a:endParaRPr sz="1700">
              <a:latin typeface="Arial Narrow"/>
              <a:cs typeface="Arial Narrow"/>
            </a:endParaRPr>
          </a:p>
        </p:txBody>
      </p:sp>
      <p:sp>
        <p:nvSpPr>
          <p:cNvPr id="4" name="object 4"/>
          <p:cNvSpPr txBox="1"/>
          <p:nvPr/>
        </p:nvSpPr>
        <p:spPr>
          <a:xfrm>
            <a:off x="1958339" y="3419855"/>
            <a:ext cx="1803400" cy="558165"/>
          </a:xfrm>
          <a:prstGeom prst="rect">
            <a:avLst/>
          </a:prstGeom>
          <a:solidFill>
            <a:srgbClr val="666666"/>
          </a:solidFill>
        </p:spPr>
        <p:txBody>
          <a:bodyPr vert="horz" wrap="square" lIns="0" tIns="45085" rIns="0" bIns="0" rtlCol="0">
            <a:spAutoFit/>
          </a:bodyPr>
          <a:lstStyle/>
          <a:p>
            <a:pPr marL="427990" marR="419734" indent="54610">
              <a:lnSpc>
                <a:spcPts val="1839"/>
              </a:lnSpc>
              <a:spcBef>
                <a:spcPts val="355"/>
              </a:spcBef>
            </a:pPr>
            <a:r>
              <a:rPr sz="1700" b="1" spc="-5" dirty="0">
                <a:solidFill>
                  <a:srgbClr val="FFFFFF"/>
                </a:solidFill>
                <a:latin typeface="Arial Narrow"/>
                <a:cs typeface="Arial Narrow"/>
              </a:rPr>
              <a:t>Analytical  Fr</a:t>
            </a:r>
            <a:r>
              <a:rPr sz="1700" b="1" dirty="0">
                <a:solidFill>
                  <a:srgbClr val="FFFFFF"/>
                </a:solidFill>
                <a:latin typeface="Arial Narrow"/>
                <a:cs typeface="Arial Narrow"/>
              </a:rPr>
              <a:t>a</a:t>
            </a:r>
            <a:r>
              <a:rPr sz="1700" b="1" spc="5" dirty="0">
                <a:solidFill>
                  <a:srgbClr val="FFFFFF"/>
                </a:solidFill>
                <a:latin typeface="Arial Narrow"/>
                <a:cs typeface="Arial Narrow"/>
              </a:rPr>
              <a:t>m</a:t>
            </a:r>
            <a:r>
              <a:rPr sz="1700" b="1" dirty="0">
                <a:solidFill>
                  <a:srgbClr val="FFFFFF"/>
                </a:solidFill>
                <a:latin typeface="Arial Narrow"/>
                <a:cs typeface="Arial Narrow"/>
              </a:rPr>
              <a:t>ew</a:t>
            </a:r>
            <a:r>
              <a:rPr sz="1700" b="1" spc="-5" dirty="0">
                <a:solidFill>
                  <a:srgbClr val="FFFFFF"/>
                </a:solidFill>
                <a:latin typeface="Arial Narrow"/>
                <a:cs typeface="Arial Narrow"/>
              </a:rPr>
              <a:t>ork</a:t>
            </a:r>
            <a:endParaRPr sz="1700">
              <a:latin typeface="Arial Narrow"/>
              <a:cs typeface="Arial Narrow"/>
            </a:endParaRPr>
          </a:p>
        </p:txBody>
      </p:sp>
      <p:sp>
        <p:nvSpPr>
          <p:cNvPr id="5" name="object 5"/>
          <p:cNvSpPr txBox="1"/>
          <p:nvPr/>
        </p:nvSpPr>
        <p:spPr>
          <a:xfrm>
            <a:off x="1961388" y="4937759"/>
            <a:ext cx="1797050" cy="558165"/>
          </a:xfrm>
          <a:prstGeom prst="rect">
            <a:avLst/>
          </a:prstGeom>
          <a:solidFill>
            <a:srgbClr val="666666"/>
          </a:solidFill>
        </p:spPr>
        <p:txBody>
          <a:bodyPr vert="horz" wrap="square" lIns="0" tIns="128905" rIns="0" bIns="0" rtlCol="0">
            <a:spAutoFit/>
          </a:bodyPr>
          <a:lstStyle/>
          <a:p>
            <a:pPr marL="169545">
              <a:lnSpc>
                <a:spcPct val="100000"/>
              </a:lnSpc>
              <a:spcBef>
                <a:spcPts val="1015"/>
              </a:spcBef>
            </a:pPr>
            <a:r>
              <a:rPr sz="1700" b="1" spc="-5" dirty="0">
                <a:solidFill>
                  <a:srgbClr val="FFFFFF"/>
                </a:solidFill>
                <a:latin typeface="Arial Narrow"/>
                <a:cs typeface="Arial Narrow"/>
              </a:rPr>
              <a:t>Analysis</a:t>
            </a:r>
            <a:r>
              <a:rPr sz="1700" b="1" spc="-35" dirty="0">
                <a:solidFill>
                  <a:srgbClr val="FFFFFF"/>
                </a:solidFill>
                <a:latin typeface="Arial Narrow"/>
                <a:cs typeface="Arial Narrow"/>
              </a:rPr>
              <a:t> </a:t>
            </a:r>
            <a:r>
              <a:rPr sz="1700" b="1" spc="-5" dirty="0">
                <a:solidFill>
                  <a:srgbClr val="FFFFFF"/>
                </a:solidFill>
                <a:latin typeface="Arial Narrow"/>
                <a:cs typeface="Arial Narrow"/>
              </a:rPr>
              <a:t>Outputs</a:t>
            </a:r>
            <a:endParaRPr sz="1700">
              <a:latin typeface="Arial Narrow"/>
              <a:cs typeface="Arial Narrow"/>
            </a:endParaRPr>
          </a:p>
        </p:txBody>
      </p:sp>
      <p:sp>
        <p:nvSpPr>
          <p:cNvPr id="6" name="object 6"/>
          <p:cNvSpPr txBox="1"/>
          <p:nvPr/>
        </p:nvSpPr>
        <p:spPr>
          <a:xfrm>
            <a:off x="2069254" y="4050875"/>
            <a:ext cx="1581150" cy="391160"/>
          </a:xfrm>
          <a:prstGeom prst="rect">
            <a:avLst/>
          </a:prstGeom>
        </p:spPr>
        <p:txBody>
          <a:bodyPr vert="horz" wrap="square" lIns="0" tIns="12700" rIns="0" bIns="0" rtlCol="0">
            <a:spAutoFit/>
          </a:bodyPr>
          <a:lstStyle/>
          <a:p>
            <a:pPr marL="132715" marR="5080" indent="-120650">
              <a:lnSpc>
                <a:spcPct val="100000"/>
              </a:lnSpc>
              <a:spcBef>
                <a:spcPts val="100"/>
              </a:spcBef>
            </a:pPr>
            <a:r>
              <a:rPr sz="1200" b="1" spc="-5" dirty="0">
                <a:solidFill>
                  <a:srgbClr val="666666"/>
                </a:solidFill>
                <a:latin typeface="Arial Narrow"/>
                <a:cs typeface="Arial Narrow"/>
              </a:rPr>
              <a:t>Aggregation methodology  and calculation</a:t>
            </a:r>
            <a:r>
              <a:rPr sz="1200" b="1" spc="-25" dirty="0">
                <a:solidFill>
                  <a:srgbClr val="666666"/>
                </a:solidFill>
                <a:latin typeface="Arial Narrow"/>
                <a:cs typeface="Arial Narrow"/>
              </a:rPr>
              <a:t> </a:t>
            </a:r>
            <a:r>
              <a:rPr sz="1200" b="1" spc="-5" dirty="0">
                <a:solidFill>
                  <a:srgbClr val="666666"/>
                </a:solidFill>
                <a:latin typeface="Arial Narrow"/>
                <a:cs typeface="Arial Narrow"/>
              </a:rPr>
              <a:t>model</a:t>
            </a:r>
            <a:endParaRPr sz="1200" dirty="0">
              <a:latin typeface="Arial Narrow"/>
              <a:cs typeface="Arial Narrow"/>
            </a:endParaRPr>
          </a:p>
        </p:txBody>
      </p:sp>
      <p:sp>
        <p:nvSpPr>
          <p:cNvPr id="7" name="object 7"/>
          <p:cNvSpPr txBox="1"/>
          <p:nvPr/>
        </p:nvSpPr>
        <p:spPr>
          <a:xfrm>
            <a:off x="2150178" y="5578076"/>
            <a:ext cx="1417955" cy="391160"/>
          </a:xfrm>
          <a:prstGeom prst="rect">
            <a:avLst/>
          </a:prstGeom>
        </p:spPr>
        <p:txBody>
          <a:bodyPr vert="horz" wrap="square" lIns="0" tIns="12700" rIns="0" bIns="0" rtlCol="0">
            <a:spAutoFit/>
          </a:bodyPr>
          <a:lstStyle/>
          <a:p>
            <a:pPr marL="41275" marR="5080" indent="-29209">
              <a:lnSpc>
                <a:spcPct val="100000"/>
              </a:lnSpc>
              <a:spcBef>
                <a:spcPts val="100"/>
              </a:spcBef>
            </a:pPr>
            <a:r>
              <a:rPr sz="1200" b="1" spc="-5" dirty="0">
                <a:solidFill>
                  <a:srgbClr val="666666"/>
                </a:solidFill>
                <a:latin typeface="Arial Narrow"/>
                <a:cs typeface="Arial Narrow"/>
              </a:rPr>
              <a:t>Magnitude and severity  of humanitarian</a:t>
            </a:r>
            <a:r>
              <a:rPr sz="1200" b="1" spc="-30" dirty="0">
                <a:solidFill>
                  <a:srgbClr val="666666"/>
                </a:solidFill>
                <a:latin typeface="Arial Narrow"/>
                <a:cs typeface="Arial Narrow"/>
              </a:rPr>
              <a:t> </a:t>
            </a:r>
            <a:r>
              <a:rPr sz="1200" b="1" spc="-5" dirty="0">
                <a:solidFill>
                  <a:srgbClr val="666666"/>
                </a:solidFill>
                <a:latin typeface="Arial Narrow"/>
                <a:cs typeface="Arial Narrow"/>
              </a:rPr>
              <a:t>needs</a:t>
            </a:r>
            <a:endParaRPr sz="1200">
              <a:latin typeface="Arial Narrow"/>
              <a:cs typeface="Arial Narrow"/>
            </a:endParaRPr>
          </a:p>
        </p:txBody>
      </p:sp>
      <p:sp>
        <p:nvSpPr>
          <p:cNvPr id="9" name="object 9"/>
          <p:cNvSpPr/>
          <p:nvPr/>
        </p:nvSpPr>
        <p:spPr>
          <a:xfrm>
            <a:off x="2861310" y="2993898"/>
            <a:ext cx="0" cy="280670"/>
          </a:xfrm>
          <a:custGeom>
            <a:avLst/>
            <a:gdLst/>
            <a:ahLst/>
            <a:cxnLst/>
            <a:rect l="l" t="t" r="r" b="b"/>
            <a:pathLst>
              <a:path h="280670">
                <a:moveTo>
                  <a:pt x="0" y="0"/>
                </a:moveTo>
                <a:lnTo>
                  <a:pt x="0" y="280670"/>
                </a:lnTo>
              </a:path>
            </a:pathLst>
          </a:custGeom>
          <a:ln w="38100">
            <a:solidFill>
              <a:srgbClr val="ED5758"/>
            </a:solidFill>
          </a:ln>
        </p:spPr>
        <p:txBody>
          <a:bodyPr wrap="square" lIns="0" tIns="0" rIns="0" bIns="0" rtlCol="0"/>
          <a:lstStyle/>
          <a:p>
            <a:endParaRPr/>
          </a:p>
        </p:txBody>
      </p:sp>
      <p:sp>
        <p:nvSpPr>
          <p:cNvPr id="10" name="object 10"/>
          <p:cNvSpPr/>
          <p:nvPr/>
        </p:nvSpPr>
        <p:spPr>
          <a:xfrm>
            <a:off x="2804166" y="3255520"/>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ED5758"/>
          </a:solidFill>
        </p:spPr>
        <p:txBody>
          <a:bodyPr wrap="square" lIns="0" tIns="0" rIns="0" bIns="0" rtlCol="0"/>
          <a:lstStyle/>
          <a:p>
            <a:endParaRPr/>
          </a:p>
        </p:txBody>
      </p:sp>
      <p:sp>
        <p:nvSpPr>
          <p:cNvPr id="11" name="object 11"/>
          <p:cNvSpPr/>
          <p:nvPr/>
        </p:nvSpPr>
        <p:spPr>
          <a:xfrm>
            <a:off x="2861310" y="4495038"/>
            <a:ext cx="0" cy="280670"/>
          </a:xfrm>
          <a:custGeom>
            <a:avLst/>
            <a:gdLst/>
            <a:ahLst/>
            <a:cxnLst/>
            <a:rect l="l" t="t" r="r" b="b"/>
            <a:pathLst>
              <a:path h="280670">
                <a:moveTo>
                  <a:pt x="0" y="0"/>
                </a:moveTo>
                <a:lnTo>
                  <a:pt x="0" y="280670"/>
                </a:lnTo>
              </a:path>
            </a:pathLst>
          </a:custGeom>
          <a:ln w="38100">
            <a:solidFill>
              <a:srgbClr val="ED5758"/>
            </a:solidFill>
          </a:ln>
        </p:spPr>
        <p:txBody>
          <a:bodyPr wrap="square" lIns="0" tIns="0" rIns="0" bIns="0" rtlCol="0"/>
          <a:lstStyle/>
          <a:p>
            <a:endParaRPr/>
          </a:p>
        </p:txBody>
      </p:sp>
      <p:sp>
        <p:nvSpPr>
          <p:cNvPr id="12" name="object 12"/>
          <p:cNvSpPr/>
          <p:nvPr/>
        </p:nvSpPr>
        <p:spPr>
          <a:xfrm>
            <a:off x="2804166" y="4756660"/>
            <a:ext cx="114300" cy="114300"/>
          </a:xfrm>
          <a:custGeom>
            <a:avLst/>
            <a:gdLst/>
            <a:ahLst/>
            <a:cxnLst/>
            <a:rect l="l" t="t" r="r" b="b"/>
            <a:pathLst>
              <a:path w="114300" h="114300">
                <a:moveTo>
                  <a:pt x="114300" y="0"/>
                </a:moveTo>
                <a:lnTo>
                  <a:pt x="0" y="0"/>
                </a:lnTo>
                <a:lnTo>
                  <a:pt x="57150" y="114299"/>
                </a:lnTo>
                <a:lnTo>
                  <a:pt x="114300" y="0"/>
                </a:lnTo>
                <a:close/>
              </a:path>
            </a:pathLst>
          </a:custGeom>
          <a:solidFill>
            <a:srgbClr val="ED5758"/>
          </a:solidFill>
        </p:spPr>
        <p:txBody>
          <a:bodyPr wrap="square" lIns="0" tIns="0" rIns="0" bIns="0" rtlCol="0"/>
          <a:lstStyle/>
          <a:p>
            <a:endParaRPr/>
          </a:p>
        </p:txBody>
      </p:sp>
      <p:graphicFrame>
        <p:nvGraphicFramePr>
          <p:cNvPr id="13" name="object 13"/>
          <p:cNvGraphicFramePr>
            <a:graphicFrameLocks noGrp="1"/>
          </p:cNvGraphicFramePr>
          <p:nvPr>
            <p:extLst>
              <p:ext uri="{D42A27DB-BD31-4B8C-83A1-F6EECF244321}">
                <p14:modId xmlns:p14="http://schemas.microsoft.com/office/powerpoint/2010/main" val="3051368747"/>
              </p:ext>
            </p:extLst>
          </p:nvPr>
        </p:nvGraphicFramePr>
        <p:xfrm>
          <a:off x="3817620" y="1435606"/>
          <a:ext cx="3383915" cy="4788000"/>
        </p:xfrm>
        <a:graphic>
          <a:graphicData uri="http://schemas.openxmlformats.org/drawingml/2006/table">
            <a:tbl>
              <a:tblPr firstRow="1" bandRow="1">
                <a:tableStyleId>{2D5ABB26-0587-4C30-8999-92F81FD0307C}</a:tableStyleId>
              </a:tblPr>
              <a:tblGrid>
                <a:gridCol w="999490">
                  <a:extLst>
                    <a:ext uri="{9D8B030D-6E8A-4147-A177-3AD203B41FA5}">
                      <a16:colId xmlns:a16="http://schemas.microsoft.com/office/drawing/2014/main" val="20000"/>
                    </a:ext>
                  </a:extLst>
                </a:gridCol>
                <a:gridCol w="1226820">
                  <a:extLst>
                    <a:ext uri="{9D8B030D-6E8A-4147-A177-3AD203B41FA5}">
                      <a16:colId xmlns:a16="http://schemas.microsoft.com/office/drawing/2014/main" val="20001"/>
                    </a:ext>
                  </a:extLst>
                </a:gridCol>
                <a:gridCol w="1157605">
                  <a:extLst>
                    <a:ext uri="{9D8B030D-6E8A-4147-A177-3AD203B41FA5}">
                      <a16:colId xmlns:a16="http://schemas.microsoft.com/office/drawing/2014/main" val="20002"/>
                    </a:ext>
                  </a:extLst>
                </a:gridCol>
              </a:tblGrid>
              <a:tr h="467869">
                <a:tc>
                  <a:txBody>
                    <a:bodyPr/>
                    <a:lstStyle/>
                    <a:p>
                      <a:pPr algn="ctr">
                        <a:lnSpc>
                          <a:spcPct val="100000"/>
                        </a:lnSpc>
                        <a:spcBef>
                          <a:spcPts val="430"/>
                        </a:spcBef>
                      </a:pPr>
                      <a:r>
                        <a:rPr sz="2000" b="1" spc="-5" dirty="0">
                          <a:solidFill>
                            <a:srgbClr val="666666"/>
                          </a:solidFill>
                          <a:latin typeface="Arial Narrow"/>
                          <a:cs typeface="Arial Narrow"/>
                        </a:rPr>
                        <a:t>JIAF</a:t>
                      </a:r>
                      <a:endParaRPr sz="2000">
                        <a:latin typeface="Arial Narrow"/>
                        <a:cs typeface="Arial Narrow"/>
                      </a:endParaRPr>
                    </a:p>
                  </a:txBody>
                  <a:tcPr marL="0" marR="0" marT="54610" marB="0">
                    <a:lnR w="9525">
                      <a:solidFill>
                        <a:srgbClr val="ED5758"/>
                      </a:solidFill>
                      <a:prstDash val="solid"/>
                    </a:lnR>
                    <a:lnB w="9525">
                      <a:solidFill>
                        <a:srgbClr val="ED5758"/>
                      </a:solidFill>
                      <a:prstDash val="solid"/>
                    </a:lnB>
                  </a:tcPr>
                </a:tc>
                <a:tc>
                  <a:txBody>
                    <a:bodyPr/>
                    <a:lstStyle/>
                    <a:p>
                      <a:pPr marL="59690" algn="ctr">
                        <a:lnSpc>
                          <a:spcPct val="100000"/>
                        </a:lnSpc>
                        <a:spcBef>
                          <a:spcPts val="430"/>
                        </a:spcBef>
                      </a:pPr>
                      <a:r>
                        <a:rPr sz="2000" b="1" spc="-5" dirty="0">
                          <a:solidFill>
                            <a:srgbClr val="666666"/>
                          </a:solidFill>
                          <a:latin typeface="Arial Narrow"/>
                          <a:cs typeface="Arial Narrow"/>
                        </a:rPr>
                        <a:t>MSNA</a:t>
                      </a:r>
                      <a:endParaRPr sz="2000" dirty="0">
                        <a:latin typeface="Arial Narrow"/>
                        <a:cs typeface="Arial Narrow"/>
                      </a:endParaRPr>
                    </a:p>
                  </a:txBody>
                  <a:tcPr marL="0" marR="0" marT="54610" marB="0">
                    <a:lnL w="9525">
                      <a:solidFill>
                        <a:srgbClr val="ED5758"/>
                      </a:solidFill>
                      <a:prstDash val="solid"/>
                    </a:lnL>
                    <a:lnR w="9525">
                      <a:solidFill>
                        <a:srgbClr val="ED5758"/>
                      </a:solidFill>
                      <a:prstDash val="solid"/>
                    </a:lnR>
                    <a:lnB w="9525">
                      <a:solidFill>
                        <a:srgbClr val="ED5758"/>
                      </a:solidFill>
                      <a:prstDash val="solid"/>
                    </a:lnB>
                  </a:tcPr>
                </a:tc>
                <a:tc>
                  <a:txBody>
                    <a:bodyPr/>
                    <a:lstStyle/>
                    <a:p>
                      <a:pPr marL="6985" algn="ctr">
                        <a:lnSpc>
                          <a:spcPct val="100000"/>
                        </a:lnSpc>
                        <a:spcBef>
                          <a:spcPts val="430"/>
                        </a:spcBef>
                      </a:pPr>
                      <a:r>
                        <a:rPr sz="2000" b="1" dirty="0">
                          <a:solidFill>
                            <a:srgbClr val="666666"/>
                          </a:solidFill>
                          <a:latin typeface="Arial Narrow"/>
                          <a:cs typeface="Arial Narrow"/>
                        </a:rPr>
                        <a:t>HNO</a:t>
                      </a:r>
                      <a:endParaRPr sz="2000">
                        <a:latin typeface="Arial Narrow"/>
                        <a:cs typeface="Arial Narrow"/>
                      </a:endParaRPr>
                    </a:p>
                  </a:txBody>
                  <a:tcPr marL="0" marR="0" marT="54610" marB="0">
                    <a:lnL w="9525">
                      <a:solidFill>
                        <a:srgbClr val="ED5758"/>
                      </a:solidFill>
                      <a:prstDash val="solid"/>
                    </a:lnL>
                    <a:lnB w="9525">
                      <a:solidFill>
                        <a:srgbClr val="ED5758"/>
                      </a:solidFill>
                      <a:prstDash val="solid"/>
                    </a:lnB>
                  </a:tcPr>
                </a:tc>
                <a:extLst>
                  <a:ext uri="{0D108BD9-81ED-4DB2-BD59-A6C34878D82A}">
                    <a16:rowId xmlns:a16="http://schemas.microsoft.com/office/drawing/2014/main" val="10000"/>
                  </a:ext>
                </a:extLst>
              </a:tr>
              <a:tr h="1516379">
                <a:tc>
                  <a:txBody>
                    <a:bodyPr/>
                    <a:lstStyle/>
                    <a:p>
                      <a:pPr>
                        <a:lnSpc>
                          <a:spcPct val="100000"/>
                        </a:lnSpc>
                      </a:pPr>
                      <a:endParaRPr sz="1700">
                        <a:latin typeface="Times New Roman"/>
                        <a:cs typeface="Times New Roman"/>
                      </a:endParaRPr>
                    </a:p>
                  </a:txBody>
                  <a:tcPr marL="0" marR="0" marT="0" marB="0">
                    <a:lnR w="9525">
                      <a:solidFill>
                        <a:srgbClr val="ED5758"/>
                      </a:solidFill>
                      <a:prstDash val="solid"/>
                    </a:lnR>
                    <a:lnT w="9525">
                      <a:solidFill>
                        <a:srgbClr val="ED5758"/>
                      </a:solidFill>
                      <a:prstDash val="solid"/>
                    </a:lnT>
                    <a:lnB w="9525">
                      <a:solidFill>
                        <a:srgbClr val="ED5758"/>
                      </a:solidFill>
                      <a:prstDash val="solid"/>
                    </a:lnB>
                  </a:tcPr>
                </a:tc>
                <a:tc>
                  <a:txBody>
                    <a:bodyPr/>
                    <a:lstStyle/>
                    <a:p>
                      <a:pPr marL="59690" algn="ctr">
                        <a:lnSpc>
                          <a:spcPct val="100000"/>
                        </a:lnSpc>
                        <a:spcBef>
                          <a:spcPts val="3175"/>
                        </a:spcBef>
                      </a:pPr>
                      <a:r>
                        <a:rPr sz="4400" dirty="0">
                          <a:solidFill>
                            <a:srgbClr val="666666"/>
                          </a:solidFill>
                          <a:latin typeface="Wingdings 2"/>
                          <a:cs typeface="Wingdings 2"/>
                        </a:rPr>
                        <a:t></a:t>
                      </a:r>
                      <a:endParaRPr sz="4400">
                        <a:latin typeface="Wingdings 2"/>
                        <a:cs typeface="Wingdings 2"/>
                      </a:endParaRPr>
                    </a:p>
                  </a:txBody>
                  <a:tcPr marL="0" marR="0" marT="403225" marB="0">
                    <a:lnL w="9525">
                      <a:solidFill>
                        <a:srgbClr val="ED5758"/>
                      </a:solidFill>
                      <a:prstDash val="solid"/>
                    </a:lnL>
                    <a:lnR w="9525">
                      <a:solidFill>
                        <a:srgbClr val="ED5758"/>
                      </a:solidFill>
                      <a:prstDash val="solid"/>
                    </a:lnR>
                    <a:lnT w="9525">
                      <a:solidFill>
                        <a:srgbClr val="ED5758"/>
                      </a:solidFill>
                      <a:prstDash val="solid"/>
                    </a:lnT>
                    <a:lnB w="9525">
                      <a:solidFill>
                        <a:srgbClr val="ED5758"/>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ED5758"/>
                      </a:solidFill>
                      <a:prstDash val="solid"/>
                    </a:lnL>
                    <a:lnT w="9525">
                      <a:solidFill>
                        <a:srgbClr val="ED5758"/>
                      </a:solidFill>
                      <a:prstDash val="solid"/>
                    </a:lnT>
                    <a:lnB w="9525">
                      <a:solidFill>
                        <a:srgbClr val="ED5758"/>
                      </a:solidFill>
                      <a:prstDash val="solid"/>
                    </a:lnB>
                  </a:tcPr>
                </a:tc>
                <a:extLst>
                  <a:ext uri="{0D108BD9-81ED-4DB2-BD59-A6C34878D82A}">
                    <a16:rowId xmlns:a16="http://schemas.microsoft.com/office/drawing/2014/main" val="10001"/>
                  </a:ext>
                </a:extLst>
              </a:tr>
              <a:tr h="1517904">
                <a:tc>
                  <a:txBody>
                    <a:bodyPr/>
                    <a:lstStyle/>
                    <a:p>
                      <a:pPr marL="1270" algn="ctr">
                        <a:lnSpc>
                          <a:spcPct val="100000"/>
                        </a:lnSpc>
                        <a:spcBef>
                          <a:spcPts val="3485"/>
                        </a:spcBef>
                      </a:pPr>
                      <a:r>
                        <a:rPr sz="4400" dirty="0">
                          <a:solidFill>
                            <a:srgbClr val="666666"/>
                          </a:solidFill>
                          <a:latin typeface="Wingdings 2"/>
                          <a:cs typeface="Wingdings 2"/>
                        </a:rPr>
                        <a:t></a:t>
                      </a:r>
                      <a:endParaRPr sz="4400" dirty="0">
                        <a:latin typeface="Wingdings 2"/>
                        <a:cs typeface="Wingdings 2"/>
                      </a:endParaRPr>
                    </a:p>
                  </a:txBody>
                  <a:tcPr marL="0" marR="0" marT="442595" marB="0">
                    <a:lnR w="9525">
                      <a:solidFill>
                        <a:srgbClr val="ED5758"/>
                      </a:solidFill>
                      <a:prstDash val="solid"/>
                    </a:lnR>
                    <a:lnT w="9525">
                      <a:solidFill>
                        <a:srgbClr val="ED5758"/>
                      </a:solidFill>
                      <a:prstDash val="solid"/>
                    </a:lnT>
                    <a:lnB w="9525">
                      <a:solidFill>
                        <a:srgbClr val="ED5758"/>
                      </a:solidFill>
                      <a:prstDash val="solid"/>
                    </a:lnB>
                  </a:tcPr>
                </a:tc>
                <a:tc>
                  <a:txBody>
                    <a:bodyPr/>
                    <a:lstStyle/>
                    <a:p>
                      <a:pPr marL="59690" algn="ctr">
                        <a:lnSpc>
                          <a:spcPct val="100000"/>
                        </a:lnSpc>
                        <a:spcBef>
                          <a:spcPts val="3485"/>
                        </a:spcBef>
                      </a:pPr>
                      <a:endParaRPr sz="4400" dirty="0">
                        <a:latin typeface="Wingdings 2"/>
                        <a:cs typeface="Wingdings 2"/>
                      </a:endParaRPr>
                    </a:p>
                  </a:txBody>
                  <a:tcPr marL="0" marR="0" marT="442595" marB="0">
                    <a:lnL w="9525">
                      <a:solidFill>
                        <a:srgbClr val="ED5758"/>
                      </a:solidFill>
                      <a:prstDash val="solid"/>
                    </a:lnL>
                    <a:lnR w="9525">
                      <a:solidFill>
                        <a:srgbClr val="ED5758"/>
                      </a:solidFill>
                      <a:prstDash val="solid"/>
                    </a:lnR>
                    <a:lnT w="9525">
                      <a:solidFill>
                        <a:srgbClr val="ED5758"/>
                      </a:solidFill>
                      <a:prstDash val="solid"/>
                    </a:lnT>
                    <a:lnB w="9525">
                      <a:solidFill>
                        <a:srgbClr val="ED5758"/>
                      </a:solidFill>
                      <a:prstDash val="solid"/>
                    </a:lnB>
                  </a:tcPr>
                </a:tc>
                <a:tc>
                  <a:txBody>
                    <a:bodyPr/>
                    <a:lstStyle/>
                    <a:p>
                      <a:pPr>
                        <a:lnSpc>
                          <a:spcPct val="100000"/>
                        </a:lnSpc>
                      </a:pPr>
                      <a:endParaRPr sz="1800" dirty="0">
                        <a:latin typeface="Times New Roman"/>
                        <a:cs typeface="Times New Roman"/>
                      </a:endParaRPr>
                    </a:p>
                    <a:p>
                      <a:pPr>
                        <a:lnSpc>
                          <a:spcPct val="100000"/>
                        </a:lnSpc>
                        <a:spcBef>
                          <a:spcPts val="5"/>
                        </a:spcBef>
                      </a:pPr>
                      <a:endParaRPr sz="2400" dirty="0">
                        <a:latin typeface="Times New Roman"/>
                        <a:cs typeface="Times New Roman"/>
                      </a:endParaRPr>
                    </a:p>
                  </a:txBody>
                  <a:tcPr marL="0" marR="0" marT="0" marB="0">
                    <a:lnL w="9525">
                      <a:solidFill>
                        <a:srgbClr val="ED5758"/>
                      </a:solidFill>
                      <a:prstDash val="solid"/>
                    </a:lnL>
                    <a:lnT w="9525">
                      <a:solidFill>
                        <a:srgbClr val="ED5758"/>
                      </a:solidFill>
                      <a:prstDash val="solid"/>
                    </a:lnT>
                    <a:lnB w="9525">
                      <a:solidFill>
                        <a:srgbClr val="ED5758"/>
                      </a:solidFill>
                      <a:prstDash val="solid"/>
                    </a:lnB>
                  </a:tcPr>
                </a:tc>
                <a:extLst>
                  <a:ext uri="{0D108BD9-81ED-4DB2-BD59-A6C34878D82A}">
                    <a16:rowId xmlns:a16="http://schemas.microsoft.com/office/drawing/2014/main" val="10002"/>
                  </a:ext>
                </a:extLst>
              </a:tr>
              <a:tr h="1285848">
                <a:tc>
                  <a:txBody>
                    <a:bodyPr/>
                    <a:lstStyle/>
                    <a:p>
                      <a:pPr>
                        <a:lnSpc>
                          <a:spcPct val="100000"/>
                        </a:lnSpc>
                      </a:pPr>
                      <a:endParaRPr sz="1700">
                        <a:latin typeface="Times New Roman"/>
                        <a:cs typeface="Times New Roman"/>
                      </a:endParaRPr>
                    </a:p>
                  </a:txBody>
                  <a:tcPr marL="0" marR="0" marT="0" marB="0">
                    <a:lnR w="9525">
                      <a:solidFill>
                        <a:srgbClr val="ED5758"/>
                      </a:solidFill>
                      <a:prstDash val="solid"/>
                    </a:lnR>
                    <a:lnT w="9525">
                      <a:solidFill>
                        <a:srgbClr val="ED5758"/>
                      </a:solidFill>
                      <a:prstDash val="solid"/>
                    </a:lnT>
                  </a:tcPr>
                </a:tc>
                <a:tc>
                  <a:txBody>
                    <a:bodyPr/>
                    <a:lstStyle/>
                    <a:p>
                      <a:pPr marL="59690" algn="ctr">
                        <a:lnSpc>
                          <a:spcPct val="100000"/>
                        </a:lnSpc>
                        <a:spcBef>
                          <a:spcPts val="1560"/>
                        </a:spcBef>
                      </a:pPr>
                      <a:endParaRPr sz="4400" dirty="0">
                        <a:latin typeface="Wingdings 2"/>
                        <a:cs typeface="Wingdings 2"/>
                      </a:endParaRPr>
                    </a:p>
                  </a:txBody>
                  <a:tcPr marL="0" marR="0" marT="198120" marB="0">
                    <a:lnL w="9525">
                      <a:solidFill>
                        <a:srgbClr val="ED5758"/>
                      </a:solidFill>
                      <a:prstDash val="solid"/>
                    </a:lnL>
                    <a:lnR w="9525">
                      <a:solidFill>
                        <a:srgbClr val="ED5758"/>
                      </a:solidFill>
                      <a:prstDash val="solid"/>
                    </a:lnR>
                    <a:lnT w="9525">
                      <a:solidFill>
                        <a:srgbClr val="ED5758"/>
                      </a:solidFill>
                      <a:prstDash val="solid"/>
                    </a:lnT>
                  </a:tcPr>
                </a:tc>
                <a:tc>
                  <a:txBody>
                    <a:bodyPr/>
                    <a:lstStyle/>
                    <a:p>
                      <a:pPr marL="6985" algn="ctr">
                        <a:lnSpc>
                          <a:spcPct val="100000"/>
                        </a:lnSpc>
                        <a:spcBef>
                          <a:spcPts val="1560"/>
                        </a:spcBef>
                      </a:pPr>
                      <a:r>
                        <a:rPr lang="en-CH" sz="4400" dirty="0">
                          <a:solidFill>
                            <a:srgbClr val="666666"/>
                          </a:solidFill>
                          <a:latin typeface="Wingdings 2"/>
                          <a:cs typeface="Wingdings 2"/>
                        </a:rPr>
                        <a:t></a:t>
                      </a:r>
                      <a:endParaRPr sz="4400" dirty="0">
                        <a:latin typeface="Wingdings 2"/>
                        <a:cs typeface="Wingdings 2"/>
                      </a:endParaRPr>
                    </a:p>
                  </a:txBody>
                  <a:tcPr marL="0" marR="0" marT="198120" marB="0">
                    <a:lnL w="9525">
                      <a:solidFill>
                        <a:srgbClr val="ED5758"/>
                      </a:solidFill>
                      <a:prstDash val="solid"/>
                    </a:lnL>
                    <a:lnT w="9525">
                      <a:solidFill>
                        <a:srgbClr val="ED5758"/>
                      </a:solidFill>
                      <a:prstDash val="solid"/>
                    </a:lnT>
                  </a:tcPr>
                </a:tc>
                <a:extLst>
                  <a:ext uri="{0D108BD9-81ED-4DB2-BD59-A6C34878D82A}">
                    <a16:rowId xmlns:a16="http://schemas.microsoft.com/office/drawing/2014/main" val="10003"/>
                  </a:ext>
                </a:extLst>
              </a:tr>
            </a:tbl>
          </a:graphicData>
        </a:graphic>
      </p:graphicFrame>
      <p:sp>
        <p:nvSpPr>
          <p:cNvPr id="17" name="TextBox 16">
            <a:extLst>
              <a:ext uri="{FF2B5EF4-FFF2-40B4-BE49-F238E27FC236}">
                <a16:creationId xmlns:a16="http://schemas.microsoft.com/office/drawing/2014/main" id="{0D068B35-923B-D34D-8C89-F834C3DC9D54}"/>
              </a:ext>
            </a:extLst>
          </p:cNvPr>
          <p:cNvSpPr txBox="1"/>
          <p:nvPr/>
        </p:nvSpPr>
        <p:spPr>
          <a:xfrm>
            <a:off x="2069254" y="2441833"/>
            <a:ext cx="1599132" cy="467870"/>
          </a:xfrm>
          <a:prstGeom prst="rect">
            <a:avLst/>
          </a:prstGeom>
          <a:noFill/>
        </p:spPr>
        <p:txBody>
          <a:bodyPr wrap="square" rtlCol="0">
            <a:spAutoFit/>
          </a:bodyPr>
          <a:lstStyle/>
          <a:p>
            <a:pPr algn="ctr"/>
            <a:r>
              <a:rPr lang="en-GB" sz="1200" b="1" dirty="0">
                <a:solidFill>
                  <a:srgbClr val="58585A"/>
                </a:solidFill>
                <a:latin typeface="Arial Narrow" panose="020B0604020202020204" pitchFamily="34" charset="0"/>
                <a:cs typeface="Arial Narrow" panose="020B0604020202020204" pitchFamily="34" charset="0"/>
              </a:rPr>
              <a:t>One multi-sectoral household dataset</a:t>
            </a:r>
          </a:p>
        </p:txBody>
      </p:sp>
      <p:sp>
        <p:nvSpPr>
          <p:cNvPr id="27" name="10-point Star 26">
            <a:extLst>
              <a:ext uri="{FF2B5EF4-FFF2-40B4-BE49-F238E27FC236}">
                <a16:creationId xmlns:a16="http://schemas.microsoft.com/office/drawing/2014/main" id="{B560B797-6548-C84E-918E-EB465EE18C1C}"/>
              </a:ext>
            </a:extLst>
          </p:cNvPr>
          <p:cNvSpPr/>
          <p:nvPr/>
        </p:nvSpPr>
        <p:spPr>
          <a:xfrm rot="20251910">
            <a:off x="6952130" y="1588401"/>
            <a:ext cx="2056231" cy="1893251"/>
          </a:xfrm>
          <a:prstGeom prst="star10">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Narrow" panose="020B0604020202020204" pitchFamily="34" charset="0"/>
                <a:ea typeface="Arial Unicode MS" panose="020B0604020202020204" pitchFamily="34" charset="-128"/>
                <a:cs typeface="Arial Narrow" panose="020B0604020202020204" pitchFamily="34" charset="0"/>
              </a:rPr>
              <a:t>MSNA and HNO are distinct but aligned processes with the MSNA intended to support HNO at different stages</a:t>
            </a:r>
          </a:p>
        </p:txBody>
      </p:sp>
      <p:sp>
        <p:nvSpPr>
          <p:cNvPr id="28" name="10-point Star 27">
            <a:extLst>
              <a:ext uri="{FF2B5EF4-FFF2-40B4-BE49-F238E27FC236}">
                <a16:creationId xmlns:a16="http://schemas.microsoft.com/office/drawing/2014/main" id="{EACAB5A5-5A63-7E44-8B76-27420981B0DA}"/>
              </a:ext>
            </a:extLst>
          </p:cNvPr>
          <p:cNvSpPr/>
          <p:nvPr/>
        </p:nvSpPr>
        <p:spPr>
          <a:xfrm rot="1362713">
            <a:off x="70829" y="3523297"/>
            <a:ext cx="1990477" cy="1940652"/>
          </a:xfrm>
          <a:prstGeom prst="star10">
            <a:avLst/>
          </a:prstGeom>
          <a:solidFill>
            <a:srgbClr val="7F7F7F"/>
          </a:solidFill>
          <a:ln>
            <a:solidFill>
              <a:srgbClr val="58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Arial Narrow" panose="020B0604020202020204" pitchFamily="34" charset="0"/>
                <a:ea typeface="Arial Unicode MS" panose="020B0604020202020204" pitchFamily="34" charset="-128"/>
                <a:cs typeface="Arial Narrow" panose="020B0604020202020204" pitchFamily="34" charset="0"/>
              </a:rPr>
              <a:t>JIAF provides an analytical framework to calculate the magnitude and severity of humanitarian needs</a:t>
            </a:r>
          </a:p>
        </p:txBody>
      </p:sp>
    </p:spTree>
    <p:extLst>
      <p:ext uri="{BB962C8B-B14F-4D97-AF65-F5344CB8AC3E}">
        <p14:creationId xmlns:p14="http://schemas.microsoft.com/office/powerpoint/2010/main" val="208233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085253" y="270820"/>
            <a:ext cx="8789661" cy="724646"/>
          </a:xfrm>
        </p:spPr>
        <p:txBody>
          <a:bodyPr/>
          <a:lstStyle/>
          <a:p>
            <a:r>
              <a:rPr lang="en-US" sz="3200" dirty="0"/>
              <a:t>EDUCATION  |  </a:t>
            </a:r>
            <a:r>
              <a:rPr lang="en-US" sz="2000" dirty="0"/>
              <a:t>CWD PARTICIPATION AND LEARNING ENVIRONMENT</a:t>
            </a:r>
            <a:endParaRPr lang="en-US" sz="1800" dirty="0"/>
          </a:p>
        </p:txBody>
      </p:sp>
      <p:sp>
        <p:nvSpPr>
          <p:cNvPr id="4" name="Text Placeholder 3">
            <a:extLst>
              <a:ext uri="{FF2B5EF4-FFF2-40B4-BE49-F238E27FC236}">
                <a16:creationId xmlns:a16="http://schemas.microsoft.com/office/drawing/2014/main" id="{84A6329B-4DDA-4D20-AD8F-B37B6EEA8577}"/>
              </a:ext>
            </a:extLst>
          </p:cNvPr>
          <p:cNvSpPr>
            <a:spLocks noGrp="1"/>
          </p:cNvSpPr>
          <p:nvPr>
            <p:ph type="body" sz="quarter" idx="13"/>
          </p:nvPr>
        </p:nvSpPr>
        <p:spPr>
          <a:xfrm>
            <a:off x="566290" y="3717431"/>
            <a:ext cx="8087840" cy="1871335"/>
          </a:xfrm>
        </p:spPr>
        <p:txBody>
          <a:bodyPr/>
          <a:lstStyle/>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endParaRPr lang="en-US" sz="1200" dirty="0"/>
          </a:p>
          <a:p>
            <a:endParaRPr lang="en-US" sz="1200" dirty="0"/>
          </a:p>
        </p:txBody>
      </p:sp>
      <p:sp>
        <p:nvSpPr>
          <p:cNvPr id="10" name="TextBox 9">
            <a:extLst>
              <a:ext uri="{FF2B5EF4-FFF2-40B4-BE49-F238E27FC236}">
                <a16:creationId xmlns:a16="http://schemas.microsoft.com/office/drawing/2014/main" id="{5629D5CA-8426-2342-A4D3-A171EA77498F}"/>
              </a:ext>
            </a:extLst>
          </p:cNvPr>
          <p:cNvSpPr txBox="1"/>
          <p:nvPr/>
        </p:nvSpPr>
        <p:spPr>
          <a:xfrm>
            <a:off x="308533" y="1724100"/>
            <a:ext cx="8852871" cy="338554"/>
          </a:xfrm>
          <a:prstGeom prst="rect">
            <a:avLst/>
          </a:prstGeom>
          <a:noFill/>
        </p:spPr>
        <p:txBody>
          <a:bodyPr wrap="square" rtlCol="0">
            <a:spAutoFit/>
          </a:bodyPr>
          <a:lstStyle/>
          <a:p>
            <a:r>
              <a:rPr lang="fr-FR" sz="1600" b="1" dirty="0" err="1">
                <a:solidFill>
                  <a:srgbClr val="58585A"/>
                </a:solidFill>
                <a:latin typeface="Arial Narrow" panose="020B0606020202030204" pitchFamily="34" charset="0"/>
              </a:rPr>
              <a:t>Among</a:t>
            </a:r>
            <a:r>
              <a:rPr lang="fr-FR" sz="1600" b="1" dirty="0">
                <a:solidFill>
                  <a:srgbClr val="58585A"/>
                </a:solidFill>
                <a:latin typeface="Arial Narrow" panose="020B0606020202030204" pitchFamily="34" charset="0"/>
              </a:rPr>
              <a:t> </a:t>
            </a:r>
            <a:r>
              <a:rPr lang="fr-FR" sz="1600" b="1" dirty="0" err="1">
                <a:solidFill>
                  <a:srgbClr val="58585A"/>
                </a:solidFill>
                <a:latin typeface="Arial Narrow" panose="020B0606020202030204" pitchFamily="34" charset="0"/>
              </a:rPr>
              <a:t>HHs</a:t>
            </a:r>
            <a:r>
              <a:rPr lang="fr-FR" sz="1600" b="1" dirty="0">
                <a:solidFill>
                  <a:srgbClr val="58585A"/>
                </a:solidFill>
                <a:latin typeface="Arial Narrow" panose="020B0606020202030204" pitchFamily="34" charset="0"/>
              </a:rPr>
              <a:t> </a:t>
            </a:r>
            <a:r>
              <a:rPr lang="fr-FR" sz="1600" b="1" dirty="0" err="1">
                <a:solidFill>
                  <a:srgbClr val="58585A"/>
                </a:solidFill>
                <a:latin typeface="Arial Narrow" panose="020B0606020202030204" pitchFamily="34" charset="0"/>
              </a:rPr>
              <a:t>with</a:t>
            </a:r>
            <a:r>
              <a:rPr lang="fr-FR" sz="1600" b="1" dirty="0">
                <a:solidFill>
                  <a:srgbClr val="58585A"/>
                </a:solidFill>
                <a:latin typeface="Arial Narrow" panose="020B0606020202030204" pitchFamily="34" charset="0"/>
              </a:rPr>
              <a:t> at least one </a:t>
            </a:r>
            <a:r>
              <a:rPr lang="fr-FR" sz="1600" b="1" dirty="0" err="1">
                <a:solidFill>
                  <a:srgbClr val="58585A"/>
                </a:solidFill>
                <a:latin typeface="Arial Narrow" panose="020B0606020202030204" pitchFamily="34" charset="0"/>
              </a:rPr>
              <a:t>child</a:t>
            </a:r>
            <a:r>
              <a:rPr lang="fr-FR" sz="1600" b="1" dirty="0">
                <a:solidFill>
                  <a:srgbClr val="58585A"/>
                </a:solidFill>
                <a:latin typeface="Arial Narrow" panose="020B0606020202030204" pitchFamily="34" charset="0"/>
              </a:rPr>
              <a:t> </a:t>
            </a:r>
            <a:r>
              <a:rPr lang="fr-FR" sz="1600" b="1" dirty="0" err="1">
                <a:solidFill>
                  <a:srgbClr val="58585A"/>
                </a:solidFill>
                <a:latin typeface="Arial Narrow" panose="020B0606020202030204" pitchFamily="34" charset="0"/>
              </a:rPr>
              <a:t>with</a:t>
            </a:r>
            <a:r>
              <a:rPr lang="fr-FR" sz="1600" b="1" dirty="0">
                <a:solidFill>
                  <a:srgbClr val="58585A"/>
                </a:solidFill>
                <a:latin typeface="Arial Narrow" panose="020B0606020202030204" pitchFamily="34" charset="0"/>
              </a:rPr>
              <a:t> a </a:t>
            </a:r>
            <a:r>
              <a:rPr lang="fr-FR" sz="1600" b="1" dirty="0" err="1">
                <a:solidFill>
                  <a:srgbClr val="58585A"/>
                </a:solidFill>
                <a:latin typeface="Arial Narrow" panose="020B0606020202030204" pitchFamily="34" charset="0"/>
              </a:rPr>
              <a:t>disability</a:t>
            </a:r>
            <a:r>
              <a:rPr lang="fr-FR" sz="1600" b="1" dirty="0">
                <a:solidFill>
                  <a:srgbClr val="58585A"/>
                </a:solidFill>
                <a:latin typeface="Arial Narrow" panose="020B0606020202030204" pitchFamily="34" charset="0"/>
              </a:rPr>
              <a:t>: </a:t>
            </a:r>
            <a:endParaRPr lang="en-US" sz="1600" b="1" dirty="0">
              <a:solidFill>
                <a:srgbClr val="58585A"/>
              </a:solidFill>
              <a:latin typeface="Arial Narrow" panose="020B0606020202030204" pitchFamily="34" charset="0"/>
            </a:endParaRPr>
          </a:p>
        </p:txBody>
      </p:sp>
      <p:sp>
        <p:nvSpPr>
          <p:cNvPr id="16" name="TextBox 15">
            <a:extLst>
              <a:ext uri="{FF2B5EF4-FFF2-40B4-BE49-F238E27FC236}">
                <a16:creationId xmlns:a16="http://schemas.microsoft.com/office/drawing/2014/main" id="{1645CD82-A1F2-0B44-B641-A5D94DE81C95}"/>
              </a:ext>
            </a:extLst>
          </p:cNvPr>
          <p:cNvSpPr txBox="1"/>
          <p:nvPr/>
        </p:nvSpPr>
        <p:spPr>
          <a:xfrm>
            <a:off x="673721" y="2090130"/>
            <a:ext cx="8165483" cy="677108"/>
          </a:xfrm>
          <a:prstGeom prst="rect">
            <a:avLst/>
          </a:prstGeom>
          <a:noFill/>
        </p:spPr>
        <p:txBody>
          <a:bodyPr wrap="square" rtlCol="0">
            <a:spAutoFit/>
          </a:bodyPr>
          <a:lstStyle/>
          <a:p>
            <a:r>
              <a:rPr lang="en-US" sz="2200" b="1" dirty="0">
                <a:solidFill>
                  <a:srgbClr val="EE5859"/>
                </a:solidFill>
                <a:latin typeface="Arial Narrow" panose="020B0606020202030204" pitchFamily="34" charset="0"/>
              </a:rPr>
              <a:t>19% </a:t>
            </a:r>
            <a:r>
              <a:rPr lang="en-US" sz="1600" dirty="0">
                <a:solidFill>
                  <a:srgbClr val="58585A"/>
                </a:solidFill>
                <a:latin typeface="Arial Narrow" panose="020B0606020202030204" pitchFamily="34" charset="0"/>
              </a:rPr>
              <a:t>reported that at least one CWD was </a:t>
            </a:r>
            <a:r>
              <a:rPr lang="en-US" sz="1600" b="1" u="sng" dirty="0">
                <a:solidFill>
                  <a:srgbClr val="58585A"/>
                </a:solidFill>
                <a:latin typeface="Arial Narrow" panose="020B0606020202030204" pitchFamily="34" charset="0"/>
              </a:rPr>
              <a:t>not</a:t>
            </a:r>
            <a:r>
              <a:rPr lang="en-US" sz="1600" dirty="0">
                <a:solidFill>
                  <a:srgbClr val="58585A"/>
                </a:solidFill>
                <a:latin typeface="Arial Narrow" panose="020B0606020202030204" pitchFamily="34" charset="0"/>
              </a:rPr>
              <a:t> attending </a:t>
            </a:r>
            <a:r>
              <a:rPr lang="en-US" sz="1600" dirty="0" smtClean="0">
                <a:solidFill>
                  <a:srgbClr val="58585A"/>
                </a:solidFill>
                <a:latin typeface="Arial Narrow" panose="020B0606020202030204" pitchFamily="34" charset="0"/>
              </a:rPr>
              <a:t>school at the time of data collection </a:t>
            </a:r>
            <a:r>
              <a:rPr lang="en-US" sz="1600" dirty="0">
                <a:solidFill>
                  <a:srgbClr val="58585A"/>
                </a:solidFill>
                <a:latin typeface="Arial Narrow" panose="020B0606020202030204" pitchFamily="34" charset="0"/>
              </a:rPr>
              <a:t>(9% in the West Bank vs. 25% in the Gaza Strip) </a:t>
            </a:r>
            <a:endParaRPr lang="en-US" dirty="0">
              <a:solidFill>
                <a:srgbClr val="58585A"/>
              </a:solidFill>
              <a:latin typeface="Arial Narrow" panose="020B0606020202030204" pitchFamily="34" charset="0"/>
            </a:endParaRPr>
          </a:p>
        </p:txBody>
      </p:sp>
      <p:sp>
        <p:nvSpPr>
          <p:cNvPr id="13" name="TextBox 12">
            <a:extLst>
              <a:ext uri="{FF2B5EF4-FFF2-40B4-BE49-F238E27FC236}">
                <a16:creationId xmlns:a16="http://schemas.microsoft.com/office/drawing/2014/main" id="{1645CD82-A1F2-0B44-B641-A5D94DE81C95}"/>
              </a:ext>
            </a:extLst>
          </p:cNvPr>
          <p:cNvSpPr txBox="1"/>
          <p:nvPr/>
        </p:nvSpPr>
        <p:spPr>
          <a:xfrm>
            <a:off x="695677" y="2770322"/>
            <a:ext cx="8378698" cy="430887"/>
          </a:xfrm>
          <a:prstGeom prst="rect">
            <a:avLst/>
          </a:prstGeom>
          <a:noFill/>
        </p:spPr>
        <p:txBody>
          <a:bodyPr wrap="square" rtlCol="0">
            <a:spAutoFit/>
          </a:bodyPr>
          <a:lstStyle/>
          <a:p>
            <a:r>
              <a:rPr lang="en-US" sz="2200" b="1" dirty="0">
                <a:solidFill>
                  <a:srgbClr val="EE5859"/>
                </a:solidFill>
                <a:latin typeface="Arial Narrow" panose="020B0606020202030204" pitchFamily="34" charset="0"/>
              </a:rPr>
              <a:t>61% </a:t>
            </a:r>
            <a:r>
              <a:rPr lang="en-US" sz="1600" dirty="0">
                <a:solidFill>
                  <a:srgbClr val="58585A"/>
                </a:solidFill>
                <a:latin typeface="Arial Narrow" panose="020B0606020202030204" pitchFamily="34" charset="0"/>
              </a:rPr>
              <a:t>reported challenges to accessing education services  (45% in the West Bank vs. 71% in the Gaza Strip) </a:t>
            </a:r>
            <a:endParaRPr lang="en-US" dirty="0">
              <a:solidFill>
                <a:srgbClr val="58585A"/>
              </a:solidFill>
              <a:latin typeface="Arial Narrow" panose="020B0606020202030204" pitchFamily="34" charset="0"/>
            </a:endParaRPr>
          </a:p>
        </p:txBody>
      </p:sp>
      <p:sp>
        <p:nvSpPr>
          <p:cNvPr id="5" name="TextBox 4"/>
          <p:cNvSpPr txBox="1"/>
          <p:nvPr/>
        </p:nvSpPr>
        <p:spPr>
          <a:xfrm>
            <a:off x="308529" y="3831327"/>
            <a:ext cx="6960279" cy="707886"/>
          </a:xfrm>
          <a:prstGeom prst="rect">
            <a:avLst/>
          </a:prstGeom>
          <a:noFill/>
        </p:spPr>
        <p:txBody>
          <a:bodyPr wrap="square" rtlCol="0">
            <a:spAutoFit/>
          </a:bodyPr>
          <a:lstStyle/>
          <a:p>
            <a:pPr algn="just"/>
            <a:r>
              <a:rPr lang="fr-FR" sz="2400" b="1" dirty="0">
                <a:solidFill>
                  <a:srgbClr val="EE5859"/>
                </a:solidFill>
                <a:latin typeface="Arial Narrow" panose="020B0606020202030204" pitchFamily="34" charset="0"/>
              </a:rPr>
              <a:t>79% </a:t>
            </a:r>
            <a:r>
              <a:rPr lang="fr-FR" sz="1600" dirty="0">
                <a:solidFill>
                  <a:srgbClr val="58585A"/>
                </a:solidFill>
                <a:latin typeface="Arial Narrow" panose="020B0606020202030204" pitchFamily="34" charset="0"/>
              </a:rPr>
              <a:t>of </a:t>
            </a:r>
            <a:r>
              <a:rPr lang="fr-FR" sz="1600" dirty="0" err="1">
                <a:solidFill>
                  <a:srgbClr val="58585A"/>
                </a:solidFill>
                <a:latin typeface="Arial Narrow" panose="020B0606020202030204" pitchFamily="34" charset="0"/>
              </a:rPr>
              <a:t>HHs</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reported</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having</a:t>
            </a:r>
            <a:r>
              <a:rPr lang="fr-FR" sz="1600" dirty="0">
                <a:solidFill>
                  <a:srgbClr val="58585A"/>
                </a:solidFill>
                <a:latin typeface="Arial Narrow" panose="020B0606020202030204" pitchFamily="34" charset="0"/>
              </a:rPr>
              <a:t> a</a:t>
            </a:r>
            <a:r>
              <a:rPr lang="en-US" sz="1600" dirty="0">
                <a:solidFill>
                  <a:srgbClr val="58585A"/>
                </a:solidFill>
                <a:latin typeface="Arial Narrow" panose="020B0606020202030204" pitchFamily="34" charset="0"/>
              </a:rPr>
              <a:t> functional basic and secondary school </a:t>
            </a:r>
            <a:r>
              <a:rPr lang="en-US" sz="1600" b="1" dirty="0">
                <a:solidFill>
                  <a:srgbClr val="58585A"/>
                </a:solidFill>
                <a:latin typeface="Arial Narrow" panose="020B0606020202030204" pitchFamily="34" charset="0"/>
              </a:rPr>
              <a:t>within a 30min walk </a:t>
            </a:r>
            <a:r>
              <a:rPr lang="en-US" sz="1600" dirty="0">
                <a:solidFill>
                  <a:srgbClr val="58585A"/>
                </a:solidFill>
                <a:latin typeface="Arial Narrow" panose="020B0606020202030204" pitchFamily="34" charset="0"/>
              </a:rPr>
              <a:t>from their dwellings (78% in the West Bank vs. 82% in the Gaza Strip) </a:t>
            </a:r>
            <a:endParaRPr lang="en-US" dirty="0">
              <a:solidFill>
                <a:srgbClr val="58585A"/>
              </a:solidFill>
              <a:latin typeface="Arial Narrow" panose="020B0606020202030204" pitchFamily="34" charset="0"/>
            </a:endParaRPr>
          </a:p>
        </p:txBody>
      </p:sp>
      <p:sp>
        <p:nvSpPr>
          <p:cNvPr id="15" name="TextBox 14">
            <a:extLst>
              <a:ext uri="{FF2B5EF4-FFF2-40B4-BE49-F238E27FC236}">
                <a16:creationId xmlns:a16="http://schemas.microsoft.com/office/drawing/2014/main" id="{5629D5CA-8426-2342-A4D3-A171EA77498F}"/>
              </a:ext>
            </a:extLst>
          </p:cNvPr>
          <p:cNvSpPr txBox="1"/>
          <p:nvPr/>
        </p:nvSpPr>
        <p:spPr>
          <a:xfrm>
            <a:off x="276924" y="3475660"/>
            <a:ext cx="8852871" cy="400110"/>
          </a:xfrm>
          <a:prstGeom prst="rect">
            <a:avLst/>
          </a:prstGeom>
          <a:noFill/>
        </p:spPr>
        <p:txBody>
          <a:bodyPr wrap="square" rtlCol="0">
            <a:spAutoFit/>
          </a:bodyPr>
          <a:lstStyle/>
          <a:p>
            <a:r>
              <a:rPr lang="fr-FR" sz="2000" b="1" dirty="0">
                <a:solidFill>
                  <a:srgbClr val="58585A"/>
                </a:solidFill>
                <a:latin typeface="Arial Narrow" panose="020B0606020202030204" pitchFamily="34" charset="0"/>
              </a:rPr>
              <a:t>LEARNING ENVIRONMENT:</a:t>
            </a:r>
            <a:endParaRPr lang="en-US" sz="2000" b="1" dirty="0">
              <a:solidFill>
                <a:srgbClr val="58585A"/>
              </a:solidFill>
              <a:latin typeface="Arial Narrow" panose="020B0606020202030204" pitchFamily="34" charset="0"/>
            </a:endParaRPr>
          </a:p>
        </p:txBody>
      </p:sp>
      <p:sp>
        <p:nvSpPr>
          <p:cNvPr id="20" name="TextBox 19"/>
          <p:cNvSpPr txBox="1"/>
          <p:nvPr/>
        </p:nvSpPr>
        <p:spPr>
          <a:xfrm>
            <a:off x="287264" y="4567883"/>
            <a:ext cx="8260996" cy="1308050"/>
          </a:xfrm>
          <a:prstGeom prst="rect">
            <a:avLst/>
          </a:prstGeom>
          <a:noFill/>
        </p:spPr>
        <p:txBody>
          <a:bodyPr wrap="square" rtlCol="0">
            <a:spAutoFit/>
          </a:bodyPr>
          <a:lstStyle/>
          <a:p>
            <a:pPr algn="just"/>
            <a:r>
              <a:rPr lang="fr-FR" sz="2400" b="1" dirty="0">
                <a:solidFill>
                  <a:srgbClr val="EE5859"/>
                </a:solidFill>
                <a:latin typeface="Arial Narrow" panose="020B0606020202030204" pitchFamily="34" charset="0"/>
              </a:rPr>
              <a:t>18% </a:t>
            </a:r>
            <a:r>
              <a:rPr lang="fr-FR" sz="1600" dirty="0">
                <a:solidFill>
                  <a:srgbClr val="58585A"/>
                </a:solidFill>
                <a:latin typeface="Arial Narrow" panose="020B0606020202030204" pitchFamily="34" charset="0"/>
              </a:rPr>
              <a:t>of </a:t>
            </a:r>
            <a:r>
              <a:rPr lang="fr-FR" sz="1600" dirty="0" err="1">
                <a:solidFill>
                  <a:srgbClr val="58585A"/>
                </a:solidFill>
                <a:latin typeface="Arial Narrow" panose="020B0606020202030204" pitchFamily="34" charset="0"/>
              </a:rPr>
              <a:t>HHs</a:t>
            </a:r>
            <a:r>
              <a:rPr lang="fr-FR" sz="1600" dirty="0">
                <a:solidFill>
                  <a:srgbClr val="58585A"/>
                </a:solidFill>
                <a:latin typeface="Arial Narrow" panose="020B0606020202030204" pitchFamily="34" charset="0"/>
              </a:rPr>
              <a:t> in the </a:t>
            </a:r>
            <a:r>
              <a:rPr lang="fr-FR" sz="1600" dirty="0" err="1">
                <a:solidFill>
                  <a:srgbClr val="58585A"/>
                </a:solidFill>
                <a:latin typeface="Arial Narrow" panose="020B0606020202030204" pitchFamily="34" charset="0"/>
              </a:rPr>
              <a:t>oPt</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reported</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safety</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concerns</a:t>
            </a:r>
            <a:r>
              <a:rPr lang="fr-FR" sz="1600"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to travel to and to study in the education facilities</a:t>
            </a:r>
          </a:p>
          <a:p>
            <a:pPr algn="just"/>
            <a:endParaRPr lang="fr-FR" sz="1000" dirty="0">
              <a:solidFill>
                <a:srgbClr val="58585A"/>
              </a:solidFill>
              <a:latin typeface="Arial Narrow" panose="020B0606020202030204" pitchFamily="34" charset="0"/>
            </a:endParaRPr>
          </a:p>
          <a:p>
            <a:pPr algn="just"/>
            <a:r>
              <a:rPr lang="fr-FR" sz="1500" dirty="0">
                <a:solidFill>
                  <a:srgbClr val="58585A"/>
                </a:solidFill>
                <a:latin typeface="Arial Narrow" panose="020B0606020202030204" pitchFamily="34" charset="0"/>
              </a:rPr>
              <a:t>The </a:t>
            </a:r>
            <a:r>
              <a:rPr lang="fr-FR" sz="1500" dirty="0" err="1">
                <a:solidFill>
                  <a:srgbClr val="58585A"/>
                </a:solidFill>
                <a:latin typeface="Arial Narrow" panose="020B0606020202030204" pitchFamily="34" charset="0"/>
              </a:rPr>
              <a:t>most</a:t>
            </a:r>
            <a:r>
              <a:rPr lang="fr-FR" sz="1500" dirty="0">
                <a:solidFill>
                  <a:srgbClr val="58585A"/>
                </a:solidFill>
                <a:latin typeface="Arial Narrow" panose="020B0606020202030204" pitchFamily="34" charset="0"/>
              </a:rPr>
              <a:t> </a:t>
            </a:r>
            <a:r>
              <a:rPr lang="fr-FR" sz="1500" dirty="0" err="1">
                <a:solidFill>
                  <a:srgbClr val="58585A"/>
                </a:solidFill>
                <a:latin typeface="Arial Narrow" panose="020B0606020202030204" pitchFamily="34" charset="0"/>
              </a:rPr>
              <a:t>frequently</a:t>
            </a:r>
            <a:r>
              <a:rPr lang="fr-FR" sz="1500" dirty="0">
                <a:solidFill>
                  <a:srgbClr val="58585A"/>
                </a:solidFill>
                <a:latin typeface="Arial Narrow" panose="020B0606020202030204" pitchFamily="34" charset="0"/>
              </a:rPr>
              <a:t> </a:t>
            </a:r>
            <a:r>
              <a:rPr lang="fr-FR" sz="1500" dirty="0" err="1">
                <a:solidFill>
                  <a:srgbClr val="58585A"/>
                </a:solidFill>
                <a:latin typeface="Arial Narrow" panose="020B0606020202030204" pitchFamily="34" charset="0"/>
              </a:rPr>
              <a:t>reported</a:t>
            </a:r>
            <a:r>
              <a:rPr lang="fr-FR" sz="1500" dirty="0">
                <a:solidFill>
                  <a:srgbClr val="58585A"/>
                </a:solidFill>
                <a:latin typeface="Arial Narrow" panose="020B0606020202030204" pitchFamily="34" charset="0"/>
              </a:rPr>
              <a:t> </a:t>
            </a:r>
            <a:r>
              <a:rPr lang="en-US" sz="1500" dirty="0">
                <a:solidFill>
                  <a:srgbClr val="58585A"/>
                </a:solidFill>
                <a:latin typeface="Arial Narrow" panose="020B0606020202030204" pitchFamily="34" charset="0"/>
              </a:rPr>
              <a:t>safety issues were </a:t>
            </a:r>
            <a:r>
              <a:rPr lang="en-US" sz="1500" b="1" dirty="0">
                <a:solidFill>
                  <a:srgbClr val="58585A"/>
                </a:solidFill>
                <a:latin typeface="Arial Narrow" panose="020B0606020202030204" pitchFamily="34" charset="0"/>
              </a:rPr>
              <a:t>traffic/crossing roads </a:t>
            </a:r>
            <a:r>
              <a:rPr lang="en-US" sz="1500" dirty="0">
                <a:solidFill>
                  <a:srgbClr val="58585A"/>
                </a:solidFill>
                <a:latin typeface="Arial Narrow" panose="020B0606020202030204" pitchFamily="34" charset="0"/>
              </a:rPr>
              <a:t>(66% in WB, 75% in Gaza), </a:t>
            </a:r>
            <a:r>
              <a:rPr lang="en-US" sz="1500" b="1" dirty="0">
                <a:solidFill>
                  <a:srgbClr val="58585A"/>
                </a:solidFill>
                <a:latin typeface="Arial Narrow" panose="020B0606020202030204" pitchFamily="34" charset="0"/>
              </a:rPr>
              <a:t>military presence around schools </a:t>
            </a:r>
            <a:r>
              <a:rPr lang="en-US" sz="1500" dirty="0">
                <a:solidFill>
                  <a:srgbClr val="58585A"/>
                </a:solidFill>
                <a:latin typeface="Arial Narrow" panose="020B0606020202030204" pitchFamily="34" charset="0"/>
              </a:rPr>
              <a:t>(14% in WB), </a:t>
            </a:r>
            <a:r>
              <a:rPr lang="en-US" sz="1500" b="1" dirty="0">
                <a:solidFill>
                  <a:srgbClr val="58585A"/>
                </a:solidFill>
                <a:latin typeface="Arial Narrow" panose="020B0606020202030204" pitchFamily="34" charset="0"/>
              </a:rPr>
              <a:t>firing tear gas on schools and students </a:t>
            </a:r>
            <a:r>
              <a:rPr lang="en-US" sz="1500" dirty="0">
                <a:solidFill>
                  <a:srgbClr val="58585A"/>
                </a:solidFill>
                <a:latin typeface="Arial Narrow" panose="020B0606020202030204" pitchFamily="34" charset="0"/>
              </a:rPr>
              <a:t>(11% in WB) and </a:t>
            </a:r>
            <a:r>
              <a:rPr lang="en-US" sz="1500" b="1" dirty="0">
                <a:solidFill>
                  <a:srgbClr val="58585A"/>
                </a:solidFill>
                <a:latin typeface="Arial Narrow" panose="020B0606020202030204" pitchFamily="34" charset="0"/>
              </a:rPr>
              <a:t>violence/harassment travelling to school </a:t>
            </a:r>
            <a:r>
              <a:rPr lang="en-US" sz="1500" dirty="0">
                <a:solidFill>
                  <a:srgbClr val="58585A"/>
                </a:solidFill>
                <a:latin typeface="Arial Narrow" panose="020B0606020202030204" pitchFamily="34" charset="0"/>
              </a:rPr>
              <a:t>(11% in WB and 19% in Gaza)*</a:t>
            </a:r>
          </a:p>
        </p:txBody>
      </p:sp>
      <p:sp>
        <p:nvSpPr>
          <p:cNvPr id="26" name="TextBox 25">
            <a:extLst>
              <a:ext uri="{FF2B5EF4-FFF2-40B4-BE49-F238E27FC236}">
                <a16:creationId xmlns:a16="http://schemas.microsoft.com/office/drawing/2014/main" id="{5629D5CA-8426-2342-A4D3-A171EA77498F}"/>
              </a:ext>
            </a:extLst>
          </p:cNvPr>
          <p:cNvSpPr txBox="1"/>
          <p:nvPr/>
        </p:nvSpPr>
        <p:spPr>
          <a:xfrm>
            <a:off x="289597" y="1320026"/>
            <a:ext cx="8852871" cy="400110"/>
          </a:xfrm>
          <a:prstGeom prst="rect">
            <a:avLst/>
          </a:prstGeom>
          <a:noFill/>
        </p:spPr>
        <p:txBody>
          <a:bodyPr wrap="square" rtlCol="0">
            <a:spAutoFit/>
          </a:bodyPr>
          <a:lstStyle/>
          <a:p>
            <a:r>
              <a:rPr lang="fr-FR" sz="2000" b="1" dirty="0" err="1">
                <a:solidFill>
                  <a:srgbClr val="58585A"/>
                </a:solidFill>
                <a:latin typeface="Arial Narrow" panose="020B0606020202030204" pitchFamily="34" charset="0"/>
              </a:rPr>
              <a:t>Children</a:t>
            </a:r>
            <a:r>
              <a:rPr lang="fr-FR" sz="2000" b="1" dirty="0">
                <a:solidFill>
                  <a:srgbClr val="58585A"/>
                </a:solidFill>
                <a:latin typeface="Arial Narrow" panose="020B0606020202030204" pitchFamily="34" charset="0"/>
              </a:rPr>
              <a:t> </a:t>
            </a:r>
            <a:r>
              <a:rPr lang="fr-FR" sz="2000" b="1" dirty="0" err="1">
                <a:solidFill>
                  <a:srgbClr val="58585A"/>
                </a:solidFill>
                <a:latin typeface="Arial Narrow" panose="020B0606020202030204" pitchFamily="34" charset="0"/>
              </a:rPr>
              <a:t>with</a:t>
            </a:r>
            <a:r>
              <a:rPr lang="fr-FR" sz="2000" b="1" dirty="0">
                <a:solidFill>
                  <a:srgbClr val="58585A"/>
                </a:solidFill>
                <a:latin typeface="Arial Narrow" panose="020B0606020202030204" pitchFamily="34" charset="0"/>
              </a:rPr>
              <a:t> </a:t>
            </a:r>
            <a:r>
              <a:rPr lang="fr-FR" sz="2000" b="1" dirty="0" err="1">
                <a:solidFill>
                  <a:srgbClr val="58585A"/>
                </a:solidFill>
                <a:latin typeface="Arial Narrow" panose="020B0606020202030204" pitchFamily="34" charset="0"/>
              </a:rPr>
              <a:t>Disability</a:t>
            </a:r>
            <a:r>
              <a:rPr lang="fr-FR" sz="2000" b="1" dirty="0">
                <a:solidFill>
                  <a:srgbClr val="58585A"/>
                </a:solidFill>
                <a:latin typeface="Arial Narrow" panose="020B0606020202030204" pitchFamily="34" charset="0"/>
              </a:rPr>
              <a:t> (CWD) PARTICIPATION:</a:t>
            </a:r>
            <a:endParaRPr lang="en-US" sz="2000" b="1" dirty="0">
              <a:solidFill>
                <a:srgbClr val="58585A"/>
              </a:solidFill>
              <a:latin typeface="Arial Narrow" panose="020B0606020202030204" pitchFamily="34" charset="0"/>
            </a:endParaRPr>
          </a:p>
        </p:txBody>
      </p:sp>
      <p:pic>
        <p:nvPicPr>
          <p:cNvPr id="3" name="Picture 2">
            <a:extLst>
              <a:ext uri="{FF2B5EF4-FFF2-40B4-BE49-F238E27FC236}">
                <a16:creationId xmlns:a16="http://schemas.microsoft.com/office/drawing/2014/main" id="{66832B0A-49D9-3946-A51B-99314B64898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5193" y="145547"/>
            <a:ext cx="1002083" cy="1002083"/>
          </a:xfrm>
          <a:prstGeom prst="rect">
            <a:avLst/>
          </a:prstGeom>
        </p:spPr>
      </p:pic>
      <p:sp>
        <p:nvSpPr>
          <p:cNvPr id="17" name="TextBox 16">
            <a:extLst>
              <a:ext uri="{FF2B5EF4-FFF2-40B4-BE49-F238E27FC236}">
                <a16:creationId xmlns:a16="http://schemas.microsoft.com/office/drawing/2014/main" id="{00A2986B-5D84-DE4C-82FF-E25233270C4A}"/>
              </a:ext>
            </a:extLst>
          </p:cNvPr>
          <p:cNvSpPr txBox="1"/>
          <p:nvPr/>
        </p:nvSpPr>
        <p:spPr>
          <a:xfrm>
            <a:off x="331091" y="5860513"/>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*As a percentage of households who reported that it is unsafe or very unsafe to travel to or study in the education facilities</a:t>
            </a:r>
          </a:p>
        </p:txBody>
      </p:sp>
    </p:spTree>
    <p:extLst>
      <p:ext uri="{BB962C8B-B14F-4D97-AF65-F5344CB8AC3E}">
        <p14:creationId xmlns:p14="http://schemas.microsoft.com/office/powerpoint/2010/main" val="138687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114844" y="266337"/>
            <a:ext cx="8087840" cy="724646"/>
          </a:xfrm>
        </p:spPr>
        <p:txBody>
          <a:bodyPr/>
          <a:lstStyle/>
          <a:p>
            <a:r>
              <a:rPr lang="en-US" sz="3200" dirty="0"/>
              <a:t>EDUCATION  |  </a:t>
            </a:r>
            <a:r>
              <a:rPr lang="en-US" sz="2400" dirty="0"/>
              <a:t>PARTICIPATION AND IMPACT OF COVID-19</a:t>
            </a:r>
            <a:endParaRPr lang="en-US" sz="1800" dirty="0"/>
          </a:p>
        </p:txBody>
      </p:sp>
      <p:sp>
        <p:nvSpPr>
          <p:cNvPr id="4" name="Text Placeholder 3">
            <a:extLst>
              <a:ext uri="{FF2B5EF4-FFF2-40B4-BE49-F238E27FC236}">
                <a16:creationId xmlns:a16="http://schemas.microsoft.com/office/drawing/2014/main" id="{84A6329B-4DDA-4D20-AD8F-B37B6EEA8577}"/>
              </a:ext>
            </a:extLst>
          </p:cNvPr>
          <p:cNvSpPr>
            <a:spLocks noGrp="1"/>
          </p:cNvSpPr>
          <p:nvPr>
            <p:ph type="body" sz="quarter" idx="13"/>
          </p:nvPr>
        </p:nvSpPr>
        <p:spPr>
          <a:xfrm>
            <a:off x="400030" y="3858301"/>
            <a:ext cx="8087840" cy="3019989"/>
          </a:xfrm>
        </p:spPr>
        <p:txBody>
          <a:bodyPr/>
          <a:lstStyle/>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endParaRPr lang="en-US" sz="1200" dirty="0"/>
          </a:p>
          <a:p>
            <a:endParaRPr lang="en-US" sz="1200" dirty="0"/>
          </a:p>
        </p:txBody>
      </p:sp>
      <p:sp>
        <p:nvSpPr>
          <p:cNvPr id="10" name="TextBox 9">
            <a:extLst>
              <a:ext uri="{FF2B5EF4-FFF2-40B4-BE49-F238E27FC236}">
                <a16:creationId xmlns:a16="http://schemas.microsoft.com/office/drawing/2014/main" id="{5629D5CA-8426-2342-A4D3-A171EA77498F}"/>
              </a:ext>
            </a:extLst>
          </p:cNvPr>
          <p:cNvSpPr txBox="1"/>
          <p:nvPr/>
        </p:nvSpPr>
        <p:spPr>
          <a:xfrm>
            <a:off x="298870" y="1324058"/>
            <a:ext cx="8833094" cy="800219"/>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85% </a:t>
            </a:r>
            <a:r>
              <a:rPr lang="en-US" b="1" dirty="0">
                <a:solidFill>
                  <a:srgbClr val="58585A"/>
                </a:solidFill>
                <a:latin typeface="Arial Narrow" panose="020B0606020202030204" pitchFamily="34" charset="0"/>
              </a:rPr>
              <a:t>of HHs with school-aged children </a:t>
            </a:r>
            <a:r>
              <a:rPr lang="en-US" b="1" dirty="0" smtClean="0">
                <a:solidFill>
                  <a:srgbClr val="58585A"/>
                </a:solidFill>
                <a:latin typeface="Arial Narrow" panose="020B0606020202030204" pitchFamily="34" charset="0"/>
              </a:rPr>
              <a:t>reported </a:t>
            </a:r>
            <a:r>
              <a:rPr lang="en-US" b="1" dirty="0">
                <a:solidFill>
                  <a:srgbClr val="58585A"/>
                </a:solidFill>
                <a:latin typeface="Arial Narrow" panose="020B0606020202030204" pitchFamily="34" charset="0"/>
              </a:rPr>
              <a:t>that at least one child was continuing teaching and learning activities remotely after school closures </a:t>
            </a:r>
            <a:r>
              <a:rPr lang="en-US" sz="1600" dirty="0" smtClean="0">
                <a:solidFill>
                  <a:srgbClr val="58585A"/>
                </a:solidFill>
                <a:latin typeface="Arial Narrow" panose="020B0606020202030204" pitchFamily="34" charset="0"/>
              </a:rPr>
              <a:t>(% similar </a:t>
            </a:r>
            <a:r>
              <a:rPr lang="en-US" sz="1600" dirty="0">
                <a:solidFill>
                  <a:srgbClr val="58585A"/>
                </a:solidFill>
                <a:latin typeface="Arial Narrow" panose="020B0606020202030204" pitchFamily="34" charset="0"/>
              </a:rPr>
              <a:t>in West Bank and Gaza Strip)</a:t>
            </a:r>
            <a:endParaRPr lang="en-US" dirty="0">
              <a:latin typeface="Arial Narrow" panose="020B0606020202030204" pitchFamily="34" charset="0"/>
            </a:endParaRPr>
          </a:p>
        </p:txBody>
      </p:sp>
      <p:sp>
        <p:nvSpPr>
          <p:cNvPr id="17" name="TextBox 16">
            <a:extLst>
              <a:ext uri="{FF2B5EF4-FFF2-40B4-BE49-F238E27FC236}">
                <a16:creationId xmlns:a16="http://schemas.microsoft.com/office/drawing/2014/main" id="{5629D5CA-8426-2342-A4D3-A171EA77498F}"/>
              </a:ext>
            </a:extLst>
          </p:cNvPr>
          <p:cNvSpPr txBox="1"/>
          <p:nvPr/>
        </p:nvSpPr>
        <p:spPr>
          <a:xfrm>
            <a:off x="298870" y="2362863"/>
            <a:ext cx="7431966" cy="1661993"/>
          </a:xfrm>
          <a:prstGeom prst="rect">
            <a:avLst/>
          </a:prstGeom>
          <a:noFill/>
        </p:spPr>
        <p:txBody>
          <a:bodyPr wrap="square" rtlCol="0">
            <a:spAutoFit/>
          </a:bodyPr>
          <a:lstStyle/>
          <a:p>
            <a:pPr algn="just"/>
            <a:r>
              <a:rPr lang="en-US" sz="1600" b="1" dirty="0">
                <a:solidFill>
                  <a:srgbClr val="58585A"/>
                </a:solidFill>
                <a:latin typeface="Arial Narrow" panose="020B0606020202030204" pitchFamily="34" charset="0"/>
              </a:rPr>
              <a:t>However:</a:t>
            </a:r>
          </a:p>
          <a:p>
            <a:pPr algn="just"/>
            <a:endParaRPr lang="en-US" sz="300" b="1" dirty="0">
              <a:solidFill>
                <a:srgbClr val="58585A"/>
              </a:solidFill>
              <a:latin typeface="Arial Narrow" panose="020B0606020202030204" pitchFamily="34" charset="0"/>
            </a:endParaRPr>
          </a:p>
          <a:p>
            <a:pPr algn="just"/>
            <a:r>
              <a:rPr lang="fr-FR" sz="2400" b="1" dirty="0">
                <a:solidFill>
                  <a:srgbClr val="EE5859"/>
                </a:solidFill>
                <a:latin typeface="Arial Narrow" panose="020B0606020202030204" pitchFamily="34" charset="0"/>
              </a:rPr>
              <a:t> 4% </a:t>
            </a:r>
            <a:r>
              <a:rPr lang="fr-FR" sz="1600" dirty="0">
                <a:solidFill>
                  <a:srgbClr val="58585A"/>
                </a:solidFill>
                <a:latin typeface="Arial Narrow" panose="020B0606020202030204" pitchFamily="34" charset="0"/>
              </a:rPr>
              <a:t>of </a:t>
            </a:r>
            <a:r>
              <a:rPr lang="fr-FR" sz="1600" dirty="0" err="1">
                <a:solidFill>
                  <a:srgbClr val="58585A"/>
                </a:solidFill>
                <a:latin typeface="Arial Narrow" panose="020B0606020202030204" pitchFamily="34" charset="0"/>
              </a:rPr>
              <a:t>HHs</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with</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school-aged</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children</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reported</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that</a:t>
            </a:r>
            <a:r>
              <a:rPr lang="fr-FR"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at least one child </a:t>
            </a:r>
            <a:r>
              <a:rPr lang="en-US" sz="1600" dirty="0">
                <a:solidFill>
                  <a:srgbClr val="58585A"/>
                </a:solidFill>
                <a:latin typeface="Arial Narrow" panose="020B0606020202030204" pitchFamily="34" charset="0"/>
              </a:rPr>
              <a:t>dropped out of school during the 2020/2021 school year </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similar</a:t>
            </a:r>
            <a:r>
              <a:rPr lang="fr-FR" sz="1600" dirty="0">
                <a:solidFill>
                  <a:srgbClr val="58585A"/>
                </a:solidFill>
                <a:latin typeface="Arial Narrow" panose="020B0606020202030204" pitchFamily="34" charset="0"/>
              </a:rPr>
              <a:t> in West Bank and Gaza </a:t>
            </a:r>
            <a:r>
              <a:rPr lang="fr-FR" sz="1600" dirty="0" err="1">
                <a:solidFill>
                  <a:srgbClr val="58585A"/>
                </a:solidFill>
                <a:latin typeface="Arial Narrow" panose="020B0606020202030204" pitchFamily="34" charset="0"/>
              </a:rPr>
              <a:t>Strip</a:t>
            </a:r>
            <a:r>
              <a:rPr lang="fr-FR" sz="1600" dirty="0">
                <a:solidFill>
                  <a:srgbClr val="58585A"/>
                </a:solidFill>
                <a:latin typeface="Arial Narrow" panose="020B0606020202030204" pitchFamily="34" charset="0"/>
              </a:rPr>
              <a:t>) </a:t>
            </a:r>
            <a:endParaRPr lang="en-US" sz="1600" dirty="0">
              <a:solidFill>
                <a:srgbClr val="58585A"/>
              </a:solidFill>
              <a:latin typeface="Arial Narrow" panose="020B0606020202030204" pitchFamily="34" charset="0"/>
            </a:endParaRPr>
          </a:p>
          <a:p>
            <a:pPr algn="just"/>
            <a:r>
              <a:rPr lang="fr-FR" sz="2400" b="1" dirty="0">
                <a:solidFill>
                  <a:srgbClr val="EE5859"/>
                </a:solidFill>
                <a:latin typeface="Arial Narrow" panose="020B0606020202030204" pitchFamily="34" charset="0"/>
              </a:rPr>
              <a:t> 79% </a:t>
            </a:r>
            <a:r>
              <a:rPr lang="fr-FR" sz="1600" dirty="0">
                <a:solidFill>
                  <a:srgbClr val="58585A"/>
                </a:solidFill>
                <a:latin typeface="Arial Narrow" panose="020B0606020202030204" pitchFamily="34" charset="0"/>
              </a:rPr>
              <a:t>of </a:t>
            </a:r>
            <a:r>
              <a:rPr lang="fr-FR" sz="1600" dirty="0" err="1">
                <a:solidFill>
                  <a:srgbClr val="58585A"/>
                </a:solidFill>
                <a:latin typeface="Arial Narrow" panose="020B0606020202030204" pitchFamily="34" charset="0"/>
              </a:rPr>
              <a:t>HHs</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with</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school-aged</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children</a:t>
            </a:r>
            <a:r>
              <a:rPr lang="fr-FR" sz="1600" dirty="0">
                <a:solidFill>
                  <a:srgbClr val="58585A"/>
                </a:solidFill>
                <a:latin typeface="Arial Narrow" panose="020B0606020202030204" pitchFamily="34" charset="0"/>
              </a:rPr>
              <a:t> </a:t>
            </a:r>
            <a:r>
              <a:rPr lang="fr-FR" sz="1600" dirty="0" err="1">
                <a:solidFill>
                  <a:srgbClr val="58585A"/>
                </a:solidFill>
                <a:latin typeface="Arial Narrow" panose="020B0606020202030204" pitchFamily="34" charset="0"/>
              </a:rPr>
              <a:t>reported</a:t>
            </a:r>
            <a:r>
              <a:rPr lang="fr-FR" sz="1600" dirty="0">
                <a:solidFill>
                  <a:srgbClr val="58585A"/>
                </a:solidFill>
                <a:latin typeface="Arial Narrow" panose="020B0606020202030204" pitchFamily="34" charset="0"/>
              </a:rPr>
              <a:t> a </a:t>
            </a:r>
            <a:r>
              <a:rPr lang="en-US" sz="1600" dirty="0">
                <a:solidFill>
                  <a:srgbClr val="58585A"/>
                </a:solidFill>
                <a:latin typeface="Arial Narrow" panose="020B0606020202030204" pitchFamily="34" charset="0"/>
              </a:rPr>
              <a:t>need for their children to participate in </a:t>
            </a:r>
            <a:r>
              <a:rPr lang="en-US" sz="1600" b="1" dirty="0">
                <a:solidFill>
                  <a:srgbClr val="58585A"/>
                </a:solidFill>
                <a:latin typeface="Arial Narrow" panose="020B0606020202030204" pitchFamily="34" charset="0"/>
              </a:rPr>
              <a:t>catch-up learning </a:t>
            </a:r>
            <a:r>
              <a:rPr lang="en-US" sz="1600" b="1" dirty="0" err="1">
                <a:solidFill>
                  <a:srgbClr val="58585A"/>
                </a:solidFill>
                <a:latin typeface="Arial Narrow" panose="020B0606020202030204" pitchFamily="34" charset="0"/>
              </a:rPr>
              <a:t>programmes</a:t>
            </a:r>
            <a:r>
              <a:rPr lang="en-US" sz="1600" dirty="0">
                <a:solidFill>
                  <a:srgbClr val="58585A"/>
                </a:solidFill>
                <a:latin typeface="Arial Narrow" panose="020B0606020202030204" pitchFamily="34" charset="0"/>
              </a:rPr>
              <a:t> because of missed learning due to COVID-19 related school closures</a:t>
            </a:r>
            <a:endParaRPr lang="en-US" sz="1600" dirty="0">
              <a:latin typeface="Arial Narrow" panose="020B0606020202030204" pitchFamily="34" charset="0"/>
            </a:endParaRPr>
          </a:p>
        </p:txBody>
      </p:sp>
      <p:sp>
        <p:nvSpPr>
          <p:cNvPr id="21" name="TextBox 20">
            <a:extLst>
              <a:ext uri="{FF2B5EF4-FFF2-40B4-BE49-F238E27FC236}">
                <a16:creationId xmlns:a16="http://schemas.microsoft.com/office/drawing/2014/main" id="{E86E967E-09B9-DA4B-AF9F-11727BEA8AAD}"/>
              </a:ext>
            </a:extLst>
          </p:cNvPr>
          <p:cNvSpPr txBox="1"/>
          <p:nvPr/>
        </p:nvSpPr>
        <p:spPr>
          <a:xfrm>
            <a:off x="888935" y="4077351"/>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72% </a:t>
            </a:r>
            <a:r>
              <a:rPr lang="en-US" b="1" dirty="0">
                <a:solidFill>
                  <a:srgbClr val="58585A"/>
                </a:solidFill>
                <a:latin typeface="Arial Narrow" panose="020B0606020202030204" pitchFamily="34" charset="0"/>
              </a:rPr>
              <a:t>of HHs in the West Bank</a:t>
            </a:r>
            <a:endParaRPr lang="en-US" dirty="0"/>
          </a:p>
        </p:txBody>
      </p:sp>
      <p:sp>
        <p:nvSpPr>
          <p:cNvPr id="34" name="TextBox 33">
            <a:extLst>
              <a:ext uri="{FF2B5EF4-FFF2-40B4-BE49-F238E27FC236}">
                <a16:creationId xmlns:a16="http://schemas.microsoft.com/office/drawing/2014/main" id="{773512F8-3AAE-0347-8001-175AE0FECBA0}"/>
              </a:ext>
            </a:extLst>
          </p:cNvPr>
          <p:cNvSpPr txBox="1"/>
          <p:nvPr/>
        </p:nvSpPr>
        <p:spPr>
          <a:xfrm>
            <a:off x="877822" y="4599544"/>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88% </a:t>
            </a:r>
            <a:r>
              <a:rPr lang="en-US" b="1" dirty="0">
                <a:solidFill>
                  <a:srgbClr val="58585A"/>
                </a:solidFill>
                <a:latin typeface="Arial Narrow" panose="020B0606020202030204" pitchFamily="34" charset="0"/>
              </a:rPr>
              <a:t>of HHs in the Gaza Strip</a:t>
            </a:r>
            <a:endParaRPr lang="en-US" dirty="0"/>
          </a:p>
        </p:txBody>
      </p:sp>
      <p:sp>
        <p:nvSpPr>
          <p:cNvPr id="3" name="TextBox 2"/>
          <p:cNvSpPr txBox="1"/>
          <p:nvPr/>
        </p:nvSpPr>
        <p:spPr>
          <a:xfrm>
            <a:off x="419233" y="5338718"/>
            <a:ext cx="8712731" cy="738664"/>
          </a:xfrm>
          <a:prstGeom prst="rect">
            <a:avLst/>
          </a:prstGeom>
          <a:noFill/>
        </p:spPr>
        <p:txBody>
          <a:bodyPr wrap="square" rtlCol="0">
            <a:spAutoFit/>
          </a:bodyPr>
          <a:lstStyle/>
          <a:p>
            <a:r>
              <a:rPr lang="en-US" sz="2400" b="1" dirty="0">
                <a:solidFill>
                  <a:srgbClr val="EE5859"/>
                </a:solidFill>
                <a:latin typeface="Arial Narrow" panose="020B0606020202030204" pitchFamily="34" charset="0"/>
              </a:rPr>
              <a:t>4% </a:t>
            </a:r>
            <a:r>
              <a:rPr lang="en-US" sz="1700" dirty="0">
                <a:solidFill>
                  <a:srgbClr val="58585A"/>
                </a:solidFill>
                <a:latin typeface="Arial Narrow" panose="020B0606020202030204" pitchFamily="34" charset="0"/>
              </a:rPr>
              <a:t>of households with school-aged children in </a:t>
            </a:r>
            <a:r>
              <a:rPr lang="en-US" sz="1700" b="1" dirty="0">
                <a:solidFill>
                  <a:srgbClr val="58585A"/>
                </a:solidFill>
                <a:latin typeface="Arial Narrow" panose="020B0606020202030204" pitchFamily="34" charset="0"/>
              </a:rPr>
              <a:t>Gaza </a:t>
            </a:r>
            <a:r>
              <a:rPr lang="en-US" sz="1700" dirty="0" smtClean="0">
                <a:solidFill>
                  <a:srgbClr val="58585A"/>
                </a:solidFill>
                <a:latin typeface="Arial Narrow" panose="020B0606020202030204" pitchFamily="34" charset="0"/>
              </a:rPr>
              <a:t>reported</a:t>
            </a:r>
            <a:r>
              <a:rPr lang="en-US" sz="1700" b="1" dirty="0" smtClean="0">
                <a:solidFill>
                  <a:srgbClr val="58585A"/>
                </a:solidFill>
                <a:latin typeface="Arial Narrow" panose="020B0606020202030204" pitchFamily="34" charset="0"/>
              </a:rPr>
              <a:t> </a:t>
            </a:r>
            <a:r>
              <a:rPr lang="en-US" sz="1700" b="1" dirty="0">
                <a:solidFill>
                  <a:srgbClr val="58585A"/>
                </a:solidFill>
                <a:latin typeface="Arial Narrow" panose="020B0606020202030204" pitchFamily="34" charset="0"/>
              </a:rPr>
              <a:t>NOT</a:t>
            </a:r>
            <a:r>
              <a:rPr lang="en-US" sz="1700" dirty="0">
                <a:solidFill>
                  <a:srgbClr val="58585A"/>
                </a:solidFill>
                <a:latin typeface="Arial Narrow" panose="020B0606020202030204" pitchFamily="34" charset="0"/>
              </a:rPr>
              <a:t> planning to enroll all school-aged children at the start of the next school year.</a:t>
            </a:r>
          </a:p>
        </p:txBody>
      </p:sp>
      <p:pic>
        <p:nvPicPr>
          <p:cNvPr id="13" name="Picture 12">
            <a:extLst>
              <a:ext uri="{FF2B5EF4-FFF2-40B4-BE49-F238E27FC236}">
                <a16:creationId xmlns:a16="http://schemas.microsoft.com/office/drawing/2014/main" id="{F3E6235C-F686-5D49-B97A-5CF0C81709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65193" y="145547"/>
            <a:ext cx="1002083" cy="1002083"/>
          </a:xfrm>
          <a:prstGeom prst="rect">
            <a:avLst/>
          </a:prstGeom>
        </p:spPr>
      </p:pic>
    </p:spTree>
    <p:extLst>
      <p:ext uri="{BB962C8B-B14F-4D97-AF65-F5344CB8AC3E}">
        <p14:creationId xmlns:p14="http://schemas.microsoft.com/office/powerpoint/2010/main" val="1224945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106907" y="266337"/>
            <a:ext cx="8037093" cy="724646"/>
          </a:xfrm>
        </p:spPr>
        <p:txBody>
          <a:bodyPr/>
          <a:lstStyle/>
          <a:p>
            <a:r>
              <a:rPr lang="en-US" sz="3200" dirty="0"/>
              <a:t>HEALTH  | Psychosocial Distress</a:t>
            </a:r>
          </a:p>
        </p:txBody>
      </p:sp>
      <p:sp>
        <p:nvSpPr>
          <p:cNvPr id="39" name="TextBox 38">
            <a:extLst>
              <a:ext uri="{FF2B5EF4-FFF2-40B4-BE49-F238E27FC236}">
                <a16:creationId xmlns:a16="http://schemas.microsoft.com/office/drawing/2014/main" id="{6E624C5F-8713-BF43-A7EB-5185DD684F48}"/>
              </a:ext>
            </a:extLst>
          </p:cNvPr>
          <p:cNvSpPr txBox="1"/>
          <p:nvPr/>
        </p:nvSpPr>
        <p:spPr>
          <a:xfrm>
            <a:off x="390554" y="1377928"/>
            <a:ext cx="8151704" cy="769441"/>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27%</a:t>
            </a:r>
            <a:r>
              <a:rPr lang="en-US" sz="14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of households </a:t>
            </a:r>
            <a:r>
              <a:rPr lang="en-US" sz="1600" b="1" dirty="0" smtClean="0">
                <a:solidFill>
                  <a:srgbClr val="58585A"/>
                </a:solidFill>
                <a:latin typeface="Arial Narrow" panose="020B0606020202030204" pitchFamily="34" charset="0"/>
              </a:rPr>
              <a:t>reported </a:t>
            </a:r>
            <a:r>
              <a:rPr lang="en-US" sz="1600" b="1" dirty="0">
                <a:solidFill>
                  <a:srgbClr val="58585A"/>
                </a:solidFill>
                <a:latin typeface="Arial Narrow" panose="020B0606020202030204" pitchFamily="34" charset="0"/>
              </a:rPr>
              <a:t>that at least one member was showing signs of psychosocial distress in the 30 days before data collection</a:t>
            </a:r>
            <a:endParaRPr lang="en-US" sz="1400" b="1" dirty="0">
              <a:latin typeface="Arial Narrow" panose="020B0606020202030204" pitchFamily="34" charset="0"/>
            </a:endParaRPr>
          </a:p>
        </p:txBody>
      </p:sp>
      <p:sp>
        <p:nvSpPr>
          <p:cNvPr id="25" name="TextBox 24">
            <a:extLst>
              <a:ext uri="{FF2B5EF4-FFF2-40B4-BE49-F238E27FC236}">
                <a16:creationId xmlns:a16="http://schemas.microsoft.com/office/drawing/2014/main" id="{7EC464ED-9295-D047-B966-DAA74A3D3C6A}"/>
              </a:ext>
            </a:extLst>
          </p:cNvPr>
          <p:cNvSpPr txBox="1"/>
          <p:nvPr/>
        </p:nvSpPr>
        <p:spPr>
          <a:xfrm>
            <a:off x="767800" y="2297770"/>
            <a:ext cx="2106504"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West Bank: </a:t>
            </a:r>
            <a:r>
              <a:rPr lang="en-US" sz="1600" b="1" dirty="0">
                <a:solidFill>
                  <a:srgbClr val="EE5859"/>
                </a:solidFill>
                <a:latin typeface="Arial Narrow" panose="020B0606020202030204" pitchFamily="34" charset="0"/>
              </a:rPr>
              <a:t>20%</a:t>
            </a:r>
            <a:endParaRPr lang="en-US" sz="1400" dirty="0"/>
          </a:p>
        </p:txBody>
      </p:sp>
      <p:sp>
        <p:nvSpPr>
          <p:cNvPr id="26" name="TextBox 25">
            <a:extLst>
              <a:ext uri="{FF2B5EF4-FFF2-40B4-BE49-F238E27FC236}">
                <a16:creationId xmlns:a16="http://schemas.microsoft.com/office/drawing/2014/main" id="{11F19C0B-B01B-D849-8E45-58732508381B}"/>
              </a:ext>
            </a:extLst>
          </p:cNvPr>
          <p:cNvSpPr txBox="1"/>
          <p:nvPr/>
        </p:nvSpPr>
        <p:spPr>
          <a:xfrm>
            <a:off x="2740852" y="2293845"/>
            <a:ext cx="1923387"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Gaza Strip: </a:t>
            </a:r>
            <a:r>
              <a:rPr lang="en-US" sz="1600" b="1" dirty="0">
                <a:solidFill>
                  <a:srgbClr val="EE5859"/>
                </a:solidFill>
                <a:latin typeface="Arial Narrow" panose="020B0606020202030204" pitchFamily="34" charset="0"/>
              </a:rPr>
              <a:t>38%</a:t>
            </a:r>
            <a:endParaRPr lang="en-US" sz="1400" dirty="0"/>
          </a:p>
        </p:txBody>
      </p:sp>
      <p:sp>
        <p:nvSpPr>
          <p:cNvPr id="20" name="TextBox 19">
            <a:extLst>
              <a:ext uri="{FF2B5EF4-FFF2-40B4-BE49-F238E27FC236}">
                <a16:creationId xmlns:a16="http://schemas.microsoft.com/office/drawing/2014/main" id="{6E624C5F-8713-BF43-A7EB-5185DD684F48}"/>
              </a:ext>
            </a:extLst>
          </p:cNvPr>
          <p:cNvSpPr txBox="1"/>
          <p:nvPr/>
        </p:nvSpPr>
        <p:spPr>
          <a:xfrm>
            <a:off x="381281" y="3071821"/>
            <a:ext cx="4350900" cy="1015663"/>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9%</a:t>
            </a:r>
            <a:r>
              <a:rPr lang="en-US" sz="1400" b="1"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of households </a:t>
            </a:r>
            <a:r>
              <a:rPr lang="en-US" sz="1600" b="1" dirty="0" smtClean="0">
                <a:solidFill>
                  <a:srgbClr val="58585A"/>
                </a:solidFill>
                <a:latin typeface="Arial Narrow" panose="020B0606020202030204" pitchFamily="34" charset="0"/>
              </a:rPr>
              <a:t>reported </a:t>
            </a:r>
            <a:r>
              <a:rPr lang="en-US" sz="1600" b="1" dirty="0">
                <a:solidFill>
                  <a:srgbClr val="58585A"/>
                </a:solidFill>
                <a:latin typeface="Arial Narrow" panose="020B0606020202030204" pitchFamily="34" charset="0"/>
              </a:rPr>
              <a:t>at least one child showing signs of psychosocial distress in the 30 days before data collection</a:t>
            </a:r>
            <a:endParaRPr lang="en-US" sz="1400" b="1" dirty="0">
              <a:latin typeface="Arial Narrow" panose="020B0606020202030204" pitchFamily="34" charset="0"/>
            </a:endParaRPr>
          </a:p>
        </p:txBody>
      </p:sp>
      <p:sp>
        <p:nvSpPr>
          <p:cNvPr id="22" name="TextBox 21">
            <a:extLst>
              <a:ext uri="{FF2B5EF4-FFF2-40B4-BE49-F238E27FC236}">
                <a16:creationId xmlns:a16="http://schemas.microsoft.com/office/drawing/2014/main" id="{7EC464ED-9295-D047-B966-DAA74A3D3C6A}"/>
              </a:ext>
            </a:extLst>
          </p:cNvPr>
          <p:cNvSpPr txBox="1"/>
          <p:nvPr/>
        </p:nvSpPr>
        <p:spPr>
          <a:xfrm>
            <a:off x="701963" y="4224114"/>
            <a:ext cx="2106504"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West Bank: </a:t>
            </a:r>
            <a:r>
              <a:rPr lang="en-US" sz="1600" b="1" dirty="0">
                <a:solidFill>
                  <a:srgbClr val="EE5859"/>
                </a:solidFill>
                <a:latin typeface="Arial Narrow" panose="020B0606020202030204" pitchFamily="34" charset="0"/>
              </a:rPr>
              <a:t>2%</a:t>
            </a:r>
            <a:endParaRPr lang="en-US" sz="1400" dirty="0"/>
          </a:p>
        </p:txBody>
      </p:sp>
      <p:sp>
        <p:nvSpPr>
          <p:cNvPr id="28" name="TextBox 27">
            <a:extLst>
              <a:ext uri="{FF2B5EF4-FFF2-40B4-BE49-F238E27FC236}">
                <a16:creationId xmlns:a16="http://schemas.microsoft.com/office/drawing/2014/main" id="{11F19C0B-B01B-D849-8E45-58732508381B}"/>
              </a:ext>
            </a:extLst>
          </p:cNvPr>
          <p:cNvSpPr txBox="1"/>
          <p:nvPr/>
        </p:nvSpPr>
        <p:spPr>
          <a:xfrm>
            <a:off x="2749162" y="4224114"/>
            <a:ext cx="1923387"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Gaza Strip: </a:t>
            </a:r>
            <a:r>
              <a:rPr lang="en-US" sz="1600" b="1" dirty="0">
                <a:solidFill>
                  <a:srgbClr val="EE5859"/>
                </a:solidFill>
                <a:latin typeface="Arial Narrow" panose="020B0606020202030204" pitchFamily="34" charset="0"/>
              </a:rPr>
              <a:t>20%</a:t>
            </a:r>
            <a:endParaRPr lang="en-US" sz="1400" dirty="0"/>
          </a:p>
        </p:txBody>
      </p:sp>
      <p:graphicFrame>
        <p:nvGraphicFramePr>
          <p:cNvPr id="29" name="Table 28">
            <a:extLst>
              <a:ext uri="{FF2B5EF4-FFF2-40B4-BE49-F238E27FC236}">
                <a16:creationId xmlns:a16="http://schemas.microsoft.com/office/drawing/2014/main" id="{99D1BD6F-52E7-0249-B86D-AF498EFD8578}"/>
              </a:ext>
            </a:extLst>
          </p:cNvPr>
          <p:cNvGraphicFramePr>
            <a:graphicFrameLocks noGrp="1"/>
          </p:cNvGraphicFramePr>
          <p:nvPr>
            <p:extLst>
              <p:ext uri="{D42A27DB-BD31-4B8C-83A1-F6EECF244321}">
                <p14:modId xmlns:p14="http://schemas.microsoft.com/office/powerpoint/2010/main" val="3381230271"/>
              </p:ext>
            </p:extLst>
          </p:nvPr>
        </p:nvGraphicFramePr>
        <p:xfrm>
          <a:off x="4908141" y="3811652"/>
          <a:ext cx="3634117" cy="2377440"/>
        </p:xfrm>
        <a:graphic>
          <a:graphicData uri="http://schemas.openxmlformats.org/drawingml/2006/table">
            <a:tbl>
              <a:tblPr>
                <a:tableStyleId>{5C22544A-7EE6-4342-B048-85BDC9FD1C3A}</a:tableStyleId>
              </a:tblPr>
              <a:tblGrid>
                <a:gridCol w="2044956">
                  <a:extLst>
                    <a:ext uri="{9D8B030D-6E8A-4147-A177-3AD203B41FA5}">
                      <a16:colId xmlns:a16="http://schemas.microsoft.com/office/drawing/2014/main" val="2665553580"/>
                    </a:ext>
                  </a:extLst>
                </a:gridCol>
                <a:gridCol w="1589161">
                  <a:extLst>
                    <a:ext uri="{9D8B030D-6E8A-4147-A177-3AD203B41FA5}">
                      <a16:colId xmlns:a16="http://schemas.microsoft.com/office/drawing/2014/main" val="558775855"/>
                    </a:ext>
                  </a:extLst>
                </a:gridCol>
              </a:tblGrid>
              <a:tr h="230187">
                <a:tc>
                  <a:txBody>
                    <a:bodyPr/>
                    <a:lstStyle/>
                    <a:p>
                      <a:pPr algn="l" fontAlgn="ctr"/>
                      <a:r>
                        <a:rPr lang="en-US" sz="1600" b="0" i="0" u="none" strike="noStrike" dirty="0">
                          <a:solidFill>
                            <a:srgbClr val="58585A"/>
                          </a:solidFill>
                          <a:effectLst/>
                          <a:latin typeface="Arial Narrow" panose="020B0606020202030204" pitchFamily="34" charset="0"/>
                        </a:rPr>
                        <a:t>Area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 of HHs</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North Gaza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30%</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30187">
                <a:tc>
                  <a:txBody>
                    <a:bodyPr/>
                    <a:lstStyle/>
                    <a:p>
                      <a:pPr algn="l" fontAlgn="ctr"/>
                      <a:r>
                        <a:rPr lang="en-US" sz="1500" u="none" strike="noStrike" dirty="0" err="1">
                          <a:solidFill>
                            <a:srgbClr val="58585A"/>
                          </a:solidFill>
                          <a:effectLst/>
                          <a:latin typeface="Arial Narrow" panose="020B0606020202030204" pitchFamily="34" charset="0"/>
                        </a:rPr>
                        <a:t>Deir</a:t>
                      </a:r>
                      <a:r>
                        <a:rPr lang="en-US" sz="1500" u="none" strike="noStrike" dirty="0">
                          <a:solidFill>
                            <a:srgbClr val="58585A"/>
                          </a:solidFill>
                          <a:effectLst/>
                          <a:latin typeface="Arial Narrow" panose="020B0606020202030204" pitchFamily="34" charset="0"/>
                        </a:rPr>
                        <a:t> al </a:t>
                      </a:r>
                      <a:r>
                        <a:rPr lang="en-US" sz="1500" u="none" strike="noStrike" dirty="0" err="1">
                          <a:solidFill>
                            <a:srgbClr val="58585A"/>
                          </a:solidFill>
                          <a:effectLst/>
                          <a:latin typeface="Arial Narrow" panose="020B0606020202030204" pitchFamily="34" charset="0"/>
                        </a:rPr>
                        <a:t>Balah</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26%</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980"/>
                      </a:srgbClr>
                    </a:solidFill>
                  </a:tcPr>
                </a:tc>
                <a:extLst>
                  <a:ext uri="{0D108BD9-81ED-4DB2-BD59-A6C34878D82A}">
                    <a16:rowId xmlns:a16="http://schemas.microsoft.com/office/drawing/2014/main" val="1175252621"/>
                  </a:ext>
                </a:extLst>
              </a:tr>
              <a:tr h="230187">
                <a:tc>
                  <a:txBody>
                    <a:bodyPr/>
                    <a:lstStyle/>
                    <a:p>
                      <a:pPr algn="l" fontAlgn="ctr"/>
                      <a:r>
                        <a:rPr lang="en-US" sz="1500" u="none" strike="noStrike" dirty="0">
                          <a:solidFill>
                            <a:srgbClr val="58585A"/>
                          </a:solidFill>
                          <a:effectLst/>
                          <a:latin typeface="Arial Narrow" panose="020B0606020202030204" pitchFamily="34" charset="0"/>
                        </a:rPr>
                        <a:t>Khan </a:t>
                      </a:r>
                      <a:r>
                        <a:rPr lang="en-US" sz="1500" u="none" strike="noStrike" dirty="0" err="1">
                          <a:solidFill>
                            <a:srgbClr val="58585A"/>
                          </a:solidFill>
                          <a:effectLst/>
                          <a:latin typeface="Arial Narrow" panose="020B0606020202030204" pitchFamily="34" charset="0"/>
                        </a:rPr>
                        <a:t>Yunis</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898969081"/>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Rafah</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u="none" strike="noStrike" dirty="0">
                          <a:solidFill>
                            <a:srgbClr val="58585A"/>
                          </a:solidFill>
                          <a:effectLst/>
                          <a:latin typeface="Arial Narrow" panose="020B0606020202030204" pitchFamily="34" charset="0"/>
                        </a:rPr>
                        <a:t>17%</a:t>
                      </a:r>
                      <a:endParaRPr lang="en-US" sz="15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3608108237"/>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Gaza</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13%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2202546"/>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C</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3%</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1586555"/>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East Jerusalem</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2%</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94732"/>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Area A&amp;B</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2%</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5999965"/>
                  </a:ext>
                </a:extLst>
              </a:tr>
              <a:tr h="230187">
                <a:tc>
                  <a:txBody>
                    <a:bodyPr/>
                    <a:lstStyle/>
                    <a:p>
                      <a:pPr algn="l" fontAlgn="ctr"/>
                      <a:r>
                        <a:rPr lang="en-US" sz="1500" b="0" i="0" u="none" strike="noStrike" dirty="0">
                          <a:solidFill>
                            <a:srgbClr val="58585A"/>
                          </a:solidFill>
                          <a:effectLst/>
                          <a:latin typeface="Arial Narrow" panose="020B0606020202030204" pitchFamily="34" charset="0"/>
                        </a:rPr>
                        <a:t>H2</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0" i="0" u="none" strike="noStrike" dirty="0">
                          <a:solidFill>
                            <a:srgbClr val="58585A"/>
                          </a:solidFill>
                          <a:effectLst/>
                          <a:latin typeface="Arial Narrow" panose="020B0606020202030204" pitchFamily="34" charset="0"/>
                        </a:rPr>
                        <a:t>1%</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5293675"/>
                  </a:ext>
                </a:extLst>
              </a:tr>
            </a:tbl>
          </a:graphicData>
        </a:graphic>
      </p:graphicFrame>
      <p:sp>
        <p:nvSpPr>
          <p:cNvPr id="32" name="TextBox 31">
            <a:extLst>
              <a:ext uri="{FF2B5EF4-FFF2-40B4-BE49-F238E27FC236}">
                <a16:creationId xmlns:a16="http://schemas.microsoft.com/office/drawing/2014/main" id="{6E624C5F-8713-BF43-A7EB-5185DD684F48}"/>
              </a:ext>
            </a:extLst>
          </p:cNvPr>
          <p:cNvSpPr txBox="1"/>
          <p:nvPr/>
        </p:nvSpPr>
        <p:spPr>
          <a:xfrm>
            <a:off x="4735003" y="3187386"/>
            <a:ext cx="4106236"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reporting at least one </a:t>
            </a:r>
            <a:r>
              <a:rPr lang="en-US" sz="1600" b="1" i="1" dirty="0">
                <a:solidFill>
                  <a:srgbClr val="58585A"/>
                </a:solidFill>
                <a:latin typeface="Arial Narrow" panose="020B0606020202030204" pitchFamily="34" charset="0"/>
              </a:rPr>
              <a:t>child</a:t>
            </a:r>
            <a:r>
              <a:rPr lang="en-US" sz="1600" b="1" dirty="0">
                <a:solidFill>
                  <a:srgbClr val="58585A"/>
                </a:solidFill>
                <a:latin typeface="Arial Narrow" panose="020B0606020202030204" pitchFamily="34" charset="0"/>
              </a:rPr>
              <a:t> showing signs of psychosocial distress</a:t>
            </a:r>
            <a:endParaRPr lang="en-US" sz="1600" b="1" dirty="0">
              <a:latin typeface="Arial Narrow" panose="020B0606020202030204" pitchFamily="34" charset="0"/>
            </a:endParaRPr>
          </a:p>
        </p:txBody>
      </p:sp>
      <p:pic>
        <p:nvPicPr>
          <p:cNvPr id="23" name="Picture 22">
            <a:extLst>
              <a:ext uri="{FF2B5EF4-FFF2-40B4-BE49-F238E27FC236}">
                <a16:creationId xmlns:a16="http://schemas.microsoft.com/office/drawing/2014/main" id="{D8854978-FE4B-074A-B3A1-EBE0A77ACCC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2556" y="137948"/>
            <a:ext cx="981424" cy="981424"/>
          </a:xfrm>
          <a:prstGeom prst="rect">
            <a:avLst/>
          </a:prstGeom>
        </p:spPr>
      </p:pic>
    </p:spTree>
    <p:extLst>
      <p:ext uri="{BB962C8B-B14F-4D97-AF65-F5344CB8AC3E}">
        <p14:creationId xmlns:p14="http://schemas.microsoft.com/office/powerpoint/2010/main" val="905851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CE4-936D-4C83-80B4-9E20FB254158}"/>
              </a:ext>
            </a:extLst>
          </p:cNvPr>
          <p:cNvSpPr>
            <a:spLocks noGrp="1"/>
          </p:cNvSpPr>
          <p:nvPr>
            <p:ph type="ctrTitle"/>
          </p:nvPr>
        </p:nvSpPr>
        <p:spPr>
          <a:xfrm>
            <a:off x="1108070" y="266337"/>
            <a:ext cx="8087840" cy="724646"/>
          </a:xfrm>
        </p:spPr>
        <p:txBody>
          <a:bodyPr/>
          <a:lstStyle/>
          <a:p>
            <a:r>
              <a:rPr lang="en-US" sz="3200" dirty="0"/>
              <a:t>HEALTH  |  Access to Health Services</a:t>
            </a:r>
          </a:p>
        </p:txBody>
      </p:sp>
      <p:sp>
        <p:nvSpPr>
          <p:cNvPr id="4" name="Text Placeholder 3">
            <a:extLst>
              <a:ext uri="{FF2B5EF4-FFF2-40B4-BE49-F238E27FC236}">
                <a16:creationId xmlns:a16="http://schemas.microsoft.com/office/drawing/2014/main" id="{84A6329B-4DDA-4D20-AD8F-B37B6EEA8577}"/>
              </a:ext>
            </a:extLst>
          </p:cNvPr>
          <p:cNvSpPr>
            <a:spLocks noGrp="1"/>
          </p:cNvSpPr>
          <p:nvPr>
            <p:ph type="body" sz="quarter" idx="13"/>
          </p:nvPr>
        </p:nvSpPr>
        <p:spPr>
          <a:xfrm>
            <a:off x="400030" y="3858301"/>
            <a:ext cx="8087840" cy="3019989"/>
          </a:xfrm>
        </p:spPr>
        <p:txBody>
          <a:bodyPr/>
          <a:lstStyle/>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pPr>
              <a:lnSpc>
                <a:spcPct val="100000"/>
              </a:lnSpc>
            </a:pPr>
            <a:endParaRPr lang="en-US" sz="1800" b="1" dirty="0"/>
          </a:p>
          <a:p>
            <a:endParaRPr lang="en-US" sz="1200" dirty="0"/>
          </a:p>
          <a:p>
            <a:endParaRPr lang="en-US" sz="1200" dirty="0"/>
          </a:p>
        </p:txBody>
      </p:sp>
      <p:graphicFrame>
        <p:nvGraphicFramePr>
          <p:cNvPr id="12" name="Table 11">
            <a:extLst>
              <a:ext uri="{FF2B5EF4-FFF2-40B4-BE49-F238E27FC236}">
                <a16:creationId xmlns:a16="http://schemas.microsoft.com/office/drawing/2014/main" id="{5146C04E-990C-4427-8AAC-ABBC933E5C1E}"/>
              </a:ext>
            </a:extLst>
          </p:cNvPr>
          <p:cNvGraphicFramePr>
            <a:graphicFrameLocks noGrp="1"/>
          </p:cNvGraphicFramePr>
          <p:nvPr>
            <p:extLst>
              <p:ext uri="{D42A27DB-BD31-4B8C-83A1-F6EECF244321}">
                <p14:modId xmlns:p14="http://schemas.microsoft.com/office/powerpoint/2010/main" val="2783936118"/>
              </p:ext>
            </p:extLst>
          </p:nvPr>
        </p:nvGraphicFramePr>
        <p:xfrm>
          <a:off x="731510" y="4226496"/>
          <a:ext cx="7796894" cy="1760220"/>
        </p:xfrm>
        <a:graphic>
          <a:graphicData uri="http://schemas.openxmlformats.org/drawingml/2006/table">
            <a:tbl>
              <a:tblPr>
                <a:tableStyleId>{5C22544A-7EE6-4342-B048-85BDC9FD1C3A}</a:tableStyleId>
              </a:tblPr>
              <a:tblGrid>
                <a:gridCol w="3431443">
                  <a:extLst>
                    <a:ext uri="{9D8B030D-6E8A-4147-A177-3AD203B41FA5}">
                      <a16:colId xmlns:a16="http://schemas.microsoft.com/office/drawing/2014/main" val="2665553580"/>
                    </a:ext>
                  </a:extLst>
                </a:gridCol>
                <a:gridCol w="1484503">
                  <a:extLst>
                    <a:ext uri="{9D8B030D-6E8A-4147-A177-3AD203B41FA5}">
                      <a16:colId xmlns:a16="http://schemas.microsoft.com/office/drawing/2014/main" val="558775855"/>
                    </a:ext>
                  </a:extLst>
                </a:gridCol>
                <a:gridCol w="1471469">
                  <a:extLst>
                    <a:ext uri="{9D8B030D-6E8A-4147-A177-3AD203B41FA5}">
                      <a16:colId xmlns:a16="http://schemas.microsoft.com/office/drawing/2014/main" val="3419813833"/>
                    </a:ext>
                  </a:extLst>
                </a:gridCol>
                <a:gridCol w="1409479">
                  <a:extLst>
                    <a:ext uri="{9D8B030D-6E8A-4147-A177-3AD203B41FA5}">
                      <a16:colId xmlns:a16="http://schemas.microsoft.com/office/drawing/2014/main" val="2687380210"/>
                    </a:ext>
                  </a:extLst>
                </a:gridCol>
              </a:tblGrid>
              <a:tr h="243684">
                <a:tc>
                  <a:txBody>
                    <a:bodyPr/>
                    <a:lstStyle/>
                    <a:p>
                      <a:pPr algn="l" fontAlgn="ct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58585A"/>
                          </a:solidFill>
                          <a:effectLst/>
                          <a:latin typeface="Arial Narrow" panose="020B0606020202030204" pitchFamily="34" charset="0"/>
                        </a:rPr>
                        <a:t>OPT</a:t>
                      </a: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West Bank</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Gaza</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mpd="sng">
                      <a:noFill/>
                    </a:lnT>
                    <a:lnB w="12700" cap="flat" cmpd="sng" algn="ctr">
                      <a:solidFill>
                        <a:srgbClr val="5858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383866"/>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Cost of services/medicine too high</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64%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64%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tc>
                  <a:txBody>
                    <a:bodyPr/>
                    <a:lstStyle/>
                    <a:p>
                      <a:pPr algn="ctr" fontAlgn="ctr"/>
                      <a:r>
                        <a:rPr lang="en-US" sz="1600" u="none" strike="noStrike" dirty="0">
                          <a:solidFill>
                            <a:srgbClr val="58585A"/>
                          </a:solidFill>
                          <a:effectLst/>
                          <a:latin typeface="Arial Narrow" panose="020B0606020202030204" pitchFamily="34" charset="0"/>
                        </a:rPr>
                        <a:t>64%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solidFill>
                        <a:srgbClr val="58585A"/>
                      </a:solid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50196"/>
                      </a:srgbClr>
                    </a:solidFill>
                  </a:tcPr>
                </a:tc>
                <a:extLst>
                  <a:ext uri="{0D108BD9-81ED-4DB2-BD59-A6C34878D82A}">
                    <a16:rowId xmlns:a16="http://schemas.microsoft.com/office/drawing/2014/main" val="1159550076"/>
                  </a:ext>
                </a:extLst>
              </a:tr>
              <a:tr h="243684">
                <a:tc>
                  <a:txBody>
                    <a:bodyPr/>
                    <a:lstStyle/>
                    <a:p>
                      <a:pPr algn="l" fontAlgn="ctr"/>
                      <a:r>
                        <a:rPr lang="en-US" sz="1600" u="none" strike="noStrike" dirty="0">
                          <a:solidFill>
                            <a:srgbClr val="58585A"/>
                          </a:solidFill>
                          <a:effectLst/>
                          <a:latin typeface="Arial Narrow" panose="020B0606020202030204" pitchFamily="34" charset="0"/>
                        </a:rPr>
                        <a:t>No medicine available at facility/pharmacy</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34%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40%</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30000"/>
                      </a:srgbClr>
                    </a:solidFill>
                  </a:tcPr>
                </a:tc>
                <a:extLst>
                  <a:ext uri="{0D108BD9-81ED-4DB2-BD59-A6C34878D82A}">
                    <a16:rowId xmlns:a16="http://schemas.microsoft.com/office/drawing/2014/main" val="1175252621"/>
                  </a:ext>
                </a:extLst>
              </a:tr>
              <a:tr h="243684">
                <a:tc>
                  <a:txBody>
                    <a:bodyPr/>
                    <a:lstStyle/>
                    <a:p>
                      <a:pPr algn="l" fontAlgn="ctr"/>
                      <a:r>
                        <a:rPr lang="en-US" sz="1600" u="none" strike="noStrike" dirty="0">
                          <a:solidFill>
                            <a:srgbClr val="58585A"/>
                          </a:solidFill>
                          <a:effectLst/>
                          <a:latin typeface="Arial Narrow" panose="020B0606020202030204" pitchFamily="34" charset="0"/>
                        </a:rPr>
                        <a:t>No</a:t>
                      </a:r>
                      <a:r>
                        <a:rPr lang="en-US" sz="1600" u="none" strike="noStrike" baseline="0" dirty="0">
                          <a:solidFill>
                            <a:srgbClr val="58585A"/>
                          </a:solidFill>
                          <a:effectLst/>
                          <a:latin typeface="Arial Narrow" panose="020B0606020202030204" pitchFamily="34" charset="0"/>
                        </a:rPr>
                        <a:t> treatment available at health facility</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18%</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000"/>
                      </a:srgbClr>
                    </a:solidFill>
                  </a:tcPr>
                </a:tc>
                <a:tc>
                  <a:txBody>
                    <a:bodyPr/>
                    <a:lstStyle/>
                    <a:p>
                      <a:pPr algn="ctr" fontAlgn="ctr"/>
                      <a:r>
                        <a:rPr lang="en-US" sz="1600" u="none" strike="noStrike" dirty="0">
                          <a:solidFill>
                            <a:srgbClr val="58585A"/>
                          </a:solidFill>
                          <a:effectLst/>
                          <a:latin typeface="Arial Narrow" panose="020B0606020202030204" pitchFamily="34" charset="0"/>
                        </a:rPr>
                        <a:t>21%</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E5859">
                        <a:alpha val="10980"/>
                      </a:srgbClr>
                    </a:solidFill>
                  </a:tcPr>
                </a:tc>
                <a:extLst>
                  <a:ext uri="{0D108BD9-81ED-4DB2-BD59-A6C34878D82A}">
                    <a16:rowId xmlns:a16="http://schemas.microsoft.com/office/drawing/2014/main" val="898969081"/>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Distance to treatment center/transportation</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10%</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6%</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gn="ctr" fontAlgn="ctr"/>
                      <a:r>
                        <a:rPr lang="en-US" sz="1600" u="none" strike="noStrike" dirty="0">
                          <a:solidFill>
                            <a:srgbClr val="58585A"/>
                          </a:solidFill>
                          <a:effectLst/>
                          <a:latin typeface="Arial Narrow" panose="020B0606020202030204" pitchFamily="34" charset="0"/>
                        </a:rPr>
                        <a:t>14%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108237"/>
                  </a:ext>
                </a:extLst>
              </a:tr>
              <a:tr h="243684">
                <a:tc>
                  <a:txBody>
                    <a:bodyPr/>
                    <a:lstStyle/>
                    <a:p>
                      <a:pPr algn="l" fontAlgn="ctr"/>
                      <a:r>
                        <a:rPr lang="en-US" sz="1600" b="0" i="0" u="none" strike="noStrike" dirty="0">
                          <a:solidFill>
                            <a:srgbClr val="58585A"/>
                          </a:solidFill>
                          <a:effectLst/>
                          <a:latin typeface="Arial Narrow" panose="020B0606020202030204" pitchFamily="34" charset="0"/>
                        </a:rPr>
                        <a:t>Quality of service couldn’t meet needs</a:t>
                      </a: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9%</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4%</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12%</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83255"/>
                  </a:ext>
                </a:extLst>
              </a:tr>
              <a:tr h="243684">
                <a:tc>
                  <a:txBody>
                    <a:bodyPr/>
                    <a:lstStyle/>
                    <a:p>
                      <a:pPr algn="l" fontAlgn="ctr"/>
                      <a:r>
                        <a:rPr lang="en-US" sz="1600" u="none" strike="noStrike" dirty="0">
                          <a:solidFill>
                            <a:srgbClr val="58585A"/>
                          </a:solidFill>
                          <a:effectLst/>
                          <a:latin typeface="Arial Narrow" panose="020B0606020202030204" pitchFamily="34" charset="0"/>
                        </a:rPr>
                        <a:t>Did not get access to qualified health staff</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mpd="sng">
                      <a:noFill/>
                    </a:lnL>
                    <a:lnR w="12700" cap="flat" cmpd="sng" algn="ctr">
                      <a:solidFill>
                        <a:srgbClr val="58585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6%</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8%</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ap="flat" cmpd="sng" algn="ctr">
                      <a:solidFill>
                        <a:srgbClr val="58585A"/>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58585A"/>
                          </a:solidFill>
                          <a:effectLst/>
                          <a:latin typeface="Arial Narrow" panose="020B0606020202030204" pitchFamily="34" charset="0"/>
                        </a:rPr>
                        <a:t>5%</a:t>
                      </a:r>
                      <a:endParaRPr lang="en-US" sz="1600" b="0" i="0" u="none" strike="noStrike" dirty="0">
                        <a:solidFill>
                          <a:srgbClr val="58585A"/>
                        </a:solidFill>
                        <a:effectLst/>
                        <a:latin typeface="Arial Narrow" panose="020B0606020202030204" pitchFamily="34" charset="0"/>
                      </a:endParaRPr>
                    </a:p>
                  </a:txBody>
                  <a:tcPr marL="7620" marR="7620" marT="7620" marB="0" anchor="ctr">
                    <a:lnL w="12700" cap="flat" cmpd="sng" algn="ctr">
                      <a:solidFill>
                        <a:srgbClr val="58585A"/>
                      </a:solidFill>
                      <a:prstDash val="solid"/>
                      <a:round/>
                      <a:headEnd type="none" w="med" len="med"/>
                      <a:tailEnd type="none" w="med" len="med"/>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816694"/>
                  </a:ext>
                </a:extLst>
              </a:tr>
            </a:tbl>
          </a:graphicData>
        </a:graphic>
      </p:graphicFrame>
      <p:sp>
        <p:nvSpPr>
          <p:cNvPr id="10" name="TextBox 9">
            <a:extLst>
              <a:ext uri="{FF2B5EF4-FFF2-40B4-BE49-F238E27FC236}">
                <a16:creationId xmlns:a16="http://schemas.microsoft.com/office/drawing/2014/main" id="{5629D5CA-8426-2342-A4D3-A171EA77498F}"/>
              </a:ext>
            </a:extLst>
          </p:cNvPr>
          <p:cNvSpPr txBox="1"/>
          <p:nvPr/>
        </p:nvSpPr>
        <p:spPr>
          <a:xfrm>
            <a:off x="663268" y="1359132"/>
            <a:ext cx="8016679" cy="830997"/>
          </a:xfrm>
          <a:prstGeom prst="rect">
            <a:avLst/>
          </a:prstGeom>
          <a:noFill/>
        </p:spPr>
        <p:txBody>
          <a:bodyPr wrap="square" rtlCol="0">
            <a:spAutoFit/>
          </a:bodyPr>
          <a:lstStyle/>
          <a:p>
            <a:r>
              <a:rPr lang="en-US" sz="2800" b="1" dirty="0">
                <a:solidFill>
                  <a:srgbClr val="EE5859"/>
                </a:solidFill>
                <a:latin typeface="Arial Narrow" panose="020B0606020202030204" pitchFamily="34" charset="0"/>
              </a:rPr>
              <a:t>68%</a:t>
            </a:r>
            <a:r>
              <a:rPr lang="en-US" sz="1600" b="1" dirty="0">
                <a:solidFill>
                  <a:srgbClr val="EE5859"/>
                </a:solidFill>
                <a:latin typeface="Arial Narrow" panose="020B0606020202030204" pitchFamily="34" charset="0"/>
              </a:rPr>
              <a:t> </a:t>
            </a:r>
            <a:r>
              <a:rPr lang="en-US" b="1" dirty="0">
                <a:solidFill>
                  <a:srgbClr val="58585A"/>
                </a:solidFill>
                <a:latin typeface="Arial Narrow" panose="020B0606020202030204" pitchFamily="34" charset="0"/>
              </a:rPr>
              <a:t>of households </a:t>
            </a:r>
            <a:r>
              <a:rPr lang="en-US" b="1" dirty="0" smtClean="0">
                <a:solidFill>
                  <a:srgbClr val="58585A"/>
                </a:solidFill>
                <a:latin typeface="Arial Narrow" panose="020B0606020202030204" pitchFamily="34" charset="0"/>
              </a:rPr>
              <a:t>reported </a:t>
            </a:r>
            <a:r>
              <a:rPr lang="en-US" b="1" dirty="0">
                <a:solidFill>
                  <a:srgbClr val="58585A"/>
                </a:solidFill>
                <a:latin typeface="Arial Narrow" panose="020B0606020202030204" pitchFamily="34" charset="0"/>
              </a:rPr>
              <a:t>that at least one member needed to access health services in the 3 months prior to data collection</a:t>
            </a:r>
            <a:endParaRPr lang="en-US" b="1" dirty="0">
              <a:latin typeface="Arial Narrow" panose="020B0606020202030204" pitchFamily="34" charset="0"/>
            </a:endParaRPr>
          </a:p>
        </p:txBody>
      </p:sp>
      <p:sp>
        <p:nvSpPr>
          <p:cNvPr id="18" name="TextBox 17">
            <a:extLst>
              <a:ext uri="{FF2B5EF4-FFF2-40B4-BE49-F238E27FC236}">
                <a16:creationId xmlns:a16="http://schemas.microsoft.com/office/drawing/2014/main" id="{72712CE6-12D8-7642-B2AD-5583F0BE955C}"/>
              </a:ext>
            </a:extLst>
          </p:cNvPr>
          <p:cNvSpPr txBox="1"/>
          <p:nvPr/>
        </p:nvSpPr>
        <p:spPr>
          <a:xfrm>
            <a:off x="631494" y="3849021"/>
            <a:ext cx="8016679" cy="338554"/>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Most commonly reported barriers to accessing health services*:</a:t>
            </a:r>
            <a:endParaRPr lang="en-US" sz="1600" b="1" dirty="0">
              <a:latin typeface="Arial Narrow" panose="020B0606020202030204" pitchFamily="34" charset="0"/>
            </a:endParaRPr>
          </a:p>
        </p:txBody>
      </p:sp>
      <p:sp>
        <p:nvSpPr>
          <p:cNvPr id="6" name="TextBox 5">
            <a:extLst>
              <a:ext uri="{FF2B5EF4-FFF2-40B4-BE49-F238E27FC236}">
                <a16:creationId xmlns:a16="http://schemas.microsoft.com/office/drawing/2014/main" id="{11807055-2378-1543-9E47-5D499206F2AF}"/>
              </a:ext>
            </a:extLst>
          </p:cNvPr>
          <p:cNvSpPr txBox="1"/>
          <p:nvPr/>
        </p:nvSpPr>
        <p:spPr>
          <a:xfrm>
            <a:off x="296603" y="6046039"/>
            <a:ext cx="6555000" cy="246221"/>
          </a:xfrm>
          <a:prstGeom prst="rect">
            <a:avLst/>
          </a:prstGeom>
          <a:noFill/>
        </p:spPr>
        <p:txBody>
          <a:bodyPr wrap="none" rtlCol="0">
            <a:spAutoFit/>
          </a:bodyPr>
          <a:lstStyle/>
          <a:p>
            <a:r>
              <a:rPr lang="en-GB" sz="1000" dirty="0">
                <a:solidFill>
                  <a:srgbClr val="58585A"/>
                </a:solidFill>
                <a:latin typeface="Arial Narrow" panose="020B0606020202030204" pitchFamily="34" charset="0"/>
              </a:rPr>
              <a:t>* As a percentage of HHs that reported facing access barriers when trying to access health services in the 3 months before data collection</a:t>
            </a:r>
          </a:p>
        </p:txBody>
      </p:sp>
      <p:sp>
        <p:nvSpPr>
          <p:cNvPr id="22" name="TextBox 21">
            <a:extLst>
              <a:ext uri="{FF2B5EF4-FFF2-40B4-BE49-F238E27FC236}">
                <a16:creationId xmlns:a16="http://schemas.microsoft.com/office/drawing/2014/main" id="{773512F8-3AAE-0347-8001-175AE0FECBA0}"/>
              </a:ext>
            </a:extLst>
          </p:cNvPr>
          <p:cNvSpPr txBox="1"/>
          <p:nvPr/>
        </p:nvSpPr>
        <p:spPr>
          <a:xfrm>
            <a:off x="984478" y="2284935"/>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80% </a:t>
            </a:r>
            <a:r>
              <a:rPr lang="en-US" b="1" dirty="0">
                <a:solidFill>
                  <a:srgbClr val="58585A"/>
                </a:solidFill>
                <a:latin typeface="Arial Narrow" panose="020B0606020202030204" pitchFamily="34" charset="0"/>
              </a:rPr>
              <a:t>of HHs in the Gaza Strip</a:t>
            </a:r>
            <a:endParaRPr lang="en-US" dirty="0"/>
          </a:p>
        </p:txBody>
      </p:sp>
      <p:sp>
        <p:nvSpPr>
          <p:cNvPr id="24" name="TextBox 23">
            <a:extLst>
              <a:ext uri="{FF2B5EF4-FFF2-40B4-BE49-F238E27FC236}">
                <a16:creationId xmlns:a16="http://schemas.microsoft.com/office/drawing/2014/main" id="{E86E967E-09B9-DA4B-AF9F-11727BEA8AAD}"/>
              </a:ext>
            </a:extLst>
          </p:cNvPr>
          <p:cNvSpPr txBox="1"/>
          <p:nvPr/>
        </p:nvSpPr>
        <p:spPr>
          <a:xfrm>
            <a:off x="4628224" y="2318426"/>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60% </a:t>
            </a:r>
            <a:r>
              <a:rPr lang="en-US" b="1" dirty="0">
                <a:solidFill>
                  <a:srgbClr val="58585A"/>
                </a:solidFill>
                <a:latin typeface="Arial Narrow" panose="020B0606020202030204" pitchFamily="34" charset="0"/>
              </a:rPr>
              <a:t>of HHs in the West Bank</a:t>
            </a:r>
            <a:endParaRPr lang="en-US" dirty="0"/>
          </a:p>
        </p:txBody>
      </p:sp>
      <p:sp>
        <p:nvSpPr>
          <p:cNvPr id="17" name="TextBox 16">
            <a:extLst>
              <a:ext uri="{FF2B5EF4-FFF2-40B4-BE49-F238E27FC236}">
                <a16:creationId xmlns:a16="http://schemas.microsoft.com/office/drawing/2014/main" id="{1645CD82-A1F2-0B44-B641-A5D94DE81C95}"/>
              </a:ext>
            </a:extLst>
          </p:cNvPr>
          <p:cNvSpPr txBox="1"/>
          <p:nvPr/>
        </p:nvSpPr>
        <p:spPr>
          <a:xfrm>
            <a:off x="631494" y="3199145"/>
            <a:ext cx="8301828" cy="461665"/>
          </a:xfrm>
          <a:prstGeom prst="rect">
            <a:avLst/>
          </a:prstGeom>
          <a:noFill/>
        </p:spPr>
        <p:txBody>
          <a:bodyPr wrap="square" rtlCol="0">
            <a:spAutoFit/>
          </a:bodyPr>
          <a:lstStyle/>
          <a:p>
            <a:r>
              <a:rPr lang="en-US" b="1" dirty="0">
                <a:solidFill>
                  <a:srgbClr val="58585A"/>
                </a:solidFill>
                <a:latin typeface="Arial Narrow" panose="020B0606020202030204" pitchFamily="34" charset="0"/>
              </a:rPr>
              <a:t>Among the households accessing health services, </a:t>
            </a:r>
            <a:r>
              <a:rPr lang="en-US" sz="2400" b="1" dirty="0">
                <a:solidFill>
                  <a:srgbClr val="EE5859"/>
                </a:solidFill>
                <a:latin typeface="Arial Narrow" panose="020B0606020202030204" pitchFamily="34" charset="0"/>
              </a:rPr>
              <a:t>23% </a:t>
            </a:r>
            <a:r>
              <a:rPr lang="en-US" b="1" dirty="0">
                <a:solidFill>
                  <a:srgbClr val="58585A"/>
                </a:solidFill>
                <a:latin typeface="Arial Narrow" panose="020B0606020202030204" pitchFamily="34" charset="0"/>
              </a:rPr>
              <a:t>reported facing access barriers</a:t>
            </a:r>
          </a:p>
        </p:txBody>
      </p:sp>
      <p:pic>
        <p:nvPicPr>
          <p:cNvPr id="15" name="Picture 14">
            <a:extLst>
              <a:ext uri="{FF2B5EF4-FFF2-40B4-BE49-F238E27FC236}">
                <a16:creationId xmlns:a16="http://schemas.microsoft.com/office/drawing/2014/main" id="{68B9EB18-1736-B040-A82B-25422BE145B4}"/>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2556" y="137948"/>
            <a:ext cx="981424" cy="981424"/>
          </a:xfrm>
          <a:prstGeom prst="rect">
            <a:avLst/>
          </a:prstGeom>
        </p:spPr>
      </p:pic>
    </p:spTree>
    <p:extLst>
      <p:ext uri="{BB962C8B-B14F-4D97-AF65-F5344CB8AC3E}">
        <p14:creationId xmlns:p14="http://schemas.microsoft.com/office/powerpoint/2010/main" val="121850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4</a:t>
            </a:r>
          </a:p>
        </p:txBody>
      </p:sp>
      <p:sp>
        <p:nvSpPr>
          <p:cNvPr id="3" name="Subtitle 2"/>
          <p:cNvSpPr>
            <a:spLocks noGrp="1"/>
          </p:cNvSpPr>
          <p:nvPr>
            <p:ph type="subTitle" idx="1"/>
          </p:nvPr>
        </p:nvSpPr>
        <p:spPr>
          <a:xfrm>
            <a:off x="4439823" y="2285560"/>
            <a:ext cx="4013061" cy="1743959"/>
          </a:xfrm>
        </p:spPr>
        <p:txBody>
          <a:bodyPr/>
          <a:lstStyle/>
          <a:p>
            <a:r>
              <a:rPr lang="de-CH" sz="4000" dirty="0"/>
              <a:t>OPT MSNA</a:t>
            </a:r>
          </a:p>
          <a:p>
            <a:r>
              <a:rPr lang="de-CH" dirty="0"/>
              <a:t>KEY TAKE-AWAY MESSAGES</a:t>
            </a:r>
            <a:endParaRPr lang="es-ES" dirty="0"/>
          </a:p>
        </p:txBody>
      </p:sp>
    </p:spTree>
    <p:extLst>
      <p:ext uri="{BB962C8B-B14F-4D97-AF65-F5344CB8AC3E}">
        <p14:creationId xmlns:p14="http://schemas.microsoft.com/office/powerpoint/2010/main" val="15358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B8E7-EF6A-D944-9532-B066506C83AB}"/>
              </a:ext>
            </a:extLst>
          </p:cNvPr>
          <p:cNvSpPr>
            <a:spLocks noGrp="1"/>
          </p:cNvSpPr>
          <p:nvPr>
            <p:ph type="ctrTitle"/>
          </p:nvPr>
        </p:nvSpPr>
        <p:spPr>
          <a:xfrm>
            <a:off x="255375" y="1138386"/>
            <a:ext cx="3373260" cy="2501153"/>
          </a:xfrm>
        </p:spPr>
        <p:txBody>
          <a:bodyPr/>
          <a:lstStyle/>
          <a:p>
            <a:r>
              <a:rPr lang="en-GB" sz="4000" dirty="0"/>
              <a:t>MSNA ANALYSIS FINDINGS</a:t>
            </a:r>
          </a:p>
        </p:txBody>
      </p:sp>
      <p:sp>
        <p:nvSpPr>
          <p:cNvPr id="3" name="Subtitle 2">
            <a:extLst>
              <a:ext uri="{FF2B5EF4-FFF2-40B4-BE49-F238E27FC236}">
                <a16:creationId xmlns:a16="http://schemas.microsoft.com/office/drawing/2014/main" id="{FCAC1EB4-71C9-2D45-A0AC-3059B71C96BD}"/>
              </a:ext>
            </a:extLst>
          </p:cNvPr>
          <p:cNvSpPr>
            <a:spLocks noGrp="1"/>
          </p:cNvSpPr>
          <p:nvPr>
            <p:ph type="subTitle" idx="1"/>
          </p:nvPr>
        </p:nvSpPr>
        <p:spPr>
          <a:xfrm>
            <a:off x="255375" y="3747409"/>
            <a:ext cx="2941487" cy="525931"/>
          </a:xfrm>
        </p:spPr>
        <p:txBody>
          <a:bodyPr/>
          <a:lstStyle/>
          <a:p>
            <a:r>
              <a:rPr lang="en-GB" sz="2400" dirty="0"/>
              <a:t>KEY TAKE-AWAY MESSAGES</a:t>
            </a:r>
          </a:p>
        </p:txBody>
      </p:sp>
      <p:sp>
        <p:nvSpPr>
          <p:cNvPr id="5" name="Text Placeholder 4">
            <a:extLst>
              <a:ext uri="{FF2B5EF4-FFF2-40B4-BE49-F238E27FC236}">
                <a16:creationId xmlns:a16="http://schemas.microsoft.com/office/drawing/2014/main" id="{EFD86224-ECCE-4243-B1A5-D395F805A1CC}"/>
              </a:ext>
            </a:extLst>
          </p:cNvPr>
          <p:cNvSpPr>
            <a:spLocks noGrp="1"/>
          </p:cNvSpPr>
          <p:nvPr>
            <p:ph type="body" sz="quarter" idx="14"/>
          </p:nvPr>
        </p:nvSpPr>
        <p:spPr>
          <a:xfrm>
            <a:off x="4712919" y="536771"/>
            <a:ext cx="4175706" cy="778053"/>
          </a:xfrm>
        </p:spPr>
        <p:txBody>
          <a:bodyPr/>
          <a:lstStyle/>
          <a:p>
            <a:r>
              <a:rPr lang="en-GB" dirty="0"/>
              <a:t>Many of the issues identified through the MSNA are directly or indirectly linked to a lack of livelihood opportunities which increases people’s aid dependency and their reliance on negative coping strategies to afford basic needs.  </a:t>
            </a:r>
          </a:p>
        </p:txBody>
      </p:sp>
      <p:sp>
        <p:nvSpPr>
          <p:cNvPr id="7" name="Text Placeholder 6">
            <a:extLst>
              <a:ext uri="{FF2B5EF4-FFF2-40B4-BE49-F238E27FC236}">
                <a16:creationId xmlns:a16="http://schemas.microsoft.com/office/drawing/2014/main" id="{654BE5B8-01E2-5D47-9477-D346D27348C1}"/>
              </a:ext>
            </a:extLst>
          </p:cNvPr>
          <p:cNvSpPr>
            <a:spLocks noGrp="1"/>
          </p:cNvSpPr>
          <p:nvPr>
            <p:ph type="body" sz="quarter" idx="16"/>
          </p:nvPr>
        </p:nvSpPr>
        <p:spPr>
          <a:xfrm>
            <a:off x="4712735" y="1609868"/>
            <a:ext cx="4175706" cy="778053"/>
          </a:xfrm>
        </p:spPr>
        <p:txBody>
          <a:bodyPr/>
          <a:lstStyle/>
          <a:p>
            <a:r>
              <a:rPr lang="en-GB" dirty="0"/>
              <a:t>Although the severity of core sectoral needs appears to be significantly lower than in many other humanitarian contexts, the aid dependency in the oPt (particularly in Gaza) is almost unparalleled and creates a very fragile stability.</a:t>
            </a:r>
          </a:p>
        </p:txBody>
      </p:sp>
      <p:pic>
        <p:nvPicPr>
          <p:cNvPr id="4" name="Picture Placeholder 3">
            <a:extLst>
              <a:ext uri="{FF2B5EF4-FFF2-40B4-BE49-F238E27FC236}">
                <a16:creationId xmlns:a16="http://schemas.microsoft.com/office/drawing/2014/main" id="{083D0078-7F68-FC47-8A07-E69D69747585}"/>
              </a:ext>
            </a:extLst>
          </p:cNvPr>
          <p:cNvPicPr>
            <a:picLocks noGrp="1" noChangeAspect="1"/>
          </p:cNvPicPr>
          <p:nvPr>
            <p:ph type="pic" sz="quarter" idx="17"/>
          </p:nvPr>
        </p:nvPicPr>
        <p:blipFill>
          <a:blip r:embed="rId3">
            <a:duotone>
              <a:schemeClr val="accent3">
                <a:shade val="45000"/>
                <a:satMod val="135000"/>
              </a:schemeClr>
              <a:prstClr val="white"/>
            </a:duotone>
          </a:blip>
          <a:srcRect/>
          <a:stretch>
            <a:fillRect/>
          </a:stretch>
        </p:blipFill>
        <p:spPr>
          <a:xfrm>
            <a:off x="3937511" y="1517597"/>
            <a:ext cx="800735" cy="663575"/>
          </a:xfrm>
          <a:prstGeom prst="rect">
            <a:avLst/>
          </a:prstGeom>
        </p:spPr>
      </p:pic>
      <p:sp>
        <p:nvSpPr>
          <p:cNvPr id="9" name="Text Placeholder 8">
            <a:extLst>
              <a:ext uri="{FF2B5EF4-FFF2-40B4-BE49-F238E27FC236}">
                <a16:creationId xmlns:a16="http://schemas.microsoft.com/office/drawing/2014/main" id="{25E62D67-CCCE-EA4A-88A4-83F901A31E5E}"/>
              </a:ext>
            </a:extLst>
          </p:cNvPr>
          <p:cNvSpPr>
            <a:spLocks noGrp="1"/>
          </p:cNvSpPr>
          <p:nvPr>
            <p:ph type="body" sz="quarter" idx="18"/>
          </p:nvPr>
        </p:nvSpPr>
        <p:spPr>
          <a:xfrm>
            <a:off x="4712734" y="2859134"/>
            <a:ext cx="4175706" cy="778053"/>
          </a:xfrm>
        </p:spPr>
        <p:txBody>
          <a:bodyPr/>
          <a:lstStyle/>
          <a:p>
            <a:r>
              <a:rPr lang="en-GB" dirty="0"/>
              <a:t>Even though a relatively large number of households appears to be meeting their very basic needs, a high percentage of them are employing negative coping mechanisms (e.g. taking on debt) in order to meet those basic needs, which again invertedly increases their vulnerabilities.</a:t>
            </a:r>
          </a:p>
        </p:txBody>
      </p:sp>
      <p:pic>
        <p:nvPicPr>
          <p:cNvPr id="19" name="Picture Placeholder 18">
            <a:extLst>
              <a:ext uri="{FF2B5EF4-FFF2-40B4-BE49-F238E27FC236}">
                <a16:creationId xmlns:a16="http://schemas.microsoft.com/office/drawing/2014/main" id="{CEB6EF0C-E93E-0E4B-B881-D9FCD5D7D2D9}"/>
              </a:ext>
            </a:extLst>
          </p:cNvPr>
          <p:cNvPicPr>
            <a:picLocks noGrp="1" noChangeAspect="1"/>
          </p:cNvPicPr>
          <p:nvPr>
            <p:ph type="pic" sz="quarter" idx="19"/>
          </p:nvPr>
        </p:nvPicPr>
        <p:blipFill>
          <a:blip r:embed="rId4">
            <a:duotone>
              <a:schemeClr val="accent3">
                <a:shade val="45000"/>
                <a:satMod val="135000"/>
              </a:schemeClr>
              <a:prstClr val="white"/>
            </a:duotone>
          </a:blip>
          <a:srcRect/>
          <a:stretch>
            <a:fillRect/>
          </a:stretch>
        </p:blipFill>
        <p:spPr>
          <a:xfrm>
            <a:off x="3937511" y="2766863"/>
            <a:ext cx="800735" cy="663575"/>
          </a:xfrm>
          <a:prstGeom prst="rect">
            <a:avLst/>
          </a:prstGeom>
        </p:spPr>
      </p:pic>
      <p:sp>
        <p:nvSpPr>
          <p:cNvPr id="11" name="Text Placeholder 10">
            <a:extLst>
              <a:ext uri="{FF2B5EF4-FFF2-40B4-BE49-F238E27FC236}">
                <a16:creationId xmlns:a16="http://schemas.microsoft.com/office/drawing/2014/main" id="{1DE2C032-1E87-6E47-A02A-C53DFAF2EE51}"/>
              </a:ext>
            </a:extLst>
          </p:cNvPr>
          <p:cNvSpPr>
            <a:spLocks noGrp="1"/>
          </p:cNvSpPr>
          <p:nvPr>
            <p:ph type="body" sz="quarter" idx="20"/>
          </p:nvPr>
        </p:nvSpPr>
        <p:spPr>
          <a:xfrm>
            <a:off x="4712550" y="5415315"/>
            <a:ext cx="4175705" cy="778053"/>
          </a:xfrm>
        </p:spPr>
        <p:txBody>
          <a:bodyPr/>
          <a:lstStyle/>
          <a:p>
            <a:r>
              <a:rPr lang="en-GB" dirty="0"/>
              <a:t>The health and livelihoods impact of COVID-19 as well as the persisting level of instability are amplifying existing needs and creating new ones across all sectors. </a:t>
            </a:r>
          </a:p>
        </p:txBody>
      </p:sp>
      <p:sp>
        <p:nvSpPr>
          <p:cNvPr id="13" name="Text Placeholder 12">
            <a:extLst>
              <a:ext uri="{FF2B5EF4-FFF2-40B4-BE49-F238E27FC236}">
                <a16:creationId xmlns:a16="http://schemas.microsoft.com/office/drawing/2014/main" id="{C206EB5D-18FC-CA45-8A8A-0CCD76A7EEF7}"/>
              </a:ext>
            </a:extLst>
          </p:cNvPr>
          <p:cNvSpPr>
            <a:spLocks noGrp="1"/>
          </p:cNvSpPr>
          <p:nvPr>
            <p:ph type="body" sz="quarter" idx="22"/>
          </p:nvPr>
        </p:nvSpPr>
        <p:spPr>
          <a:xfrm>
            <a:off x="4712735" y="1207691"/>
            <a:ext cx="3618632" cy="437765"/>
          </a:xfrm>
        </p:spPr>
        <p:txBody>
          <a:bodyPr/>
          <a:lstStyle/>
          <a:p>
            <a:r>
              <a:rPr lang="en-GB" dirty="0"/>
              <a:t>High degree of aid dependency</a:t>
            </a:r>
          </a:p>
        </p:txBody>
      </p:sp>
      <p:sp>
        <p:nvSpPr>
          <p:cNvPr id="14" name="Text Placeholder 13">
            <a:extLst>
              <a:ext uri="{FF2B5EF4-FFF2-40B4-BE49-F238E27FC236}">
                <a16:creationId xmlns:a16="http://schemas.microsoft.com/office/drawing/2014/main" id="{3CD34C81-C226-5141-B7A6-8764DFAB44A0}"/>
              </a:ext>
            </a:extLst>
          </p:cNvPr>
          <p:cNvSpPr>
            <a:spLocks noGrp="1"/>
          </p:cNvSpPr>
          <p:nvPr>
            <p:ph type="body" sz="quarter" idx="23"/>
          </p:nvPr>
        </p:nvSpPr>
        <p:spPr>
          <a:xfrm>
            <a:off x="4712642" y="2451929"/>
            <a:ext cx="3618632" cy="437765"/>
          </a:xfrm>
        </p:spPr>
        <p:txBody>
          <a:bodyPr/>
          <a:lstStyle/>
          <a:p>
            <a:r>
              <a:rPr lang="en-GB" dirty="0"/>
              <a:t>Reliance on negative coping mechanisms to meet basic needs</a:t>
            </a:r>
          </a:p>
        </p:txBody>
      </p:sp>
      <p:sp>
        <p:nvSpPr>
          <p:cNvPr id="15" name="Text Placeholder 14">
            <a:extLst>
              <a:ext uri="{FF2B5EF4-FFF2-40B4-BE49-F238E27FC236}">
                <a16:creationId xmlns:a16="http://schemas.microsoft.com/office/drawing/2014/main" id="{36FC36FF-6321-3145-AD0B-458F8ADC3844}"/>
              </a:ext>
            </a:extLst>
          </p:cNvPr>
          <p:cNvSpPr>
            <a:spLocks noGrp="1"/>
          </p:cNvSpPr>
          <p:nvPr>
            <p:ph type="body" sz="quarter" idx="24"/>
          </p:nvPr>
        </p:nvSpPr>
        <p:spPr>
          <a:xfrm>
            <a:off x="4712458" y="5029929"/>
            <a:ext cx="3938084" cy="437765"/>
          </a:xfrm>
        </p:spPr>
        <p:txBody>
          <a:bodyPr/>
          <a:lstStyle/>
          <a:p>
            <a:r>
              <a:rPr lang="en-GB" dirty="0"/>
              <a:t>Humanitarian needs compounded by COVID-19 and recurring flare-ups of violence</a:t>
            </a:r>
          </a:p>
        </p:txBody>
      </p:sp>
      <p:sp>
        <p:nvSpPr>
          <p:cNvPr id="16" name="Text Placeholder 15">
            <a:extLst>
              <a:ext uri="{FF2B5EF4-FFF2-40B4-BE49-F238E27FC236}">
                <a16:creationId xmlns:a16="http://schemas.microsoft.com/office/drawing/2014/main" id="{F271B4C4-1C9C-1445-B42D-86BC1C30CEB0}"/>
              </a:ext>
            </a:extLst>
          </p:cNvPr>
          <p:cNvSpPr>
            <a:spLocks noGrp="1"/>
          </p:cNvSpPr>
          <p:nvPr>
            <p:ph type="body" sz="quarter" idx="25"/>
          </p:nvPr>
        </p:nvSpPr>
        <p:spPr>
          <a:xfrm>
            <a:off x="4712827" y="144106"/>
            <a:ext cx="3938084" cy="437765"/>
          </a:xfrm>
        </p:spPr>
        <p:txBody>
          <a:bodyPr/>
          <a:lstStyle/>
          <a:p>
            <a:r>
              <a:rPr lang="en-GB" dirty="0"/>
              <a:t>Livelihoods one of the main drivers of needs </a:t>
            </a:r>
          </a:p>
        </p:txBody>
      </p:sp>
      <p:pic>
        <p:nvPicPr>
          <p:cNvPr id="17" name="Picture Placeholder 16">
            <a:extLst>
              <a:ext uri="{FF2B5EF4-FFF2-40B4-BE49-F238E27FC236}">
                <a16:creationId xmlns:a16="http://schemas.microsoft.com/office/drawing/2014/main" id="{F721751B-F986-474A-A5FF-CEE97D8C555A}"/>
              </a:ext>
            </a:extLst>
          </p:cNvPr>
          <p:cNvPicPr>
            <a:picLocks noGrp="1" noChangeAspect="1"/>
          </p:cNvPicPr>
          <p:nvPr>
            <p:ph type="pic" sz="quarter" idx="15"/>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a:xfrm>
            <a:off x="3937696" y="444500"/>
            <a:ext cx="800735" cy="663575"/>
          </a:xfrm>
          <a:prstGeom prst="rect">
            <a:avLst/>
          </a:prstGeom>
        </p:spPr>
      </p:pic>
      <p:pic>
        <p:nvPicPr>
          <p:cNvPr id="18" name="Picture Placeholder 17">
            <a:extLst>
              <a:ext uri="{FF2B5EF4-FFF2-40B4-BE49-F238E27FC236}">
                <a16:creationId xmlns:a16="http://schemas.microsoft.com/office/drawing/2014/main" id="{AE838B23-79C0-C34B-B632-808CB86C9976}"/>
              </a:ext>
            </a:extLst>
          </p:cNvPr>
          <p:cNvPicPr>
            <a:picLocks noGrp="1" noChangeAspect="1"/>
          </p:cNvPicPr>
          <p:nvPr>
            <p:ph type="pic" sz="quarter" idx="21"/>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rcRect/>
          <a:stretch>
            <a:fillRect/>
          </a:stretch>
        </p:blipFill>
        <p:spPr>
          <a:xfrm>
            <a:off x="3937327" y="5246920"/>
            <a:ext cx="800735" cy="663575"/>
          </a:xfrm>
          <a:prstGeom prst="rect">
            <a:avLst/>
          </a:prstGeom>
        </p:spPr>
      </p:pic>
      <p:sp>
        <p:nvSpPr>
          <p:cNvPr id="20" name="Text Placeholder 10">
            <a:extLst>
              <a:ext uri="{FF2B5EF4-FFF2-40B4-BE49-F238E27FC236}">
                <a16:creationId xmlns:a16="http://schemas.microsoft.com/office/drawing/2014/main" id="{F3B4DB4A-68FA-E049-B316-7A6F4E13D610}"/>
              </a:ext>
            </a:extLst>
          </p:cNvPr>
          <p:cNvSpPr txBox="1">
            <a:spLocks/>
          </p:cNvSpPr>
          <p:nvPr/>
        </p:nvSpPr>
        <p:spPr>
          <a:xfrm>
            <a:off x="4712642" y="4027542"/>
            <a:ext cx="4175705" cy="778053"/>
          </a:xfrm>
          <a:prstGeom prst="rect">
            <a:avLst/>
          </a:prstGeom>
        </p:spPr>
        <p:txBody>
          <a:bodyPr/>
          <a:lstStyle>
            <a:lvl1pPr marL="0" indent="0" algn="l" defTabSz="914400" rtl="0" eaLnBrk="1" latinLnBrk="0" hangingPunct="1">
              <a:lnSpc>
                <a:spcPts val="1300"/>
              </a:lnSpc>
              <a:spcBef>
                <a:spcPts val="1000"/>
              </a:spcBef>
              <a:buFont typeface="Arial" panose="020B0604020202020204" pitchFamily="34" charset="0"/>
              <a:buNone/>
              <a:defRPr sz="11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High degree of variance in the severity of needs between the Gaza Strip and the West Bank and also between different areas within these two territories. These variances between and within the territories calls for a more area-based response that is tailored to the type and the severity of needs in a given area. </a:t>
            </a:r>
          </a:p>
        </p:txBody>
      </p:sp>
      <p:sp>
        <p:nvSpPr>
          <p:cNvPr id="21" name="Text Placeholder 14">
            <a:extLst>
              <a:ext uri="{FF2B5EF4-FFF2-40B4-BE49-F238E27FC236}">
                <a16:creationId xmlns:a16="http://schemas.microsoft.com/office/drawing/2014/main" id="{49E4753B-8972-6E4C-9816-28609F1A494B}"/>
              </a:ext>
            </a:extLst>
          </p:cNvPr>
          <p:cNvSpPr txBox="1">
            <a:spLocks/>
          </p:cNvSpPr>
          <p:nvPr/>
        </p:nvSpPr>
        <p:spPr>
          <a:xfrm>
            <a:off x="4712550" y="3642156"/>
            <a:ext cx="3938084" cy="437765"/>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b="1" kern="1200">
                <a:solidFill>
                  <a:srgbClr val="EE5859"/>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Pockets of extreme severity continue to exist</a:t>
            </a:r>
          </a:p>
        </p:txBody>
      </p:sp>
      <p:pic>
        <p:nvPicPr>
          <p:cNvPr id="6" name="Picture 5">
            <a:extLst>
              <a:ext uri="{FF2B5EF4-FFF2-40B4-BE49-F238E27FC236}">
                <a16:creationId xmlns:a16="http://schemas.microsoft.com/office/drawing/2014/main" id="{74930DCE-C977-DC48-A3BC-51E6C488CFCA}"/>
              </a:ext>
            </a:extLst>
          </p:cNvPr>
          <p:cNvPicPr>
            <a:picLocks noChangeAspect="1"/>
          </p:cNvPicPr>
          <p:nvPr/>
        </p:nvPicPr>
        <p:blipFill>
          <a:blip r:embed="rId9">
            <a:duotone>
              <a:schemeClr val="accent3">
                <a:shade val="45000"/>
                <a:satMod val="135000"/>
              </a:schemeClr>
              <a:prstClr val="white"/>
            </a:duotone>
          </a:blip>
          <a:stretch>
            <a:fillRect/>
          </a:stretch>
        </p:blipFill>
        <p:spPr>
          <a:xfrm>
            <a:off x="3887539" y="3812259"/>
            <a:ext cx="900309" cy="900309"/>
          </a:xfrm>
          <a:prstGeom prst="rect">
            <a:avLst/>
          </a:prstGeom>
        </p:spPr>
      </p:pic>
    </p:spTree>
    <p:extLst>
      <p:ext uri="{BB962C8B-B14F-4D97-AF65-F5344CB8AC3E}">
        <p14:creationId xmlns:p14="http://schemas.microsoft.com/office/powerpoint/2010/main" val="76600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81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1</a:t>
            </a:r>
          </a:p>
        </p:txBody>
      </p:sp>
      <p:sp>
        <p:nvSpPr>
          <p:cNvPr id="3" name="Subtitle 2"/>
          <p:cNvSpPr>
            <a:spLocks noGrp="1"/>
          </p:cNvSpPr>
          <p:nvPr>
            <p:ph type="subTitle" idx="1"/>
          </p:nvPr>
        </p:nvSpPr>
        <p:spPr>
          <a:xfrm>
            <a:off x="4439823" y="2285560"/>
            <a:ext cx="4013061" cy="1743959"/>
          </a:xfrm>
        </p:spPr>
        <p:txBody>
          <a:bodyPr/>
          <a:lstStyle/>
          <a:p>
            <a:r>
              <a:rPr lang="de-CH" sz="3900" dirty="0"/>
              <a:t>OPT MSNA</a:t>
            </a:r>
          </a:p>
          <a:p>
            <a:r>
              <a:rPr lang="de-CH" dirty="0"/>
              <a:t>METHODOLOGY AND DATA COLLECTION</a:t>
            </a:r>
            <a:endParaRPr lang="es-ES" dirty="0"/>
          </a:p>
        </p:txBody>
      </p:sp>
    </p:spTree>
    <p:extLst>
      <p:ext uri="{BB962C8B-B14F-4D97-AF65-F5344CB8AC3E}">
        <p14:creationId xmlns:p14="http://schemas.microsoft.com/office/powerpoint/2010/main" val="194984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MSNA DATA COLLECTION</a:t>
            </a:r>
          </a:p>
        </p:txBody>
      </p:sp>
      <p:sp>
        <p:nvSpPr>
          <p:cNvPr id="3" name="TextBox 2">
            <a:extLst>
              <a:ext uri="{FF2B5EF4-FFF2-40B4-BE49-F238E27FC236}">
                <a16:creationId xmlns:a16="http://schemas.microsoft.com/office/drawing/2014/main" id="{A9E05F3C-E953-4ADE-989E-0AFB7BB51261}"/>
              </a:ext>
            </a:extLst>
          </p:cNvPr>
          <p:cNvSpPr txBox="1"/>
          <p:nvPr/>
        </p:nvSpPr>
        <p:spPr>
          <a:xfrm>
            <a:off x="158824" y="1934376"/>
            <a:ext cx="4413176" cy="3970318"/>
          </a:xfrm>
          <a:prstGeom prst="rect">
            <a:avLst/>
          </a:prstGeom>
          <a:noFill/>
        </p:spPr>
        <p:txBody>
          <a:bodyPr wrap="square" rtlCol="0">
            <a:spAutoFit/>
          </a:bodyPr>
          <a:lstStyle/>
          <a:p>
            <a:pPr marL="285750" indent="-285750">
              <a:buFont typeface="Arial" panose="020B0604020202020204" pitchFamily="34" charset="0"/>
              <a:buChar char="•"/>
            </a:pPr>
            <a:r>
              <a:rPr lang="de-CH" sz="1400" b="1" dirty="0">
                <a:solidFill>
                  <a:srgbClr val="58585A"/>
                </a:solidFill>
                <a:latin typeface="Arial Narrow" panose="020B0606020202030204" pitchFamily="34" charset="0"/>
              </a:rPr>
              <a:t>Data collection </a:t>
            </a:r>
            <a:r>
              <a:rPr lang="de-CH" sz="1400" b="1" dirty="0" err="1">
                <a:solidFill>
                  <a:srgbClr val="58585A"/>
                </a:solidFill>
                <a:latin typeface="Arial Narrow" panose="020B0606020202030204" pitchFamily="34" charset="0"/>
              </a:rPr>
              <a:t>between</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July</a:t>
            </a:r>
            <a:r>
              <a:rPr lang="de-CH" sz="1400" b="1" dirty="0">
                <a:solidFill>
                  <a:srgbClr val="58585A"/>
                </a:solidFill>
                <a:latin typeface="Arial Narrow" panose="020B0606020202030204" pitchFamily="34" charset="0"/>
              </a:rPr>
              <a:t> 4 </a:t>
            </a:r>
            <a:r>
              <a:rPr lang="de-CH" sz="1400" b="1" dirty="0" err="1">
                <a:solidFill>
                  <a:srgbClr val="58585A"/>
                </a:solidFill>
                <a:latin typeface="Arial Narrow" panose="020B0606020202030204" pitchFamily="34" charset="0"/>
              </a:rPr>
              <a:t>and</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July</a:t>
            </a:r>
            <a:r>
              <a:rPr lang="de-CH" sz="1400" b="1" dirty="0">
                <a:solidFill>
                  <a:srgbClr val="58585A"/>
                </a:solidFill>
                <a:latin typeface="Arial Narrow" panose="020B0606020202030204" pitchFamily="34" charset="0"/>
              </a:rPr>
              <a:t> 28</a:t>
            </a:r>
          </a:p>
          <a:p>
            <a:pPr marL="285750" indent="-285750">
              <a:buFont typeface="Arial" panose="020B0604020202020204" pitchFamily="34" charset="0"/>
              <a:buChar char="•"/>
            </a:pPr>
            <a:endParaRPr lang="de-CH" sz="1400" b="1"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b="1" dirty="0" err="1">
                <a:solidFill>
                  <a:srgbClr val="58585A"/>
                </a:solidFill>
                <a:latin typeface="Arial Narrow" panose="020B0606020202030204" pitchFamily="34" charset="0"/>
              </a:rPr>
              <a:t>Covering</a:t>
            </a:r>
            <a:r>
              <a:rPr lang="de-CH" sz="1400" b="1" dirty="0">
                <a:solidFill>
                  <a:srgbClr val="58585A"/>
                </a:solidFill>
                <a:latin typeface="Arial Narrow" panose="020B0606020202030204" pitchFamily="34" charset="0"/>
              </a:rPr>
              <a:t> all 16 </a:t>
            </a:r>
            <a:r>
              <a:rPr lang="de-CH" sz="1400" b="1" dirty="0" err="1">
                <a:solidFill>
                  <a:srgbClr val="58585A"/>
                </a:solidFill>
                <a:latin typeface="Arial Narrow" panose="020B0606020202030204" pitchFamily="34" charset="0"/>
              </a:rPr>
              <a:t>governorates</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through</a:t>
            </a:r>
            <a:r>
              <a:rPr lang="de-CH" sz="1400" b="1" dirty="0">
                <a:solidFill>
                  <a:srgbClr val="58585A"/>
                </a:solidFill>
                <a:latin typeface="Arial Narrow" panose="020B0606020202030204" pitchFamily="34" charset="0"/>
              </a:rPr>
              <a:t> 48 </a:t>
            </a:r>
            <a:r>
              <a:rPr lang="de-CH" sz="1400" b="1" dirty="0" err="1">
                <a:solidFill>
                  <a:srgbClr val="58585A"/>
                </a:solidFill>
                <a:latin typeface="Arial Narrow" panose="020B0606020202030204" pitchFamily="34" charset="0"/>
              </a:rPr>
              <a:t>stratas</a:t>
            </a:r>
            <a:endParaRPr lang="de-CH" sz="1400" b="1" dirty="0">
              <a:solidFill>
                <a:srgbClr val="58585A"/>
              </a:solidFill>
              <a:latin typeface="Arial Narrow" panose="020B0606020202030204" pitchFamily="34" charset="0"/>
            </a:endParaRPr>
          </a:p>
          <a:p>
            <a:endParaRPr lang="de-CH" sz="1400" b="1"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b="1" dirty="0">
                <a:solidFill>
                  <a:srgbClr val="58585A"/>
                </a:solidFill>
                <a:latin typeface="Arial Narrow" panose="020B0606020202030204" pitchFamily="34" charset="0"/>
              </a:rPr>
              <a:t>7,514 households surveyed:</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4,126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r>
              <a:rPr lang="de-CH" sz="1400" dirty="0">
                <a:solidFill>
                  <a:srgbClr val="58585A"/>
                </a:solidFill>
                <a:latin typeface="Arial Narrow" panose="020B0606020202030204" pitchFamily="34" charset="0"/>
              </a:rPr>
              <a:t> in Gaza</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3,219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r>
              <a:rPr lang="de-CH" sz="1400" dirty="0">
                <a:solidFill>
                  <a:srgbClr val="58585A"/>
                </a:solidFill>
                <a:latin typeface="Arial Narrow" panose="020B0606020202030204" pitchFamily="34" charset="0"/>
              </a:rPr>
              <a:t> in </a:t>
            </a:r>
            <a:r>
              <a:rPr lang="de-CH" sz="1400" dirty="0" err="1">
                <a:solidFill>
                  <a:srgbClr val="58585A"/>
                </a:solidFill>
                <a:latin typeface="Arial Narrow" panose="020B0606020202030204" pitchFamily="34" charset="0"/>
              </a:rPr>
              <a:t>the</a:t>
            </a:r>
            <a:r>
              <a:rPr lang="de-CH" sz="1400" dirty="0">
                <a:solidFill>
                  <a:srgbClr val="58585A"/>
                </a:solidFill>
                <a:latin typeface="Arial Narrow" panose="020B0606020202030204" pitchFamily="34" charset="0"/>
              </a:rPr>
              <a:t> West Bank</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169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r>
              <a:rPr lang="de-CH" sz="1400" dirty="0">
                <a:solidFill>
                  <a:srgbClr val="58585A"/>
                </a:solidFill>
                <a:latin typeface="Arial Narrow" panose="020B0606020202030204" pitchFamily="34" charset="0"/>
              </a:rPr>
              <a:t> in East Jerusalem</a:t>
            </a:r>
          </a:p>
          <a:p>
            <a:endParaRPr lang="de-CH" sz="1400"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b="1" dirty="0">
                <a:solidFill>
                  <a:srgbClr val="58585A"/>
                </a:solidFill>
                <a:latin typeface="Arial Narrow" panose="020B0606020202030204" pitchFamily="34" charset="0"/>
              </a:rPr>
              <a:t>Population </a:t>
            </a:r>
            <a:r>
              <a:rPr lang="de-CH" sz="1400" b="1" dirty="0" err="1">
                <a:solidFill>
                  <a:srgbClr val="58585A"/>
                </a:solidFill>
                <a:latin typeface="Arial Narrow" panose="020B0606020202030204" pitchFamily="34" charset="0"/>
              </a:rPr>
              <a:t>groups</a:t>
            </a:r>
            <a:r>
              <a:rPr lang="de-CH" sz="1400" b="1" dirty="0">
                <a:solidFill>
                  <a:srgbClr val="58585A"/>
                </a:solidFill>
                <a:latin typeface="Arial Narrow" panose="020B0606020202030204" pitchFamily="34" charset="0"/>
              </a:rPr>
              <a:t>:</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4,630 </a:t>
            </a:r>
            <a:r>
              <a:rPr lang="de-CH" sz="1400" dirty="0" err="1">
                <a:solidFill>
                  <a:srgbClr val="58585A"/>
                </a:solidFill>
                <a:latin typeface="Arial Narrow" panose="020B0606020202030204" pitchFamily="34" charset="0"/>
              </a:rPr>
              <a:t>refugee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endParaRPr lang="de-CH" sz="1400" dirty="0">
              <a:solidFill>
                <a:srgbClr val="58585A"/>
              </a:solidFill>
              <a:latin typeface="Arial Narrow" panose="020B0606020202030204" pitchFamily="34" charset="0"/>
            </a:endParaRP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1,541 in-camp </a:t>
            </a:r>
            <a:r>
              <a:rPr lang="de-CH" sz="1400" dirty="0" err="1">
                <a:solidFill>
                  <a:srgbClr val="58585A"/>
                </a:solidFill>
                <a:latin typeface="Arial Narrow" panose="020B0606020202030204" pitchFamily="34" charset="0"/>
              </a:rPr>
              <a:t>refugee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endParaRPr lang="de-CH" sz="1400" dirty="0">
              <a:solidFill>
                <a:srgbClr val="58585A"/>
              </a:solidFill>
              <a:latin typeface="Arial Narrow" panose="020B0606020202030204" pitchFamily="34" charset="0"/>
            </a:endParaRP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1,030 </a:t>
            </a:r>
            <a:r>
              <a:rPr lang="de-CH" sz="1400" dirty="0" err="1">
                <a:solidFill>
                  <a:srgbClr val="58585A"/>
                </a:solidFill>
                <a:latin typeface="Arial Narrow" panose="020B0606020202030204" pitchFamily="34" charset="0"/>
              </a:rPr>
              <a:t>female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headed</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households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surveyed</a:t>
            </a:r>
            <a:endParaRPr lang="de-CH" sz="1400" dirty="0">
              <a:solidFill>
                <a:srgbClr val="58585A"/>
              </a:solidFill>
              <a:latin typeface="Arial Narrow" panose="020B0606020202030204" pitchFamily="34" charset="0"/>
            </a:endParaRPr>
          </a:p>
          <a:p>
            <a:pPr lvl="1"/>
            <a:endParaRPr lang="de-CH" sz="1400"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b="1" dirty="0">
                <a:solidFill>
                  <a:srgbClr val="58585A"/>
                </a:solidFill>
                <a:latin typeface="Arial Narrow" panose="020B0606020202030204" pitchFamily="34" charset="0"/>
              </a:rPr>
              <a:t>Gender of the respondents:</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3,962 female </a:t>
            </a:r>
            <a:r>
              <a:rPr lang="de-CH" sz="1400" dirty="0" err="1">
                <a:solidFill>
                  <a:srgbClr val="58585A"/>
                </a:solidFill>
                <a:latin typeface="Arial Narrow" panose="020B0606020202030204" pitchFamily="34" charset="0"/>
              </a:rPr>
              <a:t>respondents</a:t>
            </a:r>
            <a:r>
              <a:rPr lang="de-CH" sz="1400" dirty="0">
                <a:solidFill>
                  <a:srgbClr val="58585A"/>
                </a:solidFill>
                <a:latin typeface="Arial Narrow" panose="020B0606020202030204" pitchFamily="34" charset="0"/>
              </a:rPr>
              <a:t> (53%)</a:t>
            </a:r>
          </a:p>
          <a:p>
            <a:pPr marL="742950" lvl="1" indent="-285750">
              <a:buFont typeface="Arial" panose="020B0604020202020204" pitchFamily="34" charset="0"/>
              <a:buChar char="•"/>
            </a:pPr>
            <a:r>
              <a:rPr lang="de-CH" sz="1400" dirty="0">
                <a:solidFill>
                  <a:srgbClr val="58585A"/>
                </a:solidFill>
                <a:latin typeface="Arial Narrow" panose="020B0606020202030204" pitchFamily="34" charset="0"/>
              </a:rPr>
              <a:t>3,552 male </a:t>
            </a:r>
            <a:r>
              <a:rPr lang="de-CH" sz="1400" dirty="0" err="1">
                <a:solidFill>
                  <a:srgbClr val="58585A"/>
                </a:solidFill>
                <a:latin typeface="Arial Narrow" panose="020B0606020202030204" pitchFamily="34" charset="0"/>
              </a:rPr>
              <a:t>respondents</a:t>
            </a:r>
            <a:r>
              <a:rPr lang="de-CH" sz="1400" dirty="0">
                <a:solidFill>
                  <a:srgbClr val="58585A"/>
                </a:solidFill>
                <a:latin typeface="Arial Narrow" panose="020B0606020202030204" pitchFamily="34" charset="0"/>
              </a:rPr>
              <a:t> (47%)</a:t>
            </a:r>
          </a:p>
          <a:p>
            <a:pPr marL="742950" lvl="1" indent="-285750">
              <a:buFont typeface="Arial" panose="020B0604020202020204" pitchFamily="34" charset="0"/>
              <a:buChar char="•"/>
            </a:pPr>
            <a:endParaRPr lang="de-CH" sz="1400" dirty="0">
              <a:solidFill>
                <a:srgbClr val="58585A"/>
              </a:solidFill>
              <a:latin typeface="Arial Narrow" panose="020B0606020202030204" pitchFamily="34" charset="0"/>
            </a:endParaRPr>
          </a:p>
        </p:txBody>
      </p:sp>
      <p:sp>
        <p:nvSpPr>
          <p:cNvPr id="5" name="TextBox 4">
            <a:extLst>
              <a:ext uri="{FF2B5EF4-FFF2-40B4-BE49-F238E27FC236}">
                <a16:creationId xmlns:a16="http://schemas.microsoft.com/office/drawing/2014/main" id="{B06408D3-ABA4-9D44-9693-D6CEAE49BD7A}"/>
              </a:ext>
            </a:extLst>
          </p:cNvPr>
          <p:cNvSpPr txBox="1"/>
          <p:nvPr/>
        </p:nvSpPr>
        <p:spPr>
          <a:xfrm>
            <a:off x="158824" y="1402334"/>
            <a:ext cx="2370064" cy="400110"/>
          </a:xfrm>
          <a:prstGeom prst="rect">
            <a:avLst/>
          </a:prstGeom>
          <a:noFill/>
        </p:spPr>
        <p:txBody>
          <a:bodyPr wrap="square" rtlCol="0">
            <a:spAutoFit/>
          </a:bodyPr>
          <a:lstStyle/>
          <a:p>
            <a:r>
              <a:rPr lang="de-CH" sz="2000" b="1" u="sng" dirty="0">
                <a:solidFill>
                  <a:srgbClr val="EE5859"/>
                </a:solidFill>
                <a:latin typeface="Arial Narrow" panose="020B0606020202030204" pitchFamily="34" charset="0"/>
              </a:rPr>
              <a:t>Key </a:t>
            </a:r>
            <a:r>
              <a:rPr lang="de-CH" sz="2000" b="1" u="sng" dirty="0" err="1">
                <a:solidFill>
                  <a:srgbClr val="EE5859"/>
                </a:solidFill>
                <a:latin typeface="Arial Narrow" panose="020B0606020202030204" pitchFamily="34" charset="0"/>
              </a:rPr>
              <a:t>Figures</a:t>
            </a:r>
            <a:r>
              <a:rPr lang="de-CH" sz="2000" b="1" u="sng" dirty="0">
                <a:solidFill>
                  <a:srgbClr val="EE5859"/>
                </a:solidFill>
                <a:latin typeface="Arial Narrow" panose="020B0606020202030204" pitchFamily="34" charset="0"/>
              </a:rPr>
              <a:t>:</a:t>
            </a:r>
          </a:p>
        </p:txBody>
      </p:sp>
      <p:cxnSp>
        <p:nvCxnSpPr>
          <p:cNvPr id="6" name="Straight Connector 5">
            <a:extLst>
              <a:ext uri="{FF2B5EF4-FFF2-40B4-BE49-F238E27FC236}">
                <a16:creationId xmlns:a16="http://schemas.microsoft.com/office/drawing/2014/main" id="{718D1821-3CE8-7A47-ABE4-BE2E7FC57872}"/>
              </a:ext>
            </a:extLst>
          </p:cNvPr>
          <p:cNvCxnSpPr/>
          <p:nvPr/>
        </p:nvCxnSpPr>
        <p:spPr>
          <a:xfrm>
            <a:off x="4486274" y="1848644"/>
            <a:ext cx="0" cy="3852000"/>
          </a:xfrm>
          <a:prstGeom prst="line">
            <a:avLst/>
          </a:prstGeom>
          <a:ln>
            <a:solidFill>
              <a:srgbClr val="58585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D5BA46-5CBB-7544-93EF-655028504415}"/>
              </a:ext>
            </a:extLst>
          </p:cNvPr>
          <p:cNvSpPr txBox="1"/>
          <p:nvPr/>
        </p:nvSpPr>
        <p:spPr>
          <a:xfrm>
            <a:off x="4826786" y="1402334"/>
            <a:ext cx="3032052" cy="400110"/>
          </a:xfrm>
          <a:prstGeom prst="rect">
            <a:avLst/>
          </a:prstGeom>
          <a:noFill/>
        </p:spPr>
        <p:txBody>
          <a:bodyPr wrap="square" rtlCol="0">
            <a:spAutoFit/>
          </a:bodyPr>
          <a:lstStyle/>
          <a:p>
            <a:r>
              <a:rPr lang="de-CH" sz="2000" b="1" u="sng" dirty="0" err="1">
                <a:solidFill>
                  <a:srgbClr val="EE5859"/>
                </a:solidFill>
                <a:latin typeface="Arial Narrow" panose="020B0606020202030204" pitchFamily="34" charset="0"/>
              </a:rPr>
              <a:t>Preparation</a:t>
            </a:r>
            <a:r>
              <a:rPr lang="de-CH" sz="2000" b="1" u="sng" dirty="0">
                <a:solidFill>
                  <a:srgbClr val="EE5859"/>
                </a:solidFill>
                <a:latin typeface="Arial Narrow" panose="020B0606020202030204" pitchFamily="34" charset="0"/>
              </a:rPr>
              <a:t> &amp; Fieldwork:</a:t>
            </a:r>
          </a:p>
        </p:txBody>
      </p:sp>
      <p:grpSp>
        <p:nvGrpSpPr>
          <p:cNvPr id="15" name="Group 14">
            <a:extLst>
              <a:ext uri="{FF2B5EF4-FFF2-40B4-BE49-F238E27FC236}">
                <a16:creationId xmlns:a16="http://schemas.microsoft.com/office/drawing/2014/main" id="{CE8E6FBA-A8A8-6842-8D1C-ADDB80F09BB2}"/>
              </a:ext>
            </a:extLst>
          </p:cNvPr>
          <p:cNvGrpSpPr/>
          <p:nvPr/>
        </p:nvGrpSpPr>
        <p:grpSpPr>
          <a:xfrm>
            <a:off x="4800602" y="1901335"/>
            <a:ext cx="4273595" cy="1353592"/>
            <a:chOff x="-1590326" y="28823"/>
            <a:chExt cx="8241669" cy="1353592"/>
          </a:xfrm>
        </p:grpSpPr>
        <p:sp>
          <p:nvSpPr>
            <p:cNvPr id="16" name="TextBox 15">
              <a:extLst>
                <a:ext uri="{FF2B5EF4-FFF2-40B4-BE49-F238E27FC236}">
                  <a16:creationId xmlns:a16="http://schemas.microsoft.com/office/drawing/2014/main" id="{8010FC3F-3858-E84D-94B6-6BEC8BAD5582}"/>
                </a:ext>
              </a:extLst>
            </p:cNvPr>
            <p:cNvSpPr txBox="1"/>
            <p:nvPr/>
          </p:nvSpPr>
          <p:spPr>
            <a:xfrm>
              <a:off x="-1590326" y="28823"/>
              <a:ext cx="6218633" cy="307777"/>
            </a:xfrm>
            <a:prstGeom prst="rect">
              <a:avLst/>
            </a:prstGeom>
            <a:noFill/>
          </p:spPr>
          <p:txBody>
            <a:bodyPr wrap="square" rtlCol="0">
              <a:spAutoFit/>
            </a:bodyPr>
            <a:lstStyle/>
            <a:p>
              <a:r>
                <a:rPr lang="en-US" sz="1400" b="1" u="sng" dirty="0">
                  <a:solidFill>
                    <a:srgbClr val="58585A"/>
                  </a:solidFill>
                  <a:latin typeface="Arial Narrow" panose="020B0604020202020204" pitchFamily="34" charset="0"/>
                  <a:cs typeface="Arial Narrow" panose="020B0604020202020204" pitchFamily="34" charset="0"/>
                </a:rPr>
                <a:t>Partners:</a:t>
              </a:r>
            </a:p>
          </p:txBody>
        </p:sp>
        <p:sp>
          <p:nvSpPr>
            <p:cNvPr id="17" name="TextBox 16">
              <a:extLst>
                <a:ext uri="{FF2B5EF4-FFF2-40B4-BE49-F238E27FC236}">
                  <a16:creationId xmlns:a16="http://schemas.microsoft.com/office/drawing/2014/main" id="{BA44A678-CDC1-BB44-BDEB-2583841DCF97}"/>
                </a:ext>
              </a:extLst>
            </p:cNvPr>
            <p:cNvSpPr txBox="1"/>
            <p:nvPr/>
          </p:nvSpPr>
          <p:spPr>
            <a:xfrm>
              <a:off x="-1567878" y="305197"/>
              <a:ext cx="8219221" cy="1077218"/>
            </a:xfrm>
            <a:prstGeom prst="rect">
              <a:avLst/>
            </a:prstGeom>
            <a:noFill/>
          </p:spPr>
          <p:txBody>
            <a:bodyPr wrap="square" rtlCol="0">
              <a:spAutoFit/>
            </a:bodyPr>
            <a:lstStyle/>
            <a:p>
              <a:pPr>
                <a:spcBef>
                  <a:spcPts val="600"/>
                </a:spcBef>
              </a:pPr>
              <a:r>
                <a:rPr lang="en-US" sz="1300" dirty="0">
                  <a:solidFill>
                    <a:srgbClr val="58585A"/>
                  </a:solidFill>
                  <a:latin typeface="Arial Narrow" panose="020B0604020202020204" pitchFamily="34" charset="0"/>
                  <a:cs typeface="Arial Narrow" panose="020B0604020202020204" pitchFamily="34" charset="0"/>
                </a:rPr>
                <a:t>All data was collected by the Palestinian Central Bureau of Statistics (PCBS)</a:t>
              </a:r>
            </a:p>
            <a:p>
              <a:pPr marL="742950" lvl="1" indent="-285750">
                <a:spcBef>
                  <a:spcPts val="600"/>
                </a:spcBef>
                <a:buFont typeface="Courier New" panose="02070309020205020404" pitchFamily="49" charset="0"/>
                <a:buChar char="o"/>
              </a:pPr>
              <a:endParaRPr lang="en-US" sz="1400" dirty="0">
                <a:solidFill>
                  <a:srgbClr val="666666"/>
                </a:solidFill>
              </a:endParaRPr>
            </a:p>
            <a:p>
              <a:pPr marL="285750" indent="-285750">
                <a:spcBef>
                  <a:spcPts val="600"/>
                </a:spcBef>
                <a:buFont typeface="Courier New" panose="02070309020205020404" pitchFamily="49" charset="0"/>
                <a:buChar char="o"/>
              </a:pPr>
              <a:endParaRPr lang="en-US" sz="1400" b="1" dirty="0">
                <a:solidFill>
                  <a:srgbClr val="C00000"/>
                </a:solidFill>
              </a:endParaRPr>
            </a:p>
          </p:txBody>
        </p:sp>
      </p:grpSp>
      <p:sp>
        <p:nvSpPr>
          <p:cNvPr id="18" name="TextBox 17">
            <a:extLst>
              <a:ext uri="{FF2B5EF4-FFF2-40B4-BE49-F238E27FC236}">
                <a16:creationId xmlns:a16="http://schemas.microsoft.com/office/drawing/2014/main" id="{A0F83BEC-DCD2-D743-BA48-B54A4574AF8F}"/>
              </a:ext>
            </a:extLst>
          </p:cNvPr>
          <p:cNvSpPr txBox="1"/>
          <p:nvPr/>
        </p:nvSpPr>
        <p:spPr>
          <a:xfrm>
            <a:off x="4810861" y="3144701"/>
            <a:ext cx="4333139" cy="1954381"/>
          </a:xfrm>
          <a:prstGeom prst="rect">
            <a:avLst/>
          </a:prstGeom>
          <a:noFill/>
        </p:spPr>
        <p:txBody>
          <a:bodyPr wrap="square" rtlCol="0">
            <a:spAutoFit/>
          </a:bodyPr>
          <a:lstStyle/>
          <a:p>
            <a:pPr>
              <a:spcBef>
                <a:spcPts val="600"/>
              </a:spcBef>
            </a:pPr>
            <a:r>
              <a:rPr lang="en-US" sz="1300" b="1" dirty="0">
                <a:solidFill>
                  <a:srgbClr val="58585A"/>
                </a:solidFill>
                <a:latin typeface="Arial Narrow" panose="020B0604020202020204" pitchFamily="34" charset="0"/>
                <a:cs typeface="Arial Narrow" panose="020B0604020202020204" pitchFamily="34" charset="0"/>
              </a:rPr>
              <a:t>Pilot of 98 survey interviews (West Bank x 50, Gaza x 48) conducted in advance of fieldwork</a:t>
            </a:r>
          </a:p>
          <a:p>
            <a:pPr marL="742950" lvl="1" indent="-285750">
              <a:spcBef>
                <a:spcPts val="600"/>
              </a:spcBef>
              <a:buFont typeface="Arial" panose="020B0604020202020204" pitchFamily="34" charset="0"/>
              <a:buChar char="•"/>
            </a:pPr>
            <a:r>
              <a:rPr lang="en-US" sz="1300" dirty="0">
                <a:solidFill>
                  <a:srgbClr val="58585A"/>
                </a:solidFill>
                <a:latin typeface="Arial Narrow" panose="020B0604020202020204" pitchFamily="34" charset="0"/>
                <a:cs typeface="Arial Narrow" panose="020B0604020202020204" pitchFamily="34" charset="0"/>
              </a:rPr>
              <a:t>Pilot served to identify issues related to questionnaire length, sensitivity and comprehension of indicators, use of tablet and applications, and optimal logistical arrangements</a:t>
            </a:r>
            <a:endParaRPr lang="en-US" sz="1300" dirty="0">
              <a:solidFill>
                <a:srgbClr val="666666"/>
              </a:solidFill>
            </a:endParaRPr>
          </a:p>
          <a:p>
            <a:pPr marL="742950" lvl="1" indent="-285750">
              <a:spcBef>
                <a:spcPts val="600"/>
              </a:spcBef>
              <a:buFont typeface="Courier New" panose="02070309020205020404" pitchFamily="49" charset="0"/>
              <a:buChar char="o"/>
            </a:pPr>
            <a:endParaRPr lang="en-US" sz="1400" dirty="0">
              <a:solidFill>
                <a:srgbClr val="666666"/>
              </a:solidFill>
            </a:endParaRPr>
          </a:p>
          <a:p>
            <a:pPr marL="285750" indent="-285750">
              <a:spcBef>
                <a:spcPts val="600"/>
              </a:spcBef>
              <a:buFont typeface="Courier New" panose="02070309020205020404" pitchFamily="49" charset="0"/>
              <a:buChar char="o"/>
            </a:pPr>
            <a:endParaRPr lang="en-US" sz="1400" b="1" dirty="0">
              <a:solidFill>
                <a:srgbClr val="C00000"/>
              </a:solidFill>
            </a:endParaRPr>
          </a:p>
        </p:txBody>
      </p:sp>
      <p:sp>
        <p:nvSpPr>
          <p:cNvPr id="19" name="TextBox 18">
            <a:extLst>
              <a:ext uri="{FF2B5EF4-FFF2-40B4-BE49-F238E27FC236}">
                <a16:creationId xmlns:a16="http://schemas.microsoft.com/office/drawing/2014/main" id="{167CEAEB-2B45-F345-8EAB-C480503EA09E}"/>
              </a:ext>
            </a:extLst>
          </p:cNvPr>
          <p:cNvSpPr txBox="1"/>
          <p:nvPr/>
        </p:nvSpPr>
        <p:spPr>
          <a:xfrm>
            <a:off x="4800603" y="2801079"/>
            <a:ext cx="3224580" cy="307777"/>
          </a:xfrm>
          <a:prstGeom prst="rect">
            <a:avLst/>
          </a:prstGeom>
          <a:noFill/>
        </p:spPr>
        <p:txBody>
          <a:bodyPr wrap="square" rtlCol="0">
            <a:spAutoFit/>
          </a:bodyPr>
          <a:lstStyle/>
          <a:p>
            <a:r>
              <a:rPr lang="en-US" sz="1400" b="1" u="sng" dirty="0">
                <a:solidFill>
                  <a:srgbClr val="58585A"/>
                </a:solidFill>
                <a:latin typeface="Arial Narrow" panose="020B0604020202020204" pitchFamily="34" charset="0"/>
                <a:cs typeface="Arial Narrow" panose="020B0604020202020204" pitchFamily="34" charset="0"/>
              </a:rPr>
              <a:t>Piloting and Training:</a:t>
            </a:r>
          </a:p>
        </p:txBody>
      </p:sp>
      <p:sp>
        <p:nvSpPr>
          <p:cNvPr id="20" name="TextBox 19">
            <a:extLst>
              <a:ext uri="{FF2B5EF4-FFF2-40B4-BE49-F238E27FC236}">
                <a16:creationId xmlns:a16="http://schemas.microsoft.com/office/drawing/2014/main" id="{0ECB765B-8AB3-8744-81EF-09CA075865E3}"/>
              </a:ext>
            </a:extLst>
          </p:cNvPr>
          <p:cNvSpPr txBox="1"/>
          <p:nvPr/>
        </p:nvSpPr>
        <p:spPr>
          <a:xfrm>
            <a:off x="4826786" y="4510876"/>
            <a:ext cx="4247412" cy="1554272"/>
          </a:xfrm>
          <a:prstGeom prst="rect">
            <a:avLst/>
          </a:prstGeom>
          <a:noFill/>
        </p:spPr>
        <p:txBody>
          <a:bodyPr wrap="square" rtlCol="0">
            <a:spAutoFit/>
          </a:bodyPr>
          <a:lstStyle/>
          <a:p>
            <a:pPr>
              <a:spcBef>
                <a:spcPts val="600"/>
              </a:spcBef>
            </a:pPr>
            <a:r>
              <a:rPr lang="en-US" sz="1300" b="1" dirty="0">
                <a:solidFill>
                  <a:srgbClr val="58585A"/>
                </a:solidFill>
                <a:latin typeface="Arial Narrow" panose="020B0604020202020204" pitchFamily="34" charset="0"/>
                <a:cs typeface="Arial Narrow" panose="020B0604020202020204" pitchFamily="34" charset="0"/>
              </a:rPr>
              <a:t>Four-day training for all enumerators (June 28 – July 1)</a:t>
            </a:r>
          </a:p>
          <a:p>
            <a:pPr marL="742950" lvl="1" indent="-285750">
              <a:spcBef>
                <a:spcPts val="600"/>
              </a:spcBef>
              <a:buFont typeface="Arial" panose="020B0604020202020204" pitchFamily="34" charset="0"/>
              <a:buChar char="•"/>
            </a:pPr>
            <a:r>
              <a:rPr lang="en-US" sz="1300" dirty="0">
                <a:solidFill>
                  <a:srgbClr val="58585A"/>
                </a:solidFill>
                <a:latin typeface="Arial Narrow" panose="020B0604020202020204" pitchFamily="34" charset="0"/>
                <a:cs typeface="Arial Narrow" panose="020B0604020202020204" pitchFamily="34" charset="0"/>
              </a:rPr>
              <a:t>Training conducted by PCBS in Ramallah and Gaza City with the support of REACH and sector partners</a:t>
            </a:r>
          </a:p>
          <a:p>
            <a:pPr marL="742950" lvl="1" indent="-285750">
              <a:spcBef>
                <a:spcPts val="600"/>
              </a:spcBef>
              <a:buFont typeface="Arial" panose="020B0604020202020204" pitchFamily="34" charset="0"/>
              <a:buChar char="•"/>
            </a:pPr>
            <a:r>
              <a:rPr lang="en-US" sz="1300" dirty="0">
                <a:solidFill>
                  <a:srgbClr val="58585A"/>
                </a:solidFill>
                <a:latin typeface="Arial Narrow" panose="020B0604020202020204" pitchFamily="34" charset="0"/>
                <a:cs typeface="Arial Narrow" panose="020B0604020202020204" pitchFamily="34" charset="0"/>
              </a:rPr>
              <a:t>Training Manual designed by REACH, with additions by PCBS</a:t>
            </a:r>
            <a:endParaRPr lang="en-US" sz="1300" dirty="0">
              <a:solidFill>
                <a:srgbClr val="666666"/>
              </a:solidFill>
            </a:endParaRPr>
          </a:p>
          <a:p>
            <a:pPr marL="285750" indent="-285750">
              <a:spcBef>
                <a:spcPts val="600"/>
              </a:spcBef>
              <a:buFont typeface="Courier New" panose="02070309020205020404" pitchFamily="49" charset="0"/>
              <a:buChar char="o"/>
            </a:pPr>
            <a:endParaRPr lang="en-US" sz="1400" b="1" dirty="0">
              <a:solidFill>
                <a:srgbClr val="C00000"/>
              </a:solidFill>
            </a:endParaRPr>
          </a:p>
        </p:txBody>
      </p:sp>
    </p:spTree>
    <p:extLst>
      <p:ext uri="{BB962C8B-B14F-4D97-AF65-F5344CB8AC3E}">
        <p14:creationId xmlns:p14="http://schemas.microsoft.com/office/powerpoint/2010/main" val="201234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MSNA SAMPLING METHODOLOGY</a:t>
            </a:r>
          </a:p>
        </p:txBody>
      </p:sp>
      <p:sp>
        <p:nvSpPr>
          <p:cNvPr id="54" name="TextBox 53">
            <a:extLst>
              <a:ext uri="{FF2B5EF4-FFF2-40B4-BE49-F238E27FC236}">
                <a16:creationId xmlns:a16="http://schemas.microsoft.com/office/drawing/2014/main" id="{FCD8055B-676F-4A80-8C26-09E68BDF261E}"/>
              </a:ext>
            </a:extLst>
          </p:cNvPr>
          <p:cNvSpPr txBox="1"/>
          <p:nvPr/>
        </p:nvSpPr>
        <p:spPr>
          <a:xfrm>
            <a:off x="161148" y="1324032"/>
            <a:ext cx="8828847" cy="738664"/>
          </a:xfrm>
          <a:prstGeom prst="rect">
            <a:avLst/>
          </a:prstGeom>
          <a:noFill/>
        </p:spPr>
        <p:txBody>
          <a:bodyPr wrap="square" rtlCol="0">
            <a:spAutoFit/>
          </a:bodyPr>
          <a:lstStyle/>
          <a:p>
            <a:r>
              <a:rPr lang="en-GB" sz="1400" b="1" dirty="0">
                <a:solidFill>
                  <a:srgbClr val="58585A"/>
                </a:solidFill>
                <a:latin typeface="Arial Narrow" panose="020B0606020202030204" pitchFamily="34" charset="0"/>
              </a:rPr>
              <a:t>The sampling methodology as well as the list of questions and indicators have been developed in consultation with key humanitarian and development stakeholders to ensure the relevance of the analysis stratification for their planning and programming.</a:t>
            </a:r>
            <a:endParaRPr lang="en-GB" sz="1400" b="1" u="sng" dirty="0">
              <a:solidFill>
                <a:srgbClr val="58585A"/>
              </a:solidFill>
              <a:latin typeface="Arial Narrow" panose="020B0606020202030204" pitchFamily="34" charset="0"/>
            </a:endParaRPr>
          </a:p>
        </p:txBody>
      </p:sp>
      <p:sp>
        <p:nvSpPr>
          <p:cNvPr id="3" name="TextBox 2">
            <a:extLst>
              <a:ext uri="{FF2B5EF4-FFF2-40B4-BE49-F238E27FC236}">
                <a16:creationId xmlns:a16="http://schemas.microsoft.com/office/drawing/2014/main" id="{7FB16776-E237-4A05-B0F7-0174E36F51B8}"/>
              </a:ext>
            </a:extLst>
          </p:cNvPr>
          <p:cNvSpPr txBox="1"/>
          <p:nvPr/>
        </p:nvSpPr>
        <p:spPr>
          <a:xfrm>
            <a:off x="204247" y="2052636"/>
            <a:ext cx="2346226" cy="369332"/>
          </a:xfrm>
          <a:prstGeom prst="rect">
            <a:avLst/>
          </a:prstGeom>
          <a:noFill/>
        </p:spPr>
        <p:txBody>
          <a:bodyPr wrap="square" rtlCol="0">
            <a:spAutoFit/>
          </a:bodyPr>
          <a:lstStyle/>
          <a:p>
            <a:r>
              <a:rPr lang="de-CH" b="1" u="sng" dirty="0">
                <a:solidFill>
                  <a:srgbClr val="EE5859"/>
                </a:solidFill>
                <a:latin typeface="Arial Narrow" panose="020B0606020202030204" pitchFamily="34" charset="0"/>
              </a:rPr>
              <a:t>Sampling Methodology:</a:t>
            </a:r>
          </a:p>
        </p:txBody>
      </p:sp>
      <p:sp>
        <p:nvSpPr>
          <p:cNvPr id="4" name="TextBox 3">
            <a:extLst>
              <a:ext uri="{FF2B5EF4-FFF2-40B4-BE49-F238E27FC236}">
                <a16:creationId xmlns:a16="http://schemas.microsoft.com/office/drawing/2014/main" id="{578A69DD-EE03-4D85-8AA2-B6D87C75C2EE}"/>
              </a:ext>
            </a:extLst>
          </p:cNvPr>
          <p:cNvSpPr txBox="1"/>
          <p:nvPr/>
        </p:nvSpPr>
        <p:spPr>
          <a:xfrm>
            <a:off x="4784622" y="2052636"/>
            <a:ext cx="2346229" cy="369332"/>
          </a:xfrm>
          <a:prstGeom prst="rect">
            <a:avLst/>
          </a:prstGeom>
          <a:noFill/>
        </p:spPr>
        <p:txBody>
          <a:bodyPr wrap="square" rtlCol="0">
            <a:spAutoFit/>
          </a:bodyPr>
          <a:lstStyle/>
          <a:p>
            <a:r>
              <a:rPr lang="de-CH" b="1" u="sng" dirty="0">
                <a:solidFill>
                  <a:srgbClr val="EE5859"/>
                </a:solidFill>
                <a:latin typeface="Arial Narrow" panose="020B0606020202030204" pitchFamily="34" charset="0"/>
              </a:rPr>
              <a:t>Sample </a:t>
            </a:r>
            <a:r>
              <a:rPr lang="de-CH" b="1" u="sng" dirty="0" err="1">
                <a:solidFill>
                  <a:srgbClr val="EE5859"/>
                </a:solidFill>
                <a:latin typeface="Arial Narrow" panose="020B0606020202030204" pitchFamily="34" charset="0"/>
              </a:rPr>
              <a:t>Stratification</a:t>
            </a:r>
            <a:r>
              <a:rPr lang="de-CH" b="1" u="sng" dirty="0">
                <a:solidFill>
                  <a:srgbClr val="EE5859"/>
                </a:solidFill>
                <a:latin typeface="Arial Narrow" panose="020B0606020202030204" pitchFamily="34" charset="0"/>
              </a:rPr>
              <a:t>:</a:t>
            </a:r>
          </a:p>
        </p:txBody>
      </p:sp>
      <p:cxnSp>
        <p:nvCxnSpPr>
          <p:cNvPr id="6" name="Straight Connector 5">
            <a:extLst>
              <a:ext uri="{FF2B5EF4-FFF2-40B4-BE49-F238E27FC236}">
                <a16:creationId xmlns:a16="http://schemas.microsoft.com/office/drawing/2014/main" id="{428DFCD0-AE0F-4C8C-AE4A-BE0B212FC587}"/>
              </a:ext>
            </a:extLst>
          </p:cNvPr>
          <p:cNvCxnSpPr/>
          <p:nvPr/>
        </p:nvCxnSpPr>
        <p:spPr>
          <a:xfrm>
            <a:off x="4562375" y="2844008"/>
            <a:ext cx="0" cy="3224463"/>
          </a:xfrm>
          <a:prstGeom prst="line">
            <a:avLst/>
          </a:prstGeom>
          <a:ln>
            <a:solidFill>
              <a:srgbClr val="58585A"/>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FC23CE5-2974-4660-AFE7-CBC95C8404DE}"/>
              </a:ext>
            </a:extLst>
          </p:cNvPr>
          <p:cNvSpPr txBox="1"/>
          <p:nvPr/>
        </p:nvSpPr>
        <p:spPr>
          <a:xfrm>
            <a:off x="161148" y="2580388"/>
            <a:ext cx="2139287" cy="307777"/>
          </a:xfrm>
          <a:prstGeom prst="rect">
            <a:avLst/>
          </a:prstGeom>
          <a:noFill/>
        </p:spPr>
        <p:txBody>
          <a:bodyPr wrap="square" rtlCol="0">
            <a:spAutoFit/>
          </a:bodyPr>
          <a:lstStyle/>
          <a:p>
            <a:r>
              <a:rPr lang="de-CH" sz="1400" b="1" u="sng" dirty="0" err="1">
                <a:solidFill>
                  <a:srgbClr val="58585A"/>
                </a:solidFill>
                <a:latin typeface="Arial Narrow" panose="020B0606020202030204" pitchFamily="34" charset="0"/>
              </a:rPr>
              <a:t>Representativeness</a:t>
            </a:r>
            <a:r>
              <a:rPr lang="de-CH" sz="1400" b="1" u="sng" dirty="0">
                <a:solidFill>
                  <a:srgbClr val="58585A"/>
                </a:solidFill>
                <a:latin typeface="Arial Narrow" panose="020B0606020202030204" pitchFamily="34" charset="0"/>
              </a:rPr>
              <a:t>:</a:t>
            </a:r>
          </a:p>
        </p:txBody>
      </p:sp>
      <p:sp>
        <p:nvSpPr>
          <p:cNvPr id="11" name="TextBox 10">
            <a:extLst>
              <a:ext uri="{FF2B5EF4-FFF2-40B4-BE49-F238E27FC236}">
                <a16:creationId xmlns:a16="http://schemas.microsoft.com/office/drawing/2014/main" id="{4CED8CEC-3A66-4833-B890-230CE424CE74}"/>
              </a:ext>
            </a:extLst>
          </p:cNvPr>
          <p:cNvSpPr txBox="1"/>
          <p:nvPr/>
        </p:nvSpPr>
        <p:spPr>
          <a:xfrm>
            <a:off x="157575" y="2859290"/>
            <a:ext cx="4414425" cy="646331"/>
          </a:xfrm>
          <a:prstGeom prst="rect">
            <a:avLst/>
          </a:prstGeom>
          <a:noFill/>
        </p:spPr>
        <p:txBody>
          <a:bodyPr wrap="square" rtlCol="0">
            <a:spAutoFit/>
          </a:bodyPr>
          <a:lstStyle/>
          <a:p>
            <a:r>
              <a:rPr lang="en-GB" sz="1200" dirty="0">
                <a:solidFill>
                  <a:srgbClr val="58585A"/>
                </a:solidFill>
                <a:latin typeface="Arial Narrow" panose="020B0606020202030204" pitchFamily="34" charset="0"/>
              </a:rPr>
              <a:t>The sample size for each strata was calculated based on the following parameters: 95% level of confidence, 9% margin of error and a 15% buffer (10% in Gaza) to account for deleted or incomplete surveys. </a:t>
            </a:r>
          </a:p>
        </p:txBody>
      </p:sp>
      <p:sp>
        <p:nvSpPr>
          <p:cNvPr id="16" name="TextBox 15">
            <a:extLst>
              <a:ext uri="{FF2B5EF4-FFF2-40B4-BE49-F238E27FC236}">
                <a16:creationId xmlns:a16="http://schemas.microsoft.com/office/drawing/2014/main" id="{5A64DD40-5FD3-4EA1-9B89-D00B90B77E70}"/>
              </a:ext>
            </a:extLst>
          </p:cNvPr>
          <p:cNvSpPr txBox="1"/>
          <p:nvPr/>
        </p:nvSpPr>
        <p:spPr>
          <a:xfrm>
            <a:off x="151523" y="3678451"/>
            <a:ext cx="2139287" cy="307777"/>
          </a:xfrm>
          <a:prstGeom prst="rect">
            <a:avLst/>
          </a:prstGeom>
          <a:noFill/>
        </p:spPr>
        <p:txBody>
          <a:bodyPr wrap="square" rtlCol="0">
            <a:spAutoFit/>
          </a:bodyPr>
          <a:lstStyle/>
          <a:p>
            <a:r>
              <a:rPr lang="de-CH" sz="1400" b="1" u="sng" dirty="0">
                <a:solidFill>
                  <a:srgbClr val="58585A"/>
                </a:solidFill>
                <a:latin typeface="Arial Narrow" panose="020B0606020202030204" pitchFamily="34" charset="0"/>
              </a:rPr>
              <a:t>Sampling </a:t>
            </a:r>
            <a:r>
              <a:rPr lang="de-CH" sz="1400" b="1" u="sng" dirty="0" err="1">
                <a:solidFill>
                  <a:srgbClr val="58585A"/>
                </a:solidFill>
                <a:latin typeface="Arial Narrow" panose="020B0606020202030204" pitchFamily="34" charset="0"/>
              </a:rPr>
              <a:t>approach</a:t>
            </a:r>
            <a:r>
              <a:rPr lang="de-CH" sz="1400" b="1" u="sng" dirty="0">
                <a:solidFill>
                  <a:srgbClr val="58585A"/>
                </a:solidFill>
                <a:latin typeface="Arial Narrow" panose="020B0606020202030204" pitchFamily="34" charset="0"/>
              </a:rPr>
              <a:t>:</a:t>
            </a:r>
          </a:p>
        </p:txBody>
      </p:sp>
      <p:sp>
        <p:nvSpPr>
          <p:cNvPr id="17" name="TextBox 16">
            <a:extLst>
              <a:ext uri="{FF2B5EF4-FFF2-40B4-BE49-F238E27FC236}">
                <a16:creationId xmlns:a16="http://schemas.microsoft.com/office/drawing/2014/main" id="{2491D11B-6F28-4478-9CCF-6B55BC203493}"/>
              </a:ext>
            </a:extLst>
          </p:cNvPr>
          <p:cNvSpPr txBox="1"/>
          <p:nvPr/>
        </p:nvSpPr>
        <p:spPr>
          <a:xfrm>
            <a:off x="147950" y="3947728"/>
            <a:ext cx="4414425" cy="1015663"/>
          </a:xfrm>
          <a:prstGeom prst="rect">
            <a:avLst/>
          </a:prstGeom>
          <a:noFill/>
        </p:spPr>
        <p:txBody>
          <a:bodyPr wrap="square" rtlCol="0">
            <a:spAutoFit/>
          </a:bodyPr>
          <a:lstStyle/>
          <a:p>
            <a:r>
              <a:rPr lang="en-GB" sz="1200" dirty="0">
                <a:solidFill>
                  <a:srgbClr val="58585A"/>
                </a:solidFill>
                <a:latin typeface="Arial Narrow" panose="020B0606020202030204" pitchFamily="34" charset="0"/>
              </a:rPr>
              <a:t>For the </a:t>
            </a:r>
            <a:r>
              <a:rPr lang="en-GB" sz="1200" dirty="0" err="1">
                <a:solidFill>
                  <a:srgbClr val="58585A"/>
                </a:solidFill>
                <a:latin typeface="Arial Narrow" panose="020B0606020202030204" pitchFamily="34" charset="0"/>
              </a:rPr>
              <a:t>stratas</a:t>
            </a:r>
            <a:r>
              <a:rPr lang="en-GB" sz="1200" dirty="0">
                <a:solidFill>
                  <a:srgbClr val="58585A"/>
                </a:solidFill>
                <a:latin typeface="Arial Narrow" panose="020B0606020202030204" pitchFamily="34" charset="0"/>
              </a:rPr>
              <a:t> in the Gaza Strip, a one-stage simple random sample was employed, whereas for the </a:t>
            </a:r>
            <a:r>
              <a:rPr lang="en-GB" sz="1200" dirty="0" err="1">
                <a:solidFill>
                  <a:srgbClr val="58585A"/>
                </a:solidFill>
                <a:latin typeface="Arial Narrow" panose="020B0606020202030204" pitchFamily="34" charset="0"/>
              </a:rPr>
              <a:t>stratas</a:t>
            </a:r>
            <a:r>
              <a:rPr lang="en-GB" sz="1200" dirty="0">
                <a:solidFill>
                  <a:srgbClr val="58585A"/>
                </a:solidFill>
                <a:latin typeface="Arial Narrow" panose="020B0606020202030204" pitchFamily="34" charset="0"/>
              </a:rPr>
              <a:t> in the West Bank, a two-stage stratified cluster sampling approach was employed reflecting operational and logistical factors. The final sample was drawn from an exhaustive list of households provided by PCBS.</a:t>
            </a:r>
          </a:p>
        </p:txBody>
      </p:sp>
      <p:sp>
        <p:nvSpPr>
          <p:cNvPr id="18" name="TextBox 17">
            <a:extLst>
              <a:ext uri="{FF2B5EF4-FFF2-40B4-BE49-F238E27FC236}">
                <a16:creationId xmlns:a16="http://schemas.microsoft.com/office/drawing/2014/main" id="{EAE26861-9F1E-476E-A63A-EA7688772C49}"/>
              </a:ext>
            </a:extLst>
          </p:cNvPr>
          <p:cNvSpPr txBox="1"/>
          <p:nvPr/>
        </p:nvSpPr>
        <p:spPr>
          <a:xfrm>
            <a:off x="161148" y="5158241"/>
            <a:ext cx="2139287" cy="307777"/>
          </a:xfrm>
          <a:prstGeom prst="rect">
            <a:avLst/>
          </a:prstGeom>
          <a:noFill/>
        </p:spPr>
        <p:txBody>
          <a:bodyPr wrap="square" rtlCol="0">
            <a:spAutoFit/>
          </a:bodyPr>
          <a:lstStyle/>
          <a:p>
            <a:r>
              <a:rPr lang="de-CH" sz="1400" b="1" u="sng" dirty="0">
                <a:solidFill>
                  <a:srgbClr val="58585A"/>
                </a:solidFill>
                <a:latin typeface="Arial Narrow" panose="020B0606020202030204" pitchFamily="34" charset="0"/>
              </a:rPr>
              <a:t>Gender </a:t>
            </a:r>
            <a:r>
              <a:rPr lang="de-CH" sz="1400" b="1" u="sng" dirty="0" err="1">
                <a:solidFill>
                  <a:srgbClr val="58585A"/>
                </a:solidFill>
                <a:latin typeface="Arial Narrow" panose="020B0606020202030204" pitchFamily="34" charset="0"/>
              </a:rPr>
              <a:t>Consideration</a:t>
            </a:r>
            <a:r>
              <a:rPr lang="de-CH" sz="1400" b="1" u="sng" dirty="0">
                <a:solidFill>
                  <a:srgbClr val="58585A"/>
                </a:solidFill>
                <a:latin typeface="Arial Narrow" panose="020B0606020202030204" pitchFamily="34" charset="0"/>
              </a:rPr>
              <a:t>:</a:t>
            </a:r>
          </a:p>
        </p:txBody>
      </p:sp>
      <p:sp>
        <p:nvSpPr>
          <p:cNvPr id="19" name="TextBox 18">
            <a:extLst>
              <a:ext uri="{FF2B5EF4-FFF2-40B4-BE49-F238E27FC236}">
                <a16:creationId xmlns:a16="http://schemas.microsoft.com/office/drawing/2014/main" id="{CD2550DE-26CF-41C3-93C3-575DEED04268}"/>
              </a:ext>
            </a:extLst>
          </p:cNvPr>
          <p:cNvSpPr txBox="1"/>
          <p:nvPr/>
        </p:nvSpPr>
        <p:spPr>
          <a:xfrm>
            <a:off x="157575" y="5437143"/>
            <a:ext cx="4414425" cy="830997"/>
          </a:xfrm>
          <a:prstGeom prst="rect">
            <a:avLst/>
          </a:prstGeom>
          <a:noFill/>
        </p:spPr>
        <p:txBody>
          <a:bodyPr wrap="square" rtlCol="0">
            <a:spAutoFit/>
          </a:bodyPr>
          <a:lstStyle/>
          <a:p>
            <a:r>
              <a:rPr lang="en-GB" sz="1200" dirty="0">
                <a:solidFill>
                  <a:srgbClr val="58585A"/>
                </a:solidFill>
                <a:latin typeface="Arial Narrow" panose="020B0606020202030204" pitchFamily="34" charset="0"/>
              </a:rPr>
              <a:t>Reflecting the understanding that male and female respondents from the same household may provide different answers to the same questions, the methodology has been designed to ensure equal representation of both gender. </a:t>
            </a:r>
          </a:p>
        </p:txBody>
      </p:sp>
      <p:pic>
        <p:nvPicPr>
          <p:cNvPr id="20" name="Picture 2">
            <a:extLst>
              <a:ext uri="{FF2B5EF4-FFF2-40B4-BE49-F238E27FC236}">
                <a16:creationId xmlns:a16="http://schemas.microsoft.com/office/drawing/2014/main" id="{26AF8ACE-BAC6-D341-AECA-9AEE5834469A}"/>
              </a:ext>
            </a:extLst>
          </p:cNvPr>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tretch/>
        </p:blipFill>
        <p:spPr bwMode="auto">
          <a:xfrm>
            <a:off x="4895086" y="3009156"/>
            <a:ext cx="700192" cy="8617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West Bank Icons - Download Free Vector Icons | Noun Project">
            <a:extLst>
              <a:ext uri="{FF2B5EF4-FFF2-40B4-BE49-F238E27FC236}">
                <a16:creationId xmlns:a16="http://schemas.microsoft.com/office/drawing/2014/main" id="{FD51FD32-117C-CE4D-9A57-AF6FD499C10E}"/>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36125"/>
          <a:stretch/>
        </p:blipFill>
        <p:spPr bwMode="auto">
          <a:xfrm>
            <a:off x="4938489" y="4615007"/>
            <a:ext cx="720581" cy="112811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A671C32-96DD-5A44-864D-C4C5A2C6ADF8}"/>
              </a:ext>
            </a:extLst>
          </p:cNvPr>
          <p:cNvSpPr txBox="1"/>
          <p:nvPr/>
        </p:nvSpPr>
        <p:spPr>
          <a:xfrm>
            <a:off x="4801098" y="2647146"/>
            <a:ext cx="1473999" cy="307777"/>
          </a:xfrm>
          <a:prstGeom prst="rect">
            <a:avLst/>
          </a:prstGeom>
          <a:noFill/>
        </p:spPr>
        <p:txBody>
          <a:bodyPr wrap="square" rtlCol="0">
            <a:spAutoFit/>
          </a:bodyPr>
          <a:lstStyle/>
          <a:p>
            <a:r>
              <a:rPr lang="de-CH" sz="1400" b="1" u="sng" dirty="0">
                <a:solidFill>
                  <a:srgbClr val="58585A"/>
                </a:solidFill>
                <a:latin typeface="Arial Narrow" panose="020B0606020202030204" pitchFamily="34" charset="0"/>
              </a:rPr>
              <a:t>Gaza Strip:</a:t>
            </a:r>
          </a:p>
        </p:txBody>
      </p:sp>
      <p:sp>
        <p:nvSpPr>
          <p:cNvPr id="26" name="TextBox 25">
            <a:extLst>
              <a:ext uri="{FF2B5EF4-FFF2-40B4-BE49-F238E27FC236}">
                <a16:creationId xmlns:a16="http://schemas.microsoft.com/office/drawing/2014/main" id="{0D277105-3D8A-2641-8957-3BC12936DEFB}"/>
              </a:ext>
            </a:extLst>
          </p:cNvPr>
          <p:cNvSpPr txBox="1"/>
          <p:nvPr/>
        </p:nvSpPr>
        <p:spPr>
          <a:xfrm>
            <a:off x="4801098" y="4233608"/>
            <a:ext cx="1474001" cy="307777"/>
          </a:xfrm>
          <a:prstGeom prst="rect">
            <a:avLst/>
          </a:prstGeom>
          <a:noFill/>
        </p:spPr>
        <p:txBody>
          <a:bodyPr wrap="square" rtlCol="0">
            <a:spAutoFit/>
          </a:bodyPr>
          <a:lstStyle/>
          <a:p>
            <a:r>
              <a:rPr lang="de-CH" sz="1400" b="1" u="sng" dirty="0">
                <a:solidFill>
                  <a:srgbClr val="58585A"/>
                </a:solidFill>
                <a:latin typeface="Arial Narrow" panose="020B0606020202030204" pitchFamily="34" charset="0"/>
              </a:rPr>
              <a:t>West Bank:</a:t>
            </a:r>
          </a:p>
        </p:txBody>
      </p:sp>
      <p:sp>
        <p:nvSpPr>
          <p:cNvPr id="28" name="TextBox 27">
            <a:extLst>
              <a:ext uri="{FF2B5EF4-FFF2-40B4-BE49-F238E27FC236}">
                <a16:creationId xmlns:a16="http://schemas.microsoft.com/office/drawing/2014/main" id="{5D72A342-AA30-AF4D-9472-D20C86640DC3}"/>
              </a:ext>
            </a:extLst>
          </p:cNvPr>
          <p:cNvSpPr txBox="1"/>
          <p:nvPr/>
        </p:nvSpPr>
        <p:spPr>
          <a:xfrm>
            <a:off x="5786440" y="2975512"/>
            <a:ext cx="3095695" cy="861774"/>
          </a:xfrm>
          <a:prstGeom prst="rect">
            <a:avLst/>
          </a:prstGeom>
          <a:noFill/>
        </p:spPr>
        <p:txBody>
          <a:bodyPr wrap="square" rtlCol="0">
            <a:spAutoFit/>
          </a:bodyPr>
          <a:lstStyle/>
          <a:p>
            <a:r>
              <a:rPr lang="de-CH" sz="1400" b="1" dirty="0" err="1">
                <a:solidFill>
                  <a:srgbClr val="58585A"/>
                </a:solidFill>
                <a:latin typeface="Arial Narrow" panose="020B0606020202030204" pitchFamily="34" charset="0"/>
              </a:rPr>
              <a:t>Stratification</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by</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locality</a:t>
            </a:r>
            <a:r>
              <a:rPr lang="de-CH" sz="1400" b="1" dirty="0">
                <a:solidFill>
                  <a:srgbClr val="58585A"/>
                </a:solidFill>
                <a:latin typeface="Arial Narrow" panose="020B0606020202030204" pitchFamily="34" charset="0"/>
              </a:rPr>
              <a:t> (95/9):</a:t>
            </a:r>
          </a:p>
          <a:p>
            <a:endParaRPr lang="de-CH" sz="600"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28 </a:t>
            </a:r>
            <a:r>
              <a:rPr lang="de-CH" sz="1400" dirty="0" err="1">
                <a:solidFill>
                  <a:srgbClr val="58585A"/>
                </a:solidFill>
                <a:latin typeface="Arial Narrow" panose="020B0606020202030204" pitchFamily="34" charset="0"/>
              </a:rPr>
              <a:t>localities</a:t>
            </a:r>
            <a:endParaRPr lang="de-CH" sz="1400"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5 </a:t>
            </a:r>
            <a:r>
              <a:rPr lang="de-CH" sz="1400" dirty="0" err="1">
                <a:solidFill>
                  <a:srgbClr val="58585A"/>
                </a:solidFill>
                <a:latin typeface="Arial Narrow" panose="020B0606020202030204" pitchFamily="34" charset="0"/>
              </a:rPr>
              <a:t>refugee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camps</a:t>
            </a:r>
            <a:endParaRPr lang="de-CH" sz="1400" dirty="0">
              <a:solidFill>
                <a:srgbClr val="58585A"/>
              </a:solidFill>
              <a:latin typeface="Arial Narrow" panose="020B0606020202030204" pitchFamily="34" charset="0"/>
            </a:endParaRPr>
          </a:p>
        </p:txBody>
      </p:sp>
      <p:sp>
        <p:nvSpPr>
          <p:cNvPr id="29" name="TextBox 28">
            <a:extLst>
              <a:ext uri="{FF2B5EF4-FFF2-40B4-BE49-F238E27FC236}">
                <a16:creationId xmlns:a16="http://schemas.microsoft.com/office/drawing/2014/main" id="{11A948D8-C9DB-CC45-AB41-DB6E5F144FC2}"/>
              </a:ext>
            </a:extLst>
          </p:cNvPr>
          <p:cNvSpPr txBox="1"/>
          <p:nvPr/>
        </p:nvSpPr>
        <p:spPr>
          <a:xfrm>
            <a:off x="5786440" y="4551612"/>
            <a:ext cx="3321934" cy="1477328"/>
          </a:xfrm>
          <a:prstGeom prst="rect">
            <a:avLst/>
          </a:prstGeom>
          <a:noFill/>
        </p:spPr>
        <p:txBody>
          <a:bodyPr wrap="square" rtlCol="0">
            <a:spAutoFit/>
          </a:bodyPr>
          <a:lstStyle/>
          <a:p>
            <a:r>
              <a:rPr lang="de-CH" sz="1400" b="1" dirty="0" err="1">
                <a:solidFill>
                  <a:srgbClr val="58585A"/>
                </a:solidFill>
                <a:latin typeface="Arial Narrow" panose="020B0606020202030204" pitchFamily="34" charset="0"/>
              </a:rPr>
              <a:t>Stratification</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by</a:t>
            </a:r>
            <a:r>
              <a:rPr lang="de-CH" sz="1400" b="1" dirty="0">
                <a:solidFill>
                  <a:srgbClr val="58585A"/>
                </a:solidFill>
                <a:latin typeface="Arial Narrow" panose="020B0606020202030204" pitchFamily="34" charset="0"/>
              </a:rPr>
              <a:t> Oslo Area </a:t>
            </a:r>
            <a:r>
              <a:rPr lang="de-CH" sz="1400" b="1" dirty="0" err="1">
                <a:solidFill>
                  <a:srgbClr val="58585A"/>
                </a:solidFill>
                <a:latin typeface="Arial Narrow" panose="020B0606020202030204" pitchFamily="34" charset="0"/>
              </a:rPr>
              <a:t>and</a:t>
            </a:r>
            <a:r>
              <a:rPr lang="de-CH" sz="1400" b="1" dirty="0">
                <a:solidFill>
                  <a:srgbClr val="58585A"/>
                </a:solidFill>
                <a:latin typeface="Arial Narrow" panose="020B0606020202030204" pitchFamily="34" charset="0"/>
              </a:rPr>
              <a:t> </a:t>
            </a:r>
            <a:r>
              <a:rPr lang="de-CH" sz="1400" b="1" dirty="0" err="1">
                <a:solidFill>
                  <a:srgbClr val="58585A"/>
                </a:solidFill>
                <a:latin typeface="Arial Narrow" panose="020B0606020202030204" pitchFamily="34" charset="0"/>
              </a:rPr>
              <a:t>Governorate</a:t>
            </a:r>
            <a:r>
              <a:rPr lang="de-CH" sz="1400" b="1" dirty="0">
                <a:solidFill>
                  <a:srgbClr val="58585A"/>
                </a:solidFill>
                <a:latin typeface="Arial Narrow" panose="020B0606020202030204" pitchFamily="34" charset="0"/>
              </a:rPr>
              <a:t>:</a:t>
            </a:r>
          </a:p>
          <a:p>
            <a:endParaRPr lang="de-CH" sz="600" dirty="0">
              <a:solidFill>
                <a:srgbClr val="58585A"/>
              </a:solidFill>
              <a:latin typeface="Arial Narrow" panose="020B0606020202030204" pitchFamily="34" charset="0"/>
            </a:endParaRP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11 </a:t>
            </a:r>
            <a:r>
              <a:rPr lang="de-CH" sz="1400" dirty="0" err="1">
                <a:solidFill>
                  <a:srgbClr val="58585A"/>
                </a:solidFill>
                <a:latin typeface="Arial Narrow" panose="020B0606020202030204" pitchFamily="34" charset="0"/>
              </a:rPr>
              <a:t>governorates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within</a:t>
            </a:r>
            <a:r>
              <a:rPr lang="de-CH" sz="1400" dirty="0">
                <a:solidFill>
                  <a:srgbClr val="58585A"/>
                </a:solidFill>
                <a:latin typeface="Arial Narrow" panose="020B0606020202030204" pitchFamily="34" charset="0"/>
              </a:rPr>
              <a:t> Area C (95/9)</a:t>
            </a: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Area A&amp;B </a:t>
            </a:r>
            <a:r>
              <a:rPr lang="de-CH" sz="1400" dirty="0" err="1">
                <a:solidFill>
                  <a:srgbClr val="58585A"/>
                </a:solidFill>
                <a:latin typeface="Arial Narrow" panose="020B0606020202030204" pitchFamily="34" charset="0"/>
              </a:rPr>
              <a:t>as</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one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single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strata</a:t>
            </a:r>
            <a:r>
              <a:rPr lang="de-CH" sz="1400" dirty="0">
                <a:solidFill>
                  <a:srgbClr val="58585A"/>
                </a:solidFill>
                <a:latin typeface="Arial Narrow" panose="020B0606020202030204" pitchFamily="34" charset="0"/>
              </a:rPr>
              <a:t> (95/9)</a:t>
            </a: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H2 </a:t>
            </a:r>
            <a:r>
              <a:rPr lang="de-CH" sz="1400" dirty="0" err="1">
                <a:solidFill>
                  <a:srgbClr val="58585A"/>
                </a:solidFill>
                <a:latin typeface="Arial Narrow" panose="020B0606020202030204" pitchFamily="34" charset="0"/>
              </a:rPr>
              <a:t>as</a:t>
            </a:r>
            <a:r>
              <a:rPr lang="de-CH" sz="1400" dirty="0">
                <a:solidFill>
                  <a:srgbClr val="58585A"/>
                </a:solidFill>
                <a:latin typeface="Arial Narrow" panose="020B0606020202030204" pitchFamily="34" charset="0"/>
              </a:rPr>
              <a:t> a separate </a:t>
            </a:r>
            <a:r>
              <a:rPr lang="de-CH" sz="1400" dirty="0" err="1">
                <a:solidFill>
                  <a:srgbClr val="58585A"/>
                </a:solidFill>
                <a:latin typeface="Arial Narrow" panose="020B0606020202030204" pitchFamily="34" charset="0"/>
              </a:rPr>
              <a:t>strata</a:t>
            </a:r>
            <a:r>
              <a:rPr lang="de-CH" sz="1400" dirty="0">
                <a:solidFill>
                  <a:srgbClr val="58585A"/>
                </a:solidFill>
                <a:latin typeface="Arial Narrow" panose="020B0606020202030204" pitchFamily="34" charset="0"/>
              </a:rPr>
              <a:t> (95/9)</a:t>
            </a: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East Jerusalem </a:t>
            </a:r>
            <a:r>
              <a:rPr lang="de-CH" sz="1400" dirty="0" err="1">
                <a:solidFill>
                  <a:srgbClr val="58585A"/>
                </a:solidFill>
                <a:latin typeface="Arial Narrow" panose="020B0606020202030204" pitchFamily="34" charset="0"/>
              </a:rPr>
              <a:t>as</a:t>
            </a:r>
            <a:r>
              <a:rPr lang="de-CH" sz="1400" dirty="0">
                <a:solidFill>
                  <a:srgbClr val="58585A"/>
                </a:solidFill>
                <a:latin typeface="Arial Narrow" panose="020B0606020202030204" pitchFamily="34" charset="0"/>
              </a:rPr>
              <a:t> a separate </a:t>
            </a:r>
            <a:r>
              <a:rPr lang="de-CH" sz="1400" dirty="0" err="1">
                <a:solidFill>
                  <a:srgbClr val="58585A"/>
                </a:solidFill>
                <a:latin typeface="Arial Narrow" panose="020B0606020202030204" pitchFamily="34" charset="0"/>
              </a:rPr>
              <a:t>strata</a:t>
            </a:r>
            <a:r>
              <a:rPr lang="de-CH" sz="1400" dirty="0">
                <a:solidFill>
                  <a:srgbClr val="58585A"/>
                </a:solidFill>
                <a:latin typeface="Arial Narrow" panose="020B0606020202030204" pitchFamily="34" charset="0"/>
              </a:rPr>
              <a:t> (95/9)</a:t>
            </a:r>
          </a:p>
          <a:p>
            <a:pPr marL="285750" indent="-285750">
              <a:buFont typeface="Arial" panose="020B0604020202020204" pitchFamily="34" charset="0"/>
              <a:buChar char="•"/>
            </a:pPr>
            <a:r>
              <a:rPr lang="de-CH" sz="1400" dirty="0">
                <a:solidFill>
                  <a:srgbClr val="58585A"/>
                </a:solidFill>
                <a:latin typeface="Arial Narrow" panose="020B0606020202030204" pitchFamily="34" charset="0"/>
              </a:rPr>
              <a:t>Additional </a:t>
            </a:r>
            <a:r>
              <a:rPr lang="de-CH" sz="1400" dirty="0" err="1">
                <a:solidFill>
                  <a:srgbClr val="58585A"/>
                </a:solidFill>
                <a:latin typeface="Arial Narrow" panose="020B0606020202030204" pitchFamily="34" charset="0"/>
              </a:rPr>
              <a:t>strata</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for</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refugee</a:t>
            </a:r>
            <a:r>
              <a:rPr lang="de-CH" sz="1400" dirty="0">
                <a:solidFill>
                  <a:srgbClr val="58585A"/>
                </a:solidFill>
                <a:latin typeface="Arial Narrow" panose="020B0606020202030204" pitchFamily="34" charset="0"/>
              </a:rPr>
              <a:t> </a:t>
            </a:r>
            <a:r>
              <a:rPr lang="de-CH" sz="1400" dirty="0" err="1">
                <a:solidFill>
                  <a:srgbClr val="58585A"/>
                </a:solidFill>
                <a:latin typeface="Arial Narrow" panose="020B0606020202030204" pitchFamily="34" charset="0"/>
              </a:rPr>
              <a:t>camps</a:t>
            </a:r>
            <a:r>
              <a:rPr lang="de-CH" sz="1400" dirty="0">
                <a:solidFill>
                  <a:srgbClr val="58585A"/>
                </a:solidFill>
                <a:latin typeface="Arial Narrow" panose="020B0606020202030204" pitchFamily="34" charset="0"/>
              </a:rPr>
              <a:t> (95/</a:t>
            </a:r>
            <a:r>
              <a:rPr lang="de-CH" sz="1400" b="1" dirty="0">
                <a:solidFill>
                  <a:srgbClr val="58585A"/>
                </a:solidFill>
                <a:latin typeface="Arial Narrow" panose="020B0606020202030204" pitchFamily="34" charset="0"/>
              </a:rPr>
              <a:t>5</a:t>
            </a:r>
            <a:r>
              <a:rPr lang="de-CH" sz="1400" dirty="0">
                <a:solidFill>
                  <a:srgbClr val="58585A"/>
                </a:solidFill>
                <a:latin typeface="Arial Narrow" panose="020B0606020202030204" pitchFamily="34" charset="0"/>
              </a:rPr>
              <a:t>)</a:t>
            </a:r>
          </a:p>
        </p:txBody>
      </p:sp>
    </p:spTree>
    <p:extLst>
      <p:ext uri="{BB962C8B-B14F-4D97-AF65-F5344CB8AC3E}">
        <p14:creationId xmlns:p14="http://schemas.microsoft.com/office/powerpoint/2010/main" val="11601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2</a:t>
            </a:r>
          </a:p>
        </p:txBody>
      </p:sp>
      <p:sp>
        <p:nvSpPr>
          <p:cNvPr id="3" name="Subtitle 2"/>
          <p:cNvSpPr>
            <a:spLocks noGrp="1"/>
          </p:cNvSpPr>
          <p:nvPr>
            <p:ph type="subTitle" idx="1"/>
          </p:nvPr>
        </p:nvSpPr>
        <p:spPr>
          <a:xfrm>
            <a:off x="4439823" y="2285560"/>
            <a:ext cx="4013061" cy="1743959"/>
          </a:xfrm>
        </p:spPr>
        <p:txBody>
          <a:bodyPr/>
          <a:lstStyle/>
          <a:p>
            <a:r>
              <a:rPr lang="de-CH" sz="4000" dirty="0"/>
              <a:t>OPT MSNA</a:t>
            </a:r>
          </a:p>
          <a:p>
            <a:r>
              <a:rPr lang="de-CH" dirty="0"/>
              <a:t>KEY CROSS-SECTORAL FINDINGS</a:t>
            </a:r>
            <a:endParaRPr lang="es-ES" dirty="0"/>
          </a:p>
        </p:txBody>
      </p:sp>
    </p:spTree>
    <p:extLst>
      <p:ext uri="{BB962C8B-B14F-4D97-AF65-F5344CB8AC3E}">
        <p14:creationId xmlns:p14="http://schemas.microsoft.com/office/powerpoint/2010/main" val="187646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059-EBF0-434C-AD30-E5BC4475143F}"/>
              </a:ext>
            </a:extLst>
          </p:cNvPr>
          <p:cNvSpPr>
            <a:spLocks noGrp="1"/>
          </p:cNvSpPr>
          <p:nvPr>
            <p:ph type="ctrTitle"/>
          </p:nvPr>
        </p:nvSpPr>
        <p:spPr>
          <a:xfrm>
            <a:off x="1171577" y="266337"/>
            <a:ext cx="7445316" cy="724646"/>
          </a:xfrm>
        </p:spPr>
        <p:txBody>
          <a:bodyPr/>
          <a:lstStyle/>
          <a:p>
            <a:pPr>
              <a:lnSpc>
                <a:spcPct val="100000"/>
              </a:lnSpc>
            </a:pPr>
            <a:r>
              <a:rPr lang="en-US" sz="3200" dirty="0"/>
              <a:t>Accountability to Affected Populations (AAP)</a:t>
            </a:r>
            <a:r>
              <a:rPr lang="en-US" dirty="0"/>
              <a:t> |  Aid Received</a:t>
            </a:r>
          </a:p>
        </p:txBody>
      </p:sp>
      <p:graphicFrame>
        <p:nvGraphicFramePr>
          <p:cNvPr id="11" name="Chart 10">
            <a:extLst>
              <a:ext uri="{FF2B5EF4-FFF2-40B4-BE49-F238E27FC236}">
                <a16:creationId xmlns:a16="http://schemas.microsoft.com/office/drawing/2014/main" id="{67DF9097-8DCA-4BD9-B602-1EADA16DB10A}"/>
              </a:ext>
            </a:extLst>
          </p:cNvPr>
          <p:cNvGraphicFramePr>
            <a:graphicFrameLocks/>
          </p:cNvGraphicFramePr>
          <p:nvPr/>
        </p:nvGraphicFramePr>
        <p:xfrm>
          <a:off x="376846" y="2202024"/>
          <a:ext cx="4331955" cy="26078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EE1399E6-95C7-47D6-A42C-9D450A894503}"/>
              </a:ext>
            </a:extLst>
          </p:cNvPr>
          <p:cNvSpPr txBox="1"/>
          <p:nvPr/>
        </p:nvSpPr>
        <p:spPr>
          <a:xfrm>
            <a:off x="427368" y="1476066"/>
            <a:ext cx="4265930" cy="5830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GB" sz="1800" b="1" dirty="0">
                <a:solidFill>
                  <a:srgbClr val="58585A"/>
                </a:solidFill>
                <a:latin typeface="Arial Narrow" panose="020B0606020202030204" pitchFamily="34" charset="0"/>
              </a:rPr>
              <a:t>% households that reported having received aid in the 6 months prior to data collection:</a:t>
            </a:r>
          </a:p>
          <a:p>
            <a:endParaRPr lang="en-US" sz="1100" dirty="0"/>
          </a:p>
        </p:txBody>
      </p:sp>
      <p:sp>
        <p:nvSpPr>
          <p:cNvPr id="3" name="TextBox 2">
            <a:extLst>
              <a:ext uri="{FF2B5EF4-FFF2-40B4-BE49-F238E27FC236}">
                <a16:creationId xmlns:a16="http://schemas.microsoft.com/office/drawing/2014/main" id="{21628703-2CBE-4B11-9BB6-F3DF65014471}"/>
              </a:ext>
            </a:extLst>
          </p:cNvPr>
          <p:cNvSpPr txBox="1"/>
          <p:nvPr/>
        </p:nvSpPr>
        <p:spPr>
          <a:xfrm>
            <a:off x="5338589" y="1476066"/>
            <a:ext cx="3135427" cy="369332"/>
          </a:xfrm>
          <a:prstGeom prst="rect">
            <a:avLst/>
          </a:prstGeom>
          <a:noFill/>
        </p:spPr>
        <p:txBody>
          <a:bodyPr wrap="square" rtlCol="0">
            <a:spAutoFit/>
          </a:bodyPr>
          <a:lstStyle/>
          <a:p>
            <a:r>
              <a:rPr lang="en-GB" sz="1800" b="1" baseline="0" dirty="0">
                <a:solidFill>
                  <a:srgbClr val="58585A"/>
                </a:solidFill>
                <a:latin typeface="Arial Narrow" panose="020B0606020202030204" pitchFamily="34" charset="0"/>
              </a:rPr>
              <a:t>Type of aid received*:</a:t>
            </a:r>
            <a:endParaRPr lang="en-US" dirty="0"/>
          </a:p>
        </p:txBody>
      </p:sp>
      <p:sp>
        <p:nvSpPr>
          <p:cNvPr id="5" name="TextBox 4">
            <a:extLst>
              <a:ext uri="{FF2B5EF4-FFF2-40B4-BE49-F238E27FC236}">
                <a16:creationId xmlns:a16="http://schemas.microsoft.com/office/drawing/2014/main" id="{31682330-92B6-48FE-A9AC-38AD1CB3F1CA}"/>
              </a:ext>
            </a:extLst>
          </p:cNvPr>
          <p:cNvSpPr txBox="1"/>
          <p:nvPr/>
        </p:nvSpPr>
        <p:spPr>
          <a:xfrm>
            <a:off x="448045" y="5101424"/>
            <a:ext cx="8168848" cy="830997"/>
          </a:xfrm>
          <a:prstGeom prst="rect">
            <a:avLst/>
          </a:prstGeom>
          <a:noFill/>
        </p:spPr>
        <p:txBody>
          <a:bodyPr wrap="square" rtlCol="0">
            <a:spAutoFit/>
          </a:bodyPr>
          <a:lstStyle/>
          <a:p>
            <a:r>
              <a:rPr lang="en-US" sz="1600" dirty="0">
                <a:solidFill>
                  <a:srgbClr val="58585A"/>
                </a:solidFill>
                <a:latin typeface="Arial Narrow" panose="020B0606020202030204" pitchFamily="34" charset="0"/>
              </a:rPr>
              <a:t>The </a:t>
            </a:r>
            <a:r>
              <a:rPr lang="en-US" sz="1600" b="1" dirty="0">
                <a:solidFill>
                  <a:srgbClr val="58585A"/>
                </a:solidFill>
                <a:latin typeface="Arial Narrow" panose="020B0606020202030204" pitchFamily="34" charset="0"/>
              </a:rPr>
              <a:t>highest percentages </a:t>
            </a:r>
            <a:r>
              <a:rPr lang="en-US" sz="1600" dirty="0">
                <a:solidFill>
                  <a:srgbClr val="58585A"/>
                </a:solidFill>
                <a:latin typeface="Arial Narrow" panose="020B0606020202030204" pitchFamily="34" charset="0"/>
              </a:rPr>
              <a:t>for households (HHs) having received aid in the </a:t>
            </a:r>
            <a:r>
              <a:rPr lang="en-US" sz="1600" dirty="0" smtClean="0">
                <a:solidFill>
                  <a:srgbClr val="58585A"/>
                </a:solidFill>
                <a:latin typeface="Arial Narrow" panose="020B0606020202030204" pitchFamily="34" charset="0"/>
              </a:rPr>
              <a:t>6 months prior to data collection </a:t>
            </a:r>
            <a:r>
              <a:rPr lang="en-US" sz="1600" dirty="0">
                <a:solidFill>
                  <a:srgbClr val="58585A"/>
                </a:solidFill>
                <a:latin typeface="Arial Narrow" panose="020B0606020202030204" pitchFamily="34" charset="0"/>
              </a:rPr>
              <a:t>were observed in Umm Naser (93%), Al </a:t>
            </a:r>
            <a:r>
              <a:rPr lang="en-US" sz="1600" dirty="0" err="1">
                <a:solidFill>
                  <a:srgbClr val="58585A"/>
                </a:solidFill>
                <a:latin typeface="Arial Narrow" panose="020B0606020202030204" pitchFamily="34" charset="0"/>
              </a:rPr>
              <a:t>Fukhari</a:t>
            </a:r>
            <a:r>
              <a:rPr lang="en-US" sz="1600" dirty="0">
                <a:solidFill>
                  <a:srgbClr val="58585A"/>
                </a:solidFill>
                <a:latin typeface="Arial Narrow" panose="020B0606020202030204" pitchFamily="34" charset="0"/>
              </a:rPr>
              <a:t> (91%) and </a:t>
            </a:r>
            <a:r>
              <a:rPr lang="en-US" sz="1600" dirty="0" err="1">
                <a:solidFill>
                  <a:srgbClr val="58585A"/>
                </a:solidFill>
                <a:latin typeface="Arial Narrow" panose="020B0606020202030204" pitchFamily="34" charset="0"/>
              </a:rPr>
              <a:t>Maghazi</a:t>
            </a:r>
            <a:r>
              <a:rPr lang="en-US" sz="1600" dirty="0">
                <a:solidFill>
                  <a:srgbClr val="58585A"/>
                </a:solidFill>
                <a:latin typeface="Arial Narrow" panose="020B0606020202030204" pitchFamily="34" charset="0"/>
              </a:rPr>
              <a:t> Camp (89%). </a:t>
            </a:r>
            <a:r>
              <a:rPr lang="en-US" sz="1600" b="1" dirty="0">
                <a:solidFill>
                  <a:srgbClr val="58585A"/>
                </a:solidFill>
                <a:latin typeface="Arial Narrow" panose="020B0606020202030204" pitchFamily="34" charset="0"/>
              </a:rPr>
              <a:t>In the Gaza Strip, the lowest percentages </a:t>
            </a:r>
            <a:r>
              <a:rPr lang="en-US" sz="1600" dirty="0">
                <a:solidFill>
                  <a:srgbClr val="58585A"/>
                </a:solidFill>
                <a:latin typeface="Arial Narrow" panose="020B0606020202030204" pitchFamily="34" charset="0"/>
              </a:rPr>
              <a:t>were observed in Madinat </a:t>
            </a:r>
            <a:r>
              <a:rPr lang="en-US" sz="1600" dirty="0" err="1">
                <a:solidFill>
                  <a:srgbClr val="58585A"/>
                </a:solidFill>
                <a:latin typeface="Arial Narrow" panose="020B0606020202030204" pitchFamily="34" charset="0"/>
              </a:rPr>
              <a:t>Ezahra</a:t>
            </a:r>
            <a:r>
              <a:rPr lang="en-US" sz="1600" dirty="0">
                <a:solidFill>
                  <a:srgbClr val="58585A"/>
                </a:solidFill>
                <a:latin typeface="Arial Narrow" panose="020B0606020202030204" pitchFamily="34" charset="0"/>
              </a:rPr>
              <a:t> (34%), Khan Yunis (53%) and in Gaza City (57%).</a:t>
            </a:r>
          </a:p>
        </p:txBody>
      </p:sp>
      <p:graphicFrame>
        <p:nvGraphicFramePr>
          <p:cNvPr id="6" name="Chart 5">
            <a:extLst>
              <a:ext uri="{FF2B5EF4-FFF2-40B4-BE49-F238E27FC236}">
                <a16:creationId xmlns:a16="http://schemas.microsoft.com/office/drawing/2014/main" id="{29F2BA33-F381-EC46-B9AC-C876715FA999}"/>
              </a:ext>
            </a:extLst>
          </p:cNvPr>
          <p:cNvGraphicFramePr/>
          <p:nvPr/>
        </p:nvGraphicFramePr>
        <p:xfrm>
          <a:off x="4870881" y="2097475"/>
          <a:ext cx="4017625" cy="289940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377EEBA2-D6A7-B84F-B343-2FF8961BA77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4577" y="142581"/>
            <a:ext cx="991480" cy="991480"/>
          </a:xfrm>
          <a:prstGeom prst="rect">
            <a:avLst/>
          </a:prstGeom>
        </p:spPr>
      </p:pic>
      <p:sp>
        <p:nvSpPr>
          <p:cNvPr id="9" name="TextBox 8">
            <a:extLst>
              <a:ext uri="{FF2B5EF4-FFF2-40B4-BE49-F238E27FC236}">
                <a16:creationId xmlns:a16="http://schemas.microsoft.com/office/drawing/2014/main" id="{0A0DFB0F-7F79-7245-944E-FC91FEC219B2}"/>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that reported having received aid in the </a:t>
            </a:r>
            <a:r>
              <a:rPr lang="en-US" sz="1100" dirty="0" smtClean="0">
                <a:solidFill>
                  <a:srgbClr val="58585A"/>
                </a:solidFill>
                <a:latin typeface="Arial Narrow" panose="020B0606020202030204" pitchFamily="34" charset="0"/>
              </a:rPr>
              <a:t>6 months prior to data collection</a:t>
            </a:r>
            <a:endParaRPr lang="en-US" sz="11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2642280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2AC3-1932-4B4C-85DF-40906B85A675}"/>
              </a:ext>
            </a:extLst>
          </p:cNvPr>
          <p:cNvSpPr>
            <a:spLocks noGrp="1"/>
          </p:cNvSpPr>
          <p:nvPr>
            <p:ph type="ctrTitle"/>
          </p:nvPr>
        </p:nvSpPr>
        <p:spPr>
          <a:xfrm>
            <a:off x="1214441" y="266337"/>
            <a:ext cx="7373878" cy="724646"/>
          </a:xfrm>
        </p:spPr>
        <p:txBody>
          <a:bodyPr/>
          <a:lstStyle/>
          <a:p>
            <a:r>
              <a:rPr lang="en-US" sz="3200" dirty="0"/>
              <a:t>AAP</a:t>
            </a:r>
            <a:r>
              <a:rPr lang="en-US" dirty="0"/>
              <a:t>  |  Aid Satisfaction</a:t>
            </a:r>
          </a:p>
        </p:txBody>
      </p:sp>
      <p:sp>
        <p:nvSpPr>
          <p:cNvPr id="6" name="TextBox 5">
            <a:extLst>
              <a:ext uri="{FF2B5EF4-FFF2-40B4-BE49-F238E27FC236}">
                <a16:creationId xmlns:a16="http://schemas.microsoft.com/office/drawing/2014/main" id="{63DC4C57-EE0C-411D-855C-E5D1E1AD0C54}"/>
              </a:ext>
            </a:extLst>
          </p:cNvPr>
          <p:cNvSpPr txBox="1"/>
          <p:nvPr/>
        </p:nvSpPr>
        <p:spPr>
          <a:xfrm>
            <a:off x="386176" y="3844015"/>
            <a:ext cx="8087840" cy="584775"/>
          </a:xfrm>
          <a:prstGeom prst="rect">
            <a:avLst/>
          </a:prstGeom>
          <a:noFill/>
        </p:spPr>
        <p:txBody>
          <a:bodyPr wrap="square" rtlCol="0">
            <a:spAutoFit/>
          </a:bodyPr>
          <a:lstStyle/>
          <a:p>
            <a:r>
              <a:rPr lang="en-US" sz="1600" b="1" dirty="0">
                <a:solidFill>
                  <a:srgbClr val="58585A"/>
                </a:solidFill>
                <a:latin typeface="Arial Narrow" panose="020B0606020202030204" pitchFamily="34" charset="0"/>
              </a:rPr>
              <a:t>% of households reported reasons to not be satisfied with the aid received in the 6 months prior to data collection, by type of aid they received:</a:t>
            </a:r>
          </a:p>
        </p:txBody>
      </p:sp>
      <p:graphicFrame>
        <p:nvGraphicFramePr>
          <p:cNvPr id="19" name="Table 18">
            <a:extLst>
              <a:ext uri="{FF2B5EF4-FFF2-40B4-BE49-F238E27FC236}">
                <a16:creationId xmlns:a16="http://schemas.microsoft.com/office/drawing/2014/main" id="{7F274537-5ED1-432D-B6F3-EA4060D15ADA}"/>
              </a:ext>
            </a:extLst>
          </p:cNvPr>
          <p:cNvGraphicFramePr>
            <a:graphicFrameLocks noGrp="1"/>
          </p:cNvGraphicFramePr>
          <p:nvPr/>
        </p:nvGraphicFramePr>
        <p:xfrm>
          <a:off x="1909446" y="4593767"/>
          <a:ext cx="5268764" cy="1257300"/>
        </p:xfrm>
        <a:graphic>
          <a:graphicData uri="http://schemas.openxmlformats.org/drawingml/2006/table">
            <a:tbl>
              <a:tblPr/>
              <a:tblGrid>
                <a:gridCol w="1385706">
                  <a:extLst>
                    <a:ext uri="{9D8B030D-6E8A-4147-A177-3AD203B41FA5}">
                      <a16:colId xmlns:a16="http://schemas.microsoft.com/office/drawing/2014/main" val="3966699534"/>
                    </a:ext>
                  </a:extLst>
                </a:gridCol>
                <a:gridCol w="1343543">
                  <a:extLst>
                    <a:ext uri="{9D8B030D-6E8A-4147-A177-3AD203B41FA5}">
                      <a16:colId xmlns:a16="http://schemas.microsoft.com/office/drawing/2014/main" val="3936654919"/>
                    </a:ext>
                  </a:extLst>
                </a:gridCol>
                <a:gridCol w="1174900">
                  <a:extLst>
                    <a:ext uri="{9D8B030D-6E8A-4147-A177-3AD203B41FA5}">
                      <a16:colId xmlns:a16="http://schemas.microsoft.com/office/drawing/2014/main" val="3344135617"/>
                    </a:ext>
                  </a:extLst>
                </a:gridCol>
                <a:gridCol w="1364615">
                  <a:extLst>
                    <a:ext uri="{9D8B030D-6E8A-4147-A177-3AD203B41FA5}">
                      <a16:colId xmlns:a16="http://schemas.microsoft.com/office/drawing/2014/main" val="233863720"/>
                    </a:ext>
                  </a:extLst>
                </a:gridCol>
              </a:tblGrid>
              <a:tr h="228600">
                <a:tc>
                  <a:txBody>
                    <a:bodyPr/>
                    <a:lstStyle/>
                    <a:p>
                      <a:pPr algn="l" fontAlgn="b"/>
                      <a:r>
                        <a:rPr lang="en-US" sz="1600" b="0" i="0" u="none" strike="noStrike" dirty="0">
                          <a:solidFill>
                            <a:srgbClr val="58585A"/>
                          </a:solidFill>
                          <a:effectLst/>
                          <a:latin typeface="Arial Narrow" panose="020B0606020202030204" pitchFamily="34" charset="0"/>
                        </a:rPr>
                        <a:t> </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Quantity of aid</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Quality of aid</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Delays in delivery</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49945402"/>
                  </a:ext>
                </a:extLst>
              </a:tr>
              <a:tr h="228600">
                <a:tc>
                  <a:txBody>
                    <a:bodyPr/>
                    <a:lstStyle/>
                    <a:p>
                      <a:pPr algn="l" fontAlgn="b"/>
                      <a:r>
                        <a:rPr lang="en-US" sz="1600" b="0" i="0" u="none" strike="noStrike">
                          <a:solidFill>
                            <a:srgbClr val="58585A"/>
                          </a:solidFill>
                          <a:effectLst/>
                          <a:latin typeface="Arial Narrow" panose="020B0606020202030204" pitchFamily="34" charset="0"/>
                        </a:rPr>
                        <a:t>Food</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11%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50000"/>
                      </a:srgbClr>
                    </a:solidFill>
                  </a:tcPr>
                </a:tc>
                <a:tc>
                  <a:txBody>
                    <a:bodyPr/>
                    <a:lstStyle/>
                    <a:p>
                      <a:pPr algn="ctr" fontAlgn="b"/>
                      <a:r>
                        <a:rPr lang="en-US" sz="1600" b="0" i="0" u="none" strike="noStrike" dirty="0">
                          <a:solidFill>
                            <a:srgbClr val="58585A"/>
                          </a:solidFill>
                          <a:effectLst/>
                          <a:latin typeface="Arial Narrow" panose="020B0606020202030204" pitchFamily="34" charset="0"/>
                        </a:rPr>
                        <a:t>3%</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30000"/>
                      </a:srgbClr>
                    </a:solidFill>
                  </a:tcPr>
                </a:tc>
                <a:tc>
                  <a:txBody>
                    <a:bodyPr/>
                    <a:lstStyle/>
                    <a:p>
                      <a:pPr algn="ctr" fontAlgn="b"/>
                      <a:r>
                        <a:rPr lang="en-US" sz="1600" b="0" i="0" u="none" strike="noStrike" dirty="0">
                          <a:solidFill>
                            <a:srgbClr val="58585A"/>
                          </a:solidFill>
                          <a:effectLst/>
                          <a:latin typeface="Arial Narrow" panose="020B0606020202030204" pitchFamily="34" charset="0"/>
                        </a:rPr>
                        <a:t>3%</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29804"/>
                      </a:srgbClr>
                    </a:solidFill>
                  </a:tcPr>
                </a:tc>
                <a:extLst>
                  <a:ext uri="{0D108BD9-81ED-4DB2-BD59-A6C34878D82A}">
                    <a16:rowId xmlns:a16="http://schemas.microsoft.com/office/drawing/2014/main" val="484206969"/>
                  </a:ext>
                </a:extLst>
              </a:tr>
              <a:tr h="228600">
                <a:tc>
                  <a:txBody>
                    <a:bodyPr/>
                    <a:lstStyle/>
                    <a:p>
                      <a:pPr algn="l" fontAlgn="b"/>
                      <a:r>
                        <a:rPr lang="en-US" sz="1600" b="0" i="0" u="none" strike="noStrike" dirty="0">
                          <a:solidFill>
                            <a:srgbClr val="58585A"/>
                          </a:solidFill>
                          <a:effectLst/>
                          <a:latin typeface="Arial Narrow" panose="020B0606020202030204" pitchFamily="34" charset="0"/>
                        </a:rPr>
                        <a:t>Cash</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50196"/>
                      </a:srgbClr>
                    </a:solidFill>
                  </a:tcPr>
                </a:tc>
                <a:tc>
                  <a:txBody>
                    <a:bodyPr/>
                    <a:lstStyle/>
                    <a:p>
                      <a:pPr algn="ctr" fontAlgn="b"/>
                      <a:r>
                        <a:rPr lang="en-US" sz="1600" b="0" i="0" u="none" strike="noStrike" dirty="0">
                          <a:solidFill>
                            <a:srgbClr val="58585A"/>
                          </a:solidFill>
                          <a:effectLst/>
                          <a:latin typeface="Arial Narrow" panose="020B0606020202030204" pitchFamily="34" charset="0"/>
                        </a:rPr>
                        <a:t>0%</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1%</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29804"/>
                      </a:srgbClr>
                    </a:solidFill>
                  </a:tcPr>
                </a:tc>
                <a:extLst>
                  <a:ext uri="{0D108BD9-81ED-4DB2-BD59-A6C34878D82A}">
                    <a16:rowId xmlns:a16="http://schemas.microsoft.com/office/drawing/2014/main" val="1491085489"/>
                  </a:ext>
                </a:extLst>
              </a:tr>
              <a:tr h="228600">
                <a:tc>
                  <a:txBody>
                    <a:bodyPr/>
                    <a:lstStyle/>
                    <a:p>
                      <a:pPr algn="l" fontAlgn="b"/>
                      <a:r>
                        <a:rPr lang="en-US" sz="1600" b="0" i="0" u="none" strike="noStrike" dirty="0">
                          <a:solidFill>
                            <a:srgbClr val="58585A"/>
                          </a:solidFill>
                          <a:effectLst/>
                          <a:latin typeface="Arial Narrow" panose="020B0606020202030204" pitchFamily="34" charset="0"/>
                        </a:rPr>
                        <a:t>Other NFI items</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n-US" sz="1600" b="0" i="0" u="none" strike="noStrike" dirty="0">
                          <a:solidFill>
                            <a:srgbClr val="58585A"/>
                          </a:solidFill>
                          <a:effectLst/>
                          <a:latin typeface="Arial Narrow" panose="020B0606020202030204" pitchFamily="34" charset="0"/>
                        </a:rPr>
                        <a:t>0%</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n-US" sz="1600" b="0" i="0" u="none" strike="noStrike" dirty="0">
                          <a:solidFill>
                            <a:srgbClr val="58585A"/>
                          </a:solidFill>
                          <a:effectLst/>
                          <a:latin typeface="Arial Narrow" panose="020B0606020202030204" pitchFamily="34" charset="0"/>
                        </a:rPr>
                        <a:t>0%</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6213376"/>
                  </a:ext>
                </a:extLst>
              </a:tr>
              <a:tr h="228600">
                <a:tc>
                  <a:txBody>
                    <a:bodyPr/>
                    <a:lstStyle/>
                    <a:p>
                      <a:pPr algn="l" fontAlgn="b"/>
                      <a:r>
                        <a:rPr lang="en-US" sz="1600" b="0" i="0" u="none" strike="noStrike" dirty="0">
                          <a:solidFill>
                            <a:srgbClr val="58585A"/>
                          </a:solidFill>
                          <a:effectLst/>
                          <a:latin typeface="Arial Narrow" panose="020B0606020202030204" pitchFamily="34" charset="0"/>
                        </a:rPr>
                        <a:t>Health services</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dirty="0">
                          <a:solidFill>
                            <a:srgbClr val="58585A"/>
                          </a:solidFill>
                          <a:effectLst/>
                          <a:latin typeface="Arial Narrow" panose="020B0606020202030204" pitchFamily="34" charset="0"/>
                        </a:rPr>
                        <a:t>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30000"/>
                      </a:srgbClr>
                    </a:solidFill>
                  </a:tcPr>
                </a:tc>
                <a:tc>
                  <a:txBody>
                    <a:bodyPr/>
                    <a:lstStyle/>
                    <a:p>
                      <a:pPr algn="ctr" fontAlgn="b"/>
                      <a:r>
                        <a:rPr lang="en-US" sz="1600" b="0" i="0" u="none" strike="noStrike" dirty="0">
                          <a:solidFill>
                            <a:srgbClr val="58585A"/>
                          </a:solidFill>
                          <a:effectLst/>
                          <a:latin typeface="Arial Narrow" panose="020B0606020202030204" pitchFamily="34" charset="0"/>
                        </a:rPr>
                        <a:t>0%</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r>
                        <a:rPr lang="en-US" sz="1600" b="0" i="0" u="none" strike="noStrike" dirty="0">
                          <a:solidFill>
                            <a:srgbClr val="58585A"/>
                          </a:solidFill>
                          <a:effectLst/>
                          <a:latin typeface="Arial Narrow" panose="020B0606020202030204" pitchFamily="34" charset="0"/>
                        </a:rPr>
                        <a:t>1%</a:t>
                      </a:r>
                    </a:p>
                  </a:txBody>
                  <a:tcPr marL="7620" marR="7620" marT="7620" marB="0" anchor="b">
                    <a:lnL w="6350" cap="flat" cmpd="sng" algn="ctr">
                      <a:solidFill>
                        <a:srgbClr val="808080"/>
                      </a:solidFill>
                      <a:prstDash val="dot"/>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E5859">
                        <a:alpha val="29804"/>
                      </a:srgbClr>
                    </a:solidFill>
                  </a:tcPr>
                </a:tc>
                <a:extLst>
                  <a:ext uri="{0D108BD9-81ED-4DB2-BD59-A6C34878D82A}">
                    <a16:rowId xmlns:a16="http://schemas.microsoft.com/office/drawing/2014/main" val="2767721919"/>
                  </a:ext>
                </a:extLst>
              </a:tr>
            </a:tbl>
          </a:graphicData>
        </a:graphic>
      </p:graphicFrame>
      <p:sp>
        <p:nvSpPr>
          <p:cNvPr id="18" name="TextBox 17">
            <a:extLst>
              <a:ext uri="{FF2B5EF4-FFF2-40B4-BE49-F238E27FC236}">
                <a16:creationId xmlns:a16="http://schemas.microsoft.com/office/drawing/2014/main" id="{CB21B4A1-7729-624E-85CC-BA1F34B8B123}"/>
              </a:ext>
            </a:extLst>
          </p:cNvPr>
          <p:cNvSpPr txBox="1"/>
          <p:nvPr/>
        </p:nvSpPr>
        <p:spPr>
          <a:xfrm>
            <a:off x="718656" y="2254927"/>
            <a:ext cx="3241088"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57% </a:t>
            </a:r>
            <a:r>
              <a:rPr lang="en-US" b="1" dirty="0">
                <a:solidFill>
                  <a:srgbClr val="58585A"/>
                </a:solidFill>
                <a:latin typeface="Arial Narrow" panose="020B0606020202030204" pitchFamily="34" charset="0"/>
              </a:rPr>
              <a:t>of HHs in the Gaza Strip</a:t>
            </a:r>
            <a:endParaRPr lang="en-US" dirty="0"/>
          </a:p>
        </p:txBody>
      </p:sp>
      <p:sp>
        <p:nvSpPr>
          <p:cNvPr id="20" name="TextBox 19">
            <a:extLst>
              <a:ext uri="{FF2B5EF4-FFF2-40B4-BE49-F238E27FC236}">
                <a16:creationId xmlns:a16="http://schemas.microsoft.com/office/drawing/2014/main" id="{9A88DE4B-F953-9A4F-9436-733279B48D40}"/>
              </a:ext>
            </a:extLst>
          </p:cNvPr>
          <p:cNvSpPr txBox="1"/>
          <p:nvPr/>
        </p:nvSpPr>
        <p:spPr>
          <a:xfrm>
            <a:off x="704802" y="2738573"/>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71% </a:t>
            </a:r>
            <a:r>
              <a:rPr lang="en-US" b="1" dirty="0">
                <a:solidFill>
                  <a:srgbClr val="58585A"/>
                </a:solidFill>
                <a:latin typeface="Arial Narrow" panose="020B0606020202030204" pitchFamily="34" charset="0"/>
              </a:rPr>
              <a:t>of HHs in the West Bank</a:t>
            </a:r>
            <a:endParaRPr lang="en-US" dirty="0"/>
          </a:p>
        </p:txBody>
      </p:sp>
      <p:pic>
        <p:nvPicPr>
          <p:cNvPr id="23" name="Picture 2">
            <a:extLst>
              <a:ext uri="{FF2B5EF4-FFF2-40B4-BE49-F238E27FC236}">
                <a16:creationId xmlns:a16="http://schemas.microsoft.com/office/drawing/2014/main" id="{0EFDF050-71C4-524E-AFBF-EC1B1F04A426}"/>
              </a:ext>
            </a:extLst>
          </p:cNvPr>
          <p:cNvPicPr>
            <a:picLocks noChangeAspect="1" noChangeArrowheads="1"/>
          </p:cNvPicPr>
          <p:nvPr/>
        </p:nvPicPr>
        <p:blipFill rotWithShape="1">
          <a:blip r:embed="rId3" cstate="print">
            <a:alphaModFix amt="68000"/>
            <a:biLevel thresh="7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386176" y="2254654"/>
            <a:ext cx="330100" cy="40662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F1F683F-ED54-BF44-8CA5-08C3CD1B3274}"/>
              </a:ext>
            </a:extLst>
          </p:cNvPr>
          <p:cNvSpPr txBox="1"/>
          <p:nvPr/>
        </p:nvSpPr>
        <p:spPr>
          <a:xfrm>
            <a:off x="5198112" y="2002127"/>
            <a:ext cx="2204327"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57% </a:t>
            </a:r>
            <a:r>
              <a:rPr lang="en-US" b="1" dirty="0">
                <a:solidFill>
                  <a:srgbClr val="58585A"/>
                </a:solidFill>
                <a:latin typeface="Arial Narrow" panose="020B0606020202030204" pitchFamily="34" charset="0"/>
              </a:rPr>
              <a:t>of refugee HHs</a:t>
            </a:r>
            <a:endParaRPr lang="en-US" dirty="0"/>
          </a:p>
        </p:txBody>
      </p:sp>
      <p:sp>
        <p:nvSpPr>
          <p:cNvPr id="25" name="TextBox 24">
            <a:extLst>
              <a:ext uri="{FF2B5EF4-FFF2-40B4-BE49-F238E27FC236}">
                <a16:creationId xmlns:a16="http://schemas.microsoft.com/office/drawing/2014/main" id="{46E45A77-DE90-AF46-910A-68CD92611A68}"/>
              </a:ext>
            </a:extLst>
          </p:cNvPr>
          <p:cNvSpPr txBox="1"/>
          <p:nvPr/>
        </p:nvSpPr>
        <p:spPr>
          <a:xfrm>
            <a:off x="5196784" y="2485773"/>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53% </a:t>
            </a:r>
            <a:r>
              <a:rPr lang="en-US" b="1" dirty="0">
                <a:solidFill>
                  <a:srgbClr val="58585A"/>
                </a:solidFill>
                <a:latin typeface="Arial Narrow" panose="020B0606020202030204" pitchFamily="34" charset="0"/>
              </a:rPr>
              <a:t>of in-camp refugee HHs</a:t>
            </a:r>
            <a:endParaRPr lang="en-US" dirty="0"/>
          </a:p>
        </p:txBody>
      </p:sp>
      <p:pic>
        <p:nvPicPr>
          <p:cNvPr id="26" name="Picture 25" descr="A picture containing shape&#10;&#10;Description automatically generated">
            <a:extLst>
              <a:ext uri="{FF2B5EF4-FFF2-40B4-BE49-F238E27FC236}">
                <a16:creationId xmlns:a16="http://schemas.microsoft.com/office/drawing/2014/main" id="{43221942-2FB5-604D-8CE1-F2F5185E09F6}"/>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4819367" y="1963300"/>
            <a:ext cx="436298" cy="436298"/>
          </a:xfrm>
          <a:prstGeom prst="rect">
            <a:avLst/>
          </a:prstGeom>
        </p:spPr>
      </p:pic>
      <p:sp>
        <p:nvSpPr>
          <p:cNvPr id="27" name="TextBox 26">
            <a:extLst>
              <a:ext uri="{FF2B5EF4-FFF2-40B4-BE49-F238E27FC236}">
                <a16:creationId xmlns:a16="http://schemas.microsoft.com/office/drawing/2014/main" id="{3E1045CE-9A41-D741-B349-CA7F8720D36E}"/>
              </a:ext>
            </a:extLst>
          </p:cNvPr>
          <p:cNvSpPr txBox="1"/>
          <p:nvPr/>
        </p:nvSpPr>
        <p:spPr>
          <a:xfrm>
            <a:off x="5184258" y="2993204"/>
            <a:ext cx="2870699" cy="400110"/>
          </a:xfrm>
          <a:prstGeom prst="rect">
            <a:avLst/>
          </a:prstGeom>
          <a:noFill/>
        </p:spPr>
        <p:txBody>
          <a:bodyPr wrap="square" rtlCol="0">
            <a:spAutoFit/>
          </a:bodyPr>
          <a:lstStyle/>
          <a:p>
            <a:r>
              <a:rPr lang="en-US" sz="2000" b="1" dirty="0">
                <a:solidFill>
                  <a:srgbClr val="EE5859"/>
                </a:solidFill>
                <a:latin typeface="Arial Narrow" panose="020B0606020202030204" pitchFamily="34" charset="0"/>
              </a:rPr>
              <a:t>65% </a:t>
            </a:r>
            <a:r>
              <a:rPr lang="en-US" b="1" dirty="0">
                <a:solidFill>
                  <a:srgbClr val="58585A"/>
                </a:solidFill>
                <a:latin typeface="Arial Narrow" panose="020B0606020202030204" pitchFamily="34" charset="0"/>
              </a:rPr>
              <a:t>of non-refugee HHs</a:t>
            </a:r>
            <a:endParaRPr lang="en-US" dirty="0"/>
          </a:p>
        </p:txBody>
      </p:sp>
      <p:pic>
        <p:nvPicPr>
          <p:cNvPr id="28" name="Picture 27" descr="A picture containing shape&#10;&#10;Description automatically generated">
            <a:extLst>
              <a:ext uri="{FF2B5EF4-FFF2-40B4-BE49-F238E27FC236}">
                <a16:creationId xmlns:a16="http://schemas.microsoft.com/office/drawing/2014/main" id="{AE81A4B7-47AB-A146-9302-3E4047C20D49}"/>
              </a:ext>
            </a:extLst>
          </p:cNvPr>
          <p:cNvPicPr>
            <a:picLocks noChangeAspect="1"/>
          </p:cNvPicPr>
          <p:nvPr/>
        </p:nvPicPr>
        <p:blipFill>
          <a:blip r:embed="rId6" cstate="print">
            <a:duotone>
              <a:prstClr val="black"/>
              <a:srgbClr val="58585A">
                <a:tint val="45000"/>
                <a:satMod val="400000"/>
              </a:srgbClr>
            </a:duotone>
            <a:alphaModFix amt="70000"/>
            <a:extLst>
              <a:ext uri="{28A0092B-C50C-407E-A947-70E740481C1C}">
                <a14:useLocalDpi xmlns:a14="http://schemas.microsoft.com/office/drawing/2010/main" val="0"/>
              </a:ext>
            </a:extLst>
          </a:blip>
          <a:stretch>
            <a:fillRect/>
          </a:stretch>
        </p:blipFill>
        <p:spPr>
          <a:xfrm>
            <a:off x="4765617" y="2428233"/>
            <a:ext cx="468542" cy="468542"/>
          </a:xfrm>
          <a:prstGeom prst="rect">
            <a:avLst/>
          </a:prstGeom>
        </p:spPr>
      </p:pic>
      <p:pic>
        <p:nvPicPr>
          <p:cNvPr id="29" name="Graphic 28" descr="Man with solid fill">
            <a:extLst>
              <a:ext uri="{FF2B5EF4-FFF2-40B4-BE49-F238E27FC236}">
                <a16:creationId xmlns:a16="http://schemas.microsoft.com/office/drawing/2014/main" id="{DD0902A2-2030-3843-84E5-8F9C905485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42695" y="2993204"/>
            <a:ext cx="314385" cy="314385"/>
          </a:xfrm>
          <a:prstGeom prst="rect">
            <a:avLst/>
          </a:prstGeom>
        </p:spPr>
      </p:pic>
      <p:sp>
        <p:nvSpPr>
          <p:cNvPr id="30" name="TextBox 1">
            <a:extLst>
              <a:ext uri="{FF2B5EF4-FFF2-40B4-BE49-F238E27FC236}">
                <a16:creationId xmlns:a16="http://schemas.microsoft.com/office/drawing/2014/main" id="{CD6A819B-AFCE-8D46-98C6-E622DC92C44C}"/>
              </a:ext>
            </a:extLst>
          </p:cNvPr>
          <p:cNvSpPr txBox="1"/>
          <p:nvPr/>
        </p:nvSpPr>
        <p:spPr>
          <a:xfrm>
            <a:off x="386175" y="1418555"/>
            <a:ext cx="7016263" cy="5830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GB" sz="1600" b="1" dirty="0">
                <a:solidFill>
                  <a:srgbClr val="58585A"/>
                </a:solidFill>
                <a:latin typeface="Arial Narrow" panose="020B0606020202030204" pitchFamily="34" charset="0"/>
              </a:rPr>
              <a:t>% households </a:t>
            </a:r>
            <a:r>
              <a:rPr lang="en-GB" sz="1600" b="1" dirty="0" smtClean="0">
                <a:solidFill>
                  <a:srgbClr val="58585A"/>
                </a:solidFill>
                <a:latin typeface="Arial Narrow" panose="020B0606020202030204" pitchFamily="34" charset="0"/>
              </a:rPr>
              <a:t>reported </a:t>
            </a:r>
            <a:r>
              <a:rPr lang="en-GB" sz="1600" b="1" dirty="0">
                <a:solidFill>
                  <a:srgbClr val="58585A"/>
                </a:solidFill>
                <a:latin typeface="Arial Narrow" panose="020B0606020202030204" pitchFamily="34" charset="0"/>
              </a:rPr>
              <a:t>being satisfied with the aid that they have received*:</a:t>
            </a:r>
          </a:p>
          <a:p>
            <a:endParaRPr lang="en-US" sz="1100" dirty="0"/>
          </a:p>
        </p:txBody>
      </p:sp>
      <p:sp>
        <p:nvSpPr>
          <p:cNvPr id="31" name="TextBox 30">
            <a:extLst>
              <a:ext uri="{FF2B5EF4-FFF2-40B4-BE49-F238E27FC236}">
                <a16:creationId xmlns:a16="http://schemas.microsoft.com/office/drawing/2014/main" id="{9B581B13-A32E-4C40-925E-0957F3F81AB8}"/>
              </a:ext>
            </a:extLst>
          </p:cNvPr>
          <p:cNvSpPr txBox="1"/>
          <p:nvPr/>
        </p:nvSpPr>
        <p:spPr>
          <a:xfrm>
            <a:off x="164831" y="6029328"/>
            <a:ext cx="8016679" cy="261610"/>
          </a:xfrm>
          <a:prstGeom prst="rect">
            <a:avLst/>
          </a:prstGeom>
          <a:noFill/>
        </p:spPr>
        <p:txBody>
          <a:bodyPr wrap="square" rtlCol="0">
            <a:spAutoFit/>
          </a:bodyPr>
          <a:lstStyle/>
          <a:p>
            <a:r>
              <a:rPr lang="en-US" sz="1100" dirty="0">
                <a:solidFill>
                  <a:srgbClr val="58585A"/>
                </a:solidFill>
                <a:latin typeface="Arial Narrow" panose="020B0606020202030204" pitchFamily="34" charset="0"/>
              </a:rPr>
              <a:t>* As a percentage of HHs that reported having received </a:t>
            </a:r>
            <a:r>
              <a:rPr lang="en-US" sz="1100" dirty="0">
                <a:solidFill>
                  <a:srgbClr val="58585A"/>
                </a:solidFill>
                <a:latin typeface="Arial Narrow" panose="020B0606020202030204" pitchFamily="34" charset="0"/>
              </a:rPr>
              <a:t>aid in the 6 months prior to data collection</a:t>
            </a:r>
            <a:endParaRPr lang="en-US" sz="1100" dirty="0">
              <a:solidFill>
                <a:srgbClr val="58585A"/>
              </a:solidFill>
              <a:latin typeface="Arial Narrow" panose="020B0606020202030204" pitchFamily="34" charset="0"/>
            </a:endParaRPr>
          </a:p>
        </p:txBody>
      </p:sp>
      <p:pic>
        <p:nvPicPr>
          <p:cNvPr id="3" name="Picture 2">
            <a:extLst>
              <a:ext uri="{FF2B5EF4-FFF2-40B4-BE49-F238E27FC236}">
                <a16:creationId xmlns:a16="http://schemas.microsoft.com/office/drawing/2014/main" id="{23C36293-296A-5B40-918A-DD01B35B443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184577" y="142581"/>
            <a:ext cx="991480" cy="991480"/>
          </a:xfrm>
          <a:prstGeom prst="rect">
            <a:avLst/>
          </a:prstGeom>
        </p:spPr>
      </p:pic>
      <p:pic>
        <p:nvPicPr>
          <p:cNvPr id="21" name="Picture 6" descr="West Bank Icons - Download Free Vector Icons | Noun Project">
            <a:extLst>
              <a:ext uri="{FF2B5EF4-FFF2-40B4-BE49-F238E27FC236}">
                <a16:creationId xmlns:a16="http://schemas.microsoft.com/office/drawing/2014/main" id="{58301C43-85D1-2F46-AEF7-12E8A6943F9D}"/>
              </a:ext>
            </a:extLst>
          </p:cNvPr>
          <p:cNvPicPr>
            <a:picLocks noChangeAspect="1" noChangeArrowheads="1"/>
          </p:cNvPicPr>
          <p:nvPr/>
        </p:nvPicPr>
        <p:blipFill rotWithShape="1">
          <a:blip r:embed="rId11" cstate="print">
            <a:grayscl/>
            <a:alphaModFix amt="67000"/>
            <a:extLst>
              <a:ext uri="{BEBA8EAE-BF5A-486C-A8C5-ECC9F3942E4B}">
                <a14:imgProps xmlns:a14="http://schemas.microsoft.com/office/drawing/2010/main">
                  <a14:imgLayer r:embed="rId12">
                    <a14:imgEffect>
                      <a14:sharpenSoften amount="22000"/>
                    </a14:imgEffect>
                    <a14:imgEffect>
                      <a14:brightnessContrast bright="-76000" contrast="100000"/>
                    </a14:imgEffect>
                  </a14:imgLayer>
                </a14:imgProps>
              </a:ext>
              <a:ext uri="{28A0092B-C50C-407E-A947-70E740481C1C}">
                <a14:useLocalDpi xmlns:a14="http://schemas.microsoft.com/office/drawing/2010/main" val="0"/>
              </a:ext>
            </a:extLst>
          </a:blip>
          <a:srcRect l="36125"/>
          <a:stretch/>
        </p:blipFill>
        <p:spPr bwMode="auto">
          <a:xfrm>
            <a:off x="349475" y="2691978"/>
            <a:ext cx="367919" cy="576000"/>
          </a:xfrm>
          <a:prstGeom prst="rect">
            <a:avLst/>
          </a:prstGeom>
          <a:solidFill>
            <a:schemeClr val="bg1">
              <a:alpha val="79000"/>
            </a:schemeClr>
          </a:solidFill>
        </p:spPr>
      </p:pic>
    </p:spTree>
    <p:extLst>
      <p:ext uri="{BB962C8B-B14F-4D97-AF65-F5344CB8AC3E}">
        <p14:creationId xmlns:p14="http://schemas.microsoft.com/office/powerpoint/2010/main" val="2367032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REACH">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ppt/theme/themeOverride1.xml><?xml version="1.0" encoding="utf-8"?>
<a:themeOverride xmlns:a="http://schemas.openxmlformats.org/drawingml/2006/main">
  <a:clrScheme name="REACH colors">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REACH_Powerpoint_Template_MasterSlides</Template>
  <TotalTime>11204</TotalTime>
  <Words>4938</Words>
  <Application>Microsoft Office PowerPoint</Application>
  <PresentationFormat>On-screen Show (4:3)</PresentationFormat>
  <Paragraphs>829</Paragraphs>
  <Slides>36</Slides>
  <Notes>29</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36</vt:i4>
      </vt:variant>
    </vt:vector>
  </HeadingPairs>
  <TitlesOfParts>
    <vt:vector size="53" baseType="lpstr">
      <vt:lpstr>Arial</vt:lpstr>
      <vt:lpstr>Arial Narrow</vt:lpstr>
      <vt:lpstr>Arial Unicode MS</vt:lpstr>
      <vt:lpstr>Calibri</vt:lpstr>
      <vt:lpstr>Courier New</vt:lpstr>
      <vt:lpstr>Times New Roman</vt:lpstr>
      <vt:lpstr>Wingdings 2</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OPT MSNA KEY ANALYSIS FINDINGS</vt:lpstr>
      <vt:lpstr>MSNA OBJECTIVES</vt:lpstr>
      <vt:lpstr>MSNA vs. JIAF vs. HNO  -  Making sense of it all…</vt:lpstr>
      <vt:lpstr>1</vt:lpstr>
      <vt:lpstr>MSNA DATA COLLECTION</vt:lpstr>
      <vt:lpstr>MSNA SAMPLING METHODOLOGY</vt:lpstr>
      <vt:lpstr>2</vt:lpstr>
      <vt:lpstr>Accountability to Affected Populations (AAP) |  Aid Received</vt:lpstr>
      <vt:lpstr>AAP  |  Aid Satisfaction</vt:lpstr>
      <vt:lpstr>COVID-19  |  Livelihoods Impact</vt:lpstr>
      <vt:lpstr>COVID-19  |  Vaccination</vt:lpstr>
      <vt:lpstr>GAZA ESCALATION |  Displacement and Damage</vt:lpstr>
      <vt:lpstr>GAZA ESCALATION |  Assistance</vt:lpstr>
      <vt:lpstr>DISABILITY | Prevalence and Access Barriers</vt:lpstr>
      <vt:lpstr>3</vt:lpstr>
      <vt:lpstr>LIVELIHOODS  |  Employment</vt:lpstr>
      <vt:lpstr>LIVELIHOODS  |  Income &amp; Expenditure</vt:lpstr>
      <vt:lpstr>LIVELIHOODS  |  Debt</vt:lpstr>
      <vt:lpstr>FOOD SECURITY  |  Food Consumption Score</vt:lpstr>
      <vt:lpstr>FOOD SECURITY  |  Food Expenditure &amp; Debt</vt:lpstr>
      <vt:lpstr>FOOD SECURITY  |  Livelihood Coping Strategies</vt:lpstr>
      <vt:lpstr>PROTECTION  |  Gender Based Violence</vt:lpstr>
      <vt:lpstr>PROTECTION  |  Gender Based Violence</vt:lpstr>
      <vt:lpstr>PROTECTION  |  Child Protection</vt:lpstr>
      <vt:lpstr>WASH  |  Sanitation</vt:lpstr>
      <vt:lpstr>WASH  |  Water Sufficiency</vt:lpstr>
      <vt:lpstr>WASH  |  Drinking Water Source</vt:lpstr>
      <vt:lpstr>SHELTER  |  Shelter Types and Damage</vt:lpstr>
      <vt:lpstr>SHELTER  |  Occupancy Status and Eviction</vt:lpstr>
      <vt:lpstr>EDUCATION  |  CWD PARTICIPATION AND LEARNING ENVIRONMENT</vt:lpstr>
      <vt:lpstr>EDUCATION  |  PARTICIPATION AND IMPACT OF COVID-19</vt:lpstr>
      <vt:lpstr>HEALTH  | Psychosocial Distress</vt:lpstr>
      <vt:lpstr>HEALTH  |  Access to Health Services</vt:lpstr>
      <vt:lpstr>4</vt:lpstr>
      <vt:lpstr>MSNA ANALYSIS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Anna Pascale</cp:lastModifiedBy>
  <cp:revision>603</cp:revision>
  <dcterms:created xsi:type="dcterms:W3CDTF">2018-03-16T14:29:28Z</dcterms:created>
  <dcterms:modified xsi:type="dcterms:W3CDTF">2021-11-03T16:23:58Z</dcterms:modified>
</cp:coreProperties>
</file>