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8.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5" r:id="rId2"/>
    <p:sldMasterId id="2147483701" r:id="rId3"/>
    <p:sldMasterId id="2147483697" r:id="rId4"/>
    <p:sldMasterId id="2147483703" r:id="rId5"/>
    <p:sldMasterId id="2147483723" r:id="rId6"/>
    <p:sldMasterId id="2147483733" r:id="rId7"/>
    <p:sldMasterId id="2147483752" r:id="rId8"/>
    <p:sldMasterId id="2147483739" r:id="rId9"/>
    <p:sldMasterId id="2147483688" r:id="rId10"/>
  </p:sldMasterIdLst>
  <p:notesMasterIdLst>
    <p:notesMasterId r:id="rId27"/>
  </p:notesMasterIdLst>
  <p:handoutMasterIdLst>
    <p:handoutMasterId r:id="rId28"/>
  </p:handoutMasterIdLst>
  <p:sldIdLst>
    <p:sldId id="295" r:id="rId11"/>
    <p:sldId id="428" r:id="rId12"/>
    <p:sldId id="417" r:id="rId13"/>
    <p:sldId id="416" r:id="rId14"/>
    <p:sldId id="425" r:id="rId15"/>
    <p:sldId id="430" r:id="rId16"/>
    <p:sldId id="381" r:id="rId17"/>
    <p:sldId id="426" r:id="rId18"/>
    <p:sldId id="429" r:id="rId19"/>
    <p:sldId id="424" r:id="rId20"/>
    <p:sldId id="420" r:id="rId21"/>
    <p:sldId id="421" r:id="rId22"/>
    <p:sldId id="422" r:id="rId23"/>
    <p:sldId id="419" r:id="rId24"/>
    <p:sldId id="423" r:id="rId25"/>
    <p:sldId id="361" r:id="rId26"/>
  </p:sldIdLst>
  <p:sldSz cx="9144000" cy="6858000" type="screen4x3"/>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9" userDrawn="1">
          <p15:clr>
            <a:srgbClr val="A4A3A4"/>
          </p15:clr>
        </p15:guide>
        <p15:guide id="3" orient="horz" pos="1616" userDrawn="1">
          <p15:clr>
            <a:srgbClr val="A4A3A4"/>
          </p15:clr>
        </p15:guide>
        <p15:guide id="4" pos="2245" userDrawn="1">
          <p15:clr>
            <a:srgbClr val="A4A3A4"/>
          </p15:clr>
        </p15:guide>
        <p15:guide id="5" orient="horz" pos="1366" userDrawn="1">
          <p15:clr>
            <a:srgbClr val="A4A3A4"/>
          </p15:clr>
        </p15:guide>
        <p15:guide id="6" orient="horz" pos="24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Townsend" initials="BT" lastIdx="5" clrIdx="0">
    <p:extLst>
      <p:ext uri="{19B8F6BF-5375-455C-9EA6-DF929625EA0E}">
        <p15:presenceInfo xmlns:p15="http://schemas.microsoft.com/office/powerpoint/2012/main" userId="27394e98b407e1ff" providerId="Windows Live"/>
      </p:ext>
    </p:extLst>
  </p:cmAuthor>
  <p:cmAuthor id="2" name="Oliver Lough" initials="OL" lastIdx="21" clrIdx="1">
    <p:extLst>
      <p:ext uri="{19B8F6BF-5375-455C-9EA6-DF929625EA0E}">
        <p15:presenceInfo xmlns:p15="http://schemas.microsoft.com/office/powerpoint/2012/main" userId="2ba41a07d7d52a53" providerId="Windows Live"/>
      </p:ext>
    </p:extLst>
  </p:cmAuthor>
  <p:cmAuthor id="3" name="Elliott Messeiller" initials="EM" lastIdx="1" clrIdx="2">
    <p:extLst>
      <p:ext uri="{19B8F6BF-5375-455C-9EA6-DF929625EA0E}">
        <p15:presenceInfo xmlns:p15="http://schemas.microsoft.com/office/powerpoint/2012/main" userId="S-1-5-21-889838981-920820592-1903951286-904630" providerId="AD"/>
      </p:ext>
    </p:extLst>
  </p:cmAuthor>
  <p:cmAuthor id="4" name="Lea Barbezat IMPACT" initials="LB" lastIdx="10" clrIdx="3">
    <p:extLst>
      <p:ext uri="{19B8F6BF-5375-455C-9EA6-DF929625EA0E}">
        <p15:presenceInfo xmlns:p15="http://schemas.microsoft.com/office/powerpoint/2012/main" userId="Lea Barbezat IMPAC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859"/>
    <a:srgbClr val="58585A"/>
    <a:srgbClr val="009999"/>
    <a:srgbClr val="666666"/>
    <a:srgbClr val="ABACAC"/>
    <a:srgbClr val="CACACA"/>
    <a:srgbClr val="979797"/>
    <a:srgbClr val="000000"/>
    <a:srgbClr val="D2CBB8"/>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08" autoAdjust="0"/>
    <p:restoredTop sz="88978" autoAdjust="0"/>
  </p:normalViewPr>
  <p:slideViewPr>
    <p:cSldViewPr snapToGrid="0">
      <p:cViewPr varScale="1">
        <p:scale>
          <a:sx n="102" d="100"/>
          <a:sy n="102" d="100"/>
        </p:scale>
        <p:origin x="1434" y="102"/>
      </p:cViewPr>
      <p:guideLst>
        <p:guide orient="horz" pos="2160"/>
        <p:guide pos="2789"/>
        <p:guide orient="horz" pos="1616"/>
        <p:guide pos="2245"/>
        <p:guide orient="horz" pos="1366"/>
        <p:guide orient="horz" pos="247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pt>
    <dgm:pt modelId="{02B2154D-66E7-4FDE-87D6-54A84AD23FAA}" type="pres">
      <dgm:prSet presAssocID="{0A21F6C2-60C5-4F12-865C-902F24AB221A}" presName="Parent" presStyleLbl="node0" presStyleIdx="0" presStyleCnt="1">
        <dgm:presLayoutVars>
          <dgm:chMax val="6"/>
          <dgm:chPref val="6"/>
        </dgm:presLayoutVars>
      </dgm:prSet>
      <dgm:spPr/>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pt>
  </dgm:ptLst>
  <dgm:cxnLst>
    <dgm:cxn modelId="{261B9A08-3162-4A95-B9BD-19F60E6A72CA}" type="presOf" srcId="{7262C3E8-EB66-4EAB-8987-2136D95F56BF}" destId="{0DD1483D-ABBF-4C01-A05A-2422BE723BD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5785D627-7ED0-4978-BA99-25716AB134E4}" type="presOf" srcId="{70E3F231-63EE-41EF-9A8D-1C355E45F643}" destId="{AB67786F-3905-46D7-A93E-AF5E97A1DB68}" srcOrd="0" destOrd="0" presId="urn:microsoft.com/office/officeart/2011/layout/HexagonRadial"/>
    <dgm:cxn modelId="{D722942E-6E96-4E01-B4B0-F439873F1872}" srcId="{156E385A-87A1-4206-B4DD-06094F754068}" destId="{0A21F6C2-60C5-4F12-865C-902F24AB221A}" srcOrd="0" destOrd="0" parTransId="{D746B296-ABB7-45D2-9176-325795C24DEE}" sibTransId="{0273A9FB-FE90-4028-8AA4-30882672A62E}"/>
    <dgm:cxn modelId="{A87A1630-B34D-4B01-AC99-7B7F143677F3}" srcId="{0A21F6C2-60C5-4F12-865C-902F24AB221A}" destId="{25D6640D-C921-4827-9C68-28FABCB989C1}" srcOrd="2" destOrd="0" parTransId="{6DE24966-6684-4AE6-944C-BA6EB6CE5A0D}" sibTransId="{A07BEC86-D4B4-4ACA-9D28-18E3CFF6205B}"/>
    <dgm:cxn modelId="{AEE95233-1790-43C3-A09A-164AC033FC95}" type="presOf" srcId="{1623FBE0-81BA-469A-BC11-A39E0579D9A5}" destId="{B26889CB-5ABD-47CC-95BF-2DC4E5124E04}" srcOrd="0" destOrd="0" presId="urn:microsoft.com/office/officeart/2011/layout/HexagonRadial"/>
    <dgm:cxn modelId="{BEC2B23B-09DB-46B7-8CAC-D73F5980CDB8}" type="presOf" srcId="{0A21F6C2-60C5-4F12-865C-902F24AB221A}" destId="{02B2154D-66E7-4FDE-87D6-54A84AD23FAA}" srcOrd="0" destOrd="0" presId="urn:microsoft.com/office/officeart/2011/layout/HexagonRadial"/>
    <dgm:cxn modelId="{5EDBCA3F-E313-4627-A87B-B2DAC0BBE334}" type="presOf" srcId="{156E385A-87A1-4206-B4DD-06094F754068}" destId="{2544BCCF-E002-438A-A74F-A495E284AB9E}"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4B908479-D3B3-4115-B14A-8D0C766009FF}" srcId="{0A21F6C2-60C5-4F12-865C-902F24AB221A}" destId="{19770A51-E882-4041-8689-E12E416E18B0}" srcOrd="3" destOrd="0" parTransId="{F8D44643-2EEE-4C0B-8D5E-7991F657DD12}" sibTransId="{CA9D706E-AD53-4513-8AB1-DC3187D95985}"/>
    <dgm:cxn modelId="{888366BB-7B66-47F5-B8F5-12B791EB34C6}" type="presOf" srcId="{19770A51-E882-4041-8689-E12E416E18B0}" destId="{5B907FC8-9B3B-4696-91E4-08971BF9F525}" srcOrd="0" destOrd="0" presId="urn:microsoft.com/office/officeart/2011/layout/HexagonRadial"/>
    <dgm:cxn modelId="{514ED5D6-5D91-4731-B555-A41394B9E92A}" srcId="{0A21F6C2-60C5-4F12-865C-902F24AB221A}" destId="{70E3F231-63EE-41EF-9A8D-1C355E45F643}" srcOrd="0" destOrd="0" parTransId="{8014991C-3BA1-482C-8F60-42C9AD9CB624}" sibTransId="{40EFEAC6-569C-482C-AF5C-53A4B8978EE8}"/>
    <dgm:cxn modelId="{F42D4BE9-D547-4641-9122-F20B9DFDCEDA}" srcId="{0A21F6C2-60C5-4F12-865C-902F24AB221A}" destId="{7262C3E8-EB66-4EAB-8987-2136D95F56BF}" srcOrd="4" destOrd="0" parTransId="{8A32DD2A-57C2-4524-8F99-C8C192282BDD}" sibTransId="{A670DCE0-6E68-470A-8A60-C5ACDB47B6CB}"/>
    <dgm:cxn modelId="{A44752EF-E99F-4310-BA2A-D57B6CFCED3E}" srcId="{0A21F6C2-60C5-4F12-865C-902F24AB221A}" destId="{1623FBE0-81BA-469A-BC11-A39E0579D9A5}" srcOrd="5" destOrd="0" parTransId="{010E8632-7279-4023-8E40-ABB45571E8BA}" sibTransId="{55C44505-088E-4490-B49B-D39474EC5E8A}"/>
    <dgm:cxn modelId="{1D5D81FA-5519-4040-8889-BD34505C70A4}" type="presOf" srcId="{FACC9926-4231-4E01-A9AB-E5DFED19C8FD}" destId="{28444ACE-AB4C-4B84-A5F3-B60EE582385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pt>
    <dgm:pt modelId="{02B2154D-66E7-4FDE-87D6-54A84AD23FAA}" type="pres">
      <dgm:prSet presAssocID="{0A21F6C2-60C5-4F12-865C-902F24AB221A}" presName="Parent" presStyleLbl="node0" presStyleIdx="0" presStyleCnt="1">
        <dgm:presLayoutVars>
          <dgm:chMax val="6"/>
          <dgm:chPref val="6"/>
        </dgm:presLayoutVars>
      </dgm:prSet>
      <dgm:spPr/>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pt>
  </dgm:ptLst>
  <dgm:cxnLst>
    <dgm:cxn modelId="{261B9A08-3162-4A95-B9BD-19F60E6A72CA}" type="presOf" srcId="{7262C3E8-EB66-4EAB-8987-2136D95F56BF}" destId="{0DD1483D-ABBF-4C01-A05A-2422BE723BD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5785D627-7ED0-4978-BA99-25716AB134E4}" type="presOf" srcId="{70E3F231-63EE-41EF-9A8D-1C355E45F643}" destId="{AB67786F-3905-46D7-A93E-AF5E97A1DB68}" srcOrd="0" destOrd="0" presId="urn:microsoft.com/office/officeart/2011/layout/HexagonRadial"/>
    <dgm:cxn modelId="{D722942E-6E96-4E01-B4B0-F439873F1872}" srcId="{156E385A-87A1-4206-B4DD-06094F754068}" destId="{0A21F6C2-60C5-4F12-865C-902F24AB221A}" srcOrd="0" destOrd="0" parTransId="{D746B296-ABB7-45D2-9176-325795C24DEE}" sibTransId="{0273A9FB-FE90-4028-8AA4-30882672A62E}"/>
    <dgm:cxn modelId="{A87A1630-B34D-4B01-AC99-7B7F143677F3}" srcId="{0A21F6C2-60C5-4F12-865C-902F24AB221A}" destId="{25D6640D-C921-4827-9C68-28FABCB989C1}" srcOrd="2" destOrd="0" parTransId="{6DE24966-6684-4AE6-944C-BA6EB6CE5A0D}" sibTransId="{A07BEC86-D4B4-4ACA-9D28-18E3CFF6205B}"/>
    <dgm:cxn modelId="{AEE95233-1790-43C3-A09A-164AC033FC95}" type="presOf" srcId="{1623FBE0-81BA-469A-BC11-A39E0579D9A5}" destId="{B26889CB-5ABD-47CC-95BF-2DC4E5124E04}" srcOrd="0" destOrd="0" presId="urn:microsoft.com/office/officeart/2011/layout/HexagonRadial"/>
    <dgm:cxn modelId="{BEC2B23B-09DB-46B7-8CAC-D73F5980CDB8}" type="presOf" srcId="{0A21F6C2-60C5-4F12-865C-902F24AB221A}" destId="{02B2154D-66E7-4FDE-87D6-54A84AD23FAA}" srcOrd="0" destOrd="0" presId="urn:microsoft.com/office/officeart/2011/layout/HexagonRadial"/>
    <dgm:cxn modelId="{5EDBCA3F-E313-4627-A87B-B2DAC0BBE334}" type="presOf" srcId="{156E385A-87A1-4206-B4DD-06094F754068}" destId="{2544BCCF-E002-438A-A74F-A495E284AB9E}"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4B908479-D3B3-4115-B14A-8D0C766009FF}" srcId="{0A21F6C2-60C5-4F12-865C-902F24AB221A}" destId="{19770A51-E882-4041-8689-E12E416E18B0}" srcOrd="3" destOrd="0" parTransId="{F8D44643-2EEE-4C0B-8D5E-7991F657DD12}" sibTransId="{CA9D706E-AD53-4513-8AB1-DC3187D95985}"/>
    <dgm:cxn modelId="{888366BB-7B66-47F5-B8F5-12B791EB34C6}" type="presOf" srcId="{19770A51-E882-4041-8689-E12E416E18B0}" destId="{5B907FC8-9B3B-4696-91E4-08971BF9F525}" srcOrd="0" destOrd="0" presId="urn:microsoft.com/office/officeart/2011/layout/HexagonRadial"/>
    <dgm:cxn modelId="{514ED5D6-5D91-4731-B555-A41394B9E92A}" srcId="{0A21F6C2-60C5-4F12-865C-902F24AB221A}" destId="{70E3F231-63EE-41EF-9A8D-1C355E45F643}" srcOrd="0" destOrd="0" parTransId="{8014991C-3BA1-482C-8F60-42C9AD9CB624}" sibTransId="{40EFEAC6-569C-482C-AF5C-53A4B8978EE8}"/>
    <dgm:cxn modelId="{F42D4BE9-D547-4641-9122-F20B9DFDCEDA}" srcId="{0A21F6C2-60C5-4F12-865C-902F24AB221A}" destId="{7262C3E8-EB66-4EAB-8987-2136D95F56BF}" srcOrd="4" destOrd="0" parTransId="{8A32DD2A-57C2-4524-8F99-C8C192282BDD}" sibTransId="{A670DCE0-6E68-470A-8A60-C5ACDB47B6CB}"/>
    <dgm:cxn modelId="{A44752EF-E99F-4310-BA2A-D57B6CFCED3E}" srcId="{0A21F6C2-60C5-4F12-865C-902F24AB221A}" destId="{1623FBE0-81BA-469A-BC11-A39E0579D9A5}" srcOrd="5" destOrd="0" parTransId="{010E8632-7279-4023-8E40-ABB45571E8BA}" sibTransId="{55C44505-088E-4490-B49B-D39474EC5E8A}"/>
    <dgm:cxn modelId="{1D5D81FA-5519-4040-8889-BD34505C70A4}" type="presOf" srcId="{FACC9926-4231-4E01-A9AB-E5DFED19C8FD}" destId="{28444ACE-AB4C-4B84-A5F3-B60EE582385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695656" y="910113"/>
        <a:ext cx="902385" cy="780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695656" y="910113"/>
        <a:ext cx="902385" cy="78066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B566C735-109D-4B3E-8199-E5A6799DDE4D}" type="datetimeFigureOut">
              <a:rPr lang="en-US" smtClean="0"/>
              <a:t>11/13/2019</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CC83C26B-6AC1-4491-A237-C1F1A3CCEEEB}" type="slidenum">
              <a:rPr lang="en-US" smtClean="0"/>
              <a:t>‹#›</a:t>
            </a:fld>
            <a:endParaRPr lang="en-US"/>
          </a:p>
        </p:txBody>
      </p:sp>
    </p:spTree>
    <p:extLst>
      <p:ext uri="{BB962C8B-B14F-4D97-AF65-F5344CB8AC3E}">
        <p14:creationId xmlns:p14="http://schemas.microsoft.com/office/powerpoint/2010/main" val="310528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14187454-6566-4199-A605-864F9887DED6}" type="datetimeFigureOut">
              <a:rPr lang="en-US" smtClean="0"/>
              <a:t>11/13/2019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92E0D2A4-A7E5-476D-B4F5-6C0B67D8635A}" type="slidenum">
              <a:rPr lang="en-US" smtClean="0"/>
              <a:t>‹#›</a:t>
            </a:fld>
            <a:endParaRPr lang="en-US"/>
          </a:p>
        </p:txBody>
      </p:sp>
    </p:spTree>
    <p:extLst>
      <p:ext uri="{BB962C8B-B14F-4D97-AF65-F5344CB8AC3E}">
        <p14:creationId xmlns:p14="http://schemas.microsoft.com/office/powerpoint/2010/main" val="91886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Since the August 2017 influx, WASH Sector partners including REACH have produced a substantial amount of information on the conditions, perceptions, and needs of the Rohingya refugees residing in the camps. In order to increase the efficiency of response monitoring, minimise burdens on affected populations, and focus more specifically on outstanding data gaps, the following steps for future assessments are proposed: </a:t>
            </a: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92E0D2A4-A7E5-476D-B4F5-6C0B67D8635A}" type="slidenum">
              <a:rPr lang="en-US" smtClean="0"/>
              <a:t>2</a:t>
            </a:fld>
            <a:endParaRPr lang="en-US"/>
          </a:p>
        </p:txBody>
      </p:sp>
    </p:spTree>
    <p:extLst>
      <p:ext uri="{BB962C8B-B14F-4D97-AF65-F5344CB8AC3E}">
        <p14:creationId xmlns:p14="http://schemas.microsoft.com/office/powerpoint/2010/main" val="190574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0D2A4-A7E5-476D-B4F5-6C0B67D8635A}" type="slidenum">
              <a:rPr lang="en-US" smtClean="0"/>
              <a:t>4</a:t>
            </a:fld>
            <a:endParaRPr lang="en-US"/>
          </a:p>
        </p:txBody>
      </p:sp>
    </p:spTree>
    <p:extLst>
      <p:ext uri="{BB962C8B-B14F-4D97-AF65-F5344CB8AC3E}">
        <p14:creationId xmlns:p14="http://schemas.microsoft.com/office/powerpoint/2010/main" val="142944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0D2A4-A7E5-476D-B4F5-6C0B67D8635A}" type="slidenum">
              <a:rPr lang="en-US" smtClean="0"/>
              <a:t>5</a:t>
            </a:fld>
            <a:endParaRPr lang="en-US"/>
          </a:p>
        </p:txBody>
      </p:sp>
    </p:spTree>
    <p:extLst>
      <p:ext uri="{BB962C8B-B14F-4D97-AF65-F5344CB8AC3E}">
        <p14:creationId xmlns:p14="http://schemas.microsoft.com/office/powerpoint/2010/main" val="281578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0D2A4-A7E5-476D-B4F5-6C0B67D8635A}" type="slidenum">
              <a:rPr lang="en-US" smtClean="0"/>
              <a:t>6</a:t>
            </a:fld>
            <a:endParaRPr lang="en-US"/>
          </a:p>
        </p:txBody>
      </p:sp>
    </p:spTree>
    <p:extLst>
      <p:ext uri="{BB962C8B-B14F-4D97-AF65-F5344CB8AC3E}">
        <p14:creationId xmlns:p14="http://schemas.microsoft.com/office/powerpoint/2010/main" val="931993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0D2A4-A7E5-476D-B4F5-6C0B67D8635A}" type="slidenum">
              <a:rPr lang="en-US" smtClean="0"/>
              <a:t>9</a:t>
            </a:fld>
            <a:endParaRPr lang="en-US"/>
          </a:p>
        </p:txBody>
      </p:sp>
    </p:spTree>
    <p:extLst>
      <p:ext uri="{BB962C8B-B14F-4D97-AF65-F5344CB8AC3E}">
        <p14:creationId xmlns:p14="http://schemas.microsoft.com/office/powerpoint/2010/main" val="393093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60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1 Top Banner &amp; Text Op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96425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376329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3696049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292674" y="2903567"/>
            <a:ext cx="2520375"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6320408" y="2903567"/>
            <a:ext cx="2520375"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3306541" y="2903567"/>
            <a:ext cx="2520375"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6407440" y="2924923"/>
            <a:ext cx="2385868"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1469292"/>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357330" y="2924925"/>
            <a:ext cx="238587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3393572" y="2924924"/>
            <a:ext cx="2385869"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34000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114989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572654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p1 Top Banner +2 Text Boxes OpA">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3" name="Rectangle 12">
            <a:extLst>
              <a:ext uri="{FF2B5EF4-FFF2-40B4-BE49-F238E27FC236}">
                <a16:creationId xmlns:a16="http://schemas.microsoft.com/office/drawing/2014/main" id="{47D6A8E6-1A63-42E6-AC87-AB8AD24950C1}"/>
              </a:ext>
            </a:extLst>
          </p:cNvPr>
          <p:cNvSpPr/>
          <p:nvPr userDrawn="1"/>
        </p:nvSpPr>
        <p:spPr>
          <a:xfrm>
            <a:off x="226126" y="1875182"/>
            <a:ext cx="2771074"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A289981F-DA28-48DC-856C-F86E6CB50E3A}"/>
              </a:ext>
            </a:extLst>
          </p:cNvPr>
          <p:cNvSpPr/>
          <p:nvPr userDrawn="1"/>
        </p:nvSpPr>
        <p:spPr>
          <a:xfrm>
            <a:off x="226126" y="1709530"/>
            <a:ext cx="2771074"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5" name="Rectangle 14">
            <a:extLst>
              <a:ext uri="{FF2B5EF4-FFF2-40B4-BE49-F238E27FC236}">
                <a16:creationId xmlns:a16="http://schemas.microsoft.com/office/drawing/2014/main" id="{0C926708-CA78-46E2-A836-5D0C9A0A0F24}"/>
              </a:ext>
            </a:extLst>
          </p:cNvPr>
          <p:cNvSpPr/>
          <p:nvPr userDrawn="1"/>
        </p:nvSpPr>
        <p:spPr>
          <a:xfrm>
            <a:off x="6173112" y="1875182"/>
            <a:ext cx="2771074"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a16="http://schemas.microsoft.com/office/drawing/2014/main" id="{D053BD92-6E18-44AE-94D6-23353E7153DB}"/>
              </a:ext>
            </a:extLst>
          </p:cNvPr>
          <p:cNvSpPr/>
          <p:nvPr userDrawn="1"/>
        </p:nvSpPr>
        <p:spPr>
          <a:xfrm>
            <a:off x="6173112" y="1709530"/>
            <a:ext cx="2771074"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7" name="Text Placeholder 16">
            <a:extLst>
              <a:ext uri="{FF2B5EF4-FFF2-40B4-BE49-F238E27FC236}">
                <a16:creationId xmlns:a16="http://schemas.microsoft.com/office/drawing/2014/main" id="{7EBE95A8-71B6-49DB-8CBD-AC5B91DB2E06}"/>
              </a:ext>
            </a:extLst>
          </p:cNvPr>
          <p:cNvSpPr>
            <a:spLocks noGrp="1"/>
          </p:cNvSpPr>
          <p:nvPr>
            <p:ph type="body" sz="quarter" idx="25" hasCustomPrompt="1"/>
          </p:nvPr>
        </p:nvSpPr>
        <p:spPr>
          <a:xfrm>
            <a:off x="421920" y="2668746"/>
            <a:ext cx="2411421"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8" name="Text Placeholder 16">
            <a:extLst>
              <a:ext uri="{FF2B5EF4-FFF2-40B4-BE49-F238E27FC236}">
                <a16:creationId xmlns:a16="http://schemas.microsoft.com/office/drawing/2014/main" id="{1D91AD07-D20F-46E1-A0E2-86D0116E29D9}"/>
              </a:ext>
            </a:extLst>
          </p:cNvPr>
          <p:cNvSpPr>
            <a:spLocks noGrp="1"/>
          </p:cNvSpPr>
          <p:nvPr>
            <p:ph type="body" sz="quarter" idx="24" hasCustomPrompt="1"/>
          </p:nvPr>
        </p:nvSpPr>
        <p:spPr>
          <a:xfrm>
            <a:off x="421920" y="1919282"/>
            <a:ext cx="2411421"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19" name="Text Placeholder 16">
            <a:extLst>
              <a:ext uri="{FF2B5EF4-FFF2-40B4-BE49-F238E27FC236}">
                <a16:creationId xmlns:a16="http://schemas.microsoft.com/office/drawing/2014/main" id="{E60D1A5B-0A7C-4EED-8DBE-94C7FB1FE1A3}"/>
              </a:ext>
            </a:extLst>
          </p:cNvPr>
          <p:cNvSpPr>
            <a:spLocks noGrp="1"/>
          </p:cNvSpPr>
          <p:nvPr>
            <p:ph type="body" sz="quarter" idx="26" hasCustomPrompt="1"/>
          </p:nvPr>
        </p:nvSpPr>
        <p:spPr>
          <a:xfrm>
            <a:off x="429177" y="2315785"/>
            <a:ext cx="2406097"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0" name="Text Placeholder 16">
            <a:extLst>
              <a:ext uri="{FF2B5EF4-FFF2-40B4-BE49-F238E27FC236}">
                <a16:creationId xmlns:a16="http://schemas.microsoft.com/office/drawing/2014/main" id="{7111EBE2-2EC0-4067-AE0B-B35F23614F5A}"/>
              </a:ext>
            </a:extLst>
          </p:cNvPr>
          <p:cNvSpPr>
            <a:spLocks noGrp="1"/>
          </p:cNvSpPr>
          <p:nvPr>
            <p:ph type="body" sz="quarter" idx="27" hasCustomPrompt="1"/>
          </p:nvPr>
        </p:nvSpPr>
        <p:spPr>
          <a:xfrm>
            <a:off x="6246678" y="2676003"/>
            <a:ext cx="2411421"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1" name="Text Placeholder 16">
            <a:extLst>
              <a:ext uri="{FF2B5EF4-FFF2-40B4-BE49-F238E27FC236}">
                <a16:creationId xmlns:a16="http://schemas.microsoft.com/office/drawing/2014/main" id="{FA4C517F-C18E-4315-BE2E-DA8505DC39CC}"/>
              </a:ext>
            </a:extLst>
          </p:cNvPr>
          <p:cNvSpPr>
            <a:spLocks noGrp="1"/>
          </p:cNvSpPr>
          <p:nvPr>
            <p:ph type="body" sz="quarter" idx="28" hasCustomPrompt="1"/>
          </p:nvPr>
        </p:nvSpPr>
        <p:spPr>
          <a:xfrm>
            <a:off x="6246678" y="1926539"/>
            <a:ext cx="2411421"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2" name="Text Placeholder 16">
            <a:extLst>
              <a:ext uri="{FF2B5EF4-FFF2-40B4-BE49-F238E27FC236}">
                <a16:creationId xmlns:a16="http://schemas.microsoft.com/office/drawing/2014/main" id="{5AC213A5-9EDB-4B62-8341-7903258D7FB2}"/>
              </a:ext>
            </a:extLst>
          </p:cNvPr>
          <p:cNvSpPr>
            <a:spLocks noGrp="1"/>
          </p:cNvSpPr>
          <p:nvPr>
            <p:ph type="body" sz="quarter" idx="29" hasCustomPrompt="1"/>
          </p:nvPr>
        </p:nvSpPr>
        <p:spPr>
          <a:xfrm>
            <a:off x="6244887" y="2297643"/>
            <a:ext cx="2406097"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
        <p:nvSpPr>
          <p:cNvPr id="23" name="Rectangle 22">
            <a:extLst>
              <a:ext uri="{FF2B5EF4-FFF2-40B4-BE49-F238E27FC236}">
                <a16:creationId xmlns:a16="http://schemas.microsoft.com/office/drawing/2014/main" id="{40635FD1-A703-4547-A386-668A7D90FA50}"/>
              </a:ext>
            </a:extLst>
          </p:cNvPr>
          <p:cNvSpPr/>
          <p:nvPr userDrawn="1"/>
        </p:nvSpPr>
        <p:spPr>
          <a:xfrm>
            <a:off x="3200251" y="1875182"/>
            <a:ext cx="2771074" cy="3949148"/>
          </a:xfrm>
          <a:prstGeom prst="rect">
            <a:avLst/>
          </a:prstGeom>
          <a:solidFill>
            <a:srgbClr val="97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a:extLst>
              <a:ext uri="{FF2B5EF4-FFF2-40B4-BE49-F238E27FC236}">
                <a16:creationId xmlns:a16="http://schemas.microsoft.com/office/drawing/2014/main" id="{3949E2B0-9B62-465B-AE85-A39A92A0AB97}"/>
              </a:ext>
            </a:extLst>
          </p:cNvPr>
          <p:cNvSpPr/>
          <p:nvPr userDrawn="1"/>
        </p:nvSpPr>
        <p:spPr>
          <a:xfrm>
            <a:off x="3200251" y="1709530"/>
            <a:ext cx="2771074"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1" name="Text Placeholder 16">
            <a:extLst>
              <a:ext uri="{FF2B5EF4-FFF2-40B4-BE49-F238E27FC236}">
                <a16:creationId xmlns:a16="http://schemas.microsoft.com/office/drawing/2014/main" id="{156121F7-98BC-461D-8670-CCFAF0B4D90F}"/>
              </a:ext>
            </a:extLst>
          </p:cNvPr>
          <p:cNvSpPr>
            <a:spLocks noGrp="1"/>
          </p:cNvSpPr>
          <p:nvPr>
            <p:ph type="body" sz="quarter" idx="30" hasCustomPrompt="1"/>
          </p:nvPr>
        </p:nvSpPr>
        <p:spPr>
          <a:xfrm>
            <a:off x="3394783" y="2825708"/>
            <a:ext cx="2411421"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32" name="Text Placeholder 16">
            <a:extLst>
              <a:ext uri="{FF2B5EF4-FFF2-40B4-BE49-F238E27FC236}">
                <a16:creationId xmlns:a16="http://schemas.microsoft.com/office/drawing/2014/main" id="{285134FA-5DB3-4A22-AC05-09032BDDD7F2}"/>
              </a:ext>
            </a:extLst>
          </p:cNvPr>
          <p:cNvSpPr>
            <a:spLocks noGrp="1"/>
          </p:cNvSpPr>
          <p:nvPr>
            <p:ph type="body" sz="quarter" idx="31" hasCustomPrompt="1"/>
          </p:nvPr>
        </p:nvSpPr>
        <p:spPr>
          <a:xfrm>
            <a:off x="3394782" y="1926539"/>
            <a:ext cx="2411421"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33" name="Text Placeholder 16">
            <a:extLst>
              <a:ext uri="{FF2B5EF4-FFF2-40B4-BE49-F238E27FC236}">
                <a16:creationId xmlns:a16="http://schemas.microsoft.com/office/drawing/2014/main" id="{B5C76AFB-ED6F-41B5-BAB0-DF9C3C0F8449}"/>
              </a:ext>
            </a:extLst>
          </p:cNvPr>
          <p:cNvSpPr>
            <a:spLocks noGrp="1"/>
          </p:cNvSpPr>
          <p:nvPr>
            <p:ph type="body" sz="quarter" idx="32" hasCustomPrompt="1"/>
          </p:nvPr>
        </p:nvSpPr>
        <p:spPr>
          <a:xfrm>
            <a:off x="3402038" y="2323042"/>
            <a:ext cx="2406097"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3145567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151553760"/>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609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804215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38995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chemeClr val="bg1"/>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78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1 Top Big Banner &amp;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59"/>
            <a:ext cx="8087840" cy="472507"/>
          </a:xfrm>
          <a:prstGeom prst="rect">
            <a:avLst/>
          </a:prstGeom>
        </p:spPr>
        <p:txBody>
          <a:bodyPr anchor="b"/>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1" y="858297"/>
            <a:ext cx="8087840" cy="692598"/>
          </a:xfrm>
          <a:prstGeom prst="rect">
            <a:avLst/>
          </a:prstGeom>
        </p:spPr>
        <p:txBody>
          <a:bodyPr/>
          <a:lstStyle>
            <a:lvl1pPr marL="0" indent="0">
              <a:lnSpc>
                <a:spcPts val="1300"/>
              </a:lnSpc>
              <a:buNone/>
              <a:defRPr sz="1100" baseline="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5" name="Picture Placeholder 4"/>
          <p:cNvSpPr>
            <a:spLocks noGrp="1"/>
          </p:cNvSpPr>
          <p:nvPr>
            <p:ph type="pic" sz="quarter" idx="14" hasCustomPrompt="1"/>
          </p:nvPr>
        </p:nvSpPr>
        <p:spPr>
          <a:xfrm>
            <a:off x="80963" y="1774825"/>
            <a:ext cx="8974137" cy="4410075"/>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786326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1 Top Big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59"/>
            <a:ext cx="8087840" cy="472507"/>
          </a:xfrm>
          <a:prstGeom prst="rect">
            <a:avLst/>
          </a:prstGeom>
        </p:spPr>
        <p:txBody>
          <a:bodyPr anchor="b"/>
          <a:lstStyle>
            <a:lvl1pPr algn="l">
              <a:lnSpc>
                <a:spcPts val="4500"/>
              </a:lnSpc>
              <a:defRPr sz="2900" b="1" i="0">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1" y="858297"/>
            <a:ext cx="8087840" cy="692598"/>
          </a:xfrm>
          <a:prstGeom prst="rect">
            <a:avLst/>
          </a:prstGeom>
        </p:spPr>
        <p:txBody>
          <a:bodyPr/>
          <a:lstStyle>
            <a:lvl1pPr marL="0" indent="0">
              <a:lnSpc>
                <a:spcPts val="1300"/>
              </a:lnSpc>
              <a:buNone/>
              <a:defRPr sz="110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31" name="Subtitle 2"/>
          <p:cNvSpPr>
            <a:spLocks noGrp="1"/>
          </p:cNvSpPr>
          <p:nvPr>
            <p:ph type="subTitle" idx="1" hasCustomPrompt="1"/>
          </p:nvPr>
        </p:nvSpPr>
        <p:spPr>
          <a:xfrm>
            <a:off x="514350" y="3240370"/>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32" name="Text Placeholder 8"/>
          <p:cNvSpPr>
            <a:spLocks noGrp="1"/>
          </p:cNvSpPr>
          <p:nvPr>
            <p:ph type="body" sz="quarter" idx="14" hasCustomPrompt="1"/>
          </p:nvPr>
        </p:nvSpPr>
        <p:spPr>
          <a:xfrm>
            <a:off x="514350" y="3734551"/>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3" name="Picture Placeholder 4"/>
          <p:cNvSpPr>
            <a:spLocks noGrp="1"/>
          </p:cNvSpPr>
          <p:nvPr>
            <p:ph type="pic" sz="quarter" idx="15"/>
          </p:nvPr>
        </p:nvSpPr>
        <p:spPr>
          <a:xfrm>
            <a:off x="995363" y="2487895"/>
            <a:ext cx="663575" cy="663575"/>
          </a:xfrm>
          <a:prstGeom prst="rect">
            <a:avLst/>
          </a:prstGeom>
        </p:spPr>
        <p:txBody>
          <a:bodyPr/>
          <a:lstStyle>
            <a:lvl1pPr>
              <a:defRPr sz="1000"/>
            </a:lvl1pPr>
          </a:lstStyle>
          <a:p>
            <a:endParaRPr lang="es-ES" dirty="0"/>
          </a:p>
        </p:txBody>
      </p:sp>
      <p:sp>
        <p:nvSpPr>
          <p:cNvPr id="34" name="Text Placeholder 8"/>
          <p:cNvSpPr>
            <a:spLocks noGrp="1"/>
          </p:cNvSpPr>
          <p:nvPr>
            <p:ph type="body" sz="quarter" idx="16" hasCustomPrompt="1"/>
          </p:nvPr>
        </p:nvSpPr>
        <p:spPr>
          <a:xfrm>
            <a:off x="26352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5" name="Picture Placeholder 4"/>
          <p:cNvSpPr>
            <a:spLocks noGrp="1"/>
          </p:cNvSpPr>
          <p:nvPr>
            <p:ph type="pic" sz="quarter" idx="17"/>
          </p:nvPr>
        </p:nvSpPr>
        <p:spPr>
          <a:xfrm>
            <a:off x="3116263" y="2487895"/>
            <a:ext cx="663575" cy="663575"/>
          </a:xfrm>
          <a:prstGeom prst="rect">
            <a:avLst/>
          </a:prstGeom>
        </p:spPr>
        <p:txBody>
          <a:bodyPr/>
          <a:lstStyle>
            <a:lvl1pPr>
              <a:defRPr sz="1000"/>
            </a:lvl1pPr>
          </a:lstStyle>
          <a:p>
            <a:endParaRPr lang="es-ES" dirty="0"/>
          </a:p>
        </p:txBody>
      </p:sp>
      <p:sp>
        <p:nvSpPr>
          <p:cNvPr id="36" name="Text Placeholder 8"/>
          <p:cNvSpPr>
            <a:spLocks noGrp="1"/>
          </p:cNvSpPr>
          <p:nvPr>
            <p:ph type="body" sz="quarter" idx="18" hasCustomPrompt="1"/>
          </p:nvPr>
        </p:nvSpPr>
        <p:spPr>
          <a:xfrm>
            <a:off x="47561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7" name="Picture Placeholder 4"/>
          <p:cNvSpPr>
            <a:spLocks noGrp="1"/>
          </p:cNvSpPr>
          <p:nvPr>
            <p:ph type="pic" sz="quarter" idx="19"/>
          </p:nvPr>
        </p:nvSpPr>
        <p:spPr>
          <a:xfrm>
            <a:off x="5237163" y="2487895"/>
            <a:ext cx="663575" cy="663575"/>
          </a:xfrm>
          <a:prstGeom prst="rect">
            <a:avLst/>
          </a:prstGeom>
        </p:spPr>
        <p:txBody>
          <a:bodyPr/>
          <a:lstStyle>
            <a:lvl1pPr>
              <a:defRPr sz="1000"/>
            </a:lvl1pPr>
          </a:lstStyle>
          <a:p>
            <a:endParaRPr lang="es-ES" dirty="0"/>
          </a:p>
        </p:txBody>
      </p:sp>
      <p:sp>
        <p:nvSpPr>
          <p:cNvPr id="38" name="Text Placeholder 8"/>
          <p:cNvSpPr>
            <a:spLocks noGrp="1"/>
          </p:cNvSpPr>
          <p:nvPr>
            <p:ph type="body" sz="quarter" idx="20" hasCustomPrompt="1"/>
          </p:nvPr>
        </p:nvSpPr>
        <p:spPr>
          <a:xfrm>
            <a:off x="68770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9" name="Picture Placeholder 4"/>
          <p:cNvSpPr>
            <a:spLocks noGrp="1"/>
          </p:cNvSpPr>
          <p:nvPr>
            <p:ph type="pic" sz="quarter" idx="21"/>
          </p:nvPr>
        </p:nvSpPr>
        <p:spPr>
          <a:xfrm>
            <a:off x="7358063" y="2487895"/>
            <a:ext cx="663575" cy="663575"/>
          </a:xfrm>
          <a:prstGeom prst="rect">
            <a:avLst/>
          </a:prstGeom>
        </p:spPr>
        <p:txBody>
          <a:bodyPr/>
          <a:lstStyle>
            <a:lvl1pPr>
              <a:defRPr sz="1000"/>
            </a:lvl1pPr>
          </a:lstStyle>
          <a:p>
            <a:endParaRPr lang="es-ES" dirty="0"/>
          </a:p>
        </p:txBody>
      </p:sp>
      <p:sp>
        <p:nvSpPr>
          <p:cNvPr id="40" name="Text Placeholder 16"/>
          <p:cNvSpPr>
            <a:spLocks noGrp="1"/>
          </p:cNvSpPr>
          <p:nvPr>
            <p:ph type="body" sz="quarter" idx="22" hasCustomPrompt="1"/>
          </p:nvPr>
        </p:nvSpPr>
        <p:spPr>
          <a:xfrm>
            <a:off x="2635250" y="3317977"/>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1" name="Text Placeholder 16"/>
          <p:cNvSpPr>
            <a:spLocks noGrp="1"/>
          </p:cNvSpPr>
          <p:nvPr>
            <p:ph type="body" sz="quarter" idx="23" hasCustomPrompt="1"/>
          </p:nvPr>
        </p:nvSpPr>
        <p:spPr>
          <a:xfrm>
            <a:off x="4756150" y="331797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2" name="Text Placeholder 16"/>
          <p:cNvSpPr>
            <a:spLocks noGrp="1"/>
          </p:cNvSpPr>
          <p:nvPr>
            <p:ph type="body" sz="quarter" idx="24" hasCustomPrompt="1"/>
          </p:nvPr>
        </p:nvSpPr>
        <p:spPr>
          <a:xfrm>
            <a:off x="6877050" y="332643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595108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2 Cover">
    <p:spTree>
      <p:nvGrpSpPr>
        <p:cNvPr id="1" name=""/>
        <p:cNvGrpSpPr/>
        <p:nvPr/>
      </p:nvGrpSpPr>
      <p:grpSpPr>
        <a:xfrm>
          <a:off x="0" y="0"/>
          <a:ext cx="0" cy="0"/>
          <a:chOff x="0" y="0"/>
          <a:chExt cx="0" cy="0"/>
        </a:xfrm>
      </p:grpSpPr>
      <p:cxnSp>
        <p:nvCxnSpPr>
          <p:cNvPr id="13" name="Straight Connector 12"/>
          <p:cNvCxnSpPr/>
          <p:nvPr userDrawn="1"/>
        </p:nvCxnSpPr>
        <p:spPr>
          <a:xfrm>
            <a:off x="1593256" y="0"/>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1274851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2 Section Intro">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73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2 Goodbye slide">
    <p:spTree>
      <p:nvGrpSpPr>
        <p:cNvPr id="1" name=""/>
        <p:cNvGrpSpPr/>
        <p:nvPr/>
      </p:nvGrpSpPr>
      <p:grpSpPr>
        <a:xfrm>
          <a:off x="0" y="0"/>
          <a:ext cx="0" cy="0"/>
          <a:chOff x="0" y="0"/>
          <a:chExt cx="0" cy="0"/>
        </a:xfrm>
      </p:grpSpPr>
      <p:sp>
        <p:nvSpPr>
          <p:cNvPr id="6"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58585A"/>
                </a:solidFill>
                <a:latin typeface="Arial Narrow" panose="020B0606020202030204" pitchFamily="34" charset="0"/>
              </a:rPr>
              <a:t>THANK YOU FOR YOUR ATTENTION</a:t>
            </a:r>
            <a:endParaRPr lang="es-ES" b="1" dirty="0">
              <a:solidFill>
                <a:srgbClr val="58585A"/>
              </a:solidFill>
              <a:latin typeface="Arial Narrow" panose="020B0606020202030204" pitchFamily="34" charset="0"/>
            </a:endParaRPr>
          </a:p>
        </p:txBody>
      </p:sp>
      <p:sp>
        <p:nvSpPr>
          <p:cNvPr id="7"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8"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0"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name.lastname@impact-initiatives.org</a:t>
            </a:r>
            <a:endParaRPr lang="es-ES" dirty="0"/>
          </a:p>
        </p:txBody>
      </p:sp>
      <p:sp>
        <p:nvSpPr>
          <p:cNvPr id="11"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2"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www.impact-initiatives.org</a:t>
            </a:r>
            <a:endParaRPr lang="es-ES" dirty="0"/>
          </a:p>
        </p:txBody>
      </p:sp>
      <p:sp>
        <p:nvSpPr>
          <p:cNvPr id="14"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IMPACT Initiatives</a:t>
            </a:r>
            <a:endParaRPr lang="es-ES" dirty="0"/>
          </a:p>
        </p:txBody>
      </p:sp>
      <p:sp>
        <p:nvSpPr>
          <p:cNvPr id="15"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a:t>
            </a:r>
            <a:r>
              <a:rPr lang="en-US" dirty="0" err="1"/>
              <a:t>IMPACT_init</a:t>
            </a:r>
            <a:endParaRPr lang="es-E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2" name="Straight Connector 21"/>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34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p2 Goodbye slide">
    <p:spTree>
      <p:nvGrpSpPr>
        <p:cNvPr id="1" name=""/>
        <p:cNvGrpSpPr/>
        <p:nvPr/>
      </p:nvGrpSpPr>
      <p:grpSpPr>
        <a:xfrm>
          <a:off x="0" y="0"/>
          <a:ext cx="0" cy="0"/>
          <a:chOff x="0" y="0"/>
          <a:chExt cx="0" cy="0"/>
        </a:xfrm>
      </p:grpSpPr>
      <p:sp>
        <p:nvSpPr>
          <p:cNvPr id="23"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cxnSp>
        <p:nvCxnSpPr>
          <p:cNvPr id="24" name="Straight Connector 23"/>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971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661412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2021409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p2 Left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049474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2 Top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58725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chemeClr val="bg1"/>
                </a:solidFill>
                <a:latin typeface="Arial Narrow" panose="020B0606020202030204" pitchFamily="34" charset="0"/>
              </a:rPr>
              <a:t>THANK YOU FOR YOUR ATTENTION</a:t>
            </a:r>
            <a:endParaRPr lang="es-ES" b="1" dirty="0">
              <a:solidFill>
                <a:schemeClr val="bg1"/>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25"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26"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27"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28"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www.impact-initiatives.org</a:t>
            </a:r>
            <a:endParaRPr lang="es-ES" dirty="0"/>
          </a:p>
        </p:txBody>
      </p:sp>
      <p:sp>
        <p:nvSpPr>
          <p:cNvPr id="29"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30"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a:t>
            </a:r>
            <a:r>
              <a:rPr lang="en-US" dirty="0" err="1"/>
              <a:t>IMPACT_init</a:t>
            </a:r>
            <a:endParaRPr lang="es-E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37" name="Straight Connector 36"/>
          <p:cNvCxnSpPr/>
          <p:nvPr userDrawn="1"/>
        </p:nvCxnSpPr>
        <p:spPr>
          <a:xfrm>
            <a:off x="5167909" y="2270286"/>
            <a:ext cx="0" cy="3273866"/>
          </a:xfrm>
          <a:prstGeom prst="line">
            <a:avLst/>
          </a:prstGeom>
          <a:ln w="161925">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80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2 Top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206288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2 Top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043689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2 Top Banner 4 Boxes + Texts">
    <p:spTree>
      <p:nvGrpSpPr>
        <p:cNvPr id="1" name=""/>
        <p:cNvGrpSpPr/>
        <p:nvPr/>
      </p:nvGrpSpPr>
      <p:grpSpPr>
        <a:xfrm>
          <a:off x="0" y="0"/>
          <a:ext cx="0" cy="0"/>
          <a:chOff x="0" y="0"/>
          <a:chExt cx="0" cy="0"/>
        </a:xfrm>
      </p:grpSpPr>
      <p:sp>
        <p:nvSpPr>
          <p:cNvPr id="27" name="Rectangle 26"/>
          <p:cNvSpPr/>
          <p:nvPr userDrawn="1"/>
        </p:nvSpPr>
        <p:spPr>
          <a:xfrm>
            <a:off x="587141"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4750052"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2668596"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4874490" y="1856508"/>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6" y="1856509"/>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4" y="1856509"/>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07"/>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205552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2 Top Banner + 4 Text Boxes">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105041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2 Top Banner +2 Text Boxes">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2908278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2 Top Banner, Chart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3155327852"/>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741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2 Top Banner, Chartop2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1506543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2 Top Banner, Smartgraphic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3693407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3"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2191708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3" y="541441"/>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1992501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YOUR ATTENTION</a:t>
            </a:r>
            <a:endParaRPr lang="es-ES" sz="4400" b="1" dirty="0">
              <a:solidFill>
                <a:schemeClr val="bg1"/>
              </a:solidFill>
              <a:latin typeface="Arial Narrow" panose="020B0606020202030204" pitchFamily="34" charset="0"/>
            </a:endParaRPr>
          </a:p>
        </p:txBody>
      </p:sp>
      <p:cxnSp>
        <p:nvCxnSpPr>
          <p:cNvPr id="18" name="Straight Connector 17"/>
          <p:cNvCxnSpPr/>
          <p:nvPr userDrawn="1"/>
        </p:nvCxnSpPr>
        <p:spPr>
          <a:xfrm>
            <a:off x="4710709" y="2512335"/>
            <a:ext cx="0" cy="3273866"/>
          </a:xfrm>
          <a:prstGeom prst="line">
            <a:avLst/>
          </a:prstGeom>
          <a:ln w="161925">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939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 3 Cover OpA">
    <p:spTree>
      <p:nvGrpSpPr>
        <p:cNvPr id="1" name=""/>
        <p:cNvGrpSpPr/>
        <p:nvPr/>
      </p:nvGrpSpPr>
      <p:grpSpPr>
        <a:xfrm>
          <a:off x="0" y="0"/>
          <a:ext cx="0" cy="0"/>
          <a:chOff x="0" y="0"/>
          <a:chExt cx="0" cy="0"/>
        </a:xfrm>
      </p:grpSpPr>
      <p:sp>
        <p:nvSpPr>
          <p:cNvPr id="6" name="Rectangle 5"/>
          <p:cNvSpPr/>
          <p:nvPr userDrawn="1"/>
        </p:nvSpPr>
        <p:spPr>
          <a:xfrm>
            <a:off x="1138536" y="0"/>
            <a:ext cx="5288096" cy="461606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hasCustomPrompt="1"/>
          </p:nvPr>
        </p:nvSpPr>
        <p:spPr>
          <a:xfrm>
            <a:off x="1743635" y="53790"/>
            <a:ext cx="4164107" cy="2913529"/>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cxnSp>
        <p:nvCxnSpPr>
          <p:cNvPr id="7" name="Straight Connector 6"/>
          <p:cNvCxnSpPr/>
          <p:nvPr userDrawn="1"/>
        </p:nvCxnSpPr>
        <p:spPr>
          <a:xfrm>
            <a:off x="1593256" y="0"/>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807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3 Cover OpB">
    <p:spTree>
      <p:nvGrpSpPr>
        <p:cNvPr id="1" name=""/>
        <p:cNvGrpSpPr/>
        <p:nvPr/>
      </p:nvGrpSpPr>
      <p:grpSpPr>
        <a:xfrm>
          <a:off x="0" y="0"/>
          <a:ext cx="0" cy="0"/>
          <a:chOff x="0" y="0"/>
          <a:chExt cx="0" cy="0"/>
        </a:xfrm>
      </p:grpSpPr>
      <p:sp>
        <p:nvSpPr>
          <p:cNvPr id="8" name="Rectangle 7"/>
          <p:cNvSpPr/>
          <p:nvPr userDrawn="1"/>
        </p:nvSpPr>
        <p:spPr>
          <a:xfrm>
            <a:off x="843571" y="0"/>
            <a:ext cx="5288096" cy="4616067"/>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CBB8"/>
              </a:solidFill>
            </a:endParaRPr>
          </a:p>
        </p:txBody>
      </p:sp>
      <p:cxnSp>
        <p:nvCxnSpPr>
          <p:cNvPr id="10" name="Straight Connector 9"/>
          <p:cNvCxnSpPr/>
          <p:nvPr userDrawn="1"/>
        </p:nvCxnSpPr>
        <p:spPr>
          <a:xfrm>
            <a:off x="1585526" y="0"/>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743635" y="53790"/>
            <a:ext cx="4164107" cy="2913529"/>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82302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3 Section OpA">
    <p:spTree>
      <p:nvGrpSpPr>
        <p:cNvPr id="1" name=""/>
        <p:cNvGrpSpPr/>
        <p:nvPr/>
      </p:nvGrpSpPr>
      <p:grpSpPr>
        <a:xfrm>
          <a:off x="0" y="0"/>
          <a:ext cx="0" cy="0"/>
          <a:chOff x="0" y="0"/>
          <a:chExt cx="0" cy="0"/>
        </a:xfrm>
      </p:grpSpPr>
      <p:sp>
        <p:nvSpPr>
          <p:cNvPr id="8" name="Rectangle 7"/>
          <p:cNvSpPr/>
          <p:nvPr userDrawn="1"/>
        </p:nvSpPr>
        <p:spPr>
          <a:xfrm>
            <a:off x="0" y="1722922"/>
            <a:ext cx="9144000" cy="27624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3916661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3 Section OpC">
    <p:spTree>
      <p:nvGrpSpPr>
        <p:cNvPr id="1" name=""/>
        <p:cNvGrpSpPr/>
        <p:nvPr/>
      </p:nvGrpSpPr>
      <p:grpSpPr>
        <a:xfrm>
          <a:off x="0" y="0"/>
          <a:ext cx="0" cy="0"/>
          <a:chOff x="0" y="0"/>
          <a:chExt cx="0" cy="0"/>
        </a:xfrm>
      </p:grpSpPr>
      <p:sp>
        <p:nvSpPr>
          <p:cNvPr id="8" name="Rectangle 7"/>
          <p:cNvSpPr/>
          <p:nvPr userDrawn="1"/>
        </p:nvSpPr>
        <p:spPr>
          <a:xfrm>
            <a:off x="0" y="1722922"/>
            <a:ext cx="9144000" cy="2762451"/>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4184351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 3 Goodbye slide">
    <p:spTree>
      <p:nvGrpSpPr>
        <p:cNvPr id="1" name=""/>
        <p:cNvGrpSpPr/>
        <p:nvPr/>
      </p:nvGrpSpPr>
      <p:grpSpPr>
        <a:xfrm>
          <a:off x="0" y="0"/>
          <a:ext cx="0" cy="0"/>
          <a:chOff x="0" y="0"/>
          <a:chExt cx="0" cy="0"/>
        </a:xfrm>
      </p:grpSpPr>
      <p:sp>
        <p:nvSpPr>
          <p:cNvPr id="24" name="Rectangle 23"/>
          <p:cNvSpPr/>
          <p:nvPr userDrawn="1"/>
        </p:nvSpPr>
        <p:spPr>
          <a:xfrm>
            <a:off x="5167909" y="2270286"/>
            <a:ext cx="3976091" cy="327386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chemeClr val="bg1"/>
                </a:solidFill>
                <a:latin typeface="Arial Narrow" panose="020B0606020202030204" pitchFamily="34" charset="0"/>
              </a:rPr>
              <a:t>THANK YOU FOR YOUR ATTENTION</a:t>
            </a:r>
            <a:endParaRPr lang="es-ES" b="1" dirty="0">
              <a:solidFill>
                <a:schemeClr val="bg1"/>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s-ES"/>
              <a:t>www.reach-initiative.org</a:t>
            </a:r>
            <a:endParaRPr lang="es-ES" dirty="0"/>
          </a:p>
        </p:txBody>
      </p:sp>
      <p:sp>
        <p:nvSpPr>
          <p:cNvPr id="15"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@REACH_info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046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Op 3 Goodbye slide">
    <p:spTree>
      <p:nvGrpSpPr>
        <p:cNvPr id="1" name=""/>
        <p:cNvGrpSpPr/>
        <p:nvPr/>
      </p:nvGrpSpPr>
      <p:grpSpPr>
        <a:xfrm>
          <a:off x="0" y="0"/>
          <a:ext cx="0" cy="0"/>
          <a:chOff x="0" y="0"/>
          <a:chExt cx="0" cy="0"/>
        </a:xfrm>
      </p:grpSpPr>
      <p:sp>
        <p:nvSpPr>
          <p:cNvPr id="24" name="Rectangle 23"/>
          <p:cNvSpPr/>
          <p:nvPr userDrawn="1"/>
        </p:nvSpPr>
        <p:spPr>
          <a:xfrm>
            <a:off x="5167909"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58585A"/>
                </a:solidFill>
                <a:latin typeface="Arial Narrow" panose="020B0606020202030204" pitchFamily="34" charset="0"/>
              </a:rPr>
              <a:t>THANK YOU FOR YOUR ATTENTION</a:t>
            </a:r>
            <a:endParaRPr lang="es-ES" b="1" dirty="0">
              <a:solidFill>
                <a:srgbClr val="58585A"/>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r>
              <a:rPr lang="es-ES"/>
              <a:t>www.reach-initiative.org</a:t>
            </a:r>
          </a:p>
        </p:txBody>
      </p:sp>
      <p:sp>
        <p:nvSpPr>
          <p:cNvPr id="15"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a:t>@IREACH_info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30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p 3 Goodbye slide">
    <p:spTree>
      <p:nvGrpSpPr>
        <p:cNvPr id="1" name=""/>
        <p:cNvGrpSpPr/>
        <p:nvPr/>
      </p:nvGrpSpPr>
      <p:grpSpPr>
        <a:xfrm>
          <a:off x="0" y="0"/>
          <a:ext cx="0" cy="0"/>
          <a:chOff x="0" y="0"/>
          <a:chExt cx="0" cy="0"/>
        </a:xfrm>
      </p:grpSpPr>
      <p:sp>
        <p:nvSpPr>
          <p:cNvPr id="25" name="Rectangle 24"/>
          <p:cNvSpPr/>
          <p:nvPr userDrawn="1"/>
        </p:nvSpPr>
        <p:spPr>
          <a:xfrm>
            <a:off x="5167909" y="2270286"/>
            <a:ext cx="3976091" cy="3273866"/>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4" y="2270290"/>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a:t>
            </a:r>
            <a:r>
              <a:rPr lang="en-US" sz="4400" b="1">
                <a:solidFill>
                  <a:schemeClr val="bg1"/>
                </a:solidFill>
                <a:latin typeface="Arial Narrow" panose="020B0606020202030204" pitchFamily="34" charset="0"/>
              </a:rPr>
              <a:t>YOUR ATTENTION</a:t>
            </a:r>
            <a:endParaRPr lang="es-ES" sz="44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39573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Op 3 Goodbye slide">
    <p:spTree>
      <p:nvGrpSpPr>
        <p:cNvPr id="1" name=""/>
        <p:cNvGrpSpPr/>
        <p:nvPr/>
      </p:nvGrpSpPr>
      <p:grpSpPr>
        <a:xfrm>
          <a:off x="0" y="0"/>
          <a:ext cx="0" cy="0"/>
          <a:chOff x="0" y="0"/>
          <a:chExt cx="0" cy="0"/>
        </a:xfrm>
      </p:grpSpPr>
      <p:sp>
        <p:nvSpPr>
          <p:cNvPr id="25" name="Rectangle 24"/>
          <p:cNvSpPr/>
          <p:nvPr userDrawn="1"/>
        </p:nvSpPr>
        <p:spPr>
          <a:xfrm>
            <a:off x="5167909"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4" y="2270290"/>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797375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04097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35308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10903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1 Big Left banner+Text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3"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89664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1 Big Left banner+Text &amp; Text +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4" y="550506"/>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262960491"/>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png"/><Relationship Id="rId5" Type="http://schemas.openxmlformats.org/officeDocument/2006/relationships/slideLayout" Target="../slideLayouts/slideLayout44.xml"/><Relationship Id="rId10" Type="http://schemas.openxmlformats.org/officeDocument/2006/relationships/image" Target="../media/image22.jpg"/><Relationship Id="rId4" Type="http://schemas.openxmlformats.org/officeDocument/2006/relationships/slideLayout" Target="../slideLayouts/slideLayout43.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image" Target="../media/image1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4.xml"/><Relationship Id="rId5" Type="http://schemas.openxmlformats.org/officeDocument/2006/relationships/slideLayout" Target="../slideLayouts/slideLayout14.xml"/><Relationship Id="rId15" Type="http://schemas.openxmlformats.org/officeDocument/2006/relationships/image" Target="../media/image3.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microsoft.com/office/2007/relationships/hdphoto" Target="../media/hdphoto2.wdp"/></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15.jpg"/><Relationship Id="rId4" Type="http://schemas.openxmlformats.org/officeDocument/2006/relationships/image" Target="../media/image14.jp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microsoft.com/office/2007/relationships/hdphoto" Target="../media/hdphoto3.wdp"/><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20.jp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9.jpg"/><Relationship Id="rId5" Type="http://schemas.openxmlformats.org/officeDocument/2006/relationships/slideLayout" Target="../slideLayouts/slideLayout33.xml"/><Relationship Id="rId10" Type="http://schemas.openxmlformats.org/officeDocument/2006/relationships/theme" Target="../theme/theme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png"/><Relationship Id="rId5" Type="http://schemas.openxmlformats.org/officeDocument/2006/relationships/image" Target="../media/image21.jpg"/><Relationship Id="rId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6268598"/>
            <a:ext cx="9144000" cy="589402"/>
            <a:chOff x="0" y="6268598"/>
            <a:chExt cx="9144000" cy="589402"/>
          </a:xfrm>
          <a:solidFill>
            <a:srgbClr val="009999"/>
          </a:solidFill>
        </p:grpSpPr>
        <p:sp>
          <p:nvSpPr>
            <p:cNvPr id="8" name="Rectangle 7"/>
            <p:cNvSpPr/>
            <p:nvPr/>
          </p:nvSpPr>
          <p:spPr>
            <a:xfrm>
              <a:off x="0" y="6268598"/>
              <a:ext cx="9144000" cy="589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68610"/>
              <a:ext cx="2595581" cy="571907"/>
            </a:xfrm>
            <a:prstGeom prst="rect">
              <a:avLst/>
            </a:prstGeom>
            <a:grpFill/>
          </p:spPr>
        </p:pic>
      </p:grpSp>
      <p:pic>
        <p:nvPicPr>
          <p:cNvPr id="10" name="Picture 9">
            <a:extLst>
              <a:ext uri="{FF2B5EF4-FFF2-40B4-BE49-F238E27FC236}">
                <a16:creationId xmlns:a16="http://schemas.microsoft.com/office/drawing/2014/main" id="{073F5583-E7AE-41B4-A8F7-7814F5C5ACD2}"/>
              </a:ext>
            </a:extLst>
          </p:cNvPr>
          <p:cNvPicPr>
            <a:picLocks noChangeAspect="1"/>
          </p:cNvPicPr>
          <p:nvPr userDrawn="1"/>
        </p:nvPicPr>
        <p:blipFill rotWithShape="1">
          <a:blip r:embed="rId7" cstate="print">
            <a:duotone>
              <a:prstClr val="black"/>
              <a:schemeClr val="accent3">
                <a:tint val="45000"/>
                <a:satMod val="400000"/>
              </a:schemeClr>
            </a:duotone>
            <a:extLst>
              <a:ext uri="{BEBA8EAE-BF5A-486C-A8C5-ECC9F3942E4B}">
                <a14:imgProps xmlns:a14="http://schemas.microsoft.com/office/drawing/2010/main">
                  <a14:imgLayer r:embed="rId8">
                    <a14:imgEffect>
                      <a14:brightnessContrast bright="-23000"/>
                    </a14:imgEffect>
                  </a14:imgLayer>
                </a14:imgProps>
              </a:ext>
              <a:ext uri="{28A0092B-C50C-407E-A947-70E740481C1C}">
                <a14:useLocalDpi xmlns:a14="http://schemas.microsoft.com/office/drawing/2010/main" val="0"/>
              </a:ext>
            </a:extLst>
          </a:blip>
          <a:srcRect t="12914"/>
          <a:stretch/>
        </p:blipFill>
        <p:spPr>
          <a:xfrm>
            <a:off x="0" y="0"/>
            <a:ext cx="9144000" cy="6277423"/>
          </a:xfrm>
          <a:prstGeom prst="rect">
            <a:avLst/>
          </a:prstGeom>
        </p:spPr>
      </p:pic>
      <p:pic>
        <p:nvPicPr>
          <p:cNvPr id="11" name="Picture 10">
            <a:extLst>
              <a:ext uri="{FF2B5EF4-FFF2-40B4-BE49-F238E27FC236}">
                <a16:creationId xmlns:a16="http://schemas.microsoft.com/office/drawing/2014/main" id="{CFB37B83-3FE7-4448-BF30-119D62D1AF6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4172" y="6183727"/>
            <a:ext cx="1812851" cy="653778"/>
          </a:xfrm>
          <a:prstGeom prst="rect">
            <a:avLst/>
          </a:prstGeom>
        </p:spPr>
      </p:pic>
    </p:spTree>
    <p:extLst>
      <p:ext uri="{BB962C8B-B14F-4D97-AF65-F5344CB8AC3E}">
        <p14:creationId xmlns:p14="http://schemas.microsoft.com/office/powerpoint/2010/main" val="1696452591"/>
      </p:ext>
    </p:extLst>
  </p:cSld>
  <p:clrMap bg1="lt1" tx1="dk1" bg2="lt2" tx2="dk2" accent1="accent1" accent2="accent2" accent3="accent3" accent4="accent4" accent5="accent5" accent6="accent6" hlink="hlink" folHlink="folHlink"/>
  <p:sldLayoutIdLst>
    <p:sldLayoutId id="2147483711" r:id="rId1"/>
    <p:sldLayoutId id="2147483727" r:id="rId2"/>
    <p:sldLayoutId id="2147483719" r:id="rId3"/>
    <p:sldLayoutId id="21474837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35"/>
            <a:ext cx="9144000" cy="6856929"/>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4191857439"/>
      </p:ext>
    </p:extLst>
  </p:cSld>
  <p:clrMap bg1="lt1" tx1="dk1" bg2="lt2" tx2="dk2" accent1="accent1" accent2="accent2" accent3="accent3" accent4="accent4" accent5="accent5" accent6="accent6" hlink="hlink" folHlink="folHlink"/>
  <p:sldLayoutIdLst>
    <p:sldLayoutId id="2147483689" r:id="rId1"/>
    <p:sldLayoutId id="2147483693" r:id="rId2"/>
    <p:sldLayoutId id="2147483692" r:id="rId3"/>
    <p:sldLayoutId id="2147483722" r:id="rId4"/>
    <p:sldLayoutId id="2147483751" r:id="rId5"/>
    <p:sldLayoutId id="2147483773" r:id="rId6"/>
    <p:sldLayoutId id="2147483772" r:id="rId7"/>
    <p:sldLayoutId id="214748377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86" y="0"/>
            <a:ext cx="9144000" cy="6858000"/>
          </a:xfrm>
          <a:prstGeom prst="rect">
            <a:avLst/>
          </a:prstGeom>
        </p:spPr>
      </p:pic>
      <p:grpSp>
        <p:nvGrpSpPr>
          <p:cNvPr id="6" name="Group 5"/>
          <p:cNvGrpSpPr/>
          <p:nvPr userDrawn="1"/>
        </p:nvGrpSpPr>
        <p:grpSpPr>
          <a:xfrm>
            <a:off x="0" y="6268598"/>
            <a:ext cx="9144000" cy="589402"/>
            <a:chOff x="0" y="6268598"/>
            <a:chExt cx="9144000" cy="589402"/>
          </a:xfrm>
          <a:solidFill>
            <a:srgbClr val="009999"/>
          </a:solidFill>
        </p:grpSpPr>
        <p:sp>
          <p:nvSpPr>
            <p:cNvPr id="7" name="Rectangle 6"/>
            <p:cNvSpPr/>
            <p:nvPr/>
          </p:nvSpPr>
          <p:spPr>
            <a:xfrm>
              <a:off x="0" y="6268598"/>
              <a:ext cx="9144000" cy="589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09999"/>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8" y="6280236"/>
              <a:ext cx="2622162" cy="577764"/>
            </a:xfrm>
            <a:prstGeom prst="rect">
              <a:avLst/>
            </a:prstGeom>
            <a:grpFill/>
          </p:spPr>
        </p:pic>
      </p:grpSp>
      <p:sp>
        <p:nvSpPr>
          <p:cNvPr id="4" name="Rectangle 3">
            <a:extLst>
              <a:ext uri="{FF2B5EF4-FFF2-40B4-BE49-F238E27FC236}">
                <a16:creationId xmlns:a16="http://schemas.microsoft.com/office/drawing/2014/main" id="{6831F439-5FA8-4F46-B4FF-2FC7D265E1A2}"/>
              </a:ext>
            </a:extLst>
          </p:cNvPr>
          <p:cNvSpPr/>
          <p:nvPr userDrawn="1"/>
        </p:nvSpPr>
        <p:spPr>
          <a:xfrm>
            <a:off x="-7843" y="1860697"/>
            <a:ext cx="215175" cy="2445488"/>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4A390897-F5D2-43E3-B847-A9C79BC83C3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4172" y="6183727"/>
            <a:ext cx="1812851" cy="653778"/>
          </a:xfrm>
          <a:prstGeom prst="rect">
            <a:avLst/>
          </a:prstGeom>
        </p:spPr>
      </p:pic>
    </p:spTree>
    <p:extLst>
      <p:ext uri="{BB962C8B-B14F-4D97-AF65-F5344CB8AC3E}">
        <p14:creationId xmlns:p14="http://schemas.microsoft.com/office/powerpoint/2010/main" val="3884281681"/>
      </p:ext>
    </p:extLst>
  </p:cSld>
  <p:clrMap bg1="lt1" tx1="dk1" bg2="lt2" tx2="dk2" accent1="accent1" accent2="accent2" accent3="accent3" accent4="accent4" accent5="accent5" accent6="accent6" hlink="hlink" folHlink="folHlink"/>
  <p:sldLayoutIdLst>
    <p:sldLayoutId id="2147483696" r:id="rId1"/>
    <p:sldLayoutId id="2147483705"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091960100"/>
      </p:ext>
    </p:extLst>
  </p:cSld>
  <p:clrMap bg1="lt1" tx1="dk1" bg2="lt2" tx2="dk2" accent1="accent1" accent2="accent2" accent3="accent3" accent4="accent4" accent5="accent5" accent6="accent6" hlink="hlink" folHlink="folHlink"/>
  <p:sldLayoutIdLst>
    <p:sldLayoutId id="2147483702" r:id="rId1"/>
    <p:sldLayoutId id="214748370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E736DB-3954-49A2-8C2A-8B430ACF635C}"/>
              </a:ext>
            </a:extLst>
          </p:cNvPr>
          <p:cNvSpPr/>
          <p:nvPr userDrawn="1"/>
        </p:nvSpPr>
        <p:spPr>
          <a:xfrm>
            <a:off x="0" y="-1650"/>
            <a:ext cx="361950" cy="1278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userDrawn="1"/>
        </p:nvGrpSpPr>
        <p:grpSpPr>
          <a:xfrm>
            <a:off x="0" y="6267600"/>
            <a:ext cx="9144000" cy="590400"/>
            <a:chOff x="0" y="6267600"/>
            <a:chExt cx="9144000" cy="590400"/>
          </a:xfrm>
          <a:solidFill>
            <a:srgbClr val="009999"/>
          </a:solidFill>
        </p:grpSpPr>
        <p:sp>
          <p:nvSpPr>
            <p:cNvPr id="7" name="Rectangle 6"/>
            <p:cNvSpPr/>
            <p:nvPr/>
          </p:nvSpPr>
          <p:spPr>
            <a:xfrm>
              <a:off x="0" y="6268598"/>
              <a:ext cx="9144000" cy="589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94249" y="6267600"/>
              <a:ext cx="2597813" cy="572400"/>
            </a:xfrm>
            <a:prstGeom prst="rect">
              <a:avLst/>
            </a:prstGeom>
            <a:grpFill/>
          </p:spPr>
        </p:pic>
      </p:grpSp>
      <p:pic>
        <p:nvPicPr>
          <p:cNvPr id="9" name="Picture 8">
            <a:extLst>
              <a:ext uri="{FF2B5EF4-FFF2-40B4-BE49-F238E27FC236}">
                <a16:creationId xmlns:a16="http://schemas.microsoft.com/office/drawing/2014/main" id="{36C3766A-8DBA-4753-B9FF-5F4F4D151734}"/>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bright="-23000"/>
                    </a14:imgEffect>
                  </a14:imgLayer>
                </a14:imgProps>
              </a:ext>
            </a:extLst>
          </a:blip>
          <a:srcRect l="1810" t="25678" r="95" b="54465"/>
          <a:stretch/>
        </p:blipFill>
        <p:spPr>
          <a:xfrm>
            <a:off x="168275" y="-1"/>
            <a:ext cx="8975725" cy="1276351"/>
          </a:xfrm>
          <a:prstGeom prst="rect">
            <a:avLst/>
          </a:prstGeom>
        </p:spPr>
      </p:pic>
      <p:pic>
        <p:nvPicPr>
          <p:cNvPr id="10" name="Picture 9">
            <a:extLst>
              <a:ext uri="{FF2B5EF4-FFF2-40B4-BE49-F238E27FC236}">
                <a16:creationId xmlns:a16="http://schemas.microsoft.com/office/drawing/2014/main" id="{07248F79-1057-4146-A536-BB9186EDC45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4172" y="6183727"/>
            <a:ext cx="1812851" cy="653778"/>
          </a:xfrm>
          <a:prstGeom prst="rect">
            <a:avLst/>
          </a:prstGeom>
        </p:spPr>
      </p:pic>
    </p:spTree>
    <p:extLst>
      <p:ext uri="{BB962C8B-B14F-4D97-AF65-F5344CB8AC3E}">
        <p14:creationId xmlns:p14="http://schemas.microsoft.com/office/powerpoint/2010/main" val="2938894370"/>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7" r:id="rId3"/>
    <p:sldLayoutId id="2147483716" r:id="rId4"/>
    <p:sldLayoutId id="2147483717" r:id="rId5"/>
    <p:sldLayoutId id="2147483718" r:id="rId6"/>
    <p:sldLayoutId id="2147483775" r:id="rId7"/>
    <p:sldLayoutId id="2147483709" r:id="rId8"/>
    <p:sldLayoutId id="2147483714" r:id="rId9"/>
    <p:sldLayoutId id="214748371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114333084"/>
      </p:ext>
    </p:extLst>
  </p:cSld>
  <p:clrMap bg1="lt1" tx1="dk1" bg2="lt2" tx2="dk2" accent1="accent1" accent2="accent2" accent3="accent3" accent4="accent4" accent5="accent5" accent6="accent6" hlink="hlink" folHlink="folHlink"/>
  <p:sldLayoutIdLst>
    <p:sldLayoutId id="2147483704" r:id="rId1"/>
    <p:sldLayoutId id="21474837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rgbClr val="D2CBB8">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578660336"/>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5" r:id="rId3"/>
    <p:sldLayoutId id="214748377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88029913"/>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72689124"/>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7" r:id="rId3"/>
    <p:sldLayoutId id="2147483759" r:id="rId4"/>
    <p:sldLayoutId id="2147483761" r:id="rId5"/>
    <p:sldLayoutId id="2147483763" r:id="rId6"/>
    <p:sldLayoutId id="2147483765" r:id="rId7"/>
    <p:sldLayoutId id="2147483767" r:id="rId8"/>
    <p:sldLayoutId id="21474837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2116712"/>
      </p:ext>
    </p:extLst>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3656" y="1642503"/>
            <a:ext cx="6909600" cy="1075530"/>
          </a:xfrm>
        </p:spPr>
        <p:txBody>
          <a:bodyPr/>
          <a:lstStyle/>
          <a:p>
            <a:pPr>
              <a:lnSpc>
                <a:spcPct val="100000"/>
              </a:lnSpc>
            </a:pPr>
            <a:r>
              <a:rPr lang="es-ES" sz="3000" dirty="0"/>
              <a:t>Key </a:t>
            </a:r>
            <a:r>
              <a:rPr lang="es-ES" sz="3000" dirty="0" err="1"/>
              <a:t>Findings</a:t>
            </a:r>
            <a:r>
              <a:rPr lang="es-ES" sz="3000" dirty="0"/>
              <a:t> - Menstrual </a:t>
            </a:r>
            <a:r>
              <a:rPr lang="es-ES" sz="3000" dirty="0" err="1"/>
              <a:t>Hygiene</a:t>
            </a:r>
            <a:r>
              <a:rPr lang="es-ES" sz="3000" dirty="0"/>
              <a:t> </a:t>
            </a:r>
            <a:r>
              <a:rPr lang="es-ES" sz="3000" dirty="0" err="1"/>
              <a:t>Materials</a:t>
            </a:r>
            <a:r>
              <a:rPr lang="es-ES" sz="3000" dirty="0"/>
              <a:t> </a:t>
            </a:r>
            <a:r>
              <a:rPr lang="es-ES" sz="3000" dirty="0" err="1"/>
              <a:t>Assessment</a:t>
            </a:r>
            <a:r>
              <a:rPr lang="es-ES" sz="3000" dirty="0"/>
              <a:t> </a:t>
            </a:r>
          </a:p>
        </p:txBody>
      </p:sp>
      <p:sp>
        <p:nvSpPr>
          <p:cNvPr id="3" name="Subtitle 2"/>
          <p:cNvSpPr>
            <a:spLocks noGrp="1"/>
          </p:cNvSpPr>
          <p:nvPr>
            <p:ph type="subTitle" idx="1"/>
          </p:nvPr>
        </p:nvSpPr>
        <p:spPr>
          <a:xfrm>
            <a:off x="395148" y="2773578"/>
            <a:ext cx="8238663" cy="525931"/>
          </a:xfrm>
        </p:spPr>
        <p:txBody>
          <a:bodyPr/>
          <a:lstStyle/>
          <a:p>
            <a:r>
              <a:rPr lang="en-US" sz="2800" b="1" dirty="0"/>
              <a:t>In support of the Cox’s Bazar WASH Sector’s </a:t>
            </a:r>
            <a:br>
              <a:rPr lang="en-US" sz="2800" b="1" dirty="0"/>
            </a:br>
            <a:r>
              <a:rPr lang="en-US" sz="2800" b="1" dirty="0"/>
              <a:t>Technical Working Groups</a:t>
            </a:r>
            <a:endParaRPr lang="es-ES" sz="2800" b="1" dirty="0"/>
          </a:p>
        </p:txBody>
      </p:sp>
      <p:sp>
        <p:nvSpPr>
          <p:cNvPr id="4" name="Text Placeholder 3"/>
          <p:cNvSpPr>
            <a:spLocks noGrp="1"/>
          </p:cNvSpPr>
          <p:nvPr>
            <p:ph type="body" sz="quarter" idx="14"/>
          </p:nvPr>
        </p:nvSpPr>
        <p:spPr>
          <a:xfrm>
            <a:off x="395148" y="3755484"/>
            <a:ext cx="3451055" cy="654050"/>
          </a:xfrm>
        </p:spPr>
        <p:txBody>
          <a:bodyPr/>
          <a:lstStyle/>
          <a:p>
            <a:r>
              <a:rPr lang="en-GB" sz="1400" dirty="0"/>
              <a:t>November</a:t>
            </a:r>
            <a:r>
              <a:rPr lang="es-ES" sz="1400" dirty="0"/>
              <a:t> 2019  </a:t>
            </a:r>
            <a:r>
              <a:rPr lang="en-US" sz="1400" dirty="0"/>
              <a:t> </a:t>
            </a:r>
            <a:r>
              <a:rPr lang="es-ES" sz="1400" dirty="0"/>
              <a:t>|   </a:t>
            </a:r>
            <a:r>
              <a:rPr lang="en-US" sz="1400" dirty="0"/>
              <a:t>Cox’s Bazar, Bangladesh</a:t>
            </a:r>
            <a:r>
              <a:rPr lang="es-ES" sz="1400" dirty="0"/>
              <a:t> </a:t>
            </a:r>
          </a:p>
        </p:txBody>
      </p:sp>
      <p:pic>
        <p:nvPicPr>
          <p:cNvPr id="7" name="Picture 6">
            <a:extLst>
              <a:ext uri="{FF2B5EF4-FFF2-40B4-BE49-F238E27FC236}">
                <a16:creationId xmlns:a16="http://schemas.microsoft.com/office/drawing/2014/main" id="{C7F01374-58D1-4581-9BC7-FF3D395B8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579" y="305870"/>
            <a:ext cx="2643123" cy="660781"/>
          </a:xfrm>
          <a:prstGeom prst="rect">
            <a:avLst/>
          </a:prstGeom>
        </p:spPr>
      </p:pic>
      <p:pic>
        <p:nvPicPr>
          <p:cNvPr id="8" name="Graphic 7">
            <a:extLst>
              <a:ext uri="{FF2B5EF4-FFF2-40B4-BE49-F238E27FC236}">
                <a16:creationId xmlns:a16="http://schemas.microsoft.com/office/drawing/2014/main" id="{3E3504B3-7B64-49DB-9E22-73273C7769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411" y="166193"/>
            <a:ext cx="777548" cy="1096542"/>
          </a:xfrm>
          <a:prstGeom prst="rect">
            <a:avLst/>
          </a:prstGeom>
        </p:spPr>
      </p:pic>
    </p:spTree>
    <p:extLst>
      <p:ext uri="{BB962C8B-B14F-4D97-AF65-F5344CB8AC3E}">
        <p14:creationId xmlns:p14="http://schemas.microsoft.com/office/powerpoint/2010/main" val="1516688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0305-36FB-4DC8-83C2-45E495A9CD80}"/>
              </a:ext>
            </a:extLst>
          </p:cNvPr>
          <p:cNvSpPr>
            <a:spLocks noGrp="1"/>
          </p:cNvSpPr>
          <p:nvPr>
            <p:ph type="ctrTitle"/>
          </p:nvPr>
        </p:nvSpPr>
        <p:spPr/>
        <p:txBody>
          <a:bodyPr/>
          <a:lstStyle/>
          <a:p>
            <a:r>
              <a:rPr lang="en-US" sz="3600" dirty="0"/>
              <a:t>Key findings from FGDs (qualitative) </a:t>
            </a:r>
            <a:endParaRPr lang="en-GB" sz="3200" dirty="0"/>
          </a:p>
        </p:txBody>
      </p:sp>
      <p:sp>
        <p:nvSpPr>
          <p:cNvPr id="7" name="Text Placeholder 3">
            <a:extLst>
              <a:ext uri="{FF2B5EF4-FFF2-40B4-BE49-F238E27FC236}">
                <a16:creationId xmlns:a16="http://schemas.microsoft.com/office/drawing/2014/main" id="{A9E5C541-B6F1-42DB-BE42-8C562A8416FB}"/>
              </a:ext>
            </a:extLst>
          </p:cNvPr>
          <p:cNvSpPr txBox="1">
            <a:spLocks/>
          </p:cNvSpPr>
          <p:nvPr/>
        </p:nvSpPr>
        <p:spPr>
          <a:xfrm>
            <a:off x="3517313" y="379626"/>
            <a:ext cx="5428724" cy="5072635"/>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tx1"/>
                </a:solidFill>
              </a:rPr>
              <a:t>The majority of female FGD participants reported first learning about menstrual hygiene practices through female relatives.</a:t>
            </a:r>
          </a:p>
          <a:p>
            <a:pPr marL="342900" indent="-342900">
              <a:lnSpc>
                <a:spcPct val="100000"/>
              </a:lnSpc>
              <a:buFont typeface="Arial" panose="020B0604020202020204" pitchFamily="34" charset="0"/>
              <a:buChar char="•"/>
            </a:pPr>
            <a:r>
              <a:rPr lang="en-US" sz="2200" dirty="0">
                <a:solidFill>
                  <a:schemeClr val="tx1"/>
                </a:solidFill>
              </a:rPr>
              <a:t>A number of women reported attending awareness sessions on MHM related topics following their arrival in Bangladesh. </a:t>
            </a:r>
          </a:p>
          <a:p>
            <a:pPr marL="342900" indent="-342900">
              <a:lnSpc>
                <a:spcPct val="100000"/>
              </a:lnSpc>
              <a:buFont typeface="Arial" panose="020B0604020202020204" pitchFamily="34" charset="0"/>
              <a:buChar char="•"/>
            </a:pPr>
            <a:r>
              <a:rPr lang="en-US" sz="2200" dirty="0">
                <a:solidFill>
                  <a:schemeClr val="tx1"/>
                </a:solidFill>
              </a:rPr>
              <a:t>Both male and female participants reported potentially harmful </a:t>
            </a:r>
            <a:r>
              <a:rPr lang="en-US" sz="2200" dirty="0" err="1">
                <a:solidFill>
                  <a:schemeClr val="tx1"/>
                </a:solidFill>
              </a:rPr>
              <a:t>stigmatising</a:t>
            </a:r>
            <a:r>
              <a:rPr lang="en-US" sz="2200" dirty="0">
                <a:solidFill>
                  <a:schemeClr val="tx1"/>
                </a:solidFill>
              </a:rPr>
              <a:t> beliefs related to menstruation, specifically that monthly periods are an illness, that women are dirty, or that menstrual bleeding is connected to black magic. </a:t>
            </a:r>
          </a:p>
          <a:p>
            <a:pPr marL="342900" indent="-342900">
              <a:lnSpc>
                <a:spcPct val="100000"/>
              </a:lnSpc>
              <a:buFont typeface="Arial" panose="020B0604020202020204" pitchFamily="34" charset="0"/>
              <a:buChar char="•"/>
            </a:pPr>
            <a:r>
              <a:rPr lang="en-US" sz="2200" dirty="0">
                <a:solidFill>
                  <a:schemeClr val="tx1"/>
                </a:solidFill>
              </a:rPr>
              <a:t>Targeted MHM awareness sessions for both genders may thus provide important opportunities for addressing social stigma and promoting key menstrual health messages. </a:t>
            </a:r>
            <a:endParaRPr lang="en-GB" sz="2200" dirty="0">
              <a:latin typeface="Arial Narrow" panose="020B0606020202030204" pitchFamily="34" charset="0"/>
            </a:endParaRPr>
          </a:p>
        </p:txBody>
      </p:sp>
    </p:spTree>
    <p:extLst>
      <p:ext uri="{BB962C8B-B14F-4D97-AF65-F5344CB8AC3E}">
        <p14:creationId xmlns:p14="http://schemas.microsoft.com/office/powerpoint/2010/main" val="1003300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0305-36FB-4DC8-83C2-45E495A9CD80}"/>
              </a:ext>
            </a:extLst>
          </p:cNvPr>
          <p:cNvSpPr>
            <a:spLocks noGrp="1"/>
          </p:cNvSpPr>
          <p:nvPr>
            <p:ph type="ctrTitle"/>
          </p:nvPr>
        </p:nvSpPr>
        <p:spPr/>
        <p:txBody>
          <a:bodyPr/>
          <a:lstStyle/>
          <a:p>
            <a:r>
              <a:rPr lang="en-US" sz="3600" dirty="0"/>
              <a:t>Key findings from FGDs (qualitative) </a:t>
            </a:r>
            <a:endParaRPr lang="en-GB" sz="3200" dirty="0"/>
          </a:p>
        </p:txBody>
      </p:sp>
      <p:sp>
        <p:nvSpPr>
          <p:cNvPr id="7" name="Text Placeholder 3">
            <a:extLst>
              <a:ext uri="{FF2B5EF4-FFF2-40B4-BE49-F238E27FC236}">
                <a16:creationId xmlns:a16="http://schemas.microsoft.com/office/drawing/2014/main" id="{A9E5C541-B6F1-42DB-BE42-8C562A8416FB}"/>
              </a:ext>
            </a:extLst>
          </p:cNvPr>
          <p:cNvSpPr txBox="1">
            <a:spLocks/>
          </p:cNvSpPr>
          <p:nvPr/>
        </p:nvSpPr>
        <p:spPr>
          <a:xfrm>
            <a:off x="3517313" y="379626"/>
            <a:ext cx="5334780" cy="5072635"/>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tx1"/>
                </a:solidFill>
              </a:rPr>
              <a:t>Since arriving in Bangladesh, the majority of female FGD participants reported accessing a greater variety of menstrual hygiene materials via aid distributions—often for the first time</a:t>
            </a:r>
          </a:p>
          <a:p>
            <a:pPr marL="342900" indent="-342900">
              <a:lnSpc>
                <a:spcPct val="100000"/>
              </a:lnSpc>
              <a:buFont typeface="Arial" panose="020B0604020202020204" pitchFamily="34" charset="0"/>
              <a:buChar char="•"/>
            </a:pPr>
            <a:r>
              <a:rPr lang="en-US" sz="2200" dirty="0">
                <a:solidFill>
                  <a:schemeClr val="tx1"/>
                </a:solidFill>
              </a:rPr>
              <a:t>Many women now express a preference for reusable pads. However, not all women reported knowing how to properly use all distributed materials. </a:t>
            </a:r>
          </a:p>
          <a:p>
            <a:pPr marL="342900" indent="-342900">
              <a:lnSpc>
                <a:spcPct val="100000"/>
              </a:lnSpc>
              <a:buFont typeface="Arial" panose="020B0604020202020204" pitchFamily="34" charset="0"/>
              <a:buChar char="•"/>
            </a:pPr>
            <a:r>
              <a:rPr lang="en-US" sz="2200" dirty="0">
                <a:solidFill>
                  <a:schemeClr val="tx1"/>
                </a:solidFill>
              </a:rPr>
              <a:t>The distribution of preferred materials is not always reportedly consistent or timely, and women do not always have the resources available to access materials independently. </a:t>
            </a:r>
            <a:endParaRPr lang="en-GB" sz="1400" dirty="0">
              <a:latin typeface="Arial Narrow" panose="020B0606020202030204" pitchFamily="34" charset="0"/>
            </a:endParaRPr>
          </a:p>
        </p:txBody>
      </p:sp>
    </p:spTree>
    <p:extLst>
      <p:ext uri="{BB962C8B-B14F-4D97-AF65-F5344CB8AC3E}">
        <p14:creationId xmlns:p14="http://schemas.microsoft.com/office/powerpoint/2010/main" val="1437638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0305-36FB-4DC8-83C2-45E495A9CD80}"/>
              </a:ext>
            </a:extLst>
          </p:cNvPr>
          <p:cNvSpPr>
            <a:spLocks noGrp="1"/>
          </p:cNvSpPr>
          <p:nvPr>
            <p:ph type="ctrTitle"/>
          </p:nvPr>
        </p:nvSpPr>
        <p:spPr/>
        <p:txBody>
          <a:bodyPr/>
          <a:lstStyle/>
          <a:p>
            <a:r>
              <a:rPr lang="en-US" sz="3600" dirty="0"/>
              <a:t>Key findings from FGDs (qualitative) </a:t>
            </a:r>
            <a:endParaRPr lang="en-GB" sz="3200" dirty="0"/>
          </a:p>
        </p:txBody>
      </p:sp>
      <p:sp>
        <p:nvSpPr>
          <p:cNvPr id="7" name="Text Placeholder 3">
            <a:extLst>
              <a:ext uri="{FF2B5EF4-FFF2-40B4-BE49-F238E27FC236}">
                <a16:creationId xmlns:a16="http://schemas.microsoft.com/office/drawing/2014/main" id="{A9E5C541-B6F1-42DB-BE42-8C562A8416FB}"/>
              </a:ext>
            </a:extLst>
          </p:cNvPr>
          <p:cNvSpPr txBox="1">
            <a:spLocks/>
          </p:cNvSpPr>
          <p:nvPr/>
        </p:nvSpPr>
        <p:spPr>
          <a:xfrm>
            <a:off x="3517313" y="379626"/>
            <a:ext cx="5334780" cy="5072635"/>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tx1"/>
                </a:solidFill>
              </a:rPr>
              <a:t>Women reported being uncomfortable accessing MHM materials at markets or non-MHM specific distributions</a:t>
            </a:r>
            <a:r>
              <a:rPr lang="en-US" sz="2400" dirty="0">
                <a:solidFill>
                  <a:schemeClr val="tx1"/>
                </a:solidFill>
              </a:rPr>
              <a:t>.</a:t>
            </a:r>
          </a:p>
          <a:p>
            <a:pPr marL="457200" indent="-457200">
              <a:lnSpc>
                <a:spcPct val="100000"/>
              </a:lnSpc>
              <a:buFont typeface="Arial" panose="020B0604020202020204" pitchFamily="34" charset="0"/>
              <a:buChar char="•"/>
            </a:pPr>
            <a:r>
              <a:rPr lang="en-US" sz="2200" dirty="0">
                <a:solidFill>
                  <a:schemeClr val="tx1"/>
                </a:solidFill>
              </a:rPr>
              <a:t>They stated that when they do not receive preferred items at distributions, they prefer for male relatives to purchase materials at the market, or they cope by reverting to previous practices using old pieces of cloth for period use. </a:t>
            </a:r>
          </a:p>
          <a:p>
            <a:pPr marL="457200" indent="-457200">
              <a:lnSpc>
                <a:spcPct val="100000"/>
              </a:lnSpc>
              <a:buFont typeface="Arial" panose="020B0604020202020204" pitchFamily="34" charset="0"/>
              <a:buChar char="•"/>
            </a:pPr>
            <a:r>
              <a:rPr lang="en-US" sz="2200" dirty="0">
                <a:solidFill>
                  <a:schemeClr val="tx1"/>
                </a:solidFill>
              </a:rPr>
              <a:t>Evidence pilot programming by WASH actors in Cox’s bazar suggests that livelihood </a:t>
            </a:r>
            <a:r>
              <a:rPr lang="en-US" sz="2200" dirty="0" err="1">
                <a:solidFill>
                  <a:schemeClr val="tx1"/>
                </a:solidFill>
              </a:rPr>
              <a:t>programmes</a:t>
            </a:r>
            <a:r>
              <a:rPr lang="en-US" sz="2200" dirty="0">
                <a:solidFill>
                  <a:schemeClr val="tx1"/>
                </a:solidFill>
              </a:rPr>
              <a:t> training women to make their own MHM materials may be one effective means of enhancing women’s direct access to materials. </a:t>
            </a:r>
            <a:endParaRPr lang="en-GB" sz="1400" dirty="0">
              <a:latin typeface="Arial Narrow" panose="020B0606020202030204" pitchFamily="34" charset="0"/>
            </a:endParaRPr>
          </a:p>
        </p:txBody>
      </p:sp>
    </p:spTree>
    <p:extLst>
      <p:ext uri="{BB962C8B-B14F-4D97-AF65-F5344CB8AC3E}">
        <p14:creationId xmlns:p14="http://schemas.microsoft.com/office/powerpoint/2010/main" val="3541954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0305-36FB-4DC8-83C2-45E495A9CD80}"/>
              </a:ext>
            </a:extLst>
          </p:cNvPr>
          <p:cNvSpPr>
            <a:spLocks noGrp="1"/>
          </p:cNvSpPr>
          <p:nvPr>
            <p:ph type="ctrTitle"/>
          </p:nvPr>
        </p:nvSpPr>
        <p:spPr/>
        <p:txBody>
          <a:bodyPr/>
          <a:lstStyle/>
          <a:p>
            <a:r>
              <a:rPr lang="en-US" sz="3600" dirty="0"/>
              <a:t>Key findings from FGDs (qualitative) </a:t>
            </a:r>
            <a:endParaRPr lang="en-GB" sz="3200" dirty="0"/>
          </a:p>
        </p:txBody>
      </p:sp>
      <p:sp>
        <p:nvSpPr>
          <p:cNvPr id="7" name="Text Placeholder 3">
            <a:extLst>
              <a:ext uri="{FF2B5EF4-FFF2-40B4-BE49-F238E27FC236}">
                <a16:creationId xmlns:a16="http://schemas.microsoft.com/office/drawing/2014/main" id="{A9E5C541-B6F1-42DB-BE42-8C562A8416FB}"/>
              </a:ext>
            </a:extLst>
          </p:cNvPr>
          <p:cNvSpPr txBox="1">
            <a:spLocks/>
          </p:cNvSpPr>
          <p:nvPr/>
        </p:nvSpPr>
        <p:spPr>
          <a:xfrm>
            <a:off x="3517313" y="379626"/>
            <a:ext cx="5334780" cy="5072635"/>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tx1"/>
                </a:solidFill>
              </a:rPr>
              <a:t>Findings from this assessment indicate a need for safe and discrete disposal methods for used menstrual hygiene materials</a:t>
            </a:r>
            <a:r>
              <a:rPr lang="en-US" sz="2400" dirty="0">
                <a:solidFill>
                  <a:schemeClr val="tx1"/>
                </a:solidFill>
              </a:rPr>
              <a:t>. </a:t>
            </a:r>
          </a:p>
          <a:p>
            <a:pPr marL="342900" indent="-342900">
              <a:lnSpc>
                <a:spcPct val="100000"/>
              </a:lnSpc>
              <a:buFont typeface="Arial" panose="020B0604020202020204" pitchFamily="34" charset="0"/>
              <a:buChar char="•"/>
            </a:pPr>
            <a:r>
              <a:rPr lang="en-US" sz="2200" dirty="0">
                <a:solidFill>
                  <a:schemeClr val="tx1"/>
                </a:solidFill>
              </a:rPr>
              <a:t>Female FGD participants reported that it would be a sin or cause great harm if others see or come into contact with used menstrual hygiene materials. </a:t>
            </a:r>
          </a:p>
          <a:p>
            <a:pPr marL="342900" indent="-342900">
              <a:lnSpc>
                <a:spcPct val="100000"/>
              </a:lnSpc>
              <a:buFont typeface="Arial" panose="020B0604020202020204" pitchFamily="34" charset="0"/>
              <a:buChar char="•"/>
            </a:pPr>
            <a:r>
              <a:rPr lang="en-US" sz="2200" dirty="0">
                <a:solidFill>
                  <a:schemeClr val="tx1"/>
                </a:solidFill>
              </a:rPr>
              <a:t>As a consequence, practices such as disposing of used materials in the latrines or burying them in the ground are widely used. These practices can be harmful to the waste management system and / or can cause environmental pollution if used on a wide scale. </a:t>
            </a:r>
            <a:endParaRPr lang="en-GB" sz="1400" dirty="0">
              <a:latin typeface="Arial Narrow" panose="020B0606020202030204" pitchFamily="34" charset="0"/>
            </a:endParaRPr>
          </a:p>
        </p:txBody>
      </p:sp>
    </p:spTree>
    <p:extLst>
      <p:ext uri="{BB962C8B-B14F-4D97-AF65-F5344CB8AC3E}">
        <p14:creationId xmlns:p14="http://schemas.microsoft.com/office/powerpoint/2010/main" val="3130660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0305-36FB-4DC8-83C2-45E495A9CD80}"/>
              </a:ext>
            </a:extLst>
          </p:cNvPr>
          <p:cNvSpPr>
            <a:spLocks noGrp="1"/>
          </p:cNvSpPr>
          <p:nvPr>
            <p:ph type="ctrTitle"/>
          </p:nvPr>
        </p:nvSpPr>
        <p:spPr>
          <a:xfrm>
            <a:off x="291907" y="1845250"/>
            <a:ext cx="2941487" cy="2501153"/>
          </a:xfrm>
        </p:spPr>
        <p:txBody>
          <a:bodyPr/>
          <a:lstStyle/>
          <a:p>
            <a:r>
              <a:rPr lang="en-US" sz="2800" dirty="0"/>
              <a:t>HP </a:t>
            </a:r>
            <a:r>
              <a:rPr lang="en-US" sz="2800" dirty="0" err="1"/>
              <a:t>TWiG</a:t>
            </a:r>
            <a:r>
              <a:rPr lang="en-US" sz="2800" dirty="0"/>
              <a:t> Recommendations </a:t>
            </a:r>
            <a:endParaRPr lang="en-GB" sz="2800" dirty="0"/>
          </a:p>
        </p:txBody>
      </p:sp>
      <p:sp>
        <p:nvSpPr>
          <p:cNvPr id="7" name="Text Placeholder 3">
            <a:extLst>
              <a:ext uri="{FF2B5EF4-FFF2-40B4-BE49-F238E27FC236}">
                <a16:creationId xmlns:a16="http://schemas.microsoft.com/office/drawing/2014/main" id="{A9E5C541-B6F1-42DB-BE42-8C562A8416FB}"/>
              </a:ext>
            </a:extLst>
          </p:cNvPr>
          <p:cNvSpPr txBox="1">
            <a:spLocks/>
          </p:cNvSpPr>
          <p:nvPr/>
        </p:nvSpPr>
        <p:spPr>
          <a:xfrm>
            <a:off x="3517313" y="379626"/>
            <a:ext cx="5334780" cy="5783049"/>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en-US" sz="2200" dirty="0">
                <a:solidFill>
                  <a:schemeClr val="tx1"/>
                </a:solidFill>
              </a:rPr>
              <a:t>Ensure women and girls of reproductive age are able to </a:t>
            </a:r>
            <a:r>
              <a:rPr lang="en-US" sz="2200" b="1" dirty="0">
                <a:solidFill>
                  <a:schemeClr val="tx1"/>
                </a:solidFill>
              </a:rPr>
              <a:t>personally access </a:t>
            </a:r>
            <a:r>
              <a:rPr lang="en-US" sz="2200" dirty="0">
                <a:solidFill>
                  <a:schemeClr val="tx1"/>
                </a:solidFill>
              </a:rPr>
              <a:t>menstrual hygiene materials</a:t>
            </a:r>
          </a:p>
          <a:p>
            <a:pPr marL="457200" indent="-457200">
              <a:lnSpc>
                <a:spcPct val="100000"/>
              </a:lnSpc>
              <a:buFont typeface="+mj-lt"/>
              <a:buAutoNum type="arabicPeriod"/>
            </a:pPr>
            <a:r>
              <a:rPr lang="en-US" sz="2200" dirty="0">
                <a:solidFill>
                  <a:schemeClr val="tx1"/>
                </a:solidFill>
              </a:rPr>
              <a:t>Ensure </a:t>
            </a:r>
            <a:r>
              <a:rPr lang="en-US" sz="2200" b="1" dirty="0">
                <a:solidFill>
                  <a:schemeClr val="tx1"/>
                </a:solidFill>
              </a:rPr>
              <a:t>both men and women have access to MHM specific messages</a:t>
            </a:r>
            <a:r>
              <a:rPr lang="en-US" sz="2200" dirty="0">
                <a:solidFill>
                  <a:schemeClr val="tx1"/>
                </a:solidFill>
              </a:rPr>
              <a:t>. Specific messaging for women and girls should focus on addressing knowledge gaps related to menstruation and menstrual hygiene materials while general messaging targeted at decreasing period stigma should be provided for men, women, boys and girls.</a:t>
            </a:r>
          </a:p>
          <a:p>
            <a:pPr marL="457200" indent="-457200">
              <a:lnSpc>
                <a:spcPct val="100000"/>
              </a:lnSpc>
              <a:buFont typeface="+mj-lt"/>
              <a:buAutoNum type="arabicPeriod"/>
            </a:pPr>
            <a:r>
              <a:rPr lang="en-US" sz="2200" dirty="0">
                <a:solidFill>
                  <a:schemeClr val="tx1"/>
                </a:solidFill>
              </a:rPr>
              <a:t>Ensure that </a:t>
            </a:r>
            <a:r>
              <a:rPr lang="en-US" sz="2200" b="1" dirty="0">
                <a:solidFill>
                  <a:schemeClr val="tx1"/>
                </a:solidFill>
              </a:rPr>
              <a:t>all WASH Staff </a:t>
            </a:r>
            <a:r>
              <a:rPr lang="en-US" sz="2200" dirty="0">
                <a:solidFill>
                  <a:schemeClr val="tx1"/>
                </a:solidFill>
              </a:rPr>
              <a:t>(promoters and volunteers) are </a:t>
            </a:r>
            <a:r>
              <a:rPr lang="en-US" sz="2200" b="1" dirty="0">
                <a:solidFill>
                  <a:schemeClr val="tx1"/>
                </a:solidFill>
              </a:rPr>
              <a:t>knowledgeable and comfortable discussing MHM</a:t>
            </a:r>
            <a:endParaRPr lang="en-GB" sz="2200" b="1" dirty="0">
              <a:solidFill>
                <a:schemeClr val="tx1"/>
              </a:solidFill>
            </a:endParaRPr>
          </a:p>
        </p:txBody>
      </p:sp>
    </p:spTree>
    <p:extLst>
      <p:ext uri="{BB962C8B-B14F-4D97-AF65-F5344CB8AC3E}">
        <p14:creationId xmlns:p14="http://schemas.microsoft.com/office/powerpoint/2010/main" val="12790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0305-36FB-4DC8-83C2-45E495A9CD80}"/>
              </a:ext>
            </a:extLst>
          </p:cNvPr>
          <p:cNvSpPr>
            <a:spLocks noGrp="1"/>
          </p:cNvSpPr>
          <p:nvPr>
            <p:ph type="ctrTitle"/>
          </p:nvPr>
        </p:nvSpPr>
        <p:spPr>
          <a:xfrm>
            <a:off x="291907" y="1845250"/>
            <a:ext cx="2941487" cy="2501153"/>
          </a:xfrm>
        </p:spPr>
        <p:txBody>
          <a:bodyPr/>
          <a:lstStyle/>
          <a:p>
            <a:r>
              <a:rPr lang="en-US" sz="2800" dirty="0"/>
              <a:t>HP </a:t>
            </a:r>
            <a:r>
              <a:rPr lang="en-US" sz="2800" dirty="0" err="1"/>
              <a:t>TWiG</a:t>
            </a:r>
            <a:r>
              <a:rPr lang="en-US" sz="2800" dirty="0"/>
              <a:t> Recommendations </a:t>
            </a:r>
            <a:endParaRPr lang="en-GB" sz="2800" dirty="0"/>
          </a:p>
        </p:txBody>
      </p:sp>
      <p:sp>
        <p:nvSpPr>
          <p:cNvPr id="7" name="Text Placeholder 3">
            <a:extLst>
              <a:ext uri="{FF2B5EF4-FFF2-40B4-BE49-F238E27FC236}">
                <a16:creationId xmlns:a16="http://schemas.microsoft.com/office/drawing/2014/main" id="{A9E5C541-B6F1-42DB-BE42-8C562A8416FB}"/>
              </a:ext>
            </a:extLst>
          </p:cNvPr>
          <p:cNvSpPr txBox="1">
            <a:spLocks/>
          </p:cNvSpPr>
          <p:nvPr/>
        </p:nvSpPr>
        <p:spPr>
          <a:xfrm>
            <a:off x="3517313" y="379626"/>
            <a:ext cx="5334780" cy="5783049"/>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startAt="4"/>
            </a:pPr>
            <a:r>
              <a:rPr lang="en-US" sz="2200" dirty="0">
                <a:solidFill>
                  <a:schemeClr val="tx1"/>
                </a:solidFill>
              </a:rPr>
              <a:t>Ensure that </a:t>
            </a:r>
            <a:r>
              <a:rPr lang="en-US" sz="2200" b="1" dirty="0">
                <a:solidFill>
                  <a:schemeClr val="tx1"/>
                </a:solidFill>
              </a:rPr>
              <a:t>women and girls are provided with safe, discrete and accessible disposal mechanisms and adequate access to water </a:t>
            </a:r>
            <a:r>
              <a:rPr lang="en-US" sz="2200" dirty="0">
                <a:solidFill>
                  <a:schemeClr val="tx1"/>
                </a:solidFill>
              </a:rPr>
              <a:t>to meet menstrual hygiene needs</a:t>
            </a:r>
          </a:p>
          <a:p>
            <a:pPr marL="457200" indent="-457200">
              <a:lnSpc>
                <a:spcPct val="100000"/>
              </a:lnSpc>
              <a:buFont typeface="+mj-lt"/>
              <a:buAutoNum type="arabicPeriod" startAt="4"/>
            </a:pPr>
            <a:r>
              <a:rPr lang="en-US" sz="2200" b="1" dirty="0">
                <a:solidFill>
                  <a:schemeClr val="tx1"/>
                </a:solidFill>
              </a:rPr>
              <a:t>Ensure that MHM programming and operations are appropriately designed, sustained and improved upon</a:t>
            </a:r>
            <a:endParaRPr lang="en-GB" sz="2200" b="1" dirty="0">
              <a:solidFill>
                <a:schemeClr val="tx1"/>
              </a:solidFill>
            </a:endParaRPr>
          </a:p>
        </p:txBody>
      </p:sp>
    </p:spTree>
    <p:extLst>
      <p:ext uri="{BB962C8B-B14F-4D97-AF65-F5344CB8AC3E}">
        <p14:creationId xmlns:p14="http://schemas.microsoft.com/office/powerpoint/2010/main" val="173875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04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a:t>HP related assessments conducted in 2019</a:t>
            </a:r>
            <a:endParaRPr lang="es-ES" sz="3200" dirty="0"/>
          </a:p>
        </p:txBody>
      </p:sp>
      <p:sp>
        <p:nvSpPr>
          <p:cNvPr id="4" name="Text Placeholder 3"/>
          <p:cNvSpPr>
            <a:spLocks noGrp="1"/>
          </p:cNvSpPr>
          <p:nvPr>
            <p:ph type="body" sz="quarter" idx="13"/>
          </p:nvPr>
        </p:nvSpPr>
        <p:spPr>
          <a:xfrm>
            <a:off x="-225716" y="1154859"/>
            <a:ext cx="9189833" cy="4196630"/>
          </a:xfrm>
        </p:spPr>
        <p:txBody>
          <a:bodyPr/>
          <a:lstStyle/>
          <a:p>
            <a:pPr marL="971550" lvl="1" indent="-285750">
              <a:lnSpc>
                <a:spcPct val="100000"/>
              </a:lnSpc>
              <a:spcBef>
                <a:spcPts val="0"/>
              </a:spcBef>
              <a:spcAft>
                <a:spcPts val="600"/>
              </a:spcAft>
            </a:pPr>
            <a:endParaRPr lang="en-GB" dirty="0">
              <a:solidFill>
                <a:schemeClr val="bg2">
                  <a:lumMod val="25000"/>
                </a:schemeClr>
              </a:solidFill>
              <a:latin typeface="Arial Narrow" panose="020B0606020202030204" pitchFamily="34" charset="0"/>
            </a:endParaRPr>
          </a:p>
          <a:p>
            <a:pPr marL="971550" lvl="1" indent="-285750">
              <a:lnSpc>
                <a:spcPct val="100000"/>
              </a:lnSpc>
              <a:spcBef>
                <a:spcPts val="0"/>
              </a:spcBef>
              <a:spcAft>
                <a:spcPts val="600"/>
              </a:spcAft>
            </a:pPr>
            <a:r>
              <a:rPr lang="en-GB" sz="2800" dirty="0">
                <a:solidFill>
                  <a:schemeClr val="bg2">
                    <a:lumMod val="25000"/>
                  </a:schemeClr>
                </a:solidFill>
                <a:latin typeface="Arial Narrow" panose="020B0606020202030204" pitchFamily="34" charset="0"/>
              </a:rPr>
              <a:t>Hygiene Item Market assessment and vendor survey (March 2019)</a:t>
            </a:r>
          </a:p>
          <a:p>
            <a:pPr marL="971550" lvl="1" indent="-285750">
              <a:lnSpc>
                <a:spcPct val="100000"/>
              </a:lnSpc>
              <a:spcBef>
                <a:spcPts val="0"/>
              </a:spcBef>
              <a:spcAft>
                <a:spcPts val="600"/>
              </a:spcAft>
            </a:pPr>
            <a:r>
              <a:rPr lang="en-GB" sz="2800" dirty="0">
                <a:solidFill>
                  <a:schemeClr val="bg2">
                    <a:lumMod val="25000"/>
                  </a:schemeClr>
                </a:solidFill>
                <a:latin typeface="Arial Narrow" panose="020B0606020202030204" pitchFamily="34" charset="0"/>
              </a:rPr>
              <a:t>WASH Household Survey</a:t>
            </a:r>
          </a:p>
          <a:p>
            <a:pPr marL="1428750" lvl="2" indent="-285750">
              <a:lnSpc>
                <a:spcPct val="100000"/>
              </a:lnSpc>
              <a:spcBef>
                <a:spcPts val="0"/>
              </a:spcBef>
              <a:spcAft>
                <a:spcPts val="600"/>
              </a:spcAft>
            </a:pPr>
            <a:r>
              <a:rPr lang="en-GB" sz="2400" dirty="0">
                <a:solidFill>
                  <a:schemeClr val="bg2">
                    <a:lumMod val="25000"/>
                  </a:schemeClr>
                </a:solidFill>
                <a:latin typeface="Arial Narrow" panose="020B0606020202030204" pitchFamily="34" charset="0"/>
              </a:rPr>
              <a:t>Round 3: April 2019 (pre-monsoon / dry season)</a:t>
            </a:r>
          </a:p>
          <a:p>
            <a:pPr marL="1428750" lvl="2" indent="-285750">
              <a:lnSpc>
                <a:spcPct val="100000"/>
              </a:lnSpc>
              <a:spcBef>
                <a:spcPts val="0"/>
              </a:spcBef>
              <a:spcAft>
                <a:spcPts val="600"/>
              </a:spcAft>
            </a:pPr>
            <a:r>
              <a:rPr lang="en-GB" sz="2400" dirty="0">
                <a:solidFill>
                  <a:schemeClr val="bg2">
                    <a:lumMod val="25000"/>
                  </a:schemeClr>
                </a:solidFill>
                <a:latin typeface="Arial Narrow" panose="020B0606020202030204" pitchFamily="34" charset="0"/>
              </a:rPr>
              <a:t>Round 4: October 2019</a:t>
            </a:r>
          </a:p>
          <a:p>
            <a:pPr marL="971550" lvl="1" indent="-285750">
              <a:lnSpc>
                <a:spcPct val="100000"/>
              </a:lnSpc>
              <a:spcBef>
                <a:spcPts val="0"/>
              </a:spcBef>
              <a:spcAft>
                <a:spcPts val="600"/>
              </a:spcAft>
            </a:pPr>
            <a:r>
              <a:rPr lang="en-GB" sz="2800" dirty="0">
                <a:solidFill>
                  <a:schemeClr val="bg2">
                    <a:lumMod val="25000"/>
                  </a:schemeClr>
                </a:solidFill>
                <a:latin typeface="Arial Narrow" panose="020B0606020202030204" pitchFamily="34" charset="0"/>
              </a:rPr>
              <a:t>Hygiene Item assessment (July 2019)</a:t>
            </a:r>
          </a:p>
          <a:p>
            <a:pPr marL="971550" lvl="1" indent="-285750">
              <a:lnSpc>
                <a:spcPct val="100000"/>
              </a:lnSpc>
              <a:spcBef>
                <a:spcPts val="0"/>
              </a:spcBef>
              <a:spcAft>
                <a:spcPts val="600"/>
              </a:spcAft>
            </a:pPr>
            <a:r>
              <a:rPr lang="en-GB" sz="2800" b="1" dirty="0">
                <a:solidFill>
                  <a:schemeClr val="bg2">
                    <a:lumMod val="25000"/>
                  </a:schemeClr>
                </a:solidFill>
                <a:latin typeface="Arial Narrow" panose="020B0606020202030204" pitchFamily="34" charset="0"/>
              </a:rPr>
              <a:t>Menstrual Hygiene Materials assessment (July 2019)</a:t>
            </a:r>
          </a:p>
          <a:p>
            <a:pPr marL="971550" lvl="1" indent="-285750">
              <a:lnSpc>
                <a:spcPct val="100000"/>
              </a:lnSpc>
              <a:spcBef>
                <a:spcPts val="0"/>
              </a:spcBef>
              <a:spcAft>
                <a:spcPts val="600"/>
              </a:spcAft>
            </a:pPr>
            <a:r>
              <a:rPr lang="en-GB" sz="2800" b="1" dirty="0">
                <a:solidFill>
                  <a:schemeClr val="bg2">
                    <a:lumMod val="25000"/>
                  </a:schemeClr>
                </a:solidFill>
                <a:latin typeface="Arial Narrow" panose="020B0606020202030204" pitchFamily="34" charset="0"/>
              </a:rPr>
              <a:t>WASH Focus Group Discussion Briefs (September 2019)  </a:t>
            </a:r>
          </a:p>
          <a:p>
            <a:pPr marL="1428750" lvl="2" indent="-285750">
              <a:lnSpc>
                <a:spcPct val="100000"/>
              </a:lnSpc>
              <a:spcBef>
                <a:spcPts val="0"/>
              </a:spcBef>
              <a:spcAft>
                <a:spcPts val="600"/>
              </a:spcAft>
            </a:pPr>
            <a:r>
              <a:rPr lang="en-GB" sz="2400" dirty="0">
                <a:solidFill>
                  <a:schemeClr val="bg2">
                    <a:lumMod val="25000"/>
                  </a:schemeClr>
                </a:solidFill>
                <a:latin typeface="Arial Narrow" panose="020B0606020202030204" pitchFamily="34" charset="0"/>
              </a:rPr>
              <a:t>Focusing on the ‘how’ and ‘why’ of the quantitative assessments </a:t>
            </a:r>
          </a:p>
          <a:p>
            <a:pPr marL="1428750" lvl="2" indent="-285750">
              <a:lnSpc>
                <a:spcPct val="100000"/>
              </a:lnSpc>
              <a:spcBef>
                <a:spcPts val="0"/>
              </a:spcBef>
              <a:spcAft>
                <a:spcPts val="600"/>
              </a:spcAft>
            </a:pPr>
            <a:endParaRPr lang="en-GB" sz="2400" dirty="0">
              <a:solidFill>
                <a:schemeClr val="bg2">
                  <a:lumMod val="25000"/>
                </a:schemeClr>
              </a:solidFill>
              <a:latin typeface="Arial Narrow" panose="020B0606020202030204" pitchFamily="34" charset="0"/>
            </a:endParaRPr>
          </a:p>
          <a:p>
            <a:pPr marL="971550" lvl="1" indent="-285750">
              <a:lnSpc>
                <a:spcPct val="100000"/>
              </a:lnSpc>
              <a:spcBef>
                <a:spcPts val="0"/>
              </a:spcBef>
              <a:spcAft>
                <a:spcPts val="600"/>
              </a:spcAft>
            </a:pPr>
            <a:endParaRPr lang="en-GB" sz="2800" dirty="0">
              <a:solidFill>
                <a:schemeClr val="bg2">
                  <a:lumMod val="25000"/>
                </a:schemeClr>
              </a:solidFill>
              <a:latin typeface="Arial Narrow" panose="020B0606020202030204" pitchFamily="34" charset="0"/>
            </a:endParaRPr>
          </a:p>
          <a:p>
            <a:pPr marL="971550" lvl="1" indent="-285750">
              <a:lnSpc>
                <a:spcPct val="100000"/>
              </a:lnSpc>
              <a:spcBef>
                <a:spcPts val="0"/>
              </a:spcBef>
              <a:spcAft>
                <a:spcPts val="600"/>
              </a:spcAft>
            </a:pPr>
            <a:endParaRPr lang="my-Qaaz-MM" sz="1400" dirty="0">
              <a:solidFill>
                <a:schemeClr val="bg2">
                  <a:lumMod val="25000"/>
                </a:schemeClr>
              </a:solidFill>
            </a:endParaRPr>
          </a:p>
          <a:p>
            <a:pPr marL="285750" indent="-285750">
              <a:lnSpc>
                <a:spcPts val="2000"/>
              </a:lnSpc>
              <a:spcBef>
                <a:spcPts val="1200"/>
              </a:spcBef>
            </a:pPr>
            <a:endParaRPr lang="my-Qaaz-MM" sz="600" baseline="30000" dirty="0">
              <a:solidFill>
                <a:schemeClr val="bg2">
                  <a:lumMod val="25000"/>
                </a:schemeClr>
              </a:solidFill>
            </a:endParaRPr>
          </a:p>
          <a:p>
            <a:pPr lvl="0">
              <a:lnSpc>
                <a:spcPts val="2000"/>
              </a:lnSpc>
              <a:spcBef>
                <a:spcPts val="1200"/>
              </a:spcBef>
            </a:pPr>
            <a:endParaRPr lang="my-Qaaz-MM" sz="1800" dirty="0">
              <a:solidFill>
                <a:schemeClr val="bg2">
                  <a:lumMod val="25000"/>
                </a:schemeClr>
              </a:solidFill>
            </a:endParaRPr>
          </a:p>
          <a:p>
            <a:pPr lvl="0">
              <a:lnSpc>
                <a:spcPts val="2000"/>
              </a:lnSpc>
              <a:spcBef>
                <a:spcPts val="1200"/>
              </a:spcBef>
            </a:pPr>
            <a:endParaRPr lang="my-Qaaz-MM" sz="1800" dirty="0">
              <a:solidFill>
                <a:schemeClr val="bg2">
                  <a:lumMod val="25000"/>
                </a:schemeClr>
              </a:solidFill>
            </a:endParaRPr>
          </a:p>
          <a:p>
            <a:pPr>
              <a:lnSpc>
                <a:spcPts val="2000"/>
              </a:lnSpc>
              <a:spcBef>
                <a:spcPts val="1200"/>
              </a:spcBef>
            </a:pPr>
            <a:endParaRPr lang="en-GB" sz="1050" dirty="0">
              <a:solidFill>
                <a:schemeClr val="bg2">
                  <a:lumMod val="25000"/>
                </a:schemeClr>
              </a:solidFill>
            </a:endParaRPr>
          </a:p>
          <a:p>
            <a:pPr lvl="1" indent="0">
              <a:buNone/>
            </a:pPr>
            <a:endParaRPr lang="en-GB" sz="1000" dirty="0">
              <a:solidFill>
                <a:schemeClr val="bg2">
                  <a:lumMod val="25000"/>
                </a:schemeClr>
              </a:solidFill>
              <a:latin typeface="Arial Narrow" panose="020B0606020202030204" pitchFamily="34" charset="0"/>
            </a:endParaRPr>
          </a:p>
          <a:p>
            <a:endParaRPr lang="en-GB" sz="1600" dirty="0">
              <a:solidFill>
                <a:schemeClr val="bg2">
                  <a:lumMod val="25000"/>
                </a:schemeClr>
              </a:solidFill>
            </a:endParaRPr>
          </a:p>
        </p:txBody>
      </p:sp>
    </p:spTree>
    <p:extLst>
      <p:ext uri="{BB962C8B-B14F-4D97-AF65-F5344CB8AC3E}">
        <p14:creationId xmlns:p14="http://schemas.microsoft.com/office/powerpoint/2010/main" val="222155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F73AD030-F08C-4873-B1B5-0CBCA3E5A441}"/>
              </a:ext>
            </a:extLst>
          </p:cNvPr>
          <p:cNvSpPr>
            <a:spLocks noGrp="1"/>
          </p:cNvSpPr>
          <p:nvPr>
            <p:ph type="ctrTitle"/>
          </p:nvPr>
        </p:nvSpPr>
        <p:spPr/>
        <p:txBody>
          <a:bodyPr/>
          <a:lstStyle/>
          <a:p>
            <a:r>
              <a:rPr lang="en-GB" dirty="0"/>
              <a:t>Purpose of the assessment</a:t>
            </a:r>
          </a:p>
        </p:txBody>
      </p:sp>
      <p:sp>
        <p:nvSpPr>
          <p:cNvPr id="36" name="Text Placeholder 35">
            <a:extLst>
              <a:ext uri="{FF2B5EF4-FFF2-40B4-BE49-F238E27FC236}">
                <a16:creationId xmlns:a16="http://schemas.microsoft.com/office/drawing/2014/main" id="{D476236D-618C-4E53-873E-C7F15B38BBFF}"/>
              </a:ext>
            </a:extLst>
          </p:cNvPr>
          <p:cNvSpPr>
            <a:spLocks noGrp="1"/>
          </p:cNvSpPr>
          <p:nvPr>
            <p:ph type="body" sz="quarter" idx="25"/>
          </p:nvPr>
        </p:nvSpPr>
        <p:spPr>
          <a:xfrm>
            <a:off x="421920" y="2325696"/>
            <a:ext cx="2411421" cy="2984568"/>
          </a:xfrm>
        </p:spPr>
        <p:txBody>
          <a:bodyPr/>
          <a:lstStyle/>
          <a:p>
            <a:pPr marL="171450" indent="-171450">
              <a:lnSpc>
                <a:spcPct val="100000"/>
              </a:lnSpc>
              <a:buFont typeface="Arial" panose="020B0604020202020204" pitchFamily="34" charset="0"/>
              <a:buChar char="•"/>
            </a:pPr>
            <a:r>
              <a:rPr lang="en-US" sz="1300" dirty="0"/>
              <a:t>Since August 2017 an estimated 744,0001 Rohingya refugees have arrived from Myanmar to Cox’s Bazar district in Bangladesh, bringing the total number to approximately 912,000.</a:t>
            </a:r>
          </a:p>
          <a:p>
            <a:pPr marL="171450" indent="-171450">
              <a:lnSpc>
                <a:spcPct val="100000"/>
              </a:lnSpc>
              <a:buFont typeface="Arial" panose="020B0604020202020204" pitchFamily="34" charset="0"/>
              <a:buChar char="•"/>
            </a:pPr>
            <a:r>
              <a:rPr lang="en-US" sz="1300" dirty="0"/>
              <a:t>A crisis with especially acute water, sanitation, and hygiene (WASH) needs.</a:t>
            </a:r>
          </a:p>
          <a:p>
            <a:pPr marL="171450" indent="-171450">
              <a:lnSpc>
                <a:spcPct val="100000"/>
              </a:lnSpc>
              <a:buFont typeface="Arial" panose="020B0604020202020204" pitchFamily="34" charset="0"/>
              <a:buChar char="•"/>
            </a:pPr>
            <a:r>
              <a:rPr lang="en-GB" sz="1300" dirty="0"/>
              <a:t>Menstrual Hygiene Materials Assessment (July 2019) – quantitative component</a:t>
            </a:r>
          </a:p>
          <a:p>
            <a:pPr marL="171450" indent="-171450">
              <a:lnSpc>
                <a:spcPct val="100000"/>
              </a:lnSpc>
              <a:buFont typeface="Arial" panose="020B0604020202020204" pitchFamily="34" charset="0"/>
              <a:buChar char="•"/>
            </a:pPr>
            <a:r>
              <a:rPr lang="en-GB" sz="1300" dirty="0"/>
              <a:t>Menstrual Hygiene Management Brief (September 2019) – qualitative component</a:t>
            </a:r>
            <a:endParaRPr lang="en-US" sz="1300" dirty="0"/>
          </a:p>
          <a:p>
            <a:pPr>
              <a:lnSpc>
                <a:spcPct val="100000"/>
              </a:lnSpc>
            </a:pPr>
            <a:endParaRPr lang="en-GB" sz="1300" dirty="0"/>
          </a:p>
        </p:txBody>
      </p:sp>
      <p:sp>
        <p:nvSpPr>
          <p:cNvPr id="35" name="Text Placeholder 34">
            <a:extLst>
              <a:ext uri="{FF2B5EF4-FFF2-40B4-BE49-F238E27FC236}">
                <a16:creationId xmlns:a16="http://schemas.microsoft.com/office/drawing/2014/main" id="{99865734-63E5-4AE2-9426-5BE2A4996DDA}"/>
              </a:ext>
            </a:extLst>
          </p:cNvPr>
          <p:cNvSpPr>
            <a:spLocks noGrp="1"/>
          </p:cNvSpPr>
          <p:nvPr>
            <p:ph type="body" sz="quarter" idx="24"/>
          </p:nvPr>
        </p:nvSpPr>
        <p:spPr/>
        <p:txBody>
          <a:bodyPr/>
          <a:lstStyle/>
          <a:p>
            <a:r>
              <a:rPr lang="en-GB" dirty="0"/>
              <a:t>Context</a:t>
            </a:r>
          </a:p>
        </p:txBody>
      </p:sp>
      <p:sp>
        <p:nvSpPr>
          <p:cNvPr id="39" name="Text Placeholder 38">
            <a:extLst>
              <a:ext uri="{FF2B5EF4-FFF2-40B4-BE49-F238E27FC236}">
                <a16:creationId xmlns:a16="http://schemas.microsoft.com/office/drawing/2014/main" id="{2BD12BF5-703F-4F82-A037-709520C2ACF6}"/>
              </a:ext>
            </a:extLst>
          </p:cNvPr>
          <p:cNvSpPr>
            <a:spLocks noGrp="1"/>
          </p:cNvSpPr>
          <p:nvPr>
            <p:ph type="body" sz="quarter" idx="28"/>
          </p:nvPr>
        </p:nvSpPr>
        <p:spPr/>
        <p:txBody>
          <a:bodyPr/>
          <a:lstStyle/>
          <a:p>
            <a:r>
              <a:rPr lang="en-GB" dirty="0"/>
              <a:t>Coordination</a:t>
            </a:r>
          </a:p>
        </p:txBody>
      </p:sp>
      <p:sp>
        <p:nvSpPr>
          <p:cNvPr id="41" name="Text Placeholder 40">
            <a:extLst>
              <a:ext uri="{FF2B5EF4-FFF2-40B4-BE49-F238E27FC236}">
                <a16:creationId xmlns:a16="http://schemas.microsoft.com/office/drawing/2014/main" id="{08F540F6-723F-420A-B470-77B7F50B117F}"/>
              </a:ext>
            </a:extLst>
          </p:cNvPr>
          <p:cNvSpPr>
            <a:spLocks noGrp="1"/>
          </p:cNvSpPr>
          <p:nvPr>
            <p:ph type="body" sz="quarter" idx="30"/>
          </p:nvPr>
        </p:nvSpPr>
        <p:spPr>
          <a:xfrm>
            <a:off x="3394782" y="2315785"/>
            <a:ext cx="2411421" cy="2984568"/>
          </a:xfrm>
        </p:spPr>
        <p:txBody>
          <a:bodyPr/>
          <a:lstStyle/>
          <a:p>
            <a:pPr marL="171450" indent="-171450">
              <a:lnSpc>
                <a:spcPct val="100000"/>
              </a:lnSpc>
              <a:buFont typeface="Arial" panose="020B0604020202020204" pitchFamily="34" charset="0"/>
              <a:buChar char="•"/>
            </a:pPr>
            <a:r>
              <a:rPr lang="en-GB" sz="1300" dirty="0"/>
              <a:t>Identify WASH needs and service gaps among the Rohingya refugee population</a:t>
            </a:r>
          </a:p>
          <a:p>
            <a:pPr marL="171450" indent="-171450">
              <a:lnSpc>
                <a:spcPct val="100000"/>
              </a:lnSpc>
              <a:buFont typeface="Arial" panose="020B0604020202020204" pitchFamily="34" charset="0"/>
              <a:buChar char="•"/>
            </a:pPr>
            <a:r>
              <a:rPr lang="en-GB" sz="1300" dirty="0"/>
              <a:t>Build a stronger understanding of what characterises individuals with high levels of WASH needs</a:t>
            </a:r>
          </a:p>
          <a:p>
            <a:pPr marL="171450" indent="-171450">
              <a:lnSpc>
                <a:spcPct val="100000"/>
              </a:lnSpc>
              <a:buFont typeface="Arial" panose="020B0604020202020204" pitchFamily="34" charset="0"/>
              <a:buChar char="•"/>
            </a:pPr>
            <a:r>
              <a:rPr lang="en-GB" sz="1300" dirty="0"/>
              <a:t>Contextualise information from previous quantitative assessments</a:t>
            </a:r>
          </a:p>
          <a:p>
            <a:pPr marL="171450" indent="-171450">
              <a:lnSpc>
                <a:spcPct val="100000"/>
              </a:lnSpc>
              <a:buFont typeface="Arial" panose="020B0604020202020204" pitchFamily="34" charset="0"/>
              <a:buChar char="•"/>
            </a:pPr>
            <a:r>
              <a:rPr lang="en-GB" sz="1300" dirty="0"/>
              <a:t>Fill additional identified information gaps with an emphasis on “how” and “why” questions</a:t>
            </a:r>
            <a:r>
              <a:rPr lang="en-US" sz="1300" dirty="0"/>
              <a:t> </a:t>
            </a:r>
            <a:r>
              <a:rPr lang="en-GB" sz="1300" dirty="0"/>
              <a:t> </a:t>
            </a:r>
            <a:endParaRPr lang="en-US" sz="1300" dirty="0"/>
          </a:p>
        </p:txBody>
      </p:sp>
      <p:sp>
        <p:nvSpPr>
          <p:cNvPr id="42" name="Text Placeholder 41">
            <a:extLst>
              <a:ext uri="{FF2B5EF4-FFF2-40B4-BE49-F238E27FC236}">
                <a16:creationId xmlns:a16="http://schemas.microsoft.com/office/drawing/2014/main" id="{54A65183-A20F-4BD6-B7CF-009ACC448AEE}"/>
              </a:ext>
            </a:extLst>
          </p:cNvPr>
          <p:cNvSpPr>
            <a:spLocks noGrp="1"/>
          </p:cNvSpPr>
          <p:nvPr>
            <p:ph type="body" sz="quarter" idx="31"/>
          </p:nvPr>
        </p:nvSpPr>
        <p:spPr/>
        <p:txBody>
          <a:bodyPr/>
          <a:lstStyle/>
          <a:p>
            <a:r>
              <a:rPr lang="en-GB" dirty="0"/>
              <a:t>Objectives</a:t>
            </a:r>
          </a:p>
        </p:txBody>
      </p:sp>
      <p:sp>
        <p:nvSpPr>
          <p:cNvPr id="44" name="Text Placeholder 40">
            <a:extLst>
              <a:ext uri="{FF2B5EF4-FFF2-40B4-BE49-F238E27FC236}">
                <a16:creationId xmlns:a16="http://schemas.microsoft.com/office/drawing/2014/main" id="{FF863DA9-94D0-4B87-81C7-D6E48A936B82}"/>
              </a:ext>
            </a:extLst>
          </p:cNvPr>
          <p:cNvSpPr txBox="1">
            <a:spLocks/>
          </p:cNvSpPr>
          <p:nvPr/>
        </p:nvSpPr>
        <p:spPr>
          <a:xfrm>
            <a:off x="6310661" y="2325696"/>
            <a:ext cx="2411421" cy="2984568"/>
          </a:xfrm>
          <a:prstGeom prst="rect">
            <a:avLst/>
          </a:prstGeom>
        </p:spPr>
        <p:txBody>
          <a:bodyPr anchor="t"/>
          <a:lstStyle>
            <a:lvl1pPr marL="0" indent="0" algn="l" defTabSz="914400" rtl="0" eaLnBrk="1" latinLnBrk="0" hangingPunct="1">
              <a:lnSpc>
                <a:spcPts val="1100"/>
              </a:lnSpc>
              <a:spcBef>
                <a:spcPts val="1000"/>
              </a:spcBef>
              <a:buFont typeface="Arial" panose="020B0604020202020204" pitchFamily="34" charset="0"/>
              <a:buNone/>
              <a:defRPr sz="950" kern="120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buFont typeface="Arial" panose="020B0604020202020204" pitchFamily="34" charset="0"/>
              <a:buChar char="•"/>
            </a:pPr>
            <a:r>
              <a:rPr lang="en-GB" sz="1300" dirty="0"/>
              <a:t>REACH implemented these MHM related assessments in support of and coordination with Cox’s Bazar Water, hygiene and sanitation (WASH) Sector</a:t>
            </a:r>
          </a:p>
          <a:p>
            <a:pPr marL="171450" indent="-171450">
              <a:lnSpc>
                <a:spcPct val="100000"/>
              </a:lnSpc>
              <a:buFont typeface="Arial" panose="020B0604020202020204" pitchFamily="34" charset="0"/>
              <a:buChar char="•"/>
            </a:pPr>
            <a:endParaRPr lang="en-GB" sz="1300" dirty="0"/>
          </a:p>
        </p:txBody>
      </p:sp>
    </p:spTree>
    <p:extLst>
      <p:ext uri="{BB962C8B-B14F-4D97-AF65-F5344CB8AC3E}">
        <p14:creationId xmlns:p14="http://schemas.microsoft.com/office/powerpoint/2010/main" val="551064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a:t>Methodology</a:t>
            </a:r>
            <a:endParaRPr lang="es-ES" sz="3200" dirty="0"/>
          </a:p>
        </p:txBody>
      </p:sp>
      <p:sp>
        <p:nvSpPr>
          <p:cNvPr id="4" name="Text Placeholder 3"/>
          <p:cNvSpPr>
            <a:spLocks noGrp="1"/>
          </p:cNvSpPr>
          <p:nvPr>
            <p:ph type="body" sz="quarter" idx="13"/>
          </p:nvPr>
        </p:nvSpPr>
        <p:spPr>
          <a:xfrm>
            <a:off x="325292" y="1228725"/>
            <a:ext cx="8493416" cy="4298590"/>
          </a:xfrm>
        </p:spPr>
        <p:txBody>
          <a:bodyPr/>
          <a:lstStyle/>
          <a:p>
            <a:pPr>
              <a:lnSpc>
                <a:spcPct val="100000"/>
              </a:lnSpc>
            </a:pPr>
            <a:r>
              <a:rPr lang="en-US" sz="2000" b="1" dirty="0">
                <a:solidFill>
                  <a:schemeClr val="bg2">
                    <a:lumMod val="25000"/>
                  </a:schemeClr>
                </a:solidFill>
              </a:rPr>
              <a:t>Quantitative assessment:</a:t>
            </a:r>
          </a:p>
          <a:p>
            <a:pPr marL="285750" indent="-285750">
              <a:lnSpc>
                <a:spcPct val="100000"/>
              </a:lnSpc>
              <a:spcBef>
                <a:spcPts val="600"/>
              </a:spcBef>
              <a:buFont typeface="Arial" panose="020B0604020202020204" pitchFamily="34" charset="0"/>
              <a:buChar char="•"/>
            </a:pPr>
            <a:r>
              <a:rPr lang="en-US" sz="1600" dirty="0">
                <a:solidFill>
                  <a:schemeClr val="bg2">
                    <a:lumMod val="25000"/>
                  </a:schemeClr>
                </a:solidFill>
              </a:rPr>
              <a:t>Data was collected throughout 32 camps, where 472 households were surveyed.</a:t>
            </a:r>
          </a:p>
          <a:p>
            <a:pPr marL="285750" indent="-285750">
              <a:lnSpc>
                <a:spcPct val="100000"/>
              </a:lnSpc>
              <a:spcBef>
                <a:spcPts val="600"/>
              </a:spcBef>
              <a:buFont typeface="Arial" panose="020B0604020202020204" pitchFamily="34" charset="0"/>
              <a:buChar char="•"/>
            </a:pPr>
            <a:r>
              <a:rPr lang="en-US" sz="1600" dirty="0">
                <a:solidFill>
                  <a:schemeClr val="bg2">
                    <a:lumMod val="25000"/>
                  </a:schemeClr>
                </a:solidFill>
              </a:rPr>
              <a:t>An all female enumerator team surveyed only female respondents. The majority of the questions were asked to all respondents about experiences with menstrual hygiene management (MHM), with several questions specifically asked about the respondents’ direct experiences at distributions.</a:t>
            </a:r>
          </a:p>
          <a:p>
            <a:pPr marL="285750" indent="-285750">
              <a:lnSpc>
                <a:spcPct val="100000"/>
              </a:lnSpc>
              <a:spcBef>
                <a:spcPts val="600"/>
              </a:spcBef>
              <a:buFont typeface="Arial" panose="020B0604020202020204" pitchFamily="34" charset="0"/>
              <a:buChar char="•"/>
            </a:pPr>
            <a:r>
              <a:rPr lang="en-US" sz="1600" dirty="0">
                <a:solidFill>
                  <a:schemeClr val="bg2">
                    <a:lumMod val="25000"/>
                  </a:schemeClr>
                </a:solidFill>
              </a:rPr>
              <a:t>Findings are </a:t>
            </a:r>
            <a:r>
              <a:rPr lang="en-US" sz="1600" dirty="0" err="1">
                <a:solidFill>
                  <a:schemeClr val="bg2">
                    <a:lumMod val="25000"/>
                  </a:schemeClr>
                </a:solidFill>
              </a:rPr>
              <a:t>generalisable</a:t>
            </a:r>
            <a:r>
              <a:rPr lang="en-US" sz="1600" dirty="0">
                <a:solidFill>
                  <a:schemeClr val="bg2">
                    <a:lumMod val="25000"/>
                  </a:schemeClr>
                </a:solidFill>
              </a:rPr>
              <a:t> to the population of all assessed camps with a 95% confidence level and a 5% margin of error.</a:t>
            </a:r>
          </a:p>
          <a:p>
            <a:pPr>
              <a:lnSpc>
                <a:spcPct val="100000"/>
              </a:lnSpc>
            </a:pPr>
            <a:r>
              <a:rPr lang="en-US" sz="2000" b="1" dirty="0">
                <a:solidFill>
                  <a:schemeClr val="bg2">
                    <a:lumMod val="25000"/>
                  </a:schemeClr>
                </a:solidFill>
              </a:rPr>
              <a:t>Qualitative assessment</a:t>
            </a:r>
          </a:p>
          <a:p>
            <a:pPr marL="342900" indent="-342900">
              <a:lnSpc>
                <a:spcPct val="100000"/>
              </a:lnSpc>
              <a:spcBef>
                <a:spcPts val="600"/>
              </a:spcBef>
              <a:buFont typeface="Arial" panose="020B0604020202020204" pitchFamily="34" charset="0"/>
              <a:buChar char="•"/>
            </a:pPr>
            <a:r>
              <a:rPr lang="en-GB" sz="1600" dirty="0">
                <a:solidFill>
                  <a:schemeClr val="bg2">
                    <a:lumMod val="25000"/>
                  </a:schemeClr>
                </a:solidFill>
              </a:rPr>
              <a:t>19 Focus group discussions (FGDs) with Rohingya refugees in camps in </a:t>
            </a:r>
            <a:r>
              <a:rPr lang="en-GB" sz="1600" dirty="0" err="1">
                <a:solidFill>
                  <a:schemeClr val="bg2">
                    <a:lumMod val="25000"/>
                  </a:schemeClr>
                </a:solidFill>
              </a:rPr>
              <a:t>Ukhiya</a:t>
            </a:r>
            <a:r>
              <a:rPr lang="en-GB" sz="1600" dirty="0">
                <a:solidFill>
                  <a:schemeClr val="bg2">
                    <a:lumMod val="25000"/>
                  </a:schemeClr>
                </a:solidFill>
              </a:rPr>
              <a:t> and </a:t>
            </a:r>
            <a:r>
              <a:rPr lang="en-GB" sz="1600" dirty="0" err="1">
                <a:solidFill>
                  <a:schemeClr val="bg2">
                    <a:lumMod val="25000"/>
                  </a:schemeClr>
                </a:solidFill>
              </a:rPr>
              <a:t>Teknaf</a:t>
            </a:r>
            <a:r>
              <a:rPr lang="en-GB" sz="1600" dirty="0">
                <a:solidFill>
                  <a:schemeClr val="bg2">
                    <a:lumMod val="25000"/>
                  </a:schemeClr>
                </a:solidFill>
              </a:rPr>
              <a:t> </a:t>
            </a:r>
            <a:r>
              <a:rPr lang="en-GB" sz="1600" dirty="0" err="1">
                <a:solidFill>
                  <a:schemeClr val="bg2">
                    <a:lumMod val="25000"/>
                  </a:schemeClr>
                </a:solidFill>
              </a:rPr>
              <a:t>Upazilas</a:t>
            </a:r>
            <a:r>
              <a:rPr lang="en-GB" sz="1600" dirty="0">
                <a:solidFill>
                  <a:schemeClr val="bg2">
                    <a:lumMod val="25000"/>
                  </a:schemeClr>
                </a:solidFill>
              </a:rPr>
              <a:t>, Cox’s Bazar district</a:t>
            </a:r>
          </a:p>
          <a:p>
            <a:pPr marL="342900" indent="-342900">
              <a:lnSpc>
                <a:spcPct val="100000"/>
              </a:lnSpc>
              <a:spcBef>
                <a:spcPts val="600"/>
              </a:spcBef>
              <a:buFont typeface="Arial" panose="020B0604020202020204" pitchFamily="34" charset="0"/>
              <a:buChar char="•"/>
            </a:pPr>
            <a:r>
              <a:rPr lang="en-GB" sz="1600" dirty="0">
                <a:solidFill>
                  <a:schemeClr val="bg2">
                    <a:lumMod val="25000"/>
                  </a:schemeClr>
                </a:solidFill>
              </a:rPr>
              <a:t>Three sets of six discussions using different tools, respectively focusing on water, sanitation, and hygiene issues.</a:t>
            </a:r>
          </a:p>
          <a:p>
            <a:pPr marL="1028700" lvl="1" indent="-342900">
              <a:lnSpc>
                <a:spcPct val="100000"/>
              </a:lnSpc>
              <a:spcBef>
                <a:spcPts val="600"/>
              </a:spcBef>
            </a:pPr>
            <a:r>
              <a:rPr lang="en-GB" sz="1400" dirty="0">
                <a:latin typeface="Arial Narrow" panose="020B0606020202030204" pitchFamily="34" charset="0"/>
              </a:rPr>
              <a:t>The topic of menstrual hygiene was addressed specifically in hygiene discussions with female participants, but was raised in other thematic discussions with both male and female participants. In total, 38 female participants across 4 FGDs (2 in </a:t>
            </a:r>
            <a:r>
              <a:rPr lang="en-GB" sz="1400" dirty="0" err="1">
                <a:latin typeface="Arial Narrow" panose="020B0606020202030204" pitchFamily="34" charset="0"/>
              </a:rPr>
              <a:t>Ukhiya</a:t>
            </a:r>
            <a:r>
              <a:rPr lang="en-GB" sz="1400" dirty="0">
                <a:latin typeface="Arial Narrow" panose="020B0606020202030204" pitchFamily="34" charset="0"/>
              </a:rPr>
              <a:t> and 2 in </a:t>
            </a:r>
            <a:r>
              <a:rPr lang="en-GB" sz="1400" dirty="0" err="1">
                <a:latin typeface="Arial Narrow" panose="020B0606020202030204" pitchFamily="34" charset="0"/>
              </a:rPr>
              <a:t>Teknaf</a:t>
            </a:r>
            <a:r>
              <a:rPr lang="en-GB" sz="1400" dirty="0">
                <a:latin typeface="Arial Narrow" panose="020B0606020202030204" pitchFamily="34" charset="0"/>
              </a:rPr>
              <a:t>) engaged in the menstrual hygiene section of the hygiene discussion. </a:t>
            </a:r>
            <a:endParaRPr lang="en-GB" sz="2700" dirty="0">
              <a:solidFill>
                <a:schemeClr val="bg2">
                  <a:lumMod val="25000"/>
                </a:schemeClr>
              </a:solidFill>
            </a:endParaRPr>
          </a:p>
          <a:p>
            <a:pPr marL="342900" indent="-342900">
              <a:lnSpc>
                <a:spcPct val="100000"/>
              </a:lnSpc>
              <a:spcBef>
                <a:spcPts val="600"/>
              </a:spcBef>
              <a:buFont typeface="Arial" panose="020B0604020202020204" pitchFamily="34" charset="0"/>
              <a:buChar char="•"/>
            </a:pPr>
            <a:r>
              <a:rPr lang="en-US" sz="1600" dirty="0">
                <a:solidFill>
                  <a:schemeClr val="bg2">
                    <a:lumMod val="25000"/>
                  </a:schemeClr>
                </a:solidFill>
              </a:rPr>
              <a:t>Discussions were split by gender, with an equal number of male and female groups held in each location</a:t>
            </a:r>
            <a:endParaRPr lang="en-GB" sz="1600" dirty="0">
              <a:solidFill>
                <a:schemeClr val="bg2">
                  <a:lumMod val="25000"/>
                </a:schemeClr>
              </a:solidFill>
            </a:endParaRPr>
          </a:p>
          <a:p>
            <a:pPr marL="342900" indent="-342900">
              <a:lnSpc>
                <a:spcPct val="100000"/>
              </a:lnSpc>
              <a:buFont typeface="Arial" panose="020B0604020202020204" pitchFamily="34" charset="0"/>
              <a:buChar char="•"/>
            </a:pPr>
            <a:endParaRPr lang="en-US" sz="2000" dirty="0">
              <a:solidFill>
                <a:schemeClr val="bg2">
                  <a:lumMod val="25000"/>
                </a:schemeClr>
              </a:solidFill>
            </a:endParaRPr>
          </a:p>
        </p:txBody>
      </p:sp>
    </p:spTree>
    <p:extLst>
      <p:ext uri="{BB962C8B-B14F-4D97-AF65-F5344CB8AC3E}">
        <p14:creationId xmlns:p14="http://schemas.microsoft.com/office/powerpoint/2010/main" val="88073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a:t>Limitations</a:t>
            </a:r>
            <a:endParaRPr lang="es-ES" sz="3200" dirty="0"/>
          </a:p>
        </p:txBody>
      </p:sp>
      <p:sp>
        <p:nvSpPr>
          <p:cNvPr id="4" name="Text Placeholder 3"/>
          <p:cNvSpPr>
            <a:spLocks noGrp="1"/>
          </p:cNvSpPr>
          <p:nvPr>
            <p:ph type="body" sz="quarter" idx="13"/>
          </p:nvPr>
        </p:nvSpPr>
        <p:spPr>
          <a:xfrm>
            <a:off x="231485" y="1516809"/>
            <a:ext cx="8493416" cy="4196630"/>
          </a:xfrm>
        </p:spPr>
        <p:txBody>
          <a:bodyPr/>
          <a:lstStyle/>
          <a:p>
            <a:pPr>
              <a:lnSpc>
                <a:spcPct val="100000"/>
              </a:lnSpc>
            </a:pPr>
            <a:r>
              <a:rPr lang="en-US" sz="2000" b="1" dirty="0">
                <a:solidFill>
                  <a:schemeClr val="bg2">
                    <a:lumMod val="25000"/>
                  </a:schemeClr>
                </a:solidFill>
              </a:rPr>
              <a:t>Quantitative assessment</a:t>
            </a:r>
            <a:endParaRPr lang="en-US" sz="2000" b="1" dirty="0"/>
          </a:p>
          <a:p>
            <a:pPr marL="285750" indent="-285750">
              <a:lnSpc>
                <a:spcPct val="100000"/>
              </a:lnSpc>
              <a:buFont typeface="Arial" panose="020B0604020202020204" pitchFamily="34" charset="0"/>
              <a:buChar char="•"/>
            </a:pPr>
            <a:r>
              <a:rPr lang="en-US" sz="1600" b="1" dirty="0">
                <a:solidFill>
                  <a:schemeClr val="tx1"/>
                </a:solidFill>
              </a:rPr>
              <a:t>Security restrictions: </a:t>
            </a:r>
            <a:r>
              <a:rPr lang="en-US" sz="1600" dirty="0">
                <a:solidFill>
                  <a:schemeClr val="tx1"/>
                </a:solidFill>
              </a:rPr>
              <a:t>The findings cannot be extrapolated to sites that were not visited; aggregate data for this assessment is therefore representative of the refugee population living within camps exclusive of </a:t>
            </a:r>
            <a:r>
              <a:rPr lang="en-US" sz="1600" dirty="0" err="1">
                <a:solidFill>
                  <a:schemeClr val="tx1"/>
                </a:solidFill>
              </a:rPr>
              <a:t>Kutupalong</a:t>
            </a:r>
            <a:r>
              <a:rPr lang="en-US" sz="1600" dirty="0">
                <a:solidFill>
                  <a:schemeClr val="tx1"/>
                </a:solidFill>
              </a:rPr>
              <a:t> RC, </a:t>
            </a:r>
            <a:r>
              <a:rPr lang="en-US" sz="1600" dirty="0" err="1">
                <a:solidFill>
                  <a:schemeClr val="tx1"/>
                </a:solidFill>
              </a:rPr>
              <a:t>Nayapara</a:t>
            </a:r>
            <a:r>
              <a:rPr lang="en-US" sz="1600" dirty="0">
                <a:solidFill>
                  <a:schemeClr val="tx1"/>
                </a:solidFill>
              </a:rPr>
              <a:t> RC, Blocks A, C, and E in Camp 26, and Block B in Camp 27. These camps/blocks were not assessed due to security concerns during the data collection period. </a:t>
            </a:r>
          </a:p>
          <a:p>
            <a:pPr marL="285750" indent="-285750">
              <a:lnSpc>
                <a:spcPct val="100000"/>
              </a:lnSpc>
              <a:buFont typeface="Arial" panose="020B0604020202020204" pitchFamily="34" charset="0"/>
              <a:buChar char="•"/>
            </a:pPr>
            <a:r>
              <a:rPr lang="en-US" sz="1600" b="1" dirty="0">
                <a:solidFill>
                  <a:schemeClr val="tx1"/>
                </a:solidFill>
              </a:rPr>
              <a:t>Respondent bias: </a:t>
            </a:r>
            <a:r>
              <a:rPr lang="en-US" sz="1600" dirty="0">
                <a:solidFill>
                  <a:schemeClr val="tx1"/>
                </a:solidFill>
              </a:rPr>
              <a:t>(social desirability bias) is likely to have influenced the responses to some questions. Families might have felt pressure to give answers that are socially acceptable or perceived to be the ‘right’ answer. Findings relating to a subset of the population may have a lower confidence level and wider margin of error. </a:t>
            </a:r>
          </a:p>
        </p:txBody>
      </p:sp>
    </p:spTree>
    <p:extLst>
      <p:ext uri="{BB962C8B-B14F-4D97-AF65-F5344CB8AC3E}">
        <p14:creationId xmlns:p14="http://schemas.microsoft.com/office/powerpoint/2010/main" val="516125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a:t>Limitations</a:t>
            </a:r>
            <a:endParaRPr lang="es-ES" sz="3200" dirty="0"/>
          </a:p>
        </p:txBody>
      </p:sp>
      <p:sp>
        <p:nvSpPr>
          <p:cNvPr id="4" name="Text Placeholder 3"/>
          <p:cNvSpPr>
            <a:spLocks noGrp="1"/>
          </p:cNvSpPr>
          <p:nvPr>
            <p:ph type="body" sz="quarter" idx="13"/>
          </p:nvPr>
        </p:nvSpPr>
        <p:spPr>
          <a:xfrm>
            <a:off x="231485" y="1516809"/>
            <a:ext cx="8493416" cy="4196630"/>
          </a:xfrm>
        </p:spPr>
        <p:txBody>
          <a:bodyPr/>
          <a:lstStyle/>
          <a:p>
            <a:pPr>
              <a:lnSpc>
                <a:spcPct val="100000"/>
              </a:lnSpc>
            </a:pPr>
            <a:r>
              <a:rPr lang="en-US" sz="2000" b="1" dirty="0">
                <a:solidFill>
                  <a:schemeClr val="bg2">
                    <a:lumMod val="25000"/>
                  </a:schemeClr>
                </a:solidFill>
              </a:rPr>
              <a:t>Qualitative assessment</a:t>
            </a:r>
          </a:p>
          <a:p>
            <a:pPr marL="285750" indent="-285750">
              <a:lnSpc>
                <a:spcPct val="100000"/>
              </a:lnSpc>
              <a:buFont typeface="Arial" panose="020B0604020202020204" pitchFamily="34" charset="0"/>
              <a:buChar char="•"/>
            </a:pPr>
            <a:r>
              <a:rPr lang="en-US" sz="1600" b="1" dirty="0">
                <a:solidFill>
                  <a:schemeClr val="bg2">
                    <a:lumMod val="25000"/>
                  </a:schemeClr>
                </a:solidFill>
              </a:rPr>
              <a:t>Indicative findings</a:t>
            </a:r>
            <a:r>
              <a:rPr lang="en-US" sz="1600" dirty="0">
                <a:solidFill>
                  <a:schemeClr val="bg2">
                    <a:lumMod val="25000"/>
                  </a:schemeClr>
                </a:solidFill>
              </a:rPr>
              <a:t>: This study used qualitative research methods, as such results are indicative only and cannot be </a:t>
            </a:r>
            <a:r>
              <a:rPr lang="en-US" sz="1600" dirty="0" err="1">
                <a:solidFill>
                  <a:schemeClr val="bg2">
                    <a:lumMod val="25000"/>
                  </a:schemeClr>
                </a:solidFill>
              </a:rPr>
              <a:t>generalised</a:t>
            </a:r>
            <a:r>
              <a:rPr lang="en-US" sz="1600" dirty="0">
                <a:solidFill>
                  <a:schemeClr val="bg2">
                    <a:lumMod val="25000"/>
                  </a:schemeClr>
                </a:solidFill>
              </a:rPr>
              <a:t> for the entire camp population. However, efforts were made to ensure qualitative findings were crossed with previous quantitative assessments in order to triangulate findings.  </a:t>
            </a:r>
          </a:p>
          <a:p>
            <a:pPr marL="285750" indent="-285750">
              <a:lnSpc>
                <a:spcPct val="100000"/>
              </a:lnSpc>
              <a:buFont typeface="Arial" panose="020B0604020202020204" pitchFamily="34" charset="0"/>
              <a:buChar char="•"/>
            </a:pPr>
            <a:r>
              <a:rPr lang="en-US" sz="1600" b="1" dirty="0">
                <a:solidFill>
                  <a:schemeClr val="bg2">
                    <a:lumMod val="25000"/>
                  </a:schemeClr>
                </a:solidFill>
              </a:rPr>
              <a:t>Participant bias</a:t>
            </a:r>
            <a:r>
              <a:rPr lang="en-US" sz="1600" dirty="0">
                <a:solidFill>
                  <a:schemeClr val="bg2">
                    <a:lumMod val="25000"/>
                  </a:schemeClr>
                </a:solidFill>
              </a:rPr>
              <a:t>: Certain responses may be under-reported or over-reported due to the subjectivity, perceptions, and comfort level (related to MHM specifically) of participants, especially “social desirability bias” – the documented tendency of people to provide what they perceive to be the “right” answers to certain questions.  Additionally, given that participants were recruited by WASH volunteers, it is possible that they may have been coached to provide positive responses on WASH service provision in that area. </a:t>
            </a:r>
          </a:p>
          <a:p>
            <a:pPr marL="285750" indent="-285750">
              <a:lnSpc>
                <a:spcPct val="100000"/>
              </a:lnSpc>
              <a:buFont typeface="Arial" panose="020B0604020202020204" pitchFamily="34" charset="0"/>
              <a:buChar char="•"/>
            </a:pPr>
            <a:r>
              <a:rPr lang="en-US" sz="1600" b="1" dirty="0">
                <a:solidFill>
                  <a:schemeClr val="bg2">
                    <a:lumMod val="25000"/>
                  </a:schemeClr>
                </a:solidFill>
              </a:rPr>
              <a:t>Sampling bias</a:t>
            </a:r>
            <a:r>
              <a:rPr lang="en-US" sz="1600" dirty="0">
                <a:solidFill>
                  <a:schemeClr val="bg2">
                    <a:lumMod val="25000"/>
                  </a:schemeClr>
                </a:solidFill>
              </a:rPr>
              <a:t>: Although efforts were made to ensure a diverse range of participants, time constrictions for sampling and a lack of REACH footprint in the camps created a reliance on WASH partners – while WASH partners were briefed on how to select diverse participants in terms of age, camp block, and background – in practice, convenience sampling was often used. This is may have constrained the likelihood of some groups (e.g. female head of households, participants located further away from the discussion) from being under selected relative to others.</a:t>
            </a:r>
          </a:p>
        </p:txBody>
      </p:sp>
    </p:spTree>
    <p:extLst>
      <p:ext uri="{BB962C8B-B14F-4D97-AF65-F5344CB8AC3E}">
        <p14:creationId xmlns:p14="http://schemas.microsoft.com/office/powerpoint/2010/main" val="403253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0305-36FB-4DC8-83C2-45E495A9CD80}"/>
              </a:ext>
            </a:extLst>
          </p:cNvPr>
          <p:cNvSpPr>
            <a:spLocks noGrp="1"/>
          </p:cNvSpPr>
          <p:nvPr>
            <p:ph type="ctrTitle"/>
          </p:nvPr>
        </p:nvSpPr>
        <p:spPr>
          <a:xfrm>
            <a:off x="291906" y="1845250"/>
            <a:ext cx="3111169" cy="2501153"/>
          </a:xfrm>
        </p:spPr>
        <p:txBody>
          <a:bodyPr/>
          <a:lstStyle/>
          <a:p>
            <a:r>
              <a:rPr lang="en-US" sz="3600" dirty="0"/>
              <a:t>Key findings from household survey (quantitative)</a:t>
            </a:r>
            <a:endParaRPr lang="en-GB" sz="3200" dirty="0"/>
          </a:p>
        </p:txBody>
      </p:sp>
      <p:sp>
        <p:nvSpPr>
          <p:cNvPr id="7" name="Text Placeholder 3">
            <a:extLst>
              <a:ext uri="{FF2B5EF4-FFF2-40B4-BE49-F238E27FC236}">
                <a16:creationId xmlns:a16="http://schemas.microsoft.com/office/drawing/2014/main" id="{A9E5C541-B6F1-42DB-BE42-8C562A8416FB}"/>
              </a:ext>
            </a:extLst>
          </p:cNvPr>
          <p:cNvSpPr txBox="1">
            <a:spLocks/>
          </p:cNvSpPr>
          <p:nvPr/>
        </p:nvSpPr>
        <p:spPr>
          <a:xfrm>
            <a:off x="3517313" y="379626"/>
            <a:ext cx="5334780" cy="5072635"/>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2000" dirty="0">
              <a:solidFill>
                <a:schemeClr val="tx1"/>
              </a:solidFill>
            </a:endParaRPr>
          </a:p>
          <a:p>
            <a:pPr>
              <a:lnSpc>
                <a:spcPct val="100000"/>
              </a:lnSpc>
            </a:pPr>
            <a:endParaRPr lang="en-US" sz="2000" dirty="0">
              <a:solidFill>
                <a:schemeClr val="tx1"/>
              </a:solidFill>
            </a:endParaRPr>
          </a:p>
          <a:p>
            <a:pPr>
              <a:lnSpc>
                <a:spcPct val="100000"/>
              </a:lnSpc>
            </a:pPr>
            <a:endParaRPr lang="en-US" sz="2000" dirty="0">
              <a:solidFill>
                <a:schemeClr val="tx1"/>
              </a:solidFill>
            </a:endParaRPr>
          </a:p>
          <a:p>
            <a:pPr>
              <a:lnSpc>
                <a:spcPct val="100000"/>
              </a:lnSpc>
            </a:pPr>
            <a:endParaRPr lang="en-US" sz="2000" dirty="0">
              <a:solidFill>
                <a:schemeClr val="tx1"/>
              </a:solidFill>
            </a:endParaRPr>
          </a:p>
          <a:p>
            <a:pPr>
              <a:lnSpc>
                <a:spcPct val="100000"/>
              </a:lnSpc>
            </a:pPr>
            <a:endParaRPr lang="en-US" sz="2000" dirty="0">
              <a:solidFill>
                <a:schemeClr val="tx1"/>
              </a:solidFill>
            </a:endParaRPr>
          </a:p>
          <a:p>
            <a:pPr>
              <a:lnSpc>
                <a:spcPct val="100000"/>
              </a:lnSpc>
            </a:pPr>
            <a:r>
              <a:rPr lang="en-US" sz="2000" dirty="0">
                <a:solidFill>
                  <a:schemeClr val="tx1"/>
                </a:solidFill>
              </a:rPr>
              <a:t>Only </a:t>
            </a:r>
            <a:r>
              <a:rPr lang="en-US" sz="2000" b="1" dirty="0">
                <a:solidFill>
                  <a:srgbClr val="EE5859"/>
                </a:solidFill>
              </a:rPr>
              <a:t>27%</a:t>
            </a:r>
            <a:r>
              <a:rPr lang="en-US" sz="2000" dirty="0">
                <a:solidFill>
                  <a:schemeClr val="tx1"/>
                </a:solidFill>
              </a:rPr>
              <a:t> of respondents reported that they themselves directly received menstrual hygiene materials at a distribution site in the 12 months prior to data collection.</a:t>
            </a:r>
          </a:p>
          <a:p>
            <a:pPr>
              <a:lnSpc>
                <a:spcPct val="100000"/>
              </a:lnSpc>
            </a:pPr>
            <a:r>
              <a:rPr lang="en-US" sz="1800" dirty="0">
                <a:solidFill>
                  <a:schemeClr val="tx1"/>
                </a:solidFill>
              </a:rPr>
              <a:t> This suggests the following:</a:t>
            </a:r>
          </a:p>
          <a:p>
            <a:pPr marL="360000" indent="-360000">
              <a:lnSpc>
                <a:spcPct val="100000"/>
              </a:lnSpc>
              <a:spcBef>
                <a:spcPts val="0"/>
              </a:spcBef>
              <a:buAutoNum type="arabicParenR"/>
            </a:pPr>
            <a:r>
              <a:rPr lang="en-US" sz="1600" dirty="0">
                <a:solidFill>
                  <a:schemeClr val="tx1"/>
                </a:solidFill>
              </a:rPr>
              <a:t>In the majority of cases, women are reportedly reliant on other household members to collect MHM materials. Findings from FGDs conducted in September 2019 indicate that husbands or sons often collect materials from distributions / markets or women cope through making their own materials / using materials for longer periods of time</a:t>
            </a:r>
          </a:p>
          <a:p>
            <a:pPr marL="360000" indent="-360000">
              <a:lnSpc>
                <a:spcPct val="100000"/>
              </a:lnSpc>
              <a:spcBef>
                <a:spcPts val="0"/>
              </a:spcBef>
              <a:buAutoNum type="arabicParenR"/>
            </a:pPr>
            <a:r>
              <a:rPr lang="en-US" sz="1600" dirty="0">
                <a:solidFill>
                  <a:schemeClr val="tx1"/>
                </a:solidFill>
              </a:rPr>
              <a:t>Women and girls that do not attend distributions do not directly benefit from awareness sessions on menstrual hygiene materials / menstruation conducted at the distribution site.</a:t>
            </a:r>
          </a:p>
        </p:txBody>
      </p:sp>
      <p:pic>
        <p:nvPicPr>
          <p:cNvPr id="4" name="Picture 3">
            <a:extLst>
              <a:ext uri="{FF2B5EF4-FFF2-40B4-BE49-F238E27FC236}">
                <a16:creationId xmlns:a16="http://schemas.microsoft.com/office/drawing/2014/main" id="{C94DE041-C809-42F4-810C-0F0166F3E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134" y="185558"/>
            <a:ext cx="4201962" cy="2300468"/>
          </a:xfrm>
          <a:prstGeom prst="rect">
            <a:avLst/>
          </a:prstGeom>
        </p:spPr>
      </p:pic>
    </p:spTree>
    <p:extLst>
      <p:ext uri="{BB962C8B-B14F-4D97-AF65-F5344CB8AC3E}">
        <p14:creationId xmlns:p14="http://schemas.microsoft.com/office/powerpoint/2010/main" val="322512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0305-36FB-4DC8-83C2-45E495A9CD80}"/>
              </a:ext>
            </a:extLst>
          </p:cNvPr>
          <p:cNvSpPr>
            <a:spLocks noGrp="1"/>
          </p:cNvSpPr>
          <p:nvPr>
            <p:ph type="ctrTitle"/>
          </p:nvPr>
        </p:nvSpPr>
        <p:spPr>
          <a:xfrm>
            <a:off x="291907" y="1845250"/>
            <a:ext cx="3073006" cy="2501153"/>
          </a:xfrm>
        </p:spPr>
        <p:txBody>
          <a:bodyPr/>
          <a:lstStyle/>
          <a:p>
            <a:r>
              <a:rPr lang="en-US" sz="3600" dirty="0"/>
              <a:t>Key findings from household survey (quantitative)</a:t>
            </a:r>
            <a:endParaRPr lang="en-GB" sz="3200" dirty="0"/>
          </a:p>
        </p:txBody>
      </p:sp>
      <p:sp>
        <p:nvSpPr>
          <p:cNvPr id="7" name="Text Placeholder 3">
            <a:extLst>
              <a:ext uri="{FF2B5EF4-FFF2-40B4-BE49-F238E27FC236}">
                <a16:creationId xmlns:a16="http://schemas.microsoft.com/office/drawing/2014/main" id="{A9E5C541-B6F1-42DB-BE42-8C562A8416FB}"/>
              </a:ext>
            </a:extLst>
          </p:cNvPr>
          <p:cNvSpPr txBox="1">
            <a:spLocks/>
          </p:cNvSpPr>
          <p:nvPr/>
        </p:nvSpPr>
        <p:spPr>
          <a:xfrm>
            <a:off x="3364913" y="179601"/>
            <a:ext cx="5334780" cy="5072635"/>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endParaRPr lang="en-US" sz="1800" dirty="0">
              <a:solidFill>
                <a:schemeClr val="tx1"/>
              </a:solidFill>
            </a:endParaRPr>
          </a:p>
          <a:p>
            <a:pPr marL="285750" indent="-285750">
              <a:lnSpc>
                <a:spcPct val="100000"/>
              </a:lnSpc>
              <a:buFont typeface="Arial" panose="020B0604020202020204" pitchFamily="34" charset="0"/>
              <a:buChar char="•"/>
            </a:pPr>
            <a:endParaRPr lang="en-US" sz="1800" dirty="0">
              <a:solidFill>
                <a:schemeClr val="tx1"/>
              </a:solidFill>
            </a:endParaRPr>
          </a:p>
          <a:p>
            <a:pPr marL="285750" indent="-285750">
              <a:lnSpc>
                <a:spcPct val="100000"/>
              </a:lnSpc>
              <a:buFont typeface="Arial" panose="020B0604020202020204" pitchFamily="34" charset="0"/>
              <a:buChar char="•"/>
            </a:pPr>
            <a:endParaRPr lang="en-US" sz="1800" dirty="0">
              <a:solidFill>
                <a:schemeClr val="tx1"/>
              </a:solidFill>
            </a:endParaRPr>
          </a:p>
          <a:p>
            <a:pPr marL="285750" indent="-285750">
              <a:lnSpc>
                <a:spcPct val="100000"/>
              </a:lnSpc>
              <a:buFont typeface="Arial" panose="020B0604020202020204" pitchFamily="34" charset="0"/>
              <a:buChar char="•"/>
            </a:pPr>
            <a:endParaRPr lang="en-US" sz="1800" dirty="0">
              <a:solidFill>
                <a:schemeClr val="tx1"/>
              </a:solidFill>
            </a:endParaRPr>
          </a:p>
          <a:p>
            <a:pPr marL="285750" indent="-285750">
              <a:lnSpc>
                <a:spcPct val="100000"/>
              </a:lnSpc>
              <a:buFont typeface="Arial" panose="020B0604020202020204" pitchFamily="34" charset="0"/>
              <a:buChar char="•"/>
            </a:pPr>
            <a:endParaRPr lang="en-US" sz="1800" dirty="0">
              <a:solidFill>
                <a:schemeClr val="tx1"/>
              </a:solidFill>
            </a:endParaRPr>
          </a:p>
          <a:p>
            <a:pPr marL="285750" indent="-285750">
              <a:lnSpc>
                <a:spcPct val="100000"/>
              </a:lnSpc>
              <a:buFont typeface="Arial" panose="020B0604020202020204" pitchFamily="34" charset="0"/>
              <a:buChar char="•"/>
            </a:pPr>
            <a:endParaRPr lang="en-US" sz="1800" dirty="0">
              <a:solidFill>
                <a:schemeClr val="tx1"/>
              </a:solidFill>
            </a:endParaRPr>
          </a:p>
          <a:p>
            <a:pPr marL="285750" indent="-285750">
              <a:lnSpc>
                <a:spcPct val="100000"/>
              </a:lnSpc>
              <a:buFont typeface="Arial" panose="020B0604020202020204" pitchFamily="34" charset="0"/>
              <a:buChar char="•"/>
            </a:pPr>
            <a:endParaRPr lang="en-US" sz="1800" dirty="0">
              <a:solidFill>
                <a:schemeClr val="tx1"/>
              </a:solidFill>
            </a:endParaRPr>
          </a:p>
          <a:p>
            <a:pPr marL="285750" indent="-285750">
              <a:lnSpc>
                <a:spcPct val="100000"/>
              </a:lnSpc>
              <a:buFont typeface="Arial" panose="020B0604020202020204" pitchFamily="34" charset="0"/>
              <a:buChar char="•"/>
            </a:pPr>
            <a:endParaRPr lang="en-US" sz="1800" dirty="0">
              <a:solidFill>
                <a:schemeClr val="tx1"/>
              </a:solidFill>
            </a:endParaRPr>
          </a:p>
          <a:p>
            <a:pPr marL="285750" indent="-285750">
              <a:lnSpc>
                <a:spcPct val="100000"/>
              </a:lnSpc>
              <a:buFont typeface="Arial" panose="020B0604020202020204" pitchFamily="34" charset="0"/>
              <a:buChar char="•"/>
            </a:pPr>
            <a:endParaRPr lang="en-US" sz="1800" dirty="0">
              <a:solidFill>
                <a:schemeClr val="tx1"/>
              </a:solidFill>
            </a:endParaRPr>
          </a:p>
          <a:p>
            <a:pPr>
              <a:lnSpc>
                <a:spcPct val="100000"/>
              </a:lnSpc>
            </a:pPr>
            <a:endParaRPr lang="en-US" sz="1800" dirty="0">
              <a:solidFill>
                <a:schemeClr val="tx1"/>
              </a:solidFill>
            </a:endParaRPr>
          </a:p>
        </p:txBody>
      </p:sp>
      <p:pic>
        <p:nvPicPr>
          <p:cNvPr id="4" name="Picture 3">
            <a:extLst>
              <a:ext uri="{FF2B5EF4-FFF2-40B4-BE49-F238E27FC236}">
                <a16:creationId xmlns:a16="http://schemas.microsoft.com/office/drawing/2014/main" id="{A88D4948-5E76-4332-BCF8-80866DBDD82C}"/>
              </a:ext>
            </a:extLst>
          </p:cNvPr>
          <p:cNvPicPr>
            <a:picLocks noChangeAspect="1"/>
          </p:cNvPicPr>
          <p:nvPr/>
        </p:nvPicPr>
        <p:blipFill rotWithShape="1">
          <a:blip r:embed="rId2">
            <a:extLst>
              <a:ext uri="{28A0092B-C50C-407E-A947-70E740481C1C}">
                <a14:useLocalDpi xmlns:a14="http://schemas.microsoft.com/office/drawing/2010/main" val="0"/>
              </a:ext>
            </a:extLst>
          </a:blip>
          <a:srcRect r="58354"/>
          <a:stretch/>
        </p:blipFill>
        <p:spPr>
          <a:xfrm>
            <a:off x="4250738" y="802117"/>
            <a:ext cx="2991351" cy="2086266"/>
          </a:xfrm>
          <a:prstGeom prst="rect">
            <a:avLst/>
          </a:prstGeom>
        </p:spPr>
      </p:pic>
      <p:pic>
        <p:nvPicPr>
          <p:cNvPr id="6" name="Picture 5">
            <a:extLst>
              <a:ext uri="{FF2B5EF4-FFF2-40B4-BE49-F238E27FC236}">
                <a16:creationId xmlns:a16="http://schemas.microsoft.com/office/drawing/2014/main" id="{7EE387AD-9BEA-4B67-8077-AD9EAACCECEB}"/>
              </a:ext>
            </a:extLst>
          </p:cNvPr>
          <p:cNvPicPr>
            <a:picLocks noChangeAspect="1"/>
          </p:cNvPicPr>
          <p:nvPr/>
        </p:nvPicPr>
        <p:blipFill rotWithShape="1">
          <a:blip r:embed="rId2">
            <a:extLst>
              <a:ext uri="{28A0092B-C50C-407E-A947-70E740481C1C}">
                <a14:useLocalDpi xmlns:a14="http://schemas.microsoft.com/office/drawing/2010/main" val="0"/>
              </a:ext>
            </a:extLst>
          </a:blip>
          <a:srcRect l="41248"/>
          <a:stretch/>
        </p:blipFill>
        <p:spPr>
          <a:xfrm>
            <a:off x="4250738" y="3510899"/>
            <a:ext cx="4220076" cy="2086266"/>
          </a:xfrm>
          <a:prstGeom prst="rect">
            <a:avLst/>
          </a:prstGeom>
        </p:spPr>
      </p:pic>
    </p:spTree>
    <p:extLst>
      <p:ext uri="{BB962C8B-B14F-4D97-AF65-F5344CB8AC3E}">
        <p14:creationId xmlns:p14="http://schemas.microsoft.com/office/powerpoint/2010/main" val="391823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5" y="266337"/>
            <a:ext cx="8258203" cy="724646"/>
          </a:xfrm>
        </p:spPr>
        <p:txBody>
          <a:bodyPr/>
          <a:lstStyle/>
          <a:p>
            <a:r>
              <a:rPr lang="en-US" sz="3200" dirty="0"/>
              <a:t>Key findings from household survey (quantitative)</a:t>
            </a:r>
            <a:endParaRPr lang="es-ES" sz="3200" dirty="0"/>
          </a:p>
        </p:txBody>
      </p:sp>
      <p:sp>
        <p:nvSpPr>
          <p:cNvPr id="5" name="Text Placeholder 4">
            <a:extLst>
              <a:ext uri="{FF2B5EF4-FFF2-40B4-BE49-F238E27FC236}">
                <a16:creationId xmlns:a16="http://schemas.microsoft.com/office/drawing/2014/main" id="{B55D38A1-3D8A-4FEA-BD6D-1B7628DE466B}"/>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50DDC191-2435-402F-AA19-3100370F2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76" y="1901435"/>
            <a:ext cx="8387200" cy="2889640"/>
          </a:xfrm>
          <a:prstGeom prst="rect">
            <a:avLst/>
          </a:prstGeom>
        </p:spPr>
      </p:pic>
    </p:spTree>
    <p:extLst>
      <p:ext uri="{BB962C8B-B14F-4D97-AF65-F5344CB8AC3E}">
        <p14:creationId xmlns:p14="http://schemas.microsoft.com/office/powerpoint/2010/main" val="2544182876"/>
      </p:ext>
    </p:extLst>
  </p:cSld>
  <p:clrMapOvr>
    <a:masterClrMapping/>
  </p:clrMapOvr>
</p:sld>
</file>

<file path=ppt/theme/theme1.xml><?xml version="1.0" encoding="utf-8"?>
<a:theme xmlns:a="http://schemas.openxmlformats.org/drawingml/2006/main" name="Op1">
  <a:themeElements>
    <a:clrScheme name="REACH colours">
      <a:dk1>
        <a:srgbClr val="000000"/>
      </a:dk1>
      <a:lt1>
        <a:srgbClr val="FFFFFF"/>
      </a:lt1>
      <a:dk2>
        <a:srgbClr val="EE5859"/>
      </a:dk2>
      <a:lt2>
        <a:srgbClr val="FFFFFF"/>
      </a:lt2>
      <a:accent1>
        <a:srgbClr val="D2CBB8"/>
      </a:accent1>
      <a:accent2>
        <a:srgbClr val="D1D3D4"/>
      </a:accent2>
      <a:accent3>
        <a:srgbClr val="A5A5A5"/>
      </a:accent3>
      <a:accent4>
        <a:srgbClr val="F6ABAB"/>
      </a:accent4>
      <a:accent5>
        <a:srgbClr val="FACCCD"/>
      </a:accent5>
      <a:accent6>
        <a:srgbClr val="E8E4D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10.xml><?xml version="1.0" encoding="utf-8"?>
<a:theme xmlns:a="http://schemas.openxmlformats.org/drawingml/2006/main" name="Op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0ED20B0-A57B-47A6-92B6-BF532C01082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3.xml><?xml version="1.0" encoding="utf-8"?>
<a:theme xmlns:a="http://schemas.openxmlformats.org/drawingml/2006/main" name="Op1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E2DB4B3-0A91-46AC-B2E1-1E41E4DC0BFF}"/>
    </a:ext>
  </a:extLst>
</a:theme>
</file>

<file path=ppt/theme/theme4.xml><?xml version="1.0" encoding="utf-8"?>
<a:theme xmlns:a="http://schemas.openxmlformats.org/drawingml/2006/main" name="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5.xml><?xml version="1.0" encoding="utf-8"?>
<a:theme xmlns:a="http://schemas.openxmlformats.org/drawingml/2006/main" name="Op1 Top big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A16BE75-FF82-49EE-9E11-72ADE461BB0E}"/>
    </a:ext>
  </a:extLst>
</a:theme>
</file>

<file path=ppt/theme/theme6.xml><?xml version="1.0" encoding="utf-8"?>
<a:theme xmlns:a="http://schemas.openxmlformats.org/drawingml/2006/main" name="Op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1F33962-6289-48AF-91AE-BCC022D1B5E5}"/>
    </a:ext>
  </a:extLst>
</a:theme>
</file>

<file path=ppt/theme/theme7.xml><?xml version="1.0" encoding="utf-8"?>
<a:theme xmlns:a="http://schemas.openxmlformats.org/drawingml/2006/main" name="Op2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4858D50-D725-4E48-972A-A58B142B7469}"/>
    </a:ext>
  </a:extLst>
</a:theme>
</file>

<file path=ppt/theme/theme8.xml><?xml version="1.0" encoding="utf-8"?>
<a:theme xmlns:a="http://schemas.openxmlformats.org/drawingml/2006/main" name="Op2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544AC4C3-99A9-4423-A11E-24865A665579}"/>
    </a:ext>
  </a:extLst>
</a:theme>
</file>

<file path=ppt/theme/theme9.xml><?xml version="1.0" encoding="utf-8"?>
<a:theme xmlns:a="http://schemas.openxmlformats.org/drawingml/2006/main" name="Op2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C6BFDDA-B6C8-441F-A441-4E6BD2FD0A9B}"/>
    </a:ext>
  </a:extLst>
</a:theme>
</file>

<file path=docProps/app.xml><?xml version="1.0" encoding="utf-8"?>
<Properties xmlns="http://schemas.openxmlformats.org/officeDocument/2006/extended-properties" xmlns:vt="http://schemas.openxmlformats.org/officeDocument/2006/docPropsVTypes">
  <Template>REACH_Powerpoint_Template_MasterSlides</Template>
  <TotalTime>28</TotalTime>
  <Words>1552</Words>
  <Application>Microsoft Office PowerPoint</Application>
  <PresentationFormat>On-screen Show (4:3)</PresentationFormat>
  <Paragraphs>102</Paragraphs>
  <Slides>16</Slides>
  <Notes>5</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16</vt:i4>
      </vt:variant>
    </vt:vector>
  </HeadingPairs>
  <TitlesOfParts>
    <vt:vector size="29" baseType="lpstr">
      <vt:lpstr>Arial</vt:lpstr>
      <vt:lpstr>Arial Narrow</vt:lpstr>
      <vt:lpstr>Calibri</vt:lpstr>
      <vt:lpstr>Op1</vt:lpstr>
      <vt:lpstr>Op1 Left banner</vt:lpstr>
      <vt:lpstr>Op1 Big Left banner layout</vt:lpstr>
      <vt:lpstr>Op1 Top banner</vt:lpstr>
      <vt:lpstr>Op1 Top big banner</vt:lpstr>
      <vt:lpstr>Op2</vt:lpstr>
      <vt:lpstr>Op2 Left banner</vt:lpstr>
      <vt:lpstr>Op2 Top banner</vt:lpstr>
      <vt:lpstr>Op2 Big Left banner layout</vt:lpstr>
      <vt:lpstr>Op3</vt:lpstr>
      <vt:lpstr>Key Findings - Menstrual Hygiene Materials Assessment </vt:lpstr>
      <vt:lpstr>HP related assessments conducted in 2019</vt:lpstr>
      <vt:lpstr>Purpose of the assessment</vt:lpstr>
      <vt:lpstr>Methodology</vt:lpstr>
      <vt:lpstr>Limitations</vt:lpstr>
      <vt:lpstr>Limitations</vt:lpstr>
      <vt:lpstr>Key findings from household survey (quantitative)</vt:lpstr>
      <vt:lpstr>Key findings from household survey (quantitative)</vt:lpstr>
      <vt:lpstr>Key findings from household survey (quantitative)</vt:lpstr>
      <vt:lpstr>Key findings from FGDs (qualitative) </vt:lpstr>
      <vt:lpstr>Key findings from FGDs (qualitative) </vt:lpstr>
      <vt:lpstr>Key findings from FGDs (qualitative) </vt:lpstr>
      <vt:lpstr>Key findings from FGDs (qualitative) </vt:lpstr>
      <vt:lpstr>HP TWiG Recommendations </vt:lpstr>
      <vt:lpstr>HP TWiG Recommendations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Pastor Melo</dc:creator>
  <cp:lastModifiedBy>Leah Beaulac</cp:lastModifiedBy>
  <cp:revision>678</cp:revision>
  <cp:lastPrinted>2019-06-12T03:47:13Z</cp:lastPrinted>
  <dcterms:created xsi:type="dcterms:W3CDTF">2018-03-16T14:29:28Z</dcterms:created>
  <dcterms:modified xsi:type="dcterms:W3CDTF">2019-11-13T05:47:14Z</dcterms:modified>
</cp:coreProperties>
</file>