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4" r:id="rId2"/>
  </p:sldMasterIdLst>
  <p:notesMasterIdLst>
    <p:notesMasterId r:id="rId16"/>
  </p:notesMasterIdLst>
  <p:sldIdLst>
    <p:sldId id="864" r:id="rId3"/>
    <p:sldId id="866" r:id="rId4"/>
    <p:sldId id="883" r:id="rId5"/>
    <p:sldId id="882" r:id="rId6"/>
    <p:sldId id="878" r:id="rId7"/>
    <p:sldId id="867" r:id="rId8"/>
    <p:sldId id="875" r:id="rId9"/>
    <p:sldId id="880" r:id="rId10"/>
    <p:sldId id="881" r:id="rId11"/>
    <p:sldId id="869" r:id="rId12"/>
    <p:sldId id="876" r:id="rId13"/>
    <p:sldId id="870" r:id="rId14"/>
    <p:sldId id="87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698D37E-CAEB-3218-B29D-A9552FF7CA27}" name="Nizar BENSALAH" initials="NB" userId="S::nizar.bensalah@reach-initiative.org::7784a322-8ef1-406a-a860-6e5d1d8c1763" providerId="AD"/>
  <p188:author id="{A6D77A94-D995-55AA-4B7A-CF45D767FD15}" name="Anna PASCALE" initials="AP" userId="S::anna.pascale@impact-initiatives.org::c568c3a8-cc7a-4b5a-b75d-0f3a06af34c8" providerId="AD"/>
  <p188:author id="{518E3BB0-7E7A-0E31-1F16-42EA6444C9CB}" name="Anna PASCALE" initials="AP" userId="Anna PASCALE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hiara LOZZA" initials="CL" lastIdx="4" clrIdx="6">
    <p:extLst>
      <p:ext uri="{19B8F6BF-5375-455C-9EA6-DF929625EA0E}">
        <p15:presenceInfo xmlns:p15="http://schemas.microsoft.com/office/powerpoint/2012/main" userId="S::chiara.lozza@reach-initiative.org::7d5ccc8d-2d35-4d1e-bf44-b85702d99d2b" providerId="AD"/>
      </p:ext>
    </p:extLst>
  </p:cmAuthor>
  <p:cmAuthor id="1" name="Elisabeth Loewe" initials="EL" lastIdx="45" clrIdx="0">
    <p:extLst>
      <p:ext uri="{19B8F6BF-5375-455C-9EA6-DF929625EA0E}">
        <p15:presenceInfo xmlns:p15="http://schemas.microsoft.com/office/powerpoint/2012/main" userId="01d5c536841dc70f" providerId="Windows Live"/>
      </p:ext>
    </p:extLst>
  </p:cmAuthor>
  <p:cmAuthor id="8" name="Mouna BALGHOUTHI" initials="MB" lastIdx="1" clrIdx="7">
    <p:extLst>
      <p:ext uri="{19B8F6BF-5375-455C-9EA6-DF929625EA0E}">
        <p15:presenceInfo xmlns:p15="http://schemas.microsoft.com/office/powerpoint/2012/main" userId="Mouna BALGHOUTHI" providerId="None"/>
      </p:ext>
    </p:extLst>
  </p:cmAuthor>
  <p:cmAuthor id="2" name="ACTED" initials="A" lastIdx="6" clrIdx="1">
    <p:extLst>
      <p:ext uri="{19B8F6BF-5375-455C-9EA6-DF929625EA0E}">
        <p15:presenceInfo xmlns:p15="http://schemas.microsoft.com/office/powerpoint/2012/main" userId="ACTED" providerId="None"/>
      </p:ext>
    </p:extLst>
  </p:cmAuthor>
  <p:cmAuthor id="9" name="Annelies KERCKHOF" initials="AK" lastIdx="2" clrIdx="8">
    <p:extLst>
      <p:ext uri="{19B8F6BF-5375-455C-9EA6-DF929625EA0E}">
        <p15:presenceInfo xmlns:p15="http://schemas.microsoft.com/office/powerpoint/2012/main" userId="Annelies KERCKHOF" providerId="None"/>
      </p:ext>
    </p:extLst>
  </p:cmAuthor>
  <p:cmAuthor id="3" name="Emily Tripp" initials="ET" lastIdx="7" clrIdx="2">
    <p:extLst>
      <p:ext uri="{19B8F6BF-5375-455C-9EA6-DF929625EA0E}">
        <p15:presenceInfo xmlns:p15="http://schemas.microsoft.com/office/powerpoint/2012/main" userId="Emily Tripp" providerId="None"/>
      </p:ext>
    </p:extLst>
  </p:cmAuthor>
  <p:cmAuthor id="4" name="REACH Libya" initials="RL" lastIdx="8" clrIdx="3">
    <p:extLst>
      <p:ext uri="{19B8F6BF-5375-455C-9EA6-DF929625EA0E}">
        <p15:presenceInfo xmlns:p15="http://schemas.microsoft.com/office/powerpoint/2012/main" userId="X9gEBvy42jKKxf9KRQJiLDoyfijEKxTpzSS0QrZLmZQ=" providerId="None"/>
      </p:ext>
    </p:extLst>
  </p:cmAuthor>
  <p:cmAuthor id="5" name="Admin" initials="A" lastIdx="4" clrIdx="4">
    <p:extLst>
      <p:ext uri="{19B8F6BF-5375-455C-9EA6-DF929625EA0E}">
        <p15:presenceInfo xmlns:p15="http://schemas.microsoft.com/office/powerpoint/2012/main" userId="Admin" providerId="None"/>
      </p:ext>
    </p:extLst>
  </p:cmAuthor>
  <p:cmAuthor id="6" name="Mouna Balghouthi" initials="MB" lastIdx="4" clrIdx="5">
    <p:extLst>
      <p:ext uri="{19B8F6BF-5375-455C-9EA6-DF929625EA0E}">
        <p15:presenceInfo xmlns:p15="http://schemas.microsoft.com/office/powerpoint/2012/main" userId="b340b46b7764e3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5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B5DC95-EC99-0A93-5E84-E04AE128113B}" v="61" dt="2022-08-30T08:53:54.219"/>
    <p1510:client id="{4A5ECF75-4E6D-B75E-B482-E26460A51AD3}" v="4" dt="2022-08-30T13:11:10.797"/>
    <p1510:client id="{BA093B6C-F521-8F08-D2EF-91D611A3BABB}" v="8" dt="2022-08-30T22:52:54.9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8" autoAdjust="0"/>
  </p:normalViewPr>
  <p:slideViewPr>
    <p:cSldViewPr snapToGrid="0">
      <p:cViewPr varScale="1">
        <p:scale>
          <a:sx n="81" d="100"/>
          <a:sy n="81" d="100"/>
        </p:scale>
        <p:origin x="691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zar BENSALAH" userId="7784a322-8ef1-406a-a860-6e5d1d8c1763" providerId="ADAL" clId="{07357B51-AB0F-4A41-8123-82747BF269B5}"/>
    <pc:docChg chg="">
      <pc:chgData name="Nizar BENSALAH" userId="7784a322-8ef1-406a-a860-6e5d1d8c1763" providerId="ADAL" clId="{07357B51-AB0F-4A41-8123-82747BF269B5}" dt="2022-08-30T22:54:59.502" v="7"/>
      <pc:docMkLst>
        <pc:docMk/>
      </pc:docMkLst>
      <pc:sldChg chg="delCm">
        <pc:chgData name="Nizar BENSALAH" userId="7784a322-8ef1-406a-a860-6e5d1d8c1763" providerId="ADAL" clId="{07357B51-AB0F-4A41-8123-82747BF269B5}" dt="2022-08-30T22:54:32.865" v="3"/>
        <pc:sldMkLst>
          <pc:docMk/>
          <pc:sldMk cId="4139638338" sldId="866"/>
        </pc:sldMkLst>
      </pc:sldChg>
      <pc:sldChg chg="delCm">
        <pc:chgData name="Nizar BENSALAH" userId="7784a322-8ef1-406a-a860-6e5d1d8c1763" providerId="ADAL" clId="{07357B51-AB0F-4A41-8123-82747BF269B5}" dt="2022-08-30T22:54:49.898" v="6"/>
        <pc:sldMkLst>
          <pc:docMk/>
          <pc:sldMk cId="1232457425" sldId="867"/>
        </pc:sldMkLst>
      </pc:sldChg>
      <pc:sldChg chg="delCm">
        <pc:chgData name="Nizar BENSALAH" userId="7784a322-8ef1-406a-a860-6e5d1d8c1763" providerId="ADAL" clId="{07357B51-AB0F-4A41-8123-82747BF269B5}" dt="2022-08-30T22:54:59.502" v="7"/>
        <pc:sldMkLst>
          <pc:docMk/>
          <pc:sldMk cId="725100476" sldId="869"/>
        </pc:sldMkLst>
      </pc:sldChg>
      <pc:sldChg chg="delCm">
        <pc:chgData name="Nizar BENSALAH" userId="7784a322-8ef1-406a-a860-6e5d1d8c1763" providerId="ADAL" clId="{07357B51-AB0F-4A41-8123-82747BF269B5}" dt="2022-08-30T22:54:21.363" v="1"/>
        <pc:sldMkLst>
          <pc:docMk/>
          <pc:sldMk cId="660405760" sldId="878"/>
        </pc:sldMkLst>
      </pc:sldChg>
      <pc:sldChg chg="delCm">
        <pc:chgData name="Nizar BENSALAH" userId="7784a322-8ef1-406a-a860-6e5d1d8c1763" providerId="ADAL" clId="{07357B51-AB0F-4A41-8123-82747BF269B5}" dt="2022-08-30T22:54:39.882" v="5"/>
        <pc:sldMkLst>
          <pc:docMk/>
          <pc:sldMk cId="3845866373" sldId="8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3B1C5-C406-4A58-B877-58D34956AD8D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A766A-23F5-4D50-AAAF-B864770DD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6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IE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DD7B2-D41C-4BC2-B4B6-D99A4BC19B21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4503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58585A"/>
              </a:buClr>
              <a:buFont typeface="Arial" panose="020B0604020202020204" pitchFamily="34" charset="0"/>
              <a:buNone/>
            </a:pPr>
            <a:endParaRPr lang="en-US" sz="1100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A766A-23F5-4D50-AAAF-B864770DD9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18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58585A"/>
              </a:buClr>
              <a:buFont typeface="Arial" panose="020B0604020202020204" pitchFamily="34" charset="0"/>
              <a:buNone/>
            </a:pPr>
            <a:endParaRPr lang="en-US" sz="1100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A766A-23F5-4D50-AAAF-B864770DD9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2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58585A"/>
              </a:buClr>
              <a:buFont typeface="Arial" panose="020B0604020202020204" pitchFamily="34" charset="0"/>
              <a:buNone/>
            </a:pPr>
            <a:endParaRPr lang="en-US" sz="1100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A766A-23F5-4D50-AAAF-B864770DD9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87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58585A"/>
              </a:buClr>
              <a:buFont typeface="Arial" panose="020B0604020202020204" pitchFamily="34" charset="0"/>
              <a:buNone/>
            </a:pPr>
            <a:endParaRPr lang="en-US" sz="1100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A766A-23F5-4D50-AAAF-B864770DD9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2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58585A"/>
              </a:buClr>
              <a:buFont typeface="Arial" panose="020B0604020202020204" pitchFamily="34" charset="0"/>
              <a:buNone/>
            </a:pPr>
            <a:endParaRPr lang="en-US" sz="1100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A766A-23F5-4D50-AAAF-B864770DD9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87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58585A"/>
              </a:buClr>
              <a:buFont typeface="Arial" panose="020B0604020202020204" pitchFamily="34" charset="0"/>
              <a:buNone/>
            </a:pPr>
            <a:endParaRPr lang="en-US" sz="1100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A766A-23F5-4D50-AAAF-B864770DD9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85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58585A"/>
              </a:buClr>
              <a:buFont typeface="Arial" panose="020B0604020202020204" pitchFamily="34" charset="0"/>
              <a:buNone/>
            </a:pPr>
            <a:endParaRPr lang="en-US" sz="1100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A766A-23F5-4D50-AAAF-B864770DD9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53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58585A"/>
              </a:buClr>
              <a:buFont typeface="Arial" panose="020B0604020202020204" pitchFamily="34" charset="0"/>
              <a:buNone/>
            </a:pPr>
            <a:endParaRPr lang="en-US" sz="11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A766A-23F5-4D50-AAAF-B864770DD9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58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58585A"/>
              </a:buClr>
              <a:buFont typeface="Arial" panose="020B0604020202020204" pitchFamily="34" charset="0"/>
              <a:buNone/>
            </a:pPr>
            <a:endParaRPr lang="en-US" sz="1100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A766A-23F5-4D50-AAAF-B864770DD9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58585A"/>
              </a:buClr>
              <a:buFont typeface="Arial" panose="020B0604020202020204" pitchFamily="34" charset="0"/>
              <a:buNone/>
            </a:pPr>
            <a:endParaRPr lang="en-US" sz="1100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A766A-23F5-4D50-AAAF-B864770DD9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69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58585A"/>
              </a:buClr>
              <a:buFont typeface="Arial" panose="020B0604020202020204" pitchFamily="34" charset="0"/>
              <a:buNone/>
            </a:pPr>
            <a:endParaRPr lang="en-US" sz="1100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A766A-23F5-4D50-AAAF-B864770DD9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62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-1" y="6247805"/>
            <a:ext cx="9144001" cy="610195"/>
            <a:chOff x="-1" y="6247805"/>
            <a:chExt cx="9144001" cy="610195"/>
          </a:xfrm>
        </p:grpSpPr>
        <p:sp>
          <p:nvSpPr>
            <p:cNvPr id="9" name="Rectangle 8"/>
            <p:cNvSpPr/>
            <p:nvPr userDrawn="1"/>
          </p:nvSpPr>
          <p:spPr>
            <a:xfrm>
              <a:off x="-1" y="6330186"/>
              <a:ext cx="9144001" cy="52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9" descr="REACH-PowerpointTitle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880" y="6364560"/>
              <a:ext cx="3237775" cy="465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 userDrawn="1"/>
          </p:nvSpPr>
          <p:spPr>
            <a:xfrm>
              <a:off x="1" y="6247805"/>
              <a:ext cx="9143999" cy="961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-1" y="0"/>
            <a:ext cx="9144001" cy="6247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757" y="379824"/>
            <a:ext cx="5012011" cy="658330"/>
          </a:xfrm>
        </p:spPr>
        <p:txBody>
          <a:bodyPr anchor="b">
            <a:normAutofit/>
          </a:bodyPr>
          <a:lstStyle>
            <a:lvl1pPr algn="l">
              <a:defRPr sz="4000" b="1" baseline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3757" y="1120535"/>
            <a:ext cx="5012011" cy="426821"/>
          </a:xfrm>
        </p:spPr>
        <p:txBody>
          <a:bodyPr/>
          <a:lstStyle>
            <a:lvl1pPr marL="0" indent="0" algn="l">
              <a:buNone/>
              <a:defRPr sz="2400" b="1">
                <a:ln>
                  <a:noFill/>
                </a:ln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Location, date</a:t>
            </a:r>
          </a:p>
        </p:txBody>
      </p:sp>
    </p:spTree>
    <p:extLst>
      <p:ext uri="{BB962C8B-B14F-4D97-AF65-F5344CB8AC3E}">
        <p14:creationId xmlns:p14="http://schemas.microsoft.com/office/powerpoint/2010/main" val="2436225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0762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48781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3756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9690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6E019EB-2CBB-4C77-891E-C69C9F1CCB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2" y="1589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180" imgH="180" progId="TCLayout.ActiveDocument.1">
                  <p:embed/>
                </p:oleObj>
              </mc:Choice>
              <mc:Fallback>
                <p:oleObj name="think-cell Slide" r:id="rId4" imgW="180" imgH="18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6E019EB-2CBB-4C77-891E-C69C9F1CC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589"/>
                        <a:ext cx="1190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A354C4A-97BA-4460-8537-A0E5EC3882A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250" b="1" i="0" baseline="0" err="1">
              <a:latin typeface="Open Sans" panose="020B0606030504020204"/>
              <a:ea typeface="+mj-ea"/>
              <a:cs typeface="Arial" panose="020B0604020202020204" pitchFamily="34" charset="0"/>
              <a:sym typeface="Open Sans" panose="020B0606030504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AFC4A-4A51-44B4-9D2A-A18A41E92507}"/>
              </a:ext>
            </a:extLst>
          </p:cNvPr>
          <p:cNvSpPr/>
          <p:nvPr userDrawn="1"/>
        </p:nvSpPr>
        <p:spPr bwMode="ltGray">
          <a:xfrm>
            <a:off x="3060573" y="-11942"/>
            <a:ext cx="6083428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eaLnBrk="1"/>
            <a:endParaRPr lang="en-US" sz="9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A760B-36D2-419B-A765-B31E97AEFDAE}"/>
              </a:ext>
            </a:extLst>
          </p:cNvPr>
          <p:cNvSpPr txBox="1"/>
          <p:nvPr userDrawn="1"/>
        </p:nvSpPr>
        <p:spPr>
          <a:xfrm>
            <a:off x="472500" y="3262146"/>
            <a:ext cx="1009459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</a:rPr>
              <a:t>Agenda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D0BF1490-2605-499B-B1DE-121B81339A18}"/>
              </a:ext>
            </a:extLst>
          </p:cNvPr>
          <p:cNvSpPr txBox="1"/>
          <p:nvPr userDrawn="1"/>
        </p:nvSpPr>
        <p:spPr>
          <a:xfrm>
            <a:off x="432829" y="6655025"/>
            <a:ext cx="3850481" cy="10387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675" noProof="0">
                <a:solidFill>
                  <a:schemeClr val="bg1"/>
                </a:solidFill>
                <a:latin typeface="Calibri" panose="020F0502020204030204" pitchFamily="34" charset="0"/>
              </a:rPr>
              <a:t>© 2020 by Voluntas. All rights reserved.</a:t>
            </a:r>
          </a:p>
        </p:txBody>
      </p:sp>
      <p:pic>
        <p:nvPicPr>
          <p:cNvPr id="144" name="Picture 60" descr="VoluntÄs logo">
            <a:extLst>
              <a:ext uri="{FF2B5EF4-FFF2-40B4-BE49-F238E27FC236}">
                <a16:creationId xmlns:a16="http://schemas.microsoft.com/office/drawing/2014/main" id="{011E32FE-5466-4EB3-97CB-42CE45864B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61" b="40776"/>
          <a:stretch/>
        </p:blipFill>
        <p:spPr bwMode="auto">
          <a:xfrm>
            <a:off x="7846074" y="6382752"/>
            <a:ext cx="625172" cy="15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AAE9331-9414-402F-881B-3ADF493CA886}"/>
              </a:ext>
            </a:extLst>
          </p:cNvPr>
          <p:cNvCxnSpPr>
            <a:cxnSpLocks/>
          </p:cNvCxnSpPr>
          <p:nvPr userDrawn="1"/>
        </p:nvCxnSpPr>
        <p:spPr>
          <a:xfrm>
            <a:off x="8519251" y="6382792"/>
            <a:ext cx="0" cy="157163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Slide Number Placeholder 2">
            <a:extLst>
              <a:ext uri="{FF2B5EF4-FFF2-40B4-BE49-F238E27FC236}">
                <a16:creationId xmlns:a16="http://schemas.microsoft.com/office/drawing/2014/main" id="{EDD41F67-7944-4700-83D6-E41162A1A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71433" y="6382792"/>
            <a:ext cx="252206" cy="157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68EBB6-C592-4C38-B797-CBBD52CA1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2C90E7E-265C-41B1-AD30-9F5C71208A7F}"/>
              </a:ext>
            </a:extLst>
          </p:cNvPr>
          <p:cNvGrpSpPr/>
          <p:nvPr userDrawn="1"/>
        </p:nvGrpSpPr>
        <p:grpSpPr>
          <a:xfrm>
            <a:off x="9341411" y="77063"/>
            <a:ext cx="3152459" cy="6305171"/>
            <a:chOff x="12455214" y="77062"/>
            <a:chExt cx="4203279" cy="630517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276479B-D863-49F9-A06E-73F514C43241}"/>
                </a:ext>
              </a:extLst>
            </p:cNvPr>
            <p:cNvGrpSpPr/>
            <p:nvPr userDrawn="1"/>
          </p:nvGrpSpPr>
          <p:grpSpPr>
            <a:xfrm>
              <a:off x="15702818" y="77062"/>
              <a:ext cx="955675" cy="1205691"/>
              <a:chOff x="15702818" y="77062"/>
              <a:chExt cx="955675" cy="1205691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B8DD5865-DD7D-4AC6-BF0E-06A39751D5AB}"/>
                  </a:ext>
                </a:extLst>
              </p:cNvPr>
              <p:cNvSpPr/>
              <p:nvPr userDrawn="1"/>
            </p:nvSpPr>
            <p:spPr>
              <a:xfrm>
                <a:off x="15703200" y="77062"/>
                <a:ext cx="954911" cy="266217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35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Text</a:t>
                </a:r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AD8F6A7-2CF8-4718-8740-06B9ED862E3F}"/>
                  </a:ext>
                </a:extLst>
              </p:cNvPr>
              <p:cNvGrpSpPr/>
              <p:nvPr userDrawn="1"/>
            </p:nvGrpSpPr>
            <p:grpSpPr>
              <a:xfrm>
                <a:off x="15702818" y="363014"/>
                <a:ext cx="955675" cy="919739"/>
                <a:chOff x="14623318" y="363014"/>
                <a:chExt cx="955675" cy="919739"/>
              </a:xfrm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7E467A29-C5A7-46C4-80CB-7460D13EEF55}"/>
                    </a:ext>
                  </a:extLst>
                </p:cNvPr>
                <p:cNvSpPr/>
                <p:nvPr userDrawn="1"/>
              </p:nvSpPr>
              <p:spPr>
                <a:xfrm>
                  <a:off x="14623318" y="363014"/>
                  <a:ext cx="955675" cy="648000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0" b="1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R: 13</a:t>
                  </a:r>
                </a:p>
                <a:p>
                  <a:pPr algn="ctr"/>
                  <a:r>
                    <a:rPr lang="en-US" sz="750" b="1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G: 13</a:t>
                  </a:r>
                </a:p>
                <a:p>
                  <a:pPr algn="ctr"/>
                  <a:r>
                    <a:rPr lang="en-US" sz="750" b="1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B: 13</a:t>
                  </a: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868220B9-D8C3-4A9C-A4B9-86A37BE478FD}"/>
                    </a:ext>
                  </a:extLst>
                </p:cNvPr>
                <p:cNvSpPr/>
                <p:nvPr userDrawn="1"/>
              </p:nvSpPr>
              <p:spPr>
                <a:xfrm>
                  <a:off x="14623700" y="1016536"/>
                  <a:ext cx="954911" cy="2662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675" b="1" noProof="0">
                      <a:solidFill>
                        <a:schemeClr val="tx1"/>
                      </a:solidFill>
                      <a:latin typeface="Calibri" panose="020F0502020204030204" pitchFamily="34" charset="0"/>
                    </a:rPr>
                    <a:t>Smoky</a:t>
                  </a:r>
                </a:p>
                <a:p>
                  <a:pPr algn="ctr"/>
                  <a:r>
                    <a:rPr lang="en-US" sz="675" b="1" noProof="0">
                      <a:solidFill>
                        <a:schemeClr val="tx1"/>
                      </a:solidFill>
                      <a:latin typeface="Calibri" panose="020F0502020204030204" pitchFamily="34" charset="0"/>
                    </a:rPr>
                    <a:t>Black</a:t>
                  </a:r>
                </a:p>
              </p:txBody>
            </p: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6C96323-958D-4935-A594-A0DBCE453DA3}"/>
                </a:ext>
              </a:extLst>
            </p:cNvPr>
            <p:cNvGrpSpPr/>
            <p:nvPr userDrawn="1"/>
          </p:nvGrpSpPr>
          <p:grpSpPr>
            <a:xfrm>
              <a:off x="12455214" y="77062"/>
              <a:ext cx="955866" cy="6305171"/>
              <a:chOff x="12455214" y="77062"/>
              <a:chExt cx="955866" cy="6305171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2C8367A-D876-44D6-B8BB-B7F21EC427F8}"/>
                  </a:ext>
                </a:extLst>
              </p:cNvPr>
              <p:cNvSpPr/>
              <p:nvPr userDrawn="1"/>
            </p:nvSpPr>
            <p:spPr>
              <a:xfrm>
                <a:off x="12455692" y="77062"/>
                <a:ext cx="954911" cy="266217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35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Primary</a:t>
                </a: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0EB55AF-13B5-4000-942E-97BA9722F9FA}"/>
                  </a:ext>
                </a:extLst>
              </p:cNvPr>
              <p:cNvGrpSpPr/>
              <p:nvPr userDrawn="1"/>
            </p:nvGrpSpPr>
            <p:grpSpPr>
              <a:xfrm>
                <a:off x="12455214" y="363014"/>
                <a:ext cx="955866" cy="6019219"/>
                <a:chOff x="12455214" y="363014"/>
                <a:chExt cx="955866" cy="6019219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15B94528-2914-45A1-87CE-F75F58D9D78C}"/>
                    </a:ext>
                  </a:extLst>
                </p:cNvPr>
                <p:cNvGrpSpPr/>
                <p:nvPr userDrawn="1"/>
              </p:nvGrpSpPr>
              <p:grpSpPr>
                <a:xfrm>
                  <a:off x="12455214" y="3420103"/>
                  <a:ext cx="955675" cy="918081"/>
                  <a:chOff x="12455214" y="4006087"/>
                  <a:chExt cx="955675" cy="918081"/>
                </a:xfrm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B9E72E8-5EAF-476C-8BF2-E027DFF5C7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455214" y="4006087"/>
                    <a:ext cx="955675" cy="648000"/>
                  </a:xfrm>
                  <a:prstGeom prst="rect">
                    <a:avLst/>
                  </a:prstGeom>
                  <a:solidFill>
                    <a:srgbClr val="EFBB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R: 239</a:t>
                    </a:r>
                  </a:p>
                  <a:p>
                    <a:pPr algn="ctr"/>
                    <a:r>
                      <a:rPr lang="en-US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G: 187</a:t>
                    </a:r>
                  </a:p>
                  <a:p>
                    <a:pPr algn="ctr"/>
                    <a:r>
                      <a:rPr lang="en-US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B: 204</a:t>
                    </a:r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79C9637-969F-4914-9405-12E3AAAC37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455596" y="4657951"/>
                    <a:ext cx="954911" cy="26621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75" b="1" noProof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Cameo </a:t>
                    </a:r>
                  </a:p>
                  <a:p>
                    <a:pPr algn="ctr"/>
                    <a:r>
                      <a:rPr lang="en-US" sz="675" b="1" noProof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Pink</a:t>
                    </a:r>
                  </a:p>
                </p:txBody>
              </p:sp>
            </p:grp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29A607BD-8D88-4E39-9A35-F287E8BA602D}"/>
                    </a:ext>
                  </a:extLst>
                </p:cNvPr>
                <p:cNvGrpSpPr/>
                <p:nvPr userDrawn="1"/>
              </p:nvGrpSpPr>
              <p:grpSpPr>
                <a:xfrm>
                  <a:off x="12455214" y="363014"/>
                  <a:ext cx="955675" cy="919739"/>
                  <a:chOff x="12455214" y="772089"/>
                  <a:chExt cx="955675" cy="919739"/>
                </a:xfrm>
              </p:grpSpPr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F47997E9-C1AF-4299-A561-1862DF02B7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455214" y="772089"/>
                    <a:ext cx="955675" cy="648000"/>
                  </a:xfrm>
                  <a:prstGeom prst="rect">
                    <a:avLst/>
                  </a:prstGeom>
                  <a:solidFill>
                    <a:srgbClr val="0C0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R</a:t>
                    </a:r>
                    <a:r>
                      <a:rPr lang="hu-HU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:</a:t>
                    </a:r>
                    <a:r>
                      <a:rPr lang="en-US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 12</a:t>
                    </a:r>
                  </a:p>
                  <a:p>
                    <a:pPr algn="ctr"/>
                    <a:r>
                      <a:rPr lang="en-US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G:  </a:t>
                    </a:r>
                    <a:r>
                      <a:rPr lang="hu-HU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 </a:t>
                    </a:r>
                    <a:r>
                      <a:rPr lang="en-US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0</a:t>
                    </a:r>
                  </a:p>
                  <a:p>
                    <a:pPr algn="ctr"/>
                    <a:r>
                      <a:rPr lang="en-US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B: 80</a:t>
                    </a:r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A05A2AE5-0D76-4E62-A475-A10789E9CD1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455596" y="1425611"/>
                    <a:ext cx="954911" cy="26621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75" b="1" noProof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Middle Red Purple</a:t>
                    </a:r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4F0241D2-57F3-4F9F-BC1A-D86196EE5E73}"/>
                    </a:ext>
                  </a:extLst>
                </p:cNvPr>
                <p:cNvGrpSpPr/>
                <p:nvPr userDrawn="1"/>
              </p:nvGrpSpPr>
              <p:grpSpPr>
                <a:xfrm>
                  <a:off x="12455214" y="2402914"/>
                  <a:ext cx="955675" cy="914217"/>
                  <a:chOff x="12455214" y="2923344"/>
                  <a:chExt cx="955675" cy="914217"/>
                </a:xfrm>
              </p:grpSpPr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8838955B-D994-4613-9F50-6153230B3F4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455214" y="2923344"/>
                    <a:ext cx="955675" cy="648000"/>
                  </a:xfrm>
                  <a:prstGeom prst="rect">
                    <a:avLst/>
                  </a:prstGeom>
                  <a:solidFill>
                    <a:srgbClr val="D8D3E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750" b="1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R: 216</a:t>
                    </a:r>
                  </a:p>
                  <a:p>
                    <a:pPr algn="ctr"/>
                    <a:r>
                      <a:rPr lang="en-US" sz="750" b="1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G: 211</a:t>
                    </a:r>
                  </a:p>
                  <a:p>
                    <a:pPr algn="ctr"/>
                    <a:r>
                      <a:rPr lang="en-US" sz="750" b="1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B: 226</a:t>
                    </a:r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49803AA0-09CF-4CDE-B501-C39137EE3E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455596" y="3571344"/>
                    <a:ext cx="954911" cy="26621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75" b="1" noProof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Lanquid Lavender</a:t>
                    </a:r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199F0050-645F-43C5-9E00-417F7F6E67D1}"/>
                    </a:ext>
                  </a:extLst>
                </p:cNvPr>
                <p:cNvGrpSpPr/>
                <p:nvPr userDrawn="1"/>
              </p:nvGrpSpPr>
              <p:grpSpPr>
                <a:xfrm>
                  <a:off x="12455214" y="4441156"/>
                  <a:ext cx="955675" cy="922179"/>
                  <a:chOff x="12455214" y="5092694"/>
                  <a:chExt cx="955675" cy="922179"/>
                </a:xfrm>
              </p:grpSpPr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3D1C0641-E104-4D41-BDF2-A49C0594D3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455214" y="5092694"/>
                    <a:ext cx="955675" cy="648000"/>
                  </a:xfrm>
                  <a:prstGeom prst="rect">
                    <a:avLst/>
                  </a:prstGeom>
                  <a:solidFill>
                    <a:srgbClr val="D9D9D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750" b="1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R: 217</a:t>
                    </a:r>
                  </a:p>
                  <a:p>
                    <a:pPr algn="ctr"/>
                    <a:r>
                      <a:rPr lang="en-US" sz="750" b="1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G: 217</a:t>
                    </a:r>
                  </a:p>
                  <a:p>
                    <a:pPr algn="ctr"/>
                    <a:r>
                      <a:rPr lang="en-US" sz="750" b="1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B: 217</a:t>
                    </a:r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3E293534-994A-4561-ACDE-00C4715D05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455596" y="5748656"/>
                    <a:ext cx="954911" cy="26621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75" b="1" noProof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Gainsboro</a:t>
                    </a:r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11259A43-C226-45EF-8001-AE5A21753343}"/>
                    </a:ext>
                  </a:extLst>
                </p:cNvPr>
                <p:cNvGrpSpPr/>
                <p:nvPr userDrawn="1"/>
              </p:nvGrpSpPr>
              <p:grpSpPr>
                <a:xfrm>
                  <a:off x="12455214" y="5466306"/>
                  <a:ext cx="955675" cy="915927"/>
                  <a:chOff x="12455214" y="6183398"/>
                  <a:chExt cx="955675" cy="915927"/>
                </a:xfrm>
              </p:grpSpPr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3FA67FA8-08FB-420E-B5D7-25EE1296C8A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455214" y="6183398"/>
                    <a:ext cx="955675" cy="648000"/>
                  </a:xfrm>
                  <a:prstGeom prst="rect">
                    <a:avLst/>
                  </a:prstGeom>
                  <a:solidFill>
                    <a:srgbClr val="F2F2F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750" b="1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R: 242</a:t>
                    </a:r>
                  </a:p>
                  <a:p>
                    <a:pPr algn="ctr"/>
                    <a:r>
                      <a:rPr lang="en-US" sz="750" b="1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G: 242</a:t>
                    </a:r>
                  </a:p>
                  <a:p>
                    <a:pPr algn="ctr"/>
                    <a:r>
                      <a:rPr lang="en-US" sz="750" b="1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B: 242</a:t>
                    </a:r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29F350D7-3033-4BAB-95ED-2778AAE09E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455596" y="6833108"/>
                    <a:ext cx="954911" cy="26621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hu-HU" sz="675" b="1" noProof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Anti-Flash White</a:t>
                    </a:r>
                    <a:endParaRPr lang="en-US" sz="675" b="1" noProof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F191695-22FE-4C3D-8E02-1CBFD0BD2F24}"/>
                    </a:ext>
                  </a:extLst>
                </p:cNvPr>
                <p:cNvGrpSpPr/>
                <p:nvPr userDrawn="1"/>
              </p:nvGrpSpPr>
              <p:grpSpPr>
                <a:xfrm>
                  <a:off x="12455405" y="1385725"/>
                  <a:ext cx="955675" cy="914217"/>
                  <a:chOff x="12455405" y="1870496"/>
                  <a:chExt cx="955675" cy="914217"/>
                </a:xfrm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2CAB2E7C-A849-4847-A3DA-F788F91F6A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455405" y="1870496"/>
                    <a:ext cx="955675" cy="648000"/>
                  </a:xfrm>
                  <a:prstGeom prst="rect">
                    <a:avLst/>
                  </a:prstGeom>
                  <a:solidFill>
                    <a:srgbClr val="3A338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R: </a:t>
                    </a:r>
                    <a:r>
                      <a:rPr lang="hu-HU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  58  </a:t>
                    </a:r>
                    <a:endParaRPr lang="en-US" sz="750" b="1">
                      <a:solidFill>
                        <a:schemeClr val="bg1"/>
                      </a:solidFill>
                      <a:latin typeface="Calibri" panose="020F0502020204030204" pitchFamily="34" charset="0"/>
                    </a:endParaRPr>
                  </a:p>
                  <a:p>
                    <a:pPr algn="ctr"/>
                    <a:r>
                      <a:rPr lang="en-US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G: </a:t>
                    </a:r>
                    <a:r>
                      <a:rPr lang="hu-HU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  51</a:t>
                    </a:r>
                    <a:endParaRPr lang="en-US" sz="750" b="1">
                      <a:solidFill>
                        <a:schemeClr val="bg1"/>
                      </a:solidFill>
                      <a:latin typeface="Calibri" panose="020F0502020204030204" pitchFamily="34" charset="0"/>
                    </a:endParaRPr>
                  </a:p>
                  <a:p>
                    <a:pPr algn="ctr"/>
                    <a:r>
                      <a:rPr lang="en-US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B: </a:t>
                    </a:r>
                    <a:r>
                      <a:rPr lang="hu-HU" sz="750" b="1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133</a:t>
                    </a:r>
                    <a:endParaRPr lang="en-US" sz="750" b="1">
                      <a:solidFill>
                        <a:schemeClr val="bg1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A07FF73F-FF59-4FFA-AD04-A7473773694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455596" y="2518496"/>
                    <a:ext cx="954911" cy="26621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75" b="1" noProof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Cosmic </a:t>
                    </a:r>
                  </a:p>
                  <a:p>
                    <a:pPr algn="ctr"/>
                    <a:r>
                      <a:rPr lang="en-US" sz="675" b="1" noProof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Cobalt</a:t>
                    </a:r>
                  </a:p>
                </p:txBody>
              </p:sp>
            </p:grpSp>
          </p:grp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08C23AC-4CE2-4A2B-80CB-99258D7F481A}"/>
                </a:ext>
              </a:extLst>
            </p:cNvPr>
            <p:cNvSpPr/>
            <p:nvPr userDrawn="1"/>
          </p:nvSpPr>
          <p:spPr>
            <a:xfrm>
              <a:off x="13538258" y="77062"/>
              <a:ext cx="954911" cy="266217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b="1">
                  <a:solidFill>
                    <a:schemeClr val="tx1"/>
                  </a:solidFill>
                  <a:latin typeface="Calibri" panose="020F0502020204030204" pitchFamily="34" charset="0"/>
                </a:rPr>
                <a:t>Accent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CD3004A-3A2E-4920-9D4A-3A0AD3B54122}"/>
                </a:ext>
              </a:extLst>
            </p:cNvPr>
            <p:cNvGrpSpPr/>
            <p:nvPr userDrawn="1"/>
          </p:nvGrpSpPr>
          <p:grpSpPr>
            <a:xfrm>
              <a:off x="13537876" y="363014"/>
              <a:ext cx="955675" cy="919739"/>
              <a:chOff x="13540582" y="363014"/>
              <a:chExt cx="955675" cy="919739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5C03DAF-CE31-434B-B283-9CC5EE968E1A}"/>
                  </a:ext>
                </a:extLst>
              </p:cNvPr>
              <p:cNvSpPr/>
              <p:nvPr userDrawn="1"/>
            </p:nvSpPr>
            <p:spPr>
              <a:xfrm>
                <a:off x="13540582" y="363014"/>
                <a:ext cx="955675" cy="648000"/>
              </a:xfrm>
              <a:prstGeom prst="rect">
                <a:avLst/>
              </a:prstGeom>
              <a:solidFill>
                <a:srgbClr val="22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75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R: </a:t>
                </a:r>
                <a:r>
                  <a:rPr lang="hu-HU" sz="75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  </a:t>
                </a:r>
                <a:r>
                  <a:rPr lang="en-US" sz="75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34</a:t>
                </a:r>
              </a:p>
              <a:p>
                <a:pPr algn="ctr"/>
                <a:r>
                  <a:rPr lang="en-US" sz="75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G: 161</a:t>
                </a:r>
              </a:p>
              <a:p>
                <a:pPr algn="ctr"/>
                <a:r>
                  <a:rPr lang="en-US" sz="75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B: 161</a:t>
                </a: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E7FF672-EE0F-428F-B854-ECFEDEBF5F8E}"/>
                  </a:ext>
                </a:extLst>
              </p:cNvPr>
              <p:cNvSpPr/>
              <p:nvPr userDrawn="1"/>
            </p:nvSpPr>
            <p:spPr>
              <a:xfrm>
                <a:off x="13540964" y="1016536"/>
                <a:ext cx="954911" cy="266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75" b="1" noProof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Light Sea </a:t>
                </a:r>
              </a:p>
              <a:p>
                <a:pPr algn="ctr"/>
                <a:r>
                  <a:rPr lang="en-US" sz="675" b="1" noProof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Green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A278122-BED5-4C7B-86A2-F26B0303DD4F}"/>
                </a:ext>
              </a:extLst>
            </p:cNvPr>
            <p:cNvGrpSpPr/>
            <p:nvPr userDrawn="1"/>
          </p:nvGrpSpPr>
          <p:grpSpPr>
            <a:xfrm>
              <a:off x="13537876" y="1385725"/>
              <a:ext cx="955675" cy="914217"/>
              <a:chOff x="13540582" y="1860354"/>
              <a:chExt cx="955675" cy="914217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D54DD-B094-41EC-991C-3A5EFBCAFCBB}"/>
                  </a:ext>
                </a:extLst>
              </p:cNvPr>
              <p:cNvSpPr/>
              <p:nvPr userDrawn="1"/>
            </p:nvSpPr>
            <p:spPr>
              <a:xfrm>
                <a:off x="13540582" y="1860354"/>
                <a:ext cx="955675" cy="648000"/>
              </a:xfrm>
              <a:prstGeom prst="rect">
                <a:avLst/>
              </a:prstGeom>
              <a:solidFill>
                <a:srgbClr val="ED25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75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R: 237</a:t>
                </a:r>
              </a:p>
              <a:p>
                <a:pPr algn="ctr"/>
                <a:r>
                  <a:rPr lang="en-US" sz="75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G: </a:t>
                </a:r>
                <a:r>
                  <a:rPr lang="hu-HU" sz="75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  </a:t>
                </a:r>
                <a:r>
                  <a:rPr lang="en-US" sz="75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37</a:t>
                </a:r>
              </a:p>
              <a:p>
                <a:pPr algn="ctr"/>
                <a:r>
                  <a:rPr lang="en-US" sz="75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B: </a:t>
                </a:r>
                <a:r>
                  <a:rPr lang="hu-HU" sz="75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  </a:t>
                </a:r>
                <a:r>
                  <a:rPr lang="en-US" sz="75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78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82CB827-013A-4014-823A-6EFFC7D9747D}"/>
                  </a:ext>
                </a:extLst>
              </p:cNvPr>
              <p:cNvSpPr/>
              <p:nvPr userDrawn="1"/>
            </p:nvSpPr>
            <p:spPr>
              <a:xfrm>
                <a:off x="13540964" y="2508354"/>
                <a:ext cx="954911" cy="266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75" b="1" noProof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Red </a:t>
                </a:r>
              </a:p>
              <a:p>
                <a:pPr algn="ctr"/>
                <a:r>
                  <a:rPr lang="en-US" sz="675" b="1" noProof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Crayola</a:t>
                </a:r>
              </a:p>
            </p:txBody>
          </p: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2F41FE9-0CD9-4C3D-B660-C198735733F5}"/>
                </a:ext>
              </a:extLst>
            </p:cNvPr>
            <p:cNvSpPr/>
            <p:nvPr userDrawn="1"/>
          </p:nvSpPr>
          <p:spPr>
            <a:xfrm>
              <a:off x="13537876" y="2402914"/>
              <a:ext cx="955675" cy="648000"/>
            </a:xfrm>
            <a:prstGeom prst="rect">
              <a:avLst/>
            </a:prstGeom>
            <a:solidFill>
              <a:srgbClr val="FAF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750" b="1">
                  <a:solidFill>
                    <a:schemeClr val="tx1"/>
                  </a:solidFill>
                  <a:latin typeface="Calibri" panose="020F0502020204030204" pitchFamily="34" charset="0"/>
                </a:rPr>
                <a:t>R:</a:t>
              </a:r>
              <a:r>
                <a:rPr lang="hu-HU" sz="750" b="1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en-US" sz="750" b="1">
                  <a:solidFill>
                    <a:schemeClr val="tx1"/>
                  </a:solidFill>
                  <a:latin typeface="Calibri" panose="020F0502020204030204" pitchFamily="34" charset="0"/>
                </a:rPr>
                <a:t>2</a:t>
              </a:r>
              <a:r>
                <a:rPr lang="hu-HU" sz="750" b="1">
                  <a:solidFill>
                    <a:schemeClr val="tx1"/>
                  </a:solidFill>
                  <a:latin typeface="Calibri" panose="020F0502020204030204" pitchFamily="34" charset="0"/>
                </a:rPr>
                <a:t>50</a:t>
              </a:r>
              <a:endParaRPr lang="en-US" sz="750" b="1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en-US" sz="750" b="1">
                  <a:solidFill>
                    <a:schemeClr val="tx1"/>
                  </a:solidFill>
                  <a:latin typeface="Calibri" panose="020F0502020204030204" pitchFamily="34" charset="0"/>
                </a:rPr>
                <a:t>G: </a:t>
              </a:r>
              <a:r>
                <a:rPr lang="hu-HU" sz="750" b="1">
                  <a:solidFill>
                    <a:schemeClr val="tx1"/>
                  </a:solidFill>
                  <a:latin typeface="Calibri" panose="020F0502020204030204" pitchFamily="34" charset="0"/>
                </a:rPr>
                <a:t>255</a:t>
              </a:r>
              <a:endParaRPr lang="en-US" sz="750" b="1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en-US" sz="750" b="1">
                  <a:solidFill>
                    <a:schemeClr val="tx1"/>
                  </a:solidFill>
                  <a:latin typeface="Calibri" panose="020F0502020204030204" pitchFamily="34" charset="0"/>
                </a:rPr>
                <a:t>B: </a:t>
              </a:r>
              <a:r>
                <a:rPr lang="hu-HU" sz="750" b="1">
                  <a:solidFill>
                    <a:schemeClr val="tx1"/>
                  </a:solidFill>
                  <a:latin typeface="Calibri" panose="020F0502020204030204" pitchFamily="34" charset="0"/>
                </a:rPr>
                <a:t>129</a:t>
              </a:r>
              <a:endParaRPr lang="en-US" sz="750" b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D7EA56F-BE2E-4A7C-9121-AA9D74AFCBF0}"/>
                </a:ext>
              </a:extLst>
            </p:cNvPr>
            <p:cNvSpPr/>
            <p:nvPr userDrawn="1"/>
          </p:nvSpPr>
          <p:spPr>
            <a:xfrm>
              <a:off x="13538258" y="3050914"/>
              <a:ext cx="954911" cy="266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675" b="1" noProof="0">
                  <a:solidFill>
                    <a:schemeClr val="tx1"/>
                  </a:solidFill>
                  <a:latin typeface="Calibri" panose="020F0502020204030204" pitchFamily="34" charset="0"/>
                </a:rPr>
                <a:t>Pastel</a:t>
              </a:r>
            </a:p>
            <a:p>
              <a:pPr algn="ctr"/>
              <a:r>
                <a:rPr lang="en-US" sz="675" b="1" noProof="0">
                  <a:solidFill>
                    <a:schemeClr val="tx1"/>
                  </a:solidFill>
                  <a:latin typeface="Calibri" panose="020F0502020204030204" pitchFamily="34" charset="0"/>
                </a:rPr>
                <a:t>Yellow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F8E9A99-45FB-41CB-9F1D-ADCAD5D85696}"/>
                </a:ext>
              </a:extLst>
            </p:cNvPr>
            <p:cNvGrpSpPr/>
            <p:nvPr userDrawn="1"/>
          </p:nvGrpSpPr>
          <p:grpSpPr>
            <a:xfrm>
              <a:off x="14620347" y="77062"/>
              <a:ext cx="955675" cy="1205691"/>
              <a:chOff x="14619786" y="77062"/>
              <a:chExt cx="955675" cy="1205691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1942E69-CEF8-4DD0-B6A5-C98F058AE05B}"/>
                  </a:ext>
                </a:extLst>
              </p:cNvPr>
              <p:cNvSpPr/>
              <p:nvPr userDrawn="1"/>
            </p:nvSpPr>
            <p:spPr>
              <a:xfrm>
                <a:off x="14620168" y="77062"/>
                <a:ext cx="954911" cy="266217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350" b="1" noProof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Titles</a:t>
                </a: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1904009C-1A96-4042-A833-D9FF51F39C3A}"/>
                  </a:ext>
                </a:extLst>
              </p:cNvPr>
              <p:cNvGrpSpPr/>
              <p:nvPr userDrawn="1"/>
            </p:nvGrpSpPr>
            <p:grpSpPr>
              <a:xfrm>
                <a:off x="14619786" y="363014"/>
                <a:ext cx="955675" cy="919739"/>
                <a:chOff x="12455214" y="772089"/>
                <a:chExt cx="955675" cy="919739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7EF322C9-3422-4B2C-B5AC-8ACD3E838E92}"/>
                    </a:ext>
                  </a:extLst>
                </p:cNvPr>
                <p:cNvSpPr/>
                <p:nvPr userDrawn="1"/>
              </p:nvSpPr>
              <p:spPr>
                <a:xfrm>
                  <a:off x="12455214" y="772089"/>
                  <a:ext cx="955675" cy="648000"/>
                </a:xfrm>
                <a:prstGeom prst="rect">
                  <a:avLst/>
                </a:prstGeom>
                <a:solidFill>
                  <a:srgbClr val="0C0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750" b="1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R</a:t>
                  </a:r>
                  <a:r>
                    <a:rPr lang="hu-HU" sz="750" b="1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:</a:t>
                  </a:r>
                  <a:r>
                    <a:rPr lang="en-US" sz="750" b="1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 12</a:t>
                  </a:r>
                </a:p>
                <a:p>
                  <a:pPr algn="ctr"/>
                  <a:r>
                    <a:rPr lang="en-US" sz="750" b="1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G:  </a:t>
                  </a:r>
                  <a:r>
                    <a:rPr lang="hu-HU" sz="750" b="1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 </a:t>
                  </a:r>
                  <a:r>
                    <a:rPr lang="en-US" sz="750" b="1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0</a:t>
                  </a:r>
                </a:p>
                <a:p>
                  <a:pPr algn="ctr"/>
                  <a:r>
                    <a:rPr lang="en-US" sz="750" b="1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B: 80</a:t>
                  </a: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7FA2E624-D7DC-404D-A636-08ECEFAB4252}"/>
                    </a:ext>
                  </a:extLst>
                </p:cNvPr>
                <p:cNvSpPr/>
                <p:nvPr userDrawn="1"/>
              </p:nvSpPr>
              <p:spPr>
                <a:xfrm>
                  <a:off x="12455596" y="1425611"/>
                  <a:ext cx="954911" cy="2662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675" b="1" noProof="0">
                      <a:solidFill>
                        <a:schemeClr val="tx1"/>
                      </a:solidFill>
                      <a:latin typeface="Calibri" panose="020F0502020204030204" pitchFamily="34" charset="0"/>
                    </a:rPr>
                    <a:t>Middle Red Purple</a:t>
                  </a:r>
                </a:p>
              </p:txBody>
            </p:sp>
          </p:grpSp>
        </p:grpSp>
      </p:grpSp>
      <p:pic>
        <p:nvPicPr>
          <p:cNvPr id="96" name="Picture 60" descr="VoluntÄs logo">
            <a:extLst>
              <a:ext uri="{FF2B5EF4-FFF2-40B4-BE49-F238E27FC236}">
                <a16:creationId xmlns:a16="http://schemas.microsoft.com/office/drawing/2014/main" id="{C384B2A9-F8F4-4B04-A795-C38C975BC72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40361" r="3583" b="40786"/>
          <a:stretch/>
        </p:blipFill>
        <p:spPr bwMode="auto">
          <a:xfrm>
            <a:off x="7870037" y="6382753"/>
            <a:ext cx="578807" cy="15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66BB631-714B-4120-833D-CF4F589025E3}"/>
              </a:ext>
            </a:extLst>
          </p:cNvPr>
          <p:cNvCxnSpPr>
            <a:cxnSpLocks/>
          </p:cNvCxnSpPr>
          <p:nvPr userDrawn="1"/>
        </p:nvCxnSpPr>
        <p:spPr>
          <a:xfrm>
            <a:off x="8519251" y="6393686"/>
            <a:ext cx="0" cy="135372"/>
          </a:xfrm>
          <a:prstGeom prst="line">
            <a:avLst/>
          </a:prstGeom>
          <a:ln w="95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itle 1">
            <a:extLst>
              <a:ext uri="{FF2B5EF4-FFF2-40B4-BE49-F238E27FC236}">
                <a16:creationId xmlns:a16="http://schemas.microsoft.com/office/drawing/2014/main" id="{9ECD681B-EEF2-4B1B-81EB-D697A5F485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949" y="824003"/>
            <a:ext cx="5226551" cy="5124776"/>
          </a:xfrm>
        </p:spPr>
        <p:txBody>
          <a:bodyPr anchor="t"/>
          <a:lstStyle>
            <a:lvl1pPr marL="342900" indent="-342900" algn="l">
              <a:buFont typeface="Arial" panose="020B0604020202020204" pitchFamily="34" charset="0"/>
              <a:buChar char="•"/>
              <a:defRPr sz="2250" b="1">
                <a:solidFill>
                  <a:schemeClr val="tx2"/>
                </a:solidFill>
                <a:latin typeface="Open Sans"/>
              </a:defRPr>
            </a:lvl1pPr>
          </a:lstStyle>
          <a:p>
            <a:r>
              <a:rPr lang="en-US" noProof="0"/>
              <a:t>Click to add agenda</a:t>
            </a:r>
          </a:p>
        </p:txBody>
      </p:sp>
    </p:spTree>
    <p:extLst>
      <p:ext uri="{BB962C8B-B14F-4D97-AF65-F5344CB8AC3E}">
        <p14:creationId xmlns:p14="http://schemas.microsoft.com/office/powerpoint/2010/main" val="1299588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Left banner &amp; Text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THE TITLE OF YOUR SECTION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2775" y="990982"/>
            <a:ext cx="416410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 b="1" baseline="0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262775" y="1526859"/>
            <a:ext cx="4164106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9413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Left banner, Text &amp; Icon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THE TITLE OF YOUR SECTION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28187" y="462065"/>
            <a:ext cx="2998694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Here goes the title</a:t>
            </a:r>
            <a:endParaRPr lang="es-E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28187" y="9431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52963" y="8509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428187" y="223819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652963" y="214591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428187" y="356835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4652963" y="347607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428187" y="49055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652963" y="48133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5428187" y="1836013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the title</a:t>
            </a:r>
            <a:endParaRPr lang="es-ES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428094" y="316114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the title</a:t>
            </a:r>
            <a:endParaRPr lang="es-ES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5428094" y="452018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the 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4441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Left banner &amp; Image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THE TITLE OF YOU SECTION</a:t>
            </a:r>
            <a:endParaRPr lang="es-E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667125" y="198438"/>
            <a:ext cx="5287963" cy="589121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GB" noProof="0"/>
              <a:t>Click</a:t>
            </a:r>
            <a:r>
              <a:rPr lang="es-ES"/>
              <a:t> in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icon</a:t>
            </a:r>
            <a:r>
              <a:rPr lang="es-ES"/>
              <a:t> </a:t>
            </a:r>
            <a:r>
              <a:rPr lang="es-ES" err="1"/>
              <a:t>below</a:t>
            </a:r>
            <a:r>
              <a:rPr lang="es-ES"/>
              <a:t> to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picture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5458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554685" y="0"/>
            <a:ext cx="589315" cy="6858003"/>
            <a:chOff x="8554685" y="0"/>
            <a:chExt cx="589315" cy="6858003"/>
          </a:xfrm>
        </p:grpSpPr>
        <p:sp>
          <p:nvSpPr>
            <p:cNvPr id="12" name="Rectangle 2"/>
            <p:cNvSpPr>
              <a:spLocks noChangeArrowheads="1"/>
            </p:cNvSpPr>
            <p:nvPr userDrawn="1"/>
          </p:nvSpPr>
          <p:spPr bwMode="auto">
            <a:xfrm rot="5400000">
              <a:off x="5453743" y="3167746"/>
              <a:ext cx="6858000" cy="522514"/>
            </a:xfrm>
            <a:prstGeom prst="rect">
              <a:avLst/>
            </a:pr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latin typeface="Trade Gothic LT Std" panose="00000500000000000000" pitchFamily="50" charset="0"/>
              </a:endParaRPr>
            </a:p>
          </p:txBody>
        </p:sp>
        <p:pic>
          <p:nvPicPr>
            <p:cNvPr id="13" name="Picture 12" descr="REACH-PowerpointTitle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588225" y="5238751"/>
              <a:ext cx="2592387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 userDrawn="1"/>
          </p:nvSpPr>
          <p:spPr>
            <a:xfrm rot="5400000">
              <a:off x="5167248" y="3387437"/>
              <a:ext cx="6858002" cy="83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449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56" y="1709739"/>
            <a:ext cx="7905572" cy="1707229"/>
          </a:xfrm>
        </p:spPr>
        <p:txBody>
          <a:bodyPr anchor="b"/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756" y="3544436"/>
            <a:ext cx="790557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24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3756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9647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5833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tailed/zoome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" y="0"/>
            <a:ext cx="8548009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756" y="365126"/>
            <a:ext cx="7947718" cy="2735584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Use this slide for a detailed map.</a:t>
            </a:r>
            <a:br>
              <a:rPr lang="en-US"/>
            </a:br>
            <a:br>
              <a:rPr lang="en-US"/>
            </a:br>
            <a:r>
              <a:rPr lang="en-US"/>
              <a:t>Crop the map to show only the area of interest, using the REACH sidebar. </a:t>
            </a:r>
            <a:br>
              <a:rPr lang="en-US"/>
            </a:br>
            <a:r>
              <a:rPr lang="en-US"/>
              <a:t>While no title is needed, leave an explanation in the comments section if the slideshow will be shared afterwards.</a:t>
            </a:r>
          </a:p>
        </p:txBody>
      </p:sp>
    </p:spTree>
    <p:extLst>
      <p:ext uri="{BB962C8B-B14F-4D97-AF65-F5344CB8AC3E}">
        <p14:creationId xmlns:p14="http://schemas.microsoft.com/office/powerpoint/2010/main" val="1255194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Whol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756" y="365126"/>
            <a:ext cx="7947718" cy="2735584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Use this slide for a whole map.</a:t>
            </a:r>
            <a:br>
              <a:rPr lang="en-US"/>
            </a:br>
            <a:br>
              <a:rPr lang="en-US"/>
            </a:br>
            <a:r>
              <a:rPr lang="en-US"/>
              <a:t>Expand the map to fill the page proportionally as much as possible. Centre the map on the page and leave black space at edges as required. </a:t>
            </a:r>
          </a:p>
        </p:txBody>
      </p:sp>
    </p:spTree>
    <p:extLst>
      <p:ext uri="{BB962C8B-B14F-4D97-AF65-F5344CB8AC3E}">
        <p14:creationId xmlns:p14="http://schemas.microsoft.com/office/powerpoint/2010/main" val="2755059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416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56" y="457200"/>
            <a:ext cx="3345263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6353" y="987426"/>
            <a:ext cx="445512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756" y="2057400"/>
            <a:ext cx="334526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40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56" y="457200"/>
            <a:ext cx="2949178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52324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756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526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theme" Target="../theme/theme2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3756" y="365127"/>
            <a:ext cx="7947718" cy="67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756" y="1253331"/>
            <a:ext cx="7947718" cy="5071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554685" y="0"/>
            <a:ext cx="589315" cy="6858003"/>
            <a:chOff x="8554685" y="0"/>
            <a:chExt cx="589315" cy="6858003"/>
          </a:xfrm>
        </p:grpSpPr>
        <p:sp>
          <p:nvSpPr>
            <p:cNvPr id="17" name="Rectangle 2"/>
            <p:cNvSpPr>
              <a:spLocks noChangeArrowheads="1"/>
            </p:cNvSpPr>
            <p:nvPr userDrawn="1"/>
          </p:nvSpPr>
          <p:spPr bwMode="auto">
            <a:xfrm rot="5400000">
              <a:off x="5453743" y="3167746"/>
              <a:ext cx="6858000" cy="522514"/>
            </a:xfrm>
            <a:prstGeom prst="rect">
              <a:avLst/>
            </a:pr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latin typeface="Trade Gothic LT Std" panose="00000500000000000000" pitchFamily="50" charset="0"/>
              </a:endParaRPr>
            </a:p>
          </p:txBody>
        </p:sp>
        <p:pic>
          <p:nvPicPr>
            <p:cNvPr id="18" name="Picture 17" descr="REACH-PowerpointTitle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588225" y="5238751"/>
              <a:ext cx="2592387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5400000">
              <a:off x="5167248" y="3387437"/>
              <a:ext cx="6858002" cy="83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16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0" y="6251156"/>
            <a:ext cx="9148386" cy="606844"/>
            <a:chOff x="0" y="6251156"/>
            <a:chExt cx="9148386" cy="606844"/>
          </a:xfrm>
        </p:grpSpPr>
        <p:sp>
          <p:nvSpPr>
            <p:cNvPr id="7" name="Rectangle 6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247" y="6251156"/>
              <a:ext cx="2754139" cy="60684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4699EC4-C96D-4A1A-8281-B3B8D9D0BF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20"/>
          <a:stretch/>
        </p:blipFill>
        <p:spPr>
          <a:xfrm>
            <a:off x="186431" y="2740"/>
            <a:ext cx="3275860" cy="626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0486" y="1001485"/>
            <a:ext cx="8113858" cy="704767"/>
          </a:xfrm>
          <a:noFill/>
        </p:spPr>
        <p:txBody>
          <a:bodyPr>
            <a:noAutofit/>
          </a:bodyPr>
          <a:lstStyle/>
          <a:p>
            <a:r>
              <a:rPr lang="en-GB" sz="4400" dirty="0">
                <a:latin typeface="Franklin Gothic Demi" panose="020B0703020102020204" pitchFamily="34" charset="0"/>
              </a:rPr>
              <a:t>Poverty Analysis</a:t>
            </a:r>
            <a:endParaRPr lang="en-GB" sz="4400" dirty="0">
              <a:effectLst>
                <a:glow rad="393700">
                  <a:srgbClr val="FFFF00"/>
                </a:glo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4226" y="4644276"/>
            <a:ext cx="6336037" cy="4268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GB" dirty="0">
                <a:latin typeface="Leelawadee" panose="020B0502040204020203" pitchFamily="34" charset="-34"/>
                <a:cs typeface="Leelawadee" panose="020B0502040204020203" pitchFamily="34" charset="-34"/>
              </a:rPr>
              <a:t>July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8A8ACA-5F76-286D-83AF-5B927C2E3618}"/>
              </a:ext>
            </a:extLst>
          </p:cNvPr>
          <p:cNvSpPr txBox="1"/>
          <p:nvPr/>
        </p:nvSpPr>
        <p:spPr>
          <a:xfrm>
            <a:off x="620486" y="2033536"/>
            <a:ext cx="74697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A </a:t>
            </a:r>
            <a:r>
              <a:rPr lang="fr-FR" sz="20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secondary</a:t>
            </a:r>
            <a:r>
              <a:rPr lang="fr-FR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fr-FR" sz="20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analysis</a:t>
            </a:r>
            <a:r>
              <a:rPr lang="fr-FR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 on </a:t>
            </a:r>
            <a:r>
              <a:rPr lang="fr-FR" sz="20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REACH’s</a:t>
            </a:r>
            <a:r>
              <a:rPr lang="fr-FR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sv-SE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2021 Libyan population MSNA &amp; JMMI data</a:t>
            </a:r>
            <a:r>
              <a:rPr lang="fr-FR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22497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D9B6-0870-4ABC-9180-789B146D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09006"/>
            <a:ext cx="7789587" cy="829148"/>
          </a:xfrm>
        </p:spPr>
        <p:txBody>
          <a:bodyPr>
            <a:normAutofit/>
          </a:bodyPr>
          <a:lstStyle/>
          <a:p>
            <a:r>
              <a:rPr lang="fr-FR" dirty="0">
                <a:latin typeface="Franklin Gothic Demi" panose="020B0703020102020204" pitchFamily="34" charset="0"/>
              </a:rPr>
              <a:t>INCOME BELOW MEB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247F3-1DBE-793F-4D41-DDC0590B4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1434514"/>
            <a:ext cx="7931982" cy="769455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6CF7CD52-B496-ABDE-2D94-5D049F3AD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2600329"/>
            <a:ext cx="79343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00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D9B6-0870-4ABC-9180-789B146D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09006"/>
            <a:ext cx="7789587" cy="829148"/>
          </a:xfrm>
        </p:spPr>
        <p:txBody>
          <a:bodyPr>
            <a:normAutofit/>
          </a:bodyPr>
          <a:lstStyle/>
          <a:p>
            <a:r>
              <a:rPr lang="fr-FR" dirty="0">
                <a:latin typeface="Franklin Gothic Demi" panose="020B0703020102020204" pitchFamily="34" charset="0"/>
              </a:rPr>
              <a:t>INCOME BELOW MEB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sp>
        <p:nvSpPr>
          <p:cNvPr id="3" name="TextBox 2" descr="Baladiyas per proportion of households whose reported income was found to be lower than the MEB for their baladiya&#10;">
            <a:extLst>
              <a:ext uri="{FF2B5EF4-FFF2-40B4-BE49-F238E27FC236}">
                <a16:creationId xmlns:a16="http://schemas.microsoft.com/office/drawing/2014/main" id="{DDDBB806-6523-F5AC-F4E3-34F93BC9F898}"/>
              </a:ext>
            </a:extLst>
          </p:cNvPr>
          <p:cNvSpPr txBox="1"/>
          <p:nvPr/>
        </p:nvSpPr>
        <p:spPr>
          <a:xfrm>
            <a:off x="509590" y="1095369"/>
            <a:ext cx="755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Baladiyas</a:t>
            </a:r>
            <a:r>
              <a:rPr lang="en-GB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per proportion of households whose reported income was found to be lower than the MEB for their </a:t>
            </a:r>
            <a:r>
              <a:rPr lang="en-GB" sz="1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baladiya</a:t>
            </a:r>
            <a:r>
              <a:rPr lang="en-GB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:</a:t>
            </a:r>
            <a:endParaRPr lang="fr-FR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" name="Picture 5" descr="Map">
            <a:extLst>
              <a:ext uri="{FF2B5EF4-FFF2-40B4-BE49-F238E27FC236}">
                <a16:creationId xmlns:a16="http://schemas.microsoft.com/office/drawing/2014/main" id="{1DC59D26-676B-EC03-F326-CF0A748E7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0" y="1799504"/>
            <a:ext cx="7670522" cy="451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32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D9B6-0870-4ABC-9180-789B146D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09006"/>
            <a:ext cx="7789587" cy="829148"/>
          </a:xfrm>
        </p:spPr>
        <p:txBody>
          <a:bodyPr>
            <a:normAutofit/>
          </a:bodyPr>
          <a:lstStyle/>
          <a:p>
            <a:r>
              <a:rPr lang="fr-FR" dirty="0">
                <a:latin typeface="Franklin Gothic Demi" panose="020B0703020102020204" pitchFamily="34" charset="0"/>
              </a:rPr>
              <a:t>EXPENDITURE BELOW MEB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A91319-EED3-F0DB-9EE0-E11C565C15AF}"/>
              </a:ext>
            </a:extLst>
          </p:cNvPr>
          <p:cNvSpPr/>
          <p:nvPr/>
        </p:nvSpPr>
        <p:spPr>
          <a:xfrm>
            <a:off x="7162800" y="3953933"/>
            <a:ext cx="1227667" cy="817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E86E37-EC34-001F-6389-43B5104F7FA9}"/>
              </a:ext>
            </a:extLst>
          </p:cNvPr>
          <p:cNvSpPr/>
          <p:nvPr/>
        </p:nvSpPr>
        <p:spPr>
          <a:xfrm>
            <a:off x="6834433" y="6146276"/>
            <a:ext cx="1150070" cy="273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09C04F-98B0-2457-0270-D3AFE3664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1376404"/>
            <a:ext cx="7983420" cy="778215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A0B34673-1C53-355F-4401-896EAD3C4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7" y="2407372"/>
            <a:ext cx="79819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59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D9B6-0870-4ABC-9180-789B146D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09006"/>
            <a:ext cx="7789587" cy="829148"/>
          </a:xfrm>
        </p:spPr>
        <p:txBody>
          <a:bodyPr>
            <a:normAutofit/>
          </a:bodyPr>
          <a:lstStyle/>
          <a:p>
            <a:r>
              <a:rPr lang="fr-FR" dirty="0">
                <a:latin typeface="Franklin Gothic Demi" panose="020B0703020102020204" pitchFamily="34" charset="0"/>
              </a:rPr>
              <a:t>EXPENDITURE BELOW MEB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sp>
        <p:nvSpPr>
          <p:cNvPr id="4" name="TextBox 3" descr="Baladiyas per proportion of households whose reported expenditure was found to be lower than the MEB for their baladiya">
            <a:extLst>
              <a:ext uri="{FF2B5EF4-FFF2-40B4-BE49-F238E27FC236}">
                <a16:creationId xmlns:a16="http://schemas.microsoft.com/office/drawing/2014/main" id="{8D0415A5-E79F-09FC-C972-601D40865CFE}"/>
              </a:ext>
            </a:extLst>
          </p:cNvPr>
          <p:cNvSpPr txBox="1"/>
          <p:nvPr/>
        </p:nvSpPr>
        <p:spPr>
          <a:xfrm>
            <a:off x="509590" y="1095369"/>
            <a:ext cx="755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Baladiyas per proportion of households whose reported expenditure was found to be lower than the MEB for their </a:t>
            </a:r>
            <a:r>
              <a:rPr lang="en-GB" sz="1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baladiya</a:t>
            </a:r>
            <a:r>
              <a:rPr lang="en-GB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:</a:t>
            </a:r>
            <a:endParaRPr lang="fr-FR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" name="Picture 5" descr="Map&#10;&#10;">
            <a:extLst>
              <a:ext uri="{FF2B5EF4-FFF2-40B4-BE49-F238E27FC236}">
                <a16:creationId xmlns:a16="http://schemas.microsoft.com/office/drawing/2014/main" id="{9BAEFDF3-2E35-FF79-7D1F-7A8FA8963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0" y="1781749"/>
            <a:ext cx="7685611" cy="452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79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D9B6-0870-4ABC-9180-789B146D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09006"/>
            <a:ext cx="7789587" cy="829148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Demi" panose="020B0703020102020204" pitchFamily="34" charset="0"/>
              </a:rPr>
              <a:t>RELEVANCE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1886" y="1439347"/>
            <a:ext cx="7789587" cy="5478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2021 </a:t>
            </a:r>
            <a:r>
              <a:rPr lang="fr-FR" sz="2400" b="1" dirty="0" err="1">
                <a:solidFill>
                  <a:schemeClr val="bg1">
                    <a:lumMod val="6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Libyan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population MSNA </a:t>
            </a:r>
            <a:r>
              <a:rPr lang="fr-FR" sz="2400" b="1" dirty="0" err="1">
                <a:solidFill>
                  <a:schemeClr val="bg1">
                    <a:lumMod val="6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findings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fr-FR" b="1" dirty="0">
              <a:solidFill>
                <a:schemeClr val="bg1">
                  <a:lumMod val="6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Many of the sectoral needs found in Libya are driven by financial barriers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0" dirty="0">
                <a:effectLst/>
                <a:latin typeface="Leelawadee"/>
                <a:cs typeface="Leelawadee"/>
              </a:rPr>
              <a:t>53% of the surveyed households reported having been unable to afford all of their basic needs </a:t>
            </a:r>
            <a:r>
              <a:rPr lang="en-GB" i="0" dirty="0">
                <a:effectLst/>
                <a:latin typeface="Leelawadee"/>
                <a:cs typeface="Leelawadee"/>
              </a:rPr>
              <a:t>(in the 30 days prior to data collection)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0" dirty="0">
                <a:effectLst/>
                <a:latin typeface="Leelawadee"/>
                <a:cs typeface="Leelawadee"/>
              </a:rPr>
              <a:t>61% of households across the assessed </a:t>
            </a:r>
            <a:r>
              <a:rPr lang="en-GB" b="1" dirty="0">
                <a:latin typeface="Leelawadee"/>
                <a:cs typeface="Leelawadee"/>
              </a:rPr>
              <a:t>baladiyas</a:t>
            </a:r>
            <a:r>
              <a:rPr lang="en-GB" b="1" i="0" dirty="0">
                <a:effectLst/>
                <a:latin typeface="Leelawadee"/>
                <a:cs typeface="Leelawadee"/>
              </a:rPr>
              <a:t> reported having faced issues in accessing sufficient cash </a:t>
            </a:r>
            <a:r>
              <a:rPr lang="en-GB" i="0" dirty="0">
                <a:effectLst/>
                <a:latin typeface="Leelawadee"/>
                <a:cs typeface="Leelawadee"/>
              </a:rPr>
              <a:t>(in the 30 days prior to data collection)</a:t>
            </a:r>
            <a:endParaRPr lang="en-GB" b="1" dirty="0">
              <a:latin typeface="Leelawadee"/>
              <a:cs typeface="Leelawade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eelawadee" panose="020B0502040204020203" pitchFamily="34" charset="-34"/>
                <a:cs typeface="Leelawadee" panose="020B0502040204020203" pitchFamily="34" charset="-34"/>
              </a:rPr>
              <a:t>Using</a:t>
            </a:r>
            <a:r>
              <a:rPr lang="en-GB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GB" b="1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crisis and emergency coping strategies</a:t>
            </a:r>
            <a:r>
              <a:rPr lang="en-GB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 - measured through the Livelihoods Coping Strategies Index (LCSI) - is widespread in Libya, as </a:t>
            </a:r>
            <a:r>
              <a:rPr lang="en-GB" b="1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63% of households overall reported having used or exhausted at least one of these strategies to cope with meeting their basic needs </a:t>
            </a:r>
            <a:r>
              <a:rPr lang="en-GB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(in the 30 days prior to data collection)</a:t>
            </a:r>
            <a:endParaRPr lang="fr-FR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fr-FR" sz="2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9638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1792-DCB9-6FEA-6BB6-D203F988A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Franklin Gothic Demi" panose="020B0703020102020204" pitchFamily="34" charset="0"/>
              </a:rPr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6A921-8D17-A731-949C-4883D87B0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56" y="1253332"/>
            <a:ext cx="7947718" cy="18893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Leelawadee"/>
                <a:cs typeface="Leelawadee"/>
              </a:rPr>
              <a:t>Little information exists about income, expenditure, and poverty within Libya. </a:t>
            </a:r>
          </a:p>
          <a:p>
            <a:r>
              <a:rPr lang="en-US" sz="1800" dirty="0">
                <a:latin typeface="Leelawadee"/>
                <a:cs typeface="Leelawadee"/>
              </a:rPr>
              <a:t>Due to the fragmented governance system in Libya, income data is scarce and rarely covers all regions. </a:t>
            </a:r>
          </a:p>
          <a:p>
            <a:r>
              <a:rPr lang="en-US" sz="1800" dirty="0">
                <a:latin typeface="Leelawadee"/>
                <a:cs typeface="Leelawadee"/>
              </a:rPr>
              <a:t>Furthermore, when income data is available, it rarely considers the significant price differences across regions.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23DFE4-033C-0F57-26A3-28150A7729A6}"/>
              </a:ext>
            </a:extLst>
          </p:cNvPr>
          <p:cNvSpPr txBox="1">
            <a:spLocks/>
          </p:cNvSpPr>
          <p:nvPr/>
        </p:nvSpPr>
        <p:spPr>
          <a:xfrm>
            <a:off x="233756" y="3543818"/>
            <a:ext cx="7947718" cy="67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Demi" panose="020B0703020102020204" pitchFamily="34" charset="0"/>
              </a:rPr>
              <a:t>Objective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FF6D2F-9BB1-C0D6-7CD2-CF8579CDF8A0}"/>
              </a:ext>
            </a:extLst>
          </p:cNvPr>
          <p:cNvSpPr txBox="1">
            <a:spLocks/>
          </p:cNvSpPr>
          <p:nvPr/>
        </p:nvSpPr>
        <p:spPr>
          <a:xfrm>
            <a:off x="233756" y="4404904"/>
            <a:ext cx="7947718" cy="7885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Leelawadee"/>
                <a:cs typeface="Leelawadee"/>
                <a:sym typeface="Wingdings" panose="05000000000000000000" pitchFamily="2" charset="2"/>
              </a:rPr>
              <a:t> </a:t>
            </a:r>
            <a:r>
              <a:rPr lang="en-US" sz="1800" dirty="0">
                <a:latin typeface="Leelawadee"/>
                <a:cs typeface="Leelawadee"/>
              </a:rPr>
              <a:t>Informing on the poorest </a:t>
            </a:r>
            <a:r>
              <a:rPr lang="en-US" sz="1800" dirty="0" err="1">
                <a:latin typeface="Leelawadee"/>
                <a:cs typeface="Leelawadee"/>
              </a:rPr>
              <a:t>Baladiyas</a:t>
            </a:r>
            <a:r>
              <a:rPr lang="en-US" sz="1800" dirty="0">
                <a:latin typeface="Leelawadee"/>
                <a:cs typeface="Leelawadee"/>
              </a:rPr>
              <a:t> of the country by considering households' income and expenditure levels.</a:t>
            </a:r>
          </a:p>
        </p:txBody>
      </p:sp>
    </p:spTree>
    <p:extLst>
      <p:ext uri="{BB962C8B-B14F-4D97-AF65-F5344CB8AC3E}">
        <p14:creationId xmlns:p14="http://schemas.microsoft.com/office/powerpoint/2010/main" val="384586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D9B6-0870-4ABC-9180-789B146D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09006"/>
            <a:ext cx="7789587" cy="829148"/>
          </a:xfrm>
        </p:spPr>
        <p:txBody>
          <a:bodyPr>
            <a:normAutofit/>
          </a:bodyPr>
          <a:lstStyle/>
          <a:p>
            <a:r>
              <a:rPr lang="fr-FR" dirty="0">
                <a:latin typeface="Franklin Gothic Demi" panose="020B0703020102020204" pitchFamily="34" charset="0"/>
              </a:rPr>
              <a:t>DATA SOURCES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886" y="1439347"/>
            <a:ext cx="4180114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2021 </a:t>
            </a:r>
            <a:r>
              <a:rPr lang="fr-FR" sz="2400" b="1" dirty="0" err="1">
                <a:solidFill>
                  <a:schemeClr val="bg1">
                    <a:lumMod val="6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Libyan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population MSNA data</a:t>
            </a:r>
          </a:p>
          <a:p>
            <a:endParaRPr lang="fr-FR" b="1" dirty="0">
              <a:solidFill>
                <a:schemeClr val="bg1">
                  <a:lumMod val="6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Income</a:t>
            </a:r>
            <a:r>
              <a:rPr lang="fr-FR" b="1" dirty="0">
                <a:latin typeface="Leelawadee" panose="020B0502040204020203" pitchFamily="34" charset="-34"/>
                <a:cs typeface="Leelawadee" panose="020B0502040204020203" pitchFamily="34" charset="-34"/>
              </a:rPr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latin typeface="Leelawadee"/>
                <a:cs typeface="Leelawadee"/>
              </a:rPr>
              <a:t>Expenditure</a:t>
            </a:r>
            <a:r>
              <a:rPr lang="fr-FR" b="1" dirty="0">
                <a:latin typeface="Leelawadee"/>
                <a:cs typeface="Leelawadee"/>
              </a:rPr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Leelawadee"/>
              <a:cs typeface="Leelawade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Leelawadee"/>
              <a:cs typeface="Leelawade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latin typeface="Leelawadee"/>
                <a:cs typeface="Leelawadee"/>
              </a:rPr>
              <a:t>Collected</a:t>
            </a:r>
            <a:r>
              <a:rPr lang="fr-FR" b="1" dirty="0">
                <a:latin typeface="Leelawadee"/>
                <a:cs typeface="Leelawadee"/>
              </a:rPr>
              <a:t>:</a:t>
            </a:r>
          </a:p>
          <a:p>
            <a:pPr lvl="1"/>
            <a:r>
              <a:rPr lang="fr-FR" b="1" dirty="0">
                <a:latin typeface="Leelawadee"/>
                <a:cs typeface="Leelawadee"/>
              </a:rPr>
              <a:t>14 June – 2 August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Leelawadee"/>
              <a:cs typeface="Leelawade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fr-FR" sz="2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8C0A9C-9D4F-C6AF-CADD-45FBF6A45502}"/>
              </a:ext>
            </a:extLst>
          </p:cNvPr>
          <p:cNvSpPr txBox="1"/>
          <p:nvPr/>
        </p:nvSpPr>
        <p:spPr>
          <a:xfrm>
            <a:off x="4572000" y="1439347"/>
            <a:ext cx="3761295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2021 JMMI data</a:t>
            </a:r>
          </a:p>
          <a:p>
            <a:endParaRPr lang="fr-FR" sz="2400" b="1" dirty="0">
              <a:solidFill>
                <a:schemeClr val="bg1">
                  <a:lumMod val="6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fr-FR" b="1" dirty="0">
              <a:solidFill>
                <a:schemeClr val="bg1">
                  <a:lumMod val="6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Leelawadee" panose="020B0502040204020203" pitchFamily="34" charset="-34"/>
                <a:cs typeface="Leelawadee" panose="020B0502040204020203" pitchFamily="34" charset="-34"/>
              </a:rPr>
              <a:t>Minimum </a:t>
            </a:r>
            <a:r>
              <a:rPr lang="fr-FR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Expenditure</a:t>
            </a:r>
            <a:r>
              <a:rPr lang="fr-FR" b="1" dirty="0">
                <a:latin typeface="Leelawadee" panose="020B0502040204020203" pitchFamily="34" charset="-34"/>
                <a:cs typeface="Leelawadee" panose="020B0502040204020203" pitchFamily="34" charset="-34"/>
              </a:rPr>
              <a:t> Basket (MEB)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Collected</a:t>
            </a:r>
            <a:r>
              <a:rPr lang="fr-FR" b="1" dirty="0">
                <a:latin typeface="Leelawadee" panose="020B0502040204020203" pitchFamily="34" charset="-34"/>
                <a:cs typeface="Leelawadee" panose="020B0502040204020203" pitchFamily="34" charset="-34"/>
              </a:rPr>
              <a:t>:</a:t>
            </a:r>
          </a:p>
          <a:p>
            <a:pPr lvl="1"/>
            <a:r>
              <a:rPr lang="fr-FR" b="1" dirty="0">
                <a:latin typeface="Leelawadee" panose="020B0502040204020203" pitchFamily="34" charset="-34"/>
                <a:cs typeface="Leelawadee" panose="020B0502040204020203" pitchFamily="34" charset="-34"/>
              </a:rPr>
              <a:t>1-11 June 2021</a:t>
            </a:r>
          </a:p>
          <a:p>
            <a:pPr lvl="1"/>
            <a:r>
              <a:rPr lang="fr-FR" b="1" dirty="0">
                <a:latin typeface="Leelawadee" panose="020B0502040204020203" pitchFamily="34" charset="-34"/>
                <a:cs typeface="Leelawadee" panose="020B0502040204020203" pitchFamily="34" charset="-34"/>
              </a:rPr>
              <a:t>1-11 July 2021</a:t>
            </a:r>
          </a:p>
          <a:p>
            <a:pPr lvl="1"/>
            <a:r>
              <a:rPr lang="fr-FR" b="1" dirty="0">
                <a:latin typeface="Leelawadee" panose="020B0502040204020203" pitchFamily="34" charset="-34"/>
                <a:cs typeface="Leelawadee" panose="020B0502040204020203" pitchFamily="34" charset="-34"/>
              </a:rPr>
              <a:t>1-13 August 2021</a:t>
            </a:r>
          </a:p>
          <a:p>
            <a:endParaRPr lang="fr-FR" sz="2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812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D9B6-0870-4ABC-9180-789B146D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09006"/>
            <a:ext cx="7789587" cy="829148"/>
          </a:xfrm>
        </p:spPr>
        <p:txBody>
          <a:bodyPr>
            <a:normAutofit/>
          </a:bodyPr>
          <a:lstStyle/>
          <a:p>
            <a:r>
              <a:rPr lang="fr-FR" dirty="0">
                <a:latin typeface="Franklin Gothic Demi" panose="020B0703020102020204" pitchFamily="34" charset="0"/>
              </a:rPr>
              <a:t>DATA SOURCES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4A3EA-76C9-C99D-3DC0-8EFE3A42B349}"/>
              </a:ext>
            </a:extLst>
          </p:cNvPr>
          <p:cNvSpPr txBox="1"/>
          <p:nvPr/>
        </p:nvSpPr>
        <p:spPr>
          <a:xfrm>
            <a:off x="391886" y="1185945"/>
            <a:ext cx="818646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575656"/>
                </a:solidFill>
                <a:latin typeface="Leelawadee"/>
                <a:cs typeface="Leelawadee"/>
              </a:rPr>
              <a:t>Coverage</a:t>
            </a:r>
            <a:r>
              <a:rPr lang="en-US" sz="1800" b="1" dirty="0">
                <a:solidFill>
                  <a:srgbClr val="575656"/>
                </a:solidFill>
                <a:latin typeface="Leelawadee"/>
                <a:cs typeface="Leelawadee"/>
              </a:rPr>
              <a:t> of</a:t>
            </a:r>
            <a:r>
              <a:rPr lang="en-US" b="1" dirty="0">
                <a:solidFill>
                  <a:srgbClr val="575656"/>
                </a:solidFill>
                <a:latin typeface="Leelawadee"/>
                <a:cs typeface="Leelawadee"/>
              </a:rPr>
              <a:t> the</a:t>
            </a:r>
            <a:r>
              <a:rPr lang="en-US" sz="1800" b="1" dirty="0">
                <a:solidFill>
                  <a:srgbClr val="575656"/>
                </a:solidFill>
                <a:latin typeface="Leelawadee"/>
                <a:cs typeface="Leelawadee"/>
              </a:rPr>
              <a:t> assessment (45 </a:t>
            </a:r>
            <a:r>
              <a:rPr lang="en-US" sz="1800" b="1" dirty="0" err="1">
                <a:solidFill>
                  <a:srgbClr val="575656"/>
                </a:solidFill>
                <a:latin typeface="Leelawadee"/>
                <a:cs typeface="Leelawadee"/>
              </a:rPr>
              <a:t>baladiyas</a:t>
            </a:r>
            <a:r>
              <a:rPr lang="en-US" sz="1800" b="1" dirty="0">
                <a:solidFill>
                  <a:srgbClr val="575656"/>
                </a:solidFill>
                <a:latin typeface="Leelawadee"/>
                <a:cs typeface="Leelawadee"/>
              </a:rPr>
              <a:t>) </a:t>
            </a:r>
            <a:r>
              <a:rPr lang="en-US" b="1" dirty="0">
                <a:solidFill>
                  <a:srgbClr val="575656"/>
                </a:solidFill>
                <a:latin typeface="Leelawadee"/>
                <a:cs typeface="Leelawadee"/>
              </a:rPr>
              <a:t>by</a:t>
            </a:r>
            <a:r>
              <a:rPr lang="en-US" sz="1800" b="1" dirty="0">
                <a:solidFill>
                  <a:srgbClr val="575656"/>
                </a:solidFill>
                <a:latin typeface="Leelawadee"/>
                <a:cs typeface="Leelawadee"/>
              </a:rPr>
              <a:t> methods applied to </a:t>
            </a:r>
            <a:r>
              <a:rPr lang="en-US" b="1" dirty="0">
                <a:solidFill>
                  <a:srgbClr val="575656"/>
                </a:solidFill>
                <a:latin typeface="Leelawadee"/>
                <a:cs typeface="Leelawadee"/>
              </a:rPr>
              <a:t>calculate the</a:t>
            </a:r>
            <a:r>
              <a:rPr lang="en-US" sz="1800" b="1" dirty="0">
                <a:solidFill>
                  <a:srgbClr val="575656"/>
                </a:solidFill>
                <a:latin typeface="Leelawadee"/>
                <a:cs typeface="Leelawadee"/>
              </a:rPr>
              <a:t> MEB:</a:t>
            </a:r>
            <a:endParaRPr lang="fr-FR" b="1" dirty="0">
              <a:latin typeface="Leelawadee"/>
              <a:cs typeface="Leelawadee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12EC3310-BF75-DB58-39AF-DC6657EB6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1833110"/>
            <a:ext cx="7869932" cy="46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05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D9B6-0870-4ABC-9180-789B146D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09006"/>
            <a:ext cx="7789587" cy="829148"/>
          </a:xfrm>
        </p:spPr>
        <p:txBody>
          <a:bodyPr>
            <a:normAutofit/>
          </a:bodyPr>
          <a:lstStyle/>
          <a:p>
            <a:r>
              <a:rPr lang="fr-FR" dirty="0">
                <a:latin typeface="Franklin Gothic Demi" panose="020B0703020102020204" pitchFamily="34" charset="0"/>
              </a:rPr>
              <a:t>METHODOLOGY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886" y="1109147"/>
            <a:ext cx="7789587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MSNA data: </a:t>
            </a:r>
            <a:r>
              <a:rPr lang="fr-FR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composite </a:t>
            </a:r>
            <a:r>
              <a:rPr lang="fr-FR" sz="1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indicators</a:t>
            </a:r>
            <a:endParaRPr lang="fr-FR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fr-FR" sz="8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Total income, Total expenditure, FCS, LCSI,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Equivalent HH size, income and expenditure for all potential equivalent scales,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Per capita income and expenditure</a:t>
            </a:r>
            <a:endParaRPr lang="fr-FR" sz="1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br>
              <a:rPr lang="fr-FR" sz="1200" b="1" dirty="0">
                <a:solidFill>
                  <a:schemeClr val="bg1">
                    <a:lumMod val="6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fr-FR" sz="1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MSNA data: </a:t>
            </a:r>
            <a:r>
              <a:rPr lang="en-GB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2 separate </a:t>
            </a:r>
            <a:r>
              <a:rPr lang="en-GB" sz="1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dataframes</a:t>
            </a:r>
            <a:endParaRPr lang="en-GB" sz="16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GB" sz="800" b="1" i="0" dirty="0">
              <a:effectLst/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Dataframe</a:t>
            </a: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related</a:t>
            </a: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to </a:t>
            </a:r>
            <a:r>
              <a:rPr lang="fr-FR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income</a:t>
            </a: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data </a:t>
            </a:r>
            <a:r>
              <a:rPr lang="en-GB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(include only income values above 100 LBYD)</a:t>
            </a:r>
            <a:endParaRPr lang="fr-FR" sz="1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Dataframe</a:t>
            </a: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related</a:t>
            </a: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to </a:t>
            </a:r>
            <a:r>
              <a:rPr lang="fr-FR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expenditure</a:t>
            </a: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data </a:t>
            </a:r>
            <a:r>
              <a:rPr lang="en-GB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(include only expenditure values above 100 LBYD)</a:t>
            </a:r>
            <a:endParaRPr lang="fr-FR" sz="1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sz="1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fr-FR" sz="1200" b="1" dirty="0">
              <a:solidFill>
                <a:schemeClr val="bg1">
                  <a:lumMod val="6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fr-FR" sz="1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MSNA data: </a:t>
            </a:r>
            <a:r>
              <a:rPr lang="fr-FR" sz="1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comparison</a:t>
            </a:r>
            <a:r>
              <a:rPr lang="fr-FR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of e</a:t>
            </a:r>
            <a:r>
              <a:rPr lang="en-GB" sz="1600" b="1" i="0" dirty="0" err="1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quivalence</a:t>
            </a:r>
            <a:r>
              <a:rPr lang="en-GB" sz="1600" b="1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 scales</a:t>
            </a:r>
          </a:p>
          <a:p>
            <a:endParaRPr lang="en-GB" sz="800" b="1" i="0" dirty="0">
              <a:effectLst/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OECD </a:t>
            </a:r>
            <a:r>
              <a:rPr lang="fr-FR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equivalence</a:t>
            </a: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scale</a:t>
            </a: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(« Oxford </a:t>
            </a:r>
            <a:r>
              <a:rPr lang="fr-FR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scale</a:t>
            </a: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 » or « Old OECD </a:t>
            </a:r>
            <a:r>
              <a:rPr lang="fr-FR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scale</a:t>
            </a: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 »)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OECD-</a:t>
            </a:r>
            <a:r>
              <a:rPr lang="fr-FR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modified</a:t>
            </a: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equivalence</a:t>
            </a: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scale</a:t>
            </a:r>
            <a:endParaRPr lang="fr-FR" sz="1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Square root </a:t>
            </a:r>
            <a:r>
              <a:rPr lang="fr-FR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equivalence</a:t>
            </a: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fr-FR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scale</a:t>
            </a:r>
            <a:r>
              <a:rPr lang="fr-FR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</a:p>
          <a:p>
            <a:pPr marL="2114550" lvl="4" indent="-285750">
              <a:buFont typeface="Wingdings" panose="05000000000000000000" pitchFamily="2" charset="2"/>
              <a:buChar char="Ø"/>
            </a:pPr>
            <a:r>
              <a:rPr lang="fr-FR" sz="1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Selected</a:t>
            </a:r>
            <a:r>
              <a:rPr lang="fr-FR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(</a:t>
            </a:r>
            <a:r>
              <a:rPr lang="en-GB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dividing by square root of HH size)</a:t>
            </a:r>
          </a:p>
          <a:p>
            <a:pPr marL="2114550" lvl="4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E.g. a 4-person HH has needs twice as large as a 1-person HH</a:t>
            </a:r>
            <a:endParaRPr lang="fr-FR" sz="1400" dirty="0">
              <a:solidFill>
                <a:schemeClr val="bg2">
                  <a:lumMod val="60000"/>
                  <a:lumOff val="4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fr-FR" sz="1600" b="1" dirty="0">
              <a:solidFill>
                <a:schemeClr val="bg2">
                  <a:lumMod val="60000"/>
                  <a:lumOff val="4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fr-FR" sz="1600" b="1" i="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MSNA data: </a:t>
            </a:r>
            <a:r>
              <a:rPr lang="fr-FR" sz="1600" b="1" i="0" dirty="0" err="1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Removing</a:t>
            </a:r>
            <a:r>
              <a:rPr lang="fr-FR" sz="1600" b="1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fr-FR" sz="1600" b="1" i="0" dirty="0" err="1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statistical</a:t>
            </a:r>
            <a:r>
              <a:rPr lang="fr-FR" sz="1600" b="1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fr-FR" sz="1600" b="1" i="0" dirty="0" err="1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outliers</a:t>
            </a:r>
            <a:r>
              <a:rPr lang="fr-FR" sz="1600" b="1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 by </a:t>
            </a:r>
            <a:r>
              <a:rPr lang="fr-FR" sz="1600" b="1" i="0" dirty="0" err="1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using</a:t>
            </a:r>
            <a:r>
              <a:rPr lang="fr-FR" sz="1600" b="1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fr-FR" sz="1600" b="1" i="0" dirty="0" err="1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coherence</a:t>
            </a:r>
            <a:r>
              <a:rPr lang="fr-FR" sz="1600" b="1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 checks</a:t>
            </a:r>
            <a:endParaRPr lang="en-GB" sz="1600" b="1" i="0" dirty="0">
              <a:effectLst/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GB" sz="800" b="1" i="0" dirty="0">
              <a:effectLst/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When conflicting with key socio-economic variables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Working HH members, FCS, Low income as reason for cash withdrawal issues, Inability to pay rent, LCSI (only fo</a:t>
            </a:r>
            <a:r>
              <a:rPr lang="en-GB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r income)</a:t>
            </a:r>
            <a:endParaRPr lang="fr-FR" sz="1400" i="0" dirty="0">
              <a:effectLst/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fr-FR" sz="1600" b="1" dirty="0">
              <a:solidFill>
                <a:schemeClr val="bg1">
                  <a:lumMod val="6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n-GB" sz="1600" b="1" i="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MEB data: </a:t>
            </a:r>
            <a:r>
              <a:rPr lang="en-GB" sz="1600" b="1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Averaging &amp; a</a:t>
            </a:r>
            <a:r>
              <a:rPr lang="fr-FR" sz="16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djusting</a:t>
            </a:r>
            <a:r>
              <a:rPr lang="fr-FR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to </a:t>
            </a:r>
            <a:r>
              <a:rPr lang="en-GB" sz="1600" b="1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1-person HH</a:t>
            </a:r>
            <a:endParaRPr lang="fr-FR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32457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D9B6-0870-4ABC-9180-789B146D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09006"/>
            <a:ext cx="7789587" cy="829148"/>
          </a:xfrm>
        </p:spPr>
        <p:txBody>
          <a:bodyPr>
            <a:normAutofit/>
          </a:bodyPr>
          <a:lstStyle/>
          <a:p>
            <a:r>
              <a:rPr lang="fr-FR" dirty="0">
                <a:latin typeface="Franklin Gothic Demi" panose="020B0703020102020204" pitchFamily="34" charset="0"/>
              </a:rPr>
              <a:t>RESULTS TABLE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B7A67-0CDB-FB92-1225-94363714F8CC}"/>
              </a:ext>
            </a:extLst>
          </p:cNvPr>
          <p:cNvSpPr txBox="1"/>
          <p:nvPr/>
        </p:nvSpPr>
        <p:spPr>
          <a:xfrm>
            <a:off x="5562598" y="269637"/>
            <a:ext cx="191588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EAST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FBC2E-C19E-85F1-EFAA-80B2E6D32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35" y="1487810"/>
            <a:ext cx="7606438" cy="522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76E882-F36D-A32D-96E2-14797CE19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35" y="2010624"/>
            <a:ext cx="7606438" cy="304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17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D9B6-0870-4ABC-9180-789B146D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09006"/>
            <a:ext cx="7789587" cy="829148"/>
          </a:xfrm>
        </p:spPr>
        <p:txBody>
          <a:bodyPr>
            <a:normAutofit/>
          </a:bodyPr>
          <a:lstStyle/>
          <a:p>
            <a:r>
              <a:rPr lang="fr-FR" dirty="0">
                <a:latin typeface="Franklin Gothic Demi" panose="020B0703020102020204" pitchFamily="34" charset="0"/>
              </a:rPr>
              <a:t>RESULTS TABLE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B7A67-0CDB-FB92-1225-94363714F8CC}"/>
              </a:ext>
            </a:extLst>
          </p:cNvPr>
          <p:cNvSpPr txBox="1"/>
          <p:nvPr/>
        </p:nvSpPr>
        <p:spPr>
          <a:xfrm>
            <a:off x="5562598" y="269637"/>
            <a:ext cx="191588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SOUTH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FBC2E-C19E-85F1-EFAA-80B2E6D32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35" y="1487810"/>
            <a:ext cx="7606438" cy="522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18FA89-011E-DA41-ABCE-8C037B5C6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77" y="2010624"/>
            <a:ext cx="7605796" cy="26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1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D9B6-0870-4ABC-9180-789B146D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09006"/>
            <a:ext cx="7789587" cy="829148"/>
          </a:xfrm>
        </p:spPr>
        <p:txBody>
          <a:bodyPr>
            <a:normAutofit/>
          </a:bodyPr>
          <a:lstStyle/>
          <a:p>
            <a:r>
              <a:rPr lang="fr-FR" dirty="0">
                <a:latin typeface="Franklin Gothic Demi" panose="020B0703020102020204" pitchFamily="34" charset="0"/>
              </a:rPr>
              <a:t>RESULTS TABLE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B7A67-0CDB-FB92-1225-94363714F8CC}"/>
              </a:ext>
            </a:extLst>
          </p:cNvPr>
          <p:cNvSpPr txBox="1"/>
          <p:nvPr/>
        </p:nvSpPr>
        <p:spPr>
          <a:xfrm>
            <a:off x="5562598" y="269637"/>
            <a:ext cx="191588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WEST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FBC2E-C19E-85F1-EFAA-80B2E6D32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35" y="1487810"/>
            <a:ext cx="7606438" cy="522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449F1-0239-9CFC-8626-0BB84D7EB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14" y="1992867"/>
            <a:ext cx="7597560" cy="410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367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LtyKr6NSFScxiCrF._d_w"/>
</p:tagLst>
</file>

<file path=ppt/theme/theme1.xml><?xml version="1.0" encoding="utf-8"?>
<a:theme xmlns:a="http://schemas.openxmlformats.org/drawingml/2006/main" name="REACH">
  <a:themeElements>
    <a:clrScheme name="REACH theme">
      <a:dk1>
        <a:srgbClr val="000000"/>
      </a:dk1>
      <a:lt1>
        <a:srgbClr val="FFFFFF"/>
      </a:lt1>
      <a:dk2>
        <a:srgbClr val="000000"/>
      </a:dk2>
      <a:lt2>
        <a:srgbClr val="58585A"/>
      </a:lt2>
      <a:accent1>
        <a:srgbClr val="EE5859"/>
      </a:accent1>
      <a:accent2>
        <a:srgbClr val="58585A"/>
      </a:accent2>
      <a:accent3>
        <a:srgbClr val="D2CBB8"/>
      </a:accent3>
      <a:accent4>
        <a:srgbClr val="F69E61"/>
      </a:accent4>
      <a:accent5>
        <a:srgbClr val="A5C9A1"/>
      </a:accent5>
      <a:accent6>
        <a:srgbClr val="56B3CD"/>
      </a:accent6>
      <a:hlink>
        <a:srgbClr val="0067A9"/>
      </a:hlink>
      <a:folHlink>
        <a:srgbClr val="FFF67A"/>
      </a:folHlink>
    </a:clrScheme>
    <a:fontScheme name="REACH text">
      <a:majorFont>
        <a:latin typeface="Arial Narrow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EB31F12-FD48-4928-B797-68E4D982B6DF}" vid="{507976F8-0F25-4A49-B01C-81C85490E436}"/>
    </a:ext>
  </a:extLst>
</a:theme>
</file>

<file path=ppt/theme/theme2.xml><?xml version="1.0" encoding="utf-8"?>
<a:theme xmlns:a="http://schemas.openxmlformats.org/drawingml/2006/main" name="Op1 Left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B66A6868-009C-4E23-B260-E0BDABE949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market_assessment_presentation</Template>
  <TotalTime>945</TotalTime>
  <Words>520</Words>
  <Application>Microsoft Office PowerPoint</Application>
  <PresentationFormat>On-screen Show (4:3)</PresentationFormat>
  <Paragraphs>102</Paragraphs>
  <Slides>13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Arial Narrow</vt:lpstr>
      <vt:lpstr>Calibri</vt:lpstr>
      <vt:lpstr>Franklin Gothic Demi</vt:lpstr>
      <vt:lpstr>Leelawadee</vt:lpstr>
      <vt:lpstr>Open Sans</vt:lpstr>
      <vt:lpstr>Trade Gothic LT Std</vt:lpstr>
      <vt:lpstr>Wingdings</vt:lpstr>
      <vt:lpstr>REACH</vt:lpstr>
      <vt:lpstr>Op1 Left banner</vt:lpstr>
      <vt:lpstr>think-cell Slide</vt:lpstr>
      <vt:lpstr>Poverty Analysis</vt:lpstr>
      <vt:lpstr>RELEVANCE</vt:lpstr>
      <vt:lpstr>Context</vt:lpstr>
      <vt:lpstr>DATA SOURCES</vt:lpstr>
      <vt:lpstr>DATA SOURCES</vt:lpstr>
      <vt:lpstr>METHODOLOGY</vt:lpstr>
      <vt:lpstr>RESULTS TABLE</vt:lpstr>
      <vt:lpstr>RESULTS TABLE</vt:lpstr>
      <vt:lpstr>RESULTS TABLE</vt:lpstr>
      <vt:lpstr>INCOME BELOW MEB</vt:lpstr>
      <vt:lpstr>INCOME BELOW MEB</vt:lpstr>
      <vt:lpstr>EXPENDITURE BELOW MEB</vt:lpstr>
      <vt:lpstr>EXPENDITURE BELOW MEB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Market Assessment</dc:title>
  <dc:creator>Manuel Büsser</dc:creator>
  <cp:lastModifiedBy>Nizar BENSALAH</cp:lastModifiedBy>
  <cp:revision>42</cp:revision>
  <dcterms:created xsi:type="dcterms:W3CDTF">2017-04-25T13:21:40Z</dcterms:created>
  <dcterms:modified xsi:type="dcterms:W3CDTF">2022-08-30T22:55:02Z</dcterms:modified>
</cp:coreProperties>
</file>