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35"/>
  </p:notesMasterIdLst>
  <p:sldIdLst>
    <p:sldId id="295" r:id="rId11"/>
    <p:sldId id="296" r:id="rId12"/>
    <p:sldId id="300" r:id="rId13"/>
    <p:sldId id="369" r:id="rId14"/>
    <p:sldId id="368" r:id="rId15"/>
    <p:sldId id="304" r:id="rId16"/>
    <p:sldId id="375" r:id="rId17"/>
    <p:sldId id="371" r:id="rId18"/>
    <p:sldId id="374" r:id="rId19"/>
    <p:sldId id="376" r:id="rId20"/>
    <p:sldId id="358" r:id="rId21"/>
    <p:sldId id="359" r:id="rId22"/>
    <p:sldId id="360" r:id="rId23"/>
    <p:sldId id="361" r:id="rId24"/>
    <p:sldId id="362" r:id="rId25"/>
    <p:sldId id="363" r:id="rId26"/>
    <p:sldId id="377" r:id="rId27"/>
    <p:sldId id="378" r:id="rId28"/>
    <p:sldId id="379" r:id="rId29"/>
    <p:sldId id="380" r:id="rId30"/>
    <p:sldId id="381" r:id="rId31"/>
    <p:sldId id="382" r:id="rId32"/>
    <p:sldId id="383" r:id="rId33"/>
    <p:sldId id="298"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Pittam" initials="HP" lastIdx="13" clrIdx="0">
    <p:extLst>
      <p:ext uri="{19B8F6BF-5375-455C-9EA6-DF929625EA0E}">
        <p15:presenceInfo xmlns:p15="http://schemas.microsoft.com/office/powerpoint/2012/main" userId="a0ced732ab4ad8c5" providerId="Windows Live"/>
      </p:ext>
    </p:extLst>
  </p:cmAuthor>
  <p:cmAuthor id="2" name="User" initials="U" lastIdx="8" clrIdx="1">
    <p:extLst>
      <p:ext uri="{19B8F6BF-5375-455C-9EA6-DF929625EA0E}">
        <p15:presenceInfo xmlns:p15="http://schemas.microsoft.com/office/powerpoint/2012/main" userId="2ea60e83d2ecc36e" providerId="Windows Live"/>
      </p:ext>
    </p:extLst>
  </p:cmAuthor>
  <p:cmAuthor id="3" name="Mahomed Shire" initials="MS" lastIdx="2" clrIdx="2">
    <p:extLst>
      <p:ext uri="{19B8F6BF-5375-455C-9EA6-DF929625EA0E}">
        <p15:presenceInfo xmlns:p15="http://schemas.microsoft.com/office/powerpoint/2012/main" userId="56f8395a8f21ed32" providerId="Windows Live"/>
      </p:ext>
    </p:extLst>
  </p:cmAuthor>
  <p:cmAuthor id="4" name="Claudia Picasso " initials="a" lastIdx="13" clrIdx="3">
    <p:extLst>
      <p:ext uri="{19B8F6BF-5375-455C-9EA6-DF929625EA0E}">
        <p15:presenceInfo xmlns:p15="http://schemas.microsoft.com/office/powerpoint/2012/main" userId="Claudia Picasso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D2CBB8"/>
    <a:srgbClr val="EE5859"/>
    <a:srgbClr val="D1D3D4"/>
    <a:srgbClr val="000000"/>
    <a:srgbClr val="979797"/>
    <a:srgbClr val="666666"/>
    <a:srgbClr val="808080"/>
    <a:srgbClr val="CACAC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29" autoAdjust="0"/>
  </p:normalViewPr>
  <p:slideViewPr>
    <p:cSldViewPr snapToGrid="0">
      <p:cViewPr varScale="1">
        <p:scale>
          <a:sx n="89" d="100"/>
          <a:sy n="89" d="100"/>
        </p:scale>
        <p:origin x="2280" y="114"/>
      </p:cViewPr>
      <p:guideLst>
        <p:guide orient="horz" pos="2160"/>
        <p:guide pos="2789"/>
        <p:guide orient="horz" pos="1616"/>
        <p:guide pos="2245"/>
        <p:guide orient="horz" pos="1366"/>
        <p:guide orient="horz" pos="24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D:\REACH\Reach%20Initiatives%20Dropbox\Kenya_Somalia\02_REACH\Somalia\01_CCCM\DSA%20III\07_Dissemination\DSAIII_CCCM_presentation_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D2CBB8"/>
              </a:solidFill>
              <a:ln>
                <a:noFill/>
              </a:ln>
              <a:effectLst/>
            </c:spPr>
            <c:extLst>
              <c:ext xmlns:c16="http://schemas.microsoft.com/office/drawing/2014/chart" uri="{C3380CC4-5D6E-409C-BE32-E72D297353CC}">
                <c16:uniqueId val="{00000001-5C8C-44E4-8643-BB27A4967E72}"/>
              </c:ext>
            </c:extLst>
          </c:dPt>
          <c:dPt>
            <c:idx val="1"/>
            <c:invertIfNegative val="0"/>
            <c:bubble3D val="0"/>
            <c:spPr>
              <a:solidFill>
                <a:srgbClr val="58585A"/>
              </a:solidFill>
              <a:ln>
                <a:noFill/>
              </a:ln>
              <a:effectLst/>
            </c:spPr>
            <c:extLst>
              <c:ext xmlns:c16="http://schemas.microsoft.com/office/drawing/2014/chart" uri="{C3380CC4-5D6E-409C-BE32-E72D297353CC}">
                <c16:uniqueId val="{00000003-5C8C-44E4-8643-BB27A4967E72}"/>
              </c:ext>
            </c:extLst>
          </c:dPt>
          <c:dPt>
            <c:idx val="2"/>
            <c:invertIfNegative val="0"/>
            <c:bubble3D val="0"/>
            <c:spPr>
              <a:solidFill>
                <a:srgbClr val="EE5859"/>
              </a:solidFill>
              <a:ln>
                <a:noFill/>
              </a:ln>
              <a:effectLst/>
            </c:spPr>
            <c:extLst>
              <c:ext xmlns:c16="http://schemas.microsoft.com/office/drawing/2014/chart" uri="{C3380CC4-5D6E-409C-BE32-E72D297353CC}">
                <c16:uniqueId val="{00000005-5C8C-44E4-8643-BB27A4967E72}"/>
              </c:ext>
            </c:extLst>
          </c:dPt>
          <c:dPt>
            <c:idx val="3"/>
            <c:invertIfNegative val="0"/>
            <c:bubble3D val="0"/>
            <c:spPr>
              <a:solidFill>
                <a:srgbClr val="D2CBB8"/>
              </a:solidFill>
              <a:ln>
                <a:noFill/>
              </a:ln>
              <a:effectLst/>
            </c:spPr>
            <c:extLst>
              <c:ext xmlns:c16="http://schemas.microsoft.com/office/drawing/2014/chart" uri="{C3380CC4-5D6E-409C-BE32-E72D297353CC}">
                <c16:uniqueId val="{00000007-5C8C-44E4-8643-BB27A4967E72}"/>
              </c:ext>
            </c:extLst>
          </c:dPt>
          <c:dPt>
            <c:idx val="4"/>
            <c:invertIfNegative val="0"/>
            <c:bubble3D val="0"/>
            <c:spPr>
              <a:solidFill>
                <a:srgbClr val="58585A"/>
              </a:solidFill>
              <a:ln>
                <a:noFill/>
              </a:ln>
              <a:effectLst/>
            </c:spPr>
            <c:extLst>
              <c:ext xmlns:c16="http://schemas.microsoft.com/office/drawing/2014/chart" uri="{C3380CC4-5D6E-409C-BE32-E72D297353CC}">
                <c16:uniqueId val="{00000009-5C8C-44E4-8643-BB27A4967E72}"/>
              </c:ext>
            </c:extLst>
          </c:dPt>
          <c:dPt>
            <c:idx val="5"/>
            <c:invertIfNegative val="0"/>
            <c:bubble3D val="0"/>
            <c:spPr>
              <a:solidFill>
                <a:srgbClr val="EE5859"/>
              </a:solidFill>
              <a:ln>
                <a:noFill/>
              </a:ln>
              <a:effectLst/>
            </c:spPr>
            <c:extLst>
              <c:ext xmlns:c16="http://schemas.microsoft.com/office/drawing/2014/chart" uri="{C3380CC4-5D6E-409C-BE32-E72D297353CC}">
                <c16:uniqueId val="{0000000B-5C8C-44E4-8643-BB27A4967E72}"/>
              </c:ext>
            </c:extLst>
          </c:dPt>
          <c:dPt>
            <c:idx val="6"/>
            <c:invertIfNegative val="0"/>
            <c:bubble3D val="0"/>
            <c:spPr>
              <a:solidFill>
                <a:srgbClr val="D2CBB8"/>
              </a:solidFill>
              <a:ln>
                <a:noFill/>
              </a:ln>
              <a:effectLst/>
            </c:spPr>
            <c:extLst>
              <c:ext xmlns:c16="http://schemas.microsoft.com/office/drawing/2014/chart" uri="{C3380CC4-5D6E-409C-BE32-E72D297353CC}">
                <c16:uniqueId val="{0000000D-5C8C-44E4-8643-BB27A4967E72}"/>
              </c:ext>
            </c:extLst>
          </c:dPt>
          <c:dPt>
            <c:idx val="7"/>
            <c:invertIfNegative val="0"/>
            <c:bubble3D val="0"/>
            <c:spPr>
              <a:solidFill>
                <a:srgbClr val="58585A"/>
              </a:solidFill>
              <a:ln>
                <a:noFill/>
              </a:ln>
              <a:effectLst/>
            </c:spPr>
            <c:extLst>
              <c:ext xmlns:c16="http://schemas.microsoft.com/office/drawing/2014/chart" uri="{C3380CC4-5D6E-409C-BE32-E72D297353CC}">
                <c16:uniqueId val="{0000000F-5C8C-44E4-8643-BB27A4967E72}"/>
              </c:ext>
            </c:extLst>
          </c:dPt>
          <c:dPt>
            <c:idx val="8"/>
            <c:invertIfNegative val="0"/>
            <c:bubble3D val="0"/>
            <c:spPr>
              <a:solidFill>
                <a:srgbClr val="EE5859"/>
              </a:solidFill>
              <a:ln>
                <a:noFill/>
              </a:ln>
              <a:effectLst/>
            </c:spPr>
            <c:extLst>
              <c:ext xmlns:c16="http://schemas.microsoft.com/office/drawing/2014/chart" uri="{C3380CC4-5D6E-409C-BE32-E72D297353CC}">
                <c16:uniqueId val="{00000011-5C8C-44E4-8643-BB27A4967E7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Sheet1!$A$3:$B$11</c:f>
              <c:multiLvlStrCache>
                <c:ptCount val="9"/>
                <c:lvl>
                  <c:pt idx="0">
                    <c:v>2018</c:v>
                  </c:pt>
                  <c:pt idx="1">
                    <c:v>2019</c:v>
                  </c:pt>
                  <c:pt idx="2">
                    <c:v>2020</c:v>
                  </c:pt>
                  <c:pt idx="3">
                    <c:v>2018</c:v>
                  </c:pt>
                  <c:pt idx="4">
                    <c:v>2019</c:v>
                  </c:pt>
                  <c:pt idx="5">
                    <c:v>2020</c:v>
                  </c:pt>
                  <c:pt idx="6">
                    <c:v>2018</c:v>
                  </c:pt>
                  <c:pt idx="7">
                    <c:v>2019</c:v>
                  </c:pt>
                  <c:pt idx="8">
                    <c:v>2020</c:v>
                  </c:pt>
                </c:lvl>
                <c:lvl>
                  <c:pt idx="0">
                    <c:v>Baidoa</c:v>
                  </c:pt>
                  <c:pt idx="3">
                    <c:v>Gaalkacyo</c:v>
                  </c:pt>
                  <c:pt idx="6">
                    <c:v>Kismayo</c:v>
                  </c:pt>
                </c:lvl>
              </c:multiLvlStrCache>
            </c:multiLvlStrRef>
          </c:cat>
          <c:val>
            <c:numRef>
              <c:f>Sheet1!$C$3:$C$11</c:f>
              <c:numCache>
                <c:formatCode>General</c:formatCode>
                <c:ptCount val="9"/>
                <c:pt idx="0">
                  <c:v>265</c:v>
                </c:pt>
                <c:pt idx="1">
                  <c:v>391</c:v>
                </c:pt>
                <c:pt idx="2">
                  <c:v>502</c:v>
                </c:pt>
                <c:pt idx="3">
                  <c:v>60</c:v>
                </c:pt>
                <c:pt idx="4">
                  <c:v>72</c:v>
                </c:pt>
                <c:pt idx="5">
                  <c:v>71</c:v>
                </c:pt>
                <c:pt idx="6">
                  <c:v>126</c:v>
                </c:pt>
                <c:pt idx="7">
                  <c:v>133</c:v>
                </c:pt>
                <c:pt idx="8">
                  <c:v>132</c:v>
                </c:pt>
              </c:numCache>
            </c:numRef>
          </c:val>
          <c:extLst>
            <c:ext xmlns:c16="http://schemas.microsoft.com/office/drawing/2014/chart" uri="{C3380CC4-5D6E-409C-BE32-E72D297353CC}">
              <c16:uniqueId val="{00000012-5C8C-44E4-8643-BB27A4967E72}"/>
            </c:ext>
          </c:extLst>
        </c:ser>
        <c:dLbls>
          <c:dLblPos val="outEnd"/>
          <c:showLegendKey val="0"/>
          <c:showVal val="1"/>
          <c:showCatName val="0"/>
          <c:showSerName val="0"/>
          <c:showPercent val="0"/>
          <c:showBubbleSize val="0"/>
        </c:dLbls>
        <c:gapWidth val="50"/>
        <c:overlap val="-27"/>
        <c:axId val="1503086640"/>
        <c:axId val="1173917008"/>
      </c:barChart>
      <c:catAx>
        <c:axId val="150308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de-DE"/>
          </a:p>
        </c:txPr>
        <c:crossAx val="1173917008"/>
        <c:crosses val="autoZero"/>
        <c:auto val="1"/>
        <c:lblAlgn val="ctr"/>
        <c:lblOffset val="100"/>
        <c:noMultiLvlLbl val="0"/>
      </c:catAx>
      <c:valAx>
        <c:axId val="117391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de-DE"/>
          </a:p>
        </c:txPr>
        <c:crossAx val="150308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B123B-2812-423C-A273-0637E4FAE83F}" type="datetimeFigureOut">
              <a:rPr lang="en-US" smtClean="0"/>
              <a:t>6/1/2020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1AECD-F47E-4E04-9636-9B1F28DA2970}" type="slidenum">
              <a:rPr lang="en-US" smtClean="0"/>
              <a:t>‹#›</a:t>
            </a:fld>
            <a:endParaRPr lang="en-US"/>
          </a:p>
        </p:txBody>
      </p:sp>
    </p:spTree>
    <p:extLst>
      <p:ext uri="{BB962C8B-B14F-4D97-AF65-F5344CB8AC3E}">
        <p14:creationId xmlns:p14="http://schemas.microsoft.com/office/powerpoint/2010/main" val="101080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1AECD-F47E-4E04-9636-9B1F28DA2970}" type="slidenum">
              <a:rPr lang="en-US" smtClean="0"/>
              <a:t>3</a:t>
            </a:fld>
            <a:endParaRPr lang="en-US"/>
          </a:p>
        </p:txBody>
      </p:sp>
    </p:spTree>
    <p:extLst>
      <p:ext uri="{BB962C8B-B14F-4D97-AF65-F5344CB8AC3E}">
        <p14:creationId xmlns:p14="http://schemas.microsoft.com/office/powerpoint/2010/main" val="403063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and specific objectives</a:t>
            </a:r>
          </a:p>
        </p:txBody>
      </p:sp>
      <p:sp>
        <p:nvSpPr>
          <p:cNvPr id="4" name="Slide Number Placeholder 3"/>
          <p:cNvSpPr>
            <a:spLocks noGrp="1"/>
          </p:cNvSpPr>
          <p:nvPr>
            <p:ph type="sldNum" sz="quarter" idx="10"/>
          </p:nvPr>
        </p:nvSpPr>
        <p:spPr/>
        <p:txBody>
          <a:bodyPr/>
          <a:lstStyle/>
          <a:p>
            <a:fld id="{FBE7CFAA-B669-414E-AF9F-2AC372901E1B}" type="slidenum">
              <a:rPr lang="en-US" smtClean="0"/>
              <a:t>4</a:t>
            </a:fld>
            <a:endParaRPr lang="en-US"/>
          </a:p>
        </p:txBody>
      </p:sp>
    </p:spTree>
    <p:extLst>
      <p:ext uri="{BB962C8B-B14F-4D97-AF65-F5344CB8AC3E}">
        <p14:creationId xmlns:p14="http://schemas.microsoft.com/office/powerpoint/2010/main" val="361123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Targeted urban areas within districts were determined based on a secondary literature review of previous assessments conducted on IDP populations. </a:t>
            </a:r>
            <a:endParaRPr lang="en-US" dirty="0"/>
          </a:p>
        </p:txBody>
      </p:sp>
      <p:sp>
        <p:nvSpPr>
          <p:cNvPr id="4" name="Slide Number Placeholder 3"/>
          <p:cNvSpPr>
            <a:spLocks noGrp="1"/>
          </p:cNvSpPr>
          <p:nvPr>
            <p:ph type="sldNum" sz="quarter" idx="10"/>
          </p:nvPr>
        </p:nvSpPr>
        <p:spPr/>
        <p:txBody>
          <a:bodyPr/>
          <a:lstStyle/>
          <a:p>
            <a:fld id="{9FA1AECD-F47E-4E04-9636-9B1F28DA2970}" type="slidenum">
              <a:rPr lang="en-US" smtClean="0"/>
              <a:t>5</a:t>
            </a:fld>
            <a:endParaRPr lang="en-US"/>
          </a:p>
        </p:txBody>
      </p:sp>
    </p:spTree>
    <p:extLst>
      <p:ext uri="{BB962C8B-B14F-4D97-AF65-F5344CB8AC3E}">
        <p14:creationId xmlns:p14="http://schemas.microsoft.com/office/powerpoint/2010/main" val="35395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1AECD-F47E-4E04-9636-9B1F28DA2970}" type="slidenum">
              <a:rPr lang="en-US" smtClean="0"/>
              <a:t>6</a:t>
            </a:fld>
            <a:endParaRPr lang="en-US"/>
          </a:p>
        </p:txBody>
      </p:sp>
    </p:spTree>
    <p:extLst>
      <p:ext uri="{BB962C8B-B14F-4D97-AF65-F5344CB8AC3E}">
        <p14:creationId xmlns:p14="http://schemas.microsoft.com/office/powerpoint/2010/main" val="35683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causes of displacement, natural disaster and conflict, still persist, the number of IDPs continue to grow. Increased migration towards urban areas has resulted in high numbers of forced evictions. This continued displacement has resulted in increasingly fluctuating population estimates at informal and planned settlements complicating the ability of the humanitarian response to provide basic services to address the needs of IDP populations. </a:t>
            </a:r>
            <a:endParaRPr lang="en-US" dirty="0"/>
          </a:p>
        </p:txBody>
      </p:sp>
      <p:sp>
        <p:nvSpPr>
          <p:cNvPr id="4" name="Slide Number Placeholder 3"/>
          <p:cNvSpPr>
            <a:spLocks noGrp="1"/>
          </p:cNvSpPr>
          <p:nvPr>
            <p:ph type="sldNum" sz="quarter" idx="10"/>
          </p:nvPr>
        </p:nvSpPr>
        <p:spPr/>
        <p:txBody>
          <a:bodyPr/>
          <a:lstStyle/>
          <a:p>
            <a:fld id="{9FA1AECD-F47E-4E04-9636-9B1F28DA2970}" type="slidenum">
              <a:rPr lang="en-US" smtClean="0"/>
              <a:t>9</a:t>
            </a:fld>
            <a:endParaRPr lang="en-US"/>
          </a:p>
        </p:txBody>
      </p:sp>
    </p:spTree>
    <p:extLst>
      <p:ext uri="{BB962C8B-B14F-4D97-AF65-F5344CB8AC3E}">
        <p14:creationId xmlns:p14="http://schemas.microsoft.com/office/powerpoint/2010/main" val="2999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lumMod val="50000"/>
                  </a:schemeClr>
                </a:solidFill>
                <a:latin typeface="Arial Narrow" panose="020B0606020202030204" pitchFamily="34" charset="0"/>
              </a:rPr>
              <a:t>Settlement-Level</a:t>
            </a:r>
          </a:p>
          <a:p>
            <a:r>
              <a:rPr lang="en-US" dirty="0">
                <a:solidFill>
                  <a:schemeClr val="bg2">
                    <a:lumMod val="50000"/>
                  </a:schemeClr>
                </a:solidFill>
                <a:latin typeface="Arial Narrow" panose="020B0606020202030204" pitchFamily="34" charset="0"/>
              </a:rPr>
              <a:t>	Indicator Scores: For each cluster, a set of indicators and a method of scoring these indicators has been developed to evaluate severity of need. Based on the responses from the key informant interviews, each settlement is granted a score for all indicators of all clusters on a scale of 1 to 5 – None, minimal, stressed, severe, extreme</a:t>
            </a:r>
          </a:p>
        </p:txBody>
      </p:sp>
      <p:sp>
        <p:nvSpPr>
          <p:cNvPr id="4" name="Slide Number Placeholder 3"/>
          <p:cNvSpPr>
            <a:spLocks noGrp="1"/>
          </p:cNvSpPr>
          <p:nvPr>
            <p:ph type="sldNum" sz="quarter" idx="10"/>
          </p:nvPr>
        </p:nvSpPr>
        <p:spPr/>
        <p:txBody>
          <a:bodyPr/>
          <a:lstStyle/>
          <a:p>
            <a:fld id="{9FA1AECD-F47E-4E04-9636-9B1F28DA2970}" type="slidenum">
              <a:rPr lang="en-US" smtClean="0"/>
              <a:t>10</a:t>
            </a:fld>
            <a:endParaRPr lang="en-US"/>
          </a:p>
        </p:txBody>
      </p:sp>
    </p:spTree>
    <p:extLst>
      <p:ext uri="{BB962C8B-B14F-4D97-AF65-F5344CB8AC3E}">
        <p14:creationId xmlns:p14="http://schemas.microsoft.com/office/powerpoint/2010/main" val="98184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1AECD-F47E-4E04-9636-9B1F28DA2970}" type="slidenum">
              <a:rPr lang="en-US" smtClean="0"/>
              <a:t>11</a:t>
            </a:fld>
            <a:endParaRPr lang="en-US"/>
          </a:p>
        </p:txBody>
      </p:sp>
    </p:spTree>
    <p:extLst>
      <p:ext uri="{BB962C8B-B14F-4D97-AF65-F5344CB8AC3E}">
        <p14:creationId xmlns:p14="http://schemas.microsoft.com/office/powerpoint/2010/main" val="179265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FA1AECD-F47E-4E04-9636-9B1F28DA2970}" type="slidenum">
              <a:rPr lang="en-US" smtClean="0"/>
              <a:t>13</a:t>
            </a:fld>
            <a:endParaRPr lang="en-US"/>
          </a:p>
        </p:txBody>
      </p:sp>
    </p:spTree>
    <p:extLst>
      <p:ext uri="{BB962C8B-B14F-4D97-AF65-F5344CB8AC3E}">
        <p14:creationId xmlns:p14="http://schemas.microsoft.com/office/powerpoint/2010/main" val="404933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FA1AECD-F47E-4E04-9636-9B1F28DA2970}" type="slidenum">
              <a:rPr lang="en-US" smtClean="0"/>
              <a:t>15</a:t>
            </a:fld>
            <a:endParaRPr lang="en-US"/>
          </a:p>
        </p:txBody>
      </p:sp>
    </p:spTree>
    <p:extLst>
      <p:ext uri="{BB962C8B-B14F-4D97-AF65-F5344CB8AC3E}">
        <p14:creationId xmlns:p14="http://schemas.microsoft.com/office/powerpoint/2010/main" val="383141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EE5859"/>
                </a:solidFill>
                <a:latin typeface="Arial Narrow" panose="020B0606020202030204" pitchFamily="34" charset="0"/>
              </a:rPr>
              <a:t>THANK YOU FOR </a:t>
            </a:r>
            <a:r>
              <a:rPr lang="en-US" sz="4400" b="1">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a:t>www.reach-initiative.org</a:t>
            </a:r>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chemeClr val="bg1"/>
                </a:solidFill>
                <a:latin typeface="Arial Narrow" panose="020B0606020202030204" pitchFamily="34" charset="0"/>
              </a:rPr>
              <a:t>THANK YOU FOR </a:t>
            </a:r>
            <a:r>
              <a:rPr lang="en-US" sz="4400" b="1">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image" Target="../media/image20.jpg"/><Relationship Id="rId4" Type="http://schemas.openxmlformats.org/officeDocument/2006/relationships/slideLayout" Target="../slideLayouts/slideLayout42.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4.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3.jpg"/><Relationship Id="rId5" Type="http://schemas.openxmlformats.org/officeDocument/2006/relationships/slideLayout" Target="../slideLayouts/slideLayout14.xml"/><Relationship Id="rId10"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8.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3.jpg"/><Relationship Id="rId5" Type="http://schemas.openxmlformats.org/officeDocument/2006/relationships/slideLayout" Target="../slideLayouts/slideLayout32.xml"/><Relationship Id="rId10" Type="http://schemas.openxmlformats.org/officeDocument/2006/relationships/theme" Target="../theme/theme8.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a:t>Detailed</a:t>
            </a:r>
            <a:r>
              <a:rPr lang="es-ES" dirty="0"/>
              <a:t> </a:t>
            </a:r>
            <a:r>
              <a:rPr lang="es-ES" dirty="0" err="1"/>
              <a:t>Site</a:t>
            </a:r>
            <a:r>
              <a:rPr lang="es-ES" dirty="0"/>
              <a:t> </a:t>
            </a:r>
            <a:r>
              <a:rPr lang="es-ES" dirty="0" err="1"/>
              <a:t>Assessment</a:t>
            </a:r>
            <a:r>
              <a:rPr lang="es-ES" dirty="0"/>
              <a:t> </a:t>
            </a:r>
          </a:p>
        </p:txBody>
      </p:sp>
      <p:sp>
        <p:nvSpPr>
          <p:cNvPr id="4" name="Text Placeholder 3"/>
          <p:cNvSpPr>
            <a:spLocks noGrp="1"/>
          </p:cNvSpPr>
          <p:nvPr>
            <p:ph type="body" sz="quarter" idx="14"/>
          </p:nvPr>
        </p:nvSpPr>
        <p:spPr/>
        <p:txBody>
          <a:bodyPr/>
          <a:lstStyle/>
          <a:p>
            <a:r>
              <a:rPr lang="es-ES" dirty="0"/>
              <a:t>June 2020</a:t>
            </a:r>
          </a:p>
        </p:txBody>
      </p:sp>
      <p:sp>
        <p:nvSpPr>
          <p:cNvPr id="7" name="Subtitle 2"/>
          <p:cNvSpPr>
            <a:spLocks noGrp="1"/>
          </p:cNvSpPr>
          <p:nvPr>
            <p:ph type="subTitle" idx="1"/>
          </p:nvPr>
        </p:nvSpPr>
        <p:spPr>
          <a:xfrm>
            <a:off x="1743635" y="2952281"/>
            <a:ext cx="5588817" cy="525931"/>
          </a:xfrm>
        </p:spPr>
        <p:txBody>
          <a:bodyPr/>
          <a:lstStyle/>
          <a:p>
            <a:r>
              <a:rPr lang="en-US" dirty="0"/>
              <a:t>Presentation of key findings</a:t>
            </a:r>
            <a:endParaRPr lang="es-ES" dirty="0"/>
          </a:p>
        </p:txBody>
      </p:sp>
    </p:spTree>
    <p:extLst>
      <p:ext uri="{BB962C8B-B14F-4D97-AF65-F5344CB8AC3E}">
        <p14:creationId xmlns:p14="http://schemas.microsoft.com/office/powerpoint/2010/main" val="151668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Severity Ranking 2020</a:t>
            </a:r>
          </a:p>
        </p:txBody>
      </p:sp>
      <p:graphicFrame>
        <p:nvGraphicFramePr>
          <p:cNvPr id="7" name="Table 6">
            <a:extLst>
              <a:ext uri="{FF2B5EF4-FFF2-40B4-BE49-F238E27FC236}">
                <a16:creationId xmlns:a16="http://schemas.microsoft.com/office/drawing/2014/main" id="{52C901CD-158F-48FB-9177-04F34E648471}"/>
              </a:ext>
            </a:extLst>
          </p:cNvPr>
          <p:cNvGraphicFramePr>
            <a:graphicFrameLocks noGrp="1"/>
          </p:cNvGraphicFramePr>
          <p:nvPr>
            <p:extLst>
              <p:ext uri="{D42A27DB-BD31-4B8C-83A1-F6EECF244321}">
                <p14:modId xmlns:p14="http://schemas.microsoft.com/office/powerpoint/2010/main" val="3944093996"/>
              </p:ext>
            </p:extLst>
          </p:nvPr>
        </p:nvGraphicFramePr>
        <p:xfrm>
          <a:off x="386175" y="1911846"/>
          <a:ext cx="8555940" cy="1104485"/>
        </p:xfrm>
        <a:graphic>
          <a:graphicData uri="http://schemas.openxmlformats.org/drawingml/2006/table">
            <a:tbl>
              <a:tblPr/>
              <a:tblGrid>
                <a:gridCol w="950660">
                  <a:extLst>
                    <a:ext uri="{9D8B030D-6E8A-4147-A177-3AD203B41FA5}">
                      <a16:colId xmlns:a16="http://schemas.microsoft.com/office/drawing/2014/main" val="34861122"/>
                    </a:ext>
                  </a:extLst>
                </a:gridCol>
                <a:gridCol w="950660">
                  <a:extLst>
                    <a:ext uri="{9D8B030D-6E8A-4147-A177-3AD203B41FA5}">
                      <a16:colId xmlns:a16="http://schemas.microsoft.com/office/drawing/2014/main" val="2963973235"/>
                    </a:ext>
                  </a:extLst>
                </a:gridCol>
                <a:gridCol w="950660">
                  <a:extLst>
                    <a:ext uri="{9D8B030D-6E8A-4147-A177-3AD203B41FA5}">
                      <a16:colId xmlns:a16="http://schemas.microsoft.com/office/drawing/2014/main" val="3090664424"/>
                    </a:ext>
                  </a:extLst>
                </a:gridCol>
                <a:gridCol w="950660">
                  <a:extLst>
                    <a:ext uri="{9D8B030D-6E8A-4147-A177-3AD203B41FA5}">
                      <a16:colId xmlns:a16="http://schemas.microsoft.com/office/drawing/2014/main" val="3240644773"/>
                    </a:ext>
                  </a:extLst>
                </a:gridCol>
                <a:gridCol w="950660">
                  <a:extLst>
                    <a:ext uri="{9D8B030D-6E8A-4147-A177-3AD203B41FA5}">
                      <a16:colId xmlns:a16="http://schemas.microsoft.com/office/drawing/2014/main" val="862465970"/>
                    </a:ext>
                  </a:extLst>
                </a:gridCol>
                <a:gridCol w="950660">
                  <a:extLst>
                    <a:ext uri="{9D8B030D-6E8A-4147-A177-3AD203B41FA5}">
                      <a16:colId xmlns:a16="http://schemas.microsoft.com/office/drawing/2014/main" val="962616965"/>
                    </a:ext>
                  </a:extLst>
                </a:gridCol>
                <a:gridCol w="950660">
                  <a:extLst>
                    <a:ext uri="{9D8B030D-6E8A-4147-A177-3AD203B41FA5}">
                      <a16:colId xmlns:a16="http://schemas.microsoft.com/office/drawing/2014/main" val="2428430359"/>
                    </a:ext>
                  </a:extLst>
                </a:gridCol>
                <a:gridCol w="950660">
                  <a:extLst>
                    <a:ext uri="{9D8B030D-6E8A-4147-A177-3AD203B41FA5}">
                      <a16:colId xmlns:a16="http://schemas.microsoft.com/office/drawing/2014/main" val="3571601416"/>
                    </a:ext>
                  </a:extLst>
                </a:gridCol>
                <a:gridCol w="950660">
                  <a:extLst>
                    <a:ext uri="{9D8B030D-6E8A-4147-A177-3AD203B41FA5}">
                      <a16:colId xmlns:a16="http://schemas.microsoft.com/office/drawing/2014/main" val="1531404665"/>
                    </a:ext>
                  </a:extLst>
                </a:gridCol>
              </a:tblGrid>
              <a:tr h="650658">
                <a:tc>
                  <a:txBody>
                    <a:bodyPr/>
                    <a:lstStyle/>
                    <a:p>
                      <a:pPr algn="ctr" fontAlgn="ctr"/>
                      <a:r>
                        <a:rPr lang="de-DE" sz="1600" b="1" i="0" u="none" strike="noStrike" dirty="0">
                          <a:solidFill>
                            <a:srgbClr val="000000"/>
                          </a:solidFill>
                          <a:effectLst/>
                          <a:latin typeface="Arial Narrow" panose="020B0606020202030204" pitchFamily="34" charset="0"/>
                        </a:rPr>
                        <a:t>Year</a:t>
                      </a:r>
                    </a:p>
                  </a:txBody>
                  <a:tcPr marL="8828" marR="8828" marT="8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CCCM</a:t>
                      </a:r>
                    </a:p>
                  </a:txBody>
                  <a:tcPr marL="8828" marR="8828" marT="8828"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Shelter / NFI</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WASH</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Food Security</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Health / Nutrition</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Education</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Protection</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600" b="1" i="0" u="none" strike="noStrike" dirty="0">
                          <a:solidFill>
                            <a:srgbClr val="000000"/>
                          </a:solidFill>
                          <a:effectLst/>
                          <a:latin typeface="Arial Narrow" panose="020B0606020202030204" pitchFamily="34" charset="0"/>
                        </a:rPr>
                        <a:t>Cross Sector</a:t>
                      </a:r>
                    </a:p>
                  </a:txBody>
                  <a:tcPr marL="8828" marR="8828" marT="882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874629"/>
                  </a:ext>
                </a:extLst>
              </a:tr>
              <a:tr h="453827">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2020</a:t>
                      </a:r>
                    </a:p>
                  </a:txBody>
                  <a:tcPr marL="8828" marR="8828" marT="88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a:t>
                      </a:r>
                    </a:p>
                  </a:txBody>
                  <a:tcPr marL="8828" marR="8828" marT="8828"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Severe</a:t>
                      </a:r>
                    </a:p>
                  </a:txBody>
                  <a:tcPr marL="8828" marR="8828" marT="88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Severe</a:t>
                      </a:r>
                    </a:p>
                  </a:txBody>
                  <a:tcPr marL="8828" marR="8828" marT="88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600" b="1" i="0" u="none" strike="noStrike" dirty="0">
                          <a:solidFill>
                            <a:srgbClr val="FFFFFF"/>
                          </a:solidFill>
                          <a:effectLst/>
                          <a:latin typeface="Arial Narrow" panose="020B0606020202030204" pitchFamily="34" charset="0"/>
                        </a:rPr>
                        <a:t>-</a:t>
                      </a:r>
                    </a:p>
                  </a:txBody>
                  <a:tcPr marL="8828" marR="8828" marT="882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extLst>
                  <a:ext uri="{0D108BD9-81ED-4DB2-BD59-A6C34878D82A}">
                    <a16:rowId xmlns:a16="http://schemas.microsoft.com/office/drawing/2014/main" val="3193596853"/>
                  </a:ext>
                </a:extLst>
              </a:tr>
            </a:tbl>
          </a:graphicData>
        </a:graphic>
      </p:graphicFrame>
      <p:sp>
        <p:nvSpPr>
          <p:cNvPr id="8" name="TextBox 7">
            <a:extLst>
              <a:ext uri="{FF2B5EF4-FFF2-40B4-BE49-F238E27FC236}">
                <a16:creationId xmlns:a16="http://schemas.microsoft.com/office/drawing/2014/main" id="{39C78D8D-ED79-4C08-B1CE-6B18891A509A}"/>
              </a:ext>
            </a:extLst>
          </p:cNvPr>
          <p:cNvSpPr txBox="1"/>
          <p:nvPr/>
        </p:nvSpPr>
        <p:spPr>
          <a:xfrm>
            <a:off x="568037" y="3351796"/>
            <a:ext cx="7905979"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2">
                    <a:lumMod val="50000"/>
                  </a:schemeClr>
                </a:solidFill>
                <a:latin typeface="Arial Narrow" panose="020B0606020202030204" pitchFamily="34" charset="0"/>
              </a:rPr>
              <a:t>Cluster Scores:</a:t>
            </a:r>
            <a:r>
              <a:rPr lang="en-US" dirty="0">
                <a:solidFill>
                  <a:schemeClr val="bg2">
                    <a:lumMod val="50000"/>
                  </a:schemeClr>
                </a:solidFill>
                <a:latin typeface="Arial Narrow" panose="020B0606020202030204" pitchFamily="34" charset="0"/>
              </a:rPr>
              <a:t> For each cluster, the median score of all indicators within that cluster is calculated to determine the final score and Severity Class for each settlement.</a:t>
            </a:r>
          </a:p>
          <a:p>
            <a:endParaRPr lang="en-US" dirty="0">
              <a:solidFill>
                <a:schemeClr val="bg2">
                  <a:lumMod val="50000"/>
                </a:schemeClr>
              </a:solidFill>
              <a:latin typeface="Arial Narrow" panose="020B0606020202030204" pitchFamily="34" charset="0"/>
            </a:endParaRPr>
          </a:p>
          <a:p>
            <a:pPr marL="285750" indent="-285750">
              <a:buFont typeface="Arial" panose="020B0604020202020204" pitchFamily="34" charset="0"/>
              <a:buChar char="•"/>
            </a:pPr>
            <a:r>
              <a:rPr lang="en-US" b="1" dirty="0">
                <a:solidFill>
                  <a:schemeClr val="bg2">
                    <a:lumMod val="50000"/>
                  </a:schemeClr>
                </a:solidFill>
                <a:latin typeface="Arial Narrow" panose="020B0606020202030204" pitchFamily="34" charset="0"/>
              </a:rPr>
              <a:t>District-Level: </a:t>
            </a:r>
            <a:r>
              <a:rPr lang="en-US" dirty="0">
                <a:solidFill>
                  <a:schemeClr val="bg2">
                    <a:lumMod val="50000"/>
                  </a:schemeClr>
                </a:solidFill>
                <a:latin typeface="Arial Narrow" panose="020B0606020202030204" pitchFamily="34" charset="0"/>
              </a:rPr>
              <a:t>Aggregating Settlements by Severity Class: The number of settlements falling into each Severity Class for each cluster will be tallied up at the District Level.</a:t>
            </a:r>
          </a:p>
          <a:p>
            <a:endParaRPr lang="en-US" dirty="0">
              <a:solidFill>
                <a:schemeClr val="bg2">
                  <a:lumMod val="50000"/>
                </a:schemeClr>
              </a:solidFill>
              <a:latin typeface="Arial Narrow" panose="020B0606020202030204" pitchFamily="34" charset="0"/>
            </a:endParaRPr>
          </a:p>
          <a:p>
            <a:pPr marL="285750" indent="-285750">
              <a:buFont typeface="Arial" panose="020B0604020202020204" pitchFamily="34" charset="0"/>
              <a:buChar char="•"/>
            </a:pPr>
            <a:r>
              <a:rPr lang="en-US" b="1" dirty="0">
                <a:solidFill>
                  <a:schemeClr val="bg2">
                    <a:lumMod val="50000"/>
                  </a:schemeClr>
                </a:solidFill>
                <a:latin typeface="Arial Narrow" panose="020B0606020202030204" pitchFamily="34" charset="0"/>
              </a:rPr>
              <a:t>Rule of 20%:</a:t>
            </a:r>
            <a:r>
              <a:rPr lang="en-US" dirty="0">
                <a:solidFill>
                  <a:schemeClr val="bg2">
                    <a:lumMod val="50000"/>
                  </a:schemeClr>
                </a:solidFill>
                <a:latin typeface="Arial Narrow" panose="020B0606020202030204" pitchFamily="34" charset="0"/>
              </a:rPr>
              <a:t> At the district level, the final Severity Class for each cluster will be the Severity Class in which at least 20% or more of the population in the district fall into. </a:t>
            </a:r>
          </a:p>
          <a:p>
            <a:r>
              <a:rPr lang="de-DE" dirty="0">
                <a:solidFill>
                  <a:schemeClr val="bg2">
                    <a:lumMod val="50000"/>
                  </a:schemeClr>
                </a:solidFill>
                <a:latin typeface="Arial Narrow" panose="020B0606020202030204" pitchFamily="34" charset="0"/>
              </a:rPr>
              <a:t>.</a:t>
            </a:r>
          </a:p>
        </p:txBody>
      </p:sp>
      <p:sp>
        <p:nvSpPr>
          <p:cNvPr id="3" name="Rectangle 2"/>
          <p:cNvSpPr/>
          <p:nvPr/>
        </p:nvSpPr>
        <p:spPr>
          <a:xfrm>
            <a:off x="568037" y="1410746"/>
            <a:ext cx="7024254" cy="369332"/>
          </a:xfrm>
          <a:prstGeom prst="rect">
            <a:avLst/>
          </a:prstGeom>
        </p:spPr>
        <p:txBody>
          <a:bodyPr wrap="square">
            <a:spAutoFit/>
          </a:bodyPr>
          <a:lstStyle/>
          <a:p>
            <a:r>
              <a:rPr lang="en-US" dirty="0"/>
              <a:t>Overall cluster severity phases:</a:t>
            </a:r>
          </a:p>
        </p:txBody>
      </p:sp>
    </p:spTree>
    <p:extLst>
      <p:ext uri="{BB962C8B-B14F-4D97-AF65-F5344CB8AC3E}">
        <p14:creationId xmlns:p14="http://schemas.microsoft.com/office/powerpoint/2010/main" val="283006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Percentage of assessed sites reporting access to potable water: 2018-2020</a:t>
            </a:r>
            <a:endParaRPr lang="es-ES" sz="3600"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234929" y="-144000"/>
            <a:ext cx="4516604" cy="6408000"/>
          </a:xfrm>
        </p:spPr>
      </p:pic>
    </p:spTree>
    <p:extLst>
      <p:ext uri="{BB962C8B-B14F-4D97-AF65-F5344CB8AC3E}">
        <p14:creationId xmlns:p14="http://schemas.microsoft.com/office/powerpoint/2010/main" val="223744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Percentage of assessed sites reporting access to health services: 2018-2020</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4234929" y="-144001"/>
            <a:ext cx="4516604" cy="6408000"/>
          </a:xfrm>
        </p:spPr>
      </p:pic>
    </p:spTree>
    <p:extLst>
      <p:ext uri="{BB962C8B-B14F-4D97-AF65-F5344CB8AC3E}">
        <p14:creationId xmlns:p14="http://schemas.microsoft.com/office/powerpoint/2010/main" val="84545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Percentage of assessed sites reporting access to nutrition services: 2018-2020</a:t>
            </a:r>
            <a:endParaRPr lang="es-ES" sz="3600"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234929" y="-144000"/>
            <a:ext cx="4516604" cy="6408000"/>
          </a:xfrm>
        </p:spPr>
      </p:pic>
    </p:spTree>
    <p:extLst>
      <p:ext uri="{BB962C8B-B14F-4D97-AF65-F5344CB8AC3E}">
        <p14:creationId xmlns:p14="http://schemas.microsoft.com/office/powerpoint/2010/main" val="276887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Percentage of assessed sites reporting access to education services: 2018-2020</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4234929" y="-144000"/>
            <a:ext cx="4516604" cy="6408000"/>
          </a:xfrm>
        </p:spPr>
      </p:pic>
    </p:spTree>
    <p:extLst>
      <p:ext uri="{BB962C8B-B14F-4D97-AF65-F5344CB8AC3E}">
        <p14:creationId xmlns:p14="http://schemas.microsoft.com/office/powerpoint/2010/main" val="325939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Percentage of assessed sites reporting access to markets: 2018-2020</a:t>
            </a:r>
            <a:endParaRPr lang="es-ES" sz="3600"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234929" y="-144000"/>
            <a:ext cx="4516604" cy="6408000"/>
          </a:xfrm>
        </p:spPr>
      </p:pic>
    </p:spTree>
    <p:extLst>
      <p:ext uri="{BB962C8B-B14F-4D97-AF65-F5344CB8AC3E}">
        <p14:creationId xmlns:p14="http://schemas.microsoft.com/office/powerpoint/2010/main" val="77879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Percentage of assessed sites reporting access to non-food items (NFI): 2018-2020</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4234929" y="-144001"/>
            <a:ext cx="4516604" cy="6408000"/>
          </a:xfrm>
        </p:spPr>
      </p:pic>
    </p:spTree>
    <p:extLst>
      <p:ext uri="{BB962C8B-B14F-4D97-AF65-F5344CB8AC3E}">
        <p14:creationId xmlns:p14="http://schemas.microsoft.com/office/powerpoint/2010/main" val="321902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WASH</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6"/>
          </a:xfrm>
        </p:spPr>
      </p:pic>
    </p:spTree>
    <p:extLst>
      <p:ext uri="{BB962C8B-B14F-4D97-AF65-F5344CB8AC3E}">
        <p14:creationId xmlns:p14="http://schemas.microsoft.com/office/powerpoint/2010/main" val="40426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Health</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5"/>
          </a:xfrm>
        </p:spPr>
      </p:pic>
    </p:spTree>
    <p:extLst>
      <p:ext uri="{BB962C8B-B14F-4D97-AF65-F5344CB8AC3E}">
        <p14:creationId xmlns:p14="http://schemas.microsoft.com/office/powerpoint/2010/main" val="422123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Nutrition</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5"/>
          </a:xfrm>
        </p:spPr>
      </p:pic>
    </p:spTree>
    <p:extLst>
      <p:ext uri="{BB962C8B-B14F-4D97-AF65-F5344CB8AC3E}">
        <p14:creationId xmlns:p14="http://schemas.microsoft.com/office/powerpoint/2010/main" val="35215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01</a:t>
            </a:r>
          </a:p>
        </p:txBody>
      </p:sp>
      <p:sp>
        <p:nvSpPr>
          <p:cNvPr id="3" name="Subtitle 2"/>
          <p:cNvSpPr>
            <a:spLocks noGrp="1"/>
          </p:cNvSpPr>
          <p:nvPr>
            <p:ph type="subTitle" idx="1"/>
          </p:nvPr>
        </p:nvSpPr>
        <p:spPr/>
        <p:txBody>
          <a:bodyPr/>
          <a:lstStyle/>
          <a:p>
            <a:r>
              <a:rPr lang="en-US" dirty="0"/>
              <a:t>Overview of the DSA</a:t>
            </a:r>
            <a:endParaRPr lang="es-ES" dirty="0"/>
          </a:p>
        </p:txBody>
      </p:sp>
    </p:spTree>
    <p:extLst>
      <p:ext uri="{BB962C8B-B14F-4D97-AF65-F5344CB8AC3E}">
        <p14:creationId xmlns:p14="http://schemas.microsoft.com/office/powerpoint/2010/main" val="1326384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Education</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5"/>
          </a:xfrm>
        </p:spPr>
      </p:pic>
    </p:spTree>
    <p:extLst>
      <p:ext uri="{BB962C8B-B14F-4D97-AF65-F5344CB8AC3E}">
        <p14:creationId xmlns:p14="http://schemas.microsoft.com/office/powerpoint/2010/main" val="50866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Shelter / NFI</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5"/>
          </a:xfrm>
        </p:spPr>
      </p:pic>
    </p:spTree>
    <p:extLst>
      <p:ext uri="{BB962C8B-B14F-4D97-AF65-F5344CB8AC3E}">
        <p14:creationId xmlns:p14="http://schemas.microsoft.com/office/powerpoint/2010/main" val="283854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Food Security</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5"/>
          </a:xfrm>
        </p:spPr>
      </p:pic>
    </p:spTree>
    <p:extLst>
      <p:ext uri="{BB962C8B-B14F-4D97-AF65-F5344CB8AC3E}">
        <p14:creationId xmlns:p14="http://schemas.microsoft.com/office/powerpoint/2010/main" val="79482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Severity score 2020 per District - Protection</a:t>
            </a:r>
            <a:endParaRPr lang="es-ES" sz="3600"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14990" y="-818416"/>
            <a:ext cx="4984377" cy="7071655"/>
          </a:xfrm>
        </p:spPr>
      </p:pic>
    </p:spTree>
    <p:extLst>
      <p:ext uri="{BB962C8B-B14F-4D97-AF65-F5344CB8AC3E}">
        <p14:creationId xmlns:p14="http://schemas.microsoft.com/office/powerpoint/2010/main" val="73652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s-ES" dirty="0"/>
              <a:t>Faraz Merchant</a:t>
            </a:r>
          </a:p>
          <a:p>
            <a:endParaRPr lang="es-ES" dirty="0"/>
          </a:p>
        </p:txBody>
      </p:sp>
      <p:sp>
        <p:nvSpPr>
          <p:cNvPr id="3" name="Text Placeholder 2"/>
          <p:cNvSpPr>
            <a:spLocks noGrp="1"/>
          </p:cNvSpPr>
          <p:nvPr>
            <p:ph type="body" sz="quarter" idx="14"/>
          </p:nvPr>
        </p:nvSpPr>
        <p:spPr/>
        <p:txBody>
          <a:bodyPr/>
          <a:lstStyle/>
          <a:p>
            <a:r>
              <a:rPr lang="de-DE" dirty="0"/>
              <a:t>+252 636816546 </a:t>
            </a:r>
            <a:endParaRPr lang="es-ES" dirty="0"/>
          </a:p>
        </p:txBody>
      </p:sp>
      <p:sp>
        <p:nvSpPr>
          <p:cNvPr id="4" name="Text Placeholder 3"/>
          <p:cNvSpPr>
            <a:spLocks noGrp="1"/>
          </p:cNvSpPr>
          <p:nvPr>
            <p:ph type="body" sz="quarter" idx="15"/>
          </p:nvPr>
        </p:nvSpPr>
        <p:spPr/>
        <p:txBody>
          <a:bodyPr/>
          <a:lstStyle/>
          <a:p>
            <a:r>
              <a:rPr lang="es-ES" dirty="0"/>
              <a:t>faraz.merchant@reach-initiative.org</a:t>
            </a:r>
          </a:p>
        </p:txBody>
      </p:sp>
      <p:sp>
        <p:nvSpPr>
          <p:cNvPr id="5" name="Text Placeholder 4"/>
          <p:cNvSpPr>
            <a:spLocks noGrp="1"/>
          </p:cNvSpPr>
          <p:nvPr>
            <p:ph type="body" sz="quarter" idx="16"/>
          </p:nvPr>
        </p:nvSpPr>
        <p:spPr/>
        <p:txBody>
          <a:bodyPr/>
          <a:lstStyle/>
          <a:p>
            <a:r>
              <a:rPr lang="es-ES" dirty="0" err="1"/>
              <a:t>faraz.merchant</a:t>
            </a:r>
            <a:endParaRPr lang="es-ES" dirty="0"/>
          </a:p>
        </p:txBody>
      </p:sp>
      <p:sp>
        <p:nvSpPr>
          <p:cNvPr id="6" name="Text Placeholder 5"/>
          <p:cNvSpPr>
            <a:spLocks noGrp="1"/>
          </p:cNvSpPr>
          <p:nvPr>
            <p:ph type="body" sz="quarter" idx="17"/>
          </p:nvPr>
        </p:nvSpPr>
        <p:spPr/>
        <p:txBody>
          <a:bodyPr/>
          <a:lstStyle/>
          <a:p>
            <a:r>
              <a:rPr lang="es-ES" dirty="0"/>
              <a:t>www.reach-initiative.org</a:t>
            </a:r>
          </a:p>
        </p:txBody>
      </p:sp>
      <p:sp>
        <p:nvSpPr>
          <p:cNvPr id="7" name="Text Placeholder 6"/>
          <p:cNvSpPr>
            <a:spLocks noGrp="1"/>
          </p:cNvSpPr>
          <p:nvPr>
            <p:ph type="body" sz="quarter" idx="18"/>
          </p:nvPr>
        </p:nvSpPr>
        <p:spPr/>
        <p:txBody>
          <a:bodyPr/>
          <a:lstStyle/>
          <a:p>
            <a:r>
              <a:rPr lang="es-ES"/>
              <a:t>IMPACT Initiatives</a:t>
            </a:r>
          </a:p>
        </p:txBody>
      </p:sp>
      <p:sp>
        <p:nvSpPr>
          <p:cNvPr id="8" name="Text Placeholder 7"/>
          <p:cNvSpPr>
            <a:spLocks noGrp="1"/>
          </p:cNvSpPr>
          <p:nvPr>
            <p:ph type="body" sz="quarter" idx="19"/>
          </p:nvPr>
        </p:nvSpPr>
        <p:spPr/>
        <p:txBody>
          <a:bodyPr/>
          <a:lstStyle/>
          <a:p>
            <a:r>
              <a:rPr lang="es-ES"/>
              <a:t>@REACH_info</a:t>
            </a:r>
          </a:p>
        </p:txBody>
      </p:sp>
    </p:spTree>
    <p:extLst>
      <p:ext uri="{BB962C8B-B14F-4D97-AF65-F5344CB8AC3E}">
        <p14:creationId xmlns:p14="http://schemas.microsoft.com/office/powerpoint/2010/main" val="321900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07" y="1845250"/>
            <a:ext cx="3104436" cy="2501153"/>
          </a:xfrm>
        </p:spPr>
        <p:txBody>
          <a:bodyPr/>
          <a:lstStyle/>
          <a:p>
            <a:r>
              <a:rPr lang="en-US" dirty="0"/>
              <a:t>Context</a:t>
            </a:r>
            <a:endParaRPr lang="es-ES" dirty="0"/>
          </a:p>
        </p:txBody>
      </p:sp>
      <p:sp>
        <p:nvSpPr>
          <p:cNvPr id="3" name="Subtitle 2"/>
          <p:cNvSpPr>
            <a:spLocks noGrp="1"/>
          </p:cNvSpPr>
          <p:nvPr>
            <p:ph type="subTitle" idx="1"/>
          </p:nvPr>
        </p:nvSpPr>
        <p:spPr>
          <a:xfrm>
            <a:off x="3838669" y="809913"/>
            <a:ext cx="4164106" cy="525931"/>
          </a:xfrm>
        </p:spPr>
        <p:txBody>
          <a:bodyPr/>
          <a:lstStyle/>
          <a:p>
            <a:r>
              <a:rPr lang="es-ES" sz="2800" dirty="0" err="1"/>
              <a:t>Context</a:t>
            </a:r>
            <a:endParaRPr lang="es-ES" sz="2800" dirty="0"/>
          </a:p>
        </p:txBody>
      </p:sp>
      <p:sp>
        <p:nvSpPr>
          <p:cNvPr id="4" name="Text Placeholder 3"/>
          <p:cNvSpPr>
            <a:spLocks noGrp="1"/>
          </p:cNvSpPr>
          <p:nvPr>
            <p:ph type="body" sz="quarter" idx="13"/>
          </p:nvPr>
        </p:nvSpPr>
        <p:spPr>
          <a:xfrm>
            <a:off x="3838669" y="1526859"/>
            <a:ext cx="4588212" cy="4063235"/>
          </a:xfrm>
        </p:spPr>
        <p:txBody>
          <a:bodyPr/>
          <a:lstStyle/>
          <a:p>
            <a:pPr marL="285750" indent="-285750">
              <a:lnSpc>
                <a:spcPct val="100000"/>
              </a:lnSpc>
              <a:buFont typeface="Arial" panose="020B0604020202020204" pitchFamily="34" charset="0"/>
              <a:buChar char="•"/>
            </a:pPr>
            <a:r>
              <a:rPr lang="en-US" sz="2000" dirty="0"/>
              <a:t>Continuous displacement makes it difficult to assess the number of (Internally Displaced Persons) IDPs and their needs</a:t>
            </a:r>
          </a:p>
          <a:p>
            <a:pPr marL="285750" indent="-285750">
              <a:lnSpc>
                <a:spcPct val="100000"/>
              </a:lnSpc>
              <a:buFont typeface="Arial" panose="020B0604020202020204" pitchFamily="34" charset="0"/>
              <a:buChar char="•"/>
            </a:pPr>
            <a:r>
              <a:rPr lang="en-US" sz="2000" dirty="0"/>
              <a:t> DSA is designed to provide information on the location of IDP sites and the needs of residents</a:t>
            </a:r>
          </a:p>
          <a:p>
            <a:pPr marL="285750" indent="-285750">
              <a:lnSpc>
                <a:spcPct val="100000"/>
              </a:lnSpc>
              <a:buFont typeface="Arial" panose="020B0604020202020204" pitchFamily="34" charset="0"/>
              <a:buChar char="•"/>
            </a:pPr>
            <a:r>
              <a:rPr lang="en-US" sz="2000" dirty="0"/>
              <a:t>Data collection for the current round of the DSA took place from November 2019 to February 2020 and assessed </a:t>
            </a:r>
            <a:r>
              <a:rPr lang="en-US" sz="2400" b="1" dirty="0"/>
              <a:t>2344</a:t>
            </a:r>
            <a:r>
              <a:rPr lang="en-US" sz="2000" dirty="0"/>
              <a:t> IDP settlements in </a:t>
            </a:r>
            <a:r>
              <a:rPr lang="en-US" sz="2400" b="1" dirty="0"/>
              <a:t>61</a:t>
            </a:r>
            <a:r>
              <a:rPr lang="en-US" sz="2000" dirty="0"/>
              <a:t> districts across Somalia.</a:t>
            </a:r>
            <a:endParaRPr lang="es-ES" sz="2000" dirty="0"/>
          </a:p>
        </p:txBody>
      </p:sp>
    </p:spTree>
    <p:extLst>
      <p:ext uri="{BB962C8B-B14F-4D97-AF65-F5344CB8AC3E}">
        <p14:creationId xmlns:p14="http://schemas.microsoft.com/office/powerpoint/2010/main" val="131606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07" y="1845250"/>
            <a:ext cx="3184538" cy="2501153"/>
          </a:xfrm>
        </p:spPr>
        <p:txBody>
          <a:bodyPr/>
          <a:lstStyle/>
          <a:p>
            <a:r>
              <a:rPr lang="en-US" dirty="0"/>
              <a:t>Objectives</a:t>
            </a:r>
            <a:endParaRPr lang="es-ES" dirty="0"/>
          </a:p>
        </p:txBody>
      </p:sp>
      <p:sp>
        <p:nvSpPr>
          <p:cNvPr id="3" name="Subtitle 2"/>
          <p:cNvSpPr>
            <a:spLocks noGrp="1"/>
          </p:cNvSpPr>
          <p:nvPr>
            <p:ph type="subTitle" idx="1"/>
          </p:nvPr>
        </p:nvSpPr>
        <p:spPr>
          <a:xfrm>
            <a:off x="3846316" y="585600"/>
            <a:ext cx="4164106" cy="525931"/>
          </a:xfrm>
        </p:spPr>
        <p:txBody>
          <a:bodyPr/>
          <a:lstStyle/>
          <a:p>
            <a:r>
              <a:rPr lang="es-ES" sz="2800" dirty="0"/>
              <a:t>General </a:t>
            </a:r>
            <a:r>
              <a:rPr lang="es-ES" sz="2800" dirty="0" err="1"/>
              <a:t>objective</a:t>
            </a:r>
            <a:endParaRPr lang="es-ES" sz="2800" dirty="0"/>
          </a:p>
        </p:txBody>
      </p:sp>
      <p:sp>
        <p:nvSpPr>
          <p:cNvPr id="4" name="Text Placeholder 3"/>
          <p:cNvSpPr>
            <a:spLocks noGrp="1"/>
          </p:cNvSpPr>
          <p:nvPr>
            <p:ph type="body" sz="quarter" idx="13"/>
          </p:nvPr>
        </p:nvSpPr>
        <p:spPr>
          <a:xfrm>
            <a:off x="3846315" y="1273366"/>
            <a:ext cx="4580565" cy="1362990"/>
          </a:xfrm>
        </p:spPr>
        <p:txBody>
          <a:bodyPr/>
          <a:lstStyle/>
          <a:p>
            <a:pPr algn="just">
              <a:lnSpc>
                <a:spcPct val="100000"/>
              </a:lnSpc>
            </a:pPr>
            <a:r>
              <a:rPr lang="en-US" sz="2000" dirty="0"/>
              <a:t>To inform stronger, more effective, evidence-based multi-sectorial interventions in IDPs settlements in urban areas across Somalia	</a:t>
            </a:r>
          </a:p>
          <a:p>
            <a:pPr algn="just"/>
            <a:endParaRPr lang="en-US" dirty="0"/>
          </a:p>
        </p:txBody>
      </p:sp>
      <p:sp>
        <p:nvSpPr>
          <p:cNvPr id="5" name="Subtitle 2"/>
          <p:cNvSpPr txBox="1">
            <a:spLocks/>
          </p:cNvSpPr>
          <p:nvPr/>
        </p:nvSpPr>
        <p:spPr>
          <a:xfrm>
            <a:off x="3846315" y="2798191"/>
            <a:ext cx="4164106"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baseline="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dirty="0" err="1"/>
              <a:t>Specific</a:t>
            </a:r>
            <a:r>
              <a:rPr lang="es-ES" sz="2800" dirty="0"/>
              <a:t> </a:t>
            </a:r>
            <a:r>
              <a:rPr lang="es-ES" sz="2800" dirty="0" err="1"/>
              <a:t>objectives</a:t>
            </a:r>
            <a:endParaRPr lang="es-ES" sz="2800" dirty="0"/>
          </a:p>
        </p:txBody>
      </p:sp>
      <p:sp>
        <p:nvSpPr>
          <p:cNvPr id="6" name="Text Placeholder 3"/>
          <p:cNvSpPr txBox="1">
            <a:spLocks/>
          </p:cNvSpPr>
          <p:nvPr/>
        </p:nvSpPr>
        <p:spPr>
          <a:xfrm>
            <a:off x="3846314" y="3681678"/>
            <a:ext cx="4580565" cy="2563102"/>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en-US" sz="2000" dirty="0"/>
              <a:t>To collect multi-sector information on the availability of and access to basic services in IDP settlements in urban areas</a:t>
            </a:r>
          </a:p>
          <a:p>
            <a:pPr marL="285750" indent="-285750" algn="just">
              <a:lnSpc>
                <a:spcPct val="100000"/>
              </a:lnSpc>
              <a:buFont typeface="Arial" panose="020B0604020202020204" pitchFamily="34" charset="0"/>
              <a:buChar char="•"/>
            </a:pPr>
            <a:r>
              <a:rPr lang="en-US" sz="2000" dirty="0"/>
              <a:t>To identify displacement trends of IDPs in assessed urban areas</a:t>
            </a:r>
          </a:p>
          <a:p>
            <a:pPr algn="just"/>
            <a:r>
              <a:rPr lang="en-US" dirty="0"/>
              <a:t>	</a:t>
            </a:r>
          </a:p>
          <a:p>
            <a:pPr algn="just"/>
            <a:endParaRPr lang="en-US" dirty="0"/>
          </a:p>
        </p:txBody>
      </p:sp>
    </p:spTree>
    <p:extLst>
      <p:ext uri="{BB962C8B-B14F-4D97-AF65-F5344CB8AC3E}">
        <p14:creationId xmlns:p14="http://schemas.microsoft.com/office/powerpoint/2010/main" val="293080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07" y="1845250"/>
            <a:ext cx="3104436" cy="2501153"/>
          </a:xfrm>
        </p:spPr>
        <p:txBody>
          <a:bodyPr/>
          <a:lstStyle/>
          <a:p>
            <a:r>
              <a:rPr lang="en-US" dirty="0"/>
              <a:t>Methodology</a:t>
            </a:r>
            <a:endParaRPr lang="es-ES" dirty="0"/>
          </a:p>
        </p:txBody>
      </p:sp>
      <p:sp>
        <p:nvSpPr>
          <p:cNvPr id="3" name="Subtitle 2"/>
          <p:cNvSpPr>
            <a:spLocks noGrp="1"/>
          </p:cNvSpPr>
          <p:nvPr>
            <p:ph type="subTitle" idx="1"/>
          </p:nvPr>
        </p:nvSpPr>
        <p:spPr>
          <a:xfrm>
            <a:off x="3891581" y="751921"/>
            <a:ext cx="4535298" cy="525931"/>
          </a:xfrm>
        </p:spPr>
        <p:txBody>
          <a:bodyPr/>
          <a:lstStyle/>
          <a:p>
            <a:r>
              <a:rPr lang="es-ES" sz="2800" dirty="0" err="1"/>
              <a:t>Methodology</a:t>
            </a:r>
            <a:r>
              <a:rPr lang="es-ES" sz="2800" dirty="0"/>
              <a:t> and Data </a:t>
            </a:r>
            <a:r>
              <a:rPr lang="es-ES" sz="2800" dirty="0" err="1"/>
              <a:t>collection</a:t>
            </a:r>
            <a:r>
              <a:rPr lang="es-ES" sz="2800" dirty="0"/>
              <a:t> </a:t>
            </a:r>
          </a:p>
        </p:txBody>
      </p:sp>
      <p:sp>
        <p:nvSpPr>
          <p:cNvPr id="4" name="Text Placeholder 3"/>
          <p:cNvSpPr>
            <a:spLocks noGrp="1"/>
          </p:cNvSpPr>
          <p:nvPr>
            <p:ph type="body" sz="quarter" idx="13"/>
          </p:nvPr>
        </p:nvSpPr>
        <p:spPr>
          <a:xfrm>
            <a:off x="3891581" y="1277853"/>
            <a:ext cx="4928862" cy="4644646"/>
          </a:xfrm>
        </p:spPr>
        <p:txBody>
          <a:bodyPr/>
          <a:lstStyle/>
          <a:p>
            <a:pPr marL="285750" indent="-285750">
              <a:lnSpc>
                <a:spcPct val="100000"/>
              </a:lnSpc>
              <a:buFont typeface="Arial" panose="020B0604020202020204" pitchFamily="34" charset="0"/>
              <a:buChar char="•"/>
            </a:pPr>
            <a:r>
              <a:rPr lang="en-US" sz="1800" dirty="0"/>
              <a:t>Primary data collection employed a Key Informant (KI) methodology with KI interviews conducted by REACH enumerators in locations directly accessible by REACH Field Officers (FOs) and by CCCM partner organizations.</a:t>
            </a:r>
          </a:p>
          <a:p>
            <a:pPr marL="285750" indent="-285750">
              <a:lnSpc>
                <a:spcPct val="100000"/>
              </a:lnSpc>
              <a:buFont typeface="Arial" panose="020B0604020202020204" pitchFamily="34" charset="0"/>
              <a:buChar char="•"/>
            </a:pPr>
            <a:r>
              <a:rPr lang="en-US" sz="1800" dirty="0"/>
              <a:t>KIs were chosen based on knowledge of the site (e.g. community leaders)</a:t>
            </a:r>
          </a:p>
          <a:p>
            <a:pPr marL="285750" indent="-285750">
              <a:lnSpc>
                <a:spcPct val="100000"/>
              </a:lnSpc>
              <a:buFont typeface="Arial" panose="020B0604020202020204" pitchFamily="34" charset="0"/>
              <a:buChar char="•"/>
            </a:pPr>
            <a:r>
              <a:rPr lang="en-US" sz="1800" dirty="0"/>
              <a:t>REACH located IDP sites through contacting the lowest level of governance in each identified area to locate the IDP sites</a:t>
            </a:r>
          </a:p>
          <a:p>
            <a:pPr marL="285750" indent="-285750">
              <a:lnSpc>
                <a:spcPct val="100000"/>
              </a:lnSpc>
              <a:buFont typeface="Arial" panose="020B0604020202020204" pitchFamily="34" charset="0"/>
              <a:buChar char="•"/>
            </a:pPr>
            <a:r>
              <a:rPr lang="en-US" sz="1800" dirty="0"/>
              <a:t>The methodology for the third round of the DSA was developed in close consultation with clusters and partner organizations and updated to improve the quality and reliability of data collected</a:t>
            </a:r>
            <a:endParaRPr lang="es-ES" sz="1800" dirty="0"/>
          </a:p>
        </p:txBody>
      </p:sp>
    </p:spTree>
    <p:extLst>
      <p:ext uri="{BB962C8B-B14F-4D97-AF65-F5344CB8AC3E}">
        <p14:creationId xmlns:p14="http://schemas.microsoft.com/office/powerpoint/2010/main" val="4414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139" y="349716"/>
            <a:ext cx="4520661" cy="5850267"/>
          </a:xfrm>
          <a:prstGeom prst="rect">
            <a:avLst/>
          </a:prstGeom>
        </p:spPr>
      </p:pic>
      <p:sp>
        <p:nvSpPr>
          <p:cNvPr id="2" name="Title 1"/>
          <p:cNvSpPr>
            <a:spLocks noGrp="1"/>
          </p:cNvSpPr>
          <p:nvPr>
            <p:ph type="ctrTitle"/>
          </p:nvPr>
        </p:nvSpPr>
        <p:spPr>
          <a:xfrm>
            <a:off x="400349" y="-57595"/>
            <a:ext cx="4209753" cy="956604"/>
          </a:xfrm>
        </p:spPr>
        <p:txBody>
          <a:bodyPr/>
          <a:lstStyle/>
          <a:p>
            <a:r>
              <a:rPr lang="en-US" sz="3200" dirty="0"/>
              <a:t>DSA Coverage</a:t>
            </a:r>
            <a:endParaRPr lang="es-ES" sz="3200" dirty="0"/>
          </a:p>
        </p:txBody>
      </p:sp>
      <p:sp>
        <p:nvSpPr>
          <p:cNvPr id="11" name="Text Placeholder 3"/>
          <p:cNvSpPr txBox="1">
            <a:spLocks/>
          </p:cNvSpPr>
          <p:nvPr/>
        </p:nvSpPr>
        <p:spPr>
          <a:xfrm>
            <a:off x="315348" y="908139"/>
            <a:ext cx="2913695" cy="125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800" dirty="0">
                <a:solidFill>
                  <a:schemeClr val="bg1"/>
                </a:solidFill>
                <a:latin typeface="Arial Narrow" panose="020B0606020202030204" pitchFamily="34" charset="0"/>
              </a:rPr>
              <a:t>Regions: 17 (out of 18)</a:t>
            </a:r>
          </a:p>
          <a:p>
            <a:pPr marL="171450" indent="-171450"/>
            <a:r>
              <a:rPr lang="en-US" sz="1800" dirty="0">
                <a:solidFill>
                  <a:schemeClr val="bg1"/>
                </a:solidFill>
                <a:latin typeface="Arial Narrow" panose="020B0606020202030204" pitchFamily="34" charset="0"/>
              </a:rPr>
              <a:t>Districts: 61 (out of 74)</a:t>
            </a:r>
          </a:p>
          <a:p>
            <a:pPr marL="171450" indent="-171450"/>
            <a:r>
              <a:rPr lang="en-US" sz="1800" dirty="0">
                <a:solidFill>
                  <a:schemeClr val="bg1"/>
                </a:solidFill>
                <a:latin typeface="Arial Narrow" panose="020B0606020202030204" pitchFamily="34" charset="0"/>
              </a:rPr>
              <a:t>Assessed IDP sites: 2344</a:t>
            </a:r>
          </a:p>
          <a:p>
            <a:endParaRPr lang="en-US" sz="1400" dirty="0">
              <a:solidFill>
                <a:schemeClr val="bg1"/>
              </a:solidFill>
            </a:endParaRPr>
          </a:p>
        </p:txBody>
      </p:sp>
      <p:sp>
        <p:nvSpPr>
          <p:cNvPr id="12" name="Subtitle 2"/>
          <p:cNvSpPr txBox="1">
            <a:spLocks/>
          </p:cNvSpPr>
          <p:nvPr/>
        </p:nvSpPr>
        <p:spPr>
          <a:xfrm>
            <a:off x="272848" y="3851878"/>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solidFill>
                  <a:schemeClr val="bg1"/>
                </a:solidFill>
              </a:rPr>
              <a:t>Limitations and potential bias</a:t>
            </a:r>
          </a:p>
        </p:txBody>
      </p:sp>
      <p:sp>
        <p:nvSpPr>
          <p:cNvPr id="13" name="Text Placeholder 3"/>
          <p:cNvSpPr txBox="1">
            <a:spLocks/>
          </p:cNvSpPr>
          <p:nvPr/>
        </p:nvSpPr>
        <p:spPr>
          <a:xfrm>
            <a:off x="315348" y="4442358"/>
            <a:ext cx="2838781" cy="125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800" dirty="0">
                <a:solidFill>
                  <a:schemeClr val="bg1"/>
                </a:solidFill>
                <a:latin typeface="Arial Narrow" panose="020B0606020202030204" pitchFamily="34" charset="0"/>
              </a:rPr>
              <a:t>Inaccessible Sites – H2R areas</a:t>
            </a:r>
          </a:p>
          <a:p>
            <a:pPr marL="171450" indent="-171450"/>
            <a:r>
              <a:rPr lang="en-US" sz="1800" dirty="0">
                <a:solidFill>
                  <a:schemeClr val="bg1"/>
                </a:solidFill>
                <a:latin typeface="Arial Narrow" panose="020B0606020202030204" pitchFamily="34" charset="0"/>
              </a:rPr>
              <a:t>KIs are mostly men – this may result in gender bias</a:t>
            </a:r>
          </a:p>
          <a:p>
            <a:pPr algn="ctr"/>
            <a:endParaRPr lang="en-US" sz="1400" dirty="0">
              <a:solidFill>
                <a:schemeClr val="bg1"/>
              </a:solidFill>
            </a:endParaRPr>
          </a:p>
          <a:p>
            <a:pPr algn="ctr"/>
            <a:endParaRPr lang="en-US" sz="1400" dirty="0">
              <a:solidFill>
                <a:schemeClr val="bg1"/>
              </a:solidFill>
            </a:endParaRPr>
          </a:p>
        </p:txBody>
      </p:sp>
      <p:sp>
        <p:nvSpPr>
          <p:cNvPr id="15" name="Text Placeholder 3"/>
          <p:cNvSpPr txBox="1">
            <a:spLocks/>
          </p:cNvSpPr>
          <p:nvPr/>
        </p:nvSpPr>
        <p:spPr>
          <a:xfrm>
            <a:off x="277890" y="2754421"/>
            <a:ext cx="2913695" cy="125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bg1"/>
              </a:solidFill>
            </a:endParaRPr>
          </a:p>
        </p:txBody>
      </p:sp>
      <p:sp>
        <p:nvSpPr>
          <p:cNvPr id="16" name="Rectangle 15"/>
          <p:cNvSpPr/>
          <p:nvPr/>
        </p:nvSpPr>
        <p:spPr>
          <a:xfrm>
            <a:off x="355886" y="2547424"/>
            <a:ext cx="2703345" cy="923330"/>
          </a:xfrm>
          <a:prstGeom prst="rect">
            <a:avLst/>
          </a:prstGeom>
        </p:spPr>
        <p:txBody>
          <a:bodyPr wrap="square">
            <a:spAutoFit/>
          </a:bodyPr>
          <a:lstStyle/>
          <a:p>
            <a:r>
              <a:rPr lang="en-US" b="1" dirty="0">
                <a:solidFill>
                  <a:schemeClr val="bg1"/>
                </a:solidFill>
                <a:latin typeface="Arial Narrow" panose="020B0606020202030204" pitchFamily="34" charset="0"/>
              </a:rPr>
              <a:t>Site types</a:t>
            </a:r>
          </a:p>
          <a:p>
            <a:pPr marL="285750" indent="-285750">
              <a:buFont typeface="Arial" panose="020B0604020202020204" pitchFamily="34" charset="0"/>
              <a:buChar char="•"/>
            </a:pPr>
            <a:r>
              <a:rPr lang="en-US" dirty="0">
                <a:solidFill>
                  <a:schemeClr val="bg1"/>
                </a:solidFill>
                <a:latin typeface="Arial Narrow" panose="020B0606020202030204" pitchFamily="34" charset="0"/>
              </a:rPr>
              <a:t>Informal / planned </a:t>
            </a:r>
          </a:p>
          <a:p>
            <a:pPr marL="285750" indent="-285750">
              <a:buFont typeface="Arial" panose="020B0604020202020204" pitchFamily="34" charset="0"/>
              <a:buChar char="•"/>
            </a:pPr>
            <a:r>
              <a:rPr lang="en-US" dirty="0">
                <a:solidFill>
                  <a:schemeClr val="bg1"/>
                </a:solidFill>
                <a:latin typeface="Arial Narrow" panose="020B0606020202030204" pitchFamily="34" charset="0"/>
              </a:rPr>
              <a:t>Urban / semi-urban</a:t>
            </a:r>
          </a:p>
        </p:txBody>
      </p:sp>
    </p:spTree>
    <p:extLst>
      <p:ext uri="{BB962C8B-B14F-4D97-AF65-F5344CB8AC3E}">
        <p14:creationId xmlns:p14="http://schemas.microsoft.com/office/powerpoint/2010/main" val="91014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02</a:t>
            </a:r>
          </a:p>
        </p:txBody>
      </p:sp>
      <p:sp>
        <p:nvSpPr>
          <p:cNvPr id="3" name="Subtitle 2"/>
          <p:cNvSpPr>
            <a:spLocks noGrp="1"/>
          </p:cNvSpPr>
          <p:nvPr>
            <p:ph type="subTitle" idx="1"/>
          </p:nvPr>
        </p:nvSpPr>
        <p:spPr/>
        <p:txBody>
          <a:bodyPr/>
          <a:lstStyle/>
          <a:p>
            <a:r>
              <a:rPr lang="en-US" dirty="0"/>
              <a:t>Trend Analysis</a:t>
            </a:r>
            <a:endParaRPr lang="es-ES" dirty="0"/>
          </a:p>
        </p:txBody>
      </p:sp>
    </p:spTree>
    <p:extLst>
      <p:ext uri="{BB962C8B-B14F-4D97-AF65-F5344CB8AC3E}">
        <p14:creationId xmlns:p14="http://schemas.microsoft.com/office/powerpoint/2010/main" val="381496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Number of sites assessed – Trend 2018 - 2020</a:t>
            </a:r>
          </a:p>
        </p:txBody>
      </p:sp>
      <p:graphicFrame>
        <p:nvGraphicFramePr>
          <p:cNvPr id="6" name="Chart 5">
            <a:extLst>
              <a:ext uri="{FF2B5EF4-FFF2-40B4-BE49-F238E27FC236}">
                <a16:creationId xmlns:a16="http://schemas.microsoft.com/office/drawing/2014/main" id="{81928163-8919-4997-9FDA-5225D9AB63ED}"/>
              </a:ext>
            </a:extLst>
          </p:cNvPr>
          <p:cNvGraphicFramePr>
            <a:graphicFrameLocks/>
          </p:cNvGraphicFramePr>
          <p:nvPr>
            <p:extLst>
              <p:ext uri="{D42A27DB-BD31-4B8C-83A1-F6EECF244321}">
                <p14:modId xmlns:p14="http://schemas.microsoft.com/office/powerpoint/2010/main" val="3410017164"/>
              </p:ext>
            </p:extLst>
          </p:nvPr>
        </p:nvGraphicFramePr>
        <p:xfrm>
          <a:off x="386176" y="1354931"/>
          <a:ext cx="8087840" cy="47561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29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Severity Ranking of 2018, 2019 &amp; 2020*</a:t>
            </a:r>
          </a:p>
        </p:txBody>
      </p:sp>
      <p:graphicFrame>
        <p:nvGraphicFramePr>
          <p:cNvPr id="7" name="Table 6">
            <a:extLst>
              <a:ext uri="{FF2B5EF4-FFF2-40B4-BE49-F238E27FC236}">
                <a16:creationId xmlns:a16="http://schemas.microsoft.com/office/drawing/2014/main" id="{52C901CD-158F-48FB-9177-04F34E648471}"/>
              </a:ext>
            </a:extLst>
          </p:cNvPr>
          <p:cNvGraphicFramePr>
            <a:graphicFrameLocks noGrp="1"/>
          </p:cNvGraphicFramePr>
          <p:nvPr>
            <p:extLst>
              <p:ext uri="{D42A27DB-BD31-4B8C-83A1-F6EECF244321}">
                <p14:modId xmlns:p14="http://schemas.microsoft.com/office/powerpoint/2010/main" val="425648038"/>
              </p:ext>
            </p:extLst>
          </p:nvPr>
        </p:nvGraphicFramePr>
        <p:xfrm>
          <a:off x="189570" y="1973950"/>
          <a:ext cx="8764860" cy="3066585"/>
        </p:xfrm>
        <a:graphic>
          <a:graphicData uri="http://schemas.openxmlformats.org/drawingml/2006/table">
            <a:tbl>
              <a:tblPr/>
              <a:tblGrid>
                <a:gridCol w="876486">
                  <a:extLst>
                    <a:ext uri="{9D8B030D-6E8A-4147-A177-3AD203B41FA5}">
                      <a16:colId xmlns:a16="http://schemas.microsoft.com/office/drawing/2014/main" val="3710030446"/>
                    </a:ext>
                  </a:extLst>
                </a:gridCol>
                <a:gridCol w="876486">
                  <a:extLst>
                    <a:ext uri="{9D8B030D-6E8A-4147-A177-3AD203B41FA5}">
                      <a16:colId xmlns:a16="http://schemas.microsoft.com/office/drawing/2014/main" val="34861122"/>
                    </a:ext>
                  </a:extLst>
                </a:gridCol>
                <a:gridCol w="876486">
                  <a:extLst>
                    <a:ext uri="{9D8B030D-6E8A-4147-A177-3AD203B41FA5}">
                      <a16:colId xmlns:a16="http://schemas.microsoft.com/office/drawing/2014/main" val="2963973235"/>
                    </a:ext>
                  </a:extLst>
                </a:gridCol>
                <a:gridCol w="876486">
                  <a:extLst>
                    <a:ext uri="{9D8B030D-6E8A-4147-A177-3AD203B41FA5}">
                      <a16:colId xmlns:a16="http://schemas.microsoft.com/office/drawing/2014/main" val="3090664424"/>
                    </a:ext>
                  </a:extLst>
                </a:gridCol>
                <a:gridCol w="876486">
                  <a:extLst>
                    <a:ext uri="{9D8B030D-6E8A-4147-A177-3AD203B41FA5}">
                      <a16:colId xmlns:a16="http://schemas.microsoft.com/office/drawing/2014/main" val="3240644773"/>
                    </a:ext>
                  </a:extLst>
                </a:gridCol>
                <a:gridCol w="876486">
                  <a:extLst>
                    <a:ext uri="{9D8B030D-6E8A-4147-A177-3AD203B41FA5}">
                      <a16:colId xmlns:a16="http://schemas.microsoft.com/office/drawing/2014/main" val="862465970"/>
                    </a:ext>
                  </a:extLst>
                </a:gridCol>
                <a:gridCol w="876486">
                  <a:extLst>
                    <a:ext uri="{9D8B030D-6E8A-4147-A177-3AD203B41FA5}">
                      <a16:colId xmlns:a16="http://schemas.microsoft.com/office/drawing/2014/main" val="962616965"/>
                    </a:ext>
                  </a:extLst>
                </a:gridCol>
                <a:gridCol w="876486">
                  <a:extLst>
                    <a:ext uri="{9D8B030D-6E8A-4147-A177-3AD203B41FA5}">
                      <a16:colId xmlns:a16="http://schemas.microsoft.com/office/drawing/2014/main" val="2428430359"/>
                    </a:ext>
                  </a:extLst>
                </a:gridCol>
                <a:gridCol w="876486">
                  <a:extLst>
                    <a:ext uri="{9D8B030D-6E8A-4147-A177-3AD203B41FA5}">
                      <a16:colId xmlns:a16="http://schemas.microsoft.com/office/drawing/2014/main" val="3571601416"/>
                    </a:ext>
                  </a:extLst>
                </a:gridCol>
                <a:gridCol w="876486">
                  <a:extLst>
                    <a:ext uri="{9D8B030D-6E8A-4147-A177-3AD203B41FA5}">
                      <a16:colId xmlns:a16="http://schemas.microsoft.com/office/drawing/2014/main" val="1531404665"/>
                    </a:ext>
                  </a:extLst>
                </a:gridCol>
              </a:tblGrid>
              <a:tr h="538725">
                <a:tc>
                  <a:txBody>
                    <a:bodyPr/>
                    <a:lstStyle/>
                    <a:p>
                      <a:pPr algn="ctr" fontAlgn="ctr"/>
                      <a:r>
                        <a:rPr lang="de-DE" sz="1000" b="1" i="0" u="none" strike="noStrike" dirty="0">
                          <a:solidFill>
                            <a:srgbClr val="000000"/>
                          </a:solidFill>
                          <a:effectLst/>
                          <a:latin typeface="Arial Narrow" panose="020B0606020202030204" pitchFamily="34" charset="0"/>
                        </a:rPr>
                        <a:t>Districts</a:t>
                      </a:r>
                    </a:p>
                  </a:txBody>
                  <a:tcPr marL="8828" marR="8828" marT="882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dirty="0">
                          <a:solidFill>
                            <a:srgbClr val="000000"/>
                          </a:solidFill>
                          <a:effectLst/>
                          <a:latin typeface="Arial Narrow" panose="020B0606020202030204" pitchFamily="34" charset="0"/>
                        </a:rPr>
                        <a:t>Year</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CCCM</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Shelter / NFI</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WASH</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Food Security</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Health / Nutrition</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Education</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Arial Narrow" panose="020B0606020202030204" pitchFamily="34" charset="0"/>
                        </a:rPr>
                        <a:t>Protection</a:t>
                      </a:r>
                    </a:p>
                  </a:txBody>
                  <a:tcPr marL="8828" marR="8828" marT="88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dirty="0">
                          <a:solidFill>
                            <a:srgbClr val="000000"/>
                          </a:solidFill>
                          <a:effectLst/>
                          <a:latin typeface="Arial Narrow" panose="020B0606020202030204" pitchFamily="34" charset="0"/>
                        </a:rPr>
                        <a:t>Cross Sector</a:t>
                      </a:r>
                    </a:p>
                  </a:txBody>
                  <a:tcPr marL="8828" marR="8828" marT="882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874629"/>
                  </a:ext>
                </a:extLst>
              </a:tr>
              <a:tr h="276269">
                <a:tc rowSpan="3">
                  <a:txBody>
                    <a:bodyPr/>
                    <a:lstStyle/>
                    <a:p>
                      <a:pPr algn="ctr" fontAlgn="ctr"/>
                      <a:r>
                        <a:rPr lang="de-DE" sz="1000" b="1" i="0" u="none" strike="noStrike">
                          <a:solidFill>
                            <a:srgbClr val="000000"/>
                          </a:solidFill>
                          <a:effectLst/>
                          <a:latin typeface="Arial Narrow" panose="020B0606020202030204" pitchFamily="34" charset="0"/>
                        </a:rPr>
                        <a:t>Baidoa</a:t>
                      </a:r>
                    </a:p>
                  </a:txBody>
                  <a:tcPr marL="8828" marR="8828" marT="882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2018</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Critical</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Critical</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Critical</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CBB8"/>
                    </a:solidFill>
                  </a:tcPr>
                </a:tc>
                <a:extLst>
                  <a:ext uri="{0D108BD9-81ED-4DB2-BD59-A6C34878D82A}">
                    <a16:rowId xmlns:a16="http://schemas.microsoft.com/office/drawing/2014/main" val="1773805658"/>
                  </a:ext>
                </a:extLst>
              </a:tr>
              <a:tr h="276269">
                <a:tc vMerge="1">
                  <a:txBody>
                    <a:bodyPr/>
                    <a:lstStyle/>
                    <a:p>
                      <a:endParaRPr lang="de-DE"/>
                    </a:p>
                  </a:txBody>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2019</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Low / None</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High</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Low / None</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Low / None</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Low</a:t>
                      </a:r>
                    </a:p>
                  </a:txBody>
                  <a:tcPr marL="8828" marR="8828" marT="8828" marB="0" anchor="b">
                    <a:lnL>
                      <a:noFill/>
                    </a:lnL>
                    <a:lnR w="12700" cap="flat" cmpd="sng" algn="ctr">
                      <a:solidFill>
                        <a:srgbClr val="000000"/>
                      </a:solidFill>
                      <a:prstDash val="solid"/>
                      <a:round/>
                      <a:headEnd type="none" w="med" len="med"/>
                      <a:tailEnd type="none" w="med" len="med"/>
                    </a:lnR>
                    <a:lnT>
                      <a:noFill/>
                    </a:lnT>
                    <a:lnB>
                      <a:noFill/>
                    </a:lnB>
                    <a:solidFill>
                      <a:srgbClr val="58585A"/>
                    </a:solidFill>
                  </a:tcPr>
                </a:tc>
                <a:extLst>
                  <a:ext uri="{0D108BD9-81ED-4DB2-BD59-A6C34878D82A}">
                    <a16:rowId xmlns:a16="http://schemas.microsoft.com/office/drawing/2014/main" val="3116352656"/>
                  </a:ext>
                </a:extLst>
              </a:tr>
              <a:tr h="290082">
                <a:tc vMerge="1">
                  <a:txBody>
                    <a:bodyPr/>
                    <a:lstStyle/>
                    <a:p>
                      <a:endParaRPr lang="de-DE"/>
                    </a:p>
                  </a:txBody>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2020*</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Severe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Severe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Severe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a:t>
                      </a:r>
                    </a:p>
                  </a:txBody>
                  <a:tcPr marL="8828" marR="8828" marT="882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5859"/>
                    </a:solidFill>
                  </a:tcPr>
                </a:tc>
                <a:extLst>
                  <a:ext uri="{0D108BD9-81ED-4DB2-BD59-A6C34878D82A}">
                    <a16:rowId xmlns:a16="http://schemas.microsoft.com/office/drawing/2014/main" val="3193596853"/>
                  </a:ext>
                </a:extLst>
              </a:tr>
              <a:tr h="276269">
                <a:tc rowSpan="3">
                  <a:txBody>
                    <a:bodyPr/>
                    <a:lstStyle/>
                    <a:p>
                      <a:pPr algn="ctr" fontAlgn="ctr"/>
                      <a:r>
                        <a:rPr lang="de-DE" sz="1000" b="1" i="0" u="none" strike="noStrike">
                          <a:solidFill>
                            <a:srgbClr val="000000"/>
                          </a:solidFill>
                          <a:effectLst/>
                          <a:latin typeface="Arial Narrow" panose="020B0606020202030204" pitchFamily="34" charset="0"/>
                        </a:rPr>
                        <a:t>Gaalkacyo</a:t>
                      </a:r>
                    </a:p>
                  </a:txBody>
                  <a:tcPr marL="8828" marR="8828" marT="882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2018</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Critical</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CBB8"/>
                    </a:solidFill>
                  </a:tcPr>
                </a:tc>
                <a:extLst>
                  <a:ext uri="{0D108BD9-81ED-4DB2-BD59-A6C34878D82A}">
                    <a16:rowId xmlns:a16="http://schemas.microsoft.com/office/drawing/2014/main" val="593768522"/>
                  </a:ext>
                </a:extLst>
              </a:tr>
              <a:tr h="276269">
                <a:tc vMerge="1">
                  <a:txBody>
                    <a:bodyPr/>
                    <a:lstStyle/>
                    <a:p>
                      <a:endParaRPr lang="de-DE"/>
                    </a:p>
                  </a:txBody>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2019</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High</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Low / None</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w="12700" cap="flat" cmpd="sng" algn="ctr">
                      <a:solidFill>
                        <a:srgbClr val="000000"/>
                      </a:solidFill>
                      <a:prstDash val="solid"/>
                      <a:round/>
                      <a:headEnd type="none" w="med" len="med"/>
                      <a:tailEnd type="none" w="med" len="med"/>
                    </a:lnR>
                    <a:lnT>
                      <a:noFill/>
                    </a:lnT>
                    <a:lnB>
                      <a:noFill/>
                    </a:lnB>
                    <a:solidFill>
                      <a:srgbClr val="58585A"/>
                    </a:solidFill>
                  </a:tcPr>
                </a:tc>
                <a:extLst>
                  <a:ext uri="{0D108BD9-81ED-4DB2-BD59-A6C34878D82A}">
                    <a16:rowId xmlns:a16="http://schemas.microsoft.com/office/drawing/2014/main" val="3075244662"/>
                  </a:ext>
                </a:extLst>
              </a:tr>
              <a:tr h="290082">
                <a:tc vMerge="1">
                  <a:txBody>
                    <a:bodyPr/>
                    <a:lstStyle/>
                    <a:p>
                      <a:endParaRPr lang="de-DE"/>
                    </a:p>
                  </a:txBody>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2020*</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Severe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a:t>
                      </a:r>
                    </a:p>
                  </a:txBody>
                  <a:tcPr marL="8828" marR="8828" marT="882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5859"/>
                    </a:solidFill>
                  </a:tcPr>
                </a:tc>
                <a:extLst>
                  <a:ext uri="{0D108BD9-81ED-4DB2-BD59-A6C34878D82A}">
                    <a16:rowId xmlns:a16="http://schemas.microsoft.com/office/drawing/2014/main" val="877094629"/>
                  </a:ext>
                </a:extLst>
              </a:tr>
              <a:tr h="276269">
                <a:tc rowSpan="3">
                  <a:txBody>
                    <a:bodyPr/>
                    <a:lstStyle/>
                    <a:p>
                      <a:pPr algn="ctr" fontAlgn="ctr"/>
                      <a:r>
                        <a:rPr lang="de-DE" sz="1000" b="1" i="0" u="none" strike="noStrike">
                          <a:solidFill>
                            <a:srgbClr val="000000"/>
                          </a:solidFill>
                          <a:effectLst/>
                          <a:latin typeface="Arial Narrow" panose="020B0606020202030204" pitchFamily="34" charset="0"/>
                        </a:rPr>
                        <a:t>Kismayo</a:t>
                      </a:r>
                    </a:p>
                  </a:txBody>
                  <a:tcPr marL="8828" marR="8828" marT="882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2018</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Medium</a:t>
                      </a:r>
                    </a:p>
                  </a:txBody>
                  <a:tcPr marL="8828" marR="8828" marT="8828" marB="0" anchor="b">
                    <a:lnL>
                      <a:noFill/>
                    </a:lnL>
                    <a:lnR>
                      <a:noFill/>
                    </a:lnR>
                    <a:lnT w="12700" cap="flat" cmpd="sng" algn="ctr">
                      <a:solidFill>
                        <a:srgbClr val="000000"/>
                      </a:solidFill>
                      <a:prstDash val="solid"/>
                      <a:round/>
                      <a:headEnd type="none" w="med" len="med"/>
                      <a:tailEnd type="none" w="med" len="med"/>
                    </a:lnT>
                    <a:lnB>
                      <a:noFill/>
                    </a:lnB>
                    <a:solidFill>
                      <a:srgbClr val="D2CBB8"/>
                    </a:solidFill>
                  </a:tcPr>
                </a:tc>
                <a:tc>
                  <a:txBody>
                    <a:bodyPr/>
                    <a:lstStyle/>
                    <a:p>
                      <a:pPr algn="ctr" fontAlgn="b">
                        <a:spcAft>
                          <a:spcPts val="1200"/>
                        </a:spcAft>
                      </a:pPr>
                      <a:r>
                        <a:rPr lang="de-DE" sz="1000" b="1" i="0" u="none" strike="noStrike" dirty="0">
                          <a:solidFill>
                            <a:schemeClr val="bg2">
                              <a:lumMod val="50000"/>
                            </a:schemeClr>
                          </a:solidFill>
                          <a:effectLst/>
                          <a:latin typeface="Arial Narrow" panose="020B0606020202030204" pitchFamily="34" charset="0"/>
                        </a:rPr>
                        <a:t>High</a:t>
                      </a:r>
                    </a:p>
                  </a:txBody>
                  <a:tcPr marL="8828" marR="8828" marT="882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CBB8"/>
                    </a:solidFill>
                  </a:tcPr>
                </a:tc>
                <a:extLst>
                  <a:ext uri="{0D108BD9-81ED-4DB2-BD59-A6C34878D82A}">
                    <a16:rowId xmlns:a16="http://schemas.microsoft.com/office/drawing/2014/main" val="2616311806"/>
                  </a:ext>
                </a:extLst>
              </a:tr>
              <a:tr h="276269">
                <a:tc vMerge="1">
                  <a:txBody>
                    <a:bodyPr/>
                    <a:lstStyle/>
                    <a:p>
                      <a:endParaRPr lang="de-DE"/>
                    </a:p>
                  </a:txBody>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2019</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Low / None</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High</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Low</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Medium</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High</a:t>
                      </a:r>
                    </a:p>
                  </a:txBody>
                  <a:tcPr marL="8828" marR="8828" marT="8828" marB="0" anchor="b">
                    <a:lnL>
                      <a:noFill/>
                    </a:lnL>
                    <a:lnR>
                      <a:noFill/>
                    </a:lnR>
                    <a:lnT>
                      <a:noFill/>
                    </a:lnT>
                    <a:lnB>
                      <a:noFill/>
                    </a:lnB>
                    <a:solidFill>
                      <a:srgbClr val="58585A"/>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Medium</a:t>
                      </a:r>
                    </a:p>
                  </a:txBody>
                  <a:tcPr marL="8828" marR="8828" marT="8828" marB="0" anchor="b">
                    <a:lnL>
                      <a:noFill/>
                    </a:lnL>
                    <a:lnR w="12700" cap="flat" cmpd="sng" algn="ctr">
                      <a:solidFill>
                        <a:srgbClr val="000000"/>
                      </a:solidFill>
                      <a:prstDash val="solid"/>
                      <a:round/>
                      <a:headEnd type="none" w="med" len="med"/>
                      <a:tailEnd type="none" w="med" len="med"/>
                    </a:lnR>
                    <a:lnT>
                      <a:noFill/>
                    </a:lnT>
                    <a:lnB>
                      <a:noFill/>
                    </a:lnB>
                    <a:solidFill>
                      <a:srgbClr val="58585A"/>
                    </a:solidFill>
                  </a:tcPr>
                </a:tc>
                <a:extLst>
                  <a:ext uri="{0D108BD9-81ED-4DB2-BD59-A6C34878D82A}">
                    <a16:rowId xmlns:a16="http://schemas.microsoft.com/office/drawing/2014/main" val="3551749055"/>
                  </a:ext>
                </a:extLst>
              </a:tr>
              <a:tr h="290082">
                <a:tc vMerge="1">
                  <a:txBody>
                    <a:bodyPr/>
                    <a:lstStyle/>
                    <a:p>
                      <a:endParaRPr lang="de-DE"/>
                    </a:p>
                  </a:txBody>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2020*</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Severe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a:solidFill>
                            <a:srgbClr val="FFFFFF"/>
                          </a:solidFill>
                          <a:effectLst/>
                          <a:latin typeface="Arial Narrow" panose="020B0606020202030204" pitchFamily="34" charset="0"/>
                        </a:rPr>
                        <a:t>Extreme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Severe</a:t>
                      </a:r>
                    </a:p>
                  </a:txBody>
                  <a:tcPr marL="8828" marR="8828" marT="8828" marB="0" anchor="b">
                    <a:lnL>
                      <a:noFill/>
                    </a:lnL>
                    <a:lnR>
                      <a:noFill/>
                    </a:lnR>
                    <a:lnT>
                      <a:noFill/>
                    </a:lnT>
                    <a:lnB w="12700" cap="flat" cmpd="sng" algn="ctr">
                      <a:solidFill>
                        <a:srgbClr val="000000"/>
                      </a:solidFill>
                      <a:prstDash val="solid"/>
                      <a:round/>
                      <a:headEnd type="none" w="med" len="med"/>
                      <a:tailEnd type="none" w="med" len="med"/>
                    </a:lnB>
                    <a:solidFill>
                      <a:srgbClr val="EE5859"/>
                    </a:solidFill>
                  </a:tcPr>
                </a:tc>
                <a:tc>
                  <a:txBody>
                    <a:bodyPr/>
                    <a:lstStyle/>
                    <a:p>
                      <a:pPr algn="ctr" fontAlgn="b">
                        <a:spcAft>
                          <a:spcPts val="1200"/>
                        </a:spcAft>
                      </a:pPr>
                      <a:r>
                        <a:rPr lang="de-DE" sz="1000" b="1" i="0" u="none" strike="noStrike" dirty="0">
                          <a:solidFill>
                            <a:srgbClr val="FFFFFF"/>
                          </a:solidFill>
                          <a:effectLst/>
                          <a:latin typeface="Arial Narrow" panose="020B0606020202030204" pitchFamily="34" charset="0"/>
                        </a:rPr>
                        <a:t>-</a:t>
                      </a:r>
                    </a:p>
                  </a:txBody>
                  <a:tcPr marL="8828" marR="8828" marT="882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5859"/>
                    </a:solidFill>
                  </a:tcPr>
                </a:tc>
                <a:extLst>
                  <a:ext uri="{0D108BD9-81ED-4DB2-BD59-A6C34878D82A}">
                    <a16:rowId xmlns:a16="http://schemas.microsoft.com/office/drawing/2014/main" val="1312291592"/>
                  </a:ext>
                </a:extLst>
              </a:tr>
            </a:tbl>
          </a:graphicData>
        </a:graphic>
      </p:graphicFrame>
      <p:sp>
        <p:nvSpPr>
          <p:cNvPr id="8" name="TextBox 7">
            <a:extLst>
              <a:ext uri="{FF2B5EF4-FFF2-40B4-BE49-F238E27FC236}">
                <a16:creationId xmlns:a16="http://schemas.microsoft.com/office/drawing/2014/main" id="{39C78D8D-ED79-4C08-B1CE-6B18891A509A}"/>
              </a:ext>
            </a:extLst>
          </p:cNvPr>
          <p:cNvSpPr txBox="1"/>
          <p:nvPr/>
        </p:nvSpPr>
        <p:spPr>
          <a:xfrm>
            <a:off x="189570" y="5372920"/>
            <a:ext cx="8764859" cy="738664"/>
          </a:xfrm>
          <a:prstGeom prst="rect">
            <a:avLst/>
          </a:prstGeom>
          <a:noFill/>
        </p:spPr>
        <p:txBody>
          <a:bodyPr wrap="square" rtlCol="0">
            <a:spAutoFit/>
          </a:bodyPr>
          <a:lstStyle/>
          <a:p>
            <a:r>
              <a:rPr lang="de-DE" sz="1400" dirty="0">
                <a:solidFill>
                  <a:schemeClr val="bg2">
                    <a:lumMod val="50000"/>
                  </a:schemeClr>
                </a:solidFill>
                <a:latin typeface="Arial Narrow" panose="020B0606020202030204" pitchFamily="34" charset="0"/>
              </a:rPr>
              <a:t>* The analysis methodology was adjusted between 2019 and 2020, in order to align with other multi-sectoral assessments carried out by REACH and other partners. This included adapting the ranking system. Therefore, the results for 2020 cannot be compared directly with the previous years, but can be useful to show the differences between the sectors and districts.</a:t>
            </a:r>
          </a:p>
        </p:txBody>
      </p:sp>
    </p:spTree>
    <p:extLst>
      <p:ext uri="{BB962C8B-B14F-4D97-AF65-F5344CB8AC3E}">
        <p14:creationId xmlns:p14="http://schemas.microsoft.com/office/powerpoint/2010/main" val="1829974703"/>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0</TotalTime>
  <Words>940</Words>
  <Application>Microsoft Office PowerPoint</Application>
  <PresentationFormat>On-screen Show (4:3)</PresentationFormat>
  <Paragraphs>192</Paragraphs>
  <Slides>24</Slides>
  <Notes>9</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24</vt:i4>
      </vt:variant>
    </vt:vector>
  </HeadingPairs>
  <TitlesOfParts>
    <vt:vector size="37" baseType="lpstr">
      <vt:lpstr>Arial</vt:lpstr>
      <vt:lpstr>Arial Narrow</vt:lpstr>
      <vt:lpstr>Calibri</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Detailed Site Assessment </vt:lpstr>
      <vt:lpstr>01</vt:lpstr>
      <vt:lpstr>Context</vt:lpstr>
      <vt:lpstr>Objectives</vt:lpstr>
      <vt:lpstr>Methodology</vt:lpstr>
      <vt:lpstr>DSA Coverage</vt:lpstr>
      <vt:lpstr>02</vt:lpstr>
      <vt:lpstr>Number of sites assessed – Trend 2018 - 2020</vt:lpstr>
      <vt:lpstr>Severity Ranking of 2018, 2019 &amp; 2020*</vt:lpstr>
      <vt:lpstr>Severity Ranking 2020</vt:lpstr>
      <vt:lpstr>Percentage of assessed sites reporting access to potable water: 2018-2020</vt:lpstr>
      <vt:lpstr>Percentage of assessed sites reporting access to health services: 2018-2020</vt:lpstr>
      <vt:lpstr>Percentage of assessed sites reporting access to nutrition services: 2018-2020</vt:lpstr>
      <vt:lpstr>Percentage of assessed sites reporting access to education services: 2018-2020</vt:lpstr>
      <vt:lpstr>Percentage of assessed sites reporting access to markets: 2018-2020</vt:lpstr>
      <vt:lpstr>Percentage of assessed sites reporting access to non-food items (NFI): 2018-2020</vt:lpstr>
      <vt:lpstr>Severity score 2020 per District - WASH</vt:lpstr>
      <vt:lpstr>Severity score 2020 per District - Health</vt:lpstr>
      <vt:lpstr>Severity score 2020 per District - Nutrition</vt:lpstr>
      <vt:lpstr>Severity score 2020 per District - Education</vt:lpstr>
      <vt:lpstr>Severity score 2020 per District – Shelter / NFI</vt:lpstr>
      <vt:lpstr>Severity score 2020 per District – Food Security</vt:lpstr>
      <vt:lpstr>Severity score 2020 per District - Protection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User</cp:lastModifiedBy>
  <cp:revision>101</cp:revision>
  <dcterms:created xsi:type="dcterms:W3CDTF">2018-03-16T14:29:28Z</dcterms:created>
  <dcterms:modified xsi:type="dcterms:W3CDTF">2020-06-01T09:45:25Z</dcterms:modified>
</cp:coreProperties>
</file>