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9"/>
  </p:notesMasterIdLst>
  <p:sldIdLst>
    <p:sldId id="256" r:id="rId3"/>
    <p:sldId id="257" r:id="rId4"/>
    <p:sldId id="271" r:id="rId5"/>
    <p:sldId id="412" r:id="rId6"/>
    <p:sldId id="331" r:id="rId7"/>
    <p:sldId id="382" r:id="rId8"/>
    <p:sldId id="272" r:id="rId9"/>
    <p:sldId id="264" r:id="rId10"/>
    <p:sldId id="459" r:id="rId11"/>
    <p:sldId id="431" r:id="rId12"/>
    <p:sldId id="432" r:id="rId13"/>
    <p:sldId id="433" r:id="rId14"/>
    <p:sldId id="434" r:id="rId15"/>
    <p:sldId id="435" r:id="rId16"/>
    <p:sldId id="436" r:id="rId17"/>
    <p:sldId id="450" r:id="rId18"/>
    <p:sldId id="460" r:id="rId19"/>
    <p:sldId id="451" r:id="rId20"/>
    <p:sldId id="452" r:id="rId21"/>
    <p:sldId id="456" r:id="rId22"/>
    <p:sldId id="437" r:id="rId23"/>
    <p:sldId id="438" r:id="rId24"/>
    <p:sldId id="440" r:id="rId25"/>
    <p:sldId id="453" r:id="rId26"/>
    <p:sldId id="441" r:id="rId27"/>
    <p:sldId id="457" r:id="rId28"/>
    <p:sldId id="454" r:id="rId29"/>
    <p:sldId id="443" r:id="rId30"/>
    <p:sldId id="444" r:id="rId31"/>
    <p:sldId id="445" r:id="rId32"/>
    <p:sldId id="446" r:id="rId33"/>
    <p:sldId id="442" r:id="rId34"/>
    <p:sldId id="447" r:id="rId35"/>
    <p:sldId id="448" r:id="rId36"/>
    <p:sldId id="458" r:id="rId37"/>
    <p:sldId id="44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ea Barbezat" initials="II" lastIdx="41" clrIdx="6">
    <p:extLst/>
  </p:cmAuthor>
  <p:cmAuthor id="1" name="unhcr" initials="u" lastIdx="7" clrIdx="0">
    <p:extLst/>
  </p:cmAuthor>
  <p:cmAuthor id="8" name="Visitor" initials="V" lastIdx="32" clrIdx="7">
    <p:extLst/>
  </p:cmAuthor>
  <p:cmAuthor id="2" name="REACH Niger" initials="ck" lastIdx="76" clrIdx="1">
    <p:extLst/>
  </p:cmAuthor>
  <p:cmAuthor id="9" name="Marie Faou" initials="MF" lastIdx="11" clrIdx="8"/>
  <p:cmAuthor id="3" name="Claudia" initials="CG" lastIdx="31" clrIdx="2">
    <p:extLst/>
  </p:cmAuthor>
  <p:cmAuthor id="10" name="Marie " initials="MF" lastIdx="36" clrIdx="9">
    <p:extLst>
      <p:ext uri="{19B8F6BF-5375-455C-9EA6-DF929625EA0E}">
        <p15:presenceInfo xmlns:p15="http://schemas.microsoft.com/office/powerpoint/2012/main" userId="Marie " providerId="None"/>
      </p:ext>
    </p:extLst>
  </p:cmAuthor>
  <p:cmAuthor id="4" name="Megan" initials="M" lastIdx="1" clrIdx="3">
    <p:extLst/>
  </p:cmAuthor>
  <p:cmAuthor id="11" name="Reach" initials="R" lastIdx="26" clrIdx="10">
    <p:extLst>
      <p:ext uri="{19B8F6BF-5375-455C-9EA6-DF929625EA0E}">
        <p15:presenceInfo xmlns:p15="http://schemas.microsoft.com/office/powerpoint/2012/main" userId="Reach" providerId="None"/>
      </p:ext>
    </p:extLst>
  </p:cmAuthor>
  <p:cmAuthor id="5" name="Nayana Das" initials="R" lastIdx="22" clrIdx="4">
    <p:extLst/>
  </p:cmAuthor>
  <p:cmAuthor id="6" name="HP PROBOOK" initials="HP" lastIdx="3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85A"/>
    <a:srgbClr val="5858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427" autoAdjust="0"/>
  </p:normalViewPr>
  <p:slideViewPr>
    <p:cSldViewPr snapToGrid="0" showGuides="1">
      <p:cViewPr varScale="1">
        <p:scale>
          <a:sx n="88" d="100"/>
          <a:sy n="88" d="100"/>
        </p:scale>
        <p:origin x="1698" y="84"/>
      </p:cViewPr>
      <p:guideLst>
        <p:guide orient="horz" pos="2160"/>
        <p:guide pos="2880"/>
      </p:guideLst>
    </p:cSldViewPr>
  </p:slideViewPr>
  <p:notesTextViewPr>
    <p:cViewPr>
      <p:scale>
        <a:sx n="1" d="1"/>
        <a:sy n="1" d="1"/>
      </p:scale>
      <p:origin x="0" y="0"/>
    </p:cViewPr>
  </p:notesText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402-4863-8D48-D221D923FFF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402-4863-8D48-D221D923FFF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402-4863-8D48-D221D923FFF5}"/>
              </c:ext>
            </c:extLst>
          </c:dPt>
          <c:dLbls>
            <c:dLbl>
              <c:idx val="0"/>
              <c:layout>
                <c:manualLayout>
                  <c:x val="1.0943442699901924E-2"/>
                  <c:y val="-3.6842438489728895E-2"/>
                </c:manualLayout>
              </c:layout>
              <c:tx>
                <c:rich>
                  <a:bodyPr/>
                  <a:lstStyle/>
                  <a:p>
                    <a:r>
                      <a:rPr lang="en-US" sz="2200" b="1" dirty="0" smtClean="0">
                        <a:solidFill>
                          <a:schemeClr val="bg2"/>
                        </a:solidFill>
                      </a:rPr>
                      <a:t>56/</a:t>
                    </a:r>
                    <a:r>
                      <a:rPr lang="en-US" sz="2200" dirty="0" smtClean="0">
                        <a:solidFill>
                          <a:schemeClr val="bg2"/>
                        </a:solidFill>
                      </a:rPr>
                      <a:t>106</a:t>
                    </a:r>
                  </a:p>
                  <a:p>
                    <a:r>
                      <a:rPr lang="en-US" dirty="0" smtClean="0">
                        <a:solidFill>
                          <a:schemeClr val="accent1"/>
                        </a:solidFill>
                      </a:rPr>
                      <a:t>(53%)</a:t>
                    </a:r>
                    <a:endParaRPr lang="en-US" dirty="0">
                      <a:solidFill>
                        <a:schemeClr val="accent1"/>
                      </a:solidFill>
                    </a:endParaRPr>
                  </a:p>
                </c:rich>
              </c:tx>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7402-4863-8D48-D221D923FFF5}"/>
                </c:ext>
                <c:ext xmlns:c15="http://schemas.microsoft.com/office/drawing/2012/chart" uri="{CE6537A1-D6FC-4f65-9D91-7224C49458BB}">
                  <c15:layout/>
                </c:ext>
              </c:extLst>
            </c:dLbl>
            <c:dLbl>
              <c:idx val="1"/>
              <c:layout>
                <c:manualLayout>
                  <c:x val="-2.5847016912914494E-2"/>
                  <c:y val="-1.0354972417711489E-2"/>
                </c:manualLayout>
              </c:layout>
              <c:tx>
                <c:rich>
                  <a:bodyPr/>
                  <a:lstStyle/>
                  <a:p>
                    <a:r>
                      <a:rPr lang="en-US" sz="2200" b="1" dirty="0" smtClean="0"/>
                      <a:t>48/</a:t>
                    </a:r>
                    <a:r>
                      <a:rPr lang="en-US" sz="2200" dirty="0" smtClean="0"/>
                      <a:t>106</a:t>
                    </a:r>
                  </a:p>
                  <a:p>
                    <a:r>
                      <a:rPr lang="en-US" dirty="0" smtClean="0">
                        <a:solidFill>
                          <a:schemeClr val="accent1"/>
                        </a:solidFill>
                      </a:rPr>
                      <a:t>(45%)</a:t>
                    </a:r>
                    <a:endParaRPr lang="en-US" dirty="0">
                      <a:solidFill>
                        <a:schemeClr val="accent1"/>
                      </a:solidFill>
                    </a:endParaRPr>
                  </a:p>
                </c:rich>
              </c:tx>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7402-4863-8D48-D221D923FFF5}"/>
                </c:ext>
                <c:ext xmlns:c15="http://schemas.microsoft.com/office/drawing/2012/chart" uri="{CE6537A1-D6FC-4f65-9D91-7224C49458BB}">
                  <c15:layout/>
                </c:ext>
              </c:extLst>
            </c:dLbl>
            <c:dLbl>
              <c:idx val="2"/>
              <c:layout>
                <c:manualLayout>
                  <c:x val="0.19378863867170384"/>
                  <c:y val="4.2053025006871343E-3"/>
                </c:manualLayout>
              </c:layout>
              <c:tx>
                <c:rich>
                  <a:bodyPr/>
                  <a:lstStyle/>
                  <a:p>
                    <a:r>
                      <a:rPr lang="en-US" sz="2200" b="1" dirty="0" smtClean="0"/>
                      <a:t>2/</a:t>
                    </a:r>
                    <a:r>
                      <a:rPr lang="en-US" sz="2200" dirty="0" smtClean="0"/>
                      <a:t>106</a:t>
                    </a:r>
                    <a:r>
                      <a:rPr lang="en-US" dirty="0" smtClean="0"/>
                      <a:t> </a:t>
                    </a:r>
                    <a:r>
                      <a:rPr lang="en-US" dirty="0" smtClean="0">
                        <a:solidFill>
                          <a:schemeClr val="accent1"/>
                        </a:solidFill>
                      </a:rPr>
                      <a:t>(2%)</a:t>
                    </a:r>
                  </a:p>
                </c:rich>
              </c:tx>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7402-4863-8D48-D221D923FFF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2"/>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Feuil1!$A$2:$A$4</c:f>
              <c:strCache>
                <c:ptCount val="3"/>
                <c:pt idx="0">
                  <c:v>Oui</c:v>
                </c:pt>
                <c:pt idx="1">
                  <c:v>Non</c:v>
                </c:pt>
                <c:pt idx="2">
                  <c:v>Ne sait pas </c:v>
                </c:pt>
              </c:strCache>
            </c:strRef>
          </c:cat>
          <c:val>
            <c:numRef>
              <c:f>Feuil1!$B$2:$B$4</c:f>
              <c:numCache>
                <c:formatCode>General</c:formatCode>
                <c:ptCount val="3"/>
                <c:pt idx="0">
                  <c:v>53</c:v>
                </c:pt>
                <c:pt idx="1">
                  <c:v>45</c:v>
                </c:pt>
                <c:pt idx="2">
                  <c:v>2</c:v>
                </c:pt>
              </c:numCache>
            </c:numRef>
          </c:val>
          <c:extLst xmlns:c16r2="http://schemas.microsoft.com/office/drawing/2015/06/chart">
            <c:ext xmlns:c16="http://schemas.microsoft.com/office/drawing/2014/chart" uri="{C3380CC4-5D6E-409C-BE32-E72D297353CC}">
              <c16:uniqueId val="{00000006-7402-4863-8D48-D221D923FFF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A587C-D404-413D-A741-BC6B5775C4D2}" type="datetimeFigureOut">
              <a:rPr lang="fr-FR" smtClean="0"/>
              <a:t>27/12/2017</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D7343-0814-4D56-857D-B50F9ABE7930}" type="slidenum">
              <a:rPr lang="fr-FR" smtClean="0"/>
              <a:t>‹N°›</a:t>
            </a:fld>
            <a:endParaRPr lang="fr-FR"/>
          </a:p>
        </p:txBody>
      </p:sp>
    </p:spTree>
    <p:extLst>
      <p:ext uri="{BB962C8B-B14F-4D97-AF65-F5344CB8AC3E}">
        <p14:creationId xmlns:p14="http://schemas.microsoft.com/office/powerpoint/2010/main" val="149927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4</a:t>
            </a:fld>
            <a:endParaRPr lang="fr-FR"/>
          </a:p>
        </p:txBody>
      </p:sp>
    </p:spTree>
    <p:extLst>
      <p:ext uri="{BB962C8B-B14F-4D97-AF65-F5344CB8AC3E}">
        <p14:creationId xmlns:p14="http://schemas.microsoft.com/office/powerpoint/2010/main" val="416288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Sécurisation:</a:t>
            </a:r>
            <a:r>
              <a:rPr lang="fr-FR" baseline="0" dirty="0" smtClean="0"/>
              <a:t>  mise en place de mesures afin d’améliorer la sécurité dans la localité </a:t>
            </a:r>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18</a:t>
            </a:fld>
            <a:endParaRPr lang="fr-FR"/>
          </a:p>
        </p:txBody>
      </p:sp>
    </p:spTree>
    <p:extLst>
      <p:ext uri="{BB962C8B-B14F-4D97-AF65-F5344CB8AC3E}">
        <p14:creationId xmlns:p14="http://schemas.microsoft.com/office/powerpoint/2010/main" val="324089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Localités</a:t>
            </a:r>
            <a:r>
              <a:rPr lang="fr-FR" baseline="0" dirty="0" smtClean="0"/>
              <a:t> dans lesquelles les actions ont été jugées inefficaces: </a:t>
            </a:r>
            <a:r>
              <a:rPr lang="fr-FR" baseline="0" dirty="0" err="1" smtClean="0"/>
              <a:t>Boudoum</a:t>
            </a:r>
            <a:r>
              <a:rPr lang="fr-FR" baseline="0" dirty="0" smtClean="0"/>
              <a:t> (Maine </a:t>
            </a:r>
            <a:r>
              <a:rPr lang="fr-FR" baseline="0" dirty="0" err="1" smtClean="0"/>
              <a:t>Soroa</a:t>
            </a:r>
            <a:r>
              <a:rPr lang="fr-FR" baseline="0" dirty="0" smtClean="0"/>
              <a:t>), </a:t>
            </a:r>
            <a:r>
              <a:rPr lang="fr-FR" baseline="0" dirty="0" err="1" smtClean="0"/>
              <a:t>Elh</a:t>
            </a:r>
            <a:r>
              <a:rPr lang="fr-FR" baseline="0" dirty="0" smtClean="0"/>
              <a:t> </a:t>
            </a:r>
            <a:r>
              <a:rPr lang="fr-FR" baseline="0" dirty="0" err="1" smtClean="0"/>
              <a:t>Mainari</a:t>
            </a:r>
            <a:r>
              <a:rPr lang="fr-FR" baseline="0" dirty="0" smtClean="0"/>
              <a:t> (</a:t>
            </a:r>
            <a:r>
              <a:rPr lang="fr-FR" baseline="0" dirty="0" err="1" smtClean="0"/>
              <a:t>Gueskerou</a:t>
            </a:r>
            <a:r>
              <a:rPr lang="fr-FR" baseline="0" dirty="0" smtClean="0"/>
              <a:t>), </a:t>
            </a:r>
            <a:r>
              <a:rPr lang="fr-FR" baseline="0" dirty="0" err="1" smtClean="0"/>
              <a:t>Goussougourniram</a:t>
            </a:r>
            <a:r>
              <a:rPr lang="fr-FR" baseline="0" dirty="0" smtClean="0"/>
              <a:t> (Maine </a:t>
            </a:r>
            <a:r>
              <a:rPr lang="fr-FR" baseline="0" dirty="0" err="1" smtClean="0"/>
              <a:t>Soroa</a:t>
            </a:r>
            <a:r>
              <a:rPr lang="fr-FR" baseline="0" dirty="0" smtClean="0"/>
              <a:t>), </a:t>
            </a:r>
            <a:r>
              <a:rPr lang="fr-FR" baseline="0" dirty="0" err="1" smtClean="0"/>
              <a:t>Kolo</a:t>
            </a:r>
            <a:r>
              <a:rPr lang="fr-FR" baseline="0" dirty="0" smtClean="0"/>
              <a:t> Manga (Kabalewa)</a:t>
            </a:r>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19</a:t>
            </a:fld>
            <a:endParaRPr lang="fr-FR"/>
          </a:p>
        </p:txBody>
      </p:sp>
    </p:spTree>
    <p:extLst>
      <p:ext uri="{BB962C8B-B14F-4D97-AF65-F5344CB8AC3E}">
        <p14:creationId xmlns:p14="http://schemas.microsoft.com/office/powerpoint/2010/main" val="192293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20</a:t>
            </a:fld>
            <a:endParaRPr lang="fr-FR"/>
          </a:p>
        </p:txBody>
      </p:sp>
    </p:spTree>
    <p:extLst>
      <p:ext uri="{BB962C8B-B14F-4D97-AF65-F5344CB8AC3E}">
        <p14:creationId xmlns:p14="http://schemas.microsoft.com/office/powerpoint/2010/main" val="206086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nSpc>
                <a:spcPct val="150000"/>
              </a:lnSpc>
              <a:spcAft>
                <a:spcPts val="0"/>
              </a:spcAft>
              <a:buFont typeface="Arial Narrow" panose="020B0606020202030204" pitchFamily="34" charset="0"/>
              <a:buNone/>
            </a:pPr>
            <a:r>
              <a:rPr lang="fr-FR" sz="1200" dirty="0" smtClean="0">
                <a:effectLst/>
                <a:latin typeface="+mn-lt"/>
                <a:ea typeface="+mn-ea"/>
                <a:cs typeface="+mn-cs"/>
              </a:rPr>
              <a:t>Atteintes</a:t>
            </a:r>
            <a:r>
              <a:rPr lang="fr-FR" sz="1200" baseline="0" dirty="0" smtClean="0">
                <a:effectLst/>
                <a:latin typeface="+mn-lt"/>
                <a:ea typeface="+mn-ea"/>
                <a:cs typeface="+mn-cs"/>
              </a:rPr>
              <a:t> à l’intégrité physique: </a:t>
            </a:r>
          </a:p>
          <a:p>
            <a:pPr marL="0" lvl="0" indent="0">
              <a:lnSpc>
                <a:spcPct val="150000"/>
              </a:lnSpc>
              <a:spcAft>
                <a:spcPts val="0"/>
              </a:spcAft>
              <a:buFont typeface="Arial Narrow" panose="020B0606020202030204" pitchFamily="34" charset="0"/>
              <a:buNone/>
            </a:pPr>
            <a:r>
              <a:rPr lang="fr-FR" sz="1200" baseline="0" dirty="0" smtClean="0">
                <a:effectLst/>
                <a:latin typeface="+mn-lt"/>
                <a:ea typeface="+mn-ea"/>
                <a:cs typeface="+mn-cs"/>
              </a:rPr>
              <a:t>- </a:t>
            </a:r>
            <a:r>
              <a:rPr lang="fr-FR" sz="1200" dirty="0" smtClean="0">
                <a:effectLst/>
                <a:latin typeface="Arial Narrow" panose="020B0606020202030204" pitchFamily="34" charset="0"/>
                <a:ea typeface="MS Gothic"/>
                <a:cs typeface="Times New Roman" panose="02020603050405020304" pitchFamily="18" charset="0"/>
              </a:rPr>
              <a:t>Kidnapping/disparitions</a:t>
            </a:r>
            <a:endParaRPr lang="fr-FR" sz="1200" dirty="0" smtClean="0">
              <a:effectLst/>
              <a:latin typeface="Times New Roman" panose="02020603050405020304" pitchFamily="18" charset="0"/>
              <a:ea typeface="MS Gothic"/>
              <a:cs typeface="Times New Roman" panose="02020603050405020304" pitchFamily="18" charset="0"/>
            </a:endParaRPr>
          </a:p>
          <a:p>
            <a:pPr marL="342900" lvl="0" indent="-342900">
              <a:lnSpc>
                <a:spcPct val="150000"/>
              </a:lnSpc>
              <a:spcAft>
                <a:spcPts val="0"/>
              </a:spcAft>
              <a:buFont typeface="Arial Narrow" panose="020B0606020202030204" pitchFamily="34" charset="0"/>
              <a:buChar char="-"/>
            </a:pPr>
            <a:r>
              <a:rPr lang="fr-FR" sz="1200" dirty="0" smtClean="0">
                <a:effectLst/>
                <a:latin typeface="Arial Narrow" panose="020B0606020202030204" pitchFamily="34" charset="0"/>
                <a:ea typeface="MS Gothic"/>
                <a:cs typeface="Times New Roman" panose="02020603050405020304" pitchFamily="18" charset="0"/>
              </a:rPr>
              <a:t>Agressions physiques, psychologiques ou sexuelles</a:t>
            </a:r>
            <a:endParaRPr lang="fr-FR" sz="1200" dirty="0" smtClean="0">
              <a:effectLst/>
              <a:latin typeface="Times New Roman" panose="02020603050405020304" pitchFamily="18" charset="0"/>
              <a:ea typeface="MS Gothic"/>
              <a:cs typeface="Times New Roman" panose="02020603050405020304" pitchFamily="18" charset="0"/>
            </a:endParaRPr>
          </a:p>
          <a:p>
            <a:pPr marL="342900" lvl="0" indent="-342900">
              <a:lnSpc>
                <a:spcPct val="150000"/>
              </a:lnSpc>
              <a:spcAft>
                <a:spcPts val="0"/>
              </a:spcAft>
              <a:buFont typeface="Arial Narrow" panose="020B0606020202030204" pitchFamily="34" charset="0"/>
              <a:buChar char="-"/>
            </a:pPr>
            <a:r>
              <a:rPr lang="fr-FR" sz="1200" dirty="0" smtClean="0">
                <a:effectLst/>
                <a:latin typeface="Arial Narrow" panose="020B0606020202030204" pitchFamily="34" charset="0"/>
                <a:ea typeface="MS Gothic"/>
                <a:cs typeface="Times New Roman" panose="02020603050405020304" pitchFamily="18" charset="0"/>
              </a:rPr>
              <a:t>Violences basées sur le genre</a:t>
            </a:r>
            <a:endParaRPr lang="fr-FR" sz="1200" dirty="0" smtClean="0">
              <a:effectLst/>
              <a:latin typeface="Times New Roman" panose="02020603050405020304" pitchFamily="18" charset="0"/>
              <a:ea typeface="MS Gothic"/>
              <a:cs typeface="Times New Roman" panose="02020603050405020304" pitchFamily="18" charset="0"/>
            </a:endParaRPr>
          </a:p>
          <a:p>
            <a:pPr marL="342900" lvl="0" indent="-342900">
              <a:lnSpc>
                <a:spcPct val="150000"/>
              </a:lnSpc>
              <a:spcAft>
                <a:spcPts val="0"/>
              </a:spcAft>
              <a:buFont typeface="Arial Narrow" panose="020B0606020202030204" pitchFamily="34" charset="0"/>
              <a:buChar char="-"/>
            </a:pPr>
            <a:r>
              <a:rPr lang="fr-FR" sz="1200" dirty="0" smtClean="0">
                <a:effectLst/>
                <a:latin typeface="Arial Narrow" panose="020B0606020202030204" pitchFamily="34" charset="0"/>
                <a:ea typeface="MS Gothic"/>
                <a:cs typeface="Times New Roman" panose="02020603050405020304" pitchFamily="18" charset="0"/>
              </a:rPr>
              <a:t>Mariage forcé</a:t>
            </a:r>
            <a:endParaRPr lang="fr-FR" sz="1200" dirty="0" smtClean="0">
              <a:effectLst/>
              <a:latin typeface="Times New Roman" panose="02020603050405020304" pitchFamily="18" charset="0"/>
              <a:ea typeface="MS Gothic"/>
              <a:cs typeface="Times New Roman" panose="02020603050405020304" pitchFamily="18" charset="0"/>
            </a:endParaRPr>
          </a:p>
          <a:p>
            <a:pPr marL="342900" lvl="0" indent="-342900">
              <a:lnSpc>
                <a:spcPct val="150000"/>
              </a:lnSpc>
              <a:spcAft>
                <a:spcPts val="0"/>
              </a:spcAft>
              <a:buFont typeface="Arial Narrow" panose="020B0606020202030204" pitchFamily="34" charset="0"/>
              <a:buChar char="-"/>
            </a:pPr>
            <a:r>
              <a:rPr lang="fr-FR" sz="1200" dirty="0" smtClean="0">
                <a:effectLst/>
                <a:latin typeface="Arial Narrow" panose="020B0606020202030204" pitchFamily="34" charset="0"/>
                <a:ea typeface="MS Gothic"/>
                <a:cs typeface="Times New Roman" panose="02020603050405020304" pitchFamily="18" charset="0"/>
              </a:rPr>
              <a:t>Travail forcé</a:t>
            </a:r>
            <a:endParaRPr lang="fr-FR" sz="1200" dirty="0" smtClean="0">
              <a:effectLst/>
              <a:latin typeface="Times New Roman" panose="02020603050405020304" pitchFamily="18" charset="0"/>
              <a:ea typeface="MS Gothic"/>
              <a:cs typeface="Times New Roman" panose="02020603050405020304" pitchFamily="18" charset="0"/>
            </a:endParaRPr>
          </a:p>
          <a:p>
            <a:pPr marL="342900" lvl="0" indent="-342900">
              <a:lnSpc>
                <a:spcPct val="150000"/>
              </a:lnSpc>
              <a:spcAft>
                <a:spcPts val="0"/>
              </a:spcAft>
              <a:buFont typeface="Arial Narrow" panose="020B0606020202030204" pitchFamily="34" charset="0"/>
              <a:buChar char="-"/>
            </a:pPr>
            <a:r>
              <a:rPr lang="fr-FR" sz="1200" dirty="0" smtClean="0">
                <a:effectLst/>
                <a:latin typeface="Arial Narrow" panose="020B0606020202030204" pitchFamily="34" charset="0"/>
                <a:ea typeface="MS Gothic"/>
                <a:cs typeface="Times New Roman" panose="02020603050405020304" pitchFamily="18" charset="0"/>
              </a:rPr>
              <a:t>Exploitation des enfants (&lt; de 18 ans)</a:t>
            </a:r>
            <a:endParaRPr lang="fr-FR" sz="1200" dirty="0" smtClean="0">
              <a:effectLst/>
              <a:latin typeface="Times New Roman" panose="02020603050405020304" pitchFamily="18" charset="0"/>
              <a:ea typeface="MS Gothic"/>
              <a:cs typeface="Times New Roman" panose="02020603050405020304" pitchFamily="18" charset="0"/>
            </a:endParaRPr>
          </a:p>
          <a:p>
            <a:pPr marL="342900" lvl="0" indent="-342900">
              <a:lnSpc>
                <a:spcPct val="150000"/>
              </a:lnSpc>
              <a:spcAft>
                <a:spcPts val="0"/>
              </a:spcAft>
              <a:buFont typeface="Arial Narrow" panose="020B0606020202030204" pitchFamily="34" charset="0"/>
              <a:buChar char="-"/>
            </a:pPr>
            <a:r>
              <a:rPr lang="fr-FR" sz="1200" dirty="0" smtClean="0">
                <a:effectLst/>
                <a:latin typeface="Arial Narrow" panose="020B0606020202030204" pitchFamily="34" charset="0"/>
                <a:ea typeface="MS Gothic"/>
                <a:cs typeface="Times New Roman" panose="02020603050405020304" pitchFamily="18" charset="0"/>
              </a:rPr>
              <a:t>Arrestation et détention non justifiées de personnes</a:t>
            </a:r>
            <a:endParaRPr lang="fr-FR" sz="1200" dirty="0" smtClean="0">
              <a:effectLst/>
              <a:latin typeface="Times New Roman" panose="02020603050405020304" pitchFamily="18" charset="0"/>
              <a:ea typeface="MS Gothic"/>
              <a:cs typeface="Times New Roman" panose="02020603050405020304" pitchFamily="18" charset="0"/>
            </a:endParaRPr>
          </a:p>
          <a:p>
            <a:pPr marL="342900" lvl="0" indent="-342900">
              <a:lnSpc>
                <a:spcPct val="150000"/>
              </a:lnSpc>
              <a:spcAft>
                <a:spcPts val="0"/>
              </a:spcAft>
              <a:buFont typeface="Arial Narrow" panose="020B0606020202030204" pitchFamily="34" charset="0"/>
              <a:buChar char="-"/>
            </a:pPr>
            <a:r>
              <a:rPr lang="fr-FR" sz="1200" dirty="0" smtClean="0">
                <a:effectLst/>
                <a:latin typeface="Arial Narrow" panose="020B0606020202030204" pitchFamily="34" charset="0"/>
                <a:ea typeface="MS Gothic"/>
                <a:cs typeface="Times New Roman" panose="02020603050405020304" pitchFamily="18" charset="0"/>
              </a:rPr>
              <a:t>Femmes seules menacées</a:t>
            </a:r>
            <a:endParaRPr lang="fr-FR" sz="1200" dirty="0" smtClean="0">
              <a:effectLst/>
              <a:latin typeface="Times New Roman" panose="02020603050405020304" pitchFamily="18" charset="0"/>
              <a:ea typeface="MS Gothic"/>
              <a:cs typeface="Times New Roman" panose="02020603050405020304" pitchFamily="18" charset="0"/>
            </a:endParaRPr>
          </a:p>
          <a:p>
            <a:pPr marL="342900" lvl="0" indent="-342900">
              <a:lnSpc>
                <a:spcPct val="150000"/>
              </a:lnSpc>
              <a:spcAft>
                <a:spcPts val="0"/>
              </a:spcAft>
              <a:buFont typeface="Arial Narrow" panose="020B0606020202030204" pitchFamily="34" charset="0"/>
              <a:buChar char="-"/>
            </a:pPr>
            <a:r>
              <a:rPr lang="fr-FR" sz="1200" dirty="0" smtClean="0">
                <a:effectLst/>
                <a:latin typeface="Arial Narrow" panose="020B0606020202030204" pitchFamily="34" charset="0"/>
                <a:ea typeface="MS Gothic"/>
                <a:cs typeface="Times New Roman" panose="02020603050405020304" pitchFamily="18" charset="0"/>
              </a:rPr>
              <a:t>Discrimination : favoriser une personne par rapport à une autre en fonction de son origine.</a:t>
            </a:r>
            <a:endParaRPr lang="fr-FR" sz="1200" dirty="0" smtClean="0">
              <a:effectLst/>
              <a:latin typeface="Times New Roman" panose="02020603050405020304" pitchFamily="18" charset="0"/>
              <a:ea typeface="MS Gothic"/>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3640313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Définition voies de référencement:</a:t>
            </a:r>
            <a:r>
              <a:rPr lang="fr-FR" baseline="0" dirty="0" smtClean="0"/>
              <a:t> </a:t>
            </a:r>
            <a:r>
              <a:rPr lang="fr-FR" dirty="0" smtClean="0"/>
              <a:t>Si une personne est affectée ou elle est à risque, si elle connait les voies de référencement implique qu’elle sait à qui s’adresser pour le problème qu’elle a afin qu’elle soit aidée. Par exemple : le chef du village/</a:t>
            </a:r>
            <a:r>
              <a:rPr lang="fr-FR" dirty="0" err="1" smtClean="0"/>
              <a:t>boulama</a:t>
            </a:r>
            <a:r>
              <a:rPr lang="fr-FR" dirty="0" smtClean="0"/>
              <a:t>, le comité de protection etc.</a:t>
            </a:r>
          </a:p>
          <a:p>
            <a:r>
              <a:rPr lang="fr-FR" dirty="0" smtClean="0"/>
              <a:t>Exemples:</a:t>
            </a:r>
            <a:r>
              <a:rPr lang="fr-FR" baseline="0" dirty="0" smtClean="0"/>
              <a:t> appui psychosocial, éducation, services de conseil, accès aux documents (acte de naissance, certificat de divorce), suivi judiciaire, programme AGR</a:t>
            </a:r>
          </a:p>
          <a:p>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23</a:t>
            </a:fld>
            <a:endParaRPr lang="fr-FR"/>
          </a:p>
        </p:txBody>
      </p:sp>
    </p:spTree>
    <p:extLst>
      <p:ext uri="{BB962C8B-B14F-4D97-AF65-F5344CB8AC3E}">
        <p14:creationId xmlns:p14="http://schemas.microsoft.com/office/powerpoint/2010/main" val="233544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24</a:t>
            </a:fld>
            <a:endParaRPr lang="fr-FR"/>
          </a:p>
        </p:txBody>
      </p:sp>
    </p:spTree>
    <p:extLst>
      <p:ext uri="{BB962C8B-B14F-4D97-AF65-F5344CB8AC3E}">
        <p14:creationId xmlns:p14="http://schemas.microsoft.com/office/powerpoint/2010/main" val="2782471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20D7343-0814-4D56-857D-B50F9ABE7930}" type="slidenum">
              <a:rPr lang="fr-FR" smtClean="0"/>
              <a:t>30</a:t>
            </a:fld>
            <a:endParaRPr lang="fr-FR"/>
          </a:p>
        </p:txBody>
      </p:sp>
    </p:spTree>
    <p:extLst>
      <p:ext uri="{BB962C8B-B14F-4D97-AF65-F5344CB8AC3E}">
        <p14:creationId xmlns:p14="http://schemas.microsoft.com/office/powerpoint/2010/main" val="224866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Education:</a:t>
            </a:r>
            <a:r>
              <a:rPr lang="fr-FR" baseline="0" dirty="0" smtClean="0"/>
              <a:t> dans le cadre de cette évaluation, le terme ‘éducation’ est compris de générale, et ne fait pas référence à un type ou niveau d’éducation en particulier.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31</a:t>
            </a:fld>
            <a:endParaRPr lang="fr-FR"/>
          </a:p>
        </p:txBody>
      </p:sp>
    </p:spTree>
    <p:extLst>
      <p:ext uri="{BB962C8B-B14F-4D97-AF65-F5344CB8AC3E}">
        <p14:creationId xmlns:p14="http://schemas.microsoft.com/office/powerpoint/2010/main" val="2708214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est</a:t>
            </a:r>
            <a:r>
              <a:rPr lang="fr-FR" baseline="0" dirty="0" smtClean="0"/>
              <a:t> probable que certains IC aient compris la question comme se référant à l’accès à la propriété, ce qui expliquerait le nombre important de localités où une partie de la population a été indiquée comme n’ayant pas accès </a:t>
            </a:r>
            <a:r>
              <a:rPr lang="fr-FR" baseline="0" smtClean="0"/>
              <a:t>au logement. </a:t>
            </a:r>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32</a:t>
            </a:fld>
            <a:endParaRPr lang="fr-FR"/>
          </a:p>
        </p:txBody>
      </p:sp>
    </p:spTree>
    <p:extLst>
      <p:ext uri="{BB962C8B-B14F-4D97-AF65-F5344CB8AC3E}">
        <p14:creationId xmlns:p14="http://schemas.microsoft.com/office/powerpoint/2010/main" val="829698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2000" b="0" i="0" u="none" strike="noStrike" kern="1200" cap="none" spc="0" normalizeH="0" baseline="0" noProof="0" dirty="0" smtClean="0">
                <a:ln>
                  <a:noFill/>
                </a:ln>
                <a:solidFill>
                  <a:srgbClr val="000000"/>
                </a:solidFill>
                <a:effectLst/>
                <a:uLnTx/>
                <a:uFillTx/>
                <a:latin typeface="Arial Narrow"/>
              </a:rPr>
              <a:t>Sentiment d’insécurité rapporté dans peu de localités mais à travers la région: les communes dans lesquelles au moins une partie de la population ne sentent pas en sécurité sont: </a:t>
            </a:r>
            <a:r>
              <a:rPr kumimoji="0" lang="fr-FR" sz="2000" b="0" i="0" u="none" strike="noStrike" kern="1200" cap="none" spc="0" normalizeH="0" baseline="0" noProof="0" dirty="0" err="1" smtClean="0">
                <a:ln>
                  <a:noFill/>
                </a:ln>
                <a:solidFill>
                  <a:srgbClr val="000000"/>
                </a:solidFill>
                <a:effectLst/>
                <a:uLnTx/>
                <a:uFillTx/>
                <a:latin typeface="Arial Narrow"/>
              </a:rPr>
              <a:t>Chetimari</a:t>
            </a:r>
            <a:r>
              <a:rPr kumimoji="0" lang="fr-FR" sz="2000" b="0" i="0" u="none" strike="noStrike" kern="1200" cap="none" spc="0" normalizeH="0" baseline="0" noProof="0" dirty="0" smtClean="0">
                <a:ln>
                  <a:noFill/>
                </a:ln>
                <a:solidFill>
                  <a:srgbClr val="000000"/>
                </a:solidFill>
                <a:effectLst/>
                <a:uLnTx/>
                <a:uFillTx/>
                <a:latin typeface="Arial Narrow"/>
              </a:rPr>
              <a:t>, Diffa, </a:t>
            </a:r>
            <a:r>
              <a:rPr kumimoji="0" lang="fr-FR" sz="2000" b="0" i="0" u="none" strike="noStrike" kern="1200" cap="none" spc="0" normalizeH="0" baseline="0" noProof="0" dirty="0" err="1" smtClean="0">
                <a:ln>
                  <a:noFill/>
                </a:ln>
                <a:solidFill>
                  <a:srgbClr val="000000"/>
                </a:solidFill>
                <a:effectLst/>
                <a:uLnTx/>
                <a:uFillTx/>
                <a:latin typeface="Arial Narrow"/>
              </a:rPr>
              <a:t>Foulatari</a:t>
            </a:r>
            <a:r>
              <a:rPr kumimoji="0" lang="fr-FR" sz="2000" b="0" i="0" u="none" strike="noStrike" kern="1200" cap="none" spc="0" normalizeH="0" baseline="0" noProof="0" dirty="0" smtClean="0">
                <a:ln>
                  <a:noFill/>
                </a:ln>
                <a:solidFill>
                  <a:srgbClr val="000000"/>
                </a:solidFill>
                <a:effectLst/>
                <a:uLnTx/>
                <a:uFillTx/>
                <a:latin typeface="Arial Narrow"/>
              </a:rPr>
              <a:t>, </a:t>
            </a:r>
            <a:r>
              <a:rPr kumimoji="0" lang="fr-FR" sz="2000" b="0" i="0" u="none" strike="noStrike" kern="1200" cap="none" spc="0" normalizeH="0" baseline="0" noProof="0" dirty="0" err="1" smtClean="0">
                <a:ln>
                  <a:noFill/>
                </a:ln>
                <a:solidFill>
                  <a:srgbClr val="000000"/>
                </a:solidFill>
                <a:effectLst/>
                <a:uLnTx/>
                <a:uFillTx/>
                <a:latin typeface="Arial Narrow"/>
              </a:rPr>
              <a:t>Gueskerou</a:t>
            </a:r>
            <a:r>
              <a:rPr kumimoji="0" lang="fr-FR" sz="2000" b="0" i="0" u="none" strike="noStrike" kern="1200" cap="none" spc="0" normalizeH="0" baseline="0" noProof="0" dirty="0" smtClean="0">
                <a:ln>
                  <a:noFill/>
                </a:ln>
                <a:solidFill>
                  <a:srgbClr val="000000"/>
                </a:solidFill>
                <a:effectLst/>
                <a:uLnTx/>
                <a:uFillTx/>
                <a:latin typeface="Arial Narrow"/>
              </a:rPr>
              <a:t>, Kabalewa, Maine </a:t>
            </a:r>
            <a:r>
              <a:rPr kumimoji="0" lang="fr-FR" sz="2000" b="0" i="0" u="none" strike="noStrike" kern="1200" cap="none" spc="0" normalizeH="0" baseline="0" noProof="0" dirty="0" err="1" smtClean="0">
                <a:ln>
                  <a:noFill/>
                </a:ln>
                <a:solidFill>
                  <a:srgbClr val="000000"/>
                </a:solidFill>
                <a:effectLst/>
                <a:uLnTx/>
                <a:uFillTx/>
                <a:latin typeface="Arial Narrow"/>
              </a:rPr>
              <a:t>Soroa</a:t>
            </a:r>
            <a:r>
              <a:rPr kumimoji="0" lang="fr-FR" sz="2000" b="0" i="0" u="none" strike="noStrike" kern="1200" cap="none" spc="0" normalizeH="0" baseline="0" noProof="0" dirty="0" smtClean="0">
                <a:ln>
                  <a:noFill/>
                </a:ln>
                <a:solidFill>
                  <a:srgbClr val="000000"/>
                </a:solidFill>
                <a:effectLst/>
                <a:uLnTx/>
                <a:uFillTx/>
                <a:latin typeface="Arial Narrow"/>
              </a:rPr>
              <a:t>, </a:t>
            </a:r>
            <a:r>
              <a:rPr kumimoji="0" lang="fr-FR" sz="2000" b="0" i="0" u="none" strike="noStrike" kern="1200" cap="none" spc="0" normalizeH="0" baseline="0" noProof="0" dirty="0" err="1" smtClean="0">
                <a:ln>
                  <a:noFill/>
                </a:ln>
                <a:solidFill>
                  <a:srgbClr val="000000"/>
                </a:solidFill>
                <a:effectLst/>
                <a:uLnTx/>
                <a:uFillTx/>
                <a:latin typeface="Arial Narrow"/>
              </a:rPr>
              <a:t>Toumour</a:t>
            </a:r>
            <a:r>
              <a:rPr kumimoji="0" lang="fr-FR" sz="2000" b="0" i="0" u="none" strike="noStrike" kern="1200" cap="none" spc="0" normalizeH="0" baseline="0" noProof="0" dirty="0" smtClean="0">
                <a:ln>
                  <a:noFill/>
                </a:ln>
                <a:solidFill>
                  <a:srgbClr val="000000"/>
                </a:solidFill>
                <a:effectLst/>
                <a:uLnTx/>
                <a:uFillTx/>
                <a:latin typeface="Arial Narrow"/>
              </a:rPr>
              <a:t>; pas vraiment une commune en particulier </a:t>
            </a:r>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34</a:t>
            </a:fld>
            <a:endParaRPr lang="fr-FR"/>
          </a:p>
        </p:txBody>
      </p:sp>
    </p:spTree>
    <p:extLst>
      <p:ext uri="{BB962C8B-B14F-4D97-AF65-F5344CB8AC3E}">
        <p14:creationId xmlns:p14="http://schemas.microsoft.com/office/powerpoint/2010/main" val="353732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Les </a:t>
            </a:r>
            <a:r>
              <a:rPr lang="en-GB" b="0" dirty="0" err="1" smtClean="0"/>
              <a:t>deux</a:t>
            </a:r>
            <a:r>
              <a:rPr lang="en-GB" b="0" baseline="0" dirty="0" smtClean="0"/>
              <a:t> premiers </a:t>
            </a:r>
            <a:r>
              <a:rPr lang="en-GB" b="0" baseline="0" dirty="0" err="1" smtClean="0"/>
              <a:t>objectifs</a:t>
            </a:r>
            <a:r>
              <a:rPr lang="en-GB" b="0" baseline="0" dirty="0" smtClean="0"/>
              <a:t> de </a:t>
            </a:r>
            <a:r>
              <a:rPr lang="en-GB" b="0" baseline="0" dirty="0" err="1" smtClean="0"/>
              <a:t>l’évaluation</a:t>
            </a:r>
            <a:r>
              <a:rPr lang="en-GB" b="0" baseline="0" dirty="0" smtClean="0"/>
              <a:t> </a:t>
            </a:r>
            <a:r>
              <a:rPr lang="en-GB" b="0" baseline="0" dirty="0" err="1" smtClean="0"/>
              <a:t>ont</a:t>
            </a:r>
            <a:r>
              <a:rPr lang="en-GB" b="0" baseline="0" dirty="0" smtClean="0"/>
              <a:t> </a:t>
            </a:r>
            <a:r>
              <a:rPr lang="en-GB" b="0" baseline="0" dirty="0" err="1" smtClean="0"/>
              <a:t>été</a:t>
            </a:r>
            <a:r>
              <a:rPr lang="en-GB" b="0" baseline="0" dirty="0" smtClean="0"/>
              <a:t> </a:t>
            </a:r>
            <a:r>
              <a:rPr lang="en-GB" b="0" baseline="0" dirty="0" err="1" smtClean="0"/>
              <a:t>réalisés</a:t>
            </a:r>
            <a:r>
              <a:rPr lang="en-GB" b="0" baseline="0" dirty="0" smtClean="0"/>
              <a:t> </a:t>
            </a:r>
            <a:r>
              <a:rPr lang="en-GB" b="0" baseline="0" dirty="0" err="1" smtClean="0"/>
              <a:t>dans</a:t>
            </a:r>
            <a:r>
              <a:rPr lang="en-GB" b="0" baseline="0" dirty="0" smtClean="0"/>
              <a:t> le care d’un </a:t>
            </a:r>
            <a:r>
              <a:rPr lang="en-GB" b="0" baseline="0" dirty="0" err="1" smtClean="0"/>
              <a:t>objectif</a:t>
            </a:r>
            <a:r>
              <a:rPr lang="en-GB" b="0" baseline="0" dirty="0" smtClean="0"/>
              <a:t> plus general de </a:t>
            </a:r>
            <a:r>
              <a:rPr lang="en-GB" b="0" baseline="0" dirty="0" err="1" smtClean="0"/>
              <a:t>comparaison</a:t>
            </a:r>
            <a:r>
              <a:rPr lang="en-GB" b="0" baseline="0" dirty="0" smtClean="0"/>
              <a:t> avec les populations </a:t>
            </a:r>
            <a:r>
              <a:rPr lang="en-GB" b="0" baseline="0" dirty="0" err="1" smtClean="0"/>
              <a:t>déplacées</a:t>
            </a:r>
            <a:r>
              <a:rPr lang="en-GB" b="0" baseline="0" dirty="0" smtClean="0"/>
              <a:t> vivant </a:t>
            </a:r>
            <a:r>
              <a:rPr lang="en-GB" b="0" baseline="0" dirty="0" err="1" smtClean="0"/>
              <a:t>dans</a:t>
            </a:r>
            <a:r>
              <a:rPr lang="en-GB" b="0" baseline="0" dirty="0" smtClean="0"/>
              <a:t> la zone et </a:t>
            </a:r>
            <a:r>
              <a:rPr lang="en-GB" b="0" baseline="0" dirty="0" err="1" smtClean="0"/>
              <a:t>donc</a:t>
            </a:r>
            <a:r>
              <a:rPr lang="en-GB" b="0" baseline="0" dirty="0" smtClean="0"/>
              <a:t> avec </a:t>
            </a:r>
            <a:r>
              <a:rPr lang="en-GB" b="0" baseline="0" dirty="0" err="1" smtClean="0"/>
              <a:t>l’évaluation</a:t>
            </a:r>
            <a:r>
              <a:rPr lang="en-GB" b="0" baseline="0" dirty="0" smtClean="0"/>
              <a:t> protection finale. </a:t>
            </a:r>
            <a:endParaRPr lang="en-GB" b="0" dirty="0"/>
          </a:p>
        </p:txBody>
      </p:sp>
      <p:sp>
        <p:nvSpPr>
          <p:cNvPr id="4" name="Slide Number Placeholder 3"/>
          <p:cNvSpPr>
            <a:spLocks noGrp="1"/>
          </p:cNvSpPr>
          <p:nvPr>
            <p:ph type="sldNum" sz="quarter" idx="10"/>
          </p:nvPr>
        </p:nvSpPr>
        <p:spPr/>
        <p:txBody>
          <a:bodyPr/>
          <a:lstStyle/>
          <a:p>
            <a:fld id="{6DA328BB-F285-48D0-93DD-D6566DD51CCA}" type="slidenum">
              <a:rPr lang="en-GB" smtClean="0"/>
              <a:t>5</a:t>
            </a:fld>
            <a:endParaRPr lang="en-GB"/>
          </a:p>
        </p:txBody>
      </p:sp>
    </p:spTree>
    <p:extLst>
      <p:ext uri="{BB962C8B-B14F-4D97-AF65-F5344CB8AC3E}">
        <p14:creationId xmlns:p14="http://schemas.microsoft.com/office/powerpoint/2010/main" val="2891426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35</a:t>
            </a:fld>
            <a:endParaRPr lang="fr-FR"/>
          </a:p>
        </p:txBody>
      </p:sp>
    </p:spTree>
    <p:extLst>
      <p:ext uri="{BB962C8B-B14F-4D97-AF65-F5344CB8AC3E}">
        <p14:creationId xmlns:p14="http://schemas.microsoft.com/office/powerpoint/2010/main" val="61261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6</a:t>
            </a:fld>
            <a:endParaRPr lang="fr-FR"/>
          </a:p>
        </p:txBody>
      </p:sp>
    </p:spTree>
    <p:extLst>
      <p:ext uri="{BB962C8B-B14F-4D97-AF65-F5344CB8AC3E}">
        <p14:creationId xmlns:p14="http://schemas.microsoft.com/office/powerpoint/2010/main" val="303832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smtClean="0"/>
              <a:t>Bien</a:t>
            </a:r>
            <a:r>
              <a:rPr lang="fr-FR" baseline="0" dirty="0" smtClean="0"/>
              <a:t> que l’objectif était de visiter 142 localités afin d’avoir plus ou moins avoir le même nombre de localités visitées que pour l’évaluation finale, difficultés rencontrées au cours de l’évaluation pour identifier des villages hôtes qui soient accessibles; afin de palier à cette difficulté, des entretiens téléphoniques ont été effectués avec les IC de certaines de ces localités </a:t>
            </a:r>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8</a:t>
            </a:fld>
            <a:endParaRPr lang="fr-FR"/>
          </a:p>
        </p:txBody>
      </p:sp>
    </p:spTree>
    <p:extLst>
      <p:ext uri="{BB962C8B-B14F-4D97-AF65-F5344CB8AC3E}">
        <p14:creationId xmlns:p14="http://schemas.microsoft.com/office/powerpoint/2010/main" val="70267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Afin de pallier</a:t>
            </a:r>
            <a:r>
              <a:rPr lang="fr-FR" baseline="0" dirty="0" smtClean="0"/>
              <a:t> à la difficulté d’identifier des villages hôtes à visiter, pour certains villages inaccessibles, les entretiens avec les informateurs clés ont été effectués par téléphone; </a:t>
            </a:r>
          </a:p>
          <a:p>
            <a:endParaRPr lang="fr-FR" baseline="0" dirty="0" smtClean="0"/>
          </a:p>
          <a:p>
            <a:r>
              <a:rPr lang="fr-FR" dirty="0" smtClean="0"/>
              <a:t>3</a:t>
            </a:r>
            <a:r>
              <a:rPr lang="fr-FR" baseline="30000" dirty="0" smtClean="0"/>
              <a:t>ème</a:t>
            </a:r>
            <a:r>
              <a:rPr lang="fr-FR" dirty="0" smtClean="0"/>
              <a:t> point: Bien qu’il</a:t>
            </a:r>
            <a:r>
              <a:rPr lang="fr-FR" baseline="0" dirty="0" smtClean="0"/>
              <a:t> y ait également eu un </a:t>
            </a:r>
            <a:r>
              <a:rPr lang="fr-FR" dirty="0" smtClean="0"/>
              <a:t>problème</a:t>
            </a:r>
            <a:r>
              <a:rPr lang="fr-FR" baseline="0" dirty="0" smtClean="0"/>
              <a:t> d’inaccessibilité en raison des conditions sécuritaires pour les autres évaluations protections pour certains sites, ce problème s’est particulièrement posé pour cette évaluation et </a:t>
            </a:r>
            <a:r>
              <a:rPr lang="fr-FR" dirty="0" smtClean="0"/>
              <a:t>l’identification des villages hôtes car l’équipe ne partait pas d'une liste prédéfinie de sites à visiter comme c'est le cas pour les sites de déplacés avec la DREC; l’identification a été réalisée</a:t>
            </a:r>
            <a:r>
              <a:rPr lang="fr-FR" baseline="0" dirty="0" smtClean="0"/>
              <a:t> par l’équipe </a:t>
            </a:r>
            <a:r>
              <a:rPr lang="fr-FR" dirty="0" smtClean="0"/>
              <a:t>et cela a été rendu difficile en raison</a:t>
            </a:r>
            <a:r>
              <a:rPr lang="fr-FR" baseline="0" dirty="0" smtClean="0"/>
              <a:t> </a:t>
            </a:r>
            <a:r>
              <a:rPr lang="fr-FR" dirty="0" smtClean="0"/>
              <a:t>des conditions sécuritaires; et la différence est que si ces villages étaient inaccessibles, il était possible</a:t>
            </a:r>
            <a:r>
              <a:rPr lang="fr-FR" baseline="0" dirty="0" smtClean="0"/>
              <a:t> d’en identifier d’autres </a:t>
            </a:r>
            <a:endParaRPr lang="fr-FR" dirty="0" smtClean="0"/>
          </a:p>
          <a:p>
            <a:endParaRPr lang="fr-FR" dirty="0" smtClean="0"/>
          </a:p>
          <a:p>
            <a:pPr>
              <a:spcAft>
                <a:spcPts val="0"/>
              </a:spcAft>
            </a:pPr>
            <a:r>
              <a:rPr lang="fr-FR" dirty="0" smtClean="0"/>
              <a:t>Dernier point:</a:t>
            </a:r>
            <a:r>
              <a:rPr lang="fr-FR" baseline="0" dirty="0" smtClean="0"/>
              <a:t> </a:t>
            </a:r>
            <a:r>
              <a:rPr lang="fr-FR" sz="1200" dirty="0" smtClean="0">
                <a:effectLst/>
                <a:latin typeface="Arial Narrow" panose="020B0606020202030204" pitchFamily="34" charset="0"/>
                <a:ea typeface="Cambria" panose="02040503050406030204" pitchFamily="18" charset="0"/>
                <a:cs typeface="Times New Roman" panose="02020603050405020304" pitchFamily="18" charset="0"/>
              </a:rPr>
              <a:t>Certaines thématiques de protection, telles que celles liées à la protection de l’enfance ou aux violences basées sur le sexe et le genre, nécessiteraient des enquêtes plus approfondies afin notamment de pouvoir faire ressortir les liens de cause à effet entre certains éléments.  Une méthodologie de collecte de données telle que les groupes de discussion serait alors nécessaire afin de prendre en considération le caractère sensible des informations communiquées. </a:t>
            </a:r>
            <a:r>
              <a:rPr lang="en-US" sz="900" dirty="0" smtClean="0">
                <a:effectLst/>
                <a:latin typeface="Cambria" panose="02040503050406030204" pitchFamily="18" charset="0"/>
                <a:ea typeface="Cambria" panose="02040503050406030204" pitchFamily="18" charset="0"/>
                <a:cs typeface="Arial" panose="020B0604020202020204" pitchFamily="34" charset="0"/>
              </a:rPr>
              <a:t> </a:t>
            </a:r>
            <a:r>
              <a:rPr lang="fr-FR" dirty="0" smtClean="0">
                <a:effectLst/>
              </a:rPr>
              <a:t> </a:t>
            </a:r>
            <a:r>
              <a:rPr lang="en-US" sz="900" dirty="0" smtClean="0">
                <a:effectLst/>
                <a:latin typeface="Cambria" panose="02040503050406030204" pitchFamily="18" charset="0"/>
                <a:ea typeface="Cambria" panose="02040503050406030204" pitchFamily="18" charset="0"/>
                <a:cs typeface="Arial" panose="020B0604020202020204" pitchFamily="34" charset="0"/>
              </a:rPr>
              <a:t> </a:t>
            </a:r>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3405726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Lors de la lecture de ces résultats et données, il faut garder en tête qu’ils sont basés sur des entretiens avec des informateurs clés et sont donc indicatifs plutôt que représentatifs de la situation de la population au sein de la localité. De plus, en raison du caractère sensible de certaines thématiques comme le travail forcé ou l’existence de tensions entre deux types de population, l’occurrence de certaines problématiques de protection peuvent avoir été sous rapportée. Il s’agit d’une limite liée à la méthodologie utilisée que nous clarifierons dans les différents outputs que nous publierons. </a:t>
            </a:r>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12</a:t>
            </a:fld>
            <a:endParaRPr lang="fr-FR"/>
          </a:p>
        </p:txBody>
      </p:sp>
    </p:spTree>
    <p:extLst>
      <p:ext uri="{BB962C8B-B14F-4D97-AF65-F5344CB8AC3E}">
        <p14:creationId xmlns:p14="http://schemas.microsoft.com/office/powerpoint/2010/main" val="2097766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Localités</a:t>
            </a:r>
            <a:r>
              <a:rPr lang="fr-FR" baseline="0" dirty="0" smtClean="0"/>
              <a:t> où l’ensemble de la population ne se sentait pas en sécurité: </a:t>
            </a:r>
            <a:r>
              <a:rPr lang="fr-FR" baseline="0" dirty="0" err="1" smtClean="0"/>
              <a:t>Kangouri</a:t>
            </a:r>
            <a:r>
              <a:rPr lang="fr-FR" baseline="0" dirty="0" smtClean="0"/>
              <a:t> Mamadou (</a:t>
            </a:r>
            <a:r>
              <a:rPr lang="fr-FR" baseline="0" dirty="0" err="1" smtClean="0"/>
              <a:t>Gueskerou</a:t>
            </a:r>
            <a:r>
              <a:rPr lang="fr-FR" baseline="0" dirty="0" smtClean="0"/>
              <a:t>), Madou </a:t>
            </a:r>
            <a:r>
              <a:rPr lang="fr-FR" baseline="0" dirty="0" err="1" smtClean="0"/>
              <a:t>Korodi</a:t>
            </a:r>
            <a:r>
              <a:rPr lang="fr-FR" baseline="0" dirty="0" smtClean="0"/>
              <a:t> (Diffa), </a:t>
            </a:r>
            <a:r>
              <a:rPr lang="fr-FR" baseline="0" dirty="0" err="1" smtClean="0"/>
              <a:t>Ngagam</a:t>
            </a:r>
            <a:r>
              <a:rPr lang="fr-FR" baseline="0" dirty="0" smtClean="0"/>
              <a:t> (</a:t>
            </a:r>
            <a:r>
              <a:rPr lang="fr-FR" baseline="0" dirty="0" err="1" smtClean="0"/>
              <a:t>Gueskerou</a:t>
            </a:r>
            <a:r>
              <a:rPr lang="fr-FR" baseline="0" dirty="0" smtClean="0"/>
              <a:t>), </a:t>
            </a:r>
            <a:r>
              <a:rPr lang="fr-FR" baseline="0" dirty="0" err="1" smtClean="0"/>
              <a:t>Tchoungoua</a:t>
            </a:r>
            <a:r>
              <a:rPr lang="fr-FR" baseline="0" dirty="0" smtClean="0"/>
              <a:t> (</a:t>
            </a:r>
            <a:r>
              <a:rPr lang="fr-FR" baseline="0" dirty="0" err="1" smtClean="0"/>
              <a:t>Toumour</a:t>
            </a:r>
            <a:r>
              <a:rPr lang="fr-FR" baseline="0" dirty="0" smtClean="0"/>
              <a:t>), </a:t>
            </a:r>
            <a:r>
              <a:rPr lang="fr-FR" baseline="0" dirty="0" err="1" smtClean="0"/>
              <a:t>Yabal</a:t>
            </a:r>
            <a:r>
              <a:rPr lang="fr-FR" baseline="0" dirty="0" smtClean="0"/>
              <a:t> (Maine </a:t>
            </a:r>
            <a:r>
              <a:rPr lang="fr-FR" baseline="0" dirty="0" err="1" smtClean="0"/>
              <a:t>Soroa</a:t>
            </a:r>
            <a:r>
              <a:rPr lang="fr-FR" baseline="0" dirty="0" smtClean="0"/>
              <a:t>)</a:t>
            </a:r>
          </a:p>
          <a:p>
            <a:r>
              <a:rPr lang="fr-FR" baseline="0" dirty="0" smtClean="0"/>
              <a:t>Localités dans lesquelles une minorité de la population ne se sentait pas en sécurité: </a:t>
            </a:r>
            <a:r>
              <a:rPr lang="fr-FR" baseline="0" dirty="0" err="1" smtClean="0"/>
              <a:t>Ngouba</a:t>
            </a:r>
            <a:r>
              <a:rPr lang="fr-FR" baseline="0" dirty="0" smtClean="0"/>
              <a:t> (</a:t>
            </a:r>
            <a:r>
              <a:rPr lang="fr-FR" sz="1200" b="0" i="0" u="none" strike="noStrike" kern="1200" dirty="0" err="1" smtClean="0">
                <a:solidFill>
                  <a:schemeClr val="tx1"/>
                </a:solidFill>
                <a:effectLst/>
                <a:latin typeface="+mn-lt"/>
                <a:ea typeface="+mn-ea"/>
                <a:cs typeface="+mn-cs"/>
              </a:rPr>
              <a:t>Toumour</a:t>
            </a:r>
            <a:r>
              <a:rPr lang="fr-FR" sz="1200" b="0" i="0" u="none" strike="noStrike" kern="1200" dirty="0" smtClean="0">
                <a:solidFill>
                  <a:schemeClr val="tx1"/>
                </a:solidFill>
                <a:effectLst/>
                <a:latin typeface="+mn-lt"/>
                <a:ea typeface="+mn-ea"/>
                <a:cs typeface="+mn-cs"/>
              </a:rPr>
              <a:t>),</a:t>
            </a:r>
            <a:r>
              <a:rPr lang="fr-FR" dirty="0" smtClean="0"/>
              <a:t> </a:t>
            </a:r>
            <a:r>
              <a:rPr lang="fr-FR" sz="1200" b="0" i="0" u="none" strike="noStrike" kern="1200" dirty="0" err="1" smtClean="0">
                <a:solidFill>
                  <a:schemeClr val="tx1"/>
                </a:solidFill>
                <a:effectLst/>
                <a:latin typeface="+mn-lt"/>
                <a:ea typeface="+mn-ea"/>
                <a:cs typeface="+mn-cs"/>
              </a:rPr>
              <a:t>Boulangouri</a:t>
            </a:r>
            <a:r>
              <a:rPr lang="fr-FR" dirty="0" smtClean="0"/>
              <a:t> (</a:t>
            </a:r>
            <a:r>
              <a:rPr lang="fr-FR" sz="1200" b="0" i="0" u="none" strike="noStrike" kern="1200" dirty="0" smtClean="0">
                <a:solidFill>
                  <a:schemeClr val="tx1"/>
                </a:solidFill>
                <a:effectLst/>
                <a:latin typeface="+mn-lt"/>
                <a:ea typeface="+mn-ea"/>
                <a:cs typeface="+mn-cs"/>
              </a:rPr>
              <a:t>Diffa)</a:t>
            </a:r>
            <a:r>
              <a:rPr lang="fr-FR" sz="1200" b="0" i="0" u="none" strike="noStrike" kern="1200" baseline="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Chouwari</a:t>
            </a:r>
            <a:r>
              <a:rPr lang="fr-FR" dirty="0" smtClean="0"/>
              <a:t> </a:t>
            </a:r>
            <a:r>
              <a:rPr lang="fr-FR" sz="1200" b="0" i="0" u="none" strike="noStrike" kern="1200" baseline="0" dirty="0" smtClean="0">
                <a:solidFill>
                  <a:schemeClr val="tx1"/>
                </a:solidFill>
                <a:effectLst/>
                <a:latin typeface="+mn-lt"/>
                <a:ea typeface="+mn-ea"/>
                <a:cs typeface="+mn-cs"/>
              </a:rPr>
              <a:t>(</a:t>
            </a:r>
            <a:r>
              <a:rPr lang="fr-FR" sz="1200" b="0" i="0" u="none" strike="noStrike" kern="1200" dirty="0" err="1" smtClean="0">
                <a:solidFill>
                  <a:schemeClr val="tx1"/>
                </a:solidFill>
                <a:effectLst/>
                <a:latin typeface="+mn-lt"/>
                <a:ea typeface="+mn-ea"/>
                <a:cs typeface="+mn-cs"/>
              </a:rPr>
              <a:t>Chetimari</a:t>
            </a:r>
            <a:r>
              <a:rPr lang="fr-FR" sz="1200" b="0" i="0" u="none" strike="noStrike" kern="1200" dirty="0" smtClean="0">
                <a:solidFill>
                  <a:schemeClr val="tx1"/>
                </a:solidFill>
                <a:effectLst/>
                <a:latin typeface="+mn-lt"/>
                <a:ea typeface="+mn-ea"/>
                <a:cs typeface="+mn-cs"/>
              </a:rPr>
              <a:t>),</a:t>
            </a:r>
            <a:r>
              <a:rPr lang="fr-FR" sz="1200" b="0" i="0" u="none" strike="noStrike" kern="1200" baseline="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Dabago</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kadey</a:t>
            </a:r>
            <a:r>
              <a:rPr lang="fr-FR" dirty="0" smtClean="0"/>
              <a:t> (</a:t>
            </a:r>
            <a:r>
              <a:rPr lang="fr-FR" sz="1200" b="0" i="0" u="none" strike="noStrike" kern="1200" dirty="0" err="1" smtClean="0">
                <a:solidFill>
                  <a:schemeClr val="tx1"/>
                </a:solidFill>
                <a:effectLst/>
                <a:latin typeface="+mn-lt"/>
                <a:ea typeface="+mn-ea"/>
                <a:cs typeface="+mn-cs"/>
              </a:rPr>
              <a:t>Chetimari</a:t>
            </a:r>
            <a:r>
              <a:rPr lang="fr-FR" sz="1200" b="0" i="0" u="none" strike="noStrike" kern="1200" dirty="0" smtClean="0">
                <a:solidFill>
                  <a:schemeClr val="tx1"/>
                </a:solidFill>
                <a:effectLst/>
                <a:latin typeface="+mn-lt"/>
                <a:ea typeface="+mn-ea"/>
                <a:cs typeface="+mn-cs"/>
              </a:rPr>
              <a:t>),</a:t>
            </a:r>
            <a:r>
              <a:rPr lang="fr-FR" dirty="0" smtClean="0"/>
              <a:t> </a:t>
            </a:r>
            <a:r>
              <a:rPr lang="fr-FR" sz="1200" b="0" i="0" u="none" strike="noStrike" kern="1200" dirty="0" err="1" smtClean="0">
                <a:solidFill>
                  <a:schemeClr val="tx1"/>
                </a:solidFill>
                <a:effectLst/>
                <a:latin typeface="+mn-lt"/>
                <a:ea typeface="+mn-ea"/>
                <a:cs typeface="+mn-cs"/>
              </a:rPr>
              <a:t>Deyssa</a:t>
            </a:r>
            <a:r>
              <a:rPr lang="fr-FR" sz="1200" b="0" i="0" u="none" strike="noStrike" kern="1200" dirty="0" smtClean="0">
                <a:solidFill>
                  <a:schemeClr val="tx1"/>
                </a:solidFill>
                <a:effectLst/>
                <a:latin typeface="+mn-lt"/>
                <a:ea typeface="+mn-ea"/>
                <a:cs typeface="+mn-cs"/>
              </a:rPr>
              <a:t> manga</a:t>
            </a:r>
            <a:r>
              <a:rPr lang="fr-FR" dirty="0" smtClean="0"/>
              <a:t> (</a:t>
            </a:r>
            <a:r>
              <a:rPr lang="fr-FR" sz="1200" b="0" i="0" u="none" strike="noStrike" kern="1200" dirty="0" err="1" smtClean="0">
                <a:solidFill>
                  <a:schemeClr val="tx1"/>
                </a:solidFill>
                <a:effectLst/>
                <a:latin typeface="+mn-lt"/>
                <a:ea typeface="+mn-ea"/>
                <a:cs typeface="+mn-cs"/>
              </a:rPr>
              <a:t>Chetimari</a:t>
            </a:r>
            <a:r>
              <a:rPr lang="fr-FR" sz="1200" b="0" i="0" u="none" strike="noStrike" kern="1200" dirty="0" smtClean="0">
                <a:solidFill>
                  <a:schemeClr val="tx1"/>
                </a:solidFill>
                <a:effectLst/>
                <a:latin typeface="+mn-lt"/>
                <a:ea typeface="+mn-ea"/>
                <a:cs typeface="+mn-cs"/>
              </a:rPr>
              <a:t>),</a:t>
            </a:r>
            <a:r>
              <a:rPr lang="fr-FR" dirty="0" smtClean="0"/>
              <a:t> </a:t>
            </a:r>
            <a:r>
              <a:rPr lang="fr-FR" sz="1200" b="0" i="0" u="none" strike="noStrike" kern="1200" dirty="0" err="1" smtClean="0">
                <a:solidFill>
                  <a:schemeClr val="tx1"/>
                </a:solidFill>
                <a:effectLst/>
                <a:latin typeface="+mn-lt"/>
                <a:ea typeface="+mn-ea"/>
                <a:cs typeface="+mn-cs"/>
              </a:rPr>
              <a:t>Garin_Dogo</a:t>
            </a:r>
            <a:r>
              <a:rPr lang="fr-FR" sz="1200" b="0" i="0" u="none" strike="noStrike" kern="1200" dirty="0" smtClean="0">
                <a:solidFill>
                  <a:schemeClr val="tx1"/>
                </a:solidFill>
                <a:effectLst/>
                <a:latin typeface="+mn-lt"/>
                <a:ea typeface="+mn-ea"/>
                <a:cs typeface="+mn-cs"/>
              </a:rPr>
              <a:t>(</a:t>
            </a:r>
            <a:r>
              <a:rPr lang="fr-FR" sz="1200" b="0" i="0" u="none" strike="noStrike" kern="1200" dirty="0" err="1" smtClean="0">
                <a:solidFill>
                  <a:schemeClr val="tx1"/>
                </a:solidFill>
                <a:effectLst/>
                <a:latin typeface="+mn-lt"/>
                <a:ea typeface="+mn-ea"/>
                <a:cs typeface="+mn-cs"/>
              </a:rPr>
              <a:t>Guessere</a:t>
            </a:r>
            <a:r>
              <a:rPr lang="fr-FR" sz="1200" b="0" i="0" u="none" strike="noStrike" kern="1200" dirty="0" smtClean="0">
                <a:solidFill>
                  <a:schemeClr val="tx1"/>
                </a:solidFill>
                <a:effectLst/>
                <a:latin typeface="+mn-lt"/>
                <a:ea typeface="+mn-ea"/>
                <a:cs typeface="+mn-cs"/>
              </a:rPr>
              <a:t>)</a:t>
            </a:r>
            <a:r>
              <a:rPr lang="fr-FR" dirty="0" smtClean="0"/>
              <a:t> (</a:t>
            </a:r>
            <a:r>
              <a:rPr lang="fr-FR" sz="1200" b="0" i="0" u="none" strike="noStrike" kern="1200" dirty="0" err="1" smtClean="0">
                <a:solidFill>
                  <a:schemeClr val="tx1"/>
                </a:solidFill>
                <a:effectLst/>
                <a:latin typeface="+mn-lt"/>
                <a:ea typeface="+mn-ea"/>
                <a:cs typeface="+mn-cs"/>
              </a:rPr>
              <a:t>Gueskerou</a:t>
            </a:r>
            <a:r>
              <a:rPr lang="fr-FR" sz="1200" b="0" i="0" u="none" strike="noStrike" kern="1200" dirty="0" smtClean="0">
                <a:solidFill>
                  <a:schemeClr val="tx1"/>
                </a:solidFill>
                <a:effectLst/>
                <a:latin typeface="+mn-lt"/>
                <a:ea typeface="+mn-ea"/>
                <a:cs typeface="+mn-cs"/>
              </a:rPr>
              <a:t>),</a:t>
            </a:r>
            <a:r>
              <a:rPr lang="fr-FR" dirty="0" smtClean="0"/>
              <a:t>  </a:t>
            </a:r>
            <a:r>
              <a:rPr lang="fr-FR" sz="1200" b="0" i="0" u="none" strike="noStrike" kern="1200" dirty="0" err="1" smtClean="0">
                <a:solidFill>
                  <a:schemeClr val="tx1"/>
                </a:solidFill>
                <a:effectLst/>
                <a:latin typeface="+mn-lt"/>
                <a:ea typeface="+mn-ea"/>
                <a:cs typeface="+mn-cs"/>
              </a:rPr>
              <a:t>Ngalwa</a:t>
            </a:r>
            <a:r>
              <a:rPr lang="fr-FR" dirty="0" smtClean="0"/>
              <a:t> (</a:t>
            </a:r>
            <a:r>
              <a:rPr lang="fr-FR" sz="1200" b="0" i="0" u="none" strike="noStrike" kern="1200" dirty="0" err="1" smtClean="0">
                <a:solidFill>
                  <a:schemeClr val="tx1"/>
                </a:solidFill>
                <a:effectLst/>
                <a:latin typeface="+mn-lt"/>
                <a:ea typeface="+mn-ea"/>
                <a:cs typeface="+mn-cs"/>
              </a:rPr>
              <a:t>Gueskerou</a:t>
            </a:r>
            <a:r>
              <a:rPr lang="fr-FR" sz="1200" b="0" i="0" u="none" strike="noStrike" kern="1200" dirty="0" smtClean="0">
                <a:solidFill>
                  <a:schemeClr val="tx1"/>
                </a:solidFill>
                <a:effectLst/>
                <a:latin typeface="+mn-lt"/>
                <a:ea typeface="+mn-ea"/>
                <a:cs typeface="+mn-cs"/>
              </a:rPr>
              <a:t>),</a:t>
            </a:r>
            <a:r>
              <a:rPr lang="fr-FR" sz="1200" b="0" i="0" u="none" strike="noStrike" kern="1200" baseline="0" dirty="0" smtClean="0">
                <a:solidFill>
                  <a:schemeClr val="tx1"/>
                </a:solidFill>
                <a:effectLst/>
                <a:latin typeface="+mn-lt"/>
                <a:ea typeface="+mn-ea"/>
                <a:cs typeface="+mn-cs"/>
              </a:rPr>
              <a:t> </a:t>
            </a:r>
            <a:r>
              <a:rPr lang="fr-FR" dirty="0" smtClean="0"/>
              <a:t> </a:t>
            </a:r>
            <a:r>
              <a:rPr lang="fr-FR" sz="1200" b="0" i="0" u="none" strike="noStrike" kern="1200" dirty="0" err="1" smtClean="0">
                <a:solidFill>
                  <a:schemeClr val="tx1"/>
                </a:solidFill>
                <a:effectLst/>
                <a:latin typeface="+mn-lt"/>
                <a:ea typeface="+mn-ea"/>
                <a:cs typeface="+mn-cs"/>
              </a:rPr>
              <a:t>Djatkori</a:t>
            </a:r>
            <a:r>
              <a:rPr lang="fr-FR" dirty="0" smtClean="0"/>
              <a:t> (</a:t>
            </a:r>
            <a:r>
              <a:rPr lang="fr-FR" sz="1200" b="0" i="0" u="none" strike="noStrike" kern="1200" dirty="0" err="1" smtClean="0">
                <a:solidFill>
                  <a:schemeClr val="tx1"/>
                </a:solidFill>
                <a:effectLst/>
                <a:latin typeface="+mn-lt"/>
                <a:ea typeface="+mn-ea"/>
                <a:cs typeface="+mn-cs"/>
              </a:rPr>
              <a:t>Maine_Soroa</a:t>
            </a:r>
            <a:r>
              <a:rPr lang="fr-FR" sz="1200" b="0" i="0" u="none" strike="noStrike" kern="1200" dirty="0" smtClean="0">
                <a:solidFill>
                  <a:schemeClr val="tx1"/>
                </a:solidFill>
                <a:effectLst/>
                <a:latin typeface="+mn-lt"/>
                <a:ea typeface="+mn-ea"/>
                <a:cs typeface="+mn-cs"/>
              </a:rPr>
              <a:t>),</a:t>
            </a:r>
            <a:r>
              <a:rPr lang="fr-FR" sz="1200" b="0" i="0" u="none" strike="noStrike" kern="1200" baseline="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Kandilwa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Youra</a:t>
            </a:r>
            <a:r>
              <a:rPr lang="fr-FR" dirty="0" smtClean="0"/>
              <a:t> (</a:t>
            </a:r>
            <a:r>
              <a:rPr lang="fr-FR" sz="1200" b="0" i="0" u="none" strike="noStrike" kern="1200" dirty="0" err="1" smtClean="0">
                <a:solidFill>
                  <a:schemeClr val="tx1"/>
                </a:solidFill>
                <a:effectLst/>
                <a:latin typeface="+mn-lt"/>
                <a:ea typeface="+mn-ea"/>
                <a:cs typeface="+mn-cs"/>
              </a:rPr>
              <a:t>Maine_Soroa</a:t>
            </a:r>
            <a:r>
              <a:rPr lang="fr-FR" sz="1200" b="0" i="0" u="none" strike="noStrike" kern="1200" dirty="0" smtClean="0">
                <a:solidFill>
                  <a:schemeClr val="tx1"/>
                </a:solidFill>
                <a:effectLst/>
                <a:latin typeface="+mn-lt"/>
                <a:ea typeface="+mn-ea"/>
                <a:cs typeface="+mn-cs"/>
              </a:rPr>
              <a:t>),</a:t>
            </a:r>
            <a:r>
              <a:rPr lang="fr-FR" dirty="0" smtClean="0"/>
              <a:t> </a:t>
            </a:r>
            <a:r>
              <a:rPr lang="fr-FR" sz="1200" b="0" i="0" u="none" strike="noStrike" kern="1200" dirty="0" err="1" smtClean="0">
                <a:solidFill>
                  <a:schemeClr val="tx1"/>
                </a:solidFill>
                <a:effectLst/>
                <a:latin typeface="+mn-lt"/>
                <a:ea typeface="+mn-ea"/>
                <a:cs typeface="+mn-cs"/>
              </a:rPr>
              <a:t>Katiellari</a:t>
            </a:r>
            <a:r>
              <a:rPr lang="fr-FR" dirty="0" smtClean="0"/>
              <a:t> (</a:t>
            </a:r>
            <a:r>
              <a:rPr lang="fr-FR" sz="1200" b="0" i="0" u="none" strike="noStrike" kern="1200" dirty="0" err="1" smtClean="0">
                <a:solidFill>
                  <a:schemeClr val="tx1"/>
                </a:solidFill>
                <a:effectLst/>
                <a:latin typeface="+mn-lt"/>
                <a:ea typeface="+mn-ea"/>
                <a:cs typeface="+mn-cs"/>
              </a:rPr>
              <a:t>Maine_Soroa</a:t>
            </a:r>
            <a:r>
              <a:rPr lang="fr-FR" sz="1200" b="0" i="0" u="none" strike="noStrike" kern="1200" dirty="0" smtClean="0">
                <a:solidFill>
                  <a:schemeClr val="tx1"/>
                </a:solidFill>
                <a:effectLst/>
                <a:latin typeface="+mn-lt"/>
                <a:ea typeface="+mn-ea"/>
                <a:cs typeface="+mn-cs"/>
              </a:rPr>
              <a:t>),</a:t>
            </a:r>
            <a:r>
              <a:rPr lang="fr-FR" sz="1200" b="0" i="0" u="none" strike="noStrike" kern="1200" baseline="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Kournawa</a:t>
            </a:r>
            <a:r>
              <a:rPr lang="fr-FR" dirty="0" smtClean="0"/>
              <a:t> (Kabalewa)</a:t>
            </a:r>
            <a:endParaRPr lang="fr-FR" baseline="0" dirty="0" smtClean="0"/>
          </a:p>
          <a:p>
            <a:r>
              <a:rPr lang="fr-FR" dirty="0" smtClean="0"/>
              <a:t>Localités</a:t>
            </a:r>
            <a:r>
              <a:rPr lang="fr-FR" baseline="0" dirty="0" smtClean="0"/>
              <a:t> dans lesquelles la moitié de la population ne se sentait pas en sécurité: </a:t>
            </a:r>
            <a:r>
              <a:rPr lang="fr-FR" baseline="0" dirty="0" err="1" smtClean="0"/>
              <a:t>Fougouri</a:t>
            </a:r>
            <a:r>
              <a:rPr lang="fr-FR" baseline="0" dirty="0" smtClean="0"/>
              <a:t> (Diffa), </a:t>
            </a:r>
            <a:r>
              <a:rPr lang="fr-FR" baseline="0" dirty="0" err="1" smtClean="0"/>
              <a:t>Chetimari</a:t>
            </a:r>
            <a:r>
              <a:rPr lang="fr-FR" baseline="0" dirty="0" smtClean="0"/>
              <a:t> (Diffa), </a:t>
            </a:r>
            <a:r>
              <a:rPr lang="fr-FR" baseline="0" dirty="0" err="1" smtClean="0"/>
              <a:t>Ousseiniram</a:t>
            </a:r>
            <a:r>
              <a:rPr lang="fr-FR" baseline="0" dirty="0" smtClean="0"/>
              <a:t> (</a:t>
            </a:r>
            <a:r>
              <a:rPr lang="fr-FR" baseline="0" dirty="0" err="1" smtClean="0"/>
              <a:t>Foulatari</a:t>
            </a:r>
            <a:r>
              <a:rPr lang="fr-FR" baseline="0" dirty="0" smtClean="0"/>
              <a:t>)</a:t>
            </a:r>
          </a:p>
          <a:p>
            <a:r>
              <a:rPr lang="fr-FR" baseline="0" dirty="0" smtClean="0"/>
              <a:t>Localités dans lesquelles la majorité de la population ne se sentait pas en sécurité: </a:t>
            </a:r>
            <a:r>
              <a:rPr lang="fr-FR" baseline="0" dirty="0" err="1" smtClean="0"/>
              <a:t>Djambourou</a:t>
            </a:r>
            <a:r>
              <a:rPr lang="fr-FR" baseline="0" dirty="0" smtClean="0"/>
              <a:t> (Maine </a:t>
            </a:r>
            <a:r>
              <a:rPr lang="fr-FR" baseline="0" dirty="0" err="1" smtClean="0"/>
              <a:t>Soroa</a:t>
            </a:r>
            <a:r>
              <a:rPr lang="fr-FR"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422728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Incidents sécuritaires:</a:t>
            </a:r>
            <a:r>
              <a:rPr lang="fr-FR" baseline="0" dirty="0" smtClean="0"/>
              <a:t> combats entre groupes armés, disputes inter communautaires, vols/braquage, etc. </a:t>
            </a:r>
          </a:p>
          <a:p>
            <a:endParaRPr lang="fr-FR" baseline="0" dirty="0" smtClean="0"/>
          </a:p>
          <a:p>
            <a:r>
              <a:rPr lang="fr-FR" baseline="0" dirty="0" smtClean="0"/>
              <a:t>Les 23 localités dans lesquels des incidents sécuritaires ont été rapportés au cours des six mois précédant l’évaluation se situent dans les communes suivantes: </a:t>
            </a:r>
          </a:p>
          <a:p>
            <a:r>
              <a:rPr lang="fr-FR" dirty="0" smtClean="0"/>
              <a:t>Diffa (2),</a:t>
            </a:r>
            <a:r>
              <a:rPr lang="fr-FR" baseline="0" dirty="0" smtClean="0"/>
              <a:t> </a:t>
            </a:r>
            <a:r>
              <a:rPr lang="fr-FR" baseline="0" dirty="0" err="1" smtClean="0"/>
              <a:t>Gueskerou</a:t>
            </a:r>
            <a:r>
              <a:rPr lang="fr-FR" baseline="0" dirty="0" smtClean="0"/>
              <a:t> (6), N’</a:t>
            </a:r>
            <a:r>
              <a:rPr lang="fr-FR" baseline="0" dirty="0" err="1" smtClean="0"/>
              <a:t>Guigmi</a:t>
            </a:r>
            <a:r>
              <a:rPr lang="fr-FR" baseline="0" dirty="0" smtClean="0"/>
              <a:t> (3), Kabalewa (2), </a:t>
            </a:r>
            <a:r>
              <a:rPr lang="fr-FR" baseline="0" dirty="0" err="1" smtClean="0"/>
              <a:t>Chetimari</a:t>
            </a:r>
            <a:r>
              <a:rPr lang="fr-FR" baseline="0" dirty="0" smtClean="0"/>
              <a:t> (3), </a:t>
            </a:r>
            <a:r>
              <a:rPr lang="fr-FR" baseline="0" dirty="0" err="1" smtClean="0"/>
              <a:t>Toumour</a:t>
            </a:r>
            <a:r>
              <a:rPr lang="fr-FR" baseline="0" dirty="0" smtClean="0"/>
              <a:t> (3), Maine </a:t>
            </a:r>
            <a:r>
              <a:rPr lang="fr-FR" baseline="0" dirty="0" err="1" smtClean="0"/>
              <a:t>Soroa</a:t>
            </a:r>
            <a:r>
              <a:rPr lang="fr-FR" baseline="0" dirty="0" smtClean="0"/>
              <a:t> (4)</a:t>
            </a:r>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110281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Rares:</a:t>
            </a:r>
            <a:r>
              <a:rPr lang="fr-FR" baseline="0" dirty="0" smtClean="0"/>
              <a:t> moins d’une fois par mois </a:t>
            </a:r>
          </a:p>
          <a:p>
            <a:r>
              <a:rPr lang="fr-FR" baseline="0" dirty="0" smtClean="0"/>
              <a:t>Sporadiques: entre une fois par semaine et une fois par mois</a:t>
            </a:r>
          </a:p>
          <a:p>
            <a:r>
              <a:rPr lang="fr-FR" baseline="0" dirty="0" smtClean="0"/>
              <a:t>Fréquents: au moins une fois par semaine </a:t>
            </a:r>
            <a:endParaRPr lang="fr-FR" dirty="0"/>
          </a:p>
        </p:txBody>
      </p:sp>
      <p:sp>
        <p:nvSpPr>
          <p:cNvPr id="4" name="Espace réservé du numéro de diapositive 3"/>
          <p:cNvSpPr>
            <a:spLocks noGrp="1"/>
          </p:cNvSpPr>
          <p:nvPr>
            <p:ph type="sldNum" sz="quarter" idx="10"/>
          </p:nvPr>
        </p:nvSpPr>
        <p:spPr/>
        <p:txBody>
          <a:bodyPr/>
          <a:lstStyle/>
          <a:p>
            <a:fld id="{920D7343-0814-4D56-857D-B50F9ABE7930}" type="slidenum">
              <a:rPr lang="fr-FR" smtClean="0"/>
              <a:t>16</a:t>
            </a:fld>
            <a:endParaRPr lang="fr-FR"/>
          </a:p>
        </p:txBody>
      </p:sp>
    </p:spTree>
    <p:extLst>
      <p:ext uri="{BB962C8B-B14F-4D97-AF65-F5344CB8AC3E}">
        <p14:creationId xmlns:p14="http://schemas.microsoft.com/office/powerpoint/2010/main" val="67111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1" y="6247805"/>
            <a:ext cx="9144001" cy="610195"/>
            <a:chOff x="-1" y="6247805"/>
            <a:chExt cx="9144001" cy="610195"/>
          </a:xfrm>
        </p:grpSpPr>
        <p:sp>
          <p:nvSpPr>
            <p:cNvPr id="9" name="Rectangle 8"/>
            <p:cNvSpPr/>
            <p:nvPr userDrawn="1"/>
          </p:nvSpPr>
          <p:spPr>
            <a:xfrm>
              <a:off x="-1" y="6330186"/>
              <a:ext cx="9144001" cy="52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1880" y="6364560"/>
              <a:ext cx="3237775" cy="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6247805"/>
              <a:ext cx="9143999" cy="96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userDrawn="1"/>
        </p:nvSpPr>
        <p:spPr>
          <a:xfrm>
            <a:off x="-1" y="0"/>
            <a:ext cx="9144001" cy="624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233757" y="379824"/>
            <a:ext cx="5012011" cy="658330"/>
          </a:xfrm>
        </p:spPr>
        <p:txBody>
          <a:bodyPr anchor="b">
            <a:normAutofit/>
          </a:bodyPr>
          <a:lstStyle>
            <a:lvl1pPr algn="l">
              <a:defRPr sz="4000" b="1" baseline="0">
                <a:ln>
                  <a:noFill/>
                </a:ln>
                <a:solidFill>
                  <a:schemeClr val="tx1"/>
                </a:solidFill>
                <a:effectLst/>
                <a:latin typeface="Arial Narrow" panose="020B0606020202030204" pitchFamily="34" charset="0"/>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233757" y="1120535"/>
            <a:ext cx="5012011" cy="426821"/>
          </a:xfrm>
        </p:spPr>
        <p:txBody>
          <a:bodyPr/>
          <a:lstStyle>
            <a:lvl1pPr marL="0" indent="0" algn="l">
              <a:buNone/>
              <a:defRPr sz="2400" b="1">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Location, date</a:t>
            </a:r>
            <a:endParaRPr lang="en-US" dirty="0"/>
          </a:p>
        </p:txBody>
      </p:sp>
    </p:spTree>
    <p:extLst>
      <p:ext uri="{BB962C8B-B14F-4D97-AF65-F5344CB8AC3E}">
        <p14:creationId xmlns:p14="http://schemas.microsoft.com/office/powerpoint/2010/main" val="2436225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07629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8781"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3756"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96901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1" y="6247805"/>
            <a:ext cx="9144001" cy="610195"/>
            <a:chOff x="-1" y="6247805"/>
            <a:chExt cx="9144001" cy="610195"/>
          </a:xfrm>
        </p:grpSpPr>
        <p:sp>
          <p:nvSpPr>
            <p:cNvPr id="9" name="Rectangle 8"/>
            <p:cNvSpPr/>
            <p:nvPr userDrawn="1"/>
          </p:nvSpPr>
          <p:spPr>
            <a:xfrm>
              <a:off x="-1" y="6330186"/>
              <a:ext cx="9144001" cy="52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1"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1880" y="6364560"/>
              <a:ext cx="3237775" cy="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6247805"/>
              <a:ext cx="9143999" cy="96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15" name="Rectangle 14"/>
          <p:cNvSpPr/>
          <p:nvPr userDrawn="1"/>
        </p:nvSpPr>
        <p:spPr>
          <a:xfrm>
            <a:off x="-1" y="0"/>
            <a:ext cx="9144001" cy="624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ctrTitle" hasCustomPrompt="1"/>
          </p:nvPr>
        </p:nvSpPr>
        <p:spPr>
          <a:xfrm>
            <a:off x="233757" y="379824"/>
            <a:ext cx="5012011" cy="658330"/>
          </a:xfrm>
        </p:spPr>
        <p:txBody>
          <a:bodyPr anchor="b">
            <a:normAutofit/>
          </a:bodyPr>
          <a:lstStyle>
            <a:lvl1pPr algn="l">
              <a:defRPr sz="4000" b="1" baseline="0">
                <a:ln>
                  <a:noFill/>
                </a:ln>
                <a:solidFill>
                  <a:schemeClr val="tx1"/>
                </a:solidFill>
                <a:effectLst/>
                <a:latin typeface="Arial Narrow" panose="020B0606020202030204" pitchFamily="34" charset="0"/>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233757" y="1120535"/>
            <a:ext cx="5012011" cy="426821"/>
          </a:xfrm>
        </p:spPr>
        <p:txBody>
          <a:bodyPr/>
          <a:lstStyle>
            <a:lvl1pPr marL="0" indent="0" algn="l">
              <a:buNone/>
              <a:defRPr sz="2400" b="1">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Location, date</a:t>
            </a:r>
            <a:endParaRPr lang="en-US" dirty="0"/>
          </a:p>
        </p:txBody>
      </p:sp>
    </p:spTree>
    <p:extLst>
      <p:ext uri="{BB962C8B-B14F-4D97-AF65-F5344CB8AC3E}">
        <p14:creationId xmlns:p14="http://schemas.microsoft.com/office/powerpoint/2010/main" val="3951754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userDrawn="1"/>
        </p:nvGrpSpPr>
        <p:grpSpPr>
          <a:xfrm>
            <a:off x="8554685" y="0"/>
            <a:ext cx="589315" cy="6858003"/>
            <a:chOff x="8554685" y="0"/>
            <a:chExt cx="589315" cy="6858003"/>
          </a:xfrm>
        </p:grpSpPr>
        <p:sp>
          <p:nvSpPr>
            <p:cNvPr id="12"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smtClean="0">
                <a:solidFill>
                  <a:srgbClr val="000000"/>
                </a:solidFill>
                <a:latin typeface="Trade Gothic LT Std" panose="00000500000000000000" pitchFamily="50" charset="0"/>
              </a:endParaRPr>
            </a:p>
          </p:txBody>
        </p:sp>
        <p:pic>
          <p:nvPicPr>
            <p:cNvPr id="13" name="Picture 12" descr="REACH-Powerpoint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Tree>
    <p:extLst>
      <p:ext uri="{BB962C8B-B14F-4D97-AF65-F5344CB8AC3E}">
        <p14:creationId xmlns:p14="http://schemas.microsoft.com/office/powerpoint/2010/main" val="22235902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756" y="1709739"/>
            <a:ext cx="7905572" cy="1707229"/>
          </a:xfrm>
        </p:spPr>
        <p:txBody>
          <a:bodyPr anchor="b"/>
          <a:lstStyle>
            <a:lvl1pPr>
              <a:defRPr sz="4400" b="1"/>
            </a:lvl1pPr>
          </a:lstStyle>
          <a:p>
            <a:r>
              <a:rPr lang="en-US" smtClean="0"/>
              <a:t>Click to edit Master title style</a:t>
            </a:r>
            <a:endParaRPr lang="en-US" dirty="0"/>
          </a:p>
        </p:txBody>
      </p:sp>
      <p:sp>
        <p:nvSpPr>
          <p:cNvPr id="3" name="Text Placeholder 2"/>
          <p:cNvSpPr>
            <a:spLocks noGrp="1"/>
          </p:cNvSpPr>
          <p:nvPr>
            <p:ph type="body" idx="1"/>
          </p:nvPr>
        </p:nvSpPr>
        <p:spPr>
          <a:xfrm>
            <a:off x="233756" y="3544436"/>
            <a:ext cx="790557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460305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233756"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19647"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46994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Detailed/zoomed map">
    <p:spTree>
      <p:nvGrpSpPr>
        <p:cNvPr id="1" name=""/>
        <p:cNvGrpSpPr/>
        <p:nvPr/>
      </p:nvGrpSpPr>
      <p:grpSpPr>
        <a:xfrm>
          <a:off x="0" y="0"/>
          <a:ext cx="0" cy="0"/>
          <a:chOff x="0" y="0"/>
          <a:chExt cx="0" cy="0"/>
        </a:xfrm>
      </p:grpSpPr>
      <p:sp>
        <p:nvSpPr>
          <p:cNvPr id="8" name="Rectangle 7"/>
          <p:cNvSpPr/>
          <p:nvPr userDrawn="1"/>
        </p:nvSpPr>
        <p:spPr>
          <a:xfrm>
            <a:off x="-2" y="0"/>
            <a:ext cx="854800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smtClean="0"/>
              <a:t>Use this slide for a detailed map.</a:t>
            </a:r>
            <a:br>
              <a:rPr lang="en-US" dirty="0" smtClean="0"/>
            </a:br>
            <a:r>
              <a:rPr lang="en-US" dirty="0" smtClean="0"/>
              <a:t/>
            </a:r>
            <a:br>
              <a:rPr lang="en-US" dirty="0" smtClean="0"/>
            </a:br>
            <a:r>
              <a:rPr lang="en-US" dirty="0" smtClean="0"/>
              <a:t>Crop the map to show only the area of interest, using the REACH sidebar. </a:t>
            </a:r>
            <a:br>
              <a:rPr lang="en-US" dirty="0" smtClean="0"/>
            </a:br>
            <a:r>
              <a:rPr lang="en-US" dirty="0" smtClean="0"/>
              <a:t>While no title is needed, leave an explanation in the comments section if the slideshow will be shared afterwards.</a:t>
            </a:r>
            <a:endParaRPr lang="en-US" dirty="0"/>
          </a:p>
        </p:txBody>
      </p:sp>
    </p:spTree>
    <p:extLst>
      <p:ext uri="{BB962C8B-B14F-4D97-AF65-F5344CB8AC3E}">
        <p14:creationId xmlns:p14="http://schemas.microsoft.com/office/powerpoint/2010/main" val="42003128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Whole map">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smtClean="0"/>
              <a:t>Use this slide for a whole map.</a:t>
            </a:r>
            <a:br>
              <a:rPr lang="en-US" dirty="0" smtClean="0"/>
            </a:br>
            <a:r>
              <a:rPr lang="en-US" dirty="0" smtClean="0"/>
              <a:t/>
            </a:r>
            <a:br>
              <a:rPr lang="en-US" dirty="0" smtClean="0"/>
            </a:br>
            <a:r>
              <a:rPr lang="en-US" dirty="0" smtClean="0"/>
              <a:t>Expand the map to fill the page proportionally as much as possible. Centre the map on the page and leave black space at edges as required. </a:t>
            </a:r>
            <a:endParaRPr lang="en-US" dirty="0"/>
          </a:p>
        </p:txBody>
      </p:sp>
    </p:spTree>
    <p:extLst>
      <p:ext uri="{BB962C8B-B14F-4D97-AF65-F5344CB8AC3E}">
        <p14:creationId xmlns:p14="http://schemas.microsoft.com/office/powerpoint/2010/main" val="39135361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3252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3345263" cy="1600200"/>
          </a:xfrm>
        </p:spPr>
        <p:txBody>
          <a:bodyPr anchor="b"/>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726353" y="987426"/>
            <a:ext cx="445512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33756" y="2057400"/>
            <a:ext cx="33452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438655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userDrawn="1"/>
        </p:nvGrpSpPr>
        <p:grpSpPr>
          <a:xfrm>
            <a:off x="8554685" y="0"/>
            <a:ext cx="589315" cy="6858003"/>
            <a:chOff x="8554685" y="0"/>
            <a:chExt cx="589315" cy="6858003"/>
          </a:xfrm>
        </p:grpSpPr>
        <p:sp>
          <p:nvSpPr>
            <p:cNvPr id="12"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smtClean="0">
                <a:latin typeface="Trade Gothic LT Std" panose="00000500000000000000" pitchFamily="50" charset="0"/>
              </a:endParaRPr>
            </a:p>
          </p:txBody>
        </p:sp>
        <p:pic>
          <p:nvPicPr>
            <p:cNvPr id="13" name="Picture 12" descr="REACH-Powerpoint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grpSp>
    </p:spTree>
    <p:extLst>
      <p:ext uri="{BB962C8B-B14F-4D97-AF65-F5344CB8AC3E}">
        <p14:creationId xmlns:p14="http://schemas.microsoft.com/office/powerpoint/2010/main" val="4814492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2949178" cy="1600200"/>
          </a:xfrm>
        </p:spPr>
        <p:txBody>
          <a:bodyPr anchor="b"/>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52324"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3756"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732649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96127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8781"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3756"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99465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756" y="1709739"/>
            <a:ext cx="7905572" cy="1707229"/>
          </a:xfrm>
        </p:spPr>
        <p:txBody>
          <a:bodyPr anchor="b"/>
          <a:lstStyle>
            <a:lvl1pPr>
              <a:defRPr sz="4400" b="1"/>
            </a:lvl1pPr>
          </a:lstStyle>
          <a:p>
            <a:r>
              <a:rPr lang="en-US" smtClean="0"/>
              <a:t>Click to edit Master title style</a:t>
            </a:r>
            <a:endParaRPr lang="en-US" dirty="0"/>
          </a:p>
        </p:txBody>
      </p:sp>
      <p:sp>
        <p:nvSpPr>
          <p:cNvPr id="3" name="Text Placeholder 2"/>
          <p:cNvSpPr>
            <a:spLocks noGrp="1"/>
          </p:cNvSpPr>
          <p:nvPr>
            <p:ph type="body" idx="1"/>
          </p:nvPr>
        </p:nvSpPr>
        <p:spPr>
          <a:xfrm>
            <a:off x="233756" y="3544436"/>
            <a:ext cx="790557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79245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233756"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19647"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58337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Detailed/zoomed map">
    <p:spTree>
      <p:nvGrpSpPr>
        <p:cNvPr id="1" name=""/>
        <p:cNvGrpSpPr/>
        <p:nvPr/>
      </p:nvGrpSpPr>
      <p:grpSpPr>
        <a:xfrm>
          <a:off x="0" y="0"/>
          <a:ext cx="0" cy="0"/>
          <a:chOff x="0" y="0"/>
          <a:chExt cx="0" cy="0"/>
        </a:xfrm>
      </p:grpSpPr>
      <p:sp>
        <p:nvSpPr>
          <p:cNvPr id="8" name="Rectangle 7"/>
          <p:cNvSpPr/>
          <p:nvPr userDrawn="1"/>
        </p:nvSpPr>
        <p:spPr>
          <a:xfrm>
            <a:off x="-2" y="0"/>
            <a:ext cx="854800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smtClean="0"/>
              <a:t>Use this slide for a detailed map.</a:t>
            </a:r>
            <a:br>
              <a:rPr lang="en-US" dirty="0" smtClean="0"/>
            </a:br>
            <a:r>
              <a:rPr lang="en-US" dirty="0" smtClean="0"/>
              <a:t/>
            </a:r>
            <a:br>
              <a:rPr lang="en-US" dirty="0" smtClean="0"/>
            </a:br>
            <a:r>
              <a:rPr lang="en-US" dirty="0" smtClean="0"/>
              <a:t>Crop the map to show only the area of interest, using the REACH sidebar. </a:t>
            </a:r>
            <a:br>
              <a:rPr lang="en-US" dirty="0" smtClean="0"/>
            </a:br>
            <a:r>
              <a:rPr lang="en-US" dirty="0" smtClean="0"/>
              <a:t>While no title is needed, leave an explanation in the comments section if the slideshow will be shared afterwards.</a:t>
            </a:r>
            <a:endParaRPr lang="en-US" dirty="0"/>
          </a:p>
        </p:txBody>
      </p:sp>
    </p:spTree>
    <p:extLst>
      <p:ext uri="{BB962C8B-B14F-4D97-AF65-F5344CB8AC3E}">
        <p14:creationId xmlns:p14="http://schemas.microsoft.com/office/powerpoint/2010/main" val="1255194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Whole map">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smtClean="0"/>
              <a:t>Use this slide for a whole map.</a:t>
            </a:r>
            <a:br>
              <a:rPr lang="en-US" dirty="0" smtClean="0"/>
            </a:br>
            <a:r>
              <a:rPr lang="en-US" dirty="0" smtClean="0"/>
              <a:t/>
            </a:r>
            <a:br>
              <a:rPr lang="en-US" dirty="0" smtClean="0"/>
            </a:br>
            <a:r>
              <a:rPr lang="en-US" dirty="0" smtClean="0"/>
              <a:t>Expand the map to fill the page proportionally as much as possible. Centre the map on the page and leave black space at edges as required. </a:t>
            </a:r>
            <a:endParaRPr lang="en-US" dirty="0"/>
          </a:p>
        </p:txBody>
      </p:sp>
    </p:spTree>
    <p:extLst>
      <p:ext uri="{BB962C8B-B14F-4D97-AF65-F5344CB8AC3E}">
        <p14:creationId xmlns:p14="http://schemas.microsoft.com/office/powerpoint/2010/main" val="27550598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416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3345263" cy="1600200"/>
          </a:xfrm>
        </p:spPr>
        <p:txBody>
          <a:bodyPr anchor="b"/>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726353" y="987426"/>
            <a:ext cx="445512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33756" y="2057400"/>
            <a:ext cx="33452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984089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2949178" cy="1600200"/>
          </a:xfrm>
        </p:spPr>
        <p:txBody>
          <a:bodyPr anchor="b"/>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52324"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3756"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252642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756" y="365127"/>
            <a:ext cx="7947718" cy="67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33756" y="1253331"/>
            <a:ext cx="7947718" cy="5071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userDrawn="1"/>
        </p:nvGrpSpPr>
        <p:grpSpPr>
          <a:xfrm>
            <a:off x="8554685" y="0"/>
            <a:ext cx="589315" cy="6858003"/>
            <a:chOff x="8554685" y="0"/>
            <a:chExt cx="589315" cy="6858003"/>
          </a:xfrm>
        </p:grpSpPr>
        <p:sp>
          <p:nvSpPr>
            <p:cNvPr id="17"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smtClean="0">
                <a:latin typeface="Trade Gothic LT Std" panose="00000500000000000000" pitchFamily="50" charset="0"/>
              </a:endParaRPr>
            </a:p>
          </p:txBody>
        </p:sp>
        <p:pic>
          <p:nvPicPr>
            <p:cNvPr id="18" name="Picture 17" descr="REACH-PowerpointTitl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grpSp>
    </p:spTree>
    <p:extLst>
      <p:ext uri="{BB962C8B-B14F-4D97-AF65-F5344CB8AC3E}">
        <p14:creationId xmlns:p14="http://schemas.microsoft.com/office/powerpoint/2010/main" val="2979163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756" y="365127"/>
            <a:ext cx="7947718" cy="67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33756" y="1253331"/>
            <a:ext cx="7947718" cy="5071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userDrawn="1"/>
        </p:nvGrpSpPr>
        <p:grpSpPr>
          <a:xfrm>
            <a:off x="8554685" y="0"/>
            <a:ext cx="589315" cy="6858003"/>
            <a:chOff x="8554685" y="0"/>
            <a:chExt cx="589315" cy="6858003"/>
          </a:xfrm>
        </p:grpSpPr>
        <p:sp>
          <p:nvSpPr>
            <p:cNvPr id="17"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smtClean="0">
                <a:solidFill>
                  <a:srgbClr val="000000"/>
                </a:solidFill>
                <a:latin typeface="Trade Gothic LT Std" panose="00000500000000000000" pitchFamily="50" charset="0"/>
              </a:endParaRPr>
            </a:p>
          </p:txBody>
        </p:sp>
        <p:pic>
          <p:nvPicPr>
            <p:cNvPr id="18" name="Picture 17" descr="REACH-PowerpointTitl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Tree>
    <p:extLst>
      <p:ext uri="{BB962C8B-B14F-4D97-AF65-F5344CB8AC3E}">
        <p14:creationId xmlns:p14="http://schemas.microsoft.com/office/powerpoint/2010/main" val="12359155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mailto:marie.faou@reach-initiative.org" TargetMode="External"/><Relationship Id="rId2" Type="http://schemas.openxmlformats.org/officeDocument/2006/relationships/hyperlink" Target="mailto:claudia.grigore@reach-initiative.org"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242879"/>
          </a:xfrm>
          <a:prstGeom prst="rect">
            <a:avLst/>
          </a:prstGeom>
        </p:spPr>
      </p:pic>
      <p:sp>
        <p:nvSpPr>
          <p:cNvPr id="2" name="Title 1"/>
          <p:cNvSpPr>
            <a:spLocks noGrp="1"/>
          </p:cNvSpPr>
          <p:nvPr>
            <p:ph type="ctrTitle"/>
          </p:nvPr>
        </p:nvSpPr>
        <p:spPr>
          <a:xfrm>
            <a:off x="-4510" y="2959302"/>
            <a:ext cx="8616496" cy="1158240"/>
          </a:xfrm>
          <a:solidFill>
            <a:srgbClr val="000000">
              <a:alpha val="50196"/>
            </a:srgbClr>
          </a:solidFill>
        </p:spPr>
        <p:txBody>
          <a:bodyPr>
            <a:noAutofit/>
          </a:bodyPr>
          <a:lstStyle/>
          <a:p>
            <a:r>
              <a:rPr lang="fr-FR" dirty="0" smtClean="0">
                <a:solidFill>
                  <a:schemeClr val="accent1"/>
                </a:solidFill>
              </a:rPr>
              <a:t>Evaluation des besoins de la population hôte dans la région de Diffa</a:t>
            </a:r>
            <a:endParaRPr lang="fr-FR" dirty="0">
              <a:solidFill>
                <a:schemeClr val="accent1"/>
              </a:solidFill>
            </a:endParaRPr>
          </a:p>
        </p:txBody>
      </p:sp>
      <p:sp>
        <p:nvSpPr>
          <p:cNvPr id="3" name="Subtitle 2"/>
          <p:cNvSpPr>
            <a:spLocks noGrp="1"/>
          </p:cNvSpPr>
          <p:nvPr>
            <p:ph type="subTitle" idx="1"/>
          </p:nvPr>
        </p:nvSpPr>
        <p:spPr>
          <a:xfrm>
            <a:off x="0" y="4314725"/>
            <a:ext cx="2857817" cy="426821"/>
          </a:xfrm>
          <a:solidFill>
            <a:srgbClr val="000000">
              <a:alpha val="50196"/>
            </a:srgbClr>
          </a:solidFill>
        </p:spPr>
        <p:txBody>
          <a:bodyPr/>
          <a:lstStyle/>
          <a:p>
            <a:r>
              <a:rPr lang="en-GB" dirty="0" smtClean="0">
                <a:solidFill>
                  <a:schemeClr val="accent1"/>
                </a:solidFill>
              </a:rPr>
              <a:t>Niger, </a:t>
            </a:r>
            <a:r>
              <a:rPr lang="en-GB" dirty="0" err="1" smtClean="0">
                <a:solidFill>
                  <a:schemeClr val="accent1"/>
                </a:solidFill>
              </a:rPr>
              <a:t>Novembre</a:t>
            </a:r>
            <a:r>
              <a:rPr lang="en-GB" dirty="0" smtClean="0">
                <a:solidFill>
                  <a:schemeClr val="accent1"/>
                </a:solidFill>
              </a:rPr>
              <a:t> 2017</a:t>
            </a:r>
            <a:endParaRPr lang="en-GB" dirty="0">
              <a:solidFill>
                <a:schemeClr val="accent1"/>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943" y="6376782"/>
            <a:ext cx="695740" cy="425916"/>
          </a:xfrm>
          <a:prstGeom prst="rect">
            <a:avLst/>
          </a:prstGeom>
        </p:spPr>
      </p:pic>
    </p:spTree>
    <p:extLst>
      <p:ext uri="{BB962C8B-B14F-4D97-AF65-F5344CB8AC3E}">
        <p14:creationId xmlns:p14="http://schemas.microsoft.com/office/powerpoint/2010/main" val="271419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3506" y="442617"/>
            <a:ext cx="7947718" cy="673028"/>
          </a:xfrm>
        </p:spPr>
        <p:txBody>
          <a:bodyPr>
            <a:noAutofit/>
          </a:bodyPr>
          <a:lstStyle/>
          <a:p>
            <a:r>
              <a:rPr lang="fr-FR" sz="3600" dirty="0" smtClean="0"/>
              <a:t>Localités évaluées dans la région de Diffa</a:t>
            </a:r>
            <a:endParaRPr lang="fr-FR"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3"/>
          <a:stretch>
            <a:fillRect/>
          </a:stretch>
        </p:blipFill>
        <p:spPr>
          <a:xfrm>
            <a:off x="333506" y="1007600"/>
            <a:ext cx="8067675" cy="5686425"/>
          </a:xfrm>
          <a:prstGeom prst="rect">
            <a:avLst/>
          </a:prstGeom>
        </p:spPr>
      </p:pic>
    </p:spTree>
    <p:extLst>
      <p:ext uri="{BB962C8B-B14F-4D97-AF65-F5344CB8AC3E}">
        <p14:creationId xmlns:p14="http://schemas.microsoft.com/office/powerpoint/2010/main" val="309498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30977"/>
            <a:ext cx="7947718" cy="673028"/>
          </a:xfrm>
        </p:spPr>
        <p:txBody>
          <a:bodyPr>
            <a:normAutofit fontScale="90000"/>
          </a:bodyPr>
          <a:lstStyle/>
          <a:p>
            <a:r>
              <a:rPr lang="fr-FR" dirty="0" smtClean="0"/>
              <a:t>Limites de la méthodologie</a:t>
            </a:r>
            <a:endParaRPr lang="fr-FR" dirty="0"/>
          </a:p>
        </p:txBody>
      </p:sp>
      <p:sp>
        <p:nvSpPr>
          <p:cNvPr id="3" name="Content Placeholder 2"/>
          <p:cNvSpPr>
            <a:spLocks noGrp="1"/>
          </p:cNvSpPr>
          <p:nvPr>
            <p:ph idx="1"/>
          </p:nvPr>
        </p:nvSpPr>
        <p:spPr>
          <a:xfrm>
            <a:off x="233756" y="732691"/>
            <a:ext cx="8058906" cy="5684434"/>
          </a:xfrm>
        </p:spPr>
        <p:txBody>
          <a:bodyPr>
            <a:noAutofit/>
          </a:bodyPr>
          <a:lstStyle/>
          <a:p>
            <a:pPr marL="342900" lvl="1" indent="-342900" algn="just">
              <a:lnSpc>
                <a:spcPct val="100000"/>
              </a:lnSpc>
              <a:spcBef>
                <a:spcPts val="3000"/>
              </a:spcBef>
              <a:buFont typeface="Trade Gothic LT Std"/>
              <a:buChar char="-"/>
            </a:pPr>
            <a:r>
              <a:rPr lang="fr-FR" sz="2200" dirty="0">
                <a:solidFill>
                  <a:srgbClr val="000000"/>
                </a:solidFill>
                <a:ea typeface="Cambria"/>
                <a:cs typeface="Times New Roman"/>
              </a:rPr>
              <a:t>En raison de la nature qualitative de la méthodologie, </a:t>
            </a:r>
            <a:r>
              <a:rPr lang="fr-FR" sz="2200" b="1" dirty="0" smtClean="0">
                <a:solidFill>
                  <a:srgbClr val="000000"/>
                </a:solidFill>
                <a:ea typeface="Cambria"/>
                <a:cs typeface="Times New Roman"/>
              </a:rPr>
              <a:t>les résultats sont indicatifs</a:t>
            </a:r>
            <a:r>
              <a:rPr lang="fr-FR" sz="2200" dirty="0">
                <a:solidFill>
                  <a:srgbClr val="000000"/>
                </a:solidFill>
                <a:ea typeface="Cambria"/>
                <a:cs typeface="Times New Roman"/>
              </a:rPr>
              <a:t>, et non représentatifs, de la situation </a:t>
            </a:r>
            <a:r>
              <a:rPr lang="fr-FR" sz="2200" dirty="0" smtClean="0">
                <a:solidFill>
                  <a:srgbClr val="000000"/>
                </a:solidFill>
                <a:ea typeface="Cambria"/>
                <a:cs typeface="Times New Roman"/>
              </a:rPr>
              <a:t>de l’ensemble de la population des localités évaluées</a:t>
            </a:r>
          </a:p>
          <a:p>
            <a:pPr marL="342900" indent="-342900" algn="just">
              <a:lnSpc>
                <a:spcPct val="100000"/>
              </a:lnSpc>
              <a:spcBef>
                <a:spcPts val="3000"/>
              </a:spcBef>
              <a:buFont typeface="Trade Gothic LT Std"/>
              <a:buChar char="-"/>
            </a:pPr>
            <a:r>
              <a:rPr lang="fr-FR" sz="2200" b="1" dirty="0" smtClean="0">
                <a:solidFill>
                  <a:srgbClr val="000000"/>
                </a:solidFill>
                <a:ea typeface="Cambria"/>
                <a:cs typeface="Times New Roman"/>
              </a:rPr>
              <a:t>Certaines problématiques </a:t>
            </a:r>
            <a:r>
              <a:rPr lang="fr-FR" sz="2200" b="1" dirty="0">
                <a:solidFill>
                  <a:srgbClr val="000000"/>
                </a:solidFill>
                <a:ea typeface="Cambria"/>
                <a:cs typeface="Times New Roman"/>
              </a:rPr>
              <a:t>de protection </a:t>
            </a:r>
            <a:r>
              <a:rPr lang="fr-FR" sz="2200" b="1" dirty="0" smtClean="0">
                <a:solidFill>
                  <a:srgbClr val="000000"/>
                </a:solidFill>
                <a:ea typeface="Cambria"/>
                <a:cs typeface="Times New Roman"/>
              </a:rPr>
              <a:t>ont pu être </a:t>
            </a:r>
            <a:r>
              <a:rPr lang="fr-FR" sz="2200" b="1" dirty="0">
                <a:solidFill>
                  <a:srgbClr val="000000"/>
                </a:solidFill>
                <a:ea typeface="Cambria"/>
                <a:cs typeface="Times New Roman"/>
              </a:rPr>
              <a:t>sous-rapportée </a:t>
            </a:r>
            <a:r>
              <a:rPr lang="fr-FR" sz="2200" dirty="0">
                <a:solidFill>
                  <a:srgbClr val="000000"/>
                </a:solidFill>
                <a:ea typeface="Cambria"/>
                <a:cs typeface="Times New Roman"/>
              </a:rPr>
              <a:t>en raison du caractère sensible du sujet</a:t>
            </a:r>
          </a:p>
          <a:p>
            <a:pPr marL="342900" indent="-342900" algn="just">
              <a:lnSpc>
                <a:spcPct val="100000"/>
              </a:lnSpc>
              <a:spcBef>
                <a:spcPts val="3000"/>
              </a:spcBef>
              <a:buFont typeface="Trade Gothic LT Std"/>
              <a:buChar char="-"/>
            </a:pPr>
            <a:r>
              <a:rPr lang="fr-FR" sz="2200" b="1" dirty="0" smtClean="0">
                <a:solidFill>
                  <a:srgbClr val="000000"/>
                </a:solidFill>
                <a:ea typeface="Cambria"/>
                <a:cs typeface="Times New Roman"/>
              </a:rPr>
              <a:t>Difficultés rencontrées dans l’identification de villages hôtes à visiter </a:t>
            </a:r>
            <a:r>
              <a:rPr lang="fr-FR" sz="2200" dirty="0" smtClean="0">
                <a:solidFill>
                  <a:srgbClr val="000000"/>
                </a:solidFill>
                <a:ea typeface="Cambria"/>
                <a:cs typeface="Times New Roman"/>
              </a:rPr>
              <a:t>en raison des conditions sécuritaires les ayant rendus inaccessibles au moment de la collecte de données</a:t>
            </a:r>
          </a:p>
          <a:p>
            <a:pPr marL="342900" indent="-342900" algn="just">
              <a:lnSpc>
                <a:spcPct val="100000"/>
              </a:lnSpc>
              <a:spcBef>
                <a:spcPts val="3000"/>
              </a:spcBef>
              <a:buFont typeface="Trade Gothic LT Std"/>
              <a:buChar char="-"/>
            </a:pPr>
            <a:r>
              <a:rPr lang="fr-FR" sz="2200" dirty="0" smtClean="0">
                <a:solidFill>
                  <a:srgbClr val="000000"/>
                </a:solidFill>
                <a:ea typeface="Cambria"/>
                <a:cs typeface="Times New Roman"/>
              </a:rPr>
              <a:t>Les données reposant sur les réponses des participants, </a:t>
            </a:r>
            <a:r>
              <a:rPr lang="fr-FR" sz="2200" b="1" dirty="0" smtClean="0">
                <a:solidFill>
                  <a:srgbClr val="000000"/>
                </a:solidFill>
                <a:ea typeface="Cambria"/>
                <a:cs typeface="Times New Roman"/>
              </a:rPr>
              <a:t>existence possible d’un biais dans les réponses</a:t>
            </a:r>
            <a:r>
              <a:rPr lang="fr-FR" sz="2200" dirty="0" smtClean="0">
                <a:solidFill>
                  <a:srgbClr val="000000"/>
                </a:solidFill>
                <a:ea typeface="Cambria"/>
                <a:cs typeface="Times New Roman"/>
              </a:rPr>
              <a:t>, notamment dans l’optique de recevoir davantage d’assistance</a:t>
            </a:r>
          </a:p>
          <a:p>
            <a:pPr marL="342900" indent="-342900" algn="just">
              <a:lnSpc>
                <a:spcPct val="100000"/>
              </a:lnSpc>
              <a:spcBef>
                <a:spcPts val="3000"/>
              </a:spcBef>
              <a:buFont typeface="Trade Gothic LT Std"/>
              <a:buChar char="-"/>
            </a:pPr>
            <a:r>
              <a:rPr lang="fr-FR" sz="2200" dirty="0" smtClean="0">
                <a:solidFill>
                  <a:srgbClr val="000000"/>
                </a:solidFill>
                <a:ea typeface="Cambria"/>
                <a:cs typeface="Times New Roman"/>
              </a:rPr>
              <a:t>Certaines thématiques de protection nécessiteraient </a:t>
            </a:r>
            <a:r>
              <a:rPr lang="fr-FR" sz="2200" b="1" dirty="0" smtClean="0">
                <a:solidFill>
                  <a:srgbClr val="000000"/>
                </a:solidFill>
                <a:ea typeface="Cambria"/>
                <a:cs typeface="Times New Roman"/>
              </a:rPr>
              <a:t>des enquêtes plus approfondies</a:t>
            </a:r>
            <a:r>
              <a:rPr lang="fr-FR" sz="2200" dirty="0" smtClean="0">
                <a:solidFill>
                  <a:srgbClr val="000000"/>
                </a:solidFill>
                <a:ea typeface="Cambria"/>
                <a:cs typeface="Times New Roman"/>
              </a:rPr>
              <a:t> notamment à travers des groupes de discussion </a:t>
            </a:r>
          </a:p>
          <a:p>
            <a:pPr marL="342900" indent="-342900" algn="just">
              <a:lnSpc>
                <a:spcPct val="100000"/>
              </a:lnSpc>
              <a:spcBef>
                <a:spcPts val="3000"/>
              </a:spcBef>
              <a:buFont typeface="Trade Gothic LT Std"/>
              <a:buChar char="-"/>
            </a:pPr>
            <a:endParaRPr lang="fr-FR" sz="2000" dirty="0" smtClean="0">
              <a:solidFill>
                <a:srgbClr val="000000"/>
              </a:solidFill>
              <a:ea typeface="Cambria"/>
              <a:cs typeface="Times New Roman"/>
            </a:endParaRPr>
          </a:p>
          <a:p>
            <a:pPr marL="342900" indent="-342900" algn="just">
              <a:lnSpc>
                <a:spcPct val="100000"/>
              </a:lnSpc>
              <a:spcBef>
                <a:spcPts val="3000"/>
              </a:spcBef>
              <a:buFont typeface="Trade Gothic LT Std"/>
              <a:buChar char="-"/>
            </a:pPr>
            <a:endParaRPr lang="fr-FR" sz="2000" dirty="0" smtClean="0">
              <a:solidFill>
                <a:srgbClr val="000000"/>
              </a:solidFill>
              <a:ea typeface="Cambria"/>
              <a:cs typeface="Times New Roman"/>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236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solidFill>
            <a:schemeClr val="accent3">
              <a:lumMod val="20000"/>
              <a:lumOff val="80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fr-CH" altLang="en-US" sz="2400">
              <a:solidFill>
                <a:srgbClr val="000000"/>
              </a:solidFill>
            </a:endParaRPr>
          </a:p>
        </p:txBody>
      </p:sp>
      <p:sp>
        <p:nvSpPr>
          <p:cNvPr id="4102" name="Rectangle 11"/>
          <p:cNvSpPr>
            <a:spLocks noGrp="1" noChangeArrowheads="1"/>
          </p:cNvSpPr>
          <p:nvPr>
            <p:ph type="ctrTitle"/>
          </p:nvPr>
        </p:nvSpPr>
        <p:spPr>
          <a:xfrm>
            <a:off x="1589088" y="2052638"/>
            <a:ext cx="5875337" cy="1216025"/>
          </a:xfrm>
        </p:spPr>
        <p:txBody>
          <a:bodyPr>
            <a:noAutofit/>
          </a:bodyPr>
          <a:lstStyle/>
          <a:p>
            <a:pPr algn="ctr" eaLnBrk="1" hangingPunct="1">
              <a:lnSpc>
                <a:spcPct val="80000"/>
              </a:lnSpc>
              <a:defRPr/>
            </a:pPr>
            <a:r>
              <a:rPr lang="en-US" altLang="en-US" sz="4800" cap="small" dirty="0" smtClean="0">
                <a:solidFill>
                  <a:schemeClr val="bg2">
                    <a:lumMod val="50000"/>
                  </a:schemeClr>
                </a:solidFill>
              </a:rPr>
              <a:t>3. </a:t>
            </a:r>
            <a:r>
              <a:rPr lang="en-US" altLang="en-US" sz="4800" cap="small" dirty="0" err="1" smtClean="0">
                <a:solidFill>
                  <a:schemeClr val="bg2">
                    <a:lumMod val="50000"/>
                  </a:schemeClr>
                </a:solidFill>
              </a:rPr>
              <a:t>Résultats</a:t>
            </a:r>
            <a:r>
              <a:rPr lang="en-US" altLang="en-US" sz="4800" cap="small" dirty="0" smtClean="0">
                <a:solidFill>
                  <a:schemeClr val="bg2">
                    <a:lumMod val="50000"/>
                  </a:schemeClr>
                </a:solidFill>
              </a:rPr>
              <a:t> </a:t>
            </a:r>
            <a:r>
              <a:rPr lang="en-US" altLang="en-US" sz="4800" cap="small" dirty="0" err="1">
                <a:solidFill>
                  <a:schemeClr val="bg2">
                    <a:lumMod val="50000"/>
                  </a:schemeClr>
                </a:solidFill>
              </a:rPr>
              <a:t>p</a:t>
            </a:r>
            <a:r>
              <a:rPr lang="en-US" altLang="en-US" sz="4800" cap="small" dirty="0" err="1" smtClean="0">
                <a:solidFill>
                  <a:schemeClr val="bg2">
                    <a:lumMod val="50000"/>
                  </a:schemeClr>
                </a:solidFill>
              </a:rPr>
              <a:t>rincipaux</a:t>
            </a:r>
            <a:r>
              <a:rPr lang="en-US" altLang="en-US" sz="4800" cap="small" dirty="0" smtClean="0">
                <a:solidFill>
                  <a:schemeClr val="bg2">
                    <a:lumMod val="50000"/>
                  </a:schemeClr>
                </a:solidFill>
              </a:rPr>
              <a:t> de </a:t>
            </a:r>
            <a:r>
              <a:rPr lang="en-US" altLang="en-US" sz="4800" cap="small" dirty="0" err="1" smtClean="0">
                <a:solidFill>
                  <a:schemeClr val="bg2">
                    <a:lumMod val="50000"/>
                  </a:schemeClr>
                </a:solidFill>
              </a:rPr>
              <a:t>l’évaluation</a:t>
            </a:r>
            <a:endParaRPr lang="fr-FR" altLang="en-US" sz="3600" cap="small" dirty="0">
              <a:solidFill>
                <a:schemeClr val="bg2">
                  <a:lumMod val="50000"/>
                </a:schemeClr>
              </a:solidFill>
            </a:endParaRP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solidFill>
                <a:srgbClr val="FFFFFF"/>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514" y="6385953"/>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112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solidFill>
            <a:schemeClr val="accent3">
              <a:lumMod val="20000"/>
              <a:lumOff val="80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fr-CH" altLang="en-US" sz="2400">
              <a:solidFill>
                <a:srgbClr val="000000"/>
              </a:solidFill>
            </a:endParaRPr>
          </a:p>
        </p:txBody>
      </p:sp>
      <p:sp>
        <p:nvSpPr>
          <p:cNvPr id="4102" name="Rectangle 11"/>
          <p:cNvSpPr>
            <a:spLocks noGrp="1" noChangeArrowheads="1"/>
          </p:cNvSpPr>
          <p:nvPr>
            <p:ph type="ctrTitle"/>
          </p:nvPr>
        </p:nvSpPr>
        <p:spPr>
          <a:xfrm>
            <a:off x="1009934" y="2052638"/>
            <a:ext cx="6987654" cy="1216025"/>
          </a:xfrm>
        </p:spPr>
        <p:txBody>
          <a:bodyPr>
            <a:noAutofit/>
          </a:bodyPr>
          <a:lstStyle/>
          <a:p>
            <a:pPr algn="ctr" eaLnBrk="1" hangingPunct="1">
              <a:lnSpc>
                <a:spcPct val="80000"/>
              </a:lnSpc>
              <a:defRPr/>
            </a:pPr>
            <a:r>
              <a:rPr lang="en-US" altLang="en-US" sz="4800" cap="small" dirty="0" smtClean="0">
                <a:solidFill>
                  <a:schemeClr val="bg2">
                    <a:lumMod val="50000"/>
                  </a:schemeClr>
                </a:solidFill>
              </a:rPr>
              <a:t>3.1. Situation </a:t>
            </a:r>
            <a:r>
              <a:rPr lang="en-US" altLang="en-US" sz="4800" cap="small" dirty="0" err="1" smtClean="0">
                <a:solidFill>
                  <a:schemeClr val="bg2">
                    <a:lumMod val="50000"/>
                  </a:schemeClr>
                </a:solidFill>
              </a:rPr>
              <a:t>sécuritaire</a:t>
            </a:r>
            <a:endParaRPr lang="fr-FR" altLang="en-US" sz="3600" cap="small" dirty="0">
              <a:solidFill>
                <a:schemeClr val="bg2">
                  <a:lumMod val="50000"/>
                </a:schemeClr>
              </a:solidFill>
            </a:endParaRP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solidFill>
                <a:srgbClr val="FFFFF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510" y="6399431"/>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587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Sentiment de sécurité</a:t>
            </a:r>
            <a:endParaRPr lang="fr-FR"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idx="1"/>
          </p:nvPr>
        </p:nvSpPr>
        <p:spPr>
          <a:xfrm>
            <a:off x="287053" y="1066322"/>
            <a:ext cx="7947718" cy="5742691"/>
          </a:xfrm>
        </p:spPr>
        <p:txBody>
          <a:bodyPr/>
          <a:lstStyle/>
          <a:p>
            <a:r>
              <a:rPr lang="fr-FR" dirty="0" smtClean="0"/>
              <a:t>Dans </a:t>
            </a:r>
            <a:r>
              <a:rPr lang="fr-FR" b="1" dirty="0" smtClean="0">
                <a:solidFill>
                  <a:schemeClr val="accent1"/>
                </a:solidFill>
              </a:rPr>
              <a:t>20</a:t>
            </a:r>
            <a:r>
              <a:rPr lang="fr-FR" dirty="0" smtClean="0">
                <a:solidFill>
                  <a:schemeClr val="accent1"/>
                </a:solidFill>
              </a:rPr>
              <a:t>/132</a:t>
            </a:r>
            <a:r>
              <a:rPr lang="fr-FR" dirty="0"/>
              <a:t> </a:t>
            </a:r>
            <a:r>
              <a:rPr lang="fr-FR" dirty="0" smtClean="0"/>
              <a:t>localités, </a:t>
            </a:r>
            <a:r>
              <a:rPr lang="fr-FR" b="1" dirty="0" smtClean="0"/>
              <a:t>au moins une partie de la population ne se sentait en sécurité </a:t>
            </a:r>
            <a:r>
              <a:rPr lang="fr-FR" dirty="0" smtClean="0"/>
              <a:t>au sein de la localité</a:t>
            </a:r>
            <a:r>
              <a:rPr lang="fr-FR" dirty="0"/>
              <a:t> </a:t>
            </a:r>
            <a:r>
              <a:rPr lang="fr-FR" dirty="0" smtClean="0"/>
              <a:t>au moment de l’évaluation </a:t>
            </a:r>
          </a:p>
          <a:p>
            <a:endParaRPr lang="fr-FR" dirty="0"/>
          </a:p>
          <a:p>
            <a:r>
              <a:rPr lang="fr-FR" dirty="0" smtClean="0"/>
              <a:t>Parmi ces localités, les </a:t>
            </a:r>
            <a:r>
              <a:rPr lang="fr-FR" b="1" dirty="0" smtClean="0"/>
              <a:t>trois</a:t>
            </a:r>
            <a:r>
              <a:rPr lang="fr-FR" dirty="0" smtClean="0"/>
              <a:t> </a:t>
            </a:r>
            <a:r>
              <a:rPr lang="fr-FR" b="1" dirty="0" smtClean="0"/>
              <a:t>principales raisons </a:t>
            </a:r>
            <a:r>
              <a:rPr lang="fr-FR" dirty="0" smtClean="0"/>
              <a:t>évoquées sont: </a:t>
            </a:r>
          </a:p>
          <a:p>
            <a:pPr marL="457200" lvl="1" indent="0">
              <a:buClr>
                <a:schemeClr val="accent1"/>
              </a:buClr>
              <a:buNone/>
            </a:pPr>
            <a:endParaRPr lang="fr-FR" dirty="0" smtClean="0"/>
          </a:p>
          <a:p>
            <a:pPr marL="457200" lvl="1" indent="0">
              <a:buClr>
                <a:schemeClr val="accent1"/>
              </a:buClr>
              <a:buNone/>
            </a:pPr>
            <a:endParaRPr lang="fr-FR" dirty="0" smtClean="0"/>
          </a:p>
        </p:txBody>
      </p:sp>
      <p:sp>
        <p:nvSpPr>
          <p:cNvPr id="5" name="Ellipse 4"/>
          <p:cNvSpPr/>
          <p:nvPr/>
        </p:nvSpPr>
        <p:spPr>
          <a:xfrm>
            <a:off x="233756" y="3804850"/>
            <a:ext cx="2848270" cy="982968"/>
          </a:xfrm>
          <a:prstGeom prst="ellipse">
            <a:avLst/>
          </a:prstGeom>
          <a:solidFill>
            <a:schemeClr val="bg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accent1"/>
                </a:solidFill>
              </a:rPr>
              <a:t>1</a:t>
            </a:r>
            <a:r>
              <a:rPr lang="fr-FR" sz="2000" dirty="0" smtClean="0">
                <a:solidFill>
                  <a:schemeClr val="accent1"/>
                </a:solidFill>
              </a:rPr>
              <a:t>.</a:t>
            </a:r>
            <a:r>
              <a:rPr lang="fr-FR" sz="2000" dirty="0" smtClean="0"/>
              <a:t> Manque de patrouilles régulières</a:t>
            </a:r>
            <a:endParaRPr lang="fr-FR" sz="2000" dirty="0"/>
          </a:p>
        </p:txBody>
      </p:sp>
      <p:sp>
        <p:nvSpPr>
          <p:cNvPr id="6" name="Ellipse 5"/>
          <p:cNvSpPr/>
          <p:nvPr/>
        </p:nvSpPr>
        <p:spPr>
          <a:xfrm>
            <a:off x="3082026" y="4602094"/>
            <a:ext cx="3234712" cy="1118661"/>
          </a:xfrm>
          <a:prstGeom prst="ellipse">
            <a:avLst/>
          </a:prstGeom>
          <a:solidFill>
            <a:schemeClr val="bg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accent1"/>
                </a:solidFill>
              </a:rPr>
              <a:t>2. </a:t>
            </a:r>
            <a:r>
              <a:rPr lang="fr-FR" sz="2000" dirty="0" smtClean="0"/>
              <a:t>Absence de Forces de Défense et de Sécurité (FDS)</a:t>
            </a:r>
            <a:endParaRPr lang="fr-FR" sz="2000" dirty="0"/>
          </a:p>
        </p:txBody>
      </p:sp>
      <p:sp>
        <p:nvSpPr>
          <p:cNvPr id="7" name="Ellipse 6"/>
          <p:cNvSpPr/>
          <p:nvPr/>
        </p:nvSpPr>
        <p:spPr>
          <a:xfrm>
            <a:off x="5329229" y="5769742"/>
            <a:ext cx="3234712" cy="982968"/>
          </a:xfrm>
          <a:prstGeom prst="ellipse">
            <a:avLst/>
          </a:prstGeom>
          <a:solidFill>
            <a:schemeClr val="bg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accent1"/>
                </a:solidFill>
              </a:rPr>
              <a:t>3. </a:t>
            </a:r>
            <a:r>
              <a:rPr lang="fr-FR" sz="2000" dirty="0" smtClean="0"/>
              <a:t>Présence de groupes armés</a:t>
            </a:r>
            <a:endParaRPr lang="fr-FR" sz="2000" dirty="0"/>
          </a:p>
        </p:txBody>
      </p:sp>
    </p:spTree>
    <p:extLst>
      <p:ext uri="{BB962C8B-B14F-4D97-AF65-F5344CB8AC3E}">
        <p14:creationId xmlns:p14="http://schemas.microsoft.com/office/powerpoint/2010/main" val="713553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201985"/>
            <a:ext cx="7947718" cy="673028"/>
          </a:xfrm>
        </p:spPr>
        <p:txBody>
          <a:bodyPr>
            <a:normAutofit fontScale="90000"/>
          </a:bodyPr>
          <a:lstStyle/>
          <a:p>
            <a:r>
              <a:rPr lang="fr-FR" dirty="0" smtClean="0">
                <a:solidFill>
                  <a:srgbClr val="EE5859"/>
                </a:solidFill>
              </a:rPr>
              <a:t>Incidents sécuritaires (1/2)</a:t>
            </a:r>
            <a:endParaRPr lang="fr-FR"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idx="1"/>
          </p:nvPr>
        </p:nvSpPr>
        <p:spPr>
          <a:xfrm>
            <a:off x="233756" y="875012"/>
            <a:ext cx="8016728" cy="5982987"/>
          </a:xfrm>
        </p:spPr>
        <p:txBody>
          <a:bodyPr>
            <a:normAutofit/>
          </a:bodyPr>
          <a:lstStyle/>
          <a:p>
            <a:r>
              <a:rPr lang="fr-FR" dirty="0" smtClean="0"/>
              <a:t>Des </a:t>
            </a:r>
            <a:r>
              <a:rPr lang="fr-FR" b="1" dirty="0" smtClean="0"/>
              <a:t>incidents sécuritaires </a:t>
            </a:r>
            <a:r>
              <a:rPr lang="fr-FR" dirty="0" smtClean="0"/>
              <a:t>ont été rapportés dans </a:t>
            </a:r>
            <a:r>
              <a:rPr lang="fr-FR" b="1" dirty="0" smtClean="0">
                <a:solidFill>
                  <a:schemeClr val="accent1"/>
                </a:solidFill>
              </a:rPr>
              <a:t>23</a:t>
            </a:r>
            <a:r>
              <a:rPr lang="fr-FR" dirty="0" smtClean="0">
                <a:solidFill>
                  <a:schemeClr val="accent1"/>
                </a:solidFill>
              </a:rPr>
              <a:t>/132</a:t>
            </a:r>
            <a:r>
              <a:rPr lang="fr-FR" dirty="0" smtClean="0"/>
              <a:t> localités au cours des six derniers mois précédant l’évaluation</a:t>
            </a:r>
          </a:p>
          <a:p>
            <a:pPr marL="0" indent="0">
              <a:buNone/>
            </a:pPr>
            <a:endParaRPr lang="fr-FR" sz="2400" dirty="0"/>
          </a:p>
          <a:p>
            <a:r>
              <a:rPr lang="fr-FR" dirty="0" smtClean="0"/>
              <a:t>Parmi ces localités</a:t>
            </a:r>
            <a:r>
              <a:rPr lang="fr-FR" dirty="0" smtClean="0">
                <a:solidFill>
                  <a:schemeClr val="accent1"/>
                </a:solidFill>
              </a:rPr>
              <a:t> </a:t>
            </a:r>
            <a:r>
              <a:rPr lang="fr-FR" dirty="0" smtClean="0"/>
              <a:t>:</a:t>
            </a:r>
          </a:p>
          <a:p>
            <a:pPr lvl="1">
              <a:buClr>
                <a:schemeClr val="accent1"/>
              </a:buClr>
            </a:pPr>
            <a:r>
              <a:rPr lang="fr-FR" i="1" dirty="0" smtClean="0"/>
              <a:t>  Incidents les plus rapportés : </a:t>
            </a:r>
          </a:p>
          <a:p>
            <a:pPr marL="1371600" lvl="2" indent="-457200">
              <a:buClr>
                <a:schemeClr val="accent1"/>
              </a:buClr>
              <a:buFont typeface="+mj-lt"/>
              <a:buAutoNum type="arabicPeriod"/>
            </a:pPr>
            <a:r>
              <a:rPr lang="fr-FR" sz="2200" dirty="0" smtClean="0"/>
              <a:t>Violences physiques contre les civils</a:t>
            </a:r>
          </a:p>
          <a:p>
            <a:pPr marL="1371600" lvl="2" indent="-457200">
              <a:buClr>
                <a:schemeClr val="accent1"/>
              </a:buClr>
              <a:buFont typeface="+mj-lt"/>
              <a:buAutoNum type="arabicPeriod"/>
            </a:pPr>
            <a:r>
              <a:rPr lang="fr-FR" sz="2200" dirty="0" smtClean="0"/>
              <a:t>Vols/braquages</a:t>
            </a:r>
          </a:p>
          <a:p>
            <a:pPr marL="1371600" lvl="2" indent="-457200">
              <a:buClr>
                <a:schemeClr val="accent1"/>
              </a:buClr>
              <a:buFont typeface="+mj-lt"/>
              <a:buAutoNum type="arabicPeriod"/>
            </a:pPr>
            <a:r>
              <a:rPr lang="fr-FR" sz="2200" dirty="0" smtClean="0"/>
              <a:t>Kidnapping/Disparitions forcées  </a:t>
            </a:r>
          </a:p>
          <a:p>
            <a:pPr marL="914400" lvl="2" indent="0">
              <a:buClr>
                <a:schemeClr val="accent1"/>
              </a:buClr>
              <a:buNone/>
            </a:pPr>
            <a:endParaRPr lang="fr-FR" sz="2200" dirty="0" smtClean="0"/>
          </a:p>
          <a:p>
            <a:pPr lvl="1">
              <a:buClr>
                <a:schemeClr val="accent1"/>
              </a:buClr>
            </a:pPr>
            <a:r>
              <a:rPr lang="fr-FR" i="1" dirty="0" smtClean="0"/>
              <a:t>  Groupes de personnes les plus affectés : </a:t>
            </a:r>
          </a:p>
          <a:p>
            <a:pPr marL="1371600" lvl="2" indent="-457200">
              <a:buClr>
                <a:srgbClr val="EE5859"/>
              </a:buClr>
              <a:buFont typeface="+mj-lt"/>
              <a:buAutoNum type="arabicPeriod"/>
            </a:pPr>
            <a:r>
              <a:rPr lang="fr-FR" sz="2200" dirty="0" smtClean="0">
                <a:solidFill>
                  <a:srgbClr val="000000"/>
                </a:solidFill>
              </a:rPr>
              <a:t>Hommes (18-49 ans)</a:t>
            </a:r>
            <a:endParaRPr lang="fr-FR" sz="2200" dirty="0">
              <a:solidFill>
                <a:srgbClr val="000000"/>
              </a:solidFill>
            </a:endParaRPr>
          </a:p>
          <a:p>
            <a:pPr marL="1371600" lvl="2" indent="-457200">
              <a:buClr>
                <a:srgbClr val="EE5859"/>
              </a:buClr>
              <a:buFont typeface="+mj-lt"/>
              <a:buAutoNum type="arabicPeriod"/>
            </a:pPr>
            <a:r>
              <a:rPr lang="fr-FR" sz="2200" dirty="0" smtClean="0">
                <a:solidFill>
                  <a:srgbClr val="000000"/>
                </a:solidFill>
              </a:rPr>
              <a:t>Garçons (11-17 ans)</a:t>
            </a:r>
            <a:endParaRPr lang="fr-FR" sz="2200" dirty="0">
              <a:solidFill>
                <a:srgbClr val="000000"/>
              </a:solidFill>
            </a:endParaRPr>
          </a:p>
          <a:p>
            <a:pPr marL="1371600" lvl="2" indent="-457200">
              <a:buClr>
                <a:srgbClr val="EE5859"/>
              </a:buClr>
              <a:buFont typeface="+mj-lt"/>
              <a:buAutoNum type="arabicPeriod"/>
            </a:pPr>
            <a:r>
              <a:rPr lang="fr-FR" sz="2200" dirty="0" smtClean="0">
                <a:solidFill>
                  <a:srgbClr val="000000"/>
                </a:solidFill>
              </a:rPr>
              <a:t>Femmes (18-49 ans) / Femmes âgées (50 ans ou plus)</a:t>
            </a:r>
          </a:p>
          <a:p>
            <a:pPr marL="1371600" lvl="2" indent="-457200">
              <a:buClr>
                <a:srgbClr val="EE5859"/>
              </a:buClr>
              <a:buFont typeface="+mj-lt"/>
              <a:buAutoNum type="arabicPeriod"/>
            </a:pPr>
            <a:r>
              <a:rPr lang="fr-FR" sz="2200" dirty="0" smtClean="0">
                <a:solidFill>
                  <a:srgbClr val="000000"/>
                </a:solidFill>
              </a:rPr>
              <a:t>Filles (11-17 ans)</a:t>
            </a:r>
            <a:endParaRPr lang="fr-FR" sz="2200" dirty="0">
              <a:solidFill>
                <a:srgbClr val="000000"/>
              </a:solidFill>
            </a:endParaRPr>
          </a:p>
          <a:p>
            <a:pPr marL="914400" lvl="2" indent="0">
              <a:buNone/>
            </a:pPr>
            <a:endParaRPr lang="fr-FR" dirty="0"/>
          </a:p>
        </p:txBody>
      </p:sp>
      <p:pic>
        <p:nvPicPr>
          <p:cNvPr id="5" name="Image 4"/>
          <p:cNvPicPr>
            <a:picLocks noChangeAspect="1"/>
          </p:cNvPicPr>
          <p:nvPr/>
        </p:nvPicPr>
        <p:blipFill>
          <a:blip r:embed="rId4"/>
          <a:stretch>
            <a:fillRect/>
          </a:stretch>
        </p:blipFill>
        <p:spPr>
          <a:xfrm>
            <a:off x="667964" y="4853615"/>
            <a:ext cx="453934" cy="441326"/>
          </a:xfrm>
          <a:prstGeom prst="rect">
            <a:avLst/>
          </a:prstGeom>
        </p:spPr>
      </p:pic>
      <p:pic>
        <p:nvPicPr>
          <p:cNvPr id="6" name="Image 5"/>
          <p:cNvPicPr>
            <a:picLocks noChangeAspect="1"/>
          </p:cNvPicPr>
          <p:nvPr/>
        </p:nvPicPr>
        <p:blipFill>
          <a:blip r:embed="rId5"/>
          <a:stretch>
            <a:fillRect/>
          </a:stretch>
        </p:blipFill>
        <p:spPr>
          <a:xfrm>
            <a:off x="596652" y="3196637"/>
            <a:ext cx="493417" cy="468746"/>
          </a:xfrm>
          <a:prstGeom prst="rect">
            <a:avLst/>
          </a:prstGeom>
        </p:spPr>
      </p:pic>
    </p:spTree>
    <p:extLst>
      <p:ext uri="{BB962C8B-B14F-4D97-AF65-F5344CB8AC3E}">
        <p14:creationId xmlns:p14="http://schemas.microsoft.com/office/powerpoint/2010/main" val="1592869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163648"/>
            <a:ext cx="7947718" cy="673028"/>
          </a:xfrm>
        </p:spPr>
        <p:txBody>
          <a:bodyPr>
            <a:normAutofit fontScale="90000"/>
          </a:bodyPr>
          <a:lstStyle/>
          <a:p>
            <a:r>
              <a:rPr lang="fr-FR" dirty="0" smtClean="0"/>
              <a:t>Incidents sécuritaires (2/2)</a:t>
            </a:r>
            <a:endParaRPr lang="fr-FR" dirty="0"/>
          </a:p>
        </p:txBody>
      </p:sp>
      <p:sp>
        <p:nvSpPr>
          <p:cNvPr id="3" name="Espace réservé du contenu 2"/>
          <p:cNvSpPr>
            <a:spLocks noGrp="1"/>
          </p:cNvSpPr>
          <p:nvPr>
            <p:ph idx="1"/>
          </p:nvPr>
        </p:nvSpPr>
        <p:spPr>
          <a:xfrm>
            <a:off x="233756" y="771361"/>
            <a:ext cx="7947718" cy="5869864"/>
          </a:xfrm>
        </p:spPr>
        <p:txBody>
          <a:bodyPr>
            <a:normAutofit/>
          </a:bodyPr>
          <a:lstStyle/>
          <a:p>
            <a:r>
              <a:rPr lang="fr-FR" sz="2400" b="1" dirty="0" smtClean="0"/>
              <a:t>Fréquence des incidents sécuritaires</a:t>
            </a:r>
            <a:r>
              <a:rPr lang="fr-FR" sz="2400" dirty="0" smtClean="0"/>
              <a:t>, par nombre de localités : </a:t>
            </a:r>
          </a:p>
          <a:p>
            <a:pPr marL="0" indent="0">
              <a:buNone/>
            </a:pPr>
            <a:endParaRPr lang="fr-FR" sz="2600" dirty="0" smtClean="0"/>
          </a:p>
          <a:p>
            <a:endParaRPr lang="fr-FR" sz="2600" dirty="0"/>
          </a:p>
          <a:p>
            <a:endParaRPr lang="fr-FR" sz="2600" b="1" dirty="0" smtClean="0"/>
          </a:p>
          <a:p>
            <a:r>
              <a:rPr lang="fr-FR" sz="2400" dirty="0"/>
              <a:t>D</a:t>
            </a:r>
            <a:r>
              <a:rPr lang="fr-FR" sz="2400" dirty="0" smtClean="0"/>
              <a:t>ans la </a:t>
            </a:r>
            <a:r>
              <a:rPr lang="fr-FR" sz="2400" b="1" dirty="0" smtClean="0"/>
              <a:t>majorité des localités concernées (</a:t>
            </a:r>
            <a:r>
              <a:rPr lang="fr-FR" sz="2400" b="1" dirty="0" smtClean="0">
                <a:solidFill>
                  <a:schemeClr val="accent1"/>
                </a:solidFill>
              </a:rPr>
              <a:t>13/</a:t>
            </a:r>
            <a:r>
              <a:rPr lang="fr-FR" sz="2400" dirty="0" smtClean="0">
                <a:solidFill>
                  <a:schemeClr val="accent1"/>
                </a:solidFill>
              </a:rPr>
              <a:t>23</a:t>
            </a:r>
            <a:r>
              <a:rPr lang="fr-FR" sz="2400" b="1" dirty="0" smtClean="0"/>
              <a:t>), seul un </a:t>
            </a:r>
            <a:r>
              <a:rPr lang="fr-FR" sz="2400" b="1" dirty="0"/>
              <a:t>incident sécuritaire </a:t>
            </a:r>
            <a:r>
              <a:rPr lang="fr-FR" sz="2400" dirty="0"/>
              <a:t>a e</a:t>
            </a:r>
            <a:r>
              <a:rPr lang="fr-FR" sz="2400" dirty="0" smtClean="0"/>
              <a:t>u lieu </a:t>
            </a:r>
            <a:r>
              <a:rPr lang="fr-FR" sz="2400" b="1" dirty="0" smtClean="0"/>
              <a:t>au cours du mois précédant l’évaluation</a:t>
            </a:r>
          </a:p>
          <a:p>
            <a:endParaRPr lang="fr-FR" sz="2600" b="1" dirty="0" smtClean="0"/>
          </a:p>
          <a:p>
            <a:r>
              <a:rPr lang="fr-FR" sz="2400" b="1" dirty="0" smtClean="0"/>
              <a:t>Evolution du nombre d’incidents </a:t>
            </a:r>
            <a:r>
              <a:rPr lang="fr-FR" sz="2400" dirty="0" smtClean="0"/>
              <a:t>au cours des six mois précédant l’évaluation, par nombre de localités : </a:t>
            </a:r>
            <a:endParaRPr lang="fr-FR" sz="2400" dirty="0"/>
          </a:p>
        </p:txBody>
      </p:sp>
      <p:sp>
        <p:nvSpPr>
          <p:cNvPr id="5" name="ZoneTexte 4"/>
          <p:cNvSpPr txBox="1"/>
          <p:nvPr/>
        </p:nvSpPr>
        <p:spPr>
          <a:xfrm>
            <a:off x="3810556" y="5048096"/>
            <a:ext cx="1024639" cy="523220"/>
          </a:xfrm>
          <a:prstGeom prst="rect">
            <a:avLst/>
          </a:prstGeom>
          <a:noFill/>
        </p:spPr>
        <p:txBody>
          <a:bodyPr wrap="none" rtlCol="0">
            <a:spAutoFit/>
          </a:bodyPr>
          <a:lstStyle/>
          <a:p>
            <a:r>
              <a:rPr lang="fr-FR" sz="2400" b="1" dirty="0" smtClean="0">
                <a:solidFill>
                  <a:schemeClr val="accent1"/>
                </a:solidFill>
              </a:rPr>
              <a:t>Stable</a:t>
            </a:r>
            <a:r>
              <a:rPr lang="fr-FR" sz="2800" b="1" dirty="0" smtClean="0">
                <a:solidFill>
                  <a:schemeClr val="accent1"/>
                </a:solidFill>
              </a:rPr>
              <a:t> </a:t>
            </a:r>
            <a:endParaRPr lang="fr-FR" sz="2800" b="1" dirty="0">
              <a:solidFill>
                <a:schemeClr val="accent1"/>
              </a:solidFill>
            </a:endParaRPr>
          </a:p>
        </p:txBody>
      </p:sp>
      <p:sp>
        <p:nvSpPr>
          <p:cNvPr id="6" name="ZoneTexte 5"/>
          <p:cNvSpPr txBox="1"/>
          <p:nvPr/>
        </p:nvSpPr>
        <p:spPr>
          <a:xfrm>
            <a:off x="6255094" y="5080756"/>
            <a:ext cx="1476686" cy="461665"/>
          </a:xfrm>
          <a:prstGeom prst="rect">
            <a:avLst/>
          </a:prstGeom>
          <a:noFill/>
        </p:spPr>
        <p:txBody>
          <a:bodyPr wrap="none" rtlCol="0">
            <a:spAutoFit/>
          </a:bodyPr>
          <a:lstStyle/>
          <a:p>
            <a:r>
              <a:rPr lang="fr-FR" sz="2400" b="1" dirty="0" smtClean="0">
                <a:solidFill>
                  <a:schemeClr val="accent1"/>
                </a:solidFill>
              </a:rPr>
              <a:t>Augmenté </a:t>
            </a:r>
            <a:endParaRPr lang="fr-FR" sz="2400" b="1" dirty="0">
              <a:solidFill>
                <a:schemeClr val="accent1"/>
              </a:solidFill>
            </a:endParaRPr>
          </a:p>
        </p:txBody>
      </p:sp>
      <p:sp>
        <p:nvSpPr>
          <p:cNvPr id="7" name="ZoneTexte 6"/>
          <p:cNvSpPr txBox="1"/>
          <p:nvPr/>
        </p:nvSpPr>
        <p:spPr>
          <a:xfrm>
            <a:off x="1079120" y="5624058"/>
            <a:ext cx="992579" cy="800219"/>
          </a:xfrm>
          <a:prstGeom prst="rect">
            <a:avLst/>
          </a:prstGeom>
          <a:noFill/>
        </p:spPr>
        <p:txBody>
          <a:bodyPr wrap="none" rtlCol="0">
            <a:spAutoFit/>
          </a:bodyPr>
          <a:lstStyle/>
          <a:p>
            <a:pPr algn="ctr"/>
            <a:r>
              <a:rPr lang="fr-FR" sz="2400" b="1" dirty="0" smtClean="0"/>
              <a:t>10</a:t>
            </a:r>
            <a:r>
              <a:rPr lang="fr-FR" sz="2400" dirty="0" smtClean="0"/>
              <a:t>/23</a:t>
            </a:r>
          </a:p>
          <a:p>
            <a:pPr algn="ctr"/>
            <a:r>
              <a:rPr lang="fr-FR" sz="2200" dirty="0" smtClean="0">
                <a:solidFill>
                  <a:schemeClr val="accent1"/>
                </a:solidFill>
              </a:rPr>
              <a:t>(43,5%)</a:t>
            </a:r>
            <a:endParaRPr lang="fr-FR" sz="2200" dirty="0">
              <a:solidFill>
                <a:schemeClr val="accent1"/>
              </a:solidFill>
            </a:endParaRPr>
          </a:p>
        </p:txBody>
      </p:sp>
      <p:sp>
        <p:nvSpPr>
          <p:cNvPr id="8" name="ZoneTexte 7"/>
          <p:cNvSpPr txBox="1"/>
          <p:nvPr/>
        </p:nvSpPr>
        <p:spPr>
          <a:xfrm>
            <a:off x="6563461" y="5689372"/>
            <a:ext cx="800219" cy="800219"/>
          </a:xfrm>
          <a:prstGeom prst="rect">
            <a:avLst/>
          </a:prstGeom>
          <a:noFill/>
        </p:spPr>
        <p:txBody>
          <a:bodyPr wrap="none" rtlCol="0">
            <a:spAutoFit/>
          </a:bodyPr>
          <a:lstStyle/>
          <a:p>
            <a:pPr algn="ctr"/>
            <a:r>
              <a:rPr lang="fr-FR" sz="2400" b="1" dirty="0" smtClean="0"/>
              <a:t>8</a:t>
            </a:r>
            <a:r>
              <a:rPr lang="fr-FR" sz="2400" dirty="0" smtClean="0"/>
              <a:t>/23</a:t>
            </a:r>
          </a:p>
          <a:p>
            <a:pPr algn="ctr"/>
            <a:r>
              <a:rPr lang="fr-FR" sz="2200" dirty="0" smtClean="0">
                <a:solidFill>
                  <a:schemeClr val="accent1"/>
                </a:solidFill>
              </a:rPr>
              <a:t>(35%)</a:t>
            </a:r>
            <a:endParaRPr lang="fr-FR" sz="2200" dirty="0">
              <a:solidFill>
                <a:schemeClr val="accent1"/>
              </a:solidFill>
            </a:endParaRPr>
          </a:p>
        </p:txBody>
      </p:sp>
      <p:sp>
        <p:nvSpPr>
          <p:cNvPr id="9" name="ZoneTexte 8"/>
          <p:cNvSpPr txBox="1"/>
          <p:nvPr/>
        </p:nvSpPr>
        <p:spPr>
          <a:xfrm>
            <a:off x="3871315" y="5643666"/>
            <a:ext cx="800219" cy="800219"/>
          </a:xfrm>
          <a:prstGeom prst="rect">
            <a:avLst/>
          </a:prstGeom>
          <a:noFill/>
        </p:spPr>
        <p:txBody>
          <a:bodyPr wrap="none" rtlCol="0">
            <a:spAutoFit/>
          </a:bodyPr>
          <a:lstStyle/>
          <a:p>
            <a:pPr algn="ctr"/>
            <a:r>
              <a:rPr lang="fr-FR" sz="2400" b="1" dirty="0" smtClean="0"/>
              <a:t>5</a:t>
            </a:r>
            <a:r>
              <a:rPr lang="fr-FR" sz="2400" dirty="0" smtClean="0"/>
              <a:t>/23</a:t>
            </a:r>
          </a:p>
          <a:p>
            <a:pPr algn="ctr"/>
            <a:r>
              <a:rPr lang="fr-FR" sz="2200" dirty="0" smtClean="0">
                <a:solidFill>
                  <a:schemeClr val="accent1"/>
                </a:solidFill>
              </a:rPr>
              <a:t>(22%)</a:t>
            </a:r>
            <a:endParaRPr lang="fr-FR" sz="2200" dirty="0">
              <a:solidFill>
                <a:schemeClr val="accent1"/>
              </a:solidFill>
            </a:endParaRPr>
          </a:p>
        </p:txBody>
      </p:sp>
      <p:sp>
        <p:nvSpPr>
          <p:cNvPr id="14" name="Rectangle à coins arrondis 13"/>
          <p:cNvSpPr/>
          <p:nvPr/>
        </p:nvSpPr>
        <p:spPr>
          <a:xfrm>
            <a:off x="973840" y="1151381"/>
            <a:ext cx="1168257" cy="432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Rares</a:t>
            </a:r>
            <a:endParaRPr lang="fr-FR" sz="2000" b="1" dirty="0"/>
          </a:p>
        </p:txBody>
      </p:sp>
      <p:sp>
        <p:nvSpPr>
          <p:cNvPr id="16" name="Rectangle à coins arrondis 15"/>
          <p:cNvSpPr/>
          <p:nvPr/>
        </p:nvSpPr>
        <p:spPr>
          <a:xfrm>
            <a:off x="3572174" y="1155399"/>
            <a:ext cx="1494321" cy="432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Sporadiques</a:t>
            </a:r>
            <a:endParaRPr lang="fr-FR" sz="2000" b="1" dirty="0"/>
          </a:p>
        </p:txBody>
      </p:sp>
      <p:sp>
        <p:nvSpPr>
          <p:cNvPr id="18" name="Rectangle à coins arrondis 17"/>
          <p:cNvSpPr/>
          <p:nvPr/>
        </p:nvSpPr>
        <p:spPr>
          <a:xfrm>
            <a:off x="5902282" y="1156193"/>
            <a:ext cx="1535257" cy="432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Fréquents</a:t>
            </a:r>
            <a:endParaRPr lang="fr-FR" sz="2000" b="1" dirty="0"/>
          </a:p>
        </p:txBody>
      </p:sp>
      <p:sp>
        <p:nvSpPr>
          <p:cNvPr id="21" name="ZoneTexte 20"/>
          <p:cNvSpPr txBox="1"/>
          <p:nvPr/>
        </p:nvSpPr>
        <p:spPr>
          <a:xfrm>
            <a:off x="1079319" y="1634184"/>
            <a:ext cx="992579" cy="800219"/>
          </a:xfrm>
          <a:prstGeom prst="rect">
            <a:avLst/>
          </a:prstGeom>
          <a:noFill/>
        </p:spPr>
        <p:txBody>
          <a:bodyPr wrap="none" rtlCol="0">
            <a:spAutoFit/>
          </a:bodyPr>
          <a:lstStyle/>
          <a:p>
            <a:pPr algn="ctr"/>
            <a:r>
              <a:rPr lang="fr-FR" sz="2400" b="1" dirty="0" smtClean="0"/>
              <a:t>10</a:t>
            </a:r>
            <a:r>
              <a:rPr lang="fr-FR" sz="2400" dirty="0" smtClean="0"/>
              <a:t>/23</a:t>
            </a:r>
          </a:p>
          <a:p>
            <a:pPr algn="ctr"/>
            <a:r>
              <a:rPr lang="fr-FR" sz="2200" dirty="0" smtClean="0">
                <a:solidFill>
                  <a:schemeClr val="accent1"/>
                </a:solidFill>
              </a:rPr>
              <a:t>(43,5%)</a:t>
            </a:r>
            <a:endParaRPr lang="fr-FR" sz="2200" dirty="0">
              <a:solidFill>
                <a:schemeClr val="accent1"/>
              </a:solidFill>
            </a:endParaRPr>
          </a:p>
        </p:txBody>
      </p:sp>
      <p:sp>
        <p:nvSpPr>
          <p:cNvPr id="22" name="ZoneTexte 21"/>
          <p:cNvSpPr txBox="1"/>
          <p:nvPr/>
        </p:nvSpPr>
        <p:spPr>
          <a:xfrm>
            <a:off x="3945648" y="1634186"/>
            <a:ext cx="800219" cy="800219"/>
          </a:xfrm>
          <a:prstGeom prst="rect">
            <a:avLst/>
          </a:prstGeom>
          <a:noFill/>
        </p:spPr>
        <p:txBody>
          <a:bodyPr wrap="none" rtlCol="0">
            <a:spAutoFit/>
          </a:bodyPr>
          <a:lstStyle/>
          <a:p>
            <a:pPr algn="ctr"/>
            <a:r>
              <a:rPr lang="fr-FR" sz="2400" b="1" dirty="0" smtClean="0"/>
              <a:t>8</a:t>
            </a:r>
            <a:r>
              <a:rPr lang="fr-FR" sz="2400" dirty="0" smtClean="0"/>
              <a:t>/23</a:t>
            </a:r>
          </a:p>
          <a:p>
            <a:pPr algn="ctr"/>
            <a:r>
              <a:rPr lang="fr-FR" sz="2200" dirty="0" smtClean="0">
                <a:solidFill>
                  <a:schemeClr val="accent1"/>
                </a:solidFill>
              </a:rPr>
              <a:t>(35%)</a:t>
            </a:r>
            <a:endParaRPr lang="fr-FR" sz="2200" dirty="0">
              <a:solidFill>
                <a:schemeClr val="accent1"/>
              </a:solidFill>
            </a:endParaRPr>
          </a:p>
        </p:txBody>
      </p:sp>
      <p:sp>
        <p:nvSpPr>
          <p:cNvPr id="23" name="ZoneTexte 22"/>
          <p:cNvSpPr txBox="1"/>
          <p:nvPr/>
        </p:nvSpPr>
        <p:spPr>
          <a:xfrm>
            <a:off x="6279366" y="1637272"/>
            <a:ext cx="800219" cy="800219"/>
          </a:xfrm>
          <a:prstGeom prst="rect">
            <a:avLst/>
          </a:prstGeom>
          <a:noFill/>
        </p:spPr>
        <p:txBody>
          <a:bodyPr wrap="none" rtlCol="0">
            <a:spAutoFit/>
          </a:bodyPr>
          <a:lstStyle/>
          <a:p>
            <a:pPr algn="ctr"/>
            <a:r>
              <a:rPr lang="fr-FR" sz="2400" b="1" dirty="0" smtClean="0"/>
              <a:t>5</a:t>
            </a:r>
            <a:r>
              <a:rPr lang="fr-FR" sz="2400" dirty="0" smtClean="0"/>
              <a:t>/23</a:t>
            </a:r>
          </a:p>
          <a:p>
            <a:pPr algn="ctr"/>
            <a:r>
              <a:rPr lang="fr-FR" sz="2200" dirty="0" smtClean="0">
                <a:solidFill>
                  <a:schemeClr val="accent1"/>
                </a:solidFill>
              </a:rPr>
              <a:t>(22%)</a:t>
            </a:r>
            <a:endParaRPr lang="fr-FR" sz="2200" dirty="0">
              <a:solidFill>
                <a:schemeClr val="accent1"/>
              </a:solidFill>
            </a:endParaRPr>
          </a:p>
        </p:txBody>
      </p:sp>
      <p:cxnSp>
        <p:nvCxnSpPr>
          <p:cNvPr id="27" name="Connecteur droit 26"/>
          <p:cNvCxnSpPr/>
          <p:nvPr/>
        </p:nvCxnSpPr>
        <p:spPr>
          <a:xfrm>
            <a:off x="3074661" y="1215834"/>
            <a:ext cx="0" cy="1218569"/>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5700793" y="1166846"/>
            <a:ext cx="0" cy="1300215"/>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976393" y="5051215"/>
            <a:ext cx="1263487" cy="523220"/>
          </a:xfrm>
          <a:prstGeom prst="rect">
            <a:avLst/>
          </a:prstGeom>
          <a:noFill/>
        </p:spPr>
        <p:txBody>
          <a:bodyPr wrap="none" rtlCol="0">
            <a:spAutoFit/>
          </a:bodyPr>
          <a:lstStyle/>
          <a:p>
            <a:r>
              <a:rPr lang="fr-FR" sz="2400" b="1" dirty="0" smtClean="0">
                <a:solidFill>
                  <a:schemeClr val="accent1"/>
                </a:solidFill>
              </a:rPr>
              <a:t>Diminué</a:t>
            </a:r>
            <a:r>
              <a:rPr lang="fr-FR" sz="2800" b="1" dirty="0" smtClean="0">
                <a:solidFill>
                  <a:schemeClr val="accent1"/>
                </a:solidFill>
              </a:rPr>
              <a:t> </a:t>
            </a:r>
            <a:endParaRPr lang="fr-FR" sz="2800" b="1" dirty="0">
              <a:solidFill>
                <a:schemeClr val="accent1"/>
              </a:solidFill>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Connecteur droit 35"/>
          <p:cNvCxnSpPr/>
          <p:nvPr/>
        </p:nvCxnSpPr>
        <p:spPr>
          <a:xfrm>
            <a:off x="3074661" y="5039292"/>
            <a:ext cx="0" cy="116953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5700793" y="5021917"/>
            <a:ext cx="0" cy="116953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8" name="Flèche droite 37"/>
          <p:cNvSpPr/>
          <p:nvPr/>
        </p:nvSpPr>
        <p:spPr>
          <a:xfrm rot="7425272">
            <a:off x="571983" y="5255308"/>
            <a:ext cx="424542" cy="172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rot="18390358">
            <a:off x="5898837" y="5125975"/>
            <a:ext cx="424542" cy="172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lèche droite 40"/>
          <p:cNvSpPr/>
          <p:nvPr/>
        </p:nvSpPr>
        <p:spPr>
          <a:xfrm>
            <a:off x="3342819" y="5245363"/>
            <a:ext cx="424542" cy="172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59754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479420"/>
            <a:ext cx="7947718" cy="673028"/>
          </a:xfrm>
        </p:spPr>
        <p:txBody>
          <a:bodyPr>
            <a:noAutofit/>
          </a:bodyPr>
          <a:lstStyle/>
          <a:p>
            <a:r>
              <a:rPr lang="fr-FR" sz="3200" dirty="0" smtClean="0"/>
              <a:t>Localités dans lesquelles des incidents sécuritaires ont eu lieu au cours des six mois précédant l’enquête</a:t>
            </a:r>
            <a:endParaRPr lang="fr-FR" sz="3200" dirty="0"/>
          </a:p>
        </p:txBody>
      </p:sp>
      <p:pic>
        <p:nvPicPr>
          <p:cNvPr id="3" name="Image 2"/>
          <p:cNvPicPr>
            <a:picLocks noChangeAspect="1"/>
          </p:cNvPicPr>
          <p:nvPr/>
        </p:nvPicPr>
        <p:blipFill rotWithShape="1">
          <a:blip r:embed="rId2"/>
          <a:srcRect l="500"/>
          <a:stretch/>
        </p:blipFill>
        <p:spPr>
          <a:xfrm>
            <a:off x="272142" y="1462682"/>
            <a:ext cx="7635755" cy="5395318"/>
          </a:xfrm>
          <a:prstGeom prst="rect">
            <a:avLst/>
          </a:prstGeom>
        </p:spPr>
      </p:pic>
    </p:spTree>
    <p:extLst>
      <p:ext uri="{BB962C8B-B14F-4D97-AF65-F5344CB8AC3E}">
        <p14:creationId xmlns:p14="http://schemas.microsoft.com/office/powerpoint/2010/main" val="280065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Mécanismes de prévention/réduction des incidents sécuritaires </a:t>
            </a:r>
            <a:endParaRPr lang="fr-FR" dirty="0"/>
          </a:p>
        </p:txBody>
      </p:sp>
      <p:sp>
        <p:nvSpPr>
          <p:cNvPr id="3" name="Espace réservé du contenu 2"/>
          <p:cNvSpPr>
            <a:spLocks noGrp="1"/>
          </p:cNvSpPr>
          <p:nvPr>
            <p:ph idx="1"/>
          </p:nvPr>
        </p:nvSpPr>
        <p:spPr>
          <a:xfrm>
            <a:off x="233756" y="1367633"/>
            <a:ext cx="7947718" cy="5604669"/>
          </a:xfrm>
        </p:spPr>
        <p:txBody>
          <a:bodyPr>
            <a:normAutofit lnSpcReduction="10000"/>
          </a:bodyPr>
          <a:lstStyle/>
          <a:p>
            <a:r>
              <a:rPr lang="fr-FR" dirty="0" smtClean="0"/>
              <a:t>Des </a:t>
            </a:r>
            <a:r>
              <a:rPr lang="fr-FR" b="1" dirty="0"/>
              <a:t>actions afin de réduire/prévenir l’occurrence d’incidents </a:t>
            </a:r>
            <a:r>
              <a:rPr lang="fr-FR" b="1" dirty="0" smtClean="0"/>
              <a:t>sécuritaires </a:t>
            </a:r>
            <a:r>
              <a:rPr lang="fr-FR" dirty="0" smtClean="0"/>
              <a:t>ont été </a:t>
            </a:r>
            <a:r>
              <a:rPr lang="fr-FR" b="1" dirty="0" smtClean="0"/>
              <a:t>mises en œuvre </a:t>
            </a:r>
            <a:r>
              <a:rPr lang="fr-FR" dirty="0" smtClean="0"/>
              <a:t>dans </a:t>
            </a:r>
            <a:r>
              <a:rPr lang="fr-FR" dirty="0"/>
              <a:t>la </a:t>
            </a:r>
            <a:r>
              <a:rPr lang="fr-FR" b="1" dirty="0"/>
              <a:t>majorité des localités </a:t>
            </a:r>
            <a:r>
              <a:rPr lang="fr-FR" b="1" dirty="0" smtClean="0"/>
              <a:t>affectées : </a:t>
            </a:r>
            <a:r>
              <a:rPr lang="fr-FR" sz="3200" b="1" dirty="0" smtClean="0">
                <a:solidFill>
                  <a:schemeClr val="accent1"/>
                </a:solidFill>
              </a:rPr>
              <a:t>15</a:t>
            </a:r>
            <a:r>
              <a:rPr lang="fr-FR" sz="3200" dirty="0" smtClean="0">
                <a:solidFill>
                  <a:schemeClr val="accent1"/>
                </a:solidFill>
              </a:rPr>
              <a:t>/23 </a:t>
            </a:r>
            <a:r>
              <a:rPr lang="fr-FR" sz="2400" dirty="0">
                <a:solidFill>
                  <a:schemeClr val="accent1"/>
                </a:solidFill>
              </a:rPr>
              <a:t>(</a:t>
            </a:r>
            <a:r>
              <a:rPr lang="fr-FR" sz="2400" dirty="0" smtClean="0">
                <a:solidFill>
                  <a:schemeClr val="accent1"/>
                </a:solidFill>
              </a:rPr>
              <a:t>65%)</a:t>
            </a:r>
            <a:endParaRPr lang="fr-FR" dirty="0" smtClean="0"/>
          </a:p>
          <a:p>
            <a:pPr marL="0" indent="0">
              <a:buNone/>
            </a:pPr>
            <a:endParaRPr lang="fr-FR" dirty="0" smtClean="0"/>
          </a:p>
          <a:p>
            <a:r>
              <a:rPr lang="fr-FR" dirty="0" smtClean="0"/>
              <a:t> </a:t>
            </a:r>
            <a:r>
              <a:rPr lang="fr-FR" b="1" dirty="0" smtClean="0"/>
              <a:t>Principales actions </a:t>
            </a:r>
            <a:r>
              <a:rPr lang="fr-FR" dirty="0" smtClean="0"/>
              <a:t>ayant été entreprises : </a:t>
            </a:r>
          </a:p>
          <a:p>
            <a:pPr marL="971550" lvl="1" indent="-514350">
              <a:buClr>
                <a:schemeClr val="accent1"/>
              </a:buClr>
              <a:buFont typeface="+mj-lt"/>
              <a:buAutoNum type="arabicPeriod"/>
            </a:pPr>
            <a:r>
              <a:rPr lang="fr-FR" dirty="0" smtClean="0"/>
              <a:t>Sécurisation</a:t>
            </a:r>
          </a:p>
          <a:p>
            <a:pPr marL="971550" lvl="1" indent="-514350">
              <a:buClr>
                <a:schemeClr val="accent1"/>
              </a:buClr>
              <a:buFont typeface="+mj-lt"/>
              <a:buAutoNum type="arabicPeriod"/>
            </a:pPr>
            <a:r>
              <a:rPr lang="fr-FR" dirty="0" smtClean="0"/>
              <a:t>Patrouilles fréquentes </a:t>
            </a:r>
          </a:p>
          <a:p>
            <a:pPr marL="971550" lvl="1" indent="-514350">
              <a:buClr>
                <a:schemeClr val="accent1"/>
              </a:buClr>
              <a:buFont typeface="+mj-lt"/>
              <a:buAutoNum type="arabicPeriod"/>
            </a:pPr>
            <a:r>
              <a:rPr lang="fr-FR" dirty="0" smtClean="0"/>
              <a:t>Aide humanitaire</a:t>
            </a:r>
          </a:p>
          <a:p>
            <a:pPr marL="457200" lvl="1" indent="0">
              <a:buNone/>
            </a:pPr>
            <a:endParaRPr lang="fr-FR" dirty="0"/>
          </a:p>
          <a:p>
            <a:pPr lvl="0"/>
            <a:r>
              <a:rPr lang="fr-FR" dirty="0" smtClean="0">
                <a:solidFill>
                  <a:srgbClr val="000000"/>
                </a:solidFill>
              </a:rPr>
              <a:t>Actions ayant été principalement entreprises par les </a:t>
            </a:r>
            <a:r>
              <a:rPr lang="fr-FR" b="1" dirty="0" smtClean="0">
                <a:solidFill>
                  <a:srgbClr val="000000"/>
                </a:solidFill>
              </a:rPr>
              <a:t>principaux</a:t>
            </a:r>
            <a:r>
              <a:rPr lang="fr-FR" dirty="0" smtClean="0">
                <a:solidFill>
                  <a:srgbClr val="000000"/>
                </a:solidFill>
              </a:rPr>
              <a:t> </a:t>
            </a:r>
            <a:r>
              <a:rPr lang="fr-FR" b="1" dirty="0" smtClean="0">
                <a:solidFill>
                  <a:srgbClr val="000000"/>
                </a:solidFill>
              </a:rPr>
              <a:t>acteurs suivants </a:t>
            </a:r>
            <a:r>
              <a:rPr lang="fr-FR" dirty="0" smtClean="0">
                <a:solidFill>
                  <a:srgbClr val="000000"/>
                </a:solidFill>
              </a:rPr>
              <a:t>: </a:t>
            </a:r>
            <a:endParaRPr lang="fr-FR" dirty="0">
              <a:solidFill>
                <a:srgbClr val="000000"/>
              </a:solidFill>
            </a:endParaRPr>
          </a:p>
          <a:p>
            <a:pPr marL="971550" lvl="1" indent="-514350">
              <a:buClr>
                <a:schemeClr val="accent1"/>
              </a:buClr>
              <a:buFont typeface="+mj-lt"/>
              <a:buAutoNum type="arabicPeriod"/>
            </a:pPr>
            <a:r>
              <a:rPr lang="fr-FR" dirty="0" smtClean="0">
                <a:solidFill>
                  <a:srgbClr val="000000"/>
                </a:solidFill>
              </a:rPr>
              <a:t>Patrouille FDS</a:t>
            </a:r>
          </a:p>
          <a:p>
            <a:pPr marL="971550" lvl="1" indent="-514350">
              <a:buClr>
                <a:schemeClr val="accent1"/>
              </a:buClr>
              <a:buFont typeface="+mj-lt"/>
              <a:buAutoNum type="arabicPeriod"/>
            </a:pPr>
            <a:r>
              <a:rPr lang="fr-FR" dirty="0" smtClean="0">
                <a:solidFill>
                  <a:srgbClr val="000000"/>
                </a:solidFill>
              </a:rPr>
              <a:t>Etat</a:t>
            </a:r>
          </a:p>
          <a:p>
            <a:pPr marL="971550" lvl="1" indent="-514350">
              <a:buClr>
                <a:schemeClr val="accent1"/>
              </a:buClr>
              <a:buFont typeface="+mj-lt"/>
              <a:buAutoNum type="arabicPeriod"/>
            </a:pPr>
            <a:r>
              <a:rPr lang="fr-FR" dirty="0" smtClean="0">
                <a:solidFill>
                  <a:srgbClr val="000000"/>
                </a:solidFill>
              </a:rPr>
              <a:t>Organisations Non-Gouvernementales (ONG)</a:t>
            </a:r>
            <a:endParaRPr lang="fr-FR" dirty="0">
              <a:solidFill>
                <a:srgbClr val="000000"/>
              </a:solidFill>
            </a:endParaRPr>
          </a:p>
          <a:p>
            <a:pPr lvl="1"/>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4"/>
          <a:stretch>
            <a:fillRect/>
          </a:stretch>
        </p:blipFill>
        <p:spPr>
          <a:xfrm>
            <a:off x="6490345" y="3631127"/>
            <a:ext cx="760593" cy="620484"/>
          </a:xfrm>
          <a:prstGeom prst="rect">
            <a:avLst/>
          </a:prstGeom>
        </p:spPr>
      </p:pic>
      <p:pic>
        <p:nvPicPr>
          <p:cNvPr id="6" name="Image 5"/>
          <p:cNvPicPr>
            <a:picLocks noChangeAspect="1"/>
          </p:cNvPicPr>
          <p:nvPr/>
        </p:nvPicPr>
        <p:blipFill>
          <a:blip r:embed="rId5"/>
          <a:stretch>
            <a:fillRect/>
          </a:stretch>
        </p:blipFill>
        <p:spPr>
          <a:xfrm>
            <a:off x="6680799" y="5796646"/>
            <a:ext cx="734785" cy="587828"/>
          </a:xfrm>
          <a:prstGeom prst="rect">
            <a:avLst/>
          </a:prstGeom>
        </p:spPr>
      </p:pic>
    </p:spTree>
    <p:extLst>
      <p:ext uri="{BB962C8B-B14F-4D97-AF65-F5344CB8AC3E}">
        <p14:creationId xmlns:p14="http://schemas.microsoft.com/office/powerpoint/2010/main" val="67880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Efficacité des mécanismes de prévention</a:t>
            </a:r>
            <a:endParaRPr lang="fr-FR" dirty="0"/>
          </a:p>
        </p:txBody>
      </p:sp>
      <p:sp>
        <p:nvSpPr>
          <p:cNvPr id="3" name="Espace réservé du contenu 2"/>
          <p:cNvSpPr>
            <a:spLocks noGrp="1"/>
          </p:cNvSpPr>
          <p:nvPr>
            <p:ph idx="1"/>
          </p:nvPr>
        </p:nvSpPr>
        <p:spPr>
          <a:xfrm>
            <a:off x="233756" y="1253331"/>
            <a:ext cx="7947718" cy="5604669"/>
          </a:xfrm>
        </p:spPr>
        <p:txBody>
          <a:bodyPr>
            <a:normAutofit/>
          </a:bodyPr>
          <a:lstStyle/>
          <a:p>
            <a:r>
              <a:rPr lang="fr-FR" b="1" dirty="0"/>
              <a:t>A</a:t>
            </a:r>
            <a:r>
              <a:rPr lang="fr-FR" b="1" dirty="0" smtClean="0"/>
              <a:t>ctions jugées inefficaces</a:t>
            </a:r>
            <a:r>
              <a:rPr lang="fr-FR" dirty="0" smtClean="0"/>
              <a:t> dans </a:t>
            </a:r>
            <a:r>
              <a:rPr lang="fr-FR" dirty="0"/>
              <a:t>seulement une </a:t>
            </a:r>
            <a:r>
              <a:rPr lang="fr-FR" b="1" dirty="0"/>
              <a:t>minorité de localités où des mesures ont été </a:t>
            </a:r>
            <a:r>
              <a:rPr lang="fr-FR" b="1" dirty="0" smtClean="0"/>
              <a:t>entreprises: </a:t>
            </a:r>
            <a:r>
              <a:rPr lang="fr-FR" sz="3200" b="1" dirty="0" smtClean="0">
                <a:solidFill>
                  <a:schemeClr val="accent1"/>
                </a:solidFill>
              </a:rPr>
              <a:t>4</a:t>
            </a:r>
            <a:r>
              <a:rPr lang="fr-FR" sz="3200" dirty="0" smtClean="0">
                <a:solidFill>
                  <a:schemeClr val="accent1"/>
                </a:solidFill>
              </a:rPr>
              <a:t>/15 (</a:t>
            </a:r>
            <a:r>
              <a:rPr lang="fr-FR" sz="2400" dirty="0" smtClean="0">
                <a:solidFill>
                  <a:schemeClr val="accent1"/>
                </a:solidFill>
              </a:rPr>
              <a:t>27%)</a:t>
            </a:r>
            <a:endParaRPr lang="fr-FR" dirty="0" smtClean="0"/>
          </a:p>
          <a:p>
            <a:endParaRPr lang="fr-FR" dirty="0"/>
          </a:p>
          <a:p>
            <a:r>
              <a:rPr lang="fr-FR" b="1" dirty="0" smtClean="0"/>
              <a:t>Principales raisons </a:t>
            </a:r>
            <a:r>
              <a:rPr lang="fr-FR" dirty="0" smtClean="0"/>
              <a:t>pour lesquelles ces actions ont été jugées inefficaces : </a:t>
            </a:r>
          </a:p>
          <a:p>
            <a:pPr marL="971550" lvl="1" indent="-514350">
              <a:buClr>
                <a:schemeClr val="accent1"/>
              </a:buClr>
              <a:buFont typeface="+mj-lt"/>
              <a:buAutoNum type="arabicPeriod"/>
            </a:pPr>
            <a:r>
              <a:rPr lang="fr-FR" dirty="0" smtClean="0"/>
              <a:t>Manque de consultation de la population locale</a:t>
            </a:r>
          </a:p>
          <a:p>
            <a:pPr marL="971550" lvl="1" indent="-514350">
              <a:buClr>
                <a:schemeClr val="accent1"/>
              </a:buClr>
              <a:buFont typeface="+mj-lt"/>
              <a:buAutoNum type="arabicPeriod"/>
            </a:pPr>
            <a:r>
              <a:rPr lang="fr-FR" dirty="0" smtClean="0"/>
              <a:t>Manque d’information</a:t>
            </a:r>
          </a:p>
          <a:p>
            <a:pPr marL="971550" lvl="1" indent="-514350">
              <a:buClr>
                <a:schemeClr val="accent1"/>
              </a:buClr>
              <a:buFont typeface="+mj-lt"/>
              <a:buAutoNum type="arabicPeriod"/>
            </a:pPr>
            <a:r>
              <a:rPr lang="fr-FR" dirty="0" smtClean="0"/>
              <a:t>Discrimination </a:t>
            </a:r>
          </a:p>
          <a:p>
            <a:pPr marL="457200" lvl="1" indent="0">
              <a:buNone/>
            </a:pPr>
            <a:endParaRPr lang="fr-FR" dirty="0" smtClean="0"/>
          </a:p>
          <a:p>
            <a:pPr marL="0" lvl="0" indent="0">
              <a:buNone/>
            </a:pPr>
            <a:r>
              <a:rPr lang="fr-FR" dirty="0" smtClean="0">
                <a:solidFill>
                  <a:srgbClr val="000000"/>
                </a:solidFill>
              </a:rPr>
              <a:t>         </a:t>
            </a:r>
            <a:r>
              <a:rPr lang="fr-FR" b="1" dirty="0" smtClean="0">
                <a:solidFill>
                  <a:srgbClr val="000000"/>
                </a:solidFill>
              </a:rPr>
              <a:t>Tendances similaires </a:t>
            </a:r>
            <a:r>
              <a:rPr lang="fr-FR" dirty="0" smtClean="0">
                <a:solidFill>
                  <a:srgbClr val="000000"/>
                </a:solidFill>
              </a:rPr>
              <a:t>trouvées vis-à-vis de la situation sécuritaire pour les </a:t>
            </a:r>
            <a:r>
              <a:rPr lang="fr-FR" b="1" dirty="0" smtClean="0">
                <a:solidFill>
                  <a:srgbClr val="000000"/>
                </a:solidFill>
              </a:rPr>
              <a:t>Personnes Déplacées </a:t>
            </a:r>
            <a:r>
              <a:rPr lang="fr-FR" b="1" dirty="0">
                <a:solidFill>
                  <a:srgbClr val="000000"/>
                </a:solidFill>
              </a:rPr>
              <a:t>I</a:t>
            </a:r>
            <a:r>
              <a:rPr lang="fr-FR" b="1" dirty="0" smtClean="0">
                <a:solidFill>
                  <a:srgbClr val="000000"/>
                </a:solidFill>
              </a:rPr>
              <a:t>nternes (PDI) et réfugiés </a:t>
            </a:r>
            <a:endParaRPr lang="fr-FR" b="1" dirty="0">
              <a:solidFill>
                <a:srgbClr val="000000"/>
              </a:solidFill>
            </a:endParaRPr>
          </a:p>
          <a:p>
            <a:pPr marL="457200" lvl="1" indent="0">
              <a:buNone/>
            </a:pPr>
            <a:endParaRPr lang="fr-FR" dirty="0"/>
          </a:p>
        </p:txBody>
      </p:sp>
      <p:sp>
        <p:nvSpPr>
          <p:cNvPr id="4" name="Flèche droite 3"/>
          <p:cNvSpPr/>
          <p:nvPr/>
        </p:nvSpPr>
        <p:spPr>
          <a:xfrm>
            <a:off x="446314" y="5606140"/>
            <a:ext cx="473529" cy="310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337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Sommaire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33756" y="1399977"/>
            <a:ext cx="7947718" cy="4743245"/>
          </a:xfrm>
        </p:spPr>
        <p:txBody>
          <a:bodyPr>
            <a:normAutofit/>
          </a:bodyPr>
          <a:lstStyle/>
          <a:p>
            <a:pPr marL="0" indent="0">
              <a:buNone/>
            </a:pPr>
            <a:r>
              <a:rPr lang="fr-FR" sz="3200" dirty="0" smtClean="0"/>
              <a:t>1. Introduction</a:t>
            </a:r>
          </a:p>
          <a:p>
            <a:pPr marL="0" indent="0">
              <a:buNone/>
            </a:pPr>
            <a:r>
              <a:rPr lang="fr-FR" sz="3200" dirty="0" smtClean="0"/>
              <a:t>2. Méthodologie</a:t>
            </a:r>
          </a:p>
          <a:p>
            <a:pPr marL="0" indent="0">
              <a:buNone/>
            </a:pPr>
            <a:r>
              <a:rPr lang="fr-FR" sz="3200" dirty="0" smtClean="0"/>
              <a:t>3. Résultats principaux de l’évaluation</a:t>
            </a:r>
          </a:p>
          <a:p>
            <a:pPr lvl="1"/>
            <a:r>
              <a:rPr lang="fr-FR" sz="2800" dirty="0" smtClean="0"/>
              <a:t>Situation sécuritaire</a:t>
            </a:r>
          </a:p>
          <a:p>
            <a:pPr lvl="1"/>
            <a:r>
              <a:rPr lang="fr-FR" sz="2800" dirty="0" smtClean="0"/>
              <a:t>Protection</a:t>
            </a:r>
          </a:p>
          <a:p>
            <a:pPr lvl="1"/>
            <a:r>
              <a:rPr lang="fr-FR" sz="2800" dirty="0" smtClean="0"/>
              <a:t>Accès à l’information/</a:t>
            </a:r>
            <a:r>
              <a:rPr lang="fr-FR" sz="2800" dirty="0"/>
              <a:t> </a:t>
            </a:r>
            <a:r>
              <a:rPr lang="fr-FR" sz="2800" dirty="0" smtClean="0"/>
              <a:t>services de base</a:t>
            </a:r>
          </a:p>
          <a:p>
            <a:pPr marL="0" indent="0">
              <a:buNone/>
            </a:pPr>
            <a:r>
              <a:rPr lang="fr-FR" dirty="0" smtClean="0"/>
              <a:t>4. </a:t>
            </a:r>
            <a:r>
              <a:rPr lang="fr-FR" sz="3200" dirty="0" smtClean="0"/>
              <a:t>Conclusion</a:t>
            </a:r>
          </a:p>
          <a:p>
            <a:pPr marL="457200" lvl="1" indent="0">
              <a:buNone/>
            </a:pPr>
            <a:endParaRPr lang="fr-FR" dirty="0"/>
          </a:p>
        </p:txBody>
      </p:sp>
    </p:spTree>
    <p:extLst>
      <p:ext uri="{BB962C8B-B14F-4D97-AF65-F5344CB8AC3E}">
        <p14:creationId xmlns:p14="http://schemas.microsoft.com/office/powerpoint/2010/main" val="4234419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Impact de l’arrivée de la population déplacée</a:t>
            </a:r>
            <a:endParaRPr lang="fr-FR" dirty="0"/>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459713274"/>
              </p:ext>
            </p:extLst>
          </p:nvPr>
        </p:nvGraphicFramePr>
        <p:xfrm>
          <a:off x="775484" y="2216383"/>
          <a:ext cx="6142486" cy="2885167"/>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p:cNvSpPr txBox="1"/>
          <p:nvPr/>
        </p:nvSpPr>
        <p:spPr>
          <a:xfrm>
            <a:off x="233756" y="1323831"/>
            <a:ext cx="7772042" cy="892552"/>
          </a:xfrm>
          <a:prstGeom prst="rect">
            <a:avLst/>
          </a:prstGeom>
          <a:noFill/>
        </p:spPr>
        <p:txBody>
          <a:bodyPr wrap="square" rtlCol="0">
            <a:spAutoFit/>
          </a:bodyPr>
          <a:lstStyle/>
          <a:p>
            <a:pPr marL="342900" indent="-342900">
              <a:buFont typeface="Arial" panose="020B0604020202020204" pitchFamily="34" charset="0"/>
              <a:buChar char="•"/>
            </a:pPr>
            <a:r>
              <a:rPr lang="fr-FR" sz="2600" b="1" dirty="0" smtClean="0"/>
              <a:t>Existence d’un impact pour la population hôte suite à l’arrivée de déplacés, </a:t>
            </a:r>
            <a:r>
              <a:rPr lang="fr-FR" sz="2600" dirty="0" smtClean="0"/>
              <a:t>par nombre de localités : </a:t>
            </a:r>
            <a:endParaRPr lang="fr-FR" sz="2600" dirty="0"/>
          </a:p>
        </p:txBody>
      </p:sp>
      <p:sp>
        <p:nvSpPr>
          <p:cNvPr id="12" name="ZoneTexte 11"/>
          <p:cNvSpPr txBox="1"/>
          <p:nvPr/>
        </p:nvSpPr>
        <p:spPr>
          <a:xfrm>
            <a:off x="233756" y="5156371"/>
            <a:ext cx="7947718" cy="1600438"/>
          </a:xfrm>
          <a:prstGeom prst="rect">
            <a:avLst/>
          </a:prstGeom>
          <a:noFill/>
        </p:spPr>
        <p:txBody>
          <a:bodyPr wrap="square" rtlCol="0">
            <a:spAutoFit/>
          </a:bodyPr>
          <a:lstStyle/>
          <a:p>
            <a:pPr marL="342900" indent="-342900">
              <a:buFont typeface="Arial" panose="020B0604020202020204" pitchFamily="34" charset="0"/>
              <a:buChar char="•"/>
            </a:pPr>
            <a:r>
              <a:rPr lang="fr-FR" sz="2600" b="1" dirty="0"/>
              <a:t>P</a:t>
            </a:r>
            <a:r>
              <a:rPr lang="fr-FR" sz="2600" b="1" dirty="0" smtClean="0"/>
              <a:t>rincipaux aspects </a:t>
            </a:r>
            <a:r>
              <a:rPr lang="fr-FR" sz="2600" dirty="0" smtClean="0"/>
              <a:t>de cet impact : </a:t>
            </a:r>
          </a:p>
          <a:p>
            <a:pPr marL="914400" lvl="1" indent="-457200">
              <a:buClr>
                <a:schemeClr val="accent1"/>
              </a:buClr>
              <a:buFont typeface="+mj-lt"/>
              <a:buAutoNum type="arabicPeriod"/>
            </a:pPr>
            <a:r>
              <a:rPr lang="fr-FR" sz="2400" dirty="0" smtClean="0"/>
              <a:t>Augmentation de l’aide extérieure</a:t>
            </a:r>
          </a:p>
          <a:p>
            <a:pPr marL="914400" lvl="1" indent="-457200">
              <a:buClr>
                <a:schemeClr val="accent1"/>
              </a:buClr>
              <a:buFont typeface="+mj-lt"/>
              <a:buAutoNum type="arabicPeriod"/>
            </a:pPr>
            <a:r>
              <a:rPr lang="fr-FR" sz="2400" dirty="0" smtClean="0"/>
              <a:t>Diminution de l’accès aux ressources naturelles</a:t>
            </a:r>
          </a:p>
          <a:p>
            <a:pPr marL="914400" lvl="1" indent="-457200">
              <a:buClr>
                <a:schemeClr val="accent1"/>
              </a:buClr>
              <a:buFont typeface="+mj-lt"/>
              <a:buAutoNum type="arabicPeriod"/>
            </a:pPr>
            <a:r>
              <a:rPr lang="fr-FR" sz="2400" dirty="0" smtClean="0"/>
              <a:t>Diminution de l’accès </a:t>
            </a:r>
            <a:r>
              <a:rPr lang="fr-FR" sz="2400" smtClean="0"/>
              <a:t>aux services de base </a:t>
            </a:r>
            <a:endParaRPr lang="fr-FR" sz="2400" dirty="0"/>
          </a:p>
        </p:txBody>
      </p:sp>
    </p:spTree>
    <p:extLst>
      <p:ext uri="{BB962C8B-B14F-4D97-AF65-F5344CB8AC3E}">
        <p14:creationId xmlns:p14="http://schemas.microsoft.com/office/powerpoint/2010/main" val="164609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solidFill>
            <a:schemeClr val="accent3">
              <a:lumMod val="20000"/>
              <a:lumOff val="80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fr-CH" altLang="en-US" sz="2400">
              <a:solidFill>
                <a:srgbClr val="000000"/>
              </a:solidFill>
            </a:endParaRPr>
          </a:p>
        </p:txBody>
      </p:sp>
      <p:sp>
        <p:nvSpPr>
          <p:cNvPr id="4102" name="Rectangle 11"/>
          <p:cNvSpPr>
            <a:spLocks noGrp="1" noChangeArrowheads="1"/>
          </p:cNvSpPr>
          <p:nvPr>
            <p:ph type="ctrTitle"/>
          </p:nvPr>
        </p:nvSpPr>
        <p:spPr>
          <a:xfrm>
            <a:off x="1009934" y="2052638"/>
            <a:ext cx="6987654" cy="1216025"/>
          </a:xfrm>
        </p:spPr>
        <p:txBody>
          <a:bodyPr>
            <a:noAutofit/>
          </a:bodyPr>
          <a:lstStyle/>
          <a:p>
            <a:pPr algn="ctr" eaLnBrk="1" hangingPunct="1">
              <a:lnSpc>
                <a:spcPct val="80000"/>
              </a:lnSpc>
              <a:defRPr/>
            </a:pPr>
            <a:r>
              <a:rPr lang="en-US" altLang="en-US" sz="4800" cap="small" dirty="0" smtClean="0">
                <a:solidFill>
                  <a:schemeClr val="bg2">
                    <a:lumMod val="50000"/>
                  </a:schemeClr>
                </a:solidFill>
              </a:rPr>
              <a:t>3.2. Protection</a:t>
            </a:r>
            <a:endParaRPr lang="fr-FR" altLang="en-US" sz="3600" cap="small" dirty="0">
              <a:solidFill>
                <a:schemeClr val="bg2">
                  <a:lumMod val="50000"/>
                </a:schemeClr>
              </a:solidFill>
            </a:endParaRP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solidFill>
                <a:srgbClr val="FFFFF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510" y="6399431"/>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62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210146"/>
            <a:ext cx="7947718" cy="673028"/>
          </a:xfrm>
        </p:spPr>
        <p:txBody>
          <a:bodyPr>
            <a:normAutofit fontScale="90000"/>
          </a:bodyPr>
          <a:lstStyle/>
          <a:p>
            <a:r>
              <a:rPr lang="fr-FR" dirty="0" smtClean="0"/>
              <a:t>Groupes de personnes vulnérables et atteintes à l’intégrité de la personne </a:t>
            </a:r>
            <a:endParaRPr lang="fr-FR"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contenu 5"/>
          <p:cNvSpPr>
            <a:spLocks noGrp="1"/>
          </p:cNvSpPr>
          <p:nvPr>
            <p:ph idx="1"/>
          </p:nvPr>
        </p:nvSpPr>
        <p:spPr>
          <a:xfrm>
            <a:off x="268262" y="1101710"/>
            <a:ext cx="7947718" cy="5827963"/>
          </a:xfrm>
        </p:spPr>
        <p:txBody>
          <a:bodyPr>
            <a:normAutofit/>
          </a:bodyPr>
          <a:lstStyle/>
          <a:p>
            <a:r>
              <a:rPr lang="fr-FR" b="1" dirty="0" smtClean="0"/>
              <a:t>Principaux groupes de personnes vulnérables</a:t>
            </a:r>
            <a:r>
              <a:rPr lang="fr-FR" dirty="0" smtClean="0"/>
              <a:t> identifiés au sein de la population hôte : </a:t>
            </a:r>
          </a:p>
          <a:p>
            <a:pPr marL="971550" lvl="1" indent="-514350">
              <a:buClr>
                <a:schemeClr val="accent1"/>
              </a:buClr>
              <a:buFont typeface="+mj-lt"/>
              <a:buAutoNum type="arabicPeriod"/>
            </a:pPr>
            <a:r>
              <a:rPr lang="fr-FR" dirty="0" smtClean="0"/>
              <a:t>Femmes âgées (50 ans ou plus)</a:t>
            </a:r>
          </a:p>
          <a:p>
            <a:pPr marL="971550" lvl="1" indent="-514350">
              <a:buClr>
                <a:schemeClr val="accent1"/>
              </a:buClr>
              <a:buFont typeface="+mj-lt"/>
              <a:buAutoNum type="arabicPeriod"/>
            </a:pPr>
            <a:r>
              <a:rPr lang="fr-FR" dirty="0" smtClean="0"/>
              <a:t>Hommes âgés (50 ans ou plus)</a:t>
            </a:r>
          </a:p>
          <a:p>
            <a:pPr marL="971550" lvl="1" indent="-514350">
              <a:buClr>
                <a:schemeClr val="accent1"/>
              </a:buClr>
              <a:buFont typeface="+mj-lt"/>
              <a:buAutoNum type="arabicPeriod"/>
            </a:pPr>
            <a:r>
              <a:rPr lang="fr-FR" dirty="0" smtClean="0"/>
              <a:t>Bébés (inférieur à 5 ans)* </a:t>
            </a:r>
          </a:p>
          <a:p>
            <a:pPr marL="457200" lvl="1" indent="0">
              <a:buNone/>
            </a:pPr>
            <a:endParaRPr lang="fr-FR" sz="1800" dirty="0"/>
          </a:p>
          <a:p>
            <a:pPr lvl="0"/>
            <a:r>
              <a:rPr lang="fr-FR" b="1" dirty="0">
                <a:solidFill>
                  <a:srgbClr val="000000"/>
                </a:solidFill>
              </a:rPr>
              <a:t>A</a:t>
            </a:r>
            <a:r>
              <a:rPr lang="fr-FR" b="1" dirty="0" smtClean="0">
                <a:solidFill>
                  <a:srgbClr val="000000"/>
                </a:solidFill>
              </a:rPr>
              <a:t>tteintes à l’intégrité physique </a:t>
            </a:r>
            <a:r>
              <a:rPr lang="fr-FR" dirty="0" smtClean="0">
                <a:solidFill>
                  <a:srgbClr val="000000"/>
                </a:solidFill>
              </a:rPr>
              <a:t>au cours des six mois précédant l’enquête rapportées dans </a:t>
            </a:r>
            <a:r>
              <a:rPr lang="fr-FR" b="1" dirty="0" smtClean="0">
                <a:solidFill>
                  <a:srgbClr val="000000"/>
                </a:solidFill>
              </a:rPr>
              <a:t>un nombre relativement élevé de localités </a:t>
            </a:r>
            <a:r>
              <a:rPr lang="fr-FR" dirty="0" smtClean="0">
                <a:solidFill>
                  <a:srgbClr val="000000"/>
                </a:solidFill>
              </a:rPr>
              <a:t>: </a:t>
            </a:r>
            <a:r>
              <a:rPr lang="fr-FR" b="1" dirty="0" smtClean="0">
                <a:solidFill>
                  <a:schemeClr val="accent1"/>
                </a:solidFill>
              </a:rPr>
              <a:t>28</a:t>
            </a:r>
            <a:r>
              <a:rPr lang="fr-FR" dirty="0" smtClean="0">
                <a:solidFill>
                  <a:schemeClr val="accent1"/>
                </a:solidFill>
              </a:rPr>
              <a:t>/132 </a:t>
            </a:r>
            <a:r>
              <a:rPr lang="fr-FR" sz="2400" dirty="0" smtClean="0">
                <a:solidFill>
                  <a:schemeClr val="accent1"/>
                </a:solidFill>
              </a:rPr>
              <a:t>(21%)</a:t>
            </a:r>
            <a:endParaRPr lang="fr-FR" sz="1800" dirty="0">
              <a:solidFill>
                <a:schemeClr val="accent1"/>
              </a:solidFill>
            </a:endParaRPr>
          </a:p>
          <a:p>
            <a:pPr lvl="0"/>
            <a:r>
              <a:rPr lang="fr-FR" dirty="0" smtClean="0"/>
              <a:t>Parmi ces localités, </a:t>
            </a:r>
            <a:r>
              <a:rPr lang="fr-FR" b="1" dirty="0" smtClean="0"/>
              <a:t>types principaux d’atteintes</a:t>
            </a:r>
            <a:r>
              <a:rPr lang="fr-FR" dirty="0" smtClean="0"/>
              <a:t> : </a:t>
            </a:r>
          </a:p>
          <a:p>
            <a:pPr marL="914400" lvl="1" indent="-457200">
              <a:buClr>
                <a:schemeClr val="accent1"/>
              </a:buClr>
              <a:buFont typeface="+mj-lt"/>
              <a:buAutoNum type="arabicPeriod"/>
            </a:pPr>
            <a:r>
              <a:rPr lang="fr-FR" dirty="0" smtClean="0"/>
              <a:t>Violences physiques (attaques, meurtres)</a:t>
            </a:r>
          </a:p>
          <a:p>
            <a:pPr marL="914400" lvl="1" indent="-457200">
              <a:buClr>
                <a:schemeClr val="accent1"/>
              </a:buClr>
              <a:buFont typeface="+mj-lt"/>
              <a:buAutoNum type="arabicPeriod"/>
            </a:pPr>
            <a:r>
              <a:rPr lang="fr-FR" dirty="0" smtClean="0"/>
              <a:t>Menace </a:t>
            </a:r>
          </a:p>
          <a:p>
            <a:pPr marL="0" indent="0">
              <a:buClr>
                <a:schemeClr val="accent1"/>
              </a:buClr>
              <a:buNone/>
            </a:pPr>
            <a:r>
              <a:rPr lang="fr-FR" sz="1800" dirty="0" smtClean="0"/>
              <a:t>* Etant donné que seuls des IC adultes ont été interrogés en raison de la méthodologie utilisée, les problématiques liées à la protection de l’enfance ont pu être sous-rapportées. </a:t>
            </a:r>
          </a:p>
        </p:txBody>
      </p:sp>
    </p:spTree>
    <p:extLst>
      <p:ext uri="{BB962C8B-B14F-4D97-AF65-F5344CB8AC3E}">
        <p14:creationId xmlns:p14="http://schemas.microsoft.com/office/powerpoint/2010/main" val="1774784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210144"/>
            <a:ext cx="7947718" cy="673028"/>
          </a:xfrm>
        </p:spPr>
        <p:txBody>
          <a:bodyPr>
            <a:normAutofit fontScale="90000"/>
          </a:bodyPr>
          <a:lstStyle/>
          <a:p>
            <a:r>
              <a:rPr lang="fr-FR" dirty="0" smtClean="0"/>
              <a:t>Voies de référencement (1/2)</a:t>
            </a:r>
            <a:endParaRPr lang="fr-FR" dirty="0"/>
          </a:p>
        </p:txBody>
      </p:sp>
      <p:sp>
        <p:nvSpPr>
          <p:cNvPr id="3" name="Espace réservé du contenu 2"/>
          <p:cNvSpPr>
            <a:spLocks noGrp="1"/>
          </p:cNvSpPr>
          <p:nvPr>
            <p:ph idx="1"/>
          </p:nvPr>
        </p:nvSpPr>
        <p:spPr>
          <a:xfrm>
            <a:off x="233756" y="883171"/>
            <a:ext cx="7947718" cy="5974829"/>
          </a:xfrm>
        </p:spPr>
        <p:txBody>
          <a:bodyPr>
            <a:normAutofit/>
          </a:bodyPr>
          <a:lstStyle/>
          <a:p>
            <a:r>
              <a:rPr lang="fr-FR" b="1" dirty="0" smtClean="0"/>
              <a:t>Voie(s) de référencement existant </a:t>
            </a:r>
            <a:r>
              <a:rPr lang="fr-FR" dirty="0" smtClean="0"/>
              <a:t>dans la </a:t>
            </a:r>
            <a:r>
              <a:rPr lang="fr-FR" b="1" dirty="0" smtClean="0"/>
              <a:t>majorité des localités visitées </a:t>
            </a:r>
            <a:r>
              <a:rPr lang="fr-FR" dirty="0" smtClean="0"/>
              <a:t>: </a:t>
            </a:r>
            <a:r>
              <a:rPr lang="fr-FR" b="1" dirty="0" smtClean="0">
                <a:solidFill>
                  <a:schemeClr val="accent1"/>
                </a:solidFill>
              </a:rPr>
              <a:t>115</a:t>
            </a:r>
            <a:r>
              <a:rPr lang="fr-FR" dirty="0" smtClean="0">
                <a:solidFill>
                  <a:schemeClr val="accent1"/>
                </a:solidFill>
              </a:rPr>
              <a:t>/132</a:t>
            </a:r>
            <a:r>
              <a:rPr lang="fr-FR" dirty="0" smtClean="0"/>
              <a:t> </a:t>
            </a:r>
            <a:r>
              <a:rPr lang="fr-FR" sz="2400" dirty="0" smtClean="0">
                <a:solidFill>
                  <a:schemeClr val="accent1"/>
                </a:solidFill>
              </a:rPr>
              <a:t>(87%)</a:t>
            </a:r>
          </a:p>
          <a:p>
            <a:endParaRPr lang="fr-FR" dirty="0" smtClean="0"/>
          </a:p>
          <a:p>
            <a:endParaRPr lang="fr-FR" dirty="0"/>
          </a:p>
          <a:p>
            <a:endParaRPr lang="fr-FR" dirty="0" smtClean="0"/>
          </a:p>
          <a:p>
            <a:pPr marL="0" indent="0">
              <a:buNone/>
            </a:pPr>
            <a:endParaRPr lang="fr-FR" dirty="0"/>
          </a:p>
          <a:p>
            <a:endParaRPr lang="fr-FR" dirty="0" smtClean="0"/>
          </a:p>
          <a:p>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à coins arrondis 5"/>
          <p:cNvSpPr/>
          <p:nvPr/>
        </p:nvSpPr>
        <p:spPr>
          <a:xfrm>
            <a:off x="609311" y="1885988"/>
            <a:ext cx="3184070" cy="12001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Connaissance des voies de référencement par l’ensemble de la population</a:t>
            </a:r>
            <a:endParaRPr lang="fr-FR" sz="2800" b="1" dirty="0">
              <a:solidFill>
                <a:schemeClr val="accent1"/>
              </a:solidFill>
            </a:endParaRPr>
          </a:p>
        </p:txBody>
      </p:sp>
      <p:sp>
        <p:nvSpPr>
          <p:cNvPr id="7" name="Rectangle 6"/>
          <p:cNvSpPr/>
          <p:nvPr/>
        </p:nvSpPr>
        <p:spPr>
          <a:xfrm>
            <a:off x="4676296" y="2004836"/>
            <a:ext cx="3505178" cy="1015663"/>
          </a:xfrm>
          <a:prstGeom prst="rect">
            <a:avLst/>
          </a:prstGeom>
        </p:spPr>
        <p:txBody>
          <a:bodyPr wrap="square">
            <a:spAutoFit/>
          </a:bodyPr>
          <a:lstStyle/>
          <a:p>
            <a:pPr algn="ctr"/>
            <a:r>
              <a:rPr lang="fr-FR" dirty="0" smtClean="0">
                <a:solidFill>
                  <a:schemeClr val="tx2"/>
                </a:solidFill>
              </a:rPr>
              <a:t>Parmi les localités où il existe au moins une voie de référencement (</a:t>
            </a:r>
            <a:r>
              <a:rPr lang="fr-FR" dirty="0" smtClean="0">
                <a:solidFill>
                  <a:schemeClr val="accent1"/>
                </a:solidFill>
              </a:rPr>
              <a:t>115</a:t>
            </a:r>
            <a:r>
              <a:rPr lang="fr-FR" dirty="0" smtClean="0">
                <a:solidFill>
                  <a:schemeClr val="tx2"/>
                </a:solidFill>
              </a:rPr>
              <a:t>), </a:t>
            </a:r>
          </a:p>
          <a:p>
            <a:pPr algn="ctr"/>
            <a:r>
              <a:rPr lang="fr-FR" sz="2400" b="1" dirty="0" smtClean="0">
                <a:solidFill>
                  <a:schemeClr val="accent1"/>
                </a:solidFill>
              </a:rPr>
              <a:t>73 </a:t>
            </a:r>
            <a:r>
              <a:rPr lang="fr-FR" sz="2000" dirty="0" smtClean="0">
                <a:solidFill>
                  <a:schemeClr val="accent1"/>
                </a:solidFill>
              </a:rPr>
              <a:t>(63,5%)</a:t>
            </a:r>
          </a:p>
        </p:txBody>
      </p:sp>
      <p:sp>
        <p:nvSpPr>
          <p:cNvPr id="8" name="Rectangle à coins arrondis 7"/>
          <p:cNvSpPr/>
          <p:nvPr/>
        </p:nvSpPr>
        <p:spPr>
          <a:xfrm>
            <a:off x="609314" y="3388620"/>
            <a:ext cx="3184071" cy="12976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Accessibilité des voies de référencement par l’ensemble de la population </a:t>
            </a:r>
            <a:endParaRPr lang="fr-FR" sz="2800" b="1" dirty="0">
              <a:solidFill>
                <a:schemeClr val="accent1"/>
              </a:solidFill>
            </a:endParaRPr>
          </a:p>
        </p:txBody>
      </p:sp>
      <p:sp>
        <p:nvSpPr>
          <p:cNvPr id="9" name="Rectangle 8"/>
          <p:cNvSpPr/>
          <p:nvPr/>
        </p:nvSpPr>
        <p:spPr>
          <a:xfrm>
            <a:off x="4676297" y="3458286"/>
            <a:ext cx="3505177" cy="1292662"/>
          </a:xfrm>
          <a:prstGeom prst="rect">
            <a:avLst/>
          </a:prstGeom>
        </p:spPr>
        <p:txBody>
          <a:bodyPr wrap="square">
            <a:spAutoFit/>
          </a:bodyPr>
          <a:lstStyle/>
          <a:p>
            <a:pPr algn="ctr"/>
            <a:r>
              <a:rPr lang="fr-FR" dirty="0" smtClean="0">
                <a:solidFill>
                  <a:schemeClr val="tx2"/>
                </a:solidFill>
              </a:rPr>
              <a:t>Parmi les localités où au moins une partie de la population a connaissance des voies de référencement (</a:t>
            </a:r>
            <a:r>
              <a:rPr lang="fr-FR" dirty="0" smtClean="0">
                <a:solidFill>
                  <a:schemeClr val="accent1"/>
                </a:solidFill>
              </a:rPr>
              <a:t>112</a:t>
            </a:r>
            <a:r>
              <a:rPr lang="fr-FR" dirty="0" smtClean="0">
                <a:solidFill>
                  <a:schemeClr val="tx2"/>
                </a:solidFill>
              </a:rPr>
              <a:t>), </a:t>
            </a:r>
          </a:p>
          <a:p>
            <a:pPr algn="ctr"/>
            <a:r>
              <a:rPr lang="fr-FR" sz="2400" b="1" dirty="0" smtClean="0">
                <a:solidFill>
                  <a:schemeClr val="accent1"/>
                </a:solidFill>
              </a:rPr>
              <a:t>68 </a:t>
            </a:r>
            <a:r>
              <a:rPr lang="fr-FR" sz="2000" dirty="0" smtClean="0">
                <a:solidFill>
                  <a:schemeClr val="accent1"/>
                </a:solidFill>
              </a:rPr>
              <a:t>(61%)</a:t>
            </a:r>
            <a:endParaRPr lang="fr-FR" sz="1200" dirty="0"/>
          </a:p>
        </p:txBody>
      </p:sp>
      <p:sp>
        <p:nvSpPr>
          <p:cNvPr id="10" name="Rectangle 9"/>
          <p:cNvSpPr/>
          <p:nvPr/>
        </p:nvSpPr>
        <p:spPr>
          <a:xfrm>
            <a:off x="5338682" y="1535731"/>
            <a:ext cx="2180405" cy="400110"/>
          </a:xfrm>
          <a:prstGeom prst="rect">
            <a:avLst/>
          </a:prstGeom>
        </p:spPr>
        <p:txBody>
          <a:bodyPr wrap="none">
            <a:spAutoFit/>
          </a:bodyPr>
          <a:lstStyle/>
          <a:p>
            <a:pPr algn="ctr"/>
            <a:r>
              <a:rPr lang="fr-FR" sz="2000" b="1" dirty="0" smtClean="0"/>
              <a:t>Nombre de localités</a:t>
            </a:r>
            <a:endParaRPr lang="fr-FR" sz="2000" b="1" dirty="0"/>
          </a:p>
        </p:txBody>
      </p:sp>
      <p:sp>
        <p:nvSpPr>
          <p:cNvPr id="11" name="Rectangle à coins arrondis 10"/>
          <p:cNvSpPr/>
          <p:nvPr/>
        </p:nvSpPr>
        <p:spPr>
          <a:xfrm>
            <a:off x="614471" y="5085969"/>
            <a:ext cx="3162589" cy="13023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Utilisation des voies de référencement par l’ensemble de la population</a:t>
            </a:r>
            <a:endParaRPr lang="fr-FR" sz="2800" b="1" dirty="0">
              <a:solidFill>
                <a:schemeClr val="accent1"/>
              </a:solidFill>
            </a:endParaRPr>
          </a:p>
        </p:txBody>
      </p:sp>
      <p:sp>
        <p:nvSpPr>
          <p:cNvPr id="12" name="Rectangle 11"/>
          <p:cNvSpPr/>
          <p:nvPr/>
        </p:nvSpPr>
        <p:spPr>
          <a:xfrm>
            <a:off x="4676297" y="5114431"/>
            <a:ext cx="3505177" cy="1292662"/>
          </a:xfrm>
          <a:prstGeom prst="rect">
            <a:avLst/>
          </a:prstGeom>
        </p:spPr>
        <p:txBody>
          <a:bodyPr wrap="square">
            <a:spAutoFit/>
          </a:bodyPr>
          <a:lstStyle/>
          <a:p>
            <a:pPr algn="ctr"/>
            <a:r>
              <a:rPr lang="fr-FR" dirty="0" smtClean="0">
                <a:solidFill>
                  <a:schemeClr val="tx2"/>
                </a:solidFill>
              </a:rPr>
              <a:t>Parmi les localités où au moins une partie de la population a accès aux voies de référencement (</a:t>
            </a:r>
            <a:r>
              <a:rPr lang="fr-FR" dirty="0" smtClean="0">
                <a:solidFill>
                  <a:schemeClr val="accent1"/>
                </a:solidFill>
              </a:rPr>
              <a:t>112</a:t>
            </a:r>
            <a:r>
              <a:rPr lang="fr-FR" dirty="0" smtClean="0">
                <a:solidFill>
                  <a:schemeClr val="tx2"/>
                </a:solidFill>
              </a:rPr>
              <a:t>), </a:t>
            </a:r>
          </a:p>
          <a:p>
            <a:pPr algn="ctr"/>
            <a:r>
              <a:rPr lang="fr-FR" sz="2400" b="1" dirty="0" smtClean="0">
                <a:solidFill>
                  <a:schemeClr val="accent1"/>
                </a:solidFill>
              </a:rPr>
              <a:t>65 </a:t>
            </a:r>
            <a:r>
              <a:rPr lang="fr-FR" sz="2000" dirty="0" smtClean="0">
                <a:solidFill>
                  <a:schemeClr val="accent1"/>
                </a:solidFill>
              </a:rPr>
              <a:t>(58%)</a:t>
            </a:r>
            <a:endParaRPr lang="fr-FR" sz="1200" dirty="0"/>
          </a:p>
        </p:txBody>
      </p:sp>
    </p:spTree>
    <p:extLst>
      <p:ext uri="{BB962C8B-B14F-4D97-AF65-F5344CB8AC3E}">
        <p14:creationId xmlns:p14="http://schemas.microsoft.com/office/powerpoint/2010/main" val="1732478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197701"/>
            <a:ext cx="7947718" cy="673028"/>
          </a:xfrm>
        </p:spPr>
        <p:txBody>
          <a:bodyPr>
            <a:normAutofit fontScale="90000"/>
          </a:bodyPr>
          <a:lstStyle/>
          <a:p>
            <a:r>
              <a:rPr lang="fr-FR" dirty="0" smtClean="0"/>
              <a:t>Voies de référencement (2/2)</a:t>
            </a:r>
            <a:endParaRPr lang="fr-FR" dirty="0"/>
          </a:p>
        </p:txBody>
      </p:sp>
      <p:sp>
        <p:nvSpPr>
          <p:cNvPr id="3" name="Espace réservé du contenu 2"/>
          <p:cNvSpPr>
            <a:spLocks noGrp="1"/>
          </p:cNvSpPr>
          <p:nvPr>
            <p:ph idx="1"/>
          </p:nvPr>
        </p:nvSpPr>
        <p:spPr>
          <a:xfrm>
            <a:off x="233756" y="870730"/>
            <a:ext cx="7947718" cy="5987270"/>
          </a:xfrm>
        </p:spPr>
        <p:txBody>
          <a:bodyPr>
            <a:normAutofit fontScale="92500" lnSpcReduction="10000"/>
          </a:bodyPr>
          <a:lstStyle/>
          <a:p>
            <a:r>
              <a:rPr lang="fr-FR" sz="2600" dirty="0" smtClean="0"/>
              <a:t>Parmi les localités dans lesquelles au moins une partie de la population utilise les voies de référencement (</a:t>
            </a:r>
            <a:r>
              <a:rPr lang="fr-FR" sz="2600" b="1" dirty="0" smtClean="0">
                <a:solidFill>
                  <a:schemeClr val="accent1"/>
                </a:solidFill>
              </a:rPr>
              <a:t>111</a:t>
            </a:r>
            <a:r>
              <a:rPr lang="fr-FR" sz="2600" dirty="0" smtClean="0">
                <a:solidFill>
                  <a:schemeClr val="accent1"/>
                </a:solidFill>
              </a:rPr>
              <a:t>/132</a:t>
            </a:r>
            <a:r>
              <a:rPr lang="fr-FR" sz="2600" dirty="0" smtClean="0"/>
              <a:t>), </a:t>
            </a:r>
            <a:r>
              <a:rPr lang="fr-FR" sz="2600" b="1" dirty="0" smtClean="0"/>
              <a:t>principales voies de référencement utilisées </a:t>
            </a:r>
            <a:r>
              <a:rPr lang="fr-FR" sz="2400" dirty="0" smtClean="0"/>
              <a:t>: </a:t>
            </a:r>
          </a:p>
          <a:p>
            <a:pPr marL="971550" lvl="1" indent="-514350">
              <a:buClr>
                <a:schemeClr val="accent1"/>
              </a:buClr>
              <a:buFont typeface="+mj-lt"/>
              <a:buAutoNum type="arabicPeriod"/>
            </a:pPr>
            <a:r>
              <a:rPr lang="fr-FR" dirty="0" smtClean="0"/>
              <a:t>Services éducatifs</a:t>
            </a:r>
          </a:p>
          <a:p>
            <a:pPr marL="971550" lvl="1" indent="-514350">
              <a:buClr>
                <a:schemeClr val="accent1"/>
              </a:buClr>
              <a:buFont typeface="+mj-lt"/>
              <a:buAutoNum type="arabicPeriod"/>
            </a:pPr>
            <a:r>
              <a:rPr lang="fr-FR" dirty="0" smtClean="0"/>
              <a:t>Services médicaux</a:t>
            </a:r>
          </a:p>
          <a:p>
            <a:pPr marL="971550" lvl="1" indent="-514350">
              <a:buClr>
                <a:schemeClr val="accent1"/>
              </a:buClr>
              <a:buFont typeface="+mj-lt"/>
              <a:buAutoNum type="arabicPeriod"/>
            </a:pPr>
            <a:r>
              <a:rPr lang="fr-FR" dirty="0" smtClean="0"/>
              <a:t>Services délivrant les documents légaux </a:t>
            </a:r>
          </a:p>
          <a:p>
            <a:pPr marL="457200" lvl="1" indent="0">
              <a:buClr>
                <a:schemeClr val="accent1"/>
              </a:buClr>
              <a:buNone/>
            </a:pPr>
            <a:endParaRPr lang="fr-FR" dirty="0" smtClean="0"/>
          </a:p>
          <a:p>
            <a:pPr lvl="0"/>
            <a:r>
              <a:rPr lang="fr-FR" sz="2600" b="1" dirty="0" smtClean="0">
                <a:solidFill>
                  <a:srgbClr val="000000"/>
                </a:solidFill>
              </a:rPr>
              <a:t>Proportions de la population considérant les voies de référencement comme étant efficaces, </a:t>
            </a:r>
            <a:r>
              <a:rPr lang="fr-FR" sz="2600" dirty="0" smtClean="0">
                <a:solidFill>
                  <a:srgbClr val="000000"/>
                </a:solidFill>
              </a:rPr>
              <a:t>par nombre de localités :</a:t>
            </a:r>
            <a:r>
              <a:rPr lang="fr-FR" sz="2600" b="1" dirty="0" smtClean="0">
                <a:solidFill>
                  <a:srgbClr val="000000"/>
                </a:solidFill>
              </a:rPr>
              <a:t> </a:t>
            </a:r>
            <a:endParaRPr lang="fr-FR" sz="2600" dirty="0" smtClean="0">
              <a:solidFill>
                <a:srgbClr val="000000"/>
              </a:solidFill>
            </a:endParaRPr>
          </a:p>
          <a:p>
            <a:pPr lvl="0"/>
            <a:endParaRPr lang="fr-FR" sz="2400" dirty="0" smtClean="0">
              <a:solidFill>
                <a:srgbClr val="000000"/>
              </a:solidFill>
            </a:endParaRPr>
          </a:p>
          <a:p>
            <a:pPr lvl="0"/>
            <a:endParaRPr lang="fr-FR" sz="2400" dirty="0">
              <a:solidFill>
                <a:srgbClr val="000000"/>
              </a:solidFill>
            </a:endParaRPr>
          </a:p>
          <a:p>
            <a:pPr lvl="0"/>
            <a:endParaRPr lang="fr-FR" sz="2400" dirty="0" smtClean="0">
              <a:solidFill>
                <a:srgbClr val="000000"/>
              </a:solidFill>
            </a:endParaRPr>
          </a:p>
          <a:p>
            <a:endParaRPr lang="fr-FR" sz="2400" b="1" dirty="0" smtClean="0">
              <a:solidFill>
                <a:srgbClr val="000000"/>
              </a:solidFill>
            </a:endParaRPr>
          </a:p>
          <a:p>
            <a:r>
              <a:rPr lang="fr-FR" sz="2600" b="1" dirty="0" smtClean="0">
                <a:solidFill>
                  <a:srgbClr val="000000"/>
                </a:solidFill>
              </a:rPr>
              <a:t>Principales raisons </a:t>
            </a:r>
            <a:r>
              <a:rPr lang="fr-FR" sz="2600" dirty="0" smtClean="0">
                <a:solidFill>
                  <a:srgbClr val="000000"/>
                </a:solidFill>
              </a:rPr>
              <a:t>pour lesquelles ces voies sont jugées efficaces : </a:t>
            </a:r>
          </a:p>
          <a:p>
            <a:pPr marL="914400" lvl="1" indent="-457200">
              <a:buClr>
                <a:schemeClr val="accent1"/>
              </a:buClr>
              <a:buFont typeface="+mj-lt"/>
              <a:buAutoNum type="arabicPeriod"/>
            </a:pPr>
            <a:r>
              <a:rPr lang="fr-FR" dirty="0" smtClean="0">
                <a:solidFill>
                  <a:srgbClr val="000000"/>
                </a:solidFill>
              </a:rPr>
              <a:t>Amélioration des perspectives futures</a:t>
            </a:r>
          </a:p>
          <a:p>
            <a:pPr marL="914400" lvl="1" indent="-457200">
              <a:buClr>
                <a:schemeClr val="accent1"/>
              </a:buClr>
              <a:buFont typeface="+mj-lt"/>
              <a:buAutoNum type="arabicPeriod"/>
            </a:pPr>
            <a:r>
              <a:rPr lang="fr-FR" dirty="0" smtClean="0">
                <a:solidFill>
                  <a:srgbClr val="000000"/>
                </a:solidFill>
              </a:rPr>
              <a:t>Répond aux besoins de la population </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à coins arrondis 4"/>
          <p:cNvSpPr/>
          <p:nvPr/>
        </p:nvSpPr>
        <p:spPr>
          <a:xfrm>
            <a:off x="408210" y="3861740"/>
            <a:ext cx="1339819" cy="416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Ensemble</a:t>
            </a:r>
            <a:endParaRPr lang="fr-FR" sz="2000" b="1" dirty="0">
              <a:solidFill>
                <a:schemeClr val="accent1"/>
              </a:solidFill>
            </a:endParaRPr>
          </a:p>
        </p:txBody>
      </p:sp>
      <p:sp>
        <p:nvSpPr>
          <p:cNvPr id="6" name="Rectangle à coins arrondis 5"/>
          <p:cNvSpPr/>
          <p:nvPr/>
        </p:nvSpPr>
        <p:spPr>
          <a:xfrm>
            <a:off x="2691000" y="3861739"/>
            <a:ext cx="1190046" cy="416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Majorité</a:t>
            </a:r>
            <a:endParaRPr lang="fr-FR" sz="2000" b="1" dirty="0">
              <a:solidFill>
                <a:schemeClr val="accent1"/>
              </a:solidFill>
            </a:endParaRPr>
          </a:p>
        </p:txBody>
      </p:sp>
      <p:sp>
        <p:nvSpPr>
          <p:cNvPr id="7" name="Rectangle à coins arrondis 6"/>
          <p:cNvSpPr/>
          <p:nvPr/>
        </p:nvSpPr>
        <p:spPr>
          <a:xfrm>
            <a:off x="4700480" y="3861739"/>
            <a:ext cx="1066509" cy="416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Moitié</a:t>
            </a:r>
            <a:endParaRPr lang="fr-FR" sz="2000" b="1" dirty="0">
              <a:solidFill>
                <a:schemeClr val="accent1"/>
              </a:solidFill>
            </a:endParaRPr>
          </a:p>
        </p:txBody>
      </p:sp>
      <p:sp>
        <p:nvSpPr>
          <p:cNvPr id="8" name="Rectangle à coins arrondis 7"/>
          <p:cNvSpPr/>
          <p:nvPr/>
        </p:nvSpPr>
        <p:spPr>
          <a:xfrm>
            <a:off x="6586423" y="3861739"/>
            <a:ext cx="1218634" cy="416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Minorité</a:t>
            </a:r>
            <a:endParaRPr lang="fr-FR" sz="2000" b="1" dirty="0">
              <a:solidFill>
                <a:schemeClr val="accent1"/>
              </a:solidFill>
            </a:endParaRPr>
          </a:p>
        </p:txBody>
      </p:sp>
      <p:sp>
        <p:nvSpPr>
          <p:cNvPr id="9" name="Rectangle 8"/>
          <p:cNvSpPr/>
          <p:nvPr/>
        </p:nvSpPr>
        <p:spPr>
          <a:xfrm>
            <a:off x="592168" y="4407799"/>
            <a:ext cx="971901" cy="769441"/>
          </a:xfrm>
          <a:prstGeom prst="rect">
            <a:avLst/>
          </a:prstGeom>
        </p:spPr>
        <p:txBody>
          <a:bodyPr wrap="square">
            <a:spAutoFit/>
          </a:bodyPr>
          <a:lstStyle/>
          <a:p>
            <a:pPr algn="ctr"/>
            <a:r>
              <a:rPr lang="fr-FR" sz="2400" b="1" dirty="0" smtClean="0">
                <a:solidFill>
                  <a:schemeClr val="accent1"/>
                </a:solidFill>
              </a:rPr>
              <a:t>69</a:t>
            </a:r>
            <a:r>
              <a:rPr lang="fr-FR" sz="2400" dirty="0" smtClean="0">
                <a:solidFill>
                  <a:schemeClr val="accent1"/>
                </a:solidFill>
              </a:rPr>
              <a:t>/111</a:t>
            </a:r>
          </a:p>
          <a:p>
            <a:pPr algn="ctr"/>
            <a:r>
              <a:rPr lang="fr-FR" sz="2000" dirty="0" smtClean="0">
                <a:solidFill>
                  <a:schemeClr val="accent1"/>
                </a:solidFill>
              </a:rPr>
              <a:t>(62%)</a:t>
            </a:r>
            <a:endParaRPr lang="fr-FR" dirty="0" smtClean="0">
              <a:solidFill>
                <a:schemeClr val="accent1"/>
              </a:solidFill>
            </a:endParaRPr>
          </a:p>
        </p:txBody>
      </p:sp>
      <p:sp>
        <p:nvSpPr>
          <p:cNvPr id="10" name="Rectangle 9"/>
          <p:cNvSpPr/>
          <p:nvPr/>
        </p:nvSpPr>
        <p:spPr>
          <a:xfrm>
            <a:off x="2800072" y="4407799"/>
            <a:ext cx="971901" cy="769441"/>
          </a:xfrm>
          <a:prstGeom prst="rect">
            <a:avLst/>
          </a:prstGeom>
        </p:spPr>
        <p:txBody>
          <a:bodyPr wrap="square">
            <a:spAutoFit/>
          </a:bodyPr>
          <a:lstStyle/>
          <a:p>
            <a:pPr algn="ctr"/>
            <a:r>
              <a:rPr lang="fr-FR" sz="2400" b="1" dirty="0" smtClean="0">
                <a:solidFill>
                  <a:schemeClr val="accent1"/>
                </a:solidFill>
              </a:rPr>
              <a:t>36</a:t>
            </a:r>
            <a:r>
              <a:rPr lang="fr-FR" sz="2400" dirty="0" smtClean="0">
                <a:solidFill>
                  <a:schemeClr val="accent1"/>
                </a:solidFill>
              </a:rPr>
              <a:t>/111</a:t>
            </a:r>
          </a:p>
          <a:p>
            <a:pPr algn="ctr"/>
            <a:r>
              <a:rPr lang="fr-FR" sz="2000" dirty="0" smtClean="0">
                <a:solidFill>
                  <a:schemeClr val="accent1"/>
                </a:solidFill>
              </a:rPr>
              <a:t>(32%)</a:t>
            </a:r>
          </a:p>
        </p:txBody>
      </p:sp>
      <p:sp>
        <p:nvSpPr>
          <p:cNvPr id="11" name="Rectangle 10"/>
          <p:cNvSpPr/>
          <p:nvPr/>
        </p:nvSpPr>
        <p:spPr>
          <a:xfrm>
            <a:off x="4747783" y="4407798"/>
            <a:ext cx="971901" cy="769441"/>
          </a:xfrm>
          <a:prstGeom prst="rect">
            <a:avLst/>
          </a:prstGeom>
        </p:spPr>
        <p:txBody>
          <a:bodyPr wrap="square">
            <a:spAutoFit/>
          </a:bodyPr>
          <a:lstStyle/>
          <a:p>
            <a:pPr algn="ctr"/>
            <a:r>
              <a:rPr lang="fr-FR" sz="2400" b="1" dirty="0" smtClean="0">
                <a:solidFill>
                  <a:schemeClr val="accent1"/>
                </a:solidFill>
              </a:rPr>
              <a:t>3</a:t>
            </a:r>
            <a:r>
              <a:rPr lang="fr-FR" sz="2400" dirty="0" smtClean="0">
                <a:solidFill>
                  <a:schemeClr val="accent1"/>
                </a:solidFill>
              </a:rPr>
              <a:t>/111</a:t>
            </a:r>
          </a:p>
          <a:p>
            <a:pPr algn="ctr"/>
            <a:r>
              <a:rPr lang="fr-FR" sz="2000" dirty="0" smtClean="0">
                <a:solidFill>
                  <a:schemeClr val="accent1"/>
                </a:solidFill>
              </a:rPr>
              <a:t>(3%)</a:t>
            </a:r>
          </a:p>
        </p:txBody>
      </p:sp>
      <p:sp>
        <p:nvSpPr>
          <p:cNvPr id="14" name="Rectangle 13"/>
          <p:cNvSpPr/>
          <p:nvPr/>
        </p:nvSpPr>
        <p:spPr>
          <a:xfrm>
            <a:off x="6695494" y="4441775"/>
            <a:ext cx="971901" cy="769441"/>
          </a:xfrm>
          <a:prstGeom prst="rect">
            <a:avLst/>
          </a:prstGeom>
        </p:spPr>
        <p:txBody>
          <a:bodyPr wrap="square">
            <a:spAutoFit/>
          </a:bodyPr>
          <a:lstStyle/>
          <a:p>
            <a:pPr algn="ctr"/>
            <a:r>
              <a:rPr lang="fr-FR" sz="2400" b="1" dirty="0" smtClean="0">
                <a:solidFill>
                  <a:schemeClr val="accent1"/>
                </a:solidFill>
              </a:rPr>
              <a:t>3</a:t>
            </a:r>
            <a:r>
              <a:rPr lang="fr-FR" sz="2400" dirty="0" smtClean="0">
                <a:solidFill>
                  <a:schemeClr val="accent1"/>
                </a:solidFill>
              </a:rPr>
              <a:t>/111</a:t>
            </a:r>
          </a:p>
          <a:p>
            <a:pPr algn="ctr"/>
            <a:r>
              <a:rPr lang="fr-FR" sz="2000" dirty="0" smtClean="0">
                <a:solidFill>
                  <a:schemeClr val="accent1"/>
                </a:solidFill>
              </a:rPr>
              <a:t>(3%)</a:t>
            </a:r>
          </a:p>
        </p:txBody>
      </p:sp>
    </p:spTree>
    <p:extLst>
      <p:ext uri="{BB962C8B-B14F-4D97-AF65-F5344CB8AC3E}">
        <p14:creationId xmlns:p14="http://schemas.microsoft.com/office/powerpoint/2010/main" val="2347538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p:cNvSpPr/>
          <p:nvPr/>
        </p:nvSpPr>
        <p:spPr>
          <a:xfrm>
            <a:off x="575188" y="5703068"/>
            <a:ext cx="412638" cy="386366"/>
          </a:xfrm>
          <a:prstGeom prst="ellipse">
            <a:avLst/>
          </a:prstGeom>
          <a:solidFill>
            <a:schemeClr val="bg2">
              <a:lumMod val="40000"/>
              <a:lumOff val="60000"/>
            </a:schemeClr>
          </a:solid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554927" y="5398645"/>
            <a:ext cx="412638" cy="386366"/>
          </a:xfrm>
          <a:prstGeom prst="ellipse">
            <a:avLst/>
          </a:prstGeom>
          <a:solidFill>
            <a:schemeClr val="bg2">
              <a:lumMod val="40000"/>
              <a:lumOff val="60000"/>
            </a:schemeClr>
          </a:solid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95449" y="6070891"/>
            <a:ext cx="412638" cy="386366"/>
          </a:xfrm>
          <a:prstGeom prst="ellipse">
            <a:avLst/>
          </a:prstGeom>
          <a:solidFill>
            <a:schemeClr val="bg2">
              <a:lumMod val="40000"/>
              <a:lumOff val="60000"/>
            </a:schemeClr>
          </a:solid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75188" y="3854942"/>
            <a:ext cx="412638" cy="386366"/>
          </a:xfrm>
          <a:prstGeom prst="ellipse">
            <a:avLst/>
          </a:prstGeom>
          <a:solidFill>
            <a:schemeClr val="bg2">
              <a:lumMod val="40000"/>
              <a:lumOff val="60000"/>
            </a:schemeClr>
          </a:solid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554927" y="3471760"/>
            <a:ext cx="412638" cy="386366"/>
          </a:xfrm>
          <a:prstGeom prst="ellipse">
            <a:avLst/>
          </a:prstGeom>
          <a:solidFill>
            <a:schemeClr val="bg2">
              <a:lumMod val="40000"/>
              <a:lumOff val="60000"/>
            </a:schemeClr>
          </a:solid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554927" y="3152336"/>
            <a:ext cx="412638" cy="386366"/>
          </a:xfrm>
          <a:prstGeom prst="ellipse">
            <a:avLst/>
          </a:prstGeom>
          <a:solidFill>
            <a:schemeClr val="bg2">
              <a:lumMod val="40000"/>
              <a:lumOff val="60000"/>
            </a:schemeClr>
          </a:solid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33756" y="105993"/>
            <a:ext cx="7947718" cy="673028"/>
          </a:xfrm>
        </p:spPr>
        <p:txBody>
          <a:bodyPr>
            <a:normAutofit fontScale="90000"/>
          </a:bodyPr>
          <a:lstStyle/>
          <a:p>
            <a:r>
              <a:rPr lang="fr-FR" dirty="0" smtClean="0"/>
              <a:t>Documentation légale (1/2)</a:t>
            </a:r>
            <a:endParaRPr lang="fr-FR" dirty="0"/>
          </a:p>
        </p:txBody>
      </p:sp>
      <p:sp>
        <p:nvSpPr>
          <p:cNvPr id="3" name="Espace réservé du contenu 2"/>
          <p:cNvSpPr>
            <a:spLocks noGrp="1"/>
          </p:cNvSpPr>
          <p:nvPr>
            <p:ph idx="1"/>
          </p:nvPr>
        </p:nvSpPr>
        <p:spPr>
          <a:xfrm>
            <a:off x="154926" y="794787"/>
            <a:ext cx="7947718" cy="5948350"/>
          </a:xfrm>
        </p:spPr>
        <p:txBody>
          <a:bodyPr>
            <a:normAutofit/>
          </a:bodyPr>
          <a:lstStyle/>
          <a:p>
            <a:r>
              <a:rPr lang="fr-FR" sz="2400" dirty="0" smtClean="0"/>
              <a:t>Dans la </a:t>
            </a:r>
            <a:r>
              <a:rPr lang="fr-FR" sz="2400" b="1" dirty="0" smtClean="0"/>
              <a:t>majorité des localités visitées </a:t>
            </a:r>
            <a:r>
              <a:rPr lang="fr-FR" sz="2400" dirty="0" smtClean="0"/>
              <a:t>(</a:t>
            </a:r>
            <a:r>
              <a:rPr lang="fr-FR" dirty="0" smtClean="0">
                <a:solidFill>
                  <a:schemeClr val="accent1"/>
                </a:solidFill>
              </a:rPr>
              <a:t>85/132</a:t>
            </a:r>
            <a:r>
              <a:rPr lang="fr-FR" sz="2400" dirty="0" smtClean="0"/>
              <a:t>), au moins une partie de la population hôte n’a </a:t>
            </a:r>
            <a:r>
              <a:rPr lang="fr-FR" sz="2400" b="1" dirty="0" smtClean="0"/>
              <a:t>pas de documents d’état civil/acte ou extrait de naissance</a:t>
            </a:r>
            <a:endParaRPr lang="fr-FR" sz="2400" b="1" dirty="0"/>
          </a:p>
          <a:p>
            <a:pPr marL="0" indent="0">
              <a:buNone/>
            </a:pPr>
            <a:endParaRPr lang="fr-FR" sz="2400" dirty="0" smtClean="0"/>
          </a:p>
          <a:p>
            <a:r>
              <a:rPr lang="fr-FR" sz="2400" b="1" dirty="0" smtClean="0"/>
              <a:t>Trois principales raisons </a:t>
            </a:r>
            <a:r>
              <a:rPr lang="fr-FR" sz="2400" dirty="0" smtClean="0"/>
              <a:t>évoquées pour lesquelles la population n’a pas de tels documents : </a:t>
            </a:r>
          </a:p>
          <a:p>
            <a:pPr marL="971550" lvl="1" indent="-514350">
              <a:buClr>
                <a:schemeClr val="accent1"/>
              </a:buClr>
              <a:buFont typeface="+mj-lt"/>
              <a:buAutoNum type="arabicPeriod"/>
            </a:pPr>
            <a:r>
              <a:rPr lang="fr-FR" sz="2200" dirty="0" smtClean="0"/>
              <a:t>Manque de moyens financiers </a:t>
            </a:r>
          </a:p>
          <a:p>
            <a:pPr marL="971550" lvl="1" indent="-514350">
              <a:buClr>
                <a:schemeClr val="accent1"/>
              </a:buClr>
              <a:buFont typeface="+mj-lt"/>
              <a:buAutoNum type="arabicPeriod"/>
            </a:pPr>
            <a:r>
              <a:rPr lang="fr-FR" sz="2200" dirty="0" smtClean="0"/>
              <a:t>Jamais eu de documentation</a:t>
            </a:r>
          </a:p>
          <a:p>
            <a:pPr marL="971550" lvl="1" indent="-514350">
              <a:buClr>
                <a:schemeClr val="accent1"/>
              </a:buClr>
              <a:buFont typeface="+mj-lt"/>
              <a:buAutoNum type="arabicPeriod"/>
            </a:pPr>
            <a:r>
              <a:rPr lang="fr-FR" sz="2200" dirty="0" smtClean="0"/>
              <a:t>Non connaissance des procédures pour avoir ces documents</a:t>
            </a:r>
          </a:p>
          <a:p>
            <a:pPr marL="457200" lvl="1" indent="0">
              <a:buClr>
                <a:schemeClr val="accent1"/>
              </a:buClr>
              <a:buNone/>
            </a:pPr>
            <a:endParaRPr lang="fr-FR" sz="2000" dirty="0"/>
          </a:p>
          <a:p>
            <a:pPr marL="457200" lvl="1" indent="0">
              <a:buClr>
                <a:schemeClr val="accent1"/>
              </a:buClr>
              <a:buNone/>
            </a:pPr>
            <a:r>
              <a:rPr lang="fr-FR" sz="2000" dirty="0" smtClean="0">
                <a:solidFill>
                  <a:srgbClr val="000000"/>
                </a:solidFill>
              </a:rPr>
              <a:t>    </a:t>
            </a:r>
            <a:r>
              <a:rPr lang="fr-FR" b="1" dirty="0" smtClean="0">
                <a:solidFill>
                  <a:srgbClr val="000000"/>
                </a:solidFill>
              </a:rPr>
              <a:t>Raisons principales identiques pour les PDI</a:t>
            </a:r>
          </a:p>
          <a:p>
            <a:pPr marL="457200" lvl="1" indent="0">
              <a:buClr>
                <a:schemeClr val="accent1"/>
              </a:buClr>
              <a:buNone/>
            </a:pPr>
            <a:r>
              <a:rPr lang="fr-FR" b="1" dirty="0" smtClean="0">
                <a:solidFill>
                  <a:srgbClr val="000000"/>
                </a:solidFill>
              </a:rPr>
              <a:t>   Raisons légèrement différentes pour les réfugiés </a:t>
            </a:r>
            <a:r>
              <a:rPr lang="fr-FR" dirty="0" smtClean="0">
                <a:solidFill>
                  <a:srgbClr val="000000"/>
                </a:solidFill>
              </a:rPr>
              <a:t>: </a:t>
            </a:r>
            <a:endParaRPr lang="fr-FR" sz="2000" dirty="0">
              <a:solidFill>
                <a:srgbClr val="000000"/>
              </a:solidFill>
            </a:endParaRPr>
          </a:p>
          <a:p>
            <a:pPr marL="971550" lvl="1" indent="-514350">
              <a:buClr>
                <a:srgbClr val="EE5859"/>
              </a:buClr>
              <a:buFont typeface="+mj-lt"/>
              <a:buAutoNum type="arabicPeriod"/>
            </a:pPr>
            <a:r>
              <a:rPr lang="fr-FR" sz="2200" dirty="0" smtClean="0">
                <a:solidFill>
                  <a:srgbClr val="000000"/>
                </a:solidFill>
              </a:rPr>
              <a:t>Manque de moyens financiers </a:t>
            </a:r>
            <a:endParaRPr lang="fr-FR" sz="2200" dirty="0">
              <a:solidFill>
                <a:srgbClr val="000000"/>
              </a:solidFill>
            </a:endParaRPr>
          </a:p>
          <a:p>
            <a:pPr marL="971550" lvl="1" indent="-514350">
              <a:buClr>
                <a:srgbClr val="EE5859"/>
              </a:buClr>
              <a:buFont typeface="+mj-lt"/>
              <a:buAutoNum type="arabicPeriod"/>
            </a:pPr>
            <a:r>
              <a:rPr lang="fr-FR" sz="2200" dirty="0" smtClean="0">
                <a:solidFill>
                  <a:srgbClr val="000000"/>
                </a:solidFill>
              </a:rPr>
              <a:t>Perte de documentation légale </a:t>
            </a:r>
          </a:p>
          <a:p>
            <a:pPr marL="971550" lvl="1" indent="-514350">
              <a:buClr>
                <a:srgbClr val="EE5859"/>
              </a:buClr>
              <a:buFont typeface="+mj-lt"/>
              <a:buAutoNum type="arabicPeriod"/>
            </a:pPr>
            <a:r>
              <a:rPr lang="fr-FR" sz="2200" dirty="0" smtClean="0">
                <a:solidFill>
                  <a:srgbClr val="000000"/>
                </a:solidFill>
              </a:rPr>
              <a:t>Non connaissance des procédures pour avoir ces documents </a:t>
            </a:r>
            <a:endParaRPr lang="fr-FR" sz="2200" dirty="0">
              <a:solidFill>
                <a:srgbClr val="000000"/>
              </a:solidFill>
            </a:endParaRPr>
          </a:p>
          <a:p>
            <a:pPr marL="457200" lvl="1" indent="0">
              <a:buClr>
                <a:schemeClr val="accent1"/>
              </a:buClr>
              <a:buNone/>
            </a:pPr>
            <a:endParaRPr lang="fr-FR" dirty="0"/>
          </a:p>
        </p:txBody>
      </p:sp>
      <p:sp>
        <p:nvSpPr>
          <p:cNvPr id="9" name="Flèche droite 8"/>
          <p:cNvSpPr/>
          <p:nvPr/>
        </p:nvSpPr>
        <p:spPr>
          <a:xfrm>
            <a:off x="440074" y="4623358"/>
            <a:ext cx="415759" cy="261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407340" y="5010857"/>
            <a:ext cx="415759" cy="261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5852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175219"/>
            <a:ext cx="7947718" cy="673028"/>
          </a:xfrm>
        </p:spPr>
        <p:txBody>
          <a:bodyPr>
            <a:normAutofit fontScale="90000"/>
          </a:bodyPr>
          <a:lstStyle/>
          <a:p>
            <a:r>
              <a:rPr lang="fr-FR" dirty="0" smtClean="0"/>
              <a:t>Documentation légale (2/2)</a:t>
            </a:r>
            <a:endParaRPr lang="fr-FR" dirty="0"/>
          </a:p>
        </p:txBody>
      </p:sp>
      <p:sp>
        <p:nvSpPr>
          <p:cNvPr id="3" name="Espace réservé du contenu 2"/>
          <p:cNvSpPr>
            <a:spLocks noGrp="1"/>
          </p:cNvSpPr>
          <p:nvPr>
            <p:ph idx="1"/>
          </p:nvPr>
        </p:nvSpPr>
        <p:spPr>
          <a:xfrm>
            <a:off x="233756" y="848247"/>
            <a:ext cx="7947718" cy="5071841"/>
          </a:xfrm>
        </p:spPr>
        <p:txBody>
          <a:bodyPr/>
          <a:lstStyle/>
          <a:p>
            <a:r>
              <a:rPr lang="fr-FR" sz="2400" b="1" dirty="0" smtClean="0"/>
              <a:t>Principales catégories de population </a:t>
            </a:r>
            <a:r>
              <a:rPr lang="fr-FR" sz="2400" dirty="0" smtClean="0"/>
              <a:t>manquant le plus souvent de documents d’état civil/acte ou extrait de naissance : </a:t>
            </a:r>
          </a:p>
          <a:p>
            <a:pPr marL="971550" lvl="1" indent="-514350">
              <a:buClr>
                <a:schemeClr val="accent1"/>
              </a:buClr>
              <a:buFont typeface="+mj-lt"/>
              <a:buAutoNum type="arabicPeriod"/>
            </a:pPr>
            <a:r>
              <a:rPr lang="fr-FR" sz="2200" dirty="0" smtClean="0"/>
              <a:t>Femmes âgées (50 ans ou plus)</a:t>
            </a:r>
          </a:p>
          <a:p>
            <a:pPr marL="971550" lvl="1" indent="-514350">
              <a:buClr>
                <a:schemeClr val="accent1"/>
              </a:buClr>
              <a:buFont typeface="+mj-lt"/>
              <a:buAutoNum type="arabicPeriod"/>
            </a:pPr>
            <a:r>
              <a:rPr lang="fr-FR" sz="2200" dirty="0" smtClean="0"/>
              <a:t>Femmes (18-49 ans)</a:t>
            </a:r>
          </a:p>
          <a:p>
            <a:pPr marL="0" lvl="0" indent="0">
              <a:buNone/>
            </a:pPr>
            <a:r>
              <a:rPr lang="fr-FR" dirty="0" smtClean="0">
                <a:solidFill>
                  <a:srgbClr val="000000"/>
                </a:solidFill>
              </a:rPr>
              <a:t>         </a:t>
            </a:r>
            <a:r>
              <a:rPr lang="fr-FR" sz="2400" dirty="0" smtClean="0">
                <a:solidFill>
                  <a:srgbClr val="000000"/>
                </a:solidFill>
              </a:rPr>
              <a:t>Pour </a:t>
            </a:r>
            <a:r>
              <a:rPr lang="fr-FR" sz="2400" b="1" dirty="0" smtClean="0">
                <a:solidFill>
                  <a:srgbClr val="000000"/>
                </a:solidFill>
              </a:rPr>
              <a:t>les PDI et les réfugiés</a:t>
            </a:r>
            <a:r>
              <a:rPr lang="fr-FR" sz="2400" dirty="0" smtClean="0">
                <a:solidFill>
                  <a:srgbClr val="000000"/>
                </a:solidFill>
              </a:rPr>
              <a:t>, le manque de documentation semble concerner </a:t>
            </a:r>
            <a:r>
              <a:rPr lang="fr-FR" sz="2400" b="1" dirty="0" smtClean="0">
                <a:solidFill>
                  <a:srgbClr val="000000"/>
                </a:solidFill>
              </a:rPr>
              <a:t>toutes les catégories de population </a:t>
            </a:r>
          </a:p>
          <a:p>
            <a:pPr marL="0" lvl="0" indent="0">
              <a:lnSpc>
                <a:spcPct val="100000"/>
              </a:lnSpc>
              <a:spcBef>
                <a:spcPts val="0"/>
              </a:spcBef>
              <a:buNone/>
            </a:pPr>
            <a:endParaRPr lang="fr-FR" sz="2400" b="1" dirty="0" smtClean="0">
              <a:solidFill>
                <a:srgbClr val="000000"/>
              </a:solidFill>
            </a:endParaRPr>
          </a:p>
          <a:p>
            <a:pPr>
              <a:lnSpc>
                <a:spcPct val="100000"/>
              </a:lnSpc>
              <a:spcBef>
                <a:spcPts val="0"/>
              </a:spcBef>
            </a:pPr>
            <a:r>
              <a:rPr lang="fr-FR" sz="2400" b="1" dirty="0" smtClean="0">
                <a:solidFill>
                  <a:srgbClr val="000000"/>
                </a:solidFill>
              </a:rPr>
              <a:t>Conséquences </a:t>
            </a:r>
            <a:r>
              <a:rPr lang="fr-FR" sz="2400" b="1" dirty="0">
                <a:solidFill>
                  <a:srgbClr val="000000"/>
                </a:solidFill>
              </a:rPr>
              <a:t>les plus </a:t>
            </a:r>
            <a:r>
              <a:rPr lang="fr-FR" sz="2400" b="1" dirty="0" smtClean="0">
                <a:solidFill>
                  <a:srgbClr val="000000"/>
                </a:solidFill>
              </a:rPr>
              <a:t>fréquentes </a:t>
            </a:r>
            <a:r>
              <a:rPr lang="fr-FR" sz="2400" dirty="0" smtClean="0">
                <a:solidFill>
                  <a:srgbClr val="000000"/>
                </a:solidFill>
              </a:rPr>
              <a:t>du manque de documentation légale : </a:t>
            </a:r>
            <a:endParaRPr lang="fr-FR" sz="2400" dirty="0">
              <a:solidFill>
                <a:srgbClr val="000000"/>
              </a:solidFill>
            </a:endParaRPr>
          </a:p>
          <a:p>
            <a:pPr marL="0" lvl="0" indent="0">
              <a:buNone/>
            </a:pPr>
            <a:endParaRPr lang="fr-FR" dirty="0"/>
          </a:p>
        </p:txBody>
      </p:sp>
      <p:sp>
        <p:nvSpPr>
          <p:cNvPr id="5" name="Flèche droite 4"/>
          <p:cNvSpPr/>
          <p:nvPr/>
        </p:nvSpPr>
        <p:spPr>
          <a:xfrm>
            <a:off x="397046" y="2404457"/>
            <a:ext cx="538843"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4764" y="4303567"/>
            <a:ext cx="3070948" cy="1306278"/>
          </a:xfrm>
          <a:prstGeom prst="ellipse">
            <a:avLst/>
          </a:prstGeom>
          <a:solidFill>
            <a:schemeClr val="bg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accent1"/>
                </a:solidFill>
              </a:rPr>
              <a:t>1.</a:t>
            </a:r>
            <a:r>
              <a:rPr lang="fr-FR" sz="2000" b="1" dirty="0" smtClean="0"/>
              <a:t> </a:t>
            </a:r>
            <a:r>
              <a:rPr lang="fr-FR" sz="2000" dirty="0" smtClean="0"/>
              <a:t>Difficultés en termes de circulation/ mouvement</a:t>
            </a:r>
            <a:endParaRPr lang="fr-FR" sz="2000" dirty="0"/>
          </a:p>
        </p:txBody>
      </p:sp>
      <p:sp>
        <p:nvSpPr>
          <p:cNvPr id="8" name="Ellipse 7"/>
          <p:cNvSpPr/>
          <p:nvPr/>
        </p:nvSpPr>
        <p:spPr>
          <a:xfrm>
            <a:off x="3121829" y="4730185"/>
            <a:ext cx="2987023" cy="1306278"/>
          </a:xfrm>
          <a:prstGeom prst="ellipse">
            <a:avLst/>
          </a:prstGeom>
          <a:solidFill>
            <a:schemeClr val="bg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chemeClr val="accent1"/>
                </a:solidFill>
              </a:rPr>
              <a:t>2</a:t>
            </a:r>
            <a:r>
              <a:rPr lang="fr-FR" sz="2000" b="1" dirty="0" smtClean="0">
                <a:solidFill>
                  <a:schemeClr val="accent1"/>
                </a:solidFill>
              </a:rPr>
              <a:t>.</a:t>
            </a:r>
            <a:r>
              <a:rPr lang="fr-FR" sz="2000" b="1" dirty="0" smtClean="0"/>
              <a:t> </a:t>
            </a:r>
            <a:r>
              <a:rPr lang="fr-FR" sz="2000" dirty="0" smtClean="0"/>
              <a:t>Difficultés pour accéder aux services de base </a:t>
            </a:r>
            <a:endParaRPr lang="fr-FR" sz="2000" dirty="0"/>
          </a:p>
        </p:txBody>
      </p:sp>
      <p:sp>
        <p:nvSpPr>
          <p:cNvPr id="9" name="Ellipse 8"/>
          <p:cNvSpPr/>
          <p:nvPr/>
        </p:nvSpPr>
        <p:spPr>
          <a:xfrm>
            <a:off x="5755043" y="5490929"/>
            <a:ext cx="2713949" cy="1306278"/>
          </a:xfrm>
          <a:prstGeom prst="ellipse">
            <a:avLst/>
          </a:prstGeom>
          <a:solidFill>
            <a:schemeClr val="bg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accent1"/>
                </a:solidFill>
              </a:rPr>
              <a:t>3.</a:t>
            </a:r>
            <a:r>
              <a:rPr lang="fr-FR" sz="2000" b="1" dirty="0" smtClean="0"/>
              <a:t> </a:t>
            </a:r>
            <a:r>
              <a:rPr lang="fr-FR" sz="2000" dirty="0" smtClean="0"/>
              <a:t>Difficultés pour accéder au travail</a:t>
            </a:r>
            <a:endParaRPr lang="fr-FR" sz="2000" dirty="0"/>
          </a:p>
        </p:txBody>
      </p:sp>
    </p:spTree>
    <p:extLst>
      <p:ext uri="{BB962C8B-B14F-4D97-AF65-F5344CB8AC3E}">
        <p14:creationId xmlns:p14="http://schemas.microsoft.com/office/powerpoint/2010/main" val="4078295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3756" y="1038155"/>
            <a:ext cx="7947718" cy="5819845"/>
          </a:xfrm>
        </p:spPr>
        <p:txBody>
          <a:bodyPr/>
          <a:lstStyle/>
          <a:p>
            <a:r>
              <a:rPr lang="fr-FR" sz="2400" dirty="0" smtClean="0"/>
              <a:t>Proportions de la population hôte ayant rapporté </a:t>
            </a:r>
            <a:r>
              <a:rPr lang="fr-FR" sz="2400" b="1" dirty="0" smtClean="0"/>
              <a:t>rencontrer des difficultés pour enregistrer les nouveau-nés </a:t>
            </a:r>
            <a:r>
              <a:rPr lang="fr-FR" sz="2400" dirty="0" smtClean="0"/>
              <a:t>: </a:t>
            </a:r>
          </a:p>
          <a:p>
            <a:pPr marL="0" indent="0">
              <a:buNone/>
            </a:pPr>
            <a:endParaRPr lang="fr-FR" dirty="0"/>
          </a:p>
          <a:p>
            <a:pPr marL="0" indent="0">
              <a:buNone/>
            </a:pPr>
            <a:endParaRPr lang="fr-FR" dirty="0" smtClean="0"/>
          </a:p>
          <a:p>
            <a:pPr marL="0" indent="0">
              <a:buNone/>
            </a:pPr>
            <a:endParaRPr lang="fr-FR" dirty="0"/>
          </a:p>
          <a:p>
            <a:endParaRPr lang="fr-FR" sz="2400" b="1" dirty="0" smtClean="0"/>
          </a:p>
          <a:p>
            <a:endParaRPr lang="fr-FR" sz="2400" b="1" dirty="0"/>
          </a:p>
          <a:p>
            <a:pPr marL="0" indent="0">
              <a:buNone/>
            </a:pPr>
            <a:endParaRPr lang="fr-FR" sz="2400" b="1" dirty="0"/>
          </a:p>
          <a:p>
            <a:r>
              <a:rPr lang="fr-FR" sz="2400" b="1" dirty="0" smtClean="0"/>
              <a:t>Principales raisons évoquées </a:t>
            </a:r>
            <a:r>
              <a:rPr lang="fr-FR" sz="2400" dirty="0" smtClean="0"/>
              <a:t>pour expliquer ces difficultés : </a:t>
            </a:r>
          </a:p>
          <a:p>
            <a:pPr marL="971550" lvl="1" indent="-514350">
              <a:buClr>
                <a:schemeClr val="accent1"/>
              </a:buClr>
              <a:buFont typeface="+mj-lt"/>
              <a:buAutoNum type="arabicPeriod"/>
            </a:pPr>
            <a:r>
              <a:rPr lang="fr-FR" sz="2200" dirty="0" smtClean="0"/>
              <a:t>Manque de moyens financiers</a:t>
            </a:r>
          </a:p>
          <a:p>
            <a:pPr marL="971550" lvl="1" indent="-514350">
              <a:buClr>
                <a:schemeClr val="accent1"/>
              </a:buClr>
              <a:buFont typeface="+mj-lt"/>
              <a:buAutoNum type="arabicPeriod"/>
            </a:pPr>
            <a:r>
              <a:rPr lang="fr-FR" sz="2200" dirty="0" smtClean="0"/>
              <a:t>Service trop éloigné</a:t>
            </a:r>
          </a:p>
          <a:p>
            <a:pPr marL="971550" lvl="1" indent="-514350">
              <a:buClr>
                <a:schemeClr val="accent1"/>
              </a:buClr>
              <a:buFont typeface="+mj-lt"/>
              <a:buAutoNum type="arabicPeriod"/>
            </a:pPr>
            <a:r>
              <a:rPr lang="fr-FR" sz="2200" dirty="0" smtClean="0"/>
              <a:t>Ne savent pas comment faire </a:t>
            </a:r>
          </a:p>
          <a:p>
            <a:pPr marL="971550" lvl="1" indent="-514350">
              <a:buClr>
                <a:schemeClr val="accent1"/>
              </a:buClr>
              <a:buFont typeface="+mj-lt"/>
              <a:buAutoNum type="arabicPeriod"/>
            </a:pPr>
            <a:endParaRPr lang="fr-FR" dirty="0"/>
          </a:p>
        </p:txBody>
      </p:sp>
      <p:sp>
        <p:nvSpPr>
          <p:cNvPr id="4" name="Titre 1"/>
          <p:cNvSpPr>
            <a:spLocks noGrp="1"/>
          </p:cNvSpPr>
          <p:nvPr>
            <p:ph type="title"/>
          </p:nvPr>
        </p:nvSpPr>
        <p:spPr/>
        <p:txBody>
          <a:bodyPr>
            <a:normAutofit fontScale="90000"/>
          </a:bodyPr>
          <a:lstStyle/>
          <a:p>
            <a:r>
              <a:rPr lang="fr-FR" dirty="0" smtClean="0"/>
              <a:t>Enregistrement des nouveau-nés </a:t>
            </a:r>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à coins arrondis 5"/>
          <p:cNvSpPr/>
          <p:nvPr/>
        </p:nvSpPr>
        <p:spPr>
          <a:xfrm>
            <a:off x="1296967" y="1863482"/>
            <a:ext cx="1339819" cy="416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Ensemble</a:t>
            </a:r>
            <a:endParaRPr lang="fr-FR" sz="2000" b="1" dirty="0">
              <a:solidFill>
                <a:schemeClr val="accent1"/>
              </a:solidFill>
            </a:endParaRPr>
          </a:p>
        </p:txBody>
      </p:sp>
      <p:sp>
        <p:nvSpPr>
          <p:cNvPr id="7" name="Rectangle à coins arrondis 6"/>
          <p:cNvSpPr/>
          <p:nvPr/>
        </p:nvSpPr>
        <p:spPr>
          <a:xfrm>
            <a:off x="3429172" y="1885984"/>
            <a:ext cx="1190046" cy="416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Majorité</a:t>
            </a:r>
            <a:endParaRPr lang="fr-FR" sz="2000" b="1" dirty="0">
              <a:solidFill>
                <a:schemeClr val="accent1"/>
              </a:solidFill>
            </a:endParaRPr>
          </a:p>
        </p:txBody>
      </p:sp>
      <p:sp>
        <p:nvSpPr>
          <p:cNvPr id="8" name="Rectangle à coins arrondis 7"/>
          <p:cNvSpPr/>
          <p:nvPr/>
        </p:nvSpPr>
        <p:spPr>
          <a:xfrm>
            <a:off x="5521225" y="1875711"/>
            <a:ext cx="1320446" cy="416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Moitié</a:t>
            </a:r>
            <a:endParaRPr lang="fr-FR" sz="2000" b="1" dirty="0">
              <a:solidFill>
                <a:schemeClr val="accent1"/>
              </a:solidFill>
            </a:endParaRPr>
          </a:p>
        </p:txBody>
      </p:sp>
      <p:sp>
        <p:nvSpPr>
          <p:cNvPr id="9" name="Rectangle à coins arrondis 8"/>
          <p:cNvSpPr/>
          <p:nvPr/>
        </p:nvSpPr>
        <p:spPr>
          <a:xfrm>
            <a:off x="1418152" y="3280788"/>
            <a:ext cx="1218634" cy="416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Minorité</a:t>
            </a:r>
            <a:endParaRPr lang="fr-FR" sz="2000" b="1" dirty="0">
              <a:solidFill>
                <a:schemeClr val="accent1"/>
              </a:solidFill>
            </a:endParaRPr>
          </a:p>
        </p:txBody>
      </p:sp>
      <p:sp>
        <p:nvSpPr>
          <p:cNvPr id="10" name="Rectangle 9"/>
          <p:cNvSpPr/>
          <p:nvPr/>
        </p:nvSpPr>
        <p:spPr>
          <a:xfrm>
            <a:off x="1541518" y="2331984"/>
            <a:ext cx="971901" cy="769441"/>
          </a:xfrm>
          <a:prstGeom prst="rect">
            <a:avLst/>
          </a:prstGeom>
        </p:spPr>
        <p:txBody>
          <a:bodyPr wrap="square">
            <a:spAutoFit/>
          </a:bodyPr>
          <a:lstStyle/>
          <a:p>
            <a:pPr algn="ctr"/>
            <a:r>
              <a:rPr lang="fr-FR" sz="2400" b="1" dirty="0" smtClean="0">
                <a:solidFill>
                  <a:schemeClr val="accent1"/>
                </a:solidFill>
              </a:rPr>
              <a:t>20</a:t>
            </a:r>
            <a:r>
              <a:rPr lang="fr-FR" sz="2400" dirty="0" smtClean="0">
                <a:solidFill>
                  <a:schemeClr val="accent1"/>
                </a:solidFill>
              </a:rPr>
              <a:t>/132</a:t>
            </a:r>
          </a:p>
          <a:p>
            <a:pPr algn="ctr"/>
            <a:r>
              <a:rPr lang="fr-FR" sz="2000" dirty="0" smtClean="0">
                <a:solidFill>
                  <a:schemeClr val="accent1"/>
                </a:solidFill>
              </a:rPr>
              <a:t>(15%)</a:t>
            </a:r>
            <a:endParaRPr lang="fr-FR" dirty="0" smtClean="0">
              <a:solidFill>
                <a:schemeClr val="accent1"/>
              </a:solidFill>
            </a:endParaRPr>
          </a:p>
        </p:txBody>
      </p:sp>
      <p:sp>
        <p:nvSpPr>
          <p:cNvPr id="11" name="Rectangle 10"/>
          <p:cNvSpPr/>
          <p:nvPr/>
        </p:nvSpPr>
        <p:spPr>
          <a:xfrm>
            <a:off x="3552538" y="2334069"/>
            <a:ext cx="971901" cy="769441"/>
          </a:xfrm>
          <a:prstGeom prst="rect">
            <a:avLst/>
          </a:prstGeom>
        </p:spPr>
        <p:txBody>
          <a:bodyPr wrap="square">
            <a:spAutoFit/>
          </a:bodyPr>
          <a:lstStyle/>
          <a:p>
            <a:pPr algn="ctr"/>
            <a:r>
              <a:rPr lang="fr-FR" sz="2400" b="1" dirty="0" smtClean="0">
                <a:solidFill>
                  <a:schemeClr val="accent1"/>
                </a:solidFill>
              </a:rPr>
              <a:t>21</a:t>
            </a:r>
            <a:r>
              <a:rPr lang="fr-FR" sz="2400" dirty="0" smtClean="0">
                <a:solidFill>
                  <a:schemeClr val="accent1"/>
                </a:solidFill>
              </a:rPr>
              <a:t>/132</a:t>
            </a:r>
          </a:p>
          <a:p>
            <a:pPr algn="ctr"/>
            <a:r>
              <a:rPr lang="fr-FR" sz="2000" dirty="0" smtClean="0">
                <a:solidFill>
                  <a:schemeClr val="accent1"/>
                </a:solidFill>
              </a:rPr>
              <a:t>(16%)</a:t>
            </a:r>
          </a:p>
        </p:txBody>
      </p:sp>
      <p:sp>
        <p:nvSpPr>
          <p:cNvPr id="12" name="Rectangle 11"/>
          <p:cNvSpPr/>
          <p:nvPr/>
        </p:nvSpPr>
        <p:spPr>
          <a:xfrm>
            <a:off x="5668966" y="2331984"/>
            <a:ext cx="971901" cy="769441"/>
          </a:xfrm>
          <a:prstGeom prst="rect">
            <a:avLst/>
          </a:prstGeom>
        </p:spPr>
        <p:txBody>
          <a:bodyPr wrap="square">
            <a:spAutoFit/>
          </a:bodyPr>
          <a:lstStyle/>
          <a:p>
            <a:pPr algn="ctr"/>
            <a:r>
              <a:rPr lang="fr-FR" sz="2400" b="1" dirty="0" smtClean="0">
                <a:solidFill>
                  <a:schemeClr val="accent1"/>
                </a:solidFill>
              </a:rPr>
              <a:t>2</a:t>
            </a:r>
            <a:r>
              <a:rPr lang="fr-FR" sz="2400" dirty="0" smtClean="0">
                <a:solidFill>
                  <a:schemeClr val="accent1"/>
                </a:solidFill>
              </a:rPr>
              <a:t>/132</a:t>
            </a:r>
          </a:p>
          <a:p>
            <a:pPr algn="ctr"/>
            <a:r>
              <a:rPr lang="fr-FR" sz="2000" dirty="0" smtClean="0">
                <a:solidFill>
                  <a:schemeClr val="accent1"/>
                </a:solidFill>
              </a:rPr>
              <a:t>(1,5%)</a:t>
            </a:r>
          </a:p>
        </p:txBody>
      </p:sp>
      <p:sp>
        <p:nvSpPr>
          <p:cNvPr id="13" name="Rectangle 12"/>
          <p:cNvSpPr/>
          <p:nvPr/>
        </p:nvSpPr>
        <p:spPr>
          <a:xfrm>
            <a:off x="1541518" y="3760622"/>
            <a:ext cx="971901" cy="769441"/>
          </a:xfrm>
          <a:prstGeom prst="rect">
            <a:avLst/>
          </a:prstGeom>
        </p:spPr>
        <p:txBody>
          <a:bodyPr wrap="square">
            <a:spAutoFit/>
          </a:bodyPr>
          <a:lstStyle/>
          <a:p>
            <a:pPr algn="ctr"/>
            <a:r>
              <a:rPr lang="fr-FR" sz="2400" b="1" dirty="0" smtClean="0">
                <a:solidFill>
                  <a:schemeClr val="accent1"/>
                </a:solidFill>
              </a:rPr>
              <a:t>14</a:t>
            </a:r>
            <a:r>
              <a:rPr lang="fr-FR" sz="2400" dirty="0" smtClean="0">
                <a:solidFill>
                  <a:schemeClr val="accent1"/>
                </a:solidFill>
              </a:rPr>
              <a:t>/132</a:t>
            </a:r>
          </a:p>
          <a:p>
            <a:pPr algn="ctr"/>
            <a:r>
              <a:rPr lang="fr-FR" sz="2000" dirty="0" smtClean="0">
                <a:solidFill>
                  <a:schemeClr val="accent1"/>
                </a:solidFill>
              </a:rPr>
              <a:t>(11%)</a:t>
            </a:r>
            <a:endParaRPr lang="fr-FR" dirty="0" smtClean="0">
              <a:solidFill>
                <a:schemeClr val="accent1"/>
              </a:solidFill>
            </a:endParaRPr>
          </a:p>
        </p:txBody>
      </p:sp>
      <p:sp>
        <p:nvSpPr>
          <p:cNvPr id="14" name="Rectangle à coins arrondis 13"/>
          <p:cNvSpPr/>
          <p:nvPr/>
        </p:nvSpPr>
        <p:spPr>
          <a:xfrm>
            <a:off x="3429172" y="3297117"/>
            <a:ext cx="1218634" cy="416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Non</a:t>
            </a:r>
            <a:endParaRPr lang="fr-FR" sz="2000" b="1" dirty="0">
              <a:solidFill>
                <a:schemeClr val="accent1"/>
              </a:solidFill>
            </a:endParaRPr>
          </a:p>
        </p:txBody>
      </p:sp>
      <p:sp>
        <p:nvSpPr>
          <p:cNvPr id="15" name="Rectangle 14"/>
          <p:cNvSpPr/>
          <p:nvPr/>
        </p:nvSpPr>
        <p:spPr>
          <a:xfrm>
            <a:off x="3552537" y="3762926"/>
            <a:ext cx="971901" cy="769441"/>
          </a:xfrm>
          <a:prstGeom prst="rect">
            <a:avLst/>
          </a:prstGeom>
        </p:spPr>
        <p:txBody>
          <a:bodyPr wrap="square">
            <a:spAutoFit/>
          </a:bodyPr>
          <a:lstStyle/>
          <a:p>
            <a:pPr algn="ctr"/>
            <a:r>
              <a:rPr lang="fr-FR" sz="2400" b="1" dirty="0" smtClean="0">
                <a:solidFill>
                  <a:schemeClr val="accent1"/>
                </a:solidFill>
              </a:rPr>
              <a:t>74</a:t>
            </a:r>
            <a:r>
              <a:rPr lang="fr-FR" sz="2400" dirty="0" smtClean="0">
                <a:solidFill>
                  <a:schemeClr val="accent1"/>
                </a:solidFill>
              </a:rPr>
              <a:t>/132</a:t>
            </a:r>
          </a:p>
          <a:p>
            <a:pPr algn="ctr"/>
            <a:r>
              <a:rPr lang="fr-FR" sz="2000" dirty="0" smtClean="0">
                <a:solidFill>
                  <a:schemeClr val="accent1"/>
                </a:solidFill>
              </a:rPr>
              <a:t>(56%)</a:t>
            </a:r>
            <a:endParaRPr lang="fr-FR" dirty="0" smtClean="0">
              <a:solidFill>
                <a:schemeClr val="accent1"/>
              </a:solidFill>
            </a:endParaRPr>
          </a:p>
        </p:txBody>
      </p:sp>
      <p:sp>
        <p:nvSpPr>
          <p:cNvPr id="16" name="Rectangle à coins arrondis 15"/>
          <p:cNvSpPr/>
          <p:nvPr/>
        </p:nvSpPr>
        <p:spPr>
          <a:xfrm>
            <a:off x="5468165" y="3280788"/>
            <a:ext cx="1373506" cy="4163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accent1"/>
                </a:solidFill>
              </a:rPr>
              <a:t>Ne sait pas</a:t>
            </a:r>
            <a:endParaRPr lang="fr-FR" sz="2000" b="1" dirty="0">
              <a:solidFill>
                <a:schemeClr val="accent1"/>
              </a:solidFill>
            </a:endParaRPr>
          </a:p>
        </p:txBody>
      </p:sp>
      <p:sp>
        <p:nvSpPr>
          <p:cNvPr id="17" name="Rectangle 16"/>
          <p:cNvSpPr/>
          <p:nvPr/>
        </p:nvSpPr>
        <p:spPr>
          <a:xfrm>
            <a:off x="5695497" y="3779254"/>
            <a:ext cx="971901" cy="769441"/>
          </a:xfrm>
          <a:prstGeom prst="rect">
            <a:avLst/>
          </a:prstGeom>
        </p:spPr>
        <p:txBody>
          <a:bodyPr wrap="square">
            <a:spAutoFit/>
          </a:bodyPr>
          <a:lstStyle/>
          <a:p>
            <a:pPr algn="ctr"/>
            <a:r>
              <a:rPr lang="fr-FR" sz="2400" b="1" dirty="0" smtClean="0">
                <a:solidFill>
                  <a:schemeClr val="accent1"/>
                </a:solidFill>
              </a:rPr>
              <a:t>1</a:t>
            </a:r>
            <a:r>
              <a:rPr lang="fr-FR" sz="2400" dirty="0" smtClean="0">
                <a:solidFill>
                  <a:schemeClr val="accent1"/>
                </a:solidFill>
              </a:rPr>
              <a:t>/132</a:t>
            </a:r>
          </a:p>
          <a:p>
            <a:pPr algn="ctr"/>
            <a:r>
              <a:rPr lang="fr-FR" sz="2000" dirty="0" smtClean="0">
                <a:solidFill>
                  <a:schemeClr val="accent1"/>
                </a:solidFill>
              </a:rPr>
              <a:t>(1%)</a:t>
            </a:r>
          </a:p>
        </p:txBody>
      </p:sp>
      <p:cxnSp>
        <p:nvCxnSpPr>
          <p:cNvPr id="18" name="Connecteur droit 17"/>
          <p:cNvCxnSpPr/>
          <p:nvPr/>
        </p:nvCxnSpPr>
        <p:spPr>
          <a:xfrm>
            <a:off x="2971800" y="1872343"/>
            <a:ext cx="0" cy="2558143"/>
          </a:xfrm>
          <a:prstGeom prst="line">
            <a:avLst/>
          </a:prstGeom>
          <a:ln w="12700">
            <a:prstDash val="lgDashDotDot"/>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214257" y="1858466"/>
            <a:ext cx="0" cy="2558143"/>
          </a:xfrm>
          <a:prstGeom prst="line">
            <a:avLst/>
          </a:prstGeom>
          <a:ln w="12700">
            <a:prstDash val="lgDashDotDot"/>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flipV="1">
            <a:off x="1296967" y="3166004"/>
            <a:ext cx="5544704" cy="16329"/>
          </a:xfrm>
          <a:prstGeom prst="line">
            <a:avLst/>
          </a:prstGeom>
          <a:ln w="12700">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98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solidFill>
            <a:schemeClr val="accent3">
              <a:lumMod val="20000"/>
              <a:lumOff val="80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fr-CH" altLang="en-US" sz="2400">
              <a:solidFill>
                <a:srgbClr val="000000"/>
              </a:solidFill>
            </a:endParaRPr>
          </a:p>
        </p:txBody>
      </p:sp>
      <p:sp>
        <p:nvSpPr>
          <p:cNvPr id="4102" name="Rectangle 11"/>
          <p:cNvSpPr>
            <a:spLocks noGrp="1" noChangeArrowheads="1"/>
          </p:cNvSpPr>
          <p:nvPr>
            <p:ph type="ctrTitle"/>
          </p:nvPr>
        </p:nvSpPr>
        <p:spPr>
          <a:xfrm>
            <a:off x="1009934" y="2902652"/>
            <a:ext cx="6987654" cy="1216025"/>
          </a:xfrm>
        </p:spPr>
        <p:txBody>
          <a:bodyPr>
            <a:noAutofit/>
          </a:bodyPr>
          <a:lstStyle/>
          <a:p>
            <a:pPr algn="ctr" eaLnBrk="1" hangingPunct="1">
              <a:lnSpc>
                <a:spcPct val="80000"/>
              </a:lnSpc>
              <a:defRPr/>
            </a:pPr>
            <a:r>
              <a:rPr lang="fr-FR" altLang="en-US" sz="4800" cap="small" dirty="0" smtClean="0">
                <a:solidFill>
                  <a:schemeClr val="bg2">
                    <a:lumMod val="50000"/>
                  </a:schemeClr>
                </a:solidFill>
              </a:rPr>
              <a:t>3.2. Accès à l’information et aux services de base</a:t>
            </a:r>
            <a:endParaRPr lang="fr-FR" altLang="en-US" sz="3600" cap="small" dirty="0">
              <a:solidFill>
                <a:schemeClr val="bg2">
                  <a:lumMod val="50000"/>
                </a:schemeClr>
              </a:solidFill>
            </a:endParaRPr>
          </a:p>
        </p:txBody>
      </p:sp>
      <p:sp>
        <p:nvSpPr>
          <p:cNvPr id="6" name="Rectangle 5"/>
          <p:cNvSpPr/>
          <p:nvPr/>
        </p:nvSpPr>
        <p:spPr>
          <a:xfrm>
            <a:off x="1589088" y="4300344"/>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solidFill>
                <a:srgbClr val="FFFFF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510" y="6399431"/>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440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174055"/>
            <a:ext cx="7947718" cy="673028"/>
          </a:xfrm>
        </p:spPr>
        <p:txBody>
          <a:bodyPr>
            <a:normAutofit fontScale="90000"/>
          </a:bodyPr>
          <a:lstStyle/>
          <a:p>
            <a:r>
              <a:rPr lang="fr-FR" dirty="0" smtClean="0"/>
              <a:t>Accès à l’information	</a:t>
            </a:r>
            <a:endParaRPr lang="fr-FR" dirty="0"/>
          </a:p>
        </p:txBody>
      </p:sp>
      <p:sp>
        <p:nvSpPr>
          <p:cNvPr id="3" name="Espace réservé du contenu 2"/>
          <p:cNvSpPr>
            <a:spLocks noGrp="1"/>
          </p:cNvSpPr>
          <p:nvPr>
            <p:ph idx="1"/>
          </p:nvPr>
        </p:nvSpPr>
        <p:spPr>
          <a:xfrm>
            <a:off x="233756" y="847083"/>
            <a:ext cx="7947718" cy="6125218"/>
          </a:xfrm>
        </p:spPr>
        <p:txBody>
          <a:bodyPr>
            <a:normAutofit fontScale="92500" lnSpcReduction="10000"/>
          </a:bodyPr>
          <a:lstStyle/>
          <a:p>
            <a:r>
              <a:rPr lang="fr-FR" sz="2600" b="1" dirty="0" smtClean="0"/>
              <a:t>   Principales sources d’information</a:t>
            </a:r>
            <a:r>
              <a:rPr lang="fr-FR" sz="2600" dirty="0" smtClean="0"/>
              <a:t> utilisées : </a:t>
            </a:r>
          </a:p>
          <a:p>
            <a:pPr marL="971550" lvl="1" indent="-514350">
              <a:buClr>
                <a:schemeClr val="accent1"/>
              </a:buClr>
              <a:buFont typeface="+mj-lt"/>
              <a:buAutoNum type="arabicPeriod"/>
            </a:pPr>
            <a:r>
              <a:rPr lang="fr-FR" dirty="0" smtClean="0">
                <a:solidFill>
                  <a:schemeClr val="tx2"/>
                </a:solidFill>
              </a:rPr>
              <a:t>Radio, télévision</a:t>
            </a:r>
          </a:p>
          <a:p>
            <a:pPr marL="971550" lvl="1" indent="-514350">
              <a:buClr>
                <a:schemeClr val="accent1"/>
              </a:buClr>
              <a:buFont typeface="+mj-lt"/>
              <a:buAutoNum type="arabicPeriod"/>
            </a:pPr>
            <a:r>
              <a:rPr lang="fr-FR" dirty="0" smtClean="0">
                <a:solidFill>
                  <a:schemeClr val="tx2"/>
                </a:solidFill>
              </a:rPr>
              <a:t>Chef de village/communauté ou </a:t>
            </a:r>
            <a:r>
              <a:rPr lang="fr-FR" i="1" dirty="0" err="1" smtClean="0">
                <a:solidFill>
                  <a:schemeClr val="tx2"/>
                </a:solidFill>
              </a:rPr>
              <a:t>Boulama</a:t>
            </a:r>
            <a:endParaRPr lang="fr-FR" i="1" dirty="0" smtClean="0">
              <a:solidFill>
                <a:schemeClr val="tx2"/>
              </a:solidFill>
            </a:endParaRPr>
          </a:p>
          <a:p>
            <a:pPr marL="971550" lvl="1" indent="-514350">
              <a:buClr>
                <a:schemeClr val="accent1"/>
              </a:buClr>
              <a:buFont typeface="+mj-lt"/>
              <a:buAutoNum type="arabicPeriod"/>
            </a:pPr>
            <a:r>
              <a:rPr lang="fr-FR" dirty="0" smtClean="0">
                <a:solidFill>
                  <a:schemeClr val="tx2"/>
                </a:solidFill>
              </a:rPr>
              <a:t>Lieux de manifestation sociale</a:t>
            </a:r>
          </a:p>
          <a:p>
            <a:pPr marL="457200" lvl="1" indent="0">
              <a:buClr>
                <a:schemeClr val="accent1"/>
              </a:buClr>
              <a:buNone/>
            </a:pPr>
            <a:endParaRPr lang="fr-FR" sz="2200" dirty="0" smtClean="0">
              <a:solidFill>
                <a:schemeClr val="tx2"/>
              </a:solidFill>
            </a:endParaRPr>
          </a:p>
          <a:p>
            <a:r>
              <a:rPr lang="fr-FR" sz="2600" b="1" dirty="0" smtClean="0"/>
              <a:t>   Principaux moyens de communication </a:t>
            </a:r>
            <a:r>
              <a:rPr lang="fr-FR" sz="2600" dirty="0" smtClean="0"/>
              <a:t>utilisés : </a:t>
            </a:r>
          </a:p>
          <a:p>
            <a:pPr marL="971550" lvl="1" indent="-514350">
              <a:buClr>
                <a:schemeClr val="accent1"/>
              </a:buClr>
              <a:buFont typeface="+mj-lt"/>
              <a:buAutoNum type="arabicPeriod"/>
            </a:pPr>
            <a:r>
              <a:rPr lang="fr-FR" dirty="0" smtClean="0">
                <a:solidFill>
                  <a:schemeClr val="tx2"/>
                </a:solidFill>
              </a:rPr>
              <a:t>Téléphone</a:t>
            </a:r>
          </a:p>
          <a:p>
            <a:pPr marL="971550" lvl="1" indent="-514350">
              <a:buClr>
                <a:schemeClr val="accent1"/>
              </a:buClr>
              <a:buFont typeface="+mj-lt"/>
              <a:buAutoNum type="arabicPeriod"/>
            </a:pPr>
            <a:r>
              <a:rPr lang="fr-FR" dirty="0" smtClean="0">
                <a:solidFill>
                  <a:schemeClr val="tx2"/>
                </a:solidFill>
              </a:rPr>
              <a:t>Contact direct</a:t>
            </a:r>
          </a:p>
          <a:p>
            <a:pPr marL="457200" lvl="1" indent="0">
              <a:buClr>
                <a:schemeClr val="accent1"/>
              </a:buClr>
              <a:buNone/>
            </a:pPr>
            <a:endParaRPr lang="fr-FR" sz="2000" dirty="0" smtClean="0">
              <a:solidFill>
                <a:schemeClr val="tx2"/>
              </a:solidFill>
            </a:endParaRPr>
          </a:p>
          <a:p>
            <a:r>
              <a:rPr lang="fr-FR" sz="2600" dirty="0" smtClean="0"/>
              <a:t>Dans une </a:t>
            </a:r>
            <a:r>
              <a:rPr lang="fr-FR" sz="2600" b="1" dirty="0" smtClean="0"/>
              <a:t>minorité de localités </a:t>
            </a:r>
            <a:r>
              <a:rPr lang="fr-FR" sz="2600" dirty="0" smtClean="0"/>
              <a:t>(</a:t>
            </a:r>
            <a:r>
              <a:rPr lang="fr-FR" sz="2600" b="1" dirty="0" smtClean="0">
                <a:solidFill>
                  <a:schemeClr val="accent1"/>
                </a:solidFill>
              </a:rPr>
              <a:t>42</a:t>
            </a:r>
            <a:r>
              <a:rPr lang="fr-FR" sz="2600" dirty="0" smtClean="0">
                <a:solidFill>
                  <a:schemeClr val="accent1"/>
                </a:solidFill>
              </a:rPr>
              <a:t>/132</a:t>
            </a:r>
            <a:r>
              <a:rPr lang="fr-FR" sz="2600" dirty="0" smtClean="0"/>
              <a:t>), au moins une partie de la population n’aurait </a:t>
            </a:r>
            <a:r>
              <a:rPr lang="fr-FR" sz="2600" b="1" dirty="0" smtClean="0"/>
              <a:t>pas assez d’informations </a:t>
            </a:r>
            <a:r>
              <a:rPr lang="fr-FR" sz="2600" dirty="0" smtClean="0"/>
              <a:t>par rapport aux </a:t>
            </a:r>
            <a:r>
              <a:rPr lang="fr-FR" sz="2600" b="1" dirty="0" smtClean="0"/>
              <a:t>questions liées aux déplacements suite à la crise </a:t>
            </a:r>
            <a:r>
              <a:rPr lang="fr-FR" sz="2600" b="1" dirty="0" err="1" smtClean="0"/>
              <a:t>Boko</a:t>
            </a:r>
            <a:r>
              <a:rPr lang="fr-FR" sz="2600" b="1" dirty="0" smtClean="0"/>
              <a:t> </a:t>
            </a:r>
            <a:r>
              <a:rPr lang="fr-FR" sz="2600" b="1" dirty="0" err="1" smtClean="0"/>
              <a:t>Haram</a:t>
            </a:r>
            <a:r>
              <a:rPr lang="fr-FR" sz="2600" dirty="0" smtClean="0"/>
              <a:t>. </a:t>
            </a:r>
          </a:p>
          <a:p>
            <a:pPr marL="0" indent="0">
              <a:buNone/>
            </a:pPr>
            <a:endParaRPr lang="fr-FR" sz="2400" dirty="0" smtClean="0"/>
          </a:p>
          <a:p>
            <a:r>
              <a:rPr lang="fr-FR" sz="2600" b="1" dirty="0" smtClean="0"/>
              <a:t>Principaux types d’information </a:t>
            </a:r>
            <a:r>
              <a:rPr lang="fr-FR" sz="2600" dirty="0" smtClean="0"/>
              <a:t>dont la population dans ces localités aurait besoin : </a:t>
            </a:r>
          </a:p>
          <a:p>
            <a:pPr marL="914400" lvl="1" indent="-457200">
              <a:buClr>
                <a:schemeClr val="accent1"/>
              </a:buClr>
              <a:buFont typeface="+mj-lt"/>
              <a:buAutoNum type="arabicPeriod"/>
            </a:pPr>
            <a:r>
              <a:rPr lang="fr-FR" dirty="0" smtClean="0"/>
              <a:t>Sécurité</a:t>
            </a:r>
          </a:p>
          <a:p>
            <a:pPr marL="914400" lvl="1" indent="-457200">
              <a:buClr>
                <a:schemeClr val="accent1"/>
              </a:buClr>
              <a:buFont typeface="+mj-lt"/>
              <a:buAutoNum type="arabicPeriod"/>
            </a:pPr>
            <a:r>
              <a:rPr lang="fr-FR" dirty="0" smtClean="0"/>
              <a:t>Paix </a:t>
            </a: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3"/>
          <a:stretch>
            <a:fillRect/>
          </a:stretch>
        </p:blipFill>
        <p:spPr>
          <a:xfrm>
            <a:off x="161568" y="702129"/>
            <a:ext cx="603063" cy="603063"/>
          </a:xfrm>
          <a:prstGeom prst="rect">
            <a:avLst/>
          </a:prstGeom>
        </p:spPr>
      </p:pic>
      <p:pic>
        <p:nvPicPr>
          <p:cNvPr id="6" name="Image 5"/>
          <p:cNvPicPr>
            <a:picLocks noChangeAspect="1"/>
          </p:cNvPicPr>
          <p:nvPr/>
        </p:nvPicPr>
        <p:blipFill rotWithShape="1">
          <a:blip r:embed="rId4"/>
          <a:srcRect t="19630" r="17313"/>
          <a:stretch/>
        </p:blipFill>
        <p:spPr>
          <a:xfrm>
            <a:off x="210556" y="2367643"/>
            <a:ext cx="524232" cy="594474"/>
          </a:xfrm>
          <a:prstGeom prst="rect">
            <a:avLst/>
          </a:prstGeom>
        </p:spPr>
      </p:pic>
      <p:sp>
        <p:nvSpPr>
          <p:cNvPr id="7" name="Rectangle 6"/>
          <p:cNvSpPr/>
          <p:nvPr/>
        </p:nvSpPr>
        <p:spPr>
          <a:xfrm>
            <a:off x="5832924" y="1165119"/>
            <a:ext cx="2563586" cy="461665"/>
          </a:xfrm>
          <a:prstGeom prst="rect">
            <a:avLst/>
          </a:prstGeom>
        </p:spPr>
        <p:txBody>
          <a:bodyPr wrap="square">
            <a:spAutoFit/>
          </a:bodyPr>
          <a:lstStyle/>
          <a:p>
            <a:pPr algn="ctr"/>
            <a:r>
              <a:rPr lang="fr-FR" sz="2000" b="1" dirty="0" smtClean="0">
                <a:solidFill>
                  <a:schemeClr val="accent1"/>
                </a:solidFill>
              </a:rPr>
              <a:t>119</a:t>
            </a:r>
            <a:r>
              <a:rPr lang="fr-FR" sz="2000" dirty="0" smtClean="0">
                <a:solidFill>
                  <a:schemeClr val="accent1"/>
                </a:solidFill>
              </a:rPr>
              <a:t>/132 </a:t>
            </a:r>
            <a:r>
              <a:rPr lang="fr-FR" sz="2400" dirty="0" smtClean="0">
                <a:solidFill>
                  <a:schemeClr val="accent1"/>
                </a:solidFill>
              </a:rPr>
              <a:t> </a:t>
            </a:r>
            <a:r>
              <a:rPr lang="fr-FR" dirty="0" smtClean="0">
                <a:solidFill>
                  <a:schemeClr val="accent1"/>
                </a:solidFill>
              </a:rPr>
              <a:t>(90%)</a:t>
            </a:r>
          </a:p>
        </p:txBody>
      </p:sp>
      <p:sp>
        <p:nvSpPr>
          <p:cNvPr id="8" name="Rectangle 7"/>
          <p:cNvSpPr/>
          <p:nvPr/>
        </p:nvSpPr>
        <p:spPr>
          <a:xfrm>
            <a:off x="5881913" y="1838147"/>
            <a:ext cx="2563586" cy="400110"/>
          </a:xfrm>
          <a:prstGeom prst="rect">
            <a:avLst/>
          </a:prstGeom>
        </p:spPr>
        <p:txBody>
          <a:bodyPr wrap="square">
            <a:spAutoFit/>
          </a:bodyPr>
          <a:lstStyle/>
          <a:p>
            <a:pPr algn="ctr"/>
            <a:r>
              <a:rPr lang="fr-FR" sz="2000" b="1" dirty="0" smtClean="0">
                <a:solidFill>
                  <a:schemeClr val="accent1"/>
                </a:solidFill>
              </a:rPr>
              <a:t>57</a:t>
            </a:r>
            <a:r>
              <a:rPr lang="fr-FR" sz="2000" dirty="0" smtClean="0">
                <a:solidFill>
                  <a:schemeClr val="accent1"/>
                </a:solidFill>
              </a:rPr>
              <a:t>/132  </a:t>
            </a:r>
            <a:r>
              <a:rPr lang="fr-FR" dirty="0" smtClean="0">
                <a:solidFill>
                  <a:schemeClr val="accent1"/>
                </a:solidFill>
              </a:rPr>
              <a:t>(43%)</a:t>
            </a:r>
          </a:p>
        </p:txBody>
      </p:sp>
      <p:sp>
        <p:nvSpPr>
          <p:cNvPr id="9" name="Rectangle 8"/>
          <p:cNvSpPr/>
          <p:nvPr/>
        </p:nvSpPr>
        <p:spPr>
          <a:xfrm>
            <a:off x="5878287" y="1503782"/>
            <a:ext cx="2563586" cy="400110"/>
          </a:xfrm>
          <a:prstGeom prst="rect">
            <a:avLst/>
          </a:prstGeom>
        </p:spPr>
        <p:txBody>
          <a:bodyPr wrap="square">
            <a:spAutoFit/>
          </a:bodyPr>
          <a:lstStyle/>
          <a:p>
            <a:pPr algn="ctr"/>
            <a:r>
              <a:rPr lang="fr-FR" sz="2000" b="1" dirty="0" smtClean="0">
                <a:solidFill>
                  <a:schemeClr val="accent1"/>
                </a:solidFill>
              </a:rPr>
              <a:t>67</a:t>
            </a:r>
            <a:r>
              <a:rPr lang="fr-FR" sz="2000" dirty="0" smtClean="0">
                <a:solidFill>
                  <a:schemeClr val="accent1"/>
                </a:solidFill>
              </a:rPr>
              <a:t>/132  </a:t>
            </a:r>
            <a:r>
              <a:rPr lang="fr-FR" dirty="0" smtClean="0">
                <a:solidFill>
                  <a:schemeClr val="accent1"/>
                </a:solidFill>
              </a:rPr>
              <a:t>(51%)</a:t>
            </a:r>
          </a:p>
        </p:txBody>
      </p:sp>
      <p:sp>
        <p:nvSpPr>
          <p:cNvPr id="10" name="Rectangle 9"/>
          <p:cNvSpPr/>
          <p:nvPr/>
        </p:nvSpPr>
        <p:spPr>
          <a:xfrm>
            <a:off x="5832924" y="2873460"/>
            <a:ext cx="2563586" cy="461665"/>
          </a:xfrm>
          <a:prstGeom prst="rect">
            <a:avLst/>
          </a:prstGeom>
        </p:spPr>
        <p:txBody>
          <a:bodyPr wrap="square">
            <a:spAutoFit/>
          </a:bodyPr>
          <a:lstStyle/>
          <a:p>
            <a:pPr algn="ctr"/>
            <a:r>
              <a:rPr lang="fr-FR" sz="2000" b="1" dirty="0" smtClean="0">
                <a:solidFill>
                  <a:schemeClr val="accent1"/>
                </a:solidFill>
              </a:rPr>
              <a:t>124</a:t>
            </a:r>
            <a:r>
              <a:rPr lang="fr-FR" sz="2000" dirty="0" smtClean="0">
                <a:solidFill>
                  <a:schemeClr val="accent1"/>
                </a:solidFill>
              </a:rPr>
              <a:t>/132 </a:t>
            </a:r>
            <a:r>
              <a:rPr lang="fr-FR" sz="2400" dirty="0" smtClean="0">
                <a:solidFill>
                  <a:schemeClr val="accent1"/>
                </a:solidFill>
              </a:rPr>
              <a:t> </a:t>
            </a:r>
            <a:r>
              <a:rPr lang="fr-FR" dirty="0" smtClean="0">
                <a:solidFill>
                  <a:schemeClr val="accent1"/>
                </a:solidFill>
              </a:rPr>
              <a:t>(94%)</a:t>
            </a:r>
          </a:p>
        </p:txBody>
      </p:sp>
      <p:sp>
        <p:nvSpPr>
          <p:cNvPr id="11" name="Rectangle 10"/>
          <p:cNvSpPr/>
          <p:nvPr/>
        </p:nvSpPr>
        <p:spPr>
          <a:xfrm>
            <a:off x="5832924" y="3217194"/>
            <a:ext cx="2563586" cy="461665"/>
          </a:xfrm>
          <a:prstGeom prst="rect">
            <a:avLst/>
          </a:prstGeom>
        </p:spPr>
        <p:txBody>
          <a:bodyPr wrap="square">
            <a:spAutoFit/>
          </a:bodyPr>
          <a:lstStyle/>
          <a:p>
            <a:pPr algn="ctr"/>
            <a:r>
              <a:rPr lang="fr-FR" sz="2000" b="1" dirty="0" smtClean="0">
                <a:solidFill>
                  <a:schemeClr val="accent1"/>
                </a:solidFill>
              </a:rPr>
              <a:t>121</a:t>
            </a:r>
            <a:r>
              <a:rPr lang="fr-FR" sz="2000" dirty="0" smtClean="0">
                <a:solidFill>
                  <a:schemeClr val="accent1"/>
                </a:solidFill>
              </a:rPr>
              <a:t>/132 </a:t>
            </a:r>
            <a:r>
              <a:rPr lang="fr-FR" sz="2400" dirty="0" smtClean="0">
                <a:solidFill>
                  <a:schemeClr val="accent1"/>
                </a:solidFill>
              </a:rPr>
              <a:t> </a:t>
            </a:r>
            <a:r>
              <a:rPr lang="fr-FR" dirty="0" smtClean="0">
                <a:solidFill>
                  <a:schemeClr val="accent1"/>
                </a:solidFill>
              </a:rPr>
              <a:t>(92%)</a:t>
            </a:r>
          </a:p>
        </p:txBody>
      </p:sp>
    </p:spTree>
    <p:extLst>
      <p:ext uri="{BB962C8B-B14F-4D97-AF65-F5344CB8AC3E}">
        <p14:creationId xmlns:p14="http://schemas.microsoft.com/office/powerpoint/2010/main" val="1649716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solidFill>
            <a:schemeClr val="accent3">
              <a:lumMod val="20000"/>
              <a:lumOff val="80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fr-CH" altLang="en-US" sz="2400" dirty="0"/>
          </a:p>
        </p:txBody>
      </p:sp>
      <p:sp>
        <p:nvSpPr>
          <p:cNvPr id="4102" name="Rectangle 11"/>
          <p:cNvSpPr>
            <a:spLocks noGrp="1" noChangeArrowheads="1"/>
          </p:cNvSpPr>
          <p:nvPr>
            <p:ph type="ctrTitle"/>
          </p:nvPr>
        </p:nvSpPr>
        <p:spPr>
          <a:xfrm>
            <a:off x="1589088" y="2052638"/>
            <a:ext cx="5875337" cy="1216025"/>
          </a:xfrm>
        </p:spPr>
        <p:txBody>
          <a:bodyPr>
            <a:noAutofit/>
          </a:bodyPr>
          <a:lstStyle/>
          <a:p>
            <a:pPr algn="ctr" eaLnBrk="1" hangingPunct="1">
              <a:lnSpc>
                <a:spcPct val="80000"/>
              </a:lnSpc>
              <a:defRPr/>
            </a:pPr>
            <a:r>
              <a:rPr lang="en-US" altLang="en-US" sz="4800" cap="small" dirty="0" smtClean="0">
                <a:solidFill>
                  <a:schemeClr val="bg2">
                    <a:lumMod val="50000"/>
                  </a:schemeClr>
                </a:solidFill>
              </a:rPr>
              <a:t>1. Introduction </a:t>
            </a:r>
            <a:endParaRPr lang="fr-FR" altLang="en-US" sz="3600" cap="small" dirty="0">
              <a:solidFill>
                <a:schemeClr val="bg2">
                  <a:lumMod val="50000"/>
                </a:schemeClr>
              </a:solidFill>
            </a:endParaRP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718" y="6383665"/>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978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187703"/>
            <a:ext cx="7947718" cy="673028"/>
          </a:xfrm>
        </p:spPr>
        <p:txBody>
          <a:bodyPr>
            <a:normAutofit fontScale="90000"/>
          </a:bodyPr>
          <a:lstStyle/>
          <a:p>
            <a:r>
              <a:rPr lang="fr-FR" dirty="0" smtClean="0"/>
              <a:t>Besoins prioritaires et Accès aux services de base</a:t>
            </a:r>
            <a:endParaRPr lang="fr-FR" dirty="0"/>
          </a:p>
        </p:txBody>
      </p:sp>
      <p:sp>
        <p:nvSpPr>
          <p:cNvPr id="3" name="Espace réservé du contenu 2"/>
          <p:cNvSpPr>
            <a:spLocks noGrp="1"/>
          </p:cNvSpPr>
          <p:nvPr>
            <p:ph idx="1"/>
          </p:nvPr>
        </p:nvSpPr>
        <p:spPr>
          <a:xfrm>
            <a:off x="233756" y="1242390"/>
            <a:ext cx="7947718" cy="5240058"/>
          </a:xfrm>
        </p:spPr>
        <p:txBody>
          <a:bodyPr/>
          <a:lstStyle/>
          <a:p>
            <a:pPr>
              <a:lnSpc>
                <a:spcPct val="100000"/>
              </a:lnSpc>
            </a:pPr>
            <a:r>
              <a:rPr lang="fr-FR" dirty="0" smtClean="0"/>
              <a:t>Trois </a:t>
            </a:r>
            <a:r>
              <a:rPr lang="fr-FR" b="1" dirty="0" smtClean="0"/>
              <a:t>principaux besoins prioritaires </a:t>
            </a:r>
            <a:r>
              <a:rPr lang="fr-FR" dirty="0" smtClean="0"/>
              <a:t>de la population hôte : </a:t>
            </a:r>
          </a:p>
          <a:p>
            <a:pPr marL="914400" lvl="1" indent="-457200">
              <a:lnSpc>
                <a:spcPct val="150000"/>
              </a:lnSpc>
              <a:buClr>
                <a:schemeClr val="accent1"/>
              </a:buClr>
              <a:buFont typeface="+mj-lt"/>
              <a:buAutoNum type="arabicPeriod"/>
            </a:pPr>
            <a:r>
              <a:rPr lang="fr-FR" dirty="0" smtClean="0"/>
              <a:t>Biens alimentaires</a:t>
            </a:r>
          </a:p>
          <a:p>
            <a:pPr marL="914400" lvl="1" indent="-457200">
              <a:lnSpc>
                <a:spcPct val="100000"/>
              </a:lnSpc>
              <a:buClr>
                <a:schemeClr val="accent1"/>
              </a:buClr>
              <a:buFont typeface="+mj-lt"/>
              <a:buAutoNum type="arabicPeriod"/>
            </a:pPr>
            <a:r>
              <a:rPr lang="fr-FR" dirty="0" smtClean="0"/>
              <a:t>Accès à l’eau</a:t>
            </a:r>
          </a:p>
          <a:p>
            <a:pPr marL="914400" lvl="1" indent="-457200">
              <a:lnSpc>
                <a:spcPct val="100000"/>
              </a:lnSpc>
              <a:buClr>
                <a:schemeClr val="accent1"/>
              </a:buClr>
              <a:buFont typeface="+mj-lt"/>
              <a:buAutoNum type="arabicPeriod"/>
            </a:pPr>
            <a:r>
              <a:rPr lang="fr-FR" dirty="0" smtClean="0"/>
              <a:t>Accès à une Activité Génératrice </a:t>
            </a:r>
            <a:endParaRPr lang="fr-FR" dirty="0"/>
          </a:p>
          <a:p>
            <a:pPr marL="457200" lvl="1" indent="0">
              <a:lnSpc>
                <a:spcPct val="100000"/>
              </a:lnSpc>
              <a:buClr>
                <a:schemeClr val="accent1"/>
              </a:buClr>
              <a:buNone/>
            </a:pPr>
            <a:r>
              <a:rPr lang="fr-FR" dirty="0" smtClean="0"/>
              <a:t>de Revenu (AGR)</a:t>
            </a:r>
          </a:p>
          <a:p>
            <a:pPr marL="457200" lvl="1" indent="0">
              <a:buNone/>
            </a:pPr>
            <a:endParaRPr lang="fr-FR" dirty="0" smtClean="0"/>
          </a:p>
          <a:p>
            <a:r>
              <a:rPr lang="fr-FR" dirty="0">
                <a:solidFill>
                  <a:srgbClr val="000000"/>
                </a:solidFill>
              </a:rPr>
              <a:t>D</a:t>
            </a:r>
            <a:r>
              <a:rPr lang="fr-FR" dirty="0" smtClean="0">
                <a:solidFill>
                  <a:srgbClr val="000000"/>
                </a:solidFill>
              </a:rPr>
              <a:t>ans </a:t>
            </a:r>
            <a:r>
              <a:rPr lang="fr-FR" dirty="0">
                <a:solidFill>
                  <a:srgbClr val="000000"/>
                </a:solidFill>
              </a:rPr>
              <a:t>la </a:t>
            </a:r>
            <a:r>
              <a:rPr lang="fr-FR" b="1" dirty="0" smtClean="0">
                <a:solidFill>
                  <a:srgbClr val="000000"/>
                </a:solidFill>
              </a:rPr>
              <a:t>grande majorité </a:t>
            </a:r>
            <a:r>
              <a:rPr lang="fr-FR" b="1" dirty="0">
                <a:solidFill>
                  <a:srgbClr val="000000"/>
                </a:solidFill>
              </a:rPr>
              <a:t>des </a:t>
            </a:r>
            <a:r>
              <a:rPr lang="fr-FR" b="1" dirty="0" smtClean="0">
                <a:solidFill>
                  <a:srgbClr val="000000"/>
                </a:solidFill>
              </a:rPr>
              <a:t>localités</a:t>
            </a:r>
            <a:r>
              <a:rPr lang="fr-FR" dirty="0" smtClean="0">
                <a:solidFill>
                  <a:srgbClr val="000000"/>
                </a:solidFill>
              </a:rPr>
              <a:t> (</a:t>
            </a:r>
            <a:r>
              <a:rPr lang="fr-FR" b="1" dirty="0" smtClean="0">
                <a:solidFill>
                  <a:srgbClr val="EE5859"/>
                </a:solidFill>
              </a:rPr>
              <a:t>101</a:t>
            </a:r>
            <a:r>
              <a:rPr lang="fr-FR" dirty="0" smtClean="0">
                <a:solidFill>
                  <a:srgbClr val="EE5859"/>
                </a:solidFill>
              </a:rPr>
              <a:t>/132</a:t>
            </a:r>
            <a:r>
              <a:rPr lang="fr-FR" dirty="0" smtClean="0">
                <a:solidFill>
                  <a:schemeClr val="tx2"/>
                </a:solidFill>
              </a:rPr>
              <a:t>), au moins une partie de la population hôte aurait un a</a:t>
            </a:r>
            <a:r>
              <a:rPr lang="fr-FR" b="1" dirty="0" smtClean="0">
                <a:solidFill>
                  <a:srgbClr val="000000"/>
                </a:solidFill>
              </a:rPr>
              <a:t>ccès limité </a:t>
            </a:r>
            <a:r>
              <a:rPr lang="fr-FR" b="1" dirty="0">
                <a:solidFill>
                  <a:srgbClr val="000000"/>
                </a:solidFill>
              </a:rPr>
              <a:t>aux services de </a:t>
            </a:r>
            <a:r>
              <a:rPr lang="fr-FR" b="1" dirty="0" smtClean="0">
                <a:solidFill>
                  <a:srgbClr val="000000"/>
                </a:solidFill>
              </a:rPr>
              <a:t>base</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4"/>
          <a:stretch>
            <a:fillRect/>
          </a:stretch>
        </p:blipFill>
        <p:spPr>
          <a:xfrm>
            <a:off x="5387168" y="2134248"/>
            <a:ext cx="669568" cy="654350"/>
          </a:xfrm>
          <a:prstGeom prst="rect">
            <a:avLst/>
          </a:prstGeom>
        </p:spPr>
      </p:pic>
      <p:pic>
        <p:nvPicPr>
          <p:cNvPr id="6" name="Image 5"/>
          <p:cNvPicPr>
            <a:picLocks noChangeAspect="1"/>
          </p:cNvPicPr>
          <p:nvPr/>
        </p:nvPicPr>
        <p:blipFill>
          <a:blip r:embed="rId5"/>
          <a:stretch>
            <a:fillRect/>
          </a:stretch>
        </p:blipFill>
        <p:spPr>
          <a:xfrm>
            <a:off x="5347207" y="2683497"/>
            <a:ext cx="736145" cy="736145"/>
          </a:xfrm>
          <a:prstGeom prst="rect">
            <a:avLst/>
          </a:prstGeom>
        </p:spPr>
      </p:pic>
      <p:pic>
        <p:nvPicPr>
          <p:cNvPr id="7" name="Image 6"/>
          <p:cNvPicPr>
            <a:picLocks noChangeAspect="1"/>
          </p:cNvPicPr>
          <p:nvPr/>
        </p:nvPicPr>
        <p:blipFill>
          <a:blip r:embed="rId6"/>
          <a:stretch>
            <a:fillRect/>
          </a:stretch>
        </p:blipFill>
        <p:spPr>
          <a:xfrm>
            <a:off x="5387168" y="3501236"/>
            <a:ext cx="656224" cy="590602"/>
          </a:xfrm>
          <a:prstGeom prst="rect">
            <a:avLst/>
          </a:prstGeom>
        </p:spPr>
      </p:pic>
    </p:spTree>
    <p:extLst>
      <p:ext uri="{BB962C8B-B14F-4D97-AF65-F5344CB8AC3E}">
        <p14:creationId xmlns:p14="http://schemas.microsoft.com/office/powerpoint/2010/main" val="3934280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299665"/>
            <a:ext cx="7947718" cy="673028"/>
          </a:xfrm>
        </p:spPr>
        <p:txBody>
          <a:bodyPr>
            <a:normAutofit fontScale="90000"/>
          </a:bodyPr>
          <a:lstStyle/>
          <a:p>
            <a:r>
              <a:rPr lang="fr-FR" dirty="0" smtClean="0"/>
              <a:t>Accès aux services de base	</a:t>
            </a:r>
            <a:endParaRPr lang="fr-FR" dirty="0"/>
          </a:p>
        </p:txBody>
      </p:sp>
      <p:sp>
        <p:nvSpPr>
          <p:cNvPr id="3" name="Espace réservé du contenu 2"/>
          <p:cNvSpPr>
            <a:spLocks noGrp="1"/>
          </p:cNvSpPr>
          <p:nvPr>
            <p:ph idx="1"/>
          </p:nvPr>
        </p:nvSpPr>
        <p:spPr>
          <a:xfrm>
            <a:off x="233756" y="1055438"/>
            <a:ext cx="7947718" cy="5802562"/>
          </a:xfrm>
        </p:spPr>
        <p:txBody>
          <a:bodyPr>
            <a:normAutofit/>
          </a:bodyPr>
          <a:lstStyle/>
          <a:p>
            <a:pPr lvl="0"/>
            <a:r>
              <a:rPr lang="fr-FR" sz="2400" dirty="0" smtClean="0">
                <a:solidFill>
                  <a:srgbClr val="000000"/>
                </a:solidFill>
              </a:rPr>
              <a:t>Parmi </a:t>
            </a:r>
            <a:r>
              <a:rPr lang="fr-FR" sz="2400" dirty="0">
                <a:solidFill>
                  <a:srgbClr val="000000"/>
                </a:solidFill>
              </a:rPr>
              <a:t>ces localités, </a:t>
            </a:r>
            <a:r>
              <a:rPr lang="fr-FR" sz="2400" b="1" dirty="0">
                <a:solidFill>
                  <a:srgbClr val="000000"/>
                </a:solidFill>
              </a:rPr>
              <a:t>principaux services </a:t>
            </a:r>
            <a:r>
              <a:rPr lang="fr-FR" sz="2400" dirty="0">
                <a:solidFill>
                  <a:srgbClr val="000000"/>
                </a:solidFill>
              </a:rPr>
              <a:t>auxquels la population a un accès </a:t>
            </a:r>
            <a:r>
              <a:rPr lang="fr-FR" sz="2400" dirty="0" smtClean="0">
                <a:solidFill>
                  <a:srgbClr val="000000"/>
                </a:solidFill>
              </a:rPr>
              <a:t>limité : </a:t>
            </a:r>
            <a:endParaRPr lang="fr-FR" sz="2400" dirty="0">
              <a:solidFill>
                <a:srgbClr val="000000"/>
              </a:solidFill>
            </a:endParaRPr>
          </a:p>
          <a:p>
            <a:pPr marL="971550" lvl="1" indent="-514350">
              <a:buClr>
                <a:schemeClr val="accent1"/>
              </a:buClr>
              <a:buFont typeface="+mj-lt"/>
              <a:buAutoNum type="arabicPeriod"/>
            </a:pPr>
            <a:r>
              <a:rPr lang="fr-FR" sz="2200" dirty="0">
                <a:solidFill>
                  <a:srgbClr val="000000"/>
                </a:solidFill>
              </a:rPr>
              <a:t>Santé</a:t>
            </a:r>
          </a:p>
          <a:p>
            <a:pPr marL="971550" lvl="1" indent="-514350">
              <a:buClr>
                <a:schemeClr val="accent1"/>
              </a:buClr>
              <a:buFont typeface="+mj-lt"/>
              <a:buAutoNum type="arabicPeriod"/>
            </a:pPr>
            <a:r>
              <a:rPr lang="fr-FR" sz="2200" dirty="0">
                <a:solidFill>
                  <a:srgbClr val="000000"/>
                </a:solidFill>
              </a:rPr>
              <a:t>Eau</a:t>
            </a:r>
          </a:p>
          <a:p>
            <a:pPr marL="971550" lvl="1" indent="-514350">
              <a:buClr>
                <a:schemeClr val="accent1"/>
              </a:buClr>
              <a:buFont typeface="+mj-lt"/>
              <a:buAutoNum type="arabicPeriod"/>
            </a:pPr>
            <a:r>
              <a:rPr lang="fr-FR" sz="2200" dirty="0" smtClean="0">
                <a:solidFill>
                  <a:srgbClr val="000000"/>
                </a:solidFill>
              </a:rPr>
              <a:t>Marchés </a:t>
            </a:r>
          </a:p>
          <a:p>
            <a:pPr marL="0" lvl="0" indent="0">
              <a:buNone/>
            </a:pPr>
            <a:r>
              <a:rPr lang="fr-FR" dirty="0" smtClean="0">
                <a:solidFill>
                  <a:srgbClr val="000000"/>
                </a:solidFill>
              </a:rPr>
              <a:t>          </a:t>
            </a:r>
            <a:r>
              <a:rPr lang="fr-FR" sz="2400" b="1" dirty="0" smtClean="0">
                <a:solidFill>
                  <a:srgbClr val="000000"/>
                </a:solidFill>
              </a:rPr>
              <a:t>Services légèrement différents </a:t>
            </a:r>
            <a:r>
              <a:rPr lang="fr-FR" sz="2400" dirty="0" smtClean="0">
                <a:solidFill>
                  <a:srgbClr val="000000"/>
                </a:solidFill>
              </a:rPr>
              <a:t>pour les PDI et réfugiés :</a:t>
            </a:r>
          </a:p>
          <a:p>
            <a:pPr marL="971550" lvl="1" indent="-514350">
              <a:buClr>
                <a:srgbClr val="EE5859"/>
              </a:buClr>
              <a:buFont typeface="+mj-lt"/>
              <a:buAutoNum type="arabicPeriod"/>
            </a:pPr>
            <a:r>
              <a:rPr lang="fr-FR" sz="2200" dirty="0">
                <a:solidFill>
                  <a:srgbClr val="000000"/>
                </a:solidFill>
              </a:rPr>
              <a:t>Santé</a:t>
            </a:r>
          </a:p>
          <a:p>
            <a:pPr marL="971550" lvl="1" indent="-514350">
              <a:buClr>
                <a:srgbClr val="EE5859"/>
              </a:buClr>
              <a:buFont typeface="+mj-lt"/>
              <a:buAutoNum type="arabicPeriod"/>
            </a:pPr>
            <a:r>
              <a:rPr lang="fr-FR" sz="2200" dirty="0" smtClean="0">
                <a:solidFill>
                  <a:srgbClr val="000000"/>
                </a:solidFill>
              </a:rPr>
              <a:t>Marchés</a:t>
            </a:r>
          </a:p>
          <a:p>
            <a:pPr marL="971550" lvl="1" indent="-514350">
              <a:lnSpc>
                <a:spcPct val="100000"/>
              </a:lnSpc>
              <a:buClr>
                <a:srgbClr val="EE5859"/>
              </a:buClr>
              <a:buFont typeface="+mj-lt"/>
              <a:buAutoNum type="arabicPeriod"/>
            </a:pPr>
            <a:r>
              <a:rPr lang="fr-FR" sz="2200" dirty="0" smtClean="0">
                <a:solidFill>
                  <a:srgbClr val="000000"/>
                </a:solidFill>
              </a:rPr>
              <a:t>Education/Eau </a:t>
            </a:r>
            <a:endParaRPr lang="fr-FR" dirty="0">
              <a:solidFill>
                <a:srgbClr val="000000"/>
              </a:solidFill>
            </a:endParaRPr>
          </a:p>
          <a:p>
            <a:pPr>
              <a:lnSpc>
                <a:spcPct val="110000"/>
              </a:lnSpc>
            </a:pPr>
            <a:r>
              <a:rPr lang="fr-FR" sz="2400" b="1" dirty="0" smtClean="0">
                <a:solidFill>
                  <a:srgbClr val="000000"/>
                </a:solidFill>
              </a:rPr>
              <a:t>Principales raisons </a:t>
            </a:r>
            <a:r>
              <a:rPr lang="fr-FR" sz="2400" dirty="0" smtClean="0">
                <a:solidFill>
                  <a:srgbClr val="000000"/>
                </a:solidFill>
              </a:rPr>
              <a:t>évoquées</a:t>
            </a:r>
            <a:r>
              <a:rPr lang="fr-FR" sz="2400" dirty="0">
                <a:solidFill>
                  <a:srgbClr val="000000"/>
                </a:solidFill>
              </a:rPr>
              <a:t> </a:t>
            </a:r>
            <a:r>
              <a:rPr lang="fr-FR" sz="2400" dirty="0" smtClean="0">
                <a:solidFill>
                  <a:srgbClr val="000000"/>
                </a:solidFill>
              </a:rPr>
              <a:t>pour expliquer cet accès limité : </a:t>
            </a:r>
          </a:p>
          <a:p>
            <a:pPr marL="457200" lvl="1" indent="0">
              <a:buClr>
                <a:schemeClr val="accent1"/>
              </a:buClr>
              <a:buNone/>
            </a:pPr>
            <a:endParaRPr lang="fr-FR" dirty="0" smtClean="0">
              <a:solidFill>
                <a:srgbClr val="000000"/>
              </a:solidFill>
            </a:endParaRPr>
          </a:p>
        </p:txBody>
      </p:sp>
      <p:sp>
        <p:nvSpPr>
          <p:cNvPr id="4" name="Flèche droite 3"/>
          <p:cNvSpPr/>
          <p:nvPr/>
        </p:nvSpPr>
        <p:spPr>
          <a:xfrm>
            <a:off x="457202" y="2981503"/>
            <a:ext cx="538842" cy="310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0" y="5043118"/>
            <a:ext cx="2692636" cy="930766"/>
          </a:xfrm>
          <a:prstGeom prst="ellipse">
            <a:avLst/>
          </a:prstGeom>
          <a:solidFill>
            <a:schemeClr val="bg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accent1"/>
                </a:solidFill>
              </a:rPr>
              <a:t>1.</a:t>
            </a:r>
            <a:r>
              <a:rPr lang="fr-FR" sz="2000" b="1" dirty="0" smtClean="0"/>
              <a:t> </a:t>
            </a:r>
            <a:r>
              <a:rPr lang="fr-FR" sz="2000" dirty="0" smtClean="0"/>
              <a:t>Manque de moyens financiers</a:t>
            </a:r>
            <a:endParaRPr lang="fr-FR" sz="2000" dirty="0"/>
          </a:p>
        </p:txBody>
      </p:sp>
      <p:sp>
        <p:nvSpPr>
          <p:cNvPr id="13" name="Ellipse 12"/>
          <p:cNvSpPr/>
          <p:nvPr/>
        </p:nvSpPr>
        <p:spPr>
          <a:xfrm>
            <a:off x="3056650" y="5488803"/>
            <a:ext cx="2562412" cy="936912"/>
          </a:xfrm>
          <a:prstGeom prst="ellipse">
            <a:avLst/>
          </a:prstGeom>
          <a:solidFill>
            <a:schemeClr val="bg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chemeClr val="accent1"/>
                </a:solidFill>
              </a:rPr>
              <a:t>2</a:t>
            </a:r>
            <a:r>
              <a:rPr lang="fr-FR" sz="2000" b="1" dirty="0" smtClean="0">
                <a:solidFill>
                  <a:schemeClr val="accent1"/>
                </a:solidFill>
              </a:rPr>
              <a:t>.</a:t>
            </a:r>
            <a:r>
              <a:rPr lang="fr-FR" sz="2000" b="1" dirty="0" smtClean="0"/>
              <a:t> </a:t>
            </a:r>
            <a:r>
              <a:rPr lang="fr-FR" sz="2000" dirty="0" smtClean="0"/>
              <a:t>Service trop éloigné</a:t>
            </a:r>
            <a:endParaRPr lang="fr-FR" sz="2000" dirty="0"/>
          </a:p>
        </p:txBody>
      </p:sp>
      <p:sp>
        <p:nvSpPr>
          <p:cNvPr id="14" name="Ellipse 13"/>
          <p:cNvSpPr/>
          <p:nvPr/>
        </p:nvSpPr>
        <p:spPr>
          <a:xfrm>
            <a:off x="5801069" y="5894012"/>
            <a:ext cx="2562412" cy="936912"/>
          </a:xfrm>
          <a:prstGeom prst="ellipse">
            <a:avLst/>
          </a:prstGeom>
          <a:solidFill>
            <a:schemeClr val="bg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solidFill>
                  <a:schemeClr val="accent1"/>
                </a:solidFill>
              </a:rPr>
              <a:t>3.</a:t>
            </a:r>
            <a:r>
              <a:rPr lang="fr-FR" sz="2000" b="1" dirty="0" smtClean="0"/>
              <a:t> </a:t>
            </a:r>
            <a:r>
              <a:rPr lang="fr-FR" sz="2000" dirty="0" smtClean="0"/>
              <a:t>Service non existant</a:t>
            </a:r>
            <a:endParaRPr lang="fr-FR" sz="2000" dirty="0"/>
          </a:p>
        </p:txBody>
      </p:sp>
    </p:spTree>
    <p:extLst>
      <p:ext uri="{BB962C8B-B14F-4D97-AF65-F5344CB8AC3E}">
        <p14:creationId xmlns:p14="http://schemas.microsoft.com/office/powerpoint/2010/main" val="3347725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228647"/>
            <a:ext cx="7947718" cy="673028"/>
          </a:xfrm>
        </p:spPr>
        <p:txBody>
          <a:bodyPr>
            <a:normAutofit fontScale="90000"/>
          </a:bodyPr>
          <a:lstStyle/>
          <a:p>
            <a:r>
              <a:rPr lang="fr-FR" dirty="0" smtClean="0"/>
              <a:t>Accès à la terre et à la propriété</a:t>
            </a:r>
            <a:endParaRPr lang="fr-FR" dirty="0"/>
          </a:p>
        </p:txBody>
      </p:sp>
      <p:sp>
        <p:nvSpPr>
          <p:cNvPr id="3" name="Espace réservé du contenu 2"/>
          <p:cNvSpPr>
            <a:spLocks noGrp="1"/>
          </p:cNvSpPr>
          <p:nvPr>
            <p:ph idx="1"/>
          </p:nvPr>
        </p:nvSpPr>
        <p:spPr>
          <a:xfrm>
            <a:off x="233756" y="914398"/>
            <a:ext cx="7947718" cy="5943602"/>
          </a:xfrm>
        </p:spPr>
        <p:txBody>
          <a:bodyPr>
            <a:normAutofit/>
          </a:bodyPr>
          <a:lstStyle/>
          <a:p>
            <a:r>
              <a:rPr lang="fr-FR" sz="2400" dirty="0" smtClean="0"/>
              <a:t>Dans </a:t>
            </a:r>
            <a:r>
              <a:rPr lang="fr-FR" sz="2400" b="1" dirty="0" smtClean="0"/>
              <a:t>une minorité des localités </a:t>
            </a:r>
            <a:r>
              <a:rPr lang="fr-FR" sz="2400" dirty="0" smtClean="0"/>
              <a:t>(</a:t>
            </a:r>
            <a:r>
              <a:rPr lang="fr-FR" b="1" dirty="0" smtClean="0">
                <a:solidFill>
                  <a:schemeClr val="accent1"/>
                </a:solidFill>
              </a:rPr>
              <a:t>43</a:t>
            </a:r>
            <a:r>
              <a:rPr lang="fr-FR" dirty="0" smtClean="0">
                <a:solidFill>
                  <a:schemeClr val="accent1"/>
                </a:solidFill>
              </a:rPr>
              <a:t>/132</a:t>
            </a:r>
            <a:r>
              <a:rPr lang="fr-FR" sz="2400" dirty="0" smtClean="0"/>
              <a:t>), au moins une partie de la population hôte n’aurait </a:t>
            </a:r>
            <a:r>
              <a:rPr lang="fr-FR" sz="2400" b="1" dirty="0" smtClean="0"/>
              <a:t>pas accès au logement</a:t>
            </a:r>
            <a:endParaRPr lang="fr-FR" sz="2400" dirty="0" smtClean="0"/>
          </a:p>
          <a:p>
            <a:pPr marL="457200" lvl="1" indent="0">
              <a:lnSpc>
                <a:spcPct val="150000"/>
              </a:lnSpc>
              <a:buNone/>
            </a:pPr>
            <a:endParaRPr lang="fr-FR" dirty="0" smtClean="0"/>
          </a:p>
          <a:p>
            <a:pPr lvl="0"/>
            <a:r>
              <a:rPr lang="fr-FR" sz="2400" dirty="0" smtClean="0">
                <a:solidFill>
                  <a:srgbClr val="000000"/>
                </a:solidFill>
              </a:rPr>
              <a:t>Dans </a:t>
            </a:r>
            <a:r>
              <a:rPr lang="fr-FR" sz="2400" b="1" dirty="0" smtClean="0">
                <a:solidFill>
                  <a:srgbClr val="000000"/>
                </a:solidFill>
              </a:rPr>
              <a:t>un peu moins de la moitié des </a:t>
            </a:r>
            <a:r>
              <a:rPr lang="fr-FR" sz="2400" b="1" dirty="0">
                <a:solidFill>
                  <a:srgbClr val="000000"/>
                </a:solidFill>
              </a:rPr>
              <a:t>localités </a:t>
            </a:r>
            <a:r>
              <a:rPr lang="fr-FR" sz="2400" dirty="0" smtClean="0">
                <a:solidFill>
                  <a:srgbClr val="000000"/>
                </a:solidFill>
              </a:rPr>
              <a:t>(</a:t>
            </a:r>
            <a:r>
              <a:rPr lang="fr-FR" b="1" dirty="0" smtClean="0">
                <a:solidFill>
                  <a:schemeClr val="accent1"/>
                </a:solidFill>
              </a:rPr>
              <a:t>61</a:t>
            </a:r>
            <a:r>
              <a:rPr lang="fr-FR" dirty="0" smtClean="0">
                <a:solidFill>
                  <a:schemeClr val="accent1"/>
                </a:solidFill>
              </a:rPr>
              <a:t>/132</a:t>
            </a:r>
            <a:r>
              <a:rPr lang="fr-FR" sz="2400" dirty="0">
                <a:solidFill>
                  <a:srgbClr val="000000"/>
                </a:solidFill>
              </a:rPr>
              <a:t>), au moins une partie de la population </a:t>
            </a:r>
            <a:r>
              <a:rPr lang="fr-FR" sz="2400" dirty="0" smtClean="0">
                <a:solidFill>
                  <a:srgbClr val="000000"/>
                </a:solidFill>
              </a:rPr>
              <a:t>hôte n’aurait </a:t>
            </a:r>
            <a:r>
              <a:rPr lang="fr-FR" sz="2400" b="1" dirty="0">
                <a:solidFill>
                  <a:srgbClr val="000000"/>
                </a:solidFill>
              </a:rPr>
              <a:t>pas accès </a:t>
            </a:r>
            <a:r>
              <a:rPr lang="fr-FR" sz="2400" b="1" dirty="0" smtClean="0">
                <a:solidFill>
                  <a:srgbClr val="000000"/>
                </a:solidFill>
              </a:rPr>
              <a:t>à la terre agricole</a:t>
            </a:r>
          </a:p>
          <a:p>
            <a:pPr marL="0" lvl="0" indent="0">
              <a:lnSpc>
                <a:spcPct val="150000"/>
              </a:lnSpc>
              <a:buNone/>
            </a:pPr>
            <a:endParaRPr lang="fr-FR" sz="2400" b="1" dirty="0">
              <a:solidFill>
                <a:srgbClr val="000000"/>
              </a:solidFill>
            </a:endParaRPr>
          </a:p>
          <a:p>
            <a:pPr lvl="0"/>
            <a:r>
              <a:rPr lang="fr-FR" sz="2400" dirty="0">
                <a:solidFill>
                  <a:srgbClr val="000000"/>
                </a:solidFill>
              </a:rPr>
              <a:t>Parmi ces </a:t>
            </a:r>
            <a:r>
              <a:rPr lang="fr-FR" sz="2400" dirty="0" smtClean="0">
                <a:solidFill>
                  <a:srgbClr val="000000"/>
                </a:solidFill>
              </a:rPr>
              <a:t>localités, les </a:t>
            </a:r>
            <a:r>
              <a:rPr lang="fr-FR" sz="2400" b="1" dirty="0" smtClean="0">
                <a:solidFill>
                  <a:srgbClr val="000000"/>
                </a:solidFill>
              </a:rPr>
              <a:t>principales </a:t>
            </a:r>
            <a:r>
              <a:rPr lang="fr-FR" sz="2400" b="1" dirty="0">
                <a:solidFill>
                  <a:srgbClr val="000000"/>
                </a:solidFill>
              </a:rPr>
              <a:t>raisons </a:t>
            </a:r>
            <a:r>
              <a:rPr lang="fr-FR" sz="2400" b="1" dirty="0" smtClean="0">
                <a:solidFill>
                  <a:srgbClr val="000000"/>
                </a:solidFill>
              </a:rPr>
              <a:t>évoquées </a:t>
            </a:r>
            <a:r>
              <a:rPr lang="fr-FR" sz="2400" dirty="0" smtClean="0">
                <a:solidFill>
                  <a:srgbClr val="000000"/>
                </a:solidFill>
              </a:rPr>
              <a:t>pour expliquer l’accès limité au logement et à la terre agricole sont </a:t>
            </a:r>
            <a:r>
              <a:rPr lang="fr-FR" sz="2400" b="1" dirty="0" smtClean="0">
                <a:solidFill>
                  <a:srgbClr val="000000"/>
                </a:solidFill>
              </a:rPr>
              <a:t>similaires </a:t>
            </a:r>
            <a:r>
              <a:rPr lang="fr-FR" sz="2400" dirty="0" smtClean="0">
                <a:solidFill>
                  <a:srgbClr val="000000"/>
                </a:solidFill>
              </a:rPr>
              <a:t>: </a:t>
            </a:r>
            <a:endParaRPr lang="fr-FR" sz="2400" dirty="0">
              <a:solidFill>
                <a:srgbClr val="000000"/>
              </a:solidFill>
            </a:endParaRPr>
          </a:p>
          <a:p>
            <a:pPr marL="971550" lvl="1" indent="-514350">
              <a:buClr>
                <a:schemeClr val="accent1"/>
              </a:buClr>
              <a:buFont typeface="+mj-lt"/>
              <a:buAutoNum type="arabicPeriod"/>
            </a:pPr>
            <a:r>
              <a:rPr lang="fr-FR" sz="2200" dirty="0">
                <a:solidFill>
                  <a:srgbClr val="000000"/>
                </a:solidFill>
              </a:rPr>
              <a:t>Manque de moyens financiers</a:t>
            </a:r>
          </a:p>
          <a:p>
            <a:pPr marL="971550" lvl="1" indent="-514350">
              <a:buClr>
                <a:schemeClr val="accent1"/>
              </a:buClr>
              <a:buFont typeface="+mj-lt"/>
              <a:buAutoNum type="arabicPeriod"/>
            </a:pPr>
            <a:r>
              <a:rPr lang="fr-FR" sz="2200" dirty="0">
                <a:solidFill>
                  <a:srgbClr val="000000"/>
                </a:solidFill>
              </a:rPr>
              <a:t>Arrivée de déplacés dans la localité ou à proximité</a:t>
            </a:r>
          </a:p>
          <a:p>
            <a:pPr marL="971550" lvl="1" indent="-514350">
              <a:buClr>
                <a:schemeClr val="accent1"/>
              </a:buClr>
              <a:buFont typeface="+mj-lt"/>
              <a:buAutoNum type="arabicPeriod"/>
            </a:pPr>
            <a:r>
              <a:rPr lang="fr-FR" sz="2200" dirty="0">
                <a:solidFill>
                  <a:srgbClr val="000000"/>
                </a:solidFill>
              </a:rPr>
              <a:t>Discrimination</a:t>
            </a:r>
          </a:p>
          <a:p>
            <a:pPr marL="457200" lvl="1" indent="0">
              <a:buNone/>
            </a:pP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4"/>
          <a:stretch>
            <a:fillRect/>
          </a:stretch>
        </p:blipFill>
        <p:spPr>
          <a:xfrm>
            <a:off x="3590758" y="3249386"/>
            <a:ext cx="817955" cy="736159"/>
          </a:xfrm>
          <a:prstGeom prst="rect">
            <a:avLst/>
          </a:prstGeom>
        </p:spPr>
      </p:pic>
      <p:pic>
        <p:nvPicPr>
          <p:cNvPr id="6" name="Image 5"/>
          <p:cNvPicPr>
            <a:picLocks noChangeAspect="1"/>
          </p:cNvPicPr>
          <p:nvPr/>
        </p:nvPicPr>
        <p:blipFill>
          <a:blip r:embed="rId5"/>
          <a:stretch>
            <a:fillRect/>
          </a:stretch>
        </p:blipFill>
        <p:spPr>
          <a:xfrm>
            <a:off x="3573520" y="1684759"/>
            <a:ext cx="864612" cy="715541"/>
          </a:xfrm>
          <a:prstGeom prst="rect">
            <a:avLst/>
          </a:prstGeom>
        </p:spPr>
      </p:pic>
    </p:spTree>
    <p:extLst>
      <p:ext uri="{BB962C8B-B14F-4D97-AF65-F5344CB8AC3E}">
        <p14:creationId xmlns:p14="http://schemas.microsoft.com/office/powerpoint/2010/main" val="4283947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solidFill>
            <a:schemeClr val="accent3">
              <a:lumMod val="20000"/>
              <a:lumOff val="80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fr-CH" altLang="en-US" sz="2400">
              <a:solidFill>
                <a:srgbClr val="000000"/>
              </a:solidFill>
            </a:endParaRPr>
          </a:p>
        </p:txBody>
      </p:sp>
      <p:sp>
        <p:nvSpPr>
          <p:cNvPr id="4102" name="Rectangle 11"/>
          <p:cNvSpPr>
            <a:spLocks noGrp="1" noChangeArrowheads="1"/>
          </p:cNvSpPr>
          <p:nvPr>
            <p:ph type="ctrTitle"/>
          </p:nvPr>
        </p:nvSpPr>
        <p:spPr>
          <a:xfrm>
            <a:off x="1009934" y="2052638"/>
            <a:ext cx="6987654" cy="1216025"/>
          </a:xfrm>
        </p:spPr>
        <p:txBody>
          <a:bodyPr>
            <a:noAutofit/>
          </a:bodyPr>
          <a:lstStyle/>
          <a:p>
            <a:pPr algn="ctr" eaLnBrk="1" hangingPunct="1">
              <a:lnSpc>
                <a:spcPct val="80000"/>
              </a:lnSpc>
              <a:defRPr/>
            </a:pPr>
            <a:r>
              <a:rPr lang="en-US" altLang="en-US" sz="4800" cap="small" dirty="0" smtClean="0">
                <a:solidFill>
                  <a:schemeClr val="bg2">
                    <a:lumMod val="50000"/>
                  </a:schemeClr>
                </a:solidFill>
              </a:rPr>
              <a:t>4. Conclusion</a:t>
            </a:r>
            <a:endParaRPr lang="fr-FR" altLang="en-US" sz="3600" cap="small" dirty="0">
              <a:solidFill>
                <a:schemeClr val="bg2">
                  <a:lumMod val="50000"/>
                </a:schemeClr>
              </a:solidFill>
            </a:endParaRP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solidFill>
                <a:srgbClr val="FFFFF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510" y="6399431"/>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29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157916"/>
            <a:ext cx="7947718" cy="673028"/>
          </a:xfrm>
        </p:spPr>
        <p:txBody>
          <a:bodyPr>
            <a:normAutofit fontScale="90000"/>
          </a:bodyPr>
          <a:lstStyle/>
          <a:p>
            <a:r>
              <a:rPr lang="fr-FR" dirty="0" smtClean="0"/>
              <a:t>Conclusion (1/2)</a:t>
            </a:r>
            <a:endParaRPr lang="fr-F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idx="1"/>
          </p:nvPr>
        </p:nvSpPr>
        <p:spPr>
          <a:xfrm>
            <a:off x="233756" y="968829"/>
            <a:ext cx="7947718" cy="5987142"/>
          </a:xfrm>
        </p:spPr>
        <p:txBody>
          <a:bodyPr/>
          <a:lstStyle/>
          <a:p>
            <a:pPr>
              <a:buFont typeface="Wingdings" panose="05000000000000000000" pitchFamily="2" charset="2"/>
              <a:buChar char="Ø"/>
            </a:pPr>
            <a:r>
              <a:rPr lang="fr-FR" sz="2400" dirty="0" smtClean="0"/>
              <a:t> </a:t>
            </a:r>
            <a:r>
              <a:rPr lang="fr-FR" sz="2400" b="1" dirty="0" smtClean="0"/>
              <a:t>La situation sécuritaire </a:t>
            </a:r>
            <a:r>
              <a:rPr lang="fr-FR" sz="2400" dirty="0" smtClean="0"/>
              <a:t>dans la majorité des localités visitées semble être </a:t>
            </a:r>
            <a:r>
              <a:rPr lang="fr-FR" sz="2400" b="1" dirty="0" smtClean="0"/>
              <a:t>relativement problématique </a:t>
            </a:r>
            <a:r>
              <a:rPr lang="fr-FR" sz="2400" dirty="0" smtClean="0"/>
              <a:t>: </a:t>
            </a:r>
          </a:p>
          <a:p>
            <a:pPr lvl="1"/>
            <a:r>
              <a:rPr lang="fr-FR" sz="2200" dirty="0" smtClean="0"/>
              <a:t>Sentiment d’insécurité rapporté dans peu de localités mais à travers la région</a:t>
            </a:r>
          </a:p>
          <a:p>
            <a:pPr lvl="1"/>
            <a:r>
              <a:rPr lang="fr-FR" sz="2200" dirty="0" smtClean="0"/>
              <a:t>Occurrence d’incidents sécuritaires au cours des six derniers mois mentionnée dans environ 20% des localités</a:t>
            </a:r>
          </a:p>
          <a:p>
            <a:pPr marL="457200" lvl="1" indent="0">
              <a:buNone/>
            </a:pPr>
            <a:endParaRPr lang="fr-FR" sz="2000" dirty="0" smtClean="0">
              <a:solidFill>
                <a:srgbClr val="000000"/>
              </a:solidFill>
            </a:endParaRPr>
          </a:p>
          <a:p>
            <a:pPr lvl="0">
              <a:buFont typeface="Wingdings" panose="05000000000000000000" pitchFamily="2" charset="2"/>
              <a:buChar char="Ø"/>
            </a:pPr>
            <a:r>
              <a:rPr lang="fr-FR" sz="2400" b="1" dirty="0" smtClean="0">
                <a:solidFill>
                  <a:srgbClr val="000000"/>
                </a:solidFill>
              </a:rPr>
              <a:t> Atteintes à l’intégrité physique </a:t>
            </a:r>
            <a:r>
              <a:rPr lang="fr-FR" sz="2400" dirty="0" smtClean="0">
                <a:solidFill>
                  <a:srgbClr val="000000"/>
                </a:solidFill>
              </a:rPr>
              <a:t>ayant eu lieu au cours des six mois précédant l’enquête rapportées dans </a:t>
            </a:r>
            <a:r>
              <a:rPr lang="fr-FR" sz="2400" b="1" dirty="0" smtClean="0">
                <a:solidFill>
                  <a:srgbClr val="000000"/>
                </a:solidFill>
              </a:rPr>
              <a:t>un nombre relativement élevé de localités </a:t>
            </a:r>
            <a:r>
              <a:rPr lang="fr-FR" sz="2400" dirty="0" smtClean="0">
                <a:solidFill>
                  <a:srgbClr val="000000"/>
                </a:solidFill>
              </a:rPr>
              <a:t>(28/132)</a:t>
            </a:r>
          </a:p>
          <a:p>
            <a:pPr marL="0" lvl="0" indent="0">
              <a:buNone/>
            </a:pPr>
            <a:endParaRPr lang="fr-FR" sz="2400" dirty="0">
              <a:solidFill>
                <a:srgbClr val="000000"/>
              </a:solidFill>
            </a:endParaRPr>
          </a:p>
          <a:p>
            <a:pPr lvl="0">
              <a:buFont typeface="Wingdings" panose="05000000000000000000" pitchFamily="2" charset="2"/>
              <a:buChar char="Ø"/>
            </a:pPr>
            <a:r>
              <a:rPr lang="fr-FR" sz="2400" b="1" dirty="0" smtClean="0">
                <a:solidFill>
                  <a:srgbClr val="000000"/>
                </a:solidFill>
              </a:rPr>
              <a:t> Voies de référencement existant dans la majorité des    localités :</a:t>
            </a:r>
          </a:p>
          <a:p>
            <a:pPr lvl="1"/>
            <a:r>
              <a:rPr lang="fr-FR" sz="2200" b="1" dirty="0">
                <a:solidFill>
                  <a:srgbClr val="000000"/>
                </a:solidFill>
              </a:rPr>
              <a:t> </a:t>
            </a:r>
            <a:r>
              <a:rPr lang="fr-FR" sz="2200" dirty="0" smtClean="0">
                <a:solidFill>
                  <a:srgbClr val="000000"/>
                </a:solidFill>
              </a:rPr>
              <a:t>Utilisation, accès et sentiment d’efficacité par au moins une partie de la population rapportés dans la majorité des localités</a:t>
            </a:r>
            <a:endParaRPr lang="fr-FR" sz="2200" dirty="0"/>
          </a:p>
        </p:txBody>
      </p:sp>
    </p:spTree>
    <p:extLst>
      <p:ext uri="{BB962C8B-B14F-4D97-AF65-F5344CB8AC3E}">
        <p14:creationId xmlns:p14="http://schemas.microsoft.com/office/powerpoint/2010/main" val="635981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71213"/>
            <a:ext cx="7947718" cy="673028"/>
          </a:xfrm>
        </p:spPr>
        <p:txBody>
          <a:bodyPr>
            <a:normAutofit fontScale="90000"/>
          </a:bodyPr>
          <a:lstStyle/>
          <a:p>
            <a:r>
              <a:rPr lang="fr-FR" dirty="0" smtClean="0"/>
              <a:t>Conclusion (2/2)</a:t>
            </a:r>
            <a:endParaRPr lang="fr-FR" dirty="0"/>
          </a:p>
        </p:txBody>
      </p:sp>
      <p:sp>
        <p:nvSpPr>
          <p:cNvPr id="3" name="Espace réservé du contenu 2"/>
          <p:cNvSpPr>
            <a:spLocks noGrp="1"/>
          </p:cNvSpPr>
          <p:nvPr>
            <p:ph idx="1"/>
          </p:nvPr>
        </p:nvSpPr>
        <p:spPr>
          <a:xfrm>
            <a:off x="233756" y="896640"/>
            <a:ext cx="7947718" cy="5798073"/>
          </a:xfrm>
        </p:spPr>
        <p:txBody>
          <a:bodyPr>
            <a:normAutofit/>
          </a:bodyPr>
          <a:lstStyle/>
          <a:p>
            <a:pPr>
              <a:buFont typeface="Wingdings" panose="05000000000000000000" pitchFamily="2" charset="2"/>
              <a:buChar char="Ø"/>
            </a:pPr>
            <a:r>
              <a:rPr lang="fr-FR" sz="2400" b="1" dirty="0" smtClean="0"/>
              <a:t> La population d’une majorité de localités manque de documentation légale; </a:t>
            </a:r>
            <a:r>
              <a:rPr lang="fr-FR" sz="2400" dirty="0" smtClean="0"/>
              <a:t>problème semblant concerné particulièrement les</a:t>
            </a:r>
            <a:r>
              <a:rPr lang="fr-FR" sz="2400" b="1" dirty="0" smtClean="0"/>
              <a:t> femmes</a:t>
            </a:r>
          </a:p>
          <a:p>
            <a:pPr marL="0" indent="0">
              <a:buNone/>
            </a:pPr>
            <a:endParaRPr lang="fr-FR" sz="2400" b="1" dirty="0" smtClean="0"/>
          </a:p>
          <a:p>
            <a:pPr>
              <a:buFont typeface="Wingdings" panose="05000000000000000000" pitchFamily="2" charset="2"/>
              <a:buChar char="Ø"/>
            </a:pPr>
            <a:r>
              <a:rPr lang="fr-FR" sz="2400" dirty="0"/>
              <a:t> </a:t>
            </a:r>
            <a:r>
              <a:rPr lang="fr-FR" sz="2400" b="1" dirty="0" smtClean="0"/>
              <a:t>Principal</a:t>
            </a:r>
            <a:r>
              <a:rPr lang="fr-FR" sz="2400" dirty="0" smtClean="0"/>
              <a:t> </a:t>
            </a:r>
            <a:r>
              <a:rPr lang="fr-FR" sz="2400" b="1" dirty="0"/>
              <a:t>b</a:t>
            </a:r>
            <a:r>
              <a:rPr lang="fr-FR" sz="2400" b="1" dirty="0" smtClean="0"/>
              <a:t>esoin prioritaire </a:t>
            </a:r>
            <a:r>
              <a:rPr lang="fr-FR" sz="2400" dirty="0" smtClean="0"/>
              <a:t>pour la quasi-totalité des localités: </a:t>
            </a:r>
            <a:r>
              <a:rPr lang="fr-FR" sz="2400" b="1" dirty="0" smtClean="0"/>
              <a:t>biens alimentaires, </a:t>
            </a:r>
            <a:r>
              <a:rPr lang="fr-FR" sz="2400" dirty="0" smtClean="0"/>
              <a:t>suivi par l’accès à l’eau et à une AGR</a:t>
            </a:r>
            <a:endParaRPr lang="fr-FR" sz="2400" b="1" dirty="0" smtClean="0"/>
          </a:p>
          <a:p>
            <a:pPr marL="0" indent="0">
              <a:buNone/>
            </a:pPr>
            <a:endParaRPr lang="fr-FR" sz="2400" b="1" dirty="0" smtClean="0"/>
          </a:p>
          <a:p>
            <a:pPr lvl="0">
              <a:buFont typeface="Wingdings" panose="05000000000000000000" pitchFamily="2" charset="2"/>
              <a:buChar char="Ø"/>
            </a:pPr>
            <a:r>
              <a:rPr lang="fr-FR" sz="2400" b="1" dirty="0" smtClean="0">
                <a:solidFill>
                  <a:srgbClr val="000000"/>
                </a:solidFill>
              </a:rPr>
              <a:t> La population d’une grande majorité </a:t>
            </a:r>
            <a:r>
              <a:rPr lang="fr-FR" sz="2400" dirty="0" smtClean="0">
                <a:solidFill>
                  <a:srgbClr val="000000"/>
                </a:solidFill>
              </a:rPr>
              <a:t>des localités a un </a:t>
            </a:r>
            <a:r>
              <a:rPr lang="fr-FR" sz="2400" b="1" dirty="0" smtClean="0">
                <a:solidFill>
                  <a:srgbClr val="000000"/>
                </a:solidFill>
              </a:rPr>
              <a:t>accès limité aux services de base</a:t>
            </a:r>
            <a:r>
              <a:rPr lang="fr-FR" sz="2400" dirty="0" smtClean="0">
                <a:solidFill>
                  <a:srgbClr val="000000"/>
                </a:solidFill>
              </a:rPr>
              <a:t>, principalement vis-à-vis de la </a:t>
            </a:r>
            <a:r>
              <a:rPr lang="fr-FR" sz="2400" b="1" dirty="0" smtClean="0">
                <a:solidFill>
                  <a:srgbClr val="000000"/>
                </a:solidFill>
              </a:rPr>
              <a:t>santé</a:t>
            </a:r>
          </a:p>
          <a:p>
            <a:pPr marL="0" lvl="0" indent="0">
              <a:buNone/>
            </a:pPr>
            <a:endParaRPr lang="fr-FR" sz="2400" b="1" dirty="0">
              <a:solidFill>
                <a:srgbClr val="000000"/>
              </a:solidFill>
            </a:endParaRPr>
          </a:p>
          <a:p>
            <a:pPr lvl="0">
              <a:buFont typeface="Wingdings" panose="05000000000000000000" pitchFamily="2" charset="2"/>
              <a:buChar char="Ø"/>
            </a:pPr>
            <a:r>
              <a:rPr lang="fr-FR" sz="2400" b="1" dirty="0" smtClean="0">
                <a:solidFill>
                  <a:srgbClr val="000000"/>
                </a:solidFill>
              </a:rPr>
              <a:t> Similarité de la situation en termes de protection entre la population hôte et la population déplacée </a:t>
            </a:r>
          </a:p>
          <a:p>
            <a:pPr lvl="1"/>
            <a:r>
              <a:rPr lang="fr-FR" sz="2200" b="1" dirty="0" smtClean="0">
                <a:solidFill>
                  <a:srgbClr val="000000"/>
                </a:solidFill>
              </a:rPr>
              <a:t>Tendances </a:t>
            </a:r>
            <a:r>
              <a:rPr lang="fr-FR" sz="2200" dirty="0" smtClean="0">
                <a:solidFill>
                  <a:srgbClr val="000000"/>
                </a:solidFill>
              </a:rPr>
              <a:t>vis-à-vis de la </a:t>
            </a:r>
            <a:r>
              <a:rPr lang="fr-FR" sz="2200" b="1" dirty="0" smtClean="0">
                <a:solidFill>
                  <a:srgbClr val="000000"/>
                </a:solidFill>
              </a:rPr>
              <a:t>situation sécuritaire</a:t>
            </a:r>
            <a:r>
              <a:rPr lang="fr-FR" sz="2200" dirty="0" smtClean="0">
                <a:solidFill>
                  <a:srgbClr val="000000"/>
                </a:solidFill>
              </a:rPr>
              <a:t>, </a:t>
            </a:r>
            <a:r>
              <a:rPr lang="fr-FR" sz="2200" b="1" dirty="0" smtClean="0">
                <a:solidFill>
                  <a:srgbClr val="000000"/>
                </a:solidFill>
              </a:rPr>
              <a:t>protection</a:t>
            </a:r>
            <a:r>
              <a:rPr lang="fr-FR" sz="2200" dirty="0" smtClean="0">
                <a:solidFill>
                  <a:srgbClr val="000000"/>
                </a:solidFill>
              </a:rPr>
              <a:t> </a:t>
            </a:r>
            <a:r>
              <a:rPr lang="fr-FR" sz="2200" b="1" dirty="0">
                <a:solidFill>
                  <a:srgbClr val="000000"/>
                </a:solidFill>
              </a:rPr>
              <a:t>et accès à </a:t>
            </a:r>
            <a:r>
              <a:rPr lang="fr-FR" sz="2200" b="1" dirty="0" smtClean="0">
                <a:solidFill>
                  <a:srgbClr val="000000"/>
                </a:solidFill>
              </a:rPr>
              <a:t>l’information/services </a:t>
            </a:r>
            <a:r>
              <a:rPr lang="fr-FR" sz="2200" b="1" dirty="0">
                <a:solidFill>
                  <a:srgbClr val="000000"/>
                </a:solidFill>
              </a:rPr>
              <a:t>de base </a:t>
            </a:r>
            <a:r>
              <a:rPr lang="fr-FR" sz="2200" b="1" dirty="0" smtClean="0">
                <a:solidFill>
                  <a:srgbClr val="000000"/>
                </a:solidFill>
              </a:rPr>
              <a:t>similaires </a:t>
            </a:r>
            <a:r>
              <a:rPr lang="fr-FR" sz="2200" dirty="0" smtClean="0">
                <a:solidFill>
                  <a:srgbClr val="000000"/>
                </a:solidFill>
              </a:rPr>
              <a:t>entre les deux types de population</a:t>
            </a:r>
            <a:endParaRPr lang="fr-FR" b="1" dirty="0"/>
          </a:p>
        </p:txBody>
      </p:sp>
    </p:spTree>
    <p:extLst>
      <p:ext uri="{BB962C8B-B14F-4D97-AF65-F5344CB8AC3E}">
        <p14:creationId xmlns:p14="http://schemas.microsoft.com/office/powerpoint/2010/main" val="1312208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solidFill>
            <a:schemeClr val="accent3">
              <a:lumMod val="20000"/>
              <a:lumOff val="80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fr-CH" altLang="en-US" sz="2400" dirty="0">
              <a:solidFill>
                <a:srgbClr val="000000"/>
              </a:solidFill>
            </a:endParaRPr>
          </a:p>
        </p:txBody>
      </p:sp>
      <p:sp>
        <p:nvSpPr>
          <p:cNvPr id="4102" name="Rectangle 11"/>
          <p:cNvSpPr>
            <a:spLocks noGrp="1" noChangeArrowheads="1"/>
          </p:cNvSpPr>
          <p:nvPr>
            <p:ph type="ctrTitle"/>
          </p:nvPr>
        </p:nvSpPr>
        <p:spPr>
          <a:xfrm>
            <a:off x="1078173" y="0"/>
            <a:ext cx="6987654" cy="6826468"/>
          </a:xfrm>
        </p:spPr>
        <p:txBody>
          <a:bodyPr>
            <a:noAutofit/>
          </a:bodyPr>
          <a:lstStyle/>
          <a:p>
            <a:pPr lvl="0" algn="ctr">
              <a:lnSpc>
                <a:spcPct val="100000"/>
              </a:lnSpc>
              <a:spcBef>
                <a:spcPts val="0"/>
              </a:spcBef>
            </a:pPr>
            <a:r>
              <a:rPr lang="en-US" altLang="en-US" sz="5400" cap="small" dirty="0" smtClean="0">
                <a:solidFill>
                  <a:schemeClr val="accent1"/>
                </a:solidFill>
              </a:rPr>
              <a:t>Merci !</a:t>
            </a:r>
            <a:r>
              <a:rPr lang="en-US" altLang="en-US" sz="4800" cap="small" dirty="0" smtClean="0">
                <a:solidFill>
                  <a:schemeClr val="accent1"/>
                </a:solidFill>
              </a:rPr>
              <a:t/>
            </a:r>
            <a:br>
              <a:rPr lang="en-US" altLang="en-US" sz="4800" cap="small" dirty="0" smtClean="0">
                <a:solidFill>
                  <a:schemeClr val="accent1"/>
                </a:solidFill>
              </a:rPr>
            </a:br>
            <a:r>
              <a:rPr lang="en-US" altLang="en-US" sz="4800" cap="small" dirty="0" smtClean="0">
                <a:solidFill>
                  <a:schemeClr val="accent1"/>
                </a:solidFill>
              </a:rPr>
              <a:t/>
            </a:r>
            <a:br>
              <a:rPr lang="en-US" altLang="en-US" sz="4800" cap="small" dirty="0" smtClean="0">
                <a:solidFill>
                  <a:schemeClr val="accent1"/>
                </a:solidFill>
              </a:rPr>
            </a:br>
            <a:r>
              <a:rPr lang="en-US" altLang="en-US" sz="4400" cap="small" dirty="0" smtClean="0">
                <a:solidFill>
                  <a:schemeClr val="tx2"/>
                </a:solidFill>
              </a:rPr>
              <a:t>Contact</a:t>
            </a:r>
            <a:br>
              <a:rPr lang="en-US" altLang="en-US" sz="4400" cap="small" dirty="0" smtClean="0">
                <a:solidFill>
                  <a:schemeClr val="tx2"/>
                </a:solidFill>
              </a:rPr>
            </a:br>
            <a:r>
              <a:rPr lang="en-US" altLang="en-US" sz="4400" cap="small" dirty="0" smtClean="0">
                <a:solidFill>
                  <a:schemeClr val="tx2"/>
                </a:solidFill>
              </a:rPr>
              <a:t/>
            </a:r>
            <a:br>
              <a:rPr lang="en-US" altLang="en-US" sz="4400" cap="small" dirty="0" smtClean="0">
                <a:solidFill>
                  <a:schemeClr val="tx2"/>
                </a:solidFill>
              </a:rPr>
            </a:br>
            <a:r>
              <a:rPr lang="fr-CH" sz="1800" b="0" dirty="0" smtClean="0">
                <a:solidFill>
                  <a:prstClr val="black"/>
                </a:solidFill>
                <a:latin typeface="Arial Narrow"/>
              </a:rPr>
              <a:t>Christian KELLER – Point Focal Pays REACH </a:t>
            </a:r>
            <a:r>
              <a:rPr lang="fr-CH" sz="1800" b="0" dirty="0">
                <a:solidFill>
                  <a:prstClr val="black"/>
                </a:solidFill>
                <a:latin typeface="Arial Narrow"/>
              </a:rPr>
              <a:t>Niger, Niamey</a:t>
            </a:r>
            <a:br>
              <a:rPr lang="fr-CH" sz="1800" b="0" dirty="0">
                <a:solidFill>
                  <a:prstClr val="black"/>
                </a:solidFill>
                <a:latin typeface="Arial Narrow"/>
              </a:rPr>
            </a:br>
            <a:r>
              <a:rPr lang="en-US" sz="1800" b="0" dirty="0" smtClean="0">
                <a:solidFill>
                  <a:srgbClr val="1F497D"/>
                </a:solidFill>
                <a:latin typeface="Arial Narrow"/>
                <a:hlinkClick r:id="rId2"/>
              </a:rPr>
              <a:t>christian.keller@reach-initiative.org</a:t>
            </a:r>
            <a:r>
              <a:rPr lang="en-US" altLang="en-US" sz="2000" b="0" cap="small" dirty="0" smtClean="0">
                <a:solidFill>
                  <a:schemeClr val="tx2"/>
                </a:solidFill>
              </a:rPr>
              <a:t/>
            </a:r>
            <a:br>
              <a:rPr lang="en-US" altLang="en-US" sz="2000" b="0" cap="small" dirty="0" smtClean="0">
                <a:solidFill>
                  <a:schemeClr val="tx2"/>
                </a:solidFill>
              </a:rPr>
            </a:br>
            <a:r>
              <a:rPr lang="en-US" altLang="en-US" sz="2000" b="0" cap="small" dirty="0" smtClean="0">
                <a:solidFill>
                  <a:schemeClr val="tx2"/>
                </a:solidFill>
              </a:rPr>
              <a:t/>
            </a:r>
            <a:br>
              <a:rPr lang="en-US" altLang="en-US" sz="2000" b="0" cap="small" dirty="0" smtClean="0">
                <a:solidFill>
                  <a:schemeClr val="tx2"/>
                </a:solidFill>
              </a:rPr>
            </a:br>
            <a:r>
              <a:rPr lang="en-US" altLang="en-US" sz="2000" b="0" cap="small" dirty="0" smtClean="0">
                <a:solidFill>
                  <a:schemeClr val="tx2"/>
                </a:solidFill>
              </a:rPr>
              <a:t/>
            </a:r>
            <a:br>
              <a:rPr lang="en-US" altLang="en-US" sz="2000" b="0" cap="small" dirty="0" smtClean="0">
                <a:solidFill>
                  <a:schemeClr val="tx2"/>
                </a:solidFill>
              </a:rPr>
            </a:br>
            <a:r>
              <a:rPr lang="fr-CH" sz="1800" b="0" dirty="0" smtClean="0">
                <a:solidFill>
                  <a:prstClr val="black"/>
                </a:solidFill>
                <a:latin typeface="Arial Narrow"/>
                <a:cs typeface="+mn-cs"/>
              </a:rPr>
              <a:t>Marie FAOU – Chargée </a:t>
            </a:r>
            <a:r>
              <a:rPr lang="fr-CH" sz="1800" b="0" dirty="0">
                <a:solidFill>
                  <a:prstClr val="black"/>
                </a:solidFill>
                <a:latin typeface="Arial Narrow"/>
                <a:cs typeface="+mn-cs"/>
              </a:rPr>
              <a:t>d’évaluation </a:t>
            </a:r>
            <a:r>
              <a:rPr lang="fr-CH" sz="1800" b="0" dirty="0" smtClean="0">
                <a:solidFill>
                  <a:prstClr val="black"/>
                </a:solidFill>
                <a:latin typeface="Arial Narrow"/>
                <a:cs typeface="+mn-cs"/>
              </a:rPr>
              <a:t>REACH </a:t>
            </a:r>
            <a:r>
              <a:rPr lang="fr-CH" sz="1800" b="0" dirty="0">
                <a:solidFill>
                  <a:prstClr val="black"/>
                </a:solidFill>
                <a:latin typeface="Arial Narrow"/>
                <a:cs typeface="+mn-cs"/>
              </a:rPr>
              <a:t>Niger, Niamey</a:t>
            </a:r>
            <a:br>
              <a:rPr lang="fr-CH" sz="1800" b="0" dirty="0">
                <a:solidFill>
                  <a:prstClr val="black"/>
                </a:solidFill>
                <a:latin typeface="Arial Narrow"/>
                <a:cs typeface="+mn-cs"/>
              </a:rPr>
            </a:br>
            <a:r>
              <a:rPr lang="en-US" sz="1800" b="0" dirty="0" smtClean="0">
                <a:solidFill>
                  <a:srgbClr val="1F497D"/>
                </a:solidFill>
                <a:latin typeface="Arial Narrow"/>
                <a:cs typeface="+mn-cs"/>
                <a:hlinkClick r:id="rId3"/>
              </a:rPr>
              <a:t>marie.faou@reach-initiative.org</a:t>
            </a:r>
            <a:r>
              <a:rPr lang="en-US" altLang="en-US" sz="2000" b="0" cap="small" dirty="0" smtClean="0">
                <a:solidFill>
                  <a:schemeClr val="tx2"/>
                </a:solidFill>
              </a:rPr>
              <a:t/>
            </a:r>
            <a:br>
              <a:rPr lang="en-US" altLang="en-US" sz="2000" b="0" cap="small" dirty="0" smtClean="0">
                <a:solidFill>
                  <a:schemeClr val="tx2"/>
                </a:solidFill>
              </a:rPr>
            </a:br>
            <a:r>
              <a:rPr lang="en-US" altLang="en-US" sz="2000" b="0" cap="small" dirty="0" smtClean="0">
                <a:solidFill>
                  <a:schemeClr val="tx2"/>
                </a:solidFill>
              </a:rPr>
              <a:t/>
            </a:r>
            <a:br>
              <a:rPr lang="en-US" altLang="en-US" sz="2000" b="0" cap="small" dirty="0" smtClean="0">
                <a:solidFill>
                  <a:schemeClr val="tx2"/>
                </a:solidFill>
              </a:rPr>
            </a:br>
            <a:r>
              <a:rPr lang="en-US" altLang="en-US" sz="2000" b="0" cap="small" dirty="0" smtClean="0">
                <a:solidFill>
                  <a:schemeClr val="tx2"/>
                </a:solidFill>
              </a:rPr>
              <a:t/>
            </a:r>
            <a:br>
              <a:rPr lang="en-US" altLang="en-US" sz="2000" b="0" cap="small" dirty="0" smtClean="0">
                <a:solidFill>
                  <a:schemeClr val="tx2"/>
                </a:solidFill>
              </a:rPr>
            </a:br>
            <a:r>
              <a:rPr lang="en-US" altLang="en-US" sz="4800" cap="small" dirty="0" smtClean="0">
                <a:solidFill>
                  <a:schemeClr val="accent1"/>
                </a:solidFill>
              </a:rPr>
              <a:t/>
            </a:r>
            <a:br>
              <a:rPr lang="en-US" altLang="en-US" sz="4800" cap="small" dirty="0" smtClean="0">
                <a:solidFill>
                  <a:schemeClr val="accent1"/>
                </a:solidFill>
              </a:rPr>
            </a:br>
            <a:endParaRPr lang="fr-FR" altLang="en-US" sz="3600" cap="small" dirty="0">
              <a:solidFill>
                <a:schemeClr val="accent1"/>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5510" y="6399431"/>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309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201985"/>
            <a:ext cx="7947718" cy="673028"/>
          </a:xfrm>
        </p:spPr>
        <p:txBody>
          <a:bodyPr>
            <a:normAutofit fontScale="90000"/>
          </a:bodyPr>
          <a:lstStyle/>
          <a:p>
            <a:r>
              <a:rPr lang="fr-FR" dirty="0" smtClean="0"/>
              <a:t>Contexte</a:t>
            </a:r>
            <a:endParaRPr lang="fr-FR" dirty="0"/>
          </a:p>
        </p:txBody>
      </p:sp>
      <p:sp>
        <p:nvSpPr>
          <p:cNvPr id="3" name="Espace réservé du contenu 2"/>
          <p:cNvSpPr>
            <a:spLocks noGrp="1"/>
          </p:cNvSpPr>
          <p:nvPr>
            <p:ph idx="1"/>
          </p:nvPr>
        </p:nvSpPr>
        <p:spPr>
          <a:xfrm>
            <a:off x="233756" y="875013"/>
            <a:ext cx="8119830" cy="6041246"/>
          </a:xfrm>
        </p:spPr>
        <p:txBody>
          <a:bodyPr>
            <a:normAutofit fontScale="92500"/>
          </a:bodyPr>
          <a:lstStyle/>
          <a:p>
            <a:r>
              <a:rPr lang="fr-FR" sz="2400" b="1" dirty="0" smtClean="0"/>
              <a:t>Evaluation des besoins en termes de protection de la population hôte dans la région de Diffa réalisée par REACH</a:t>
            </a:r>
            <a:r>
              <a:rPr lang="fr-FR" sz="2400" dirty="0" smtClean="0"/>
              <a:t>, en étroite collaboration avec </a:t>
            </a:r>
            <a:r>
              <a:rPr lang="fr-FR" sz="2400" b="1" dirty="0" smtClean="0"/>
              <a:t>le Groupe de Travail Protection (GTP)</a:t>
            </a:r>
            <a:r>
              <a:rPr lang="fr-FR" sz="2400" dirty="0" smtClean="0"/>
              <a:t> à Diffa et le </a:t>
            </a:r>
            <a:r>
              <a:rPr lang="fr-FR" sz="2400" b="1" dirty="0" smtClean="0"/>
              <a:t>Haut Commissariat des Nations Unies pour les Réfugiés</a:t>
            </a:r>
            <a:r>
              <a:rPr lang="fr-FR" sz="2400" dirty="0" smtClean="0"/>
              <a:t> </a:t>
            </a:r>
            <a:r>
              <a:rPr lang="fr-FR" sz="2400" b="1" dirty="0" smtClean="0"/>
              <a:t>(HCR)</a:t>
            </a:r>
          </a:p>
          <a:p>
            <a:pPr marL="0" indent="0">
              <a:buNone/>
            </a:pPr>
            <a:endParaRPr lang="fr-FR" sz="2400" dirty="0"/>
          </a:p>
          <a:p>
            <a:r>
              <a:rPr lang="fr-FR" sz="2400" dirty="0" smtClean="0"/>
              <a:t>Evaluation qui s’inscrit dans un </a:t>
            </a:r>
            <a:r>
              <a:rPr lang="fr-FR" sz="2400" b="1" dirty="0" smtClean="0"/>
              <a:t>cycle d’évaluations protection </a:t>
            </a:r>
            <a:r>
              <a:rPr lang="fr-FR" sz="2400" dirty="0" smtClean="0"/>
              <a:t>réalisé avec ces mêmes partenaires, et fait suite à deux autres évaluations :  </a:t>
            </a:r>
          </a:p>
          <a:p>
            <a:pPr lvl="1"/>
            <a:r>
              <a:rPr lang="fr-FR" b="1" dirty="0">
                <a:solidFill>
                  <a:schemeClr val="accent1"/>
                </a:solidFill>
              </a:rPr>
              <a:t>E</a:t>
            </a:r>
            <a:r>
              <a:rPr lang="fr-FR" b="1" dirty="0" smtClean="0">
                <a:solidFill>
                  <a:schemeClr val="accent1"/>
                </a:solidFill>
              </a:rPr>
              <a:t>valuation de référence </a:t>
            </a:r>
            <a:r>
              <a:rPr lang="fr-FR" dirty="0" smtClean="0"/>
              <a:t>réalisée en mai 2017 sur </a:t>
            </a:r>
            <a:r>
              <a:rPr lang="fr-FR" b="1" dirty="0" smtClean="0"/>
              <a:t>la situation en termes de protection des personnes déplacées à Diffa</a:t>
            </a:r>
          </a:p>
          <a:p>
            <a:pPr lvl="1"/>
            <a:r>
              <a:rPr lang="fr-FR" b="1" dirty="0" smtClean="0">
                <a:solidFill>
                  <a:schemeClr val="accent1"/>
                </a:solidFill>
              </a:rPr>
              <a:t>Evaluation des mécanismes de redevabilité </a:t>
            </a:r>
            <a:r>
              <a:rPr lang="fr-FR" b="1" dirty="0" smtClean="0"/>
              <a:t>existants dans la région de Diffa </a:t>
            </a:r>
            <a:r>
              <a:rPr lang="fr-FR" dirty="0" smtClean="0"/>
              <a:t>réalisée</a:t>
            </a:r>
            <a:r>
              <a:rPr lang="fr-FR" b="1" dirty="0" smtClean="0"/>
              <a:t> </a:t>
            </a:r>
            <a:r>
              <a:rPr lang="fr-FR" dirty="0" smtClean="0"/>
              <a:t>entre mai et juin 2017</a:t>
            </a:r>
            <a:endParaRPr lang="fr-FR" b="1" dirty="0" smtClean="0"/>
          </a:p>
          <a:p>
            <a:pPr marL="0" indent="0">
              <a:buNone/>
            </a:pPr>
            <a:endParaRPr lang="fr-FR" sz="2400" dirty="0"/>
          </a:p>
          <a:p>
            <a:r>
              <a:rPr lang="fr-FR" sz="2400" dirty="0" smtClean="0"/>
              <a:t>Evaluation réalisée en parallèle avec </a:t>
            </a:r>
            <a:r>
              <a:rPr lang="fr-FR" sz="2400" b="1" dirty="0" smtClean="0">
                <a:solidFill>
                  <a:schemeClr val="accent1"/>
                </a:solidFill>
              </a:rPr>
              <a:t>l’évaluation finale protection </a:t>
            </a:r>
            <a:r>
              <a:rPr lang="fr-FR" sz="2400" dirty="0" smtClean="0">
                <a:solidFill>
                  <a:schemeClr val="tx2"/>
                </a:solidFill>
              </a:rPr>
              <a:t>évaluant la </a:t>
            </a:r>
            <a:r>
              <a:rPr lang="fr-FR" sz="2400" b="1" dirty="0" smtClean="0">
                <a:solidFill>
                  <a:schemeClr val="tx2"/>
                </a:solidFill>
              </a:rPr>
              <a:t>situation en termes de protection des populations déplacées</a:t>
            </a:r>
            <a:r>
              <a:rPr lang="fr-FR" sz="2400" dirty="0" smtClean="0">
                <a:solidFill>
                  <a:schemeClr val="tx2"/>
                </a:solidFill>
              </a:rPr>
              <a:t> dans la région de Diffa </a:t>
            </a:r>
            <a:r>
              <a:rPr lang="fr-FR" sz="2400" b="1" dirty="0" smtClean="0">
                <a:solidFill>
                  <a:schemeClr val="tx2"/>
                </a:solidFill>
              </a:rPr>
              <a:t>: </a:t>
            </a:r>
          </a:p>
          <a:p>
            <a:pPr lvl="1">
              <a:buFont typeface="Wingdings" panose="05000000000000000000" pitchFamily="2" charset="2"/>
              <a:buChar char="Ø"/>
            </a:pPr>
            <a:r>
              <a:rPr lang="fr-FR" sz="2000" dirty="0" smtClean="0">
                <a:solidFill>
                  <a:schemeClr val="tx2"/>
                </a:solidFill>
              </a:rPr>
              <a:t> </a:t>
            </a:r>
            <a:r>
              <a:rPr lang="fr-FR" sz="2200" dirty="0" smtClean="0">
                <a:solidFill>
                  <a:schemeClr val="tx2"/>
                </a:solidFill>
              </a:rPr>
              <a:t>Comparaisons des résultats avec cette évaluation effectuées quand pertinent </a:t>
            </a:r>
            <a:endParaRPr lang="fr-FR" sz="2200" dirty="0">
              <a:solidFill>
                <a:schemeClr val="tx2"/>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033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4841" y="5247427"/>
            <a:ext cx="7501950" cy="707886"/>
          </a:xfrm>
          <a:prstGeom prst="rect">
            <a:avLst/>
          </a:prstGeom>
          <a:solidFill>
            <a:srgbClr val="58585A"/>
          </a:solidFill>
        </p:spPr>
        <p:txBody>
          <a:bodyPr wrap="square" rtlCol="0">
            <a:spAutoFit/>
          </a:bodyPr>
          <a:lstStyle/>
          <a:p>
            <a:pPr algn="ctr"/>
            <a:r>
              <a:rPr lang="fr-FR" sz="2000" b="1" dirty="0">
                <a:solidFill>
                  <a:schemeClr val="bg1"/>
                </a:solidFill>
              </a:rPr>
              <a:t>Fournir une vue d’ensemble de la situation en termes de protection de la population hôte dans la région de </a:t>
            </a:r>
            <a:r>
              <a:rPr lang="fr-FR" sz="2000" b="1" dirty="0" smtClean="0">
                <a:solidFill>
                  <a:schemeClr val="bg1"/>
                </a:solidFill>
              </a:rPr>
              <a:t>Diffa</a:t>
            </a:r>
            <a:endParaRPr lang="en-GB" sz="2000" b="1" dirty="0">
              <a:solidFill>
                <a:schemeClr val="bg1"/>
              </a:solidFill>
              <a:latin typeface="Arial Narrow" panose="020B0606020202030204" pitchFamily="34" charset="0"/>
            </a:endParaRPr>
          </a:p>
        </p:txBody>
      </p:sp>
      <p:sp>
        <p:nvSpPr>
          <p:cNvPr id="13" name="TextBox 12"/>
          <p:cNvSpPr txBox="1"/>
          <p:nvPr/>
        </p:nvSpPr>
        <p:spPr>
          <a:xfrm rot="16200000">
            <a:off x="60997" y="5401315"/>
            <a:ext cx="707886" cy="400109"/>
          </a:xfrm>
          <a:prstGeom prst="rect">
            <a:avLst/>
          </a:prstGeom>
          <a:solidFill>
            <a:srgbClr val="EE5859"/>
          </a:solidFill>
        </p:spPr>
        <p:txBody>
          <a:bodyPr wrap="square" rtlCol="0">
            <a:spAutoFit/>
          </a:bodyPr>
          <a:lstStyle/>
          <a:p>
            <a:pPr algn="ctr"/>
            <a:r>
              <a:rPr lang="en-GB" sz="2000" b="1" dirty="0" smtClean="0">
                <a:solidFill>
                  <a:schemeClr val="bg1"/>
                </a:solidFill>
                <a:latin typeface="Arial Narrow" panose="020B0606020202030204" pitchFamily="34" charset="0"/>
              </a:rPr>
              <a:t>BUT</a:t>
            </a:r>
            <a:endParaRPr lang="en-GB" sz="2000" b="1" dirty="0">
              <a:solidFill>
                <a:schemeClr val="bg1"/>
              </a:solidFill>
              <a:latin typeface="Arial Narrow" panose="020B0606020202030204" pitchFamily="34" charset="0"/>
            </a:endParaRPr>
          </a:p>
        </p:txBody>
      </p:sp>
      <p:sp>
        <p:nvSpPr>
          <p:cNvPr id="14" name="TextBox 13"/>
          <p:cNvSpPr txBox="1"/>
          <p:nvPr/>
        </p:nvSpPr>
        <p:spPr>
          <a:xfrm>
            <a:off x="701856" y="1494079"/>
            <a:ext cx="1730798" cy="3046988"/>
          </a:xfrm>
          <a:prstGeom prst="rect">
            <a:avLst/>
          </a:prstGeom>
          <a:solidFill>
            <a:srgbClr val="CDCDCD"/>
          </a:solidFill>
        </p:spPr>
        <p:txBody>
          <a:bodyPr wrap="square" rtlCol="0">
            <a:spAutoFit/>
          </a:bodyPr>
          <a:lstStyle/>
          <a:p>
            <a:pPr lvl="0" algn="ctr"/>
            <a:r>
              <a:rPr lang="fr-FR" sz="1600" b="1" dirty="0"/>
              <a:t>Identifier les besoins prioritaires en termes de protection (accès aux services de base, </a:t>
            </a:r>
            <a:r>
              <a:rPr lang="fr-FR" sz="1600" b="1" dirty="0" smtClean="0"/>
              <a:t>situation sécuritaire</a:t>
            </a:r>
            <a:r>
              <a:rPr lang="fr-FR" sz="1600" b="1" dirty="0"/>
              <a:t>, accès à l’information, etc.) de la population hôte dans la région de </a:t>
            </a:r>
            <a:r>
              <a:rPr lang="fr-FR" sz="1600" b="1" dirty="0" smtClean="0"/>
              <a:t>Diffa</a:t>
            </a:r>
          </a:p>
          <a:p>
            <a:pPr lvl="0"/>
            <a:endParaRPr lang="fr-FR" sz="1600" b="1" dirty="0"/>
          </a:p>
        </p:txBody>
      </p:sp>
      <p:sp>
        <p:nvSpPr>
          <p:cNvPr id="17" name="TextBox 16"/>
          <p:cNvSpPr txBox="1"/>
          <p:nvPr/>
        </p:nvSpPr>
        <p:spPr>
          <a:xfrm>
            <a:off x="709526" y="1063123"/>
            <a:ext cx="1723127" cy="430895"/>
          </a:xfrm>
          <a:prstGeom prst="rect">
            <a:avLst/>
          </a:prstGeom>
          <a:solidFill>
            <a:srgbClr val="EE5859"/>
          </a:solidFill>
        </p:spPr>
        <p:txBody>
          <a:bodyPr wrap="square" rtlCol="0">
            <a:spAutoFit/>
          </a:bodyPr>
          <a:lstStyle/>
          <a:p>
            <a:pPr algn="ctr"/>
            <a:r>
              <a:rPr lang="en-GB" sz="2200" b="1" dirty="0" smtClean="0">
                <a:solidFill>
                  <a:schemeClr val="bg1"/>
                </a:solidFill>
                <a:latin typeface="Arial Narrow" panose="020B0606020202030204" pitchFamily="34" charset="0"/>
              </a:rPr>
              <a:t>OBJECTIF 1</a:t>
            </a:r>
            <a:endParaRPr lang="en-GB" sz="2200" b="1" dirty="0">
              <a:solidFill>
                <a:schemeClr val="bg1"/>
              </a:solidFill>
              <a:latin typeface="Arial Narrow" panose="020B0606020202030204" pitchFamily="34" charset="0"/>
            </a:endParaRPr>
          </a:p>
        </p:txBody>
      </p:sp>
      <p:sp>
        <p:nvSpPr>
          <p:cNvPr id="18" name="TextBox 17"/>
          <p:cNvSpPr txBox="1"/>
          <p:nvPr/>
        </p:nvSpPr>
        <p:spPr>
          <a:xfrm rot="5400000">
            <a:off x="7872904" y="5401316"/>
            <a:ext cx="707886" cy="400108"/>
          </a:xfrm>
          <a:prstGeom prst="rect">
            <a:avLst/>
          </a:prstGeom>
          <a:solidFill>
            <a:srgbClr val="EE5859"/>
          </a:solidFill>
        </p:spPr>
        <p:txBody>
          <a:bodyPr wrap="square" rtlCol="0">
            <a:spAutoFit/>
          </a:bodyPr>
          <a:lstStyle/>
          <a:p>
            <a:pPr algn="ctr"/>
            <a:r>
              <a:rPr lang="en-GB" sz="2000" b="1" dirty="0" smtClean="0">
                <a:solidFill>
                  <a:schemeClr val="bg1"/>
                </a:solidFill>
                <a:latin typeface="Arial Narrow" panose="020B0606020202030204" pitchFamily="34" charset="0"/>
              </a:rPr>
              <a:t>BUT</a:t>
            </a:r>
            <a:endParaRPr lang="en-GB" sz="2000" b="1" dirty="0">
              <a:solidFill>
                <a:schemeClr val="bg1"/>
              </a:solidFill>
              <a:latin typeface="Arial Narrow" panose="020B0606020202030204" pitchFamily="34" charset="0"/>
            </a:endParaRPr>
          </a:p>
        </p:txBody>
      </p:sp>
      <p:sp>
        <p:nvSpPr>
          <p:cNvPr id="20" name="Down Arrow 19"/>
          <p:cNvSpPr/>
          <p:nvPr/>
        </p:nvSpPr>
        <p:spPr>
          <a:xfrm>
            <a:off x="1406695" y="4636394"/>
            <a:ext cx="348791" cy="427585"/>
          </a:xfrm>
          <a:prstGeom prst="downArrow">
            <a:avLst/>
          </a:prstGeom>
          <a:solidFill>
            <a:srgbClr val="F6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1"/>
          <p:cNvSpPr>
            <a:spLocks noGrp="1"/>
          </p:cNvSpPr>
          <p:nvPr>
            <p:ph type="title"/>
          </p:nvPr>
        </p:nvSpPr>
        <p:spPr>
          <a:xfrm>
            <a:off x="214885" y="302108"/>
            <a:ext cx="7947718" cy="673028"/>
          </a:xfrm>
        </p:spPr>
        <p:txBody>
          <a:bodyPr>
            <a:normAutofit fontScale="90000"/>
          </a:bodyPr>
          <a:lstStyle/>
          <a:p>
            <a:r>
              <a:rPr lang="fr-CH" smtClean="0"/>
              <a:t>Objectifs de l’évaluation</a:t>
            </a:r>
            <a:endParaRPr lang="fr-FR" dirty="0"/>
          </a:p>
        </p:txBody>
      </p:sp>
      <p:sp>
        <p:nvSpPr>
          <p:cNvPr id="15" name="TextBox 16"/>
          <p:cNvSpPr txBox="1"/>
          <p:nvPr/>
        </p:nvSpPr>
        <p:spPr>
          <a:xfrm>
            <a:off x="3742343" y="1063184"/>
            <a:ext cx="1545982" cy="430895"/>
          </a:xfrm>
          <a:prstGeom prst="rect">
            <a:avLst/>
          </a:prstGeom>
          <a:solidFill>
            <a:srgbClr val="EE5859"/>
          </a:solidFill>
        </p:spPr>
        <p:txBody>
          <a:bodyPr wrap="square" rtlCol="0">
            <a:spAutoFit/>
          </a:bodyPr>
          <a:lstStyle/>
          <a:p>
            <a:pPr algn="ctr"/>
            <a:r>
              <a:rPr lang="en-GB" sz="2200" b="1" dirty="0" smtClean="0">
                <a:solidFill>
                  <a:schemeClr val="bg1"/>
                </a:solidFill>
                <a:latin typeface="Arial Narrow" panose="020B0606020202030204" pitchFamily="34" charset="0"/>
              </a:rPr>
              <a:t>OBJECTIF 2</a:t>
            </a:r>
            <a:endParaRPr lang="en-GB" sz="2200" b="1" dirty="0">
              <a:solidFill>
                <a:schemeClr val="bg1"/>
              </a:solidFill>
              <a:latin typeface="Arial Narrow" panose="020B0606020202030204" pitchFamily="34" charset="0"/>
            </a:endParaRPr>
          </a:p>
        </p:txBody>
      </p:sp>
      <p:sp>
        <p:nvSpPr>
          <p:cNvPr id="16" name="TextBox 13"/>
          <p:cNvSpPr txBox="1"/>
          <p:nvPr/>
        </p:nvSpPr>
        <p:spPr>
          <a:xfrm>
            <a:off x="3750285" y="1503141"/>
            <a:ext cx="1545981" cy="3046988"/>
          </a:xfrm>
          <a:prstGeom prst="rect">
            <a:avLst/>
          </a:prstGeom>
          <a:solidFill>
            <a:srgbClr val="CDCDCD"/>
          </a:solidFill>
        </p:spPr>
        <p:txBody>
          <a:bodyPr wrap="square" rtlCol="0">
            <a:spAutoFit/>
          </a:bodyPr>
          <a:lstStyle/>
          <a:p>
            <a:pPr lvl="0" algn="ctr"/>
            <a:r>
              <a:rPr lang="fr-FR" sz="1600" b="1" dirty="0"/>
              <a:t>Identifier les manquements dans la réponse humanitaire en termes de protection pour la population hôte dans la région de </a:t>
            </a:r>
            <a:r>
              <a:rPr lang="fr-FR" sz="1600" b="1" dirty="0" smtClean="0"/>
              <a:t>Diffa</a:t>
            </a:r>
          </a:p>
          <a:p>
            <a:pPr lvl="0"/>
            <a:endParaRPr lang="fr-CH" sz="1600" b="1" dirty="0" smtClean="0">
              <a:solidFill>
                <a:srgbClr val="000000"/>
              </a:solidFill>
            </a:endParaRPr>
          </a:p>
          <a:p>
            <a:pPr lvl="0" algn="ctr"/>
            <a:endParaRPr lang="fr-CH" sz="1600" b="1" dirty="0">
              <a:solidFill>
                <a:srgbClr val="000000"/>
              </a:solidFill>
            </a:endParaRPr>
          </a:p>
          <a:p>
            <a:pPr lvl="0" algn="ctr"/>
            <a:endParaRPr lang="fr-CH" sz="1600" b="1" dirty="0">
              <a:solidFill>
                <a:srgbClr val="000000"/>
              </a:solidFill>
            </a:endParaRPr>
          </a:p>
        </p:txBody>
      </p:sp>
      <p:sp>
        <p:nvSpPr>
          <p:cNvPr id="19" name="TextBox 16"/>
          <p:cNvSpPr txBox="1"/>
          <p:nvPr/>
        </p:nvSpPr>
        <p:spPr>
          <a:xfrm>
            <a:off x="6560094" y="1072246"/>
            <a:ext cx="1545982" cy="430895"/>
          </a:xfrm>
          <a:prstGeom prst="rect">
            <a:avLst/>
          </a:prstGeom>
          <a:solidFill>
            <a:srgbClr val="EE5859"/>
          </a:solidFill>
        </p:spPr>
        <p:txBody>
          <a:bodyPr wrap="square" rtlCol="0">
            <a:spAutoFit/>
          </a:bodyPr>
          <a:lstStyle/>
          <a:p>
            <a:pPr algn="ctr"/>
            <a:r>
              <a:rPr lang="en-GB" sz="2200" b="1" dirty="0" smtClean="0">
                <a:solidFill>
                  <a:schemeClr val="bg1"/>
                </a:solidFill>
                <a:latin typeface="Arial Narrow" panose="020B0606020202030204" pitchFamily="34" charset="0"/>
              </a:rPr>
              <a:t>OBJECTIF </a:t>
            </a:r>
            <a:r>
              <a:rPr lang="en-GB" sz="2200" b="1" dirty="0">
                <a:solidFill>
                  <a:schemeClr val="bg1"/>
                </a:solidFill>
                <a:latin typeface="Arial Narrow" panose="020B0606020202030204" pitchFamily="34" charset="0"/>
              </a:rPr>
              <a:t>3</a:t>
            </a:r>
          </a:p>
        </p:txBody>
      </p:sp>
      <p:sp>
        <p:nvSpPr>
          <p:cNvPr id="21" name="TextBox 13"/>
          <p:cNvSpPr txBox="1"/>
          <p:nvPr/>
        </p:nvSpPr>
        <p:spPr>
          <a:xfrm>
            <a:off x="6560095" y="1494018"/>
            <a:ext cx="1545981" cy="3046988"/>
          </a:xfrm>
          <a:prstGeom prst="rect">
            <a:avLst/>
          </a:prstGeom>
          <a:solidFill>
            <a:srgbClr val="CDCDCD"/>
          </a:solidFill>
        </p:spPr>
        <p:txBody>
          <a:bodyPr wrap="square" rtlCol="0">
            <a:spAutoFit/>
          </a:bodyPr>
          <a:lstStyle/>
          <a:p>
            <a:pPr lvl="0" algn="ctr"/>
            <a:r>
              <a:rPr lang="fr-FR" sz="1600" b="1" dirty="0"/>
              <a:t>Evaluer l’impact, à la fois positif et négatif, de l’arrivée des populations déplacées sur la population hôte dans la région de Diffa en termes de protection </a:t>
            </a:r>
            <a:endParaRPr lang="fr-CH" sz="1600" b="1" dirty="0">
              <a:solidFill>
                <a:srgbClr val="000000"/>
              </a:solidFill>
            </a:endParaRPr>
          </a:p>
          <a:p>
            <a:pPr lvl="0" algn="ctr"/>
            <a:endParaRPr lang="fr-CH" sz="1600" b="1" dirty="0">
              <a:solidFill>
                <a:srgbClr val="000000"/>
              </a:solidFill>
            </a:endParaRPr>
          </a:p>
        </p:txBody>
      </p:sp>
      <p:sp>
        <p:nvSpPr>
          <p:cNvPr id="24" name="Down Arrow 19"/>
          <p:cNvSpPr/>
          <p:nvPr/>
        </p:nvSpPr>
        <p:spPr>
          <a:xfrm>
            <a:off x="4412989" y="4638536"/>
            <a:ext cx="348791" cy="427585"/>
          </a:xfrm>
          <a:prstGeom prst="downArrow">
            <a:avLst/>
          </a:prstGeom>
          <a:solidFill>
            <a:srgbClr val="F6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Down Arrow 19"/>
          <p:cNvSpPr/>
          <p:nvPr/>
        </p:nvSpPr>
        <p:spPr>
          <a:xfrm>
            <a:off x="7247452" y="4636393"/>
            <a:ext cx="348791" cy="427585"/>
          </a:xfrm>
          <a:prstGeom prst="downArrow">
            <a:avLst/>
          </a:prstGeom>
          <a:solidFill>
            <a:srgbClr val="F6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447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Produits finaux de l’évaluation</a:t>
            </a:r>
            <a:endParaRPr lang="fr-FR" dirty="0"/>
          </a:p>
        </p:txBody>
      </p:sp>
      <p:sp>
        <p:nvSpPr>
          <p:cNvPr id="3" name="Espace réservé du contenu 2"/>
          <p:cNvSpPr>
            <a:spLocks noGrp="1"/>
          </p:cNvSpPr>
          <p:nvPr>
            <p:ph idx="1"/>
          </p:nvPr>
        </p:nvSpPr>
        <p:spPr>
          <a:xfrm>
            <a:off x="233756" y="1095671"/>
            <a:ext cx="7947718" cy="5493815"/>
          </a:xfrm>
        </p:spPr>
        <p:txBody>
          <a:bodyPr>
            <a:normAutofit/>
          </a:bodyPr>
          <a:lstStyle/>
          <a:p>
            <a:pPr marL="0" indent="0" algn="just">
              <a:buNone/>
            </a:pPr>
            <a:r>
              <a:rPr lang="fr-CH" dirty="0" smtClean="0"/>
              <a:t>Quatre types de produits seront élaborés et partagés:</a:t>
            </a:r>
          </a:p>
          <a:p>
            <a:pPr marL="0" indent="0" algn="just">
              <a:buNone/>
            </a:pPr>
            <a:endParaRPr lang="fr-CH" sz="500" dirty="0"/>
          </a:p>
          <a:p>
            <a:pPr marL="514350" lvl="0" indent="-514350" algn="just">
              <a:buFont typeface="Arial" panose="020B0604020202020204" pitchFamily="34" charset="0"/>
              <a:buAutoNum type="arabicPeriod"/>
            </a:pPr>
            <a:r>
              <a:rPr lang="fr-CH" b="1" dirty="0">
                <a:solidFill>
                  <a:srgbClr val="000000"/>
                </a:solidFill>
              </a:rPr>
              <a:t>Base de données de l’évaluation nettoyée </a:t>
            </a:r>
            <a:endParaRPr lang="fr-CH" b="1" dirty="0" smtClean="0">
              <a:solidFill>
                <a:srgbClr val="000000"/>
              </a:solidFill>
            </a:endParaRPr>
          </a:p>
          <a:p>
            <a:pPr marL="0" lvl="0" indent="0" algn="just">
              <a:buNone/>
            </a:pPr>
            <a:endParaRPr lang="fr-CH" b="1" dirty="0">
              <a:solidFill>
                <a:srgbClr val="000000"/>
              </a:solidFill>
            </a:endParaRPr>
          </a:p>
          <a:p>
            <a:pPr marL="0" lvl="0" indent="0" algn="just">
              <a:buNone/>
            </a:pPr>
            <a:r>
              <a:rPr lang="fr-CH" b="1" dirty="0" smtClean="0">
                <a:solidFill>
                  <a:srgbClr val="000000"/>
                </a:solidFill>
              </a:rPr>
              <a:t>2.    Présentation </a:t>
            </a:r>
            <a:r>
              <a:rPr lang="fr-CH" b="1" dirty="0">
                <a:solidFill>
                  <a:srgbClr val="000000"/>
                </a:solidFill>
              </a:rPr>
              <a:t>des résultats </a:t>
            </a:r>
            <a:r>
              <a:rPr lang="fr-CH" b="1" dirty="0" smtClean="0">
                <a:solidFill>
                  <a:srgbClr val="000000"/>
                </a:solidFill>
              </a:rPr>
              <a:t>finaux</a:t>
            </a:r>
          </a:p>
          <a:p>
            <a:pPr marL="0" lvl="0" indent="0" algn="just">
              <a:buNone/>
            </a:pPr>
            <a:endParaRPr lang="fr-FR" sz="2400" dirty="0">
              <a:solidFill>
                <a:schemeClr val="tx2"/>
              </a:solidFill>
            </a:endParaRPr>
          </a:p>
          <a:p>
            <a:pPr marL="0" indent="0" algn="just">
              <a:buNone/>
            </a:pPr>
            <a:r>
              <a:rPr lang="fr-CH" b="1" dirty="0" smtClean="0"/>
              <a:t>3.    Trois fiches d’information:</a:t>
            </a:r>
          </a:p>
          <a:p>
            <a:pPr lvl="1" algn="just">
              <a:buFontTx/>
              <a:buChar char="-"/>
            </a:pPr>
            <a:r>
              <a:rPr lang="fr-FR" dirty="0" smtClean="0"/>
              <a:t>Accès à l’information et aux services de base</a:t>
            </a:r>
          </a:p>
          <a:p>
            <a:pPr lvl="1" algn="just">
              <a:buFontTx/>
              <a:buChar char="-"/>
            </a:pPr>
            <a:r>
              <a:rPr lang="fr-FR" dirty="0" smtClean="0"/>
              <a:t>Protection </a:t>
            </a:r>
            <a:endParaRPr lang="fr-FR" dirty="0"/>
          </a:p>
          <a:p>
            <a:pPr lvl="1" algn="just">
              <a:buFontTx/>
              <a:buChar char="-"/>
            </a:pPr>
            <a:r>
              <a:rPr lang="fr-FR" dirty="0" smtClean="0"/>
              <a:t>Situation sécuritaire</a:t>
            </a:r>
          </a:p>
          <a:p>
            <a:pPr marL="457200" lvl="1" indent="0" algn="just">
              <a:buNone/>
            </a:pPr>
            <a:endParaRPr lang="fr-CH" sz="600" dirty="0" smtClean="0"/>
          </a:p>
          <a:p>
            <a:pPr marL="0" indent="0" algn="just">
              <a:buNone/>
            </a:pPr>
            <a:r>
              <a:rPr lang="fr-FR" b="1" dirty="0" smtClean="0"/>
              <a:t>4.    Un rapport</a:t>
            </a:r>
          </a:p>
          <a:p>
            <a:pPr marL="0" indent="0" algn="just">
              <a:buNone/>
            </a:pPr>
            <a:endParaRPr lang="fr-FR" dirty="0" smtClean="0">
              <a:solidFill>
                <a:schemeClr val="tx2"/>
              </a:solidFill>
            </a:endParaRPr>
          </a:p>
          <a:p>
            <a:pPr marL="0" lvl="0" indent="0" algn="just">
              <a:buNone/>
            </a:pPr>
            <a:endParaRPr lang="fr-CH" b="1" dirty="0" smtClean="0">
              <a:solidFill>
                <a:srgbClr val="000000"/>
              </a:solidFill>
            </a:endParaRPr>
          </a:p>
          <a:p>
            <a:pPr marL="0" lvl="0" indent="0" algn="just">
              <a:buNone/>
            </a:pPr>
            <a:endParaRPr lang="fr-CH" b="1" dirty="0">
              <a:solidFill>
                <a:srgbClr val="0000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2717" y="313832"/>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02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solidFill>
            <a:schemeClr val="accent3">
              <a:lumMod val="20000"/>
              <a:lumOff val="80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fr-CH" altLang="en-US" sz="2400" dirty="0"/>
          </a:p>
        </p:txBody>
      </p:sp>
      <p:sp>
        <p:nvSpPr>
          <p:cNvPr id="4102" name="Rectangle 11"/>
          <p:cNvSpPr>
            <a:spLocks noGrp="1" noChangeArrowheads="1"/>
          </p:cNvSpPr>
          <p:nvPr>
            <p:ph type="ctrTitle"/>
          </p:nvPr>
        </p:nvSpPr>
        <p:spPr>
          <a:xfrm>
            <a:off x="1589088" y="2052638"/>
            <a:ext cx="5875337" cy="1216025"/>
          </a:xfrm>
        </p:spPr>
        <p:txBody>
          <a:bodyPr>
            <a:noAutofit/>
          </a:bodyPr>
          <a:lstStyle/>
          <a:p>
            <a:pPr algn="ctr" eaLnBrk="1" hangingPunct="1">
              <a:lnSpc>
                <a:spcPct val="80000"/>
              </a:lnSpc>
              <a:defRPr/>
            </a:pPr>
            <a:r>
              <a:rPr lang="en-US" altLang="en-US" sz="4800" cap="small" dirty="0">
                <a:solidFill>
                  <a:schemeClr val="bg2">
                    <a:lumMod val="50000"/>
                  </a:schemeClr>
                </a:solidFill>
              </a:rPr>
              <a:t>2</a:t>
            </a:r>
            <a:r>
              <a:rPr lang="en-US" altLang="en-US" sz="4800" cap="small" dirty="0" smtClean="0">
                <a:solidFill>
                  <a:schemeClr val="bg2">
                    <a:lumMod val="50000"/>
                  </a:schemeClr>
                </a:solidFill>
              </a:rPr>
              <a:t>. </a:t>
            </a:r>
            <a:r>
              <a:rPr lang="en-US" altLang="en-US" sz="4800" cap="small" dirty="0" err="1" smtClean="0">
                <a:solidFill>
                  <a:schemeClr val="bg2">
                    <a:lumMod val="50000"/>
                  </a:schemeClr>
                </a:solidFill>
              </a:rPr>
              <a:t>Méthodologie</a:t>
            </a:r>
            <a:r>
              <a:rPr lang="en-US" altLang="en-US" sz="4800" cap="small" dirty="0" smtClean="0">
                <a:solidFill>
                  <a:schemeClr val="bg2">
                    <a:lumMod val="50000"/>
                  </a:schemeClr>
                </a:solidFill>
              </a:rPr>
              <a:t> </a:t>
            </a:r>
            <a:endParaRPr lang="fr-FR" altLang="en-US" sz="3600" cap="small" dirty="0">
              <a:solidFill>
                <a:schemeClr val="bg2">
                  <a:lumMod val="50000"/>
                </a:schemeClr>
              </a:solidFill>
            </a:endParaRP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14786">
            <a:off x="8341497" y="6223515"/>
            <a:ext cx="46990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446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21" y="111344"/>
            <a:ext cx="7947718" cy="673028"/>
          </a:xfrm>
        </p:spPr>
        <p:txBody>
          <a:bodyPr>
            <a:normAutofit fontScale="90000"/>
          </a:bodyPr>
          <a:lstStyle/>
          <a:p>
            <a:r>
              <a:rPr lang="en-US" dirty="0" err="1"/>
              <a:t>C</a:t>
            </a:r>
            <a:r>
              <a:rPr lang="en-US" dirty="0" err="1" smtClean="0"/>
              <a:t>ollecte</a:t>
            </a:r>
            <a:r>
              <a:rPr lang="en-US" dirty="0" smtClean="0"/>
              <a:t> de </a:t>
            </a:r>
            <a:r>
              <a:rPr lang="en-US" dirty="0" err="1" smtClean="0"/>
              <a:t>données</a:t>
            </a:r>
            <a:r>
              <a:rPr lang="en-US" dirty="0" smtClean="0"/>
              <a:t> (1/2)</a:t>
            </a:r>
            <a:endParaRPr lang="en-US" dirty="0"/>
          </a:p>
        </p:txBody>
      </p:sp>
      <p:sp>
        <p:nvSpPr>
          <p:cNvPr id="3" name="Content Placeholder 2"/>
          <p:cNvSpPr>
            <a:spLocks noGrp="1"/>
          </p:cNvSpPr>
          <p:nvPr>
            <p:ph idx="1"/>
          </p:nvPr>
        </p:nvSpPr>
        <p:spPr>
          <a:xfrm>
            <a:off x="249521" y="1090806"/>
            <a:ext cx="8200796" cy="5977500"/>
          </a:xfrm>
        </p:spPr>
        <p:txBody>
          <a:bodyPr>
            <a:noAutofit/>
          </a:bodyPr>
          <a:lstStyle/>
          <a:p>
            <a:pPr algn="just">
              <a:buClr>
                <a:schemeClr val="accent1"/>
              </a:buClr>
              <a:buFont typeface="Wingdings" pitchFamily="2" charset="2"/>
              <a:buChar char="Ø"/>
            </a:pPr>
            <a:r>
              <a:rPr lang="fr-FR" b="1" dirty="0" smtClean="0"/>
              <a:t> Quand ? </a:t>
            </a:r>
            <a:endParaRPr lang="fr-FR" dirty="0"/>
          </a:p>
          <a:p>
            <a:pPr marL="0" indent="0" algn="just">
              <a:buClr>
                <a:schemeClr val="accent1"/>
              </a:buClr>
              <a:buNone/>
            </a:pPr>
            <a:r>
              <a:rPr lang="fr-FR" sz="2600" dirty="0" smtClean="0"/>
              <a:t>Données collectées</a:t>
            </a:r>
            <a:r>
              <a:rPr lang="fr-FR" sz="2600" dirty="0" smtClean="0">
                <a:solidFill>
                  <a:srgbClr val="FF0000"/>
                </a:solidFill>
              </a:rPr>
              <a:t> </a:t>
            </a:r>
            <a:r>
              <a:rPr lang="fr-FR" sz="2600" dirty="0" smtClean="0"/>
              <a:t>du 23 octobre au 10 novembre 2017</a:t>
            </a:r>
          </a:p>
          <a:p>
            <a:pPr marL="0" indent="0" algn="just">
              <a:buClr>
                <a:schemeClr val="accent1"/>
              </a:buClr>
              <a:buNone/>
            </a:pPr>
            <a:endParaRPr lang="fr-FR" sz="2400" dirty="0" smtClean="0"/>
          </a:p>
          <a:p>
            <a:pPr lvl="0" algn="just">
              <a:buClr>
                <a:srgbClr val="EE5859"/>
              </a:buClr>
              <a:buFont typeface="Wingdings" pitchFamily="2" charset="2"/>
              <a:buChar char="Ø"/>
            </a:pPr>
            <a:r>
              <a:rPr lang="fr-FR" sz="2400" b="1" dirty="0" smtClean="0"/>
              <a:t> </a:t>
            </a:r>
            <a:r>
              <a:rPr lang="fr-FR" sz="2400" b="1" dirty="0">
                <a:solidFill>
                  <a:srgbClr val="000000"/>
                </a:solidFill>
              </a:rPr>
              <a:t> </a:t>
            </a:r>
            <a:r>
              <a:rPr lang="fr-FR" b="1" dirty="0" smtClean="0">
                <a:solidFill>
                  <a:srgbClr val="000000"/>
                </a:solidFill>
              </a:rPr>
              <a:t>Où ? </a:t>
            </a:r>
            <a:endParaRPr lang="fr-FR" b="1" dirty="0">
              <a:solidFill>
                <a:srgbClr val="000000"/>
              </a:solidFill>
            </a:endParaRPr>
          </a:p>
          <a:p>
            <a:pPr marL="0" indent="0" algn="just">
              <a:buClr>
                <a:srgbClr val="EE5859"/>
              </a:buClr>
              <a:buNone/>
            </a:pPr>
            <a:r>
              <a:rPr lang="fr-FR" sz="2600" dirty="0">
                <a:solidFill>
                  <a:srgbClr val="000000"/>
                </a:solidFill>
              </a:rPr>
              <a:t>132 </a:t>
            </a:r>
            <a:r>
              <a:rPr lang="fr-FR" sz="2600" dirty="0" smtClean="0">
                <a:solidFill>
                  <a:srgbClr val="000000"/>
                </a:solidFill>
              </a:rPr>
              <a:t>villages situés </a:t>
            </a:r>
            <a:r>
              <a:rPr lang="fr-FR" sz="2600" dirty="0">
                <a:solidFill>
                  <a:srgbClr val="000000"/>
                </a:solidFill>
              </a:rPr>
              <a:t>à proximité des sites de </a:t>
            </a:r>
            <a:r>
              <a:rPr lang="fr-FR" sz="2600" dirty="0" smtClean="0">
                <a:solidFill>
                  <a:srgbClr val="000000"/>
                </a:solidFill>
              </a:rPr>
              <a:t>déplacements, </a:t>
            </a:r>
            <a:r>
              <a:rPr lang="fr-FR" sz="2600" dirty="0">
                <a:solidFill>
                  <a:srgbClr val="000000"/>
                </a:solidFill>
              </a:rPr>
              <a:t>dont 106 accueillant une population déplacée et 26 sans population </a:t>
            </a:r>
            <a:r>
              <a:rPr lang="fr-FR" sz="2600" dirty="0" smtClean="0">
                <a:solidFill>
                  <a:srgbClr val="000000"/>
                </a:solidFill>
              </a:rPr>
              <a:t>déplacée</a:t>
            </a:r>
          </a:p>
          <a:p>
            <a:pPr marL="0" indent="0" algn="just">
              <a:buClr>
                <a:srgbClr val="EE5859"/>
              </a:buClr>
              <a:buNone/>
            </a:pPr>
            <a:endParaRPr lang="fr-FR" sz="2400" dirty="0" smtClean="0">
              <a:solidFill>
                <a:srgbClr val="000000"/>
              </a:solidFill>
            </a:endParaRPr>
          </a:p>
          <a:p>
            <a:pPr algn="just">
              <a:buClr>
                <a:srgbClr val="EE5859"/>
              </a:buClr>
              <a:buFont typeface="Wingdings" panose="05000000000000000000" pitchFamily="2" charset="2"/>
              <a:buChar char="Ø"/>
            </a:pPr>
            <a:r>
              <a:rPr lang="fr-FR" b="1" dirty="0" smtClean="0">
                <a:solidFill>
                  <a:srgbClr val="000000"/>
                </a:solidFill>
              </a:rPr>
              <a:t> Population cible : </a:t>
            </a:r>
            <a:endParaRPr lang="fr-FR" dirty="0">
              <a:solidFill>
                <a:srgbClr val="000000"/>
              </a:solidFill>
            </a:endParaRPr>
          </a:p>
          <a:p>
            <a:pPr marL="0" lvl="0" indent="0" algn="just">
              <a:buClr>
                <a:srgbClr val="EE5859"/>
              </a:buClr>
              <a:buNone/>
            </a:pPr>
            <a:r>
              <a:rPr lang="fr-FR" sz="2600" dirty="0">
                <a:solidFill>
                  <a:srgbClr val="000000"/>
                </a:solidFill>
              </a:rPr>
              <a:t>Population hôte vivant dans la région de Diffa ayant pu être </a:t>
            </a:r>
            <a:r>
              <a:rPr lang="fr-FR" sz="2600" dirty="0" smtClean="0">
                <a:solidFill>
                  <a:srgbClr val="000000"/>
                </a:solidFill>
              </a:rPr>
              <a:t>affectée en </a:t>
            </a:r>
            <a:r>
              <a:rPr lang="fr-FR" sz="2600" dirty="0">
                <a:solidFill>
                  <a:srgbClr val="000000"/>
                </a:solidFill>
              </a:rPr>
              <a:t>termes de protection par les déplacements de population dans la zone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29797">
            <a:off x="8550108" y="319984"/>
            <a:ext cx="695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87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Collecte de données (2/2)</a:t>
            </a:r>
            <a:endParaRPr lang="fr-FR" dirty="0"/>
          </a:p>
        </p:txBody>
      </p:sp>
      <p:sp>
        <p:nvSpPr>
          <p:cNvPr id="3" name="Espace réservé du contenu 2"/>
          <p:cNvSpPr>
            <a:spLocks noGrp="1"/>
          </p:cNvSpPr>
          <p:nvPr>
            <p:ph idx="1"/>
          </p:nvPr>
        </p:nvSpPr>
        <p:spPr>
          <a:xfrm>
            <a:off x="233756" y="1270905"/>
            <a:ext cx="7947718" cy="5819845"/>
          </a:xfrm>
        </p:spPr>
        <p:txBody>
          <a:bodyPr/>
          <a:lstStyle/>
          <a:p>
            <a:pPr lvl="0" algn="just">
              <a:buClr>
                <a:srgbClr val="EE5859"/>
              </a:buClr>
              <a:buFont typeface="Wingdings" panose="05000000000000000000" pitchFamily="2" charset="2"/>
              <a:buChar char="Ø"/>
            </a:pPr>
            <a:r>
              <a:rPr lang="fr-FR" b="1" dirty="0">
                <a:solidFill>
                  <a:srgbClr val="000000"/>
                </a:solidFill>
              </a:rPr>
              <a:t> </a:t>
            </a:r>
            <a:r>
              <a:rPr lang="fr-FR" b="1" dirty="0" smtClean="0">
                <a:solidFill>
                  <a:srgbClr val="000000"/>
                </a:solidFill>
              </a:rPr>
              <a:t>Comment ? </a:t>
            </a:r>
            <a:endParaRPr lang="fr-FR" b="1" dirty="0">
              <a:solidFill>
                <a:srgbClr val="000000"/>
              </a:solidFill>
            </a:endParaRPr>
          </a:p>
          <a:p>
            <a:pPr lvl="1" algn="just">
              <a:buClr>
                <a:srgbClr val="EE5859"/>
              </a:buClr>
            </a:pPr>
            <a:r>
              <a:rPr lang="fr-FR" dirty="0" smtClean="0">
                <a:solidFill>
                  <a:srgbClr val="000000"/>
                </a:solidFill>
              </a:rPr>
              <a:t>Méthodologie </a:t>
            </a:r>
            <a:r>
              <a:rPr lang="fr-FR" b="1" dirty="0" smtClean="0">
                <a:solidFill>
                  <a:srgbClr val="000000"/>
                </a:solidFill>
              </a:rPr>
              <a:t>qualitative</a:t>
            </a:r>
          </a:p>
          <a:p>
            <a:pPr lvl="1" algn="just">
              <a:buClr>
                <a:srgbClr val="EE5859"/>
              </a:buClr>
            </a:pPr>
            <a:r>
              <a:rPr lang="fr-FR" dirty="0" smtClean="0">
                <a:solidFill>
                  <a:srgbClr val="000000"/>
                </a:solidFill>
              </a:rPr>
              <a:t>Entretiens </a:t>
            </a:r>
            <a:r>
              <a:rPr lang="fr-FR" dirty="0">
                <a:solidFill>
                  <a:srgbClr val="000000"/>
                </a:solidFill>
              </a:rPr>
              <a:t>effectués avec </a:t>
            </a:r>
            <a:r>
              <a:rPr lang="fr-FR" b="1" dirty="0">
                <a:solidFill>
                  <a:srgbClr val="000000"/>
                </a:solidFill>
              </a:rPr>
              <a:t>366 Informateurs Clés </a:t>
            </a:r>
            <a:r>
              <a:rPr lang="fr-FR" dirty="0">
                <a:solidFill>
                  <a:srgbClr val="000000"/>
                </a:solidFill>
              </a:rPr>
              <a:t>(IC</a:t>
            </a:r>
            <a:r>
              <a:rPr lang="fr-FR" dirty="0" smtClean="0">
                <a:solidFill>
                  <a:srgbClr val="000000"/>
                </a:solidFill>
              </a:rPr>
              <a:t>), dont 44 femmes, </a:t>
            </a:r>
            <a:r>
              <a:rPr lang="fr-FR" b="1" dirty="0" smtClean="0">
                <a:solidFill>
                  <a:srgbClr val="000000"/>
                </a:solidFill>
              </a:rPr>
              <a:t>issus de la population hôte</a:t>
            </a:r>
            <a:r>
              <a:rPr lang="fr-FR" dirty="0" smtClean="0">
                <a:solidFill>
                  <a:srgbClr val="000000"/>
                </a:solidFill>
              </a:rPr>
              <a:t> </a:t>
            </a:r>
            <a:r>
              <a:rPr lang="fr-FR" dirty="0">
                <a:solidFill>
                  <a:srgbClr val="000000"/>
                </a:solidFill>
              </a:rPr>
              <a:t>sur la base d’un questionnaire élaboré en collaboration avec le </a:t>
            </a:r>
            <a:r>
              <a:rPr lang="fr-FR" dirty="0" smtClean="0">
                <a:solidFill>
                  <a:srgbClr val="000000"/>
                </a:solidFill>
              </a:rPr>
              <a:t>GTP</a:t>
            </a:r>
            <a:endParaRPr lang="fr-FR" dirty="0">
              <a:solidFill>
                <a:srgbClr val="000000"/>
              </a:solidFill>
            </a:endParaRPr>
          </a:p>
          <a:p>
            <a:pPr lvl="1" algn="just">
              <a:buClr>
                <a:srgbClr val="EE5859"/>
              </a:buClr>
            </a:pPr>
            <a:r>
              <a:rPr lang="fr-FR" dirty="0">
                <a:solidFill>
                  <a:srgbClr val="000000"/>
                </a:solidFill>
              </a:rPr>
              <a:t>IC sélectionnés par rapport à leurs </a:t>
            </a:r>
            <a:r>
              <a:rPr lang="fr-FR" b="1" dirty="0">
                <a:solidFill>
                  <a:srgbClr val="000000"/>
                </a:solidFill>
              </a:rPr>
              <a:t>connaissances vis-à-vis d’une des trois thématiques du questionnaire </a:t>
            </a:r>
            <a:r>
              <a:rPr lang="fr-FR" dirty="0">
                <a:solidFill>
                  <a:srgbClr val="000000"/>
                </a:solidFill>
              </a:rPr>
              <a:t>(situation sécuritaire, protection, accès à l’information/services de base)</a:t>
            </a:r>
          </a:p>
          <a:p>
            <a:pPr lvl="1" algn="just">
              <a:buClr>
                <a:srgbClr val="EE5859"/>
              </a:buClr>
            </a:pPr>
            <a:r>
              <a:rPr lang="fr-FR" u="sng" dirty="0" smtClean="0">
                <a:solidFill>
                  <a:srgbClr val="000000"/>
                </a:solidFill>
              </a:rPr>
              <a:t>Objectif :</a:t>
            </a:r>
            <a:r>
              <a:rPr lang="fr-FR" dirty="0" smtClean="0">
                <a:solidFill>
                  <a:srgbClr val="000000"/>
                </a:solidFill>
              </a:rPr>
              <a:t> </a:t>
            </a:r>
            <a:r>
              <a:rPr lang="fr-FR" dirty="0">
                <a:solidFill>
                  <a:srgbClr val="000000"/>
                </a:solidFill>
              </a:rPr>
              <a:t>avoir un IC par thématique du questionnaire par site </a:t>
            </a:r>
          </a:p>
          <a:p>
            <a:pPr marL="0" lvl="0" indent="0" algn="just">
              <a:lnSpc>
                <a:spcPct val="85000"/>
              </a:lnSpc>
              <a:buClr>
                <a:srgbClr val="EE5859"/>
              </a:buClr>
              <a:buNone/>
            </a:pPr>
            <a:endParaRPr lang="fr-FR" sz="2400" dirty="0" smtClean="0">
              <a:solidFill>
                <a:srgbClr val="000000"/>
              </a:solidFill>
            </a:endParaRPr>
          </a:p>
          <a:p>
            <a:pPr marL="0" lvl="0" indent="0" algn="just">
              <a:lnSpc>
                <a:spcPct val="85000"/>
              </a:lnSpc>
              <a:buClr>
                <a:srgbClr val="EE5859"/>
              </a:buClr>
              <a:buNone/>
            </a:pPr>
            <a:endParaRPr lang="fr-FR" sz="2400" dirty="0" smtClean="0">
              <a:solidFill>
                <a:srgbClr val="000000"/>
              </a:solidFill>
            </a:endParaRPr>
          </a:p>
          <a:p>
            <a:pPr marL="273050" lvl="0" indent="-273050" algn="just">
              <a:lnSpc>
                <a:spcPct val="85000"/>
              </a:lnSpc>
              <a:buClr>
                <a:srgbClr val="EE5859"/>
              </a:buClr>
              <a:buFont typeface="Wingdings" pitchFamily="2" charset="2"/>
              <a:buChar char="Ø"/>
            </a:pPr>
            <a:r>
              <a:rPr lang="fr-FR" sz="2400" dirty="0" smtClean="0">
                <a:solidFill>
                  <a:srgbClr val="000000"/>
                </a:solidFill>
              </a:rPr>
              <a:t> </a:t>
            </a:r>
            <a:r>
              <a:rPr lang="fr-FR" sz="2600" dirty="0" smtClean="0">
                <a:solidFill>
                  <a:srgbClr val="000000"/>
                </a:solidFill>
              </a:rPr>
              <a:t>La </a:t>
            </a:r>
            <a:r>
              <a:rPr lang="fr-FR" sz="2600" dirty="0">
                <a:solidFill>
                  <a:srgbClr val="000000"/>
                </a:solidFill>
              </a:rPr>
              <a:t>méthodologie </a:t>
            </a:r>
            <a:r>
              <a:rPr lang="fr-FR" sz="2600" b="1" dirty="0">
                <a:solidFill>
                  <a:srgbClr val="000000"/>
                </a:solidFill>
              </a:rPr>
              <a:t>reflète </a:t>
            </a:r>
            <a:r>
              <a:rPr lang="fr-FR" sz="2600" b="1" dirty="0" smtClean="0">
                <a:solidFill>
                  <a:srgbClr val="000000"/>
                </a:solidFill>
              </a:rPr>
              <a:t>l’objectif de comparaison </a:t>
            </a:r>
            <a:r>
              <a:rPr lang="fr-FR" sz="2600" dirty="0" smtClean="0">
                <a:solidFill>
                  <a:srgbClr val="000000"/>
                </a:solidFill>
              </a:rPr>
              <a:t>de </a:t>
            </a:r>
            <a:r>
              <a:rPr lang="fr-FR" sz="2600" dirty="0">
                <a:solidFill>
                  <a:srgbClr val="000000"/>
                </a:solidFill>
              </a:rPr>
              <a:t>l’évaluation </a:t>
            </a:r>
            <a:r>
              <a:rPr lang="fr-FR" sz="2600" b="1" dirty="0" smtClean="0">
                <a:solidFill>
                  <a:srgbClr val="000000"/>
                </a:solidFill>
              </a:rPr>
              <a:t>avec l’évaluation protection finale </a:t>
            </a:r>
            <a:r>
              <a:rPr lang="fr-FR" sz="2600" dirty="0" smtClean="0">
                <a:solidFill>
                  <a:srgbClr val="000000"/>
                </a:solidFill>
              </a:rPr>
              <a:t>en </a:t>
            </a:r>
            <a:r>
              <a:rPr lang="fr-FR" sz="2600" dirty="0">
                <a:solidFill>
                  <a:srgbClr val="000000"/>
                </a:solidFill>
              </a:rPr>
              <a:t>termes de</a:t>
            </a:r>
            <a:r>
              <a:rPr lang="fr-FR" sz="2600" b="1" dirty="0">
                <a:solidFill>
                  <a:srgbClr val="000000"/>
                </a:solidFill>
              </a:rPr>
              <a:t> </a:t>
            </a:r>
            <a:r>
              <a:rPr lang="fr-FR" sz="2600" dirty="0">
                <a:solidFill>
                  <a:srgbClr val="000000"/>
                </a:solidFill>
              </a:rPr>
              <a:t>couverture géographique, </a:t>
            </a:r>
            <a:r>
              <a:rPr lang="fr-FR" sz="2600" dirty="0" smtClean="0">
                <a:solidFill>
                  <a:srgbClr val="000000"/>
                </a:solidFill>
              </a:rPr>
              <a:t>méthodologie et </a:t>
            </a:r>
            <a:r>
              <a:rPr lang="fr-FR" sz="2600" dirty="0">
                <a:solidFill>
                  <a:srgbClr val="000000"/>
                </a:solidFill>
              </a:rPr>
              <a:t>outils de </a:t>
            </a:r>
            <a:r>
              <a:rPr lang="fr-FR" sz="2600" dirty="0" smtClean="0">
                <a:solidFill>
                  <a:srgbClr val="000000"/>
                </a:solidFill>
              </a:rPr>
              <a:t>collecte de données</a:t>
            </a:r>
            <a:endParaRPr lang="fr-FR" sz="2600" dirty="0">
              <a:solidFill>
                <a:srgbClr val="000000"/>
              </a:solidFill>
            </a:endParaRPr>
          </a:p>
          <a:p>
            <a:endParaRPr lang="fr-FR" dirty="0"/>
          </a:p>
        </p:txBody>
      </p:sp>
    </p:spTree>
    <p:extLst>
      <p:ext uri="{BB962C8B-B14F-4D97-AF65-F5344CB8AC3E}">
        <p14:creationId xmlns:p14="http://schemas.microsoft.com/office/powerpoint/2010/main" val="3208422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ACH">
  <a:themeElements>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B31F12-FD48-4928-B797-68E4D982B6DF}" vid="{507976F8-0F25-4A49-B01C-81C85490E436}"/>
    </a:ext>
  </a:extLst>
</a:theme>
</file>

<file path=ppt/theme/theme2.xml><?xml version="1.0" encoding="utf-8"?>
<a:theme xmlns:a="http://schemas.openxmlformats.org/drawingml/2006/main" name="1_REACH">
  <a:themeElements>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B31F12-FD48-4928-B797-68E4D982B6DF}" vid="{507976F8-0F25-4A49-B01C-81C85490E4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6980</TotalTime>
  <Words>3159</Words>
  <Application>Microsoft Office PowerPoint</Application>
  <PresentationFormat>Affichage à l'écran (4:3)</PresentationFormat>
  <Paragraphs>387</Paragraphs>
  <Slides>36</Slides>
  <Notes>20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36</vt:i4>
      </vt:variant>
    </vt:vector>
  </HeadingPairs>
  <TitlesOfParts>
    <vt:vector size="47" baseType="lpstr">
      <vt:lpstr>Arial</vt:lpstr>
      <vt:lpstr>Arial Narrow</vt:lpstr>
      <vt:lpstr>Calibri</vt:lpstr>
      <vt:lpstr>Cambria</vt:lpstr>
      <vt:lpstr>MS Gothic</vt:lpstr>
      <vt:lpstr>ＭＳ Ｐゴシック</vt:lpstr>
      <vt:lpstr>Times New Roman</vt:lpstr>
      <vt:lpstr>Trade Gothic LT Std</vt:lpstr>
      <vt:lpstr>Wingdings</vt:lpstr>
      <vt:lpstr>REACH</vt:lpstr>
      <vt:lpstr>1_REACH</vt:lpstr>
      <vt:lpstr>Evaluation des besoins de la population hôte dans la région de Diffa</vt:lpstr>
      <vt:lpstr>Sommaire</vt:lpstr>
      <vt:lpstr>1. Introduction </vt:lpstr>
      <vt:lpstr>Contexte</vt:lpstr>
      <vt:lpstr>Objectifs de l’évaluation</vt:lpstr>
      <vt:lpstr>Produits finaux de l’évaluation</vt:lpstr>
      <vt:lpstr>2. Méthodologie </vt:lpstr>
      <vt:lpstr>Collecte de données (1/2)</vt:lpstr>
      <vt:lpstr>Collecte de données (2/2)</vt:lpstr>
      <vt:lpstr>Localités évaluées dans la région de Diffa</vt:lpstr>
      <vt:lpstr>Limites de la méthodologie</vt:lpstr>
      <vt:lpstr>3. Résultats principaux de l’évaluation</vt:lpstr>
      <vt:lpstr>3.1. Situation sécuritaire</vt:lpstr>
      <vt:lpstr>Sentiment de sécurité</vt:lpstr>
      <vt:lpstr>Incidents sécuritaires (1/2)</vt:lpstr>
      <vt:lpstr>Incidents sécuritaires (2/2)</vt:lpstr>
      <vt:lpstr>Localités dans lesquelles des incidents sécuritaires ont eu lieu au cours des six mois précédant l’enquête</vt:lpstr>
      <vt:lpstr>Mécanismes de prévention/réduction des incidents sécuritaires </vt:lpstr>
      <vt:lpstr>Efficacité des mécanismes de prévention</vt:lpstr>
      <vt:lpstr>Impact de l’arrivée de la population déplacée</vt:lpstr>
      <vt:lpstr>3.2. Protection</vt:lpstr>
      <vt:lpstr>Groupes de personnes vulnérables et atteintes à l’intégrité de la personne </vt:lpstr>
      <vt:lpstr>Voies de référencement (1/2)</vt:lpstr>
      <vt:lpstr>Voies de référencement (2/2)</vt:lpstr>
      <vt:lpstr>Documentation légale (1/2)</vt:lpstr>
      <vt:lpstr>Documentation légale (2/2)</vt:lpstr>
      <vt:lpstr>Enregistrement des nouveau-nés </vt:lpstr>
      <vt:lpstr>3.2. Accès à l’information et aux services de base</vt:lpstr>
      <vt:lpstr>Accès à l’information </vt:lpstr>
      <vt:lpstr>Besoins prioritaires et Accès aux services de base</vt:lpstr>
      <vt:lpstr>Accès aux services de base </vt:lpstr>
      <vt:lpstr>Accès à la terre et à la propriété</vt:lpstr>
      <vt:lpstr>4. Conclusion</vt:lpstr>
      <vt:lpstr>Conclusion (1/2)</vt:lpstr>
      <vt:lpstr>Conclusion (2/2)</vt:lpstr>
      <vt:lpstr>Merci !  Contact  Christian KELLER – Point Focal Pays REACH Niger, Niamey christian.keller@reach-initiative.org   Marie FAOU – Chargée d’évaluation REACH Niger, Niamey marie.faou@reach-initiative.org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Lea Barbezat</dc:creator>
  <cp:lastModifiedBy>Marie </cp:lastModifiedBy>
  <cp:revision>990</cp:revision>
  <dcterms:created xsi:type="dcterms:W3CDTF">2017-05-14T09:43:55Z</dcterms:created>
  <dcterms:modified xsi:type="dcterms:W3CDTF">2017-12-27T09:15:22Z</dcterms:modified>
</cp:coreProperties>
</file>