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57_AB03FBC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1"/>
  </p:notesMasterIdLst>
  <p:handoutMasterIdLst>
    <p:handoutMasterId r:id="rId42"/>
  </p:handoutMasterIdLst>
  <p:sldIdLst>
    <p:sldId id="343" r:id="rId2"/>
    <p:sldId id="394" r:id="rId3"/>
    <p:sldId id="342" r:id="rId4"/>
    <p:sldId id="356" r:id="rId5"/>
    <p:sldId id="330" r:id="rId6"/>
    <p:sldId id="364" r:id="rId7"/>
    <p:sldId id="345" r:id="rId8"/>
    <p:sldId id="361" r:id="rId9"/>
    <p:sldId id="353" r:id="rId10"/>
    <p:sldId id="358" r:id="rId11"/>
    <p:sldId id="359" r:id="rId12"/>
    <p:sldId id="360" r:id="rId13"/>
    <p:sldId id="363" r:id="rId14"/>
    <p:sldId id="362" r:id="rId15"/>
    <p:sldId id="365" r:id="rId16"/>
    <p:sldId id="366" r:id="rId17"/>
    <p:sldId id="367" r:id="rId18"/>
    <p:sldId id="369" r:id="rId19"/>
    <p:sldId id="370" r:id="rId20"/>
    <p:sldId id="368" r:id="rId21"/>
    <p:sldId id="371" r:id="rId22"/>
    <p:sldId id="382" r:id="rId23"/>
    <p:sldId id="383" r:id="rId24"/>
    <p:sldId id="384" r:id="rId25"/>
    <p:sldId id="386" r:id="rId26"/>
    <p:sldId id="372" r:id="rId27"/>
    <p:sldId id="373" r:id="rId28"/>
    <p:sldId id="374" r:id="rId29"/>
    <p:sldId id="375" r:id="rId30"/>
    <p:sldId id="390" r:id="rId31"/>
    <p:sldId id="376" r:id="rId32"/>
    <p:sldId id="377" r:id="rId33"/>
    <p:sldId id="392" r:id="rId34"/>
    <p:sldId id="378" r:id="rId35"/>
    <p:sldId id="380" r:id="rId36"/>
    <p:sldId id="379" r:id="rId37"/>
    <p:sldId id="381" r:id="rId38"/>
    <p:sldId id="387" r:id="rId39"/>
    <p:sldId id="33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19644-36FC-2912-0B0F-41D34430C207}" name="Elisabeth LOEWE" initials="EL" userId="Elisabeth LOEWE" providerId="None"/>
  <p188:author id="{B4E51358-9D7C-13FD-DDB8-FDD17F0A723A}" name="Giulia BRUSCHI" initials="GB" userId="S::giulia.bruschi@reach-initiative.org::87555852-0e00-4973-95af-1ffc9902aa6e" providerId="AD"/>
  <p188:author id="{E8374E73-3FA2-BC80-4842-C018E24032B9}" name="Roberto RENINO" initials="RR" userId="Roberto RENIN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859"/>
    <a:srgbClr val="EE5859"/>
    <a:srgbClr val="58585A"/>
    <a:srgbClr val="EF5859"/>
    <a:srgbClr val="D4CABB"/>
    <a:srgbClr val="EF5858"/>
    <a:srgbClr val="F15858"/>
    <a:srgbClr val="205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079F1-BB18-441A-A549-79E7DE04ED76}" v="40" dt="2022-08-04T13:06:15.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p:restoredTop sz="64160" autoAdjust="0"/>
  </p:normalViewPr>
  <p:slideViewPr>
    <p:cSldViewPr snapToGrid="0" snapToObjects="1">
      <p:cViewPr varScale="1">
        <p:scale>
          <a:sx n="55" d="100"/>
          <a:sy n="55" d="100"/>
        </p:scale>
        <p:origin x="859" y="34"/>
      </p:cViewPr>
      <p:guideLst>
        <p:guide orient="horz" pos="192"/>
        <p:guide pos="3624"/>
      </p:guideLst>
    </p:cSldViewPr>
  </p:slideViewPr>
  <p:notesTextViewPr>
    <p:cViewPr>
      <p:scale>
        <a:sx n="3" d="2"/>
        <a:sy n="3" d="2"/>
      </p:scale>
      <p:origin x="0" y="0"/>
    </p:cViewPr>
  </p:notesTextViewPr>
  <p:notesViewPr>
    <p:cSldViewPr snapToGrid="0" snapToObjects="1">
      <p:cViewPr varScale="1">
        <p:scale>
          <a:sx n="97" d="100"/>
          <a:sy n="97" d="100"/>
        </p:scale>
        <p:origin x="4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LOEWE" userId="c07fa457-e51a-4264-a01a-1937a337a7da" providerId="ADAL" clId="{D6A079F1-BB18-441A-A549-79E7DE04ED76}"/>
    <pc:docChg chg="undo custSel addSld delSld modSld modMainMaster">
      <pc:chgData name="Elisabeth LOEWE" userId="c07fa457-e51a-4264-a01a-1937a337a7da" providerId="ADAL" clId="{D6A079F1-BB18-441A-A549-79E7DE04ED76}" dt="2022-08-18T16:15:56.388" v="1424"/>
      <pc:docMkLst>
        <pc:docMk/>
      </pc:docMkLst>
      <pc:sldChg chg="delCm">
        <pc:chgData name="Elisabeth LOEWE" userId="c07fa457-e51a-4264-a01a-1937a337a7da" providerId="ADAL" clId="{D6A079F1-BB18-441A-A549-79E7DE04ED76}" dt="2022-07-12T08:10:31.372" v="211"/>
        <pc:sldMkLst>
          <pc:docMk/>
          <pc:sldMk cId="379064535" sldId="330"/>
        </pc:sldMkLst>
      </pc:sldChg>
      <pc:sldChg chg="del">
        <pc:chgData name="Elisabeth LOEWE" userId="c07fa457-e51a-4264-a01a-1937a337a7da" providerId="ADAL" clId="{D6A079F1-BB18-441A-A549-79E7DE04ED76}" dt="2022-07-12T08:04:56.239" v="149" actId="2696"/>
        <pc:sldMkLst>
          <pc:docMk/>
          <pc:sldMk cId="2613797372" sldId="331"/>
        </pc:sldMkLst>
      </pc:sldChg>
      <pc:sldChg chg="delSp modSp mod modCm">
        <pc:chgData name="Elisabeth LOEWE" userId="c07fa457-e51a-4264-a01a-1937a337a7da" providerId="ADAL" clId="{D6A079F1-BB18-441A-A549-79E7DE04ED76}" dt="2022-08-18T16:15:42.917" v="1423" actId="20577"/>
        <pc:sldMkLst>
          <pc:docMk/>
          <pc:sldMk cId="2869165001" sldId="343"/>
        </pc:sldMkLst>
        <pc:spChg chg="mod">
          <ac:chgData name="Elisabeth LOEWE" userId="c07fa457-e51a-4264-a01a-1937a337a7da" providerId="ADAL" clId="{D6A079F1-BB18-441A-A549-79E7DE04ED76}" dt="2022-08-18T16:15:42.917" v="1423" actId="20577"/>
          <ac:spMkLst>
            <pc:docMk/>
            <pc:sldMk cId="2869165001" sldId="343"/>
            <ac:spMk id="4" creationId="{584B9503-EE7B-A646-A8DE-3F49ADEAFA69}"/>
          </ac:spMkLst>
        </pc:spChg>
        <pc:spChg chg="del">
          <ac:chgData name="Elisabeth LOEWE" userId="c07fa457-e51a-4264-a01a-1937a337a7da" providerId="ADAL" clId="{D6A079F1-BB18-441A-A549-79E7DE04ED76}" dt="2022-07-12T08:57:03.414" v="782" actId="478"/>
          <ac:spMkLst>
            <pc:docMk/>
            <pc:sldMk cId="2869165001" sldId="343"/>
            <ac:spMk id="5" creationId="{79428B9D-76E0-771C-F477-11E40AFA2115}"/>
          </ac:spMkLst>
        </pc:spChg>
      </pc:sldChg>
      <pc:sldChg chg="del">
        <pc:chgData name="Elisabeth LOEWE" userId="c07fa457-e51a-4264-a01a-1937a337a7da" providerId="ADAL" clId="{D6A079F1-BB18-441A-A549-79E7DE04ED76}" dt="2022-07-12T08:05:03.563" v="150" actId="47"/>
        <pc:sldMkLst>
          <pc:docMk/>
          <pc:sldMk cId="3598147021" sldId="355"/>
        </pc:sldMkLst>
      </pc:sldChg>
      <pc:sldChg chg="delCm modNotesTx">
        <pc:chgData name="Elisabeth LOEWE" userId="c07fa457-e51a-4264-a01a-1937a337a7da" providerId="ADAL" clId="{D6A079F1-BB18-441A-A549-79E7DE04ED76}" dt="2022-07-12T08:06:58.338" v="153"/>
        <pc:sldMkLst>
          <pc:docMk/>
          <pc:sldMk cId="916535392" sldId="356"/>
        </pc:sldMkLst>
      </pc:sldChg>
      <pc:sldChg chg="del">
        <pc:chgData name="Elisabeth LOEWE" userId="c07fa457-e51a-4264-a01a-1937a337a7da" providerId="ADAL" clId="{D6A079F1-BB18-441A-A549-79E7DE04ED76}" dt="2022-07-12T08:06:53.685" v="152" actId="47"/>
        <pc:sldMkLst>
          <pc:docMk/>
          <pc:sldMk cId="2620171530" sldId="357"/>
        </pc:sldMkLst>
      </pc:sldChg>
      <pc:sldChg chg="addSp modSp mod delCm modCm">
        <pc:chgData name="Elisabeth LOEWE" userId="c07fa457-e51a-4264-a01a-1937a337a7da" providerId="ADAL" clId="{D6A079F1-BB18-441A-A549-79E7DE04ED76}" dt="2022-07-12T09:26:55.496" v="997" actId="255"/>
        <pc:sldMkLst>
          <pc:docMk/>
          <pc:sldMk cId="936142841" sldId="358"/>
        </pc:sldMkLst>
        <pc:spChg chg="add mod">
          <ac:chgData name="Elisabeth LOEWE" userId="c07fa457-e51a-4264-a01a-1937a337a7da" providerId="ADAL" clId="{D6A079F1-BB18-441A-A549-79E7DE04ED76}" dt="2022-07-12T08:51:52.973" v="749" actId="207"/>
          <ac:spMkLst>
            <pc:docMk/>
            <pc:sldMk cId="936142841" sldId="358"/>
            <ac:spMk id="2" creationId="{A8DCADC5-0A1B-9C99-1C66-C97B26BD7434}"/>
          </ac:spMkLst>
        </pc:spChg>
        <pc:spChg chg="mod">
          <ac:chgData name="Elisabeth LOEWE" userId="c07fa457-e51a-4264-a01a-1937a337a7da" providerId="ADAL" clId="{D6A079F1-BB18-441A-A549-79E7DE04ED76}" dt="2022-07-12T08:17:34.399" v="401" actId="20577"/>
          <ac:spMkLst>
            <pc:docMk/>
            <pc:sldMk cId="936142841" sldId="358"/>
            <ac:spMk id="6" creationId="{EF595BDA-1457-CA99-E473-4041976D4E30}"/>
          </ac:spMkLst>
        </pc:spChg>
        <pc:spChg chg="mod">
          <ac:chgData name="Elisabeth LOEWE" userId="c07fa457-e51a-4264-a01a-1937a337a7da" providerId="ADAL" clId="{D6A079F1-BB18-441A-A549-79E7DE04ED76}" dt="2022-07-12T08:50:52.885" v="688" actId="20577"/>
          <ac:spMkLst>
            <pc:docMk/>
            <pc:sldMk cId="936142841" sldId="358"/>
            <ac:spMk id="11" creationId="{14895510-4DD7-DB7C-0FAF-2ECE0D265331}"/>
          </ac:spMkLst>
        </pc:spChg>
        <pc:spChg chg="mod">
          <ac:chgData name="Elisabeth LOEWE" userId="c07fa457-e51a-4264-a01a-1937a337a7da" providerId="ADAL" clId="{D6A079F1-BB18-441A-A549-79E7DE04ED76}" dt="2022-07-12T08:12:08.425" v="314" actId="1036"/>
          <ac:spMkLst>
            <pc:docMk/>
            <pc:sldMk cId="936142841" sldId="358"/>
            <ac:spMk id="12" creationId="{5C3F28D8-0F1F-1E50-0A43-B3A375E3B42F}"/>
          </ac:spMkLst>
        </pc:spChg>
        <pc:graphicFrameChg chg="mod modGraphic">
          <ac:chgData name="Elisabeth LOEWE" userId="c07fa457-e51a-4264-a01a-1937a337a7da" providerId="ADAL" clId="{D6A079F1-BB18-441A-A549-79E7DE04ED76}" dt="2022-07-12T09:26:55.496" v="997" actId="255"/>
          <ac:graphicFrameMkLst>
            <pc:docMk/>
            <pc:sldMk cId="936142841" sldId="358"/>
            <ac:graphicFrameMk id="3" creationId="{9CD9F1C1-65EA-DE9B-76D4-37A1E1CC60C0}"/>
          </ac:graphicFrameMkLst>
        </pc:graphicFrameChg>
      </pc:sldChg>
      <pc:sldChg chg="addSp modSp mod">
        <pc:chgData name="Elisabeth LOEWE" userId="c07fa457-e51a-4264-a01a-1937a337a7da" providerId="ADAL" clId="{D6A079F1-BB18-441A-A549-79E7DE04ED76}" dt="2022-07-12T09:06:55.699" v="875" actId="20577"/>
        <pc:sldMkLst>
          <pc:docMk/>
          <pc:sldMk cId="3155489298" sldId="360"/>
        </pc:sldMkLst>
        <pc:spChg chg="add mod">
          <ac:chgData name="Elisabeth LOEWE" userId="c07fa457-e51a-4264-a01a-1937a337a7da" providerId="ADAL" clId="{D6A079F1-BB18-441A-A549-79E7DE04ED76}" dt="2022-07-12T08:52:09.022" v="750"/>
          <ac:spMkLst>
            <pc:docMk/>
            <pc:sldMk cId="3155489298" sldId="360"/>
            <ac:spMk id="7" creationId="{B171F011-C746-7453-A779-28CE27EDF979}"/>
          </ac:spMkLst>
        </pc:spChg>
        <pc:spChg chg="mod">
          <ac:chgData name="Elisabeth LOEWE" userId="c07fa457-e51a-4264-a01a-1937a337a7da" providerId="ADAL" clId="{D6A079F1-BB18-441A-A549-79E7DE04ED76}" dt="2022-07-12T08:25:14.113" v="448" actId="14100"/>
          <ac:spMkLst>
            <pc:docMk/>
            <pc:sldMk cId="3155489298" sldId="360"/>
            <ac:spMk id="8" creationId="{4C9FF4BA-E195-2770-6952-1C2812EA46F1}"/>
          </ac:spMkLst>
        </pc:spChg>
        <pc:spChg chg="mod">
          <ac:chgData name="Elisabeth LOEWE" userId="c07fa457-e51a-4264-a01a-1937a337a7da" providerId="ADAL" clId="{D6A079F1-BB18-441A-A549-79E7DE04ED76}" dt="2022-07-12T09:06:55.699" v="875" actId="20577"/>
          <ac:spMkLst>
            <pc:docMk/>
            <pc:sldMk cId="3155489298" sldId="360"/>
            <ac:spMk id="11" creationId="{14895510-4DD7-DB7C-0FAF-2ECE0D265331}"/>
          </ac:spMkLst>
        </pc:spChg>
        <pc:spChg chg="mod">
          <ac:chgData name="Elisabeth LOEWE" userId="c07fa457-e51a-4264-a01a-1937a337a7da" providerId="ADAL" clId="{D6A079F1-BB18-441A-A549-79E7DE04ED76}" dt="2022-07-12T08:25:38.147" v="473" actId="13926"/>
          <ac:spMkLst>
            <pc:docMk/>
            <pc:sldMk cId="3155489298" sldId="360"/>
            <ac:spMk id="12" creationId="{5C3F28D8-0F1F-1E50-0A43-B3A375E3B42F}"/>
          </ac:spMkLst>
        </pc:spChg>
      </pc:sldChg>
      <pc:sldChg chg="modSp mod">
        <pc:chgData name="Elisabeth LOEWE" userId="c07fa457-e51a-4264-a01a-1937a337a7da" providerId="ADAL" clId="{D6A079F1-BB18-441A-A549-79E7DE04ED76}" dt="2022-07-12T08:52:40.535" v="764" actId="14100"/>
        <pc:sldMkLst>
          <pc:docMk/>
          <pc:sldMk cId="4155144883" sldId="362"/>
        </pc:sldMkLst>
        <pc:spChg chg="mod">
          <ac:chgData name="Elisabeth LOEWE" userId="c07fa457-e51a-4264-a01a-1937a337a7da" providerId="ADAL" clId="{D6A079F1-BB18-441A-A549-79E7DE04ED76}" dt="2022-07-12T08:52:33.897" v="763" actId="20577"/>
          <ac:spMkLst>
            <pc:docMk/>
            <pc:sldMk cId="4155144883" sldId="362"/>
            <ac:spMk id="2" creationId="{27BE2BC3-EB2E-39DD-E9C9-F8919CBAAC37}"/>
          </ac:spMkLst>
        </pc:spChg>
        <pc:spChg chg="mod">
          <ac:chgData name="Elisabeth LOEWE" userId="c07fa457-e51a-4264-a01a-1937a337a7da" providerId="ADAL" clId="{D6A079F1-BB18-441A-A549-79E7DE04ED76}" dt="2022-07-12T08:52:40.535" v="764" actId="14100"/>
          <ac:spMkLst>
            <pc:docMk/>
            <pc:sldMk cId="4155144883" sldId="362"/>
            <ac:spMk id="3" creationId="{45DC3D8F-4E3E-303B-8997-C72D1AA5DAE9}"/>
          </ac:spMkLst>
        </pc:spChg>
      </pc:sldChg>
      <pc:sldChg chg="addSp modSp mod">
        <pc:chgData name="Elisabeth LOEWE" userId="c07fa457-e51a-4264-a01a-1937a337a7da" providerId="ADAL" clId="{D6A079F1-BB18-441A-A549-79E7DE04ED76}" dt="2022-07-12T09:09:46.393" v="898" actId="2063"/>
        <pc:sldMkLst>
          <pc:docMk/>
          <pc:sldMk cId="3264257213" sldId="365"/>
        </pc:sldMkLst>
        <pc:spChg chg="mod">
          <ac:chgData name="Elisabeth LOEWE" userId="c07fa457-e51a-4264-a01a-1937a337a7da" providerId="ADAL" clId="{D6A079F1-BB18-441A-A549-79E7DE04ED76}" dt="2022-07-12T09:07:13.389" v="876" actId="20577"/>
          <ac:spMkLst>
            <pc:docMk/>
            <pc:sldMk cId="3264257213" sldId="365"/>
            <ac:spMk id="2" creationId="{27BE2BC3-EB2E-39DD-E9C9-F8919CBAAC37}"/>
          </ac:spMkLst>
        </pc:spChg>
        <pc:spChg chg="mod">
          <ac:chgData name="Elisabeth LOEWE" userId="c07fa457-e51a-4264-a01a-1937a337a7da" providerId="ADAL" clId="{D6A079F1-BB18-441A-A549-79E7DE04ED76}" dt="2022-07-12T08:27:21.074" v="568" actId="14100"/>
          <ac:spMkLst>
            <pc:docMk/>
            <pc:sldMk cId="3264257213" sldId="365"/>
            <ac:spMk id="3" creationId="{45DC3D8F-4E3E-303B-8997-C72D1AA5DAE9}"/>
          </ac:spMkLst>
        </pc:spChg>
        <pc:spChg chg="add mod">
          <ac:chgData name="Elisabeth LOEWE" userId="c07fa457-e51a-4264-a01a-1937a337a7da" providerId="ADAL" clId="{D6A079F1-BB18-441A-A549-79E7DE04ED76}" dt="2022-07-12T08:52:49.136" v="765"/>
          <ac:spMkLst>
            <pc:docMk/>
            <pc:sldMk cId="3264257213" sldId="365"/>
            <ac:spMk id="6" creationId="{D940D132-EF69-8335-89F1-BFD0C1E2438A}"/>
          </ac:spMkLst>
        </pc:spChg>
        <pc:graphicFrameChg chg="modGraphic">
          <ac:chgData name="Elisabeth LOEWE" userId="c07fa457-e51a-4264-a01a-1937a337a7da" providerId="ADAL" clId="{D6A079F1-BB18-441A-A549-79E7DE04ED76}" dt="2022-07-12T09:09:46.393" v="898" actId="2063"/>
          <ac:graphicFrameMkLst>
            <pc:docMk/>
            <pc:sldMk cId="3264257213" sldId="365"/>
            <ac:graphicFrameMk id="5" creationId="{9BF5C34C-CEFD-0D75-38D6-F35D35EB74C6}"/>
          </ac:graphicFrameMkLst>
        </pc:graphicFrameChg>
      </pc:sldChg>
      <pc:sldChg chg="modSp mod">
        <pc:chgData name="Elisabeth LOEWE" userId="c07fa457-e51a-4264-a01a-1937a337a7da" providerId="ADAL" clId="{D6A079F1-BB18-441A-A549-79E7DE04ED76}" dt="2022-07-12T09:26:12.184" v="987" actId="404"/>
        <pc:sldMkLst>
          <pc:docMk/>
          <pc:sldMk cId="174275471" sldId="366"/>
        </pc:sldMkLst>
        <pc:spChg chg="mod">
          <ac:chgData name="Elisabeth LOEWE" userId="c07fa457-e51a-4264-a01a-1937a337a7da" providerId="ADAL" clId="{D6A079F1-BB18-441A-A549-79E7DE04ED76}" dt="2022-07-12T09:26:12.184" v="987" actId="404"/>
          <ac:spMkLst>
            <pc:docMk/>
            <pc:sldMk cId="174275471" sldId="366"/>
            <ac:spMk id="3" creationId="{45DC3D8F-4E3E-303B-8997-C72D1AA5DAE9}"/>
          </ac:spMkLst>
        </pc:spChg>
        <pc:graphicFrameChg chg="modGraphic">
          <ac:chgData name="Elisabeth LOEWE" userId="c07fa457-e51a-4264-a01a-1937a337a7da" providerId="ADAL" clId="{D6A079F1-BB18-441A-A549-79E7DE04ED76}" dt="2022-07-12T09:09:39.780" v="897" actId="121"/>
          <ac:graphicFrameMkLst>
            <pc:docMk/>
            <pc:sldMk cId="174275471" sldId="366"/>
            <ac:graphicFrameMk id="8" creationId="{EBFDCEAB-D3DB-4A98-F542-E492FEA9A34F}"/>
          </ac:graphicFrameMkLst>
        </pc:graphicFrameChg>
      </pc:sldChg>
      <pc:sldChg chg="modSp mod">
        <pc:chgData name="Elisabeth LOEWE" userId="c07fa457-e51a-4264-a01a-1937a337a7da" providerId="ADAL" clId="{D6A079F1-BB18-441A-A549-79E7DE04ED76}" dt="2022-07-12T08:53:21.642" v="767" actId="207"/>
        <pc:sldMkLst>
          <pc:docMk/>
          <pc:sldMk cId="504898244" sldId="367"/>
        </pc:sldMkLst>
        <pc:spChg chg="mod">
          <ac:chgData name="Elisabeth LOEWE" userId="c07fa457-e51a-4264-a01a-1937a337a7da" providerId="ADAL" clId="{D6A079F1-BB18-441A-A549-79E7DE04ED76}" dt="2022-07-12T08:53:21.642" v="767" actId="207"/>
          <ac:spMkLst>
            <pc:docMk/>
            <pc:sldMk cId="504898244" sldId="367"/>
            <ac:spMk id="3" creationId="{DEC4B569-E496-936F-5B3D-45D69534334E}"/>
          </ac:spMkLst>
        </pc:spChg>
      </pc:sldChg>
      <pc:sldChg chg="modSp mod">
        <pc:chgData name="Elisabeth LOEWE" userId="c07fa457-e51a-4264-a01a-1937a337a7da" providerId="ADAL" clId="{D6A079F1-BB18-441A-A549-79E7DE04ED76}" dt="2022-07-12T08:53:14.640" v="766" actId="207"/>
        <pc:sldMkLst>
          <pc:docMk/>
          <pc:sldMk cId="894134582" sldId="368"/>
        </pc:sldMkLst>
        <pc:spChg chg="mod">
          <ac:chgData name="Elisabeth LOEWE" userId="c07fa457-e51a-4264-a01a-1937a337a7da" providerId="ADAL" clId="{D6A079F1-BB18-441A-A549-79E7DE04ED76}" dt="2022-07-12T08:53:14.640" v="766" actId="207"/>
          <ac:spMkLst>
            <pc:docMk/>
            <pc:sldMk cId="894134582" sldId="368"/>
            <ac:spMk id="3" creationId="{DEC4B569-E496-936F-5B3D-45D69534334E}"/>
          </ac:spMkLst>
        </pc:spChg>
      </pc:sldChg>
      <pc:sldChg chg="modSp mod">
        <pc:chgData name="Elisabeth LOEWE" userId="c07fa457-e51a-4264-a01a-1937a337a7da" providerId="ADAL" clId="{D6A079F1-BB18-441A-A549-79E7DE04ED76}" dt="2022-07-12T09:09:28.162" v="894" actId="121"/>
        <pc:sldMkLst>
          <pc:docMk/>
          <pc:sldMk cId="1086923878" sldId="369"/>
        </pc:sldMkLst>
        <pc:graphicFrameChg chg="modGraphic">
          <ac:chgData name="Elisabeth LOEWE" userId="c07fa457-e51a-4264-a01a-1937a337a7da" providerId="ADAL" clId="{D6A079F1-BB18-441A-A549-79E7DE04ED76}" dt="2022-07-12T09:09:28.162" v="894" actId="121"/>
          <ac:graphicFrameMkLst>
            <pc:docMk/>
            <pc:sldMk cId="1086923878" sldId="369"/>
            <ac:graphicFrameMk id="6" creationId="{193F94B7-6506-DAA7-D386-705BE7F5DD04}"/>
          </ac:graphicFrameMkLst>
        </pc:graphicFrameChg>
      </pc:sldChg>
      <pc:sldChg chg="modSp mod">
        <pc:chgData name="Elisabeth LOEWE" userId="c07fa457-e51a-4264-a01a-1937a337a7da" providerId="ADAL" clId="{D6A079F1-BB18-441A-A549-79E7DE04ED76}" dt="2022-07-12T09:25:40.111" v="985" actId="20577"/>
        <pc:sldMkLst>
          <pc:docMk/>
          <pc:sldMk cId="4281176886" sldId="370"/>
        </pc:sldMkLst>
        <pc:spChg chg="mod">
          <ac:chgData name="Elisabeth LOEWE" userId="c07fa457-e51a-4264-a01a-1937a337a7da" providerId="ADAL" clId="{D6A079F1-BB18-441A-A549-79E7DE04ED76}" dt="2022-07-12T09:25:40.111" v="985" actId="20577"/>
          <ac:spMkLst>
            <pc:docMk/>
            <pc:sldMk cId="4281176886" sldId="370"/>
            <ac:spMk id="3" creationId="{A8C26740-F43F-429D-A69F-221111F23048}"/>
          </ac:spMkLst>
        </pc:spChg>
      </pc:sldChg>
      <pc:sldChg chg="addSp modSp mod">
        <pc:chgData name="Elisabeth LOEWE" userId="c07fa457-e51a-4264-a01a-1937a337a7da" providerId="ADAL" clId="{D6A079F1-BB18-441A-A549-79E7DE04ED76}" dt="2022-07-12T09:25:11.590" v="983" actId="14100"/>
        <pc:sldMkLst>
          <pc:docMk/>
          <pc:sldMk cId="3846198517" sldId="371"/>
        </pc:sldMkLst>
        <pc:spChg chg="mod">
          <ac:chgData name="Elisabeth LOEWE" userId="c07fa457-e51a-4264-a01a-1937a337a7da" providerId="ADAL" clId="{D6A079F1-BB18-441A-A549-79E7DE04ED76}" dt="2022-07-12T09:25:01.479" v="980" actId="404"/>
          <ac:spMkLst>
            <pc:docMk/>
            <pc:sldMk cId="3846198517" sldId="371"/>
            <ac:spMk id="2" creationId="{E19CA24B-3EF3-EB3B-8A1A-9EA2919FD114}"/>
          </ac:spMkLst>
        </pc:spChg>
        <pc:spChg chg="mod">
          <ac:chgData name="Elisabeth LOEWE" userId="c07fa457-e51a-4264-a01a-1937a337a7da" providerId="ADAL" clId="{D6A079F1-BB18-441A-A549-79E7DE04ED76}" dt="2022-07-12T09:25:11.590" v="983" actId="14100"/>
          <ac:spMkLst>
            <pc:docMk/>
            <pc:sldMk cId="3846198517" sldId="371"/>
            <ac:spMk id="5" creationId="{5A13AE5C-5D3A-E444-0E9D-45163D1D2BBE}"/>
          </ac:spMkLst>
        </pc:spChg>
        <pc:spChg chg="add mod">
          <ac:chgData name="Elisabeth LOEWE" userId="c07fa457-e51a-4264-a01a-1937a337a7da" providerId="ADAL" clId="{D6A079F1-BB18-441A-A549-79E7DE04ED76}" dt="2022-07-12T08:53:27.597" v="768"/>
          <ac:spMkLst>
            <pc:docMk/>
            <pc:sldMk cId="3846198517" sldId="371"/>
            <ac:spMk id="6" creationId="{35FDE9DC-3A2A-6C42-43AB-E8E935700371}"/>
          </ac:spMkLst>
        </pc:spChg>
        <pc:graphicFrameChg chg="modGraphic">
          <ac:chgData name="Elisabeth LOEWE" userId="c07fa457-e51a-4264-a01a-1937a337a7da" providerId="ADAL" clId="{D6A079F1-BB18-441A-A549-79E7DE04ED76}" dt="2022-07-12T09:09:16.921" v="891" actId="121"/>
          <ac:graphicFrameMkLst>
            <pc:docMk/>
            <pc:sldMk cId="3846198517" sldId="371"/>
            <ac:graphicFrameMk id="13" creationId="{EA0DB134-329E-B735-9DE7-701337BC6AFE}"/>
          </ac:graphicFrameMkLst>
        </pc:graphicFrameChg>
      </pc:sldChg>
      <pc:sldChg chg="modSp mod delCm modCm">
        <pc:chgData name="Elisabeth LOEWE" userId="c07fa457-e51a-4264-a01a-1937a337a7da" providerId="ADAL" clId="{D6A079F1-BB18-441A-A549-79E7DE04ED76}" dt="2022-07-12T09:21:07.856" v="936" actId="14100"/>
        <pc:sldMkLst>
          <pc:docMk/>
          <pc:sldMk cId="2366598506" sldId="373"/>
        </pc:sldMkLst>
        <pc:spChg chg="mod">
          <ac:chgData name="Elisabeth LOEWE" userId="c07fa457-e51a-4264-a01a-1937a337a7da" providerId="ADAL" clId="{D6A079F1-BB18-441A-A549-79E7DE04ED76}" dt="2022-07-12T08:48:30.851" v="686" actId="14100"/>
          <ac:spMkLst>
            <pc:docMk/>
            <pc:sldMk cId="2366598506" sldId="373"/>
            <ac:spMk id="2" creationId="{E19CA24B-3EF3-EB3B-8A1A-9EA2919FD114}"/>
          </ac:spMkLst>
        </pc:spChg>
        <pc:spChg chg="mod">
          <ac:chgData name="Elisabeth LOEWE" userId="c07fa457-e51a-4264-a01a-1937a337a7da" providerId="ADAL" clId="{D6A079F1-BB18-441A-A549-79E7DE04ED76}" dt="2022-07-12T09:21:07.856" v="936" actId="14100"/>
          <ac:spMkLst>
            <pc:docMk/>
            <pc:sldMk cId="2366598506" sldId="373"/>
            <ac:spMk id="3" creationId="{8C0AFA0E-719B-C18B-8732-E8B255801825}"/>
          </ac:spMkLst>
        </pc:spChg>
      </pc:sldChg>
      <pc:sldChg chg="modSp mod">
        <pc:chgData name="Elisabeth LOEWE" userId="c07fa457-e51a-4264-a01a-1937a337a7da" providerId="ADAL" clId="{D6A079F1-BB18-441A-A549-79E7DE04ED76}" dt="2022-07-12T09:11:05.459" v="901" actId="207"/>
        <pc:sldMkLst>
          <pc:docMk/>
          <pc:sldMk cId="3699743336" sldId="375"/>
        </pc:sldMkLst>
        <pc:spChg chg="mod">
          <ac:chgData name="Elisabeth LOEWE" userId="c07fa457-e51a-4264-a01a-1937a337a7da" providerId="ADAL" clId="{D6A079F1-BB18-441A-A549-79E7DE04ED76}" dt="2022-07-12T09:11:05.459" v="901" actId="207"/>
          <ac:spMkLst>
            <pc:docMk/>
            <pc:sldMk cId="3699743336" sldId="375"/>
            <ac:spMk id="8" creationId="{EC9A1A55-DE8C-062C-EBCD-2286B4894E50}"/>
          </ac:spMkLst>
        </pc:spChg>
      </pc:sldChg>
      <pc:sldChg chg="addSp modSp mod delCm modCm">
        <pc:chgData name="Elisabeth LOEWE" userId="c07fa457-e51a-4264-a01a-1937a337a7da" providerId="ADAL" clId="{D6A079F1-BB18-441A-A549-79E7DE04ED76}" dt="2022-07-12T09:08:19.541" v="886" actId="207"/>
        <pc:sldMkLst>
          <pc:docMk/>
          <pc:sldMk cId="243396978" sldId="377"/>
        </pc:sldMkLst>
        <pc:spChg chg="mod">
          <ac:chgData name="Elisabeth LOEWE" userId="c07fa457-e51a-4264-a01a-1937a337a7da" providerId="ADAL" clId="{D6A079F1-BB18-441A-A549-79E7DE04ED76}" dt="2022-07-12T09:08:13.197" v="885" actId="20577"/>
          <ac:spMkLst>
            <pc:docMk/>
            <pc:sldMk cId="243396978" sldId="377"/>
            <ac:spMk id="6" creationId="{683F41C7-7693-0DEC-8D39-63A1328BF49E}"/>
          </ac:spMkLst>
        </pc:spChg>
        <pc:spChg chg="mod">
          <ac:chgData name="Elisabeth LOEWE" userId="c07fa457-e51a-4264-a01a-1937a337a7da" providerId="ADAL" clId="{D6A079F1-BB18-441A-A549-79E7DE04ED76}" dt="2022-07-12T09:08:19.541" v="886" actId="207"/>
          <ac:spMkLst>
            <pc:docMk/>
            <pc:sldMk cId="243396978" sldId="377"/>
            <ac:spMk id="7" creationId="{DA483BE0-4D9F-215E-3251-7F83E87939AB}"/>
          </ac:spMkLst>
        </pc:spChg>
        <pc:spChg chg="add mod">
          <ac:chgData name="Elisabeth LOEWE" userId="c07fa457-e51a-4264-a01a-1937a337a7da" providerId="ADAL" clId="{D6A079F1-BB18-441A-A549-79E7DE04ED76}" dt="2022-07-12T08:54:42.671" v="776" actId="1036"/>
          <ac:spMkLst>
            <pc:docMk/>
            <pc:sldMk cId="243396978" sldId="377"/>
            <ac:spMk id="8" creationId="{C663B5F4-5768-C718-2088-E93FE8989A93}"/>
          </ac:spMkLst>
        </pc:spChg>
      </pc:sldChg>
      <pc:sldChg chg="modSp mod">
        <pc:chgData name="Elisabeth LOEWE" userId="c07fa457-e51a-4264-a01a-1937a337a7da" providerId="ADAL" clId="{D6A079F1-BB18-441A-A549-79E7DE04ED76}" dt="2022-07-12T09:10:31.345" v="899" actId="20577"/>
        <pc:sldMkLst>
          <pc:docMk/>
          <pc:sldMk cId="3826664029" sldId="379"/>
        </pc:sldMkLst>
        <pc:spChg chg="mod">
          <ac:chgData name="Elisabeth LOEWE" userId="c07fa457-e51a-4264-a01a-1937a337a7da" providerId="ADAL" clId="{D6A079F1-BB18-441A-A549-79E7DE04ED76}" dt="2022-07-12T09:10:31.345" v="899" actId="20577"/>
          <ac:spMkLst>
            <pc:docMk/>
            <pc:sldMk cId="3826664029" sldId="379"/>
            <ac:spMk id="2" creationId="{6924E128-5937-456A-984F-CF37EB669A36}"/>
          </ac:spMkLst>
        </pc:spChg>
      </pc:sldChg>
      <pc:sldChg chg="modSp mod">
        <pc:chgData name="Elisabeth LOEWE" userId="c07fa457-e51a-4264-a01a-1937a337a7da" providerId="ADAL" clId="{D6A079F1-BB18-441A-A549-79E7DE04ED76}" dt="2022-07-12T09:20:05.291" v="935" actId="14100"/>
        <pc:sldMkLst>
          <pc:docMk/>
          <pc:sldMk cId="1886576677" sldId="380"/>
        </pc:sldMkLst>
        <pc:spChg chg="mod">
          <ac:chgData name="Elisabeth LOEWE" userId="c07fa457-e51a-4264-a01a-1937a337a7da" providerId="ADAL" clId="{D6A079F1-BB18-441A-A549-79E7DE04ED76}" dt="2022-07-12T09:20:05.291" v="935" actId="14100"/>
          <ac:spMkLst>
            <pc:docMk/>
            <pc:sldMk cId="1886576677" sldId="380"/>
            <ac:spMk id="3" creationId="{3D15234B-E152-D948-F44E-D4E4172EBF98}"/>
          </ac:spMkLst>
        </pc:spChg>
      </pc:sldChg>
      <pc:sldChg chg="modSp mod">
        <pc:chgData name="Elisabeth LOEWE" userId="c07fa457-e51a-4264-a01a-1937a337a7da" providerId="ADAL" clId="{D6A079F1-BB18-441A-A549-79E7DE04ED76}" dt="2022-07-12T09:14:33.542" v="931" actId="20577"/>
        <pc:sldMkLst>
          <pc:docMk/>
          <pc:sldMk cId="3968033276" sldId="381"/>
        </pc:sldMkLst>
        <pc:spChg chg="mod">
          <ac:chgData name="Elisabeth LOEWE" userId="c07fa457-e51a-4264-a01a-1937a337a7da" providerId="ADAL" clId="{D6A079F1-BB18-441A-A549-79E7DE04ED76}" dt="2022-07-12T09:14:33.542" v="931" actId="20577"/>
          <ac:spMkLst>
            <pc:docMk/>
            <pc:sldMk cId="3968033276" sldId="381"/>
            <ac:spMk id="7" creationId="{C850465A-8ACF-598F-281A-258E1B63402C}"/>
          </ac:spMkLst>
        </pc:spChg>
      </pc:sldChg>
      <pc:sldChg chg="addSp modSp mod delCm modCm">
        <pc:chgData name="Elisabeth LOEWE" userId="c07fa457-e51a-4264-a01a-1937a337a7da" providerId="ADAL" clId="{D6A079F1-BB18-441A-A549-79E7DE04ED76}" dt="2022-08-11T13:12:30.793" v="1421" actId="20577"/>
        <pc:sldMkLst>
          <pc:docMk/>
          <pc:sldMk cId="1313359539" sldId="382"/>
        </pc:sldMkLst>
        <pc:spChg chg="mod">
          <ac:chgData name="Elisabeth LOEWE" userId="c07fa457-e51a-4264-a01a-1937a337a7da" providerId="ADAL" clId="{D6A079F1-BB18-441A-A549-79E7DE04ED76}" dt="2022-07-12T09:07:27.980" v="878" actId="20577"/>
          <ac:spMkLst>
            <pc:docMk/>
            <pc:sldMk cId="1313359539" sldId="382"/>
            <ac:spMk id="2" creationId="{2F21589E-152E-92B7-327E-E7BFA02869CE}"/>
          </ac:spMkLst>
        </pc:spChg>
        <pc:spChg chg="mod">
          <ac:chgData name="Elisabeth LOEWE" userId="c07fa457-e51a-4264-a01a-1937a337a7da" providerId="ADAL" clId="{D6A079F1-BB18-441A-A549-79E7DE04ED76}" dt="2022-07-12T09:22:59.595" v="942" actId="403"/>
          <ac:spMkLst>
            <pc:docMk/>
            <pc:sldMk cId="1313359539" sldId="382"/>
            <ac:spMk id="3" creationId="{186F2EF4-6EA1-563C-7D16-CE701A7129D3}"/>
          </ac:spMkLst>
        </pc:spChg>
        <pc:spChg chg="mod">
          <ac:chgData name="Elisabeth LOEWE" userId="c07fa457-e51a-4264-a01a-1937a337a7da" providerId="ADAL" clId="{D6A079F1-BB18-441A-A549-79E7DE04ED76}" dt="2022-07-12T09:07:33.666" v="880" actId="14100"/>
          <ac:spMkLst>
            <pc:docMk/>
            <pc:sldMk cId="1313359539" sldId="382"/>
            <ac:spMk id="5" creationId="{F27D8E6A-D442-0AAF-60CC-A2168EE14D16}"/>
          </ac:spMkLst>
        </pc:spChg>
        <pc:spChg chg="mod">
          <ac:chgData name="Elisabeth LOEWE" userId="c07fa457-e51a-4264-a01a-1937a337a7da" providerId="ADAL" clId="{D6A079F1-BB18-441A-A549-79E7DE04ED76}" dt="2022-08-11T13:12:30.793" v="1421" actId="20577"/>
          <ac:spMkLst>
            <pc:docMk/>
            <pc:sldMk cId="1313359539" sldId="382"/>
            <ac:spMk id="6" creationId="{A0FEA2FA-C887-7344-0F60-0D874D0DAC90}"/>
          </ac:spMkLst>
        </pc:spChg>
        <pc:spChg chg="add mod">
          <ac:chgData name="Elisabeth LOEWE" userId="c07fa457-e51a-4264-a01a-1937a337a7da" providerId="ADAL" clId="{D6A079F1-BB18-441A-A549-79E7DE04ED76}" dt="2022-07-12T08:53:30.472" v="769"/>
          <ac:spMkLst>
            <pc:docMk/>
            <pc:sldMk cId="1313359539" sldId="382"/>
            <ac:spMk id="7" creationId="{E72BCFB1-A77F-00AF-F527-6691B0430F4B}"/>
          </ac:spMkLst>
        </pc:spChg>
      </pc:sldChg>
      <pc:sldChg chg="addSp modSp mod delCm modCm">
        <pc:chgData name="Elisabeth LOEWE" userId="c07fa457-e51a-4264-a01a-1937a337a7da" providerId="ADAL" clId="{D6A079F1-BB18-441A-A549-79E7DE04ED76}" dt="2022-07-12T09:28:58.345" v="1026" actId="14100"/>
        <pc:sldMkLst>
          <pc:docMk/>
          <pc:sldMk cId="3876057659" sldId="383"/>
        </pc:sldMkLst>
        <pc:spChg chg="mod">
          <ac:chgData name="Elisabeth LOEWE" userId="c07fa457-e51a-4264-a01a-1937a337a7da" providerId="ADAL" clId="{D6A079F1-BB18-441A-A549-79E7DE04ED76}" dt="2022-07-12T09:07:39.462" v="881" actId="20577"/>
          <ac:spMkLst>
            <pc:docMk/>
            <pc:sldMk cId="3876057659" sldId="383"/>
            <ac:spMk id="2" creationId="{82BB6D25-6CD3-A69A-F79B-4EBECCF73B40}"/>
          </ac:spMkLst>
        </pc:spChg>
        <pc:spChg chg="mod">
          <ac:chgData name="Elisabeth LOEWE" userId="c07fa457-e51a-4264-a01a-1937a337a7da" providerId="ADAL" clId="{D6A079F1-BB18-441A-A549-79E7DE04ED76}" dt="2022-07-12T08:37:20.930" v="586" actId="207"/>
          <ac:spMkLst>
            <pc:docMk/>
            <pc:sldMk cId="3876057659" sldId="383"/>
            <ac:spMk id="3" creationId="{C014F57B-B459-20AB-BC78-A17A5F6EBA12}"/>
          </ac:spMkLst>
        </pc:spChg>
        <pc:spChg chg="add mod">
          <ac:chgData name="Elisabeth LOEWE" userId="c07fa457-e51a-4264-a01a-1937a337a7da" providerId="ADAL" clId="{D6A079F1-BB18-441A-A549-79E7DE04ED76}" dt="2022-07-12T08:53:32.208" v="770"/>
          <ac:spMkLst>
            <pc:docMk/>
            <pc:sldMk cId="3876057659" sldId="383"/>
            <ac:spMk id="5" creationId="{76CC9345-6EAC-B9A4-8CDE-F6EA7E8E63CA}"/>
          </ac:spMkLst>
        </pc:spChg>
        <pc:spChg chg="add mod ord">
          <ac:chgData name="Elisabeth LOEWE" userId="c07fa457-e51a-4264-a01a-1937a337a7da" providerId="ADAL" clId="{D6A079F1-BB18-441A-A549-79E7DE04ED76}" dt="2022-07-12T09:28:58.345" v="1026" actId="14100"/>
          <ac:spMkLst>
            <pc:docMk/>
            <pc:sldMk cId="3876057659" sldId="383"/>
            <ac:spMk id="6" creationId="{85ED74D8-99CE-86C5-2EF5-AF5CAC561D8C}"/>
          </ac:spMkLst>
        </pc:spChg>
        <pc:spChg chg="mod">
          <ac:chgData name="Elisabeth LOEWE" userId="c07fa457-e51a-4264-a01a-1937a337a7da" providerId="ADAL" clId="{D6A079F1-BB18-441A-A549-79E7DE04ED76}" dt="2022-07-12T09:28:48.495" v="1025" actId="1035"/>
          <ac:spMkLst>
            <pc:docMk/>
            <pc:sldMk cId="3876057659" sldId="383"/>
            <ac:spMk id="7" creationId="{D433904E-8D2E-CB88-95D5-AEAE186D17E3}"/>
          </ac:spMkLst>
        </pc:spChg>
      </pc:sldChg>
      <pc:sldChg chg="addSp modSp mod">
        <pc:chgData name="Elisabeth LOEWE" userId="c07fa457-e51a-4264-a01a-1937a337a7da" providerId="ADAL" clId="{D6A079F1-BB18-441A-A549-79E7DE04ED76}" dt="2022-07-12T09:28:36.896" v="1014" actId="207"/>
        <pc:sldMkLst>
          <pc:docMk/>
          <pc:sldMk cId="1088356052" sldId="384"/>
        </pc:sldMkLst>
        <pc:spChg chg="mod">
          <ac:chgData name="Elisabeth LOEWE" userId="c07fa457-e51a-4264-a01a-1937a337a7da" providerId="ADAL" clId="{D6A079F1-BB18-441A-A549-79E7DE04ED76}" dt="2022-07-12T09:07:44.224" v="882" actId="20577"/>
          <ac:spMkLst>
            <pc:docMk/>
            <pc:sldMk cId="1088356052" sldId="384"/>
            <ac:spMk id="2" creationId="{82BB6D25-6CD3-A69A-F79B-4EBECCF73B40}"/>
          </ac:spMkLst>
        </pc:spChg>
        <pc:spChg chg="mod">
          <ac:chgData name="Elisabeth LOEWE" userId="c07fa457-e51a-4264-a01a-1937a337a7da" providerId="ADAL" clId="{D6A079F1-BB18-441A-A549-79E7DE04ED76}" dt="2022-07-12T09:28:36.896" v="1014" actId="207"/>
          <ac:spMkLst>
            <pc:docMk/>
            <pc:sldMk cId="1088356052" sldId="384"/>
            <ac:spMk id="4" creationId="{9BDE1602-B298-B383-4406-EC9C8145ABFF}"/>
          </ac:spMkLst>
        </pc:spChg>
        <pc:spChg chg="add mod">
          <ac:chgData name="Elisabeth LOEWE" userId="c07fa457-e51a-4264-a01a-1937a337a7da" providerId="ADAL" clId="{D6A079F1-BB18-441A-A549-79E7DE04ED76}" dt="2022-07-12T08:53:35.001" v="771"/>
          <ac:spMkLst>
            <pc:docMk/>
            <pc:sldMk cId="1088356052" sldId="384"/>
            <ac:spMk id="7" creationId="{FF25F53B-401C-CFE2-07DA-B0315E74DA7F}"/>
          </ac:spMkLst>
        </pc:spChg>
        <pc:spChg chg="add mod ord">
          <ac:chgData name="Elisabeth LOEWE" userId="c07fa457-e51a-4264-a01a-1937a337a7da" providerId="ADAL" clId="{D6A079F1-BB18-441A-A549-79E7DE04ED76}" dt="2022-07-12T09:28:32.792" v="1013" actId="167"/>
          <ac:spMkLst>
            <pc:docMk/>
            <pc:sldMk cId="1088356052" sldId="384"/>
            <ac:spMk id="8" creationId="{7C71BEC1-4A36-3767-2836-2BD0E6BC6944}"/>
          </ac:spMkLst>
        </pc:spChg>
      </pc:sldChg>
      <pc:sldChg chg="addSp modSp mod delCm">
        <pc:chgData name="Elisabeth LOEWE" userId="c07fa457-e51a-4264-a01a-1937a337a7da" providerId="ADAL" clId="{D6A079F1-BB18-441A-A549-79E7DE04ED76}" dt="2022-08-18T16:15:56.388" v="1424"/>
        <pc:sldMkLst>
          <pc:docMk/>
          <pc:sldMk cId="3361541985" sldId="386"/>
        </pc:sldMkLst>
        <pc:spChg chg="mod">
          <ac:chgData name="Elisabeth LOEWE" userId="c07fa457-e51a-4264-a01a-1937a337a7da" providerId="ADAL" clId="{D6A079F1-BB18-441A-A549-79E7DE04ED76}" dt="2022-07-12T09:07:52.468" v="883" actId="20577"/>
          <ac:spMkLst>
            <pc:docMk/>
            <pc:sldMk cId="3361541985" sldId="386"/>
            <ac:spMk id="2" creationId="{82BB6D25-6CD3-A69A-F79B-4EBECCF73B40}"/>
          </ac:spMkLst>
        </pc:spChg>
        <pc:spChg chg="mod">
          <ac:chgData name="Elisabeth LOEWE" userId="c07fa457-e51a-4264-a01a-1937a337a7da" providerId="ADAL" clId="{D6A079F1-BB18-441A-A549-79E7DE04ED76}" dt="2022-07-12T09:13:04.396" v="913" actId="207"/>
          <ac:spMkLst>
            <pc:docMk/>
            <pc:sldMk cId="3361541985" sldId="386"/>
            <ac:spMk id="3" creationId="{C014F57B-B459-20AB-BC78-A17A5F6EBA12}"/>
          </ac:spMkLst>
        </pc:spChg>
        <pc:spChg chg="add mod">
          <ac:chgData name="Elisabeth LOEWE" userId="c07fa457-e51a-4264-a01a-1937a337a7da" providerId="ADAL" clId="{D6A079F1-BB18-441A-A549-79E7DE04ED76}" dt="2022-07-12T08:53:36.969" v="772"/>
          <ac:spMkLst>
            <pc:docMk/>
            <pc:sldMk cId="3361541985" sldId="386"/>
            <ac:spMk id="6" creationId="{9DB4E473-E245-9197-1FAC-3A2C1CF4F0BB}"/>
          </ac:spMkLst>
        </pc:spChg>
      </pc:sldChg>
      <pc:sldChg chg="addSp modSp mod">
        <pc:chgData name="Elisabeth LOEWE" userId="c07fa457-e51a-4264-a01a-1937a337a7da" providerId="ADAL" clId="{D6A079F1-BB18-441A-A549-79E7DE04ED76}" dt="2022-07-12T09:13:44.682" v="918" actId="20577"/>
        <pc:sldMkLst>
          <pc:docMk/>
          <pc:sldMk cId="377572975" sldId="390"/>
        </pc:sldMkLst>
        <pc:spChg chg="mod">
          <ac:chgData name="Elisabeth LOEWE" userId="c07fa457-e51a-4264-a01a-1937a337a7da" providerId="ADAL" clId="{D6A079F1-BB18-441A-A549-79E7DE04ED76}" dt="2022-07-12T09:08:00.671" v="884" actId="20577"/>
          <ac:spMkLst>
            <pc:docMk/>
            <pc:sldMk cId="377572975" sldId="390"/>
            <ac:spMk id="7" creationId="{30529B69-0A6B-8273-CC54-1A4374BB3873}"/>
          </ac:spMkLst>
        </pc:spChg>
        <pc:spChg chg="mod">
          <ac:chgData name="Elisabeth LOEWE" userId="c07fa457-e51a-4264-a01a-1937a337a7da" providerId="ADAL" clId="{D6A079F1-BB18-441A-A549-79E7DE04ED76}" dt="2022-07-12T09:13:44.682" v="918" actId="20577"/>
          <ac:spMkLst>
            <pc:docMk/>
            <pc:sldMk cId="377572975" sldId="390"/>
            <ac:spMk id="8" creationId="{EC9A1A55-DE8C-062C-EBCD-2286B4894E50}"/>
          </ac:spMkLst>
        </pc:spChg>
        <pc:spChg chg="add mod">
          <ac:chgData name="Elisabeth LOEWE" userId="c07fa457-e51a-4264-a01a-1937a337a7da" providerId="ADAL" clId="{D6A079F1-BB18-441A-A549-79E7DE04ED76}" dt="2022-07-12T08:54:36.274" v="774"/>
          <ac:spMkLst>
            <pc:docMk/>
            <pc:sldMk cId="377572975" sldId="390"/>
            <ac:spMk id="9" creationId="{0A033847-44D5-B526-EC64-3C682977B4E2}"/>
          </ac:spMkLst>
        </pc:spChg>
      </pc:sldChg>
      <pc:sldChg chg="modSp mod">
        <pc:chgData name="Elisabeth LOEWE" userId="c07fa457-e51a-4264-a01a-1937a337a7da" providerId="ADAL" clId="{D6A079F1-BB18-441A-A549-79E7DE04ED76}" dt="2022-07-12T09:14:06.131" v="921" actId="12"/>
        <pc:sldMkLst>
          <pc:docMk/>
          <pc:sldMk cId="355122934" sldId="392"/>
        </pc:sldMkLst>
        <pc:spChg chg="mod">
          <ac:chgData name="Elisabeth LOEWE" userId="c07fa457-e51a-4264-a01a-1937a337a7da" providerId="ADAL" clId="{D6A079F1-BB18-441A-A549-79E7DE04ED76}" dt="2022-07-12T09:14:06.131" v="921" actId="12"/>
          <ac:spMkLst>
            <pc:docMk/>
            <pc:sldMk cId="355122934" sldId="392"/>
            <ac:spMk id="7" creationId="{DA483BE0-4D9F-215E-3251-7F83E87939AB}"/>
          </ac:spMkLst>
        </pc:spChg>
        <pc:graphicFrameChg chg="modGraphic">
          <ac:chgData name="Elisabeth LOEWE" userId="c07fa457-e51a-4264-a01a-1937a337a7da" providerId="ADAL" clId="{D6A079F1-BB18-441A-A549-79E7DE04ED76}" dt="2022-07-12T09:09:04.154" v="889" actId="121"/>
          <ac:graphicFrameMkLst>
            <pc:docMk/>
            <pc:sldMk cId="355122934" sldId="392"/>
            <ac:graphicFrameMk id="4" creationId="{235C7343-DCF7-AEA4-7C0E-C404FF51CB23}"/>
          </ac:graphicFrameMkLst>
        </pc:graphicFrameChg>
      </pc:sldChg>
      <pc:sldChg chg="addSp delSp modSp add del mod">
        <pc:chgData name="Elisabeth LOEWE" userId="c07fa457-e51a-4264-a01a-1937a337a7da" providerId="ADAL" clId="{D6A079F1-BB18-441A-A549-79E7DE04ED76}" dt="2022-07-12T08:10:40.446" v="212" actId="47"/>
        <pc:sldMkLst>
          <pc:docMk/>
          <pc:sldMk cId="1411912065" sldId="393"/>
        </pc:sldMkLst>
        <pc:spChg chg="mod">
          <ac:chgData name="Elisabeth LOEWE" userId="c07fa457-e51a-4264-a01a-1937a337a7da" providerId="ADAL" clId="{D6A079F1-BB18-441A-A549-79E7DE04ED76}" dt="2022-07-12T07:14:08.009" v="9" actId="20577"/>
          <ac:spMkLst>
            <pc:docMk/>
            <pc:sldMk cId="1411912065" sldId="393"/>
            <ac:spMk id="2" creationId="{821DA426-94D3-6B45-885E-E387FDF054F6}"/>
          </ac:spMkLst>
        </pc:spChg>
        <pc:spChg chg="del">
          <ac:chgData name="Elisabeth LOEWE" userId="c07fa457-e51a-4264-a01a-1937a337a7da" providerId="ADAL" clId="{D6A079F1-BB18-441A-A549-79E7DE04ED76}" dt="2022-07-12T07:14:18.162" v="10" actId="478"/>
          <ac:spMkLst>
            <pc:docMk/>
            <pc:sldMk cId="1411912065" sldId="393"/>
            <ac:spMk id="3" creationId="{33C91E45-C994-7B4C-83F6-C72B794FBC75}"/>
          </ac:spMkLst>
        </pc:spChg>
        <pc:spChg chg="del mod">
          <ac:chgData name="Elisabeth LOEWE" userId="c07fa457-e51a-4264-a01a-1937a337a7da" providerId="ADAL" clId="{D6A079F1-BB18-441A-A549-79E7DE04ED76}" dt="2022-07-12T07:15:50.041" v="15" actId="478"/>
          <ac:spMkLst>
            <pc:docMk/>
            <pc:sldMk cId="1411912065" sldId="393"/>
            <ac:spMk id="4" creationId="{3F08EAAC-A414-9142-86F4-66F95FBBBF90}"/>
          </ac:spMkLst>
        </pc:spChg>
        <pc:spChg chg="add del mod">
          <ac:chgData name="Elisabeth LOEWE" userId="c07fa457-e51a-4264-a01a-1937a337a7da" providerId="ADAL" clId="{D6A079F1-BB18-441A-A549-79E7DE04ED76}" dt="2022-07-12T07:14:21.060" v="11" actId="478"/>
          <ac:spMkLst>
            <pc:docMk/>
            <pc:sldMk cId="1411912065" sldId="393"/>
            <ac:spMk id="6" creationId="{339952A8-A104-5C3B-C0C4-ACC72286834B}"/>
          </ac:spMkLst>
        </pc:spChg>
        <pc:spChg chg="add del mod">
          <ac:chgData name="Elisabeth LOEWE" userId="c07fa457-e51a-4264-a01a-1937a337a7da" providerId="ADAL" clId="{D6A079F1-BB18-441A-A549-79E7DE04ED76}" dt="2022-07-12T07:15:51.997" v="16" actId="478"/>
          <ac:spMkLst>
            <pc:docMk/>
            <pc:sldMk cId="1411912065" sldId="393"/>
            <ac:spMk id="9" creationId="{4A07830B-E7DC-277F-522D-86D7B644CDBD}"/>
          </ac:spMkLst>
        </pc:spChg>
        <pc:picChg chg="add mod">
          <ac:chgData name="Elisabeth LOEWE" userId="c07fa457-e51a-4264-a01a-1937a337a7da" providerId="ADAL" clId="{D6A079F1-BB18-441A-A549-79E7DE04ED76}" dt="2022-07-12T07:15:38.288" v="13" actId="1076"/>
          <ac:picMkLst>
            <pc:docMk/>
            <pc:sldMk cId="1411912065" sldId="393"/>
            <ac:picMk id="7" creationId="{E659BB77-1162-EAE8-2FB0-F033256B8367}"/>
          </ac:picMkLst>
        </pc:picChg>
      </pc:sldChg>
      <pc:sldChg chg="addSp delSp modSp new mod">
        <pc:chgData name="Elisabeth LOEWE" userId="c07fa457-e51a-4264-a01a-1937a337a7da" providerId="ADAL" clId="{D6A079F1-BB18-441A-A549-79E7DE04ED76}" dt="2022-08-04T13:06:34.898" v="1411" actId="1076"/>
        <pc:sldMkLst>
          <pc:docMk/>
          <pc:sldMk cId="3700555464" sldId="394"/>
        </pc:sldMkLst>
        <pc:spChg chg="mod">
          <ac:chgData name="Elisabeth LOEWE" userId="c07fa457-e51a-4264-a01a-1937a337a7da" providerId="ADAL" clId="{D6A079F1-BB18-441A-A549-79E7DE04ED76}" dt="2022-07-12T07:21:41.552" v="82" actId="20577"/>
          <ac:spMkLst>
            <pc:docMk/>
            <pc:sldMk cId="3700555464" sldId="394"/>
            <ac:spMk id="2" creationId="{6A5F96A4-4EB3-8E99-BA7F-BA7960A054EA}"/>
          </ac:spMkLst>
        </pc:spChg>
        <pc:spChg chg="del">
          <ac:chgData name="Elisabeth LOEWE" userId="c07fa457-e51a-4264-a01a-1937a337a7da" providerId="ADAL" clId="{D6A079F1-BB18-441A-A549-79E7DE04ED76}" dt="2022-07-19T14:01:24.741" v="1027" actId="478"/>
          <ac:spMkLst>
            <pc:docMk/>
            <pc:sldMk cId="3700555464" sldId="394"/>
            <ac:spMk id="3" creationId="{EAD1E538-8686-16F6-3A53-A45935ADBF09}"/>
          </ac:spMkLst>
        </pc:spChg>
        <pc:spChg chg="add mod">
          <ac:chgData name="Elisabeth LOEWE" userId="c07fa457-e51a-4264-a01a-1937a337a7da" providerId="ADAL" clId="{D6A079F1-BB18-441A-A549-79E7DE04ED76}" dt="2022-07-19T14:03:41.775" v="1208" actId="1037"/>
          <ac:spMkLst>
            <pc:docMk/>
            <pc:sldMk cId="3700555464" sldId="394"/>
            <ac:spMk id="6" creationId="{4DDCE05E-07B9-49FE-DAC0-4C7503B2ED22}"/>
          </ac:spMkLst>
        </pc:spChg>
        <pc:picChg chg="add del mod">
          <ac:chgData name="Elisabeth LOEWE" userId="c07fa457-e51a-4264-a01a-1937a337a7da" providerId="ADAL" clId="{D6A079F1-BB18-441A-A549-79E7DE04ED76}" dt="2022-07-19T14:03:14.153" v="1178" actId="478"/>
          <ac:picMkLst>
            <pc:docMk/>
            <pc:sldMk cId="3700555464" sldId="394"/>
            <ac:picMk id="4" creationId="{7D5DE344-4191-F034-0BB0-45503D87E520}"/>
          </ac:picMkLst>
        </pc:picChg>
        <pc:picChg chg="add mod">
          <ac:chgData name="Elisabeth LOEWE" userId="c07fa457-e51a-4264-a01a-1937a337a7da" providerId="ADAL" clId="{D6A079F1-BB18-441A-A549-79E7DE04ED76}" dt="2022-08-04T13:06:34.898" v="1411" actId="1076"/>
          <ac:picMkLst>
            <pc:docMk/>
            <pc:sldMk cId="3700555464" sldId="394"/>
            <ac:picMk id="4" creationId="{B524357D-40F2-CD49-40A5-6FB7D1A725F6}"/>
          </ac:picMkLst>
        </pc:picChg>
        <pc:picChg chg="add mod">
          <ac:chgData name="Elisabeth LOEWE" userId="c07fa457-e51a-4264-a01a-1937a337a7da" providerId="ADAL" clId="{D6A079F1-BB18-441A-A549-79E7DE04ED76}" dt="2022-07-19T14:03:11.944" v="1177" actId="1076"/>
          <ac:picMkLst>
            <pc:docMk/>
            <pc:sldMk cId="3700555464" sldId="394"/>
            <ac:picMk id="5" creationId="{22B6D120-96A7-6F4A-A146-6ACB881CBD16}"/>
          </ac:picMkLst>
        </pc:picChg>
      </pc:sldChg>
      <pc:sldChg chg="addSp delSp modSp add del mod modNotesTx">
        <pc:chgData name="Elisabeth LOEWE" userId="c07fa457-e51a-4264-a01a-1937a337a7da" providerId="ADAL" clId="{D6A079F1-BB18-441A-A549-79E7DE04ED76}" dt="2022-08-04T13:06:37.118" v="1412" actId="47"/>
        <pc:sldMkLst>
          <pc:docMk/>
          <pc:sldMk cId="3242759141" sldId="395"/>
        </pc:sldMkLst>
        <pc:spChg chg="mod">
          <ac:chgData name="Elisabeth LOEWE" userId="c07fa457-e51a-4264-a01a-1937a337a7da" providerId="ADAL" clId="{D6A079F1-BB18-441A-A549-79E7DE04ED76}" dt="2022-07-12T08:56:18.972" v="779" actId="20577"/>
          <ac:spMkLst>
            <pc:docMk/>
            <pc:sldMk cId="3242759141" sldId="395"/>
            <ac:spMk id="2" creationId="{6A5F96A4-4EB3-8E99-BA7F-BA7960A054EA}"/>
          </ac:spMkLst>
        </pc:spChg>
        <pc:spChg chg="add mod">
          <ac:chgData name="Elisabeth LOEWE" userId="c07fa457-e51a-4264-a01a-1937a337a7da" providerId="ADAL" clId="{D6A079F1-BB18-441A-A549-79E7DE04ED76}" dt="2022-07-12T08:11:25.963" v="280" actId="13926"/>
          <ac:spMkLst>
            <pc:docMk/>
            <pc:sldMk cId="3242759141" sldId="395"/>
            <ac:spMk id="6" creationId="{40BDF762-FE9A-397A-467F-AEB1BEDF1E21}"/>
          </ac:spMkLst>
        </pc:spChg>
        <pc:picChg chg="del">
          <ac:chgData name="Elisabeth LOEWE" userId="c07fa457-e51a-4264-a01a-1937a337a7da" providerId="ADAL" clId="{D6A079F1-BB18-441A-A549-79E7DE04ED76}" dt="2022-07-12T08:11:03.805" v="242" actId="478"/>
          <ac:picMkLst>
            <pc:docMk/>
            <pc:sldMk cId="3242759141" sldId="395"/>
            <ac:picMk id="4" creationId="{7D5DE344-4191-F034-0BB0-45503D87E520}"/>
          </ac:picMkLst>
        </pc:picChg>
      </pc:sldChg>
      <pc:sldChg chg="delSp modSp add del mod">
        <pc:chgData name="Elisabeth LOEWE" userId="c07fa457-e51a-4264-a01a-1937a337a7da" providerId="ADAL" clId="{D6A079F1-BB18-441A-A549-79E7DE04ED76}" dt="2022-07-12T08:04:38.644" v="148" actId="47"/>
        <pc:sldMkLst>
          <pc:docMk/>
          <pc:sldMk cId="4148040329" sldId="395"/>
        </pc:sldMkLst>
        <pc:spChg chg="mod">
          <ac:chgData name="Elisabeth LOEWE" userId="c07fa457-e51a-4264-a01a-1937a337a7da" providerId="ADAL" clId="{D6A079F1-BB18-441A-A549-79E7DE04ED76}" dt="2022-07-12T07:22:06.691" v="106" actId="20577"/>
          <ac:spMkLst>
            <pc:docMk/>
            <pc:sldMk cId="4148040329" sldId="395"/>
            <ac:spMk id="2" creationId="{6A5F96A4-4EB3-8E99-BA7F-BA7960A054EA}"/>
          </ac:spMkLst>
        </pc:spChg>
        <pc:spChg chg="mod">
          <ac:chgData name="Elisabeth LOEWE" userId="c07fa457-e51a-4264-a01a-1937a337a7da" providerId="ADAL" clId="{D6A079F1-BB18-441A-A549-79E7DE04ED76}" dt="2022-07-12T07:25:36.307" v="147" actId="20577"/>
          <ac:spMkLst>
            <pc:docMk/>
            <pc:sldMk cId="4148040329" sldId="395"/>
            <ac:spMk id="3" creationId="{EAD1E538-8686-16F6-3A53-A45935ADBF09}"/>
          </ac:spMkLst>
        </pc:spChg>
        <pc:picChg chg="del">
          <ac:chgData name="Elisabeth LOEWE" userId="c07fa457-e51a-4264-a01a-1937a337a7da" providerId="ADAL" clId="{D6A079F1-BB18-441A-A549-79E7DE04ED76}" dt="2022-07-12T07:22:08.784" v="107" actId="478"/>
          <ac:picMkLst>
            <pc:docMk/>
            <pc:sldMk cId="4148040329" sldId="395"/>
            <ac:picMk id="4" creationId="{7D5DE344-4191-F034-0BB0-45503D87E520}"/>
          </ac:picMkLst>
        </pc:picChg>
      </pc:sldChg>
      <pc:sldMasterChg chg="modSldLayout">
        <pc:chgData name="Elisabeth LOEWE" userId="c07fa457-e51a-4264-a01a-1937a337a7da" providerId="ADAL" clId="{D6A079F1-BB18-441A-A549-79E7DE04ED76}" dt="2022-07-19T14:08:50.495" v="1404" actId="171"/>
        <pc:sldMasterMkLst>
          <pc:docMk/>
          <pc:sldMasterMk cId="3539223968" sldId="2147483648"/>
        </pc:sldMasterMkLst>
        <pc:sldLayoutChg chg="addSp delSp modSp mod">
          <pc:chgData name="Elisabeth LOEWE" userId="c07fa457-e51a-4264-a01a-1937a337a7da" providerId="ADAL" clId="{D6A079F1-BB18-441A-A549-79E7DE04ED76}" dt="2022-07-19T14:05:02.096" v="1215" actId="21"/>
          <pc:sldLayoutMkLst>
            <pc:docMk/>
            <pc:sldMasterMk cId="3539223968" sldId="2147483648"/>
            <pc:sldLayoutMk cId="405925110" sldId="2147483649"/>
          </pc:sldLayoutMkLst>
          <pc:spChg chg="add del mod">
            <ac:chgData name="Elisabeth LOEWE" userId="c07fa457-e51a-4264-a01a-1937a337a7da" providerId="ADAL" clId="{D6A079F1-BB18-441A-A549-79E7DE04ED76}" dt="2022-07-19T14:05:02.096" v="1215" actId="21"/>
            <ac:spMkLst>
              <pc:docMk/>
              <pc:sldMasterMk cId="3539223968" sldId="2147483648"/>
              <pc:sldLayoutMk cId="405925110" sldId="2147483649"/>
              <ac:spMk id="19" creationId="{C03987C1-92FA-7361-7875-71E71F5602A0}"/>
            </ac:spMkLst>
          </pc:spChg>
        </pc:sldLayoutChg>
        <pc:sldLayoutChg chg="addSp delSp mod">
          <pc:chgData name="Elisabeth LOEWE" userId="c07fa457-e51a-4264-a01a-1937a337a7da" providerId="ADAL" clId="{D6A079F1-BB18-441A-A549-79E7DE04ED76}" dt="2022-07-12T08:09:11.484" v="180" actId="478"/>
          <pc:sldLayoutMkLst>
            <pc:docMk/>
            <pc:sldMasterMk cId="3539223968" sldId="2147483648"/>
            <pc:sldLayoutMk cId="2761739499" sldId="2147483661"/>
          </pc:sldLayoutMkLst>
          <pc:spChg chg="add del">
            <ac:chgData name="Elisabeth LOEWE" userId="c07fa457-e51a-4264-a01a-1937a337a7da" providerId="ADAL" clId="{D6A079F1-BB18-441A-A549-79E7DE04ED76}" dt="2022-07-12T08:09:11.484" v="180" actId="478"/>
            <ac:spMkLst>
              <pc:docMk/>
              <pc:sldMasterMk cId="3539223968" sldId="2147483648"/>
              <pc:sldLayoutMk cId="2761739499" sldId="2147483661"/>
              <ac:spMk id="21" creationId="{494FBF8B-BEBF-3845-9B18-024A43B35A4E}"/>
            </ac:spMkLst>
          </pc:spChg>
        </pc:sldLayoutChg>
        <pc:sldLayoutChg chg="modSp mod">
          <pc:chgData name="Elisabeth LOEWE" userId="c07fa457-e51a-4264-a01a-1937a337a7da" providerId="ADAL" clId="{D6A079F1-BB18-441A-A549-79E7DE04ED76}" dt="2022-07-12T08:09:32.552" v="187" actId="170"/>
          <pc:sldLayoutMkLst>
            <pc:docMk/>
            <pc:sldMasterMk cId="3539223968" sldId="2147483648"/>
            <pc:sldLayoutMk cId="2482730620" sldId="2147483663"/>
          </pc:sldLayoutMkLst>
          <pc:spChg chg="ord">
            <ac:chgData name="Elisabeth LOEWE" userId="c07fa457-e51a-4264-a01a-1937a337a7da" providerId="ADAL" clId="{D6A079F1-BB18-441A-A549-79E7DE04ED76}" dt="2022-07-12T08:09:24.945" v="185" actId="171"/>
            <ac:spMkLst>
              <pc:docMk/>
              <pc:sldMasterMk cId="3539223968" sldId="2147483648"/>
              <pc:sldLayoutMk cId="2482730620" sldId="2147483663"/>
              <ac:spMk id="15" creationId="{887B5FD9-A938-3E6D-261D-10817E719091}"/>
            </ac:spMkLst>
          </pc:spChg>
          <pc:picChg chg="ord">
            <ac:chgData name="Elisabeth LOEWE" userId="c07fa457-e51a-4264-a01a-1937a337a7da" providerId="ADAL" clId="{D6A079F1-BB18-441A-A549-79E7DE04ED76}" dt="2022-07-12T08:09:32.552" v="187" actId="170"/>
            <ac:picMkLst>
              <pc:docMk/>
              <pc:sldMasterMk cId="3539223968" sldId="2147483648"/>
              <pc:sldLayoutMk cId="2482730620" sldId="2147483663"/>
              <ac:picMk id="3" creationId="{EA8BB6D2-1225-C56B-AB4C-A6979F4EBFA4}"/>
            </ac:picMkLst>
          </pc:picChg>
          <pc:picChg chg="mod">
            <ac:chgData name="Elisabeth LOEWE" userId="c07fa457-e51a-4264-a01a-1937a337a7da" providerId="ADAL" clId="{D6A079F1-BB18-441A-A549-79E7DE04ED76}" dt="2022-07-12T08:07:53.365" v="164" actId="1076"/>
            <ac:picMkLst>
              <pc:docMk/>
              <pc:sldMasterMk cId="3539223968" sldId="2147483648"/>
              <pc:sldLayoutMk cId="2482730620" sldId="2147483663"/>
              <ac:picMk id="14" creationId="{2F85B1DA-DC22-8440-ACE2-A28C84B686CB}"/>
            </ac:picMkLst>
          </pc:picChg>
        </pc:sldLayoutChg>
        <pc:sldLayoutChg chg="modSp mod">
          <pc:chgData name="Elisabeth LOEWE" userId="c07fa457-e51a-4264-a01a-1937a337a7da" providerId="ADAL" clId="{D6A079F1-BB18-441A-A549-79E7DE04ED76}" dt="2022-07-19T14:02:22.994" v="1036" actId="1076"/>
          <pc:sldLayoutMkLst>
            <pc:docMk/>
            <pc:sldMasterMk cId="3539223968" sldId="2147483648"/>
            <pc:sldLayoutMk cId="2508509317" sldId="2147483665"/>
          </pc:sldLayoutMkLst>
          <pc:spChg chg="mod">
            <ac:chgData name="Elisabeth LOEWE" userId="c07fa457-e51a-4264-a01a-1937a337a7da" providerId="ADAL" clId="{D6A079F1-BB18-441A-A549-79E7DE04ED76}" dt="2022-07-19T14:02:22.994" v="1036" actId="1076"/>
            <ac:spMkLst>
              <pc:docMk/>
              <pc:sldMasterMk cId="3539223968" sldId="2147483648"/>
              <pc:sldLayoutMk cId="2508509317" sldId="2147483665"/>
              <ac:spMk id="28" creationId="{BB140ECA-10EF-5696-468C-7F4F345322A2}"/>
            </ac:spMkLst>
          </pc:spChg>
        </pc:sldLayoutChg>
        <pc:sldLayoutChg chg="addSp delSp modSp mod">
          <pc:chgData name="Elisabeth LOEWE" userId="c07fa457-e51a-4264-a01a-1937a337a7da" providerId="ADAL" clId="{D6A079F1-BB18-441A-A549-79E7DE04ED76}" dt="2022-07-12T08:10:12.677" v="210" actId="170"/>
          <pc:sldLayoutMkLst>
            <pc:docMk/>
            <pc:sldMasterMk cId="3539223968" sldId="2147483648"/>
            <pc:sldLayoutMk cId="2131569557" sldId="2147483685"/>
          </pc:sldLayoutMkLst>
          <pc:spChg chg="ord">
            <ac:chgData name="Elisabeth LOEWE" userId="c07fa457-e51a-4264-a01a-1937a337a7da" providerId="ADAL" clId="{D6A079F1-BB18-441A-A549-79E7DE04ED76}" dt="2022-07-12T08:07:39.060" v="163" actId="167"/>
            <ac:spMkLst>
              <pc:docMk/>
              <pc:sldMasterMk cId="3539223968" sldId="2147483648"/>
              <pc:sldLayoutMk cId="2131569557" sldId="2147483685"/>
              <ac:spMk id="20" creationId="{0B3B21A5-CA54-779E-84AF-BDA85BB2CE26}"/>
            </ac:spMkLst>
          </pc:spChg>
          <pc:spChg chg="add mod ord">
            <ac:chgData name="Elisabeth LOEWE" userId="c07fa457-e51a-4264-a01a-1937a337a7da" providerId="ADAL" clId="{D6A079F1-BB18-441A-A549-79E7DE04ED76}" dt="2022-07-12T08:10:12.677" v="210" actId="170"/>
            <ac:spMkLst>
              <pc:docMk/>
              <pc:sldMasterMk cId="3539223968" sldId="2147483648"/>
              <pc:sldLayoutMk cId="2131569557" sldId="2147483685"/>
              <ac:spMk id="24" creationId="{2DAF546B-F527-7876-1170-D8F1F3FBD08C}"/>
            </ac:spMkLst>
          </pc:spChg>
          <pc:picChg chg="del">
            <ac:chgData name="Elisabeth LOEWE" userId="c07fa457-e51a-4264-a01a-1937a337a7da" providerId="ADAL" clId="{D6A079F1-BB18-441A-A549-79E7DE04ED76}" dt="2022-07-12T08:08:36.474" v="174" actId="478"/>
            <ac:picMkLst>
              <pc:docMk/>
              <pc:sldMasterMk cId="3539223968" sldId="2147483648"/>
              <pc:sldLayoutMk cId="2131569557" sldId="2147483685"/>
              <ac:picMk id="16" creationId="{4A6A5A42-C0BB-D441-8C6F-1CF4E1F13FD6}"/>
            </ac:picMkLst>
          </pc:picChg>
          <pc:picChg chg="add mod">
            <ac:chgData name="Elisabeth LOEWE" userId="c07fa457-e51a-4264-a01a-1937a337a7da" providerId="ADAL" clId="{D6A079F1-BB18-441A-A549-79E7DE04ED76}" dt="2022-07-12T08:08:33.460" v="173"/>
            <ac:picMkLst>
              <pc:docMk/>
              <pc:sldMasterMk cId="3539223968" sldId="2147483648"/>
              <pc:sldLayoutMk cId="2131569557" sldId="2147483685"/>
              <ac:picMk id="17" creationId="{280F09EF-5225-FA44-F868-A291197A0CF9}"/>
            </ac:picMkLst>
          </pc:picChg>
          <pc:picChg chg="del">
            <ac:chgData name="Elisabeth LOEWE" userId="c07fa457-e51a-4264-a01a-1937a337a7da" providerId="ADAL" clId="{D6A079F1-BB18-441A-A549-79E7DE04ED76}" dt="2022-07-12T08:08:38.719" v="175" actId="478"/>
            <ac:picMkLst>
              <pc:docMk/>
              <pc:sldMasterMk cId="3539223968" sldId="2147483648"/>
              <pc:sldLayoutMk cId="2131569557" sldId="2147483685"/>
              <ac:picMk id="19" creationId="{5240F8DB-2DE0-3E46-8967-C9EBA6AB3F94}"/>
            </ac:picMkLst>
          </pc:picChg>
          <pc:picChg chg="add mod">
            <ac:chgData name="Elisabeth LOEWE" userId="c07fa457-e51a-4264-a01a-1937a337a7da" providerId="ADAL" clId="{D6A079F1-BB18-441A-A549-79E7DE04ED76}" dt="2022-07-12T08:08:33.460" v="173"/>
            <ac:picMkLst>
              <pc:docMk/>
              <pc:sldMasterMk cId="3539223968" sldId="2147483648"/>
              <pc:sldLayoutMk cId="2131569557" sldId="2147483685"/>
              <ac:picMk id="21" creationId="{E2DFEFA9-9144-3FE4-EFD6-7BA45ACBA06A}"/>
            </ac:picMkLst>
          </pc:picChg>
          <pc:picChg chg="add mod">
            <ac:chgData name="Elisabeth LOEWE" userId="c07fa457-e51a-4264-a01a-1937a337a7da" providerId="ADAL" clId="{D6A079F1-BB18-441A-A549-79E7DE04ED76}" dt="2022-07-12T08:08:33.460" v="173"/>
            <ac:picMkLst>
              <pc:docMk/>
              <pc:sldMasterMk cId="3539223968" sldId="2147483648"/>
              <pc:sldLayoutMk cId="2131569557" sldId="2147483685"/>
              <ac:picMk id="22" creationId="{4207B8FE-431B-51B0-00A7-E5B21028E552}"/>
            </ac:picMkLst>
          </pc:picChg>
          <pc:picChg chg="add mod">
            <ac:chgData name="Elisabeth LOEWE" userId="c07fa457-e51a-4264-a01a-1937a337a7da" providerId="ADAL" clId="{D6A079F1-BB18-441A-A549-79E7DE04ED76}" dt="2022-07-12T08:08:33.460" v="173"/>
            <ac:picMkLst>
              <pc:docMk/>
              <pc:sldMasterMk cId="3539223968" sldId="2147483648"/>
              <pc:sldLayoutMk cId="2131569557" sldId="2147483685"/>
              <ac:picMk id="23" creationId="{486C3AA7-F7C0-1C2E-1173-00E970D0C961}"/>
            </ac:picMkLst>
          </pc:picChg>
          <pc:picChg chg="del">
            <ac:chgData name="Elisabeth LOEWE" userId="c07fa457-e51a-4264-a01a-1937a337a7da" providerId="ADAL" clId="{D6A079F1-BB18-441A-A549-79E7DE04ED76}" dt="2022-07-12T08:08:40.313" v="176" actId="478"/>
            <ac:picMkLst>
              <pc:docMk/>
              <pc:sldMasterMk cId="3539223968" sldId="2147483648"/>
              <pc:sldLayoutMk cId="2131569557" sldId="2147483685"/>
              <ac:picMk id="31" creationId="{AF41EA71-CE16-9240-93E0-C41700BB39C1}"/>
            </ac:picMkLst>
          </pc:picChg>
          <pc:picChg chg="del">
            <ac:chgData name="Elisabeth LOEWE" userId="c07fa457-e51a-4264-a01a-1937a337a7da" providerId="ADAL" clId="{D6A079F1-BB18-441A-A549-79E7DE04ED76}" dt="2022-07-12T08:08:42.125" v="177" actId="478"/>
            <ac:picMkLst>
              <pc:docMk/>
              <pc:sldMasterMk cId="3539223968" sldId="2147483648"/>
              <pc:sldLayoutMk cId="2131569557" sldId="2147483685"/>
              <ac:picMk id="32" creationId="{4CEC33C8-DCEF-6A42-9186-A559322F4D35}"/>
            </ac:picMkLst>
          </pc:picChg>
        </pc:sldLayoutChg>
        <pc:sldLayoutChg chg="addSp delSp modSp mod">
          <pc:chgData name="Elisabeth LOEWE" userId="c07fa457-e51a-4264-a01a-1937a337a7da" providerId="ADAL" clId="{D6A079F1-BB18-441A-A549-79E7DE04ED76}" dt="2022-07-19T14:08:50.495" v="1404" actId="171"/>
          <pc:sldLayoutMkLst>
            <pc:docMk/>
            <pc:sldMasterMk cId="3539223968" sldId="2147483648"/>
            <pc:sldLayoutMk cId="1809583680" sldId="2147483688"/>
          </pc:sldLayoutMkLst>
          <pc:spChg chg="mod">
            <ac:chgData name="Elisabeth LOEWE" userId="c07fa457-e51a-4264-a01a-1937a337a7da" providerId="ADAL" clId="{D6A079F1-BB18-441A-A549-79E7DE04ED76}" dt="2022-07-19T14:04:23.764" v="1209" actId="20577"/>
            <ac:spMkLst>
              <pc:docMk/>
              <pc:sldMasterMk cId="3539223968" sldId="2147483648"/>
              <pc:sldLayoutMk cId="1809583680" sldId="2147483688"/>
              <ac:spMk id="5" creationId="{57B95E15-6F47-0242-8044-DD883A4477DA}"/>
            </ac:spMkLst>
          </pc:spChg>
          <pc:spChg chg="mod">
            <ac:chgData name="Elisabeth LOEWE" userId="c07fa457-e51a-4264-a01a-1937a337a7da" providerId="ADAL" clId="{D6A079F1-BB18-441A-A549-79E7DE04ED76}" dt="2022-07-12T08:58:33.034" v="874" actId="1038"/>
            <ac:spMkLst>
              <pc:docMk/>
              <pc:sldMasterMk cId="3539223968" sldId="2147483648"/>
              <pc:sldLayoutMk cId="1809583680" sldId="2147483688"/>
              <ac:spMk id="15" creationId="{F6068C3E-27FA-E046-9A67-96C7D52F230A}"/>
            </ac:spMkLst>
          </pc:spChg>
          <pc:spChg chg="add del mod ord">
            <ac:chgData name="Elisabeth LOEWE" userId="c07fa457-e51a-4264-a01a-1937a337a7da" providerId="ADAL" clId="{D6A079F1-BB18-441A-A549-79E7DE04ED76}" dt="2022-07-19T14:05:36.470" v="1239" actId="170"/>
            <ac:spMkLst>
              <pc:docMk/>
              <pc:sldMasterMk cId="3539223968" sldId="2147483648"/>
              <pc:sldLayoutMk cId="1809583680" sldId="2147483688"/>
              <ac:spMk id="17" creationId="{52976FE0-C963-954B-9274-09616D26F24F}"/>
            </ac:spMkLst>
          </pc:spChg>
          <pc:spChg chg="add mod ord">
            <ac:chgData name="Elisabeth LOEWE" userId="c07fa457-e51a-4264-a01a-1937a337a7da" providerId="ADAL" clId="{D6A079F1-BB18-441A-A549-79E7DE04ED76}" dt="2022-07-19T14:05:45.856" v="1248" actId="171"/>
            <ac:spMkLst>
              <pc:docMk/>
              <pc:sldMasterMk cId="3539223968" sldId="2147483648"/>
              <pc:sldLayoutMk cId="1809583680" sldId="2147483688"/>
              <ac:spMk id="20" creationId="{42EF2957-5457-41EF-FDE7-4AB5E04CD416}"/>
            </ac:spMkLst>
          </pc:spChg>
          <pc:spChg chg="add mod ord">
            <ac:chgData name="Elisabeth LOEWE" userId="c07fa457-e51a-4264-a01a-1937a337a7da" providerId="ADAL" clId="{D6A079F1-BB18-441A-A549-79E7DE04ED76}" dt="2022-07-19T14:08:50.495" v="1404" actId="171"/>
            <ac:spMkLst>
              <pc:docMk/>
              <pc:sldMasterMk cId="3539223968" sldId="2147483648"/>
              <pc:sldLayoutMk cId="1809583680" sldId="2147483688"/>
              <ac:spMk id="21" creationId="{FB3DF30C-D9C3-92EB-C764-1136AA8EFD69}"/>
            </ac:spMkLst>
          </pc:spChg>
          <pc:spChg chg="mod">
            <ac:chgData name="Elisabeth LOEWE" userId="c07fa457-e51a-4264-a01a-1937a337a7da" providerId="ADAL" clId="{D6A079F1-BB18-441A-A549-79E7DE04ED76}" dt="2022-07-12T08:58:33.034" v="874" actId="1038"/>
            <ac:spMkLst>
              <pc:docMk/>
              <pc:sldMasterMk cId="3539223968" sldId="2147483648"/>
              <pc:sldLayoutMk cId="1809583680" sldId="2147483688"/>
              <ac:spMk id="27" creationId="{D1D09005-B822-254C-B296-28A5427AAA4E}"/>
            </ac:spMkLst>
          </pc:spChg>
          <pc:spChg chg="mod">
            <ac:chgData name="Elisabeth LOEWE" userId="c07fa457-e51a-4264-a01a-1937a337a7da" providerId="ADAL" clId="{D6A079F1-BB18-441A-A549-79E7DE04ED76}" dt="2022-07-12T08:58:33.034" v="874" actId="1038"/>
            <ac:spMkLst>
              <pc:docMk/>
              <pc:sldMasterMk cId="3539223968" sldId="2147483648"/>
              <pc:sldLayoutMk cId="1809583680" sldId="2147483688"/>
              <ac:spMk id="29" creationId="{57C6EBF6-89CC-514B-89F3-CA3AE7FE7FCE}"/>
            </ac:spMkLst>
          </pc:spChg>
          <pc:spChg chg="del">
            <ac:chgData name="Elisabeth LOEWE" userId="c07fa457-e51a-4264-a01a-1937a337a7da" providerId="ADAL" clId="{D6A079F1-BB18-441A-A549-79E7DE04ED76}" dt="2022-07-12T08:57:55.472" v="783" actId="21"/>
            <ac:spMkLst>
              <pc:docMk/>
              <pc:sldMasterMk cId="3539223968" sldId="2147483648"/>
              <pc:sldLayoutMk cId="1809583680" sldId="2147483688"/>
              <ac:spMk id="30" creationId="{AA406ADB-EDE1-03F7-B93A-6A05624AE0AD}"/>
            </ac:spMkLst>
          </pc:spChg>
          <pc:spChg chg="mod">
            <ac:chgData name="Elisabeth LOEWE" userId="c07fa457-e51a-4264-a01a-1937a337a7da" providerId="ADAL" clId="{D6A079F1-BB18-441A-A549-79E7DE04ED76}" dt="2022-07-12T08:58:33.034" v="874" actId="1038"/>
            <ac:spMkLst>
              <pc:docMk/>
              <pc:sldMasterMk cId="3539223968" sldId="2147483648"/>
              <pc:sldLayoutMk cId="1809583680" sldId="2147483688"/>
              <ac:spMk id="32" creationId="{F593AC5C-D3E1-D344-815B-1039EA6AED00}"/>
            </ac:spMkLst>
          </pc:spChg>
          <pc:picChg chg="add mod ord">
            <ac:chgData name="Elisabeth LOEWE" userId="c07fa457-e51a-4264-a01a-1937a337a7da" providerId="ADAL" clId="{D6A079F1-BB18-441A-A549-79E7DE04ED76}" dt="2022-07-19T14:08:35.697" v="1383" actId="170"/>
            <ac:picMkLst>
              <pc:docMk/>
              <pc:sldMasterMk cId="3539223968" sldId="2147483648"/>
              <pc:sldLayoutMk cId="1809583680" sldId="2147483688"/>
              <ac:picMk id="9" creationId="{F98A1FAB-866F-5BAA-6BBC-2E999A3C3CBD}"/>
            </ac:picMkLst>
          </pc:picChg>
          <pc:picChg chg="add mod ord">
            <ac:chgData name="Elisabeth LOEWE" userId="c07fa457-e51a-4264-a01a-1937a337a7da" providerId="ADAL" clId="{D6A079F1-BB18-441A-A549-79E7DE04ED76}" dt="2022-07-19T14:08:35.697" v="1383" actId="170"/>
            <ac:picMkLst>
              <pc:docMk/>
              <pc:sldMasterMk cId="3539223968" sldId="2147483648"/>
              <pc:sldLayoutMk cId="1809583680" sldId="2147483688"/>
              <ac:picMk id="19" creationId="{03C49AA0-C25F-13DF-4EBB-B179B8AFBD80}"/>
            </ac:picMkLst>
          </pc:picChg>
        </pc:sldLayoutChg>
        <pc:sldLayoutChg chg="addSp delSp modSp mod">
          <pc:chgData name="Elisabeth LOEWE" userId="c07fa457-e51a-4264-a01a-1937a337a7da" providerId="ADAL" clId="{D6A079F1-BB18-441A-A549-79E7DE04ED76}" dt="2022-07-19T14:03:04.417" v="1175"/>
          <pc:sldLayoutMkLst>
            <pc:docMk/>
            <pc:sldMasterMk cId="3539223968" sldId="2147483648"/>
            <pc:sldLayoutMk cId="426823914" sldId="2147483691"/>
          </pc:sldLayoutMkLst>
          <pc:spChg chg="mod">
            <ac:chgData name="Elisabeth LOEWE" userId="c07fa457-e51a-4264-a01a-1937a337a7da" providerId="ADAL" clId="{D6A079F1-BB18-441A-A549-79E7DE04ED76}" dt="2022-07-12T07:18:21.996" v="21" actId="14100"/>
            <ac:spMkLst>
              <pc:docMk/>
              <pc:sldMasterMk cId="3539223968" sldId="2147483648"/>
              <pc:sldLayoutMk cId="426823914" sldId="2147483691"/>
              <ac:spMk id="14" creationId="{CFCED164-86DB-DB43-9342-8C766A2A16B2}"/>
            </ac:spMkLst>
          </pc:spChg>
          <pc:spChg chg="mod">
            <ac:chgData name="Elisabeth LOEWE" userId="c07fa457-e51a-4264-a01a-1937a337a7da" providerId="ADAL" clId="{D6A079F1-BB18-441A-A549-79E7DE04ED76}" dt="2022-07-12T07:20:40.038" v="42" actId="14100"/>
            <ac:spMkLst>
              <pc:docMk/>
              <pc:sldMasterMk cId="3539223968" sldId="2147483648"/>
              <pc:sldLayoutMk cId="426823914" sldId="2147483691"/>
              <ac:spMk id="15" creationId="{C8248387-49F4-DC4E-BC7E-1816199F6968}"/>
            </ac:spMkLst>
          </pc:spChg>
          <pc:spChg chg="add mod">
            <ac:chgData name="Elisabeth LOEWE" userId="c07fa457-e51a-4264-a01a-1937a337a7da" providerId="ADAL" clId="{D6A079F1-BB18-441A-A549-79E7DE04ED76}" dt="2022-07-19T14:02:12.386" v="1033" actId="14100"/>
            <ac:spMkLst>
              <pc:docMk/>
              <pc:sldMasterMk cId="3539223968" sldId="2147483648"/>
              <pc:sldLayoutMk cId="426823914" sldId="2147483691"/>
              <ac:spMk id="16" creationId="{27BFD1C4-AF12-FCC7-9889-95494F53582D}"/>
            </ac:spMkLst>
          </pc:spChg>
          <pc:spChg chg="add del mod">
            <ac:chgData name="Elisabeth LOEWE" userId="c07fa457-e51a-4264-a01a-1937a337a7da" providerId="ADAL" clId="{D6A079F1-BB18-441A-A549-79E7DE04ED76}" dt="2022-07-19T14:02:28.186" v="1037" actId="478"/>
            <ac:spMkLst>
              <pc:docMk/>
              <pc:sldMasterMk cId="3539223968" sldId="2147483648"/>
              <pc:sldLayoutMk cId="426823914" sldId="2147483691"/>
              <ac:spMk id="20" creationId="{82D74062-BA35-F0A5-652D-007640A09591}"/>
            </ac:spMkLst>
          </pc:spChg>
          <pc:spChg chg="del">
            <ac:chgData name="Elisabeth LOEWE" userId="c07fa457-e51a-4264-a01a-1937a337a7da" providerId="ADAL" clId="{D6A079F1-BB18-441A-A549-79E7DE04ED76}" dt="2022-07-19T14:01:50.989" v="1030" actId="478"/>
            <ac:spMkLst>
              <pc:docMk/>
              <pc:sldMasterMk cId="3539223968" sldId="2147483648"/>
              <pc:sldLayoutMk cId="426823914" sldId="2147483691"/>
              <ac:spMk id="23" creationId="{27071210-68AB-6141-80A9-332364339176}"/>
            </ac:spMkLst>
          </pc:spChg>
          <pc:spChg chg="add del mod">
            <ac:chgData name="Elisabeth LOEWE" userId="c07fa457-e51a-4264-a01a-1937a337a7da" providerId="ADAL" clId="{D6A079F1-BB18-441A-A549-79E7DE04ED76}" dt="2022-07-19T14:02:17.340" v="1035"/>
            <ac:spMkLst>
              <pc:docMk/>
              <pc:sldMasterMk cId="3539223968" sldId="2147483648"/>
              <pc:sldLayoutMk cId="426823914" sldId="2147483691"/>
              <ac:spMk id="24" creationId="{51EEB81F-3BCF-AC38-2457-D3F97E9FF8C8}"/>
            </ac:spMkLst>
          </pc:spChg>
          <pc:spChg chg="del">
            <ac:chgData name="Elisabeth LOEWE" userId="c07fa457-e51a-4264-a01a-1937a337a7da" providerId="ADAL" clId="{D6A079F1-BB18-441A-A549-79E7DE04ED76}" dt="2022-07-12T07:18:00.398" v="18" actId="478"/>
            <ac:spMkLst>
              <pc:docMk/>
              <pc:sldMasterMk cId="3539223968" sldId="2147483648"/>
              <pc:sldLayoutMk cId="426823914" sldId="2147483691"/>
              <ac:spMk id="24" creationId="{BC2F58C2-CB1F-ED4E-96F0-9DC32CECD508}"/>
            </ac:spMkLst>
          </pc:spChg>
          <pc:spChg chg="add mod">
            <ac:chgData name="Elisabeth LOEWE" userId="c07fa457-e51a-4264-a01a-1937a337a7da" providerId="ADAL" clId="{D6A079F1-BB18-441A-A549-79E7DE04ED76}" dt="2022-07-19T14:02:50.175" v="1172" actId="1035"/>
            <ac:spMkLst>
              <pc:docMk/>
              <pc:sldMasterMk cId="3539223968" sldId="2147483648"/>
              <pc:sldLayoutMk cId="426823914" sldId="2147483691"/>
              <ac:spMk id="27" creationId="{3155E4C2-C3FB-93E9-0DA8-51E17CCE2225}"/>
            </ac:spMkLst>
          </pc:spChg>
          <pc:spChg chg="del ord">
            <ac:chgData name="Elisabeth LOEWE" userId="c07fa457-e51a-4264-a01a-1937a337a7da" providerId="ADAL" clId="{D6A079F1-BB18-441A-A549-79E7DE04ED76}" dt="2022-07-19T14:01:45.720" v="1028" actId="21"/>
            <ac:spMkLst>
              <pc:docMk/>
              <pc:sldMasterMk cId="3539223968" sldId="2147483648"/>
              <pc:sldLayoutMk cId="426823914" sldId="2147483691"/>
              <ac:spMk id="28" creationId="{BB140ECA-10EF-5696-468C-7F4F345322A2}"/>
            </ac:spMkLst>
          </pc:spChg>
          <pc:spChg chg="add mod">
            <ac:chgData name="Elisabeth LOEWE" userId="c07fa457-e51a-4264-a01a-1937a337a7da" providerId="ADAL" clId="{D6A079F1-BB18-441A-A549-79E7DE04ED76}" dt="2022-07-19T14:03:00.512" v="1174" actId="14100"/>
            <ac:spMkLst>
              <pc:docMk/>
              <pc:sldMasterMk cId="3539223968" sldId="2147483648"/>
              <pc:sldLayoutMk cId="426823914" sldId="2147483691"/>
              <ac:spMk id="29" creationId="{DBCDA7B0-9356-CAD2-BB0B-5A965DE28FA6}"/>
            </ac:spMkLst>
          </pc:spChg>
          <pc:spChg chg="add mod">
            <ac:chgData name="Elisabeth LOEWE" userId="c07fa457-e51a-4264-a01a-1937a337a7da" providerId="ADAL" clId="{D6A079F1-BB18-441A-A549-79E7DE04ED76}" dt="2022-07-19T14:03:04.417" v="1175"/>
            <ac:spMkLst>
              <pc:docMk/>
              <pc:sldMasterMk cId="3539223968" sldId="2147483648"/>
              <pc:sldLayoutMk cId="426823914" sldId="2147483691"/>
              <ac:spMk id="30" creationId="{363B522B-C9AE-A550-DCC4-19D4300CCADF}"/>
            </ac:spMkLst>
          </pc:spChg>
          <pc:picChg chg="del">
            <ac:chgData name="Elisabeth LOEWE" userId="c07fa457-e51a-4264-a01a-1937a337a7da" providerId="ADAL" clId="{D6A079F1-BB18-441A-A549-79E7DE04ED76}" dt="2022-07-12T07:18:51.863" v="24" actId="21"/>
            <ac:picMkLst>
              <pc:docMk/>
              <pc:sldMasterMk cId="3539223968" sldId="2147483648"/>
              <pc:sldLayoutMk cId="426823914" sldId="2147483691"/>
              <ac:picMk id="3" creationId="{748A622C-71F0-A81A-94C1-F79FF91F4006}"/>
            </ac:picMkLst>
          </pc:picChg>
          <pc:picChg chg="add del mod ord">
            <ac:chgData name="Elisabeth LOEWE" userId="c07fa457-e51a-4264-a01a-1937a337a7da" providerId="ADAL" clId="{D6A079F1-BB18-441A-A549-79E7DE04ED76}" dt="2022-07-12T07:20:02.612" v="40" actId="21"/>
            <ac:picMkLst>
              <pc:docMk/>
              <pc:sldMasterMk cId="3539223968" sldId="2147483648"/>
              <pc:sldLayoutMk cId="426823914" sldId="2147483691"/>
              <ac:picMk id="20" creationId="{F6CAC0CA-4B2A-9A62-A46C-ADAB47533EE7}"/>
            </ac:picMkLst>
          </pc:picChg>
          <pc:picChg chg="add mod ord">
            <ac:chgData name="Elisabeth LOEWE" userId="c07fa457-e51a-4264-a01a-1937a337a7da" providerId="ADAL" clId="{D6A079F1-BB18-441A-A549-79E7DE04ED76}" dt="2022-07-12T07:21:01.478" v="62" actId="171"/>
            <ac:picMkLst>
              <pc:docMk/>
              <pc:sldMasterMk cId="3539223968" sldId="2147483648"/>
              <pc:sldLayoutMk cId="426823914" sldId="2147483691"/>
              <ac:picMk id="21" creationId="{B3E2C80F-876E-0D8F-AECE-F2ECE300AFCD}"/>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cted-my.sharepoint.com/personal/elisabeth_loewe_reach-initiative_org/Documents/Development/1.%20ABAs/ABA%20Ajdabiya%202021%20-%202022/5.%20Analysis/REACH_ABA_LBY%20II%20Analysis%20Ajdabiy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04844557917998"/>
          <c:y val="5.4604120129064286E-2"/>
          <c:w val="0.47634577013023238"/>
          <c:h val="0.83118219678980931"/>
        </c:manualLayout>
      </c:layout>
      <c:barChart>
        <c:barDir val="bar"/>
        <c:grouping val="clustered"/>
        <c:varyColors val="0"/>
        <c:ser>
          <c:idx val="0"/>
          <c:order val="0"/>
          <c:tx>
            <c:strRef>
              <c:f>'tables and graphs'!$B$175</c:f>
              <c:strCache>
                <c:ptCount val="1"/>
                <c:pt idx="0">
                  <c:v>Less than two hours per day</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graphs'!$A$176:$A$178</c:f>
              <c:strCache>
                <c:ptCount val="3"/>
                <c:pt idx="0">
                  <c:v>Sultan El Janoubi and El Chamali</c:v>
                </c:pt>
                <c:pt idx="1">
                  <c:v>Downtown Ajdabiya</c:v>
                </c:pt>
                <c:pt idx="2">
                  <c:v>Zouitina</c:v>
                </c:pt>
              </c:strCache>
            </c:strRef>
          </c:cat>
          <c:val>
            <c:numRef>
              <c:f>'tables and graphs'!$B$176:$B$178</c:f>
              <c:numCache>
                <c:formatCode>0%</c:formatCode>
                <c:ptCount val="3"/>
                <c:pt idx="0">
                  <c:v>0.14666666666666667</c:v>
                </c:pt>
                <c:pt idx="1">
                  <c:v>5.8064516129032261E-2</c:v>
                </c:pt>
                <c:pt idx="2">
                  <c:v>0.48076923076923078</c:v>
                </c:pt>
              </c:numCache>
            </c:numRef>
          </c:val>
          <c:extLst>
            <c:ext xmlns:c16="http://schemas.microsoft.com/office/drawing/2014/chart" uri="{C3380CC4-5D6E-409C-BE32-E72D297353CC}">
              <c16:uniqueId val="{00000000-67F4-46F8-9093-E90027E7BDAE}"/>
            </c:ext>
          </c:extLst>
        </c:ser>
        <c:ser>
          <c:idx val="1"/>
          <c:order val="1"/>
          <c:tx>
            <c:strRef>
              <c:f>'tables and graphs'!$C$175</c:f>
              <c:strCache>
                <c:ptCount val="1"/>
                <c:pt idx="0">
                  <c:v>Between 2 and 5 hours per day</c:v>
                </c:pt>
              </c:strCache>
            </c:strRef>
          </c:tx>
          <c:spPr>
            <a:solidFill>
              <a:srgbClr val="C7C8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graphs'!$A$176:$A$178</c:f>
              <c:strCache>
                <c:ptCount val="3"/>
                <c:pt idx="0">
                  <c:v>Sultan El Janoubi and El Chamali</c:v>
                </c:pt>
                <c:pt idx="1">
                  <c:v>Downtown Ajdabiya</c:v>
                </c:pt>
                <c:pt idx="2">
                  <c:v>Zouitina</c:v>
                </c:pt>
              </c:strCache>
            </c:strRef>
          </c:cat>
          <c:val>
            <c:numRef>
              <c:f>'tables and graphs'!$C$176:$C$178</c:f>
              <c:numCache>
                <c:formatCode>0%</c:formatCode>
                <c:ptCount val="3"/>
                <c:pt idx="0">
                  <c:v>0.21333333333333335</c:v>
                </c:pt>
                <c:pt idx="1">
                  <c:v>0.8774193548387097</c:v>
                </c:pt>
                <c:pt idx="2">
                  <c:v>0.40384615384615385</c:v>
                </c:pt>
              </c:numCache>
            </c:numRef>
          </c:val>
          <c:extLst>
            <c:ext xmlns:c16="http://schemas.microsoft.com/office/drawing/2014/chart" uri="{C3380CC4-5D6E-409C-BE32-E72D297353CC}">
              <c16:uniqueId val="{00000001-67F4-46F8-9093-E90027E7BDAE}"/>
            </c:ext>
          </c:extLst>
        </c:ser>
        <c:ser>
          <c:idx val="2"/>
          <c:order val="2"/>
          <c:tx>
            <c:strRef>
              <c:f>'tables and graphs'!$D$175</c:f>
              <c:strCache>
                <c:ptCount val="1"/>
                <c:pt idx="0">
                  <c:v>Between 6 and 10 hours per day</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graphs'!$A$176:$A$178</c:f>
              <c:strCache>
                <c:ptCount val="3"/>
                <c:pt idx="0">
                  <c:v>Sultan El Janoubi and El Chamali</c:v>
                </c:pt>
                <c:pt idx="1">
                  <c:v>Downtown Ajdabiya</c:v>
                </c:pt>
                <c:pt idx="2">
                  <c:v>Zouitina</c:v>
                </c:pt>
              </c:strCache>
            </c:strRef>
          </c:cat>
          <c:val>
            <c:numRef>
              <c:f>'tables and graphs'!$D$176:$D$178</c:f>
              <c:numCache>
                <c:formatCode>0%</c:formatCode>
                <c:ptCount val="3"/>
                <c:pt idx="0">
                  <c:v>0.62666666666666671</c:v>
                </c:pt>
                <c:pt idx="1">
                  <c:v>6.4516129032258063E-2</c:v>
                </c:pt>
                <c:pt idx="2">
                  <c:v>0.11538461538461539</c:v>
                </c:pt>
              </c:numCache>
            </c:numRef>
          </c:val>
          <c:extLst>
            <c:ext xmlns:c16="http://schemas.microsoft.com/office/drawing/2014/chart" uri="{C3380CC4-5D6E-409C-BE32-E72D297353CC}">
              <c16:uniqueId val="{00000002-67F4-46F8-9093-E90027E7BDAE}"/>
            </c:ext>
          </c:extLst>
        </c:ser>
        <c:ser>
          <c:idx val="3"/>
          <c:order val="3"/>
          <c:tx>
            <c:strRef>
              <c:f>'tables and graphs'!$E$175</c:f>
              <c:strCache>
                <c:ptCount val="1"/>
                <c:pt idx="0">
                  <c:v>More than 15 hours per day</c:v>
                </c:pt>
              </c:strCache>
            </c:strRef>
          </c:tx>
          <c:spPr>
            <a:solidFill>
              <a:srgbClr val="EE585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67F4-46F8-9093-E90027E7BDAE}"/>
                </c:ext>
              </c:extLst>
            </c:dLbl>
            <c:dLbl>
              <c:idx val="2"/>
              <c:delete val="1"/>
              <c:extLst>
                <c:ext xmlns:c15="http://schemas.microsoft.com/office/drawing/2012/chart" uri="{CE6537A1-D6FC-4f65-9D91-7224C49458BB}"/>
                <c:ext xmlns:c16="http://schemas.microsoft.com/office/drawing/2014/chart" uri="{C3380CC4-5D6E-409C-BE32-E72D297353CC}">
                  <c16:uniqueId val="{00000005-67F4-46F8-9093-E90027E7BDA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graphs'!$A$176:$A$178</c:f>
              <c:strCache>
                <c:ptCount val="3"/>
                <c:pt idx="0">
                  <c:v>Sultan El Janoubi and El Chamali</c:v>
                </c:pt>
                <c:pt idx="1">
                  <c:v>Downtown Ajdabiya</c:v>
                </c:pt>
                <c:pt idx="2">
                  <c:v>Zouitina</c:v>
                </c:pt>
              </c:strCache>
            </c:strRef>
          </c:cat>
          <c:val>
            <c:numRef>
              <c:f>'tables and graphs'!$E$176:$E$178</c:f>
              <c:numCache>
                <c:formatCode>0%</c:formatCode>
                <c:ptCount val="3"/>
                <c:pt idx="0">
                  <c:v>1.3333333333333334E-2</c:v>
                </c:pt>
                <c:pt idx="1">
                  <c:v>0</c:v>
                </c:pt>
                <c:pt idx="2">
                  <c:v>0</c:v>
                </c:pt>
              </c:numCache>
            </c:numRef>
          </c:val>
          <c:extLst>
            <c:ext xmlns:c16="http://schemas.microsoft.com/office/drawing/2014/chart" uri="{C3380CC4-5D6E-409C-BE32-E72D297353CC}">
              <c16:uniqueId val="{00000003-67F4-46F8-9093-E90027E7BDAE}"/>
            </c:ext>
          </c:extLst>
        </c:ser>
        <c:dLbls>
          <c:showLegendKey val="0"/>
          <c:showVal val="0"/>
          <c:showCatName val="0"/>
          <c:showSerName val="0"/>
          <c:showPercent val="0"/>
          <c:showBubbleSize val="0"/>
        </c:dLbls>
        <c:gapWidth val="150"/>
        <c:axId val="917452623"/>
        <c:axId val="917453039"/>
      </c:barChart>
      <c:catAx>
        <c:axId val="917452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n-US"/>
          </a:p>
        </c:txPr>
        <c:crossAx val="917453039"/>
        <c:crosses val="autoZero"/>
        <c:auto val="1"/>
        <c:lblAlgn val="ctr"/>
        <c:lblOffset val="100"/>
        <c:noMultiLvlLbl val="0"/>
      </c:catAx>
      <c:valAx>
        <c:axId val="91745303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n-US"/>
          </a:p>
        </c:txPr>
        <c:crossAx val="917452623"/>
        <c:crosses val="autoZero"/>
        <c:crossBetween val="between"/>
      </c:valAx>
      <c:spPr>
        <a:noFill/>
        <a:ln>
          <a:noFill/>
        </a:ln>
        <a:effectLst/>
      </c:spPr>
    </c:plotArea>
    <c:legend>
      <c:legendPos val="r"/>
      <c:layout>
        <c:manualLayout>
          <c:xMode val="edge"/>
          <c:yMode val="edge"/>
          <c:x val="0.78702087579652003"/>
          <c:y val="3.0463209432721586E-2"/>
          <c:w val="0.19990010512991052"/>
          <c:h val="0.859149275430650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7_AB03FBC9.xml><?xml version="1.0" encoding="utf-8"?>
<p188:cmLst xmlns:a="http://schemas.openxmlformats.org/drawingml/2006/main" xmlns:r="http://schemas.openxmlformats.org/officeDocument/2006/relationships" xmlns:p188="http://schemas.microsoft.com/office/powerpoint/2018/8/main">
  <p188:cm id="{F7688CA2-F66D-477B-8180-F83E2DAF3955}" authorId="{E8374E73-3FA2-BC80-4842-C018E24032B9}" created="2022-06-29T09:38:08.734">
    <pc:sldMkLst xmlns:pc="http://schemas.microsoft.com/office/powerpoint/2013/main/command">
      <pc:docMk/>
      <pc:sldMk cId="2869165001" sldId="343"/>
    </pc:sldMkLst>
    <p188:replyLst>
      <p188:reply id="{90A43037-76A6-49C9-8AF3-9A6CA14D20A4}" authorId="{09519644-36FC-2912-0B0F-41D34430C207}" created="2022-07-12T08:56:14.684">
        <p188:txBody>
          <a:bodyPr/>
          <a:lstStyle/>
          <a:p>
            <a:r>
              <a:rPr lang="en-US"/>
              <a:t>I have added a "funded by"-page and will add the logos of our partners to the "in partnership with"-page</a:t>
            </a:r>
          </a:p>
        </p188:txBody>
      </p188:reply>
    </p188:replyLst>
    <p188:txBody>
      <a:bodyPr/>
      <a:lstStyle/>
      <a:p>
        <a:r>
          <a:rPr lang="en-GB"/>
          <a:t>Do other logos need to be displayed? Usaid , Nexus working group?</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A294BC-B1DC-3A46-9B70-2AB7DD8C23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02AE58-5190-2840-9269-E8C56328B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0C482-C148-CC4D-930C-2BDE6CCFA1D2}" type="datetimeFigureOut">
              <a:rPr lang="fr-FR" smtClean="0"/>
              <a:t>18/08/2022</a:t>
            </a:fld>
            <a:endParaRPr lang="fr-FR"/>
          </a:p>
        </p:txBody>
      </p:sp>
      <p:sp>
        <p:nvSpPr>
          <p:cNvPr id="4" name="Espace réservé du pied de page 3">
            <a:extLst>
              <a:ext uri="{FF2B5EF4-FFF2-40B4-BE49-F238E27FC236}">
                <a16:creationId xmlns:a16="http://schemas.microsoft.com/office/drawing/2014/main" id="{B1F130C4-ABF0-E341-A772-69CDE106F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All refugee and migrant findings are indicative</a:t>
            </a:r>
            <a:endParaRPr lang="fr-FR"/>
          </a:p>
        </p:txBody>
      </p:sp>
      <p:sp>
        <p:nvSpPr>
          <p:cNvPr id="5" name="Espace réservé du numéro de diapositive 4">
            <a:extLst>
              <a:ext uri="{FF2B5EF4-FFF2-40B4-BE49-F238E27FC236}">
                <a16:creationId xmlns:a16="http://schemas.microsoft.com/office/drawing/2014/main" id="{038E74BD-D9F3-2742-B34C-1FAE4C984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DD826-17D7-A04D-A8AE-A78DD17207DB}" type="slidenum">
              <a:rPr lang="fr-FR" smtClean="0"/>
              <a:t>‹#›</a:t>
            </a:fld>
            <a:endParaRPr lang="fr-FR"/>
          </a:p>
        </p:txBody>
      </p:sp>
    </p:spTree>
    <p:extLst>
      <p:ext uri="{BB962C8B-B14F-4D97-AF65-F5344CB8AC3E}">
        <p14:creationId xmlns:p14="http://schemas.microsoft.com/office/powerpoint/2010/main" val="41121496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1C5C8-8C3A-C34C-AF34-E808902AF998}" type="datetimeFigureOut">
              <a:rPr lang="en-GB" smtClean="0"/>
              <a:t>18/08/2022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All refugee and migrant findings are indicative</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1591-CD1C-9941-89AE-2EDBF1AA6543}" type="slidenum">
              <a:rPr lang="en-GB" smtClean="0"/>
              <a:t>‹#›</a:t>
            </a:fld>
            <a:endParaRPr lang="en-GB"/>
          </a:p>
        </p:txBody>
      </p:sp>
    </p:spTree>
    <p:extLst>
      <p:ext uri="{BB962C8B-B14F-4D97-AF65-F5344CB8AC3E}">
        <p14:creationId xmlns:p14="http://schemas.microsoft.com/office/powerpoint/2010/main" val="29544414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a:t>
            </a:fld>
            <a:endParaRPr lang="en-GB"/>
          </a:p>
        </p:txBody>
      </p:sp>
      <p:sp>
        <p:nvSpPr>
          <p:cNvPr id="5" name="Footer Placeholder 4">
            <a:extLst>
              <a:ext uri="{FF2B5EF4-FFF2-40B4-BE49-F238E27FC236}">
                <a16:creationId xmlns:a16="http://schemas.microsoft.com/office/drawing/2014/main" id="{56634B78-958D-F995-1EE9-7BA56F886D58}"/>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20802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If immigrants enter without identification papers, they will not go to the formal authorities, instead they will be afraid to file a complaint or to declare that they have been exposed to something.</a:t>
            </a:r>
          </a:p>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10</a:t>
            </a:fld>
            <a:endParaRPr lang="en-GB"/>
          </a:p>
        </p:txBody>
      </p:sp>
      <p:sp>
        <p:nvSpPr>
          <p:cNvPr id="5" name="Footer Placeholder 4">
            <a:extLst>
              <a:ext uri="{FF2B5EF4-FFF2-40B4-BE49-F238E27FC236}">
                <a16:creationId xmlns:a16="http://schemas.microsoft.com/office/drawing/2014/main" id="{526D8348-5DCF-70A9-A234-8D1598A4448E}"/>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34087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Narrow" panose="020B0606020202030204" pitchFamily="34" charset="0"/>
                <a:ea typeface="Cambria" panose="02040503050406030204" pitchFamily="18" charset="0"/>
                <a:cs typeface="Times New Roman" panose="02020603050405020304" pitchFamily="18" charset="0"/>
              </a:rPr>
              <a:t>Despite 88% of respondents in the citizen survey reported having access to the justice system only 42% of respondents reported that they either completely or very much trust their case being treated fairly in the justice system, while 58% of respondents reported that they either moderately, slightly, or not at all have trust their case to be treated fairly </a:t>
            </a:r>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11</a:t>
            </a:fld>
            <a:endParaRPr lang="en-GB"/>
          </a:p>
        </p:txBody>
      </p:sp>
      <p:sp>
        <p:nvSpPr>
          <p:cNvPr id="5" name="Footer Placeholder 4">
            <a:extLst>
              <a:ext uri="{FF2B5EF4-FFF2-40B4-BE49-F238E27FC236}">
                <a16:creationId xmlns:a16="http://schemas.microsoft.com/office/drawing/2014/main" id="{8565021C-B5DB-8B87-C954-863FD378CD9E}"/>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95486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Narrow" panose="020B0606020202030204" pitchFamily="34" charset="0"/>
                <a:ea typeface="Cambria" panose="02040503050406030204" pitchFamily="18" charset="0"/>
                <a:cs typeface="Times New Roman" panose="02020603050405020304" pitchFamily="18" charset="0"/>
              </a:rPr>
              <a:t>Migrant respondents’ access and trust in due process in the judicial system in Ajdabiya however show a worse picture with 75% of respondents in the migrant survey reported having access to the judicial system, 24% not knowing if they have access, and 1% reported that they do not have access. While </a:t>
            </a:r>
            <a:r>
              <a:rPr lang="en-GB" sz="1800" b="1" dirty="0">
                <a:effectLst/>
                <a:latin typeface="Arial Narrow" panose="020B0606020202030204" pitchFamily="34" charset="0"/>
                <a:ea typeface="Cambria" panose="02040503050406030204" pitchFamily="18" charset="0"/>
                <a:cs typeface="Times New Roman" panose="02020603050405020304" pitchFamily="18" charset="0"/>
              </a:rPr>
              <a:t>only 16% of respondents in the migrant survey reported either completely or very much trusting that their case would be treated fairly in the judicial system</a:t>
            </a:r>
            <a:r>
              <a:rPr lang="en-GB" sz="1800" dirty="0">
                <a:effectLst/>
                <a:latin typeface="Arial Narrow" panose="020B0606020202030204" pitchFamily="34" charset="0"/>
                <a:ea typeface="Cambria" panose="02040503050406030204" pitchFamily="18" charset="0"/>
                <a:cs typeface="Times New Roman" panose="02020603050405020304" pitchFamily="18" charset="0"/>
              </a:rPr>
              <a:t> and 84% reported either moderately (51%), slightly (32%), or not at all (2%). </a:t>
            </a:r>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12</a:t>
            </a:fld>
            <a:endParaRPr lang="en-GB"/>
          </a:p>
        </p:txBody>
      </p:sp>
      <p:sp>
        <p:nvSpPr>
          <p:cNvPr id="5" name="Footer Placeholder 4">
            <a:extLst>
              <a:ext uri="{FF2B5EF4-FFF2-40B4-BE49-F238E27FC236}">
                <a16:creationId xmlns:a16="http://schemas.microsoft.com/office/drawing/2014/main" id="{8AD81C3A-0644-90A4-953B-8C6152553234}"/>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9312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13</a:t>
            </a:fld>
            <a:endParaRPr lang="en-GB"/>
          </a:p>
        </p:txBody>
      </p:sp>
      <p:sp>
        <p:nvSpPr>
          <p:cNvPr id="5" name="Footer Placeholder 4">
            <a:extLst>
              <a:ext uri="{FF2B5EF4-FFF2-40B4-BE49-F238E27FC236}">
                <a16:creationId xmlns:a16="http://schemas.microsoft.com/office/drawing/2014/main" id="{6EF54D99-A506-F4F3-98D3-516413EF94FB}"/>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24626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All refugee and migrant findings are indicative</a:t>
            </a:r>
          </a:p>
        </p:txBody>
      </p:sp>
      <p:sp>
        <p:nvSpPr>
          <p:cNvPr id="5" name="Slide Number Placeholder 4"/>
          <p:cNvSpPr>
            <a:spLocks noGrp="1"/>
          </p:cNvSpPr>
          <p:nvPr>
            <p:ph type="sldNum" sz="quarter" idx="5"/>
          </p:nvPr>
        </p:nvSpPr>
        <p:spPr/>
        <p:txBody>
          <a:bodyPr/>
          <a:lstStyle/>
          <a:p>
            <a:fld id="{DD9A1591-CD1C-9941-89AE-2EDBF1AA6543}" type="slidenum">
              <a:rPr lang="en-GB" smtClean="0"/>
              <a:t>15</a:t>
            </a:fld>
            <a:endParaRPr lang="en-GB"/>
          </a:p>
        </p:txBody>
      </p:sp>
    </p:spTree>
    <p:extLst>
      <p:ext uri="{BB962C8B-B14F-4D97-AF65-F5344CB8AC3E}">
        <p14:creationId xmlns:p14="http://schemas.microsoft.com/office/powerpoint/2010/main" val="285796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16</a:t>
            </a:fld>
            <a:endParaRPr lang="en-GB"/>
          </a:p>
        </p:txBody>
      </p:sp>
      <p:sp>
        <p:nvSpPr>
          <p:cNvPr id="5" name="Footer Placeholder 4">
            <a:extLst>
              <a:ext uri="{FF2B5EF4-FFF2-40B4-BE49-F238E27FC236}">
                <a16:creationId xmlns:a16="http://schemas.microsoft.com/office/drawing/2014/main" id="{CD8A1F9C-3781-E384-9B2F-0DB9CA8234C1}"/>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41587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17</a:t>
            </a:fld>
            <a:endParaRPr lang="en-GB"/>
          </a:p>
        </p:txBody>
      </p:sp>
      <p:sp>
        <p:nvSpPr>
          <p:cNvPr id="5" name="Footer Placeholder 4">
            <a:extLst>
              <a:ext uri="{FF2B5EF4-FFF2-40B4-BE49-F238E27FC236}">
                <a16:creationId xmlns:a16="http://schemas.microsoft.com/office/drawing/2014/main" id="{163AA032-6642-6FAA-C1D2-76989D1EF21D}"/>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37192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18</a:t>
            </a:fld>
            <a:endParaRPr lang="en-GB"/>
          </a:p>
        </p:txBody>
      </p:sp>
      <p:sp>
        <p:nvSpPr>
          <p:cNvPr id="5" name="Footer Placeholder 4">
            <a:extLst>
              <a:ext uri="{FF2B5EF4-FFF2-40B4-BE49-F238E27FC236}">
                <a16:creationId xmlns:a16="http://schemas.microsoft.com/office/drawing/2014/main" id="{82CDC621-0849-BFD2-0B25-700DCA949531}"/>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16757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19</a:t>
            </a:fld>
            <a:endParaRPr lang="en-GB"/>
          </a:p>
        </p:txBody>
      </p:sp>
      <p:sp>
        <p:nvSpPr>
          <p:cNvPr id="5" name="Footer Placeholder 4">
            <a:extLst>
              <a:ext uri="{FF2B5EF4-FFF2-40B4-BE49-F238E27FC236}">
                <a16:creationId xmlns:a16="http://schemas.microsoft.com/office/drawing/2014/main" id="{82702C27-27C8-86D9-D849-97C0A4B3D807}"/>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93563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20</a:t>
            </a:fld>
            <a:endParaRPr lang="en-GB"/>
          </a:p>
        </p:txBody>
      </p:sp>
      <p:sp>
        <p:nvSpPr>
          <p:cNvPr id="5" name="Footer Placeholder 4">
            <a:extLst>
              <a:ext uri="{FF2B5EF4-FFF2-40B4-BE49-F238E27FC236}">
                <a16:creationId xmlns:a16="http://schemas.microsoft.com/office/drawing/2014/main" id="{02E6D4E5-4B7B-211B-46C2-A4456A90B95C}"/>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8552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All refugee and migrant findings are indicative</a:t>
            </a:r>
          </a:p>
        </p:txBody>
      </p:sp>
      <p:sp>
        <p:nvSpPr>
          <p:cNvPr id="5" name="Slide Number Placeholder 4"/>
          <p:cNvSpPr>
            <a:spLocks noGrp="1"/>
          </p:cNvSpPr>
          <p:nvPr>
            <p:ph type="sldNum" sz="quarter" idx="5"/>
          </p:nvPr>
        </p:nvSpPr>
        <p:spPr/>
        <p:txBody>
          <a:bodyPr/>
          <a:lstStyle/>
          <a:p>
            <a:fld id="{DD9A1591-CD1C-9941-89AE-2EDBF1AA6543}" type="slidenum">
              <a:rPr lang="en-GB" smtClean="0"/>
              <a:t>2</a:t>
            </a:fld>
            <a:endParaRPr lang="en-GB"/>
          </a:p>
        </p:txBody>
      </p:sp>
    </p:spTree>
    <p:extLst>
      <p:ext uri="{BB962C8B-B14F-4D97-AF65-F5344CB8AC3E}">
        <p14:creationId xmlns:p14="http://schemas.microsoft.com/office/powerpoint/2010/main" val="203581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Refugee and migrant profiles</a:t>
            </a:r>
          </a:p>
          <a:p>
            <a:r>
              <a:rPr lang="en-US" sz="1200" dirty="0"/>
              <a:t>90% more than two years in Ajdabiya</a:t>
            </a:r>
          </a:p>
          <a:p>
            <a:r>
              <a:rPr lang="en-US" sz="1200" dirty="0"/>
              <a:t>8% one – two years</a:t>
            </a:r>
          </a:p>
          <a:p>
            <a:r>
              <a:rPr lang="en-US" sz="1200" dirty="0"/>
              <a:t>3% six months – one year</a:t>
            </a:r>
          </a:p>
          <a:p>
            <a:r>
              <a:rPr lang="en-US" sz="1200" dirty="0"/>
              <a:t>1% less than six months</a:t>
            </a:r>
          </a:p>
          <a:p>
            <a:endParaRPr lang="en-US" sz="1200" dirty="0"/>
          </a:p>
          <a:p>
            <a:r>
              <a:rPr lang="en-GB" sz="1800" dirty="0">
                <a:effectLst/>
                <a:latin typeface="Arial Narrow" panose="020B0606020202030204" pitchFamily="34" charset="0"/>
                <a:ea typeface="Cambria" panose="02040503050406030204" pitchFamily="18" charset="0"/>
                <a:cs typeface="Times New Roman" panose="02020603050405020304" pitchFamily="18" charset="0"/>
              </a:rPr>
              <a:t>The unpredictable sectors of work are reportedly mainly construction and vocational professions. 5/7 KIIs on male </a:t>
            </a:r>
            <a:r>
              <a:rPr lang="en-GB" sz="1800" strike="sngStrike" dirty="0">
                <a:solidFill>
                  <a:srgbClr val="FF0000"/>
                </a:solidFill>
                <a:effectLst/>
                <a:latin typeface="Arial Narrow" panose="020B0606020202030204" pitchFamily="34" charset="0"/>
                <a:ea typeface="Cambria" panose="02040503050406030204" pitchFamily="18" charset="0"/>
                <a:cs typeface="Times New Roman" panose="02020603050405020304" pitchFamily="18" charset="0"/>
              </a:rPr>
              <a:t>migrant </a:t>
            </a:r>
            <a:r>
              <a:rPr lang="en-GB" sz="1800" u="sng" dirty="0">
                <a:solidFill>
                  <a:srgbClr val="008080"/>
                </a:solidFill>
                <a:effectLst/>
                <a:latin typeface="Arial Narrow" panose="020B0606020202030204" pitchFamily="34" charset="0"/>
                <a:ea typeface="Cambria" panose="02040503050406030204" pitchFamily="18" charset="0"/>
                <a:cs typeface="Times New Roman" panose="02020603050405020304" pitchFamily="18" charset="0"/>
              </a:rPr>
              <a:t>refugee and migrant </a:t>
            </a:r>
            <a:r>
              <a:rPr lang="en-GB" sz="1800" dirty="0">
                <a:effectLst/>
                <a:latin typeface="Arial Narrow" panose="020B0606020202030204" pitchFamily="34" charset="0"/>
                <a:ea typeface="Cambria" panose="02040503050406030204" pitchFamily="18" charset="0"/>
                <a:cs typeface="Times New Roman" panose="02020603050405020304" pitchFamily="18" charset="0"/>
              </a:rPr>
              <a:t>livelihoods reported that particularly less reliable types of work are found through waiting on the public square Al Hay Sinai/Omar Al Mokhtar Square. </a:t>
            </a:r>
            <a:endParaRPr lang="en-US" sz="1200" dirty="0"/>
          </a:p>
        </p:txBody>
      </p:sp>
      <p:sp>
        <p:nvSpPr>
          <p:cNvPr id="4" name="Slide Number Placeholder 3"/>
          <p:cNvSpPr>
            <a:spLocks noGrp="1"/>
          </p:cNvSpPr>
          <p:nvPr>
            <p:ph type="sldNum" sz="quarter" idx="5"/>
          </p:nvPr>
        </p:nvSpPr>
        <p:spPr/>
        <p:txBody>
          <a:bodyPr/>
          <a:lstStyle/>
          <a:p>
            <a:fld id="{DD9A1591-CD1C-9941-89AE-2EDBF1AA6543}" type="slidenum">
              <a:rPr lang="en-GB" smtClean="0"/>
              <a:t>21</a:t>
            </a:fld>
            <a:endParaRPr lang="en-GB"/>
          </a:p>
        </p:txBody>
      </p:sp>
      <p:sp>
        <p:nvSpPr>
          <p:cNvPr id="5" name="Footer Placeholder 4">
            <a:extLst>
              <a:ext uri="{FF2B5EF4-FFF2-40B4-BE49-F238E27FC236}">
                <a16:creationId xmlns:a16="http://schemas.microsoft.com/office/drawing/2014/main" id="{C9C9E8D5-6D29-8B17-3638-E24172CD2364}"/>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85652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22</a:t>
            </a:fld>
            <a:endParaRPr lang="en-GB"/>
          </a:p>
        </p:txBody>
      </p:sp>
      <p:sp>
        <p:nvSpPr>
          <p:cNvPr id="5" name="Footer Placeholder 4">
            <a:extLst>
              <a:ext uri="{FF2B5EF4-FFF2-40B4-BE49-F238E27FC236}">
                <a16:creationId xmlns:a16="http://schemas.microsoft.com/office/drawing/2014/main" id="{8E36F0EE-6CB0-A29F-1FF3-82C58F6D8FD5}"/>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838489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All refugee and migrant findings are indicative</a:t>
            </a:r>
          </a:p>
        </p:txBody>
      </p:sp>
      <p:sp>
        <p:nvSpPr>
          <p:cNvPr id="5" name="Slide Number Placeholder 4"/>
          <p:cNvSpPr>
            <a:spLocks noGrp="1"/>
          </p:cNvSpPr>
          <p:nvPr>
            <p:ph type="sldNum" sz="quarter" idx="5"/>
          </p:nvPr>
        </p:nvSpPr>
        <p:spPr/>
        <p:txBody>
          <a:bodyPr/>
          <a:lstStyle/>
          <a:p>
            <a:fld id="{DD9A1591-CD1C-9941-89AE-2EDBF1AA6543}" type="slidenum">
              <a:rPr lang="en-GB" smtClean="0"/>
              <a:t>23</a:t>
            </a:fld>
            <a:endParaRPr lang="en-GB"/>
          </a:p>
        </p:txBody>
      </p:sp>
    </p:spTree>
    <p:extLst>
      <p:ext uri="{BB962C8B-B14F-4D97-AF65-F5344CB8AC3E}">
        <p14:creationId xmlns:p14="http://schemas.microsoft.com/office/powerpoint/2010/main" val="1002829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25</a:t>
            </a:fld>
            <a:endParaRPr lang="en-GB"/>
          </a:p>
        </p:txBody>
      </p:sp>
      <p:sp>
        <p:nvSpPr>
          <p:cNvPr id="5" name="Footer Placeholder 4">
            <a:extLst>
              <a:ext uri="{FF2B5EF4-FFF2-40B4-BE49-F238E27FC236}">
                <a16:creationId xmlns:a16="http://schemas.microsoft.com/office/drawing/2014/main" id="{FBD1A84E-2AF4-306D-8084-ECF2855A8145}"/>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285097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26</a:t>
            </a:fld>
            <a:endParaRPr lang="en-GB"/>
          </a:p>
        </p:txBody>
      </p:sp>
      <p:sp>
        <p:nvSpPr>
          <p:cNvPr id="5" name="Footer Placeholder 4">
            <a:extLst>
              <a:ext uri="{FF2B5EF4-FFF2-40B4-BE49-F238E27FC236}">
                <a16:creationId xmlns:a16="http://schemas.microsoft.com/office/drawing/2014/main" id="{39B45300-E38E-6457-1CB8-F8F92566B54E}"/>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86059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Narrow" panose="020B0606020202030204" pitchFamily="34" charset="0"/>
                <a:ea typeface="Cambria" panose="02040503050406030204" pitchFamily="18" charset="0"/>
                <a:cs typeface="Times New Roman" panose="02020603050405020304" pitchFamily="18" charset="0"/>
              </a:rPr>
              <a:t>Both the </a:t>
            </a:r>
            <a:r>
              <a:rPr lang="en-GB" sz="1800" dirty="0">
                <a:effectLst/>
                <a:latin typeface="Arial Narrow" panose="020B0606020202030204" pitchFamily="34" charset="0"/>
                <a:ea typeface="Cambria" panose="02040503050406030204" pitchFamily="18" charset="0"/>
                <a:cs typeface="Leelawadee" panose="020B0502040204020203" pitchFamily="34" charset="-34"/>
              </a:rPr>
              <a:t>Social Security Fund</a:t>
            </a:r>
            <a:r>
              <a:rPr lang="en-GB" sz="1800" dirty="0">
                <a:effectLst/>
                <a:latin typeface="Arial Narrow" panose="020B0606020202030204" pitchFamily="34" charset="0"/>
                <a:ea typeface="Cambria" panose="02040503050406030204" pitchFamily="18" charset="0"/>
                <a:cs typeface="Times New Roman" panose="02020603050405020304" pitchFamily="18" charset="0"/>
              </a:rPr>
              <a:t> and the </a:t>
            </a:r>
            <a:r>
              <a:rPr lang="en-GB" sz="1800" dirty="0">
                <a:effectLst/>
                <a:latin typeface="+mn-lt"/>
                <a:ea typeface="Cambria" panose="02040503050406030204" pitchFamily="18" charset="0"/>
              </a:rPr>
              <a:t>Social Solidarity Fund</a:t>
            </a:r>
            <a:r>
              <a:rPr lang="en-GB" sz="1800" dirty="0">
                <a:effectLst/>
                <a:latin typeface="Arial Narrow" panose="020B0606020202030204" pitchFamily="34" charset="0"/>
                <a:ea typeface="Cambria" panose="02040503050406030204" pitchFamily="18" charset="0"/>
                <a:cs typeface="Times New Roman" panose="02020603050405020304" pitchFamily="18" charset="0"/>
              </a:rPr>
              <a:t> has their offices in downtown Ajdabiya on Tripoli Street. Any registration for social protection programmes must happen in person at the offices in Ajdabiya with documentation for eligibility. Documentations need for social protection programmes were reported to include national identification, birth certificate, personal photograph, and the death certificate of the husband for widowed women.  </a:t>
            </a:r>
            <a:endParaRPr lang="en-GB" sz="1200" b="1" dirty="0">
              <a:effectLst/>
              <a:latin typeface="+mn-lt"/>
              <a:ea typeface="Cambria" panose="02040503050406030204" pitchFamily="18" charset="0"/>
            </a:endParaRPr>
          </a:p>
          <a:p>
            <a:endParaRPr lang="en-GB" sz="1200" b="1" dirty="0">
              <a:effectLst/>
              <a:latin typeface="+mn-lt"/>
              <a:ea typeface="Cambria" panose="02040503050406030204" pitchFamily="18" charset="0"/>
            </a:endParaRPr>
          </a:p>
          <a:p>
            <a:r>
              <a:rPr lang="en-GB" sz="1200" b="1" dirty="0">
                <a:effectLst/>
                <a:latin typeface="+mn-lt"/>
                <a:ea typeface="Cambria" panose="02040503050406030204" pitchFamily="18" charset="0"/>
              </a:rPr>
              <a:t>Basic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mbria" panose="02040503050406030204" pitchFamily="18" charset="0"/>
              </a:rPr>
              <a:t>Cash benefit established through Social Security Law no.13 of 1980, edited in the Basic Assistance Law no.16 of 1985</a:t>
            </a:r>
            <a:r>
              <a:rPr lang="en-GB" sz="1200" dirty="0">
                <a:effectLst/>
                <a:latin typeface="+mn-lt"/>
              </a:rPr>
              <a:t> </a:t>
            </a:r>
            <a:r>
              <a:rPr lang="en-GB" sz="1200" dirty="0">
                <a:effectLst/>
                <a:latin typeface="+mn-lt"/>
                <a:ea typeface="Cambria" panose="02040503050406030204" pitchFamily="18" charset="0"/>
                <a:cs typeface="Times New Roman" panose="02020603050405020304" pitchFamily="18" charset="0"/>
              </a:rPr>
              <a:t>  REACH Initiative, “Social Protection Systems for Children in Libya.”</a:t>
            </a:r>
          </a:p>
          <a:p>
            <a:r>
              <a:rPr lang="en-GB" sz="1200" dirty="0">
                <a:effectLst/>
                <a:latin typeface="+mn-lt"/>
                <a:ea typeface="Cambria" panose="02040503050406030204" pitchFamily="18" charset="0"/>
              </a:rPr>
              <a:t>Social Solidarity Fund (</a:t>
            </a:r>
            <a:r>
              <a:rPr lang="en-GB" sz="1200" dirty="0" err="1">
                <a:effectLst/>
                <a:latin typeface="+mn-lt"/>
                <a:ea typeface="Cambria" panose="02040503050406030204" pitchFamily="18" charset="0"/>
              </a:rPr>
              <a:t>SSolF</a:t>
            </a:r>
            <a:r>
              <a:rPr lang="en-GB" sz="1200" dirty="0">
                <a:effectLst/>
                <a:latin typeface="+mn-lt"/>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mbria" panose="02040503050406030204" pitchFamily="18" charset="0"/>
              </a:rPr>
              <a:t>Libyan women above 60 years and men above 65, incapacitated people unable to work, widows, orphans, married women with disabilities, unmarried mothers, children with no legal guardian or breadwinner</a:t>
            </a:r>
            <a:endParaRPr lang="en-GB" sz="1200" dirty="0">
              <a:effectLst/>
              <a:latin typeface="+mn-lt"/>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9A1591-CD1C-9941-89AE-2EDBF1AA6543}" type="slidenum">
              <a:rPr lang="en-GB" smtClean="0"/>
              <a:t>27</a:t>
            </a:fld>
            <a:endParaRPr lang="en-GB"/>
          </a:p>
        </p:txBody>
      </p:sp>
      <p:sp>
        <p:nvSpPr>
          <p:cNvPr id="5" name="Footer Placeholder 4">
            <a:extLst>
              <a:ext uri="{FF2B5EF4-FFF2-40B4-BE49-F238E27FC236}">
                <a16:creationId xmlns:a16="http://schemas.microsoft.com/office/drawing/2014/main" id="{FBFA3E75-2BDE-BE8D-39EB-C16A45DE6592}"/>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1688918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28</a:t>
            </a:fld>
            <a:endParaRPr lang="en-GB"/>
          </a:p>
        </p:txBody>
      </p:sp>
      <p:sp>
        <p:nvSpPr>
          <p:cNvPr id="5" name="Footer Placeholder 4">
            <a:extLst>
              <a:ext uri="{FF2B5EF4-FFF2-40B4-BE49-F238E27FC236}">
                <a16:creationId xmlns:a16="http://schemas.microsoft.com/office/drawing/2014/main" id="{1F5B4044-5524-5D88-EDF1-A69BA444A585}"/>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69650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29</a:t>
            </a:fld>
            <a:endParaRPr lang="en-GB"/>
          </a:p>
        </p:txBody>
      </p:sp>
      <p:sp>
        <p:nvSpPr>
          <p:cNvPr id="5" name="Footer Placeholder 4">
            <a:extLst>
              <a:ext uri="{FF2B5EF4-FFF2-40B4-BE49-F238E27FC236}">
                <a16:creationId xmlns:a16="http://schemas.microsoft.com/office/drawing/2014/main" id="{6E068ED7-79D9-A14F-240D-ED34A8D33B0A}"/>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974943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30</a:t>
            </a:fld>
            <a:endParaRPr lang="en-GB"/>
          </a:p>
        </p:txBody>
      </p:sp>
      <p:sp>
        <p:nvSpPr>
          <p:cNvPr id="5" name="Footer Placeholder 4">
            <a:extLst>
              <a:ext uri="{FF2B5EF4-FFF2-40B4-BE49-F238E27FC236}">
                <a16:creationId xmlns:a16="http://schemas.microsoft.com/office/drawing/2014/main" id="{2624E5BC-7CD5-7DF5-C538-D2811BECC534}"/>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333470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31</a:t>
            </a:fld>
            <a:endParaRPr lang="en-GB"/>
          </a:p>
        </p:txBody>
      </p:sp>
      <p:sp>
        <p:nvSpPr>
          <p:cNvPr id="5" name="Footer Placeholder 4">
            <a:extLst>
              <a:ext uri="{FF2B5EF4-FFF2-40B4-BE49-F238E27FC236}">
                <a16:creationId xmlns:a16="http://schemas.microsoft.com/office/drawing/2014/main" id="{F754A73C-345F-13A0-7C22-9CCD238F7B5D}"/>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4745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a:t>
            </a:fld>
            <a:endParaRPr lang="en-GB"/>
          </a:p>
        </p:txBody>
      </p:sp>
      <p:sp>
        <p:nvSpPr>
          <p:cNvPr id="5" name="Footer Placeholder 4">
            <a:extLst>
              <a:ext uri="{FF2B5EF4-FFF2-40B4-BE49-F238E27FC236}">
                <a16:creationId xmlns:a16="http://schemas.microsoft.com/office/drawing/2014/main" id="{36F746C4-2CF0-1431-F4D3-7CCC4875B4DC}"/>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637699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facilities in Ajdabiya are mostly clustered in specific neighbourhoods of downtown Ajdabiya while a combined health clinic and pharmacy is located in Sultan El Janoubi and El Chamali and a health centre, polyclinic, and villa hospital in Zouitina</a:t>
            </a:r>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32</a:t>
            </a:fld>
            <a:endParaRPr lang="en-GB"/>
          </a:p>
        </p:txBody>
      </p:sp>
      <p:sp>
        <p:nvSpPr>
          <p:cNvPr id="5" name="Footer Placeholder 4">
            <a:extLst>
              <a:ext uri="{FF2B5EF4-FFF2-40B4-BE49-F238E27FC236}">
                <a16:creationId xmlns:a16="http://schemas.microsoft.com/office/drawing/2014/main" id="{00B3362F-0E29-C863-3FC1-9DE38E06E019}"/>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373372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facilities in Ajdabiya are mostly clustered in specific neighbourhoods of downtown Ajdabiya while a combined health clinic and pharmacy is located in Sultan El Janoubi and El Chamali and a health centre, polyclinic, and villa hospital in Zouitina</a:t>
            </a:r>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33</a:t>
            </a:fld>
            <a:endParaRPr lang="en-GB"/>
          </a:p>
        </p:txBody>
      </p:sp>
      <p:sp>
        <p:nvSpPr>
          <p:cNvPr id="5" name="Footer Placeholder 4">
            <a:extLst>
              <a:ext uri="{FF2B5EF4-FFF2-40B4-BE49-F238E27FC236}">
                <a16:creationId xmlns:a16="http://schemas.microsoft.com/office/drawing/2014/main" id="{C3E2C819-9D3D-2B8C-06E2-21870BF8505B}"/>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982367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34</a:t>
            </a:fld>
            <a:endParaRPr lang="en-GB"/>
          </a:p>
        </p:txBody>
      </p:sp>
      <p:sp>
        <p:nvSpPr>
          <p:cNvPr id="5" name="Footer Placeholder 4">
            <a:extLst>
              <a:ext uri="{FF2B5EF4-FFF2-40B4-BE49-F238E27FC236}">
                <a16:creationId xmlns:a16="http://schemas.microsoft.com/office/drawing/2014/main" id="{BFADBB0C-77E2-9412-D2B4-8519EEA5D197}"/>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84694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 connection to the main connection pipes</a:t>
            </a:r>
          </a:p>
        </p:txBody>
      </p:sp>
      <p:sp>
        <p:nvSpPr>
          <p:cNvPr id="4" name="Slide Number Placeholder 3"/>
          <p:cNvSpPr>
            <a:spLocks noGrp="1"/>
          </p:cNvSpPr>
          <p:nvPr>
            <p:ph type="sldNum" sz="quarter" idx="5"/>
          </p:nvPr>
        </p:nvSpPr>
        <p:spPr/>
        <p:txBody>
          <a:bodyPr/>
          <a:lstStyle/>
          <a:p>
            <a:fld id="{DD9A1591-CD1C-9941-89AE-2EDBF1AA6543}" type="slidenum">
              <a:rPr lang="en-GB" smtClean="0"/>
              <a:t>35</a:t>
            </a:fld>
            <a:endParaRPr lang="en-GB"/>
          </a:p>
        </p:txBody>
      </p:sp>
      <p:sp>
        <p:nvSpPr>
          <p:cNvPr id="5" name="Footer Placeholder 4">
            <a:extLst>
              <a:ext uri="{FF2B5EF4-FFF2-40B4-BE49-F238E27FC236}">
                <a16:creationId xmlns:a16="http://schemas.microsoft.com/office/drawing/2014/main" id="{E476C6B5-FB1E-E5AB-477F-D2D2F38E6C4F}"/>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30397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36</a:t>
            </a:fld>
            <a:endParaRPr lang="en-GB"/>
          </a:p>
        </p:txBody>
      </p:sp>
      <p:sp>
        <p:nvSpPr>
          <p:cNvPr id="5" name="Footer Placeholder 4">
            <a:extLst>
              <a:ext uri="{FF2B5EF4-FFF2-40B4-BE49-F238E27FC236}">
                <a16:creationId xmlns:a16="http://schemas.microsoft.com/office/drawing/2014/main" id="{0A7E3950-9856-31EF-6A3E-4F8FFCB8DE91}"/>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4054645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39</a:t>
            </a:fld>
            <a:endParaRPr lang="en-GB"/>
          </a:p>
        </p:txBody>
      </p:sp>
      <p:sp>
        <p:nvSpPr>
          <p:cNvPr id="5" name="Footer Placeholder 4">
            <a:extLst>
              <a:ext uri="{FF2B5EF4-FFF2-40B4-BE49-F238E27FC236}">
                <a16:creationId xmlns:a16="http://schemas.microsoft.com/office/drawing/2014/main" id="{60904EDB-F338-252B-EF3F-22AD75881A7C}"/>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71319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Focus Group Discussion with the municipal council drew out the three clusters of peri-urban and urban muhallahs in Ajdabiya and it’s 37 neighborhoods</a:t>
            </a:r>
          </a:p>
          <a:p>
            <a:r>
              <a:rPr lang="en-US" dirty="0"/>
              <a:t>Downtown Ajdabiya (92% of Ajdabiya’s population reside in the city </a:t>
            </a:r>
            <a:r>
              <a:rPr lang="en-US" dirty="0" err="1"/>
              <a:t>centre</a:t>
            </a:r>
            <a:r>
              <a:rPr lang="en-US" dirty="0"/>
              <a:t>)</a:t>
            </a:r>
          </a:p>
          <a:p>
            <a:r>
              <a:rPr lang="en-US" dirty="0" err="1"/>
              <a:t>Ezahf</a:t>
            </a:r>
            <a:r>
              <a:rPr lang="en-US" dirty="0"/>
              <a:t> El </a:t>
            </a:r>
            <a:r>
              <a:rPr lang="en-US" dirty="0" err="1"/>
              <a:t>Akhthar</a:t>
            </a:r>
            <a:r>
              <a:rPr lang="en-US" dirty="0"/>
              <a:t> (Ajdabiya Charkia) </a:t>
            </a:r>
            <a:r>
              <a:rPr lang="en-US" b="1" dirty="0"/>
              <a:t>Eastern</a:t>
            </a:r>
          </a:p>
          <a:p>
            <a:r>
              <a:rPr lang="en-US" dirty="0"/>
              <a:t>El </a:t>
            </a:r>
            <a:r>
              <a:rPr lang="en-US" dirty="0" err="1"/>
              <a:t>Wehda</a:t>
            </a:r>
            <a:r>
              <a:rPr lang="en-US" dirty="0"/>
              <a:t> El Arabia (Ajdabiya Aljanoubiya) </a:t>
            </a:r>
            <a:r>
              <a:rPr lang="en-US" b="1" dirty="0"/>
              <a:t>Southern</a:t>
            </a:r>
          </a:p>
          <a:p>
            <a:r>
              <a:rPr lang="en-US" dirty="0"/>
              <a:t>Thawra </a:t>
            </a:r>
            <a:r>
              <a:rPr lang="en-US" dirty="0" err="1"/>
              <a:t>Echaabia</a:t>
            </a:r>
            <a:r>
              <a:rPr lang="en-US" dirty="0"/>
              <a:t> (Ajdabiya Chamalia) </a:t>
            </a:r>
            <a:r>
              <a:rPr lang="en-US" b="1" dirty="0"/>
              <a:t>Northern</a:t>
            </a:r>
          </a:p>
          <a:p>
            <a:r>
              <a:rPr lang="en-US" dirty="0"/>
              <a:t>El Fateh (Ajdabiya Al </a:t>
            </a:r>
            <a:r>
              <a:rPr lang="en-US" dirty="0" err="1"/>
              <a:t>gharbiya</a:t>
            </a:r>
            <a:r>
              <a:rPr lang="en-US" dirty="0"/>
              <a:t>) </a:t>
            </a:r>
            <a:r>
              <a:rPr lang="en-US" b="1" dirty="0"/>
              <a:t>Western</a:t>
            </a:r>
          </a:p>
          <a:p>
            <a:r>
              <a:rPr lang="en-US" dirty="0">
                <a:solidFill>
                  <a:srgbClr val="EF5859"/>
                </a:solidFill>
              </a:rPr>
              <a:t>Sidi </a:t>
            </a:r>
            <a:r>
              <a:rPr lang="en-US" dirty="0" err="1">
                <a:solidFill>
                  <a:srgbClr val="EF5859"/>
                </a:solidFill>
              </a:rPr>
              <a:t>Fredj</a:t>
            </a:r>
            <a:endParaRPr lang="en-US" dirty="0">
              <a:solidFill>
                <a:srgbClr val="EF5859"/>
              </a:solidFill>
            </a:endParaRPr>
          </a:p>
          <a:p>
            <a:r>
              <a:rPr lang="en-US" dirty="0"/>
              <a:t>Zouitina</a:t>
            </a:r>
          </a:p>
          <a:p>
            <a:r>
              <a:rPr lang="en-US" dirty="0"/>
              <a:t>Sultan El Janoubi</a:t>
            </a:r>
          </a:p>
          <a:p>
            <a:r>
              <a:rPr lang="en-US" dirty="0"/>
              <a:t>Sultan El Chamali</a:t>
            </a:r>
          </a:p>
        </p:txBody>
      </p:sp>
      <p:sp>
        <p:nvSpPr>
          <p:cNvPr id="4" name="Slide Number Placeholder 3"/>
          <p:cNvSpPr>
            <a:spLocks noGrp="1"/>
          </p:cNvSpPr>
          <p:nvPr>
            <p:ph type="sldNum" sz="quarter" idx="5"/>
          </p:nvPr>
        </p:nvSpPr>
        <p:spPr/>
        <p:txBody>
          <a:bodyPr/>
          <a:lstStyle/>
          <a:p>
            <a:fld id="{DD9A1591-CD1C-9941-89AE-2EDBF1AA6543}" type="slidenum">
              <a:rPr lang="en-GB" smtClean="0"/>
              <a:t>4</a:t>
            </a:fld>
            <a:endParaRPr lang="en-GB"/>
          </a:p>
        </p:txBody>
      </p:sp>
      <p:sp>
        <p:nvSpPr>
          <p:cNvPr id="5" name="Footer Placeholder 4">
            <a:extLst>
              <a:ext uri="{FF2B5EF4-FFF2-40B4-BE49-F238E27FC236}">
                <a16:creationId xmlns:a16="http://schemas.microsoft.com/office/drawing/2014/main" id="{D605D3EC-F5FB-0985-73BE-210A93CA8A34}"/>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59357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Mapping</a:t>
            </a:r>
          </a:p>
          <a:p>
            <a:pPr marL="171450" indent="-171450">
              <a:buFont typeface="Arial" panose="020B0604020202020204" pitchFamily="34" charset="0"/>
              <a:buChar char="•"/>
            </a:pPr>
            <a:r>
              <a:rPr lang="en-US" dirty="0"/>
              <a:t>Municipal council of Ajdabiya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Quantitative Primary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through randomized quota sampling per displacement status and location cluster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Through minimum non-probability quota sampling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Qualitative Primary Data Collection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Face-to-face FGDs and KIIs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5</a:t>
            </a:fld>
            <a:endParaRPr lang="en-GB"/>
          </a:p>
        </p:txBody>
      </p:sp>
      <p:sp>
        <p:nvSpPr>
          <p:cNvPr id="5" name="Footer Placeholder 4">
            <a:extLst>
              <a:ext uri="{FF2B5EF4-FFF2-40B4-BE49-F238E27FC236}">
                <a16:creationId xmlns:a16="http://schemas.microsoft.com/office/drawing/2014/main" id="{0116EFC2-6BFD-23DC-6629-C90F1ED5129A}"/>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68516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6</a:t>
            </a:fld>
            <a:endParaRPr lang="en-GB"/>
          </a:p>
        </p:txBody>
      </p:sp>
      <p:sp>
        <p:nvSpPr>
          <p:cNvPr id="5" name="Footer Placeholder 4">
            <a:extLst>
              <a:ext uri="{FF2B5EF4-FFF2-40B4-BE49-F238E27FC236}">
                <a16:creationId xmlns:a16="http://schemas.microsoft.com/office/drawing/2014/main" id="{B6AF89AB-C57D-ED3D-B1B5-6646A64CC9CA}"/>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46024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7</a:t>
            </a:fld>
            <a:endParaRPr lang="en-GB"/>
          </a:p>
        </p:txBody>
      </p:sp>
      <p:sp>
        <p:nvSpPr>
          <p:cNvPr id="5" name="Footer Placeholder 4">
            <a:extLst>
              <a:ext uri="{FF2B5EF4-FFF2-40B4-BE49-F238E27FC236}">
                <a16:creationId xmlns:a16="http://schemas.microsoft.com/office/drawing/2014/main" id="{CE2C46F9-7524-CBEB-E1D1-AFDD72A8F449}"/>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22109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8</a:t>
            </a:fld>
            <a:endParaRPr lang="en-GB"/>
          </a:p>
        </p:txBody>
      </p:sp>
      <p:sp>
        <p:nvSpPr>
          <p:cNvPr id="5" name="Footer Placeholder 4">
            <a:extLst>
              <a:ext uri="{FF2B5EF4-FFF2-40B4-BE49-F238E27FC236}">
                <a16:creationId xmlns:a16="http://schemas.microsoft.com/office/drawing/2014/main" id="{D1281FD2-B64A-7C98-7C8B-F75A30BA634C}"/>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68069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A1591-CD1C-9941-89AE-2EDBF1AA6543}" type="slidenum">
              <a:rPr lang="en-GB" smtClean="0"/>
              <a:t>9</a:t>
            </a:fld>
            <a:endParaRPr lang="en-GB"/>
          </a:p>
        </p:txBody>
      </p:sp>
      <p:sp>
        <p:nvSpPr>
          <p:cNvPr id="5" name="Footer Placeholder 4">
            <a:extLst>
              <a:ext uri="{FF2B5EF4-FFF2-40B4-BE49-F238E27FC236}">
                <a16:creationId xmlns:a16="http://schemas.microsoft.com/office/drawing/2014/main" id="{EE8B804D-D3D6-29AA-32A2-8A21568F2FAD}"/>
              </a:ext>
            </a:extLst>
          </p:cNvPr>
          <p:cNvSpPr>
            <a:spLocks noGrp="1"/>
          </p:cNvSpPr>
          <p:nvPr>
            <p:ph type="ftr" sz="quarter" idx="4"/>
          </p:nvPr>
        </p:nvSpPr>
        <p:spPr/>
        <p:txBody>
          <a:bodyPr/>
          <a:lstStyle/>
          <a:p>
            <a:r>
              <a:rPr lang="en-GB"/>
              <a:t>All refugee and migrant findings are indicative</a:t>
            </a:r>
          </a:p>
        </p:txBody>
      </p:sp>
    </p:spTree>
    <p:extLst>
      <p:ext uri="{BB962C8B-B14F-4D97-AF65-F5344CB8AC3E}">
        <p14:creationId xmlns:p14="http://schemas.microsoft.com/office/powerpoint/2010/main" val="3591806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13.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8.wdp"/><Relationship Id="rId5" Type="http://schemas.openxmlformats.org/officeDocument/2006/relationships/image" Target="../media/image13.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microsoft.com/office/2007/relationships/hdphoto" Target="../media/hdphoto10.wdp"/><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esentation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BAAC9-F236-EE7F-2170-44576D91DE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A690850-FDE7-3E48-8BBA-FBF24A97B43F}"/>
              </a:ext>
            </a:extLst>
          </p:cNvPr>
          <p:cNvSpPr/>
          <p:nvPr userDrawn="1"/>
        </p:nvSpPr>
        <p:spPr>
          <a:xfrm flipH="1">
            <a:off x="740167" y="1122363"/>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4" name="Rectangle 13">
            <a:extLst>
              <a:ext uri="{FF2B5EF4-FFF2-40B4-BE49-F238E27FC236}">
                <a16:creationId xmlns:a16="http://schemas.microsoft.com/office/drawing/2014/main" id="{A7904949-3ECA-8842-9941-B3B9FEF3BBF8}"/>
              </a:ext>
            </a:extLst>
          </p:cNvPr>
          <p:cNvSpPr/>
          <p:nvPr userDrawn="1"/>
        </p:nvSpPr>
        <p:spPr>
          <a:xfrm>
            <a:off x="10725150" y="6165493"/>
            <a:ext cx="1466849" cy="692508"/>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1261148" y="1250225"/>
            <a:ext cx="8856830" cy="2106613"/>
          </a:xfrm>
        </p:spPr>
        <p:txBody>
          <a:bodyPr anchor="t">
            <a:noAutofit/>
          </a:bodyPr>
          <a:lstStyle>
            <a:lvl1pPr marL="0" indent="0">
              <a:buNone/>
              <a:defRPr sz="9500" b="1" i="0">
                <a:solidFill>
                  <a:schemeClr val="bg1"/>
                </a:solidFill>
                <a:latin typeface="Franklin Gothic Demi" panose="020B0603020102020204" pitchFamily="34" charset="0"/>
              </a:defRPr>
            </a:lvl1pPr>
          </a:lstStyle>
          <a:p>
            <a:pPr lvl="0"/>
            <a:r>
              <a:rPr lang="fr-FR" dirty="0"/>
              <a:t>HERE GOES 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260855" y="3971766"/>
            <a:ext cx="8856830" cy="880971"/>
          </a:xfrm>
        </p:spPr>
        <p:txBody>
          <a:bodyPr anchor="t">
            <a:noAutofit/>
          </a:bodyPr>
          <a:lstStyle>
            <a:lvl1pPr marL="0" indent="0">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DF9F6A1C-2327-A24C-AEAD-D00782ED3413}"/>
              </a:ext>
            </a:extLst>
          </p:cNvPr>
          <p:cNvSpPr>
            <a:spLocks noGrp="1"/>
          </p:cNvSpPr>
          <p:nvPr>
            <p:ph type="body" sz="quarter" idx="12" hasCustomPrompt="1"/>
          </p:nvPr>
        </p:nvSpPr>
        <p:spPr>
          <a:xfrm>
            <a:off x="10851398" y="6314002"/>
            <a:ext cx="1295087" cy="395490"/>
          </a:xfrm>
        </p:spPr>
        <p:txBody>
          <a:bodyPr anchor="ctr">
            <a:noAutofit/>
          </a:bodyPr>
          <a:lstStyle>
            <a:lvl1pPr marL="0" indent="0" algn="ctr">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15" name="Image 14" descr="Une image contenant extérieur, bouteille, vert, assis&#10;&#10;Description générée automatiquement">
            <a:extLst>
              <a:ext uri="{FF2B5EF4-FFF2-40B4-BE49-F238E27FC236}">
                <a16:creationId xmlns:a16="http://schemas.microsoft.com/office/drawing/2014/main" id="{F85B6F99-0C97-B641-BF46-332DBF98CE4C}"/>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8" name="Image 7" descr="Une image contenant dessin, assiette&#10;&#10;Description générée automatiquement">
            <a:extLst>
              <a:ext uri="{FF2B5EF4-FFF2-40B4-BE49-F238E27FC236}">
                <a16:creationId xmlns:a16="http://schemas.microsoft.com/office/drawing/2014/main" id="{4EF16D8E-5463-5142-B97A-B1A8B5E15A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16" name="Rectangle 15">
            <a:extLst>
              <a:ext uri="{FF2B5EF4-FFF2-40B4-BE49-F238E27FC236}">
                <a16:creationId xmlns:a16="http://schemas.microsoft.com/office/drawing/2014/main" id="{A3B30BFE-0B5E-D710-893E-9E651B555090}"/>
              </a:ext>
            </a:extLst>
          </p:cNvPr>
          <p:cNvSpPr/>
          <p:nvPr userDrawn="1"/>
        </p:nvSpPr>
        <p:spPr>
          <a:xfrm>
            <a:off x="0" y="-3468"/>
            <a:ext cx="12192000" cy="6873565"/>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0" name="TextBox 19">
            <a:extLst>
              <a:ext uri="{FF2B5EF4-FFF2-40B4-BE49-F238E27FC236}">
                <a16:creationId xmlns:a16="http://schemas.microsoft.com/office/drawing/2014/main" id="{80130117-4570-0BC1-9C00-5548ECC677A5}"/>
              </a:ext>
            </a:extLst>
          </p:cNvPr>
          <p:cNvSpPr txBox="1"/>
          <p:nvPr userDrawn="1"/>
        </p:nvSpPr>
        <p:spPr>
          <a:xfrm>
            <a:off x="0" y="6544375"/>
            <a:ext cx="609456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Bawader</a:t>
            </a: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Organization</a:t>
            </a:r>
            <a:endParaRPr kumimoji="0" lang="es-ES"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405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xplanatoray_slide">
    <p:spTree>
      <p:nvGrpSpPr>
        <p:cNvPr id="1" name=""/>
        <p:cNvGrpSpPr/>
        <p:nvPr/>
      </p:nvGrpSpPr>
      <p:grpSpPr>
        <a:xfrm>
          <a:off x="0" y="0"/>
          <a:ext cx="0" cy="0"/>
          <a:chOff x="0" y="0"/>
          <a:chExt cx="0" cy="0"/>
        </a:xfrm>
      </p:grpSpPr>
      <p:pic>
        <p:nvPicPr>
          <p:cNvPr id="3" name="Picture 2" descr="A parking lot full of cars&#10;&#10;Description automatically generated with low confidence">
            <a:extLst>
              <a:ext uri="{FF2B5EF4-FFF2-40B4-BE49-F238E27FC236}">
                <a16:creationId xmlns:a16="http://schemas.microsoft.com/office/drawing/2014/main" id="{6C9BF4F1-0C8F-C268-22CE-899FD36F7964}"/>
              </a:ext>
            </a:extLst>
          </p:cNvPr>
          <p:cNvPicPr>
            <a:picLocks noChangeAspect="1"/>
          </p:cNvPicPr>
          <p:nvPr userDrawn="1"/>
        </p:nvPicPr>
        <p:blipFill rotWithShape="1">
          <a:blip r:embed="rId2"/>
          <a:srcRect l="41251" r="27601"/>
          <a:stretch/>
        </p:blipFill>
        <p:spPr>
          <a:xfrm>
            <a:off x="8640" y="0"/>
            <a:ext cx="3797575" cy="6858000"/>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18160"/>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00031"/>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11559"/>
            <a:ext cx="6531933"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C5BA9962-67FE-304B-90F9-84859BAFF98E}"/>
              </a:ext>
            </a:extLst>
          </p:cNvPr>
          <p:cNvPicPr>
            <a:picLocks noChangeAspect="1"/>
          </p:cNvPicPr>
          <p:nvPr userDrawn="1"/>
        </p:nvPicPr>
        <p:blipFill>
          <a:blip r:embed="rId5"/>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2B2302D7-4BCB-1E4F-977B-9980C74EFCE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8555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46735"/>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40134"/>
            <a:ext cx="6531933"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276B8DA5-9A48-5F48-88E5-D96751D73873}"/>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C7DA8F1E-19AA-A640-8028-6411BA6E625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69353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EA3E3262-64D4-9344-8EBA-9DBE98ACA1D9}"/>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DE6D918A-480D-254D-AC81-BCFDB55C7C7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2776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BD0FA96D-72B1-774A-A3CC-CD63D792AF3E}"/>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B7E3ACD7-A946-2541-9838-9DE57E6B0BF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1004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6ED056F3-5DCA-0E4A-BA44-ACAC05D3B128}"/>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1885D9B7-A73C-6041-A30C-E19E7B80DD1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2523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Explanatoray_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8C465-7ABC-D0BE-1BB3-B1F4A3F1B40A}"/>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55859"/>
              </a:solid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4569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Explanatoray_slide_white">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55859"/>
              </a:solid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88089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1B53-6649-4E48-9BF2-6EA8E5DC2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7854D-5AE9-09B5-E105-2A8831558C7A}"/>
              </a:ext>
            </a:extLst>
          </p:cNvPr>
          <p:cNvSpPr>
            <a:spLocks noGrp="1"/>
          </p:cNvSpPr>
          <p:nvPr>
            <p:ph type="dt" sz="half" idx="10"/>
          </p:nvPr>
        </p:nvSpPr>
        <p:spPr/>
        <p:txBody>
          <a:bodyPr/>
          <a:lstStyle/>
          <a:p>
            <a:endParaRPr lang="fr-FR"/>
          </a:p>
        </p:txBody>
      </p:sp>
      <p:sp>
        <p:nvSpPr>
          <p:cNvPr id="4" name="Footer Placeholder 3">
            <a:extLst>
              <a:ext uri="{FF2B5EF4-FFF2-40B4-BE49-F238E27FC236}">
                <a16:creationId xmlns:a16="http://schemas.microsoft.com/office/drawing/2014/main" id="{736C812E-FE6A-2A25-B9F4-55645950D339}"/>
              </a:ext>
            </a:extLst>
          </p:cNvPr>
          <p:cNvSpPr>
            <a:spLocks noGrp="1"/>
          </p:cNvSpPr>
          <p:nvPr>
            <p:ph type="ftr" sz="quarter" idx="11"/>
          </p:nvPr>
        </p:nvSpPr>
        <p:spPr/>
        <p:txBody>
          <a:bodyPr/>
          <a:lstStyle/>
          <a:p>
            <a:r>
              <a:rPr lang="en-GB"/>
              <a:t>All refugee and migrant findings are indicative</a:t>
            </a:r>
            <a:endParaRPr lang="fr-FR"/>
          </a:p>
        </p:txBody>
      </p:sp>
      <p:sp>
        <p:nvSpPr>
          <p:cNvPr id="5" name="Slide Number Placeholder 4">
            <a:extLst>
              <a:ext uri="{FF2B5EF4-FFF2-40B4-BE49-F238E27FC236}">
                <a16:creationId xmlns:a16="http://schemas.microsoft.com/office/drawing/2014/main" id="{D79FCD8D-3C5B-E27C-8302-3BDC913B3397}"/>
              </a:ext>
            </a:extLst>
          </p:cNvPr>
          <p:cNvSpPr>
            <a:spLocks noGrp="1"/>
          </p:cNvSpPr>
          <p:nvPr>
            <p:ph type="sldNum" sz="quarter" idx="12"/>
          </p:nvPr>
        </p:nvSpPr>
        <p:spPr/>
        <p:txBody>
          <a:bodyPr/>
          <a:lstStyle/>
          <a:p>
            <a:fld id="{74A0C0C1-A777-AC4B-AA45-C58CC8424653}" type="slidenum">
              <a:rPr lang="fr-FR" smtClean="0"/>
              <a:t>‹#›</a:t>
            </a:fld>
            <a:endParaRPr lang="fr-FR"/>
          </a:p>
        </p:txBody>
      </p:sp>
      <p:sp>
        <p:nvSpPr>
          <p:cNvPr id="6" name="Rectangle 5">
            <a:extLst>
              <a:ext uri="{FF2B5EF4-FFF2-40B4-BE49-F238E27FC236}">
                <a16:creationId xmlns:a16="http://schemas.microsoft.com/office/drawing/2014/main" id="{8C2C4284-AB6E-FDB6-B057-8CC18F98B3F1}"/>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683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472A5ED1-4652-1642-BCA1-3B6C6DC58AB1}"/>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86F93F70-0FEA-0E4F-9A9C-1A6CA728D4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5544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32F0A85A-BAC2-EB48-AB31-3561803699EC}"/>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60BA6B95-AC46-4042-BF74-700B58D198C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8640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_slide">
    <p:spTree>
      <p:nvGrpSpPr>
        <p:cNvPr id="1" name=""/>
        <p:cNvGrpSpPr/>
        <p:nvPr/>
      </p:nvGrpSpPr>
      <p:grpSpPr>
        <a:xfrm>
          <a:off x="0" y="0"/>
          <a:ext cx="0" cy="0"/>
          <a:chOff x="0" y="0"/>
          <a:chExt cx="0" cy="0"/>
        </a:xfrm>
      </p:grpSpPr>
      <p:pic>
        <p:nvPicPr>
          <p:cNvPr id="3" name="Picture 2" descr="A parking lot full of cars&#10;&#10;Description automatically generated with low confidence">
            <a:extLst>
              <a:ext uri="{FF2B5EF4-FFF2-40B4-BE49-F238E27FC236}">
                <a16:creationId xmlns:a16="http://schemas.microsoft.com/office/drawing/2014/main" id="{3074EBD6-1812-81E7-BC70-46B050298E5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363C941E-E864-FC4E-9B8D-D8193F3A66DF}"/>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57B95E15-6F47-0242-8044-DD883A4477D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02AFDEE-9514-834E-A48B-35F53A7E1D76}"/>
              </a:ext>
            </a:extLst>
          </p:cNvPr>
          <p:cNvSpPr>
            <a:spLocks noGrp="1"/>
          </p:cNvSpPr>
          <p:nvPr>
            <p:ph type="sldNum" sz="quarter" idx="12"/>
          </p:nvPr>
        </p:nvSpPr>
        <p:spPr/>
        <p:txBody>
          <a:bodyPr/>
          <a:lstStyle/>
          <a:p>
            <a:fld id="{74A0C0C1-A777-AC4B-AA45-C58CC8424653}" type="slidenum">
              <a:rPr lang="fr-FR" smtClean="0"/>
              <a:t>‹#›</a:t>
            </a:fld>
            <a:endParaRPr lang="fr-FR" dirty="0"/>
          </a:p>
        </p:txBody>
      </p:sp>
      <p:sp>
        <p:nvSpPr>
          <p:cNvPr id="7" name="ZoneTexte 6">
            <a:extLst>
              <a:ext uri="{FF2B5EF4-FFF2-40B4-BE49-F238E27FC236}">
                <a16:creationId xmlns:a16="http://schemas.microsoft.com/office/drawing/2014/main" id="{FFBD548B-7A4F-6E48-8FEA-92ABFEEBD180}"/>
              </a:ext>
            </a:extLst>
          </p:cNvPr>
          <p:cNvSpPr txBox="1"/>
          <p:nvPr userDrawn="1"/>
        </p:nvSpPr>
        <p:spPr>
          <a:xfrm>
            <a:off x="411480" y="6469380"/>
            <a:ext cx="184731" cy="369332"/>
          </a:xfrm>
          <a:prstGeom prst="rect">
            <a:avLst/>
          </a:prstGeom>
          <a:noFill/>
        </p:spPr>
        <p:txBody>
          <a:bodyPr wrap="none" rtlCol="0">
            <a:spAutoFit/>
          </a:bodyPr>
          <a:lstStyle/>
          <a:p>
            <a:endParaRPr lang="fr-FR" dirty="0"/>
          </a:p>
        </p:txBody>
      </p:sp>
      <p:sp>
        <p:nvSpPr>
          <p:cNvPr id="20" name="Rectangle 19">
            <a:extLst>
              <a:ext uri="{FF2B5EF4-FFF2-40B4-BE49-F238E27FC236}">
                <a16:creationId xmlns:a16="http://schemas.microsoft.com/office/drawing/2014/main" id="{42EF2957-5457-41EF-FDE7-4AB5E04CD416}"/>
              </a:ext>
            </a:extLst>
          </p:cNvPr>
          <p:cNvSpPr/>
          <p:nvPr userDrawn="1"/>
        </p:nvSpPr>
        <p:spPr>
          <a:xfrm>
            <a:off x="0" y="6102961"/>
            <a:ext cx="12192000" cy="767135"/>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9" name="Picture 18" descr="Logo&#10;&#10;Description automatically generated">
            <a:extLst>
              <a:ext uri="{FF2B5EF4-FFF2-40B4-BE49-F238E27FC236}">
                <a16:creationId xmlns:a16="http://schemas.microsoft.com/office/drawing/2014/main" id="{03C49AA0-C25F-13DF-4EBB-B179B8AFBD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31894" y="6309360"/>
            <a:ext cx="1296104" cy="503938"/>
          </a:xfrm>
          <a:prstGeom prst="rect">
            <a:avLst/>
          </a:prstGeom>
          <a:noFill/>
          <a:ln>
            <a:noFill/>
          </a:ln>
        </p:spPr>
      </p:pic>
      <p:pic>
        <p:nvPicPr>
          <p:cNvPr id="9" name="Picture 8" descr="Logo&#10;&#10;Description automatically generated">
            <a:extLst>
              <a:ext uri="{FF2B5EF4-FFF2-40B4-BE49-F238E27FC236}">
                <a16:creationId xmlns:a16="http://schemas.microsoft.com/office/drawing/2014/main" id="{F98A1FAB-866F-5BAA-6BBC-2E999A3C3CBD}"/>
              </a:ext>
            </a:extLst>
          </p:cNvPr>
          <p:cNvPicPr>
            <a:picLocks noChangeAspect="1"/>
          </p:cNvPicPr>
          <p:nvPr userDrawn="1"/>
        </p:nvPicPr>
        <p:blipFill>
          <a:blip r:embed="rId4"/>
          <a:stretch>
            <a:fillRect/>
          </a:stretch>
        </p:blipFill>
        <p:spPr>
          <a:xfrm>
            <a:off x="11683964" y="6277690"/>
            <a:ext cx="508887" cy="478812"/>
          </a:xfrm>
          <a:prstGeom prst="rect">
            <a:avLst/>
          </a:prstGeom>
        </p:spPr>
      </p:pic>
      <p:sp>
        <p:nvSpPr>
          <p:cNvPr id="8" name="ZoneTexte 7">
            <a:extLst>
              <a:ext uri="{FF2B5EF4-FFF2-40B4-BE49-F238E27FC236}">
                <a16:creationId xmlns:a16="http://schemas.microsoft.com/office/drawing/2014/main" id="{E0F220F1-9A67-C844-9328-2748B0A4789D}"/>
              </a:ext>
            </a:extLst>
          </p:cNvPr>
          <p:cNvSpPr txBox="1"/>
          <p:nvPr userDrawn="1"/>
        </p:nvSpPr>
        <p:spPr>
          <a:xfrm>
            <a:off x="205740" y="6309360"/>
            <a:ext cx="184731" cy="369332"/>
          </a:xfrm>
          <a:prstGeom prst="rect">
            <a:avLst/>
          </a:prstGeom>
          <a:noFill/>
        </p:spPr>
        <p:txBody>
          <a:bodyPr wrap="none" rtlCol="0">
            <a:spAutoFit/>
          </a:bodyPr>
          <a:lstStyle/>
          <a:p>
            <a:endParaRPr lang="fr-FR" dirty="0"/>
          </a:p>
        </p:txBody>
      </p:sp>
      <p:sp>
        <p:nvSpPr>
          <p:cNvPr id="15" name="Rectangle 14">
            <a:extLst>
              <a:ext uri="{FF2B5EF4-FFF2-40B4-BE49-F238E27FC236}">
                <a16:creationId xmlns:a16="http://schemas.microsoft.com/office/drawing/2014/main" id="{F6068C3E-27FA-E046-9A67-96C7D52F230A}"/>
              </a:ext>
            </a:extLst>
          </p:cNvPr>
          <p:cNvSpPr/>
          <p:nvPr userDrawn="1"/>
        </p:nvSpPr>
        <p:spPr>
          <a:xfrm flipH="1">
            <a:off x="1450512" y="1003068"/>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1" name="Rectangle 20">
            <a:extLst>
              <a:ext uri="{FF2B5EF4-FFF2-40B4-BE49-F238E27FC236}">
                <a16:creationId xmlns:a16="http://schemas.microsoft.com/office/drawing/2014/main" id="{FB3DF30C-D9C3-92EB-C764-1136AA8EFD69}"/>
              </a:ext>
            </a:extLst>
          </p:cNvPr>
          <p:cNvSpPr/>
          <p:nvPr userDrawn="1"/>
        </p:nvSpPr>
        <p:spPr>
          <a:xfrm>
            <a:off x="0" y="-3468"/>
            <a:ext cx="12192000" cy="6873565"/>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52976FE0-C963-954B-9274-09616D26F24F}"/>
              </a:ext>
            </a:extLst>
          </p:cNvPr>
          <p:cNvSpPr/>
          <p:nvPr userDrawn="1"/>
        </p:nvSpPr>
        <p:spPr>
          <a:xfrm>
            <a:off x="610752" y="0"/>
            <a:ext cx="5988822" cy="6530365"/>
          </a:xfrm>
          <a:prstGeom prst="rect">
            <a:avLst/>
          </a:prstGeom>
          <a:solidFill>
            <a:srgbClr val="EF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6" name="Sous-titre 2">
            <a:extLst>
              <a:ext uri="{FF2B5EF4-FFF2-40B4-BE49-F238E27FC236}">
                <a16:creationId xmlns:a16="http://schemas.microsoft.com/office/drawing/2014/main" id="{42B754E8-72D5-5B44-8FD0-E2DA3855D64E}"/>
              </a:ext>
            </a:extLst>
          </p:cNvPr>
          <p:cNvSpPr txBox="1">
            <a:spLocks/>
          </p:cNvSpPr>
          <p:nvPr userDrawn="1"/>
        </p:nvSpPr>
        <p:spPr>
          <a:xfrm>
            <a:off x="10937280" y="6338002"/>
            <a:ext cx="1119038" cy="358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dirty="0">
              <a:solidFill>
                <a:schemeClr val="bg1"/>
              </a:solidFill>
              <a:latin typeface="Leelawadee" panose="020B0502040204020203" pitchFamily="34" charset="-34"/>
              <a:cs typeface="Leelawadee" panose="020B0502040204020203" pitchFamily="34" charset="-34"/>
            </a:endParaRPr>
          </a:p>
        </p:txBody>
      </p:sp>
      <p:sp>
        <p:nvSpPr>
          <p:cNvPr id="27" name="Espace réservé du texte 26">
            <a:extLst>
              <a:ext uri="{FF2B5EF4-FFF2-40B4-BE49-F238E27FC236}">
                <a16:creationId xmlns:a16="http://schemas.microsoft.com/office/drawing/2014/main" id="{D1D09005-B822-254C-B296-28A5427AAA4E}"/>
              </a:ext>
            </a:extLst>
          </p:cNvPr>
          <p:cNvSpPr>
            <a:spLocks noGrp="1"/>
          </p:cNvSpPr>
          <p:nvPr>
            <p:ph type="body" sz="quarter" idx="13" hasCustomPrompt="1"/>
          </p:nvPr>
        </p:nvSpPr>
        <p:spPr>
          <a:xfrm>
            <a:off x="1762480" y="1371600"/>
            <a:ext cx="3914916" cy="2057400"/>
          </a:xfrm>
        </p:spPr>
        <p:txBody>
          <a:bodyPr>
            <a:noAutofit/>
          </a:bodyPr>
          <a:lstStyle>
            <a:lvl1pPr marL="0" indent="0">
              <a:buNone/>
              <a:defRPr sz="5400" b="1" i="0">
                <a:solidFill>
                  <a:schemeClr val="bg1"/>
                </a:solidFill>
                <a:latin typeface="Franklin Gothic Demi" panose="020B0603020102020204" pitchFamily="34" charset="0"/>
              </a:defRPr>
            </a:lvl1pPr>
          </a:lstStyle>
          <a:p>
            <a:pPr lvl="0"/>
            <a:r>
              <a:rPr lang="fr-FR" dirty="0"/>
              <a:t>HERE </a:t>
            </a:r>
            <a:br>
              <a:rPr lang="fr-FR" dirty="0"/>
            </a:br>
            <a:r>
              <a:rPr lang="fr-FR" dirty="0"/>
              <a:t>GOES </a:t>
            </a:r>
            <a:br>
              <a:rPr lang="fr-FR" dirty="0"/>
            </a:br>
            <a:r>
              <a:rPr lang="fr-FR" dirty="0"/>
              <a:t>YOUR TITLE</a:t>
            </a:r>
          </a:p>
        </p:txBody>
      </p:sp>
      <p:sp>
        <p:nvSpPr>
          <p:cNvPr id="29" name="Espace réservé du texte 28">
            <a:extLst>
              <a:ext uri="{FF2B5EF4-FFF2-40B4-BE49-F238E27FC236}">
                <a16:creationId xmlns:a16="http://schemas.microsoft.com/office/drawing/2014/main" id="{57C6EBF6-89CC-514B-89F3-CA3AE7FE7FCE}"/>
              </a:ext>
            </a:extLst>
          </p:cNvPr>
          <p:cNvSpPr>
            <a:spLocks noGrp="1"/>
          </p:cNvSpPr>
          <p:nvPr>
            <p:ph type="body" sz="quarter" idx="14" hasCustomPrompt="1"/>
          </p:nvPr>
        </p:nvSpPr>
        <p:spPr>
          <a:xfrm>
            <a:off x="1762480" y="4098442"/>
            <a:ext cx="3914916" cy="1270000"/>
          </a:xfrm>
        </p:spPr>
        <p:txBody>
          <a:bodyPr>
            <a:normAutofit/>
          </a:bodyPr>
          <a:lstStyle>
            <a:lvl1pPr marL="0" indent="0">
              <a:buNone/>
              <a:defRPr sz="240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 </a:t>
            </a:r>
          </a:p>
        </p:txBody>
      </p:sp>
      <p:sp>
        <p:nvSpPr>
          <p:cNvPr id="32" name="Espace réservé du texte 31">
            <a:extLst>
              <a:ext uri="{FF2B5EF4-FFF2-40B4-BE49-F238E27FC236}">
                <a16:creationId xmlns:a16="http://schemas.microsoft.com/office/drawing/2014/main" id="{F593AC5C-D3E1-D344-815B-1039EA6AED00}"/>
              </a:ext>
            </a:extLst>
          </p:cNvPr>
          <p:cNvSpPr>
            <a:spLocks noGrp="1"/>
          </p:cNvSpPr>
          <p:nvPr>
            <p:ph type="body" sz="quarter" idx="15" hasCustomPrompt="1"/>
          </p:nvPr>
        </p:nvSpPr>
        <p:spPr>
          <a:xfrm>
            <a:off x="5117877" y="122811"/>
            <a:ext cx="1119038" cy="282575"/>
          </a:xfrm>
        </p:spPr>
        <p:txBody>
          <a:bodyPr>
            <a:noAutofit/>
          </a:bodyPr>
          <a:lstStyle>
            <a:lvl1pPr marL="0" indent="0" algn="ctr">
              <a:buNone/>
              <a:defRPr sz="180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23" name="Image 22">
            <a:extLst>
              <a:ext uri="{FF2B5EF4-FFF2-40B4-BE49-F238E27FC236}">
                <a16:creationId xmlns:a16="http://schemas.microsoft.com/office/drawing/2014/main" id="{915E705F-9371-9A4B-8DFF-B3E6898EF6A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4" name="Image 23">
            <a:extLst>
              <a:ext uri="{FF2B5EF4-FFF2-40B4-BE49-F238E27FC236}">
                <a16:creationId xmlns:a16="http://schemas.microsoft.com/office/drawing/2014/main" id="{B53A0780-2FCB-034B-AF07-86148F22339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5" name="Image 24" descr="Une image contenant extérieur, bouteille, vert, assis&#10;&#10;Description générée automatiquement">
            <a:extLst>
              <a:ext uri="{FF2B5EF4-FFF2-40B4-BE49-F238E27FC236}">
                <a16:creationId xmlns:a16="http://schemas.microsoft.com/office/drawing/2014/main" id="{7E2CFB2E-21DF-1B4A-B9D7-7D284E8BF122}"/>
              </a:ext>
            </a:extLst>
          </p:cNvPr>
          <p:cNvPicPr>
            <a:picLocks noChangeAspect="1"/>
          </p:cNvPicPr>
          <p:nvPr userDrawn="1"/>
        </p:nvPicPr>
        <p:blipFill>
          <a:blip r:embed="rId7"/>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D2EB1BCF-A614-E04C-81D3-A81A2894743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8" name="TextBox 27">
            <a:extLst>
              <a:ext uri="{FF2B5EF4-FFF2-40B4-BE49-F238E27FC236}">
                <a16:creationId xmlns:a16="http://schemas.microsoft.com/office/drawing/2014/main" id="{6F3A502A-6BD1-A1A6-0EA2-077EB09CE094}"/>
              </a:ext>
            </a:extLst>
          </p:cNvPr>
          <p:cNvSpPr txBox="1"/>
          <p:nvPr userDrawn="1"/>
        </p:nvSpPr>
        <p:spPr>
          <a:xfrm>
            <a:off x="0" y="6601406"/>
            <a:ext cx="609456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Bawader</a:t>
            </a: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Organization</a:t>
            </a:r>
            <a:endParaRPr kumimoji="0" lang="es-ES"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180958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Explanatoray_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F1673E-B729-1F41-BEE2-C08E79D0A967}"/>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5" name="Image 24" descr="Une image contenant dessin, assiette&#10;&#10;Description générée automatiquement">
            <a:extLst>
              <a:ext uri="{FF2B5EF4-FFF2-40B4-BE49-F238E27FC236}">
                <a16:creationId xmlns:a16="http://schemas.microsoft.com/office/drawing/2014/main" id="{1BE3C079-6EDF-ED40-9218-D5EF134B69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26" name="Image 25">
            <a:extLst>
              <a:ext uri="{FF2B5EF4-FFF2-40B4-BE49-F238E27FC236}">
                <a16:creationId xmlns:a16="http://schemas.microsoft.com/office/drawing/2014/main" id="{6B0F0BA0-8007-594A-A2DB-018D3E7BA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28" name="Image 27">
            <a:extLst>
              <a:ext uri="{FF2B5EF4-FFF2-40B4-BE49-F238E27FC236}">
                <a16:creationId xmlns:a16="http://schemas.microsoft.com/office/drawing/2014/main" id="{DD1DEE64-593D-3542-9721-1B9CAEEB12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3" name="Espace réservé du texte 21">
            <a:extLst>
              <a:ext uri="{FF2B5EF4-FFF2-40B4-BE49-F238E27FC236}">
                <a16:creationId xmlns:a16="http://schemas.microsoft.com/office/drawing/2014/main" id="{BBC0C5CD-D3AA-CA4B-A213-EC52014E44EE}"/>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35" name="Image 34" descr="Une image contenant extérieur, eau, herbe, roche&#10;&#10;Description générée automatiquement">
            <a:extLst>
              <a:ext uri="{FF2B5EF4-FFF2-40B4-BE49-F238E27FC236}">
                <a16:creationId xmlns:a16="http://schemas.microsoft.com/office/drawing/2014/main" id="{38201329-1320-2840-9684-003B80ED8566}"/>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7"/>
            <a:ext cx="6176923" cy="3445993"/>
          </a:xfrm>
          <a:prstGeom prst="rect">
            <a:avLst/>
          </a:prstGeom>
        </p:spPr>
      </p:pic>
      <p:pic>
        <p:nvPicPr>
          <p:cNvPr id="36" name="Image 35" descr="Une image contenant bâtiment, extérieur, maison, brique&#10;&#10;Description générée automatiquement">
            <a:extLst>
              <a:ext uri="{FF2B5EF4-FFF2-40B4-BE49-F238E27FC236}">
                <a16:creationId xmlns:a16="http://schemas.microsoft.com/office/drawing/2014/main" id="{A30209BE-D584-204E-A644-6DE166DA357A}"/>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5537" cy="3445994"/>
          </a:xfrm>
          <a:prstGeom prst="rect">
            <a:avLst/>
          </a:prstGeom>
        </p:spPr>
      </p:pic>
      <p:pic>
        <p:nvPicPr>
          <p:cNvPr id="41" name="Image 40">
            <a:extLst>
              <a:ext uri="{FF2B5EF4-FFF2-40B4-BE49-F238E27FC236}">
                <a16:creationId xmlns:a16="http://schemas.microsoft.com/office/drawing/2014/main" id="{F0832D14-3B31-0247-A05F-D277041BA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42" name="Image 41">
            <a:extLst>
              <a:ext uri="{FF2B5EF4-FFF2-40B4-BE49-F238E27FC236}">
                <a16:creationId xmlns:a16="http://schemas.microsoft.com/office/drawing/2014/main" id="{D1AACA65-640F-2249-887F-BB6DB0920D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43" name="Image 42" descr="Une image contenant extérieur, bouteille, vert, assis&#10;&#10;Description générée automatiquement">
            <a:extLst>
              <a:ext uri="{FF2B5EF4-FFF2-40B4-BE49-F238E27FC236}">
                <a16:creationId xmlns:a16="http://schemas.microsoft.com/office/drawing/2014/main" id="{A277910F-BE5F-CF4F-AE59-24B23D6363BE}"/>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44" name="Image 43" descr="Une image contenant dessin, assiette&#10;&#10;Description générée automatiquement">
            <a:extLst>
              <a:ext uri="{FF2B5EF4-FFF2-40B4-BE49-F238E27FC236}">
                <a16:creationId xmlns:a16="http://schemas.microsoft.com/office/drawing/2014/main" id="{9622902D-47FA-EB45-B335-CFC9A33F17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
        <p:nvSpPr>
          <p:cNvPr id="45" name="Espace réservé du texte 21">
            <a:extLst>
              <a:ext uri="{FF2B5EF4-FFF2-40B4-BE49-F238E27FC236}">
                <a16:creationId xmlns:a16="http://schemas.microsoft.com/office/drawing/2014/main" id="{8FA2B8CF-1FE8-FA46-BE4F-BDD7AA03DF64}"/>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6" name="Espace réservé du texte 21">
            <a:extLst>
              <a:ext uri="{FF2B5EF4-FFF2-40B4-BE49-F238E27FC236}">
                <a16:creationId xmlns:a16="http://schemas.microsoft.com/office/drawing/2014/main" id="{A3D07DB6-9C8F-7C4C-AEDB-0CD561BD0B4B}"/>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47" name="Espace réservé du texte 21">
            <a:extLst>
              <a:ext uri="{FF2B5EF4-FFF2-40B4-BE49-F238E27FC236}">
                <a16:creationId xmlns:a16="http://schemas.microsoft.com/office/drawing/2014/main" id="{3E3B9BA5-2A6A-3047-B984-39B4E4C5FDC3}"/>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8" name="Espace réservé du texte 21">
            <a:extLst>
              <a:ext uri="{FF2B5EF4-FFF2-40B4-BE49-F238E27FC236}">
                <a16:creationId xmlns:a16="http://schemas.microsoft.com/office/drawing/2014/main" id="{A3EFC9AD-77BE-C04E-820A-9872B94894CE}"/>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Tree>
    <p:extLst>
      <p:ext uri="{BB962C8B-B14F-4D97-AF65-F5344CB8AC3E}">
        <p14:creationId xmlns:p14="http://schemas.microsoft.com/office/powerpoint/2010/main" val="355788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0" name="Image 29" descr="Une image contenant dessin, assiette&#10;&#10;Description générée automatiquement">
            <a:extLst>
              <a:ext uri="{FF2B5EF4-FFF2-40B4-BE49-F238E27FC236}">
                <a16:creationId xmlns:a16="http://schemas.microsoft.com/office/drawing/2014/main" id="{3C44B671-FCD7-D444-A2E2-ECDD90C7FB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13" name="Image 12" descr="Une image contenant extérieur, eau, herbe, roche&#10;&#10;Description générée automatiquement">
            <a:extLst>
              <a:ext uri="{FF2B5EF4-FFF2-40B4-BE49-F238E27FC236}">
                <a16:creationId xmlns:a16="http://schemas.microsoft.com/office/drawing/2014/main" id="{6C32D3CB-1790-4F40-BCA1-6541C72ABB10}"/>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6"/>
            <a:ext cx="6176921" cy="3445992"/>
          </a:xfrm>
          <a:prstGeom prst="rect">
            <a:avLst/>
          </a:prstGeom>
        </p:spPr>
      </p:pic>
      <p:pic>
        <p:nvPicPr>
          <p:cNvPr id="14" name="Image 13" descr="Une image contenant bâtiment, extérieur, maison, brique&#10;&#10;Description générée automatiquement">
            <a:extLst>
              <a:ext uri="{FF2B5EF4-FFF2-40B4-BE49-F238E27FC236}">
                <a16:creationId xmlns:a16="http://schemas.microsoft.com/office/drawing/2014/main" id="{57D2CA7E-B84A-544E-9C5E-C82F8F1C6628}"/>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2069" cy="3445993"/>
          </a:xfrm>
          <a:prstGeom prst="rect">
            <a:avLst/>
          </a:prstGeom>
        </p:spPr>
      </p:pic>
      <p:sp>
        <p:nvSpPr>
          <p:cNvPr id="15" name="Espace réservé du texte 21">
            <a:extLst>
              <a:ext uri="{FF2B5EF4-FFF2-40B4-BE49-F238E27FC236}">
                <a16:creationId xmlns:a16="http://schemas.microsoft.com/office/drawing/2014/main" id="{3F36EE16-4807-8741-9412-51C803ED1C8A}"/>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pic>
        <p:nvPicPr>
          <p:cNvPr id="21" name="Image 20">
            <a:extLst>
              <a:ext uri="{FF2B5EF4-FFF2-40B4-BE49-F238E27FC236}">
                <a16:creationId xmlns:a16="http://schemas.microsoft.com/office/drawing/2014/main" id="{8D94F0C2-9AEC-9547-91AB-EF565845AE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22" name="Image 21">
            <a:extLst>
              <a:ext uri="{FF2B5EF4-FFF2-40B4-BE49-F238E27FC236}">
                <a16:creationId xmlns:a16="http://schemas.microsoft.com/office/drawing/2014/main" id="{773BBD83-E600-0941-B336-679CD3D546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19" name="Image 18" descr="Une image contenant extérieur, bouteille, vert, assis&#10;&#10;Description générée automatiquement">
            <a:extLst>
              <a:ext uri="{FF2B5EF4-FFF2-40B4-BE49-F238E27FC236}">
                <a16:creationId xmlns:a16="http://schemas.microsoft.com/office/drawing/2014/main" id="{DD414081-FBCB-9E4E-8E61-DCAF5A36510B}"/>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24" name="Image 23" descr="Une image contenant dessin, assiette&#10;&#10;Description générée automatiquement">
            <a:extLst>
              <a:ext uri="{FF2B5EF4-FFF2-40B4-BE49-F238E27FC236}">
                <a16:creationId xmlns:a16="http://schemas.microsoft.com/office/drawing/2014/main" id="{02D0350D-22EB-1140-BE60-35E628E12E1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0296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EE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B79C37DD-6B6C-8B47-B110-53369A48F7AB}"/>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C0C800F1-71C3-C94E-9896-C6019F2E183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7205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698A1B4B-A234-2E4A-AB18-D3055C538F7F}"/>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21E415B9-BAD7-5246-9C34-8495BCD104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00087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9CC415F6-51E6-484E-894F-DCA0E29C418D}"/>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EAB7E08A-6507-CA45-9BAF-590B2ADB37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999095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3BD60D61-2137-044B-ACFC-547B2CC876A0}"/>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070BF077-7C27-0C46-8239-E3CA14A562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3344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01DAA7B3-8BDD-B746-9671-89945084F866}"/>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58D251EE-492A-8F41-91E1-AA196C1E000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0453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Explanatoray_section_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3B21A5-CA54-779E-84AF-BDA85BB2CE26}"/>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 name="Picture 2" descr="A parking lot full of cars&#10;&#10;Description automatically generated with low confidence">
            <a:extLst>
              <a:ext uri="{FF2B5EF4-FFF2-40B4-BE49-F238E27FC236}">
                <a16:creationId xmlns:a16="http://schemas.microsoft.com/office/drawing/2014/main" id="{41D11844-4327-D1A5-D0C6-153C93200C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2DAF546B-F527-7876-1170-D8F1F3FBD08C}"/>
              </a:ext>
            </a:extLst>
          </p:cNvPr>
          <p:cNvSpPr/>
          <p:nvPr userDrawn="1"/>
        </p:nvSpPr>
        <p:spPr>
          <a:xfrm>
            <a:off x="0" y="-7911"/>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45169535-CE4A-9C41-93B1-37FD57034319}"/>
              </a:ext>
            </a:extLst>
          </p:cNvPr>
          <p:cNvSpPr/>
          <p:nvPr userDrawn="1"/>
        </p:nvSpPr>
        <p:spPr>
          <a:xfrm>
            <a:off x="549484" y="1077942"/>
            <a:ext cx="3537204" cy="4749005"/>
          </a:xfrm>
          <a:prstGeom prst="rect">
            <a:avLst/>
          </a:prstGeom>
          <a:solidFill>
            <a:srgbClr val="EE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17F2EDD9-6FE0-C843-AFB7-06B2050F4BA8}"/>
              </a:ext>
            </a:extLst>
          </p:cNvPr>
          <p:cNvSpPr/>
          <p:nvPr userDrawn="1"/>
        </p:nvSpPr>
        <p:spPr>
          <a:xfrm>
            <a:off x="4361756" y="1077941"/>
            <a:ext cx="3537204" cy="4749005"/>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8F39D58-C840-AF43-AFD0-96D1219F2273}"/>
              </a:ext>
            </a:extLst>
          </p:cNvPr>
          <p:cNvSpPr/>
          <p:nvPr userDrawn="1"/>
        </p:nvSpPr>
        <p:spPr>
          <a:xfrm>
            <a:off x="8196889" y="1041174"/>
            <a:ext cx="3537204" cy="4749005"/>
          </a:xfrm>
          <a:prstGeom prst="rect">
            <a:avLst/>
          </a:prstGeom>
          <a:solidFill>
            <a:srgbClr val="D4CABB">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955222" y="3558710"/>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1382479" y="1590304"/>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43" name="Espace réservé du texte 21">
            <a:extLst>
              <a:ext uri="{FF2B5EF4-FFF2-40B4-BE49-F238E27FC236}">
                <a16:creationId xmlns:a16="http://schemas.microsoft.com/office/drawing/2014/main" id="{50015BC8-23ED-E848-B5CE-F4EFEA1FA5A0}"/>
              </a:ext>
            </a:extLst>
          </p:cNvPr>
          <p:cNvSpPr>
            <a:spLocks noGrp="1"/>
          </p:cNvSpPr>
          <p:nvPr>
            <p:ph type="body" sz="quarter" idx="18" hasCustomPrompt="1"/>
          </p:nvPr>
        </p:nvSpPr>
        <p:spPr>
          <a:xfrm>
            <a:off x="4919683" y="3521287"/>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4" name="Espace réservé du texte 21">
            <a:extLst>
              <a:ext uri="{FF2B5EF4-FFF2-40B4-BE49-F238E27FC236}">
                <a16:creationId xmlns:a16="http://schemas.microsoft.com/office/drawing/2014/main" id="{879C49E9-42F5-CA41-AB6A-1C4B27461EE8}"/>
              </a:ext>
            </a:extLst>
          </p:cNvPr>
          <p:cNvSpPr>
            <a:spLocks noGrp="1"/>
          </p:cNvSpPr>
          <p:nvPr>
            <p:ph type="body" sz="quarter" idx="19" hasCustomPrompt="1"/>
          </p:nvPr>
        </p:nvSpPr>
        <p:spPr>
          <a:xfrm>
            <a:off x="5346940" y="1552881"/>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45" name="Espace réservé du texte 21">
            <a:extLst>
              <a:ext uri="{FF2B5EF4-FFF2-40B4-BE49-F238E27FC236}">
                <a16:creationId xmlns:a16="http://schemas.microsoft.com/office/drawing/2014/main" id="{ABC5ADDC-3F37-5C40-930F-11B2791CC20E}"/>
              </a:ext>
            </a:extLst>
          </p:cNvPr>
          <p:cNvSpPr>
            <a:spLocks noGrp="1"/>
          </p:cNvSpPr>
          <p:nvPr>
            <p:ph type="body" sz="quarter" idx="20" hasCustomPrompt="1"/>
          </p:nvPr>
        </p:nvSpPr>
        <p:spPr>
          <a:xfrm>
            <a:off x="8617835" y="3516734"/>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6" name="Espace réservé du texte 21">
            <a:extLst>
              <a:ext uri="{FF2B5EF4-FFF2-40B4-BE49-F238E27FC236}">
                <a16:creationId xmlns:a16="http://schemas.microsoft.com/office/drawing/2014/main" id="{8DA54D7B-2D54-D345-9E7A-5FBF444DFB09}"/>
              </a:ext>
            </a:extLst>
          </p:cNvPr>
          <p:cNvSpPr>
            <a:spLocks noGrp="1"/>
          </p:cNvSpPr>
          <p:nvPr>
            <p:ph type="body" sz="quarter" idx="21" hasCustomPrompt="1"/>
          </p:nvPr>
        </p:nvSpPr>
        <p:spPr>
          <a:xfrm>
            <a:off x="9045092" y="154832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pic>
        <p:nvPicPr>
          <p:cNvPr id="17" name="Image 15" descr="Une image contenant dessin, assiette&#10;&#10;Description générée automatiquement">
            <a:extLst>
              <a:ext uri="{FF2B5EF4-FFF2-40B4-BE49-F238E27FC236}">
                <a16:creationId xmlns:a16="http://schemas.microsoft.com/office/drawing/2014/main" id="{280F09EF-5225-FA44-F868-A291197A0C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21" name="Image 16">
            <a:extLst>
              <a:ext uri="{FF2B5EF4-FFF2-40B4-BE49-F238E27FC236}">
                <a16:creationId xmlns:a16="http://schemas.microsoft.com/office/drawing/2014/main" id="{E2DFEFA9-9144-3FE4-EFD6-7BA45ACBA0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2" name="Image 17">
            <a:extLst>
              <a:ext uri="{FF2B5EF4-FFF2-40B4-BE49-F238E27FC236}">
                <a16:creationId xmlns:a16="http://schemas.microsoft.com/office/drawing/2014/main" id="{4207B8FE-431B-51B0-00A7-E5B21028E5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3" name="Image 13" descr="Une image contenant extérieur, bouteille, vert, assis&#10;&#10;Description générée automatiquement">
            <a:extLst>
              <a:ext uri="{FF2B5EF4-FFF2-40B4-BE49-F238E27FC236}">
                <a16:creationId xmlns:a16="http://schemas.microsoft.com/office/drawing/2014/main" id="{486C3AA7-F7C0-1C2E-1173-00E970D0C961}"/>
              </a:ext>
            </a:extLst>
          </p:cNvPr>
          <p:cNvPicPr>
            <a:picLocks noChangeAspect="1"/>
          </p:cNvPicPr>
          <p:nvPr userDrawn="1"/>
        </p:nvPicPr>
        <p:blipFill>
          <a:blip r:embed="rId6"/>
          <a:stretch>
            <a:fillRect/>
          </a:stretch>
        </p:blipFill>
        <p:spPr>
          <a:xfrm>
            <a:off x="0" y="-40413"/>
            <a:ext cx="1277183" cy="419054"/>
          </a:xfrm>
          <a:prstGeom prst="rect">
            <a:avLst/>
          </a:prstGeom>
        </p:spPr>
      </p:pic>
    </p:spTree>
    <p:extLst>
      <p:ext uri="{BB962C8B-B14F-4D97-AF65-F5344CB8AC3E}">
        <p14:creationId xmlns:p14="http://schemas.microsoft.com/office/powerpoint/2010/main" val="2131569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A648BFA-5624-FB4A-94DB-79D46D9DDA60}"/>
              </a:ext>
            </a:extLst>
          </p:cNvPr>
          <p:cNvSpPr/>
          <p:nvPr userDrawn="1"/>
        </p:nvSpPr>
        <p:spPr>
          <a:xfrm>
            <a:off x="6684579" y="1"/>
            <a:ext cx="5507422" cy="6877806"/>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7332912F-4A4C-404D-AE89-FF5A5ED65E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20160" y="194614"/>
            <a:ext cx="294169" cy="294169"/>
          </a:xfrm>
          <a:prstGeom prst="rect">
            <a:avLst/>
          </a:prstGeom>
        </p:spPr>
      </p:pic>
      <p:pic>
        <p:nvPicPr>
          <p:cNvPr id="14" name="Image 13">
            <a:extLst>
              <a:ext uri="{FF2B5EF4-FFF2-40B4-BE49-F238E27FC236}">
                <a16:creationId xmlns:a16="http://schemas.microsoft.com/office/drawing/2014/main" id="{A695FE77-47ED-D84B-960B-650D96EC04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62232" y="757581"/>
            <a:ext cx="294169" cy="294169"/>
          </a:xfrm>
          <a:prstGeom prst="rect">
            <a:avLst/>
          </a:prstGeom>
        </p:spPr>
      </p:pic>
      <p:pic>
        <p:nvPicPr>
          <p:cNvPr id="15" name="Image 14" descr="Une image contenant oiseau&#10;&#10;Description générée automatiquement">
            <a:extLst>
              <a:ext uri="{FF2B5EF4-FFF2-40B4-BE49-F238E27FC236}">
                <a16:creationId xmlns:a16="http://schemas.microsoft.com/office/drawing/2014/main" id="{F48CB4FE-E32E-A745-A3CC-44632607604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762232" y="1320549"/>
            <a:ext cx="294170" cy="294170"/>
          </a:xfrm>
          <a:prstGeom prst="rect">
            <a:avLst/>
          </a:prstGeom>
        </p:spPr>
      </p:pic>
      <p:sp>
        <p:nvSpPr>
          <p:cNvPr id="24" name="Rectangle 23">
            <a:extLst>
              <a:ext uri="{FF2B5EF4-FFF2-40B4-BE49-F238E27FC236}">
                <a16:creationId xmlns:a16="http://schemas.microsoft.com/office/drawing/2014/main" id="{B6EFE044-6112-8B45-AE9E-9E7331F29882}"/>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E3F6FBAF-8A3C-CD4B-80F1-D4638139769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9891" y="2613847"/>
            <a:ext cx="324294" cy="324294"/>
          </a:xfrm>
          <a:prstGeom prst="rect">
            <a:avLst/>
          </a:prstGeom>
        </p:spPr>
      </p:pic>
      <p:pic>
        <p:nvPicPr>
          <p:cNvPr id="28" name="Image 27" descr="Une image contenant oiseau&#10;&#10;Description générée automatiquement">
            <a:extLst>
              <a:ext uri="{FF2B5EF4-FFF2-40B4-BE49-F238E27FC236}">
                <a16:creationId xmlns:a16="http://schemas.microsoft.com/office/drawing/2014/main" id="{6158ABCF-A474-1B40-83F6-CD77E756B79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9696" y="3548655"/>
            <a:ext cx="371713" cy="371713"/>
          </a:xfrm>
          <a:prstGeom prst="rect">
            <a:avLst/>
          </a:prstGeom>
        </p:spPr>
      </p:pic>
      <p:pic>
        <p:nvPicPr>
          <p:cNvPr id="29" name="Image 28">
            <a:extLst>
              <a:ext uri="{FF2B5EF4-FFF2-40B4-BE49-F238E27FC236}">
                <a16:creationId xmlns:a16="http://schemas.microsoft.com/office/drawing/2014/main" id="{159EBA83-E00D-9A44-B2B9-929D6B0814F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12935" y="4663226"/>
            <a:ext cx="371713" cy="371713"/>
          </a:xfrm>
          <a:prstGeom prst="rect">
            <a:avLst/>
          </a:prstGeom>
        </p:spPr>
      </p:pic>
      <p:pic>
        <p:nvPicPr>
          <p:cNvPr id="31" name="Image 30">
            <a:extLst>
              <a:ext uri="{FF2B5EF4-FFF2-40B4-BE49-F238E27FC236}">
                <a16:creationId xmlns:a16="http://schemas.microsoft.com/office/drawing/2014/main" id="{3DA27D85-9A02-6A4B-ABDD-121D5BCEEA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E0540A48-F910-164B-AC64-BBD4724CFBB7}"/>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Sous-titre 2">
            <a:extLst>
              <a:ext uri="{FF2B5EF4-FFF2-40B4-BE49-F238E27FC236}">
                <a16:creationId xmlns:a16="http://schemas.microsoft.com/office/drawing/2014/main" id="{1F53C7CA-871A-A944-9926-FF1A00BA1372}"/>
              </a:ext>
            </a:extLst>
          </p:cNvPr>
          <p:cNvSpPr txBox="1">
            <a:spLocks/>
          </p:cNvSpPr>
          <p:nvPr userDrawn="1"/>
        </p:nvSpPr>
        <p:spPr>
          <a:xfrm>
            <a:off x="5096824" y="6609138"/>
            <a:ext cx="5635255" cy="2406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470667" y="2668149"/>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Geneva, Switzerland, </a:t>
            </a:r>
            <a:r>
              <a:rPr lang="en-GB" noProof="0" dirty="0" err="1"/>
              <a:t>Chemin</a:t>
            </a:r>
            <a:r>
              <a:rPr lang="en-GB" noProof="0" dirty="0"/>
              <a:t> de Balexert 7-9, MIE II</a:t>
            </a: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7263037" y="2154825"/>
            <a:ext cx="4751292" cy="2106613"/>
          </a:xfrm>
        </p:spPr>
        <p:txBody>
          <a:bodyPr anchor="ctr">
            <a:noAutofit/>
          </a:bodyPr>
          <a:lstStyle>
            <a:lvl1pPr marL="0" indent="0" algn="l">
              <a:buNone/>
              <a:defRPr sz="5400" b="1" i="0">
                <a:solidFill>
                  <a:schemeClr val="bg1"/>
                </a:solidFill>
                <a:latin typeface="Franklin Gothic Demi" panose="020B0603020102020204" pitchFamily="34" charset="0"/>
              </a:defRPr>
            </a:lvl1pPr>
          </a:lstStyle>
          <a:p>
            <a:pPr lvl="0"/>
            <a:r>
              <a:rPr lang="fr-FR" dirty="0"/>
              <a:t>THANKS FOR YOUR ATTENTION</a:t>
            </a:r>
            <a:endParaRPr lang="en-GB" dirty="0"/>
          </a:p>
        </p:txBody>
      </p:sp>
      <p:sp>
        <p:nvSpPr>
          <p:cNvPr id="37" name="Espace réservé du texte 21">
            <a:extLst>
              <a:ext uri="{FF2B5EF4-FFF2-40B4-BE49-F238E27FC236}">
                <a16:creationId xmlns:a16="http://schemas.microsoft.com/office/drawing/2014/main" id="{795F1E4D-6B6D-0A47-94F1-264260A37CCC}"/>
              </a:ext>
            </a:extLst>
          </p:cNvPr>
          <p:cNvSpPr>
            <a:spLocks noGrp="1"/>
          </p:cNvSpPr>
          <p:nvPr>
            <p:ph type="body" sz="quarter" idx="12" hasCustomPrompt="1"/>
          </p:nvPr>
        </p:nvSpPr>
        <p:spPr>
          <a:xfrm>
            <a:off x="922705" y="1503318"/>
            <a:ext cx="2845744" cy="539982"/>
          </a:xfrm>
        </p:spPr>
        <p:txBody>
          <a:bodyPr anchor="ctr">
            <a:noAutofit/>
          </a:bodyPr>
          <a:lstStyle>
            <a:lvl1pPr marL="0" indent="0" algn="l">
              <a:buNone/>
              <a:defRPr sz="3200" b="1" i="0">
                <a:solidFill>
                  <a:schemeClr val="bg1"/>
                </a:solidFill>
                <a:latin typeface="Franklin Gothic Demi" panose="020B0603020102020204" pitchFamily="34" charset="0"/>
              </a:defRPr>
            </a:lvl1pPr>
          </a:lstStyle>
          <a:p>
            <a:pPr lvl="0"/>
            <a:r>
              <a:rPr lang="fr-FR" dirty="0"/>
              <a:t>CONTACT</a:t>
            </a:r>
            <a:endParaRPr lang="en-GB" dirty="0"/>
          </a:p>
        </p:txBody>
      </p:sp>
      <p:sp>
        <p:nvSpPr>
          <p:cNvPr id="38" name="Espace réservé du texte 21">
            <a:extLst>
              <a:ext uri="{FF2B5EF4-FFF2-40B4-BE49-F238E27FC236}">
                <a16:creationId xmlns:a16="http://schemas.microsoft.com/office/drawing/2014/main" id="{BA613B93-C87D-EF47-966F-E0F94D1A03C9}"/>
              </a:ext>
            </a:extLst>
          </p:cNvPr>
          <p:cNvSpPr>
            <a:spLocks noGrp="1"/>
          </p:cNvSpPr>
          <p:nvPr>
            <p:ph type="body" sz="quarter" idx="13" hasCustomPrompt="1"/>
          </p:nvPr>
        </p:nvSpPr>
        <p:spPr>
          <a:xfrm>
            <a:off x="1470668" y="3598451"/>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name.lastname@impact-initiatives.org</a:t>
            </a:r>
            <a:endParaRPr lang="en-GB" noProof="0" dirty="0"/>
          </a:p>
        </p:txBody>
      </p:sp>
      <p:sp>
        <p:nvSpPr>
          <p:cNvPr id="39" name="Espace réservé du texte 21">
            <a:extLst>
              <a:ext uri="{FF2B5EF4-FFF2-40B4-BE49-F238E27FC236}">
                <a16:creationId xmlns:a16="http://schemas.microsoft.com/office/drawing/2014/main" id="{AAF3BDA0-75DE-5D48-AA4D-9748494DA4CC}"/>
              </a:ext>
            </a:extLst>
          </p:cNvPr>
          <p:cNvSpPr>
            <a:spLocks noGrp="1"/>
          </p:cNvSpPr>
          <p:nvPr>
            <p:ph type="body" sz="quarter" idx="14" hasCustomPrompt="1"/>
          </p:nvPr>
        </p:nvSpPr>
        <p:spPr>
          <a:xfrm>
            <a:off x="1470667" y="4627692"/>
            <a:ext cx="3179619" cy="371714"/>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+41 225 66 29 63</a:t>
            </a:r>
          </a:p>
        </p:txBody>
      </p:sp>
      <p:pic>
        <p:nvPicPr>
          <p:cNvPr id="26" name="Image 25" descr="Une image contenant extérieur, bouteille, vert, assis&#10;&#10;Description générée automatiquement">
            <a:extLst>
              <a:ext uri="{FF2B5EF4-FFF2-40B4-BE49-F238E27FC236}">
                <a16:creationId xmlns:a16="http://schemas.microsoft.com/office/drawing/2014/main" id="{EB9A4FCC-0EBC-EA41-A576-3789DF1CA15E}"/>
              </a:ext>
            </a:extLst>
          </p:cNvPr>
          <p:cNvPicPr>
            <a:picLocks noChangeAspect="1"/>
          </p:cNvPicPr>
          <p:nvPr userDrawn="1"/>
        </p:nvPicPr>
        <p:blipFill>
          <a:blip r:embed="rId12"/>
          <a:stretch>
            <a:fillRect/>
          </a:stretch>
        </p:blipFill>
        <p:spPr>
          <a:xfrm>
            <a:off x="0" y="6438946"/>
            <a:ext cx="1277183" cy="419054"/>
          </a:xfrm>
          <a:prstGeom prst="rect">
            <a:avLst/>
          </a:prstGeom>
        </p:spPr>
      </p:pic>
      <p:pic>
        <p:nvPicPr>
          <p:cNvPr id="33" name="Image 32" descr="Une image contenant dessin, assiette&#10;&#10;Description générée automatiquement">
            <a:extLst>
              <a:ext uri="{FF2B5EF4-FFF2-40B4-BE49-F238E27FC236}">
                <a16:creationId xmlns:a16="http://schemas.microsoft.com/office/drawing/2014/main" id="{8EE0D041-9BC5-A245-BEEA-A791566EB68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64972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act_slide">
    <p:spTree>
      <p:nvGrpSpPr>
        <p:cNvPr id="1" name=""/>
        <p:cNvGrpSpPr/>
        <p:nvPr/>
      </p:nvGrpSpPr>
      <p:grpSpPr>
        <a:xfrm>
          <a:off x="0" y="0"/>
          <a:ext cx="0" cy="0"/>
          <a:chOff x="0" y="0"/>
          <a:chExt cx="0" cy="0"/>
        </a:xfrm>
      </p:grpSpPr>
      <p:pic>
        <p:nvPicPr>
          <p:cNvPr id="4" name="Picture 3" descr="A parking lot full of cars&#10;&#10;Description automatically generated with low confidence">
            <a:extLst>
              <a:ext uri="{FF2B5EF4-FFF2-40B4-BE49-F238E27FC236}">
                <a16:creationId xmlns:a16="http://schemas.microsoft.com/office/drawing/2014/main" id="{CBCD9D10-78B5-3138-5C9D-40CCDC7B65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86A28B2A-BD71-C694-9C61-DE32910A9FCC}"/>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2" name="Rectangle 11">
            <a:extLst>
              <a:ext uri="{FF2B5EF4-FFF2-40B4-BE49-F238E27FC236}">
                <a16:creationId xmlns:a16="http://schemas.microsoft.com/office/drawing/2014/main" id="{9A6558CD-7152-9D4B-B66E-51D4FB3BC754}"/>
              </a:ext>
            </a:extLst>
          </p:cNvPr>
          <p:cNvSpPr/>
          <p:nvPr userDrawn="1"/>
        </p:nvSpPr>
        <p:spPr>
          <a:xfrm>
            <a:off x="1654408" y="1163406"/>
            <a:ext cx="8873042"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QUESTIONS</a:t>
            </a:r>
            <a:endParaRPr lang="en-GB" dirty="0"/>
          </a:p>
        </p:txBody>
      </p:sp>
      <p:pic>
        <p:nvPicPr>
          <p:cNvPr id="13" name="Image 12">
            <a:extLst>
              <a:ext uri="{FF2B5EF4-FFF2-40B4-BE49-F238E27FC236}">
                <a16:creationId xmlns:a16="http://schemas.microsoft.com/office/drawing/2014/main" id="{9A56FDBC-E531-204F-9584-5E0042DD060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8880" y="4154635"/>
            <a:ext cx="324294" cy="324294"/>
          </a:xfrm>
          <a:prstGeom prst="rect">
            <a:avLst/>
          </a:prstGeom>
        </p:spPr>
      </p:pic>
      <p:pic>
        <p:nvPicPr>
          <p:cNvPr id="14" name="Image 13" descr="Une image contenant oiseau&#10;&#10;Description générée automatiquement">
            <a:extLst>
              <a:ext uri="{FF2B5EF4-FFF2-40B4-BE49-F238E27FC236}">
                <a16:creationId xmlns:a16="http://schemas.microsoft.com/office/drawing/2014/main" id="{BAC8AD7F-32C5-5A40-B3B5-6C63507347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3509" y="4135955"/>
            <a:ext cx="371713" cy="371713"/>
          </a:xfrm>
          <a:prstGeom prst="rect">
            <a:avLst/>
          </a:prstGeom>
        </p:spPr>
      </p:pic>
      <p:pic>
        <p:nvPicPr>
          <p:cNvPr id="15" name="Image 14">
            <a:extLst>
              <a:ext uri="{FF2B5EF4-FFF2-40B4-BE49-F238E27FC236}">
                <a16:creationId xmlns:a16="http://schemas.microsoft.com/office/drawing/2014/main" id="{F7761C82-049F-3141-8DAB-DE8EAD72472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333032" y="4135955"/>
            <a:ext cx="371713" cy="371713"/>
          </a:xfrm>
          <a:prstGeom prst="rect">
            <a:avLst/>
          </a:prstGeom>
        </p:spPr>
      </p:pic>
      <p:sp>
        <p:nvSpPr>
          <p:cNvPr id="30" name="Espace réservé du texte 21">
            <a:extLst>
              <a:ext uri="{FF2B5EF4-FFF2-40B4-BE49-F238E27FC236}">
                <a16:creationId xmlns:a16="http://schemas.microsoft.com/office/drawing/2014/main" id="{A32A0117-5A67-B243-BCD4-DCDD5E1AF07C}"/>
              </a:ext>
            </a:extLst>
          </p:cNvPr>
          <p:cNvSpPr>
            <a:spLocks noGrp="1"/>
          </p:cNvSpPr>
          <p:nvPr>
            <p:ph type="body" sz="quarter" idx="11" hasCustomPrompt="1"/>
          </p:nvPr>
        </p:nvSpPr>
        <p:spPr>
          <a:xfrm>
            <a:off x="2574924" y="4639108"/>
            <a:ext cx="2463316"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Immeuble</a:t>
            </a:r>
            <a:r>
              <a:rPr lang="en-GB" noProof="0" dirty="0"/>
              <a:t> Nour, Lac II, Tunisia</a:t>
            </a:r>
          </a:p>
        </p:txBody>
      </p:sp>
      <p:sp>
        <p:nvSpPr>
          <p:cNvPr id="32" name="Espace réservé du texte 21">
            <a:extLst>
              <a:ext uri="{FF2B5EF4-FFF2-40B4-BE49-F238E27FC236}">
                <a16:creationId xmlns:a16="http://schemas.microsoft.com/office/drawing/2014/main" id="{576ECF80-1AEE-054A-B010-595C6D3795AA}"/>
              </a:ext>
            </a:extLst>
          </p:cNvPr>
          <p:cNvSpPr>
            <a:spLocks noGrp="1"/>
          </p:cNvSpPr>
          <p:nvPr>
            <p:ph type="body" sz="quarter" idx="13" hasCustomPrompt="1"/>
          </p:nvPr>
        </p:nvSpPr>
        <p:spPr>
          <a:xfrm>
            <a:off x="5457438" y="4666800"/>
            <a:ext cx="2163853"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elisabeth.loewe@reach-initiative.org</a:t>
            </a:r>
          </a:p>
        </p:txBody>
      </p:sp>
      <p:sp>
        <p:nvSpPr>
          <p:cNvPr id="33" name="Espace réservé du texte 21">
            <a:extLst>
              <a:ext uri="{FF2B5EF4-FFF2-40B4-BE49-F238E27FC236}">
                <a16:creationId xmlns:a16="http://schemas.microsoft.com/office/drawing/2014/main" id="{1505AF36-A79C-F943-975D-BBEEE7839CB2}"/>
              </a:ext>
            </a:extLst>
          </p:cNvPr>
          <p:cNvSpPr>
            <a:spLocks noGrp="1"/>
          </p:cNvSpPr>
          <p:nvPr>
            <p:ph type="body" sz="quarter" idx="14" hasCustomPrompt="1"/>
          </p:nvPr>
        </p:nvSpPr>
        <p:spPr>
          <a:xfrm>
            <a:off x="7874012" y="4693716"/>
            <a:ext cx="1689116" cy="371714"/>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+216 22 070 622</a:t>
            </a:r>
          </a:p>
        </p:txBody>
      </p:sp>
      <p:pic>
        <p:nvPicPr>
          <p:cNvPr id="25" name="Image 24" descr="Une image contenant extérieur, bouteille, vert, assis&#10;&#10;Description générée automatiquement">
            <a:extLst>
              <a:ext uri="{FF2B5EF4-FFF2-40B4-BE49-F238E27FC236}">
                <a16:creationId xmlns:a16="http://schemas.microsoft.com/office/drawing/2014/main" id="{688B6689-177E-284D-A0C8-6897046FBDB4}"/>
              </a:ext>
            </a:extLst>
          </p:cNvPr>
          <p:cNvPicPr>
            <a:picLocks noChangeAspect="1"/>
          </p:cNvPicPr>
          <p:nvPr userDrawn="1"/>
        </p:nvPicPr>
        <p:blipFill>
          <a:blip r:embed="rId8"/>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B007C233-C190-9B44-BD12-B8A275F4440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3" name="TextBox 22">
            <a:extLst>
              <a:ext uri="{FF2B5EF4-FFF2-40B4-BE49-F238E27FC236}">
                <a16:creationId xmlns:a16="http://schemas.microsoft.com/office/drawing/2014/main" id="{74362F0E-580F-5D01-6322-DD1E9457F3EB}"/>
              </a:ext>
            </a:extLst>
          </p:cNvPr>
          <p:cNvSpPr txBox="1"/>
          <p:nvPr userDrawn="1"/>
        </p:nvSpPr>
        <p:spPr>
          <a:xfrm>
            <a:off x="1438" y="6557045"/>
            <a:ext cx="609456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Bawader</a:t>
            </a:r>
            <a:r>
              <a:rPr kumimoji="0" lang="fr-CH"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rPr>
              <a:t> </a:t>
            </a:r>
            <a:r>
              <a:rPr kumimoji="0" lang="fr-CH" sz="900" b="0" i="0" u="none" strike="noStrike" kern="1200" cap="none" spc="0" normalizeH="0" baseline="0" noProof="0" dirty="0" err="1">
                <a:ln>
                  <a:noFill/>
                </a:ln>
                <a:solidFill>
                  <a:prstClr val="white"/>
                </a:solidFill>
                <a:effectLst/>
                <a:uLnTx/>
                <a:uFillTx/>
                <a:latin typeface="Leelawadee" panose="020B0502040204020203" pitchFamily="34" charset="-34"/>
                <a:ea typeface="+mn-ea"/>
                <a:cs typeface="Leelawadee" panose="020B0502040204020203" pitchFamily="34" charset="-34"/>
              </a:rPr>
              <a:t>Organization</a:t>
            </a:r>
            <a:endParaRPr kumimoji="0" lang="es-ES" sz="900" b="0" i="0" u="none" strike="noStrike" kern="1200" cap="none" spc="0" normalizeH="0" baseline="0" noProof="0" dirty="0">
              <a:ln>
                <a:noFill/>
              </a:ln>
              <a:solidFill>
                <a:prstClr val="white"/>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134326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B1D96920-6CCE-EB48-B7CF-4CBAF91AAC5C}"/>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F8AE2C65-F3F2-B247-A80C-C8CDA85DE121}"/>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15" name="Image 14" descr="Une image contenant dessin, assiette&#10;&#10;Description générée automatiquement">
            <a:extLst>
              <a:ext uri="{FF2B5EF4-FFF2-40B4-BE49-F238E27FC236}">
                <a16:creationId xmlns:a16="http://schemas.microsoft.com/office/drawing/2014/main" id="{F0147611-42B5-4247-9B6B-1561B19377F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7617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7B5FD9-A938-3E6D-261D-10817E719091}"/>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 name="Picture 2" descr="A parking lot full of cars&#10;&#10;Description automatically generated with low confidence">
            <a:extLst>
              <a:ext uri="{FF2B5EF4-FFF2-40B4-BE49-F238E27FC236}">
                <a16:creationId xmlns:a16="http://schemas.microsoft.com/office/drawing/2014/main" id="{EA8BB6D2-1225-C56B-AB4C-A6979F4EBFA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BD5E6305-07FE-2840-9535-2627C16E85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1"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47DFF9FC-8FFC-6142-A199-DABB8A153851}"/>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2F85B1DA-DC22-8440-ACE2-A28C84B686CB}"/>
              </a:ext>
            </a:extLst>
          </p:cNvPr>
          <p:cNvPicPr>
            <a:picLocks noChangeAspect="1"/>
          </p:cNvPicPr>
          <p:nvPr userDrawn="1"/>
        </p:nvPicPr>
        <p:blipFill>
          <a:blip r:embed="rId6"/>
          <a:stretch>
            <a:fillRect/>
          </a:stretch>
        </p:blipFill>
        <p:spPr>
          <a:xfrm>
            <a:off x="0" y="-40413"/>
            <a:ext cx="1277183" cy="419054"/>
          </a:xfrm>
          <a:prstGeom prst="rect">
            <a:avLst/>
          </a:prstGeom>
        </p:spPr>
      </p:pic>
    </p:spTree>
    <p:extLst>
      <p:ext uri="{BB962C8B-B14F-4D97-AF65-F5344CB8AC3E}">
        <p14:creationId xmlns:p14="http://schemas.microsoft.com/office/powerpoint/2010/main" val="24827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EE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p:txBody>
      </p:sp>
      <p:sp>
        <p:nvSpPr>
          <p:cNvPr id="27" name="ZoneTexte 26">
            <a:extLst>
              <a:ext uri="{FF2B5EF4-FFF2-40B4-BE49-F238E27FC236}">
                <a16:creationId xmlns:a16="http://schemas.microsoft.com/office/drawing/2014/main" id="{EB29577F-8AAA-2140-8AC7-5CC1D5B6EF1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9D45C0D3-B8DF-1B4F-8C96-2378F6B02238}"/>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8AABD7B9-436F-9340-899D-535EBAC0F70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765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A622C-71F0-A81A-94C1-F79FF91F400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a:p>
            <a:pPr lvl="0"/>
            <a:endParaRPr lang="en-GB" noProof="0" dirty="0"/>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6" name="ZoneTexte 12">
            <a:extLst>
              <a:ext uri="{FF2B5EF4-FFF2-40B4-BE49-F238E27FC236}">
                <a16:creationId xmlns:a16="http://schemas.microsoft.com/office/drawing/2014/main" id="{B4772149-BE2E-B55F-77B7-9F53F8EEDFA8}"/>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sp>
        <p:nvSpPr>
          <p:cNvPr id="28" name="Rectangle 27">
            <a:extLst>
              <a:ext uri="{FF2B5EF4-FFF2-40B4-BE49-F238E27FC236}">
                <a16:creationId xmlns:a16="http://schemas.microsoft.com/office/drawing/2014/main" id="{BB140ECA-10EF-5696-468C-7F4F345322A2}"/>
              </a:ext>
            </a:extLst>
          </p:cNvPr>
          <p:cNvSpPr/>
          <p:nvPr userDrawn="1"/>
        </p:nvSpPr>
        <p:spPr>
          <a:xfrm>
            <a:off x="-13690" y="-10845"/>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0850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_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3E2C80F-876E-0D8F-AECE-F2ECE300AFC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89" y="1971493"/>
            <a:ext cx="6155410"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1971491"/>
            <a:ext cx="59410" cy="412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
        <p:nvSpPr>
          <p:cNvPr id="26" name="ZoneTexte 12">
            <a:extLst>
              <a:ext uri="{FF2B5EF4-FFF2-40B4-BE49-F238E27FC236}">
                <a16:creationId xmlns:a16="http://schemas.microsoft.com/office/drawing/2014/main" id="{B4772149-BE2E-B55F-77B7-9F53F8EEDFA8}"/>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Bawader</a:t>
            </a:r>
            <a:r>
              <a:rPr lang="fr-CH" sz="900" dirty="0">
                <a:solidFill>
                  <a:schemeClr val="bg1"/>
                </a:solidFill>
                <a:latin typeface="Leelawadee" panose="020B0502040204020203" pitchFamily="34" charset="-34"/>
                <a:cs typeface="Leelawadee" panose="020B0502040204020203" pitchFamily="34" charset="-34"/>
              </a:rPr>
              <a:t> </a:t>
            </a:r>
            <a:r>
              <a:rPr lang="fr-CH" sz="900" dirty="0" err="1">
                <a:solidFill>
                  <a:schemeClr val="bg1"/>
                </a:solidFill>
                <a:latin typeface="Leelawadee" panose="020B0502040204020203" pitchFamily="34" charset="-34"/>
                <a:cs typeface="Leelawadee" panose="020B0502040204020203" pitchFamily="34" charset="-34"/>
              </a:rPr>
              <a:t>Organization</a:t>
            </a:r>
            <a:endParaRPr lang="es-ES" sz="900" dirty="0">
              <a:solidFill>
                <a:schemeClr val="bg1"/>
              </a:solidFill>
              <a:latin typeface="Leelawadee" panose="020B0502040204020203" pitchFamily="34" charset="-34"/>
              <a:cs typeface="Leelawadee" panose="020B0502040204020203" pitchFamily="34" charset="-34"/>
            </a:endParaRPr>
          </a:p>
        </p:txBody>
      </p:sp>
      <p:sp>
        <p:nvSpPr>
          <p:cNvPr id="16" name="Rectangle 15">
            <a:extLst>
              <a:ext uri="{FF2B5EF4-FFF2-40B4-BE49-F238E27FC236}">
                <a16:creationId xmlns:a16="http://schemas.microsoft.com/office/drawing/2014/main" id="{27BFD1C4-AF12-FCC7-9889-95494F53582D}"/>
              </a:ext>
            </a:extLst>
          </p:cNvPr>
          <p:cNvSpPr/>
          <p:nvPr userDrawn="1"/>
        </p:nvSpPr>
        <p:spPr>
          <a:xfrm>
            <a:off x="-13689" y="3881887"/>
            <a:ext cx="6109689" cy="2218802"/>
          </a:xfrm>
          <a:prstGeom prst="rect">
            <a:avLst/>
          </a:prstGeom>
          <a:solidFill>
            <a:schemeClr val="bg1">
              <a:alpha val="8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Espace réservé du texte 21">
            <a:extLst>
              <a:ext uri="{FF2B5EF4-FFF2-40B4-BE49-F238E27FC236}">
                <a16:creationId xmlns:a16="http://schemas.microsoft.com/office/drawing/2014/main" id="{3155E4C2-C3FB-93E9-0DA8-51E17CCE2225}"/>
              </a:ext>
            </a:extLst>
          </p:cNvPr>
          <p:cNvSpPr>
            <a:spLocks noGrp="1"/>
          </p:cNvSpPr>
          <p:nvPr>
            <p:ph type="body" sz="quarter" idx="11" hasCustomPrompt="1"/>
          </p:nvPr>
        </p:nvSpPr>
        <p:spPr>
          <a:xfrm>
            <a:off x="6862181" y="2152457"/>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9" name="Rectangle 28">
            <a:extLst>
              <a:ext uri="{FF2B5EF4-FFF2-40B4-BE49-F238E27FC236}">
                <a16:creationId xmlns:a16="http://schemas.microsoft.com/office/drawing/2014/main" id="{DBCDA7B0-9356-CAD2-BB0B-5A965DE28FA6}"/>
              </a:ext>
            </a:extLst>
          </p:cNvPr>
          <p:cNvSpPr/>
          <p:nvPr userDrawn="1"/>
        </p:nvSpPr>
        <p:spPr>
          <a:xfrm>
            <a:off x="6159941" y="3879014"/>
            <a:ext cx="6031768" cy="2218802"/>
          </a:xfrm>
          <a:prstGeom prst="rect">
            <a:avLst/>
          </a:prstGeom>
          <a:solidFill>
            <a:schemeClr val="bg1">
              <a:alpha val="8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363B522B-C9AE-A550-DCC4-19D4300CCADF}"/>
              </a:ext>
            </a:extLst>
          </p:cNvPr>
          <p:cNvSpPr/>
          <p:nvPr userDrawn="1"/>
        </p:nvSpPr>
        <p:spPr>
          <a:xfrm>
            <a:off x="-13690" y="-10845"/>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682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384E20C7-F5EF-244E-8503-1A352AF37DD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4890E76B-220E-7D4F-BCE5-6F6D87223EF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599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DE369319-D896-C847-906A-EA3EE010BEE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E42CBAD8-3F95-AC4A-A9AE-4C1349FCDE9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806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39A54-539F-A947-98F1-4D39C0012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D18DA-DC84-5A49-A4EA-E3CAEAA4C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C9CDB9-F292-8349-8F8A-0DDDFFC6C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77014DC-796E-3442-9708-536B3F18A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All refugee and migrant findings are indicative</a:t>
            </a:r>
            <a:endParaRPr lang="fr-FR"/>
          </a:p>
        </p:txBody>
      </p:sp>
      <p:sp>
        <p:nvSpPr>
          <p:cNvPr id="6" name="Espace réservé du numéro de diapositive 5">
            <a:extLst>
              <a:ext uri="{FF2B5EF4-FFF2-40B4-BE49-F238E27FC236}">
                <a16:creationId xmlns:a16="http://schemas.microsoft.com/office/drawing/2014/main" id="{43A28D3E-B19E-3142-B1D3-782E3FBB2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C0C1-A777-AC4B-AA45-C58CC8424653}" type="slidenum">
              <a:rPr lang="fr-FR" smtClean="0"/>
              <a:t>‹#›</a:t>
            </a:fld>
            <a:endParaRPr lang="fr-FR"/>
          </a:p>
        </p:txBody>
      </p:sp>
    </p:spTree>
    <p:extLst>
      <p:ext uri="{BB962C8B-B14F-4D97-AF65-F5344CB8AC3E}">
        <p14:creationId xmlns:p14="http://schemas.microsoft.com/office/powerpoint/2010/main" val="3539223968"/>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61" r:id="rId3"/>
    <p:sldLayoutId id="2147483663" r:id="rId4"/>
    <p:sldLayoutId id="2147483664" r:id="rId5"/>
    <p:sldLayoutId id="2147483665" r:id="rId6"/>
    <p:sldLayoutId id="2147483691"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90" r:id="rId16"/>
    <p:sldLayoutId id="2147483689" r:id="rId17"/>
    <p:sldLayoutId id="2147483675" r:id="rId18"/>
    <p:sldLayoutId id="2147483676" r:id="rId19"/>
    <p:sldLayoutId id="2147483677"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57_AB03FBC9.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99B7FB-4FC3-094D-B92E-D49E42958D46}"/>
              </a:ext>
            </a:extLst>
          </p:cNvPr>
          <p:cNvSpPr>
            <a:spLocks noGrp="1"/>
          </p:cNvSpPr>
          <p:nvPr>
            <p:ph type="body" sz="quarter" idx="13"/>
          </p:nvPr>
        </p:nvSpPr>
        <p:spPr/>
        <p:txBody>
          <a:bodyPr/>
          <a:lstStyle/>
          <a:p>
            <a:r>
              <a:rPr lang="en-GB" dirty="0"/>
              <a:t>Ajdabiya</a:t>
            </a:r>
          </a:p>
        </p:txBody>
      </p:sp>
      <p:sp>
        <p:nvSpPr>
          <p:cNvPr id="3" name="Espace réservé du texte 2">
            <a:extLst>
              <a:ext uri="{FF2B5EF4-FFF2-40B4-BE49-F238E27FC236}">
                <a16:creationId xmlns:a16="http://schemas.microsoft.com/office/drawing/2014/main" id="{631A3320-A54E-AA40-BA83-51EE89A42779}"/>
              </a:ext>
            </a:extLst>
          </p:cNvPr>
          <p:cNvSpPr>
            <a:spLocks noGrp="1"/>
          </p:cNvSpPr>
          <p:nvPr>
            <p:ph type="body" sz="quarter" idx="14"/>
          </p:nvPr>
        </p:nvSpPr>
        <p:spPr/>
        <p:txBody>
          <a:bodyPr/>
          <a:lstStyle/>
          <a:p>
            <a:r>
              <a:rPr lang="en-GB" dirty="0"/>
              <a:t>Settlement-based Assessment of Ajdabiya municipality</a:t>
            </a:r>
          </a:p>
        </p:txBody>
      </p:sp>
      <p:sp>
        <p:nvSpPr>
          <p:cNvPr id="4" name="Espace réservé du texte 3">
            <a:extLst>
              <a:ext uri="{FF2B5EF4-FFF2-40B4-BE49-F238E27FC236}">
                <a16:creationId xmlns:a16="http://schemas.microsoft.com/office/drawing/2014/main" id="{584B9503-EE7B-A646-A8DE-3F49ADEAFA69}"/>
              </a:ext>
            </a:extLst>
          </p:cNvPr>
          <p:cNvSpPr>
            <a:spLocks noGrp="1"/>
          </p:cNvSpPr>
          <p:nvPr>
            <p:ph type="body" sz="quarter" idx="15"/>
          </p:nvPr>
        </p:nvSpPr>
        <p:spPr/>
        <p:txBody>
          <a:bodyPr/>
          <a:lstStyle/>
          <a:p>
            <a:r>
              <a:rPr lang="en-GB" dirty="0"/>
              <a:t>08/2022</a:t>
            </a:r>
          </a:p>
        </p:txBody>
      </p:sp>
    </p:spTree>
    <p:extLst>
      <p:ext uri="{BB962C8B-B14F-4D97-AF65-F5344CB8AC3E}">
        <p14:creationId xmlns:p14="http://schemas.microsoft.com/office/powerpoint/2010/main" val="286916500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895510-4DD7-DB7C-0FAF-2ECE0D265331}"/>
              </a:ext>
            </a:extLst>
          </p:cNvPr>
          <p:cNvSpPr>
            <a:spLocks noGrp="1"/>
          </p:cNvSpPr>
          <p:nvPr>
            <p:ph type="body" sz="quarter" idx="13"/>
          </p:nvPr>
        </p:nvSpPr>
        <p:spPr>
          <a:xfrm>
            <a:off x="490156" y="635948"/>
            <a:ext cx="5322815" cy="581140"/>
          </a:xfrm>
        </p:spPr>
        <p:txBody>
          <a:bodyPr/>
          <a:lstStyle/>
          <a:p>
            <a:r>
              <a:rPr lang="en-US" sz="3600" dirty="0"/>
              <a:t>Trust in Governance Stakeholders (refugees and migrants)*</a:t>
            </a:r>
          </a:p>
        </p:txBody>
      </p:sp>
      <p:sp>
        <p:nvSpPr>
          <p:cNvPr id="12" name="Text Placeholder 11">
            <a:extLst>
              <a:ext uri="{FF2B5EF4-FFF2-40B4-BE49-F238E27FC236}">
                <a16:creationId xmlns:a16="http://schemas.microsoft.com/office/drawing/2014/main" id="{5C3F28D8-0F1F-1E50-0A43-B3A375E3B42F}"/>
              </a:ext>
            </a:extLst>
          </p:cNvPr>
          <p:cNvSpPr>
            <a:spLocks noGrp="1"/>
          </p:cNvSpPr>
          <p:nvPr>
            <p:ph type="body" sz="quarter" idx="14"/>
          </p:nvPr>
        </p:nvSpPr>
        <p:spPr>
          <a:xfrm>
            <a:off x="493147" y="2289567"/>
            <a:ext cx="4523569" cy="4322226"/>
          </a:xfrm>
        </p:spPr>
        <p:txBody>
          <a:bodyPr/>
          <a:lstStyle/>
          <a:p>
            <a:pPr marL="342900" indent="-342900">
              <a:buFont typeface="Arial" panose="020B0604020202020204" pitchFamily="34" charset="0"/>
              <a:buChar char="•"/>
            </a:pPr>
            <a:r>
              <a:rPr lang="en-US" b="1" dirty="0">
                <a:solidFill>
                  <a:srgbClr val="EF5859"/>
                </a:solidFill>
              </a:rPr>
              <a:t>65% </a:t>
            </a:r>
            <a:r>
              <a:rPr lang="en-US" dirty="0"/>
              <a:t>of migrants reported </a:t>
            </a:r>
            <a:r>
              <a:rPr lang="en-US" b="1" dirty="0"/>
              <a:t>not feeling represented by anyone</a:t>
            </a:r>
          </a:p>
          <a:p>
            <a:pPr marL="1028700" lvl="1" indent="-342900"/>
            <a:r>
              <a:rPr lang="en-US" sz="2000" dirty="0">
                <a:solidFill>
                  <a:srgbClr val="555859"/>
                </a:solidFill>
                <a:latin typeface="Leelawadee" panose="020B0502040204020203" pitchFamily="34" charset="-34"/>
                <a:cs typeface="Leelawadee" panose="020B0502040204020203" pitchFamily="34" charset="-34"/>
              </a:rPr>
              <a:t>90% of East Africans</a:t>
            </a:r>
          </a:p>
          <a:p>
            <a:pPr marL="1028700" lvl="1" indent="-342900"/>
            <a:r>
              <a:rPr lang="en-US" sz="2000" dirty="0">
                <a:solidFill>
                  <a:srgbClr val="555859"/>
                </a:solidFill>
                <a:latin typeface="Leelawadee" panose="020B0502040204020203" pitchFamily="34" charset="-34"/>
                <a:cs typeface="Leelawadee" panose="020B0502040204020203" pitchFamily="34" charset="-34"/>
              </a:rPr>
              <a:t>80% of West and Central Africans </a:t>
            </a:r>
          </a:p>
          <a:p>
            <a:pPr marL="1028700" lvl="1" indent="-342900"/>
            <a:r>
              <a:rPr lang="en-US" sz="2000" dirty="0">
                <a:solidFill>
                  <a:srgbClr val="555859"/>
                </a:solidFill>
                <a:latin typeface="Leelawadee" panose="020B0502040204020203" pitchFamily="34" charset="-34"/>
                <a:cs typeface="Leelawadee" panose="020B0502040204020203" pitchFamily="34" charset="-34"/>
              </a:rPr>
              <a:t>65% of Southern Asians</a:t>
            </a:r>
          </a:p>
          <a:p>
            <a:pPr marL="1028700" lvl="1" indent="-342900"/>
            <a:r>
              <a:rPr lang="en-US" sz="2000" dirty="0">
                <a:solidFill>
                  <a:srgbClr val="555859"/>
                </a:solidFill>
                <a:latin typeface="Leelawadee" panose="020B0502040204020203" pitchFamily="34" charset="-34"/>
                <a:cs typeface="Leelawadee" panose="020B0502040204020203" pitchFamily="34" charset="-34"/>
              </a:rPr>
              <a:t>43% of MENAs</a:t>
            </a:r>
            <a:endParaRPr lang="en-US" sz="2000" dirty="0">
              <a:latin typeface="Leelawadee" panose="020B0502040204020203" pitchFamily="34" charset="-34"/>
              <a:cs typeface="Leelawadee" panose="020B0502040204020203" pitchFamily="34" charset="-34"/>
            </a:endParaRPr>
          </a:p>
          <a:p>
            <a:pPr marL="342900" indent="-342900">
              <a:buFont typeface="Arial" panose="020B0604020202020204" pitchFamily="34" charset="0"/>
              <a:buChar char="•"/>
            </a:pPr>
            <a:r>
              <a:rPr lang="en-US" b="1" dirty="0">
                <a:solidFill>
                  <a:srgbClr val="EF5859"/>
                </a:solidFill>
              </a:rPr>
              <a:t>26% </a:t>
            </a:r>
            <a:r>
              <a:rPr lang="en-US" dirty="0"/>
              <a:t>reported the </a:t>
            </a:r>
            <a:r>
              <a:rPr lang="en-US" b="1" dirty="0"/>
              <a:t>municipal council</a:t>
            </a:r>
          </a:p>
          <a:p>
            <a:pPr marL="1028700" lvl="1" indent="-342900"/>
            <a:r>
              <a:rPr lang="en-US" sz="2000" dirty="0">
                <a:solidFill>
                  <a:srgbClr val="555859"/>
                </a:solidFill>
                <a:latin typeface="Leelawadee" panose="020B0502040204020203" pitchFamily="34" charset="-34"/>
                <a:cs typeface="Leelawadee" panose="020B0502040204020203" pitchFamily="34" charset="-34"/>
              </a:rPr>
              <a:t>49% MENA</a:t>
            </a:r>
          </a:p>
          <a:p>
            <a:pPr marL="1028700" lvl="1" indent="-342900"/>
            <a:r>
              <a:rPr lang="en-US" sz="2000" dirty="0">
                <a:solidFill>
                  <a:srgbClr val="555859"/>
                </a:solidFill>
                <a:latin typeface="Leelawadee" panose="020B0502040204020203" pitchFamily="34" charset="-34"/>
                <a:cs typeface="Leelawadee" panose="020B0502040204020203" pitchFamily="34" charset="-34"/>
              </a:rPr>
              <a:t>14% West and Central African</a:t>
            </a:r>
          </a:p>
          <a:p>
            <a:pPr marL="1028700" lvl="1" indent="-342900"/>
            <a:r>
              <a:rPr lang="en-US" sz="2000" dirty="0">
                <a:solidFill>
                  <a:srgbClr val="555859"/>
                </a:solidFill>
                <a:latin typeface="Leelawadee" panose="020B0502040204020203" pitchFamily="34" charset="-34"/>
                <a:cs typeface="Leelawadee" panose="020B0502040204020203" pitchFamily="34" charset="-34"/>
              </a:rPr>
              <a:t>10% Southern Asian</a:t>
            </a:r>
          </a:p>
        </p:txBody>
      </p:sp>
      <p:graphicFrame>
        <p:nvGraphicFramePr>
          <p:cNvPr id="3" name="Table 2">
            <a:extLst>
              <a:ext uri="{FF2B5EF4-FFF2-40B4-BE49-F238E27FC236}">
                <a16:creationId xmlns:a16="http://schemas.microsoft.com/office/drawing/2014/main" id="{9CD9F1C1-65EA-DE9B-76D4-37A1E1CC60C0}"/>
              </a:ext>
            </a:extLst>
          </p:cNvPr>
          <p:cNvGraphicFramePr>
            <a:graphicFrameLocks noGrp="1"/>
          </p:cNvGraphicFramePr>
          <p:nvPr>
            <p:extLst>
              <p:ext uri="{D42A27DB-BD31-4B8C-83A1-F6EECF244321}">
                <p14:modId xmlns:p14="http://schemas.microsoft.com/office/powerpoint/2010/main" val="1065051668"/>
              </p:ext>
            </p:extLst>
          </p:nvPr>
        </p:nvGraphicFramePr>
        <p:xfrm>
          <a:off x="5848135" y="1151923"/>
          <a:ext cx="5850717" cy="5092839"/>
        </p:xfrm>
        <a:graphic>
          <a:graphicData uri="http://schemas.openxmlformats.org/drawingml/2006/table">
            <a:tbl>
              <a:tblPr/>
              <a:tblGrid>
                <a:gridCol w="3835159">
                  <a:extLst>
                    <a:ext uri="{9D8B030D-6E8A-4147-A177-3AD203B41FA5}">
                      <a16:colId xmlns:a16="http://schemas.microsoft.com/office/drawing/2014/main" val="3670545978"/>
                    </a:ext>
                  </a:extLst>
                </a:gridCol>
                <a:gridCol w="2015558">
                  <a:extLst>
                    <a:ext uri="{9D8B030D-6E8A-4147-A177-3AD203B41FA5}">
                      <a16:colId xmlns:a16="http://schemas.microsoft.com/office/drawing/2014/main" val="3595158745"/>
                    </a:ext>
                  </a:extLst>
                </a:gridCol>
              </a:tblGrid>
              <a:tr h="818849">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I do not feel represented by any governance actors</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65%</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8696B"/>
                    </a:solidFill>
                  </a:tcPr>
                </a:tc>
                <a:extLst>
                  <a:ext uri="{0D108BD9-81ED-4DB2-BD59-A6C34878D82A}">
                    <a16:rowId xmlns:a16="http://schemas.microsoft.com/office/drawing/2014/main" val="1196391345"/>
                  </a:ext>
                </a:extLst>
              </a:tr>
              <a:tr h="818849">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The municipal council (a representative)</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26%</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BC2C5"/>
                    </a:solidFill>
                  </a:tcPr>
                </a:tc>
                <a:extLst>
                  <a:ext uri="{0D108BD9-81ED-4DB2-BD59-A6C34878D82A}">
                    <a16:rowId xmlns:a16="http://schemas.microsoft.com/office/drawing/2014/main" val="1356729381"/>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A Civil Society Organization</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9FC"/>
                    </a:solidFill>
                  </a:tcPr>
                </a:tc>
                <a:extLst>
                  <a:ext uri="{0D108BD9-81ED-4DB2-BD59-A6C34878D82A}">
                    <a16:rowId xmlns:a16="http://schemas.microsoft.com/office/drawing/2014/main" val="1727736280"/>
                  </a:ext>
                </a:extLst>
              </a:tr>
              <a:tr h="818849">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A Tribal Elder Council or notable elder</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9FC"/>
                    </a:solidFill>
                  </a:tcPr>
                </a:tc>
                <a:extLst>
                  <a:ext uri="{0D108BD9-81ED-4DB2-BD59-A6C34878D82A}">
                    <a16:rowId xmlns:a16="http://schemas.microsoft.com/office/drawing/2014/main" val="3615006415"/>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A muhallah council/mukhtar</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AFD"/>
                    </a:solidFill>
                  </a:tcPr>
                </a:tc>
                <a:extLst>
                  <a:ext uri="{0D108BD9-81ED-4DB2-BD59-A6C34878D82A}">
                    <a16:rowId xmlns:a16="http://schemas.microsoft.com/office/drawing/2014/main" val="3100550745"/>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Embassy</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AFD"/>
                    </a:solidFill>
                  </a:tcPr>
                </a:tc>
                <a:extLst>
                  <a:ext uri="{0D108BD9-81ED-4DB2-BD59-A6C34878D82A}">
                    <a16:rowId xmlns:a16="http://schemas.microsoft.com/office/drawing/2014/main" val="692266715"/>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Other</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AFD"/>
                    </a:solidFill>
                  </a:tcPr>
                </a:tc>
                <a:extLst>
                  <a:ext uri="{0D108BD9-81ED-4DB2-BD59-A6C34878D82A}">
                    <a16:rowId xmlns:a16="http://schemas.microsoft.com/office/drawing/2014/main" val="3437836472"/>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A local youth association</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1%</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CFF"/>
                    </a:solidFill>
                  </a:tcPr>
                </a:tc>
                <a:extLst>
                  <a:ext uri="{0D108BD9-81ED-4DB2-BD59-A6C34878D82A}">
                    <a16:rowId xmlns:a16="http://schemas.microsoft.com/office/drawing/2014/main" val="4284678274"/>
                  </a:ext>
                </a:extLst>
              </a:tr>
              <a:tr h="43938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I don't know</a:t>
                      </a:r>
                    </a:p>
                  </a:txBody>
                  <a:tcPr marL="7620" marR="7620" marT="7620" marB="0">
                    <a:lnL w="635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1%</a:t>
                      </a:r>
                    </a:p>
                  </a:txBody>
                  <a:tcPr marL="7620" marR="7620" marT="7620" marB="0" anchor="b">
                    <a:lnL w="12700" cap="flat" cmpd="sng" algn="ctr">
                      <a:solidFill>
                        <a:schemeClr val="tx1"/>
                      </a:solidFill>
                      <a:prstDash val="sys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CFCFF"/>
                    </a:solidFill>
                  </a:tcPr>
                </a:tc>
                <a:extLst>
                  <a:ext uri="{0D108BD9-81ED-4DB2-BD59-A6C34878D82A}">
                    <a16:rowId xmlns:a16="http://schemas.microsoft.com/office/drawing/2014/main" val="3573377209"/>
                  </a:ext>
                </a:extLst>
              </a:tr>
            </a:tbl>
          </a:graphicData>
        </a:graphic>
      </p:graphicFrame>
      <p:sp>
        <p:nvSpPr>
          <p:cNvPr id="6" name="TextBox 5">
            <a:extLst>
              <a:ext uri="{FF2B5EF4-FFF2-40B4-BE49-F238E27FC236}">
                <a16:creationId xmlns:a16="http://schemas.microsoft.com/office/drawing/2014/main" id="{EF595BDA-1457-CA99-E473-4041976D4E30}"/>
              </a:ext>
            </a:extLst>
          </p:cNvPr>
          <p:cNvSpPr txBox="1"/>
          <p:nvPr/>
        </p:nvSpPr>
        <p:spPr>
          <a:xfrm>
            <a:off x="5736771" y="370681"/>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2: % of refugee and migrant respondents trust in local governance stakeholders</a:t>
            </a:r>
          </a:p>
        </p:txBody>
      </p:sp>
      <p:sp>
        <p:nvSpPr>
          <p:cNvPr id="2" name="TextBox 1">
            <a:extLst>
              <a:ext uri="{FF2B5EF4-FFF2-40B4-BE49-F238E27FC236}">
                <a16:creationId xmlns:a16="http://schemas.microsoft.com/office/drawing/2014/main" id="{A8DCADC5-0A1B-9C99-1C66-C97B26BD7434}"/>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93614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895510-4DD7-DB7C-0FAF-2ECE0D265331}"/>
              </a:ext>
            </a:extLst>
          </p:cNvPr>
          <p:cNvSpPr>
            <a:spLocks noGrp="1"/>
          </p:cNvSpPr>
          <p:nvPr>
            <p:ph type="body" sz="quarter" idx="13"/>
          </p:nvPr>
        </p:nvSpPr>
        <p:spPr>
          <a:xfrm>
            <a:off x="490156" y="635948"/>
            <a:ext cx="4894643" cy="581140"/>
          </a:xfrm>
        </p:spPr>
        <p:txBody>
          <a:bodyPr/>
          <a:lstStyle/>
          <a:p>
            <a:r>
              <a:rPr lang="en-US" sz="3600" dirty="0"/>
              <a:t>Trust in the Judicial System (Libyans)</a:t>
            </a:r>
          </a:p>
        </p:txBody>
      </p:sp>
      <p:sp>
        <p:nvSpPr>
          <p:cNvPr id="12" name="Text Placeholder 11">
            <a:extLst>
              <a:ext uri="{FF2B5EF4-FFF2-40B4-BE49-F238E27FC236}">
                <a16:creationId xmlns:a16="http://schemas.microsoft.com/office/drawing/2014/main" id="{5C3F28D8-0F1F-1E50-0A43-B3A375E3B42F}"/>
              </a:ext>
            </a:extLst>
          </p:cNvPr>
          <p:cNvSpPr>
            <a:spLocks noGrp="1"/>
          </p:cNvSpPr>
          <p:nvPr>
            <p:ph type="body" sz="quarter" idx="14"/>
          </p:nvPr>
        </p:nvSpPr>
        <p:spPr>
          <a:xfrm>
            <a:off x="493147" y="1933692"/>
            <a:ext cx="4523569" cy="4288359"/>
          </a:xfrm>
        </p:spPr>
        <p:txBody>
          <a:bodyPr/>
          <a:lstStyle/>
          <a:p>
            <a:pPr marL="342900" indent="-342900">
              <a:buFont typeface="Arial" panose="020B0604020202020204" pitchFamily="34" charset="0"/>
              <a:buChar char="•"/>
            </a:pPr>
            <a:r>
              <a:rPr lang="en-US" b="1" dirty="0">
                <a:solidFill>
                  <a:srgbClr val="EF5859"/>
                </a:solidFill>
              </a:rPr>
              <a:t>88% </a:t>
            </a:r>
            <a:r>
              <a:rPr lang="en-US" dirty="0"/>
              <a:t>of Libyans reported they have access to the justice system in Ajdabiya</a:t>
            </a:r>
          </a:p>
          <a:p>
            <a:pPr marL="342900" indent="-342900">
              <a:buFont typeface="Arial" panose="020B0604020202020204" pitchFamily="34" charset="0"/>
              <a:buChar char="•"/>
            </a:pPr>
            <a:r>
              <a:rPr lang="en-US" b="1" dirty="0">
                <a:solidFill>
                  <a:srgbClr val="EF5859"/>
                </a:solidFill>
              </a:rPr>
              <a:t>7% </a:t>
            </a:r>
            <a:r>
              <a:rPr lang="en-US" dirty="0"/>
              <a:t>reported they do not know if they have access </a:t>
            </a:r>
          </a:p>
          <a:p>
            <a:pPr marL="342900" indent="-342900">
              <a:buFont typeface="Arial" panose="020B0604020202020204" pitchFamily="34" charset="0"/>
              <a:buChar char="•"/>
            </a:pPr>
            <a:r>
              <a:rPr lang="en-US" b="1" dirty="0">
                <a:solidFill>
                  <a:srgbClr val="EF5859"/>
                </a:solidFill>
              </a:rPr>
              <a:t>1% </a:t>
            </a:r>
            <a:r>
              <a:rPr lang="en-US" dirty="0"/>
              <a:t>preferred not to answer</a:t>
            </a:r>
            <a:endParaRPr lang="en-US" sz="2000" dirty="0">
              <a:solidFill>
                <a:srgbClr val="555859"/>
              </a:solidFill>
              <a:latin typeface="Leelawadee" panose="020B0502040204020203" pitchFamily="34" charset="-34"/>
              <a:cs typeface="Leelawadee" panose="020B0502040204020203" pitchFamily="34" charset="-34"/>
            </a:endParaRPr>
          </a:p>
        </p:txBody>
      </p:sp>
      <p:sp>
        <p:nvSpPr>
          <p:cNvPr id="17" name="TextBox 16">
            <a:extLst>
              <a:ext uri="{FF2B5EF4-FFF2-40B4-BE49-F238E27FC236}">
                <a16:creationId xmlns:a16="http://schemas.microsoft.com/office/drawing/2014/main" id="{BCA6FE3E-A49F-DADF-63EE-A5E3B35AFEE5}"/>
              </a:ext>
            </a:extLst>
          </p:cNvPr>
          <p:cNvSpPr txBox="1"/>
          <p:nvPr/>
        </p:nvSpPr>
        <p:spPr>
          <a:xfrm>
            <a:off x="5736771" y="370681"/>
            <a:ext cx="6096000" cy="923330"/>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3: % of Libyan respondents trusting that their case would be treated fairly by the justice system, per location</a:t>
            </a:r>
          </a:p>
        </p:txBody>
      </p:sp>
      <p:graphicFrame>
        <p:nvGraphicFramePr>
          <p:cNvPr id="3" name="Table 2">
            <a:extLst>
              <a:ext uri="{FF2B5EF4-FFF2-40B4-BE49-F238E27FC236}">
                <a16:creationId xmlns:a16="http://schemas.microsoft.com/office/drawing/2014/main" id="{F50D6C8F-5A48-5691-356B-2F0C87C319B7}"/>
              </a:ext>
            </a:extLst>
          </p:cNvPr>
          <p:cNvGraphicFramePr>
            <a:graphicFrameLocks noGrp="1"/>
          </p:cNvGraphicFramePr>
          <p:nvPr>
            <p:extLst>
              <p:ext uri="{D42A27DB-BD31-4B8C-83A1-F6EECF244321}">
                <p14:modId xmlns:p14="http://schemas.microsoft.com/office/powerpoint/2010/main" val="1234300298"/>
              </p:ext>
            </p:extLst>
          </p:nvPr>
        </p:nvGraphicFramePr>
        <p:xfrm>
          <a:off x="5736772" y="1294011"/>
          <a:ext cx="5962082" cy="4751188"/>
        </p:xfrm>
        <a:graphic>
          <a:graphicData uri="http://schemas.openxmlformats.org/drawingml/2006/table">
            <a:tbl>
              <a:tblPr firstRow="1" firstCol="1" bandRow="1"/>
              <a:tblGrid>
                <a:gridCol w="1543704">
                  <a:extLst>
                    <a:ext uri="{9D8B030D-6E8A-4147-A177-3AD203B41FA5}">
                      <a16:colId xmlns:a16="http://schemas.microsoft.com/office/drawing/2014/main" val="3728039276"/>
                    </a:ext>
                  </a:extLst>
                </a:gridCol>
                <a:gridCol w="925975">
                  <a:extLst>
                    <a:ext uri="{9D8B030D-6E8A-4147-A177-3AD203B41FA5}">
                      <a16:colId xmlns:a16="http://schemas.microsoft.com/office/drawing/2014/main" val="163960753"/>
                    </a:ext>
                  </a:extLst>
                </a:gridCol>
                <a:gridCol w="1481559">
                  <a:extLst>
                    <a:ext uri="{9D8B030D-6E8A-4147-A177-3AD203B41FA5}">
                      <a16:colId xmlns:a16="http://schemas.microsoft.com/office/drawing/2014/main" val="1221728682"/>
                    </a:ext>
                  </a:extLst>
                </a:gridCol>
                <a:gridCol w="1215342">
                  <a:extLst>
                    <a:ext uri="{9D8B030D-6E8A-4147-A177-3AD203B41FA5}">
                      <a16:colId xmlns:a16="http://schemas.microsoft.com/office/drawing/2014/main" val="2796356618"/>
                    </a:ext>
                  </a:extLst>
                </a:gridCol>
                <a:gridCol w="795502">
                  <a:extLst>
                    <a:ext uri="{9D8B030D-6E8A-4147-A177-3AD203B41FA5}">
                      <a16:colId xmlns:a16="http://schemas.microsoft.com/office/drawing/2014/main" val="3268077463"/>
                    </a:ext>
                  </a:extLst>
                </a:gridCol>
              </a:tblGrid>
              <a:tr h="1288458">
                <a:tc>
                  <a:txBody>
                    <a:bodyPr/>
                    <a:lstStyle/>
                    <a:p>
                      <a:endParaRPr lang="en-GB" sz="20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20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Sultan</a:t>
                      </a:r>
                      <a:endParaRPr lang="en-GB" sz="2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20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Downtown Ajdabiya</a:t>
                      </a:r>
                      <a:endParaRPr lang="en-GB" sz="2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20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Zouitina</a:t>
                      </a:r>
                      <a:endParaRPr lang="en-GB" sz="2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20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Total</a:t>
                      </a:r>
                      <a:endParaRPr lang="en-GB" sz="2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94413227"/>
                  </a:ext>
                </a:extLst>
              </a:tr>
              <a:tr h="692546">
                <a:tc>
                  <a:txBody>
                    <a:bodyPr/>
                    <a:lstStyle/>
                    <a:p>
                      <a:pPr marL="0" marR="0">
                        <a:spcBef>
                          <a:spcPts val="0"/>
                        </a:spcBef>
                        <a:spcAft>
                          <a:spcPts val="0"/>
                        </a:spcAft>
                      </a:pPr>
                      <a:r>
                        <a:rPr lang="en-GB" sz="20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Completely</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4E7"/>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7CA"/>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22%</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4B6"/>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15%</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ACC"/>
                    </a:solidFill>
                  </a:tcPr>
                </a:tc>
                <a:extLst>
                  <a:ext uri="{0D108BD9-81ED-4DB2-BD59-A6C34878D82A}">
                    <a16:rowId xmlns:a16="http://schemas.microsoft.com/office/drawing/2014/main" val="2553952064"/>
                  </a:ext>
                </a:extLst>
              </a:tr>
              <a:tr h="692546">
                <a:tc>
                  <a:txBody>
                    <a:bodyPr/>
                    <a:lstStyle/>
                    <a:p>
                      <a:pPr marL="0" marR="0">
                        <a:spcBef>
                          <a:spcPts val="0"/>
                        </a:spcBef>
                        <a:spcAft>
                          <a:spcPts val="0"/>
                        </a:spcAft>
                      </a:pPr>
                      <a:r>
                        <a:rPr lang="en-GB" sz="20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Very much</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8%</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0E3"/>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35%</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8A8C"/>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27%</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A2A5"/>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26%</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A5A8"/>
                    </a:solidFill>
                  </a:tcPr>
                </a:tc>
                <a:extLst>
                  <a:ext uri="{0D108BD9-81ED-4DB2-BD59-A6C34878D82A}">
                    <a16:rowId xmlns:a16="http://schemas.microsoft.com/office/drawing/2014/main" val="1907210986"/>
                  </a:ext>
                </a:extLst>
              </a:tr>
              <a:tr h="692546">
                <a:tc>
                  <a:txBody>
                    <a:bodyPr/>
                    <a:lstStyle/>
                    <a:p>
                      <a:pPr marL="0" marR="0">
                        <a:spcBef>
                          <a:spcPts val="0"/>
                        </a:spcBef>
                        <a:spcAft>
                          <a:spcPts val="0"/>
                        </a:spcAft>
                      </a:pPr>
                      <a:r>
                        <a:rPr lang="en-GB" sz="20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Moderately</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38%</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E81"/>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25%</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A9AB"/>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42%</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274"/>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32%</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193"/>
                    </a:solidFill>
                  </a:tcPr>
                </a:tc>
                <a:extLst>
                  <a:ext uri="{0D108BD9-81ED-4DB2-BD59-A6C34878D82A}">
                    <a16:rowId xmlns:a16="http://schemas.microsoft.com/office/drawing/2014/main" val="750376444"/>
                  </a:ext>
                </a:extLst>
              </a:tr>
              <a:tr h="692546">
                <a:tc>
                  <a:txBody>
                    <a:bodyPr/>
                    <a:lstStyle/>
                    <a:p>
                      <a:pPr marL="0" marR="0">
                        <a:spcBef>
                          <a:spcPts val="0"/>
                        </a:spcBef>
                        <a:spcAft>
                          <a:spcPts val="0"/>
                        </a:spcAft>
                      </a:pPr>
                      <a:r>
                        <a:rPr lang="en-GB" sz="20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Slightly</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44%</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19%</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DC0"/>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9%</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DDE0"/>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23%</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B0B3"/>
                    </a:solidFill>
                  </a:tcPr>
                </a:tc>
                <a:extLst>
                  <a:ext uri="{0D108BD9-81ED-4DB2-BD59-A6C34878D82A}">
                    <a16:rowId xmlns:a16="http://schemas.microsoft.com/office/drawing/2014/main" val="353648783"/>
                  </a:ext>
                </a:extLst>
              </a:tr>
              <a:tr h="692546">
                <a:tc>
                  <a:txBody>
                    <a:bodyPr/>
                    <a:lstStyle/>
                    <a:p>
                      <a:pPr marL="0" marR="0">
                        <a:spcBef>
                          <a:spcPts val="0"/>
                        </a:spcBef>
                        <a:spcAft>
                          <a:spcPts val="0"/>
                        </a:spcAft>
                      </a:pPr>
                      <a:r>
                        <a:rPr lang="en-GB" sz="20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Not at all</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5F8"/>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EDF0"/>
                    </a:solidFill>
                  </a:tcPr>
                </a:tc>
                <a:tc>
                  <a:txBody>
                    <a:bodyPr/>
                    <a:lstStyle/>
                    <a:p>
                      <a:pPr marL="0" marR="0" algn="r">
                        <a:spcBef>
                          <a:spcPts val="0"/>
                        </a:spcBef>
                        <a:spcAft>
                          <a:spcPts val="0"/>
                        </a:spcAft>
                      </a:pPr>
                      <a:r>
                        <a:rPr lang="en-GB" sz="20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2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20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2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3F6"/>
                    </a:solidFill>
                  </a:tcPr>
                </a:tc>
                <a:extLst>
                  <a:ext uri="{0D108BD9-81ED-4DB2-BD59-A6C34878D82A}">
                    <a16:rowId xmlns:a16="http://schemas.microsoft.com/office/drawing/2014/main" val="1311647045"/>
                  </a:ext>
                </a:extLst>
              </a:tr>
            </a:tbl>
          </a:graphicData>
        </a:graphic>
      </p:graphicFrame>
    </p:spTree>
    <p:extLst>
      <p:ext uri="{BB962C8B-B14F-4D97-AF65-F5344CB8AC3E}">
        <p14:creationId xmlns:p14="http://schemas.microsoft.com/office/powerpoint/2010/main" val="424892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895510-4DD7-DB7C-0FAF-2ECE0D265331}"/>
              </a:ext>
            </a:extLst>
          </p:cNvPr>
          <p:cNvSpPr>
            <a:spLocks noGrp="1"/>
          </p:cNvSpPr>
          <p:nvPr>
            <p:ph type="body" sz="quarter" idx="13"/>
          </p:nvPr>
        </p:nvSpPr>
        <p:spPr>
          <a:xfrm>
            <a:off x="490156" y="635948"/>
            <a:ext cx="4894643" cy="581140"/>
          </a:xfrm>
        </p:spPr>
        <p:txBody>
          <a:bodyPr/>
          <a:lstStyle/>
          <a:p>
            <a:r>
              <a:rPr lang="en-US" sz="3600" dirty="0"/>
              <a:t>Trust in the Judicial System (refugees and migrants)*</a:t>
            </a:r>
          </a:p>
        </p:txBody>
      </p:sp>
      <p:sp>
        <p:nvSpPr>
          <p:cNvPr id="12" name="Text Placeholder 11">
            <a:extLst>
              <a:ext uri="{FF2B5EF4-FFF2-40B4-BE49-F238E27FC236}">
                <a16:creationId xmlns:a16="http://schemas.microsoft.com/office/drawing/2014/main" id="{5C3F28D8-0F1F-1E50-0A43-B3A375E3B42F}"/>
              </a:ext>
            </a:extLst>
          </p:cNvPr>
          <p:cNvSpPr>
            <a:spLocks noGrp="1"/>
          </p:cNvSpPr>
          <p:nvPr>
            <p:ph type="body" sz="quarter" idx="14"/>
          </p:nvPr>
        </p:nvSpPr>
        <p:spPr>
          <a:xfrm>
            <a:off x="493147" y="2398385"/>
            <a:ext cx="4523569" cy="4288359"/>
          </a:xfrm>
        </p:spPr>
        <p:txBody>
          <a:bodyPr/>
          <a:lstStyle/>
          <a:p>
            <a:pPr marL="342900" indent="-342900">
              <a:buFont typeface="Arial" panose="020B0604020202020204" pitchFamily="34" charset="0"/>
              <a:buChar char="•"/>
            </a:pPr>
            <a:r>
              <a:rPr lang="en-US" b="1" dirty="0">
                <a:solidFill>
                  <a:srgbClr val="EF5859"/>
                </a:solidFill>
              </a:rPr>
              <a:t>75% </a:t>
            </a:r>
            <a:r>
              <a:rPr lang="en-US" dirty="0"/>
              <a:t>of refugees and migrants reported they have access to the justice system in Ajdabiya</a:t>
            </a:r>
          </a:p>
          <a:p>
            <a:pPr marL="342900" indent="-342900">
              <a:buFont typeface="Arial" panose="020B0604020202020204" pitchFamily="34" charset="0"/>
              <a:buChar char="•"/>
            </a:pPr>
            <a:r>
              <a:rPr lang="en-US" b="1" dirty="0">
                <a:solidFill>
                  <a:srgbClr val="EF5859"/>
                </a:solidFill>
              </a:rPr>
              <a:t>24% </a:t>
            </a:r>
            <a:r>
              <a:rPr lang="en-US" dirty="0"/>
              <a:t>reported they do not know if they have access </a:t>
            </a:r>
          </a:p>
          <a:p>
            <a:pPr marL="342900" indent="-342900">
              <a:buFont typeface="Arial" panose="020B0604020202020204" pitchFamily="34" charset="0"/>
              <a:buChar char="•"/>
            </a:pPr>
            <a:r>
              <a:rPr lang="en-US" b="1" dirty="0">
                <a:solidFill>
                  <a:srgbClr val="EF5859"/>
                </a:solidFill>
              </a:rPr>
              <a:t>1% </a:t>
            </a:r>
            <a:r>
              <a:rPr lang="en-US" dirty="0"/>
              <a:t>preferred not to answer</a:t>
            </a:r>
            <a:endParaRPr lang="en-US" sz="2000" dirty="0">
              <a:solidFill>
                <a:srgbClr val="555859"/>
              </a:solidFill>
              <a:latin typeface="Leelawadee" panose="020B0502040204020203" pitchFamily="34" charset="-34"/>
              <a:cs typeface="Leelawadee" panose="020B0502040204020203" pitchFamily="34" charset="-34"/>
            </a:endParaRPr>
          </a:p>
        </p:txBody>
      </p:sp>
      <p:sp>
        <p:nvSpPr>
          <p:cNvPr id="17" name="TextBox 16">
            <a:extLst>
              <a:ext uri="{FF2B5EF4-FFF2-40B4-BE49-F238E27FC236}">
                <a16:creationId xmlns:a16="http://schemas.microsoft.com/office/drawing/2014/main" id="{BCA6FE3E-A49F-DADF-63EE-A5E3B35AFEE5}"/>
              </a:ext>
            </a:extLst>
          </p:cNvPr>
          <p:cNvSpPr txBox="1"/>
          <p:nvPr/>
        </p:nvSpPr>
        <p:spPr>
          <a:xfrm>
            <a:off x="5764481" y="370681"/>
            <a:ext cx="6096000" cy="923330"/>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4: % of refugee and migrant respondents trusting that their case would be treated fairly by the justice system, per regio</a:t>
            </a:r>
            <a:r>
              <a:rPr lang="en-GB" b="1" dirty="0">
                <a:solidFill>
                  <a:srgbClr val="58585A"/>
                </a:solidFill>
                <a:latin typeface="Leelawadee UI" panose="020B0502040204020203" pitchFamily="34" charset="-34"/>
                <a:ea typeface="Cambria" panose="02040503050406030204" pitchFamily="18" charset="0"/>
                <a:cs typeface="Leelawadee UI" panose="020B0502040204020203" pitchFamily="34" charset="-34"/>
              </a:rPr>
              <a:t>n of origin</a:t>
            </a:r>
            <a:endPar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endParaRPr>
          </a:p>
        </p:txBody>
      </p:sp>
      <p:sp>
        <p:nvSpPr>
          <p:cNvPr id="8" name="TextBox 7">
            <a:extLst>
              <a:ext uri="{FF2B5EF4-FFF2-40B4-BE49-F238E27FC236}">
                <a16:creationId xmlns:a16="http://schemas.microsoft.com/office/drawing/2014/main" id="{4C9FF4BA-E195-2770-6952-1C2812EA46F1}"/>
              </a:ext>
            </a:extLst>
          </p:cNvPr>
          <p:cNvSpPr txBox="1"/>
          <p:nvPr/>
        </p:nvSpPr>
        <p:spPr>
          <a:xfrm>
            <a:off x="493147" y="4544697"/>
            <a:ext cx="5026663" cy="1754326"/>
          </a:xfrm>
          <a:prstGeom prst="rect">
            <a:avLst/>
          </a:prstGeom>
          <a:noFill/>
        </p:spPr>
        <p:txBody>
          <a:bodyPr wrap="square" lIns="91440" tIns="45720" rIns="91440" bIns="45720" anchor="t">
            <a:spAutoFit/>
          </a:bodyPr>
          <a:lstStyle/>
          <a:p>
            <a:pPr>
              <a:defRPr/>
            </a:pPr>
            <a:r>
              <a:rPr lang="en-GB" sz="1800" i="1" dirty="0">
                <a:solidFill>
                  <a:srgbClr val="555859"/>
                </a:solidFill>
                <a:effectLst/>
                <a:latin typeface="Leelawadee"/>
                <a:ea typeface="Calibri" panose="020F0502020204030204" pitchFamily="34" charset="0"/>
                <a:cs typeface="Leelawadee"/>
              </a:rPr>
              <a:t>“</a:t>
            </a:r>
            <a:r>
              <a:rPr lang="en-GB" sz="1800" b="1" i="1" dirty="0">
                <a:solidFill>
                  <a:srgbClr val="555859"/>
                </a:solidFill>
                <a:effectLst/>
                <a:latin typeface="Leelawadee"/>
                <a:ea typeface="Calibri" panose="020F0502020204030204" pitchFamily="34" charset="0"/>
                <a:cs typeface="Leelawadee"/>
              </a:rPr>
              <a:t>If migrants enter without identification papers, they will not go to the formal authorities</a:t>
            </a:r>
            <a:r>
              <a:rPr lang="en-GB" sz="1800" i="1" dirty="0">
                <a:solidFill>
                  <a:srgbClr val="555859"/>
                </a:solidFill>
                <a:effectLst/>
                <a:latin typeface="Leelawadee"/>
                <a:ea typeface="Calibri" panose="020F0502020204030204" pitchFamily="34" charset="0"/>
                <a:cs typeface="Leelawadee"/>
              </a:rPr>
              <a:t>, instead they will be afraid to file a complaint or to declare that they have been exposed to something”</a:t>
            </a:r>
            <a:r>
              <a:rPr lang="en-GB" i="1" dirty="0">
                <a:solidFill>
                  <a:srgbClr val="555859"/>
                </a:solidFill>
                <a:latin typeface="Leelawadee"/>
                <a:ea typeface="Calibri" panose="020F0502020204030204" pitchFamily="34" charset="0"/>
                <a:cs typeface="Leelawadee"/>
              </a:rPr>
              <a:t>  </a:t>
            </a:r>
            <a:endParaRPr lang="en-GB" sz="1800" i="1" dirty="0">
              <a:solidFill>
                <a:srgbClr val="555859"/>
              </a:solidFill>
              <a:effectLst/>
              <a:latin typeface="Leelawadee" panose="020B0502040204020203" pitchFamily="34" charset="-34"/>
              <a:ea typeface="Calibri" panose="020F0502020204030204" pitchFamily="34" charset="0"/>
              <a:cs typeface="Leelawadee" panose="020B0502040204020203"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555859"/>
                </a:solidFill>
                <a:latin typeface="Leelawadee" panose="020B0502040204020203" pitchFamily="34" charset="-34"/>
                <a:ea typeface="Calibri" panose="020F0502020204030204" pitchFamily="34" charset="0"/>
                <a:cs typeface="Leelawadee" panose="020B0502040204020203" pitchFamily="34" charset="-34"/>
              </a:rPr>
              <a:t>P</a:t>
            </a:r>
            <a:r>
              <a:rPr lang="en-GB" sz="1800" dirty="0">
                <a:solidFill>
                  <a:srgbClr val="555859"/>
                </a:solidFill>
                <a:effectLst/>
                <a:latin typeface="Leelawadee" panose="020B0502040204020203" pitchFamily="34" charset="-34"/>
                <a:ea typeface="Calibri" panose="020F0502020204030204" pitchFamily="34" charset="0"/>
                <a:cs typeface="Leelawadee" panose="020B0502040204020203" pitchFamily="34" charset="-34"/>
              </a:rPr>
              <a:t>rotection Key Informant on Migrants, Ajdabiya</a:t>
            </a:r>
          </a:p>
        </p:txBody>
      </p:sp>
      <p:graphicFrame>
        <p:nvGraphicFramePr>
          <p:cNvPr id="3" name="Table 2">
            <a:extLst>
              <a:ext uri="{FF2B5EF4-FFF2-40B4-BE49-F238E27FC236}">
                <a16:creationId xmlns:a16="http://schemas.microsoft.com/office/drawing/2014/main" id="{DDAD85A7-5B51-0022-8069-76E6A9130AAD}"/>
              </a:ext>
            </a:extLst>
          </p:cNvPr>
          <p:cNvGraphicFramePr>
            <a:graphicFrameLocks noGrp="1"/>
          </p:cNvGraphicFramePr>
          <p:nvPr>
            <p:extLst>
              <p:ext uri="{D42A27DB-BD31-4B8C-83A1-F6EECF244321}">
                <p14:modId xmlns:p14="http://schemas.microsoft.com/office/powerpoint/2010/main" val="646588653"/>
              </p:ext>
            </p:extLst>
          </p:nvPr>
        </p:nvGraphicFramePr>
        <p:xfrm>
          <a:off x="5819901" y="1382433"/>
          <a:ext cx="5962082" cy="4839618"/>
        </p:xfrm>
        <a:graphic>
          <a:graphicData uri="http://schemas.openxmlformats.org/drawingml/2006/table">
            <a:tbl>
              <a:tblPr/>
              <a:tblGrid>
                <a:gridCol w="1315190">
                  <a:extLst>
                    <a:ext uri="{9D8B030D-6E8A-4147-A177-3AD203B41FA5}">
                      <a16:colId xmlns:a16="http://schemas.microsoft.com/office/drawing/2014/main" val="1325589982"/>
                    </a:ext>
                  </a:extLst>
                </a:gridCol>
                <a:gridCol w="1191491">
                  <a:extLst>
                    <a:ext uri="{9D8B030D-6E8A-4147-A177-3AD203B41FA5}">
                      <a16:colId xmlns:a16="http://schemas.microsoft.com/office/drawing/2014/main" val="97494683"/>
                    </a:ext>
                  </a:extLst>
                </a:gridCol>
                <a:gridCol w="706582">
                  <a:extLst>
                    <a:ext uri="{9D8B030D-6E8A-4147-A177-3AD203B41FA5}">
                      <a16:colId xmlns:a16="http://schemas.microsoft.com/office/drawing/2014/main" val="2342326457"/>
                    </a:ext>
                  </a:extLst>
                </a:gridCol>
                <a:gridCol w="1189293">
                  <a:extLst>
                    <a:ext uri="{9D8B030D-6E8A-4147-A177-3AD203B41FA5}">
                      <a16:colId xmlns:a16="http://schemas.microsoft.com/office/drawing/2014/main" val="767586942"/>
                    </a:ext>
                  </a:extLst>
                </a:gridCol>
                <a:gridCol w="861179">
                  <a:extLst>
                    <a:ext uri="{9D8B030D-6E8A-4147-A177-3AD203B41FA5}">
                      <a16:colId xmlns:a16="http://schemas.microsoft.com/office/drawing/2014/main" val="1120209427"/>
                    </a:ext>
                  </a:extLst>
                </a:gridCol>
                <a:gridCol w="698347">
                  <a:extLst>
                    <a:ext uri="{9D8B030D-6E8A-4147-A177-3AD203B41FA5}">
                      <a16:colId xmlns:a16="http://schemas.microsoft.com/office/drawing/2014/main" val="1522701889"/>
                    </a:ext>
                  </a:extLst>
                </a:gridCol>
              </a:tblGrid>
              <a:tr h="1528258">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East Africa</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MENA</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South Asia</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West and Central Africa</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Total</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90204569"/>
                  </a:ext>
                </a:extLst>
              </a:tr>
              <a:tr h="66227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Completely</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ADD"/>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3E6"/>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6F9"/>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AED"/>
                    </a:solidFill>
                  </a:tcPr>
                </a:tc>
                <a:extLst>
                  <a:ext uri="{0D108BD9-81ED-4DB2-BD59-A6C34878D82A}">
                    <a16:rowId xmlns:a16="http://schemas.microsoft.com/office/drawing/2014/main" val="3878990319"/>
                  </a:ext>
                </a:extLst>
              </a:tr>
              <a:tr h="66227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Very much</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3E6"/>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3E6"/>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7E9"/>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7EA"/>
                    </a:solidFill>
                  </a:tcPr>
                </a:tc>
                <a:extLst>
                  <a:ext uri="{0D108BD9-81ED-4DB2-BD59-A6C34878D82A}">
                    <a16:rowId xmlns:a16="http://schemas.microsoft.com/office/drawing/2014/main" val="2205931580"/>
                  </a:ext>
                </a:extLst>
              </a:tr>
              <a:tr h="66227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Moderately</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97F82"/>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59%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989B"/>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45%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98C8E"/>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97E80"/>
                    </a:solidFill>
                  </a:tcPr>
                </a:tc>
                <a:extLst>
                  <a:ext uri="{0D108BD9-81ED-4DB2-BD59-A6C34878D82A}">
                    <a16:rowId xmlns:a16="http://schemas.microsoft.com/office/drawing/2014/main" val="2149281759"/>
                  </a:ext>
                </a:extLst>
              </a:tr>
              <a:tr h="66227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Slightly</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989B"/>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18%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BD1D3"/>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989B"/>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9598"/>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32%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AEB0"/>
                    </a:solidFill>
                  </a:tcPr>
                </a:tc>
                <a:extLst>
                  <a:ext uri="{0D108BD9-81ED-4DB2-BD59-A6C34878D82A}">
                    <a16:rowId xmlns:a16="http://schemas.microsoft.com/office/drawing/2014/main" val="1231089971"/>
                  </a:ext>
                </a:extLst>
              </a:tr>
              <a:tr h="662272">
                <a:tc>
                  <a:txBody>
                    <a:bodyPr/>
                    <a:lstStyle/>
                    <a:p>
                      <a:pPr algn="l" fontAlgn="b"/>
                      <a:r>
                        <a:rPr lang="en-GB" sz="1800" b="1" i="0" u="none" strike="noStrike" dirty="0">
                          <a:solidFill>
                            <a:srgbClr val="58585A"/>
                          </a:solidFill>
                          <a:effectLst/>
                          <a:latin typeface="Leelawadee" panose="020B0502040204020203" pitchFamily="34" charset="-34"/>
                          <a:cs typeface="Leelawadee" panose="020B0502040204020203" pitchFamily="34" charset="-34"/>
                        </a:rPr>
                        <a:t>Not at all</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3E6"/>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tc>
                  <a:txBody>
                    <a:bodyPr/>
                    <a:lstStyle/>
                    <a:p>
                      <a:pPr algn="r" fontAlgn="b"/>
                      <a:r>
                        <a:rPr lang="en-GB" sz="1800" b="0" i="0" u="none" strike="noStrike">
                          <a:solidFill>
                            <a:srgbClr val="58585A"/>
                          </a:solidFill>
                          <a:effectLst/>
                          <a:latin typeface="Leelawadee" panose="020B0502040204020203" pitchFamily="34" charset="-34"/>
                          <a:cs typeface="Leelawadee" panose="020B0502040204020203" pitchFamily="34" charset="-34"/>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6F9"/>
                    </a:solidFill>
                  </a:tcPr>
                </a:tc>
                <a:tc>
                  <a:txBody>
                    <a:bodyPr/>
                    <a:lstStyle/>
                    <a:p>
                      <a:pPr algn="r" fontAlgn="b"/>
                      <a:r>
                        <a:rPr lang="en-GB" sz="1800" b="0" i="0" u="none" strike="noStrike" dirty="0">
                          <a:solidFill>
                            <a:srgbClr val="58585A"/>
                          </a:solidFill>
                          <a:effectLst/>
                          <a:latin typeface="Leelawadee" panose="020B0502040204020203" pitchFamily="34" charset="-34"/>
                          <a:cs typeface="Leelawadee" panose="020B0502040204020203" pitchFamily="34" charset="-34"/>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7FA"/>
                    </a:solidFill>
                  </a:tcPr>
                </a:tc>
                <a:extLst>
                  <a:ext uri="{0D108BD9-81ED-4DB2-BD59-A6C34878D82A}">
                    <a16:rowId xmlns:a16="http://schemas.microsoft.com/office/drawing/2014/main" val="632058986"/>
                  </a:ext>
                </a:extLst>
              </a:tr>
            </a:tbl>
          </a:graphicData>
        </a:graphic>
      </p:graphicFrame>
      <p:sp>
        <p:nvSpPr>
          <p:cNvPr id="7" name="TextBox 6">
            <a:extLst>
              <a:ext uri="{FF2B5EF4-FFF2-40B4-BE49-F238E27FC236}">
                <a16:creationId xmlns:a16="http://schemas.microsoft.com/office/drawing/2014/main" id="{B171F011-C746-7453-A779-28CE27EDF979}"/>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15548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Horizontal Social Cohesion</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The readiness of population groups to cooperate within their own community and with other communities</a:t>
            </a:r>
            <a:endParaRPr lang="en-US" dirty="0"/>
          </a:p>
        </p:txBody>
      </p:sp>
    </p:spTree>
    <p:extLst>
      <p:ext uri="{BB962C8B-B14F-4D97-AF65-F5344CB8AC3E}">
        <p14:creationId xmlns:p14="http://schemas.microsoft.com/office/powerpoint/2010/main" val="182429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E2BC3-EB2E-39DD-E9C9-F8919CBAAC37}"/>
              </a:ext>
            </a:extLst>
          </p:cNvPr>
          <p:cNvSpPr>
            <a:spLocks noGrp="1"/>
          </p:cNvSpPr>
          <p:nvPr>
            <p:ph type="body" sz="quarter" idx="13"/>
          </p:nvPr>
        </p:nvSpPr>
        <p:spPr>
          <a:xfrm>
            <a:off x="496297" y="626355"/>
            <a:ext cx="4756753" cy="939639"/>
          </a:xfrm>
        </p:spPr>
        <p:txBody>
          <a:bodyPr/>
          <a:lstStyle/>
          <a:p>
            <a:r>
              <a:rPr lang="en-US" dirty="0"/>
              <a:t>Social Network</a:t>
            </a:r>
          </a:p>
          <a:p>
            <a:r>
              <a:rPr lang="en-US" dirty="0"/>
              <a:t>(Libyans)</a:t>
            </a:r>
          </a:p>
        </p:txBody>
      </p:sp>
      <p:sp>
        <p:nvSpPr>
          <p:cNvPr id="3" name="Text Placeholder 2">
            <a:extLst>
              <a:ext uri="{FF2B5EF4-FFF2-40B4-BE49-F238E27FC236}">
                <a16:creationId xmlns:a16="http://schemas.microsoft.com/office/drawing/2014/main" id="{45DC3D8F-4E3E-303B-8997-C72D1AA5DAE9}"/>
              </a:ext>
            </a:extLst>
          </p:cNvPr>
          <p:cNvSpPr>
            <a:spLocks noGrp="1"/>
          </p:cNvSpPr>
          <p:nvPr>
            <p:ph type="body" sz="quarter" idx="14"/>
          </p:nvPr>
        </p:nvSpPr>
        <p:spPr>
          <a:xfrm>
            <a:off x="493144" y="2458387"/>
            <a:ext cx="4523569" cy="3773257"/>
          </a:xfrm>
        </p:spPr>
        <p:txBody>
          <a:bodyPr/>
          <a:lstStyle/>
          <a:p>
            <a:pPr marL="342900" indent="-342900">
              <a:buFont typeface="Arial" panose="020B0604020202020204" pitchFamily="34" charset="0"/>
              <a:buChar char="•"/>
            </a:pPr>
            <a:r>
              <a:rPr lang="en-US" b="1" dirty="0"/>
              <a:t>Religion, tribal affiliation, and geographical proximity </a:t>
            </a:r>
            <a:r>
              <a:rPr lang="en-US" dirty="0"/>
              <a:t>are all core aspects of community forming</a:t>
            </a:r>
          </a:p>
          <a:p>
            <a:pPr marL="1028700" lvl="1" indent="-342900"/>
            <a:r>
              <a:rPr lang="en-US" sz="1800" dirty="0">
                <a:solidFill>
                  <a:srgbClr val="555859"/>
                </a:solidFill>
                <a:latin typeface="Leelawadee" panose="020B0502040204020203" pitchFamily="34" charset="-34"/>
                <a:cs typeface="Leelawadee" panose="020B0502040204020203" pitchFamily="34" charset="-34"/>
              </a:rPr>
              <a:t>Different groups of community forming were reported across both Downtown Ajdabiya, Zouitina, and Sultan</a:t>
            </a:r>
          </a:p>
          <a:p>
            <a:pPr marL="1028700" lvl="1" indent="-342900"/>
            <a:r>
              <a:rPr lang="en-US" sz="1800" dirty="0">
                <a:solidFill>
                  <a:srgbClr val="555859"/>
                </a:solidFill>
                <a:latin typeface="Leelawadee" panose="020B0502040204020203" pitchFamily="34" charset="-34"/>
                <a:cs typeface="Leelawadee" panose="020B0502040204020203" pitchFamily="34" charset="-34"/>
              </a:rPr>
              <a:t>No difference were observed of these between genders</a:t>
            </a:r>
          </a:p>
          <a:p>
            <a:pPr marL="342900" indent="-34290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783AF159-2E9E-66F3-5FE5-4F8F31553063}"/>
              </a:ext>
            </a:extLst>
          </p:cNvPr>
          <p:cNvSpPr txBox="1"/>
          <p:nvPr/>
        </p:nvSpPr>
        <p:spPr>
          <a:xfrm>
            <a:off x="5768437" y="319394"/>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5: % of Libyan respondent’s types of groups that they consider a part of their social network</a:t>
            </a:r>
          </a:p>
        </p:txBody>
      </p:sp>
      <p:graphicFrame>
        <p:nvGraphicFramePr>
          <p:cNvPr id="12" name="Table 11">
            <a:extLst>
              <a:ext uri="{FF2B5EF4-FFF2-40B4-BE49-F238E27FC236}">
                <a16:creationId xmlns:a16="http://schemas.microsoft.com/office/drawing/2014/main" id="{6A9B1BED-3F11-8CCB-4FAC-7EC917F0F274}"/>
              </a:ext>
            </a:extLst>
          </p:cNvPr>
          <p:cNvGraphicFramePr>
            <a:graphicFrameLocks noGrp="1"/>
          </p:cNvGraphicFramePr>
          <p:nvPr>
            <p:extLst>
              <p:ext uri="{D42A27DB-BD31-4B8C-83A1-F6EECF244321}">
                <p14:modId xmlns:p14="http://schemas.microsoft.com/office/powerpoint/2010/main" val="1922415367"/>
              </p:ext>
            </p:extLst>
          </p:nvPr>
        </p:nvGraphicFramePr>
        <p:xfrm>
          <a:off x="5906407" y="1282404"/>
          <a:ext cx="5930900" cy="4867344"/>
        </p:xfrm>
        <a:graphic>
          <a:graphicData uri="http://schemas.openxmlformats.org/drawingml/2006/table">
            <a:tbl>
              <a:tblPr firstRow="1" firstCol="1" bandRow="1"/>
              <a:tblGrid>
                <a:gridCol w="5130800">
                  <a:extLst>
                    <a:ext uri="{9D8B030D-6E8A-4147-A177-3AD203B41FA5}">
                      <a16:colId xmlns:a16="http://schemas.microsoft.com/office/drawing/2014/main" val="3855694031"/>
                    </a:ext>
                  </a:extLst>
                </a:gridCol>
                <a:gridCol w="800100">
                  <a:extLst>
                    <a:ext uri="{9D8B030D-6E8A-4147-A177-3AD203B41FA5}">
                      <a16:colId xmlns:a16="http://schemas.microsoft.com/office/drawing/2014/main" val="2160906651"/>
                    </a:ext>
                  </a:extLst>
                </a:gridCol>
              </a:tblGrid>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that have the same religion as you</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57%</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2719300559"/>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from the same tribe as you in your neighbourhood</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42%</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193"/>
                    </a:solidFill>
                  </a:tcPr>
                </a:tc>
                <a:extLst>
                  <a:ext uri="{0D108BD9-81ED-4DB2-BD59-A6C34878D82A}">
                    <a16:rowId xmlns:a16="http://schemas.microsoft.com/office/drawing/2014/main" val="3672240561"/>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from the same tribe as you, but living in other neighbourhoods</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36%</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A1A3"/>
                    </a:solidFill>
                  </a:tcPr>
                </a:tc>
                <a:extLst>
                  <a:ext uri="{0D108BD9-81ED-4DB2-BD59-A6C34878D82A}">
                    <a16:rowId xmlns:a16="http://schemas.microsoft.com/office/drawing/2014/main" val="596406381"/>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from another tribe than you and living in your neighbourhood</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30%</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B1B4"/>
                    </a:solidFill>
                  </a:tcPr>
                </a:tc>
                <a:extLst>
                  <a:ext uri="{0D108BD9-81ED-4DB2-BD59-A6C34878D82A}">
                    <a16:rowId xmlns:a16="http://schemas.microsoft.com/office/drawing/2014/main" val="1170420267"/>
                  </a:ext>
                </a:extLst>
              </a:tr>
              <a:tr h="525168">
                <a:tc>
                  <a:txBody>
                    <a:bodyPr/>
                    <a:lstStyle/>
                    <a:p>
                      <a:pPr marL="0" marR="0">
                        <a:spcBef>
                          <a:spcPts val="0"/>
                        </a:spcBef>
                        <a:spcAft>
                          <a:spcPts val="0"/>
                        </a:spcAft>
                      </a:pPr>
                      <a:r>
                        <a:rPr lang="en-GB" sz="18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that go to the same place of worships as you</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25%</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DBF"/>
                    </a:solidFill>
                  </a:tcPr>
                </a:tc>
                <a:extLst>
                  <a:ext uri="{0D108BD9-81ED-4DB2-BD59-A6C34878D82A}">
                    <a16:rowId xmlns:a16="http://schemas.microsoft.com/office/drawing/2014/main" val="1547795733"/>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from the same tribe as you, but living in other cities than Ajdabiya</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25%</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DBF"/>
                    </a:solidFill>
                  </a:tcPr>
                </a:tc>
                <a:extLst>
                  <a:ext uri="{0D108BD9-81ED-4DB2-BD59-A6C34878D82A}">
                    <a16:rowId xmlns:a16="http://schemas.microsoft.com/office/drawing/2014/main" val="3231782563"/>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People from another tribe living in another neighbourhood</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14%</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DADD"/>
                    </a:solidFill>
                  </a:tcPr>
                </a:tc>
                <a:extLst>
                  <a:ext uri="{0D108BD9-81ED-4DB2-BD59-A6C34878D82A}">
                    <a16:rowId xmlns:a16="http://schemas.microsoft.com/office/drawing/2014/main" val="1001929096"/>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Non-Libyans living in your neighbourhood</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AFD"/>
                    </a:solidFill>
                  </a:tcPr>
                </a:tc>
                <a:extLst>
                  <a:ext uri="{0D108BD9-81ED-4DB2-BD59-A6C34878D82A}">
                    <a16:rowId xmlns:a16="http://schemas.microsoft.com/office/drawing/2014/main" val="3799903924"/>
                  </a:ext>
                </a:extLst>
              </a:tr>
              <a:tr h="525168">
                <a:tc>
                  <a:txBody>
                    <a:bodyPr/>
                    <a:lstStyle/>
                    <a:p>
                      <a:pPr marL="0" marR="0">
                        <a:spcBef>
                          <a:spcPts val="0"/>
                        </a:spcBef>
                        <a:spcAft>
                          <a:spcPts val="0"/>
                        </a:spcAft>
                      </a:pPr>
                      <a:r>
                        <a:rPr lang="en-GB" sz="18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Non-Libyans living in another neighbourhood</a:t>
                      </a:r>
                      <a:endParaRPr lang="en-GB" sz="24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FFFFF"/>
                    </a:solidFill>
                  </a:tcPr>
                </a:tc>
                <a:tc>
                  <a:txBody>
                    <a:bodyPr/>
                    <a:lstStyle/>
                    <a:p>
                      <a:pPr marL="0" marR="0" algn="r">
                        <a:spcBef>
                          <a:spcPts val="0"/>
                        </a:spcBef>
                        <a:spcAft>
                          <a:spcPts val="0"/>
                        </a:spcAft>
                      </a:pPr>
                      <a:r>
                        <a:rPr lang="en-GB" sz="18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CFF"/>
                    </a:solidFill>
                  </a:tcPr>
                </a:tc>
                <a:extLst>
                  <a:ext uri="{0D108BD9-81ED-4DB2-BD59-A6C34878D82A}">
                    <a16:rowId xmlns:a16="http://schemas.microsoft.com/office/drawing/2014/main" val="2281923836"/>
                  </a:ext>
                </a:extLst>
              </a:tr>
            </a:tbl>
          </a:graphicData>
        </a:graphic>
      </p:graphicFrame>
    </p:spTree>
    <p:extLst>
      <p:ext uri="{BB962C8B-B14F-4D97-AF65-F5344CB8AC3E}">
        <p14:creationId xmlns:p14="http://schemas.microsoft.com/office/powerpoint/2010/main" val="415514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E2BC3-EB2E-39DD-E9C9-F8919CBAAC37}"/>
              </a:ext>
            </a:extLst>
          </p:cNvPr>
          <p:cNvSpPr>
            <a:spLocks noGrp="1"/>
          </p:cNvSpPr>
          <p:nvPr>
            <p:ph type="body" sz="quarter" idx="13"/>
          </p:nvPr>
        </p:nvSpPr>
        <p:spPr>
          <a:xfrm>
            <a:off x="496297" y="626356"/>
            <a:ext cx="4945133" cy="581140"/>
          </a:xfrm>
        </p:spPr>
        <p:txBody>
          <a:bodyPr/>
          <a:lstStyle/>
          <a:p>
            <a:r>
              <a:rPr lang="en-US" sz="4800" dirty="0"/>
              <a:t>Social Events (refugees and migrants)*</a:t>
            </a:r>
          </a:p>
        </p:txBody>
      </p:sp>
      <p:sp>
        <p:nvSpPr>
          <p:cNvPr id="3" name="Text Placeholder 2">
            <a:extLst>
              <a:ext uri="{FF2B5EF4-FFF2-40B4-BE49-F238E27FC236}">
                <a16:creationId xmlns:a16="http://schemas.microsoft.com/office/drawing/2014/main" id="{45DC3D8F-4E3E-303B-8997-C72D1AA5DAE9}"/>
              </a:ext>
            </a:extLst>
          </p:cNvPr>
          <p:cNvSpPr>
            <a:spLocks noGrp="1"/>
          </p:cNvSpPr>
          <p:nvPr>
            <p:ph type="body" sz="quarter" idx="14"/>
          </p:nvPr>
        </p:nvSpPr>
        <p:spPr>
          <a:xfrm>
            <a:off x="493144" y="2638269"/>
            <a:ext cx="4523569" cy="3599245"/>
          </a:xfrm>
        </p:spPr>
        <p:txBody>
          <a:bodyPr/>
          <a:lstStyle/>
          <a:p>
            <a:pPr marL="342900" indent="-342900">
              <a:buFont typeface="Arial" panose="020B0604020202020204" pitchFamily="34" charset="0"/>
              <a:buChar char="•"/>
            </a:pPr>
            <a:r>
              <a:rPr lang="en-US" b="1" dirty="0">
                <a:solidFill>
                  <a:srgbClr val="EF5859"/>
                </a:solidFill>
              </a:rPr>
              <a:t>91%</a:t>
            </a:r>
            <a:r>
              <a:rPr lang="en-US" b="1" dirty="0"/>
              <a:t> of refugees and migrants reported they never attended a public social event </a:t>
            </a:r>
            <a:r>
              <a:rPr lang="en-US" dirty="0"/>
              <a:t>in Ajdabiya such as cultural events, sports events, or workshops</a:t>
            </a:r>
          </a:p>
          <a:p>
            <a:pPr marL="1028700" lvl="1" indent="-342900"/>
            <a:r>
              <a:rPr lang="en-US" sz="2000" dirty="0">
                <a:solidFill>
                  <a:srgbClr val="555859"/>
                </a:solidFill>
                <a:latin typeface="Leelawadee" panose="020B0502040204020203" pitchFamily="34" charset="-34"/>
                <a:cs typeface="Leelawadee" panose="020B0502040204020203" pitchFamily="34" charset="-34"/>
              </a:rPr>
              <a:t>Only MENA region refugees and migrants reported to have attended public social events (n=10)</a:t>
            </a:r>
          </a:p>
          <a:p>
            <a:pPr marL="1028700" lvl="1" indent="-342900"/>
            <a:r>
              <a:rPr lang="en-GB" sz="2000" dirty="0">
                <a:solidFill>
                  <a:srgbClr val="555859"/>
                </a:solidFill>
                <a:latin typeface="Leelawadee" panose="020B0502040204020203" pitchFamily="34" charset="-34"/>
                <a:cs typeface="Leelawadee" panose="020B0502040204020203" pitchFamily="34" charset="-34"/>
              </a:rPr>
              <a:t>Coffee shops were reported as social gathering point for male Egyptian and Sudanese refugee and migrants</a:t>
            </a:r>
            <a:endParaRPr lang="en-US" sz="1600" dirty="0">
              <a:latin typeface="Leelawadee" panose="020B0502040204020203" pitchFamily="34" charset="-34"/>
              <a:cs typeface="Leelawadee" panose="020B0502040204020203" pitchFamily="34" charset="-34"/>
            </a:endParaRPr>
          </a:p>
          <a:p>
            <a:pPr marL="342900" indent="-34290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783AF159-2E9E-66F3-5FE5-4F8F31553063}"/>
              </a:ext>
            </a:extLst>
          </p:cNvPr>
          <p:cNvSpPr txBox="1"/>
          <p:nvPr/>
        </p:nvSpPr>
        <p:spPr>
          <a:xfrm>
            <a:off x="5768437" y="319394"/>
            <a:ext cx="6096000" cy="923330"/>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6: % of refugee and migrant respondents, who reported never attending a public social event, reasons for non-attendance, per region of origin (n=182)</a:t>
            </a:r>
          </a:p>
        </p:txBody>
      </p:sp>
      <p:graphicFrame>
        <p:nvGraphicFramePr>
          <p:cNvPr id="5" name="Table 4">
            <a:extLst>
              <a:ext uri="{FF2B5EF4-FFF2-40B4-BE49-F238E27FC236}">
                <a16:creationId xmlns:a16="http://schemas.microsoft.com/office/drawing/2014/main" id="{9BF5C34C-CEFD-0D75-38D6-F35D35EB74C6}"/>
              </a:ext>
            </a:extLst>
          </p:cNvPr>
          <p:cNvGraphicFramePr>
            <a:graphicFrameLocks noGrp="1"/>
          </p:cNvGraphicFramePr>
          <p:nvPr>
            <p:extLst>
              <p:ext uri="{D42A27DB-BD31-4B8C-83A1-F6EECF244321}">
                <p14:modId xmlns:p14="http://schemas.microsoft.com/office/powerpoint/2010/main" val="3889805798"/>
              </p:ext>
            </p:extLst>
          </p:nvPr>
        </p:nvGraphicFramePr>
        <p:xfrm>
          <a:off x="5862649" y="1271725"/>
          <a:ext cx="6057208" cy="4988310"/>
        </p:xfrm>
        <a:graphic>
          <a:graphicData uri="http://schemas.openxmlformats.org/drawingml/2006/table">
            <a:tbl>
              <a:tblPr firstRow="1" firstCol="1" bandRow="1"/>
              <a:tblGrid>
                <a:gridCol w="1811780">
                  <a:extLst>
                    <a:ext uri="{9D8B030D-6E8A-4147-A177-3AD203B41FA5}">
                      <a16:colId xmlns:a16="http://schemas.microsoft.com/office/drawing/2014/main" val="3249442101"/>
                    </a:ext>
                  </a:extLst>
                </a:gridCol>
                <a:gridCol w="729342">
                  <a:extLst>
                    <a:ext uri="{9D8B030D-6E8A-4147-A177-3AD203B41FA5}">
                      <a16:colId xmlns:a16="http://schemas.microsoft.com/office/drawing/2014/main" val="1547459632"/>
                    </a:ext>
                  </a:extLst>
                </a:gridCol>
                <a:gridCol w="740229">
                  <a:extLst>
                    <a:ext uri="{9D8B030D-6E8A-4147-A177-3AD203B41FA5}">
                      <a16:colId xmlns:a16="http://schemas.microsoft.com/office/drawing/2014/main" val="4224781819"/>
                    </a:ext>
                  </a:extLst>
                </a:gridCol>
                <a:gridCol w="936171">
                  <a:extLst>
                    <a:ext uri="{9D8B030D-6E8A-4147-A177-3AD203B41FA5}">
                      <a16:colId xmlns:a16="http://schemas.microsoft.com/office/drawing/2014/main" val="2867703603"/>
                    </a:ext>
                  </a:extLst>
                </a:gridCol>
                <a:gridCol w="1066800">
                  <a:extLst>
                    <a:ext uri="{9D8B030D-6E8A-4147-A177-3AD203B41FA5}">
                      <a16:colId xmlns:a16="http://schemas.microsoft.com/office/drawing/2014/main" val="238982582"/>
                    </a:ext>
                  </a:extLst>
                </a:gridCol>
                <a:gridCol w="772886">
                  <a:extLst>
                    <a:ext uri="{9D8B030D-6E8A-4147-A177-3AD203B41FA5}">
                      <a16:colId xmlns:a16="http://schemas.microsoft.com/office/drawing/2014/main" val="2404258469"/>
                    </a:ext>
                  </a:extLst>
                </a:gridCol>
              </a:tblGrid>
              <a:tr h="802590">
                <a:tc>
                  <a:txBody>
                    <a:bodyPr/>
                    <a:lstStyle/>
                    <a:p>
                      <a:pPr marL="0" marR="0">
                        <a:spcBef>
                          <a:spcPts val="0"/>
                        </a:spcBef>
                        <a:spcAft>
                          <a:spcPts val="0"/>
                        </a:spcAft>
                      </a:pPr>
                      <a:r>
                        <a:rPr lang="en-GB" sz="1600" dirty="0">
                          <a:solidFill>
                            <a:srgbClr val="000000"/>
                          </a:solidFill>
                          <a:effectLst/>
                          <a:latin typeface="Leelawadee" panose="020B0502040204020203" pitchFamily="34" charset="-34"/>
                          <a:ea typeface="Times New Roman" panose="02020603050405020304" pitchFamily="18" charset="0"/>
                          <a:cs typeface="Times New Roman" panose="02020603050405020304" pitchFamily="18" charset="0"/>
                        </a:rPr>
                        <a:t> </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East Africa</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MENA</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South Asia</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West and Central Africa</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Total</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70187104"/>
                  </a:ext>
                </a:extLst>
              </a:tr>
              <a:tr h="802590">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do not know about any public events</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67%</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86%</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90%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77%</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81%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2688706792"/>
                  </a:ext>
                </a:extLst>
              </a:tr>
              <a:tr h="802590">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do not feel safe during public events</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17%</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8DA"/>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2F5"/>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4F7"/>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BEE"/>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9%</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extLst>
                  <a:ext uri="{0D108BD9-81ED-4DB2-BD59-A6C34878D82A}">
                    <a16:rowId xmlns:a16="http://schemas.microsoft.com/office/drawing/2014/main" val="76607282"/>
                  </a:ext>
                </a:extLst>
              </a:tr>
              <a:tr h="802590">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cannot attend public events as a migrant</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4E7"/>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7FA"/>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3F5"/>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4F7"/>
                    </a:solidFill>
                  </a:tcPr>
                </a:tc>
                <a:extLst>
                  <a:ext uri="{0D108BD9-81ED-4DB2-BD59-A6C34878D82A}">
                    <a16:rowId xmlns:a16="http://schemas.microsoft.com/office/drawing/2014/main" val="639211725"/>
                  </a:ext>
                </a:extLst>
              </a:tr>
              <a:tr h="802590">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cannot attend public events (alone)</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0F3"/>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5F8"/>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4F7"/>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5F8"/>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4F7"/>
                    </a:solidFill>
                  </a:tcPr>
                </a:tc>
                <a:extLst>
                  <a:ext uri="{0D108BD9-81ED-4DB2-BD59-A6C34878D82A}">
                    <a16:rowId xmlns:a16="http://schemas.microsoft.com/office/drawing/2014/main" val="4243361464"/>
                  </a:ext>
                </a:extLst>
              </a:tr>
              <a:tr h="946969">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cannot attend public events (alone) because of my gender</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FFF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CFF"/>
                    </a:solidFill>
                  </a:tcPr>
                </a:tc>
                <a:extLst>
                  <a:ext uri="{0D108BD9-81ED-4DB2-BD59-A6C34878D82A}">
                    <a16:rowId xmlns:a16="http://schemas.microsoft.com/office/drawing/2014/main" val="417249024"/>
                  </a:ext>
                </a:extLst>
              </a:tr>
            </a:tbl>
          </a:graphicData>
        </a:graphic>
      </p:graphicFrame>
      <p:sp>
        <p:nvSpPr>
          <p:cNvPr id="6" name="TextBox 5">
            <a:extLst>
              <a:ext uri="{FF2B5EF4-FFF2-40B4-BE49-F238E27FC236}">
                <a16:creationId xmlns:a16="http://schemas.microsoft.com/office/drawing/2014/main" id="{D940D132-EF69-8335-89F1-BFD0C1E2438A}"/>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26425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E2BC3-EB2E-39DD-E9C9-F8919CBAAC37}"/>
              </a:ext>
            </a:extLst>
          </p:cNvPr>
          <p:cNvSpPr>
            <a:spLocks noGrp="1"/>
          </p:cNvSpPr>
          <p:nvPr>
            <p:ph type="body" sz="quarter" idx="13"/>
          </p:nvPr>
        </p:nvSpPr>
        <p:spPr>
          <a:xfrm>
            <a:off x="496297" y="626356"/>
            <a:ext cx="4756753" cy="581140"/>
          </a:xfrm>
        </p:spPr>
        <p:txBody>
          <a:bodyPr/>
          <a:lstStyle/>
          <a:p>
            <a:r>
              <a:rPr lang="en-US" sz="4800" dirty="0"/>
              <a:t>Social Events (Libyans)</a:t>
            </a:r>
          </a:p>
        </p:txBody>
      </p:sp>
      <p:sp>
        <p:nvSpPr>
          <p:cNvPr id="3" name="Text Placeholder 2">
            <a:extLst>
              <a:ext uri="{FF2B5EF4-FFF2-40B4-BE49-F238E27FC236}">
                <a16:creationId xmlns:a16="http://schemas.microsoft.com/office/drawing/2014/main" id="{45DC3D8F-4E3E-303B-8997-C72D1AA5DAE9}"/>
              </a:ext>
            </a:extLst>
          </p:cNvPr>
          <p:cNvSpPr>
            <a:spLocks noGrp="1"/>
          </p:cNvSpPr>
          <p:nvPr>
            <p:ph type="body" sz="quarter" idx="14"/>
          </p:nvPr>
        </p:nvSpPr>
        <p:spPr>
          <a:xfrm>
            <a:off x="493144" y="2208252"/>
            <a:ext cx="4756753" cy="4029262"/>
          </a:xfrm>
        </p:spPr>
        <p:txBody>
          <a:bodyPr/>
          <a:lstStyle/>
          <a:p>
            <a:pPr marL="342900" indent="-342900">
              <a:buFont typeface="Arial" panose="020B0604020202020204" pitchFamily="34" charset="0"/>
              <a:buChar char="•"/>
            </a:pPr>
            <a:r>
              <a:rPr lang="en-US" sz="2400" b="1" dirty="0">
                <a:solidFill>
                  <a:srgbClr val="EF5859"/>
                </a:solidFill>
              </a:rPr>
              <a:t>21%</a:t>
            </a:r>
            <a:r>
              <a:rPr lang="en-US" sz="2400" b="1" dirty="0"/>
              <a:t> of Libyans reported they never attended a public social event </a:t>
            </a:r>
            <a:r>
              <a:rPr lang="en-US" sz="2400" dirty="0"/>
              <a:t>in Ajdabiya such as cultural events, sports events, or workshops</a:t>
            </a:r>
          </a:p>
          <a:p>
            <a:pPr marL="1028700" lvl="1" indent="-342900"/>
            <a:r>
              <a:rPr lang="en-US" sz="2000" b="1" dirty="0">
                <a:solidFill>
                  <a:srgbClr val="555859"/>
                </a:solidFill>
                <a:latin typeface="Leelawadee" panose="020B0502040204020203" pitchFamily="34" charset="-34"/>
                <a:cs typeface="Leelawadee" panose="020B0502040204020203" pitchFamily="34" charset="-34"/>
              </a:rPr>
              <a:t>36% </a:t>
            </a:r>
            <a:r>
              <a:rPr lang="en-US" sz="2000" dirty="0">
                <a:solidFill>
                  <a:srgbClr val="555859"/>
                </a:solidFill>
                <a:latin typeface="Leelawadee" panose="020B0502040204020203" pitchFamily="34" charset="-34"/>
                <a:cs typeface="Leelawadee" panose="020B0502040204020203" pitchFamily="34" charset="-34"/>
              </a:rPr>
              <a:t>of respondents in Sultan</a:t>
            </a:r>
          </a:p>
          <a:p>
            <a:pPr marL="1028700" lvl="1" indent="-342900"/>
            <a:r>
              <a:rPr lang="en-US" sz="2000" b="1" dirty="0">
                <a:solidFill>
                  <a:srgbClr val="555859"/>
                </a:solidFill>
                <a:latin typeface="Leelawadee" panose="020B0502040204020203" pitchFamily="34" charset="-34"/>
                <a:cs typeface="Leelawadee" panose="020B0502040204020203" pitchFamily="34" charset="-34"/>
              </a:rPr>
              <a:t>31% </a:t>
            </a:r>
            <a:r>
              <a:rPr lang="en-US" sz="2000" dirty="0">
                <a:solidFill>
                  <a:srgbClr val="555859"/>
                </a:solidFill>
                <a:latin typeface="Leelawadee" panose="020B0502040204020203" pitchFamily="34" charset="-34"/>
                <a:cs typeface="Leelawadee" panose="020B0502040204020203" pitchFamily="34" charset="-34"/>
              </a:rPr>
              <a:t>of female respondents</a:t>
            </a:r>
          </a:p>
          <a:p>
            <a:pPr marL="1028700" lvl="1" indent="-342900"/>
            <a:r>
              <a:rPr lang="en-US" sz="2000" b="1" dirty="0">
                <a:solidFill>
                  <a:srgbClr val="555859"/>
                </a:solidFill>
                <a:latin typeface="Leelawadee" panose="020B0502040204020203" pitchFamily="34" charset="-34"/>
                <a:cs typeface="Leelawadee" panose="020B0502040204020203" pitchFamily="34" charset="-34"/>
              </a:rPr>
              <a:t>24% </a:t>
            </a:r>
            <a:r>
              <a:rPr lang="en-US" sz="2000" dirty="0">
                <a:solidFill>
                  <a:srgbClr val="555859"/>
                </a:solidFill>
                <a:latin typeface="Leelawadee" panose="020B0502040204020203" pitchFamily="34" charset="-34"/>
                <a:cs typeface="Leelawadee" panose="020B0502040204020203" pitchFamily="34" charset="-34"/>
              </a:rPr>
              <a:t>of displaced respondents</a:t>
            </a:r>
          </a:p>
        </p:txBody>
      </p:sp>
      <p:sp>
        <p:nvSpPr>
          <p:cNvPr id="10" name="TextBox 9">
            <a:extLst>
              <a:ext uri="{FF2B5EF4-FFF2-40B4-BE49-F238E27FC236}">
                <a16:creationId xmlns:a16="http://schemas.microsoft.com/office/drawing/2014/main" id="{783AF159-2E9E-66F3-5FE5-4F8F31553063}"/>
              </a:ext>
            </a:extLst>
          </p:cNvPr>
          <p:cNvSpPr txBox="1"/>
          <p:nvPr/>
        </p:nvSpPr>
        <p:spPr>
          <a:xfrm>
            <a:off x="5768437" y="319394"/>
            <a:ext cx="6096000" cy="923330"/>
          </a:xfrm>
          <a:prstGeom prst="rect">
            <a:avLst/>
          </a:prstGeom>
          <a:noFill/>
        </p:spPr>
        <p:txBody>
          <a:bodyPr wrap="square">
            <a:spAutoFit/>
          </a:bodyPr>
          <a:lstStyle/>
          <a:p>
            <a:pPr marL="0" marR="0">
              <a:spcBef>
                <a:spcPts val="600"/>
              </a:spcBef>
              <a:spcAft>
                <a:spcPts val="600"/>
              </a:spcAft>
            </a:pPr>
            <a:r>
              <a:rPr lang="en-GB" b="1" dirty="0">
                <a:solidFill>
                  <a:srgbClr val="58585A"/>
                </a:solidFill>
                <a:latin typeface="Leelawadee UI" panose="020B0502040204020203" pitchFamily="34" charset="-34"/>
                <a:ea typeface="Cambria" panose="02040503050406030204" pitchFamily="18" charset="0"/>
                <a:cs typeface="Leelawadee UI" panose="020B0502040204020203" pitchFamily="34" charset="-34"/>
              </a:rPr>
              <a:t>Table 7</a:t>
            </a: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 % of Libyan respondents, who reported never attending a public social event, reasons for non-attendance, by gender (n=82) </a:t>
            </a:r>
          </a:p>
        </p:txBody>
      </p:sp>
      <p:graphicFrame>
        <p:nvGraphicFramePr>
          <p:cNvPr id="8" name="Table 7">
            <a:extLst>
              <a:ext uri="{FF2B5EF4-FFF2-40B4-BE49-F238E27FC236}">
                <a16:creationId xmlns:a16="http://schemas.microsoft.com/office/drawing/2014/main" id="{EBFDCEAB-D3DB-4A98-F542-E492FEA9A34F}"/>
              </a:ext>
            </a:extLst>
          </p:cNvPr>
          <p:cNvGraphicFramePr>
            <a:graphicFrameLocks noGrp="1"/>
          </p:cNvGraphicFramePr>
          <p:nvPr>
            <p:extLst>
              <p:ext uri="{D42A27DB-BD31-4B8C-83A1-F6EECF244321}">
                <p14:modId xmlns:p14="http://schemas.microsoft.com/office/powerpoint/2010/main" val="1642637569"/>
              </p:ext>
            </p:extLst>
          </p:nvPr>
        </p:nvGraphicFramePr>
        <p:xfrm>
          <a:off x="5976500" y="1466604"/>
          <a:ext cx="5722355" cy="4629393"/>
        </p:xfrm>
        <a:graphic>
          <a:graphicData uri="http://schemas.openxmlformats.org/drawingml/2006/table">
            <a:tbl>
              <a:tblPr/>
              <a:tblGrid>
                <a:gridCol w="1978098">
                  <a:extLst>
                    <a:ext uri="{9D8B030D-6E8A-4147-A177-3AD203B41FA5}">
                      <a16:colId xmlns:a16="http://schemas.microsoft.com/office/drawing/2014/main" val="3567806189"/>
                    </a:ext>
                  </a:extLst>
                </a:gridCol>
                <a:gridCol w="2755208">
                  <a:extLst>
                    <a:ext uri="{9D8B030D-6E8A-4147-A177-3AD203B41FA5}">
                      <a16:colId xmlns:a16="http://schemas.microsoft.com/office/drawing/2014/main" val="940399727"/>
                    </a:ext>
                  </a:extLst>
                </a:gridCol>
                <a:gridCol w="989049">
                  <a:extLst>
                    <a:ext uri="{9D8B030D-6E8A-4147-A177-3AD203B41FA5}">
                      <a16:colId xmlns:a16="http://schemas.microsoft.com/office/drawing/2014/main" val="2516104139"/>
                    </a:ext>
                  </a:extLst>
                </a:gridCol>
              </a:tblGrid>
              <a:tr h="243652">
                <a:tc>
                  <a:txBody>
                    <a:bodyPr/>
                    <a:lstStyle/>
                    <a:p>
                      <a:pPr algn="l" fontAlgn="b"/>
                      <a:r>
                        <a:rPr lang="en-GB" sz="1400" b="0" i="0" u="none" strike="noStrike">
                          <a:solidFill>
                            <a:srgbClr val="000000"/>
                          </a:solidFill>
                          <a:effectLst/>
                          <a:latin typeface="Leelawadee" panose="020B0502040204020203" pitchFamily="34" charset="-34"/>
                          <a:cs typeface="Leelawadee" panose="020B0502040204020203" pitchFamily="34" charset="-34"/>
                        </a:rPr>
                        <a:t> </a:t>
                      </a: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GB" sz="1400" b="1" i="0" u="none" strike="noStrike">
                          <a:solidFill>
                            <a:srgbClr val="58585A"/>
                          </a:solidFill>
                          <a:effectLst/>
                          <a:latin typeface="Leelawadee" panose="020B0502040204020203" pitchFamily="34" charset="-34"/>
                          <a:cs typeface="Leelawadee" panose="020B0502040204020203" pitchFamily="34" charset="-34"/>
                        </a:rPr>
                        <a:t>Female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GB" sz="1400" b="1" i="0" u="none" strike="noStrike">
                          <a:solidFill>
                            <a:srgbClr val="58585A"/>
                          </a:solidFill>
                          <a:effectLst/>
                          <a:latin typeface="Leelawadee" panose="020B0502040204020203" pitchFamily="34" charset="-34"/>
                          <a:cs typeface="Leelawadee" panose="020B0502040204020203" pitchFamily="34" charset="-34"/>
                        </a:rPr>
                        <a:t>Male</a:t>
                      </a:r>
                    </a:p>
                  </a:txBody>
                  <a:tcPr marL="7620" marR="7620" marT="762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74817931"/>
                  </a:ext>
                </a:extLst>
              </a:tr>
              <a:tr h="974609">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I cannot attend public events alone because of my gender</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23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 0</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34383562"/>
                  </a:ext>
                </a:extLst>
              </a:tr>
              <a:tr h="1461914">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I cannot attend public events because of my community affiliation/population group</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22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97072"/>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13</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1421690985"/>
                  </a:ext>
                </a:extLst>
              </a:tr>
              <a:tr h="730957">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I do not feel safe during public events</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a:solidFill>
                            <a:srgbClr val="58585A"/>
                          </a:solidFill>
                          <a:effectLst/>
                          <a:latin typeface="Leelawadee" panose="020B0502040204020203" pitchFamily="34" charset="-34"/>
                          <a:cs typeface="Leelawadee" panose="020B0502040204020203" pitchFamily="34" charset="-34"/>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 0</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4424972"/>
                  </a:ext>
                </a:extLst>
              </a:tr>
              <a:tr h="730957">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I don not know about any public events</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a:solidFill>
                            <a:srgbClr val="58585A"/>
                          </a:solidFill>
                          <a:effectLst/>
                          <a:latin typeface="Leelawadee" panose="020B0502040204020203" pitchFamily="34" charset="-34"/>
                          <a:cs typeface="Leelawadee" panose="020B0502040204020203" pitchFamily="34" charset="-34"/>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3B5"/>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6</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AED"/>
                    </a:solidFill>
                  </a:tcPr>
                </a:tc>
                <a:extLst>
                  <a:ext uri="{0D108BD9-81ED-4DB2-BD59-A6C34878D82A}">
                    <a16:rowId xmlns:a16="http://schemas.microsoft.com/office/drawing/2014/main" val="2710871036"/>
                  </a:ext>
                </a:extLst>
              </a:tr>
              <a:tr h="243652">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Other</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a:solidFill>
                            <a:srgbClr val="58585A"/>
                          </a:solidFill>
                          <a:effectLst/>
                          <a:latin typeface="Leelawadee" panose="020B0502040204020203" pitchFamily="34" charset="-34"/>
                          <a:cs typeface="Leelawadee" panose="020B0502040204020203" pitchFamily="34" charset="-34"/>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5</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2475914983"/>
                  </a:ext>
                </a:extLst>
              </a:tr>
              <a:tr h="243652">
                <a:tc>
                  <a:txBody>
                    <a:bodyPr/>
                    <a:lstStyle/>
                    <a:p>
                      <a:pPr algn="l" fontAlgn="t"/>
                      <a:r>
                        <a:rPr lang="en-GB" sz="1400" b="1" i="0" u="none" strike="noStrike">
                          <a:solidFill>
                            <a:srgbClr val="58585A"/>
                          </a:solidFill>
                          <a:effectLst/>
                          <a:latin typeface="Leelawadee" panose="020B0502040204020203" pitchFamily="34" charset="-34"/>
                          <a:cs typeface="Leelawadee" panose="020B0502040204020203" pitchFamily="34" charset="-34"/>
                        </a:rPr>
                        <a:t>Total</a:t>
                      </a:r>
                    </a:p>
                  </a:txBody>
                  <a:tcPr marL="7620" marR="7620" marT="762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GB" sz="1400" b="0" i="0" u="none" strike="noStrike">
                          <a:solidFill>
                            <a:srgbClr val="58585A"/>
                          </a:solidFill>
                          <a:effectLst/>
                          <a:latin typeface="Leelawadee" panose="020B0502040204020203" pitchFamily="34" charset="-34"/>
                          <a:cs typeface="Leelawadee" panose="020B0502040204020203" pitchFamily="34" charset="-34"/>
                        </a:rPr>
                        <a:t>58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GB" sz="1400" b="0" i="0" u="none" strike="noStrike" dirty="0">
                          <a:solidFill>
                            <a:srgbClr val="58585A"/>
                          </a:solidFill>
                          <a:effectLst/>
                          <a:latin typeface="Leelawadee" panose="020B0502040204020203" pitchFamily="34" charset="-34"/>
                          <a:cs typeface="Leelawadee" panose="020B0502040204020203" pitchFamily="34" charset="-34"/>
                        </a:rPr>
                        <a:t>24</a:t>
                      </a: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2205443006"/>
                  </a:ext>
                </a:extLst>
              </a:tr>
            </a:tbl>
          </a:graphicData>
        </a:graphic>
      </p:graphicFrame>
    </p:spTree>
    <p:extLst>
      <p:ext uri="{BB962C8B-B14F-4D97-AF65-F5344CB8AC3E}">
        <p14:creationId xmlns:p14="http://schemas.microsoft.com/office/powerpoint/2010/main" val="17427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Livelihoods</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Livelihood opportunities for </a:t>
            </a:r>
            <a:r>
              <a:rPr lang="en-GB" b="1" dirty="0">
                <a:solidFill>
                  <a:srgbClr val="EE5859"/>
                </a:solidFill>
              </a:rPr>
              <a:t>Libyan men and women</a:t>
            </a:r>
            <a:endParaRPr lang="en-US" b="1" dirty="0">
              <a:solidFill>
                <a:srgbClr val="EE5859"/>
              </a:solidFill>
            </a:endParaRPr>
          </a:p>
        </p:txBody>
      </p:sp>
    </p:spTree>
    <p:extLst>
      <p:ext uri="{BB962C8B-B14F-4D97-AF65-F5344CB8AC3E}">
        <p14:creationId xmlns:p14="http://schemas.microsoft.com/office/powerpoint/2010/main" val="50489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5ACCD1-4A1F-C706-6987-EEB12A364BB4}"/>
              </a:ext>
            </a:extLst>
          </p:cNvPr>
          <p:cNvSpPr>
            <a:spLocks noGrp="1"/>
          </p:cNvSpPr>
          <p:nvPr>
            <p:ph type="body" sz="quarter" idx="13"/>
          </p:nvPr>
        </p:nvSpPr>
        <p:spPr>
          <a:xfrm>
            <a:off x="498463" y="628919"/>
            <a:ext cx="4714198" cy="770389"/>
          </a:xfrm>
        </p:spPr>
        <p:txBody>
          <a:bodyPr/>
          <a:lstStyle/>
          <a:p>
            <a:r>
              <a:rPr lang="en-US" sz="4800" dirty="0"/>
              <a:t>Income Sources</a:t>
            </a:r>
          </a:p>
        </p:txBody>
      </p:sp>
      <p:sp>
        <p:nvSpPr>
          <p:cNvPr id="3" name="Text Placeholder 2">
            <a:extLst>
              <a:ext uri="{FF2B5EF4-FFF2-40B4-BE49-F238E27FC236}">
                <a16:creationId xmlns:a16="http://schemas.microsoft.com/office/drawing/2014/main" id="{8038597C-3340-6993-8BEE-83842D7916BF}"/>
              </a:ext>
            </a:extLst>
          </p:cNvPr>
          <p:cNvSpPr>
            <a:spLocks noGrp="1"/>
          </p:cNvSpPr>
          <p:nvPr>
            <p:ph type="body" sz="quarter" idx="14"/>
          </p:nvPr>
        </p:nvSpPr>
        <p:spPr>
          <a:xfrm>
            <a:off x="498463" y="1551151"/>
            <a:ext cx="4714198" cy="4677930"/>
          </a:xfrm>
        </p:spPr>
        <p:txBody>
          <a:bodyPr/>
          <a:lstStyle/>
          <a:p>
            <a:pPr marL="342900" indent="-342900">
              <a:buFont typeface="Arial" panose="020B0604020202020204" pitchFamily="34" charset="0"/>
              <a:buChar char="•"/>
            </a:pPr>
            <a:r>
              <a:rPr lang="en-US" b="1" dirty="0">
                <a:solidFill>
                  <a:srgbClr val="EF5859"/>
                </a:solidFill>
              </a:rPr>
              <a:t>64% </a:t>
            </a:r>
            <a:r>
              <a:rPr lang="en-US" dirty="0"/>
              <a:t>of Libyan respondents reported they are </a:t>
            </a:r>
            <a:r>
              <a:rPr lang="en-US" b="1" dirty="0"/>
              <a:t>working</a:t>
            </a:r>
          </a:p>
          <a:p>
            <a:pPr marL="342900" indent="-342900">
              <a:buFont typeface="Arial" panose="020B0604020202020204" pitchFamily="34" charset="0"/>
              <a:buChar char="•"/>
            </a:pPr>
            <a:r>
              <a:rPr lang="en-GB" b="1" dirty="0">
                <a:solidFill>
                  <a:srgbClr val="EF5859"/>
                </a:solidFill>
              </a:rPr>
              <a:t>20% </a:t>
            </a:r>
            <a:r>
              <a:rPr lang="en-GB" dirty="0"/>
              <a:t>reported that their main source of income is </a:t>
            </a:r>
            <a:r>
              <a:rPr lang="en-GB" b="1" dirty="0"/>
              <a:t>government subsidies </a:t>
            </a:r>
          </a:p>
          <a:p>
            <a:pPr marL="1028700" lvl="1" indent="-342900"/>
            <a:r>
              <a:rPr lang="en-GB" sz="1800" dirty="0">
                <a:solidFill>
                  <a:srgbClr val="555859"/>
                </a:solidFill>
                <a:latin typeface="Leelawadee" panose="020B0502040204020203" pitchFamily="34" charset="-34"/>
                <a:cs typeface="Leelawadee" panose="020B0502040204020203" pitchFamily="34" charset="-34"/>
              </a:rPr>
              <a:t>46% of respondents in Zouitina</a:t>
            </a:r>
          </a:p>
          <a:p>
            <a:pPr marL="342900" indent="-342900">
              <a:buFont typeface="Arial" panose="020B0604020202020204" pitchFamily="34" charset="0"/>
              <a:buChar char="•"/>
            </a:pPr>
            <a:r>
              <a:rPr lang="en-GB" dirty="0"/>
              <a:t>Among non-working Libyan respondents (n=103), only 35% reported that they are looking for work</a:t>
            </a:r>
          </a:p>
          <a:p>
            <a:pPr marL="1028700" lvl="1" indent="-342900"/>
            <a:r>
              <a:rPr lang="en-US" sz="2000" dirty="0">
                <a:solidFill>
                  <a:srgbClr val="555859"/>
                </a:solidFill>
                <a:latin typeface="Leelawadee" panose="020B0502040204020203" pitchFamily="34" charset="-34"/>
                <a:cs typeface="Leelawadee" panose="020B0502040204020203" pitchFamily="34" charset="-34"/>
              </a:rPr>
              <a:t>Thereof, 70% mostly female respondents are not looking for work </a:t>
            </a:r>
          </a:p>
        </p:txBody>
      </p:sp>
      <p:graphicFrame>
        <p:nvGraphicFramePr>
          <p:cNvPr id="6" name="Table 5">
            <a:extLst>
              <a:ext uri="{FF2B5EF4-FFF2-40B4-BE49-F238E27FC236}">
                <a16:creationId xmlns:a16="http://schemas.microsoft.com/office/drawing/2014/main" id="{193F94B7-6506-DAA7-D386-705BE7F5DD04}"/>
              </a:ext>
            </a:extLst>
          </p:cNvPr>
          <p:cNvGraphicFramePr>
            <a:graphicFrameLocks noGrp="1"/>
          </p:cNvGraphicFramePr>
          <p:nvPr>
            <p:extLst>
              <p:ext uri="{D42A27DB-BD31-4B8C-83A1-F6EECF244321}">
                <p14:modId xmlns:p14="http://schemas.microsoft.com/office/powerpoint/2010/main" val="818186625"/>
              </p:ext>
            </p:extLst>
          </p:nvPr>
        </p:nvGraphicFramePr>
        <p:xfrm>
          <a:off x="5749636" y="971259"/>
          <a:ext cx="6225654" cy="5227068"/>
        </p:xfrm>
        <a:graphic>
          <a:graphicData uri="http://schemas.openxmlformats.org/drawingml/2006/table">
            <a:tbl>
              <a:tblPr firstRow="1" firstCol="1" bandRow="1"/>
              <a:tblGrid>
                <a:gridCol w="719189">
                  <a:extLst>
                    <a:ext uri="{9D8B030D-6E8A-4147-A177-3AD203B41FA5}">
                      <a16:colId xmlns:a16="http://schemas.microsoft.com/office/drawing/2014/main" val="2254678044"/>
                    </a:ext>
                  </a:extLst>
                </a:gridCol>
                <a:gridCol w="797422">
                  <a:extLst>
                    <a:ext uri="{9D8B030D-6E8A-4147-A177-3AD203B41FA5}">
                      <a16:colId xmlns:a16="http://schemas.microsoft.com/office/drawing/2014/main" val="3865750612"/>
                    </a:ext>
                  </a:extLst>
                </a:gridCol>
                <a:gridCol w="680759">
                  <a:extLst>
                    <a:ext uri="{9D8B030D-6E8A-4147-A177-3AD203B41FA5}">
                      <a16:colId xmlns:a16="http://schemas.microsoft.com/office/drawing/2014/main" val="2374843571"/>
                    </a:ext>
                  </a:extLst>
                </a:gridCol>
                <a:gridCol w="918888">
                  <a:extLst>
                    <a:ext uri="{9D8B030D-6E8A-4147-A177-3AD203B41FA5}">
                      <a16:colId xmlns:a16="http://schemas.microsoft.com/office/drawing/2014/main" val="3374646244"/>
                    </a:ext>
                  </a:extLst>
                </a:gridCol>
                <a:gridCol w="581939">
                  <a:extLst>
                    <a:ext uri="{9D8B030D-6E8A-4147-A177-3AD203B41FA5}">
                      <a16:colId xmlns:a16="http://schemas.microsoft.com/office/drawing/2014/main" val="782609100"/>
                    </a:ext>
                  </a:extLst>
                </a:gridCol>
                <a:gridCol w="997807">
                  <a:extLst>
                    <a:ext uri="{9D8B030D-6E8A-4147-A177-3AD203B41FA5}">
                      <a16:colId xmlns:a16="http://schemas.microsoft.com/office/drawing/2014/main" val="3122323662"/>
                    </a:ext>
                  </a:extLst>
                </a:gridCol>
                <a:gridCol w="533216">
                  <a:extLst>
                    <a:ext uri="{9D8B030D-6E8A-4147-A177-3AD203B41FA5}">
                      <a16:colId xmlns:a16="http://schemas.microsoft.com/office/drawing/2014/main" val="3909789744"/>
                    </a:ext>
                  </a:extLst>
                </a:gridCol>
                <a:gridCol w="446062">
                  <a:extLst>
                    <a:ext uri="{9D8B030D-6E8A-4147-A177-3AD203B41FA5}">
                      <a16:colId xmlns:a16="http://schemas.microsoft.com/office/drawing/2014/main" val="2358691859"/>
                    </a:ext>
                  </a:extLst>
                </a:gridCol>
                <a:gridCol w="550372">
                  <a:extLst>
                    <a:ext uri="{9D8B030D-6E8A-4147-A177-3AD203B41FA5}">
                      <a16:colId xmlns:a16="http://schemas.microsoft.com/office/drawing/2014/main" val="128259829"/>
                    </a:ext>
                  </a:extLst>
                </a:gridCol>
              </a:tblGrid>
              <a:tr h="1551907">
                <a:tc>
                  <a:txBody>
                    <a:bodyPr/>
                    <a:lstStyle/>
                    <a:p>
                      <a:endParaRPr lang="en-GB" sz="1300" dirty="0">
                        <a:effectLst/>
                        <a:latin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Government subsidies</a:t>
                      </a:r>
                      <a:endParaRPr lang="en-GB" sz="13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A member of my household is working</a:t>
                      </a:r>
                      <a:endParaRPr lang="en-GB" sz="13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Humanitarian assistance</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am working</a:t>
                      </a:r>
                      <a:endParaRPr lang="en-GB" sz="13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I rely on the income/pension of my father</a:t>
                      </a:r>
                      <a:endParaRPr lang="en-GB" sz="13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 income source</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Other</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Savings</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89944352"/>
                  </a:ext>
                </a:extLst>
              </a:tr>
              <a:tr h="1163930">
                <a:tc>
                  <a:txBody>
                    <a:bodyPr/>
                    <a:lstStyle/>
                    <a:p>
                      <a:pPr marL="0" marR="0">
                        <a:spcBef>
                          <a:spcPts val="0"/>
                        </a:spcBef>
                        <a:spcAft>
                          <a:spcPts val="0"/>
                        </a:spcAft>
                      </a:pPr>
                      <a:r>
                        <a:rPr lang="en-GB" sz="13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Sultan</a:t>
                      </a:r>
                      <a:endParaRPr lang="en-GB" sz="13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13%</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5F8"/>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8C8F"/>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BCD"/>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75%</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89A"/>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BEE"/>
                    </a:solidFill>
                  </a:tcPr>
                </a:tc>
                <a:extLst>
                  <a:ext uri="{0D108BD9-81ED-4DB2-BD59-A6C34878D82A}">
                    <a16:rowId xmlns:a16="http://schemas.microsoft.com/office/drawing/2014/main" val="534519578"/>
                  </a:ext>
                </a:extLst>
              </a:tr>
              <a:tr h="1014088">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Downtown Ajdabiya</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11%</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8%</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67%</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597"/>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4130597600"/>
                  </a:ext>
                </a:extLst>
              </a:tr>
              <a:tr h="732045">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Zouitina</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46%</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48%</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2787988383"/>
                  </a:ext>
                </a:extLst>
              </a:tr>
              <a:tr h="732045">
                <a:tc>
                  <a:txBody>
                    <a:bodyPr/>
                    <a:lstStyle/>
                    <a:p>
                      <a:pPr marL="0" marR="0">
                        <a:spcBef>
                          <a:spcPts val="0"/>
                        </a:spcBef>
                        <a:spcAft>
                          <a:spcPts val="0"/>
                        </a:spcAft>
                      </a:pPr>
                      <a:r>
                        <a:rPr lang="en-GB" sz="13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Total</a:t>
                      </a:r>
                      <a:endParaRPr lang="en-GB" sz="13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20%</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BCFD1"/>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0F3"/>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9FC"/>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64%</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8696B"/>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9FC"/>
                    </a:solidFill>
                  </a:tcPr>
                </a:tc>
                <a:tc>
                  <a:txBody>
                    <a:bodyPr/>
                    <a:lstStyle/>
                    <a:p>
                      <a:pPr marL="0" marR="0" algn="r">
                        <a:spcBef>
                          <a:spcPts val="0"/>
                        </a:spcBef>
                        <a:spcAft>
                          <a:spcPts val="0"/>
                        </a:spcAft>
                      </a:pPr>
                      <a:r>
                        <a:rPr lang="en-GB" sz="13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3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6F9"/>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3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3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9FC"/>
                    </a:solidFill>
                  </a:tcPr>
                </a:tc>
                <a:extLst>
                  <a:ext uri="{0D108BD9-81ED-4DB2-BD59-A6C34878D82A}">
                    <a16:rowId xmlns:a16="http://schemas.microsoft.com/office/drawing/2014/main" val="2513914940"/>
                  </a:ext>
                </a:extLst>
              </a:tr>
            </a:tbl>
          </a:graphicData>
        </a:graphic>
      </p:graphicFrame>
      <p:sp>
        <p:nvSpPr>
          <p:cNvPr id="8" name="TextBox 7">
            <a:extLst>
              <a:ext uri="{FF2B5EF4-FFF2-40B4-BE49-F238E27FC236}">
                <a16:creationId xmlns:a16="http://schemas.microsoft.com/office/drawing/2014/main" id="{7F30AA13-7291-008B-4534-41F0BD838F60}"/>
              </a:ext>
            </a:extLst>
          </p:cNvPr>
          <p:cNvSpPr txBox="1"/>
          <p:nvPr/>
        </p:nvSpPr>
        <p:spPr>
          <a:xfrm>
            <a:off x="5762102" y="324927"/>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8: % of Libyan respondents’ income source, per location</a:t>
            </a:r>
          </a:p>
        </p:txBody>
      </p:sp>
    </p:spTree>
    <p:extLst>
      <p:ext uri="{BB962C8B-B14F-4D97-AF65-F5344CB8AC3E}">
        <p14:creationId xmlns:p14="http://schemas.microsoft.com/office/powerpoint/2010/main" val="108692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8C5C7-4DD8-6E7F-D59A-6D499BA0B12C}"/>
              </a:ext>
            </a:extLst>
          </p:cNvPr>
          <p:cNvSpPr>
            <a:spLocks noGrp="1"/>
          </p:cNvSpPr>
          <p:nvPr>
            <p:ph type="body" sz="quarter" idx="13"/>
          </p:nvPr>
        </p:nvSpPr>
        <p:spPr>
          <a:xfrm>
            <a:off x="495110" y="635123"/>
            <a:ext cx="4537442" cy="581140"/>
          </a:xfrm>
        </p:spPr>
        <p:txBody>
          <a:bodyPr/>
          <a:lstStyle/>
          <a:p>
            <a:r>
              <a:rPr lang="en-US" dirty="0"/>
              <a:t>Type of profession</a:t>
            </a:r>
          </a:p>
        </p:txBody>
      </p:sp>
      <p:sp>
        <p:nvSpPr>
          <p:cNvPr id="3" name="Text Placeholder 2">
            <a:extLst>
              <a:ext uri="{FF2B5EF4-FFF2-40B4-BE49-F238E27FC236}">
                <a16:creationId xmlns:a16="http://schemas.microsoft.com/office/drawing/2014/main" id="{A8C26740-F43F-429D-A69F-221111F23048}"/>
              </a:ext>
            </a:extLst>
          </p:cNvPr>
          <p:cNvSpPr>
            <a:spLocks noGrp="1"/>
          </p:cNvSpPr>
          <p:nvPr>
            <p:ph type="body" sz="quarter" idx="14"/>
          </p:nvPr>
        </p:nvSpPr>
        <p:spPr>
          <a:xfrm>
            <a:off x="495122" y="2507106"/>
            <a:ext cx="4523569" cy="3710453"/>
          </a:xfrm>
        </p:spPr>
        <p:txBody>
          <a:bodyPr/>
          <a:lstStyle/>
          <a:p>
            <a:r>
              <a:rPr lang="en-US" sz="2400" b="1" dirty="0"/>
              <a:t>Location of jobs:</a:t>
            </a:r>
          </a:p>
          <a:p>
            <a:pPr marL="342900" indent="-342900">
              <a:buFont typeface="Arial" panose="020B0604020202020204" pitchFamily="34" charset="0"/>
              <a:buChar char="•"/>
            </a:pPr>
            <a:r>
              <a:rPr lang="en-US" sz="2400" b="1" dirty="0">
                <a:solidFill>
                  <a:srgbClr val="EE5859"/>
                </a:solidFill>
              </a:rPr>
              <a:t>45%</a:t>
            </a:r>
            <a:r>
              <a:rPr lang="en-US" sz="2400" b="1" dirty="0"/>
              <a:t> </a:t>
            </a:r>
            <a:r>
              <a:rPr lang="en-US" sz="2400" dirty="0"/>
              <a:t>in downtown Ajdabiya</a:t>
            </a:r>
          </a:p>
          <a:p>
            <a:pPr marL="342900" indent="-342900">
              <a:buFont typeface="Arial" panose="020B0604020202020204" pitchFamily="34" charset="0"/>
              <a:buChar char="•"/>
            </a:pPr>
            <a:r>
              <a:rPr lang="en-US" sz="2400" b="1" dirty="0">
                <a:solidFill>
                  <a:srgbClr val="EE5859"/>
                </a:solidFill>
              </a:rPr>
              <a:t>25% </a:t>
            </a:r>
            <a:r>
              <a:rPr lang="en-US" sz="2400" dirty="0"/>
              <a:t>Sultan</a:t>
            </a:r>
          </a:p>
          <a:p>
            <a:pPr marL="342900" indent="-342900">
              <a:buFont typeface="Arial" panose="020B0604020202020204" pitchFamily="34" charset="0"/>
              <a:buChar char="•"/>
            </a:pPr>
            <a:r>
              <a:rPr lang="en-US" sz="2400" b="1" dirty="0">
                <a:solidFill>
                  <a:srgbClr val="EE5859"/>
                </a:solidFill>
              </a:rPr>
              <a:t>21% </a:t>
            </a:r>
            <a:r>
              <a:rPr lang="en-US" sz="2400" dirty="0"/>
              <a:t>Zouitina</a:t>
            </a:r>
          </a:p>
          <a:p>
            <a:pPr marL="342900" indent="-342900">
              <a:buFont typeface="Arial" panose="020B0604020202020204" pitchFamily="34" charset="0"/>
              <a:buChar char="•"/>
            </a:pPr>
            <a:r>
              <a:rPr lang="en-US" sz="2400" b="1" dirty="0">
                <a:solidFill>
                  <a:srgbClr val="EE5859"/>
                </a:solidFill>
              </a:rPr>
              <a:t>8% </a:t>
            </a:r>
            <a:r>
              <a:rPr lang="en-US" sz="2400" dirty="0"/>
              <a:t>another municipality than Ajdabiya</a:t>
            </a:r>
          </a:p>
          <a:p>
            <a:pPr marL="342900" indent="-34290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F23E9BDF-C128-556A-8D5E-41846317FF3D}"/>
              </a:ext>
            </a:extLst>
          </p:cNvPr>
          <p:cNvSpPr txBox="1"/>
          <p:nvPr/>
        </p:nvSpPr>
        <p:spPr>
          <a:xfrm>
            <a:off x="5763489" y="334926"/>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9: % of Libyan respondents’ profession, per sector (n=243)</a:t>
            </a:r>
          </a:p>
        </p:txBody>
      </p:sp>
      <p:graphicFrame>
        <p:nvGraphicFramePr>
          <p:cNvPr id="8" name="Table 7">
            <a:extLst>
              <a:ext uri="{FF2B5EF4-FFF2-40B4-BE49-F238E27FC236}">
                <a16:creationId xmlns:a16="http://schemas.microsoft.com/office/drawing/2014/main" id="{8CEAF373-97F9-BF12-CE80-22F6D359162C}"/>
              </a:ext>
            </a:extLst>
          </p:cNvPr>
          <p:cNvGraphicFramePr>
            <a:graphicFrameLocks noGrp="1"/>
          </p:cNvGraphicFramePr>
          <p:nvPr>
            <p:extLst>
              <p:ext uri="{D42A27DB-BD31-4B8C-83A1-F6EECF244321}">
                <p14:modId xmlns:p14="http://schemas.microsoft.com/office/powerpoint/2010/main" val="1337667637"/>
              </p:ext>
            </p:extLst>
          </p:nvPr>
        </p:nvGraphicFramePr>
        <p:xfrm>
          <a:off x="5897534" y="1007867"/>
          <a:ext cx="5966460" cy="5209692"/>
        </p:xfrm>
        <a:graphic>
          <a:graphicData uri="http://schemas.openxmlformats.org/drawingml/2006/table">
            <a:tbl>
              <a:tblPr firstRow="1" firstCol="1" bandRow="1"/>
              <a:tblGrid>
                <a:gridCol w="4541520">
                  <a:extLst>
                    <a:ext uri="{9D8B030D-6E8A-4147-A177-3AD203B41FA5}">
                      <a16:colId xmlns:a16="http://schemas.microsoft.com/office/drawing/2014/main" val="2555014632"/>
                    </a:ext>
                  </a:extLst>
                </a:gridCol>
                <a:gridCol w="1424940">
                  <a:extLst>
                    <a:ext uri="{9D8B030D-6E8A-4147-A177-3AD203B41FA5}">
                      <a16:colId xmlns:a16="http://schemas.microsoft.com/office/drawing/2014/main" val="2556487278"/>
                    </a:ext>
                  </a:extLst>
                </a:gridCol>
              </a:tblGrid>
              <a:tr h="345241">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Teacher, lawyer, engineer, doctor</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3134926794"/>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Public security official (police, military, etc.)</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B3B5"/>
                    </a:solidFill>
                  </a:tcPr>
                </a:tc>
                <a:extLst>
                  <a:ext uri="{0D108BD9-81ED-4DB2-BD59-A6C34878D82A}">
                    <a16:rowId xmlns:a16="http://schemas.microsoft.com/office/drawing/2014/main" val="795435200"/>
                  </a:ext>
                </a:extLst>
              </a:tr>
              <a:tr h="62771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Home-based income-generating activity (sewing, shoe repair, small agricultural activity (garden, beekeeping, etc.)</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8%</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DCDE"/>
                    </a:solidFill>
                  </a:tcPr>
                </a:tc>
                <a:extLst>
                  <a:ext uri="{0D108BD9-81ED-4DB2-BD59-A6C34878D82A}">
                    <a16:rowId xmlns:a16="http://schemas.microsoft.com/office/drawing/2014/main" val="2611218453"/>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Taxi or truck driver</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1E4"/>
                    </a:solidFill>
                  </a:tcPr>
                </a:tc>
                <a:extLst>
                  <a:ext uri="{0D108BD9-81ED-4DB2-BD59-A6C34878D82A}">
                    <a16:rowId xmlns:a16="http://schemas.microsoft.com/office/drawing/2014/main" val="1320115583"/>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Small business owner</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DFE2"/>
                    </a:solidFill>
                  </a:tcPr>
                </a:tc>
                <a:extLst>
                  <a:ext uri="{0D108BD9-81ED-4DB2-BD59-A6C34878D82A}">
                    <a16:rowId xmlns:a16="http://schemas.microsoft.com/office/drawing/2014/main" val="2319360720"/>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Public sector employee (Administration)</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1E4"/>
                    </a:solidFill>
                  </a:tcPr>
                </a:tc>
                <a:extLst>
                  <a:ext uri="{0D108BD9-81ED-4DB2-BD59-A6C34878D82A}">
                    <a16:rowId xmlns:a16="http://schemas.microsoft.com/office/drawing/2014/main" val="2563451530"/>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Vocational (carpenter, electrician, plumber, or other professional)</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5E8"/>
                    </a:solidFill>
                  </a:tcPr>
                </a:tc>
                <a:extLst>
                  <a:ext uri="{0D108BD9-81ED-4DB2-BD59-A6C34878D82A}">
                    <a16:rowId xmlns:a16="http://schemas.microsoft.com/office/drawing/2014/main" val="858314383"/>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Other (please specify)</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5E8"/>
                    </a:solidFill>
                  </a:tcPr>
                </a:tc>
                <a:extLst>
                  <a:ext uri="{0D108BD9-81ED-4DB2-BD59-A6C34878D82A}">
                    <a16:rowId xmlns:a16="http://schemas.microsoft.com/office/drawing/2014/main" val="2073724175"/>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Oil sector</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extLst>
                  <a:ext uri="{0D108BD9-81ED-4DB2-BD59-A6C34878D82A}">
                    <a16:rowId xmlns:a16="http://schemas.microsoft.com/office/drawing/2014/main" val="315249462"/>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Agriculture</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7FA"/>
                    </a:solidFill>
                  </a:tcPr>
                </a:tc>
                <a:extLst>
                  <a:ext uri="{0D108BD9-81ED-4DB2-BD59-A6C34878D82A}">
                    <a16:rowId xmlns:a16="http://schemas.microsoft.com/office/drawing/2014/main" val="2818797615"/>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Financial services</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extLst>
                  <a:ext uri="{0D108BD9-81ED-4DB2-BD59-A6C34878D82A}">
                    <a16:rowId xmlns:a16="http://schemas.microsoft.com/office/drawing/2014/main" val="1516208915"/>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Pastoralism</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7FA"/>
                    </a:solidFill>
                  </a:tcPr>
                </a:tc>
                <a:extLst>
                  <a:ext uri="{0D108BD9-81ED-4DB2-BD59-A6C34878D82A}">
                    <a16:rowId xmlns:a16="http://schemas.microsoft.com/office/drawing/2014/main" val="583524014"/>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Service industry (janitor, waiter, etc.)</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2237960046"/>
                  </a:ext>
                </a:extLst>
              </a:tr>
              <a:tr h="345241">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Telecommunication</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CFF"/>
                    </a:solidFill>
                  </a:tcPr>
                </a:tc>
                <a:extLst>
                  <a:ext uri="{0D108BD9-81ED-4DB2-BD59-A6C34878D82A}">
                    <a16:rowId xmlns:a16="http://schemas.microsoft.com/office/drawing/2014/main" val="3082912161"/>
                  </a:ext>
                </a:extLst>
              </a:tr>
            </a:tbl>
          </a:graphicData>
        </a:graphic>
      </p:graphicFrame>
    </p:spTree>
    <p:extLst>
      <p:ext uri="{BB962C8B-B14F-4D97-AF65-F5344CB8AC3E}">
        <p14:creationId xmlns:p14="http://schemas.microsoft.com/office/powerpoint/2010/main" val="428117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F96A4-4EB3-8E99-BA7F-BA7960A054EA}"/>
              </a:ext>
            </a:extLst>
          </p:cNvPr>
          <p:cNvSpPr>
            <a:spLocks noGrp="1"/>
          </p:cNvSpPr>
          <p:nvPr>
            <p:ph type="body" sz="quarter" idx="10"/>
          </p:nvPr>
        </p:nvSpPr>
        <p:spPr/>
        <p:txBody>
          <a:bodyPr/>
          <a:lstStyle/>
          <a:p>
            <a:r>
              <a:rPr lang="en-US" dirty="0"/>
              <a:t>Funded by</a:t>
            </a:r>
          </a:p>
        </p:txBody>
      </p:sp>
      <p:pic>
        <p:nvPicPr>
          <p:cNvPr id="5" name="Picture 4" descr="Logo&#10;&#10;Description automatically generated">
            <a:extLst>
              <a:ext uri="{FF2B5EF4-FFF2-40B4-BE49-F238E27FC236}">
                <a16:creationId xmlns:a16="http://schemas.microsoft.com/office/drawing/2014/main" id="{22B6D120-96A7-6F4A-A146-6ACB881CBD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07" y="3875294"/>
            <a:ext cx="5764010" cy="2241102"/>
          </a:xfrm>
          <a:prstGeom prst="rect">
            <a:avLst/>
          </a:prstGeom>
          <a:noFill/>
          <a:ln>
            <a:noFill/>
          </a:ln>
        </p:spPr>
      </p:pic>
      <p:sp>
        <p:nvSpPr>
          <p:cNvPr id="6" name="Text Placeholder 1">
            <a:extLst>
              <a:ext uri="{FF2B5EF4-FFF2-40B4-BE49-F238E27FC236}">
                <a16:creationId xmlns:a16="http://schemas.microsoft.com/office/drawing/2014/main" id="{4DDCE05E-07B9-49FE-DAC0-4C7503B2ED22}"/>
              </a:ext>
            </a:extLst>
          </p:cNvPr>
          <p:cNvSpPr txBox="1">
            <a:spLocks/>
          </p:cNvSpPr>
          <p:nvPr/>
        </p:nvSpPr>
        <p:spPr>
          <a:xfrm>
            <a:off x="6313849" y="1764702"/>
            <a:ext cx="6723275" cy="21066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b="0" i="0" kern="1200">
                <a:solidFill>
                  <a:schemeClr val="bg1"/>
                </a:solidFill>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partnership with</a:t>
            </a:r>
          </a:p>
        </p:txBody>
      </p:sp>
      <p:pic>
        <p:nvPicPr>
          <p:cNvPr id="4" name="Picture 3" descr="Logo&#10;&#10;Description automatically generated">
            <a:extLst>
              <a:ext uri="{FF2B5EF4-FFF2-40B4-BE49-F238E27FC236}">
                <a16:creationId xmlns:a16="http://schemas.microsoft.com/office/drawing/2014/main" id="{B524357D-40F2-CD49-40A5-6FB7D1A725F6}"/>
              </a:ext>
            </a:extLst>
          </p:cNvPr>
          <p:cNvPicPr>
            <a:picLocks noChangeAspect="1"/>
          </p:cNvPicPr>
          <p:nvPr/>
        </p:nvPicPr>
        <p:blipFill>
          <a:blip r:embed="rId4"/>
          <a:stretch>
            <a:fillRect/>
          </a:stretch>
        </p:blipFill>
        <p:spPr>
          <a:xfrm>
            <a:off x="8423244" y="4200365"/>
            <a:ext cx="1690891" cy="1590960"/>
          </a:xfrm>
          <a:prstGeom prst="rect">
            <a:avLst/>
          </a:prstGeom>
        </p:spPr>
      </p:pic>
    </p:spTree>
    <p:extLst>
      <p:ext uri="{BB962C8B-B14F-4D97-AF65-F5344CB8AC3E}">
        <p14:creationId xmlns:p14="http://schemas.microsoft.com/office/powerpoint/2010/main" val="370055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Livelihoods</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Livelihoods for </a:t>
            </a:r>
            <a:r>
              <a:rPr lang="en-GB" b="1" dirty="0">
                <a:solidFill>
                  <a:srgbClr val="EE5859"/>
                </a:solidFill>
              </a:rPr>
              <a:t>refugee and migrant men and women </a:t>
            </a:r>
            <a:r>
              <a:rPr lang="en-GB" dirty="0"/>
              <a:t>including access to employment, barriers, and working conditions</a:t>
            </a:r>
            <a:endParaRPr lang="en-US" dirty="0"/>
          </a:p>
        </p:txBody>
      </p:sp>
    </p:spTree>
    <p:extLst>
      <p:ext uri="{BB962C8B-B14F-4D97-AF65-F5344CB8AC3E}">
        <p14:creationId xmlns:p14="http://schemas.microsoft.com/office/powerpoint/2010/main" val="89413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CA24B-3EF3-EB3B-8A1A-9EA2919FD114}"/>
              </a:ext>
            </a:extLst>
          </p:cNvPr>
          <p:cNvSpPr>
            <a:spLocks noGrp="1"/>
          </p:cNvSpPr>
          <p:nvPr>
            <p:ph type="body" sz="quarter" idx="13"/>
          </p:nvPr>
        </p:nvSpPr>
        <p:spPr>
          <a:xfrm>
            <a:off x="479273" y="616776"/>
            <a:ext cx="5076399" cy="581140"/>
          </a:xfrm>
        </p:spPr>
        <p:txBody>
          <a:bodyPr/>
          <a:lstStyle/>
          <a:p>
            <a:r>
              <a:rPr lang="en-US" sz="4800" dirty="0"/>
              <a:t>Access to employment*</a:t>
            </a:r>
          </a:p>
        </p:txBody>
      </p:sp>
      <p:sp>
        <p:nvSpPr>
          <p:cNvPr id="5" name="Text Placeholder 11">
            <a:extLst>
              <a:ext uri="{FF2B5EF4-FFF2-40B4-BE49-F238E27FC236}">
                <a16:creationId xmlns:a16="http://schemas.microsoft.com/office/drawing/2014/main" id="{5A13AE5C-5D3A-E444-0E9D-45163D1D2BBE}"/>
              </a:ext>
            </a:extLst>
          </p:cNvPr>
          <p:cNvSpPr>
            <a:spLocks noGrp="1"/>
          </p:cNvSpPr>
          <p:nvPr>
            <p:ph type="body" sz="quarter" idx="14"/>
          </p:nvPr>
        </p:nvSpPr>
        <p:spPr>
          <a:xfrm>
            <a:off x="493147" y="1993692"/>
            <a:ext cx="4873332" cy="4505451"/>
          </a:xfrm>
        </p:spPr>
        <p:txBody>
          <a:bodyPr/>
          <a:lstStyle/>
          <a:p>
            <a:r>
              <a:rPr lang="en-GB" sz="1800" b="1" dirty="0">
                <a:solidFill>
                  <a:srgbClr val="EF5859"/>
                </a:solidFill>
              </a:rPr>
              <a:t>94% </a:t>
            </a:r>
            <a:r>
              <a:rPr lang="en-GB" sz="1800" dirty="0"/>
              <a:t>of refugee and migrants reported </a:t>
            </a:r>
            <a:r>
              <a:rPr lang="en-GB" sz="1800" b="1" dirty="0"/>
              <a:t>working</a:t>
            </a:r>
          </a:p>
          <a:p>
            <a:endParaRPr lang="en-GB" sz="1800" b="1" dirty="0"/>
          </a:p>
          <a:p>
            <a:pPr marL="342900" indent="-342900">
              <a:buFont typeface="Arial" panose="020B0604020202020204" pitchFamily="34" charset="0"/>
              <a:buChar char="•"/>
            </a:pPr>
            <a:r>
              <a:rPr lang="en-GB" sz="1800" b="1" dirty="0"/>
              <a:t>Top five most reported job sectors:</a:t>
            </a:r>
          </a:p>
          <a:p>
            <a:pPr marL="1028700" lvl="1" indent="-342900"/>
            <a:r>
              <a:rPr lang="en-GB" sz="1600" dirty="0">
                <a:solidFill>
                  <a:srgbClr val="555859"/>
                </a:solidFill>
                <a:latin typeface="Leelawadee" panose="020B0502040204020203" pitchFamily="34" charset="-34"/>
                <a:cs typeface="Leelawadee" panose="020B0502040204020203" pitchFamily="34" charset="-34"/>
              </a:rPr>
              <a:t>34% vocational jobs</a:t>
            </a:r>
          </a:p>
          <a:p>
            <a:pPr marL="1028700" lvl="1" indent="-342900"/>
            <a:r>
              <a:rPr lang="en-GB" sz="1600" dirty="0">
                <a:solidFill>
                  <a:srgbClr val="555859"/>
                </a:solidFill>
                <a:latin typeface="Leelawadee" panose="020B0502040204020203" pitchFamily="34" charset="-34"/>
                <a:cs typeface="Leelawadee" panose="020B0502040204020203" pitchFamily="34" charset="-34"/>
              </a:rPr>
              <a:t>31% construction</a:t>
            </a:r>
          </a:p>
          <a:p>
            <a:pPr marL="1028700" lvl="1" indent="-342900"/>
            <a:r>
              <a:rPr lang="en-GB" sz="1600" dirty="0">
                <a:solidFill>
                  <a:srgbClr val="555859"/>
                </a:solidFill>
                <a:latin typeface="Leelawadee" panose="020B0502040204020203" pitchFamily="34" charset="-34"/>
                <a:cs typeface="Leelawadee" panose="020B0502040204020203" pitchFamily="34" charset="-34"/>
              </a:rPr>
              <a:t>13% service industry</a:t>
            </a:r>
          </a:p>
          <a:p>
            <a:pPr marL="1028700" lvl="1" indent="-342900"/>
            <a:r>
              <a:rPr lang="en-GB" sz="1600" dirty="0">
                <a:solidFill>
                  <a:srgbClr val="555859"/>
                </a:solidFill>
                <a:latin typeface="Leelawadee" panose="020B0502040204020203" pitchFamily="34" charset="-34"/>
                <a:cs typeface="Leelawadee" panose="020B0502040204020203" pitchFamily="34" charset="-34"/>
              </a:rPr>
              <a:t>7% small business owner</a:t>
            </a:r>
          </a:p>
          <a:p>
            <a:pPr marL="1028700" lvl="1" indent="-342900"/>
            <a:r>
              <a:rPr lang="en-GB" sz="1600" dirty="0">
                <a:solidFill>
                  <a:srgbClr val="555859"/>
                </a:solidFill>
                <a:latin typeface="Leelawadee" panose="020B0502040204020203" pitchFamily="34" charset="-34"/>
                <a:cs typeface="Leelawadee" panose="020B0502040204020203" pitchFamily="34" charset="-34"/>
              </a:rPr>
              <a:t>5% agriculture, pastoralism, fishing, food industry</a:t>
            </a:r>
          </a:p>
          <a:p>
            <a:pPr marL="342900" indent="-342900">
              <a:buFont typeface="Arial" panose="020B0604020202020204" pitchFamily="34" charset="0"/>
              <a:buChar char="•"/>
            </a:pPr>
            <a:r>
              <a:rPr lang="en-GB" sz="1800" b="1" dirty="0"/>
              <a:t>Types of reported jobs:</a:t>
            </a:r>
            <a:endParaRPr lang="en-GB" sz="1800" b="1" dirty="0">
              <a:solidFill>
                <a:srgbClr val="555859"/>
              </a:solidFill>
              <a:latin typeface="Leelawadee" panose="020B0502040204020203" pitchFamily="34" charset="-34"/>
              <a:cs typeface="Leelawadee" panose="020B0502040204020203" pitchFamily="34" charset="-34"/>
            </a:endParaRPr>
          </a:p>
          <a:p>
            <a:pPr marL="1028700" lvl="1" indent="-342900"/>
            <a:r>
              <a:rPr lang="en-GB" sz="1600" dirty="0">
                <a:solidFill>
                  <a:srgbClr val="555859"/>
                </a:solidFill>
                <a:latin typeface="Leelawadee" panose="020B0502040204020203" pitchFamily="34" charset="-34"/>
                <a:cs typeface="Leelawadee" panose="020B0502040204020203" pitchFamily="34" charset="-34"/>
              </a:rPr>
              <a:t>72% reported the work to be daily labour</a:t>
            </a:r>
          </a:p>
          <a:p>
            <a:pPr marL="1028700" lvl="1" indent="-342900"/>
            <a:r>
              <a:rPr lang="en-GB" sz="1600" dirty="0">
                <a:solidFill>
                  <a:srgbClr val="555859"/>
                </a:solidFill>
                <a:latin typeface="Leelawadee" panose="020B0502040204020203" pitchFamily="34" charset="-34"/>
                <a:cs typeface="Leelawadee" panose="020B0502040204020203" pitchFamily="34" charset="-34"/>
              </a:rPr>
              <a:t>24% reported the work to be permanent</a:t>
            </a:r>
          </a:p>
          <a:p>
            <a:pPr marL="1028700" lvl="1" indent="-342900"/>
            <a:r>
              <a:rPr lang="en-GB" sz="1600" dirty="0">
                <a:solidFill>
                  <a:srgbClr val="555859"/>
                </a:solidFill>
                <a:latin typeface="Leelawadee" panose="020B0502040204020203" pitchFamily="34" charset="-34"/>
                <a:cs typeface="Leelawadee" panose="020B0502040204020203" pitchFamily="34" charset="-34"/>
              </a:rPr>
              <a:t>4% reported the work to be temporary</a:t>
            </a:r>
          </a:p>
          <a:p>
            <a:pPr marL="1485900" lvl="2" indent="-342900"/>
            <a:endParaRPr lang="en-GB" sz="1600" dirty="0">
              <a:solidFill>
                <a:srgbClr val="555859"/>
              </a:solidFill>
              <a:latin typeface="Leelawadee" panose="020B0502040204020203" pitchFamily="34" charset="-34"/>
              <a:cs typeface="Leelawadee" panose="020B0502040204020203" pitchFamily="34" charset="-34"/>
            </a:endParaRPr>
          </a:p>
          <a:p>
            <a:pPr marL="1028700" lvl="1" indent="-342900"/>
            <a:endParaRPr lang="en-GB" sz="2000" dirty="0">
              <a:solidFill>
                <a:srgbClr val="555859"/>
              </a:solidFill>
              <a:latin typeface="Leelawadee" panose="020B0502040204020203" pitchFamily="34" charset="-34"/>
              <a:cs typeface="Leelawadee" panose="020B0502040204020203" pitchFamily="34" charset="-34"/>
            </a:endParaRPr>
          </a:p>
        </p:txBody>
      </p:sp>
      <p:sp>
        <p:nvSpPr>
          <p:cNvPr id="7" name="TextBox 6">
            <a:extLst>
              <a:ext uri="{FF2B5EF4-FFF2-40B4-BE49-F238E27FC236}">
                <a16:creationId xmlns:a16="http://schemas.microsoft.com/office/drawing/2014/main" id="{4C0A442A-C423-D974-718E-F57F1C752409}"/>
              </a:ext>
            </a:extLst>
          </p:cNvPr>
          <p:cNvSpPr txBox="1"/>
          <p:nvPr/>
        </p:nvSpPr>
        <p:spPr>
          <a:xfrm>
            <a:off x="5753100" y="313822"/>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10: % of refugee and migrant respondents, who are working, by sector, per region of origin (n=187)</a:t>
            </a:r>
          </a:p>
        </p:txBody>
      </p:sp>
      <p:graphicFrame>
        <p:nvGraphicFramePr>
          <p:cNvPr id="13" name="Table 12">
            <a:extLst>
              <a:ext uri="{FF2B5EF4-FFF2-40B4-BE49-F238E27FC236}">
                <a16:creationId xmlns:a16="http://schemas.microsoft.com/office/drawing/2014/main" id="{EA0DB134-329E-B735-9DE7-701337BC6AFE}"/>
              </a:ext>
            </a:extLst>
          </p:cNvPr>
          <p:cNvGraphicFramePr>
            <a:graphicFrameLocks noGrp="1"/>
          </p:cNvGraphicFramePr>
          <p:nvPr>
            <p:extLst>
              <p:ext uri="{D42A27DB-BD31-4B8C-83A1-F6EECF244321}">
                <p14:modId xmlns:p14="http://schemas.microsoft.com/office/powerpoint/2010/main" val="3503842801"/>
              </p:ext>
            </p:extLst>
          </p:nvPr>
        </p:nvGraphicFramePr>
        <p:xfrm>
          <a:off x="5753100" y="960153"/>
          <a:ext cx="6258790" cy="5285984"/>
        </p:xfrm>
        <a:graphic>
          <a:graphicData uri="http://schemas.openxmlformats.org/drawingml/2006/table">
            <a:tbl>
              <a:tblPr firstRow="1" firstCol="1" bandRow="1"/>
              <a:tblGrid>
                <a:gridCol w="3293918">
                  <a:extLst>
                    <a:ext uri="{9D8B030D-6E8A-4147-A177-3AD203B41FA5}">
                      <a16:colId xmlns:a16="http://schemas.microsoft.com/office/drawing/2014/main" val="1136908877"/>
                    </a:ext>
                  </a:extLst>
                </a:gridCol>
                <a:gridCol w="678873">
                  <a:extLst>
                    <a:ext uri="{9D8B030D-6E8A-4147-A177-3AD203B41FA5}">
                      <a16:colId xmlns:a16="http://schemas.microsoft.com/office/drawing/2014/main" val="4012260717"/>
                    </a:ext>
                  </a:extLst>
                </a:gridCol>
                <a:gridCol w="665018">
                  <a:extLst>
                    <a:ext uri="{9D8B030D-6E8A-4147-A177-3AD203B41FA5}">
                      <a16:colId xmlns:a16="http://schemas.microsoft.com/office/drawing/2014/main" val="260320647"/>
                    </a:ext>
                  </a:extLst>
                </a:gridCol>
                <a:gridCol w="678873">
                  <a:extLst>
                    <a:ext uri="{9D8B030D-6E8A-4147-A177-3AD203B41FA5}">
                      <a16:colId xmlns:a16="http://schemas.microsoft.com/office/drawing/2014/main" val="640999782"/>
                    </a:ext>
                  </a:extLst>
                </a:gridCol>
                <a:gridCol w="942108">
                  <a:extLst>
                    <a:ext uri="{9D8B030D-6E8A-4147-A177-3AD203B41FA5}">
                      <a16:colId xmlns:a16="http://schemas.microsoft.com/office/drawing/2014/main" val="4207669245"/>
                    </a:ext>
                  </a:extLst>
                </a:gridCol>
              </a:tblGrid>
              <a:tr h="956257">
                <a:tc>
                  <a:txBody>
                    <a:bodyPr/>
                    <a:lstStyle/>
                    <a:p>
                      <a:pPr marL="0" marR="0">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 </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East Africa</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MENA</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South Asia</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West and Central Africa</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1017229"/>
                  </a:ext>
                </a:extLst>
              </a:tr>
              <a:tr h="618210">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Vocational (carpenter, electrician, plumber, or other professional)</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0D3"/>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38%</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47%</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31%</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597"/>
                    </a:solidFill>
                  </a:tcPr>
                </a:tc>
                <a:extLst>
                  <a:ext uri="{0D108BD9-81ED-4DB2-BD59-A6C34878D82A}">
                    <a16:rowId xmlns:a16="http://schemas.microsoft.com/office/drawing/2014/main" val="4204007647"/>
                  </a:ext>
                </a:extLst>
              </a:tr>
              <a:tr h="309105">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Construction</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53%</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15%</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2C5"/>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ACD"/>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44%</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1262419467"/>
                  </a:ext>
                </a:extLst>
              </a:tr>
              <a:tr h="272740">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Service industry (janitor, waiter, etc.)</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0D3"/>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14%</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6C9"/>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13%</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1D4"/>
                    </a:solidFill>
                  </a:tcPr>
                </a:tc>
                <a:extLst>
                  <a:ext uri="{0D108BD9-81ED-4DB2-BD59-A6C34878D82A}">
                    <a16:rowId xmlns:a16="http://schemas.microsoft.com/office/drawing/2014/main" val="1260068759"/>
                  </a:ext>
                </a:extLst>
              </a:tr>
              <a:tr h="272740">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Small business owner</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18%</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7B9"/>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2117446305"/>
                  </a:ext>
                </a:extLst>
              </a:tr>
              <a:tr h="418929">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Agriculture, pastoralism, fishing, food industry</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FF2"/>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6D9"/>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2F5"/>
                    </a:solidFill>
                  </a:tcPr>
                </a:tc>
                <a:extLst>
                  <a:ext uri="{0D108BD9-81ED-4DB2-BD59-A6C34878D82A}">
                    <a16:rowId xmlns:a16="http://schemas.microsoft.com/office/drawing/2014/main" val="405436799"/>
                  </a:ext>
                </a:extLst>
              </a:tr>
              <a:tr h="545479">
                <a:tc>
                  <a:txBody>
                    <a:bodyPr/>
                    <a:lstStyle/>
                    <a:p>
                      <a:pPr marL="0" marR="0">
                        <a:spcBef>
                          <a:spcPts val="0"/>
                        </a:spcBef>
                        <a:spcAft>
                          <a:spcPts val="0"/>
                        </a:spcAft>
                      </a:pPr>
                      <a:r>
                        <a:rPr lang="en-GB" sz="14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Domestic work (for someone else, i.e., not in my own house)</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6%</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8EB"/>
                    </a:solidFill>
                  </a:tcPr>
                </a:tc>
                <a:extLst>
                  <a:ext uri="{0D108BD9-81ED-4DB2-BD59-A6C34878D82A}">
                    <a16:rowId xmlns:a16="http://schemas.microsoft.com/office/drawing/2014/main" val="1950450456"/>
                  </a:ext>
                </a:extLst>
              </a:tr>
              <a:tr h="837859">
                <a:tc>
                  <a:txBody>
                    <a:bodyPr/>
                    <a:lstStyle/>
                    <a:p>
                      <a:pPr marL="0" marR="0" algn="just">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Home-based income-generating activity (sewing, shoe repair, small agricultural activity (garden, beekeeping, etc.)</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11%</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DEE1"/>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ACD"/>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4186608291"/>
                  </a:ext>
                </a:extLst>
              </a:tr>
              <a:tr h="272740">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Teacher, lawyer, engineer, doctor</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extLst>
                  <a:ext uri="{0D108BD9-81ED-4DB2-BD59-A6C34878D82A}">
                    <a16:rowId xmlns:a16="http://schemas.microsoft.com/office/drawing/2014/main" val="3663252005"/>
                  </a:ext>
                </a:extLst>
              </a:tr>
              <a:tr h="331833">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Other (please specify)</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extLst>
                  <a:ext uri="{0D108BD9-81ED-4DB2-BD59-A6C34878D82A}">
                    <a16:rowId xmlns:a16="http://schemas.microsoft.com/office/drawing/2014/main" val="4020634366"/>
                  </a:ext>
                </a:extLst>
              </a:tr>
              <a:tr h="410791">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Public security official (police, military)</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FFF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2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0%</a:t>
                      </a:r>
                      <a:endParaRPr lang="en-GB" sz="16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CFF"/>
                    </a:solidFill>
                  </a:tcPr>
                </a:tc>
                <a:tc>
                  <a:txBody>
                    <a:bodyPr/>
                    <a:lstStyle/>
                    <a:p>
                      <a:pPr marL="0" marR="0" algn="r">
                        <a:spcBef>
                          <a:spcPts val="0"/>
                        </a:spcBef>
                        <a:spcAft>
                          <a:spcPts val="0"/>
                        </a:spcAft>
                      </a:pPr>
                      <a:r>
                        <a:rPr lang="en-GB" sz="12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6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9FC"/>
                    </a:solidFill>
                  </a:tcPr>
                </a:tc>
                <a:extLst>
                  <a:ext uri="{0D108BD9-81ED-4DB2-BD59-A6C34878D82A}">
                    <a16:rowId xmlns:a16="http://schemas.microsoft.com/office/drawing/2014/main" val="3401865572"/>
                  </a:ext>
                </a:extLst>
              </a:tr>
            </a:tbl>
          </a:graphicData>
        </a:graphic>
      </p:graphicFrame>
      <p:sp>
        <p:nvSpPr>
          <p:cNvPr id="6" name="TextBox 5">
            <a:extLst>
              <a:ext uri="{FF2B5EF4-FFF2-40B4-BE49-F238E27FC236}">
                <a16:creationId xmlns:a16="http://schemas.microsoft.com/office/drawing/2014/main" id="{35FDE9DC-3A2A-6C42-43AB-E8E935700371}"/>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84619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21589E-152E-92B7-327E-E7BFA02869CE}"/>
              </a:ext>
            </a:extLst>
          </p:cNvPr>
          <p:cNvSpPr>
            <a:spLocks noGrp="1"/>
          </p:cNvSpPr>
          <p:nvPr>
            <p:ph type="body" sz="quarter" idx="13"/>
          </p:nvPr>
        </p:nvSpPr>
        <p:spPr>
          <a:xfrm>
            <a:off x="495129" y="640526"/>
            <a:ext cx="4537442" cy="880970"/>
          </a:xfrm>
        </p:spPr>
        <p:txBody>
          <a:bodyPr/>
          <a:lstStyle/>
          <a:p>
            <a:r>
              <a:rPr lang="en-US" dirty="0"/>
              <a:t>Enablers*</a:t>
            </a:r>
          </a:p>
        </p:txBody>
      </p:sp>
      <p:sp>
        <p:nvSpPr>
          <p:cNvPr id="3" name="Text Placeholder 2">
            <a:extLst>
              <a:ext uri="{FF2B5EF4-FFF2-40B4-BE49-F238E27FC236}">
                <a16:creationId xmlns:a16="http://schemas.microsoft.com/office/drawing/2014/main" id="{186F2EF4-6EA1-563C-7D16-CE701A7129D3}"/>
              </a:ext>
            </a:extLst>
          </p:cNvPr>
          <p:cNvSpPr>
            <a:spLocks noGrp="1"/>
          </p:cNvSpPr>
          <p:nvPr>
            <p:ph type="body" sz="quarter" idx="14"/>
          </p:nvPr>
        </p:nvSpPr>
        <p:spPr>
          <a:xfrm>
            <a:off x="495129" y="1565006"/>
            <a:ext cx="4658762" cy="4652468"/>
          </a:xfrm>
        </p:spPr>
        <p:txBody>
          <a:bodyPr/>
          <a:lstStyle/>
          <a:p>
            <a:r>
              <a:rPr lang="en-US" b="1" dirty="0"/>
              <a:t>Top three enabling factor for refugee and migrants to find employment:</a:t>
            </a:r>
          </a:p>
          <a:p>
            <a:pPr marL="342900" indent="-342900">
              <a:buFont typeface="Arial" panose="020B0604020202020204" pitchFamily="34" charset="0"/>
              <a:buChar char="•"/>
            </a:pPr>
            <a:r>
              <a:rPr lang="en-US" b="1" dirty="0"/>
              <a:t>A Libyan social network </a:t>
            </a:r>
            <a:r>
              <a:rPr lang="en-US" dirty="0"/>
              <a:t>(5/13 KIs)</a:t>
            </a:r>
          </a:p>
          <a:p>
            <a:pPr marL="342900" indent="-342900">
              <a:buFont typeface="Arial" panose="020B0604020202020204" pitchFamily="34" charset="0"/>
              <a:buChar char="•"/>
            </a:pPr>
            <a:r>
              <a:rPr lang="en-US" b="1" dirty="0"/>
              <a:t>A refugee and migrant social network </a:t>
            </a:r>
            <a:r>
              <a:rPr lang="en-US" dirty="0"/>
              <a:t>that have stayed in Ajdabiya for more than one year (5/13 KIs)</a:t>
            </a:r>
          </a:p>
          <a:p>
            <a:pPr marL="342900" indent="-342900">
              <a:buFont typeface="Arial" panose="020B0604020202020204" pitchFamily="34" charset="0"/>
              <a:buChar char="•"/>
            </a:pPr>
            <a:r>
              <a:rPr lang="en-US" b="1" dirty="0"/>
              <a:t>Previous similar work experience </a:t>
            </a:r>
            <a:r>
              <a:rPr lang="en-US" dirty="0"/>
              <a:t>(5/13 KIs)</a:t>
            </a:r>
          </a:p>
          <a:p>
            <a:pPr marL="1028700" lvl="1" indent="-342900"/>
            <a:r>
              <a:rPr lang="en-US" sz="1800" dirty="0">
                <a:solidFill>
                  <a:srgbClr val="555859"/>
                </a:solidFill>
                <a:latin typeface="Leelawadee" panose="020B0502040204020203" pitchFamily="34" charset="-34"/>
                <a:cs typeface="Leelawadee" panose="020B0502040204020203" pitchFamily="34" charset="-34"/>
              </a:rPr>
              <a:t>86% of working refugee and migrant respondents reported working in the same type of sector prior coming to Libya</a:t>
            </a:r>
          </a:p>
          <a:p>
            <a:pPr marL="342900" indent="-342900">
              <a:buFont typeface="Arial" panose="020B0604020202020204" pitchFamily="34" charset="0"/>
              <a:buChar char="•"/>
            </a:pPr>
            <a:endParaRPr lang="en-US" dirty="0"/>
          </a:p>
        </p:txBody>
      </p:sp>
      <p:sp>
        <p:nvSpPr>
          <p:cNvPr id="5" name="Text Placeholder 1">
            <a:extLst>
              <a:ext uri="{FF2B5EF4-FFF2-40B4-BE49-F238E27FC236}">
                <a16:creationId xmlns:a16="http://schemas.microsoft.com/office/drawing/2014/main" id="{F27D8E6A-D442-0AAF-60CC-A2168EE14D16}"/>
              </a:ext>
            </a:extLst>
          </p:cNvPr>
          <p:cNvSpPr txBox="1">
            <a:spLocks/>
          </p:cNvSpPr>
          <p:nvPr/>
        </p:nvSpPr>
        <p:spPr>
          <a:xfrm>
            <a:off x="6095999" y="640526"/>
            <a:ext cx="5341495" cy="88097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5400" b="1" i="0" kern="1200">
                <a:solidFill>
                  <a:srgbClr val="555859"/>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Main barriers*</a:t>
            </a:r>
          </a:p>
        </p:txBody>
      </p:sp>
      <p:sp>
        <p:nvSpPr>
          <p:cNvPr id="6" name="Text Placeholder 2">
            <a:extLst>
              <a:ext uri="{FF2B5EF4-FFF2-40B4-BE49-F238E27FC236}">
                <a16:creationId xmlns:a16="http://schemas.microsoft.com/office/drawing/2014/main" id="{A0FEA2FA-C887-7344-0F60-0D874D0DAC90}"/>
              </a:ext>
            </a:extLst>
          </p:cNvPr>
          <p:cNvSpPr txBox="1">
            <a:spLocks/>
          </p:cNvSpPr>
          <p:nvPr/>
        </p:nvSpPr>
        <p:spPr>
          <a:xfrm>
            <a:off x="6106219" y="1565001"/>
            <a:ext cx="5590652" cy="465246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rgbClr val="55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Top three barriers for refugees and migrants to find employment:</a:t>
            </a:r>
          </a:p>
          <a:p>
            <a:pPr marL="342900" indent="-342900">
              <a:buFont typeface="Arial" panose="020B0604020202020204" pitchFamily="34" charset="0"/>
              <a:buChar char="•"/>
            </a:pPr>
            <a:r>
              <a:rPr lang="en-GB" b="1" dirty="0">
                <a:solidFill>
                  <a:srgbClr val="EE5859"/>
                </a:solidFill>
              </a:rPr>
              <a:t>Lack of or limited knowledge of Arabic </a:t>
            </a:r>
            <a:r>
              <a:rPr lang="en-GB" dirty="0"/>
              <a:t>(11/13 KIs)</a:t>
            </a:r>
          </a:p>
          <a:p>
            <a:pPr marL="342900" indent="-342900">
              <a:buFont typeface="Arial" panose="020B0604020202020204" pitchFamily="34" charset="0"/>
              <a:buChar char="•"/>
            </a:pPr>
            <a:r>
              <a:rPr lang="en-GB" b="1" dirty="0">
                <a:solidFill>
                  <a:srgbClr val="EE5859"/>
                </a:solidFill>
              </a:rPr>
              <a:t>Lack of skills and work experience </a:t>
            </a:r>
            <a:r>
              <a:rPr lang="en-GB" dirty="0"/>
              <a:t>(6/13 KIs)</a:t>
            </a:r>
          </a:p>
          <a:p>
            <a:pPr marL="342900" indent="-342900">
              <a:buFont typeface="Arial" panose="020B0604020202020204" pitchFamily="34" charset="0"/>
              <a:buChar char="•"/>
            </a:pPr>
            <a:r>
              <a:rPr lang="en-GB" b="1" dirty="0">
                <a:solidFill>
                  <a:srgbClr val="EE5859"/>
                </a:solidFill>
              </a:rPr>
              <a:t>Lack of general knowledge of the Ajdabiyan labour market </a:t>
            </a:r>
            <a:r>
              <a:rPr lang="en-GB" dirty="0"/>
              <a:t>(4/13 KIs)</a:t>
            </a:r>
          </a:p>
          <a:p>
            <a:pPr marL="1028700" lvl="1" indent="-342900"/>
            <a:r>
              <a:rPr lang="en-GB" sz="1800" dirty="0">
                <a:solidFill>
                  <a:srgbClr val="555859"/>
                </a:solidFill>
                <a:latin typeface="Leelawadee" panose="020B0502040204020203" pitchFamily="34" charset="-34"/>
                <a:cs typeface="Leelawadee" panose="020B0502040204020203" pitchFamily="34" charset="-34"/>
              </a:rPr>
              <a:t>The ways to access job opportunities</a:t>
            </a:r>
          </a:p>
          <a:p>
            <a:pPr marL="1028700" lvl="1" indent="-342900"/>
            <a:r>
              <a:rPr lang="en-GB" sz="1800" dirty="0">
                <a:solidFill>
                  <a:srgbClr val="555859"/>
                </a:solidFill>
                <a:latin typeface="Leelawadee" panose="020B0502040204020203" pitchFamily="34" charset="-34"/>
                <a:cs typeface="Leelawadee" panose="020B0502040204020203" pitchFamily="34" charset="-34"/>
              </a:rPr>
              <a:t>The types of jobs refugee and migrants can access</a:t>
            </a:r>
          </a:p>
          <a:p>
            <a:pPr marL="1028700" lvl="1" indent="-342900"/>
            <a:endParaRPr lang="en-GB" sz="1800" dirty="0"/>
          </a:p>
          <a:p>
            <a:pPr marL="342900" indent="-3429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E72BCFB1-A77F-00AF-F527-6691B0430F4B}"/>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131335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ED74D8-99CE-86C5-2EF5-AF5CAC561D8C}"/>
              </a:ext>
            </a:extLst>
          </p:cNvPr>
          <p:cNvSpPr/>
          <p:nvPr/>
        </p:nvSpPr>
        <p:spPr>
          <a:xfrm>
            <a:off x="5753100" y="1397716"/>
            <a:ext cx="6134100" cy="4062568"/>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 name="Text Placeholder 1">
            <a:extLst>
              <a:ext uri="{FF2B5EF4-FFF2-40B4-BE49-F238E27FC236}">
                <a16:creationId xmlns:a16="http://schemas.microsoft.com/office/drawing/2014/main" id="{82BB6D25-6CD3-A69A-F79B-4EBECCF73B40}"/>
              </a:ext>
            </a:extLst>
          </p:cNvPr>
          <p:cNvSpPr>
            <a:spLocks noGrp="1"/>
          </p:cNvSpPr>
          <p:nvPr>
            <p:ph type="body" sz="quarter" idx="13"/>
          </p:nvPr>
        </p:nvSpPr>
        <p:spPr>
          <a:xfrm>
            <a:off x="481254" y="631993"/>
            <a:ext cx="4731407" cy="1472165"/>
          </a:xfrm>
        </p:spPr>
        <p:txBody>
          <a:bodyPr/>
          <a:lstStyle/>
          <a:p>
            <a:r>
              <a:rPr lang="en-US" dirty="0"/>
              <a:t>Working conditions*</a:t>
            </a:r>
          </a:p>
        </p:txBody>
      </p:sp>
      <p:sp>
        <p:nvSpPr>
          <p:cNvPr id="3" name="Text Placeholder 2">
            <a:extLst>
              <a:ext uri="{FF2B5EF4-FFF2-40B4-BE49-F238E27FC236}">
                <a16:creationId xmlns:a16="http://schemas.microsoft.com/office/drawing/2014/main" id="{C014F57B-B459-20AB-BC78-A17A5F6EBA12}"/>
              </a:ext>
            </a:extLst>
          </p:cNvPr>
          <p:cNvSpPr>
            <a:spLocks noGrp="1"/>
          </p:cNvSpPr>
          <p:nvPr>
            <p:ph type="body" sz="quarter" idx="14"/>
          </p:nvPr>
        </p:nvSpPr>
        <p:spPr>
          <a:xfrm>
            <a:off x="481254" y="2503534"/>
            <a:ext cx="4523569" cy="3722473"/>
          </a:xfrm>
        </p:spPr>
        <p:txBody>
          <a:bodyPr/>
          <a:lstStyle/>
          <a:p>
            <a:pPr marL="342900" indent="-342900">
              <a:buFont typeface="Arial" panose="020B0604020202020204" pitchFamily="34" charset="0"/>
              <a:buChar char="•"/>
            </a:pPr>
            <a:r>
              <a:rPr lang="en-US" dirty="0"/>
              <a:t>All refugee and migrant livelihood KIs reported that refugee and migrants work per </a:t>
            </a:r>
            <a:r>
              <a:rPr lang="en-US" b="1" dirty="0"/>
              <a:t>verbal agreement </a:t>
            </a:r>
          </a:p>
          <a:p>
            <a:pPr marL="342900" indent="-342900">
              <a:buFont typeface="Arial" panose="020B0604020202020204" pitchFamily="34" charset="0"/>
              <a:buChar char="•"/>
            </a:pPr>
            <a:r>
              <a:rPr lang="en-US" b="1" dirty="0">
                <a:solidFill>
                  <a:srgbClr val="EE5859"/>
                </a:solidFill>
              </a:rPr>
              <a:t>93% </a:t>
            </a:r>
            <a:r>
              <a:rPr lang="en-US" dirty="0"/>
              <a:t>of working refugee and migrants reported they are </a:t>
            </a:r>
            <a:r>
              <a:rPr lang="en-US" b="1" dirty="0"/>
              <a:t>paid cash in hand</a:t>
            </a:r>
          </a:p>
          <a:p>
            <a:pPr marL="342900" indent="-342900">
              <a:buFont typeface="Arial" panose="020B0604020202020204" pitchFamily="34" charset="0"/>
              <a:buChar char="•"/>
            </a:pPr>
            <a:r>
              <a:rPr lang="en-US" dirty="0"/>
              <a:t>All refugee and migrant livelihood KIs reported the </a:t>
            </a:r>
            <a:r>
              <a:rPr lang="en-US" b="1" dirty="0">
                <a:solidFill>
                  <a:srgbClr val="EE5859"/>
                </a:solidFill>
              </a:rPr>
              <a:t>work environment is categorized as dangerous and containing physical risks (men)</a:t>
            </a:r>
          </a:p>
        </p:txBody>
      </p:sp>
      <p:sp>
        <p:nvSpPr>
          <p:cNvPr id="7" name="Text Placeholder 2">
            <a:extLst>
              <a:ext uri="{FF2B5EF4-FFF2-40B4-BE49-F238E27FC236}">
                <a16:creationId xmlns:a16="http://schemas.microsoft.com/office/drawing/2014/main" id="{D433904E-8D2E-CB88-95D5-AEAE186D17E3}"/>
              </a:ext>
            </a:extLst>
          </p:cNvPr>
          <p:cNvSpPr txBox="1">
            <a:spLocks/>
          </p:cNvSpPr>
          <p:nvPr/>
        </p:nvSpPr>
        <p:spPr>
          <a:xfrm>
            <a:off x="5753100" y="297526"/>
            <a:ext cx="5957646" cy="516275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rgbClr val="55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endParaRPr>
          </a:p>
          <a:p>
            <a:pPr algn="ctr"/>
            <a:endParaRPr lang="en-GB" i="1" dirty="0">
              <a:solidFill>
                <a:schemeClr val="bg1"/>
              </a:solidFill>
              <a:ea typeface="Cambria" panose="02040503050406030204" pitchFamily="18" charset="0"/>
            </a:endParaRPr>
          </a:p>
          <a:p>
            <a:pPr algn="ctr"/>
            <a:endPar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endParaRPr>
          </a:p>
          <a:p>
            <a:pPr algn="just"/>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“Most of migrants’ </a:t>
            </a:r>
            <a:r>
              <a:rPr lang="en-GB" b="1"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work is difficult and dangerous</a:t>
            </a:r>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for example, </a:t>
            </a:r>
            <a:r>
              <a:rPr lang="en-GB" b="1"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construction</a:t>
            </a:r>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work. It may require climbing to higher places using simple methods with lack of security. There are those who work in professions such as </a:t>
            </a:r>
            <a:r>
              <a:rPr lang="en-GB" b="1"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blacksmithing</a:t>
            </a:r>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and </a:t>
            </a:r>
            <a:r>
              <a:rPr lang="en-GB" b="1"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carpentry</a:t>
            </a:r>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that require dealing with dangerous machines, and there are those who work in unhealthy places where they are exposed to dust and dirt, and because of these risks, there are those who </a:t>
            </a:r>
            <a:r>
              <a:rPr lang="en-GB" b="1"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lost their life and one of their organs and caused them to suffer from chronic diseases</a:t>
            </a:r>
            <a:r>
              <a:rPr lang="en-GB" i="1" dirty="0">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a:t>
            </a:r>
          </a:p>
          <a:p>
            <a:pPr algn="r"/>
            <a:r>
              <a:rPr lang="en-US" dirty="0">
                <a:solidFill>
                  <a:schemeClr val="bg1"/>
                </a:solidFill>
              </a:rPr>
              <a:t>Egyptian KI on male refugee and migrant livelihoods, Ajdabiya</a:t>
            </a:r>
          </a:p>
        </p:txBody>
      </p:sp>
      <p:sp>
        <p:nvSpPr>
          <p:cNvPr id="5" name="TextBox 4">
            <a:extLst>
              <a:ext uri="{FF2B5EF4-FFF2-40B4-BE49-F238E27FC236}">
                <a16:creationId xmlns:a16="http://schemas.microsoft.com/office/drawing/2014/main" id="{76CC9345-6EAC-B9A4-8CDE-F6EA7E8E63CA}"/>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87605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71BEC1-4A36-3767-2836-2BD0E6BC6944}"/>
              </a:ext>
            </a:extLst>
          </p:cNvPr>
          <p:cNvSpPr/>
          <p:nvPr/>
        </p:nvSpPr>
        <p:spPr>
          <a:xfrm>
            <a:off x="5736771" y="1567543"/>
            <a:ext cx="6120449" cy="3722914"/>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 name="Text Placeholder 1">
            <a:extLst>
              <a:ext uri="{FF2B5EF4-FFF2-40B4-BE49-F238E27FC236}">
                <a16:creationId xmlns:a16="http://schemas.microsoft.com/office/drawing/2014/main" id="{82BB6D25-6CD3-A69A-F79B-4EBECCF73B40}"/>
              </a:ext>
            </a:extLst>
          </p:cNvPr>
          <p:cNvSpPr>
            <a:spLocks noGrp="1"/>
          </p:cNvSpPr>
          <p:nvPr>
            <p:ph type="body" sz="quarter" idx="13"/>
          </p:nvPr>
        </p:nvSpPr>
        <p:spPr>
          <a:xfrm>
            <a:off x="481254" y="631993"/>
            <a:ext cx="4731407" cy="1472165"/>
          </a:xfrm>
        </p:spPr>
        <p:txBody>
          <a:bodyPr/>
          <a:lstStyle/>
          <a:p>
            <a:r>
              <a:rPr lang="en-US" dirty="0"/>
              <a:t>Working conditions*</a:t>
            </a:r>
          </a:p>
        </p:txBody>
      </p:sp>
      <p:sp>
        <p:nvSpPr>
          <p:cNvPr id="3" name="Text Placeholder 2">
            <a:extLst>
              <a:ext uri="{FF2B5EF4-FFF2-40B4-BE49-F238E27FC236}">
                <a16:creationId xmlns:a16="http://schemas.microsoft.com/office/drawing/2014/main" id="{C014F57B-B459-20AB-BC78-A17A5F6EBA12}"/>
              </a:ext>
            </a:extLst>
          </p:cNvPr>
          <p:cNvSpPr>
            <a:spLocks noGrp="1"/>
          </p:cNvSpPr>
          <p:nvPr>
            <p:ph type="body" sz="quarter" idx="14"/>
          </p:nvPr>
        </p:nvSpPr>
        <p:spPr>
          <a:xfrm>
            <a:off x="481254" y="3283527"/>
            <a:ext cx="4731407" cy="2942480"/>
          </a:xfrm>
        </p:spPr>
        <p:txBody>
          <a:bodyPr/>
          <a:lstStyle/>
          <a:p>
            <a:pPr marL="342900" indent="-342900">
              <a:buFont typeface="Arial" panose="020B0604020202020204" pitchFamily="34" charset="0"/>
              <a:buChar char="•"/>
            </a:pPr>
            <a:r>
              <a:rPr lang="en-US" b="1" dirty="0">
                <a:solidFill>
                  <a:srgbClr val="EE5859"/>
                </a:solidFill>
              </a:rPr>
              <a:t>Exposure to dust and dirt particles</a:t>
            </a:r>
            <a:r>
              <a:rPr lang="en-US" dirty="0"/>
              <a:t>, when working in </a:t>
            </a:r>
            <a:r>
              <a:rPr lang="en-US" b="1" dirty="0"/>
              <a:t>construction</a:t>
            </a:r>
            <a:r>
              <a:rPr lang="en-US" dirty="0"/>
              <a:t> (3/7 KIs)</a:t>
            </a:r>
          </a:p>
          <a:p>
            <a:pPr marL="342900" indent="-342900">
              <a:buFont typeface="Arial" panose="020B0604020202020204" pitchFamily="34" charset="0"/>
              <a:buChar char="•"/>
            </a:pPr>
            <a:r>
              <a:rPr lang="en-US" b="1" dirty="0">
                <a:solidFill>
                  <a:srgbClr val="EE5859"/>
                </a:solidFill>
              </a:rPr>
              <a:t>Injuries, fractures, falling, and exposure to chemicals </a:t>
            </a:r>
            <a:r>
              <a:rPr lang="en-US" dirty="0"/>
              <a:t>when working in </a:t>
            </a:r>
            <a:r>
              <a:rPr lang="en-US" b="1" dirty="0"/>
              <a:t>vocational jobs </a:t>
            </a:r>
            <a:r>
              <a:rPr lang="en-US" dirty="0"/>
              <a:t>or </a:t>
            </a:r>
            <a:r>
              <a:rPr lang="en-US" b="1" dirty="0"/>
              <a:t>brick and cement factories </a:t>
            </a:r>
            <a:r>
              <a:rPr lang="en-US" dirty="0"/>
              <a:t>(6/7 KIs)</a:t>
            </a:r>
          </a:p>
          <a:p>
            <a:pPr marL="342900" indent="-342900">
              <a:buFont typeface="Arial" panose="020B0604020202020204" pitchFamily="34" charset="0"/>
              <a:buChar char="•"/>
            </a:pPr>
            <a:endParaRPr lang="en-US" dirty="0"/>
          </a:p>
        </p:txBody>
      </p:sp>
      <p:sp>
        <p:nvSpPr>
          <p:cNvPr id="4" name="Text Placeholder 2">
            <a:extLst>
              <a:ext uri="{FF2B5EF4-FFF2-40B4-BE49-F238E27FC236}">
                <a16:creationId xmlns:a16="http://schemas.microsoft.com/office/drawing/2014/main" id="{9BDE1602-B298-B383-4406-EC9C8145ABFF}"/>
              </a:ext>
            </a:extLst>
          </p:cNvPr>
          <p:cNvSpPr txBox="1">
            <a:spLocks/>
          </p:cNvSpPr>
          <p:nvPr/>
        </p:nvSpPr>
        <p:spPr>
          <a:xfrm>
            <a:off x="5753100" y="642297"/>
            <a:ext cx="5957646" cy="516275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rgbClr val="55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i="1" dirty="0">
              <a:solidFill>
                <a:schemeClr val="bg1"/>
              </a:solidFill>
              <a:ea typeface="Cambria" panose="02040503050406030204" pitchFamily="18" charset="0"/>
            </a:endParaRPr>
          </a:p>
          <a:p>
            <a:pPr algn="ctr"/>
            <a:endParaRPr lang="en-GB" i="1" dirty="0">
              <a:solidFill>
                <a:schemeClr val="bg1"/>
              </a:solidFill>
              <a:ea typeface="Cambria" panose="02040503050406030204" pitchFamily="18" charset="0"/>
            </a:endParaRPr>
          </a:p>
          <a:p>
            <a:pPr algn="ctr"/>
            <a:endParaRPr lang="en-GB" i="1" dirty="0">
              <a:solidFill>
                <a:schemeClr val="bg1"/>
              </a:solidFill>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“I know a migrant who fell into the sewers because of the nature of his </a:t>
            </a:r>
            <a:r>
              <a:rPr lang="en-GB" altLang="en-US" i="1" dirty="0">
                <a:solidFill>
                  <a:schemeClr val="bg1"/>
                </a:solidFill>
                <a:ea typeface="Cambria" panose="02040503050406030204" pitchFamily="18" charset="0"/>
              </a:rPr>
              <a:t>work [working without protective gear or securing] and died</a:t>
            </a:r>
            <a:r>
              <a:rPr kumimoji="0" lang="en-GB" altLang="en-US" b="0"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and </a:t>
            </a:r>
            <a:r>
              <a:rPr kumimoji="0" lang="en-GB" altLang="en-US" b="1"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there are those who worked in blacksmithing and carpentry and lost their hands.</a:t>
            </a:r>
            <a:r>
              <a:rPr kumimoji="0" lang="en-GB" altLang="en-US" b="0"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There are those who work in the </a:t>
            </a:r>
            <a:r>
              <a:rPr kumimoji="0" lang="en-GB" altLang="en-US" b="1"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factories for bricks and cement, and they are exposed to chronic respiratory diseases</a:t>
            </a:r>
            <a:r>
              <a:rPr kumimoji="0" lang="en-GB" altLang="en-US" b="0" i="1" u="none" strike="noStrike" cap="none" normalizeH="0" baseline="0" dirty="0">
                <a:ln>
                  <a:noFill/>
                </a:ln>
                <a:solidFill>
                  <a:schemeClr val="bg1"/>
                </a:solidFill>
                <a:effectLst/>
                <a:latin typeface="Leelawadee" panose="020B0502040204020203" pitchFamily="34" charset="-34"/>
                <a:ea typeface="Cambria" panose="02040503050406030204" pitchFamily="18" charset="0"/>
                <a:cs typeface="Leelawadee" panose="020B0502040204020203" pitchFamily="34" charset="-34"/>
              </a:rPr>
              <a:t>. This affects the nature of work in general and creates a barrier of fear among the rest.”</a:t>
            </a:r>
            <a:endParaRPr lang="en-GB" sz="2400" i="1" dirty="0">
              <a:solidFill>
                <a:schemeClr val="bg1"/>
              </a:solidFill>
            </a:endParaRPr>
          </a:p>
          <a:p>
            <a:pPr algn="r"/>
            <a:r>
              <a:rPr lang="en-US" dirty="0">
                <a:solidFill>
                  <a:schemeClr val="bg1"/>
                </a:solidFill>
              </a:rPr>
              <a:t>Egyptian KI on male refugee and migrant livelihoods, Ajdabiya</a:t>
            </a:r>
          </a:p>
        </p:txBody>
      </p:sp>
      <p:sp>
        <p:nvSpPr>
          <p:cNvPr id="11" name="Rectangle 7">
            <a:extLst>
              <a:ext uri="{FF2B5EF4-FFF2-40B4-BE49-F238E27FC236}">
                <a16:creationId xmlns:a16="http://schemas.microsoft.com/office/drawing/2014/main" id="{FBFFFF10-A03E-A8F2-5AF7-845786FE119A}"/>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Placeholder 3">
            <a:extLst>
              <a:ext uri="{FF2B5EF4-FFF2-40B4-BE49-F238E27FC236}">
                <a16:creationId xmlns:a16="http://schemas.microsoft.com/office/drawing/2014/main" id="{23867362-6295-584F-7C4E-AC110D59ED1E}"/>
              </a:ext>
            </a:extLst>
          </p:cNvPr>
          <p:cNvSpPr>
            <a:spLocks noGrp="1"/>
          </p:cNvSpPr>
          <p:nvPr>
            <p:ph type="body" sz="quarter" idx="16"/>
          </p:nvPr>
        </p:nvSpPr>
        <p:spPr>
          <a:xfrm>
            <a:off x="495109" y="2268927"/>
            <a:ext cx="5019000" cy="880971"/>
          </a:xfrm>
        </p:spPr>
        <p:txBody>
          <a:bodyPr/>
          <a:lstStyle/>
          <a:p>
            <a:r>
              <a:rPr lang="en-US" dirty="0"/>
              <a:t>Types of health and safety concerns (</a:t>
            </a:r>
            <a:r>
              <a:rPr lang="en-US" dirty="0">
                <a:solidFill>
                  <a:srgbClr val="EE5859"/>
                </a:solidFill>
              </a:rPr>
              <a:t>male</a:t>
            </a:r>
            <a:r>
              <a:rPr lang="en-US" dirty="0"/>
              <a:t> refugees and migrants)</a:t>
            </a:r>
          </a:p>
        </p:txBody>
      </p:sp>
      <p:sp>
        <p:nvSpPr>
          <p:cNvPr id="7" name="TextBox 6">
            <a:extLst>
              <a:ext uri="{FF2B5EF4-FFF2-40B4-BE49-F238E27FC236}">
                <a16:creationId xmlns:a16="http://schemas.microsoft.com/office/drawing/2014/main" id="{FF25F53B-401C-CFE2-07DA-B0315E74DA7F}"/>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1088356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B6D25-6CD3-A69A-F79B-4EBECCF73B40}"/>
              </a:ext>
            </a:extLst>
          </p:cNvPr>
          <p:cNvSpPr>
            <a:spLocks noGrp="1"/>
          </p:cNvSpPr>
          <p:nvPr>
            <p:ph type="body" sz="quarter" idx="13"/>
          </p:nvPr>
        </p:nvSpPr>
        <p:spPr>
          <a:xfrm>
            <a:off x="481254" y="631993"/>
            <a:ext cx="4731407" cy="1472165"/>
          </a:xfrm>
        </p:spPr>
        <p:txBody>
          <a:bodyPr/>
          <a:lstStyle/>
          <a:p>
            <a:r>
              <a:rPr lang="en-US" dirty="0"/>
              <a:t>Working conditions*</a:t>
            </a:r>
          </a:p>
        </p:txBody>
      </p:sp>
      <p:sp>
        <p:nvSpPr>
          <p:cNvPr id="3" name="Text Placeholder 2">
            <a:extLst>
              <a:ext uri="{FF2B5EF4-FFF2-40B4-BE49-F238E27FC236}">
                <a16:creationId xmlns:a16="http://schemas.microsoft.com/office/drawing/2014/main" id="{C014F57B-B459-20AB-BC78-A17A5F6EBA12}"/>
              </a:ext>
            </a:extLst>
          </p:cNvPr>
          <p:cNvSpPr>
            <a:spLocks noGrp="1"/>
          </p:cNvSpPr>
          <p:nvPr>
            <p:ph type="body" sz="quarter" idx="14"/>
          </p:nvPr>
        </p:nvSpPr>
        <p:spPr>
          <a:xfrm>
            <a:off x="481254" y="3283527"/>
            <a:ext cx="4731407" cy="2942480"/>
          </a:xfrm>
        </p:spPr>
        <p:txBody>
          <a:bodyPr/>
          <a:lstStyle/>
          <a:p>
            <a:pPr marL="342900" indent="-342900">
              <a:buFont typeface="Arial" panose="020B0604020202020204" pitchFamily="34" charset="0"/>
              <a:buChar char="•"/>
            </a:pPr>
            <a:r>
              <a:rPr lang="en-US" b="1" dirty="0">
                <a:solidFill>
                  <a:srgbClr val="EE5859"/>
                </a:solidFill>
              </a:rPr>
              <a:t>Exposure to sexual harassment</a:t>
            </a:r>
            <a:r>
              <a:rPr lang="en-US" dirty="0"/>
              <a:t>, when in private homes (5/6 KIs)</a:t>
            </a:r>
          </a:p>
          <a:p>
            <a:pPr marL="1028700" lvl="1" indent="-342900"/>
            <a:r>
              <a:rPr lang="en-US" sz="1800" dirty="0">
                <a:solidFill>
                  <a:srgbClr val="555859"/>
                </a:solidFill>
                <a:latin typeface="Leelawadee" panose="020B0502040204020203" pitchFamily="34" charset="-34"/>
                <a:cs typeface="Leelawadee" panose="020B0502040204020203" pitchFamily="34" charset="-34"/>
              </a:rPr>
              <a:t>In the form of verbal harassment (4/6 KIs)</a:t>
            </a:r>
          </a:p>
          <a:p>
            <a:pPr marL="342900" indent="-342900">
              <a:buFont typeface="Arial" panose="020B0604020202020204" pitchFamily="34" charset="0"/>
              <a:buChar char="•"/>
            </a:pPr>
            <a:r>
              <a:rPr lang="en-US" b="1" dirty="0">
                <a:solidFill>
                  <a:srgbClr val="EE5859"/>
                </a:solidFill>
              </a:rPr>
              <a:t>Contracting COVID-19 </a:t>
            </a:r>
            <a:r>
              <a:rPr lang="en-US" dirty="0"/>
              <a:t>when working in </a:t>
            </a:r>
            <a:r>
              <a:rPr lang="en-US" b="1" dirty="0"/>
              <a:t>caretaking roles </a:t>
            </a:r>
            <a:r>
              <a:rPr lang="en-US" dirty="0"/>
              <a:t>and </a:t>
            </a:r>
            <a:r>
              <a:rPr lang="en-US" b="1" dirty="0"/>
              <a:t>private homes </a:t>
            </a:r>
            <a:r>
              <a:rPr lang="en-US" dirty="0"/>
              <a:t>(4/6 KIs)</a:t>
            </a:r>
          </a:p>
          <a:p>
            <a:pPr marL="342900" indent="-342900">
              <a:buFont typeface="Arial" panose="020B0604020202020204" pitchFamily="34" charset="0"/>
              <a:buChar char="•"/>
            </a:pPr>
            <a:r>
              <a:rPr lang="en-US" b="1" dirty="0">
                <a:solidFill>
                  <a:srgbClr val="EE5859"/>
                </a:solidFill>
              </a:rPr>
              <a:t>Movement restrictions in the evening and at night </a:t>
            </a:r>
            <a:r>
              <a:rPr lang="en-US" dirty="0"/>
              <a:t>(4/6 KIs)</a:t>
            </a:r>
          </a:p>
          <a:p>
            <a:pPr marL="342900" indent="-342900">
              <a:buFont typeface="Arial" panose="020B0604020202020204" pitchFamily="34" charset="0"/>
              <a:buChar char="•"/>
            </a:pPr>
            <a:endParaRPr lang="en-US" dirty="0"/>
          </a:p>
        </p:txBody>
      </p:sp>
      <p:sp>
        <p:nvSpPr>
          <p:cNvPr id="11" name="Rectangle 7">
            <a:extLst>
              <a:ext uri="{FF2B5EF4-FFF2-40B4-BE49-F238E27FC236}">
                <a16:creationId xmlns:a16="http://schemas.microsoft.com/office/drawing/2014/main" id="{FBFFFF10-A03E-A8F2-5AF7-845786FE119A}"/>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Placeholder 3">
            <a:extLst>
              <a:ext uri="{FF2B5EF4-FFF2-40B4-BE49-F238E27FC236}">
                <a16:creationId xmlns:a16="http://schemas.microsoft.com/office/drawing/2014/main" id="{23867362-6295-584F-7C4E-AC110D59ED1E}"/>
              </a:ext>
            </a:extLst>
          </p:cNvPr>
          <p:cNvSpPr>
            <a:spLocks noGrp="1"/>
          </p:cNvSpPr>
          <p:nvPr>
            <p:ph type="body" sz="quarter" idx="16"/>
          </p:nvPr>
        </p:nvSpPr>
        <p:spPr>
          <a:xfrm>
            <a:off x="495109" y="2268927"/>
            <a:ext cx="5019000" cy="880971"/>
          </a:xfrm>
        </p:spPr>
        <p:txBody>
          <a:bodyPr/>
          <a:lstStyle/>
          <a:p>
            <a:r>
              <a:rPr lang="en-US" dirty="0"/>
              <a:t>Types of concerns (</a:t>
            </a:r>
            <a:r>
              <a:rPr lang="en-US" dirty="0">
                <a:solidFill>
                  <a:srgbClr val="EE5859"/>
                </a:solidFill>
              </a:rPr>
              <a:t>female</a:t>
            </a:r>
            <a:r>
              <a:rPr lang="en-US" dirty="0"/>
              <a:t> refugees and migrants)</a:t>
            </a:r>
          </a:p>
        </p:txBody>
      </p:sp>
      <p:sp>
        <p:nvSpPr>
          <p:cNvPr id="6" name="TextBox 5">
            <a:extLst>
              <a:ext uri="{FF2B5EF4-FFF2-40B4-BE49-F238E27FC236}">
                <a16:creationId xmlns:a16="http://schemas.microsoft.com/office/drawing/2014/main" id="{9DB4E473-E245-9197-1FAC-3A2C1CF4F0BB}"/>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361541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Social protection systems</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Access to Libyan public social protection systems</a:t>
            </a:r>
            <a:endParaRPr lang="en-US" dirty="0"/>
          </a:p>
        </p:txBody>
      </p:sp>
    </p:spTree>
    <p:extLst>
      <p:ext uri="{BB962C8B-B14F-4D97-AF65-F5344CB8AC3E}">
        <p14:creationId xmlns:p14="http://schemas.microsoft.com/office/powerpoint/2010/main" val="102108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CA24B-3EF3-EB3B-8A1A-9EA2919FD114}"/>
              </a:ext>
            </a:extLst>
          </p:cNvPr>
          <p:cNvSpPr>
            <a:spLocks noGrp="1"/>
          </p:cNvSpPr>
          <p:nvPr>
            <p:ph type="body" sz="quarter" idx="13"/>
          </p:nvPr>
        </p:nvSpPr>
        <p:spPr>
          <a:xfrm>
            <a:off x="481254" y="640526"/>
            <a:ext cx="5005146" cy="1700891"/>
          </a:xfrm>
        </p:spPr>
        <p:txBody>
          <a:bodyPr/>
          <a:lstStyle/>
          <a:p>
            <a:r>
              <a:rPr lang="en-US" sz="4800" dirty="0"/>
              <a:t>Social Protection Systems</a:t>
            </a:r>
          </a:p>
        </p:txBody>
      </p:sp>
      <p:sp>
        <p:nvSpPr>
          <p:cNvPr id="3" name="Text Placeholder 2">
            <a:extLst>
              <a:ext uri="{FF2B5EF4-FFF2-40B4-BE49-F238E27FC236}">
                <a16:creationId xmlns:a16="http://schemas.microsoft.com/office/drawing/2014/main" id="{8C0AFA0E-719B-C18B-8732-E8B255801825}"/>
              </a:ext>
            </a:extLst>
          </p:cNvPr>
          <p:cNvSpPr>
            <a:spLocks noGrp="1"/>
          </p:cNvSpPr>
          <p:nvPr>
            <p:ph type="body" sz="quarter" idx="14"/>
          </p:nvPr>
        </p:nvSpPr>
        <p:spPr>
          <a:xfrm>
            <a:off x="495109" y="2053652"/>
            <a:ext cx="4523569" cy="4291730"/>
          </a:xfrm>
        </p:spPr>
        <p:txBody>
          <a:bodyPr/>
          <a:lstStyle/>
          <a:p>
            <a:pPr marL="342900" indent="-342900">
              <a:buFont typeface="Arial" panose="020B0604020202020204" pitchFamily="34" charset="0"/>
              <a:buChar char="•"/>
            </a:pPr>
            <a:r>
              <a:rPr lang="en-US" b="1" dirty="0">
                <a:solidFill>
                  <a:srgbClr val="EE5859"/>
                </a:solidFill>
              </a:rPr>
              <a:t>20% </a:t>
            </a:r>
            <a:r>
              <a:rPr lang="en-US" dirty="0"/>
              <a:t>of Libyan respondents reported that </a:t>
            </a:r>
            <a:r>
              <a:rPr lang="en-US" b="1" dirty="0"/>
              <a:t>their main source income </a:t>
            </a:r>
            <a:r>
              <a:rPr lang="en-US" dirty="0"/>
              <a:t>is</a:t>
            </a:r>
            <a:r>
              <a:rPr lang="en-US" b="1" dirty="0"/>
              <a:t> government subsidies </a:t>
            </a:r>
            <a:r>
              <a:rPr lang="en-US" dirty="0"/>
              <a:t>(n=77)</a:t>
            </a:r>
            <a:endParaRPr lang="en-US" b="1" dirty="0"/>
          </a:p>
          <a:p>
            <a:pPr marL="1028700" lvl="1" indent="-342900"/>
            <a:r>
              <a:rPr lang="en-US" sz="1800" b="1" dirty="0">
                <a:solidFill>
                  <a:srgbClr val="555859"/>
                </a:solidFill>
                <a:latin typeface="Leelawadee" panose="020B0502040204020203" pitchFamily="34" charset="-34"/>
                <a:cs typeface="Leelawadee" panose="020B0502040204020203" pitchFamily="34" charset="-34"/>
              </a:rPr>
              <a:t>90% </a:t>
            </a:r>
            <a:r>
              <a:rPr lang="en-US" sz="1800" dirty="0">
                <a:solidFill>
                  <a:srgbClr val="555859"/>
                </a:solidFill>
                <a:latin typeface="Leelawadee" panose="020B0502040204020203" pitchFamily="34" charset="-34"/>
                <a:cs typeface="Leelawadee" panose="020B0502040204020203" pitchFamily="34" charset="-34"/>
              </a:rPr>
              <a:t>rely on the </a:t>
            </a:r>
            <a:r>
              <a:rPr lang="en-US" sz="1800" b="1" dirty="0">
                <a:solidFill>
                  <a:srgbClr val="555859"/>
                </a:solidFill>
                <a:latin typeface="Leelawadee" panose="020B0502040204020203" pitchFamily="34" charset="-34"/>
                <a:cs typeface="Leelawadee" panose="020B0502040204020203" pitchFamily="34" charset="-34"/>
              </a:rPr>
              <a:t>Basic Assistance Grant</a:t>
            </a:r>
          </a:p>
          <a:p>
            <a:pPr lvl="1" indent="0">
              <a:buNone/>
            </a:pPr>
            <a:r>
              <a:rPr lang="en-US" sz="1800" b="1" dirty="0">
                <a:solidFill>
                  <a:srgbClr val="555859"/>
                </a:solidFill>
                <a:latin typeface="Leelawadee" panose="020B0502040204020203" pitchFamily="34" charset="-34"/>
                <a:cs typeface="Leelawadee" panose="020B0502040204020203" pitchFamily="34" charset="-34"/>
              </a:rPr>
              <a:t>	</a:t>
            </a:r>
            <a:r>
              <a:rPr lang="en-US" sz="1800" dirty="0">
                <a:solidFill>
                  <a:srgbClr val="555859"/>
                </a:solidFill>
                <a:latin typeface="Leelawadee" panose="020B0502040204020203" pitchFamily="34" charset="-34"/>
                <a:cs typeface="Leelawadee" panose="020B0502040204020203" pitchFamily="34" charset="-34"/>
              </a:rPr>
              <a:t>61% younger than 55 years old</a:t>
            </a:r>
          </a:p>
          <a:p>
            <a:pPr marL="1028700" lvl="1" indent="-342900"/>
            <a:r>
              <a:rPr lang="en-US" sz="1800" dirty="0">
                <a:solidFill>
                  <a:srgbClr val="555859"/>
                </a:solidFill>
                <a:latin typeface="Leelawadee" panose="020B0502040204020203" pitchFamily="34" charset="-34"/>
                <a:cs typeface="Leelawadee" panose="020B0502040204020203" pitchFamily="34" charset="-34"/>
              </a:rPr>
              <a:t>14% rely on the Wife and Children Grant</a:t>
            </a:r>
          </a:p>
          <a:p>
            <a:pPr marL="1028700" lvl="1" indent="-342900"/>
            <a:r>
              <a:rPr lang="en-US" sz="1800" dirty="0">
                <a:solidFill>
                  <a:srgbClr val="555859"/>
                </a:solidFill>
                <a:latin typeface="Leelawadee" panose="020B0502040204020203" pitchFamily="34" charset="-34"/>
                <a:cs typeface="Leelawadee" panose="020B0502040204020203" pitchFamily="34" charset="-34"/>
              </a:rPr>
              <a:t>6% rely on smaller other grants</a:t>
            </a:r>
          </a:p>
          <a:p>
            <a:pPr marL="1028700" lvl="1" indent="-342900"/>
            <a:r>
              <a:rPr lang="en-US" sz="1800" dirty="0">
                <a:solidFill>
                  <a:srgbClr val="555859"/>
                </a:solidFill>
                <a:latin typeface="Leelawadee" panose="020B0502040204020203" pitchFamily="34" charset="-34"/>
                <a:cs typeface="Leelawadee" panose="020B0502040204020203" pitchFamily="34" charset="-34"/>
              </a:rPr>
              <a:t>1% rely on the Zakat Monthly Assistance</a:t>
            </a:r>
          </a:p>
          <a:p>
            <a:pPr marL="342900" indent="-342900">
              <a:buFont typeface="Arial" panose="020B0604020202020204" pitchFamily="34" charset="0"/>
              <a:buChar char="•"/>
            </a:pPr>
            <a:r>
              <a:rPr kumimoji="0" lang="en-US" sz="2000" b="1" i="0" u="none" strike="noStrike" kern="1200" cap="none" spc="0" normalizeH="0" baseline="0" noProof="0" dirty="0">
                <a:ln>
                  <a:noFill/>
                </a:ln>
                <a:solidFill>
                  <a:srgbClr val="EE5859"/>
                </a:solidFill>
                <a:effectLst/>
                <a:uLnTx/>
                <a:uFillTx/>
                <a:latin typeface="Leelawadee" panose="020B0502040204020203" pitchFamily="34" charset="-34"/>
                <a:ea typeface="+mn-ea"/>
                <a:cs typeface="Leelawadee" panose="020B0502040204020203" pitchFamily="34" charset="-34"/>
              </a:rPr>
              <a:t>65% </a:t>
            </a:r>
            <a:r>
              <a:rPr kumimoji="0" lang="en-US" sz="2000" b="0" i="0" u="none" strike="noStrike" kern="1200" cap="none" spc="0" normalizeH="0" baseline="0" noProof="0" dirty="0">
                <a:ln>
                  <a:noFill/>
                </a:ln>
                <a:solidFill>
                  <a:srgbClr val="555859"/>
                </a:solidFill>
                <a:effectLst/>
                <a:uLnTx/>
                <a:uFillTx/>
                <a:latin typeface="Leelawadee" panose="020B0502040204020203" pitchFamily="34" charset="-34"/>
                <a:ea typeface="+mn-ea"/>
                <a:cs typeface="Leelawadee" panose="020B0502040204020203" pitchFamily="34" charset="-34"/>
              </a:rPr>
              <a:t>of respondents were </a:t>
            </a:r>
            <a:r>
              <a:rPr kumimoji="0" lang="en-US" sz="2000" b="1" i="0" u="none" strike="noStrike" kern="1200" cap="none" spc="0" normalizeH="0" baseline="0" noProof="0" dirty="0">
                <a:ln>
                  <a:noFill/>
                </a:ln>
                <a:solidFill>
                  <a:srgbClr val="555859"/>
                </a:solidFill>
                <a:effectLst/>
                <a:uLnTx/>
                <a:uFillTx/>
                <a:latin typeface="Leelawadee" panose="020B0502040204020203" pitchFamily="34" charset="-34"/>
                <a:ea typeface="+mn-ea"/>
                <a:cs typeface="Leelawadee" panose="020B0502040204020203" pitchFamily="34" charset="-34"/>
              </a:rPr>
              <a:t>women</a:t>
            </a:r>
            <a:endParaRPr lang="en-US" sz="1400" b="1" dirty="0">
              <a:latin typeface="Leelawadee" panose="020B0502040204020203" pitchFamily="34" charset="-34"/>
              <a:cs typeface="Leelawadee" panose="020B0502040204020203" pitchFamily="34" charset="-34"/>
            </a:endParaRPr>
          </a:p>
        </p:txBody>
      </p:sp>
      <p:pic>
        <p:nvPicPr>
          <p:cNvPr id="5" name="Picture 4" descr="Diagram&#10;&#10;Description automatically generated">
            <a:extLst>
              <a:ext uri="{FF2B5EF4-FFF2-40B4-BE49-F238E27FC236}">
                <a16:creationId xmlns:a16="http://schemas.microsoft.com/office/drawing/2014/main" id="{89835770-1AFE-92EF-1498-106121682D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59" y="138544"/>
            <a:ext cx="4754722" cy="6747259"/>
          </a:xfrm>
          <a:prstGeom prst="rect">
            <a:avLst/>
          </a:prstGeom>
          <a:noFill/>
          <a:ln>
            <a:noFill/>
          </a:ln>
        </p:spPr>
      </p:pic>
    </p:spTree>
    <p:extLst>
      <p:ext uri="{BB962C8B-B14F-4D97-AF65-F5344CB8AC3E}">
        <p14:creationId xmlns:p14="http://schemas.microsoft.com/office/powerpoint/2010/main" val="236659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Education</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Attendance for school-aged children and challenges faced</a:t>
            </a:r>
            <a:endParaRPr lang="en-US" dirty="0"/>
          </a:p>
        </p:txBody>
      </p:sp>
    </p:spTree>
    <p:extLst>
      <p:ext uri="{BB962C8B-B14F-4D97-AF65-F5344CB8AC3E}">
        <p14:creationId xmlns:p14="http://schemas.microsoft.com/office/powerpoint/2010/main" val="139799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B6236D8-595E-3470-19A1-498E5100DC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585" y="138544"/>
            <a:ext cx="4735129" cy="6719455"/>
          </a:xfrm>
          <a:prstGeom prst="rect">
            <a:avLst/>
          </a:prstGeom>
          <a:noFill/>
          <a:ln>
            <a:noFill/>
          </a:ln>
        </p:spPr>
      </p:pic>
      <p:sp>
        <p:nvSpPr>
          <p:cNvPr id="7" name="Text Placeholder 1">
            <a:extLst>
              <a:ext uri="{FF2B5EF4-FFF2-40B4-BE49-F238E27FC236}">
                <a16:creationId xmlns:a16="http://schemas.microsoft.com/office/drawing/2014/main" id="{30529B69-0A6B-8273-CC54-1A4374BB3873}"/>
              </a:ext>
            </a:extLst>
          </p:cNvPr>
          <p:cNvSpPr>
            <a:spLocks noGrp="1"/>
          </p:cNvSpPr>
          <p:nvPr>
            <p:ph type="body" sz="quarter" idx="13"/>
          </p:nvPr>
        </p:nvSpPr>
        <p:spPr>
          <a:xfrm>
            <a:off x="481254" y="640527"/>
            <a:ext cx="4731407" cy="814200"/>
          </a:xfrm>
        </p:spPr>
        <p:txBody>
          <a:bodyPr/>
          <a:lstStyle/>
          <a:p>
            <a:r>
              <a:rPr lang="en-US" dirty="0"/>
              <a:t>Education</a:t>
            </a:r>
          </a:p>
        </p:txBody>
      </p:sp>
      <p:sp>
        <p:nvSpPr>
          <p:cNvPr id="8" name="Text Placeholder 2">
            <a:extLst>
              <a:ext uri="{FF2B5EF4-FFF2-40B4-BE49-F238E27FC236}">
                <a16:creationId xmlns:a16="http://schemas.microsoft.com/office/drawing/2014/main" id="{EC9A1A55-DE8C-062C-EBCD-2286B4894E50}"/>
              </a:ext>
            </a:extLst>
          </p:cNvPr>
          <p:cNvSpPr>
            <a:spLocks noGrp="1"/>
          </p:cNvSpPr>
          <p:nvPr>
            <p:ph type="body" sz="quarter" idx="14"/>
          </p:nvPr>
        </p:nvSpPr>
        <p:spPr>
          <a:xfrm>
            <a:off x="481253" y="1898073"/>
            <a:ext cx="5032855" cy="4319400"/>
          </a:xfrm>
        </p:spPr>
        <p:txBody>
          <a:bodyPr/>
          <a:lstStyle/>
          <a:p>
            <a:pPr marL="342900" indent="-342900">
              <a:buFont typeface="Arial" panose="020B0604020202020204" pitchFamily="34" charset="0"/>
              <a:buChar char="•"/>
            </a:pPr>
            <a:r>
              <a:rPr lang="en-US" b="1" dirty="0"/>
              <a:t>58% </a:t>
            </a:r>
            <a:r>
              <a:rPr lang="en-US" dirty="0"/>
              <a:t>of the respondents in the Libyan individual interview have </a:t>
            </a:r>
            <a:r>
              <a:rPr lang="en-US" b="1" dirty="0"/>
              <a:t>school-aged children </a:t>
            </a:r>
            <a:r>
              <a:rPr lang="en-US" dirty="0"/>
              <a:t>(n=224)</a:t>
            </a:r>
            <a:endParaRPr lang="en-US" b="1" dirty="0"/>
          </a:p>
          <a:p>
            <a:pPr marL="1028700" lvl="1" indent="-342900"/>
            <a:r>
              <a:rPr lang="en-US" sz="1800" dirty="0">
                <a:solidFill>
                  <a:srgbClr val="555859"/>
                </a:solidFill>
                <a:latin typeface="Leelawadee" panose="020B0502040204020203" pitchFamily="34" charset="-34"/>
                <a:cs typeface="Leelawadee" panose="020B0502040204020203" pitchFamily="34" charset="-34"/>
              </a:rPr>
              <a:t>Of these, 94% reported their children attending formal education</a:t>
            </a:r>
          </a:p>
          <a:p>
            <a:pPr marL="342900" indent="-342900"/>
            <a:r>
              <a:rPr lang="en-US" b="1" dirty="0">
                <a:latin typeface="Leelawadee" panose="020B0502040204020203" pitchFamily="34" charset="-34"/>
                <a:cs typeface="Leelawadee" panose="020B0502040204020203" pitchFamily="34" charset="-34"/>
              </a:rPr>
              <a:t>Issues faced by school-aged children</a:t>
            </a:r>
            <a:r>
              <a:rPr lang="en-US" dirty="0">
                <a:latin typeface="Leelawadee" panose="020B0502040204020203" pitchFamily="34" charset="-34"/>
                <a:cs typeface="Leelawadee" panose="020B0502040204020203" pitchFamily="34" charset="-34"/>
              </a:rPr>
              <a:t>, when attending school</a:t>
            </a:r>
          </a:p>
          <a:p>
            <a:pPr marL="342900" indent="-342900">
              <a:buFont typeface="Arial" panose="020B0604020202020204" pitchFamily="34" charset="0"/>
              <a:buChar char="•"/>
            </a:pPr>
            <a:r>
              <a:rPr lang="en-US" b="1" dirty="0"/>
              <a:t>49% </a:t>
            </a:r>
            <a:r>
              <a:rPr lang="en-US" dirty="0"/>
              <a:t>reported no issues, when attending school</a:t>
            </a:r>
          </a:p>
          <a:p>
            <a:pPr marL="342900" indent="-342900">
              <a:buFont typeface="Arial" panose="020B0604020202020204" pitchFamily="34" charset="0"/>
              <a:buChar char="•"/>
            </a:pPr>
            <a:r>
              <a:rPr lang="en-US" b="1" dirty="0">
                <a:latin typeface="Leelawadee" panose="020B0502040204020203" pitchFamily="34" charset="-34"/>
                <a:cs typeface="Leelawadee" panose="020B0502040204020203" pitchFamily="34" charset="-34"/>
              </a:rPr>
              <a:t>40% </a:t>
            </a:r>
            <a:r>
              <a:rPr lang="en-US" dirty="0">
                <a:latin typeface="Leelawadee" panose="020B0502040204020203" pitchFamily="34" charset="-34"/>
                <a:cs typeface="Leelawadee" panose="020B0502040204020203" pitchFamily="34" charset="-34"/>
              </a:rPr>
              <a:t>reported lack of teaching/learning material</a:t>
            </a:r>
          </a:p>
          <a:p>
            <a:pPr marL="342900" indent="-342900">
              <a:buFont typeface="Arial" panose="020B0604020202020204" pitchFamily="34" charset="0"/>
              <a:buChar char="•"/>
            </a:pPr>
            <a:r>
              <a:rPr lang="en-US" b="1" dirty="0"/>
              <a:t>37% </a:t>
            </a:r>
            <a:r>
              <a:rPr lang="en-US" dirty="0"/>
              <a:t>reported poor quality teachers</a:t>
            </a:r>
          </a:p>
          <a:p>
            <a:pPr marL="342900" indent="-342900">
              <a:buFont typeface="Arial" panose="020B0604020202020204" pitchFamily="34" charset="0"/>
              <a:buChar char="•"/>
            </a:pPr>
            <a:r>
              <a:rPr lang="en-US" b="1" dirty="0">
                <a:latin typeface="Leelawadee" panose="020B0502040204020203" pitchFamily="34" charset="-34"/>
                <a:cs typeface="Leelawadee" panose="020B0502040204020203" pitchFamily="34" charset="-34"/>
              </a:rPr>
              <a:t>11% </a:t>
            </a:r>
            <a:r>
              <a:rPr lang="en-US" dirty="0">
                <a:latin typeface="Leelawadee" panose="020B0502040204020203" pitchFamily="34" charset="-34"/>
                <a:cs typeface="Leelawadee" panose="020B0502040204020203" pitchFamily="34" charset="-34"/>
              </a:rPr>
              <a:t>reported overcrowding</a:t>
            </a:r>
          </a:p>
        </p:txBody>
      </p:sp>
      <p:sp>
        <p:nvSpPr>
          <p:cNvPr id="5" name="Text Placeholder 3">
            <a:extLst>
              <a:ext uri="{FF2B5EF4-FFF2-40B4-BE49-F238E27FC236}">
                <a16:creationId xmlns:a16="http://schemas.microsoft.com/office/drawing/2014/main" id="{F1D5D124-319E-A370-5830-EFE15EECDF18}"/>
              </a:ext>
            </a:extLst>
          </p:cNvPr>
          <p:cNvSpPr>
            <a:spLocks noGrp="1"/>
          </p:cNvSpPr>
          <p:nvPr>
            <p:ph type="body" sz="quarter" idx="16"/>
          </p:nvPr>
        </p:nvSpPr>
        <p:spPr>
          <a:xfrm>
            <a:off x="495109" y="1454728"/>
            <a:ext cx="4672636" cy="540328"/>
          </a:xfrm>
        </p:spPr>
        <p:txBody>
          <a:bodyPr/>
          <a:lstStyle/>
          <a:p>
            <a:r>
              <a:rPr lang="en-US" dirty="0">
                <a:solidFill>
                  <a:srgbClr val="EE5859"/>
                </a:solidFill>
              </a:rPr>
              <a:t>Libyans</a:t>
            </a:r>
          </a:p>
        </p:txBody>
      </p:sp>
    </p:spTree>
    <p:extLst>
      <p:ext uri="{BB962C8B-B14F-4D97-AF65-F5344CB8AC3E}">
        <p14:creationId xmlns:p14="http://schemas.microsoft.com/office/powerpoint/2010/main" val="369974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21DA426-94D3-6B45-885E-E387FDF054F6}"/>
              </a:ext>
            </a:extLst>
          </p:cNvPr>
          <p:cNvSpPr>
            <a:spLocks noGrp="1"/>
          </p:cNvSpPr>
          <p:nvPr>
            <p:ph type="body" sz="quarter" idx="10"/>
          </p:nvPr>
        </p:nvSpPr>
        <p:spPr/>
        <p:txBody>
          <a:bodyPr/>
          <a:lstStyle/>
          <a:p>
            <a:r>
              <a:rPr lang="en-GB" dirty="0"/>
              <a:t>Settlement-based Assessment</a:t>
            </a:r>
          </a:p>
        </p:txBody>
      </p:sp>
      <p:sp>
        <p:nvSpPr>
          <p:cNvPr id="3" name="Espace réservé du texte 2">
            <a:extLst>
              <a:ext uri="{FF2B5EF4-FFF2-40B4-BE49-F238E27FC236}">
                <a16:creationId xmlns:a16="http://schemas.microsoft.com/office/drawing/2014/main" id="{33C91E45-C994-7B4C-83F6-C72B794FBC75}"/>
              </a:ext>
            </a:extLst>
          </p:cNvPr>
          <p:cNvSpPr>
            <a:spLocks noGrp="1"/>
          </p:cNvSpPr>
          <p:nvPr>
            <p:ph type="body" sz="quarter" idx="11"/>
          </p:nvPr>
        </p:nvSpPr>
        <p:spPr/>
        <p:txBody>
          <a:bodyPr/>
          <a:lstStyle/>
          <a:p>
            <a:r>
              <a:rPr lang="en-GB" dirty="0"/>
              <a:t>Ajdabiya</a:t>
            </a:r>
          </a:p>
        </p:txBody>
      </p:sp>
      <p:sp>
        <p:nvSpPr>
          <p:cNvPr id="4" name="Espace réservé du texte 3">
            <a:extLst>
              <a:ext uri="{FF2B5EF4-FFF2-40B4-BE49-F238E27FC236}">
                <a16:creationId xmlns:a16="http://schemas.microsoft.com/office/drawing/2014/main" id="{3F08EAAC-A414-9142-86F4-66F95FBBBF90}"/>
              </a:ext>
            </a:extLst>
          </p:cNvPr>
          <p:cNvSpPr>
            <a:spLocks noGrp="1"/>
          </p:cNvSpPr>
          <p:nvPr>
            <p:ph type="body" sz="quarter" idx="12"/>
          </p:nvPr>
        </p:nvSpPr>
        <p:spPr>
          <a:xfrm>
            <a:off x="6438022" y="2493740"/>
            <a:ext cx="5060920" cy="880971"/>
          </a:xfrm>
        </p:spPr>
        <p:txBody>
          <a:bodyPr/>
          <a:lstStyle/>
          <a:p>
            <a:r>
              <a:rPr lang="en-GB" sz="1800" dirty="0"/>
              <a:t>Assessed Areas</a:t>
            </a:r>
          </a:p>
          <a:p>
            <a:r>
              <a:rPr lang="en-GB" sz="1800" dirty="0"/>
              <a:t>Introduction to the </a:t>
            </a:r>
            <a:r>
              <a:rPr lang="en-GB" sz="1800" b="1" dirty="0"/>
              <a:t>Research Design</a:t>
            </a:r>
          </a:p>
          <a:p>
            <a:r>
              <a:rPr lang="en-GB" sz="1800" dirty="0"/>
              <a:t>Key Findings on </a:t>
            </a:r>
            <a:r>
              <a:rPr lang="en-GB" sz="1800" b="1" dirty="0"/>
              <a:t>Vertical Social Cohesion</a:t>
            </a:r>
          </a:p>
          <a:p>
            <a:pPr lvl="1"/>
            <a:r>
              <a:rPr lang="en-GB" sz="1800" dirty="0">
                <a:solidFill>
                  <a:schemeClr val="bg2"/>
                </a:solidFill>
              </a:rPr>
              <a:t>Formal Governance Stakeholders</a:t>
            </a:r>
          </a:p>
          <a:p>
            <a:pPr lvl="1"/>
            <a:r>
              <a:rPr lang="en-GB" sz="1800" dirty="0">
                <a:solidFill>
                  <a:schemeClr val="bg2"/>
                </a:solidFill>
              </a:rPr>
              <a:t>Trust in Governance Stakeholders</a:t>
            </a:r>
          </a:p>
          <a:p>
            <a:pPr lvl="1"/>
            <a:r>
              <a:rPr lang="en-GB" sz="1800" dirty="0">
                <a:solidFill>
                  <a:schemeClr val="bg2"/>
                </a:solidFill>
              </a:rPr>
              <a:t>Trust in Security Services</a:t>
            </a:r>
          </a:p>
          <a:p>
            <a:pPr lvl="1"/>
            <a:r>
              <a:rPr lang="en-GB" sz="1800" dirty="0">
                <a:solidFill>
                  <a:schemeClr val="bg2"/>
                </a:solidFill>
              </a:rPr>
              <a:t>Trust in the Judicial System</a:t>
            </a:r>
          </a:p>
          <a:p>
            <a:pPr lvl="1"/>
            <a:r>
              <a:rPr lang="en-GB" sz="1800" dirty="0">
                <a:solidFill>
                  <a:schemeClr val="bg2"/>
                </a:solidFill>
              </a:rPr>
              <a:t>Informal Governance Stakeholders</a:t>
            </a:r>
          </a:p>
          <a:p>
            <a:r>
              <a:rPr lang="en-GB" sz="1800" dirty="0"/>
              <a:t>Key Findings on </a:t>
            </a:r>
            <a:r>
              <a:rPr lang="en-GB" sz="1800" b="1" dirty="0"/>
              <a:t>Horizontal Social Cohesion</a:t>
            </a:r>
          </a:p>
        </p:txBody>
      </p:sp>
    </p:spTree>
    <p:extLst>
      <p:ext uri="{BB962C8B-B14F-4D97-AF65-F5344CB8AC3E}">
        <p14:creationId xmlns:p14="http://schemas.microsoft.com/office/powerpoint/2010/main" val="390480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B6236D8-595E-3470-19A1-498E5100DC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307" y="143826"/>
            <a:ext cx="4731407" cy="6714174"/>
          </a:xfrm>
          <a:prstGeom prst="rect">
            <a:avLst/>
          </a:prstGeom>
          <a:noFill/>
          <a:ln>
            <a:noFill/>
          </a:ln>
        </p:spPr>
      </p:pic>
      <p:sp>
        <p:nvSpPr>
          <p:cNvPr id="7" name="Text Placeholder 1">
            <a:extLst>
              <a:ext uri="{FF2B5EF4-FFF2-40B4-BE49-F238E27FC236}">
                <a16:creationId xmlns:a16="http://schemas.microsoft.com/office/drawing/2014/main" id="{30529B69-0A6B-8273-CC54-1A4374BB3873}"/>
              </a:ext>
            </a:extLst>
          </p:cNvPr>
          <p:cNvSpPr>
            <a:spLocks noGrp="1"/>
          </p:cNvSpPr>
          <p:nvPr>
            <p:ph type="body" sz="quarter" idx="13"/>
          </p:nvPr>
        </p:nvSpPr>
        <p:spPr>
          <a:xfrm>
            <a:off x="481254" y="640527"/>
            <a:ext cx="4731407" cy="814200"/>
          </a:xfrm>
        </p:spPr>
        <p:txBody>
          <a:bodyPr/>
          <a:lstStyle/>
          <a:p>
            <a:r>
              <a:rPr lang="en-US" dirty="0"/>
              <a:t>Education*</a:t>
            </a:r>
          </a:p>
        </p:txBody>
      </p:sp>
      <p:sp>
        <p:nvSpPr>
          <p:cNvPr id="8" name="Text Placeholder 2">
            <a:extLst>
              <a:ext uri="{FF2B5EF4-FFF2-40B4-BE49-F238E27FC236}">
                <a16:creationId xmlns:a16="http://schemas.microsoft.com/office/drawing/2014/main" id="{EC9A1A55-DE8C-062C-EBCD-2286B4894E50}"/>
              </a:ext>
            </a:extLst>
          </p:cNvPr>
          <p:cNvSpPr>
            <a:spLocks noGrp="1"/>
          </p:cNvSpPr>
          <p:nvPr>
            <p:ph type="body" sz="quarter" idx="14"/>
          </p:nvPr>
        </p:nvSpPr>
        <p:spPr>
          <a:xfrm>
            <a:off x="481253" y="1898073"/>
            <a:ext cx="5032855" cy="4319400"/>
          </a:xfrm>
        </p:spPr>
        <p:txBody>
          <a:bodyPr/>
          <a:lstStyle/>
          <a:p>
            <a:r>
              <a:rPr lang="en-US" b="1" dirty="0"/>
              <a:t>23 out of 200 </a:t>
            </a:r>
            <a:r>
              <a:rPr lang="en-US" dirty="0"/>
              <a:t>respondents in the refugee and migrant individual interview have </a:t>
            </a:r>
            <a:r>
              <a:rPr lang="en-US" b="1" dirty="0"/>
              <a:t>school-aged children </a:t>
            </a:r>
          </a:p>
          <a:p>
            <a:pPr marL="342900" indent="-342900">
              <a:buFont typeface="Arial" panose="020B0604020202020204" pitchFamily="34" charset="0"/>
              <a:buChar char="•"/>
            </a:pPr>
            <a:r>
              <a:rPr lang="en-US" dirty="0"/>
              <a:t>14 MENA households</a:t>
            </a:r>
          </a:p>
          <a:p>
            <a:pPr marL="342900" indent="-342900">
              <a:buFont typeface="Arial" panose="020B0604020202020204" pitchFamily="34" charset="0"/>
              <a:buChar char="•"/>
            </a:pPr>
            <a:r>
              <a:rPr lang="en-US" dirty="0"/>
              <a:t>6 West and Central Africa households</a:t>
            </a:r>
          </a:p>
          <a:p>
            <a:pPr marL="342900" indent="-342900">
              <a:buFont typeface="Arial" panose="020B0604020202020204" pitchFamily="34" charset="0"/>
              <a:buChar char="•"/>
            </a:pPr>
            <a:r>
              <a:rPr lang="en-US" dirty="0"/>
              <a:t>3 East African households</a:t>
            </a:r>
          </a:p>
          <a:p>
            <a:endParaRPr lang="en-US" b="1" dirty="0">
              <a:latin typeface="Leelawadee" panose="020B0502040204020203" pitchFamily="34" charset="-34"/>
              <a:cs typeface="Leelawadee" panose="020B0502040204020203" pitchFamily="34" charset="-34"/>
            </a:endParaRPr>
          </a:p>
          <a:p>
            <a:r>
              <a:rPr lang="en-US" b="1" dirty="0">
                <a:latin typeface="Leelawadee" panose="020B0502040204020203" pitchFamily="34" charset="-34"/>
                <a:cs typeface="Leelawadee" panose="020B0502040204020203" pitchFamily="34" charset="-34"/>
              </a:rPr>
              <a:t>Issues faced by school-aged children</a:t>
            </a:r>
            <a:r>
              <a:rPr lang="en-US" dirty="0">
                <a:latin typeface="Leelawadee" panose="020B0502040204020203" pitchFamily="34" charset="-34"/>
                <a:cs typeface="Leelawadee" panose="020B0502040204020203" pitchFamily="34" charset="-34"/>
              </a:rPr>
              <a:t>, when attending school</a:t>
            </a:r>
          </a:p>
          <a:p>
            <a:pPr marL="342900" indent="-342900">
              <a:buFont typeface="Arial" panose="020B0604020202020204" pitchFamily="34" charset="0"/>
              <a:buChar char="•"/>
            </a:pPr>
            <a:r>
              <a:rPr lang="en-US" dirty="0"/>
              <a:t>16/23 reported no issues</a:t>
            </a:r>
          </a:p>
          <a:p>
            <a:pPr marL="342900" indent="-342900">
              <a:buFont typeface="Arial" panose="020B0604020202020204" pitchFamily="34" charset="0"/>
              <a:buChar char="•"/>
            </a:pPr>
            <a:r>
              <a:rPr lang="en-US" dirty="0">
                <a:latin typeface="Leelawadee" panose="020B0502040204020203" pitchFamily="34" charset="-34"/>
                <a:cs typeface="Leelawadee" panose="020B0502040204020203" pitchFamily="34" charset="-34"/>
              </a:rPr>
              <a:t>2/23 lack of t</a:t>
            </a:r>
            <a:r>
              <a:rPr lang="en-US" dirty="0"/>
              <a:t>eaching/learning material</a:t>
            </a:r>
          </a:p>
          <a:p>
            <a:pPr marL="342900" indent="-342900">
              <a:buFont typeface="Arial" panose="020B0604020202020204" pitchFamily="34" charset="0"/>
              <a:buChar char="•"/>
            </a:pPr>
            <a:r>
              <a:rPr lang="en-US" dirty="0">
                <a:latin typeface="Leelawadee" panose="020B0502040204020203" pitchFamily="34" charset="-34"/>
                <a:cs typeface="Leelawadee" panose="020B0502040204020203" pitchFamily="34" charset="-34"/>
              </a:rPr>
              <a:t>2/23 overcrowding</a:t>
            </a:r>
          </a:p>
        </p:txBody>
      </p:sp>
      <p:sp>
        <p:nvSpPr>
          <p:cNvPr id="5" name="Text Placeholder 3">
            <a:extLst>
              <a:ext uri="{FF2B5EF4-FFF2-40B4-BE49-F238E27FC236}">
                <a16:creationId xmlns:a16="http://schemas.microsoft.com/office/drawing/2014/main" id="{F1D5D124-319E-A370-5830-EFE15EECDF18}"/>
              </a:ext>
            </a:extLst>
          </p:cNvPr>
          <p:cNvSpPr>
            <a:spLocks noGrp="1"/>
          </p:cNvSpPr>
          <p:nvPr>
            <p:ph type="body" sz="quarter" idx="16"/>
          </p:nvPr>
        </p:nvSpPr>
        <p:spPr>
          <a:xfrm>
            <a:off x="495108" y="1454728"/>
            <a:ext cx="4832759" cy="443345"/>
          </a:xfrm>
        </p:spPr>
        <p:txBody>
          <a:bodyPr/>
          <a:lstStyle/>
          <a:p>
            <a:r>
              <a:rPr lang="en-US" dirty="0">
                <a:solidFill>
                  <a:srgbClr val="EE5859"/>
                </a:solidFill>
              </a:rPr>
              <a:t>Refugees and migrants</a:t>
            </a:r>
          </a:p>
        </p:txBody>
      </p:sp>
      <p:sp>
        <p:nvSpPr>
          <p:cNvPr id="9" name="TextBox 8">
            <a:extLst>
              <a:ext uri="{FF2B5EF4-FFF2-40B4-BE49-F238E27FC236}">
                <a16:creationId xmlns:a16="http://schemas.microsoft.com/office/drawing/2014/main" id="{0A033847-44D5-B526-EC64-3C682977B4E2}"/>
              </a:ext>
            </a:extLst>
          </p:cNvPr>
          <p:cNvSpPr txBox="1"/>
          <p:nvPr/>
        </p:nvSpPr>
        <p:spPr>
          <a:xfrm>
            <a:off x="1554515" y="661177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37757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Health</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Health care facilities locations, challenges, and complaint mechanisms</a:t>
            </a:r>
            <a:endParaRPr lang="en-US" dirty="0"/>
          </a:p>
        </p:txBody>
      </p:sp>
    </p:spTree>
    <p:extLst>
      <p:ext uri="{BB962C8B-B14F-4D97-AF65-F5344CB8AC3E}">
        <p14:creationId xmlns:p14="http://schemas.microsoft.com/office/powerpoint/2010/main" val="3198051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5AAF40A-439C-7048-1F66-824F7D485D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208" y="166255"/>
            <a:ext cx="4715520" cy="6691745"/>
          </a:xfrm>
          <a:prstGeom prst="rect">
            <a:avLst/>
          </a:prstGeom>
          <a:noFill/>
          <a:ln>
            <a:noFill/>
          </a:ln>
        </p:spPr>
      </p:pic>
      <p:sp>
        <p:nvSpPr>
          <p:cNvPr id="6" name="Text Placeholder 1">
            <a:extLst>
              <a:ext uri="{FF2B5EF4-FFF2-40B4-BE49-F238E27FC236}">
                <a16:creationId xmlns:a16="http://schemas.microsoft.com/office/drawing/2014/main" id="{683F41C7-7693-0DEC-8D39-63A1328BF49E}"/>
              </a:ext>
            </a:extLst>
          </p:cNvPr>
          <p:cNvSpPr>
            <a:spLocks noGrp="1"/>
          </p:cNvSpPr>
          <p:nvPr>
            <p:ph type="body" sz="quarter" idx="13"/>
          </p:nvPr>
        </p:nvSpPr>
        <p:spPr>
          <a:xfrm>
            <a:off x="481254" y="640527"/>
            <a:ext cx="4731407" cy="880972"/>
          </a:xfrm>
        </p:spPr>
        <p:txBody>
          <a:bodyPr/>
          <a:lstStyle/>
          <a:p>
            <a:r>
              <a:rPr lang="en-US" dirty="0"/>
              <a:t>Health*</a:t>
            </a:r>
          </a:p>
        </p:txBody>
      </p:sp>
      <p:sp>
        <p:nvSpPr>
          <p:cNvPr id="7" name="Text Placeholder 2">
            <a:extLst>
              <a:ext uri="{FF2B5EF4-FFF2-40B4-BE49-F238E27FC236}">
                <a16:creationId xmlns:a16="http://schemas.microsoft.com/office/drawing/2014/main" id="{DA483BE0-4D9F-215E-3251-7F83E87939AB}"/>
              </a:ext>
            </a:extLst>
          </p:cNvPr>
          <p:cNvSpPr>
            <a:spLocks noGrp="1"/>
          </p:cNvSpPr>
          <p:nvPr>
            <p:ph type="body" sz="quarter" idx="14"/>
          </p:nvPr>
        </p:nvSpPr>
        <p:spPr>
          <a:xfrm>
            <a:off x="481254" y="1563066"/>
            <a:ext cx="4831773" cy="4654407"/>
          </a:xfrm>
        </p:spPr>
        <p:txBody>
          <a:bodyPr/>
          <a:lstStyle/>
          <a:p>
            <a:pPr marL="342900" indent="-342900">
              <a:buFont typeface="Arial" panose="020B0604020202020204" pitchFamily="34" charset="0"/>
              <a:buChar char="•"/>
            </a:pPr>
            <a:r>
              <a:rPr lang="en-US" b="1" dirty="0">
                <a:solidFill>
                  <a:srgbClr val="EE5859"/>
                </a:solidFill>
              </a:rPr>
              <a:t>98% </a:t>
            </a:r>
            <a:r>
              <a:rPr lang="en-US" dirty="0"/>
              <a:t>of Libyan respondents reported </a:t>
            </a:r>
            <a:r>
              <a:rPr lang="en-US" b="1" dirty="0"/>
              <a:t>access to a doctor in the public healthcare system</a:t>
            </a:r>
          </a:p>
          <a:p>
            <a:pPr marL="342900" indent="-342900">
              <a:buFont typeface="Arial" panose="020B0604020202020204" pitchFamily="34" charset="0"/>
              <a:buChar char="•"/>
            </a:pPr>
            <a:r>
              <a:rPr lang="en-US" b="1" dirty="0">
                <a:solidFill>
                  <a:srgbClr val="EE5859"/>
                </a:solidFill>
              </a:rPr>
              <a:t>74% </a:t>
            </a:r>
            <a:r>
              <a:rPr lang="en-US" dirty="0"/>
              <a:t>of Libyan respondents reported considering they have </a:t>
            </a:r>
            <a:r>
              <a:rPr lang="en-US" b="1" dirty="0"/>
              <a:t>access to sufficient healthcare services</a:t>
            </a:r>
          </a:p>
          <a:p>
            <a:pPr marL="342900" indent="-342900">
              <a:buFont typeface="Arial" panose="020B0604020202020204" pitchFamily="34" charset="0"/>
              <a:buChar char="•"/>
            </a:pPr>
            <a:r>
              <a:rPr lang="en-US" b="1" dirty="0">
                <a:solidFill>
                  <a:srgbClr val="EE5859"/>
                </a:solidFill>
              </a:rPr>
              <a:t>51% </a:t>
            </a:r>
            <a:r>
              <a:rPr lang="en-US" dirty="0"/>
              <a:t>of Libyan respondents reported having less than 30 mins to a public healthcare service, 31% less than 15 minutes, and 18% less than an hour</a:t>
            </a:r>
            <a:endParaRPr lang="en-US" b="1" dirty="0"/>
          </a:p>
          <a:p>
            <a:pPr marL="342900" indent="-342900">
              <a:buFont typeface="Arial" panose="020B0604020202020204" pitchFamily="34" charset="0"/>
              <a:buChar char="•"/>
            </a:pPr>
            <a:r>
              <a:rPr lang="en-US" b="1" dirty="0">
                <a:solidFill>
                  <a:srgbClr val="EE5859"/>
                </a:solidFill>
              </a:rPr>
              <a:t>57% </a:t>
            </a:r>
            <a:r>
              <a:rPr lang="en-US" b="1" dirty="0"/>
              <a:t>of Libyan respondents </a:t>
            </a:r>
            <a:r>
              <a:rPr lang="en-US" dirty="0"/>
              <a:t>reported </a:t>
            </a:r>
            <a:r>
              <a:rPr lang="en-US" b="1" dirty="0"/>
              <a:t>facing issues when accessing public healthcare facilities</a:t>
            </a:r>
            <a:r>
              <a:rPr lang="en-US" dirty="0"/>
              <a:t>, while this was </a:t>
            </a:r>
            <a:r>
              <a:rPr lang="en-US" b="1" dirty="0"/>
              <a:t>65% of refugee and migrant </a:t>
            </a:r>
            <a:r>
              <a:rPr lang="en-US" dirty="0"/>
              <a:t>respondents reported facing issues</a:t>
            </a:r>
          </a:p>
        </p:txBody>
      </p:sp>
      <p:sp>
        <p:nvSpPr>
          <p:cNvPr id="8" name="TextBox 7">
            <a:extLst>
              <a:ext uri="{FF2B5EF4-FFF2-40B4-BE49-F238E27FC236}">
                <a16:creationId xmlns:a16="http://schemas.microsoft.com/office/drawing/2014/main" id="{C663B5F4-5768-C718-2088-E93FE8989A93}"/>
              </a:ext>
            </a:extLst>
          </p:cNvPr>
          <p:cNvSpPr txBox="1"/>
          <p:nvPr/>
        </p:nvSpPr>
        <p:spPr>
          <a:xfrm>
            <a:off x="1554515" y="6626769"/>
            <a:ext cx="8364512" cy="307777"/>
          </a:xfrm>
          <a:prstGeom prst="rect">
            <a:avLst/>
          </a:prstGeom>
          <a:noFill/>
        </p:spPr>
        <p:txBody>
          <a:bodyPr wrap="square" rtlCol="0">
            <a:spAutoFit/>
          </a:bodyPr>
          <a:lstStyle/>
          <a:p>
            <a:r>
              <a:rPr lang="en-US" sz="1400" dirty="0">
                <a:solidFill>
                  <a:srgbClr val="555859"/>
                </a:solidFill>
                <a:latin typeface="Leelawadee" panose="020B0502040204020203" pitchFamily="34" charset="-34"/>
                <a:cs typeface="Leelawadee" panose="020B0502040204020203" pitchFamily="34" charset="-34"/>
              </a:rPr>
              <a:t>*All refugee and migrant findings are indicative</a:t>
            </a:r>
          </a:p>
        </p:txBody>
      </p:sp>
    </p:spTree>
    <p:extLst>
      <p:ext uri="{BB962C8B-B14F-4D97-AF65-F5344CB8AC3E}">
        <p14:creationId xmlns:p14="http://schemas.microsoft.com/office/powerpoint/2010/main" val="243396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83F41C7-7693-0DEC-8D39-63A1328BF49E}"/>
              </a:ext>
            </a:extLst>
          </p:cNvPr>
          <p:cNvSpPr>
            <a:spLocks noGrp="1"/>
          </p:cNvSpPr>
          <p:nvPr>
            <p:ph type="body" sz="quarter" idx="13"/>
          </p:nvPr>
        </p:nvSpPr>
        <p:spPr>
          <a:xfrm>
            <a:off x="481254" y="640527"/>
            <a:ext cx="4731407" cy="880972"/>
          </a:xfrm>
        </p:spPr>
        <p:txBody>
          <a:bodyPr/>
          <a:lstStyle/>
          <a:p>
            <a:r>
              <a:rPr lang="en-US" dirty="0"/>
              <a:t>Health</a:t>
            </a:r>
          </a:p>
        </p:txBody>
      </p:sp>
      <p:sp>
        <p:nvSpPr>
          <p:cNvPr id="7" name="Text Placeholder 2">
            <a:extLst>
              <a:ext uri="{FF2B5EF4-FFF2-40B4-BE49-F238E27FC236}">
                <a16:creationId xmlns:a16="http://schemas.microsoft.com/office/drawing/2014/main" id="{DA483BE0-4D9F-215E-3251-7F83E87939AB}"/>
              </a:ext>
            </a:extLst>
          </p:cNvPr>
          <p:cNvSpPr>
            <a:spLocks noGrp="1"/>
          </p:cNvSpPr>
          <p:nvPr>
            <p:ph type="body" sz="quarter" idx="14"/>
          </p:nvPr>
        </p:nvSpPr>
        <p:spPr>
          <a:xfrm>
            <a:off x="481254" y="1563066"/>
            <a:ext cx="4831773" cy="4654407"/>
          </a:xfrm>
        </p:spPr>
        <p:txBody>
          <a:bodyPr/>
          <a:lstStyle/>
          <a:p>
            <a:r>
              <a:rPr lang="en-US" b="1" dirty="0"/>
              <a:t>43% </a:t>
            </a:r>
            <a:r>
              <a:rPr lang="en-US" dirty="0"/>
              <a:t>reported no problems, when accessing healthcare facilities</a:t>
            </a:r>
          </a:p>
          <a:p>
            <a:endParaRPr lang="en-US" b="1" dirty="0"/>
          </a:p>
          <a:p>
            <a:r>
              <a:rPr lang="en-US" b="1" dirty="0"/>
              <a:t>Top five most reported problems when accessing healthcare facilities</a:t>
            </a:r>
          </a:p>
          <a:p>
            <a:pPr marL="457200" indent="-457200">
              <a:buFont typeface="+mj-lt"/>
              <a:buAutoNum type="arabicPeriod"/>
            </a:pPr>
            <a:r>
              <a:rPr lang="en-US" b="1" dirty="0"/>
              <a:t>34% </a:t>
            </a:r>
            <a:r>
              <a:rPr lang="en-US" dirty="0"/>
              <a:t>poor quality health care</a:t>
            </a:r>
          </a:p>
          <a:p>
            <a:pPr marL="457200" indent="-457200">
              <a:buFont typeface="+mj-lt"/>
              <a:buAutoNum type="arabicPeriod"/>
            </a:pPr>
            <a:r>
              <a:rPr lang="en-US" b="1" dirty="0"/>
              <a:t>29% </a:t>
            </a:r>
            <a:r>
              <a:rPr lang="en-GB" dirty="0"/>
              <a:t>lack of medicines at the health facilities</a:t>
            </a:r>
          </a:p>
          <a:p>
            <a:pPr marL="457200" indent="-457200">
              <a:buFont typeface="+mj-lt"/>
              <a:buAutoNum type="arabicPeriod"/>
            </a:pPr>
            <a:r>
              <a:rPr lang="en-GB" b="1" dirty="0"/>
              <a:t>24% </a:t>
            </a:r>
            <a:r>
              <a:rPr lang="en-GB" dirty="0"/>
              <a:t>lack of trust in health workers</a:t>
            </a:r>
          </a:p>
          <a:p>
            <a:pPr marL="457200" indent="-457200">
              <a:buFont typeface="+mj-lt"/>
              <a:buAutoNum type="arabicPeriod"/>
            </a:pPr>
            <a:r>
              <a:rPr lang="en-GB" b="1" dirty="0"/>
              <a:t>18% </a:t>
            </a:r>
            <a:r>
              <a:rPr lang="en-GB" dirty="0"/>
              <a:t>cannot afford to pay for healthcare</a:t>
            </a:r>
          </a:p>
          <a:p>
            <a:pPr marL="457200" indent="-457200">
              <a:buFont typeface="+mj-lt"/>
              <a:buAutoNum type="arabicPeriod"/>
            </a:pPr>
            <a:r>
              <a:rPr lang="en-GB" b="1" dirty="0"/>
              <a:t>15% </a:t>
            </a:r>
            <a:r>
              <a:rPr lang="en-GB" dirty="0"/>
              <a:t>long waiting time at the health facilities</a:t>
            </a:r>
            <a:endParaRPr lang="en-US" dirty="0"/>
          </a:p>
        </p:txBody>
      </p:sp>
      <p:sp>
        <p:nvSpPr>
          <p:cNvPr id="8" name="TextBox 7">
            <a:extLst>
              <a:ext uri="{FF2B5EF4-FFF2-40B4-BE49-F238E27FC236}">
                <a16:creationId xmlns:a16="http://schemas.microsoft.com/office/drawing/2014/main" id="{870A7C26-2C04-C9AD-86E2-6BD8E15CAD8A}"/>
              </a:ext>
            </a:extLst>
          </p:cNvPr>
          <p:cNvSpPr txBox="1"/>
          <p:nvPr/>
        </p:nvSpPr>
        <p:spPr>
          <a:xfrm>
            <a:off x="5753100" y="321117"/>
            <a:ext cx="6096000" cy="923330"/>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12: % of Libyan respondents’ specific challenges, when accessing healthcare services, by type of problem, by location</a:t>
            </a:r>
          </a:p>
        </p:txBody>
      </p:sp>
      <p:graphicFrame>
        <p:nvGraphicFramePr>
          <p:cNvPr id="4" name="Table 3">
            <a:extLst>
              <a:ext uri="{FF2B5EF4-FFF2-40B4-BE49-F238E27FC236}">
                <a16:creationId xmlns:a16="http://schemas.microsoft.com/office/drawing/2014/main" id="{235C7343-DCF7-AEA4-7C0E-C404FF51CB23}"/>
              </a:ext>
            </a:extLst>
          </p:cNvPr>
          <p:cNvGraphicFramePr>
            <a:graphicFrameLocks noGrp="1"/>
          </p:cNvGraphicFramePr>
          <p:nvPr>
            <p:extLst>
              <p:ext uri="{D42A27DB-BD31-4B8C-83A1-F6EECF244321}">
                <p14:modId xmlns:p14="http://schemas.microsoft.com/office/powerpoint/2010/main" val="3009333408"/>
              </p:ext>
            </p:extLst>
          </p:nvPr>
        </p:nvGraphicFramePr>
        <p:xfrm>
          <a:off x="5749710" y="1233091"/>
          <a:ext cx="6345308" cy="4996058"/>
        </p:xfrm>
        <a:graphic>
          <a:graphicData uri="http://schemas.openxmlformats.org/drawingml/2006/table">
            <a:tbl>
              <a:tblPr firstRow="1" firstCol="1" bandRow="1"/>
              <a:tblGrid>
                <a:gridCol w="1586327">
                  <a:extLst>
                    <a:ext uri="{9D8B030D-6E8A-4147-A177-3AD203B41FA5}">
                      <a16:colId xmlns:a16="http://schemas.microsoft.com/office/drawing/2014/main" val="2431006048"/>
                    </a:ext>
                  </a:extLst>
                </a:gridCol>
                <a:gridCol w="1586327">
                  <a:extLst>
                    <a:ext uri="{9D8B030D-6E8A-4147-A177-3AD203B41FA5}">
                      <a16:colId xmlns:a16="http://schemas.microsoft.com/office/drawing/2014/main" val="1326011845"/>
                    </a:ext>
                  </a:extLst>
                </a:gridCol>
                <a:gridCol w="1586327">
                  <a:extLst>
                    <a:ext uri="{9D8B030D-6E8A-4147-A177-3AD203B41FA5}">
                      <a16:colId xmlns:a16="http://schemas.microsoft.com/office/drawing/2014/main" val="133800263"/>
                    </a:ext>
                  </a:extLst>
                </a:gridCol>
                <a:gridCol w="1586327">
                  <a:extLst>
                    <a:ext uri="{9D8B030D-6E8A-4147-A177-3AD203B41FA5}">
                      <a16:colId xmlns:a16="http://schemas.microsoft.com/office/drawing/2014/main" val="1707777634"/>
                    </a:ext>
                  </a:extLst>
                </a:gridCol>
              </a:tblGrid>
              <a:tr h="420883">
                <a:tc>
                  <a:txBody>
                    <a:bodyPr/>
                    <a:lstStyle/>
                    <a:p>
                      <a:endParaRPr lang="en-GB" sz="1200" dirty="0">
                        <a:effectLst/>
                        <a:latin typeface="Calibri" panose="020F0502020204030204" pitchFamily="34"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Sultan</a:t>
                      </a:r>
                      <a:endParaRPr lang="en-GB" sz="1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Downtown Ajdabiya</a:t>
                      </a:r>
                      <a:endParaRPr lang="en-GB" sz="1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4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Zouitina</a:t>
                      </a:r>
                      <a:endParaRPr lang="en-GB" sz="1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92324918"/>
                  </a:ext>
                </a:extLst>
              </a:tr>
              <a:tr h="210442">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 problems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33%</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C9F"/>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32%</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274"/>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72%</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extLst>
                  <a:ext uri="{0D108BD9-81ED-4DB2-BD59-A6C34878D82A}">
                    <a16:rowId xmlns:a16="http://schemas.microsoft.com/office/drawing/2014/main" val="1036659491"/>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Lack of trust in health workers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51%</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8BB"/>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12%</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3E6"/>
                    </a:solidFill>
                  </a:tcPr>
                </a:tc>
                <a:extLst>
                  <a:ext uri="{0D108BD9-81ED-4DB2-BD59-A6C34878D82A}">
                    <a16:rowId xmlns:a16="http://schemas.microsoft.com/office/drawing/2014/main" val="3766483598"/>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Poor quality health care</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51%</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33%</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072"/>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20%</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5D7"/>
                    </a:solidFill>
                  </a:tcPr>
                </a:tc>
                <a:extLst>
                  <a:ext uri="{0D108BD9-81ED-4DB2-BD59-A6C34878D82A}">
                    <a16:rowId xmlns:a16="http://schemas.microsoft.com/office/drawing/2014/main" val="1457245514"/>
                  </a:ext>
                </a:extLst>
              </a:tr>
              <a:tr h="514736">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Lack of medicines at the health facilities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40%</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8A8D"/>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35%</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EF1"/>
                    </a:solidFill>
                  </a:tcPr>
                </a:tc>
                <a:extLst>
                  <a:ext uri="{0D108BD9-81ED-4DB2-BD59-A6C34878D82A}">
                    <a16:rowId xmlns:a16="http://schemas.microsoft.com/office/drawing/2014/main" val="2137371389"/>
                  </a:ext>
                </a:extLst>
              </a:tr>
              <a:tr h="604647">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No healthcare facilities available in my area</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16%</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FD2"/>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15%</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BBBD"/>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AFD"/>
                    </a:solidFill>
                  </a:tcPr>
                </a:tc>
                <a:extLst>
                  <a:ext uri="{0D108BD9-81ED-4DB2-BD59-A6C34878D82A}">
                    <a16:rowId xmlns:a16="http://schemas.microsoft.com/office/drawing/2014/main" val="3213000487"/>
                  </a:ext>
                </a:extLst>
              </a:tr>
              <a:tr h="604647">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Cannot afford to pay for health services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29%</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F82"/>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EF1"/>
                    </a:solidFill>
                  </a:tcPr>
                </a:tc>
                <a:extLst>
                  <a:ext uri="{0D108BD9-81ED-4DB2-BD59-A6C34878D82A}">
                    <a16:rowId xmlns:a16="http://schemas.microsoft.com/office/drawing/2014/main" val="3908164202"/>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Long waiting times at health facilities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DF0"/>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23%</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C9E"/>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EF1"/>
                    </a:solidFill>
                  </a:tcPr>
                </a:tc>
                <a:extLst>
                  <a:ext uri="{0D108BD9-81ED-4DB2-BD59-A6C34878D82A}">
                    <a16:rowId xmlns:a16="http://schemas.microsoft.com/office/drawing/2014/main" val="1842590458"/>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Health facilities too far</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7%</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7EA"/>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9%</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D7DA"/>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4%</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4F7"/>
                    </a:solidFill>
                  </a:tcPr>
                </a:tc>
                <a:extLst>
                  <a:ext uri="{0D108BD9-81ED-4DB2-BD59-A6C34878D82A}">
                    <a16:rowId xmlns:a16="http://schemas.microsoft.com/office/drawing/2014/main" val="552088757"/>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Transport too expensive</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6F9"/>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FF2"/>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AFD"/>
                    </a:solidFill>
                  </a:tcPr>
                </a:tc>
                <a:extLst>
                  <a:ext uri="{0D108BD9-81ED-4DB2-BD59-A6C34878D82A}">
                    <a16:rowId xmlns:a16="http://schemas.microsoft.com/office/drawing/2014/main" val="638076463"/>
                  </a:ext>
                </a:extLst>
              </a:tr>
              <a:tr h="403098">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Discrimination at health facilities</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5%</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9EC"/>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AFD"/>
                    </a:solidFill>
                  </a:tcPr>
                </a:tc>
                <a:extLst>
                  <a:ext uri="{0D108BD9-81ED-4DB2-BD59-A6C34878D82A}">
                    <a16:rowId xmlns:a16="http://schemas.microsoft.com/office/drawing/2014/main" val="3412163452"/>
                  </a:ext>
                </a:extLst>
              </a:tr>
              <a:tr h="210442">
                <a:tc>
                  <a:txBody>
                    <a:bodyPr/>
                    <a:lstStyle/>
                    <a:p>
                      <a:pPr marL="0" marR="0">
                        <a:spcBef>
                          <a:spcPts val="0"/>
                        </a:spcBef>
                        <a:spcAft>
                          <a:spcPts val="0"/>
                        </a:spcAft>
                      </a:pPr>
                      <a:r>
                        <a:rPr lang="en-GB" sz="12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Overcrowding</a:t>
                      </a:r>
                      <a:endParaRPr lang="en-GB" sz="1200">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1%</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tc>
                  <a:txBody>
                    <a:bodyPr/>
                    <a:lstStyle/>
                    <a:p>
                      <a:pPr marL="0" marR="0" algn="r">
                        <a:spcBef>
                          <a:spcPts val="0"/>
                        </a:spcBef>
                        <a:spcAft>
                          <a:spcPts val="0"/>
                        </a:spcAft>
                      </a:pPr>
                      <a:r>
                        <a:rPr lang="en-GB" sz="140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3%</a:t>
                      </a:r>
                      <a:endParaRPr lang="en-GB" sz="140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FF2"/>
                    </a:solidFill>
                  </a:tcPr>
                </a:tc>
                <a:tc>
                  <a:txBody>
                    <a:bodyPr/>
                    <a:lstStyle/>
                    <a:p>
                      <a:pPr marL="0" marR="0" algn="r">
                        <a:spcBef>
                          <a:spcPts val="0"/>
                        </a:spcBef>
                        <a:spcAft>
                          <a:spcPts val="0"/>
                        </a:spcAft>
                      </a:pPr>
                      <a:r>
                        <a:rPr lang="en-GB" sz="1400"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2%</a:t>
                      </a:r>
                      <a:endParaRPr lang="en-GB" sz="1400" dirty="0">
                        <a:solidFill>
                          <a:srgbClr val="58585A"/>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31481" marR="31481"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8FB"/>
                    </a:solidFill>
                  </a:tcPr>
                </a:tc>
                <a:extLst>
                  <a:ext uri="{0D108BD9-81ED-4DB2-BD59-A6C34878D82A}">
                    <a16:rowId xmlns:a16="http://schemas.microsoft.com/office/drawing/2014/main" val="136607863"/>
                  </a:ext>
                </a:extLst>
              </a:tr>
            </a:tbl>
          </a:graphicData>
        </a:graphic>
      </p:graphicFrame>
    </p:spTree>
    <p:extLst>
      <p:ext uri="{BB962C8B-B14F-4D97-AF65-F5344CB8AC3E}">
        <p14:creationId xmlns:p14="http://schemas.microsoft.com/office/powerpoint/2010/main" val="35512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Sewage</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Mapping of the public sewage network and access for citizens</a:t>
            </a:r>
            <a:endParaRPr lang="en-US" dirty="0"/>
          </a:p>
        </p:txBody>
      </p:sp>
    </p:spTree>
    <p:extLst>
      <p:ext uri="{BB962C8B-B14F-4D97-AF65-F5344CB8AC3E}">
        <p14:creationId xmlns:p14="http://schemas.microsoft.com/office/powerpoint/2010/main" val="404892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BB734-73D6-A560-9DF4-775007F2DDBC}"/>
              </a:ext>
            </a:extLst>
          </p:cNvPr>
          <p:cNvSpPr>
            <a:spLocks noGrp="1"/>
          </p:cNvSpPr>
          <p:nvPr>
            <p:ph type="body" sz="quarter" idx="13"/>
          </p:nvPr>
        </p:nvSpPr>
        <p:spPr>
          <a:xfrm>
            <a:off x="504595" y="631989"/>
            <a:ext cx="4832759" cy="581140"/>
          </a:xfrm>
        </p:spPr>
        <p:txBody>
          <a:bodyPr/>
          <a:lstStyle/>
          <a:p>
            <a:r>
              <a:rPr lang="en-US" dirty="0"/>
              <a:t>Public Sewage Network</a:t>
            </a:r>
          </a:p>
        </p:txBody>
      </p:sp>
      <p:sp>
        <p:nvSpPr>
          <p:cNvPr id="3" name="Text Placeholder 2">
            <a:extLst>
              <a:ext uri="{FF2B5EF4-FFF2-40B4-BE49-F238E27FC236}">
                <a16:creationId xmlns:a16="http://schemas.microsoft.com/office/drawing/2014/main" id="{3D15234B-E152-D948-F44E-D4E4172EBF98}"/>
              </a:ext>
            </a:extLst>
          </p:cNvPr>
          <p:cNvSpPr>
            <a:spLocks noGrp="1"/>
          </p:cNvSpPr>
          <p:nvPr>
            <p:ph type="body" sz="quarter" idx="14"/>
          </p:nvPr>
        </p:nvSpPr>
        <p:spPr>
          <a:xfrm>
            <a:off x="504595" y="2068643"/>
            <a:ext cx="4649296" cy="4157368"/>
          </a:xfrm>
        </p:spPr>
        <p:txBody>
          <a:bodyPr/>
          <a:lstStyle/>
          <a:p>
            <a:pPr marL="342900" indent="-342900">
              <a:buFont typeface="Arial" panose="020B0604020202020204" pitchFamily="34" charset="0"/>
              <a:buChar char="•"/>
            </a:pPr>
            <a:r>
              <a:rPr lang="en-US" sz="2400" b="1" dirty="0">
                <a:solidFill>
                  <a:srgbClr val="EE5859"/>
                </a:solidFill>
              </a:rPr>
              <a:t>41% </a:t>
            </a:r>
            <a:r>
              <a:rPr lang="en-US" sz="2400" dirty="0"/>
              <a:t>of respondents in the Libyan individual survey reported to be connected to the public sewage network</a:t>
            </a:r>
          </a:p>
          <a:p>
            <a:pPr marL="1028700" lvl="1" indent="-342900"/>
            <a:r>
              <a:rPr lang="en-US" dirty="0">
                <a:solidFill>
                  <a:srgbClr val="555859"/>
                </a:solidFill>
                <a:latin typeface="Leelawadee" panose="020B0502040204020203" pitchFamily="34" charset="-34"/>
                <a:cs typeface="Leelawadee" panose="020B0502040204020203" pitchFamily="34" charset="-34"/>
              </a:rPr>
              <a:t>64% in Zouitina</a:t>
            </a:r>
          </a:p>
          <a:p>
            <a:pPr marL="1028700" lvl="1" indent="-342900"/>
            <a:r>
              <a:rPr lang="en-US" dirty="0">
                <a:solidFill>
                  <a:srgbClr val="555859"/>
                </a:solidFill>
                <a:latin typeface="Leelawadee" panose="020B0502040204020203" pitchFamily="34" charset="-34"/>
                <a:cs typeface="Leelawadee" panose="020B0502040204020203" pitchFamily="34" charset="-34"/>
              </a:rPr>
              <a:t>37% in Sultan</a:t>
            </a:r>
          </a:p>
          <a:p>
            <a:pPr marL="1028700" lvl="1" indent="-342900"/>
            <a:r>
              <a:rPr lang="en-US" dirty="0">
                <a:solidFill>
                  <a:srgbClr val="555859"/>
                </a:solidFill>
                <a:latin typeface="Leelawadee" panose="020B0502040204020203" pitchFamily="34" charset="-34"/>
                <a:cs typeface="Leelawadee" panose="020B0502040204020203" pitchFamily="34" charset="-34"/>
              </a:rPr>
              <a:t>32% in downtown Ajdabiya</a:t>
            </a:r>
            <a:endParaRPr lang="en-US" sz="2800" b="1" dirty="0"/>
          </a:p>
          <a:p>
            <a:pPr marL="342900" indent="-342900">
              <a:buFont typeface="Arial" panose="020B0604020202020204" pitchFamily="34" charset="0"/>
              <a:buChar char="•"/>
            </a:pPr>
            <a:r>
              <a:rPr lang="en-US" sz="2400" b="1" dirty="0">
                <a:solidFill>
                  <a:srgbClr val="EE5859"/>
                </a:solidFill>
              </a:rPr>
              <a:t>55% </a:t>
            </a:r>
            <a:r>
              <a:rPr lang="en-US" sz="2400" dirty="0"/>
              <a:t>of respondents reported </a:t>
            </a:r>
            <a:r>
              <a:rPr lang="en-US" sz="2400" b="1" dirty="0"/>
              <a:t>problems with sewage</a:t>
            </a:r>
            <a:r>
              <a:rPr lang="en-US" sz="2400" dirty="0"/>
              <a:t>; floods, bad smells, and water contamination</a:t>
            </a:r>
          </a:p>
          <a:p>
            <a:endParaRPr lang="en-US" sz="2400" dirty="0"/>
          </a:p>
        </p:txBody>
      </p:sp>
      <p:pic>
        <p:nvPicPr>
          <p:cNvPr id="5" name="Picture 4" descr="Diagram&#10;&#10;Description automatically generated">
            <a:extLst>
              <a:ext uri="{FF2B5EF4-FFF2-40B4-BE49-F238E27FC236}">
                <a16:creationId xmlns:a16="http://schemas.microsoft.com/office/drawing/2014/main" id="{5F0E4535-90BF-DE23-D8F9-7B9614BA00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55" y="260346"/>
            <a:ext cx="4649297" cy="6597654"/>
          </a:xfrm>
          <a:prstGeom prst="rect">
            <a:avLst/>
          </a:prstGeom>
          <a:noFill/>
          <a:ln>
            <a:noFill/>
          </a:ln>
        </p:spPr>
      </p:pic>
    </p:spTree>
    <p:extLst>
      <p:ext uri="{BB962C8B-B14F-4D97-AF65-F5344CB8AC3E}">
        <p14:creationId xmlns:p14="http://schemas.microsoft.com/office/powerpoint/2010/main" val="1886576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Electricity</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t>Mapping of the electricity network and access for citizens</a:t>
            </a:r>
            <a:endParaRPr lang="en-US" dirty="0"/>
          </a:p>
        </p:txBody>
      </p:sp>
    </p:spTree>
    <p:extLst>
      <p:ext uri="{BB962C8B-B14F-4D97-AF65-F5344CB8AC3E}">
        <p14:creationId xmlns:p14="http://schemas.microsoft.com/office/powerpoint/2010/main" val="382666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map&#10;&#10;Description automatically generated">
            <a:extLst>
              <a:ext uri="{FF2B5EF4-FFF2-40B4-BE49-F238E27FC236}">
                <a16:creationId xmlns:a16="http://schemas.microsoft.com/office/drawing/2014/main" id="{2ABF0A92-5EA2-A074-76E9-712143955E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1553" y="201210"/>
            <a:ext cx="4731407" cy="6714174"/>
          </a:xfrm>
          <a:prstGeom prst="rect">
            <a:avLst/>
          </a:prstGeom>
          <a:noFill/>
          <a:ln>
            <a:noFill/>
          </a:ln>
        </p:spPr>
      </p:pic>
      <p:sp>
        <p:nvSpPr>
          <p:cNvPr id="6" name="Text Placeholder 1">
            <a:extLst>
              <a:ext uri="{FF2B5EF4-FFF2-40B4-BE49-F238E27FC236}">
                <a16:creationId xmlns:a16="http://schemas.microsoft.com/office/drawing/2014/main" id="{4D4B8F81-2F2D-F196-8277-1F086C27B925}"/>
              </a:ext>
            </a:extLst>
          </p:cNvPr>
          <p:cNvSpPr>
            <a:spLocks noGrp="1"/>
          </p:cNvSpPr>
          <p:nvPr>
            <p:ph type="body" sz="quarter" idx="13"/>
          </p:nvPr>
        </p:nvSpPr>
        <p:spPr>
          <a:xfrm>
            <a:off x="481254" y="640527"/>
            <a:ext cx="4731407" cy="880972"/>
          </a:xfrm>
        </p:spPr>
        <p:txBody>
          <a:bodyPr/>
          <a:lstStyle/>
          <a:p>
            <a:r>
              <a:rPr lang="en-US" dirty="0"/>
              <a:t>Electricity</a:t>
            </a:r>
          </a:p>
        </p:txBody>
      </p:sp>
      <p:sp>
        <p:nvSpPr>
          <p:cNvPr id="7" name="Text Placeholder 2">
            <a:extLst>
              <a:ext uri="{FF2B5EF4-FFF2-40B4-BE49-F238E27FC236}">
                <a16:creationId xmlns:a16="http://schemas.microsoft.com/office/drawing/2014/main" id="{C850465A-8ACF-598F-281A-258E1B63402C}"/>
              </a:ext>
            </a:extLst>
          </p:cNvPr>
          <p:cNvSpPr>
            <a:spLocks noGrp="1"/>
          </p:cNvSpPr>
          <p:nvPr>
            <p:ph type="body" sz="quarter" idx="14"/>
          </p:nvPr>
        </p:nvSpPr>
        <p:spPr>
          <a:xfrm>
            <a:off x="495109" y="1842659"/>
            <a:ext cx="4717552" cy="4374814"/>
          </a:xfrm>
        </p:spPr>
        <p:txBody>
          <a:bodyPr/>
          <a:lstStyle/>
          <a:p>
            <a:pPr marL="342900" indent="-342900">
              <a:buFont typeface="Arial" panose="020B0604020202020204" pitchFamily="34" charset="0"/>
              <a:buChar char="•"/>
            </a:pPr>
            <a:r>
              <a:rPr lang="en-US" b="1" dirty="0"/>
              <a:t>98%</a:t>
            </a:r>
            <a:r>
              <a:rPr lang="en-US" dirty="0"/>
              <a:t> of respondents in the individual interview reported being </a:t>
            </a:r>
            <a:r>
              <a:rPr lang="en-US" b="1" dirty="0"/>
              <a:t>connected to the public electricity grid</a:t>
            </a:r>
          </a:p>
          <a:p>
            <a:pPr marL="1028700" lvl="1" indent="-342900"/>
            <a:r>
              <a:rPr lang="en-US" sz="1800" b="1" dirty="0">
                <a:solidFill>
                  <a:srgbClr val="555859"/>
                </a:solidFill>
                <a:latin typeface="Leelawadee" panose="020B0502040204020203" pitchFamily="34" charset="-34"/>
                <a:cs typeface="Leelawadee" panose="020B0502040204020203" pitchFamily="34" charset="-34"/>
              </a:rPr>
              <a:t>2% </a:t>
            </a:r>
            <a:r>
              <a:rPr lang="en-US" sz="1800" dirty="0">
                <a:solidFill>
                  <a:srgbClr val="555859"/>
                </a:solidFill>
                <a:latin typeface="Leelawadee" panose="020B0502040204020203" pitchFamily="34" charset="-34"/>
                <a:cs typeface="Leelawadee" panose="020B0502040204020203" pitchFamily="34" charset="-34"/>
              </a:rPr>
              <a:t>without access in downtown Ajdabiya</a:t>
            </a:r>
            <a:endParaRPr lang="en-US" sz="1800" b="1" dirty="0">
              <a:solidFill>
                <a:srgbClr val="555859"/>
              </a:solidFill>
              <a:latin typeface="Leelawadee" panose="020B0502040204020203" pitchFamily="34" charset="-34"/>
              <a:cs typeface="Leelawadee" panose="020B0502040204020203" pitchFamily="34" charset="-34"/>
            </a:endParaRPr>
          </a:p>
          <a:p>
            <a:pPr marL="342900" indent="-342900">
              <a:buFont typeface="Arial" panose="020B0604020202020204" pitchFamily="34" charset="0"/>
              <a:buChar char="•"/>
            </a:pPr>
            <a:r>
              <a:rPr lang="en-US" dirty="0"/>
              <a:t>The municipal council only mapped downtown Ajdabiya and a few neighborhoods in Zouitina and Sultan to be formally connected</a:t>
            </a:r>
          </a:p>
          <a:p>
            <a:pPr marL="342900" indent="-342900">
              <a:buFont typeface="Arial" panose="020B0604020202020204" pitchFamily="34" charset="0"/>
              <a:buChar char="•"/>
            </a:pPr>
            <a:r>
              <a:rPr lang="en-US" b="1" dirty="0">
                <a:solidFill>
                  <a:srgbClr val="EE5859"/>
                </a:solidFill>
              </a:rPr>
              <a:t>Informal</a:t>
            </a:r>
            <a:r>
              <a:rPr lang="en-US" b="1" dirty="0"/>
              <a:t> connections to the public electricity network are common in Ajdabiya</a:t>
            </a:r>
          </a:p>
        </p:txBody>
      </p:sp>
    </p:spTree>
    <p:extLst>
      <p:ext uri="{BB962C8B-B14F-4D97-AF65-F5344CB8AC3E}">
        <p14:creationId xmlns:p14="http://schemas.microsoft.com/office/powerpoint/2010/main" val="396803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D4B8F81-2F2D-F196-8277-1F086C27B925}"/>
              </a:ext>
            </a:extLst>
          </p:cNvPr>
          <p:cNvSpPr>
            <a:spLocks noGrp="1"/>
          </p:cNvSpPr>
          <p:nvPr>
            <p:ph type="body" sz="quarter" idx="13"/>
          </p:nvPr>
        </p:nvSpPr>
        <p:spPr>
          <a:xfrm>
            <a:off x="481254" y="640527"/>
            <a:ext cx="4731407" cy="880972"/>
          </a:xfrm>
        </p:spPr>
        <p:txBody>
          <a:bodyPr/>
          <a:lstStyle/>
          <a:p>
            <a:r>
              <a:rPr lang="en-US" dirty="0"/>
              <a:t>Electricity</a:t>
            </a:r>
          </a:p>
        </p:txBody>
      </p:sp>
      <p:sp>
        <p:nvSpPr>
          <p:cNvPr id="7" name="Text Placeholder 2">
            <a:extLst>
              <a:ext uri="{FF2B5EF4-FFF2-40B4-BE49-F238E27FC236}">
                <a16:creationId xmlns:a16="http://schemas.microsoft.com/office/drawing/2014/main" id="{C850465A-8ACF-598F-281A-258E1B63402C}"/>
              </a:ext>
            </a:extLst>
          </p:cNvPr>
          <p:cNvSpPr>
            <a:spLocks noGrp="1"/>
          </p:cNvSpPr>
          <p:nvPr>
            <p:ph type="body" sz="quarter" idx="14"/>
          </p:nvPr>
        </p:nvSpPr>
        <p:spPr>
          <a:xfrm>
            <a:off x="495109" y="1842659"/>
            <a:ext cx="4717552" cy="4391885"/>
          </a:xfrm>
        </p:spPr>
        <p:txBody>
          <a:bodyPr/>
          <a:lstStyle/>
          <a:p>
            <a:pPr marL="342900" indent="-342900">
              <a:buFont typeface="Arial" panose="020B0604020202020204" pitchFamily="34" charset="0"/>
              <a:buChar char="•"/>
            </a:pPr>
            <a:r>
              <a:rPr lang="en-US" b="1" dirty="0">
                <a:solidFill>
                  <a:srgbClr val="EE5859"/>
                </a:solidFill>
              </a:rPr>
              <a:t>73% </a:t>
            </a:r>
            <a:r>
              <a:rPr lang="en-US" dirty="0"/>
              <a:t>of Libyan respondents reported experiencing </a:t>
            </a:r>
            <a:r>
              <a:rPr lang="en-US" b="1" dirty="0"/>
              <a:t>electricity cuts </a:t>
            </a:r>
            <a:r>
              <a:rPr lang="en-US" dirty="0"/>
              <a:t>during Summer</a:t>
            </a:r>
            <a:endParaRPr lang="en-US" sz="1800" dirty="0"/>
          </a:p>
          <a:p>
            <a:pPr marL="342900" indent="-342900">
              <a:buFont typeface="Arial" panose="020B0604020202020204" pitchFamily="34" charset="0"/>
              <a:buChar char="•"/>
            </a:pPr>
            <a:r>
              <a:rPr lang="en-US" sz="1800" b="1" dirty="0">
                <a:solidFill>
                  <a:srgbClr val="EE5859"/>
                </a:solidFill>
              </a:rPr>
              <a:t>41% </a:t>
            </a:r>
            <a:r>
              <a:rPr lang="en-US" sz="1800" dirty="0"/>
              <a:t>of Libyan respondents reported </a:t>
            </a:r>
            <a:r>
              <a:rPr lang="en-US" sz="1800" b="1" dirty="0"/>
              <a:t>not having access to a generator</a:t>
            </a:r>
            <a:r>
              <a:rPr lang="en-US" sz="1800" dirty="0"/>
              <a:t> and needing one</a:t>
            </a:r>
          </a:p>
          <a:p>
            <a:pPr marL="1028700" lvl="1" indent="-342900"/>
            <a:r>
              <a:rPr lang="en-US" sz="1800" dirty="0">
                <a:solidFill>
                  <a:srgbClr val="555859"/>
                </a:solidFill>
                <a:latin typeface="Leelawadee" panose="020B0502040204020203" pitchFamily="34" charset="-34"/>
                <a:cs typeface="Leelawadee" panose="020B0502040204020203" pitchFamily="34" charset="-34"/>
              </a:rPr>
              <a:t>33% of respondents reported having access to a generator with sufficient fuel </a:t>
            </a:r>
          </a:p>
          <a:p>
            <a:pPr marL="1028700" lvl="1" indent="-342900"/>
            <a:r>
              <a:rPr lang="en-US" sz="1800" dirty="0">
                <a:solidFill>
                  <a:srgbClr val="555859"/>
                </a:solidFill>
                <a:latin typeface="Leelawadee" panose="020B0502040204020203" pitchFamily="34" charset="-34"/>
                <a:cs typeface="Leelawadee" panose="020B0502040204020203" pitchFamily="34" charset="-34"/>
              </a:rPr>
              <a:t>20% do not have access to a generator and do not need one</a:t>
            </a:r>
          </a:p>
          <a:p>
            <a:pPr marL="1028700" lvl="1" indent="-342900"/>
            <a:r>
              <a:rPr lang="en-US" sz="1800" dirty="0">
                <a:solidFill>
                  <a:srgbClr val="555859"/>
                </a:solidFill>
                <a:latin typeface="Leelawadee" panose="020B0502040204020203" pitchFamily="34" charset="-34"/>
                <a:cs typeface="Leelawadee" panose="020B0502040204020203" pitchFamily="34" charset="-34"/>
              </a:rPr>
              <a:t>5% have access to a generator but not sufficient fuel</a:t>
            </a:r>
          </a:p>
          <a:p>
            <a:pPr marL="1028700" lvl="1" indent="-342900"/>
            <a:r>
              <a:rPr lang="en-US" sz="1800" dirty="0">
                <a:solidFill>
                  <a:srgbClr val="555859"/>
                </a:solidFill>
                <a:latin typeface="Leelawadee" panose="020B0502040204020203" pitchFamily="34" charset="-34"/>
                <a:cs typeface="Leelawadee" panose="020B0502040204020203" pitchFamily="34" charset="-34"/>
              </a:rPr>
              <a:t>1% prefer not to answer</a:t>
            </a:r>
          </a:p>
          <a:p>
            <a:pPr marL="1028700" lvl="1" indent="-342900"/>
            <a:endParaRPr lang="en-US" dirty="0"/>
          </a:p>
        </p:txBody>
      </p:sp>
      <p:sp>
        <p:nvSpPr>
          <p:cNvPr id="8" name="TextBox 7">
            <a:extLst>
              <a:ext uri="{FF2B5EF4-FFF2-40B4-BE49-F238E27FC236}">
                <a16:creationId xmlns:a16="http://schemas.microsoft.com/office/drawing/2014/main" id="{A234DB43-9971-BB6A-45A8-0EF0AF1DDC98}"/>
              </a:ext>
            </a:extLst>
          </p:cNvPr>
          <p:cNvSpPr txBox="1"/>
          <p:nvPr/>
        </p:nvSpPr>
        <p:spPr>
          <a:xfrm>
            <a:off x="5766955" y="318655"/>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Figure 1: % of Libyan respondents’ average daily hours of electricity cuts during summer, by location (n=282)</a:t>
            </a:r>
          </a:p>
        </p:txBody>
      </p:sp>
      <p:graphicFrame>
        <p:nvGraphicFramePr>
          <p:cNvPr id="9" name="Chart 8">
            <a:extLst>
              <a:ext uri="{FF2B5EF4-FFF2-40B4-BE49-F238E27FC236}">
                <a16:creationId xmlns:a16="http://schemas.microsoft.com/office/drawing/2014/main" id="{B453BC68-663A-2D4C-70B0-2CF5F4500AB0}"/>
              </a:ext>
            </a:extLst>
          </p:cNvPr>
          <p:cNvGraphicFramePr/>
          <p:nvPr>
            <p:extLst>
              <p:ext uri="{D42A27DB-BD31-4B8C-83A1-F6EECF244321}">
                <p14:modId xmlns:p14="http://schemas.microsoft.com/office/powerpoint/2010/main" val="2038696158"/>
              </p:ext>
            </p:extLst>
          </p:nvPr>
        </p:nvGraphicFramePr>
        <p:xfrm>
          <a:off x="5753100" y="1080655"/>
          <a:ext cx="5957646" cy="5153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465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2E5AF7B-8CC6-A246-9790-0AE78C56E67A}"/>
              </a:ext>
            </a:extLst>
          </p:cNvPr>
          <p:cNvSpPr>
            <a:spLocks noGrp="1"/>
          </p:cNvSpPr>
          <p:nvPr>
            <p:ph type="body" sz="quarter" idx="10"/>
          </p:nvPr>
        </p:nvSpPr>
        <p:spPr/>
        <p:txBody>
          <a:bodyPr/>
          <a:lstStyle/>
          <a:p>
            <a:r>
              <a:rPr lang="en-GB" dirty="0"/>
              <a:t>QUESTIONS</a:t>
            </a:r>
          </a:p>
        </p:txBody>
      </p:sp>
      <p:sp>
        <p:nvSpPr>
          <p:cNvPr id="3" name="Espace réservé du texte 2">
            <a:extLst>
              <a:ext uri="{FF2B5EF4-FFF2-40B4-BE49-F238E27FC236}">
                <a16:creationId xmlns:a16="http://schemas.microsoft.com/office/drawing/2014/main" id="{919DCBE4-777B-8E4C-8C3A-4150EC4AF71E}"/>
              </a:ext>
            </a:extLst>
          </p:cNvPr>
          <p:cNvSpPr>
            <a:spLocks noGrp="1"/>
          </p:cNvSpPr>
          <p:nvPr>
            <p:ph type="body" sz="quarter" idx="11"/>
          </p:nvPr>
        </p:nvSpPr>
        <p:spPr/>
        <p:txBody>
          <a:bodyPr/>
          <a:lstStyle/>
          <a:p>
            <a:r>
              <a:rPr lang="en-GB" noProof="0" dirty="0" err="1"/>
              <a:t>Immeuble</a:t>
            </a:r>
            <a:r>
              <a:rPr lang="en-GB" noProof="0" dirty="0"/>
              <a:t> Nour, Lac II, Tunisia</a:t>
            </a:r>
          </a:p>
          <a:p>
            <a:endParaRPr lang="en-GB" dirty="0"/>
          </a:p>
        </p:txBody>
      </p:sp>
      <p:sp>
        <p:nvSpPr>
          <p:cNvPr id="4" name="Espace réservé du texte 3">
            <a:extLst>
              <a:ext uri="{FF2B5EF4-FFF2-40B4-BE49-F238E27FC236}">
                <a16:creationId xmlns:a16="http://schemas.microsoft.com/office/drawing/2014/main" id="{7477AA68-E4E5-8A48-A535-AE7B981B73D1}"/>
              </a:ext>
            </a:extLst>
          </p:cNvPr>
          <p:cNvSpPr>
            <a:spLocks noGrp="1"/>
          </p:cNvSpPr>
          <p:nvPr>
            <p:ph type="body" sz="quarter" idx="13"/>
          </p:nvPr>
        </p:nvSpPr>
        <p:spPr/>
        <p:txBody>
          <a:bodyPr/>
          <a:lstStyle/>
          <a:p>
            <a:r>
              <a:rPr lang="en-GB" noProof="0" dirty="0"/>
              <a:t>elisabeth.loewe@reach-initiative.org</a:t>
            </a:r>
          </a:p>
        </p:txBody>
      </p:sp>
      <p:sp>
        <p:nvSpPr>
          <p:cNvPr id="5" name="Espace réservé du texte 4">
            <a:extLst>
              <a:ext uri="{FF2B5EF4-FFF2-40B4-BE49-F238E27FC236}">
                <a16:creationId xmlns:a16="http://schemas.microsoft.com/office/drawing/2014/main" id="{66B627CD-B940-194C-858A-68263C6F82C2}"/>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73042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p:txBody>
          <a:bodyPr/>
          <a:lstStyle/>
          <a:p>
            <a:r>
              <a:rPr lang="en-GB" dirty="0"/>
              <a:t>Assessed Areas</a:t>
            </a:r>
          </a:p>
        </p:txBody>
      </p:sp>
      <p:sp>
        <p:nvSpPr>
          <p:cNvPr id="3" name="Espace réservé du texte 2">
            <a:extLst>
              <a:ext uri="{FF2B5EF4-FFF2-40B4-BE49-F238E27FC236}">
                <a16:creationId xmlns:a16="http://schemas.microsoft.com/office/drawing/2014/main" id="{C6A22FDC-5812-0B41-8381-050E6812CE3C}"/>
              </a:ext>
            </a:extLst>
          </p:cNvPr>
          <p:cNvSpPr>
            <a:spLocks noGrp="1"/>
          </p:cNvSpPr>
          <p:nvPr>
            <p:ph type="body" sz="quarter" idx="14"/>
          </p:nvPr>
        </p:nvSpPr>
        <p:spPr>
          <a:xfrm>
            <a:off x="689092" y="2502161"/>
            <a:ext cx="4523569" cy="3737224"/>
          </a:xfrm>
        </p:spPr>
        <p:txBody>
          <a:bodyPr/>
          <a:lstStyle/>
          <a:p>
            <a:r>
              <a:rPr lang="en-GB" dirty="0"/>
              <a:t>According to the Mapping Focus Group Discussion with the Municipal Council of Ajdabiya, the baladiya/municipality consists of three urban and peri-urban clusters:</a:t>
            </a:r>
          </a:p>
          <a:p>
            <a:pPr marL="457200" indent="-457200">
              <a:buFont typeface="+mj-lt"/>
              <a:buAutoNum type="arabicPeriod"/>
            </a:pPr>
            <a:r>
              <a:rPr lang="en-GB" dirty="0"/>
              <a:t>Sultan (El Chamali and Janoubi);</a:t>
            </a:r>
          </a:p>
          <a:p>
            <a:pPr marL="457200" indent="-457200">
              <a:buFont typeface="+mj-lt"/>
              <a:buAutoNum type="arabicPeriod"/>
            </a:pPr>
            <a:r>
              <a:rPr lang="en-GB" dirty="0"/>
              <a:t>Zouitina;</a:t>
            </a:r>
          </a:p>
          <a:p>
            <a:pPr marL="457200" indent="-457200">
              <a:buFont typeface="+mj-lt"/>
              <a:buAutoNum type="arabicPeriod"/>
            </a:pPr>
            <a:r>
              <a:rPr lang="en-GB" dirty="0"/>
              <a:t>Ajdabiya downtown (Charkia, Aljanoubiya, Chamalia, and Al </a:t>
            </a:r>
            <a:r>
              <a:rPr lang="en-GB" dirty="0" err="1"/>
              <a:t>Gharbiya</a:t>
            </a:r>
            <a:r>
              <a:rPr lang="en-GB" dirty="0"/>
              <a:t>)</a:t>
            </a:r>
          </a:p>
        </p:txBody>
      </p:sp>
      <p:pic>
        <p:nvPicPr>
          <p:cNvPr id="6" name="Picture 5" descr="Diagram&#10;&#10;Description automatically generated">
            <a:extLst>
              <a:ext uri="{FF2B5EF4-FFF2-40B4-BE49-F238E27FC236}">
                <a16:creationId xmlns:a16="http://schemas.microsoft.com/office/drawing/2014/main" id="{2E6C8406-351A-D349-68A6-3840084D7F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1665" y="559750"/>
            <a:ext cx="6244395" cy="5679635"/>
          </a:xfrm>
          <a:prstGeom prst="rect">
            <a:avLst/>
          </a:prstGeom>
          <a:noFill/>
          <a:ln>
            <a:noFill/>
          </a:ln>
        </p:spPr>
      </p:pic>
    </p:spTree>
    <p:extLst>
      <p:ext uri="{BB962C8B-B14F-4D97-AF65-F5344CB8AC3E}">
        <p14:creationId xmlns:p14="http://schemas.microsoft.com/office/powerpoint/2010/main" val="91653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CAAA2D-F0BF-6247-865F-4A5A0E50F36D}"/>
              </a:ext>
            </a:extLst>
          </p:cNvPr>
          <p:cNvSpPr>
            <a:spLocks noGrp="1"/>
          </p:cNvSpPr>
          <p:nvPr>
            <p:ph type="body" sz="quarter" idx="17"/>
          </p:nvPr>
        </p:nvSpPr>
        <p:spPr>
          <a:xfrm>
            <a:off x="955222" y="3260799"/>
            <a:ext cx="2702867" cy="880971"/>
          </a:xfrm>
        </p:spPr>
        <p:txBody>
          <a:bodyPr/>
          <a:lstStyle/>
          <a:p>
            <a:pPr marL="457200" indent="-457200" algn="l">
              <a:buFont typeface="Arial" panose="020B0604020202020204" pitchFamily="34" charset="0"/>
              <a:buChar char="•"/>
            </a:pPr>
            <a:r>
              <a:rPr lang="en-GB" sz="1400" dirty="0">
                <a:latin typeface="Leelawadee"/>
                <a:cs typeface="Leelawadee"/>
              </a:rPr>
              <a:t>1 </a:t>
            </a:r>
            <a:r>
              <a:rPr lang="en-GB" sz="1400" b="1" dirty="0">
                <a:latin typeface="Leelawadee"/>
                <a:cs typeface="Leelawadee"/>
              </a:rPr>
              <a:t>Mapping Focus Group Discussion </a:t>
            </a:r>
            <a:r>
              <a:rPr lang="en-GB" sz="1400" dirty="0">
                <a:latin typeface="Leelawadee"/>
                <a:cs typeface="Leelawadee"/>
              </a:rPr>
              <a:t>on administrative boundaries and key service infrastructure (December 2021)</a:t>
            </a:r>
            <a:endParaRPr lang="en-GB" sz="1400" dirty="0"/>
          </a:p>
          <a:p>
            <a:pPr marL="457200" indent="-457200" algn="l">
              <a:buFont typeface="Arial" panose="020B0604020202020204" pitchFamily="34" charset="0"/>
              <a:buChar char="•"/>
            </a:pPr>
            <a:r>
              <a:rPr lang="en-GB" sz="1400" dirty="0">
                <a:latin typeface="Leelawadee"/>
                <a:cs typeface="Leelawadee"/>
              </a:rPr>
              <a:t>187 </a:t>
            </a:r>
            <a:r>
              <a:rPr lang="en-GB" sz="1400" b="1" dirty="0">
                <a:latin typeface="Leelawadee"/>
                <a:cs typeface="Leelawadee"/>
              </a:rPr>
              <a:t>Direct Observations </a:t>
            </a:r>
            <a:r>
              <a:rPr lang="en-GB" sz="1400" dirty="0">
                <a:latin typeface="Leelawadee"/>
                <a:cs typeface="Leelawadee"/>
              </a:rPr>
              <a:t>of key service infrastructure </a:t>
            </a:r>
            <a:endParaRPr lang="en-GB" sz="1400" dirty="0"/>
          </a:p>
          <a:p>
            <a:pPr algn="l"/>
            <a:r>
              <a:rPr lang="en-GB" sz="1400" dirty="0">
                <a:latin typeface="Leelawadee"/>
                <a:cs typeface="Leelawadee"/>
              </a:rPr>
              <a:t>Timeline: December 2021 – January 2022</a:t>
            </a:r>
          </a:p>
          <a:p>
            <a:pPr algn="l"/>
            <a:endParaRPr lang="en-GB" sz="1400" dirty="0"/>
          </a:p>
        </p:txBody>
      </p:sp>
      <p:sp>
        <p:nvSpPr>
          <p:cNvPr id="3" name="Espace réservé du texte 2">
            <a:extLst>
              <a:ext uri="{FF2B5EF4-FFF2-40B4-BE49-F238E27FC236}">
                <a16:creationId xmlns:a16="http://schemas.microsoft.com/office/drawing/2014/main" id="{5CD530D6-C5DB-7F42-A7F0-BDD8CE126968}"/>
              </a:ext>
            </a:extLst>
          </p:cNvPr>
          <p:cNvSpPr>
            <a:spLocks noGrp="1"/>
          </p:cNvSpPr>
          <p:nvPr>
            <p:ph type="body" sz="quarter" idx="13"/>
          </p:nvPr>
        </p:nvSpPr>
        <p:spPr>
          <a:xfrm>
            <a:off x="1382478" y="1320607"/>
            <a:ext cx="1641317" cy="581140"/>
          </a:xfrm>
        </p:spPr>
        <p:txBody>
          <a:bodyPr/>
          <a:lstStyle/>
          <a:p>
            <a:r>
              <a:rPr lang="en-GB" dirty="0"/>
              <a:t>Mapping</a:t>
            </a:r>
          </a:p>
        </p:txBody>
      </p:sp>
      <p:sp>
        <p:nvSpPr>
          <p:cNvPr id="4" name="Espace réservé du texte 3">
            <a:extLst>
              <a:ext uri="{FF2B5EF4-FFF2-40B4-BE49-F238E27FC236}">
                <a16:creationId xmlns:a16="http://schemas.microsoft.com/office/drawing/2014/main" id="{2D6313AF-3CD4-8F4A-86C6-48148D731BD9}"/>
              </a:ext>
            </a:extLst>
          </p:cNvPr>
          <p:cNvSpPr>
            <a:spLocks noGrp="1"/>
          </p:cNvSpPr>
          <p:nvPr>
            <p:ph type="body" sz="quarter" idx="18"/>
          </p:nvPr>
        </p:nvSpPr>
        <p:spPr>
          <a:xfrm>
            <a:off x="4919683" y="3205379"/>
            <a:ext cx="2702867" cy="2004058"/>
          </a:xfrm>
        </p:spPr>
        <p:txBody>
          <a:bodyPr/>
          <a:lstStyle/>
          <a:p>
            <a:pPr marL="457200" indent="-457200" algn="l">
              <a:buFont typeface="Arial" panose="020B0604020202020204" pitchFamily="34" charset="0"/>
              <a:buChar char="•"/>
            </a:pPr>
            <a:r>
              <a:rPr lang="en-GB" sz="1400" dirty="0">
                <a:latin typeface="Leelawadee"/>
                <a:cs typeface="Leelawadee"/>
              </a:rPr>
              <a:t>385 individual surveys with </a:t>
            </a:r>
            <a:r>
              <a:rPr lang="en-GB" sz="1400" b="1" dirty="0">
                <a:latin typeface="Leelawadee"/>
                <a:cs typeface="Leelawadee"/>
              </a:rPr>
              <a:t>Libyans</a:t>
            </a:r>
            <a:r>
              <a:rPr lang="en-GB" sz="1400" dirty="0">
                <a:latin typeface="Leelawadee"/>
                <a:cs typeface="Leelawadee"/>
              </a:rPr>
              <a:t> and following an equal gender balance </a:t>
            </a:r>
            <a:endParaRPr lang="en-GB" sz="1400" dirty="0"/>
          </a:p>
          <a:p>
            <a:pPr marL="457200" indent="-457200" algn="l">
              <a:buFont typeface="Arial" panose="020B0604020202020204" pitchFamily="34" charset="0"/>
              <a:buChar char="•"/>
            </a:pPr>
            <a:r>
              <a:rPr lang="en-GB" sz="1400" dirty="0"/>
              <a:t>200 individual surveys with long-term </a:t>
            </a:r>
            <a:r>
              <a:rPr lang="en-GB" sz="1400" b="1" dirty="0"/>
              <a:t>refugee</a:t>
            </a:r>
            <a:r>
              <a:rPr lang="en-GB" sz="1400" dirty="0"/>
              <a:t> </a:t>
            </a:r>
            <a:r>
              <a:rPr lang="en-GB" sz="1400" b="1" dirty="0"/>
              <a:t>and</a:t>
            </a:r>
            <a:r>
              <a:rPr lang="en-GB" sz="1400" dirty="0"/>
              <a:t> </a:t>
            </a:r>
            <a:r>
              <a:rPr lang="en-GB" sz="1400" b="1" dirty="0"/>
              <a:t>migrants</a:t>
            </a:r>
            <a:r>
              <a:rPr lang="en-GB" sz="1400" dirty="0"/>
              <a:t> (1+ years in Libya)</a:t>
            </a:r>
          </a:p>
          <a:p>
            <a:pPr marL="457200" indent="-457200" algn="l">
              <a:buFont typeface="Arial" panose="020B0604020202020204" pitchFamily="34" charset="0"/>
              <a:buChar char="•"/>
            </a:pPr>
            <a:endParaRPr lang="en-GB" sz="1400" dirty="0"/>
          </a:p>
          <a:p>
            <a:pPr algn="l"/>
            <a:r>
              <a:rPr lang="en-GB" sz="1400" dirty="0">
                <a:latin typeface="Leelawadee"/>
                <a:cs typeface="Leelawadee"/>
              </a:rPr>
              <a:t>Timeline: January – March 2022</a:t>
            </a:r>
          </a:p>
        </p:txBody>
      </p:sp>
      <p:sp>
        <p:nvSpPr>
          <p:cNvPr id="5" name="Espace réservé du texte 4">
            <a:extLst>
              <a:ext uri="{FF2B5EF4-FFF2-40B4-BE49-F238E27FC236}">
                <a16:creationId xmlns:a16="http://schemas.microsoft.com/office/drawing/2014/main" id="{C647F440-B94E-5D40-BE01-2815AC03B5E5}"/>
              </a:ext>
            </a:extLst>
          </p:cNvPr>
          <p:cNvSpPr>
            <a:spLocks noGrp="1"/>
          </p:cNvSpPr>
          <p:nvPr>
            <p:ph type="body" sz="quarter" idx="19"/>
          </p:nvPr>
        </p:nvSpPr>
        <p:spPr>
          <a:xfrm>
            <a:off x="4599705" y="1454907"/>
            <a:ext cx="3034146" cy="581140"/>
          </a:xfrm>
        </p:spPr>
        <p:txBody>
          <a:bodyPr/>
          <a:lstStyle/>
          <a:p>
            <a:r>
              <a:rPr lang="en-GB" dirty="0"/>
              <a:t>Quantitative Primary Data Collection</a:t>
            </a:r>
          </a:p>
        </p:txBody>
      </p:sp>
      <p:sp>
        <p:nvSpPr>
          <p:cNvPr id="6" name="Espace réservé du texte 5">
            <a:extLst>
              <a:ext uri="{FF2B5EF4-FFF2-40B4-BE49-F238E27FC236}">
                <a16:creationId xmlns:a16="http://schemas.microsoft.com/office/drawing/2014/main" id="{DFC7CD6E-461F-EF49-9544-47D796A652EE}"/>
              </a:ext>
            </a:extLst>
          </p:cNvPr>
          <p:cNvSpPr>
            <a:spLocks noGrp="1"/>
          </p:cNvSpPr>
          <p:nvPr>
            <p:ph type="body" sz="quarter" idx="20"/>
          </p:nvPr>
        </p:nvSpPr>
        <p:spPr>
          <a:xfrm>
            <a:off x="8617835" y="3064602"/>
            <a:ext cx="3138736" cy="880971"/>
          </a:xfrm>
        </p:spPr>
        <p:txBody>
          <a:bodyPr/>
          <a:lstStyle/>
          <a:p>
            <a:pPr marL="457200" indent="-457200" algn="l">
              <a:buFont typeface="Arial" panose="020B0604020202020204" pitchFamily="34" charset="0"/>
              <a:buChar char="•"/>
            </a:pPr>
            <a:r>
              <a:rPr lang="en-GB" sz="1400" dirty="0"/>
              <a:t>23 local governance Key Informant Interviews (KIIs)</a:t>
            </a:r>
          </a:p>
          <a:p>
            <a:pPr marL="457200" indent="-457200" algn="l">
              <a:buFont typeface="Arial" panose="020B0604020202020204" pitchFamily="34" charset="0"/>
              <a:buChar char="•"/>
            </a:pPr>
            <a:r>
              <a:rPr lang="en-GB" sz="1400" dirty="0"/>
              <a:t>1 Focus Group Discussion (FGD) with female CSO leaders</a:t>
            </a:r>
          </a:p>
          <a:p>
            <a:pPr marL="457200" indent="-457200" algn="l">
              <a:buFont typeface="Arial" panose="020B0604020202020204" pitchFamily="34" charset="0"/>
              <a:buChar char="•"/>
            </a:pPr>
            <a:r>
              <a:rPr lang="en-GB" sz="1400" dirty="0"/>
              <a:t>2 Migrant Protection KIIs</a:t>
            </a:r>
          </a:p>
          <a:p>
            <a:pPr marL="457200" indent="-457200" algn="l">
              <a:buFont typeface="Arial" panose="020B0604020202020204" pitchFamily="34" charset="0"/>
              <a:buChar char="•"/>
            </a:pPr>
            <a:r>
              <a:rPr lang="en-GB" sz="1400" dirty="0"/>
              <a:t>13 Migrant Livelihood KIIs</a:t>
            </a:r>
          </a:p>
          <a:p>
            <a:pPr marL="457200" indent="-457200" algn="l">
              <a:buFont typeface="Arial" panose="020B0604020202020204" pitchFamily="34" charset="0"/>
              <a:buChar char="•"/>
            </a:pPr>
            <a:r>
              <a:rPr lang="en-GB" sz="1400" dirty="0"/>
              <a:t>4 Libyan Livelihood KIIs</a:t>
            </a:r>
          </a:p>
          <a:p>
            <a:pPr marL="457200" indent="-457200" algn="l">
              <a:buFont typeface="Arial" panose="020B0604020202020204" pitchFamily="34" charset="0"/>
              <a:buChar char="•"/>
            </a:pPr>
            <a:r>
              <a:rPr lang="en-GB" sz="1400" dirty="0"/>
              <a:t>9 service FGDs</a:t>
            </a:r>
          </a:p>
          <a:p>
            <a:pPr algn="l"/>
            <a:r>
              <a:rPr lang="en-GB" sz="1400" dirty="0"/>
              <a:t>Timeline: December 2021 – March 2022</a:t>
            </a:r>
          </a:p>
          <a:p>
            <a:pPr marL="457200" indent="-457200" algn="l">
              <a:buFont typeface="Arial" panose="020B0604020202020204" pitchFamily="34" charset="0"/>
              <a:buChar char="•"/>
            </a:pPr>
            <a:endParaRPr lang="en-GB" sz="1400" dirty="0"/>
          </a:p>
          <a:p>
            <a:pPr marL="1143000" lvl="1" indent="-457200"/>
            <a:endParaRPr lang="en-GB" sz="1400" dirty="0">
              <a:solidFill>
                <a:schemeClr val="tx1">
                  <a:lumMod val="65000"/>
                  <a:lumOff val="35000"/>
                </a:schemeClr>
              </a:solidFill>
            </a:endParaRPr>
          </a:p>
        </p:txBody>
      </p:sp>
      <p:sp>
        <p:nvSpPr>
          <p:cNvPr id="7" name="Espace réservé du texte 6">
            <a:extLst>
              <a:ext uri="{FF2B5EF4-FFF2-40B4-BE49-F238E27FC236}">
                <a16:creationId xmlns:a16="http://schemas.microsoft.com/office/drawing/2014/main" id="{2E86F1E8-E282-AE4D-81EA-0DAB9ACC4CE0}"/>
              </a:ext>
            </a:extLst>
          </p:cNvPr>
          <p:cNvSpPr>
            <a:spLocks noGrp="1"/>
          </p:cNvSpPr>
          <p:nvPr>
            <p:ph type="body" sz="quarter" idx="21"/>
          </p:nvPr>
        </p:nvSpPr>
        <p:spPr>
          <a:xfrm>
            <a:off x="8409710" y="1385041"/>
            <a:ext cx="3138735" cy="581140"/>
          </a:xfrm>
        </p:spPr>
        <p:txBody>
          <a:bodyPr/>
          <a:lstStyle/>
          <a:p>
            <a:r>
              <a:rPr lang="en-GB" dirty="0"/>
              <a:t>Qualitative Primary Data Collection</a:t>
            </a:r>
          </a:p>
        </p:txBody>
      </p:sp>
      <p:pic>
        <p:nvPicPr>
          <p:cNvPr id="8" name="Image 7" descr="Une image contenant dessin&#10;&#10;Description générée automatiquement">
            <a:extLst>
              <a:ext uri="{FF2B5EF4-FFF2-40B4-BE49-F238E27FC236}">
                <a16:creationId xmlns:a16="http://schemas.microsoft.com/office/drawing/2014/main" id="{5A0FFB99-11F4-B948-9742-5B077EA49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770" y="4141158"/>
            <a:ext cx="1241088" cy="1263420"/>
          </a:xfrm>
          <a:prstGeom prst="rect">
            <a:avLst/>
          </a:prstGeom>
        </p:spPr>
      </p:pic>
      <p:pic>
        <p:nvPicPr>
          <p:cNvPr id="9" name="Image 8">
            <a:extLst>
              <a:ext uri="{FF2B5EF4-FFF2-40B4-BE49-F238E27FC236}">
                <a16:creationId xmlns:a16="http://schemas.microsoft.com/office/drawing/2014/main" id="{978A2A7C-EFD0-9740-9925-AF1195FA1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6205" y="2063197"/>
            <a:ext cx="914400" cy="914400"/>
          </a:xfrm>
          <a:prstGeom prst="rect">
            <a:avLst/>
          </a:prstGeom>
        </p:spPr>
      </p:pic>
      <p:pic>
        <p:nvPicPr>
          <p:cNvPr id="14" name="Graphic 13">
            <a:extLst>
              <a:ext uri="{FF2B5EF4-FFF2-40B4-BE49-F238E27FC236}">
                <a16:creationId xmlns:a16="http://schemas.microsoft.com/office/drawing/2014/main" id="{511F0B6D-A6AB-B2B9-62AD-EFDD472712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4497" y="2124073"/>
            <a:ext cx="1097280" cy="914400"/>
          </a:xfrm>
          <a:prstGeom prst="rect">
            <a:avLst/>
          </a:prstGeom>
        </p:spPr>
      </p:pic>
      <p:pic>
        <p:nvPicPr>
          <p:cNvPr id="15" name="Image 9" descr="Une image contenant oiseau&#10;&#10;Description générée automatiquement">
            <a:extLst>
              <a:ext uri="{FF2B5EF4-FFF2-40B4-BE49-F238E27FC236}">
                <a16:creationId xmlns:a16="http://schemas.microsoft.com/office/drawing/2014/main" id="{9F69C724-6F2F-29C7-226E-C84FEEFC4A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1770" y="5525345"/>
            <a:ext cx="1077083" cy="1077083"/>
          </a:xfrm>
          <a:prstGeom prst="rect">
            <a:avLst/>
          </a:prstGeom>
        </p:spPr>
      </p:pic>
      <p:pic>
        <p:nvPicPr>
          <p:cNvPr id="18" name="Graphic 17">
            <a:extLst>
              <a:ext uri="{FF2B5EF4-FFF2-40B4-BE49-F238E27FC236}">
                <a16:creationId xmlns:a16="http://schemas.microsoft.com/office/drawing/2014/main" id="{5B7CA38F-0E50-937A-450B-1A67E49D73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1791" y="2182917"/>
            <a:ext cx="914400" cy="914400"/>
          </a:xfrm>
          <a:prstGeom prst="rect">
            <a:avLst/>
          </a:prstGeom>
        </p:spPr>
      </p:pic>
    </p:spTree>
    <p:extLst>
      <p:ext uri="{BB962C8B-B14F-4D97-AF65-F5344CB8AC3E}">
        <p14:creationId xmlns:p14="http://schemas.microsoft.com/office/powerpoint/2010/main" val="37906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E128-5937-456A-984F-CF37EB669A36}"/>
              </a:ext>
            </a:extLst>
          </p:cNvPr>
          <p:cNvSpPr>
            <a:spLocks noGrp="1"/>
          </p:cNvSpPr>
          <p:nvPr>
            <p:ph type="body" sz="quarter" idx="10"/>
          </p:nvPr>
        </p:nvSpPr>
        <p:spPr/>
        <p:txBody>
          <a:bodyPr/>
          <a:lstStyle/>
          <a:p>
            <a:r>
              <a:rPr lang="en-US" dirty="0"/>
              <a:t>Vertical Social Cohesion</a:t>
            </a:r>
          </a:p>
        </p:txBody>
      </p:sp>
      <p:sp>
        <p:nvSpPr>
          <p:cNvPr id="3" name="Text Placeholder 2">
            <a:extLst>
              <a:ext uri="{FF2B5EF4-FFF2-40B4-BE49-F238E27FC236}">
                <a16:creationId xmlns:a16="http://schemas.microsoft.com/office/drawing/2014/main" id="{DEC4B569-E496-936F-5B3D-45D69534334E}"/>
              </a:ext>
            </a:extLst>
          </p:cNvPr>
          <p:cNvSpPr>
            <a:spLocks noGrp="1"/>
          </p:cNvSpPr>
          <p:nvPr>
            <p:ph type="body" sz="quarter" idx="11"/>
          </p:nvPr>
        </p:nvSpPr>
        <p:spPr/>
        <p:txBody>
          <a:bodyPr/>
          <a:lstStyle/>
          <a:p>
            <a:r>
              <a:rPr lang="en-GB" dirty="0">
                <a:ea typeface="Cambria" panose="02040503050406030204" pitchFamily="18" charset="0"/>
              </a:rPr>
              <a:t>T</a:t>
            </a:r>
            <a:r>
              <a:rPr lang="en-GB" dirty="0">
                <a:effectLst/>
                <a:ea typeface="Cambria" panose="02040503050406030204" pitchFamily="18" charset="0"/>
              </a:rPr>
              <a:t>he preparedness and willingness of local governance stakeholders and the population to cooperate with each other</a:t>
            </a:r>
            <a:endParaRPr lang="en-US" dirty="0"/>
          </a:p>
        </p:txBody>
      </p:sp>
    </p:spTree>
    <p:extLst>
      <p:ext uri="{BB962C8B-B14F-4D97-AF65-F5344CB8AC3E}">
        <p14:creationId xmlns:p14="http://schemas.microsoft.com/office/powerpoint/2010/main" val="366914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194B71-3EB1-5746-BF7F-58C422CF4437}"/>
              </a:ext>
            </a:extLst>
          </p:cNvPr>
          <p:cNvSpPr>
            <a:spLocks noGrp="1"/>
          </p:cNvSpPr>
          <p:nvPr>
            <p:ph type="body" sz="quarter" idx="17"/>
          </p:nvPr>
        </p:nvSpPr>
        <p:spPr/>
        <p:txBody>
          <a:bodyPr/>
          <a:lstStyle/>
          <a:p>
            <a:pPr marL="342900" indent="-342900">
              <a:buFont typeface="Arial" panose="020B0604020202020204" pitchFamily="34" charset="0"/>
              <a:buChar char="•"/>
            </a:pPr>
            <a:r>
              <a:rPr lang="en-GB" sz="1600" dirty="0">
                <a:latin typeface="Leelawadee"/>
                <a:cs typeface="Leelawadee"/>
              </a:rPr>
              <a:t>Elected by the municipal council in the summer of 2021</a:t>
            </a:r>
          </a:p>
        </p:txBody>
      </p:sp>
      <p:sp>
        <p:nvSpPr>
          <p:cNvPr id="3" name="Espace réservé du texte 2">
            <a:extLst>
              <a:ext uri="{FF2B5EF4-FFF2-40B4-BE49-F238E27FC236}">
                <a16:creationId xmlns:a16="http://schemas.microsoft.com/office/drawing/2014/main" id="{C170BA41-7EF7-344D-AB66-390F964BEE39}"/>
              </a:ext>
            </a:extLst>
          </p:cNvPr>
          <p:cNvSpPr>
            <a:spLocks noGrp="1"/>
          </p:cNvSpPr>
          <p:nvPr>
            <p:ph type="body" sz="quarter" idx="13"/>
          </p:nvPr>
        </p:nvSpPr>
        <p:spPr/>
        <p:txBody>
          <a:bodyPr/>
          <a:lstStyle/>
          <a:p>
            <a:r>
              <a:rPr lang="en-GB" dirty="0"/>
              <a:t>Mayor</a:t>
            </a:r>
          </a:p>
        </p:txBody>
      </p:sp>
      <p:sp>
        <p:nvSpPr>
          <p:cNvPr id="4" name="Espace réservé du texte 3">
            <a:extLst>
              <a:ext uri="{FF2B5EF4-FFF2-40B4-BE49-F238E27FC236}">
                <a16:creationId xmlns:a16="http://schemas.microsoft.com/office/drawing/2014/main" id="{F5E49A53-F770-5244-9A57-91DF5B600FD6}"/>
              </a:ext>
            </a:extLst>
          </p:cNvPr>
          <p:cNvSpPr>
            <a:spLocks noGrp="1"/>
          </p:cNvSpPr>
          <p:nvPr>
            <p:ph type="body" sz="quarter" idx="16"/>
          </p:nvPr>
        </p:nvSpPr>
        <p:spPr>
          <a:xfrm>
            <a:off x="468086" y="529186"/>
            <a:ext cx="11266713" cy="581140"/>
          </a:xfrm>
        </p:spPr>
        <p:txBody>
          <a:bodyPr/>
          <a:lstStyle/>
          <a:p>
            <a:pPr algn="ctr"/>
            <a:r>
              <a:rPr lang="en-GB" sz="4800" dirty="0"/>
              <a:t>Formal Local Governance Stakeholders</a:t>
            </a:r>
          </a:p>
        </p:txBody>
      </p:sp>
      <p:sp>
        <p:nvSpPr>
          <p:cNvPr id="5" name="Espace réservé du texte 4">
            <a:extLst>
              <a:ext uri="{FF2B5EF4-FFF2-40B4-BE49-F238E27FC236}">
                <a16:creationId xmlns:a16="http://schemas.microsoft.com/office/drawing/2014/main" id="{AE7E6F28-CAD7-4244-987F-4DA3DA974E80}"/>
              </a:ext>
            </a:extLst>
          </p:cNvPr>
          <p:cNvSpPr>
            <a:spLocks noGrp="1"/>
          </p:cNvSpPr>
          <p:nvPr>
            <p:ph type="body" sz="quarter" idx="18"/>
          </p:nvPr>
        </p:nvSpPr>
        <p:spPr/>
        <p:txBody>
          <a:bodyPr/>
          <a:lstStyle/>
          <a:p>
            <a:r>
              <a:rPr lang="en-GB" dirty="0"/>
              <a:t>Municipal Council</a:t>
            </a:r>
          </a:p>
        </p:txBody>
      </p:sp>
      <p:sp>
        <p:nvSpPr>
          <p:cNvPr id="6" name="Espace réservé du texte 5">
            <a:extLst>
              <a:ext uri="{FF2B5EF4-FFF2-40B4-BE49-F238E27FC236}">
                <a16:creationId xmlns:a16="http://schemas.microsoft.com/office/drawing/2014/main" id="{A5EDF980-179C-8D41-B0F2-08431FD3BFD9}"/>
              </a:ext>
            </a:extLst>
          </p:cNvPr>
          <p:cNvSpPr>
            <a:spLocks noGrp="1"/>
          </p:cNvSpPr>
          <p:nvPr>
            <p:ph type="body" sz="quarter" idx="19"/>
          </p:nvPr>
        </p:nvSpPr>
        <p:spPr/>
        <p:txBody>
          <a:bodyPr/>
          <a:lstStyle/>
          <a:p>
            <a:r>
              <a:rPr lang="en-GB" dirty="0"/>
              <a:t>Muhallah council/</a:t>
            </a:r>
            <a:br>
              <a:rPr lang="en-GB" dirty="0"/>
            </a:br>
            <a:r>
              <a:rPr lang="en-GB" dirty="0"/>
              <a:t>Mukhtar</a:t>
            </a:r>
          </a:p>
        </p:txBody>
      </p:sp>
      <p:sp>
        <p:nvSpPr>
          <p:cNvPr id="7" name="Espace réservé du texte 6">
            <a:extLst>
              <a:ext uri="{FF2B5EF4-FFF2-40B4-BE49-F238E27FC236}">
                <a16:creationId xmlns:a16="http://schemas.microsoft.com/office/drawing/2014/main" id="{405AE086-224F-D641-992F-414B6B5913CD}"/>
              </a:ext>
            </a:extLst>
          </p:cNvPr>
          <p:cNvSpPr>
            <a:spLocks noGrp="1"/>
          </p:cNvSpPr>
          <p:nvPr>
            <p:ph type="body" sz="quarter" idx="20"/>
          </p:nvPr>
        </p:nvSpPr>
        <p:spPr/>
        <p:txBody>
          <a:bodyPr/>
          <a:lstStyle/>
          <a:p>
            <a:r>
              <a:rPr lang="en-GB" dirty="0"/>
              <a:t>Tribal Leaders</a:t>
            </a:r>
          </a:p>
        </p:txBody>
      </p:sp>
      <p:sp>
        <p:nvSpPr>
          <p:cNvPr id="8" name="Espace réservé du texte 7">
            <a:extLst>
              <a:ext uri="{FF2B5EF4-FFF2-40B4-BE49-F238E27FC236}">
                <a16:creationId xmlns:a16="http://schemas.microsoft.com/office/drawing/2014/main" id="{7374DA5B-D7BA-E342-956F-2B1954DEFA1D}"/>
              </a:ext>
            </a:extLst>
          </p:cNvPr>
          <p:cNvSpPr>
            <a:spLocks noGrp="1"/>
          </p:cNvSpPr>
          <p:nvPr>
            <p:ph type="body" sz="quarter" idx="21"/>
          </p:nvPr>
        </p:nvSpPr>
        <p:spPr/>
        <p:txBody>
          <a:bodyPr/>
          <a:lstStyle/>
          <a:p>
            <a:pPr marL="342900" indent="-342900">
              <a:buFont typeface="Arial" panose="020B0604020202020204" pitchFamily="34" charset="0"/>
              <a:buChar char="•"/>
            </a:pPr>
            <a:r>
              <a:rPr lang="en-GB" sz="1600" b="1" dirty="0">
                <a:latin typeface="Leelawadee"/>
                <a:cs typeface="Leelawadee"/>
              </a:rPr>
              <a:t>1 </a:t>
            </a:r>
            <a:r>
              <a:rPr lang="en-GB" sz="1600" dirty="0">
                <a:latin typeface="Leelawadee"/>
                <a:cs typeface="Leelawadee"/>
              </a:rPr>
              <a:t>municipal council composed of </a:t>
            </a:r>
            <a:r>
              <a:rPr lang="en-GB" sz="1600" b="1" dirty="0">
                <a:latin typeface="Leelawadee"/>
                <a:cs typeface="Leelawadee"/>
              </a:rPr>
              <a:t>6 </a:t>
            </a:r>
            <a:r>
              <a:rPr lang="en-GB" sz="1600" dirty="0">
                <a:latin typeface="Leelawadee"/>
                <a:cs typeface="Leelawadee"/>
              </a:rPr>
              <a:t>council members including one female member as per law No. 12 of 2021 on the Local Administrative System</a:t>
            </a:r>
          </a:p>
          <a:p>
            <a:pPr marL="342900" indent="-342900">
              <a:buFont typeface="Arial" panose="020B0604020202020204" pitchFamily="34" charset="0"/>
              <a:buChar char="•"/>
            </a:pPr>
            <a:endParaRPr lang="en-GB" sz="1600" dirty="0"/>
          </a:p>
        </p:txBody>
      </p:sp>
      <p:sp>
        <p:nvSpPr>
          <p:cNvPr id="9" name="Espace réservé du texte 8">
            <a:extLst>
              <a:ext uri="{FF2B5EF4-FFF2-40B4-BE49-F238E27FC236}">
                <a16:creationId xmlns:a16="http://schemas.microsoft.com/office/drawing/2014/main" id="{A0D6A9E4-5CB0-804D-AD3E-8C3A4E323F70}"/>
              </a:ext>
            </a:extLst>
          </p:cNvPr>
          <p:cNvSpPr>
            <a:spLocks noGrp="1"/>
          </p:cNvSpPr>
          <p:nvPr>
            <p:ph type="body" sz="quarter" idx="22"/>
          </p:nvPr>
        </p:nvSpPr>
        <p:spPr>
          <a:xfrm>
            <a:off x="6412337" y="3319935"/>
            <a:ext cx="2423714" cy="2917580"/>
          </a:xfrm>
        </p:spPr>
        <p:txBody>
          <a:bodyPr/>
          <a:lstStyle/>
          <a:p>
            <a:pPr marL="342900" indent="-342900">
              <a:buFont typeface="Arial" panose="020B0604020202020204" pitchFamily="34" charset="0"/>
              <a:buChar char="•"/>
            </a:pPr>
            <a:r>
              <a:rPr lang="en-GB" sz="1600" b="1" dirty="0"/>
              <a:t>5 </a:t>
            </a:r>
            <a:r>
              <a:rPr lang="en-GB" sz="1600" dirty="0"/>
              <a:t>Mukhtars in downtown Ajdabiya (One for each muhallah plus an additional overall Mukhtar)</a:t>
            </a:r>
          </a:p>
          <a:p>
            <a:pPr marL="342900" indent="-342900">
              <a:buFont typeface="Arial" panose="020B0604020202020204" pitchFamily="34" charset="0"/>
              <a:buChar char="•"/>
            </a:pPr>
            <a:r>
              <a:rPr lang="en-GB" sz="1600" b="1" dirty="0"/>
              <a:t>1 </a:t>
            </a:r>
            <a:r>
              <a:rPr lang="en-GB" sz="1600" dirty="0"/>
              <a:t>Mukhtar for Zouitina</a:t>
            </a:r>
          </a:p>
          <a:p>
            <a:pPr marL="342900" indent="-342900">
              <a:buFont typeface="Arial" panose="020B0604020202020204" pitchFamily="34" charset="0"/>
              <a:buChar char="•"/>
            </a:pPr>
            <a:r>
              <a:rPr lang="en-GB" sz="1600" b="1" dirty="0"/>
              <a:t>2 </a:t>
            </a:r>
            <a:r>
              <a:rPr lang="en-GB" sz="1600" dirty="0"/>
              <a:t>Mukhtars for Sultan (north and south)</a:t>
            </a:r>
          </a:p>
          <a:p>
            <a:pPr marL="285750" indent="-285750">
              <a:buFont typeface="Arial" panose="020B0604020202020204" pitchFamily="34" charset="0"/>
              <a:buChar char="•"/>
            </a:pPr>
            <a:endParaRPr lang="en-GB" sz="1600" dirty="0"/>
          </a:p>
        </p:txBody>
      </p:sp>
      <p:sp>
        <p:nvSpPr>
          <p:cNvPr id="10" name="Espace réservé du texte 9">
            <a:extLst>
              <a:ext uri="{FF2B5EF4-FFF2-40B4-BE49-F238E27FC236}">
                <a16:creationId xmlns:a16="http://schemas.microsoft.com/office/drawing/2014/main" id="{E5A773F7-B63F-2B41-BB7B-E6E3562528F2}"/>
              </a:ext>
            </a:extLst>
          </p:cNvPr>
          <p:cNvSpPr>
            <a:spLocks noGrp="1"/>
          </p:cNvSpPr>
          <p:nvPr>
            <p:ph type="body" sz="quarter" idx="23"/>
          </p:nvPr>
        </p:nvSpPr>
        <p:spPr/>
        <p:txBody>
          <a:bodyPr/>
          <a:lstStyle/>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Magharba</a:t>
            </a: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Zway/</a:t>
            </a:r>
            <a:r>
              <a:rPr lang="en-GB" sz="1600" dirty="0" err="1">
                <a:effectLst/>
                <a:latin typeface="Leelawadee" panose="020B0502040204020203" pitchFamily="34" charset="-34"/>
                <a:ea typeface="Cambria" panose="02040503050406030204" pitchFamily="18" charset="0"/>
              </a:rPr>
              <a:t>Zwayya</a:t>
            </a:r>
            <a:endParaRPr lang="en-GB" sz="1600" dirty="0">
              <a:ea typeface="Cambria" panose="02040503050406030204" pitchFamily="18" charset="0"/>
            </a:endParaRP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Al </a:t>
            </a:r>
            <a:r>
              <a:rPr lang="en-GB" sz="1600" dirty="0" err="1">
                <a:effectLst/>
                <a:latin typeface="Leelawadee" panose="020B0502040204020203" pitchFamily="34" charset="-34"/>
                <a:ea typeface="Cambria" panose="02040503050406030204" pitchFamily="18" charset="0"/>
              </a:rPr>
              <a:t>Fawakhir</a:t>
            </a:r>
            <a:endParaRPr lang="en-GB" sz="1600" dirty="0">
              <a:ea typeface="Cambria" panose="02040503050406030204" pitchFamily="18" charset="0"/>
            </a:endParaRP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Al Araibat</a:t>
            </a: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Al Gabail</a:t>
            </a: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Awlad El-Sheikh</a:t>
            </a:r>
          </a:p>
          <a:p>
            <a:pPr marL="285750" indent="-285750">
              <a:buFont typeface="Arial" panose="020B0604020202020204" pitchFamily="34" charset="0"/>
              <a:buChar char="•"/>
            </a:pPr>
            <a:r>
              <a:rPr lang="en-GB" sz="1600" dirty="0">
                <a:effectLst/>
                <a:latin typeface="Leelawadee" panose="020B0502040204020203" pitchFamily="34" charset="-34"/>
                <a:ea typeface="Cambria" panose="02040503050406030204" pitchFamily="18" charset="0"/>
              </a:rPr>
              <a:t>Al-</a:t>
            </a:r>
            <a:r>
              <a:rPr lang="en-GB" sz="1600" dirty="0" err="1">
                <a:effectLst/>
                <a:latin typeface="Leelawadee" panose="020B0502040204020203" pitchFamily="34" charset="-34"/>
                <a:ea typeface="Cambria" panose="02040503050406030204" pitchFamily="18" charset="0"/>
              </a:rPr>
              <a:t>Majabra</a:t>
            </a:r>
            <a:endParaRPr lang="en-GB" sz="1600" dirty="0"/>
          </a:p>
        </p:txBody>
      </p:sp>
    </p:spTree>
    <p:extLst>
      <p:ext uri="{BB962C8B-B14F-4D97-AF65-F5344CB8AC3E}">
        <p14:creationId xmlns:p14="http://schemas.microsoft.com/office/powerpoint/2010/main" val="52435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895510-4DD7-DB7C-0FAF-2ECE0D265331}"/>
              </a:ext>
            </a:extLst>
          </p:cNvPr>
          <p:cNvSpPr>
            <a:spLocks noGrp="1"/>
          </p:cNvSpPr>
          <p:nvPr>
            <p:ph type="body" sz="quarter" idx="13"/>
          </p:nvPr>
        </p:nvSpPr>
        <p:spPr>
          <a:xfrm>
            <a:off x="490156" y="635948"/>
            <a:ext cx="5322815" cy="581140"/>
          </a:xfrm>
        </p:spPr>
        <p:txBody>
          <a:bodyPr/>
          <a:lstStyle/>
          <a:p>
            <a:r>
              <a:rPr lang="en-US" sz="3600" dirty="0"/>
              <a:t>Informal Governance Stakeholders</a:t>
            </a:r>
          </a:p>
        </p:txBody>
      </p:sp>
      <p:sp>
        <p:nvSpPr>
          <p:cNvPr id="6" name="Rectangle 5">
            <a:extLst>
              <a:ext uri="{FF2B5EF4-FFF2-40B4-BE49-F238E27FC236}">
                <a16:creationId xmlns:a16="http://schemas.microsoft.com/office/drawing/2014/main" id="{754B8733-86AE-B5DF-9C83-0C69BDA41D59}"/>
              </a:ext>
            </a:extLst>
          </p:cNvPr>
          <p:cNvSpPr/>
          <p:nvPr/>
        </p:nvSpPr>
        <p:spPr>
          <a:xfrm>
            <a:off x="6095999" y="1295400"/>
            <a:ext cx="5602853" cy="3722914"/>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2" name="Text Placeholder 11">
            <a:extLst>
              <a:ext uri="{FF2B5EF4-FFF2-40B4-BE49-F238E27FC236}">
                <a16:creationId xmlns:a16="http://schemas.microsoft.com/office/drawing/2014/main" id="{5C3F28D8-0F1F-1E50-0A43-B3A375E3B42F}"/>
              </a:ext>
            </a:extLst>
          </p:cNvPr>
          <p:cNvSpPr>
            <a:spLocks noGrp="1"/>
          </p:cNvSpPr>
          <p:nvPr>
            <p:ph type="body" sz="quarter" idx="14"/>
          </p:nvPr>
        </p:nvSpPr>
        <p:spPr>
          <a:xfrm>
            <a:off x="493147" y="1899826"/>
            <a:ext cx="4523569" cy="4322226"/>
          </a:xfrm>
        </p:spPr>
        <p:txBody>
          <a:bodyPr/>
          <a:lstStyle/>
          <a:p>
            <a:pPr marL="342900" indent="-342900">
              <a:buFont typeface="Arial" panose="020B0604020202020204" pitchFamily="34" charset="0"/>
              <a:buChar char="•"/>
            </a:pPr>
            <a:r>
              <a:rPr lang="en-US" b="1" dirty="0">
                <a:solidFill>
                  <a:srgbClr val="EF5859"/>
                </a:solidFill>
              </a:rPr>
              <a:t>8 out of 15 </a:t>
            </a:r>
            <a:r>
              <a:rPr lang="en-US" dirty="0"/>
              <a:t>formal local governance stakeholders reported an increasing authority and influence of tribes in Ajdabiya as a main challenge to local governance</a:t>
            </a:r>
            <a:endParaRPr lang="en-US" b="1" dirty="0"/>
          </a:p>
          <a:p>
            <a:pPr marL="342900" indent="-342900">
              <a:buFont typeface="Arial" panose="020B0604020202020204" pitchFamily="34" charset="0"/>
              <a:buChar char="•"/>
            </a:pPr>
            <a:r>
              <a:rPr lang="en-US" b="1" dirty="0">
                <a:solidFill>
                  <a:srgbClr val="EF5859"/>
                </a:solidFill>
              </a:rPr>
              <a:t>2 out of 3 </a:t>
            </a:r>
            <a:r>
              <a:rPr lang="en-US" dirty="0"/>
              <a:t>tribal leaders, who also hold formal local governance positions, raised this concern</a:t>
            </a:r>
          </a:p>
          <a:p>
            <a:pPr marL="342900" indent="-342900">
              <a:buFont typeface="Arial" panose="020B0604020202020204" pitchFamily="34" charset="0"/>
              <a:buChar char="•"/>
            </a:pPr>
            <a:r>
              <a:rPr lang="en-US" b="1" dirty="0">
                <a:solidFill>
                  <a:srgbClr val="EF5859"/>
                </a:solidFill>
              </a:rPr>
              <a:t>All tribal leaders </a:t>
            </a:r>
            <a:r>
              <a:rPr lang="en-US" dirty="0"/>
              <a:t>reported their role to be peace and reconciliation actors</a:t>
            </a:r>
          </a:p>
          <a:p>
            <a:pPr marL="1028700" lvl="1" indent="-342900"/>
            <a:r>
              <a:rPr lang="en-US" sz="1800" dirty="0">
                <a:solidFill>
                  <a:srgbClr val="555859"/>
                </a:solidFill>
                <a:latin typeface="Leelawadee" panose="020B0502040204020203" pitchFamily="34" charset="-34"/>
                <a:cs typeface="Leelawadee" panose="020B0502040204020203" pitchFamily="34" charset="-34"/>
              </a:rPr>
              <a:t>E.g., Solving disputes and issues locally </a:t>
            </a:r>
          </a:p>
        </p:txBody>
      </p:sp>
      <p:sp>
        <p:nvSpPr>
          <p:cNvPr id="5" name="TextBox 4">
            <a:extLst>
              <a:ext uri="{FF2B5EF4-FFF2-40B4-BE49-F238E27FC236}">
                <a16:creationId xmlns:a16="http://schemas.microsoft.com/office/drawing/2014/main" id="{CDC2FA9D-99BC-70FA-7B46-9633999B7790}"/>
              </a:ext>
            </a:extLst>
          </p:cNvPr>
          <p:cNvSpPr txBox="1"/>
          <p:nvPr/>
        </p:nvSpPr>
        <p:spPr>
          <a:xfrm>
            <a:off x="5812971" y="1426029"/>
            <a:ext cx="5602854" cy="3493264"/>
          </a:xfrm>
          <a:prstGeom prst="rect">
            <a:avLst/>
          </a:prstGeom>
          <a:noFill/>
        </p:spPr>
        <p:txBody>
          <a:bodyPr wrap="square">
            <a:spAutoFit/>
          </a:bodyPr>
          <a:lstStyle/>
          <a:p>
            <a:pPr marL="457200" marR="0" algn="just">
              <a:spcBef>
                <a:spcPts val="600"/>
              </a:spcBef>
              <a:spcAft>
                <a:spcPts val="600"/>
              </a:spcAft>
            </a:pPr>
            <a:r>
              <a:rPr lang="en-GB" sz="1800" i="1" dirty="0">
                <a:solidFill>
                  <a:schemeClr val="bg1"/>
                </a:solidFill>
                <a:effectLst/>
                <a:latin typeface="Leelawadee UI" panose="020B0502040204020203" pitchFamily="34" charset="-34"/>
                <a:ea typeface="Cambria" panose="02040503050406030204" pitchFamily="18" charset="0"/>
                <a:cs typeface="Leelawadee UI" panose="020B0502040204020203" pitchFamily="34" charset="-34"/>
              </a:rPr>
              <a:t>“The tribe is one of the main challenges related to governance, because there are positions that are transferred between people from the same tribe without change, because it is a large tribe and its number is large, and </a:t>
            </a:r>
            <a:r>
              <a:rPr lang="en-GB" sz="1800" b="1" i="1" dirty="0">
                <a:solidFill>
                  <a:schemeClr val="bg1"/>
                </a:solidFill>
                <a:effectLst/>
                <a:latin typeface="Leelawadee UI" panose="020B0502040204020203" pitchFamily="34" charset="-34"/>
                <a:ea typeface="Cambria" panose="02040503050406030204" pitchFamily="18" charset="0"/>
                <a:cs typeface="Leelawadee UI" panose="020B0502040204020203" pitchFamily="34" charset="-34"/>
              </a:rPr>
              <a:t>it [the tribe] is the one that has the largest share of access to power.</a:t>
            </a:r>
            <a:r>
              <a:rPr lang="en-GB" sz="1800" i="1" dirty="0">
                <a:solidFill>
                  <a:schemeClr val="bg1"/>
                </a:solidFill>
                <a:effectLst/>
                <a:latin typeface="Leelawadee UI" panose="020B0502040204020203" pitchFamily="34" charset="-34"/>
                <a:ea typeface="Cambria" panose="02040503050406030204" pitchFamily="18" charset="0"/>
                <a:cs typeface="Leelawadee UI" panose="020B0502040204020203" pitchFamily="34" charset="-34"/>
              </a:rPr>
              <a:t> The tribal society is a challenge because if your tribe is small, it will be difficult for you to reach a position [of power], so the tribe is considered a challenge and an important factor for governance.”</a:t>
            </a:r>
          </a:p>
          <a:p>
            <a:pPr marL="0" marR="0" algn="r">
              <a:spcBef>
                <a:spcPts val="0"/>
              </a:spcBef>
              <a:spcAft>
                <a:spcPts val="600"/>
              </a:spcAft>
            </a:pPr>
            <a:r>
              <a:rPr lang="en-GB" sz="1800" dirty="0">
                <a:solidFill>
                  <a:schemeClr val="bg1"/>
                </a:solidFill>
                <a:effectLst/>
                <a:latin typeface="Leelawadee UI" panose="020B0502040204020203" pitchFamily="34" charset="-34"/>
                <a:ea typeface="Cambria" panose="02040503050406030204" pitchFamily="18" charset="0"/>
                <a:cs typeface="Leelawadee UI" panose="020B0502040204020203" pitchFamily="34" charset="-34"/>
              </a:rPr>
              <a:t>Formal local governance KI, Ajdabiya</a:t>
            </a:r>
          </a:p>
        </p:txBody>
      </p:sp>
    </p:spTree>
    <p:extLst>
      <p:ext uri="{BB962C8B-B14F-4D97-AF65-F5344CB8AC3E}">
        <p14:creationId xmlns:p14="http://schemas.microsoft.com/office/powerpoint/2010/main" val="233268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895510-4DD7-DB7C-0FAF-2ECE0D265331}"/>
              </a:ext>
            </a:extLst>
          </p:cNvPr>
          <p:cNvSpPr>
            <a:spLocks noGrp="1"/>
          </p:cNvSpPr>
          <p:nvPr>
            <p:ph type="body" sz="quarter" idx="13"/>
          </p:nvPr>
        </p:nvSpPr>
        <p:spPr>
          <a:xfrm>
            <a:off x="490156" y="635948"/>
            <a:ext cx="4894643" cy="581140"/>
          </a:xfrm>
        </p:spPr>
        <p:txBody>
          <a:bodyPr/>
          <a:lstStyle/>
          <a:p>
            <a:r>
              <a:rPr lang="en-US" sz="3600" dirty="0"/>
              <a:t>Trust in Governance Stakeholders (Libyans)</a:t>
            </a:r>
          </a:p>
        </p:txBody>
      </p:sp>
      <p:sp>
        <p:nvSpPr>
          <p:cNvPr id="12" name="Text Placeholder 11">
            <a:extLst>
              <a:ext uri="{FF2B5EF4-FFF2-40B4-BE49-F238E27FC236}">
                <a16:creationId xmlns:a16="http://schemas.microsoft.com/office/drawing/2014/main" id="{5C3F28D8-0F1F-1E50-0A43-B3A375E3B42F}"/>
              </a:ext>
            </a:extLst>
          </p:cNvPr>
          <p:cNvSpPr>
            <a:spLocks noGrp="1"/>
          </p:cNvSpPr>
          <p:nvPr>
            <p:ph type="body" sz="quarter" idx="14"/>
          </p:nvPr>
        </p:nvSpPr>
        <p:spPr>
          <a:xfrm>
            <a:off x="493147" y="1933692"/>
            <a:ext cx="4523569" cy="4288359"/>
          </a:xfrm>
        </p:spPr>
        <p:txBody>
          <a:bodyPr/>
          <a:lstStyle/>
          <a:p>
            <a:pPr marL="342900" indent="-342900">
              <a:buFont typeface="Arial" panose="020B0604020202020204" pitchFamily="34" charset="0"/>
              <a:buChar char="•"/>
            </a:pPr>
            <a:r>
              <a:rPr lang="en-US" b="1" dirty="0">
                <a:solidFill>
                  <a:srgbClr val="EF5859"/>
                </a:solidFill>
              </a:rPr>
              <a:t>56% </a:t>
            </a:r>
            <a:r>
              <a:rPr lang="en-US" dirty="0"/>
              <a:t>of Libyans reported they felt represented by their </a:t>
            </a:r>
            <a:r>
              <a:rPr lang="en-US" b="1" dirty="0"/>
              <a:t>municipal council</a:t>
            </a:r>
          </a:p>
          <a:p>
            <a:pPr marL="342900" indent="-342900">
              <a:buFont typeface="Arial" panose="020B0604020202020204" pitchFamily="34" charset="0"/>
              <a:buChar char="•"/>
            </a:pPr>
            <a:r>
              <a:rPr lang="en-US" b="1" dirty="0">
                <a:solidFill>
                  <a:srgbClr val="EF5859"/>
                </a:solidFill>
                <a:latin typeface="Leelawadee"/>
                <a:cs typeface="Leelawadee"/>
              </a:rPr>
              <a:t>31% </a:t>
            </a:r>
            <a:r>
              <a:rPr lang="en-US" dirty="0">
                <a:latin typeface="Leelawadee"/>
                <a:cs typeface="Leelawadee"/>
              </a:rPr>
              <a:t>reported feeling most represented by </a:t>
            </a:r>
            <a:r>
              <a:rPr lang="en-US" b="1" dirty="0">
                <a:latin typeface="Leelawadee"/>
                <a:cs typeface="Leelawadee"/>
              </a:rPr>
              <a:t>tribal council</a:t>
            </a:r>
          </a:p>
          <a:p>
            <a:pPr marL="1028700" lvl="1" indent="-342900"/>
            <a:r>
              <a:rPr lang="en-US" sz="2000" dirty="0">
                <a:solidFill>
                  <a:srgbClr val="555859"/>
                </a:solidFill>
                <a:latin typeface="Leelawadee" panose="020B0502040204020203" pitchFamily="34" charset="-34"/>
                <a:cs typeface="Leelawadee" panose="020B0502040204020203" pitchFamily="34" charset="-34"/>
              </a:rPr>
              <a:t>45% in Zouitina (Al Gabail tribe)</a:t>
            </a:r>
          </a:p>
          <a:p>
            <a:pPr marL="342900" indent="-342900">
              <a:buFont typeface="Arial" panose="020B0604020202020204" pitchFamily="34" charset="0"/>
              <a:buChar char="•"/>
            </a:pPr>
            <a:r>
              <a:rPr lang="en-US" b="1" dirty="0">
                <a:solidFill>
                  <a:srgbClr val="EF5859"/>
                </a:solidFill>
              </a:rPr>
              <a:t>8% </a:t>
            </a:r>
            <a:r>
              <a:rPr lang="en-US" dirty="0"/>
              <a:t>reported </a:t>
            </a:r>
            <a:r>
              <a:rPr lang="en-US" b="1" dirty="0"/>
              <a:t>not feeling represented by anyone</a:t>
            </a:r>
          </a:p>
          <a:p>
            <a:pPr marL="1028700" lvl="1" indent="-342900"/>
            <a:r>
              <a:rPr lang="en-US" sz="2000" dirty="0">
                <a:solidFill>
                  <a:srgbClr val="555859"/>
                </a:solidFill>
                <a:latin typeface="Leelawadee" panose="020B0502040204020203" pitchFamily="34" charset="-34"/>
                <a:cs typeface="Leelawadee" panose="020B0502040204020203" pitchFamily="34" charset="-34"/>
              </a:rPr>
              <a:t>19% of displaced respondents</a:t>
            </a:r>
          </a:p>
          <a:p>
            <a:pPr marL="1028700" lvl="1" indent="-342900"/>
            <a:r>
              <a:rPr lang="en-US" sz="2000" dirty="0">
                <a:solidFill>
                  <a:srgbClr val="555859"/>
                </a:solidFill>
                <a:latin typeface="Leelawadee" panose="020B0502040204020203" pitchFamily="34" charset="-34"/>
                <a:cs typeface="Leelawadee" panose="020B0502040204020203" pitchFamily="34" charset="-34"/>
              </a:rPr>
              <a:t>5% of non-displaced respondents</a:t>
            </a:r>
          </a:p>
        </p:txBody>
      </p:sp>
      <p:graphicFrame>
        <p:nvGraphicFramePr>
          <p:cNvPr id="15" name="Table 14">
            <a:extLst>
              <a:ext uri="{FF2B5EF4-FFF2-40B4-BE49-F238E27FC236}">
                <a16:creationId xmlns:a16="http://schemas.microsoft.com/office/drawing/2014/main" id="{E5C74432-1BB6-A9CC-50E0-B21EF8EB1E40}"/>
              </a:ext>
            </a:extLst>
          </p:cNvPr>
          <p:cNvGraphicFramePr>
            <a:graphicFrameLocks noGrp="1"/>
          </p:cNvGraphicFramePr>
          <p:nvPr>
            <p:extLst>
              <p:ext uri="{D42A27DB-BD31-4B8C-83A1-F6EECF244321}">
                <p14:modId xmlns:p14="http://schemas.microsoft.com/office/powerpoint/2010/main" val="3509191643"/>
              </p:ext>
            </p:extLst>
          </p:nvPr>
        </p:nvGraphicFramePr>
        <p:xfrm>
          <a:off x="5812971" y="1164771"/>
          <a:ext cx="6108195" cy="4898573"/>
        </p:xfrm>
        <a:graphic>
          <a:graphicData uri="http://schemas.openxmlformats.org/drawingml/2006/table">
            <a:tbl>
              <a:tblPr firstRow="1" firstCol="1" bandRow="1"/>
              <a:tblGrid>
                <a:gridCol w="2351314">
                  <a:extLst>
                    <a:ext uri="{9D8B030D-6E8A-4147-A177-3AD203B41FA5}">
                      <a16:colId xmlns:a16="http://schemas.microsoft.com/office/drawing/2014/main" val="3646362364"/>
                    </a:ext>
                  </a:extLst>
                </a:gridCol>
                <a:gridCol w="903514">
                  <a:extLst>
                    <a:ext uri="{9D8B030D-6E8A-4147-A177-3AD203B41FA5}">
                      <a16:colId xmlns:a16="http://schemas.microsoft.com/office/drawing/2014/main" val="1690403459"/>
                    </a:ext>
                  </a:extLst>
                </a:gridCol>
                <a:gridCol w="1219200">
                  <a:extLst>
                    <a:ext uri="{9D8B030D-6E8A-4147-A177-3AD203B41FA5}">
                      <a16:colId xmlns:a16="http://schemas.microsoft.com/office/drawing/2014/main" val="2502739163"/>
                    </a:ext>
                  </a:extLst>
                </a:gridCol>
                <a:gridCol w="954794">
                  <a:extLst>
                    <a:ext uri="{9D8B030D-6E8A-4147-A177-3AD203B41FA5}">
                      <a16:colId xmlns:a16="http://schemas.microsoft.com/office/drawing/2014/main" val="1603679712"/>
                    </a:ext>
                  </a:extLst>
                </a:gridCol>
                <a:gridCol w="679373">
                  <a:extLst>
                    <a:ext uri="{9D8B030D-6E8A-4147-A177-3AD203B41FA5}">
                      <a16:colId xmlns:a16="http://schemas.microsoft.com/office/drawing/2014/main" val="1435351297"/>
                    </a:ext>
                  </a:extLst>
                </a:gridCol>
              </a:tblGrid>
              <a:tr h="887458">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 </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Sultan</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Downtown Ajdabiya</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Zouitina</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GB" sz="1600" b="1">
                          <a:solidFill>
                            <a:srgbClr val="58585A"/>
                          </a:solidFill>
                          <a:effectLst/>
                          <a:latin typeface="Leelawadee" panose="020B0502040204020203" pitchFamily="34" charset="-34"/>
                          <a:ea typeface="Times New Roman" panose="02020603050405020304" pitchFamily="18" charset="0"/>
                          <a:cs typeface="Times New Roman" panose="02020603050405020304" pitchFamily="18" charset="0"/>
                        </a:rPr>
                        <a:t>Total</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30426557"/>
                  </a:ext>
                </a:extLst>
              </a:tr>
              <a:tr h="567973">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The municipal council (a representative)</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57%</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375"/>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61%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8696B"/>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44%</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395"/>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56%</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97577"/>
                    </a:solidFill>
                  </a:tcPr>
                </a:tc>
                <a:extLst>
                  <a:ext uri="{0D108BD9-81ED-4DB2-BD59-A6C34878D82A}">
                    <a16:rowId xmlns:a16="http://schemas.microsoft.com/office/drawing/2014/main" val="887504246"/>
                  </a:ext>
                </a:extLst>
              </a:tr>
              <a:tr h="851960">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My Tribal Elder Council or notable elder</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34%</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ABAE"/>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23%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BC4C7"/>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45%</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9093"/>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31%</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AB2B4"/>
                    </a:solidFill>
                  </a:tcPr>
                </a:tc>
                <a:extLst>
                  <a:ext uri="{0D108BD9-81ED-4DB2-BD59-A6C34878D82A}">
                    <a16:rowId xmlns:a16="http://schemas.microsoft.com/office/drawing/2014/main" val="1160707170"/>
                  </a:ext>
                </a:extLst>
              </a:tr>
              <a:tr h="950357">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I don’t feel represented by any governance actors</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4%</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2F5"/>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11%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1E4"/>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5F8"/>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8%</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E9EC"/>
                    </a:solidFill>
                  </a:tcPr>
                </a:tc>
                <a:extLst>
                  <a:ext uri="{0D108BD9-81ED-4DB2-BD59-A6C34878D82A}">
                    <a16:rowId xmlns:a16="http://schemas.microsoft.com/office/drawing/2014/main" val="1461870808"/>
                  </a:ext>
                </a:extLst>
              </a:tr>
              <a:tr h="567973">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A Civil Society Organization</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2%</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7FA"/>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6F9"/>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5F8"/>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6F9"/>
                    </a:solidFill>
                  </a:tcPr>
                </a:tc>
                <a:extLst>
                  <a:ext uri="{0D108BD9-81ED-4DB2-BD59-A6C34878D82A}">
                    <a16:rowId xmlns:a16="http://schemas.microsoft.com/office/drawing/2014/main" val="4162660201"/>
                  </a:ext>
                </a:extLst>
              </a:tr>
              <a:tr h="567973">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My muhallah council/mukhtar</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0%</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CFF"/>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BFE"/>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4%</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2F5"/>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1%</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CF9FC"/>
                    </a:solidFill>
                  </a:tcPr>
                </a:tc>
                <a:extLst>
                  <a:ext uri="{0D108BD9-81ED-4DB2-BD59-A6C34878D82A}">
                    <a16:rowId xmlns:a16="http://schemas.microsoft.com/office/drawing/2014/main" val="2889457901"/>
                  </a:ext>
                </a:extLst>
              </a:tr>
              <a:tr h="504879">
                <a:tc>
                  <a:txBody>
                    <a:bodyPr/>
                    <a:lstStyle/>
                    <a:p>
                      <a:pPr marL="0" marR="0">
                        <a:spcBef>
                          <a:spcPts val="0"/>
                        </a:spcBef>
                        <a:spcAft>
                          <a:spcPts val="0"/>
                        </a:spcAft>
                      </a:pPr>
                      <a:r>
                        <a:rPr lang="en-GB" sz="1600" b="1"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Other</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3%</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5F8"/>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2%</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9FC"/>
                    </a:solidFill>
                  </a:tcPr>
                </a:tc>
                <a:tc>
                  <a:txBody>
                    <a:bodyPr/>
                    <a:lstStyle/>
                    <a:p>
                      <a:pPr marL="0" marR="0" algn="r">
                        <a:spcBef>
                          <a:spcPts val="0"/>
                        </a:spcBef>
                        <a:spcAft>
                          <a:spcPts val="0"/>
                        </a:spcAft>
                      </a:pPr>
                      <a:r>
                        <a:rPr lang="en-GB" sz="160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1%</a:t>
                      </a:r>
                      <a:endParaRPr lang="en-GB" sz="20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a:noFill/>
                    </a:lnB>
                    <a:solidFill>
                      <a:srgbClr val="FCFAFD"/>
                    </a:solidFill>
                  </a:tcPr>
                </a:tc>
                <a:tc>
                  <a:txBody>
                    <a:bodyPr/>
                    <a:lstStyle/>
                    <a:p>
                      <a:pPr marL="0" marR="0" algn="r">
                        <a:spcBef>
                          <a:spcPts val="0"/>
                        </a:spcBef>
                        <a:spcAft>
                          <a:spcPts val="0"/>
                        </a:spcAft>
                      </a:pPr>
                      <a:r>
                        <a:rPr lang="en-GB" sz="1600" dirty="0">
                          <a:solidFill>
                            <a:srgbClr val="58585A"/>
                          </a:solidFill>
                          <a:effectLst/>
                          <a:latin typeface="Leelawadee" panose="020B0502040204020203" pitchFamily="34" charset="-34"/>
                          <a:ea typeface="Cambria" panose="02040503050406030204" pitchFamily="18" charset="0"/>
                          <a:cs typeface="Times New Roman" panose="02020603050405020304" pitchFamily="18" charset="0"/>
                        </a:rPr>
                        <a:t>2%</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a:noFill/>
                    </a:lnB>
                    <a:solidFill>
                      <a:srgbClr val="FCF8FB"/>
                    </a:solidFill>
                  </a:tcPr>
                </a:tc>
                <a:extLst>
                  <a:ext uri="{0D108BD9-81ED-4DB2-BD59-A6C34878D82A}">
                    <a16:rowId xmlns:a16="http://schemas.microsoft.com/office/drawing/2014/main" val="1434967450"/>
                  </a:ext>
                </a:extLst>
              </a:tr>
            </a:tbl>
          </a:graphicData>
        </a:graphic>
      </p:graphicFrame>
      <p:sp>
        <p:nvSpPr>
          <p:cNvPr id="17" name="TextBox 16">
            <a:extLst>
              <a:ext uri="{FF2B5EF4-FFF2-40B4-BE49-F238E27FC236}">
                <a16:creationId xmlns:a16="http://schemas.microsoft.com/office/drawing/2014/main" id="{BCA6FE3E-A49F-DADF-63EE-A5E3B35AFEE5}"/>
              </a:ext>
            </a:extLst>
          </p:cNvPr>
          <p:cNvSpPr txBox="1"/>
          <p:nvPr/>
        </p:nvSpPr>
        <p:spPr>
          <a:xfrm>
            <a:off x="5736771" y="370681"/>
            <a:ext cx="6096000" cy="646331"/>
          </a:xfrm>
          <a:prstGeom prst="rect">
            <a:avLst/>
          </a:prstGeom>
          <a:noFill/>
        </p:spPr>
        <p:txBody>
          <a:bodyPr wrap="square">
            <a:spAutoFit/>
          </a:bodyPr>
          <a:lstStyle/>
          <a:p>
            <a:pPr marL="0" marR="0">
              <a:spcBef>
                <a:spcPts val="600"/>
              </a:spcBef>
              <a:spcAft>
                <a:spcPts val="600"/>
              </a:spcAft>
            </a:pPr>
            <a:r>
              <a:rPr lang="en-GB" sz="1800" b="1" dirty="0">
                <a:solidFill>
                  <a:srgbClr val="58585A"/>
                </a:solidFill>
                <a:effectLst/>
                <a:latin typeface="Leelawadee UI" panose="020B0502040204020203" pitchFamily="34" charset="-34"/>
                <a:ea typeface="Cambria" panose="02040503050406030204" pitchFamily="18" charset="0"/>
                <a:cs typeface="Leelawadee UI" panose="020B0502040204020203" pitchFamily="34" charset="-34"/>
              </a:rPr>
              <a:t>Table 1: % of Libyan respondent’s types of governance actors they feel most represented by, per location</a:t>
            </a:r>
          </a:p>
        </p:txBody>
      </p:sp>
    </p:spTree>
    <p:extLst>
      <p:ext uri="{BB962C8B-B14F-4D97-AF65-F5344CB8AC3E}">
        <p14:creationId xmlns:p14="http://schemas.microsoft.com/office/powerpoint/2010/main" val="409108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4479</Words>
  <Application>Microsoft Office PowerPoint</Application>
  <PresentationFormat>Widescreen</PresentationFormat>
  <Paragraphs>743</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Narrow</vt:lpstr>
      <vt:lpstr>Calibri</vt:lpstr>
      <vt:lpstr>Calibri Light</vt:lpstr>
      <vt:lpstr>Franklin Gothic Demi</vt:lpstr>
      <vt:lpstr>Leelawadee</vt:lpstr>
      <vt:lpstr>Leelawadee UI</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Cynthia SOMASUNDARAM</dc:creator>
  <cp:lastModifiedBy>Elisabeth Loewe</cp:lastModifiedBy>
  <cp:revision>258</cp:revision>
  <dcterms:created xsi:type="dcterms:W3CDTF">2020-04-16T08:07:18Z</dcterms:created>
  <dcterms:modified xsi:type="dcterms:W3CDTF">2022-08-18T16:16:05Z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4287360</vt:lpwstr>
  </property>
  <property fmtid="{D5CDD505-2E9C-101B-9397-08002B2CF9AE}" pid="3" name="NXPowerLiteSettings">
    <vt:lpwstr>C7000400038000</vt:lpwstr>
  </property>
  <property fmtid="{D5CDD505-2E9C-101B-9397-08002B2CF9AE}" pid="4" name="NXPowerLiteVersion">
    <vt:lpwstr>S9.0.1</vt:lpwstr>
  </property>
</Properties>
</file>