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comment1.xml" ContentType="application/vnd.openxmlformats-officedocument.presentationml.comment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384" r:id="rId2"/>
    <p:sldId id="299" r:id="rId3"/>
    <p:sldId id="293" r:id="rId4"/>
    <p:sldId id="345" r:id="rId5"/>
    <p:sldId id="368" r:id="rId6"/>
    <p:sldId id="342" r:id="rId7"/>
    <p:sldId id="301" r:id="rId8"/>
    <p:sldId id="264" r:id="rId9"/>
    <p:sldId id="402" r:id="rId10"/>
    <p:sldId id="405" r:id="rId11"/>
    <p:sldId id="403" r:id="rId12"/>
    <p:sldId id="407" r:id="rId13"/>
    <p:sldId id="285" r:id="rId14"/>
    <p:sldId id="410" r:id="rId15"/>
    <p:sldId id="409" r:id="rId16"/>
    <p:sldId id="411" r:id="rId17"/>
    <p:sldId id="401" r:id="rId18"/>
    <p:sldId id="408" r:id="rId19"/>
    <p:sldId id="369" r:id="rId20"/>
    <p:sldId id="302" r:id="rId21"/>
    <p:sldId id="328" r:id="rId22"/>
    <p:sldId id="434" r:id="rId23"/>
    <p:sldId id="414" r:id="rId24"/>
    <p:sldId id="304" r:id="rId25"/>
    <p:sldId id="395" r:id="rId26"/>
    <p:sldId id="435" r:id="rId27"/>
    <p:sldId id="398" r:id="rId28"/>
    <p:sldId id="329" r:id="rId29"/>
    <p:sldId id="399" r:id="rId30"/>
    <p:sldId id="372" r:id="rId31"/>
    <p:sldId id="349" r:id="rId32"/>
    <p:sldId id="330" r:id="rId33"/>
    <p:sldId id="353" r:id="rId34"/>
    <p:sldId id="415" r:id="rId35"/>
    <p:sldId id="427" r:id="rId36"/>
    <p:sldId id="416" r:id="rId37"/>
    <p:sldId id="417" r:id="rId38"/>
    <p:sldId id="355" r:id="rId39"/>
    <p:sldId id="422" r:id="rId40"/>
    <p:sldId id="423" r:id="rId41"/>
    <p:sldId id="357" r:id="rId42"/>
    <p:sldId id="425" r:id="rId43"/>
    <p:sldId id="429" r:id="rId44"/>
    <p:sldId id="393" r:id="rId45"/>
    <p:sldId id="383" r:id="rId46"/>
    <p:sldId id="437" r:id="rId47"/>
    <p:sldId id="334" r:id="rId48"/>
    <p:sldId id="430" r:id="rId49"/>
    <p:sldId id="391" r:id="rId50"/>
    <p:sldId id="333" r:id="rId51"/>
    <p:sldId id="364" r:id="rId52"/>
    <p:sldId id="373" r:id="rId53"/>
    <p:sldId id="431" r:id="rId54"/>
    <p:sldId id="374" r:id="rId55"/>
    <p:sldId id="433" r:id="rId56"/>
    <p:sldId id="335" r:id="rId57"/>
    <p:sldId id="376" r:id="rId58"/>
    <p:sldId id="377" r:id="rId59"/>
    <p:sldId id="381" r:id="rId60"/>
    <p:sldId id="370" r:id="rId61"/>
    <p:sldId id="432" r:id="rId62"/>
    <p:sldId id="341" r:id="rId63"/>
    <p:sldId id="438" r:id="rId64"/>
    <p:sldId id="347" r:id="rId65"/>
    <p:sldId id="436" r:id="rId66"/>
    <p:sldId id="426" r:id="rId67"/>
    <p:sldId id="26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 Faou" initials="MF" lastIdx="13" clrIdx="0"/>
  <p:cmAuthor id="7" name="Sahdia Khan" initials="SK" lastIdx="15" clrIdx="7">
    <p:extLst>
      <p:ext uri="{19B8F6BF-5375-455C-9EA6-DF929625EA0E}">
        <p15:presenceInfo xmlns:p15="http://schemas.microsoft.com/office/powerpoint/2012/main" userId="S-1-5-21-2676355427-447894320-4283101651-63656" providerId="AD"/>
      </p:ext>
    </p:extLst>
  </p:cmAuthor>
  <p:cmAuthor id="1" name="Camilla" initials="CG" lastIdx="12" clrIdx="1">
    <p:extLst/>
  </p:cmAuthor>
  <p:cmAuthor id="8" name="Julia Mason Lewis" initials="JML" lastIdx="13" clrIdx="8">
    <p:extLst>
      <p:ext uri="{19B8F6BF-5375-455C-9EA6-DF929625EA0E}">
        <p15:presenceInfo xmlns:p15="http://schemas.microsoft.com/office/powerpoint/2012/main" userId="S-1-5-21-2676355427-447894320-4283101651-128716" providerId="AD"/>
      </p:ext>
    </p:extLst>
  </p:cmAuthor>
  <p:cmAuthor id="2" name="REACH Niger" initials="ck" lastIdx="49" clrIdx="2">
    <p:extLst/>
  </p:cmAuthor>
  <p:cmAuthor id="9" name="sahdia sahdia" initials="ss" lastIdx="12" clrIdx="9">
    <p:extLst>
      <p:ext uri="{19B8F6BF-5375-455C-9EA6-DF929625EA0E}">
        <p15:presenceInfo xmlns:p15="http://schemas.microsoft.com/office/powerpoint/2012/main" userId="sahdia sahdia" providerId="None"/>
      </p:ext>
    </p:extLst>
  </p:cmAuthor>
  <p:cmAuthor id="3" name="REACH" initials="R" lastIdx="1" clrIdx="3">
    <p:extLst/>
  </p:cmAuthor>
  <p:cmAuthor id="4" name="Augusto Come" initials="AC" lastIdx="181" clrIdx="4">
    <p:extLst>
      <p:ext uri="{19B8F6BF-5375-455C-9EA6-DF929625EA0E}">
        <p15:presenceInfo xmlns:p15="http://schemas.microsoft.com/office/powerpoint/2012/main" userId="S-1-5-21-889838981-920820592-1903951286-826746" providerId="AD"/>
      </p:ext>
    </p:extLst>
  </p:cmAuthor>
  <p:cmAuthor id="5" name="Lea Barbezat IMPACT" initials="LB" lastIdx="282" clrIdx="5">
    <p:extLst>
      <p:ext uri="{19B8F6BF-5375-455C-9EA6-DF929625EA0E}">
        <p15:presenceInfo xmlns:p15="http://schemas.microsoft.com/office/powerpoint/2012/main" userId="Lea Barbezat IMPACT" providerId="None"/>
      </p:ext>
    </p:extLst>
  </p:cmAuthor>
  <p:cmAuthor id="6" name="Alice Pineau" initials="AP" lastIdx="214" clrIdx="6">
    <p:extLst>
      <p:ext uri="{19B8F6BF-5375-455C-9EA6-DF929625EA0E}">
        <p15:presenceInfo xmlns:p15="http://schemas.microsoft.com/office/powerpoint/2012/main" userId="Alice Pine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959"/>
    <a:srgbClr val="EE5859"/>
    <a:srgbClr val="D2CBB8"/>
    <a:srgbClr val="F69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8" autoAdjust="0"/>
    <p:restoredTop sz="91020" autoAdjust="0"/>
  </p:normalViewPr>
  <p:slideViewPr>
    <p:cSldViewPr snapToGrid="0" showGuides="1">
      <p:cViewPr varScale="1">
        <p:scale>
          <a:sx n="80" d="100"/>
          <a:sy n="80" d="100"/>
        </p:scale>
        <p:origin x="1738" y="53"/>
      </p:cViewPr>
      <p:guideLst>
        <p:guide orient="horz" pos="2160"/>
        <p:guide pos="2880"/>
      </p:guideLst>
    </p:cSldViewPr>
  </p:slideViewPr>
  <p:outlineViewPr>
    <p:cViewPr>
      <p:scale>
        <a:sx n="33" d="100"/>
        <a:sy n="33" d="100"/>
      </p:scale>
      <p:origin x="0" y="-18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lice%20Pineau\Desktop\Evaluation%20NK%20et%20Tanganyika\TK%20HL%20HK\Analysis%20and%20Results\REACH_DRC_TK_HL_HK_Assessment_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arrow" panose="020B0606020202030204" pitchFamily="34" charset="0"/>
                <a:ea typeface="+mn-ea"/>
                <a:cs typeface="+mn-cs"/>
              </a:defRPr>
            </a:pPr>
            <a:r>
              <a:rPr lang="fr-FR" sz="2000" b="1" i="0" u="none" strike="noStrike" baseline="0" dirty="0">
                <a:effectLst/>
              </a:rPr>
              <a:t>Durée moyenne passé par la majorité des ménages PDI dans leurs villages actuels en % d'AS avec des PDI, par ZS </a:t>
            </a:r>
            <a:endParaRPr lang="en-US" sz="2000" b="1" dirty="0">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7.5664260717410323E-2"/>
          <c:y val="0.16245370370370371"/>
          <c:w val="0.89655796150481193"/>
          <c:h val="0.4615977690288714"/>
        </c:manualLayout>
      </c:layout>
      <c:barChart>
        <c:barDir val="col"/>
        <c:grouping val="stacked"/>
        <c:varyColors val="0"/>
        <c:ser>
          <c:idx val="0"/>
          <c:order val="0"/>
          <c:tx>
            <c:strRef>
              <c:f>duree_pdi!$B$2</c:f>
              <c:strCache>
                <c:ptCount val="1"/>
                <c:pt idx="0">
                  <c:v>1 mois</c:v>
                </c:pt>
              </c:strCache>
            </c:strRef>
          </c:tx>
          <c:spPr>
            <a:solidFill>
              <a:srgbClr val="D2CBB8"/>
            </a:solidFill>
            <a:ln w="0">
              <a:solidFill>
                <a:schemeClr val="tx1">
                  <a:lumMod val="15000"/>
                  <a:lumOff val="85000"/>
                </a:schemeClr>
              </a:solidFill>
            </a:ln>
            <a:effectLst/>
          </c:spPr>
          <c:invertIfNegative val="0"/>
          <c:cat>
            <c:strRef>
              <c:f>duree_pdi!$A$3:$A$20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Kiyambi</c:v>
                </c:pt>
                <c:pt idx="12">
                  <c:v>Kongolo</c:v>
                </c:pt>
                <c:pt idx="13">
                  <c:v>Manono</c:v>
                </c:pt>
                <c:pt idx="14">
                  <c:v>Mbulula</c:v>
                </c:pt>
                <c:pt idx="15">
                  <c:v>Moba</c:v>
                </c:pt>
                <c:pt idx="16">
                  <c:v>Nyemba</c:v>
                </c:pt>
                <c:pt idx="17">
                  <c:v>Nyunzu</c:v>
                </c:pt>
              </c:strCache>
            </c:strRef>
          </c:cat>
          <c:val>
            <c:numRef>
              <c:f>duree_pdi!$B$3:$B$20</c:f>
              <c:numCache>
                <c:formatCode>General</c:formatCode>
                <c:ptCount val="18"/>
                <c:pt idx="6" formatCode="0%">
                  <c:v>9.0909090909090912E-2</c:v>
                </c:pt>
              </c:numCache>
            </c:numRef>
          </c:val>
          <c:extLst>
            <c:ext xmlns:c16="http://schemas.microsoft.com/office/drawing/2014/chart" uri="{C3380CC4-5D6E-409C-BE32-E72D297353CC}">
              <c16:uniqueId val="{00000000-CEA1-4E31-A8C8-696ADC1ABC7C}"/>
            </c:ext>
          </c:extLst>
        </c:ser>
        <c:ser>
          <c:idx val="1"/>
          <c:order val="1"/>
          <c:tx>
            <c:strRef>
              <c:f>duree_pdi!$C$2</c:f>
              <c:strCache>
                <c:ptCount val="1"/>
                <c:pt idx="0">
                  <c:v>1 à 3 mois</c:v>
                </c:pt>
              </c:strCache>
            </c:strRef>
          </c:tx>
          <c:spPr>
            <a:solidFill>
              <a:srgbClr val="EE5859"/>
            </a:solidFill>
            <a:ln w="0" cmpd="sng">
              <a:noFill/>
            </a:ln>
            <a:effectLst/>
          </c:spPr>
          <c:invertIfNegative val="0"/>
          <c:cat>
            <c:strRef>
              <c:f>duree_pdi!$A$3:$A$20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Kiyambi</c:v>
                </c:pt>
                <c:pt idx="12">
                  <c:v>Kongolo</c:v>
                </c:pt>
                <c:pt idx="13">
                  <c:v>Manono</c:v>
                </c:pt>
                <c:pt idx="14">
                  <c:v>Mbulula</c:v>
                </c:pt>
                <c:pt idx="15">
                  <c:v>Moba</c:v>
                </c:pt>
                <c:pt idx="16">
                  <c:v>Nyemba</c:v>
                </c:pt>
                <c:pt idx="17">
                  <c:v>Nyunzu</c:v>
                </c:pt>
              </c:strCache>
            </c:strRef>
          </c:cat>
          <c:val>
            <c:numRef>
              <c:f>duree_pdi!$C$3:$C$20</c:f>
              <c:numCache>
                <c:formatCode>0%</c:formatCode>
                <c:ptCount val="18"/>
                <c:pt idx="1">
                  <c:v>0.23529411764705882</c:v>
                </c:pt>
                <c:pt idx="3">
                  <c:v>5.5555555555555552E-2</c:v>
                </c:pt>
                <c:pt idx="4">
                  <c:v>5.5555555555555552E-2</c:v>
                </c:pt>
                <c:pt idx="6">
                  <c:v>9.0909090909090912E-2</c:v>
                </c:pt>
                <c:pt idx="10">
                  <c:v>0.1111111111111111</c:v>
                </c:pt>
                <c:pt idx="17">
                  <c:v>0.33333333333333331</c:v>
                </c:pt>
              </c:numCache>
            </c:numRef>
          </c:val>
          <c:extLst>
            <c:ext xmlns:c16="http://schemas.microsoft.com/office/drawing/2014/chart" uri="{C3380CC4-5D6E-409C-BE32-E72D297353CC}">
              <c16:uniqueId val="{00000001-CEA1-4E31-A8C8-696ADC1ABC7C}"/>
            </c:ext>
          </c:extLst>
        </c:ser>
        <c:ser>
          <c:idx val="2"/>
          <c:order val="2"/>
          <c:tx>
            <c:strRef>
              <c:f>duree_pdi!$D$2</c:f>
              <c:strCache>
                <c:ptCount val="1"/>
                <c:pt idx="0">
                  <c:v>3 à 6 mois</c:v>
                </c:pt>
              </c:strCache>
            </c:strRef>
          </c:tx>
          <c:spPr>
            <a:solidFill>
              <a:srgbClr val="FBDADA"/>
            </a:solidFill>
            <a:ln>
              <a:noFill/>
            </a:ln>
            <a:effectLst/>
          </c:spPr>
          <c:invertIfNegative val="0"/>
          <c:cat>
            <c:strRef>
              <c:f>duree_pdi!$A$3:$A$20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Kiyambi</c:v>
                </c:pt>
                <c:pt idx="12">
                  <c:v>Kongolo</c:v>
                </c:pt>
                <c:pt idx="13">
                  <c:v>Manono</c:v>
                </c:pt>
                <c:pt idx="14">
                  <c:v>Mbulula</c:v>
                </c:pt>
                <c:pt idx="15">
                  <c:v>Moba</c:v>
                </c:pt>
                <c:pt idx="16">
                  <c:v>Nyemba</c:v>
                </c:pt>
                <c:pt idx="17">
                  <c:v>Nyunzu</c:v>
                </c:pt>
              </c:strCache>
            </c:strRef>
          </c:cat>
          <c:val>
            <c:numRef>
              <c:f>duree_pdi!$D$3:$D$20</c:f>
              <c:numCache>
                <c:formatCode>0%</c:formatCode>
                <c:ptCount val="18"/>
                <c:pt idx="1">
                  <c:v>0.29411764705882354</c:v>
                </c:pt>
                <c:pt idx="2">
                  <c:v>0.1111111111111111</c:v>
                </c:pt>
                <c:pt idx="3">
                  <c:v>0.1111111111111111</c:v>
                </c:pt>
                <c:pt idx="4">
                  <c:v>0.66666666666666663</c:v>
                </c:pt>
                <c:pt idx="6">
                  <c:v>9.0909090909090912E-2</c:v>
                </c:pt>
                <c:pt idx="9">
                  <c:v>7.1428571428571425E-2</c:v>
                </c:pt>
                <c:pt idx="10">
                  <c:v>0.1111111111111111</c:v>
                </c:pt>
                <c:pt idx="12">
                  <c:v>0.14285714285714285</c:v>
                </c:pt>
                <c:pt idx="13">
                  <c:v>7.6923076923076927E-2</c:v>
                </c:pt>
                <c:pt idx="14">
                  <c:v>0.25</c:v>
                </c:pt>
                <c:pt idx="16">
                  <c:v>0.2</c:v>
                </c:pt>
              </c:numCache>
            </c:numRef>
          </c:val>
          <c:extLst>
            <c:ext xmlns:c16="http://schemas.microsoft.com/office/drawing/2014/chart" uri="{C3380CC4-5D6E-409C-BE32-E72D297353CC}">
              <c16:uniqueId val="{00000002-CEA1-4E31-A8C8-696ADC1ABC7C}"/>
            </c:ext>
          </c:extLst>
        </c:ser>
        <c:ser>
          <c:idx val="3"/>
          <c:order val="3"/>
          <c:tx>
            <c:strRef>
              <c:f>duree_pdi!$E$2</c:f>
              <c:strCache>
                <c:ptCount val="1"/>
                <c:pt idx="0">
                  <c:v>6 mois à 1 an</c:v>
                </c:pt>
              </c:strCache>
            </c:strRef>
          </c:tx>
          <c:spPr>
            <a:solidFill>
              <a:srgbClr val="58585A">
                <a:alpha val="50000"/>
              </a:srgbClr>
            </a:solidFill>
            <a:ln>
              <a:noFill/>
            </a:ln>
            <a:effectLst/>
          </c:spPr>
          <c:invertIfNegative val="0"/>
          <c:cat>
            <c:strRef>
              <c:f>duree_pdi!$A$3:$A$20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Kiyambi</c:v>
                </c:pt>
                <c:pt idx="12">
                  <c:v>Kongolo</c:v>
                </c:pt>
                <c:pt idx="13">
                  <c:v>Manono</c:v>
                </c:pt>
                <c:pt idx="14">
                  <c:v>Mbulula</c:v>
                </c:pt>
                <c:pt idx="15">
                  <c:v>Moba</c:v>
                </c:pt>
                <c:pt idx="16">
                  <c:v>Nyemba</c:v>
                </c:pt>
                <c:pt idx="17">
                  <c:v>Nyunzu</c:v>
                </c:pt>
              </c:strCache>
            </c:strRef>
          </c:cat>
          <c:val>
            <c:numRef>
              <c:f>duree_pdi!$E$3:$E$20</c:f>
              <c:numCache>
                <c:formatCode>0%</c:formatCode>
                <c:ptCount val="18"/>
                <c:pt idx="1">
                  <c:v>0.29411764705882354</c:v>
                </c:pt>
                <c:pt idx="2">
                  <c:v>0.33333333333333331</c:v>
                </c:pt>
                <c:pt idx="3">
                  <c:v>0.22222222222222221</c:v>
                </c:pt>
                <c:pt idx="4">
                  <c:v>0.27777777777777779</c:v>
                </c:pt>
                <c:pt idx="5">
                  <c:v>0.47058823529411764</c:v>
                </c:pt>
                <c:pt idx="6">
                  <c:v>0.18181818181818182</c:v>
                </c:pt>
                <c:pt idx="7">
                  <c:v>0.21052631578947367</c:v>
                </c:pt>
                <c:pt idx="8">
                  <c:v>1</c:v>
                </c:pt>
                <c:pt idx="9">
                  <c:v>0.42857142857142855</c:v>
                </c:pt>
                <c:pt idx="10">
                  <c:v>0.22222222222222221</c:v>
                </c:pt>
                <c:pt idx="11">
                  <c:v>1</c:v>
                </c:pt>
                <c:pt idx="12">
                  <c:v>0.8571428571428571</c:v>
                </c:pt>
                <c:pt idx="13">
                  <c:v>0.76923076923076927</c:v>
                </c:pt>
                <c:pt idx="14">
                  <c:v>0.625</c:v>
                </c:pt>
                <c:pt idx="15">
                  <c:v>1</c:v>
                </c:pt>
                <c:pt idx="16">
                  <c:v>0.2</c:v>
                </c:pt>
                <c:pt idx="17">
                  <c:v>0.33333333333333331</c:v>
                </c:pt>
              </c:numCache>
            </c:numRef>
          </c:val>
          <c:extLst>
            <c:ext xmlns:c16="http://schemas.microsoft.com/office/drawing/2014/chart" uri="{C3380CC4-5D6E-409C-BE32-E72D297353CC}">
              <c16:uniqueId val="{00000003-CEA1-4E31-A8C8-696ADC1ABC7C}"/>
            </c:ext>
          </c:extLst>
        </c:ser>
        <c:ser>
          <c:idx val="4"/>
          <c:order val="4"/>
          <c:tx>
            <c:strRef>
              <c:f>duree_pdi!$F$2</c:f>
              <c:strCache>
                <c:ptCount val="1"/>
                <c:pt idx="0">
                  <c:v>1 à 2 ans </c:v>
                </c:pt>
              </c:strCache>
            </c:strRef>
          </c:tx>
          <c:spPr>
            <a:solidFill>
              <a:srgbClr val="58585A"/>
            </a:solidFill>
            <a:ln>
              <a:noFill/>
            </a:ln>
            <a:effectLst/>
          </c:spPr>
          <c:invertIfNegative val="0"/>
          <c:cat>
            <c:strRef>
              <c:f>duree_pdi!$A$3:$A$20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Kiyambi</c:v>
                </c:pt>
                <c:pt idx="12">
                  <c:v>Kongolo</c:v>
                </c:pt>
                <c:pt idx="13">
                  <c:v>Manono</c:v>
                </c:pt>
                <c:pt idx="14">
                  <c:v>Mbulula</c:v>
                </c:pt>
                <c:pt idx="15">
                  <c:v>Moba</c:v>
                </c:pt>
                <c:pt idx="16">
                  <c:v>Nyemba</c:v>
                </c:pt>
                <c:pt idx="17">
                  <c:v>Nyunzu</c:v>
                </c:pt>
              </c:strCache>
            </c:strRef>
          </c:cat>
          <c:val>
            <c:numRef>
              <c:f>duree_pdi!$F$3:$F$20</c:f>
              <c:numCache>
                <c:formatCode>0%</c:formatCode>
                <c:ptCount val="18"/>
                <c:pt idx="1">
                  <c:v>0.11764705882352941</c:v>
                </c:pt>
                <c:pt idx="2">
                  <c:v>0.1111111111111111</c:v>
                </c:pt>
                <c:pt idx="3">
                  <c:v>0.55555555555555558</c:v>
                </c:pt>
                <c:pt idx="5">
                  <c:v>0.52941176470588236</c:v>
                </c:pt>
                <c:pt idx="6">
                  <c:v>0.54545454545454541</c:v>
                </c:pt>
                <c:pt idx="7">
                  <c:v>0.73684210526315785</c:v>
                </c:pt>
                <c:pt idx="9">
                  <c:v>0.5</c:v>
                </c:pt>
                <c:pt idx="10">
                  <c:v>0.55555555555555558</c:v>
                </c:pt>
                <c:pt idx="13">
                  <c:v>0.15384615384615385</c:v>
                </c:pt>
                <c:pt idx="14">
                  <c:v>0.125</c:v>
                </c:pt>
                <c:pt idx="16">
                  <c:v>0.4</c:v>
                </c:pt>
              </c:numCache>
            </c:numRef>
          </c:val>
          <c:extLst>
            <c:ext xmlns:c16="http://schemas.microsoft.com/office/drawing/2014/chart" uri="{C3380CC4-5D6E-409C-BE32-E72D297353CC}">
              <c16:uniqueId val="{00000004-CEA1-4E31-A8C8-696ADC1ABC7C}"/>
            </c:ext>
          </c:extLst>
        </c:ser>
        <c:ser>
          <c:idx val="5"/>
          <c:order val="5"/>
          <c:tx>
            <c:strRef>
              <c:f>duree_pdi!$G$2</c:f>
              <c:strCache>
                <c:ptCount val="1"/>
                <c:pt idx="0">
                  <c:v>Plus de 2 ans</c:v>
                </c:pt>
              </c:strCache>
            </c:strRef>
          </c:tx>
          <c:spPr>
            <a:solidFill>
              <a:srgbClr val="EE5859">
                <a:alpha val="50000"/>
              </a:srgbClr>
            </a:solidFill>
            <a:ln>
              <a:noFill/>
            </a:ln>
            <a:effectLst/>
          </c:spPr>
          <c:invertIfNegative val="0"/>
          <c:cat>
            <c:strRef>
              <c:f>duree_pdi!$A$3:$A$20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Kiyambi</c:v>
                </c:pt>
                <c:pt idx="12">
                  <c:v>Kongolo</c:v>
                </c:pt>
                <c:pt idx="13">
                  <c:v>Manono</c:v>
                </c:pt>
                <c:pt idx="14">
                  <c:v>Mbulula</c:v>
                </c:pt>
                <c:pt idx="15">
                  <c:v>Moba</c:v>
                </c:pt>
                <c:pt idx="16">
                  <c:v>Nyemba</c:v>
                </c:pt>
                <c:pt idx="17">
                  <c:v>Nyunzu</c:v>
                </c:pt>
              </c:strCache>
            </c:strRef>
          </c:cat>
          <c:val>
            <c:numRef>
              <c:f>duree_pdi!$G$3:$G$20</c:f>
              <c:numCache>
                <c:formatCode>0%</c:formatCode>
                <c:ptCount val="18"/>
                <c:pt idx="1">
                  <c:v>5.8823529411764705E-2</c:v>
                </c:pt>
                <c:pt idx="2">
                  <c:v>0.44444444444444442</c:v>
                </c:pt>
                <c:pt idx="3">
                  <c:v>5.5555555555555552E-2</c:v>
                </c:pt>
                <c:pt idx="7">
                  <c:v>5.2631578947368418E-2</c:v>
                </c:pt>
                <c:pt idx="16">
                  <c:v>0.2</c:v>
                </c:pt>
                <c:pt idx="17">
                  <c:v>0.33333333333333331</c:v>
                </c:pt>
              </c:numCache>
            </c:numRef>
          </c:val>
          <c:extLst>
            <c:ext xmlns:c16="http://schemas.microsoft.com/office/drawing/2014/chart" uri="{C3380CC4-5D6E-409C-BE32-E72D297353CC}">
              <c16:uniqueId val="{00000005-CEA1-4E31-A8C8-696ADC1ABC7C}"/>
            </c:ext>
          </c:extLst>
        </c:ser>
        <c:dLbls>
          <c:showLegendKey val="0"/>
          <c:showVal val="0"/>
          <c:showCatName val="0"/>
          <c:showSerName val="0"/>
          <c:showPercent val="0"/>
          <c:showBubbleSize val="0"/>
        </c:dLbls>
        <c:gapWidth val="321"/>
        <c:overlap val="100"/>
        <c:axId val="177576112"/>
        <c:axId val="177627376"/>
      </c:barChart>
      <c:catAx>
        <c:axId val="17757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7627376"/>
        <c:crosses val="autoZero"/>
        <c:auto val="1"/>
        <c:lblAlgn val="ctr"/>
        <c:lblOffset val="100"/>
        <c:noMultiLvlLbl val="0"/>
      </c:catAx>
      <c:valAx>
        <c:axId val="1776273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7576112"/>
        <c:crosses val="autoZero"/>
        <c:crossBetween val="between"/>
      </c:valAx>
      <c:spPr>
        <a:noFill/>
        <a:ln>
          <a:noFill/>
        </a:ln>
        <a:effectLst/>
      </c:spPr>
    </c:plotArea>
    <c:legend>
      <c:legendPos val="b"/>
      <c:layout>
        <c:manualLayout>
          <c:xMode val="edge"/>
          <c:yMode val="edge"/>
          <c:x val="7.7004030557445476E-3"/>
          <c:y val="0.91004759259864298"/>
          <c:w val="0.9815410385888742"/>
          <c:h val="8.995240740135698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63500"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dirty="0">
                <a:effectLst/>
                <a:latin typeface="Arial Narrow" panose="020B0606020202030204" pitchFamily="34" charset="0"/>
              </a:rPr>
              <a:t>% d’AS par fourchette estimée de la population ayant accès à l’eau potable  </a:t>
            </a:r>
            <a:endParaRPr lang="en-US" sz="2000" dirty="0">
              <a:effectLst/>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583847297459112E-2"/>
          <c:y val="0.18988909401359369"/>
          <c:w val="0.89053529587356006"/>
          <c:h val="0.3035897534344168"/>
        </c:manualLayout>
      </c:layout>
      <c:barChart>
        <c:barDir val="col"/>
        <c:grouping val="clustered"/>
        <c:varyColors val="0"/>
        <c:ser>
          <c:idx val="0"/>
          <c:order val="0"/>
          <c:tx>
            <c:strRef>
              <c:f>accèseau!$B$2</c:f>
              <c:strCache>
                <c:ptCount val="1"/>
                <c:pt idx="0">
                  <c:v>Tout le monde a accès à l'eau</c:v>
                </c:pt>
              </c:strCache>
            </c:strRef>
          </c:tx>
          <c:spPr>
            <a:solidFill>
              <a:srgbClr val="FBDADA"/>
            </a:solidFill>
            <a:ln>
              <a:noFill/>
            </a:ln>
            <a:effectLst/>
          </c:spPr>
          <c:invertIfNegative val="0"/>
          <c:cat>
            <c:strRef>
              <c:f>accèseau!$A$3:$A$22</c:f>
              <c:strCache>
                <c:ptCount val="20"/>
                <c:pt idx="0">
                  <c:v>Kilwa</c:v>
                </c:pt>
                <c:pt idx="1">
                  <c:v>Mitwaba</c:v>
                </c:pt>
                <c:pt idx="2">
                  <c:v>Mufunga Sampwe</c:v>
                </c:pt>
                <c:pt idx="3">
                  <c:v>Pweto</c:v>
                </c:pt>
                <c:pt idx="5">
                  <c:v>Malemba Nkulu</c:v>
                </c:pt>
                <c:pt idx="6">
                  <c:v>Mukanga</c:v>
                </c:pt>
                <c:pt idx="7">
                  <c:v>Mulongo</c:v>
                </c:pt>
                <c:pt idx="9">
                  <c:v>Ankoro</c:v>
                </c:pt>
                <c:pt idx="10">
                  <c:v>Kabalo</c:v>
                </c:pt>
                <c:pt idx="11">
                  <c:v>Kalemie</c:v>
                </c:pt>
                <c:pt idx="12">
                  <c:v>Kansimba</c:v>
                </c:pt>
                <c:pt idx="13">
                  <c:v>Kiyambi</c:v>
                </c:pt>
                <c:pt idx="14">
                  <c:v>Kongolo</c:v>
                </c:pt>
                <c:pt idx="15">
                  <c:v>Manono</c:v>
                </c:pt>
                <c:pt idx="16">
                  <c:v>Mbulula</c:v>
                </c:pt>
                <c:pt idx="17">
                  <c:v>Moba</c:v>
                </c:pt>
                <c:pt idx="18">
                  <c:v>Nyemba</c:v>
                </c:pt>
                <c:pt idx="19">
                  <c:v>Nyunzu</c:v>
                </c:pt>
              </c:strCache>
            </c:strRef>
          </c:cat>
          <c:val>
            <c:numRef>
              <c:f>accèseau!$B$3:$B$22</c:f>
              <c:numCache>
                <c:formatCode>0%</c:formatCode>
                <c:ptCount val="20"/>
                <c:pt idx="0">
                  <c:v>0.27777777777777779</c:v>
                </c:pt>
                <c:pt idx="1">
                  <c:v>0.2857142857142857</c:v>
                </c:pt>
                <c:pt idx="3">
                  <c:v>0.1111111111111111</c:v>
                </c:pt>
                <c:pt idx="10">
                  <c:v>0.53333333333333333</c:v>
                </c:pt>
                <c:pt idx="11">
                  <c:v>0.23529411764705882</c:v>
                </c:pt>
                <c:pt idx="14">
                  <c:v>0.2857142857142857</c:v>
                </c:pt>
                <c:pt idx="17">
                  <c:v>6.25E-2</c:v>
                </c:pt>
              </c:numCache>
            </c:numRef>
          </c:val>
          <c:extLst>
            <c:ext xmlns:c16="http://schemas.microsoft.com/office/drawing/2014/chart" uri="{C3380CC4-5D6E-409C-BE32-E72D297353CC}">
              <c16:uniqueId val="{00000000-F1AC-4FC5-8D83-F71449632FD3}"/>
            </c:ext>
          </c:extLst>
        </c:ser>
        <c:ser>
          <c:idx val="1"/>
          <c:order val="1"/>
          <c:tx>
            <c:strRef>
              <c:f>accèseau!$C$2</c:f>
              <c:strCache>
                <c:ptCount val="1"/>
                <c:pt idx="0">
                  <c:v>Une majorité de personnes a accès à l'eau</c:v>
                </c:pt>
              </c:strCache>
            </c:strRef>
          </c:tx>
          <c:spPr>
            <a:solidFill>
              <a:srgbClr val="FFF67A"/>
            </a:solidFill>
            <a:ln>
              <a:noFill/>
            </a:ln>
            <a:effectLst/>
          </c:spPr>
          <c:invertIfNegative val="0"/>
          <c:cat>
            <c:strRef>
              <c:f>accèseau!$A$3:$A$22</c:f>
              <c:strCache>
                <c:ptCount val="20"/>
                <c:pt idx="0">
                  <c:v>Kilwa</c:v>
                </c:pt>
                <c:pt idx="1">
                  <c:v>Mitwaba</c:v>
                </c:pt>
                <c:pt idx="2">
                  <c:v>Mufunga Sampwe</c:v>
                </c:pt>
                <c:pt idx="3">
                  <c:v>Pweto</c:v>
                </c:pt>
                <c:pt idx="5">
                  <c:v>Malemba Nkulu</c:v>
                </c:pt>
                <c:pt idx="6">
                  <c:v>Mukanga</c:v>
                </c:pt>
                <c:pt idx="7">
                  <c:v>Mulongo</c:v>
                </c:pt>
                <c:pt idx="9">
                  <c:v>Ankoro</c:v>
                </c:pt>
                <c:pt idx="10">
                  <c:v>Kabalo</c:v>
                </c:pt>
                <c:pt idx="11">
                  <c:v>Kalemie</c:v>
                </c:pt>
                <c:pt idx="12">
                  <c:v>Kansimba</c:v>
                </c:pt>
                <c:pt idx="13">
                  <c:v>Kiyambi</c:v>
                </c:pt>
                <c:pt idx="14">
                  <c:v>Kongolo</c:v>
                </c:pt>
                <c:pt idx="15">
                  <c:v>Manono</c:v>
                </c:pt>
                <c:pt idx="16">
                  <c:v>Mbulula</c:v>
                </c:pt>
                <c:pt idx="17">
                  <c:v>Moba</c:v>
                </c:pt>
                <c:pt idx="18">
                  <c:v>Nyemba</c:v>
                </c:pt>
                <c:pt idx="19">
                  <c:v>Nyunzu</c:v>
                </c:pt>
              </c:strCache>
            </c:strRef>
          </c:cat>
          <c:val>
            <c:numRef>
              <c:f>accèseau!$C$3:$C$22</c:f>
              <c:numCache>
                <c:formatCode>General</c:formatCode>
                <c:ptCount val="20"/>
                <c:pt idx="2" formatCode="0%">
                  <c:v>5.5555555555555552E-2</c:v>
                </c:pt>
                <c:pt idx="3" formatCode="0%">
                  <c:v>5.5555555555555552E-2</c:v>
                </c:pt>
                <c:pt idx="6" formatCode="0%">
                  <c:v>9.0909090909090912E-2</c:v>
                </c:pt>
                <c:pt idx="7" formatCode="0%">
                  <c:v>0.15789473684210525</c:v>
                </c:pt>
                <c:pt idx="10" formatCode="0%">
                  <c:v>0.13333333333333333</c:v>
                </c:pt>
                <c:pt idx="11" formatCode="0%">
                  <c:v>0.41176470588235292</c:v>
                </c:pt>
                <c:pt idx="12" formatCode="0%">
                  <c:v>0.8</c:v>
                </c:pt>
                <c:pt idx="14" formatCode="0%">
                  <c:v>0.14285714285714285</c:v>
                </c:pt>
                <c:pt idx="16" formatCode="0%">
                  <c:v>0.125</c:v>
                </c:pt>
                <c:pt idx="17" formatCode="0%">
                  <c:v>0.5</c:v>
                </c:pt>
                <c:pt idx="18" formatCode="0%">
                  <c:v>0.33333333333333331</c:v>
                </c:pt>
              </c:numCache>
            </c:numRef>
          </c:val>
          <c:extLst>
            <c:ext xmlns:c16="http://schemas.microsoft.com/office/drawing/2014/chart" uri="{C3380CC4-5D6E-409C-BE32-E72D297353CC}">
              <c16:uniqueId val="{00000001-F1AC-4FC5-8D83-F71449632FD3}"/>
            </c:ext>
          </c:extLst>
        </c:ser>
        <c:ser>
          <c:idx val="2"/>
          <c:order val="2"/>
          <c:tx>
            <c:strRef>
              <c:f>accèseau!$D$2</c:f>
              <c:strCache>
                <c:ptCount val="1"/>
                <c:pt idx="0">
                  <c:v>Une moitié de personnes a accès à l'eau</c:v>
                </c:pt>
              </c:strCache>
            </c:strRef>
          </c:tx>
          <c:spPr>
            <a:solidFill>
              <a:srgbClr val="F69E61"/>
            </a:solidFill>
            <a:ln>
              <a:noFill/>
            </a:ln>
            <a:effectLst/>
          </c:spPr>
          <c:invertIfNegative val="0"/>
          <c:cat>
            <c:strRef>
              <c:f>accèseau!$A$3:$A$22</c:f>
              <c:strCache>
                <c:ptCount val="20"/>
                <c:pt idx="0">
                  <c:v>Kilwa</c:v>
                </c:pt>
                <c:pt idx="1">
                  <c:v>Mitwaba</c:v>
                </c:pt>
                <c:pt idx="2">
                  <c:v>Mufunga Sampwe</c:v>
                </c:pt>
                <c:pt idx="3">
                  <c:v>Pweto</c:v>
                </c:pt>
                <c:pt idx="5">
                  <c:v>Malemba Nkulu</c:v>
                </c:pt>
                <c:pt idx="6">
                  <c:v>Mukanga</c:v>
                </c:pt>
                <c:pt idx="7">
                  <c:v>Mulongo</c:v>
                </c:pt>
                <c:pt idx="9">
                  <c:v>Ankoro</c:v>
                </c:pt>
                <c:pt idx="10">
                  <c:v>Kabalo</c:v>
                </c:pt>
                <c:pt idx="11">
                  <c:v>Kalemie</c:v>
                </c:pt>
                <c:pt idx="12">
                  <c:v>Kansimba</c:v>
                </c:pt>
                <c:pt idx="13">
                  <c:v>Kiyambi</c:v>
                </c:pt>
                <c:pt idx="14">
                  <c:v>Kongolo</c:v>
                </c:pt>
                <c:pt idx="15">
                  <c:v>Manono</c:v>
                </c:pt>
                <c:pt idx="16">
                  <c:v>Mbulula</c:v>
                </c:pt>
                <c:pt idx="17">
                  <c:v>Moba</c:v>
                </c:pt>
                <c:pt idx="18">
                  <c:v>Nyemba</c:v>
                </c:pt>
                <c:pt idx="19">
                  <c:v>Nyunzu</c:v>
                </c:pt>
              </c:strCache>
            </c:strRef>
          </c:cat>
          <c:val>
            <c:numRef>
              <c:f>accèseau!$D$3:$D$22</c:f>
              <c:numCache>
                <c:formatCode>0%</c:formatCode>
                <c:ptCount val="20"/>
                <c:pt idx="0">
                  <c:v>0.16666666666666666</c:v>
                </c:pt>
                <c:pt idx="1">
                  <c:v>7.1428571428571425E-2</c:v>
                </c:pt>
                <c:pt idx="9">
                  <c:v>0.2</c:v>
                </c:pt>
                <c:pt idx="11">
                  <c:v>0.17647058823529413</c:v>
                </c:pt>
                <c:pt idx="13">
                  <c:v>0.75</c:v>
                </c:pt>
                <c:pt idx="14">
                  <c:v>0.14285714285714285</c:v>
                </c:pt>
                <c:pt idx="15">
                  <c:v>0.46153846153846156</c:v>
                </c:pt>
                <c:pt idx="16">
                  <c:v>0.25</c:v>
                </c:pt>
                <c:pt idx="17">
                  <c:v>0.4375</c:v>
                </c:pt>
                <c:pt idx="18">
                  <c:v>0.33333333333333331</c:v>
                </c:pt>
              </c:numCache>
            </c:numRef>
          </c:val>
          <c:extLst>
            <c:ext xmlns:c16="http://schemas.microsoft.com/office/drawing/2014/chart" uri="{C3380CC4-5D6E-409C-BE32-E72D297353CC}">
              <c16:uniqueId val="{00000002-F1AC-4FC5-8D83-F71449632FD3}"/>
            </c:ext>
          </c:extLst>
        </c:ser>
        <c:ser>
          <c:idx val="3"/>
          <c:order val="3"/>
          <c:tx>
            <c:strRef>
              <c:f>accèseau!$E$2</c:f>
              <c:strCache>
                <c:ptCount val="1"/>
                <c:pt idx="0">
                  <c:v>Une minorité de personnes a accès à l'eau</c:v>
                </c:pt>
              </c:strCache>
            </c:strRef>
          </c:tx>
          <c:spPr>
            <a:solidFill>
              <a:srgbClr val="EE5859"/>
            </a:solidFill>
            <a:ln>
              <a:noFill/>
            </a:ln>
            <a:effectLst/>
          </c:spPr>
          <c:invertIfNegative val="0"/>
          <c:cat>
            <c:strRef>
              <c:f>accèseau!$A$3:$A$22</c:f>
              <c:strCache>
                <c:ptCount val="20"/>
                <c:pt idx="0">
                  <c:v>Kilwa</c:v>
                </c:pt>
                <c:pt idx="1">
                  <c:v>Mitwaba</c:v>
                </c:pt>
                <c:pt idx="2">
                  <c:v>Mufunga Sampwe</c:v>
                </c:pt>
                <c:pt idx="3">
                  <c:v>Pweto</c:v>
                </c:pt>
                <c:pt idx="5">
                  <c:v>Malemba Nkulu</c:v>
                </c:pt>
                <c:pt idx="6">
                  <c:v>Mukanga</c:v>
                </c:pt>
                <c:pt idx="7">
                  <c:v>Mulongo</c:v>
                </c:pt>
                <c:pt idx="9">
                  <c:v>Ankoro</c:v>
                </c:pt>
                <c:pt idx="10">
                  <c:v>Kabalo</c:v>
                </c:pt>
                <c:pt idx="11">
                  <c:v>Kalemie</c:v>
                </c:pt>
                <c:pt idx="12">
                  <c:v>Kansimba</c:v>
                </c:pt>
                <c:pt idx="13">
                  <c:v>Kiyambi</c:v>
                </c:pt>
                <c:pt idx="14">
                  <c:v>Kongolo</c:v>
                </c:pt>
                <c:pt idx="15">
                  <c:v>Manono</c:v>
                </c:pt>
                <c:pt idx="16">
                  <c:v>Mbulula</c:v>
                </c:pt>
                <c:pt idx="17">
                  <c:v>Moba</c:v>
                </c:pt>
                <c:pt idx="18">
                  <c:v>Nyemba</c:v>
                </c:pt>
                <c:pt idx="19">
                  <c:v>Nyunzu</c:v>
                </c:pt>
              </c:strCache>
            </c:strRef>
          </c:cat>
          <c:val>
            <c:numRef>
              <c:f>accèseau!$E$3:$E$22</c:f>
              <c:numCache>
                <c:formatCode>0%</c:formatCode>
                <c:ptCount val="20"/>
                <c:pt idx="0">
                  <c:v>0.44444444444444442</c:v>
                </c:pt>
                <c:pt idx="1">
                  <c:v>0.35714285714285715</c:v>
                </c:pt>
                <c:pt idx="2">
                  <c:v>0.61111111111111116</c:v>
                </c:pt>
                <c:pt idx="3">
                  <c:v>0.77777777777777779</c:v>
                </c:pt>
                <c:pt idx="5">
                  <c:v>0.82352941176470584</c:v>
                </c:pt>
                <c:pt idx="6">
                  <c:v>0.45454545454545453</c:v>
                </c:pt>
                <c:pt idx="7">
                  <c:v>0.73684210526315785</c:v>
                </c:pt>
                <c:pt idx="10">
                  <c:v>0.26666666666666666</c:v>
                </c:pt>
                <c:pt idx="11">
                  <c:v>0.11764705882352941</c:v>
                </c:pt>
                <c:pt idx="13">
                  <c:v>0.25</c:v>
                </c:pt>
                <c:pt idx="14">
                  <c:v>0.42857142857142855</c:v>
                </c:pt>
                <c:pt idx="15">
                  <c:v>0.53846153846153844</c:v>
                </c:pt>
                <c:pt idx="16">
                  <c:v>0.625</c:v>
                </c:pt>
                <c:pt idx="18">
                  <c:v>0.33333333333333331</c:v>
                </c:pt>
                <c:pt idx="19">
                  <c:v>1</c:v>
                </c:pt>
              </c:numCache>
            </c:numRef>
          </c:val>
          <c:extLst>
            <c:ext xmlns:c16="http://schemas.microsoft.com/office/drawing/2014/chart" uri="{C3380CC4-5D6E-409C-BE32-E72D297353CC}">
              <c16:uniqueId val="{00000003-F1AC-4FC5-8D83-F71449632FD3}"/>
            </c:ext>
          </c:extLst>
        </c:ser>
        <c:ser>
          <c:idx val="4"/>
          <c:order val="4"/>
          <c:tx>
            <c:strRef>
              <c:f>accèseau!$F$2</c:f>
              <c:strCache>
                <c:ptCount val="1"/>
                <c:pt idx="0">
                  <c:v>Personne n'a accès à l'eau</c:v>
                </c:pt>
              </c:strCache>
            </c:strRef>
          </c:tx>
          <c:spPr>
            <a:solidFill>
              <a:srgbClr val="58585A"/>
            </a:solidFill>
            <a:ln>
              <a:noFill/>
            </a:ln>
            <a:effectLst/>
          </c:spPr>
          <c:invertIfNegative val="0"/>
          <c:cat>
            <c:strRef>
              <c:f>accèseau!$A$3:$A$22</c:f>
              <c:strCache>
                <c:ptCount val="20"/>
                <c:pt idx="0">
                  <c:v>Kilwa</c:v>
                </c:pt>
                <c:pt idx="1">
                  <c:v>Mitwaba</c:v>
                </c:pt>
                <c:pt idx="2">
                  <c:v>Mufunga Sampwe</c:v>
                </c:pt>
                <c:pt idx="3">
                  <c:v>Pweto</c:v>
                </c:pt>
                <c:pt idx="5">
                  <c:v>Malemba Nkulu</c:v>
                </c:pt>
                <c:pt idx="6">
                  <c:v>Mukanga</c:v>
                </c:pt>
                <c:pt idx="7">
                  <c:v>Mulongo</c:v>
                </c:pt>
                <c:pt idx="9">
                  <c:v>Ankoro</c:v>
                </c:pt>
                <c:pt idx="10">
                  <c:v>Kabalo</c:v>
                </c:pt>
                <c:pt idx="11">
                  <c:v>Kalemie</c:v>
                </c:pt>
                <c:pt idx="12">
                  <c:v>Kansimba</c:v>
                </c:pt>
                <c:pt idx="13">
                  <c:v>Kiyambi</c:v>
                </c:pt>
                <c:pt idx="14">
                  <c:v>Kongolo</c:v>
                </c:pt>
                <c:pt idx="15">
                  <c:v>Manono</c:v>
                </c:pt>
                <c:pt idx="16">
                  <c:v>Mbulula</c:v>
                </c:pt>
                <c:pt idx="17">
                  <c:v>Moba</c:v>
                </c:pt>
                <c:pt idx="18">
                  <c:v>Nyemba</c:v>
                </c:pt>
                <c:pt idx="19">
                  <c:v>Nyunzu</c:v>
                </c:pt>
              </c:strCache>
            </c:strRef>
          </c:cat>
          <c:val>
            <c:numRef>
              <c:f>accèseau!$F$3:$F$22</c:f>
              <c:numCache>
                <c:formatCode>0%</c:formatCode>
                <c:ptCount val="20"/>
                <c:pt idx="0">
                  <c:v>0.1111111111111111</c:v>
                </c:pt>
                <c:pt idx="1">
                  <c:v>0.2857142857142857</c:v>
                </c:pt>
                <c:pt idx="2">
                  <c:v>0.33333333333333331</c:v>
                </c:pt>
                <c:pt idx="3">
                  <c:v>5.5555555555555552E-2</c:v>
                </c:pt>
                <c:pt idx="5">
                  <c:v>0.17647058823529413</c:v>
                </c:pt>
                <c:pt idx="6">
                  <c:v>0.36363636363636365</c:v>
                </c:pt>
                <c:pt idx="7">
                  <c:v>0.10526315789473684</c:v>
                </c:pt>
                <c:pt idx="9">
                  <c:v>0.8</c:v>
                </c:pt>
                <c:pt idx="10">
                  <c:v>6.6666666666666666E-2</c:v>
                </c:pt>
                <c:pt idx="11">
                  <c:v>5.8823529411764705E-2</c:v>
                </c:pt>
              </c:numCache>
            </c:numRef>
          </c:val>
          <c:extLst>
            <c:ext xmlns:c16="http://schemas.microsoft.com/office/drawing/2014/chart" uri="{C3380CC4-5D6E-409C-BE32-E72D297353CC}">
              <c16:uniqueId val="{00000004-F1AC-4FC5-8D83-F71449632FD3}"/>
            </c:ext>
          </c:extLst>
        </c:ser>
        <c:ser>
          <c:idx val="5"/>
          <c:order val="5"/>
          <c:tx>
            <c:strRef>
              <c:f>accèseau!$G$2</c:f>
              <c:strCache>
                <c:ptCount val="1"/>
              </c:strCache>
            </c:strRef>
          </c:tx>
          <c:spPr>
            <a:solidFill>
              <a:schemeClr val="accent6"/>
            </a:solidFill>
            <a:ln>
              <a:noFill/>
            </a:ln>
            <a:effectLst/>
          </c:spPr>
          <c:invertIfNegative val="0"/>
          <c:cat>
            <c:strRef>
              <c:f>accèseau!$A$3:$A$22</c:f>
              <c:strCache>
                <c:ptCount val="20"/>
                <c:pt idx="0">
                  <c:v>Kilwa</c:v>
                </c:pt>
                <c:pt idx="1">
                  <c:v>Mitwaba</c:v>
                </c:pt>
                <c:pt idx="2">
                  <c:v>Mufunga Sampwe</c:v>
                </c:pt>
                <c:pt idx="3">
                  <c:v>Pweto</c:v>
                </c:pt>
                <c:pt idx="5">
                  <c:v>Malemba Nkulu</c:v>
                </c:pt>
                <c:pt idx="6">
                  <c:v>Mukanga</c:v>
                </c:pt>
                <c:pt idx="7">
                  <c:v>Mulongo</c:v>
                </c:pt>
                <c:pt idx="9">
                  <c:v>Ankoro</c:v>
                </c:pt>
                <c:pt idx="10">
                  <c:v>Kabalo</c:v>
                </c:pt>
                <c:pt idx="11">
                  <c:v>Kalemie</c:v>
                </c:pt>
                <c:pt idx="12">
                  <c:v>Kansimba</c:v>
                </c:pt>
                <c:pt idx="13">
                  <c:v>Kiyambi</c:v>
                </c:pt>
                <c:pt idx="14">
                  <c:v>Kongolo</c:v>
                </c:pt>
                <c:pt idx="15">
                  <c:v>Manono</c:v>
                </c:pt>
                <c:pt idx="16">
                  <c:v>Mbulula</c:v>
                </c:pt>
                <c:pt idx="17">
                  <c:v>Moba</c:v>
                </c:pt>
                <c:pt idx="18">
                  <c:v>Nyemba</c:v>
                </c:pt>
                <c:pt idx="19">
                  <c:v>Nyunzu</c:v>
                </c:pt>
              </c:strCache>
            </c:strRef>
          </c:cat>
          <c:val>
            <c:numRef>
              <c:f>accèseau!$G$3:$G$22</c:f>
            </c:numRef>
          </c:val>
          <c:extLst>
            <c:ext xmlns:c16="http://schemas.microsoft.com/office/drawing/2014/chart" uri="{C3380CC4-5D6E-409C-BE32-E72D297353CC}">
              <c16:uniqueId val="{00000005-F1AC-4FC5-8D83-F71449632FD3}"/>
            </c:ext>
          </c:extLst>
        </c:ser>
        <c:ser>
          <c:idx val="6"/>
          <c:order val="6"/>
          <c:tx>
            <c:strRef>
              <c:f>accèseau!$H$2</c:f>
              <c:strCache>
                <c:ptCount val="1"/>
                <c:pt idx="0">
                  <c:v>Ne sait pas</c:v>
                </c:pt>
              </c:strCache>
            </c:strRef>
          </c:tx>
          <c:spPr>
            <a:solidFill>
              <a:srgbClr val="D2CBB8"/>
            </a:solidFill>
            <a:ln>
              <a:noFill/>
            </a:ln>
            <a:effectLst/>
          </c:spPr>
          <c:invertIfNegative val="0"/>
          <c:cat>
            <c:strRef>
              <c:f>accèseau!$A$3:$A$22</c:f>
              <c:strCache>
                <c:ptCount val="20"/>
                <c:pt idx="0">
                  <c:v>Kilwa</c:v>
                </c:pt>
                <c:pt idx="1">
                  <c:v>Mitwaba</c:v>
                </c:pt>
                <c:pt idx="2">
                  <c:v>Mufunga Sampwe</c:v>
                </c:pt>
                <c:pt idx="3">
                  <c:v>Pweto</c:v>
                </c:pt>
                <c:pt idx="5">
                  <c:v>Malemba Nkulu</c:v>
                </c:pt>
                <c:pt idx="6">
                  <c:v>Mukanga</c:v>
                </c:pt>
                <c:pt idx="7">
                  <c:v>Mulongo</c:v>
                </c:pt>
                <c:pt idx="9">
                  <c:v>Ankoro</c:v>
                </c:pt>
                <c:pt idx="10">
                  <c:v>Kabalo</c:v>
                </c:pt>
                <c:pt idx="11">
                  <c:v>Kalemie</c:v>
                </c:pt>
                <c:pt idx="12">
                  <c:v>Kansimba</c:v>
                </c:pt>
                <c:pt idx="13">
                  <c:v>Kiyambi</c:v>
                </c:pt>
                <c:pt idx="14">
                  <c:v>Kongolo</c:v>
                </c:pt>
                <c:pt idx="15">
                  <c:v>Manono</c:v>
                </c:pt>
                <c:pt idx="16">
                  <c:v>Mbulula</c:v>
                </c:pt>
                <c:pt idx="17">
                  <c:v>Moba</c:v>
                </c:pt>
                <c:pt idx="18">
                  <c:v>Nyemba</c:v>
                </c:pt>
                <c:pt idx="19">
                  <c:v>Nyunzu</c:v>
                </c:pt>
              </c:strCache>
            </c:strRef>
          </c:cat>
          <c:val>
            <c:numRef>
              <c:f>accèseau!$H$3:$H$22</c:f>
              <c:numCache>
                <c:formatCode>General</c:formatCode>
                <c:ptCount val="20"/>
                <c:pt idx="6" formatCode="0%">
                  <c:v>0.09</c:v>
                </c:pt>
                <c:pt idx="12" formatCode="0%">
                  <c:v>0.2</c:v>
                </c:pt>
              </c:numCache>
            </c:numRef>
          </c:val>
          <c:extLst>
            <c:ext xmlns:c16="http://schemas.microsoft.com/office/drawing/2014/chart" uri="{C3380CC4-5D6E-409C-BE32-E72D297353CC}">
              <c16:uniqueId val="{00000006-F1AC-4FC5-8D83-F71449632FD3}"/>
            </c:ext>
          </c:extLst>
        </c:ser>
        <c:dLbls>
          <c:showLegendKey val="0"/>
          <c:showVal val="0"/>
          <c:showCatName val="0"/>
          <c:showSerName val="0"/>
          <c:showPercent val="0"/>
          <c:showBubbleSize val="0"/>
        </c:dLbls>
        <c:gapWidth val="219"/>
        <c:overlap val="-27"/>
        <c:axId val="178529584"/>
        <c:axId val="178529976"/>
      </c:barChart>
      <c:catAx>
        <c:axId val="17852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8529976"/>
        <c:crosses val="autoZero"/>
        <c:auto val="1"/>
        <c:lblAlgn val="ctr"/>
        <c:lblOffset val="100"/>
        <c:noMultiLvlLbl val="0"/>
      </c:catAx>
      <c:valAx>
        <c:axId val="178529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8529584"/>
        <c:crosses val="autoZero"/>
        <c:crossBetween val="between"/>
      </c:valAx>
      <c:spPr>
        <a:noFill/>
        <a:ln>
          <a:noFill/>
        </a:ln>
        <a:effectLst/>
      </c:spPr>
    </c:plotArea>
    <c:legend>
      <c:legendPos val="b"/>
      <c:layout>
        <c:manualLayout>
          <c:xMode val="edge"/>
          <c:yMode val="edge"/>
          <c:x val="1.7441909889315033E-2"/>
          <c:y val="0.77755660542432192"/>
          <c:w val="0.97128544992313903"/>
          <c:h val="0.207205299337582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copingeau!$B$2</c:f>
              <c:strCache>
                <c:ptCount val="1"/>
                <c:pt idx="0">
                  <c:v>Collecte eau de moindre qualité</c:v>
                </c:pt>
              </c:strCache>
            </c:strRef>
          </c:tx>
          <c:spPr>
            <a:solidFill>
              <a:srgbClr val="EE5859"/>
            </a:solidFill>
            <a:ln>
              <a:noFill/>
            </a:ln>
            <a:effectLst/>
          </c:spPr>
          <c:invertIfNegative val="0"/>
          <c:cat>
            <c:strRef>
              <c:f>copingeau!$A$3:$A$20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copingeau!$B$3:$B$20</c:f>
              <c:numCache>
                <c:formatCode>0%</c:formatCode>
                <c:ptCount val="18"/>
                <c:pt idx="0">
                  <c:v>0.38461538461538464</c:v>
                </c:pt>
                <c:pt idx="1">
                  <c:v>0.6</c:v>
                </c:pt>
                <c:pt idx="2">
                  <c:v>0.72222222222222221</c:v>
                </c:pt>
                <c:pt idx="3">
                  <c:v>0.125</c:v>
                </c:pt>
                <c:pt idx="4">
                  <c:v>0.58823529411764708</c:v>
                </c:pt>
                <c:pt idx="6">
                  <c:v>0.52631578947368418</c:v>
                </c:pt>
                <c:pt idx="7">
                  <c:v>0.8</c:v>
                </c:pt>
                <c:pt idx="9">
                  <c:v>0.15384615384615385</c:v>
                </c:pt>
                <c:pt idx="10">
                  <c:v>0.25</c:v>
                </c:pt>
                <c:pt idx="11">
                  <c:v>0.5</c:v>
                </c:pt>
                <c:pt idx="12">
                  <c:v>0.83333333333333337</c:v>
                </c:pt>
                <c:pt idx="13">
                  <c:v>0.38461538461538464</c:v>
                </c:pt>
                <c:pt idx="14">
                  <c:v>0.25</c:v>
                </c:pt>
                <c:pt idx="15">
                  <c:v>0.33333333333333331</c:v>
                </c:pt>
                <c:pt idx="16">
                  <c:v>0.33333333333333331</c:v>
                </c:pt>
                <c:pt idx="17">
                  <c:v>0.33333333333333331</c:v>
                </c:pt>
              </c:numCache>
            </c:numRef>
          </c:val>
          <c:extLst>
            <c:ext xmlns:c16="http://schemas.microsoft.com/office/drawing/2014/chart" uri="{C3380CC4-5D6E-409C-BE32-E72D297353CC}">
              <c16:uniqueId val="{00000000-707C-4119-B5CE-FCF238831615}"/>
            </c:ext>
          </c:extLst>
        </c:ser>
        <c:ser>
          <c:idx val="1"/>
          <c:order val="1"/>
          <c:tx>
            <c:strRef>
              <c:f>copingeau!$C$2</c:f>
              <c:strCache>
                <c:ptCount val="1"/>
                <c:pt idx="0">
                  <c:v>Collecte point d'eau moins accessible</c:v>
                </c:pt>
              </c:strCache>
            </c:strRef>
          </c:tx>
          <c:spPr>
            <a:solidFill>
              <a:srgbClr val="58585A"/>
            </a:solidFill>
            <a:ln>
              <a:noFill/>
            </a:ln>
            <a:effectLst/>
          </c:spPr>
          <c:invertIfNegative val="0"/>
          <c:cat>
            <c:strRef>
              <c:f>copingeau!$A$3:$A$20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copingeau!$C$3:$C$20</c:f>
              <c:numCache>
                <c:formatCode>0%</c:formatCode>
                <c:ptCount val="18"/>
                <c:pt idx="0">
                  <c:v>0.46153846153846156</c:v>
                </c:pt>
                <c:pt idx="1">
                  <c:v>0.4</c:v>
                </c:pt>
                <c:pt idx="2">
                  <c:v>0.27777777777777779</c:v>
                </c:pt>
                <c:pt idx="3">
                  <c:v>0.5</c:v>
                </c:pt>
                <c:pt idx="4">
                  <c:v>0.23529411764705882</c:v>
                </c:pt>
                <c:pt idx="5">
                  <c:v>0.3</c:v>
                </c:pt>
                <c:pt idx="6">
                  <c:v>0.15789473684210525</c:v>
                </c:pt>
                <c:pt idx="7">
                  <c:v>0.2</c:v>
                </c:pt>
                <c:pt idx="8">
                  <c:v>0.375</c:v>
                </c:pt>
                <c:pt idx="9">
                  <c:v>0.30769230769230771</c:v>
                </c:pt>
                <c:pt idx="10">
                  <c:v>0.25</c:v>
                </c:pt>
                <c:pt idx="11">
                  <c:v>0.5</c:v>
                </c:pt>
                <c:pt idx="12">
                  <c:v>0.16666666666666666</c:v>
                </c:pt>
                <c:pt idx="13">
                  <c:v>0.15384615384615385</c:v>
                </c:pt>
                <c:pt idx="14">
                  <c:v>0.375</c:v>
                </c:pt>
                <c:pt idx="15">
                  <c:v>6.6666666666666666E-2</c:v>
                </c:pt>
                <c:pt idx="16">
                  <c:v>0.16666666666666666</c:v>
                </c:pt>
              </c:numCache>
            </c:numRef>
          </c:val>
          <c:extLst>
            <c:ext xmlns:c16="http://schemas.microsoft.com/office/drawing/2014/chart" uri="{C3380CC4-5D6E-409C-BE32-E72D297353CC}">
              <c16:uniqueId val="{00000001-707C-4119-B5CE-FCF238831615}"/>
            </c:ext>
          </c:extLst>
        </c:ser>
        <c:ser>
          <c:idx val="2"/>
          <c:order val="2"/>
          <c:tx>
            <c:strRef>
              <c:f>copingeau!$D$2</c:f>
              <c:strCache>
                <c:ptCount val="1"/>
                <c:pt idx="0">
                  <c:v>Ne sait pas</c:v>
                </c:pt>
              </c:strCache>
            </c:strRef>
          </c:tx>
          <c:spPr>
            <a:solidFill>
              <a:srgbClr val="FBDADA"/>
            </a:solidFill>
            <a:ln>
              <a:noFill/>
            </a:ln>
            <a:effectLst/>
          </c:spPr>
          <c:invertIfNegative val="0"/>
          <c:cat>
            <c:strRef>
              <c:f>copingeau!$A$3:$A$20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copingeau!$D$3:$D$20</c:f>
              <c:numCache>
                <c:formatCode>General</c:formatCode>
                <c:ptCount val="18"/>
                <c:pt idx="6" formatCode="0%">
                  <c:v>5.2631578947368418E-2</c:v>
                </c:pt>
                <c:pt idx="13" formatCode="0%">
                  <c:v>7.6923076923076927E-2</c:v>
                </c:pt>
                <c:pt idx="17" formatCode="0%">
                  <c:v>0.33333333333333331</c:v>
                </c:pt>
              </c:numCache>
            </c:numRef>
          </c:val>
          <c:extLst>
            <c:ext xmlns:c16="http://schemas.microsoft.com/office/drawing/2014/chart" uri="{C3380CC4-5D6E-409C-BE32-E72D297353CC}">
              <c16:uniqueId val="{00000002-707C-4119-B5CE-FCF238831615}"/>
            </c:ext>
          </c:extLst>
        </c:ser>
        <c:ser>
          <c:idx val="3"/>
          <c:order val="3"/>
          <c:tx>
            <c:strRef>
              <c:f>copingeau!$E$2</c:f>
              <c:strCache>
                <c:ptCount val="1"/>
                <c:pt idx="0">
                  <c:v>Réduction de la quantité d'eau bue</c:v>
                </c:pt>
              </c:strCache>
            </c:strRef>
          </c:tx>
          <c:spPr>
            <a:solidFill>
              <a:srgbClr val="EE5859">
                <a:alpha val="50000"/>
              </a:srgbClr>
            </a:solidFill>
            <a:ln>
              <a:noFill/>
            </a:ln>
            <a:effectLst/>
          </c:spPr>
          <c:invertIfNegative val="0"/>
          <c:cat>
            <c:strRef>
              <c:f>copingeau!$A$3:$A$20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copingeau!$E$3:$E$20</c:f>
              <c:numCache>
                <c:formatCode>General</c:formatCode>
                <c:ptCount val="18"/>
                <c:pt idx="0" formatCode="0%">
                  <c:v>0.15384615384615385</c:v>
                </c:pt>
                <c:pt idx="4" formatCode="0%">
                  <c:v>5.8823529411764705E-2</c:v>
                </c:pt>
                <c:pt idx="5" formatCode="0%">
                  <c:v>0.4</c:v>
                </c:pt>
                <c:pt idx="6" formatCode="0%">
                  <c:v>0.10526315789473684</c:v>
                </c:pt>
                <c:pt idx="8" formatCode="0%">
                  <c:v>0.375</c:v>
                </c:pt>
                <c:pt idx="9" formatCode="0%">
                  <c:v>0.15384615384615385</c:v>
                </c:pt>
                <c:pt idx="13" formatCode="0%">
                  <c:v>0.15384615384615385</c:v>
                </c:pt>
                <c:pt idx="14" formatCode="0%">
                  <c:v>0.25</c:v>
                </c:pt>
                <c:pt idx="15" formatCode="0%">
                  <c:v>0.13333333333333333</c:v>
                </c:pt>
                <c:pt idx="16" formatCode="0%">
                  <c:v>0.5</c:v>
                </c:pt>
              </c:numCache>
            </c:numRef>
          </c:val>
          <c:extLst>
            <c:ext xmlns:c16="http://schemas.microsoft.com/office/drawing/2014/chart" uri="{C3380CC4-5D6E-409C-BE32-E72D297353CC}">
              <c16:uniqueId val="{00000003-707C-4119-B5CE-FCF238831615}"/>
            </c:ext>
          </c:extLst>
        </c:ser>
        <c:ser>
          <c:idx val="4"/>
          <c:order val="4"/>
          <c:tx>
            <c:strRef>
              <c:f>copingeau!$F$2</c:f>
              <c:strCache>
                <c:ptCount val="1"/>
                <c:pt idx="0">
                  <c:v>Réduction de l'usage d'eau pour l'hygiène</c:v>
                </c:pt>
              </c:strCache>
            </c:strRef>
          </c:tx>
          <c:spPr>
            <a:solidFill>
              <a:srgbClr val="58585A">
                <a:alpha val="50000"/>
              </a:srgbClr>
            </a:solidFill>
            <a:ln>
              <a:noFill/>
            </a:ln>
            <a:effectLst/>
          </c:spPr>
          <c:invertIfNegative val="0"/>
          <c:cat>
            <c:strRef>
              <c:f>copingeau!$A$3:$A$20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copingeau!$F$3:$F$20</c:f>
              <c:numCache>
                <c:formatCode>General</c:formatCode>
                <c:ptCount val="18"/>
                <c:pt idx="3" formatCode="0%">
                  <c:v>0.375</c:v>
                </c:pt>
                <c:pt idx="4" formatCode="0%">
                  <c:v>5.8823529411764705E-2</c:v>
                </c:pt>
                <c:pt idx="6" formatCode="0%">
                  <c:v>0.10526315789473684</c:v>
                </c:pt>
                <c:pt idx="8" formatCode="0%">
                  <c:v>0.25</c:v>
                </c:pt>
                <c:pt idx="9" formatCode="0%">
                  <c:v>0.38461538461538464</c:v>
                </c:pt>
                <c:pt idx="10" formatCode="0%">
                  <c:v>0.5</c:v>
                </c:pt>
                <c:pt idx="13" formatCode="0%">
                  <c:v>0.23076923076923078</c:v>
                </c:pt>
                <c:pt idx="14" formatCode="0%">
                  <c:v>0.125</c:v>
                </c:pt>
                <c:pt idx="15" formatCode="0%">
                  <c:v>0.2</c:v>
                </c:pt>
                <c:pt idx="17" formatCode="0%">
                  <c:v>0.33333333333333331</c:v>
                </c:pt>
              </c:numCache>
            </c:numRef>
          </c:val>
          <c:extLst>
            <c:ext xmlns:c16="http://schemas.microsoft.com/office/drawing/2014/chart" uri="{C3380CC4-5D6E-409C-BE32-E72D297353CC}">
              <c16:uniqueId val="{00000004-707C-4119-B5CE-FCF238831615}"/>
            </c:ext>
          </c:extLst>
        </c:ser>
        <c:ser>
          <c:idx val="5"/>
          <c:order val="5"/>
          <c:tx>
            <c:strRef>
              <c:f>copingeau!$G$2</c:f>
              <c:strCache>
                <c:ptCount val="1"/>
                <c:pt idx="0">
                  <c:v>Autre</c:v>
                </c:pt>
              </c:strCache>
            </c:strRef>
          </c:tx>
          <c:spPr>
            <a:solidFill>
              <a:srgbClr val="D2CBB8"/>
            </a:solidFill>
            <a:ln>
              <a:noFill/>
            </a:ln>
            <a:effectLst/>
          </c:spPr>
          <c:invertIfNegative val="0"/>
          <c:cat>
            <c:strRef>
              <c:f>copingeau!$A$3:$A$20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copingeau!$G$3:$G$20</c:f>
              <c:numCache>
                <c:formatCode>General</c:formatCode>
                <c:ptCount val="18"/>
                <c:pt idx="4" formatCode="0%">
                  <c:v>5.8823529411764705E-2</c:v>
                </c:pt>
                <c:pt idx="5" formatCode="0%">
                  <c:v>0.3</c:v>
                </c:pt>
                <c:pt idx="6" formatCode="0%">
                  <c:v>0.05</c:v>
                </c:pt>
                <c:pt idx="15" formatCode="0%">
                  <c:v>0.27</c:v>
                </c:pt>
              </c:numCache>
            </c:numRef>
          </c:val>
          <c:extLst>
            <c:ext xmlns:c16="http://schemas.microsoft.com/office/drawing/2014/chart" uri="{C3380CC4-5D6E-409C-BE32-E72D297353CC}">
              <c16:uniqueId val="{00000005-707C-4119-B5CE-FCF238831615}"/>
            </c:ext>
          </c:extLst>
        </c:ser>
        <c:dLbls>
          <c:showLegendKey val="0"/>
          <c:showVal val="0"/>
          <c:showCatName val="0"/>
          <c:showSerName val="0"/>
          <c:showPercent val="0"/>
          <c:showBubbleSize val="0"/>
        </c:dLbls>
        <c:gapWidth val="150"/>
        <c:overlap val="100"/>
        <c:axId val="178530760"/>
        <c:axId val="178531152"/>
      </c:barChart>
      <c:catAx>
        <c:axId val="178530760"/>
        <c:scaling>
          <c:orientation val="maxMin"/>
        </c:scaling>
        <c:delete val="0"/>
        <c:axPos val="l"/>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78531152"/>
        <c:crosses val="autoZero"/>
        <c:auto val="1"/>
        <c:lblAlgn val="ctr"/>
        <c:lblOffset val="100"/>
        <c:noMultiLvlLbl val="0"/>
      </c:catAx>
      <c:valAx>
        <c:axId val="178531152"/>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530760"/>
        <c:crossesAt val="1"/>
        <c:crossBetween val="between"/>
      </c:valAx>
      <c:spPr>
        <a:noFill/>
        <a:ln>
          <a:noFill/>
        </a:ln>
        <a:effectLst/>
      </c:spPr>
    </c:plotArea>
    <c:legend>
      <c:legendPos val="b"/>
      <c:layout>
        <c:manualLayout>
          <c:xMode val="edge"/>
          <c:yMode val="edge"/>
          <c:x val="3.2017768686770629E-3"/>
          <c:y val="0.84568379682693251"/>
          <c:w val="0.99673762557760903"/>
          <c:h val="0.154316203173067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b="1" dirty="0">
                <a:effectLst/>
              </a:rPr>
              <a:t>% d’AS par fourchette estimée de la population ayant accès à des latrines familiales</a:t>
            </a:r>
            <a:r>
              <a:rPr lang="fr-FR" sz="1800" b="1" baseline="0" dirty="0">
                <a:effectLst/>
              </a:rPr>
              <a:t> fonctionnelles, par ZS</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accèslatrines!$B$2</c:f>
              <c:strCache>
                <c:ptCount val="1"/>
                <c:pt idx="0">
                  <c:v>Tout le monde a accès aux latrines</c:v>
                </c:pt>
              </c:strCache>
            </c:strRef>
          </c:tx>
          <c:spPr>
            <a:solidFill>
              <a:srgbClr val="FBDADA"/>
            </a:solidFill>
            <a:ln>
              <a:noFill/>
            </a:ln>
            <a:effectLst/>
          </c:spPr>
          <c:invertIfNegative val="0"/>
          <c:cat>
            <c:strRef>
              <c:f>accèslatrines!$A$3:$A$20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accèslatrines!$B$3:$B$20</c:f>
              <c:numCache>
                <c:formatCode>General</c:formatCode>
                <c:ptCount val="18"/>
                <c:pt idx="0" formatCode="0%">
                  <c:v>5.5555555555555552E-2</c:v>
                </c:pt>
                <c:pt idx="8" formatCode="0%">
                  <c:v>0.26666666666666666</c:v>
                </c:pt>
                <c:pt idx="9" formatCode="0%">
                  <c:v>0.17647058823529413</c:v>
                </c:pt>
                <c:pt idx="15" formatCode="0%">
                  <c:v>6.25E-2</c:v>
                </c:pt>
              </c:numCache>
            </c:numRef>
          </c:val>
          <c:extLst>
            <c:ext xmlns:c16="http://schemas.microsoft.com/office/drawing/2014/chart" uri="{C3380CC4-5D6E-409C-BE32-E72D297353CC}">
              <c16:uniqueId val="{00000000-65C0-4E56-BC4C-DF83B833319B}"/>
            </c:ext>
          </c:extLst>
        </c:ser>
        <c:ser>
          <c:idx val="1"/>
          <c:order val="1"/>
          <c:tx>
            <c:strRef>
              <c:f>accèslatrines!$C$2</c:f>
              <c:strCache>
                <c:ptCount val="1"/>
                <c:pt idx="0">
                  <c:v>La majorité a accès aux latrines</c:v>
                </c:pt>
              </c:strCache>
            </c:strRef>
          </c:tx>
          <c:spPr>
            <a:solidFill>
              <a:srgbClr val="FFFF00"/>
            </a:solidFill>
            <a:ln>
              <a:noFill/>
            </a:ln>
            <a:effectLst/>
          </c:spPr>
          <c:invertIfNegative val="0"/>
          <c:cat>
            <c:strRef>
              <c:f>accèslatrines!$A$3:$A$20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accèslatrines!$C$3:$C$20</c:f>
              <c:numCache>
                <c:formatCode>General</c:formatCode>
                <c:ptCount val="18"/>
                <c:pt idx="6" formatCode="0%">
                  <c:v>5.2631578947368418E-2</c:v>
                </c:pt>
                <c:pt idx="8" formatCode="0%">
                  <c:v>0.33333333333333331</c:v>
                </c:pt>
                <c:pt idx="9" formatCode="0%">
                  <c:v>0.17647058823529413</c:v>
                </c:pt>
                <c:pt idx="13" formatCode="0%">
                  <c:v>8.3333333333333329E-2</c:v>
                </c:pt>
                <c:pt idx="14" formatCode="0%">
                  <c:v>0.125</c:v>
                </c:pt>
                <c:pt idx="15" formatCode="0%">
                  <c:v>0.5</c:v>
                </c:pt>
                <c:pt idx="16" formatCode="0%">
                  <c:v>0.5</c:v>
                </c:pt>
                <c:pt idx="17" formatCode="0%">
                  <c:v>0.33</c:v>
                </c:pt>
              </c:numCache>
            </c:numRef>
          </c:val>
          <c:extLst>
            <c:ext xmlns:c16="http://schemas.microsoft.com/office/drawing/2014/chart" uri="{C3380CC4-5D6E-409C-BE32-E72D297353CC}">
              <c16:uniqueId val="{00000001-65C0-4E56-BC4C-DF83B833319B}"/>
            </c:ext>
          </c:extLst>
        </c:ser>
        <c:ser>
          <c:idx val="2"/>
          <c:order val="2"/>
          <c:tx>
            <c:strRef>
              <c:f>accèslatrines!$D$2</c:f>
              <c:strCache>
                <c:ptCount val="1"/>
                <c:pt idx="0">
                  <c:v>La moitié a accès aux latrines</c:v>
                </c:pt>
              </c:strCache>
            </c:strRef>
          </c:tx>
          <c:spPr>
            <a:solidFill>
              <a:srgbClr val="F69E61"/>
            </a:solidFill>
            <a:ln>
              <a:noFill/>
            </a:ln>
            <a:effectLst/>
          </c:spPr>
          <c:invertIfNegative val="0"/>
          <c:cat>
            <c:strRef>
              <c:f>accèslatrines!$A$3:$A$20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accèslatrines!$D$3:$D$20</c:f>
              <c:numCache>
                <c:formatCode>0%</c:formatCode>
                <c:ptCount val="18"/>
                <c:pt idx="0">
                  <c:v>0.16666666666666666</c:v>
                </c:pt>
                <c:pt idx="1">
                  <c:v>0.21428571428571427</c:v>
                </c:pt>
                <c:pt idx="2">
                  <c:v>0.1111111111111111</c:v>
                </c:pt>
                <c:pt idx="3">
                  <c:v>5.5555555555555552E-2</c:v>
                </c:pt>
                <c:pt idx="4">
                  <c:v>0.11764705882352941</c:v>
                </c:pt>
                <c:pt idx="5">
                  <c:v>9.0909090909090912E-2</c:v>
                </c:pt>
                <c:pt idx="6">
                  <c:v>0.15789473684210525</c:v>
                </c:pt>
                <c:pt idx="8">
                  <c:v>0.13333333333333333</c:v>
                </c:pt>
                <c:pt idx="9">
                  <c:v>0.17647058823529413</c:v>
                </c:pt>
                <c:pt idx="10">
                  <c:v>0.4</c:v>
                </c:pt>
                <c:pt idx="11">
                  <c:v>0.25</c:v>
                </c:pt>
                <c:pt idx="12">
                  <c:v>0.33333333333333331</c:v>
                </c:pt>
                <c:pt idx="13">
                  <c:v>0.25</c:v>
                </c:pt>
                <c:pt idx="14">
                  <c:v>0.375</c:v>
                </c:pt>
                <c:pt idx="15">
                  <c:v>0.25</c:v>
                </c:pt>
              </c:numCache>
            </c:numRef>
          </c:val>
          <c:extLst>
            <c:ext xmlns:c16="http://schemas.microsoft.com/office/drawing/2014/chart" uri="{C3380CC4-5D6E-409C-BE32-E72D297353CC}">
              <c16:uniqueId val="{00000002-65C0-4E56-BC4C-DF83B833319B}"/>
            </c:ext>
          </c:extLst>
        </c:ser>
        <c:ser>
          <c:idx val="3"/>
          <c:order val="3"/>
          <c:tx>
            <c:strRef>
              <c:f>accèslatrines!$E$2</c:f>
              <c:strCache>
                <c:ptCount val="1"/>
                <c:pt idx="0">
                  <c:v>La minorité a accès aux latrines</c:v>
                </c:pt>
              </c:strCache>
            </c:strRef>
          </c:tx>
          <c:spPr>
            <a:solidFill>
              <a:srgbClr val="EE5859"/>
            </a:solidFill>
            <a:ln>
              <a:noFill/>
            </a:ln>
            <a:effectLst/>
          </c:spPr>
          <c:invertIfNegative val="0"/>
          <c:cat>
            <c:strRef>
              <c:f>accèslatrines!$A$3:$A$20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accèslatrines!$E$3:$E$20</c:f>
              <c:numCache>
                <c:formatCode>0%</c:formatCode>
                <c:ptCount val="18"/>
                <c:pt idx="0">
                  <c:v>0.72222222222222221</c:v>
                </c:pt>
                <c:pt idx="1">
                  <c:v>0.6428571428571429</c:v>
                </c:pt>
                <c:pt idx="2">
                  <c:v>0.66666666666666663</c:v>
                </c:pt>
                <c:pt idx="3">
                  <c:v>0.72222222222222221</c:v>
                </c:pt>
                <c:pt idx="4">
                  <c:v>0.47058823529411764</c:v>
                </c:pt>
                <c:pt idx="5">
                  <c:v>0.72727272727272729</c:v>
                </c:pt>
                <c:pt idx="6">
                  <c:v>0.57894736842105265</c:v>
                </c:pt>
                <c:pt idx="7">
                  <c:v>0.2</c:v>
                </c:pt>
                <c:pt idx="8">
                  <c:v>0.2</c:v>
                </c:pt>
                <c:pt idx="9">
                  <c:v>0.35294117647058826</c:v>
                </c:pt>
                <c:pt idx="10">
                  <c:v>0.6</c:v>
                </c:pt>
                <c:pt idx="11">
                  <c:v>0.75</c:v>
                </c:pt>
                <c:pt idx="12">
                  <c:v>0.66666666666666663</c:v>
                </c:pt>
                <c:pt idx="13">
                  <c:v>0.66666666666666663</c:v>
                </c:pt>
                <c:pt idx="14">
                  <c:v>0.25</c:v>
                </c:pt>
                <c:pt idx="15">
                  <c:v>6.25E-2</c:v>
                </c:pt>
                <c:pt idx="16">
                  <c:v>0.5</c:v>
                </c:pt>
                <c:pt idx="17">
                  <c:v>0.67</c:v>
                </c:pt>
              </c:numCache>
            </c:numRef>
          </c:val>
          <c:extLst>
            <c:ext xmlns:c16="http://schemas.microsoft.com/office/drawing/2014/chart" uri="{C3380CC4-5D6E-409C-BE32-E72D297353CC}">
              <c16:uniqueId val="{00000003-65C0-4E56-BC4C-DF83B833319B}"/>
            </c:ext>
          </c:extLst>
        </c:ser>
        <c:ser>
          <c:idx val="4"/>
          <c:order val="4"/>
          <c:tx>
            <c:strRef>
              <c:f>accèslatrines!$F$2</c:f>
              <c:strCache>
                <c:ptCount val="1"/>
                <c:pt idx="0">
                  <c:v>Personne n'a accès aux latrines</c:v>
                </c:pt>
              </c:strCache>
            </c:strRef>
          </c:tx>
          <c:spPr>
            <a:solidFill>
              <a:srgbClr val="58585A"/>
            </a:solidFill>
            <a:ln>
              <a:noFill/>
            </a:ln>
            <a:effectLst/>
          </c:spPr>
          <c:invertIfNegative val="0"/>
          <c:cat>
            <c:strRef>
              <c:f>accèslatrines!$A$3:$A$20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accèslatrines!$F$3:$F$20</c:f>
              <c:numCache>
                <c:formatCode>0%</c:formatCode>
                <c:ptCount val="18"/>
                <c:pt idx="0">
                  <c:v>5.5555555555555552E-2</c:v>
                </c:pt>
                <c:pt idx="1">
                  <c:v>0.14285714285714285</c:v>
                </c:pt>
                <c:pt idx="2">
                  <c:v>0.22222222222222221</c:v>
                </c:pt>
                <c:pt idx="3">
                  <c:v>0.22222222222222221</c:v>
                </c:pt>
                <c:pt idx="4">
                  <c:v>0.35294117647058826</c:v>
                </c:pt>
                <c:pt idx="5">
                  <c:v>9.0909090909090912E-2</c:v>
                </c:pt>
                <c:pt idx="6">
                  <c:v>0.21052631578947367</c:v>
                </c:pt>
                <c:pt idx="7">
                  <c:v>0.4</c:v>
                </c:pt>
                <c:pt idx="8">
                  <c:v>6.6666666666666666E-2</c:v>
                </c:pt>
                <c:pt idx="9">
                  <c:v>0.11764705882352941</c:v>
                </c:pt>
                <c:pt idx="14">
                  <c:v>0.25</c:v>
                </c:pt>
                <c:pt idx="15">
                  <c:v>6.25E-2</c:v>
                </c:pt>
              </c:numCache>
            </c:numRef>
          </c:val>
          <c:extLst>
            <c:ext xmlns:c16="http://schemas.microsoft.com/office/drawing/2014/chart" uri="{C3380CC4-5D6E-409C-BE32-E72D297353CC}">
              <c16:uniqueId val="{00000004-65C0-4E56-BC4C-DF83B833319B}"/>
            </c:ext>
          </c:extLst>
        </c:ser>
        <c:ser>
          <c:idx val="5"/>
          <c:order val="5"/>
          <c:tx>
            <c:strRef>
              <c:f>accèslatrines!$G$2</c:f>
              <c:strCache>
                <c:ptCount val="1"/>
                <c:pt idx="0">
                  <c:v>Autre</c:v>
                </c:pt>
              </c:strCache>
            </c:strRef>
          </c:tx>
          <c:spPr>
            <a:solidFill>
              <a:srgbClr val="D2CBB8"/>
            </a:solidFill>
            <a:ln>
              <a:noFill/>
            </a:ln>
            <a:effectLst/>
          </c:spPr>
          <c:invertIfNegative val="0"/>
          <c:cat>
            <c:strRef>
              <c:f>accèslatrines!$A$3:$A$20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accèslatrines!$G$3:$G$20</c:f>
              <c:numCache>
                <c:formatCode>General</c:formatCode>
                <c:ptCount val="18"/>
                <c:pt idx="4" formatCode="0%">
                  <c:v>0.06</c:v>
                </c:pt>
                <c:pt idx="5" formatCode="0%">
                  <c:v>9.0909090909090912E-2</c:v>
                </c:pt>
                <c:pt idx="7" formatCode="0%">
                  <c:v>0.4</c:v>
                </c:pt>
              </c:numCache>
            </c:numRef>
          </c:val>
          <c:extLst>
            <c:ext xmlns:c16="http://schemas.microsoft.com/office/drawing/2014/chart" uri="{C3380CC4-5D6E-409C-BE32-E72D297353CC}">
              <c16:uniqueId val="{00000005-65C0-4E56-BC4C-DF83B833319B}"/>
            </c:ext>
          </c:extLst>
        </c:ser>
        <c:ser>
          <c:idx val="6"/>
          <c:order val="6"/>
          <c:tx>
            <c:strRef>
              <c:f>accèslatrines!$H$2</c:f>
              <c:strCache>
                <c:ptCount val="1"/>
                <c:pt idx="0">
                  <c:v>Ne sait pas</c:v>
                </c:pt>
              </c:strCache>
            </c:strRef>
          </c:tx>
          <c:spPr>
            <a:solidFill>
              <a:srgbClr val="A5C9A1"/>
            </a:solidFill>
            <a:ln>
              <a:noFill/>
            </a:ln>
            <a:effectLst/>
          </c:spPr>
          <c:invertIfNegative val="0"/>
          <c:cat>
            <c:strRef>
              <c:f>accèslatrines!$A$3:$A$20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accèslatrines!$H$3:$H$20</c:f>
              <c:numCache>
                <c:formatCode>General</c:formatCode>
                <c:ptCount val="18"/>
                <c:pt idx="15" formatCode="0%">
                  <c:v>6.25E-2</c:v>
                </c:pt>
              </c:numCache>
            </c:numRef>
          </c:val>
          <c:extLst>
            <c:ext xmlns:c16="http://schemas.microsoft.com/office/drawing/2014/chart" uri="{C3380CC4-5D6E-409C-BE32-E72D297353CC}">
              <c16:uniqueId val="{00000006-65C0-4E56-BC4C-DF83B833319B}"/>
            </c:ext>
          </c:extLst>
        </c:ser>
        <c:dLbls>
          <c:showLegendKey val="0"/>
          <c:showVal val="0"/>
          <c:showCatName val="0"/>
          <c:showSerName val="0"/>
          <c:showPercent val="0"/>
          <c:showBubbleSize val="0"/>
        </c:dLbls>
        <c:gapWidth val="219"/>
        <c:overlap val="-27"/>
        <c:axId val="178532328"/>
        <c:axId val="179166712"/>
      </c:barChart>
      <c:catAx>
        <c:axId val="17853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9166712"/>
        <c:crosses val="autoZero"/>
        <c:auto val="1"/>
        <c:lblAlgn val="ctr"/>
        <c:lblOffset val="100"/>
        <c:noMultiLvlLbl val="0"/>
      </c:catAx>
      <c:valAx>
        <c:axId val="179166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532328"/>
        <c:crosses val="autoZero"/>
        <c:crossBetween val="between"/>
      </c:valAx>
      <c:spPr>
        <a:noFill/>
        <a:ln>
          <a:noFill/>
        </a:ln>
        <a:effectLst/>
      </c:spPr>
    </c:plotArea>
    <c:legend>
      <c:legendPos val="b"/>
      <c:layout>
        <c:manualLayout>
          <c:xMode val="edge"/>
          <c:yMode val="edge"/>
          <c:x val="2.9153548928999686E-3"/>
          <c:y val="0.76038135728631873"/>
          <c:w val="0.99708464510710004"/>
          <c:h val="0.2264557634841346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sz="2400" b="1" dirty="0">
                <a:effectLst/>
              </a:rPr>
              <a:t>% d’AS par fourchette estimée de la population ayant accès au savon  </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accèssavon!$B$2</c:f>
              <c:strCache>
                <c:ptCount val="1"/>
                <c:pt idx="0">
                  <c:v>Tout le monde a accès au savon</c:v>
                </c:pt>
              </c:strCache>
            </c:strRef>
          </c:tx>
          <c:spPr>
            <a:solidFill>
              <a:srgbClr val="FBDADA"/>
            </a:solidFill>
            <a:ln>
              <a:noFill/>
            </a:ln>
            <a:effectLst/>
          </c:spPr>
          <c:invertIfNegative val="0"/>
          <c:cat>
            <c:strRef>
              <c:f>accèssavon!$A$3:$A$20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accèssavon!$B$3:$B$20</c:f>
              <c:numCache>
                <c:formatCode>General</c:formatCode>
                <c:ptCount val="18"/>
                <c:pt idx="3" formatCode="0%">
                  <c:v>5.5555555555555552E-2</c:v>
                </c:pt>
                <c:pt idx="4" formatCode="0%">
                  <c:v>5.8823529411764705E-2</c:v>
                </c:pt>
                <c:pt idx="8" formatCode="0%">
                  <c:v>6.6666666666666666E-2</c:v>
                </c:pt>
                <c:pt idx="9" formatCode="0%">
                  <c:v>0.17647058823529413</c:v>
                </c:pt>
              </c:numCache>
            </c:numRef>
          </c:val>
          <c:extLst>
            <c:ext xmlns:c16="http://schemas.microsoft.com/office/drawing/2014/chart" uri="{C3380CC4-5D6E-409C-BE32-E72D297353CC}">
              <c16:uniqueId val="{00000000-1D80-48CA-B6EC-42EA98A295D6}"/>
            </c:ext>
          </c:extLst>
        </c:ser>
        <c:ser>
          <c:idx val="1"/>
          <c:order val="1"/>
          <c:tx>
            <c:strRef>
              <c:f>accèssavon!$C$2</c:f>
              <c:strCache>
                <c:ptCount val="1"/>
                <c:pt idx="0">
                  <c:v>La majorité a accès au savon</c:v>
                </c:pt>
              </c:strCache>
            </c:strRef>
          </c:tx>
          <c:spPr>
            <a:solidFill>
              <a:srgbClr val="FFF67A"/>
            </a:solidFill>
            <a:ln>
              <a:noFill/>
            </a:ln>
            <a:effectLst/>
          </c:spPr>
          <c:invertIfNegative val="0"/>
          <c:cat>
            <c:strRef>
              <c:f>accèssavon!$A$3:$A$20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accèssavon!$C$3:$C$20</c:f>
              <c:numCache>
                <c:formatCode>General</c:formatCode>
                <c:ptCount val="18"/>
                <c:pt idx="3" formatCode="0%">
                  <c:v>5.5555555555555552E-2</c:v>
                </c:pt>
                <c:pt idx="4" formatCode="0%">
                  <c:v>0.11764705882352941</c:v>
                </c:pt>
                <c:pt idx="6" formatCode="0%">
                  <c:v>0.36842105263157893</c:v>
                </c:pt>
                <c:pt idx="8" formatCode="0%">
                  <c:v>0.33333333333333331</c:v>
                </c:pt>
                <c:pt idx="9" formatCode="0%">
                  <c:v>0.41176470588235292</c:v>
                </c:pt>
                <c:pt idx="10" formatCode="0%">
                  <c:v>0.6</c:v>
                </c:pt>
                <c:pt idx="12" formatCode="0%">
                  <c:v>0.42857142857142855</c:v>
                </c:pt>
                <c:pt idx="13" formatCode="0%">
                  <c:v>0.23076923076923078</c:v>
                </c:pt>
                <c:pt idx="14" formatCode="0%">
                  <c:v>0.125</c:v>
                </c:pt>
                <c:pt idx="15" formatCode="0%">
                  <c:v>0.5</c:v>
                </c:pt>
                <c:pt idx="16" formatCode="0%">
                  <c:v>0.4</c:v>
                </c:pt>
              </c:numCache>
            </c:numRef>
          </c:val>
          <c:extLst>
            <c:ext xmlns:c16="http://schemas.microsoft.com/office/drawing/2014/chart" uri="{C3380CC4-5D6E-409C-BE32-E72D297353CC}">
              <c16:uniqueId val="{00000001-1D80-48CA-B6EC-42EA98A295D6}"/>
            </c:ext>
          </c:extLst>
        </c:ser>
        <c:ser>
          <c:idx val="2"/>
          <c:order val="2"/>
          <c:tx>
            <c:strRef>
              <c:f>accèssavon!$D$2</c:f>
              <c:strCache>
                <c:ptCount val="1"/>
                <c:pt idx="0">
                  <c:v>La moitié a accès au savon</c:v>
                </c:pt>
              </c:strCache>
            </c:strRef>
          </c:tx>
          <c:spPr>
            <a:solidFill>
              <a:srgbClr val="F69E61"/>
            </a:solidFill>
            <a:ln>
              <a:noFill/>
            </a:ln>
            <a:effectLst/>
          </c:spPr>
          <c:invertIfNegative val="0"/>
          <c:cat>
            <c:strRef>
              <c:f>accèssavon!$A$3:$A$20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accèssavon!$D$3:$D$20</c:f>
              <c:numCache>
                <c:formatCode>0%</c:formatCode>
                <c:ptCount val="18"/>
                <c:pt idx="0">
                  <c:v>0.22222222222222221</c:v>
                </c:pt>
                <c:pt idx="1">
                  <c:v>0.14285714285714285</c:v>
                </c:pt>
                <c:pt idx="2">
                  <c:v>0.1111111111111111</c:v>
                </c:pt>
                <c:pt idx="3">
                  <c:v>5.5555555555555552E-2</c:v>
                </c:pt>
                <c:pt idx="4">
                  <c:v>0.23529411764705882</c:v>
                </c:pt>
                <c:pt idx="6">
                  <c:v>0.10526315789473684</c:v>
                </c:pt>
                <c:pt idx="8">
                  <c:v>0.13333333333333333</c:v>
                </c:pt>
                <c:pt idx="9">
                  <c:v>0.17647058823529413</c:v>
                </c:pt>
                <c:pt idx="10">
                  <c:v>0.2</c:v>
                </c:pt>
                <c:pt idx="11">
                  <c:v>0.25</c:v>
                </c:pt>
                <c:pt idx="12">
                  <c:v>0.14285714285714285</c:v>
                </c:pt>
                <c:pt idx="13">
                  <c:v>0.15384615384615385</c:v>
                </c:pt>
                <c:pt idx="14">
                  <c:v>0.125</c:v>
                </c:pt>
                <c:pt idx="15">
                  <c:v>0.375</c:v>
                </c:pt>
                <c:pt idx="16">
                  <c:v>0.4</c:v>
                </c:pt>
                <c:pt idx="17">
                  <c:v>0.33</c:v>
                </c:pt>
              </c:numCache>
            </c:numRef>
          </c:val>
          <c:extLst>
            <c:ext xmlns:c16="http://schemas.microsoft.com/office/drawing/2014/chart" uri="{C3380CC4-5D6E-409C-BE32-E72D297353CC}">
              <c16:uniqueId val="{00000002-1D80-48CA-B6EC-42EA98A295D6}"/>
            </c:ext>
          </c:extLst>
        </c:ser>
        <c:ser>
          <c:idx val="3"/>
          <c:order val="3"/>
          <c:tx>
            <c:strRef>
              <c:f>accèssavon!$E$2</c:f>
              <c:strCache>
                <c:ptCount val="1"/>
                <c:pt idx="0">
                  <c:v>La minorité a accès au savon</c:v>
                </c:pt>
              </c:strCache>
            </c:strRef>
          </c:tx>
          <c:spPr>
            <a:solidFill>
              <a:srgbClr val="EE5859"/>
            </a:solidFill>
            <a:ln>
              <a:noFill/>
            </a:ln>
            <a:effectLst/>
          </c:spPr>
          <c:invertIfNegative val="0"/>
          <c:cat>
            <c:strRef>
              <c:f>accèssavon!$A$3:$A$20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accèssavon!$E$3:$E$20</c:f>
              <c:numCache>
                <c:formatCode>0%</c:formatCode>
                <c:ptCount val="18"/>
                <c:pt idx="0">
                  <c:v>0.66666666666666663</c:v>
                </c:pt>
                <c:pt idx="1">
                  <c:v>0.7857142857142857</c:v>
                </c:pt>
                <c:pt idx="2">
                  <c:v>0.83333333333333337</c:v>
                </c:pt>
                <c:pt idx="3">
                  <c:v>0.83333333333333337</c:v>
                </c:pt>
                <c:pt idx="4">
                  <c:v>0.58823529411764708</c:v>
                </c:pt>
                <c:pt idx="5">
                  <c:v>0.72727272727272729</c:v>
                </c:pt>
                <c:pt idx="6">
                  <c:v>0.52631578947368418</c:v>
                </c:pt>
                <c:pt idx="7">
                  <c:v>0.2</c:v>
                </c:pt>
                <c:pt idx="8">
                  <c:v>0.4</c:v>
                </c:pt>
                <c:pt idx="9">
                  <c:v>0.23529411764705882</c:v>
                </c:pt>
                <c:pt idx="11">
                  <c:v>0.75</c:v>
                </c:pt>
                <c:pt idx="12">
                  <c:v>0.42857142857142855</c:v>
                </c:pt>
                <c:pt idx="13">
                  <c:v>0.61538461538461542</c:v>
                </c:pt>
                <c:pt idx="14">
                  <c:v>0.75</c:v>
                </c:pt>
                <c:pt idx="15">
                  <c:v>0.125</c:v>
                </c:pt>
                <c:pt idx="16">
                  <c:v>0.2</c:v>
                </c:pt>
                <c:pt idx="17">
                  <c:v>0.67</c:v>
                </c:pt>
              </c:numCache>
            </c:numRef>
          </c:val>
          <c:extLst>
            <c:ext xmlns:c16="http://schemas.microsoft.com/office/drawing/2014/chart" uri="{C3380CC4-5D6E-409C-BE32-E72D297353CC}">
              <c16:uniqueId val="{00000003-1D80-48CA-B6EC-42EA98A295D6}"/>
            </c:ext>
          </c:extLst>
        </c:ser>
        <c:ser>
          <c:idx val="4"/>
          <c:order val="4"/>
          <c:tx>
            <c:strRef>
              <c:f>accèssavon!$F$2</c:f>
              <c:strCache>
                <c:ptCount val="1"/>
                <c:pt idx="0">
                  <c:v>Personne n'a accès au savon</c:v>
                </c:pt>
              </c:strCache>
            </c:strRef>
          </c:tx>
          <c:spPr>
            <a:solidFill>
              <a:srgbClr val="58585A"/>
            </a:solidFill>
            <a:ln>
              <a:noFill/>
            </a:ln>
            <a:effectLst/>
          </c:spPr>
          <c:invertIfNegative val="0"/>
          <c:cat>
            <c:strRef>
              <c:f>accèssavon!$A$3:$A$20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accèssavon!$F$3:$F$20</c:f>
              <c:numCache>
                <c:formatCode>0%</c:formatCode>
                <c:ptCount val="18"/>
                <c:pt idx="0">
                  <c:v>0.1111111111111111</c:v>
                </c:pt>
                <c:pt idx="1">
                  <c:v>7.1428571428571425E-2</c:v>
                </c:pt>
                <c:pt idx="2">
                  <c:v>5.5555555555555552E-2</c:v>
                </c:pt>
                <c:pt idx="5">
                  <c:v>0.27272727272727271</c:v>
                </c:pt>
                <c:pt idx="7">
                  <c:v>0.8</c:v>
                </c:pt>
                <c:pt idx="8">
                  <c:v>6.6666666666666666E-2</c:v>
                </c:pt>
              </c:numCache>
            </c:numRef>
          </c:val>
          <c:extLst>
            <c:ext xmlns:c16="http://schemas.microsoft.com/office/drawing/2014/chart" uri="{C3380CC4-5D6E-409C-BE32-E72D297353CC}">
              <c16:uniqueId val="{00000004-1D80-48CA-B6EC-42EA98A295D6}"/>
            </c:ext>
          </c:extLst>
        </c:ser>
        <c:ser>
          <c:idx val="5"/>
          <c:order val="5"/>
          <c:tx>
            <c:strRef>
              <c:f>accèssavon!$G$2</c:f>
              <c:strCache>
                <c:ptCount val="1"/>
                <c:pt idx="0">
                  <c:v>Ne sait pas</c:v>
                </c:pt>
              </c:strCache>
            </c:strRef>
          </c:tx>
          <c:spPr>
            <a:solidFill>
              <a:srgbClr val="D2CBB8"/>
            </a:solidFill>
            <a:ln>
              <a:noFill/>
            </a:ln>
            <a:effectLst/>
          </c:spPr>
          <c:invertIfNegative val="0"/>
          <c:cat>
            <c:strRef>
              <c:f>accèssavon!$A$3:$A$20</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accèssavon!$G$3:$G$20</c:f>
              <c:numCache>
                <c:formatCode>General</c:formatCode>
                <c:ptCount val="18"/>
                <c:pt idx="10" formatCode="0%">
                  <c:v>0.2</c:v>
                </c:pt>
              </c:numCache>
            </c:numRef>
          </c:val>
          <c:extLst>
            <c:ext xmlns:c16="http://schemas.microsoft.com/office/drawing/2014/chart" uri="{C3380CC4-5D6E-409C-BE32-E72D297353CC}">
              <c16:uniqueId val="{00000005-1D80-48CA-B6EC-42EA98A295D6}"/>
            </c:ext>
          </c:extLst>
        </c:ser>
        <c:dLbls>
          <c:showLegendKey val="0"/>
          <c:showVal val="0"/>
          <c:showCatName val="0"/>
          <c:showSerName val="0"/>
          <c:showPercent val="0"/>
          <c:showBubbleSize val="0"/>
        </c:dLbls>
        <c:gapWidth val="219"/>
        <c:overlap val="-27"/>
        <c:axId val="179167496"/>
        <c:axId val="179167888"/>
      </c:barChart>
      <c:catAx>
        <c:axId val="17916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9167888"/>
        <c:crosses val="autoZero"/>
        <c:auto val="1"/>
        <c:lblAlgn val="ctr"/>
        <c:lblOffset val="100"/>
        <c:noMultiLvlLbl val="0"/>
      </c:catAx>
      <c:valAx>
        <c:axId val="1791678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9167496"/>
        <c:crosses val="autoZero"/>
        <c:crossBetween val="between"/>
      </c:valAx>
      <c:spPr>
        <a:noFill/>
        <a:ln>
          <a:noFill/>
        </a:ln>
        <a:effectLst/>
      </c:spPr>
    </c:plotArea>
    <c:legend>
      <c:legendPos val="b"/>
      <c:layout>
        <c:manualLayout>
          <c:xMode val="edge"/>
          <c:yMode val="edge"/>
          <c:x val="2.9627814264930407E-4"/>
          <c:y val="0.81007765967504486"/>
          <c:w val="0.99940744371470136"/>
          <c:h val="0.17620021339528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'ecoles EHA'!$B$31</c:f>
              <c:strCache>
                <c:ptCount val="1"/>
                <c:pt idx="0">
                  <c:v>% écoles endommagées</c:v>
                </c:pt>
              </c:strCache>
            </c:strRef>
          </c:tx>
          <c:spPr>
            <a:solidFill>
              <a:srgbClr val="EE5859"/>
            </a:solidFill>
            <a:ln>
              <a:noFill/>
            </a:ln>
            <a:effectLst/>
          </c:spPr>
          <c:invertIfNegative val="0"/>
          <c:cat>
            <c:strRef>
              <c:f>'ecoles EHA'!$A$32:$A$49</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'ecoles EHA'!$B$32:$B$49</c:f>
              <c:numCache>
                <c:formatCode>0%</c:formatCode>
                <c:ptCount val="18"/>
                <c:pt idx="0">
                  <c:v>0.28232189973614774</c:v>
                </c:pt>
                <c:pt idx="1">
                  <c:v>0.47826086956521741</c:v>
                </c:pt>
                <c:pt idx="2">
                  <c:v>0.4946236559139785</c:v>
                </c:pt>
                <c:pt idx="3">
                  <c:v>0.27522935779816515</c:v>
                </c:pt>
                <c:pt idx="4">
                  <c:v>0.11702127659574468</c:v>
                </c:pt>
                <c:pt idx="5">
                  <c:v>0.26136363636363635</c:v>
                </c:pt>
                <c:pt idx="6">
                  <c:v>7.0866141732283464E-2</c:v>
                </c:pt>
                <c:pt idx="7">
                  <c:v>0.2982456140350877</c:v>
                </c:pt>
                <c:pt idx="8">
                  <c:v>0.33846153846153848</c:v>
                </c:pt>
                <c:pt idx="9">
                  <c:v>0.26415094339622641</c:v>
                </c:pt>
                <c:pt idx="10">
                  <c:v>0.22222222222222221</c:v>
                </c:pt>
                <c:pt idx="11">
                  <c:v>0.45833333333333331</c:v>
                </c:pt>
                <c:pt idx="12">
                  <c:v>0.22077922077922077</c:v>
                </c:pt>
                <c:pt idx="13">
                  <c:v>0.26271186440677968</c:v>
                </c:pt>
                <c:pt idx="14">
                  <c:v>0.25833333333333336</c:v>
                </c:pt>
                <c:pt idx="15">
                  <c:v>0.18232044198895028</c:v>
                </c:pt>
                <c:pt idx="16">
                  <c:v>7.6923076923076927E-2</c:v>
                </c:pt>
                <c:pt idx="17">
                  <c:v>0.42857142857142855</c:v>
                </c:pt>
              </c:numCache>
            </c:numRef>
          </c:val>
          <c:extLst>
            <c:ext xmlns:c16="http://schemas.microsoft.com/office/drawing/2014/chart" uri="{C3380CC4-5D6E-409C-BE32-E72D297353CC}">
              <c16:uniqueId val="{00000000-DEC2-4502-8025-AF37699A9FBE}"/>
            </c:ext>
          </c:extLst>
        </c:ser>
        <c:ser>
          <c:idx val="1"/>
          <c:order val="1"/>
          <c:tx>
            <c:strRef>
              <c:f>'ecoles EHA'!$C$31</c:f>
              <c:strCache>
                <c:ptCount val="1"/>
                <c:pt idx="0">
                  <c:v>% écoles détruites</c:v>
                </c:pt>
              </c:strCache>
            </c:strRef>
          </c:tx>
          <c:spPr>
            <a:solidFill>
              <a:srgbClr val="58585A"/>
            </a:solidFill>
            <a:ln>
              <a:noFill/>
            </a:ln>
            <a:effectLst/>
          </c:spPr>
          <c:invertIfNegative val="0"/>
          <c:cat>
            <c:strRef>
              <c:f>'ecoles EHA'!$A$32:$A$49</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'ecoles EHA'!$C$32:$C$49</c:f>
              <c:numCache>
                <c:formatCode>0%</c:formatCode>
                <c:ptCount val="18"/>
                <c:pt idx="0">
                  <c:v>0.18337730870712401</c:v>
                </c:pt>
                <c:pt idx="1">
                  <c:v>0.20652173913043478</c:v>
                </c:pt>
                <c:pt idx="2">
                  <c:v>0.25806451612903225</c:v>
                </c:pt>
                <c:pt idx="3">
                  <c:v>0.24770642201834864</c:v>
                </c:pt>
                <c:pt idx="4">
                  <c:v>5.3191489361702126E-3</c:v>
                </c:pt>
                <c:pt idx="5">
                  <c:v>0.13636363636363635</c:v>
                </c:pt>
                <c:pt idx="6">
                  <c:v>7.0866141732283464E-2</c:v>
                </c:pt>
                <c:pt idx="7">
                  <c:v>0.24561403508771928</c:v>
                </c:pt>
                <c:pt idx="8">
                  <c:v>0.26153846153846155</c:v>
                </c:pt>
                <c:pt idx="9">
                  <c:v>9.4339622641509441E-2</c:v>
                </c:pt>
                <c:pt idx="10">
                  <c:v>0.33333333333333331</c:v>
                </c:pt>
                <c:pt idx="11">
                  <c:v>0.375</c:v>
                </c:pt>
                <c:pt idx="12">
                  <c:v>0.12987012987012986</c:v>
                </c:pt>
                <c:pt idx="13">
                  <c:v>0.1864406779661017</c:v>
                </c:pt>
                <c:pt idx="14">
                  <c:v>0.21666666666666667</c:v>
                </c:pt>
                <c:pt idx="15">
                  <c:v>0.10497237569060773</c:v>
                </c:pt>
                <c:pt idx="16">
                  <c:v>5.4945054945054944E-2</c:v>
                </c:pt>
                <c:pt idx="17">
                  <c:v>0.2857142857142857</c:v>
                </c:pt>
              </c:numCache>
            </c:numRef>
          </c:val>
          <c:extLst>
            <c:ext xmlns:c16="http://schemas.microsoft.com/office/drawing/2014/chart" uri="{C3380CC4-5D6E-409C-BE32-E72D297353CC}">
              <c16:uniqueId val="{00000001-DEC2-4502-8025-AF37699A9FBE}"/>
            </c:ext>
          </c:extLst>
        </c:ser>
        <c:ser>
          <c:idx val="2"/>
          <c:order val="2"/>
          <c:tx>
            <c:strRef>
              <c:f>'ecoles EHA'!$D$31</c:f>
              <c:strCache>
                <c:ptCount val="1"/>
                <c:pt idx="0">
                  <c:v>% écoles accès eau</c:v>
                </c:pt>
              </c:strCache>
            </c:strRef>
          </c:tx>
          <c:spPr>
            <a:solidFill>
              <a:srgbClr val="FBDADA"/>
            </a:solidFill>
            <a:ln>
              <a:noFill/>
            </a:ln>
            <a:effectLst/>
          </c:spPr>
          <c:invertIfNegative val="0"/>
          <c:cat>
            <c:strRef>
              <c:f>'ecoles EHA'!$A$32:$A$49</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'ecoles EHA'!$D$32:$D$49</c:f>
              <c:numCache>
                <c:formatCode>0%</c:formatCode>
                <c:ptCount val="18"/>
                <c:pt idx="0">
                  <c:v>0.11213720316622691</c:v>
                </c:pt>
                <c:pt idx="1">
                  <c:v>0.16304347826086957</c:v>
                </c:pt>
                <c:pt idx="2">
                  <c:v>4.3010752688172046E-2</c:v>
                </c:pt>
                <c:pt idx="3">
                  <c:v>0.21100917431192662</c:v>
                </c:pt>
                <c:pt idx="4">
                  <c:v>0.13297872340425532</c:v>
                </c:pt>
                <c:pt idx="5">
                  <c:v>7.9545454545454544E-2</c:v>
                </c:pt>
                <c:pt idx="6">
                  <c:v>0.14173228346456693</c:v>
                </c:pt>
                <c:pt idx="7">
                  <c:v>8.771929824561403E-2</c:v>
                </c:pt>
                <c:pt idx="8">
                  <c:v>8.2051282051282051E-2</c:v>
                </c:pt>
                <c:pt idx="9">
                  <c:v>0.15094339622641509</c:v>
                </c:pt>
                <c:pt idx="10">
                  <c:v>0.33333333333333331</c:v>
                </c:pt>
                <c:pt idx="11">
                  <c:v>0.125</c:v>
                </c:pt>
                <c:pt idx="12">
                  <c:v>0.19480519480519481</c:v>
                </c:pt>
                <c:pt idx="13">
                  <c:v>0.16101694915254236</c:v>
                </c:pt>
                <c:pt idx="14">
                  <c:v>0.125</c:v>
                </c:pt>
                <c:pt idx="15">
                  <c:v>0.287292817679558</c:v>
                </c:pt>
                <c:pt idx="16">
                  <c:v>0.13186813186813187</c:v>
                </c:pt>
                <c:pt idx="17">
                  <c:v>0.14285714285714285</c:v>
                </c:pt>
              </c:numCache>
            </c:numRef>
          </c:val>
          <c:extLst>
            <c:ext xmlns:c16="http://schemas.microsoft.com/office/drawing/2014/chart" uri="{C3380CC4-5D6E-409C-BE32-E72D297353CC}">
              <c16:uniqueId val="{00000002-DEC2-4502-8025-AF37699A9FBE}"/>
            </c:ext>
          </c:extLst>
        </c:ser>
        <c:ser>
          <c:idx val="3"/>
          <c:order val="3"/>
          <c:tx>
            <c:strRef>
              <c:f>'ecoles EHA'!$E$31</c:f>
              <c:strCache>
                <c:ptCount val="1"/>
                <c:pt idx="0">
                  <c:v>% écoles accès latrines</c:v>
                </c:pt>
              </c:strCache>
            </c:strRef>
          </c:tx>
          <c:spPr>
            <a:solidFill>
              <a:srgbClr val="D2CBB8"/>
            </a:solidFill>
            <a:ln>
              <a:noFill/>
            </a:ln>
            <a:effectLst/>
          </c:spPr>
          <c:invertIfNegative val="0"/>
          <c:cat>
            <c:strRef>
              <c:f>'ecoles EHA'!$A$32:$A$49</c:f>
              <c:strCache>
                <c:ptCount val="18"/>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Kongolo</c:v>
                </c:pt>
                <c:pt idx="13">
                  <c:v>Manono</c:v>
                </c:pt>
                <c:pt idx="14">
                  <c:v>Mbulula</c:v>
                </c:pt>
                <c:pt idx="15">
                  <c:v>Moba</c:v>
                </c:pt>
                <c:pt idx="16">
                  <c:v>Nyemba</c:v>
                </c:pt>
                <c:pt idx="17">
                  <c:v>Nyunzu</c:v>
                </c:pt>
              </c:strCache>
            </c:strRef>
          </c:cat>
          <c:val>
            <c:numRef>
              <c:f>'ecoles EHA'!$E$32:$E$49</c:f>
              <c:numCache>
                <c:formatCode>0%</c:formatCode>
                <c:ptCount val="18"/>
                <c:pt idx="0">
                  <c:v>0.16490765171503957</c:v>
                </c:pt>
                <c:pt idx="1">
                  <c:v>8.6956521739130432E-2</c:v>
                </c:pt>
                <c:pt idx="2">
                  <c:v>0.10752688172043011</c:v>
                </c:pt>
                <c:pt idx="3">
                  <c:v>0.20183486238532111</c:v>
                </c:pt>
                <c:pt idx="4">
                  <c:v>9.5744680851063829E-2</c:v>
                </c:pt>
                <c:pt idx="5">
                  <c:v>6.8181818181818177E-2</c:v>
                </c:pt>
                <c:pt idx="6">
                  <c:v>3.937007874015748E-2</c:v>
                </c:pt>
                <c:pt idx="7">
                  <c:v>0.14035087719298245</c:v>
                </c:pt>
                <c:pt idx="8">
                  <c:v>0.15384615384615385</c:v>
                </c:pt>
                <c:pt idx="9">
                  <c:v>0.32075471698113206</c:v>
                </c:pt>
                <c:pt idx="10">
                  <c:v>0.44444444444444442</c:v>
                </c:pt>
                <c:pt idx="11">
                  <c:v>4.1666666666666664E-2</c:v>
                </c:pt>
                <c:pt idx="12">
                  <c:v>0.16883116883116883</c:v>
                </c:pt>
                <c:pt idx="13">
                  <c:v>0.17796610169491525</c:v>
                </c:pt>
                <c:pt idx="14">
                  <c:v>0.25</c:v>
                </c:pt>
                <c:pt idx="15">
                  <c:v>0.40883977900552487</c:v>
                </c:pt>
                <c:pt idx="16">
                  <c:v>0.18681318681318682</c:v>
                </c:pt>
                <c:pt idx="17">
                  <c:v>0.2857142857142857</c:v>
                </c:pt>
              </c:numCache>
            </c:numRef>
          </c:val>
          <c:extLst>
            <c:ext xmlns:c16="http://schemas.microsoft.com/office/drawing/2014/chart" uri="{C3380CC4-5D6E-409C-BE32-E72D297353CC}">
              <c16:uniqueId val="{00000003-DEC2-4502-8025-AF37699A9FBE}"/>
            </c:ext>
          </c:extLst>
        </c:ser>
        <c:dLbls>
          <c:showLegendKey val="0"/>
          <c:showVal val="0"/>
          <c:showCatName val="0"/>
          <c:showSerName val="0"/>
          <c:showPercent val="0"/>
          <c:showBubbleSize val="0"/>
        </c:dLbls>
        <c:gapWidth val="219"/>
        <c:overlap val="-27"/>
        <c:axId val="179169064"/>
        <c:axId val="179169456"/>
      </c:barChart>
      <c:catAx>
        <c:axId val="179169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9169456"/>
        <c:crosses val="autoZero"/>
        <c:auto val="1"/>
        <c:lblAlgn val="ctr"/>
        <c:lblOffset val="100"/>
        <c:noMultiLvlLbl val="0"/>
      </c:catAx>
      <c:valAx>
        <c:axId val="179169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9169064"/>
        <c:crosses val="autoZero"/>
        <c:crossBetween val="between"/>
      </c:valAx>
      <c:spPr>
        <a:noFill/>
        <a:ln>
          <a:noFill/>
        </a:ln>
        <a:effectLst/>
      </c:spPr>
    </c:plotArea>
    <c:legend>
      <c:legendPos val="b"/>
      <c:layout>
        <c:manualLayout>
          <c:xMode val="edge"/>
          <c:yMode val="edge"/>
          <c:x val="6.3912031081166951E-3"/>
          <c:y val="0.81399297494765466"/>
          <c:w val="0.97119182454974551"/>
          <c:h val="0.1663799447299357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sz="2400" b="1" dirty="0">
                <a:effectLst/>
              </a:rPr>
              <a:t>Façons principales pour les populations d'envoyer et de recevoir de l'argent selon les IC, en %</a:t>
            </a:r>
            <a:r>
              <a:rPr lang="fr-FR" sz="2400" b="1" baseline="0" dirty="0">
                <a:effectLst/>
              </a:rPr>
              <a:t> d’AS</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EE5859"/>
            </a:solidFill>
            <a:ln>
              <a:noFill/>
            </a:ln>
            <a:effectLst/>
          </c:spPr>
          <c:invertIfNegative val="0"/>
          <c:cat>
            <c:strRef>
              <c:f>argent!$B$26:$G$26</c:f>
              <c:strCache>
                <c:ptCount val="6"/>
                <c:pt idx="0">
                  <c:v>Aucune</c:v>
                </c:pt>
                <c:pt idx="1">
                  <c:v>Transfert par téléphonie mobile</c:v>
                </c:pt>
                <c:pt idx="2">
                  <c:v>Commercant</c:v>
                </c:pt>
                <c:pt idx="3">
                  <c:v>Agence de micro-finance</c:v>
                </c:pt>
                <c:pt idx="4">
                  <c:v>Autre</c:v>
                </c:pt>
                <c:pt idx="5">
                  <c:v>Banques</c:v>
                </c:pt>
              </c:strCache>
            </c:strRef>
          </c:cat>
          <c:val>
            <c:numRef>
              <c:f>argent!$B$27:$G$27</c:f>
              <c:numCache>
                <c:formatCode>0%</c:formatCode>
                <c:ptCount val="6"/>
                <c:pt idx="0" formatCode="0.00%">
                  <c:v>0.46000000000000008</c:v>
                </c:pt>
                <c:pt idx="1">
                  <c:v>0.43611111111111112</c:v>
                </c:pt>
                <c:pt idx="2">
                  <c:v>0.19777777777777777</c:v>
                </c:pt>
                <c:pt idx="3">
                  <c:v>0.19388888888888889</c:v>
                </c:pt>
                <c:pt idx="4">
                  <c:v>5.5555555555555552E-2</c:v>
                </c:pt>
                <c:pt idx="5">
                  <c:v>5.9097222222222232E-2</c:v>
                </c:pt>
              </c:numCache>
            </c:numRef>
          </c:val>
          <c:extLst>
            <c:ext xmlns:c16="http://schemas.microsoft.com/office/drawing/2014/chart" uri="{C3380CC4-5D6E-409C-BE32-E72D297353CC}">
              <c16:uniqueId val="{00000000-6253-477A-BF5F-1E1F0DB147B0}"/>
            </c:ext>
          </c:extLst>
        </c:ser>
        <c:dLbls>
          <c:showLegendKey val="0"/>
          <c:showVal val="0"/>
          <c:showCatName val="0"/>
          <c:showSerName val="0"/>
          <c:showPercent val="0"/>
          <c:showBubbleSize val="0"/>
        </c:dLbls>
        <c:gapWidth val="182"/>
        <c:axId val="179170240"/>
        <c:axId val="205166272"/>
      </c:barChart>
      <c:catAx>
        <c:axId val="17917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05166272"/>
        <c:crosses val="autoZero"/>
        <c:auto val="1"/>
        <c:lblAlgn val="ctr"/>
        <c:lblOffset val="100"/>
        <c:noMultiLvlLbl val="0"/>
      </c:catAx>
      <c:valAx>
        <c:axId val="2051662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9170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dépl_pdi!$B$58</c:f>
              <c:strCache>
                <c:ptCount val="1"/>
                <c:pt idx="0">
                  <c:v>Non</c:v>
                </c:pt>
              </c:strCache>
            </c:strRef>
          </c:tx>
          <c:spPr>
            <a:solidFill>
              <a:srgbClr val="D2CBB8">
                <a:alpha val="49804"/>
              </a:srgbClr>
            </a:solidFill>
            <a:ln>
              <a:noFill/>
            </a:ln>
            <a:effectLst/>
          </c:spPr>
          <c:invertIfNegative val="0"/>
          <c:cat>
            <c:strRef>
              <c:f>dépl_pdi!$A$59:$A$75</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dépl_pdi!$B$59:$B$75</c:f>
              <c:numCache>
                <c:formatCode>General</c:formatCode>
                <c:ptCount val="17"/>
                <c:pt idx="0" formatCode="0%">
                  <c:v>0</c:v>
                </c:pt>
                <c:pt idx="3" formatCode="0%">
                  <c:v>0.06</c:v>
                </c:pt>
                <c:pt idx="4" formatCode="0%">
                  <c:v>0.41176470588235292</c:v>
                </c:pt>
                <c:pt idx="5" formatCode="0%">
                  <c:v>0.27272727272727271</c:v>
                </c:pt>
                <c:pt idx="6" formatCode="0%">
                  <c:v>0.36842105263157893</c:v>
                </c:pt>
                <c:pt idx="7" formatCode="0%">
                  <c:v>0.8</c:v>
                </c:pt>
                <c:pt idx="8" formatCode="0%">
                  <c:v>0.21428571428571427</c:v>
                </c:pt>
                <c:pt idx="9" formatCode="0%">
                  <c:v>0.33</c:v>
                </c:pt>
                <c:pt idx="13" formatCode="0%">
                  <c:v>0.13</c:v>
                </c:pt>
                <c:pt idx="14" formatCode="0%">
                  <c:v>0.4</c:v>
                </c:pt>
                <c:pt idx="15" formatCode="0%">
                  <c:v>0.4</c:v>
                </c:pt>
              </c:numCache>
            </c:numRef>
          </c:val>
          <c:extLst>
            <c:ext xmlns:c16="http://schemas.microsoft.com/office/drawing/2014/chart" uri="{C3380CC4-5D6E-409C-BE32-E72D297353CC}">
              <c16:uniqueId val="{00000000-43B5-496F-9880-DF1959D3D48F}"/>
            </c:ext>
          </c:extLst>
        </c:ser>
        <c:ser>
          <c:idx val="1"/>
          <c:order val="1"/>
          <c:tx>
            <c:strRef>
              <c:f>dépl_pdi!$C$58</c:f>
              <c:strCache>
                <c:ptCount val="1"/>
                <c:pt idx="0">
                  <c:v>1 à 2 fois</c:v>
                </c:pt>
              </c:strCache>
            </c:strRef>
          </c:tx>
          <c:spPr>
            <a:solidFill>
              <a:srgbClr val="EE5859">
                <a:alpha val="20000"/>
              </a:srgbClr>
            </a:solidFill>
            <a:ln>
              <a:noFill/>
            </a:ln>
            <a:effectLst/>
          </c:spPr>
          <c:invertIfNegative val="0"/>
          <c:cat>
            <c:strRef>
              <c:f>dépl_pdi!$A$59:$A$75</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dépl_pdi!$C$59:$C$75</c:f>
              <c:numCache>
                <c:formatCode>0%</c:formatCode>
                <c:ptCount val="17"/>
                <c:pt idx="0">
                  <c:v>0.47058823529411764</c:v>
                </c:pt>
                <c:pt idx="1">
                  <c:v>0.66666666666666663</c:v>
                </c:pt>
                <c:pt idx="2">
                  <c:v>0.5</c:v>
                </c:pt>
                <c:pt idx="3">
                  <c:v>0.72</c:v>
                </c:pt>
                <c:pt idx="4">
                  <c:v>0.52941176470588236</c:v>
                </c:pt>
                <c:pt idx="5">
                  <c:v>0.45</c:v>
                </c:pt>
                <c:pt idx="6">
                  <c:v>0.52631578947368418</c:v>
                </c:pt>
                <c:pt idx="7">
                  <c:v>0.2</c:v>
                </c:pt>
                <c:pt idx="8">
                  <c:v>0.7142857142857143</c:v>
                </c:pt>
                <c:pt idx="9">
                  <c:v>0.44</c:v>
                </c:pt>
                <c:pt idx="10">
                  <c:v>0.75</c:v>
                </c:pt>
                <c:pt idx="11">
                  <c:v>1</c:v>
                </c:pt>
                <c:pt idx="12">
                  <c:v>0.69</c:v>
                </c:pt>
                <c:pt idx="13">
                  <c:v>0.5</c:v>
                </c:pt>
                <c:pt idx="14">
                  <c:v>0.6</c:v>
                </c:pt>
                <c:pt idx="15">
                  <c:v>0.2</c:v>
                </c:pt>
                <c:pt idx="16">
                  <c:v>0.66666666666666663</c:v>
                </c:pt>
              </c:numCache>
            </c:numRef>
          </c:val>
          <c:extLst>
            <c:ext xmlns:c16="http://schemas.microsoft.com/office/drawing/2014/chart" uri="{C3380CC4-5D6E-409C-BE32-E72D297353CC}">
              <c16:uniqueId val="{00000001-43B5-496F-9880-DF1959D3D48F}"/>
            </c:ext>
          </c:extLst>
        </c:ser>
        <c:ser>
          <c:idx val="2"/>
          <c:order val="2"/>
          <c:tx>
            <c:strRef>
              <c:f>dépl_pdi!$D$58</c:f>
              <c:strCache>
                <c:ptCount val="1"/>
                <c:pt idx="0">
                  <c:v>2 à 3 fois</c:v>
                </c:pt>
              </c:strCache>
            </c:strRef>
          </c:tx>
          <c:spPr>
            <a:solidFill>
              <a:srgbClr val="EE5859">
                <a:alpha val="50000"/>
              </a:srgbClr>
            </a:solidFill>
            <a:ln>
              <a:noFill/>
            </a:ln>
            <a:effectLst/>
          </c:spPr>
          <c:invertIfNegative val="0"/>
          <c:cat>
            <c:strRef>
              <c:f>dépl_pdi!$A$59:$A$75</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dépl_pdi!$D$59:$D$75</c:f>
              <c:numCache>
                <c:formatCode>0%</c:formatCode>
                <c:ptCount val="17"/>
                <c:pt idx="0">
                  <c:v>0.47</c:v>
                </c:pt>
                <c:pt idx="1">
                  <c:v>0.33333333333333331</c:v>
                </c:pt>
                <c:pt idx="2">
                  <c:v>0.3888888888888889</c:v>
                </c:pt>
                <c:pt idx="3">
                  <c:v>0.22</c:v>
                </c:pt>
                <c:pt idx="5">
                  <c:v>0.18181818181818182</c:v>
                </c:pt>
                <c:pt idx="6">
                  <c:v>5.2631578947368418E-2</c:v>
                </c:pt>
                <c:pt idx="8">
                  <c:v>7.1428571428571425E-2</c:v>
                </c:pt>
                <c:pt idx="9">
                  <c:v>0.11</c:v>
                </c:pt>
                <c:pt idx="10">
                  <c:v>0.25</c:v>
                </c:pt>
                <c:pt idx="12">
                  <c:v>0.23</c:v>
                </c:pt>
                <c:pt idx="13">
                  <c:v>0.38</c:v>
                </c:pt>
                <c:pt idx="15">
                  <c:v>0.4</c:v>
                </c:pt>
              </c:numCache>
            </c:numRef>
          </c:val>
          <c:extLst>
            <c:ext xmlns:c16="http://schemas.microsoft.com/office/drawing/2014/chart" uri="{C3380CC4-5D6E-409C-BE32-E72D297353CC}">
              <c16:uniqueId val="{00000002-43B5-496F-9880-DF1959D3D48F}"/>
            </c:ext>
          </c:extLst>
        </c:ser>
        <c:ser>
          <c:idx val="3"/>
          <c:order val="3"/>
          <c:tx>
            <c:strRef>
              <c:f>dépl_pdi!$E$58</c:f>
              <c:strCache>
                <c:ptCount val="1"/>
                <c:pt idx="0">
                  <c:v>Plus de 3 fois</c:v>
                </c:pt>
              </c:strCache>
            </c:strRef>
          </c:tx>
          <c:spPr>
            <a:solidFill>
              <a:srgbClr val="EE5859"/>
            </a:solidFill>
            <a:ln>
              <a:noFill/>
            </a:ln>
            <a:effectLst/>
          </c:spPr>
          <c:invertIfNegative val="0"/>
          <c:cat>
            <c:strRef>
              <c:f>dépl_pdi!$A$59:$A$75</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dépl_pdi!$E$59:$E$75</c:f>
              <c:numCache>
                <c:formatCode>General</c:formatCode>
                <c:ptCount val="17"/>
                <c:pt idx="0" formatCode="0%">
                  <c:v>5.8823529411764705E-2</c:v>
                </c:pt>
                <c:pt idx="2" formatCode="0%">
                  <c:v>0.1111111111111111</c:v>
                </c:pt>
                <c:pt idx="5" formatCode="0%">
                  <c:v>9.0909090909090912E-2</c:v>
                </c:pt>
                <c:pt idx="6" formatCode="0%">
                  <c:v>5.2631578947368418E-2</c:v>
                </c:pt>
                <c:pt idx="9" formatCode="0%">
                  <c:v>0.11</c:v>
                </c:pt>
                <c:pt idx="16" formatCode="0%">
                  <c:v>0.33333333333333331</c:v>
                </c:pt>
              </c:numCache>
            </c:numRef>
          </c:val>
          <c:extLst>
            <c:ext xmlns:c16="http://schemas.microsoft.com/office/drawing/2014/chart" uri="{C3380CC4-5D6E-409C-BE32-E72D297353CC}">
              <c16:uniqueId val="{00000003-43B5-496F-9880-DF1959D3D48F}"/>
            </c:ext>
          </c:extLst>
        </c:ser>
        <c:ser>
          <c:idx val="4"/>
          <c:order val="4"/>
          <c:tx>
            <c:strRef>
              <c:f>dépl_pdi!$F$58</c:f>
              <c:strCache>
                <c:ptCount val="1"/>
                <c:pt idx="0">
                  <c:v>Ne sait pas</c:v>
                </c:pt>
              </c:strCache>
            </c:strRef>
          </c:tx>
          <c:spPr>
            <a:solidFill>
              <a:srgbClr val="5A5959"/>
            </a:solidFill>
            <a:ln>
              <a:noFill/>
            </a:ln>
            <a:effectLst/>
          </c:spPr>
          <c:invertIfNegative val="0"/>
          <c:cat>
            <c:strRef>
              <c:f>dépl_pdi!$A$59:$A$75</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dépl_pdi!$F$59:$F$75</c:f>
              <c:numCache>
                <c:formatCode>General</c:formatCode>
                <c:ptCount val="17"/>
                <c:pt idx="0" formatCode="0%">
                  <c:v>0</c:v>
                </c:pt>
                <c:pt idx="4" formatCode="0%">
                  <c:v>5.8823529411764705E-2</c:v>
                </c:pt>
                <c:pt idx="12" formatCode="0%">
                  <c:v>0.08</c:v>
                </c:pt>
              </c:numCache>
            </c:numRef>
          </c:val>
          <c:extLst>
            <c:ext xmlns:c16="http://schemas.microsoft.com/office/drawing/2014/chart" uri="{C3380CC4-5D6E-409C-BE32-E72D297353CC}">
              <c16:uniqueId val="{00000004-43B5-496F-9880-DF1959D3D48F}"/>
            </c:ext>
          </c:extLst>
        </c:ser>
        <c:dLbls>
          <c:showLegendKey val="0"/>
          <c:showVal val="0"/>
          <c:showCatName val="0"/>
          <c:showSerName val="0"/>
          <c:showPercent val="0"/>
          <c:showBubbleSize val="0"/>
        </c:dLbls>
        <c:gapWidth val="100"/>
        <c:overlap val="100"/>
        <c:axId val="177727264"/>
        <c:axId val="177737888"/>
      </c:barChart>
      <c:catAx>
        <c:axId val="17772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7737888"/>
        <c:crosses val="autoZero"/>
        <c:auto val="1"/>
        <c:lblAlgn val="ctr"/>
        <c:lblOffset val="100"/>
        <c:noMultiLvlLbl val="0"/>
      </c:catAx>
      <c:valAx>
        <c:axId val="1777378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772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EE5859"/>
            </a:solidFill>
            <a:ln>
              <a:noFill/>
            </a:ln>
            <a:effectLst/>
          </c:spPr>
          <c:invertIfNegative val="0"/>
          <c:cat>
            <c:strRef>
              <c:f>mvt_pend_pdi!$I$13:$M$13</c:f>
              <c:strCache>
                <c:ptCount val="5"/>
                <c:pt idx="0">
                  <c:v>Vérifier sécurité dans AS d'origine</c:v>
                </c:pt>
                <c:pt idx="1">
                  <c:v>Vérifier leurs biens dans AS d'origine</c:v>
                </c:pt>
                <c:pt idx="2">
                  <c:v>Saison de récolte dans AS d'origine</c:v>
                </c:pt>
                <c:pt idx="3">
                  <c:v>Saison de semence dans AS d'origine</c:v>
                </c:pt>
                <c:pt idx="4">
                  <c:v>Autre</c:v>
                </c:pt>
              </c:strCache>
            </c:strRef>
          </c:cat>
          <c:val>
            <c:numRef>
              <c:f>mvt_pend_pdi!$I$14:$M$14</c:f>
              <c:numCache>
                <c:formatCode>0%</c:formatCode>
                <c:ptCount val="5"/>
                <c:pt idx="0">
                  <c:v>0.39</c:v>
                </c:pt>
                <c:pt idx="1">
                  <c:v>0.28999999999999998</c:v>
                </c:pt>
                <c:pt idx="2">
                  <c:v>0.21</c:v>
                </c:pt>
                <c:pt idx="3">
                  <c:v>0.16</c:v>
                </c:pt>
                <c:pt idx="4">
                  <c:v>9.4444444444444428E-3</c:v>
                </c:pt>
              </c:numCache>
            </c:numRef>
          </c:val>
          <c:extLst>
            <c:ext xmlns:c16="http://schemas.microsoft.com/office/drawing/2014/chart" uri="{C3380CC4-5D6E-409C-BE32-E72D297353CC}">
              <c16:uniqueId val="{00000000-12F3-4E17-A891-E77AAF920FB4}"/>
            </c:ext>
          </c:extLst>
        </c:ser>
        <c:dLbls>
          <c:showLegendKey val="0"/>
          <c:showVal val="0"/>
          <c:showCatName val="0"/>
          <c:showSerName val="0"/>
          <c:showPercent val="0"/>
          <c:showBubbleSize val="0"/>
        </c:dLbls>
        <c:gapWidth val="219"/>
        <c:overlap val="-27"/>
        <c:axId val="176999024"/>
        <c:axId val="178205040"/>
      </c:barChart>
      <c:catAx>
        <c:axId val="17699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8205040"/>
        <c:crosses val="autoZero"/>
        <c:auto val="1"/>
        <c:lblAlgn val="ctr"/>
        <c:lblOffset val="100"/>
        <c:noMultiLvlLbl val="0"/>
      </c:catAx>
      <c:valAx>
        <c:axId val="178205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699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900" b="1" i="0" baseline="0" dirty="0" err="1">
                <a:effectLst/>
              </a:rPr>
              <a:t>Durée</a:t>
            </a:r>
            <a:r>
              <a:rPr lang="en-US" sz="1900" b="1" i="0" baseline="0" dirty="0">
                <a:effectLst/>
              </a:rPr>
              <a:t> </a:t>
            </a:r>
            <a:r>
              <a:rPr lang="en-US" sz="1900" b="1" i="0" baseline="0" dirty="0" err="1">
                <a:effectLst/>
              </a:rPr>
              <a:t>moyenne</a:t>
            </a:r>
            <a:r>
              <a:rPr lang="en-US" sz="1900" b="1" i="0" baseline="0" dirty="0">
                <a:effectLst/>
              </a:rPr>
              <a:t> </a:t>
            </a:r>
            <a:r>
              <a:rPr lang="en-US" sz="1900" b="1" i="0" baseline="0" dirty="0" err="1">
                <a:effectLst/>
              </a:rPr>
              <a:t>depuis</a:t>
            </a:r>
            <a:r>
              <a:rPr lang="en-US" sz="1900" b="1" i="0" baseline="0" dirty="0">
                <a:effectLst/>
              </a:rPr>
              <a:t> que la </a:t>
            </a:r>
            <a:r>
              <a:rPr lang="en-US" sz="1900" b="1" i="0" baseline="0" dirty="0" err="1">
                <a:effectLst/>
              </a:rPr>
              <a:t>majorité</a:t>
            </a:r>
            <a:r>
              <a:rPr lang="en-US" sz="1900" b="1" i="0" baseline="0" dirty="0">
                <a:effectLst/>
              </a:rPr>
              <a:t> des ménages </a:t>
            </a:r>
            <a:r>
              <a:rPr lang="en-US" sz="1900" b="1" i="0" baseline="0" dirty="0" err="1">
                <a:effectLst/>
              </a:rPr>
              <a:t>retournés</a:t>
            </a:r>
            <a:r>
              <a:rPr lang="en-US" sz="1900" b="1" i="0" baseline="0" dirty="0">
                <a:effectLst/>
              </a:rPr>
              <a:t> </a:t>
            </a:r>
            <a:r>
              <a:rPr lang="en-US" sz="1900" b="1" i="0" baseline="0" dirty="0">
                <a:solidFill>
                  <a:srgbClr val="FF0000"/>
                </a:solidFill>
                <a:effectLst/>
              </a:rPr>
              <a:t>(</a:t>
            </a:r>
            <a:r>
              <a:rPr lang="en-US" sz="1900" b="1" i="0" baseline="0" dirty="0" err="1">
                <a:solidFill>
                  <a:srgbClr val="FF0000"/>
                </a:solidFill>
                <a:effectLst/>
              </a:rPr>
              <a:t>ancien</a:t>
            </a:r>
            <a:r>
              <a:rPr lang="en-US" sz="1900" b="1" i="0" baseline="0" dirty="0">
                <a:solidFill>
                  <a:srgbClr val="FF0000"/>
                </a:solidFill>
                <a:effectLst/>
              </a:rPr>
              <a:t> PDI) </a:t>
            </a:r>
            <a:r>
              <a:rPr lang="en-US" sz="1900" b="1" i="0" baseline="0" dirty="0" err="1">
                <a:effectLst/>
              </a:rPr>
              <a:t>sont</a:t>
            </a:r>
            <a:r>
              <a:rPr lang="en-US" sz="1900" b="1" i="0" baseline="0" dirty="0">
                <a:effectLst/>
              </a:rPr>
              <a:t> </a:t>
            </a:r>
            <a:r>
              <a:rPr lang="en-US" sz="1900" b="1" i="0" baseline="0" dirty="0" err="1">
                <a:effectLst/>
              </a:rPr>
              <a:t>revenus</a:t>
            </a:r>
            <a:r>
              <a:rPr lang="en-US" sz="1900" b="1" i="0" baseline="0" dirty="0">
                <a:effectLst/>
              </a:rPr>
              <a:t> </a:t>
            </a:r>
            <a:r>
              <a:rPr lang="en-US" sz="1900" b="1" i="0" baseline="0" dirty="0" err="1">
                <a:effectLst/>
              </a:rPr>
              <a:t>dans</a:t>
            </a:r>
            <a:r>
              <a:rPr lang="en-US" sz="1900" b="1" i="0" baseline="0" dirty="0">
                <a:effectLst/>
              </a:rPr>
              <a:t> </a:t>
            </a:r>
            <a:r>
              <a:rPr lang="en-US" sz="1900" b="1" i="0" baseline="0" dirty="0" err="1">
                <a:effectLst/>
              </a:rPr>
              <a:t>leurs</a:t>
            </a:r>
            <a:r>
              <a:rPr lang="en-US" sz="1900" b="1" i="0" baseline="0" dirty="0">
                <a:effectLst/>
              </a:rPr>
              <a:t> </a:t>
            </a:r>
            <a:r>
              <a:rPr lang="en-US" sz="1900" b="1" i="0" baseline="0" dirty="0" err="1">
                <a:effectLst/>
              </a:rPr>
              <a:t>lieux</a:t>
            </a:r>
            <a:r>
              <a:rPr lang="en-US" sz="1900" b="1" i="0" baseline="0" dirty="0">
                <a:effectLst/>
              </a:rPr>
              <a:t> </a:t>
            </a:r>
            <a:r>
              <a:rPr lang="en-US" sz="1900" b="1" i="0" baseline="0" dirty="0" err="1">
                <a:effectLst/>
              </a:rPr>
              <a:t>d'origine</a:t>
            </a:r>
            <a:r>
              <a:rPr lang="en-US" sz="1900" b="1" i="0" baseline="0" dirty="0">
                <a:effectLst/>
              </a:rPr>
              <a:t>, </a:t>
            </a:r>
            <a:r>
              <a:rPr lang="en-US" sz="1900" b="1" i="0" baseline="0" dirty="0" err="1">
                <a:effectLst/>
              </a:rPr>
              <a:t>en</a:t>
            </a:r>
            <a:r>
              <a:rPr lang="en-US" sz="1900" b="1" i="0" baseline="0" dirty="0">
                <a:effectLst/>
              </a:rPr>
              <a:t> % </a:t>
            </a:r>
            <a:r>
              <a:rPr lang="en-US" sz="1900" b="1" i="0" baseline="0" dirty="0" err="1">
                <a:effectLst/>
              </a:rPr>
              <a:t>d’AS</a:t>
            </a:r>
            <a:r>
              <a:rPr lang="en-US" sz="1900" b="1" i="0" baseline="0" dirty="0">
                <a:effectLst/>
              </a:rPr>
              <a:t>, par ZS </a:t>
            </a:r>
            <a:endParaRPr lang="en-US" sz="1900" dirty="0">
              <a:effectLst/>
            </a:endParaRPr>
          </a:p>
        </c:rich>
      </c:tx>
      <c:layout>
        <c:manualLayout>
          <c:xMode val="edge"/>
          <c:yMode val="edge"/>
          <c:x val="0.11882057290799838"/>
          <c:y val="2.060931899641577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barChart>
        <c:barDir val="col"/>
        <c:grouping val="stacked"/>
        <c:varyColors val="0"/>
        <c:ser>
          <c:idx val="0"/>
          <c:order val="0"/>
          <c:tx>
            <c:strRef>
              <c:f>durée_ret!$B$2</c:f>
              <c:strCache>
                <c:ptCount val="1"/>
                <c:pt idx="0">
                  <c:v>1 mois</c:v>
                </c:pt>
              </c:strCache>
            </c:strRef>
          </c:tx>
          <c:spPr>
            <a:solidFill>
              <a:srgbClr val="EE5859"/>
            </a:solidFill>
            <a:ln>
              <a:noFill/>
            </a:ln>
            <a:effectLst/>
          </c:spPr>
          <c:invertIfNegative val="0"/>
          <c:cat>
            <c:strRef>
              <c:f>durée_ret!$A$3:$A$20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Kansimba</c:v>
                </c:pt>
                <c:pt idx="12">
                  <c:v>Kiyambi</c:v>
                </c:pt>
                <c:pt idx="13">
                  <c:v>Manono</c:v>
                </c:pt>
                <c:pt idx="14">
                  <c:v>Mbulula</c:v>
                </c:pt>
                <c:pt idx="15">
                  <c:v>Moba</c:v>
                </c:pt>
                <c:pt idx="16">
                  <c:v>Nyemba</c:v>
                </c:pt>
                <c:pt idx="17">
                  <c:v>Nyunzu</c:v>
                </c:pt>
              </c:strCache>
            </c:strRef>
          </c:cat>
          <c:val>
            <c:numRef>
              <c:f>durée_ret!$B$3:$B$20</c:f>
              <c:numCache>
                <c:formatCode>General</c:formatCode>
                <c:ptCount val="18"/>
              </c:numCache>
            </c:numRef>
          </c:val>
          <c:extLst>
            <c:ext xmlns:c16="http://schemas.microsoft.com/office/drawing/2014/chart" uri="{C3380CC4-5D6E-409C-BE32-E72D297353CC}">
              <c16:uniqueId val="{00000000-72C5-46DE-B3C1-02F981019E26}"/>
            </c:ext>
          </c:extLst>
        </c:ser>
        <c:ser>
          <c:idx val="1"/>
          <c:order val="1"/>
          <c:tx>
            <c:strRef>
              <c:f>durée_ret!$C$2</c:f>
              <c:strCache>
                <c:ptCount val="1"/>
                <c:pt idx="0">
                  <c:v>1 à 3 mois</c:v>
                </c:pt>
              </c:strCache>
            </c:strRef>
          </c:tx>
          <c:spPr>
            <a:solidFill>
              <a:srgbClr val="EE5859">
                <a:alpha val="50000"/>
              </a:srgbClr>
            </a:solidFill>
            <a:ln>
              <a:noFill/>
            </a:ln>
            <a:effectLst/>
          </c:spPr>
          <c:invertIfNegative val="0"/>
          <c:cat>
            <c:strRef>
              <c:f>durée_ret!$A$3:$A$20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Kansimba</c:v>
                </c:pt>
                <c:pt idx="12">
                  <c:v>Kiyambi</c:v>
                </c:pt>
                <c:pt idx="13">
                  <c:v>Manono</c:v>
                </c:pt>
                <c:pt idx="14">
                  <c:v>Mbulula</c:v>
                </c:pt>
                <c:pt idx="15">
                  <c:v>Moba</c:v>
                </c:pt>
                <c:pt idx="16">
                  <c:v>Nyemba</c:v>
                </c:pt>
                <c:pt idx="17">
                  <c:v>Nyunzu</c:v>
                </c:pt>
              </c:strCache>
            </c:strRef>
          </c:cat>
          <c:val>
            <c:numRef>
              <c:f>durée_ret!$C$3:$C$20</c:f>
              <c:numCache>
                <c:formatCode>0%</c:formatCode>
                <c:ptCount val="18"/>
                <c:pt idx="1">
                  <c:v>0.25</c:v>
                </c:pt>
                <c:pt idx="4">
                  <c:v>0.06</c:v>
                </c:pt>
                <c:pt idx="6">
                  <c:v>0.1</c:v>
                </c:pt>
                <c:pt idx="10">
                  <c:v>0.1111111111111111</c:v>
                </c:pt>
                <c:pt idx="11">
                  <c:v>0.25</c:v>
                </c:pt>
                <c:pt idx="16">
                  <c:v>0.33333333333333331</c:v>
                </c:pt>
                <c:pt idx="17">
                  <c:v>0.33333333333333331</c:v>
                </c:pt>
              </c:numCache>
            </c:numRef>
          </c:val>
          <c:extLst>
            <c:ext xmlns:c16="http://schemas.microsoft.com/office/drawing/2014/chart" uri="{C3380CC4-5D6E-409C-BE32-E72D297353CC}">
              <c16:uniqueId val="{00000001-72C5-46DE-B3C1-02F981019E26}"/>
            </c:ext>
          </c:extLst>
        </c:ser>
        <c:ser>
          <c:idx val="2"/>
          <c:order val="2"/>
          <c:tx>
            <c:strRef>
              <c:f>durée_ret!$D$2</c:f>
              <c:strCache>
                <c:ptCount val="1"/>
                <c:pt idx="0">
                  <c:v>3 à 6 mois</c:v>
                </c:pt>
              </c:strCache>
            </c:strRef>
          </c:tx>
          <c:spPr>
            <a:solidFill>
              <a:srgbClr val="EE5859">
                <a:alpha val="20000"/>
              </a:srgbClr>
            </a:solidFill>
            <a:ln>
              <a:noFill/>
            </a:ln>
            <a:effectLst/>
          </c:spPr>
          <c:invertIfNegative val="0"/>
          <c:cat>
            <c:strRef>
              <c:f>durée_ret!$A$3:$A$20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Kansimba</c:v>
                </c:pt>
                <c:pt idx="12">
                  <c:v>Kiyambi</c:v>
                </c:pt>
                <c:pt idx="13">
                  <c:v>Manono</c:v>
                </c:pt>
                <c:pt idx="14">
                  <c:v>Mbulula</c:v>
                </c:pt>
                <c:pt idx="15">
                  <c:v>Moba</c:v>
                </c:pt>
                <c:pt idx="16">
                  <c:v>Nyemba</c:v>
                </c:pt>
                <c:pt idx="17">
                  <c:v>Nyunzu</c:v>
                </c:pt>
              </c:strCache>
            </c:strRef>
          </c:cat>
          <c:val>
            <c:numRef>
              <c:f>durée_ret!$D$3:$D$20</c:f>
              <c:numCache>
                <c:formatCode>0%</c:formatCode>
                <c:ptCount val="18"/>
                <c:pt idx="1">
                  <c:v>0.25</c:v>
                </c:pt>
                <c:pt idx="2">
                  <c:v>8.3333333333333329E-2</c:v>
                </c:pt>
                <c:pt idx="3">
                  <c:v>0.1111111111111111</c:v>
                </c:pt>
                <c:pt idx="4">
                  <c:v>0.61</c:v>
                </c:pt>
                <c:pt idx="5">
                  <c:v>0.16666666666666666</c:v>
                </c:pt>
                <c:pt idx="9">
                  <c:v>0.5</c:v>
                </c:pt>
                <c:pt idx="11">
                  <c:v>0.5</c:v>
                </c:pt>
                <c:pt idx="13">
                  <c:v>0.15384615384615385</c:v>
                </c:pt>
                <c:pt idx="14">
                  <c:v>0.54545454545454541</c:v>
                </c:pt>
                <c:pt idx="15">
                  <c:v>0.1111111111111111</c:v>
                </c:pt>
                <c:pt idx="16">
                  <c:v>0.66666666666666663</c:v>
                </c:pt>
                <c:pt idx="17">
                  <c:v>0.33333333333333331</c:v>
                </c:pt>
              </c:numCache>
            </c:numRef>
          </c:val>
          <c:extLst>
            <c:ext xmlns:c16="http://schemas.microsoft.com/office/drawing/2014/chart" uri="{C3380CC4-5D6E-409C-BE32-E72D297353CC}">
              <c16:uniqueId val="{00000002-72C5-46DE-B3C1-02F981019E26}"/>
            </c:ext>
          </c:extLst>
        </c:ser>
        <c:ser>
          <c:idx val="3"/>
          <c:order val="3"/>
          <c:tx>
            <c:strRef>
              <c:f>durée_ret!$E$2</c:f>
              <c:strCache>
                <c:ptCount val="1"/>
                <c:pt idx="0">
                  <c:v>6 mois à 1 an</c:v>
                </c:pt>
              </c:strCache>
            </c:strRef>
          </c:tx>
          <c:spPr>
            <a:solidFill>
              <a:srgbClr val="5A5959">
                <a:alpha val="20000"/>
              </a:srgbClr>
            </a:solidFill>
            <a:ln>
              <a:noFill/>
            </a:ln>
            <a:effectLst/>
          </c:spPr>
          <c:invertIfNegative val="0"/>
          <c:cat>
            <c:strRef>
              <c:f>durée_ret!$A$3:$A$20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Kansimba</c:v>
                </c:pt>
                <c:pt idx="12">
                  <c:v>Kiyambi</c:v>
                </c:pt>
                <c:pt idx="13">
                  <c:v>Manono</c:v>
                </c:pt>
                <c:pt idx="14">
                  <c:v>Mbulula</c:v>
                </c:pt>
                <c:pt idx="15">
                  <c:v>Moba</c:v>
                </c:pt>
                <c:pt idx="16">
                  <c:v>Nyemba</c:v>
                </c:pt>
                <c:pt idx="17">
                  <c:v>Nyunzu</c:v>
                </c:pt>
              </c:strCache>
            </c:strRef>
          </c:cat>
          <c:val>
            <c:numRef>
              <c:f>durée_ret!$E$3:$E$20</c:f>
              <c:numCache>
                <c:formatCode>0%</c:formatCode>
                <c:ptCount val="18"/>
                <c:pt idx="1">
                  <c:v>0.25</c:v>
                </c:pt>
                <c:pt idx="2">
                  <c:v>0.16666666666666666</c:v>
                </c:pt>
                <c:pt idx="3">
                  <c:v>0.22222222222222221</c:v>
                </c:pt>
                <c:pt idx="4">
                  <c:v>0.28000000000000003</c:v>
                </c:pt>
                <c:pt idx="5">
                  <c:v>0.16666666666666666</c:v>
                </c:pt>
                <c:pt idx="6">
                  <c:v>0.45</c:v>
                </c:pt>
                <c:pt idx="8">
                  <c:v>1</c:v>
                </c:pt>
                <c:pt idx="9">
                  <c:v>0.25</c:v>
                </c:pt>
                <c:pt idx="10">
                  <c:v>0.66666666666666663</c:v>
                </c:pt>
                <c:pt idx="12">
                  <c:v>0.75</c:v>
                </c:pt>
                <c:pt idx="13">
                  <c:v>0.69230769230769229</c:v>
                </c:pt>
                <c:pt idx="14">
                  <c:v>0.45454545454545453</c:v>
                </c:pt>
                <c:pt idx="15">
                  <c:v>0.77777777777777779</c:v>
                </c:pt>
              </c:numCache>
            </c:numRef>
          </c:val>
          <c:extLst>
            <c:ext xmlns:c16="http://schemas.microsoft.com/office/drawing/2014/chart" uri="{C3380CC4-5D6E-409C-BE32-E72D297353CC}">
              <c16:uniqueId val="{00000003-72C5-46DE-B3C1-02F981019E26}"/>
            </c:ext>
          </c:extLst>
        </c:ser>
        <c:ser>
          <c:idx val="4"/>
          <c:order val="4"/>
          <c:tx>
            <c:strRef>
              <c:f>durée_ret!$F$2</c:f>
              <c:strCache>
                <c:ptCount val="1"/>
                <c:pt idx="0">
                  <c:v>1 à 2 ans </c:v>
                </c:pt>
              </c:strCache>
            </c:strRef>
          </c:tx>
          <c:spPr>
            <a:solidFill>
              <a:srgbClr val="5A5959">
                <a:alpha val="50000"/>
              </a:srgbClr>
            </a:solidFill>
            <a:ln>
              <a:noFill/>
            </a:ln>
            <a:effectLst/>
          </c:spPr>
          <c:invertIfNegative val="0"/>
          <c:cat>
            <c:strRef>
              <c:f>durée_ret!$A$3:$A$20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Kansimba</c:v>
                </c:pt>
                <c:pt idx="12">
                  <c:v>Kiyambi</c:v>
                </c:pt>
                <c:pt idx="13">
                  <c:v>Manono</c:v>
                </c:pt>
                <c:pt idx="14">
                  <c:v>Mbulula</c:v>
                </c:pt>
                <c:pt idx="15">
                  <c:v>Moba</c:v>
                </c:pt>
                <c:pt idx="16">
                  <c:v>Nyemba</c:v>
                </c:pt>
                <c:pt idx="17">
                  <c:v>Nyunzu</c:v>
                </c:pt>
              </c:strCache>
            </c:strRef>
          </c:cat>
          <c:val>
            <c:numRef>
              <c:f>durée_ret!$F$3:$F$20</c:f>
              <c:numCache>
                <c:formatCode>0%</c:formatCode>
                <c:ptCount val="18"/>
                <c:pt idx="1">
                  <c:v>6.25E-2</c:v>
                </c:pt>
                <c:pt idx="2">
                  <c:v>0.41666666666666669</c:v>
                </c:pt>
                <c:pt idx="3">
                  <c:v>0.33333333333333331</c:v>
                </c:pt>
                <c:pt idx="4">
                  <c:v>0.06</c:v>
                </c:pt>
                <c:pt idx="5">
                  <c:v>0.66666666666666663</c:v>
                </c:pt>
                <c:pt idx="6">
                  <c:v>0.45</c:v>
                </c:pt>
                <c:pt idx="7">
                  <c:v>1</c:v>
                </c:pt>
                <c:pt idx="9">
                  <c:v>0.25</c:v>
                </c:pt>
                <c:pt idx="10">
                  <c:v>0.22222222222222221</c:v>
                </c:pt>
                <c:pt idx="11">
                  <c:v>0.25</c:v>
                </c:pt>
                <c:pt idx="12">
                  <c:v>0.25</c:v>
                </c:pt>
                <c:pt idx="13">
                  <c:v>0.15384615384615385</c:v>
                </c:pt>
                <c:pt idx="17">
                  <c:v>0.33333333333333331</c:v>
                </c:pt>
              </c:numCache>
            </c:numRef>
          </c:val>
          <c:extLst>
            <c:ext xmlns:c16="http://schemas.microsoft.com/office/drawing/2014/chart" uri="{C3380CC4-5D6E-409C-BE32-E72D297353CC}">
              <c16:uniqueId val="{00000004-72C5-46DE-B3C1-02F981019E26}"/>
            </c:ext>
          </c:extLst>
        </c:ser>
        <c:ser>
          <c:idx val="5"/>
          <c:order val="5"/>
          <c:tx>
            <c:strRef>
              <c:f>durée_ret!$G$2</c:f>
              <c:strCache>
                <c:ptCount val="1"/>
                <c:pt idx="0">
                  <c:v>Plus de 2 ans</c:v>
                </c:pt>
              </c:strCache>
            </c:strRef>
          </c:tx>
          <c:spPr>
            <a:solidFill>
              <a:srgbClr val="5A5959"/>
            </a:solidFill>
            <a:ln>
              <a:noFill/>
            </a:ln>
            <a:effectLst/>
          </c:spPr>
          <c:invertIfNegative val="0"/>
          <c:cat>
            <c:strRef>
              <c:f>durée_ret!$A$3:$A$20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Kansimba</c:v>
                </c:pt>
                <c:pt idx="12">
                  <c:v>Kiyambi</c:v>
                </c:pt>
                <c:pt idx="13">
                  <c:v>Manono</c:v>
                </c:pt>
                <c:pt idx="14">
                  <c:v>Mbulula</c:v>
                </c:pt>
                <c:pt idx="15">
                  <c:v>Moba</c:v>
                </c:pt>
                <c:pt idx="16">
                  <c:v>Nyemba</c:v>
                </c:pt>
                <c:pt idx="17">
                  <c:v>Nyunzu</c:v>
                </c:pt>
              </c:strCache>
            </c:strRef>
          </c:cat>
          <c:val>
            <c:numRef>
              <c:f>durée_ret!$G$3:$G$20</c:f>
              <c:numCache>
                <c:formatCode>0%</c:formatCode>
                <c:ptCount val="18"/>
                <c:pt idx="1">
                  <c:v>0.1875</c:v>
                </c:pt>
                <c:pt idx="2">
                  <c:v>0.33333333333333331</c:v>
                </c:pt>
                <c:pt idx="3">
                  <c:v>0.33333333333333331</c:v>
                </c:pt>
              </c:numCache>
            </c:numRef>
          </c:val>
          <c:extLst>
            <c:ext xmlns:c16="http://schemas.microsoft.com/office/drawing/2014/chart" uri="{C3380CC4-5D6E-409C-BE32-E72D297353CC}">
              <c16:uniqueId val="{00000005-72C5-46DE-B3C1-02F981019E26}"/>
            </c:ext>
          </c:extLst>
        </c:ser>
        <c:ser>
          <c:idx val="6"/>
          <c:order val="6"/>
          <c:tx>
            <c:strRef>
              <c:f>durée_ret!$H$2</c:f>
              <c:strCache>
                <c:ptCount val="1"/>
                <c:pt idx="0">
                  <c:v>autre</c:v>
                </c:pt>
              </c:strCache>
            </c:strRef>
          </c:tx>
          <c:spPr>
            <a:solidFill>
              <a:srgbClr val="D2CBB8">
                <a:alpha val="50000"/>
              </a:srgbClr>
            </a:solidFill>
            <a:ln>
              <a:noFill/>
            </a:ln>
            <a:effectLst/>
          </c:spPr>
          <c:invertIfNegative val="0"/>
          <c:cat>
            <c:strRef>
              <c:f>durée_ret!$A$3:$A$20</c:f>
              <c:strCache>
                <c:ptCount val="18"/>
                <c:pt idx="1">
                  <c:v>Kilwa</c:v>
                </c:pt>
                <c:pt idx="2">
                  <c:v>Mitwaba</c:v>
                </c:pt>
                <c:pt idx="3">
                  <c:v>Mufunga Sampwe</c:v>
                </c:pt>
                <c:pt idx="4">
                  <c:v>Pweto</c:v>
                </c:pt>
                <c:pt idx="5">
                  <c:v>Malemba Nkulu</c:v>
                </c:pt>
                <c:pt idx="6">
                  <c:v>Mukanga</c:v>
                </c:pt>
                <c:pt idx="7">
                  <c:v>Mulongo</c:v>
                </c:pt>
                <c:pt idx="8">
                  <c:v>Ankoro</c:v>
                </c:pt>
                <c:pt idx="9">
                  <c:v>Kabalo</c:v>
                </c:pt>
                <c:pt idx="10">
                  <c:v>Kalemie</c:v>
                </c:pt>
                <c:pt idx="11">
                  <c:v>Kansimba</c:v>
                </c:pt>
                <c:pt idx="12">
                  <c:v>Kiyambi</c:v>
                </c:pt>
                <c:pt idx="13">
                  <c:v>Manono</c:v>
                </c:pt>
                <c:pt idx="14">
                  <c:v>Mbulula</c:v>
                </c:pt>
                <c:pt idx="15">
                  <c:v>Moba</c:v>
                </c:pt>
                <c:pt idx="16">
                  <c:v>Nyemba</c:v>
                </c:pt>
                <c:pt idx="17">
                  <c:v>Nyunzu</c:v>
                </c:pt>
              </c:strCache>
            </c:strRef>
          </c:cat>
          <c:val>
            <c:numRef>
              <c:f>durée_ret!$H$3:$H$20</c:f>
              <c:numCache>
                <c:formatCode>General</c:formatCode>
                <c:ptCount val="18"/>
                <c:pt idx="15" formatCode="0%">
                  <c:v>0.1111111111111111</c:v>
                </c:pt>
              </c:numCache>
            </c:numRef>
          </c:val>
          <c:extLst>
            <c:ext xmlns:c16="http://schemas.microsoft.com/office/drawing/2014/chart" uri="{C3380CC4-5D6E-409C-BE32-E72D297353CC}">
              <c16:uniqueId val="{00000006-72C5-46DE-B3C1-02F981019E26}"/>
            </c:ext>
          </c:extLst>
        </c:ser>
        <c:dLbls>
          <c:showLegendKey val="0"/>
          <c:showVal val="0"/>
          <c:showCatName val="0"/>
          <c:showSerName val="0"/>
          <c:showPercent val="0"/>
          <c:showBubbleSize val="0"/>
        </c:dLbls>
        <c:gapWidth val="54"/>
        <c:overlap val="100"/>
        <c:axId val="177843352"/>
        <c:axId val="176455624"/>
      </c:barChart>
      <c:catAx>
        <c:axId val="17784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6455624"/>
        <c:crosses val="autoZero"/>
        <c:auto val="1"/>
        <c:lblAlgn val="ctr"/>
        <c:lblOffset val="100"/>
        <c:noMultiLvlLbl val="0"/>
      </c:catAx>
      <c:valAx>
        <c:axId val="1764556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7843352"/>
        <c:crosses val="autoZero"/>
        <c:crossBetween val="between"/>
      </c:valAx>
      <c:spPr>
        <a:noFill/>
        <a:ln w="0">
          <a:noFill/>
        </a:ln>
        <a:effectLst/>
      </c:spPr>
    </c:plotArea>
    <c:legend>
      <c:legendPos val="b"/>
      <c:layout>
        <c:manualLayout>
          <c:xMode val="edge"/>
          <c:yMode val="edge"/>
          <c:x val="0"/>
          <c:y val="0.87689516192515393"/>
          <c:w val="1"/>
          <c:h val="0.107065929938139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sz="2000" b="1" i="0" baseline="0" dirty="0">
                <a:effectLst/>
                <a:latin typeface="Arial Narrow" panose="020B0606020202030204" pitchFamily="34" charset="0"/>
              </a:rPr>
              <a:t>Durée moyenne depuis que les ménages réfugiés sont arrivés dans leurs villages actuels en % d'AS, par ZS </a:t>
            </a:r>
            <a:endParaRPr lang="en-US" sz="2000" dirty="0">
              <a:effectLst/>
              <a:latin typeface="Arial Narrow" panose="020B0606020202030204" pitchFamily="34" charset="0"/>
            </a:endParaRPr>
          </a:p>
        </c:rich>
      </c:tx>
      <c:layout>
        <c:manualLayout>
          <c:xMode val="edge"/>
          <c:yMode val="edge"/>
          <c:x val="0.13365450888967004"/>
          <c:y val="4.5819014891179842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Refugiés!$B$26</c:f>
              <c:strCache>
                <c:ptCount val="1"/>
                <c:pt idx="0">
                  <c:v>3 à 6 mois</c:v>
                </c:pt>
              </c:strCache>
            </c:strRef>
          </c:tx>
          <c:spPr>
            <a:solidFill>
              <a:srgbClr val="D2CBB8"/>
            </a:solidFill>
            <a:ln>
              <a:noFill/>
            </a:ln>
            <a:effectLst/>
          </c:spPr>
          <c:invertIfNegative val="0"/>
          <c:cat>
            <c:strRef>
              <c:f>Refugiés!$A$27:$A$30</c:f>
              <c:strCache>
                <c:ptCount val="4"/>
                <c:pt idx="0">
                  <c:v>Mulongo</c:v>
                </c:pt>
                <c:pt idx="1">
                  <c:v>Kabalo</c:v>
                </c:pt>
                <c:pt idx="2">
                  <c:v>Kalemie</c:v>
                </c:pt>
                <c:pt idx="3">
                  <c:v>Mbulula</c:v>
                </c:pt>
              </c:strCache>
            </c:strRef>
          </c:cat>
          <c:val>
            <c:numRef>
              <c:f>Refugiés!$B$27:$B$30</c:f>
              <c:numCache>
                <c:formatCode>General</c:formatCode>
                <c:ptCount val="4"/>
                <c:pt idx="3" formatCode="0%">
                  <c:v>0.33333333333333331</c:v>
                </c:pt>
              </c:numCache>
            </c:numRef>
          </c:val>
          <c:extLst>
            <c:ext xmlns:c16="http://schemas.microsoft.com/office/drawing/2014/chart" uri="{C3380CC4-5D6E-409C-BE32-E72D297353CC}">
              <c16:uniqueId val="{00000000-0406-444F-8697-12FB328DE5F5}"/>
            </c:ext>
          </c:extLst>
        </c:ser>
        <c:ser>
          <c:idx val="1"/>
          <c:order val="1"/>
          <c:tx>
            <c:strRef>
              <c:f>Refugiés!$C$26</c:f>
              <c:strCache>
                <c:ptCount val="1"/>
                <c:pt idx="0">
                  <c:v>6 mois à 1 an</c:v>
                </c:pt>
              </c:strCache>
            </c:strRef>
          </c:tx>
          <c:spPr>
            <a:solidFill>
              <a:srgbClr val="58585A"/>
            </a:solidFill>
            <a:ln>
              <a:noFill/>
            </a:ln>
            <a:effectLst/>
          </c:spPr>
          <c:invertIfNegative val="0"/>
          <c:cat>
            <c:strRef>
              <c:f>Refugiés!$A$27:$A$30</c:f>
              <c:strCache>
                <c:ptCount val="4"/>
                <c:pt idx="0">
                  <c:v>Mulongo</c:v>
                </c:pt>
                <c:pt idx="1">
                  <c:v>Kabalo</c:v>
                </c:pt>
                <c:pt idx="2">
                  <c:v>Kalemie</c:v>
                </c:pt>
                <c:pt idx="3">
                  <c:v>Mbulula</c:v>
                </c:pt>
              </c:strCache>
            </c:strRef>
          </c:cat>
          <c:val>
            <c:numRef>
              <c:f>Refugiés!$C$27:$C$30</c:f>
              <c:numCache>
                <c:formatCode>General</c:formatCode>
                <c:ptCount val="4"/>
                <c:pt idx="2" formatCode="0%">
                  <c:v>0.5</c:v>
                </c:pt>
                <c:pt idx="3" formatCode="0%">
                  <c:v>0.66666666666666663</c:v>
                </c:pt>
              </c:numCache>
            </c:numRef>
          </c:val>
          <c:extLst>
            <c:ext xmlns:c16="http://schemas.microsoft.com/office/drawing/2014/chart" uri="{C3380CC4-5D6E-409C-BE32-E72D297353CC}">
              <c16:uniqueId val="{00000001-0406-444F-8697-12FB328DE5F5}"/>
            </c:ext>
          </c:extLst>
        </c:ser>
        <c:ser>
          <c:idx val="2"/>
          <c:order val="2"/>
          <c:tx>
            <c:strRef>
              <c:f>Refugiés!$D$26</c:f>
              <c:strCache>
                <c:ptCount val="1"/>
                <c:pt idx="0">
                  <c:v>1 à 2 ans </c:v>
                </c:pt>
              </c:strCache>
            </c:strRef>
          </c:tx>
          <c:spPr>
            <a:solidFill>
              <a:srgbClr val="EE5859"/>
            </a:solidFill>
            <a:ln>
              <a:noFill/>
            </a:ln>
            <a:effectLst/>
          </c:spPr>
          <c:invertIfNegative val="0"/>
          <c:cat>
            <c:strRef>
              <c:f>Refugiés!$A$27:$A$30</c:f>
              <c:strCache>
                <c:ptCount val="4"/>
                <c:pt idx="0">
                  <c:v>Mulongo</c:v>
                </c:pt>
                <c:pt idx="1">
                  <c:v>Kabalo</c:v>
                </c:pt>
                <c:pt idx="2">
                  <c:v>Kalemie</c:v>
                </c:pt>
                <c:pt idx="3">
                  <c:v>Mbulula</c:v>
                </c:pt>
              </c:strCache>
            </c:strRef>
          </c:cat>
          <c:val>
            <c:numRef>
              <c:f>Refugiés!$D$27:$D$30</c:f>
              <c:numCache>
                <c:formatCode>0%</c:formatCode>
                <c:ptCount val="4"/>
                <c:pt idx="0">
                  <c:v>1</c:v>
                </c:pt>
                <c:pt idx="1">
                  <c:v>1</c:v>
                </c:pt>
                <c:pt idx="2">
                  <c:v>0.5</c:v>
                </c:pt>
              </c:numCache>
            </c:numRef>
          </c:val>
          <c:extLst>
            <c:ext xmlns:c16="http://schemas.microsoft.com/office/drawing/2014/chart" uri="{C3380CC4-5D6E-409C-BE32-E72D297353CC}">
              <c16:uniqueId val="{00000002-0406-444F-8697-12FB328DE5F5}"/>
            </c:ext>
          </c:extLst>
        </c:ser>
        <c:dLbls>
          <c:showLegendKey val="0"/>
          <c:showVal val="0"/>
          <c:showCatName val="0"/>
          <c:showSerName val="0"/>
          <c:showPercent val="0"/>
          <c:showBubbleSize val="0"/>
        </c:dLbls>
        <c:gapWidth val="219"/>
        <c:axId val="176456800"/>
        <c:axId val="176457192"/>
      </c:barChart>
      <c:catAx>
        <c:axId val="17645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6457192"/>
        <c:crosses val="autoZero"/>
        <c:auto val="1"/>
        <c:lblAlgn val="ctr"/>
        <c:lblOffset val="100"/>
        <c:noMultiLvlLbl val="0"/>
      </c:catAx>
      <c:valAx>
        <c:axId val="1764571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645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rot="-3600000"/>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i="0" baseline="0" dirty="0">
                <a:effectLst/>
                <a:latin typeface="Arial Narrow" panose="020B0606020202030204" pitchFamily="34" charset="0"/>
              </a:rPr>
              <a:t>Raisons pour lesquelles les ménages déplacés ne parviennent pas </a:t>
            </a:r>
            <a:r>
              <a:rPr lang="fr-FR" sz="1800" b="1" i="0" baseline="0" dirty="0">
                <a:solidFill>
                  <a:srgbClr val="5A5959"/>
                </a:solidFill>
                <a:effectLst/>
                <a:latin typeface="Arial Narrow" panose="020B0606020202030204" pitchFamily="34" charset="0"/>
              </a:rPr>
              <a:t>à </a:t>
            </a:r>
            <a:r>
              <a:rPr lang="fr-FR" sz="1800" b="1" i="0" baseline="0" dirty="0" smtClean="0">
                <a:solidFill>
                  <a:srgbClr val="5A5959"/>
                </a:solidFill>
                <a:effectLst/>
                <a:latin typeface="Arial Narrow" panose="020B0606020202030204" pitchFamily="34" charset="0"/>
              </a:rPr>
              <a:t>accéder à</a:t>
            </a:r>
            <a:r>
              <a:rPr lang="fr-FR" sz="1800" b="1" i="0" baseline="0" dirty="0" smtClean="0">
                <a:effectLst/>
                <a:latin typeface="Arial Narrow" panose="020B0606020202030204" pitchFamily="34" charset="0"/>
              </a:rPr>
              <a:t> </a:t>
            </a:r>
            <a:r>
              <a:rPr lang="fr-FR" sz="1800" b="1" i="0" baseline="0" dirty="0">
                <a:effectLst/>
                <a:latin typeface="Arial Narrow" panose="020B0606020202030204" pitchFamily="34" charset="0"/>
              </a:rPr>
              <a:t>un abri adéquat, par ZS </a:t>
            </a:r>
            <a:endParaRPr lang="en-US" dirty="0">
              <a:effectLst/>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Obstconstrpdi!$B$2</c:f>
              <c:strCache>
                <c:ptCount val="1"/>
                <c:pt idx="0">
                  <c:v>Autres Priorités</c:v>
                </c:pt>
              </c:strCache>
            </c:strRef>
          </c:tx>
          <c:spPr>
            <a:solidFill>
              <a:srgbClr val="EE5859"/>
            </a:solidFill>
            <a:ln>
              <a:noFill/>
            </a:ln>
            <a:effectLst/>
          </c:spPr>
          <c:invertIfNegative val="0"/>
          <c:cat>
            <c:strRef>
              <c:f>Obstconstrpdi!$A$3:$A$19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Obstconstrpdi!$B$3:$B$19</c:f>
              <c:numCache>
                <c:formatCode>0%</c:formatCode>
                <c:ptCount val="17"/>
                <c:pt idx="0">
                  <c:v>0.06</c:v>
                </c:pt>
                <c:pt idx="1">
                  <c:v>0</c:v>
                </c:pt>
                <c:pt idx="2">
                  <c:v>0.06</c:v>
                </c:pt>
                <c:pt idx="3">
                  <c:v>0.44</c:v>
                </c:pt>
                <c:pt idx="4">
                  <c:v>0.24</c:v>
                </c:pt>
                <c:pt idx="5">
                  <c:v>0</c:v>
                </c:pt>
                <c:pt idx="6">
                  <c:v>0.16</c:v>
                </c:pt>
                <c:pt idx="7">
                  <c:v>1</c:v>
                </c:pt>
                <c:pt idx="8">
                  <c:v>0.4</c:v>
                </c:pt>
                <c:pt idx="9">
                  <c:v>0.06</c:v>
                </c:pt>
                <c:pt idx="10">
                  <c:v>0</c:v>
                </c:pt>
                <c:pt idx="11">
                  <c:v>0</c:v>
                </c:pt>
                <c:pt idx="12">
                  <c:v>0.08</c:v>
                </c:pt>
                <c:pt idx="13">
                  <c:v>0</c:v>
                </c:pt>
                <c:pt idx="14">
                  <c:v>0.19</c:v>
                </c:pt>
                <c:pt idx="15">
                  <c:v>0</c:v>
                </c:pt>
                <c:pt idx="16">
                  <c:v>0.67</c:v>
                </c:pt>
              </c:numCache>
            </c:numRef>
          </c:val>
          <c:extLst>
            <c:ext xmlns:c16="http://schemas.microsoft.com/office/drawing/2014/chart" uri="{C3380CC4-5D6E-409C-BE32-E72D297353CC}">
              <c16:uniqueId val="{00000000-5300-44F8-9B13-E23D7BA5A82C}"/>
            </c:ext>
          </c:extLst>
        </c:ser>
        <c:ser>
          <c:idx val="1"/>
          <c:order val="1"/>
          <c:tx>
            <c:strRef>
              <c:f>Obstconstrpdi!$C$2</c:f>
              <c:strCache>
                <c:ptCount val="1"/>
                <c:pt idx="0">
                  <c:v>Incertitude face à l'insécurité</c:v>
                </c:pt>
              </c:strCache>
            </c:strRef>
          </c:tx>
          <c:spPr>
            <a:solidFill>
              <a:srgbClr val="58585A"/>
            </a:solidFill>
            <a:ln>
              <a:noFill/>
            </a:ln>
            <a:effectLst/>
          </c:spPr>
          <c:invertIfNegative val="0"/>
          <c:cat>
            <c:strRef>
              <c:f>Obstconstrpdi!$A$3:$A$19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Obstconstrpdi!$C$3:$C$19</c:f>
              <c:numCache>
                <c:formatCode>0%</c:formatCode>
                <c:ptCount val="17"/>
                <c:pt idx="0">
                  <c:v>0.5</c:v>
                </c:pt>
                <c:pt idx="1">
                  <c:v>0.28999999999999998</c:v>
                </c:pt>
                <c:pt idx="2">
                  <c:v>0.78</c:v>
                </c:pt>
                <c:pt idx="3">
                  <c:v>0.5</c:v>
                </c:pt>
                <c:pt idx="4">
                  <c:v>0.06</c:v>
                </c:pt>
                <c:pt idx="5">
                  <c:v>0.09</c:v>
                </c:pt>
                <c:pt idx="6">
                  <c:v>0</c:v>
                </c:pt>
                <c:pt idx="7">
                  <c:v>0.4</c:v>
                </c:pt>
                <c:pt idx="8">
                  <c:v>0.27</c:v>
                </c:pt>
                <c:pt idx="9">
                  <c:v>0.12</c:v>
                </c:pt>
                <c:pt idx="10">
                  <c:v>0</c:v>
                </c:pt>
                <c:pt idx="11">
                  <c:v>0</c:v>
                </c:pt>
                <c:pt idx="12">
                  <c:v>0.23</c:v>
                </c:pt>
                <c:pt idx="13">
                  <c:v>0.38</c:v>
                </c:pt>
                <c:pt idx="14">
                  <c:v>0</c:v>
                </c:pt>
                <c:pt idx="15">
                  <c:v>0</c:v>
                </c:pt>
                <c:pt idx="16">
                  <c:v>0.33</c:v>
                </c:pt>
              </c:numCache>
            </c:numRef>
          </c:val>
          <c:extLst>
            <c:ext xmlns:c16="http://schemas.microsoft.com/office/drawing/2014/chart" uri="{C3380CC4-5D6E-409C-BE32-E72D297353CC}">
              <c16:uniqueId val="{00000001-5300-44F8-9B13-E23D7BA5A82C}"/>
            </c:ext>
          </c:extLst>
        </c:ser>
        <c:ser>
          <c:idx val="2"/>
          <c:order val="2"/>
          <c:tx>
            <c:strRef>
              <c:f>Obstconstrpdi!$D$2</c:f>
              <c:strCache>
                <c:ptCount val="1"/>
                <c:pt idx="0">
                  <c:v>Incertitude accès aux services</c:v>
                </c:pt>
              </c:strCache>
            </c:strRef>
          </c:tx>
          <c:spPr>
            <a:solidFill>
              <a:srgbClr val="D2CBB8"/>
            </a:solidFill>
            <a:ln>
              <a:noFill/>
            </a:ln>
            <a:effectLst/>
          </c:spPr>
          <c:invertIfNegative val="0"/>
          <c:cat>
            <c:strRef>
              <c:f>Obstconstrpdi!$A$3:$A$19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Obstconstrpdi!$D$3:$D$19</c:f>
              <c:numCache>
                <c:formatCode>0%</c:formatCode>
                <c:ptCount val="17"/>
                <c:pt idx="0">
                  <c:v>0.39</c:v>
                </c:pt>
                <c:pt idx="1">
                  <c:v>0.21</c:v>
                </c:pt>
                <c:pt idx="2">
                  <c:v>0.28000000000000003</c:v>
                </c:pt>
                <c:pt idx="3">
                  <c:v>0.06</c:v>
                </c:pt>
                <c:pt idx="4">
                  <c:v>0.18</c:v>
                </c:pt>
                <c:pt idx="5">
                  <c:v>0</c:v>
                </c:pt>
                <c:pt idx="6">
                  <c:v>0.11</c:v>
                </c:pt>
                <c:pt idx="7">
                  <c:v>1</c:v>
                </c:pt>
                <c:pt idx="8">
                  <c:v>0.33</c:v>
                </c:pt>
                <c:pt idx="9">
                  <c:v>0.06</c:v>
                </c:pt>
                <c:pt idx="10">
                  <c:v>1</c:v>
                </c:pt>
                <c:pt idx="11">
                  <c:v>0.28999999999999998</c:v>
                </c:pt>
                <c:pt idx="12">
                  <c:v>0.23</c:v>
                </c:pt>
                <c:pt idx="13">
                  <c:v>0.25</c:v>
                </c:pt>
                <c:pt idx="14">
                  <c:v>0.19</c:v>
                </c:pt>
                <c:pt idx="15">
                  <c:v>0.33</c:v>
                </c:pt>
                <c:pt idx="16">
                  <c:v>0.33</c:v>
                </c:pt>
              </c:numCache>
            </c:numRef>
          </c:val>
          <c:extLst>
            <c:ext xmlns:c16="http://schemas.microsoft.com/office/drawing/2014/chart" uri="{C3380CC4-5D6E-409C-BE32-E72D297353CC}">
              <c16:uniqueId val="{00000002-5300-44F8-9B13-E23D7BA5A82C}"/>
            </c:ext>
          </c:extLst>
        </c:ser>
        <c:ser>
          <c:idx val="3"/>
          <c:order val="3"/>
          <c:tx>
            <c:strRef>
              <c:f>Obstconstrpdi!$E$2</c:f>
              <c:strCache>
                <c:ptCount val="1"/>
                <c:pt idx="0">
                  <c:v>Manque de main d'oeuvre</c:v>
                </c:pt>
              </c:strCache>
            </c:strRef>
          </c:tx>
          <c:spPr>
            <a:solidFill>
              <a:srgbClr val="EE5859">
                <a:alpha val="50000"/>
              </a:srgbClr>
            </a:solidFill>
            <a:ln>
              <a:noFill/>
            </a:ln>
            <a:effectLst/>
          </c:spPr>
          <c:invertIfNegative val="0"/>
          <c:cat>
            <c:strRef>
              <c:f>Obstconstrpdi!$A$3:$A$19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Obstconstrpdi!$E$3:$E$19</c:f>
              <c:numCache>
                <c:formatCode>0%</c:formatCode>
                <c:ptCount val="17"/>
                <c:pt idx="0">
                  <c:v>0.22</c:v>
                </c:pt>
                <c:pt idx="1">
                  <c:v>0.36</c:v>
                </c:pt>
                <c:pt idx="2">
                  <c:v>0.61</c:v>
                </c:pt>
                <c:pt idx="3">
                  <c:v>0.72</c:v>
                </c:pt>
                <c:pt idx="4">
                  <c:v>0.53</c:v>
                </c:pt>
                <c:pt idx="5">
                  <c:v>0.27</c:v>
                </c:pt>
                <c:pt idx="6">
                  <c:v>0.57999999999999996</c:v>
                </c:pt>
                <c:pt idx="7">
                  <c:v>0</c:v>
                </c:pt>
                <c:pt idx="8">
                  <c:v>0.27</c:v>
                </c:pt>
                <c:pt idx="9">
                  <c:v>0.12</c:v>
                </c:pt>
                <c:pt idx="10">
                  <c:v>0</c:v>
                </c:pt>
                <c:pt idx="11">
                  <c:v>0.86</c:v>
                </c:pt>
                <c:pt idx="12">
                  <c:v>0.23</c:v>
                </c:pt>
                <c:pt idx="13">
                  <c:v>0.63</c:v>
                </c:pt>
                <c:pt idx="14">
                  <c:v>0.06</c:v>
                </c:pt>
                <c:pt idx="15">
                  <c:v>0</c:v>
                </c:pt>
                <c:pt idx="16">
                  <c:v>0</c:v>
                </c:pt>
              </c:numCache>
            </c:numRef>
          </c:val>
          <c:extLst>
            <c:ext xmlns:c16="http://schemas.microsoft.com/office/drawing/2014/chart" uri="{C3380CC4-5D6E-409C-BE32-E72D297353CC}">
              <c16:uniqueId val="{00000003-5300-44F8-9B13-E23D7BA5A82C}"/>
            </c:ext>
          </c:extLst>
        </c:ser>
        <c:ser>
          <c:idx val="4"/>
          <c:order val="4"/>
          <c:tx>
            <c:strRef>
              <c:f>Obstconstrpdi!$F$2</c:f>
              <c:strCache>
                <c:ptCount val="1"/>
                <c:pt idx="0">
                  <c:v>Manque d'accès aux matériaux</c:v>
                </c:pt>
              </c:strCache>
            </c:strRef>
          </c:tx>
          <c:spPr>
            <a:solidFill>
              <a:srgbClr val="D2CBB8">
                <a:alpha val="49804"/>
              </a:srgbClr>
            </a:solidFill>
            <a:ln>
              <a:noFill/>
            </a:ln>
            <a:effectLst/>
          </c:spPr>
          <c:invertIfNegative val="0"/>
          <c:cat>
            <c:strRef>
              <c:f>Obstconstrpdi!$A$3:$A$19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Obstconstrpdi!$F$3:$F$19</c:f>
              <c:numCache>
                <c:formatCode>0%</c:formatCode>
                <c:ptCount val="17"/>
                <c:pt idx="0">
                  <c:v>0.22</c:v>
                </c:pt>
                <c:pt idx="1">
                  <c:v>0</c:v>
                </c:pt>
                <c:pt idx="2">
                  <c:v>0</c:v>
                </c:pt>
                <c:pt idx="3">
                  <c:v>0.44</c:v>
                </c:pt>
                <c:pt idx="4">
                  <c:v>0.12</c:v>
                </c:pt>
                <c:pt idx="5">
                  <c:v>0</c:v>
                </c:pt>
                <c:pt idx="6">
                  <c:v>0.32</c:v>
                </c:pt>
                <c:pt idx="7">
                  <c:v>0</c:v>
                </c:pt>
                <c:pt idx="8">
                  <c:v>0.13</c:v>
                </c:pt>
                <c:pt idx="9">
                  <c:v>0.06</c:v>
                </c:pt>
                <c:pt idx="10">
                  <c:v>0</c:v>
                </c:pt>
                <c:pt idx="11">
                  <c:v>0.43</c:v>
                </c:pt>
                <c:pt idx="12">
                  <c:v>0.08</c:v>
                </c:pt>
                <c:pt idx="13">
                  <c:v>0.13</c:v>
                </c:pt>
                <c:pt idx="14">
                  <c:v>0</c:v>
                </c:pt>
                <c:pt idx="15">
                  <c:v>0</c:v>
                </c:pt>
                <c:pt idx="16">
                  <c:v>0.33</c:v>
                </c:pt>
              </c:numCache>
            </c:numRef>
          </c:val>
          <c:extLst>
            <c:ext xmlns:c16="http://schemas.microsoft.com/office/drawing/2014/chart" uri="{C3380CC4-5D6E-409C-BE32-E72D297353CC}">
              <c16:uniqueId val="{00000004-5300-44F8-9B13-E23D7BA5A82C}"/>
            </c:ext>
          </c:extLst>
        </c:ser>
        <c:ser>
          <c:idx val="5"/>
          <c:order val="5"/>
          <c:tx>
            <c:strRef>
              <c:f>Obstconstrpdi!$G$2</c:f>
              <c:strCache>
                <c:ptCount val="1"/>
                <c:pt idx="0">
                  <c:v>Manque de moyen</c:v>
                </c:pt>
              </c:strCache>
            </c:strRef>
          </c:tx>
          <c:spPr>
            <a:solidFill>
              <a:srgbClr val="FBDADA"/>
            </a:solidFill>
            <a:ln>
              <a:noFill/>
            </a:ln>
            <a:effectLst/>
          </c:spPr>
          <c:invertIfNegative val="0"/>
          <c:cat>
            <c:strRef>
              <c:f>Obstconstrpdi!$A$3:$A$19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Obstconstrpdi!$G$3:$G$19</c:f>
              <c:numCache>
                <c:formatCode>0%</c:formatCode>
                <c:ptCount val="17"/>
                <c:pt idx="0">
                  <c:v>0.94444444444444398</c:v>
                </c:pt>
                <c:pt idx="1">
                  <c:v>0.5714285714285714</c:v>
                </c:pt>
                <c:pt idx="2">
                  <c:v>1</c:v>
                </c:pt>
                <c:pt idx="3">
                  <c:v>1</c:v>
                </c:pt>
                <c:pt idx="4">
                  <c:v>1</c:v>
                </c:pt>
                <c:pt idx="5">
                  <c:v>1</c:v>
                </c:pt>
                <c:pt idx="6">
                  <c:v>0.95</c:v>
                </c:pt>
                <c:pt idx="7">
                  <c:v>1</c:v>
                </c:pt>
                <c:pt idx="8">
                  <c:v>0.87</c:v>
                </c:pt>
                <c:pt idx="9">
                  <c:v>0.47</c:v>
                </c:pt>
                <c:pt idx="10">
                  <c:v>1</c:v>
                </c:pt>
                <c:pt idx="11">
                  <c:v>1</c:v>
                </c:pt>
                <c:pt idx="12">
                  <c:v>1</c:v>
                </c:pt>
                <c:pt idx="13">
                  <c:v>1</c:v>
                </c:pt>
                <c:pt idx="14">
                  <c:v>0.25</c:v>
                </c:pt>
                <c:pt idx="15">
                  <c:v>0.83</c:v>
                </c:pt>
                <c:pt idx="16">
                  <c:v>0.67</c:v>
                </c:pt>
              </c:numCache>
            </c:numRef>
          </c:val>
          <c:extLst>
            <c:ext xmlns:c16="http://schemas.microsoft.com/office/drawing/2014/chart" uri="{C3380CC4-5D6E-409C-BE32-E72D297353CC}">
              <c16:uniqueId val="{00000005-5300-44F8-9B13-E23D7BA5A82C}"/>
            </c:ext>
          </c:extLst>
        </c:ser>
        <c:ser>
          <c:idx val="6"/>
          <c:order val="6"/>
          <c:tx>
            <c:strRef>
              <c:f>Obstconstrpdi!$H$2</c:f>
              <c:strCache>
                <c:ptCount val="1"/>
                <c:pt idx="0">
                  <c:v>Pas d'accès au terrain</c:v>
                </c:pt>
              </c:strCache>
            </c:strRef>
          </c:tx>
          <c:spPr>
            <a:solidFill>
              <a:srgbClr val="58585A">
                <a:alpha val="80000"/>
              </a:srgbClr>
            </a:solidFill>
            <a:ln>
              <a:noFill/>
            </a:ln>
            <a:effectLst/>
          </c:spPr>
          <c:invertIfNegative val="0"/>
          <c:cat>
            <c:strRef>
              <c:f>Obstconstrpdi!$A$3:$A$19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Kiyambi</c:v>
                </c:pt>
                <c:pt idx="11">
                  <c:v>Kongolo</c:v>
                </c:pt>
                <c:pt idx="12">
                  <c:v>Manono</c:v>
                </c:pt>
                <c:pt idx="13">
                  <c:v>Mbulula</c:v>
                </c:pt>
                <c:pt idx="14">
                  <c:v>Moba</c:v>
                </c:pt>
                <c:pt idx="15">
                  <c:v>Nyemba</c:v>
                </c:pt>
                <c:pt idx="16">
                  <c:v>Nyunzu</c:v>
                </c:pt>
              </c:strCache>
            </c:strRef>
          </c:cat>
          <c:val>
            <c:numRef>
              <c:f>Obstconstrpdi!$H$3:$H$19</c:f>
              <c:numCache>
                <c:formatCode>0%</c:formatCode>
                <c:ptCount val="17"/>
                <c:pt idx="0">
                  <c:v>0.17</c:v>
                </c:pt>
                <c:pt idx="1">
                  <c:v>7.0000000000000007E-2</c:v>
                </c:pt>
                <c:pt idx="2">
                  <c:v>0</c:v>
                </c:pt>
                <c:pt idx="3">
                  <c:v>0.67</c:v>
                </c:pt>
                <c:pt idx="4">
                  <c:v>0.59</c:v>
                </c:pt>
                <c:pt idx="5">
                  <c:v>0.27</c:v>
                </c:pt>
                <c:pt idx="6">
                  <c:v>0.32</c:v>
                </c:pt>
                <c:pt idx="7">
                  <c:v>0</c:v>
                </c:pt>
                <c:pt idx="8">
                  <c:v>0.27</c:v>
                </c:pt>
                <c:pt idx="9">
                  <c:v>0.18</c:v>
                </c:pt>
                <c:pt idx="10">
                  <c:v>0</c:v>
                </c:pt>
                <c:pt idx="11">
                  <c:v>0.14000000000000001</c:v>
                </c:pt>
                <c:pt idx="12">
                  <c:v>0.23</c:v>
                </c:pt>
                <c:pt idx="13">
                  <c:v>0.13</c:v>
                </c:pt>
                <c:pt idx="14">
                  <c:v>0</c:v>
                </c:pt>
                <c:pt idx="15">
                  <c:v>0</c:v>
                </c:pt>
                <c:pt idx="16">
                  <c:v>0</c:v>
                </c:pt>
              </c:numCache>
            </c:numRef>
          </c:val>
          <c:extLst>
            <c:ext xmlns:c16="http://schemas.microsoft.com/office/drawing/2014/chart" uri="{C3380CC4-5D6E-409C-BE32-E72D297353CC}">
              <c16:uniqueId val="{00000006-5300-44F8-9B13-E23D7BA5A82C}"/>
            </c:ext>
          </c:extLst>
        </c:ser>
        <c:dLbls>
          <c:showLegendKey val="0"/>
          <c:showVal val="0"/>
          <c:showCatName val="0"/>
          <c:showSerName val="0"/>
          <c:showPercent val="0"/>
          <c:showBubbleSize val="0"/>
        </c:dLbls>
        <c:gapWidth val="219"/>
        <c:overlap val="-27"/>
        <c:axId val="176457976"/>
        <c:axId val="176458368"/>
      </c:barChart>
      <c:catAx>
        <c:axId val="17645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6458368"/>
        <c:crosses val="autoZero"/>
        <c:auto val="1"/>
        <c:lblAlgn val="ctr"/>
        <c:lblOffset val="100"/>
        <c:noMultiLvlLbl val="0"/>
      </c:catAx>
      <c:valAx>
        <c:axId val="1764583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6457976"/>
        <c:crosses val="autoZero"/>
        <c:crossBetween val="between"/>
      </c:valAx>
      <c:spPr>
        <a:noFill/>
        <a:ln>
          <a:noFill/>
        </a:ln>
        <a:effectLst/>
      </c:spPr>
    </c:plotArea>
    <c:legend>
      <c:legendPos val="b"/>
      <c:layout>
        <c:manualLayout>
          <c:xMode val="edge"/>
          <c:yMode val="edge"/>
          <c:x val="4.2289080144051763E-2"/>
          <c:y val="0.79598898113859262"/>
          <c:w val="0.93712714399072194"/>
          <c:h val="0.186417413144270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i="0" baseline="0" dirty="0">
                <a:effectLst/>
                <a:latin typeface="Arial Narrow" panose="020B0606020202030204" pitchFamily="34" charset="0"/>
              </a:rPr>
              <a:t>Raisons pour lesquelles les ménages retournés ne parviennent pas à </a:t>
            </a:r>
            <a:r>
              <a:rPr lang="fr-FR" sz="1800" b="1" i="0" baseline="0" dirty="0" smtClean="0">
                <a:solidFill>
                  <a:srgbClr val="FF0000"/>
                </a:solidFill>
                <a:effectLst/>
                <a:latin typeface="Arial Narrow" panose="020B0606020202030204" pitchFamily="34" charset="0"/>
              </a:rPr>
              <a:t>(</a:t>
            </a:r>
            <a:r>
              <a:rPr lang="fr-FR" sz="1800" b="1" i="0" baseline="0" dirty="0" err="1" smtClean="0">
                <a:solidFill>
                  <a:srgbClr val="FF0000"/>
                </a:solidFill>
                <a:effectLst/>
                <a:latin typeface="Arial Narrow" panose="020B0606020202030204" pitchFamily="34" charset="0"/>
              </a:rPr>
              <a:t>re</a:t>
            </a:r>
            <a:r>
              <a:rPr lang="fr-FR" sz="1800" b="1" i="0" baseline="0" dirty="0" smtClean="0">
                <a:solidFill>
                  <a:srgbClr val="FF0000"/>
                </a:solidFill>
                <a:effectLst/>
                <a:latin typeface="Arial Narrow" panose="020B0606020202030204" pitchFamily="34" charset="0"/>
              </a:rPr>
              <a:t>)construire / réhabiliter </a:t>
            </a:r>
            <a:r>
              <a:rPr lang="fr-FR" sz="1800" b="1" i="0" baseline="0" dirty="0" smtClean="0">
                <a:effectLst/>
                <a:latin typeface="Arial Narrow" panose="020B0606020202030204" pitchFamily="34" charset="0"/>
              </a:rPr>
              <a:t>leurs </a:t>
            </a:r>
            <a:r>
              <a:rPr lang="fr-FR" sz="1800" b="1" i="0" baseline="0" dirty="0">
                <a:effectLst/>
                <a:latin typeface="Arial Narrow" panose="020B0606020202030204" pitchFamily="34" charset="0"/>
              </a:rPr>
              <a:t>abris, par ZS </a:t>
            </a:r>
            <a:endParaRPr lang="en-US" dirty="0">
              <a:effectLst/>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Obstconstrret!$B$2</c:f>
              <c:strCache>
                <c:ptCount val="1"/>
                <c:pt idx="0">
                  <c:v>Autres Priorités</c:v>
                </c:pt>
              </c:strCache>
            </c:strRef>
          </c:tx>
          <c:spPr>
            <a:solidFill>
              <a:srgbClr val="EE5859"/>
            </a:solidFill>
            <a:ln>
              <a:noFill/>
            </a:ln>
            <a:effectLst/>
          </c:spPr>
          <c:invertIfNegative val="0"/>
          <c:cat>
            <c:strRef>
              <c:f>Obstconstrret!$A$3:$A$19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Manono</c:v>
                </c:pt>
                <c:pt idx="13">
                  <c:v>Mbulula</c:v>
                </c:pt>
                <c:pt idx="14">
                  <c:v>Moba</c:v>
                </c:pt>
                <c:pt idx="15">
                  <c:v>Nyemba</c:v>
                </c:pt>
                <c:pt idx="16">
                  <c:v>Nyunzu</c:v>
                </c:pt>
              </c:strCache>
            </c:strRef>
          </c:cat>
          <c:val>
            <c:numRef>
              <c:f>Obstconstrret!$B$3:$B$19</c:f>
              <c:numCache>
                <c:formatCode>0%</c:formatCode>
                <c:ptCount val="17"/>
                <c:pt idx="0">
                  <c:v>0.28000000000000003</c:v>
                </c:pt>
                <c:pt idx="1">
                  <c:v>7.0000000000000007E-2</c:v>
                </c:pt>
                <c:pt idx="2">
                  <c:v>0.11</c:v>
                </c:pt>
                <c:pt idx="3">
                  <c:v>0.5</c:v>
                </c:pt>
                <c:pt idx="4">
                  <c:v>0.06</c:v>
                </c:pt>
                <c:pt idx="5">
                  <c:v>0</c:v>
                </c:pt>
                <c:pt idx="6">
                  <c:v>0</c:v>
                </c:pt>
                <c:pt idx="7">
                  <c:v>1</c:v>
                </c:pt>
                <c:pt idx="8">
                  <c:v>0.27</c:v>
                </c:pt>
                <c:pt idx="9">
                  <c:v>0.18</c:v>
                </c:pt>
                <c:pt idx="10">
                  <c:v>0</c:v>
                </c:pt>
                <c:pt idx="11">
                  <c:v>0</c:v>
                </c:pt>
                <c:pt idx="12">
                  <c:v>0.08</c:v>
                </c:pt>
                <c:pt idx="13">
                  <c:v>0</c:v>
                </c:pt>
                <c:pt idx="14">
                  <c:v>0.13</c:v>
                </c:pt>
                <c:pt idx="15">
                  <c:v>0.17</c:v>
                </c:pt>
                <c:pt idx="16">
                  <c:v>0.33</c:v>
                </c:pt>
              </c:numCache>
            </c:numRef>
          </c:val>
          <c:extLst>
            <c:ext xmlns:c16="http://schemas.microsoft.com/office/drawing/2014/chart" uri="{C3380CC4-5D6E-409C-BE32-E72D297353CC}">
              <c16:uniqueId val="{00000000-519D-423D-BBE5-88F7042CE422}"/>
            </c:ext>
          </c:extLst>
        </c:ser>
        <c:ser>
          <c:idx val="1"/>
          <c:order val="1"/>
          <c:tx>
            <c:strRef>
              <c:f>Obstconstrret!$C$2</c:f>
              <c:strCache>
                <c:ptCount val="1"/>
                <c:pt idx="0">
                  <c:v>Incertitude face à l'insécurité</c:v>
                </c:pt>
              </c:strCache>
            </c:strRef>
          </c:tx>
          <c:spPr>
            <a:solidFill>
              <a:srgbClr val="58585A"/>
            </a:solidFill>
            <a:ln>
              <a:noFill/>
            </a:ln>
            <a:effectLst/>
          </c:spPr>
          <c:invertIfNegative val="0"/>
          <c:cat>
            <c:strRef>
              <c:f>Obstconstrret!$A$3:$A$19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Manono</c:v>
                </c:pt>
                <c:pt idx="13">
                  <c:v>Mbulula</c:v>
                </c:pt>
                <c:pt idx="14">
                  <c:v>Moba</c:v>
                </c:pt>
                <c:pt idx="15">
                  <c:v>Nyemba</c:v>
                </c:pt>
                <c:pt idx="16">
                  <c:v>Nyunzu</c:v>
                </c:pt>
              </c:strCache>
            </c:strRef>
          </c:cat>
          <c:val>
            <c:numRef>
              <c:f>Obstconstrret!$C$3:$C$19</c:f>
              <c:numCache>
                <c:formatCode>0%</c:formatCode>
                <c:ptCount val="17"/>
                <c:pt idx="0">
                  <c:v>0.56000000000000005</c:v>
                </c:pt>
                <c:pt idx="1">
                  <c:v>0.5</c:v>
                </c:pt>
                <c:pt idx="2">
                  <c:v>1</c:v>
                </c:pt>
                <c:pt idx="3">
                  <c:v>0.44</c:v>
                </c:pt>
                <c:pt idx="4">
                  <c:v>0</c:v>
                </c:pt>
                <c:pt idx="5">
                  <c:v>0</c:v>
                </c:pt>
                <c:pt idx="6">
                  <c:v>0</c:v>
                </c:pt>
                <c:pt idx="7">
                  <c:v>0</c:v>
                </c:pt>
                <c:pt idx="8">
                  <c:v>0.13</c:v>
                </c:pt>
                <c:pt idx="9">
                  <c:v>0.06</c:v>
                </c:pt>
                <c:pt idx="10">
                  <c:v>0</c:v>
                </c:pt>
                <c:pt idx="11">
                  <c:v>0</c:v>
                </c:pt>
                <c:pt idx="12">
                  <c:v>0.15</c:v>
                </c:pt>
                <c:pt idx="13">
                  <c:v>0.13</c:v>
                </c:pt>
                <c:pt idx="14">
                  <c:v>0</c:v>
                </c:pt>
                <c:pt idx="15">
                  <c:v>0.17</c:v>
                </c:pt>
                <c:pt idx="16">
                  <c:v>0.33</c:v>
                </c:pt>
              </c:numCache>
            </c:numRef>
          </c:val>
          <c:extLst>
            <c:ext xmlns:c16="http://schemas.microsoft.com/office/drawing/2014/chart" uri="{C3380CC4-5D6E-409C-BE32-E72D297353CC}">
              <c16:uniqueId val="{00000001-519D-423D-BBE5-88F7042CE422}"/>
            </c:ext>
          </c:extLst>
        </c:ser>
        <c:ser>
          <c:idx val="2"/>
          <c:order val="2"/>
          <c:tx>
            <c:strRef>
              <c:f>Obstconstrret!$D$2</c:f>
              <c:strCache>
                <c:ptCount val="1"/>
                <c:pt idx="0">
                  <c:v>Incertitude accès aux services</c:v>
                </c:pt>
              </c:strCache>
            </c:strRef>
          </c:tx>
          <c:spPr>
            <a:solidFill>
              <a:srgbClr val="D2CBB8"/>
            </a:solidFill>
            <a:ln>
              <a:noFill/>
            </a:ln>
            <a:effectLst/>
          </c:spPr>
          <c:invertIfNegative val="0"/>
          <c:cat>
            <c:strRef>
              <c:f>Obstconstrret!$A$3:$A$19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Manono</c:v>
                </c:pt>
                <c:pt idx="13">
                  <c:v>Mbulula</c:v>
                </c:pt>
                <c:pt idx="14">
                  <c:v>Moba</c:v>
                </c:pt>
                <c:pt idx="15">
                  <c:v>Nyemba</c:v>
                </c:pt>
                <c:pt idx="16">
                  <c:v>Nyunzu</c:v>
                </c:pt>
              </c:strCache>
            </c:strRef>
          </c:cat>
          <c:val>
            <c:numRef>
              <c:f>Obstconstrret!$D$3:$D$19</c:f>
              <c:numCache>
                <c:formatCode>0%</c:formatCode>
                <c:ptCount val="17"/>
                <c:pt idx="0">
                  <c:v>0.28000000000000003</c:v>
                </c:pt>
                <c:pt idx="1">
                  <c:v>0.21</c:v>
                </c:pt>
                <c:pt idx="2">
                  <c:v>0</c:v>
                </c:pt>
                <c:pt idx="3">
                  <c:v>0.06</c:v>
                </c:pt>
                <c:pt idx="4">
                  <c:v>0</c:v>
                </c:pt>
                <c:pt idx="5">
                  <c:v>0</c:v>
                </c:pt>
                <c:pt idx="6">
                  <c:v>0</c:v>
                </c:pt>
                <c:pt idx="7">
                  <c:v>0</c:v>
                </c:pt>
                <c:pt idx="8">
                  <c:v>0.13</c:v>
                </c:pt>
                <c:pt idx="9">
                  <c:v>0</c:v>
                </c:pt>
                <c:pt idx="10">
                  <c:v>0</c:v>
                </c:pt>
                <c:pt idx="11">
                  <c:v>0</c:v>
                </c:pt>
                <c:pt idx="12">
                  <c:v>0.08</c:v>
                </c:pt>
                <c:pt idx="13">
                  <c:v>0</c:v>
                </c:pt>
                <c:pt idx="14">
                  <c:v>0</c:v>
                </c:pt>
                <c:pt idx="15">
                  <c:v>0</c:v>
                </c:pt>
                <c:pt idx="16">
                  <c:v>0</c:v>
                </c:pt>
              </c:numCache>
            </c:numRef>
          </c:val>
          <c:extLst>
            <c:ext xmlns:c16="http://schemas.microsoft.com/office/drawing/2014/chart" uri="{C3380CC4-5D6E-409C-BE32-E72D297353CC}">
              <c16:uniqueId val="{00000002-519D-423D-BBE5-88F7042CE422}"/>
            </c:ext>
          </c:extLst>
        </c:ser>
        <c:ser>
          <c:idx val="3"/>
          <c:order val="3"/>
          <c:tx>
            <c:strRef>
              <c:f>Obstconstrret!$E$2</c:f>
              <c:strCache>
                <c:ptCount val="1"/>
                <c:pt idx="0">
                  <c:v>Manque de main d'oeuvre</c:v>
                </c:pt>
              </c:strCache>
            </c:strRef>
          </c:tx>
          <c:spPr>
            <a:solidFill>
              <a:srgbClr val="EE5859">
                <a:alpha val="50000"/>
              </a:srgbClr>
            </a:solidFill>
            <a:ln>
              <a:noFill/>
            </a:ln>
            <a:effectLst/>
          </c:spPr>
          <c:invertIfNegative val="0"/>
          <c:cat>
            <c:strRef>
              <c:f>Obstconstrret!$A$3:$A$19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Manono</c:v>
                </c:pt>
                <c:pt idx="13">
                  <c:v>Mbulula</c:v>
                </c:pt>
                <c:pt idx="14">
                  <c:v>Moba</c:v>
                </c:pt>
                <c:pt idx="15">
                  <c:v>Nyemba</c:v>
                </c:pt>
                <c:pt idx="16">
                  <c:v>Nyunzu</c:v>
                </c:pt>
              </c:strCache>
            </c:strRef>
          </c:cat>
          <c:val>
            <c:numRef>
              <c:f>Obstconstrret!$E$3:$E$19</c:f>
              <c:numCache>
                <c:formatCode>0%</c:formatCode>
                <c:ptCount val="17"/>
                <c:pt idx="0">
                  <c:v>0.22</c:v>
                </c:pt>
                <c:pt idx="1">
                  <c:v>0.43</c:v>
                </c:pt>
                <c:pt idx="2">
                  <c:v>0.61</c:v>
                </c:pt>
                <c:pt idx="3">
                  <c:v>0.67</c:v>
                </c:pt>
                <c:pt idx="4">
                  <c:v>0</c:v>
                </c:pt>
                <c:pt idx="5">
                  <c:v>0.09</c:v>
                </c:pt>
                <c:pt idx="6">
                  <c:v>0.05</c:v>
                </c:pt>
                <c:pt idx="7">
                  <c:v>0</c:v>
                </c:pt>
                <c:pt idx="8">
                  <c:v>0.13</c:v>
                </c:pt>
                <c:pt idx="9">
                  <c:v>0</c:v>
                </c:pt>
                <c:pt idx="10">
                  <c:v>0.6</c:v>
                </c:pt>
                <c:pt idx="11">
                  <c:v>1</c:v>
                </c:pt>
                <c:pt idx="12">
                  <c:v>0.23</c:v>
                </c:pt>
                <c:pt idx="13">
                  <c:v>0.63</c:v>
                </c:pt>
                <c:pt idx="14">
                  <c:v>0.13</c:v>
                </c:pt>
                <c:pt idx="15">
                  <c:v>0</c:v>
                </c:pt>
                <c:pt idx="16">
                  <c:v>0</c:v>
                </c:pt>
              </c:numCache>
            </c:numRef>
          </c:val>
          <c:extLst>
            <c:ext xmlns:c16="http://schemas.microsoft.com/office/drawing/2014/chart" uri="{C3380CC4-5D6E-409C-BE32-E72D297353CC}">
              <c16:uniqueId val="{00000003-519D-423D-BBE5-88F7042CE422}"/>
            </c:ext>
          </c:extLst>
        </c:ser>
        <c:ser>
          <c:idx val="4"/>
          <c:order val="4"/>
          <c:tx>
            <c:strRef>
              <c:f>Obstconstrret!$F$2</c:f>
              <c:strCache>
                <c:ptCount val="1"/>
                <c:pt idx="0">
                  <c:v>Manque d'accès aux matériaux</c:v>
                </c:pt>
              </c:strCache>
            </c:strRef>
          </c:tx>
          <c:spPr>
            <a:solidFill>
              <a:srgbClr val="58585A">
                <a:alpha val="20000"/>
              </a:srgbClr>
            </a:solidFill>
            <a:ln>
              <a:noFill/>
            </a:ln>
            <a:effectLst/>
          </c:spPr>
          <c:invertIfNegative val="0"/>
          <c:cat>
            <c:strRef>
              <c:f>Obstconstrret!$A$3:$A$19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Manono</c:v>
                </c:pt>
                <c:pt idx="13">
                  <c:v>Mbulula</c:v>
                </c:pt>
                <c:pt idx="14">
                  <c:v>Moba</c:v>
                </c:pt>
                <c:pt idx="15">
                  <c:v>Nyemba</c:v>
                </c:pt>
                <c:pt idx="16">
                  <c:v>Nyunzu</c:v>
                </c:pt>
              </c:strCache>
            </c:strRef>
          </c:cat>
          <c:val>
            <c:numRef>
              <c:f>Obstconstrret!$F$3:$F$19</c:f>
              <c:numCache>
                <c:formatCode>0%</c:formatCode>
                <c:ptCount val="17"/>
                <c:pt idx="0">
                  <c:v>0.06</c:v>
                </c:pt>
                <c:pt idx="1">
                  <c:v>0</c:v>
                </c:pt>
                <c:pt idx="2">
                  <c:v>0.11</c:v>
                </c:pt>
                <c:pt idx="3">
                  <c:v>0.28000000000000003</c:v>
                </c:pt>
                <c:pt idx="4">
                  <c:v>0</c:v>
                </c:pt>
                <c:pt idx="5">
                  <c:v>0.09</c:v>
                </c:pt>
                <c:pt idx="6">
                  <c:v>0.05</c:v>
                </c:pt>
                <c:pt idx="7">
                  <c:v>0</c:v>
                </c:pt>
                <c:pt idx="8">
                  <c:v>0.13</c:v>
                </c:pt>
                <c:pt idx="9">
                  <c:v>0.06</c:v>
                </c:pt>
                <c:pt idx="10">
                  <c:v>0.2</c:v>
                </c:pt>
                <c:pt idx="11">
                  <c:v>0</c:v>
                </c:pt>
                <c:pt idx="12">
                  <c:v>0.23</c:v>
                </c:pt>
                <c:pt idx="13">
                  <c:v>0.63</c:v>
                </c:pt>
                <c:pt idx="14">
                  <c:v>0</c:v>
                </c:pt>
                <c:pt idx="15">
                  <c:v>0</c:v>
                </c:pt>
                <c:pt idx="16">
                  <c:v>0</c:v>
                </c:pt>
              </c:numCache>
            </c:numRef>
          </c:val>
          <c:extLst>
            <c:ext xmlns:c16="http://schemas.microsoft.com/office/drawing/2014/chart" uri="{C3380CC4-5D6E-409C-BE32-E72D297353CC}">
              <c16:uniqueId val="{00000004-519D-423D-BBE5-88F7042CE422}"/>
            </c:ext>
          </c:extLst>
        </c:ser>
        <c:ser>
          <c:idx val="5"/>
          <c:order val="5"/>
          <c:tx>
            <c:strRef>
              <c:f>Obstconstrret!$G$2</c:f>
              <c:strCache>
                <c:ptCount val="1"/>
                <c:pt idx="0">
                  <c:v>Manque de moyen</c:v>
                </c:pt>
              </c:strCache>
            </c:strRef>
          </c:tx>
          <c:spPr>
            <a:solidFill>
              <a:srgbClr val="FBDADA"/>
            </a:solidFill>
            <a:ln>
              <a:noFill/>
            </a:ln>
            <a:effectLst/>
          </c:spPr>
          <c:invertIfNegative val="0"/>
          <c:cat>
            <c:strRef>
              <c:f>Obstconstrret!$A$3:$A$19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Manono</c:v>
                </c:pt>
                <c:pt idx="13">
                  <c:v>Mbulula</c:v>
                </c:pt>
                <c:pt idx="14">
                  <c:v>Moba</c:v>
                </c:pt>
                <c:pt idx="15">
                  <c:v>Nyemba</c:v>
                </c:pt>
                <c:pt idx="16">
                  <c:v>Nyunzu</c:v>
                </c:pt>
              </c:strCache>
            </c:strRef>
          </c:cat>
          <c:val>
            <c:numRef>
              <c:f>Obstconstrret!$G$3:$G$19</c:f>
              <c:numCache>
                <c:formatCode>0%</c:formatCode>
                <c:ptCount val="17"/>
                <c:pt idx="0">
                  <c:v>0.83</c:v>
                </c:pt>
                <c:pt idx="1">
                  <c:v>0.79</c:v>
                </c:pt>
                <c:pt idx="2">
                  <c:v>1</c:v>
                </c:pt>
                <c:pt idx="3">
                  <c:v>1</c:v>
                </c:pt>
                <c:pt idx="4">
                  <c:v>0.28999999999999998</c:v>
                </c:pt>
                <c:pt idx="5">
                  <c:v>1</c:v>
                </c:pt>
                <c:pt idx="6">
                  <c:v>0.05</c:v>
                </c:pt>
                <c:pt idx="7">
                  <c:v>1</c:v>
                </c:pt>
                <c:pt idx="8">
                  <c:v>0.73</c:v>
                </c:pt>
                <c:pt idx="9">
                  <c:v>0.47</c:v>
                </c:pt>
                <c:pt idx="10">
                  <c:v>0.6</c:v>
                </c:pt>
                <c:pt idx="11">
                  <c:v>1</c:v>
                </c:pt>
                <c:pt idx="12">
                  <c:v>0.92</c:v>
                </c:pt>
                <c:pt idx="13">
                  <c:v>1</c:v>
                </c:pt>
                <c:pt idx="14">
                  <c:v>0.5</c:v>
                </c:pt>
                <c:pt idx="15">
                  <c:v>0.33</c:v>
                </c:pt>
                <c:pt idx="16">
                  <c:v>0.67</c:v>
                </c:pt>
              </c:numCache>
            </c:numRef>
          </c:val>
          <c:extLst>
            <c:ext xmlns:c16="http://schemas.microsoft.com/office/drawing/2014/chart" uri="{C3380CC4-5D6E-409C-BE32-E72D297353CC}">
              <c16:uniqueId val="{00000005-519D-423D-BBE5-88F7042CE422}"/>
            </c:ext>
          </c:extLst>
        </c:ser>
        <c:ser>
          <c:idx val="6"/>
          <c:order val="6"/>
          <c:tx>
            <c:strRef>
              <c:f>Obstconstrret!$H$2</c:f>
              <c:strCache>
                <c:ptCount val="1"/>
                <c:pt idx="0">
                  <c:v>Pas d'accès au terrain</c:v>
                </c:pt>
              </c:strCache>
            </c:strRef>
          </c:tx>
          <c:spPr>
            <a:solidFill>
              <a:srgbClr val="58585A">
                <a:alpha val="50000"/>
              </a:srgbClr>
            </a:solidFill>
            <a:ln>
              <a:noFill/>
            </a:ln>
            <a:effectLst/>
          </c:spPr>
          <c:invertIfNegative val="0"/>
          <c:cat>
            <c:strRef>
              <c:f>Obstconstrret!$A$3:$A$19</c:f>
              <c:strCache>
                <c:ptCount val="17"/>
                <c:pt idx="0">
                  <c:v>Kilwa</c:v>
                </c:pt>
                <c:pt idx="1">
                  <c:v>Mitwaba</c:v>
                </c:pt>
                <c:pt idx="2">
                  <c:v>Mufunga Sampwe</c:v>
                </c:pt>
                <c:pt idx="3">
                  <c:v>Pweto</c:v>
                </c:pt>
                <c:pt idx="4">
                  <c:v>Malemba Nkulu</c:v>
                </c:pt>
                <c:pt idx="5">
                  <c:v>Mukanga</c:v>
                </c:pt>
                <c:pt idx="6">
                  <c:v>Mulongo</c:v>
                </c:pt>
                <c:pt idx="7">
                  <c:v>Ankoro</c:v>
                </c:pt>
                <c:pt idx="8">
                  <c:v>Kabalo</c:v>
                </c:pt>
                <c:pt idx="9">
                  <c:v>Kalemie</c:v>
                </c:pt>
                <c:pt idx="10">
                  <c:v>Kansimba</c:v>
                </c:pt>
                <c:pt idx="11">
                  <c:v>Kiyambi</c:v>
                </c:pt>
                <c:pt idx="12">
                  <c:v>Manono</c:v>
                </c:pt>
                <c:pt idx="13">
                  <c:v>Mbulula</c:v>
                </c:pt>
                <c:pt idx="14">
                  <c:v>Moba</c:v>
                </c:pt>
                <c:pt idx="15">
                  <c:v>Nyemba</c:v>
                </c:pt>
                <c:pt idx="16">
                  <c:v>Nyunzu</c:v>
                </c:pt>
              </c:strCache>
            </c:strRef>
          </c:cat>
          <c:val>
            <c:numRef>
              <c:f>Obstconstrret!$H$3:$H$19</c:f>
              <c:numCache>
                <c:formatCode>0%</c:formatCode>
                <c:ptCount val="17"/>
                <c:pt idx="0">
                  <c:v>0</c:v>
                </c:pt>
                <c:pt idx="1">
                  <c:v>0</c:v>
                </c:pt>
                <c:pt idx="2">
                  <c:v>0</c:v>
                </c:pt>
                <c:pt idx="3">
                  <c:v>0.22</c:v>
                </c:pt>
                <c:pt idx="4">
                  <c:v>0.18</c:v>
                </c:pt>
                <c:pt idx="5">
                  <c:v>0.18</c:v>
                </c:pt>
                <c:pt idx="6">
                  <c:v>0</c:v>
                </c:pt>
                <c:pt idx="7">
                  <c:v>0</c:v>
                </c:pt>
                <c:pt idx="8">
                  <c:v>7.0000000000000007E-2</c:v>
                </c:pt>
                <c:pt idx="9">
                  <c:v>0</c:v>
                </c:pt>
                <c:pt idx="10">
                  <c:v>0</c:v>
                </c:pt>
                <c:pt idx="11">
                  <c:v>0</c:v>
                </c:pt>
                <c:pt idx="12">
                  <c:v>0</c:v>
                </c:pt>
                <c:pt idx="13">
                  <c:v>0</c:v>
                </c:pt>
                <c:pt idx="14">
                  <c:v>0.13</c:v>
                </c:pt>
                <c:pt idx="15">
                  <c:v>0</c:v>
                </c:pt>
                <c:pt idx="16">
                  <c:v>0</c:v>
                </c:pt>
              </c:numCache>
            </c:numRef>
          </c:val>
          <c:extLst>
            <c:ext xmlns:c16="http://schemas.microsoft.com/office/drawing/2014/chart" uri="{C3380CC4-5D6E-409C-BE32-E72D297353CC}">
              <c16:uniqueId val="{00000006-519D-423D-BBE5-88F7042CE422}"/>
            </c:ext>
          </c:extLst>
        </c:ser>
        <c:dLbls>
          <c:showLegendKey val="0"/>
          <c:showVal val="0"/>
          <c:showCatName val="0"/>
          <c:showSerName val="0"/>
          <c:showPercent val="0"/>
          <c:showBubbleSize val="0"/>
        </c:dLbls>
        <c:gapWidth val="219"/>
        <c:overlap val="-27"/>
        <c:axId val="176459152"/>
        <c:axId val="176459544"/>
      </c:barChart>
      <c:catAx>
        <c:axId val="17645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6459544"/>
        <c:crosses val="autoZero"/>
        <c:auto val="1"/>
        <c:lblAlgn val="ctr"/>
        <c:lblOffset val="100"/>
        <c:noMultiLvlLbl val="0"/>
      </c:catAx>
      <c:valAx>
        <c:axId val="1764595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6459152"/>
        <c:crosses val="autoZero"/>
        <c:crossBetween val="between"/>
      </c:valAx>
      <c:spPr>
        <a:noFill/>
        <a:ln>
          <a:noFill/>
        </a:ln>
        <a:effectLst/>
      </c:spPr>
    </c:plotArea>
    <c:legend>
      <c:legendPos val="b"/>
      <c:layout>
        <c:manualLayout>
          <c:xMode val="edge"/>
          <c:yMode val="edge"/>
          <c:x val="2.0850568470855528E-2"/>
          <c:y val="0.76023835172617771"/>
          <c:w val="0.95829886305828882"/>
          <c:h val="0.2190849616450176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latin typeface="Arial Narrow" panose="020B0606020202030204" pitchFamily="34" charset="0"/>
              </a:rPr>
              <a:t>% AS dans lesquelles</a:t>
            </a:r>
            <a:r>
              <a:rPr lang="en-US" sz="2000" b="1" baseline="0">
                <a:latin typeface="Arial Narrow" panose="020B0606020202030204" pitchFamily="34" charset="0"/>
              </a:rPr>
              <a:t> les IC ont rapporté des </a:t>
            </a:r>
            <a:r>
              <a:rPr lang="en-US" sz="2000" b="1">
                <a:latin typeface="Arial Narrow" panose="020B0606020202030204" pitchFamily="34" charset="0"/>
              </a:rPr>
              <a:t>cas évictions,</a:t>
            </a:r>
            <a:r>
              <a:rPr lang="en-US" sz="2000" b="1" baseline="0">
                <a:latin typeface="Arial Narrow" panose="020B0606020202030204" pitchFamily="34" charset="0"/>
              </a:rPr>
              <a:t> par ZS</a:t>
            </a:r>
            <a:endParaRPr lang="en-US" sz="2000" b="1">
              <a:latin typeface="Arial Narrow" panose="020B0606020202030204" pitchFamily="34" charset="0"/>
            </a:endParaRPr>
          </a:p>
        </c:rich>
      </c:tx>
      <c:layout>
        <c:manualLayout>
          <c:xMode val="edge"/>
          <c:yMode val="edge"/>
          <c:x val="0.1144350999241585"/>
          <c:y val="2.103997595431319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cas_eviction!$B$21:$B$22</c:f>
              <c:strCache>
                <c:ptCount val="2"/>
                <c:pt idx="0">
                  <c:v>% AS cas évictions rapportés</c:v>
                </c:pt>
              </c:strCache>
            </c:strRef>
          </c:tx>
          <c:spPr>
            <a:solidFill>
              <a:srgbClr val="EE5859"/>
            </a:solidFill>
            <a:ln>
              <a:noFill/>
            </a:ln>
            <a:effectLst/>
          </c:spPr>
          <c:invertIfNegative val="0"/>
          <c:cat>
            <c:strRef>
              <c:f>cas_eviction!$A$23:$A$39</c:f>
              <c:strCache>
                <c:ptCount val="17"/>
                <c:pt idx="0">
                  <c:v>Kilwa</c:v>
                </c:pt>
                <c:pt idx="1">
                  <c:v>Mitwaba</c:v>
                </c:pt>
                <c:pt idx="2">
                  <c:v>Mufunga Sampwe</c:v>
                </c:pt>
                <c:pt idx="3">
                  <c:v>Pweto</c:v>
                </c:pt>
                <c:pt idx="4">
                  <c:v>Malemba Nkulu</c:v>
                </c:pt>
                <c:pt idx="5">
                  <c:v>Mukanga</c:v>
                </c:pt>
                <c:pt idx="6">
                  <c:v>Mulongo</c:v>
                </c:pt>
                <c:pt idx="7">
                  <c:v>Kabalo</c:v>
                </c:pt>
                <c:pt idx="8">
                  <c:v>Kalemie</c:v>
                </c:pt>
                <c:pt idx="9">
                  <c:v>Kansimba</c:v>
                </c:pt>
                <c:pt idx="10">
                  <c:v>Kiyambi</c:v>
                </c:pt>
                <c:pt idx="11">
                  <c:v>Kongolo</c:v>
                </c:pt>
                <c:pt idx="12">
                  <c:v>Manono</c:v>
                </c:pt>
                <c:pt idx="13">
                  <c:v>Mbulula</c:v>
                </c:pt>
                <c:pt idx="14">
                  <c:v>Moba</c:v>
                </c:pt>
                <c:pt idx="15">
                  <c:v>Nyemba</c:v>
                </c:pt>
                <c:pt idx="16">
                  <c:v>Nyunzu</c:v>
                </c:pt>
              </c:strCache>
            </c:strRef>
          </c:cat>
          <c:val>
            <c:numRef>
              <c:f>cas_eviction!$B$23:$B$39</c:f>
              <c:numCache>
                <c:formatCode>0%</c:formatCode>
                <c:ptCount val="17"/>
                <c:pt idx="0">
                  <c:v>0.6470588235294118</c:v>
                </c:pt>
                <c:pt idx="1">
                  <c:v>0.17</c:v>
                </c:pt>
                <c:pt idx="2">
                  <c:v>0.61</c:v>
                </c:pt>
                <c:pt idx="3">
                  <c:v>0.39</c:v>
                </c:pt>
                <c:pt idx="4">
                  <c:v>0.41</c:v>
                </c:pt>
                <c:pt idx="5">
                  <c:v>0.09</c:v>
                </c:pt>
                <c:pt idx="6">
                  <c:v>0.16</c:v>
                </c:pt>
                <c:pt idx="7">
                  <c:v>0.4</c:v>
                </c:pt>
                <c:pt idx="8">
                  <c:v>0.13</c:v>
                </c:pt>
                <c:pt idx="9">
                  <c:v>0.25</c:v>
                </c:pt>
                <c:pt idx="10">
                  <c:v>0.5</c:v>
                </c:pt>
                <c:pt idx="11">
                  <c:v>0.14000000000000001</c:v>
                </c:pt>
                <c:pt idx="12">
                  <c:v>0.62</c:v>
                </c:pt>
                <c:pt idx="13">
                  <c:v>0.88</c:v>
                </c:pt>
                <c:pt idx="14">
                  <c:v>0.11</c:v>
                </c:pt>
                <c:pt idx="15">
                  <c:v>0.4</c:v>
                </c:pt>
                <c:pt idx="16">
                  <c:v>0.33</c:v>
                </c:pt>
              </c:numCache>
            </c:numRef>
          </c:val>
          <c:extLst>
            <c:ext xmlns:c16="http://schemas.microsoft.com/office/drawing/2014/chart" uri="{C3380CC4-5D6E-409C-BE32-E72D297353CC}">
              <c16:uniqueId val="{00000000-F850-42E0-9DAA-019A9B61DC90}"/>
            </c:ext>
          </c:extLst>
        </c:ser>
        <c:dLbls>
          <c:showLegendKey val="0"/>
          <c:showVal val="0"/>
          <c:showCatName val="0"/>
          <c:showSerName val="0"/>
          <c:showPercent val="0"/>
          <c:showBubbleSize val="0"/>
        </c:dLbls>
        <c:gapWidth val="182"/>
        <c:axId val="176460328"/>
        <c:axId val="176460720"/>
      </c:barChart>
      <c:catAx>
        <c:axId val="17646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6460720"/>
        <c:crosses val="autoZero"/>
        <c:auto val="1"/>
        <c:lblAlgn val="ctr"/>
        <c:lblOffset val="100"/>
        <c:noMultiLvlLbl val="0"/>
      </c:catAx>
      <c:valAx>
        <c:axId val="17646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6460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cas_eviction!$B$1</c:f>
              <c:strCache>
                <c:ptCount val="1"/>
                <c:pt idx="0">
                  <c:v>Non-paiement du loyer</c:v>
                </c:pt>
              </c:strCache>
            </c:strRef>
          </c:tx>
          <c:spPr>
            <a:solidFill>
              <a:srgbClr val="58585A"/>
            </a:solidFill>
            <a:ln>
              <a:noFill/>
            </a:ln>
            <a:effectLst/>
          </c:spPr>
          <c:invertIfNegative val="0"/>
          <c:cat>
            <c:strRef>
              <c:f>cas_eviction!$A$2:$A$18</c:f>
              <c:strCache>
                <c:ptCount val="17"/>
                <c:pt idx="0">
                  <c:v>Kilwa</c:v>
                </c:pt>
                <c:pt idx="1">
                  <c:v>Mitwaba</c:v>
                </c:pt>
                <c:pt idx="2">
                  <c:v>Mufunga Sampwe</c:v>
                </c:pt>
                <c:pt idx="3">
                  <c:v>Pweto</c:v>
                </c:pt>
                <c:pt idx="4">
                  <c:v>Malemba Nkulu</c:v>
                </c:pt>
                <c:pt idx="5">
                  <c:v>Mukanga</c:v>
                </c:pt>
                <c:pt idx="6">
                  <c:v>Mulongo</c:v>
                </c:pt>
                <c:pt idx="7">
                  <c:v>Kabalo</c:v>
                </c:pt>
                <c:pt idx="8">
                  <c:v>Kalemie</c:v>
                </c:pt>
                <c:pt idx="9">
                  <c:v>Kansimba</c:v>
                </c:pt>
                <c:pt idx="10">
                  <c:v>Kiyambi</c:v>
                </c:pt>
                <c:pt idx="11">
                  <c:v>Kongolo</c:v>
                </c:pt>
                <c:pt idx="12">
                  <c:v>Manono</c:v>
                </c:pt>
                <c:pt idx="13">
                  <c:v>Mbulula</c:v>
                </c:pt>
                <c:pt idx="14">
                  <c:v>Moba</c:v>
                </c:pt>
                <c:pt idx="15">
                  <c:v>Nyemba</c:v>
                </c:pt>
                <c:pt idx="16">
                  <c:v>Nyunzu</c:v>
                </c:pt>
              </c:strCache>
            </c:strRef>
          </c:cat>
          <c:val>
            <c:numRef>
              <c:f>cas_eviction!$B$2:$B$18</c:f>
              <c:numCache>
                <c:formatCode>0%</c:formatCode>
                <c:ptCount val="17"/>
                <c:pt idx="0">
                  <c:v>0.64</c:v>
                </c:pt>
                <c:pt idx="1">
                  <c:v>1</c:v>
                </c:pt>
                <c:pt idx="2">
                  <c:v>1</c:v>
                </c:pt>
                <c:pt idx="3">
                  <c:v>1</c:v>
                </c:pt>
                <c:pt idx="4">
                  <c:v>1</c:v>
                </c:pt>
                <c:pt idx="5">
                  <c:v>1</c:v>
                </c:pt>
                <c:pt idx="6">
                  <c:v>1</c:v>
                </c:pt>
                <c:pt idx="7">
                  <c:v>83</c:v>
                </c:pt>
                <c:pt idx="8">
                  <c:v>0.5</c:v>
                </c:pt>
                <c:pt idx="9">
                  <c:v>1</c:v>
                </c:pt>
                <c:pt idx="10">
                  <c:v>0.5</c:v>
                </c:pt>
                <c:pt idx="11">
                  <c:v>1</c:v>
                </c:pt>
                <c:pt idx="12">
                  <c:v>0.88</c:v>
                </c:pt>
                <c:pt idx="13">
                  <c:v>0.28999999999999998</c:v>
                </c:pt>
                <c:pt idx="14">
                  <c:v>1</c:v>
                </c:pt>
                <c:pt idx="15">
                  <c:v>1</c:v>
                </c:pt>
                <c:pt idx="16">
                  <c:v>1</c:v>
                </c:pt>
              </c:numCache>
            </c:numRef>
          </c:val>
          <c:extLst>
            <c:ext xmlns:c16="http://schemas.microsoft.com/office/drawing/2014/chart" uri="{C3380CC4-5D6E-409C-BE32-E72D297353CC}">
              <c16:uniqueId val="{00000000-EA3A-4F62-BCFE-C11B012B8138}"/>
            </c:ext>
          </c:extLst>
        </c:ser>
        <c:ser>
          <c:idx val="1"/>
          <c:order val="1"/>
          <c:tx>
            <c:strRef>
              <c:f>cas_eviction!$C$1</c:f>
              <c:strCache>
                <c:ptCount val="1"/>
                <c:pt idx="0">
                  <c:v>Mésentente avec le propriétaire</c:v>
                </c:pt>
              </c:strCache>
            </c:strRef>
          </c:tx>
          <c:spPr>
            <a:solidFill>
              <a:srgbClr val="D2CBB8"/>
            </a:solidFill>
            <a:ln>
              <a:noFill/>
            </a:ln>
            <a:effectLst/>
          </c:spPr>
          <c:invertIfNegative val="0"/>
          <c:cat>
            <c:strRef>
              <c:f>cas_eviction!$A$2:$A$18</c:f>
              <c:strCache>
                <c:ptCount val="17"/>
                <c:pt idx="0">
                  <c:v>Kilwa</c:v>
                </c:pt>
                <c:pt idx="1">
                  <c:v>Mitwaba</c:v>
                </c:pt>
                <c:pt idx="2">
                  <c:v>Mufunga Sampwe</c:v>
                </c:pt>
                <c:pt idx="3">
                  <c:v>Pweto</c:v>
                </c:pt>
                <c:pt idx="4">
                  <c:v>Malemba Nkulu</c:v>
                </c:pt>
                <c:pt idx="5">
                  <c:v>Mukanga</c:v>
                </c:pt>
                <c:pt idx="6">
                  <c:v>Mulongo</c:v>
                </c:pt>
                <c:pt idx="7">
                  <c:v>Kabalo</c:v>
                </c:pt>
                <c:pt idx="8">
                  <c:v>Kalemie</c:v>
                </c:pt>
                <c:pt idx="9">
                  <c:v>Kansimba</c:v>
                </c:pt>
                <c:pt idx="10">
                  <c:v>Kiyambi</c:v>
                </c:pt>
                <c:pt idx="11">
                  <c:v>Kongolo</c:v>
                </c:pt>
                <c:pt idx="12">
                  <c:v>Manono</c:v>
                </c:pt>
                <c:pt idx="13">
                  <c:v>Mbulula</c:v>
                </c:pt>
                <c:pt idx="14">
                  <c:v>Moba</c:v>
                </c:pt>
                <c:pt idx="15">
                  <c:v>Nyemba</c:v>
                </c:pt>
                <c:pt idx="16">
                  <c:v>Nyunzu</c:v>
                </c:pt>
              </c:strCache>
            </c:strRef>
          </c:cat>
          <c:val>
            <c:numRef>
              <c:f>cas_eviction!$C$2:$C$18</c:f>
              <c:numCache>
                <c:formatCode>0%</c:formatCode>
                <c:ptCount val="17"/>
                <c:pt idx="0">
                  <c:v>0.36</c:v>
                </c:pt>
                <c:pt idx="1">
                  <c:v>0</c:v>
                </c:pt>
                <c:pt idx="2">
                  <c:v>0.36</c:v>
                </c:pt>
                <c:pt idx="3">
                  <c:v>0.71</c:v>
                </c:pt>
                <c:pt idx="4">
                  <c:v>0.56999999999999995</c:v>
                </c:pt>
                <c:pt idx="5">
                  <c:v>1</c:v>
                </c:pt>
                <c:pt idx="6">
                  <c:v>0.33</c:v>
                </c:pt>
                <c:pt idx="7">
                  <c:v>0.67</c:v>
                </c:pt>
                <c:pt idx="8">
                  <c:v>0.5</c:v>
                </c:pt>
                <c:pt idx="9">
                  <c:v>0</c:v>
                </c:pt>
                <c:pt idx="10">
                  <c:v>0</c:v>
                </c:pt>
                <c:pt idx="11">
                  <c:v>0</c:v>
                </c:pt>
                <c:pt idx="12">
                  <c:v>0.38</c:v>
                </c:pt>
                <c:pt idx="13">
                  <c:v>0.28999999999999998</c:v>
                </c:pt>
                <c:pt idx="14">
                  <c:v>0</c:v>
                </c:pt>
                <c:pt idx="15">
                  <c:v>0</c:v>
                </c:pt>
                <c:pt idx="16">
                  <c:v>1</c:v>
                </c:pt>
              </c:numCache>
            </c:numRef>
          </c:val>
          <c:extLst>
            <c:ext xmlns:c16="http://schemas.microsoft.com/office/drawing/2014/chart" uri="{C3380CC4-5D6E-409C-BE32-E72D297353CC}">
              <c16:uniqueId val="{00000001-EA3A-4F62-BCFE-C11B012B8138}"/>
            </c:ext>
          </c:extLst>
        </c:ser>
        <c:ser>
          <c:idx val="2"/>
          <c:order val="2"/>
          <c:tx>
            <c:strRef>
              <c:f>cas_eviction!$D$1</c:f>
              <c:strCache>
                <c:ptCount val="1"/>
                <c:pt idx="0">
                  <c:v>Propriétaire revenu occupé sa maison</c:v>
                </c:pt>
              </c:strCache>
            </c:strRef>
          </c:tx>
          <c:spPr>
            <a:solidFill>
              <a:srgbClr val="EE5859"/>
            </a:solidFill>
            <a:ln>
              <a:noFill/>
            </a:ln>
            <a:effectLst/>
          </c:spPr>
          <c:invertIfNegative val="0"/>
          <c:cat>
            <c:strRef>
              <c:f>cas_eviction!$A$2:$A$18</c:f>
              <c:strCache>
                <c:ptCount val="17"/>
                <c:pt idx="0">
                  <c:v>Kilwa</c:v>
                </c:pt>
                <c:pt idx="1">
                  <c:v>Mitwaba</c:v>
                </c:pt>
                <c:pt idx="2">
                  <c:v>Mufunga Sampwe</c:v>
                </c:pt>
                <c:pt idx="3">
                  <c:v>Pweto</c:v>
                </c:pt>
                <c:pt idx="4">
                  <c:v>Malemba Nkulu</c:v>
                </c:pt>
                <c:pt idx="5">
                  <c:v>Mukanga</c:v>
                </c:pt>
                <c:pt idx="6">
                  <c:v>Mulongo</c:v>
                </c:pt>
                <c:pt idx="7">
                  <c:v>Kabalo</c:v>
                </c:pt>
                <c:pt idx="8">
                  <c:v>Kalemie</c:v>
                </c:pt>
                <c:pt idx="9">
                  <c:v>Kansimba</c:v>
                </c:pt>
                <c:pt idx="10">
                  <c:v>Kiyambi</c:v>
                </c:pt>
                <c:pt idx="11">
                  <c:v>Kongolo</c:v>
                </c:pt>
                <c:pt idx="12">
                  <c:v>Manono</c:v>
                </c:pt>
                <c:pt idx="13">
                  <c:v>Mbulula</c:v>
                </c:pt>
                <c:pt idx="14">
                  <c:v>Moba</c:v>
                </c:pt>
                <c:pt idx="15">
                  <c:v>Nyemba</c:v>
                </c:pt>
                <c:pt idx="16">
                  <c:v>Nyunzu</c:v>
                </c:pt>
              </c:strCache>
            </c:strRef>
          </c:cat>
          <c:val>
            <c:numRef>
              <c:f>cas_eviction!$D$2:$D$18</c:f>
              <c:numCache>
                <c:formatCode>0%</c:formatCode>
                <c:ptCount val="17"/>
                <c:pt idx="0">
                  <c:v>0.82</c:v>
                </c:pt>
                <c:pt idx="1">
                  <c:v>0.5</c:v>
                </c:pt>
                <c:pt idx="2">
                  <c:v>0.64</c:v>
                </c:pt>
                <c:pt idx="3">
                  <c:v>0.86</c:v>
                </c:pt>
                <c:pt idx="4">
                  <c:v>0.71</c:v>
                </c:pt>
                <c:pt idx="5">
                  <c:v>0</c:v>
                </c:pt>
                <c:pt idx="6">
                  <c:v>0.33</c:v>
                </c:pt>
                <c:pt idx="7">
                  <c:v>1</c:v>
                </c:pt>
                <c:pt idx="8">
                  <c:v>0.5</c:v>
                </c:pt>
                <c:pt idx="9">
                  <c:v>1</c:v>
                </c:pt>
                <c:pt idx="10">
                  <c:v>1</c:v>
                </c:pt>
                <c:pt idx="11">
                  <c:v>0</c:v>
                </c:pt>
                <c:pt idx="12">
                  <c:v>0.5</c:v>
                </c:pt>
                <c:pt idx="13">
                  <c:v>0.71</c:v>
                </c:pt>
                <c:pt idx="14">
                  <c:v>1</c:v>
                </c:pt>
                <c:pt idx="15">
                  <c:v>1</c:v>
                </c:pt>
                <c:pt idx="16">
                  <c:v>0</c:v>
                </c:pt>
              </c:numCache>
            </c:numRef>
          </c:val>
          <c:extLst>
            <c:ext xmlns:c16="http://schemas.microsoft.com/office/drawing/2014/chart" uri="{C3380CC4-5D6E-409C-BE32-E72D297353CC}">
              <c16:uniqueId val="{00000002-EA3A-4F62-BCFE-C11B012B8138}"/>
            </c:ext>
          </c:extLst>
        </c:ser>
        <c:ser>
          <c:idx val="3"/>
          <c:order val="3"/>
          <c:tx>
            <c:strRef>
              <c:f>cas_eviction!$E$1</c:f>
              <c:strCache>
                <c:ptCount val="1"/>
                <c:pt idx="0">
                  <c:v>Tensions communautaires</c:v>
                </c:pt>
              </c:strCache>
            </c:strRef>
          </c:tx>
          <c:spPr>
            <a:solidFill>
              <a:srgbClr val="FBDADA"/>
            </a:solidFill>
            <a:ln>
              <a:noFill/>
            </a:ln>
            <a:effectLst/>
          </c:spPr>
          <c:invertIfNegative val="0"/>
          <c:cat>
            <c:strRef>
              <c:f>cas_eviction!$A$2:$A$18</c:f>
              <c:strCache>
                <c:ptCount val="17"/>
                <c:pt idx="0">
                  <c:v>Kilwa</c:v>
                </c:pt>
                <c:pt idx="1">
                  <c:v>Mitwaba</c:v>
                </c:pt>
                <c:pt idx="2">
                  <c:v>Mufunga Sampwe</c:v>
                </c:pt>
                <c:pt idx="3">
                  <c:v>Pweto</c:v>
                </c:pt>
                <c:pt idx="4">
                  <c:v>Malemba Nkulu</c:v>
                </c:pt>
                <c:pt idx="5">
                  <c:v>Mukanga</c:v>
                </c:pt>
                <c:pt idx="6">
                  <c:v>Mulongo</c:v>
                </c:pt>
                <c:pt idx="7">
                  <c:v>Kabalo</c:v>
                </c:pt>
                <c:pt idx="8">
                  <c:v>Kalemie</c:v>
                </c:pt>
                <c:pt idx="9">
                  <c:v>Kansimba</c:v>
                </c:pt>
                <c:pt idx="10">
                  <c:v>Kiyambi</c:v>
                </c:pt>
                <c:pt idx="11">
                  <c:v>Kongolo</c:v>
                </c:pt>
                <c:pt idx="12">
                  <c:v>Manono</c:v>
                </c:pt>
                <c:pt idx="13">
                  <c:v>Mbulula</c:v>
                </c:pt>
                <c:pt idx="14">
                  <c:v>Moba</c:v>
                </c:pt>
                <c:pt idx="15">
                  <c:v>Nyemba</c:v>
                </c:pt>
                <c:pt idx="16">
                  <c:v>Nyunzu</c:v>
                </c:pt>
              </c:strCache>
            </c:strRef>
          </c:cat>
          <c:val>
            <c:numRef>
              <c:f>cas_eviction!$E$2:$E$18</c:f>
              <c:numCache>
                <c:formatCode>0%</c:formatCode>
                <c:ptCount val="17"/>
                <c:pt idx="0">
                  <c:v>0.18</c:v>
                </c:pt>
                <c:pt idx="1">
                  <c:v>0</c:v>
                </c:pt>
                <c:pt idx="2">
                  <c:v>0</c:v>
                </c:pt>
                <c:pt idx="3">
                  <c:v>0.28999999999999998</c:v>
                </c:pt>
                <c:pt idx="4">
                  <c:v>0</c:v>
                </c:pt>
                <c:pt idx="5">
                  <c:v>0</c:v>
                </c:pt>
                <c:pt idx="6">
                  <c:v>0</c:v>
                </c:pt>
                <c:pt idx="7">
                  <c:v>0</c:v>
                </c:pt>
                <c:pt idx="8">
                  <c:v>0.5</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3-EA3A-4F62-BCFE-C11B012B8138}"/>
            </c:ext>
          </c:extLst>
        </c:ser>
        <c:dLbls>
          <c:showLegendKey val="0"/>
          <c:showVal val="0"/>
          <c:showCatName val="0"/>
          <c:showSerName val="0"/>
          <c:showPercent val="0"/>
          <c:showBubbleSize val="0"/>
        </c:dLbls>
        <c:gapWidth val="150"/>
        <c:axId val="176461504"/>
        <c:axId val="178528800"/>
      </c:barChart>
      <c:catAx>
        <c:axId val="17646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8528800"/>
        <c:crosses val="autoZero"/>
        <c:auto val="1"/>
        <c:lblAlgn val="ctr"/>
        <c:lblOffset val="100"/>
        <c:noMultiLvlLbl val="0"/>
      </c:catAx>
      <c:valAx>
        <c:axId val="1785288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6461504"/>
        <c:crosses val="autoZero"/>
        <c:crossBetween val="between"/>
      </c:valAx>
      <c:spPr>
        <a:noFill/>
        <a:ln>
          <a:noFill/>
        </a:ln>
        <a:effectLst/>
      </c:spPr>
    </c:plotArea>
    <c:legend>
      <c:legendPos val="b"/>
      <c:layout>
        <c:manualLayout>
          <c:xMode val="edge"/>
          <c:yMode val="edge"/>
          <c:x val="5.5927428145372667E-2"/>
          <c:y val="0.84686419953758274"/>
          <c:w val="0.91026919167837173"/>
          <c:h val="0.1346099304081630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7" dt="2018-11-27T17:50:47.499" idx="15">
    <p:pos x="5054" y="3603"/>
    <p:text>peut-être bien précisé ici que la notion du partage gratuitement est assez flu - même si nous essayons de capter le mieux. P.ex les femmes qui font les tpches ménagers ou gardent les enfants en reotur d'un logement ne sont pas capté ici.</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FDB94-5C1E-4AB4-AB0C-C834F2F0795A}" type="doc">
      <dgm:prSet loTypeId="urn:microsoft.com/office/officeart/2005/8/layout/hProcess11" loCatId="process" qsTypeId="urn:microsoft.com/office/officeart/2005/8/quickstyle/simple1" qsCatId="simple" csTypeId="urn:microsoft.com/office/officeart/2005/8/colors/accent1_2" csCatId="accent1" phldr="1"/>
      <dgm:spPr/>
    </dgm:pt>
    <dgm:pt modelId="{B1582FA9-952B-45FB-8563-890664626F1C}">
      <dgm:prSet phldrT="[Text]" custT="1"/>
      <dgm:spPr/>
      <dgm:t>
        <a:bodyPr/>
        <a:lstStyle/>
        <a:p>
          <a:pPr algn="ctr"/>
          <a:r>
            <a:rPr lang="en-US" sz="1600" b="1" dirty="0" err="1"/>
            <a:t>Juillet</a:t>
          </a:r>
          <a:r>
            <a:rPr lang="en-US" sz="1600" b="1" dirty="0"/>
            <a:t> - </a:t>
          </a:r>
          <a:r>
            <a:rPr lang="en-US" sz="1600" b="1" dirty="0" err="1"/>
            <a:t>Août</a:t>
          </a:r>
          <a:r>
            <a:rPr lang="en-US" sz="1600" b="1" dirty="0"/>
            <a:t> : </a:t>
          </a:r>
          <a:r>
            <a:rPr lang="en-US" sz="1600" b="0" dirty="0" err="1"/>
            <a:t>Mobilisation</a:t>
          </a:r>
          <a:r>
            <a:rPr lang="en-US" sz="1600" b="0" dirty="0"/>
            <a:t> des </a:t>
          </a:r>
          <a:r>
            <a:rPr lang="en-US" sz="1600" b="0" dirty="0" err="1"/>
            <a:t>partenaires</a:t>
          </a:r>
          <a:r>
            <a:rPr lang="en-US" sz="1600" b="0" dirty="0"/>
            <a:t>, </a:t>
          </a:r>
          <a:r>
            <a:rPr lang="en-US" sz="1600" b="0" dirty="0" err="1"/>
            <a:t>logistique</a:t>
          </a:r>
          <a:endParaRPr lang="en-US" sz="1600" b="0" dirty="0"/>
        </a:p>
      </dgm:t>
    </dgm:pt>
    <dgm:pt modelId="{A258D86C-A8F9-4B6F-94CC-894414554FF3}" type="parTrans" cxnId="{38A5C15C-EAA0-4B52-8D86-98709701F0A7}">
      <dgm:prSet/>
      <dgm:spPr/>
      <dgm:t>
        <a:bodyPr/>
        <a:lstStyle/>
        <a:p>
          <a:endParaRPr lang="en-US"/>
        </a:p>
      </dgm:t>
    </dgm:pt>
    <dgm:pt modelId="{0A8357DC-2C19-4EA1-B1F0-ECCB3EE7E543}" type="sibTrans" cxnId="{38A5C15C-EAA0-4B52-8D86-98709701F0A7}">
      <dgm:prSet/>
      <dgm:spPr/>
      <dgm:t>
        <a:bodyPr/>
        <a:lstStyle/>
        <a:p>
          <a:endParaRPr lang="en-US"/>
        </a:p>
      </dgm:t>
    </dgm:pt>
    <dgm:pt modelId="{75FA70F3-782A-4552-944D-538DA6870C61}">
      <dgm:prSet phldrT="[Text]" custT="1"/>
      <dgm:spPr/>
      <dgm:t>
        <a:bodyPr/>
        <a:lstStyle/>
        <a:p>
          <a:r>
            <a:rPr lang="en-US" sz="1600" b="1" dirty="0"/>
            <a:t>3 - 28 </a:t>
          </a:r>
          <a:r>
            <a:rPr lang="en-US" sz="1600" b="1" dirty="0" err="1"/>
            <a:t>septembre</a:t>
          </a:r>
          <a:r>
            <a:rPr lang="en-US" sz="1600" b="1" dirty="0"/>
            <a:t> : </a:t>
          </a:r>
          <a:r>
            <a:rPr lang="en-US" sz="1600" b="0" dirty="0" err="1"/>
            <a:t>Collecte</a:t>
          </a:r>
          <a:r>
            <a:rPr lang="en-US" sz="1600" b="0" dirty="0"/>
            <a:t> des </a:t>
          </a:r>
          <a:r>
            <a:rPr lang="en-US" sz="1600" b="0" dirty="0" err="1"/>
            <a:t>données</a:t>
          </a:r>
          <a:r>
            <a:rPr lang="en-US" sz="1600" b="0" dirty="0"/>
            <a:t> et </a:t>
          </a:r>
          <a:r>
            <a:rPr lang="en-US" sz="1600" b="0" dirty="0" err="1"/>
            <a:t>nettoyage</a:t>
          </a:r>
          <a:endParaRPr lang="en-US" sz="1600" b="0" dirty="0"/>
        </a:p>
      </dgm:t>
    </dgm:pt>
    <dgm:pt modelId="{0DC310A1-6AE4-4641-8ECC-537A9BF37A51}" type="parTrans" cxnId="{CA075A10-6702-4C7F-AFAD-2D0F35514E72}">
      <dgm:prSet/>
      <dgm:spPr/>
      <dgm:t>
        <a:bodyPr/>
        <a:lstStyle/>
        <a:p>
          <a:endParaRPr lang="en-US"/>
        </a:p>
      </dgm:t>
    </dgm:pt>
    <dgm:pt modelId="{FF69F8B1-6AA6-47C3-9FAE-5A248C6A2E0D}" type="sibTrans" cxnId="{CA075A10-6702-4C7F-AFAD-2D0F35514E72}">
      <dgm:prSet/>
      <dgm:spPr/>
      <dgm:t>
        <a:bodyPr/>
        <a:lstStyle/>
        <a:p>
          <a:endParaRPr lang="en-US"/>
        </a:p>
      </dgm:t>
    </dgm:pt>
    <dgm:pt modelId="{03F1B907-0E22-419B-A634-1114BBF016B2}">
      <dgm:prSet phldrT="[Text]" custT="1"/>
      <dgm:spPr/>
      <dgm:t>
        <a:bodyPr/>
        <a:lstStyle/>
        <a:p>
          <a:r>
            <a:rPr lang="en-US" sz="1600" b="1" dirty="0" err="1"/>
            <a:t>Octobre-Novembre</a:t>
          </a:r>
          <a:r>
            <a:rPr lang="en-US" sz="1600" b="1" dirty="0"/>
            <a:t> </a:t>
          </a:r>
          <a:r>
            <a:rPr lang="en-US" sz="1600" dirty="0"/>
            <a:t>: </a:t>
          </a:r>
          <a:r>
            <a:rPr lang="en-US" sz="1600" dirty="0" err="1"/>
            <a:t>Analyse</a:t>
          </a:r>
          <a:r>
            <a:rPr lang="en-US" sz="1600" dirty="0"/>
            <a:t>, </a:t>
          </a:r>
          <a:r>
            <a:rPr lang="en-US" sz="1600" dirty="0" err="1"/>
            <a:t>présentation</a:t>
          </a:r>
          <a:r>
            <a:rPr lang="en-US" sz="1600" dirty="0"/>
            <a:t> des </a:t>
          </a:r>
          <a:r>
            <a:rPr lang="en-US" sz="1600" dirty="0" err="1"/>
            <a:t>résultats</a:t>
          </a:r>
          <a:r>
            <a:rPr lang="en-US" sz="1600" dirty="0"/>
            <a:t>, production de fiches </a:t>
          </a:r>
          <a:r>
            <a:rPr lang="en-US" sz="1600" dirty="0" err="1"/>
            <a:t>d’information</a:t>
          </a:r>
          <a:endParaRPr lang="en-US" sz="1600" dirty="0"/>
        </a:p>
      </dgm:t>
    </dgm:pt>
    <dgm:pt modelId="{B943B1E7-CBDD-47D2-8ED5-1E399AA2ECFD}" type="parTrans" cxnId="{C2523BFE-5178-4384-9BB1-A1E6C7A1FB60}">
      <dgm:prSet/>
      <dgm:spPr/>
      <dgm:t>
        <a:bodyPr/>
        <a:lstStyle/>
        <a:p>
          <a:endParaRPr lang="en-US"/>
        </a:p>
      </dgm:t>
    </dgm:pt>
    <dgm:pt modelId="{128789B2-6164-4590-B922-2E16A950A2DC}" type="sibTrans" cxnId="{C2523BFE-5178-4384-9BB1-A1E6C7A1FB60}">
      <dgm:prSet/>
      <dgm:spPr/>
      <dgm:t>
        <a:bodyPr/>
        <a:lstStyle/>
        <a:p>
          <a:endParaRPr lang="en-US"/>
        </a:p>
      </dgm:t>
    </dgm:pt>
    <dgm:pt modelId="{B6D01363-734A-47DC-A343-14D4AF2A3745}">
      <dgm:prSet phldrT="[Text]" custT="1"/>
      <dgm:spPr/>
      <dgm:t>
        <a:bodyPr/>
        <a:lstStyle/>
        <a:p>
          <a:pPr>
            <a:lnSpc>
              <a:spcPct val="90000"/>
            </a:lnSpc>
          </a:pPr>
          <a:r>
            <a:rPr lang="en-US" sz="1600" b="1" dirty="0"/>
            <a:t> 28-30 </a:t>
          </a:r>
          <a:r>
            <a:rPr lang="en-US" sz="1600" b="1" dirty="0" err="1"/>
            <a:t>août</a:t>
          </a:r>
          <a:r>
            <a:rPr lang="en-US" sz="1600" b="1" dirty="0"/>
            <a:t> </a:t>
          </a:r>
          <a:r>
            <a:rPr lang="en-US" sz="1600" dirty="0"/>
            <a:t>: Formation des </a:t>
          </a:r>
          <a:r>
            <a:rPr lang="en-US" sz="1600" dirty="0" err="1"/>
            <a:t>partenaires</a:t>
          </a:r>
          <a:r>
            <a:rPr lang="en-US" sz="1600" dirty="0"/>
            <a:t> à Kalemie</a:t>
          </a:r>
        </a:p>
        <a:p>
          <a:pPr>
            <a:lnSpc>
              <a:spcPct val="100000"/>
            </a:lnSpc>
          </a:pPr>
          <a:r>
            <a:rPr lang="en-US" sz="1600" b="1" dirty="0"/>
            <a:t>5-7 </a:t>
          </a:r>
          <a:r>
            <a:rPr lang="en-US" sz="1600" b="1" dirty="0" err="1"/>
            <a:t>septembre</a:t>
          </a:r>
          <a:r>
            <a:rPr lang="en-US" sz="1600" b="1" dirty="0"/>
            <a:t> :</a:t>
          </a:r>
        </a:p>
        <a:p>
          <a:pPr>
            <a:lnSpc>
              <a:spcPct val="100000"/>
            </a:lnSpc>
          </a:pPr>
          <a:r>
            <a:rPr lang="en-US" sz="1600" dirty="0"/>
            <a:t> Formation des </a:t>
          </a:r>
          <a:r>
            <a:rPr lang="en-US" sz="1600" dirty="0" err="1"/>
            <a:t>partenaires</a:t>
          </a:r>
          <a:r>
            <a:rPr lang="en-US" sz="1600" dirty="0"/>
            <a:t> à Lubumbashi</a:t>
          </a:r>
        </a:p>
      </dgm:t>
    </dgm:pt>
    <dgm:pt modelId="{94CC7682-2E58-4302-822C-5EE3C12F9D39}" type="parTrans" cxnId="{399AE5DD-EB1E-44FD-8BF8-EC75534B7314}">
      <dgm:prSet/>
      <dgm:spPr/>
      <dgm:t>
        <a:bodyPr/>
        <a:lstStyle/>
        <a:p>
          <a:endParaRPr lang="en-US"/>
        </a:p>
      </dgm:t>
    </dgm:pt>
    <dgm:pt modelId="{1FE90891-C321-4C71-8FE9-AD5FADA8A73D}" type="sibTrans" cxnId="{399AE5DD-EB1E-44FD-8BF8-EC75534B7314}">
      <dgm:prSet/>
      <dgm:spPr/>
      <dgm:t>
        <a:bodyPr/>
        <a:lstStyle/>
        <a:p>
          <a:endParaRPr lang="en-US"/>
        </a:p>
      </dgm:t>
    </dgm:pt>
    <dgm:pt modelId="{4011635A-F32E-431D-AF1D-EDAB518385D7}">
      <dgm:prSet/>
      <dgm:spPr/>
      <dgm:t>
        <a:bodyPr/>
        <a:lstStyle/>
        <a:p>
          <a:pPr algn="l"/>
          <a:endParaRPr lang="en-US" dirty="0"/>
        </a:p>
      </dgm:t>
    </dgm:pt>
    <dgm:pt modelId="{FC25E046-872D-4E0F-95FC-A9B33EDA463F}" type="parTrans" cxnId="{5C49C13D-86D4-446A-81E3-3258643217B3}">
      <dgm:prSet/>
      <dgm:spPr/>
      <dgm:t>
        <a:bodyPr/>
        <a:lstStyle/>
        <a:p>
          <a:endParaRPr lang="en-US"/>
        </a:p>
      </dgm:t>
    </dgm:pt>
    <dgm:pt modelId="{5A47E01D-B3B2-4079-8B6B-27D218B75E28}" type="sibTrans" cxnId="{5C49C13D-86D4-446A-81E3-3258643217B3}">
      <dgm:prSet/>
      <dgm:spPr/>
      <dgm:t>
        <a:bodyPr/>
        <a:lstStyle/>
        <a:p>
          <a:endParaRPr lang="en-US"/>
        </a:p>
      </dgm:t>
    </dgm:pt>
    <dgm:pt modelId="{B2E5225C-AF2F-4EF3-B6A1-4CB660DB6B9A}" type="pres">
      <dgm:prSet presAssocID="{A68FDB94-5C1E-4AB4-AB0C-C834F2F0795A}" presName="Name0" presStyleCnt="0">
        <dgm:presLayoutVars>
          <dgm:dir/>
          <dgm:resizeHandles val="exact"/>
        </dgm:presLayoutVars>
      </dgm:prSet>
      <dgm:spPr/>
    </dgm:pt>
    <dgm:pt modelId="{7DC440FA-DDA1-43D3-A7EF-2A644D4FB319}" type="pres">
      <dgm:prSet presAssocID="{A68FDB94-5C1E-4AB4-AB0C-C834F2F0795A}" presName="arrow" presStyleLbl="bgShp" presStyleIdx="0" presStyleCnt="1" custLinFactNeighborX="133" custLinFactNeighborY="-20073"/>
      <dgm:spPr/>
    </dgm:pt>
    <dgm:pt modelId="{46FF2DD1-C0F3-4591-ADBF-0A63BA9A3975}" type="pres">
      <dgm:prSet presAssocID="{A68FDB94-5C1E-4AB4-AB0C-C834F2F0795A}" presName="points" presStyleCnt="0"/>
      <dgm:spPr/>
    </dgm:pt>
    <dgm:pt modelId="{B23727A5-30A7-469A-8AB9-59B2A4DBCFB7}" type="pres">
      <dgm:prSet presAssocID="{B1582FA9-952B-45FB-8563-890664626F1C}" presName="compositeA" presStyleCnt="0"/>
      <dgm:spPr/>
    </dgm:pt>
    <dgm:pt modelId="{574C90D6-8647-428A-B641-E1AE07D5998B}" type="pres">
      <dgm:prSet presAssocID="{B1582FA9-952B-45FB-8563-890664626F1C}" presName="textA" presStyleLbl="revTx" presStyleIdx="0" presStyleCnt="4" custAng="0" custScaleY="58900" custLinFactNeighborX="4543" custLinFactNeighborY="24707">
        <dgm:presLayoutVars>
          <dgm:bulletEnabled val="1"/>
        </dgm:presLayoutVars>
      </dgm:prSet>
      <dgm:spPr/>
      <dgm:t>
        <a:bodyPr/>
        <a:lstStyle/>
        <a:p>
          <a:endParaRPr lang="en-US"/>
        </a:p>
      </dgm:t>
    </dgm:pt>
    <dgm:pt modelId="{3F3F2B80-6BD2-4CDA-9972-8170F5BB8999}" type="pres">
      <dgm:prSet presAssocID="{B1582FA9-952B-45FB-8563-890664626F1C}" presName="circleA" presStyleLbl="node1" presStyleIdx="0" presStyleCnt="4" custLinFactNeighborX="23916" custLinFactNeighborY="-29042"/>
      <dgm:spPr/>
    </dgm:pt>
    <dgm:pt modelId="{0E25A8C8-A32B-46A9-B0D3-861EC90EDE8D}" type="pres">
      <dgm:prSet presAssocID="{B1582FA9-952B-45FB-8563-890664626F1C}" presName="spaceA" presStyleCnt="0"/>
      <dgm:spPr/>
    </dgm:pt>
    <dgm:pt modelId="{102D611C-AB26-49AA-BE0B-AA3C8C29061D}" type="pres">
      <dgm:prSet presAssocID="{0A8357DC-2C19-4EA1-B1F0-ECCB3EE7E543}" presName="space" presStyleCnt="0"/>
      <dgm:spPr/>
    </dgm:pt>
    <dgm:pt modelId="{88F17EE4-D3DC-415C-A577-E9FC76A69C9F}" type="pres">
      <dgm:prSet presAssocID="{B6D01363-734A-47DC-A343-14D4AF2A3745}" presName="compositeB" presStyleCnt="0"/>
      <dgm:spPr/>
    </dgm:pt>
    <dgm:pt modelId="{6EB76B75-A32F-4C20-B267-50A710CEDE0D}" type="pres">
      <dgm:prSet presAssocID="{B6D01363-734A-47DC-A343-14D4AF2A3745}" presName="textB" presStyleLbl="revTx" presStyleIdx="1" presStyleCnt="4" custLinFactNeighborX="2212" custLinFactNeighborY="-17511">
        <dgm:presLayoutVars>
          <dgm:bulletEnabled val="1"/>
        </dgm:presLayoutVars>
      </dgm:prSet>
      <dgm:spPr/>
      <dgm:t>
        <a:bodyPr/>
        <a:lstStyle/>
        <a:p>
          <a:endParaRPr lang="en-US"/>
        </a:p>
      </dgm:t>
    </dgm:pt>
    <dgm:pt modelId="{1D4F28D1-13FF-4E43-A4B7-1FF8149C46C2}" type="pres">
      <dgm:prSet presAssocID="{B6D01363-734A-47DC-A343-14D4AF2A3745}" presName="circleB" presStyleLbl="node1" presStyleIdx="1" presStyleCnt="4" custLinFactNeighborX="1708" custLinFactNeighborY="-71751"/>
      <dgm:spPr/>
    </dgm:pt>
    <dgm:pt modelId="{78FF9CF4-5E27-45E8-B7EC-9E0611B33484}" type="pres">
      <dgm:prSet presAssocID="{B6D01363-734A-47DC-A343-14D4AF2A3745}" presName="spaceB" presStyleCnt="0"/>
      <dgm:spPr/>
    </dgm:pt>
    <dgm:pt modelId="{7B819F37-B2C4-48F1-B89D-7439AA07C1D1}" type="pres">
      <dgm:prSet presAssocID="{1FE90891-C321-4C71-8FE9-AD5FADA8A73D}" presName="space" presStyleCnt="0"/>
      <dgm:spPr/>
    </dgm:pt>
    <dgm:pt modelId="{C4B458CB-0CB4-4886-BF55-41964B9A9922}" type="pres">
      <dgm:prSet presAssocID="{75FA70F3-782A-4552-944D-538DA6870C61}" presName="compositeA" presStyleCnt="0"/>
      <dgm:spPr/>
    </dgm:pt>
    <dgm:pt modelId="{90FC9FFE-26D0-473C-9741-15A72A3221BD}" type="pres">
      <dgm:prSet presAssocID="{75FA70F3-782A-4552-944D-538DA6870C61}" presName="textA" presStyleLbl="revTx" presStyleIdx="2" presStyleCnt="4" custScaleX="96220" custScaleY="65978" custLinFactNeighborX="494" custLinFactNeighborY="-5782">
        <dgm:presLayoutVars>
          <dgm:bulletEnabled val="1"/>
        </dgm:presLayoutVars>
      </dgm:prSet>
      <dgm:spPr/>
      <dgm:t>
        <a:bodyPr/>
        <a:lstStyle/>
        <a:p>
          <a:endParaRPr lang="en-US"/>
        </a:p>
      </dgm:t>
    </dgm:pt>
    <dgm:pt modelId="{6DDB8847-5707-4EF6-956D-3805CF603F0E}" type="pres">
      <dgm:prSet presAssocID="{75FA70F3-782A-4552-944D-538DA6870C61}" presName="circleA" presStyleLbl="node1" presStyleIdx="2" presStyleCnt="4" custLinFactNeighborX="-15374" custLinFactNeighborY="-42758"/>
      <dgm:spPr/>
    </dgm:pt>
    <dgm:pt modelId="{B8926F63-0465-470A-83D5-BAC345B74C70}" type="pres">
      <dgm:prSet presAssocID="{75FA70F3-782A-4552-944D-538DA6870C61}" presName="spaceA" presStyleCnt="0"/>
      <dgm:spPr/>
    </dgm:pt>
    <dgm:pt modelId="{4D052719-3202-4F03-BE6C-FEA91F9A9A3C}" type="pres">
      <dgm:prSet presAssocID="{FF69F8B1-6AA6-47C3-9FAE-5A248C6A2E0D}" presName="space" presStyleCnt="0"/>
      <dgm:spPr/>
    </dgm:pt>
    <dgm:pt modelId="{C449F91C-C909-49BF-BA06-3A1862BCFE7A}" type="pres">
      <dgm:prSet presAssocID="{03F1B907-0E22-419B-A634-1114BBF016B2}" presName="compositeB" presStyleCnt="0"/>
      <dgm:spPr/>
    </dgm:pt>
    <dgm:pt modelId="{FC408B59-74C8-49E6-BBAB-86CD7A66C8BD}" type="pres">
      <dgm:prSet presAssocID="{03F1B907-0E22-419B-A634-1114BBF016B2}" presName="textB" presStyleLbl="revTx" presStyleIdx="3" presStyleCnt="4" custLinFactNeighborX="-13274" custLinFactNeighborY="-17511">
        <dgm:presLayoutVars>
          <dgm:bulletEnabled val="1"/>
        </dgm:presLayoutVars>
      </dgm:prSet>
      <dgm:spPr/>
      <dgm:t>
        <a:bodyPr/>
        <a:lstStyle/>
        <a:p>
          <a:endParaRPr lang="en-US"/>
        </a:p>
      </dgm:t>
    </dgm:pt>
    <dgm:pt modelId="{31034C5A-64BC-4092-8D74-A447DD1A5B02}" type="pres">
      <dgm:prSet presAssocID="{03F1B907-0E22-419B-A634-1114BBF016B2}" presName="circleB" presStyleLbl="node1" presStyleIdx="3" presStyleCnt="4" custLinFactNeighborX="-39292" custLinFactNeighborY="-70042"/>
      <dgm:spPr/>
    </dgm:pt>
    <dgm:pt modelId="{771AB6C7-9C0B-4DB7-AE76-584AF30FBB6C}" type="pres">
      <dgm:prSet presAssocID="{03F1B907-0E22-419B-A634-1114BBF016B2}" presName="spaceB" presStyleCnt="0"/>
      <dgm:spPr/>
    </dgm:pt>
  </dgm:ptLst>
  <dgm:cxnLst>
    <dgm:cxn modelId="{38A5C15C-EAA0-4B52-8D86-98709701F0A7}" srcId="{A68FDB94-5C1E-4AB4-AB0C-C834F2F0795A}" destId="{B1582FA9-952B-45FB-8563-890664626F1C}" srcOrd="0" destOrd="0" parTransId="{A258D86C-A8F9-4B6F-94CC-894414554FF3}" sibTransId="{0A8357DC-2C19-4EA1-B1F0-ECCB3EE7E543}"/>
    <dgm:cxn modelId="{5C49C13D-86D4-446A-81E3-3258643217B3}" srcId="{B1582FA9-952B-45FB-8563-890664626F1C}" destId="{4011635A-F32E-431D-AF1D-EDAB518385D7}" srcOrd="0" destOrd="0" parTransId="{FC25E046-872D-4E0F-95FC-A9B33EDA463F}" sibTransId="{5A47E01D-B3B2-4079-8B6B-27D218B75E28}"/>
    <dgm:cxn modelId="{5DFC631C-3F8E-4FD9-885B-502B2D1EE767}" type="presOf" srcId="{4011635A-F32E-431D-AF1D-EDAB518385D7}" destId="{574C90D6-8647-428A-B641-E1AE07D5998B}" srcOrd="0" destOrd="1" presId="urn:microsoft.com/office/officeart/2005/8/layout/hProcess11"/>
    <dgm:cxn modelId="{399AE5DD-EB1E-44FD-8BF8-EC75534B7314}" srcId="{A68FDB94-5C1E-4AB4-AB0C-C834F2F0795A}" destId="{B6D01363-734A-47DC-A343-14D4AF2A3745}" srcOrd="1" destOrd="0" parTransId="{94CC7682-2E58-4302-822C-5EE3C12F9D39}" sibTransId="{1FE90891-C321-4C71-8FE9-AD5FADA8A73D}"/>
    <dgm:cxn modelId="{CA075A10-6702-4C7F-AFAD-2D0F35514E72}" srcId="{A68FDB94-5C1E-4AB4-AB0C-C834F2F0795A}" destId="{75FA70F3-782A-4552-944D-538DA6870C61}" srcOrd="2" destOrd="0" parTransId="{0DC310A1-6AE4-4641-8ECC-537A9BF37A51}" sibTransId="{FF69F8B1-6AA6-47C3-9FAE-5A248C6A2E0D}"/>
    <dgm:cxn modelId="{59278512-94C3-4B77-9FFE-76B2578D218A}" type="presOf" srcId="{75FA70F3-782A-4552-944D-538DA6870C61}" destId="{90FC9FFE-26D0-473C-9741-15A72A3221BD}" srcOrd="0" destOrd="0" presId="urn:microsoft.com/office/officeart/2005/8/layout/hProcess11"/>
    <dgm:cxn modelId="{402FA08E-FCE1-46E8-B992-29F3DD9C0731}" type="presOf" srcId="{A68FDB94-5C1E-4AB4-AB0C-C834F2F0795A}" destId="{B2E5225C-AF2F-4EF3-B6A1-4CB660DB6B9A}" srcOrd="0" destOrd="0" presId="urn:microsoft.com/office/officeart/2005/8/layout/hProcess11"/>
    <dgm:cxn modelId="{8684AE06-E4BA-4796-AFB2-F69742BD55AB}" type="presOf" srcId="{B1582FA9-952B-45FB-8563-890664626F1C}" destId="{574C90D6-8647-428A-B641-E1AE07D5998B}" srcOrd="0" destOrd="0" presId="urn:microsoft.com/office/officeart/2005/8/layout/hProcess11"/>
    <dgm:cxn modelId="{C2523BFE-5178-4384-9BB1-A1E6C7A1FB60}" srcId="{A68FDB94-5C1E-4AB4-AB0C-C834F2F0795A}" destId="{03F1B907-0E22-419B-A634-1114BBF016B2}" srcOrd="3" destOrd="0" parTransId="{B943B1E7-CBDD-47D2-8ED5-1E399AA2ECFD}" sibTransId="{128789B2-6164-4590-B922-2E16A950A2DC}"/>
    <dgm:cxn modelId="{42075996-91A1-4BC1-868E-2865C21E4BC7}" type="presOf" srcId="{B6D01363-734A-47DC-A343-14D4AF2A3745}" destId="{6EB76B75-A32F-4C20-B267-50A710CEDE0D}" srcOrd="0" destOrd="0" presId="urn:microsoft.com/office/officeart/2005/8/layout/hProcess11"/>
    <dgm:cxn modelId="{2FFF5751-2C43-4FF1-BA90-D18D9DE945C4}" type="presOf" srcId="{03F1B907-0E22-419B-A634-1114BBF016B2}" destId="{FC408B59-74C8-49E6-BBAB-86CD7A66C8BD}" srcOrd="0" destOrd="0" presId="urn:microsoft.com/office/officeart/2005/8/layout/hProcess11"/>
    <dgm:cxn modelId="{3585912F-A4ED-4D09-B539-4458B52A4B26}" type="presParOf" srcId="{B2E5225C-AF2F-4EF3-B6A1-4CB660DB6B9A}" destId="{7DC440FA-DDA1-43D3-A7EF-2A644D4FB319}" srcOrd="0" destOrd="0" presId="urn:microsoft.com/office/officeart/2005/8/layout/hProcess11"/>
    <dgm:cxn modelId="{21D0483C-A2FB-40E1-BD28-DC74A20F571D}" type="presParOf" srcId="{B2E5225C-AF2F-4EF3-B6A1-4CB660DB6B9A}" destId="{46FF2DD1-C0F3-4591-ADBF-0A63BA9A3975}" srcOrd="1" destOrd="0" presId="urn:microsoft.com/office/officeart/2005/8/layout/hProcess11"/>
    <dgm:cxn modelId="{2E8D33B9-A5D6-4363-94EA-5C6352AE07C0}" type="presParOf" srcId="{46FF2DD1-C0F3-4591-ADBF-0A63BA9A3975}" destId="{B23727A5-30A7-469A-8AB9-59B2A4DBCFB7}" srcOrd="0" destOrd="0" presId="urn:microsoft.com/office/officeart/2005/8/layout/hProcess11"/>
    <dgm:cxn modelId="{6EF9491C-F539-478D-846B-4EB99AEE9455}" type="presParOf" srcId="{B23727A5-30A7-469A-8AB9-59B2A4DBCFB7}" destId="{574C90D6-8647-428A-B641-E1AE07D5998B}" srcOrd="0" destOrd="0" presId="urn:microsoft.com/office/officeart/2005/8/layout/hProcess11"/>
    <dgm:cxn modelId="{CF73F098-2A13-492C-88D2-9A1EC95816EA}" type="presParOf" srcId="{B23727A5-30A7-469A-8AB9-59B2A4DBCFB7}" destId="{3F3F2B80-6BD2-4CDA-9972-8170F5BB8999}" srcOrd="1" destOrd="0" presId="urn:microsoft.com/office/officeart/2005/8/layout/hProcess11"/>
    <dgm:cxn modelId="{F62E567D-978D-4DEA-B71C-B4299F9F557F}" type="presParOf" srcId="{B23727A5-30A7-469A-8AB9-59B2A4DBCFB7}" destId="{0E25A8C8-A32B-46A9-B0D3-861EC90EDE8D}" srcOrd="2" destOrd="0" presId="urn:microsoft.com/office/officeart/2005/8/layout/hProcess11"/>
    <dgm:cxn modelId="{4577DA73-094B-41DF-9350-473D44CC2B21}" type="presParOf" srcId="{46FF2DD1-C0F3-4591-ADBF-0A63BA9A3975}" destId="{102D611C-AB26-49AA-BE0B-AA3C8C29061D}" srcOrd="1" destOrd="0" presId="urn:microsoft.com/office/officeart/2005/8/layout/hProcess11"/>
    <dgm:cxn modelId="{09A00B8E-1E9C-420A-B77A-F51A3371B871}" type="presParOf" srcId="{46FF2DD1-C0F3-4591-ADBF-0A63BA9A3975}" destId="{88F17EE4-D3DC-415C-A577-E9FC76A69C9F}" srcOrd="2" destOrd="0" presId="urn:microsoft.com/office/officeart/2005/8/layout/hProcess11"/>
    <dgm:cxn modelId="{6BD18D9E-F584-4CAE-B823-1B49D4CDC937}" type="presParOf" srcId="{88F17EE4-D3DC-415C-A577-E9FC76A69C9F}" destId="{6EB76B75-A32F-4C20-B267-50A710CEDE0D}" srcOrd="0" destOrd="0" presId="urn:microsoft.com/office/officeart/2005/8/layout/hProcess11"/>
    <dgm:cxn modelId="{44E31D8D-1350-4428-98E1-D5CA3359346B}" type="presParOf" srcId="{88F17EE4-D3DC-415C-A577-E9FC76A69C9F}" destId="{1D4F28D1-13FF-4E43-A4B7-1FF8149C46C2}" srcOrd="1" destOrd="0" presId="urn:microsoft.com/office/officeart/2005/8/layout/hProcess11"/>
    <dgm:cxn modelId="{FD6CE9E1-A915-49E4-A051-155D00AF7AC2}" type="presParOf" srcId="{88F17EE4-D3DC-415C-A577-E9FC76A69C9F}" destId="{78FF9CF4-5E27-45E8-B7EC-9E0611B33484}" srcOrd="2" destOrd="0" presId="urn:microsoft.com/office/officeart/2005/8/layout/hProcess11"/>
    <dgm:cxn modelId="{E3D6F82F-0BE7-460F-92AB-46B24A895D0F}" type="presParOf" srcId="{46FF2DD1-C0F3-4591-ADBF-0A63BA9A3975}" destId="{7B819F37-B2C4-48F1-B89D-7439AA07C1D1}" srcOrd="3" destOrd="0" presId="urn:microsoft.com/office/officeart/2005/8/layout/hProcess11"/>
    <dgm:cxn modelId="{2214EA1E-D850-49C2-B179-1910D4A2974E}" type="presParOf" srcId="{46FF2DD1-C0F3-4591-ADBF-0A63BA9A3975}" destId="{C4B458CB-0CB4-4886-BF55-41964B9A9922}" srcOrd="4" destOrd="0" presId="urn:microsoft.com/office/officeart/2005/8/layout/hProcess11"/>
    <dgm:cxn modelId="{007C6E9B-511C-4515-8C96-63232DA157E8}" type="presParOf" srcId="{C4B458CB-0CB4-4886-BF55-41964B9A9922}" destId="{90FC9FFE-26D0-473C-9741-15A72A3221BD}" srcOrd="0" destOrd="0" presId="urn:microsoft.com/office/officeart/2005/8/layout/hProcess11"/>
    <dgm:cxn modelId="{C4EE5203-C867-4CC4-8CFB-9C0B73D5307B}" type="presParOf" srcId="{C4B458CB-0CB4-4886-BF55-41964B9A9922}" destId="{6DDB8847-5707-4EF6-956D-3805CF603F0E}" srcOrd="1" destOrd="0" presId="urn:microsoft.com/office/officeart/2005/8/layout/hProcess11"/>
    <dgm:cxn modelId="{DD786E57-1062-4D57-9150-5C4E0C14BCAD}" type="presParOf" srcId="{C4B458CB-0CB4-4886-BF55-41964B9A9922}" destId="{B8926F63-0465-470A-83D5-BAC345B74C70}" srcOrd="2" destOrd="0" presId="urn:microsoft.com/office/officeart/2005/8/layout/hProcess11"/>
    <dgm:cxn modelId="{08713FEF-74D0-486B-A80D-F606F8B6AF4A}" type="presParOf" srcId="{46FF2DD1-C0F3-4591-ADBF-0A63BA9A3975}" destId="{4D052719-3202-4F03-BE6C-FEA91F9A9A3C}" srcOrd="5" destOrd="0" presId="urn:microsoft.com/office/officeart/2005/8/layout/hProcess11"/>
    <dgm:cxn modelId="{B0DC97A0-58F1-47EE-BC4E-1F204A0A809E}" type="presParOf" srcId="{46FF2DD1-C0F3-4591-ADBF-0A63BA9A3975}" destId="{C449F91C-C909-49BF-BA06-3A1862BCFE7A}" srcOrd="6" destOrd="0" presId="urn:microsoft.com/office/officeart/2005/8/layout/hProcess11"/>
    <dgm:cxn modelId="{160A0CC4-19A7-44B5-9EE3-426B1AD0D5D4}" type="presParOf" srcId="{C449F91C-C909-49BF-BA06-3A1862BCFE7A}" destId="{FC408B59-74C8-49E6-BBAB-86CD7A66C8BD}" srcOrd="0" destOrd="0" presId="urn:microsoft.com/office/officeart/2005/8/layout/hProcess11"/>
    <dgm:cxn modelId="{662EC75A-49A4-4FF5-A208-FB8DAA74417D}" type="presParOf" srcId="{C449F91C-C909-49BF-BA06-3A1862BCFE7A}" destId="{31034C5A-64BC-4092-8D74-A447DD1A5B02}" srcOrd="1" destOrd="0" presId="urn:microsoft.com/office/officeart/2005/8/layout/hProcess11"/>
    <dgm:cxn modelId="{989269A8-F63F-4708-8E2E-65D06CB388D2}" type="presParOf" srcId="{C449F91C-C909-49BF-BA06-3A1862BCFE7A}" destId="{771AB6C7-9C0B-4DB7-AE76-584AF30FBB6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440FA-DDA1-43D3-A7EF-2A644D4FB319}">
      <dsp:nvSpPr>
        <dsp:cNvPr id="0" name=""/>
        <dsp:cNvSpPr/>
      </dsp:nvSpPr>
      <dsp:spPr>
        <a:xfrm>
          <a:off x="0" y="1224997"/>
          <a:ext cx="7948612" cy="223022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C90D6-8647-428A-B641-E1AE07D5998B}">
      <dsp:nvSpPr>
        <dsp:cNvPr id="0" name=""/>
        <dsp:cNvSpPr/>
      </dsp:nvSpPr>
      <dsp:spPr>
        <a:xfrm>
          <a:off x="81814" y="780178"/>
          <a:ext cx="1722069" cy="131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ctr" defTabSz="711200">
            <a:lnSpc>
              <a:spcPct val="90000"/>
            </a:lnSpc>
            <a:spcBef>
              <a:spcPct val="0"/>
            </a:spcBef>
            <a:spcAft>
              <a:spcPct val="35000"/>
            </a:spcAft>
          </a:pPr>
          <a:r>
            <a:rPr lang="en-US" sz="1600" b="1" kern="1200" dirty="0" err="1"/>
            <a:t>Juillet</a:t>
          </a:r>
          <a:r>
            <a:rPr lang="en-US" sz="1600" b="1" kern="1200" dirty="0"/>
            <a:t> - </a:t>
          </a:r>
          <a:r>
            <a:rPr lang="en-US" sz="1600" b="1" kern="1200" dirty="0" err="1"/>
            <a:t>Août</a:t>
          </a:r>
          <a:r>
            <a:rPr lang="en-US" sz="1600" b="1" kern="1200" dirty="0"/>
            <a:t> : </a:t>
          </a:r>
          <a:r>
            <a:rPr lang="en-US" sz="1600" b="0" kern="1200" dirty="0" err="1"/>
            <a:t>Mobilisation</a:t>
          </a:r>
          <a:r>
            <a:rPr lang="en-US" sz="1600" b="0" kern="1200" dirty="0"/>
            <a:t> des </a:t>
          </a:r>
          <a:r>
            <a:rPr lang="en-US" sz="1600" b="0" kern="1200" dirty="0" err="1"/>
            <a:t>partenaires</a:t>
          </a:r>
          <a:r>
            <a:rPr lang="en-US" sz="1600" b="0" kern="1200" dirty="0"/>
            <a:t>, </a:t>
          </a:r>
          <a:r>
            <a:rPr lang="en-US" sz="1600" b="0" kern="1200" dirty="0" err="1"/>
            <a:t>logistique</a:t>
          </a:r>
          <a:endParaRPr lang="en-US" sz="1600" b="0" kern="1200" dirty="0"/>
        </a:p>
        <a:p>
          <a:pPr marL="285750" lvl="1" indent="-285750" algn="l" defTabSz="1600200">
            <a:lnSpc>
              <a:spcPct val="90000"/>
            </a:lnSpc>
            <a:spcBef>
              <a:spcPct val="0"/>
            </a:spcBef>
            <a:spcAft>
              <a:spcPct val="15000"/>
            </a:spcAft>
            <a:buChar char="••"/>
          </a:pPr>
          <a:endParaRPr lang="en-US" sz="3600" kern="1200" dirty="0"/>
        </a:p>
      </dsp:txBody>
      <dsp:txXfrm>
        <a:off x="81814" y="780178"/>
        <a:ext cx="1722069" cy="1313604"/>
      </dsp:txXfrm>
    </dsp:sp>
    <dsp:sp modelId="{3F3F2B80-6BD2-4CDA-9972-8170F5BB8999}">
      <dsp:nvSpPr>
        <dsp:cNvPr id="0" name=""/>
        <dsp:cNvSpPr/>
      </dsp:nvSpPr>
      <dsp:spPr>
        <a:xfrm>
          <a:off x="719182" y="2117924"/>
          <a:ext cx="557557" cy="557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B76B75-A32F-4C20-B267-50A710CEDE0D}">
      <dsp:nvSpPr>
        <dsp:cNvPr id="0" name=""/>
        <dsp:cNvSpPr/>
      </dsp:nvSpPr>
      <dsp:spPr>
        <a:xfrm>
          <a:off x="1849845" y="2954806"/>
          <a:ext cx="1722069" cy="2230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a:t> 28-30 </a:t>
          </a:r>
          <a:r>
            <a:rPr lang="en-US" sz="1600" b="1" kern="1200" dirty="0" err="1"/>
            <a:t>août</a:t>
          </a:r>
          <a:r>
            <a:rPr lang="en-US" sz="1600" b="1" kern="1200" dirty="0"/>
            <a:t> </a:t>
          </a:r>
          <a:r>
            <a:rPr lang="en-US" sz="1600" kern="1200" dirty="0"/>
            <a:t>: Formation des </a:t>
          </a:r>
          <a:r>
            <a:rPr lang="en-US" sz="1600" kern="1200" dirty="0" err="1"/>
            <a:t>partenaires</a:t>
          </a:r>
          <a:r>
            <a:rPr lang="en-US" sz="1600" kern="1200" dirty="0"/>
            <a:t> à Kalemie</a:t>
          </a:r>
        </a:p>
        <a:p>
          <a:pPr lvl="0" algn="ctr" defTabSz="711200">
            <a:lnSpc>
              <a:spcPct val="100000"/>
            </a:lnSpc>
            <a:spcBef>
              <a:spcPct val="0"/>
            </a:spcBef>
            <a:spcAft>
              <a:spcPct val="35000"/>
            </a:spcAft>
          </a:pPr>
          <a:r>
            <a:rPr lang="en-US" sz="1600" b="1" kern="1200" dirty="0"/>
            <a:t>5-7 </a:t>
          </a:r>
          <a:r>
            <a:rPr lang="en-US" sz="1600" b="1" kern="1200" dirty="0" err="1"/>
            <a:t>septembre</a:t>
          </a:r>
          <a:r>
            <a:rPr lang="en-US" sz="1600" b="1" kern="1200" dirty="0"/>
            <a:t> :</a:t>
          </a:r>
        </a:p>
        <a:p>
          <a:pPr lvl="0" algn="ctr" defTabSz="711200">
            <a:lnSpc>
              <a:spcPct val="100000"/>
            </a:lnSpc>
            <a:spcBef>
              <a:spcPct val="0"/>
            </a:spcBef>
            <a:spcAft>
              <a:spcPct val="35000"/>
            </a:spcAft>
          </a:pPr>
          <a:r>
            <a:rPr lang="en-US" sz="1600" kern="1200" dirty="0"/>
            <a:t> Formation des </a:t>
          </a:r>
          <a:r>
            <a:rPr lang="en-US" sz="1600" kern="1200" dirty="0" err="1"/>
            <a:t>partenaires</a:t>
          </a:r>
          <a:r>
            <a:rPr lang="en-US" sz="1600" kern="1200" dirty="0"/>
            <a:t> à Lubumbashi</a:t>
          </a:r>
        </a:p>
      </dsp:txBody>
      <dsp:txXfrm>
        <a:off x="1849845" y="2954806"/>
        <a:ext cx="1722069" cy="2230228"/>
      </dsp:txXfrm>
    </dsp:sp>
    <dsp:sp modelId="{1D4F28D1-13FF-4E43-A4B7-1FF8149C46C2}">
      <dsp:nvSpPr>
        <dsp:cNvPr id="0" name=""/>
        <dsp:cNvSpPr/>
      </dsp:nvSpPr>
      <dsp:spPr>
        <a:xfrm>
          <a:off x="2403533" y="2108953"/>
          <a:ext cx="557557" cy="557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FC9FFE-26D0-473C-9741-15A72A3221BD}">
      <dsp:nvSpPr>
        <dsp:cNvPr id="0" name=""/>
        <dsp:cNvSpPr/>
      </dsp:nvSpPr>
      <dsp:spPr>
        <a:xfrm>
          <a:off x="3660981" y="60740"/>
          <a:ext cx="1656975" cy="1471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a:t>3 - 28 </a:t>
          </a:r>
          <a:r>
            <a:rPr lang="en-US" sz="1600" b="1" kern="1200" dirty="0" err="1"/>
            <a:t>septembre</a:t>
          </a:r>
          <a:r>
            <a:rPr lang="en-US" sz="1600" b="1" kern="1200" dirty="0"/>
            <a:t> : </a:t>
          </a:r>
          <a:r>
            <a:rPr lang="en-US" sz="1600" b="0" kern="1200" dirty="0" err="1"/>
            <a:t>Collecte</a:t>
          </a:r>
          <a:r>
            <a:rPr lang="en-US" sz="1600" b="0" kern="1200" dirty="0"/>
            <a:t> des </a:t>
          </a:r>
          <a:r>
            <a:rPr lang="en-US" sz="1600" b="0" kern="1200" dirty="0" err="1"/>
            <a:t>données</a:t>
          </a:r>
          <a:r>
            <a:rPr lang="en-US" sz="1600" b="0" kern="1200" dirty="0"/>
            <a:t> et </a:t>
          </a:r>
          <a:r>
            <a:rPr lang="en-US" sz="1600" b="0" kern="1200" dirty="0" err="1"/>
            <a:t>nettoyage</a:t>
          </a:r>
          <a:endParaRPr lang="en-US" sz="1600" b="0" kern="1200" dirty="0"/>
        </a:p>
      </dsp:txBody>
      <dsp:txXfrm>
        <a:off x="3660981" y="60740"/>
        <a:ext cx="1656975" cy="1471459"/>
      </dsp:txXfrm>
    </dsp:sp>
    <dsp:sp modelId="{6DDB8847-5707-4EF6-956D-3805CF603F0E}">
      <dsp:nvSpPr>
        <dsp:cNvPr id="0" name=""/>
        <dsp:cNvSpPr/>
      </dsp:nvSpPr>
      <dsp:spPr>
        <a:xfrm>
          <a:off x="4116464" y="2080914"/>
          <a:ext cx="557557" cy="557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08B59-74C8-49E6-BBAB-86CD7A66C8BD}">
      <dsp:nvSpPr>
        <dsp:cNvPr id="0" name=""/>
        <dsp:cNvSpPr/>
      </dsp:nvSpPr>
      <dsp:spPr>
        <a:xfrm>
          <a:off x="5199512" y="2954806"/>
          <a:ext cx="1722069" cy="2230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err="1"/>
            <a:t>Octobre-Novembre</a:t>
          </a:r>
          <a:r>
            <a:rPr lang="en-US" sz="1600" b="1" kern="1200" dirty="0"/>
            <a:t> </a:t>
          </a:r>
          <a:r>
            <a:rPr lang="en-US" sz="1600" kern="1200" dirty="0"/>
            <a:t>: </a:t>
          </a:r>
          <a:r>
            <a:rPr lang="en-US" sz="1600" kern="1200" dirty="0" err="1"/>
            <a:t>Analyse</a:t>
          </a:r>
          <a:r>
            <a:rPr lang="en-US" sz="1600" kern="1200" dirty="0"/>
            <a:t>, </a:t>
          </a:r>
          <a:r>
            <a:rPr lang="en-US" sz="1600" kern="1200" dirty="0" err="1"/>
            <a:t>présentation</a:t>
          </a:r>
          <a:r>
            <a:rPr lang="en-US" sz="1600" kern="1200" dirty="0"/>
            <a:t> des </a:t>
          </a:r>
          <a:r>
            <a:rPr lang="en-US" sz="1600" kern="1200" dirty="0" err="1"/>
            <a:t>résultats</a:t>
          </a:r>
          <a:r>
            <a:rPr lang="en-US" sz="1600" kern="1200" dirty="0"/>
            <a:t>, production de fiches </a:t>
          </a:r>
          <a:r>
            <a:rPr lang="en-US" sz="1600" kern="1200" dirty="0" err="1"/>
            <a:t>d’information</a:t>
          </a:r>
          <a:endParaRPr lang="en-US" sz="1600" kern="1200" dirty="0"/>
        </a:p>
      </dsp:txBody>
      <dsp:txXfrm>
        <a:off x="5199512" y="2954806"/>
        <a:ext cx="1722069" cy="2230228"/>
      </dsp:txXfrm>
    </dsp:sp>
    <dsp:sp modelId="{31034C5A-64BC-4092-8D74-A447DD1A5B02}">
      <dsp:nvSpPr>
        <dsp:cNvPr id="0" name=""/>
        <dsp:cNvSpPr/>
      </dsp:nvSpPr>
      <dsp:spPr>
        <a:xfrm>
          <a:off x="5791281" y="2118482"/>
          <a:ext cx="557557" cy="557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780D2-73DC-4398-9D86-EE459B5D567D}" type="datetimeFigureOut">
              <a:rPr lang="fr-FR" smtClean="0"/>
              <a:t>30/11/2018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7FC7D-0EA1-4DA1-8DA4-667535956176}" type="slidenum">
              <a:rPr lang="fr-FR" smtClean="0"/>
              <a:t>‹#›</a:t>
            </a:fld>
            <a:endParaRPr lang="fr-FR"/>
          </a:p>
        </p:txBody>
      </p:sp>
    </p:spTree>
    <p:extLst>
      <p:ext uri="{BB962C8B-B14F-4D97-AF65-F5344CB8AC3E}">
        <p14:creationId xmlns:p14="http://schemas.microsoft.com/office/powerpoint/2010/main" val="150504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2</a:t>
            </a:fld>
            <a:endParaRPr lang="fr-FR"/>
          </a:p>
        </p:txBody>
      </p:sp>
    </p:spTree>
    <p:extLst>
      <p:ext uri="{BB962C8B-B14F-4D97-AF65-F5344CB8AC3E}">
        <p14:creationId xmlns:p14="http://schemas.microsoft.com/office/powerpoint/2010/main" val="219300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baseline="0"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14</a:t>
            </a:fld>
            <a:endParaRPr lang="fr-FR"/>
          </a:p>
        </p:txBody>
      </p:sp>
    </p:spTree>
    <p:extLst>
      <p:ext uri="{BB962C8B-B14F-4D97-AF65-F5344CB8AC3E}">
        <p14:creationId xmlns:p14="http://schemas.microsoft.com/office/powerpoint/2010/main" val="452910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baseline="0"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15</a:t>
            </a:fld>
            <a:endParaRPr lang="fr-FR"/>
          </a:p>
        </p:txBody>
      </p:sp>
    </p:spTree>
    <p:extLst>
      <p:ext uri="{BB962C8B-B14F-4D97-AF65-F5344CB8AC3E}">
        <p14:creationId xmlns:p14="http://schemas.microsoft.com/office/powerpoint/2010/main" val="1307958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baseline="0"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16</a:t>
            </a:fld>
            <a:endParaRPr lang="fr-FR"/>
          </a:p>
        </p:txBody>
      </p:sp>
    </p:spTree>
    <p:extLst>
      <p:ext uri="{BB962C8B-B14F-4D97-AF65-F5344CB8AC3E}">
        <p14:creationId xmlns:p14="http://schemas.microsoft.com/office/powerpoint/2010/main" val="3269735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baseline="0"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17</a:t>
            </a:fld>
            <a:endParaRPr lang="fr-FR"/>
          </a:p>
        </p:txBody>
      </p:sp>
    </p:spTree>
    <p:extLst>
      <p:ext uri="{BB962C8B-B14F-4D97-AF65-F5344CB8AC3E}">
        <p14:creationId xmlns:p14="http://schemas.microsoft.com/office/powerpoint/2010/main" val="62572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rial Narrow" panose="020B0606020202030204" pitchFamily="34" charset="0"/>
              </a:rPr>
              <a:t>Explication pour comment lire les résultats</a:t>
            </a:r>
            <a:r>
              <a:rPr lang="fr-FR" baseline="0" dirty="0">
                <a:latin typeface="Arial Narrow" panose="020B0606020202030204" pitchFamily="34" charset="0"/>
              </a:rPr>
              <a:t> au travers de la présentation. Pour chaque graphique ou tableau présentant des résultats en nombre ou pourcentage, il s’agira du nombre ou de la proportion d’AS ou de villages (sera précisé dans le titre) par ZS</a:t>
            </a:r>
            <a:r>
              <a:rPr lang="fr-FR" dirty="0">
                <a:latin typeface="Arial Narrow" panose="020B0606020202030204" pitchFamily="34" charset="0"/>
              </a:rPr>
              <a:t> → dans la Zone de Santé X, nous avons 50% d’AS qui n’ont pas accès à des marchés ou bien il y</a:t>
            </a:r>
            <a:r>
              <a:rPr lang="fr-FR" baseline="0" dirty="0">
                <a:latin typeface="Arial Narrow" panose="020B0606020202030204" pitchFamily="34" charset="0"/>
              </a:rPr>
              <a:t> </a:t>
            </a:r>
            <a:r>
              <a:rPr lang="fr-FR" dirty="0">
                <a:latin typeface="Arial Narrow" panose="020B0606020202030204" pitchFamily="34" charset="0"/>
              </a:rPr>
              <a:t>a 63%</a:t>
            </a:r>
            <a:r>
              <a:rPr lang="fr-FR" baseline="0" dirty="0">
                <a:latin typeface="Arial Narrow" panose="020B0606020202030204" pitchFamily="34" charset="0"/>
              </a:rPr>
              <a:t> de villages avec des retournés dans la ZS ou bien il y a 20 structures de santé fonctionnelles dans la ZS.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latin typeface="Arial Narrow" panose="020B0606020202030204" pitchFamily="34" charset="0"/>
              </a:rPr>
              <a:t>Au vu de la méthodologie utilisée, les résultats ne peuvent pas représenter un pourcentage de ménages ou un nombre d’individus. Tous les résultats sont indicatifs et se comprennent en aires géographiques (Aires de santé, Villages, Zones de santé). </a:t>
            </a:r>
            <a:r>
              <a:rPr lang="fr-FR" dirty="0">
                <a:latin typeface="Arial Narrow" panose="020B0606020202030204" pitchFamily="34" charset="0"/>
              </a:rPr>
              <a:t>Ainsi,</a:t>
            </a:r>
            <a:r>
              <a:rPr lang="fr-FR" baseline="0" dirty="0">
                <a:latin typeface="Arial Narrow" panose="020B0606020202030204" pitchFamily="34" charset="0"/>
              </a:rPr>
              <a:t> pour les acteurs humanitaires, l’analyse peut être utile si on priorise les besoins par Aire de santé. L’évaluation ayant eu lieu dans des Zones de santé de priorité 1, les résultats par indicateur peuvent donner un aperçu des besoins des populations dans l’ensemble d’une Aire de Santé mais ne sont pas extrapolables.</a:t>
            </a:r>
            <a:endParaRPr lang="fr-CH"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baseline="0"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18</a:t>
            </a:fld>
            <a:endParaRPr lang="fr-FR"/>
          </a:p>
        </p:txBody>
      </p:sp>
    </p:spTree>
    <p:extLst>
      <p:ext uri="{BB962C8B-B14F-4D97-AF65-F5344CB8AC3E}">
        <p14:creationId xmlns:p14="http://schemas.microsoft.com/office/powerpoint/2010/main" val="2808031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19</a:t>
            </a:fld>
            <a:endParaRPr lang="fr-FR"/>
          </a:p>
        </p:txBody>
      </p:sp>
    </p:spTree>
    <p:extLst>
      <p:ext uri="{BB962C8B-B14F-4D97-AF65-F5344CB8AC3E}">
        <p14:creationId xmlns:p14="http://schemas.microsoft.com/office/powerpoint/2010/main" val="179853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27FC7D-0EA1-4DA1-8DA4-667535956176}" type="slidenum">
              <a:rPr lang="fr-FR" smtClean="0"/>
              <a:t>20</a:t>
            </a:fld>
            <a:endParaRPr lang="fr-FR"/>
          </a:p>
        </p:txBody>
      </p:sp>
    </p:spTree>
    <p:extLst>
      <p:ext uri="{BB962C8B-B14F-4D97-AF65-F5344CB8AC3E}">
        <p14:creationId xmlns:p14="http://schemas.microsoft.com/office/powerpoint/2010/main" val="115137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Au cours du reste de la présentation, il faut prendre en compte que les résultats ayant trait aux ménages déplacés et/ou retournés et/réfugiés ne concernent que les AS où la présence de ménages déplacés et/ou retournés et/ou</a:t>
            </a:r>
            <a:r>
              <a:rPr lang="fr-FR" sz="1200" baseline="0" dirty="0"/>
              <a:t> réfugiés</a:t>
            </a:r>
            <a:r>
              <a:rPr lang="fr-FR" sz="1200" dirty="0"/>
              <a:t> a été rapportée </a:t>
            </a:r>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22</a:t>
            </a:fld>
            <a:endParaRPr lang="fr-FR"/>
          </a:p>
        </p:txBody>
      </p:sp>
    </p:spTree>
    <p:extLst>
      <p:ext uri="{BB962C8B-B14F-4D97-AF65-F5344CB8AC3E}">
        <p14:creationId xmlns:p14="http://schemas.microsoft.com/office/powerpoint/2010/main" val="361856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23</a:t>
            </a:fld>
            <a:endParaRPr lang="fr-FR"/>
          </a:p>
        </p:txBody>
      </p:sp>
    </p:spTree>
    <p:extLst>
      <p:ext uri="{BB962C8B-B14F-4D97-AF65-F5344CB8AC3E}">
        <p14:creationId xmlns:p14="http://schemas.microsoft.com/office/powerpoint/2010/main" val="141434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24</a:t>
            </a:fld>
            <a:endParaRPr lang="fr-FR"/>
          </a:p>
        </p:txBody>
      </p:sp>
    </p:spTree>
    <p:extLst>
      <p:ext uri="{BB962C8B-B14F-4D97-AF65-F5344CB8AC3E}">
        <p14:creationId xmlns:p14="http://schemas.microsoft.com/office/powerpoint/2010/main" val="16635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carte représente les 7 provinces déclarées en situation</a:t>
            </a:r>
            <a:r>
              <a:rPr lang="fr-FR" baseline="0" dirty="0"/>
              <a:t> d’urgence L3 en 2017. Bien que cette situation d’urgence ait été levée fin avril 2018, les besoins et vulnérabilités restent prévalent dans ces zones. Les acteurs humanitaires continuent effectivement d’apporter de l’aide aux populations dans le besoin et le manque d’information sectorielle pèse sur cette capacité de réponse et de coordination.</a:t>
            </a:r>
            <a:endParaRPr lang="fr-FR" dirty="0"/>
          </a:p>
        </p:txBody>
      </p:sp>
      <p:sp>
        <p:nvSpPr>
          <p:cNvPr id="4" name="Slide Number Placeholder 3"/>
          <p:cNvSpPr>
            <a:spLocks noGrp="1"/>
          </p:cNvSpPr>
          <p:nvPr>
            <p:ph type="sldNum" sz="quarter" idx="10"/>
          </p:nvPr>
        </p:nvSpPr>
        <p:spPr/>
        <p:txBody>
          <a:bodyPr/>
          <a:lstStyle/>
          <a:p>
            <a:fld id="{6727FC7D-0EA1-4DA1-8DA4-667535956176}" type="slidenum">
              <a:rPr lang="fr-FR" smtClean="0"/>
              <a:t>5</a:t>
            </a:fld>
            <a:endParaRPr lang="fr-FR"/>
          </a:p>
        </p:txBody>
      </p:sp>
    </p:spTree>
    <p:extLst>
      <p:ext uri="{BB962C8B-B14F-4D97-AF65-F5344CB8AC3E}">
        <p14:creationId xmlns:p14="http://schemas.microsoft.com/office/powerpoint/2010/main" val="3366316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25</a:t>
            </a:fld>
            <a:endParaRPr lang="fr-FR"/>
          </a:p>
        </p:txBody>
      </p:sp>
    </p:spTree>
    <p:extLst>
      <p:ext uri="{BB962C8B-B14F-4D97-AF65-F5344CB8AC3E}">
        <p14:creationId xmlns:p14="http://schemas.microsoft.com/office/powerpoint/2010/main" val="2030085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Ici bien noté que </a:t>
            </a:r>
            <a:r>
              <a:rPr lang="fr-FR" dirty="0" err="1"/>
              <a:t>Kansimba</a:t>
            </a:r>
            <a:r>
              <a:rPr lang="fr-FR" baseline="0" dirty="0"/>
              <a:t> est la seule ZS dans laquelle les IC d’aucune des AS enquêtées ont rapporté l’absence de </a:t>
            </a:r>
            <a:r>
              <a:rPr lang="fr-FR" baseline="0" dirty="0" smtClean="0"/>
              <a:t>PDI.</a:t>
            </a:r>
          </a:p>
          <a:p>
            <a:r>
              <a:rPr lang="fr-FR" baseline="0" dirty="0" smtClean="0"/>
              <a:t>Si on regarde pour la ZS de </a:t>
            </a:r>
            <a:r>
              <a:rPr lang="fr-FR" baseline="0" dirty="0" err="1" smtClean="0"/>
              <a:t>Nyunzu</a:t>
            </a:r>
            <a:r>
              <a:rPr lang="fr-FR" baseline="0" dirty="0" smtClean="0"/>
              <a:t>, les IC de 33% des Aires de santé enquêtées ont signalé que la majorité des ménages déplacés internes étaient arrivés entre 1 à 3 mois. Pour cette même ZS, les IC de 33 % des AS couvertes ont indiqué que la majorité des ménages étaient arrivés entre 6 mois à 1 ans et les IC des 33% d’AS restantes ont rapporté que la majorité des ménages sont arrivés depuis plus de 2 ans. Ici, on ne peut donc pas parler de % de ménages arrivés à telle ou telle période mais plutôt du % d’AS ou les IC ont rapporté telle ou telle option de réponse par rapport à la durée de temps depuis l’arrivée de la majorité des ménages.</a:t>
            </a:r>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26</a:t>
            </a:fld>
            <a:endParaRPr lang="fr-FR"/>
          </a:p>
        </p:txBody>
      </p:sp>
    </p:spTree>
    <p:extLst>
      <p:ext uri="{BB962C8B-B14F-4D97-AF65-F5344CB8AC3E}">
        <p14:creationId xmlns:p14="http://schemas.microsoft.com/office/powerpoint/2010/main" val="3809038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27</a:t>
            </a:fld>
            <a:endParaRPr lang="fr-FR"/>
          </a:p>
        </p:txBody>
      </p:sp>
    </p:spTree>
    <p:extLst>
      <p:ext uri="{BB962C8B-B14F-4D97-AF65-F5344CB8AC3E}">
        <p14:creationId xmlns:p14="http://schemas.microsoft.com/office/powerpoint/2010/main" val="283431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a:t>
            </a:r>
            <a:r>
              <a:rPr lang="fr-FR" baseline="0" dirty="0"/>
              <a:t> cette question, les IC avaient la possibilité de choix multiples dans leurs réponses. Toutes les options sélectionnées ont été admises. </a:t>
            </a:r>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28</a:t>
            </a:fld>
            <a:endParaRPr lang="fr-FR"/>
          </a:p>
        </p:txBody>
      </p:sp>
    </p:spTree>
    <p:extLst>
      <p:ext uri="{BB962C8B-B14F-4D97-AF65-F5344CB8AC3E}">
        <p14:creationId xmlns:p14="http://schemas.microsoft.com/office/powerpoint/2010/main" val="2302350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dirty="0" err="1"/>
              <a:t>Typologie</a:t>
            </a:r>
            <a:r>
              <a:rPr lang="en-US" sz="1200" dirty="0"/>
              <a:t> de </a:t>
            </a:r>
            <a:r>
              <a:rPr lang="en-US" sz="1200" dirty="0" err="1"/>
              <a:t>déplacement</a:t>
            </a:r>
            <a:r>
              <a:rPr lang="en-US" sz="1200" dirty="0"/>
              <a:t> des PDI :</a:t>
            </a:r>
          </a:p>
          <a:p>
            <a:pPr marL="285750" indent="-285750">
              <a:buFont typeface="Wingdings" panose="05000000000000000000" pitchFamily="2" charset="2"/>
              <a:buChar char="Ø"/>
            </a:pPr>
            <a:r>
              <a:rPr lang="en-US" sz="1200" dirty="0" err="1"/>
              <a:t>Mouvements</a:t>
            </a:r>
            <a:r>
              <a:rPr lang="en-US" sz="1200" dirty="0"/>
              <a:t> </a:t>
            </a:r>
            <a:r>
              <a:rPr lang="en-US" sz="1200" dirty="0" err="1"/>
              <a:t>pendulaires</a:t>
            </a:r>
            <a:r>
              <a:rPr lang="en-US" sz="1200" dirty="0"/>
              <a:t> : </a:t>
            </a:r>
            <a:r>
              <a:rPr lang="fr-FR" sz="1200" dirty="0"/>
              <a:t>des déplacés qui retournent de temps à temps dans leur lieu d'origine et reviennent dans leur lieu de déplacement (court-terme)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Pour</a:t>
            </a:r>
            <a:r>
              <a:rPr lang="fr-FR" baseline="0" dirty="0"/>
              <a:t> cette question des raisons des mouvements pendulaires, les IC avaient la possibilité de choix multiples dans leurs réponses. Toutes les options sélectionnées ont été admises.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29</a:t>
            </a:fld>
            <a:endParaRPr lang="fr-FR"/>
          </a:p>
        </p:txBody>
      </p:sp>
    </p:spTree>
    <p:extLst>
      <p:ext uri="{BB962C8B-B14F-4D97-AF65-F5344CB8AC3E}">
        <p14:creationId xmlns:p14="http://schemas.microsoft.com/office/powerpoint/2010/main" val="2259917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Ici bien noté que Kongolo</a:t>
            </a:r>
            <a:r>
              <a:rPr lang="fr-FR" baseline="0" dirty="0"/>
              <a:t> est la seule ZS dans laquelle les IC ont rapporté qu’aucune des AS n’accueillait de retournés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30</a:t>
            </a:fld>
            <a:endParaRPr lang="fr-FR"/>
          </a:p>
        </p:txBody>
      </p:sp>
    </p:spTree>
    <p:extLst>
      <p:ext uri="{BB962C8B-B14F-4D97-AF65-F5344CB8AC3E}">
        <p14:creationId xmlns:p14="http://schemas.microsoft.com/office/powerpoint/2010/main" val="1932235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hangingPunct="0"/>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31</a:t>
            </a:fld>
            <a:endParaRPr lang="fr-FR"/>
          </a:p>
        </p:txBody>
      </p:sp>
    </p:spTree>
    <p:extLst>
      <p:ext uri="{BB962C8B-B14F-4D97-AF65-F5344CB8AC3E}">
        <p14:creationId xmlns:p14="http://schemas.microsoft.com/office/powerpoint/2010/main" val="2643811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baseline="0" dirty="0"/>
              <a:t>Abris endommagés : abris présentant des dommages mais dont les murs ou le toit sont encore présents.</a:t>
            </a:r>
          </a:p>
          <a:p>
            <a:r>
              <a:rPr lang="fr-CH" baseline="0" dirty="0"/>
              <a:t>Abris détruits : abris dont les murs et les toits ont disparu.</a:t>
            </a:r>
            <a:endParaRPr lang="fr-CH"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33</a:t>
            </a:fld>
            <a:endParaRPr lang="fr-FR"/>
          </a:p>
        </p:txBody>
      </p:sp>
    </p:spTree>
    <p:extLst>
      <p:ext uri="{BB962C8B-B14F-4D97-AF65-F5344CB8AC3E}">
        <p14:creationId xmlns:p14="http://schemas.microsoft.com/office/powerpoint/2010/main" val="4273936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baseline="0" dirty="0"/>
              <a:t>Abris endommagés : abris présentant des dommages mais dont les murs ou les toits sont encore présents.</a:t>
            </a:r>
          </a:p>
          <a:p>
            <a:r>
              <a:rPr lang="fr-CH" baseline="0" dirty="0"/>
              <a:t>Abris détruits : abris dont les murs et les toits ont disparu.</a:t>
            </a:r>
            <a:endParaRPr lang="fr-CH"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34</a:t>
            </a:fld>
            <a:endParaRPr lang="fr-FR"/>
          </a:p>
        </p:txBody>
      </p:sp>
    </p:spTree>
    <p:extLst>
      <p:ext uri="{BB962C8B-B14F-4D97-AF65-F5344CB8AC3E}">
        <p14:creationId xmlns:p14="http://schemas.microsoft.com/office/powerpoint/2010/main" val="1247280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les deux diapos sur la typologie d’habitation, les IC devaient</a:t>
            </a:r>
            <a:r>
              <a:rPr lang="fr-FR" baseline="0" dirty="0"/>
              <a:t> préciser les 3 types d’habitation les plus communs des PDI et des retournés. Par soucis de concision pour cette présentation, seul le type principal est présenté pour les deux catégories de population. </a:t>
            </a:r>
          </a:p>
          <a:p>
            <a:endParaRPr lang="fr-FR" baseline="0"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35</a:t>
            </a:fld>
            <a:endParaRPr lang="fr-FR"/>
          </a:p>
        </p:txBody>
      </p:sp>
    </p:spTree>
    <p:extLst>
      <p:ext uri="{BB962C8B-B14F-4D97-AF65-F5344CB8AC3E}">
        <p14:creationId xmlns:p14="http://schemas.microsoft.com/office/powerpoint/2010/main" val="228003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27FC7D-0EA1-4DA1-8DA4-667535956176}" type="slidenum">
              <a:rPr lang="fr-FR" smtClean="0"/>
              <a:t>6</a:t>
            </a:fld>
            <a:endParaRPr lang="fr-FR"/>
          </a:p>
        </p:txBody>
      </p:sp>
    </p:spTree>
    <p:extLst>
      <p:ext uri="{BB962C8B-B14F-4D97-AF65-F5344CB8AC3E}">
        <p14:creationId xmlns:p14="http://schemas.microsoft.com/office/powerpoint/2010/main" val="1213192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36</a:t>
            </a:fld>
            <a:endParaRPr lang="fr-FR"/>
          </a:p>
        </p:txBody>
      </p:sp>
    </p:spTree>
    <p:extLst>
      <p:ext uri="{BB962C8B-B14F-4D97-AF65-F5344CB8AC3E}">
        <p14:creationId xmlns:p14="http://schemas.microsoft.com/office/powerpoint/2010/main" val="1167899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37</a:t>
            </a:fld>
            <a:endParaRPr lang="fr-FR"/>
          </a:p>
        </p:txBody>
      </p:sp>
    </p:spTree>
    <p:extLst>
      <p:ext uri="{BB962C8B-B14F-4D97-AF65-F5344CB8AC3E}">
        <p14:creationId xmlns:p14="http://schemas.microsoft.com/office/powerpoint/2010/main" val="3852986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38</a:t>
            </a:fld>
            <a:endParaRPr lang="fr-FR"/>
          </a:p>
        </p:txBody>
      </p:sp>
    </p:spTree>
    <p:extLst>
      <p:ext uri="{BB962C8B-B14F-4D97-AF65-F5344CB8AC3E}">
        <p14:creationId xmlns:p14="http://schemas.microsoft.com/office/powerpoint/2010/main" val="892226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39</a:t>
            </a:fld>
            <a:endParaRPr lang="fr-FR"/>
          </a:p>
        </p:txBody>
      </p:sp>
    </p:spTree>
    <p:extLst>
      <p:ext uri="{BB962C8B-B14F-4D97-AF65-F5344CB8AC3E}">
        <p14:creationId xmlns:p14="http://schemas.microsoft.com/office/powerpoint/2010/main" val="512899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40</a:t>
            </a:fld>
            <a:endParaRPr lang="fr-FR"/>
          </a:p>
        </p:txBody>
      </p:sp>
    </p:spTree>
    <p:extLst>
      <p:ext uri="{BB962C8B-B14F-4D97-AF65-F5344CB8AC3E}">
        <p14:creationId xmlns:p14="http://schemas.microsoft.com/office/powerpoint/2010/main" val="3886689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Pour les deux questions sur les matériaux, les IC devaient donner toutes les options possibles quant aux matériaux disponibles et utilisées par les PDI et retournés pour la reconstruction de leurs abris.</a:t>
            </a:r>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41</a:t>
            </a:fld>
            <a:endParaRPr lang="fr-FR"/>
          </a:p>
        </p:txBody>
      </p:sp>
    </p:spTree>
    <p:extLst>
      <p:ext uri="{BB962C8B-B14F-4D97-AF65-F5344CB8AC3E}">
        <p14:creationId xmlns:p14="http://schemas.microsoft.com/office/powerpoint/2010/main" val="2263096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Pour les deux questions sur les matériaux, les IC devaient donner toutes les options possibles quant aux matériaux disponibles et utilisées par les PDI et retournés pour la reconstruction de leurs abris.</a:t>
            </a:r>
          </a:p>
          <a:p>
            <a:pPr hangingPunct="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42</a:t>
            </a:fld>
            <a:endParaRPr lang="fr-FR"/>
          </a:p>
        </p:txBody>
      </p:sp>
    </p:spTree>
    <p:extLst>
      <p:ext uri="{BB962C8B-B14F-4D97-AF65-F5344CB8AC3E}">
        <p14:creationId xmlns:p14="http://schemas.microsoft.com/office/powerpoint/2010/main" val="1969972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Pour ces deux questions, les IC devaient donner toutes les options possibles quant aux obstacles que rencontrent les PDI et retournés pour la construction de leurs abris.</a:t>
            </a:r>
            <a:endParaRPr lang="fr-CH" dirty="0"/>
          </a:p>
          <a:p>
            <a:r>
              <a:rPr lang="fr-CH" dirty="0"/>
              <a:t>Manque de moyen : correspond à un manque de moyen financier.</a:t>
            </a:r>
            <a:r>
              <a:rPr lang="fr-CH" baseline="0" dirty="0"/>
              <a:t> </a:t>
            </a:r>
          </a:p>
          <a:p>
            <a:r>
              <a:rPr lang="fr-CH" baseline="0" dirty="0"/>
              <a:t>Manque de main d’œuvre : une insuffisance de main-d'œuvre avec les qualifications requises dans le domaine de la construction.</a:t>
            </a:r>
            <a:endParaRPr lang="fr-CH"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43</a:t>
            </a:fld>
            <a:endParaRPr lang="fr-FR"/>
          </a:p>
        </p:txBody>
      </p:sp>
    </p:spTree>
    <p:extLst>
      <p:ext uri="{BB962C8B-B14F-4D97-AF65-F5344CB8AC3E}">
        <p14:creationId xmlns:p14="http://schemas.microsoft.com/office/powerpoint/2010/main" val="3909437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Pour ces deux questions, les IC devaient donner toutes les options possibles quant aux obstacles que rencontrent les PDI et retournés pour la construction de leurs abris.</a:t>
            </a:r>
            <a:endParaRPr lang="fr-FR" sz="1200" kern="1200" dirty="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44</a:t>
            </a:fld>
            <a:endParaRPr lang="fr-FR"/>
          </a:p>
        </p:txBody>
      </p:sp>
    </p:spTree>
    <p:extLst>
      <p:ext uri="{BB962C8B-B14F-4D97-AF65-F5344CB8AC3E}">
        <p14:creationId xmlns:p14="http://schemas.microsoft.com/office/powerpoint/2010/main" val="1244112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Pour les raisons au</a:t>
            </a:r>
            <a:r>
              <a:rPr lang="fr-CH" baseline="0" dirty="0"/>
              <a:t>x cas d’évictions, il était demandé aux IC de mentionner toutes les options possibles. </a:t>
            </a:r>
          </a:p>
          <a:p>
            <a:r>
              <a:rPr lang="fr-CH" baseline="0" dirty="0"/>
              <a:t>Ici les données ne représentent pas le % de cas d’éviction.</a:t>
            </a:r>
            <a:endParaRPr lang="fr-CH"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45</a:t>
            </a:fld>
            <a:endParaRPr lang="fr-FR"/>
          </a:p>
        </p:txBody>
      </p:sp>
    </p:spTree>
    <p:extLst>
      <p:ext uri="{BB962C8B-B14F-4D97-AF65-F5344CB8AC3E}">
        <p14:creationId xmlns:p14="http://schemas.microsoft.com/office/powerpoint/2010/main" val="296009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8</a:t>
            </a:fld>
            <a:endParaRPr lang="fr-FR"/>
          </a:p>
        </p:txBody>
      </p:sp>
    </p:spTree>
    <p:extLst>
      <p:ext uri="{BB962C8B-B14F-4D97-AF65-F5344CB8AC3E}">
        <p14:creationId xmlns:p14="http://schemas.microsoft.com/office/powerpoint/2010/main" val="2761534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Pour les raisons au</a:t>
            </a:r>
            <a:r>
              <a:rPr lang="fr-CH" baseline="0" dirty="0"/>
              <a:t>x cas d’évictions, il était demandé aux IC de mentionner toutes les options possibles. </a:t>
            </a:r>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46</a:t>
            </a:fld>
            <a:endParaRPr lang="fr-FR"/>
          </a:p>
        </p:txBody>
      </p:sp>
    </p:spTree>
    <p:extLst>
      <p:ext uri="{BB962C8B-B14F-4D97-AF65-F5344CB8AC3E}">
        <p14:creationId xmlns:p14="http://schemas.microsoft.com/office/powerpoint/2010/main" val="1638252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latin typeface="Arial Narrow" panose="020B0606020202030204" pitchFamily="34" charset="0"/>
            </a:endParaRPr>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48</a:t>
            </a:fld>
            <a:endParaRPr lang="fr-FR"/>
          </a:p>
        </p:txBody>
      </p:sp>
    </p:spTree>
    <p:extLst>
      <p:ext uri="{BB962C8B-B14F-4D97-AF65-F5344CB8AC3E}">
        <p14:creationId xmlns:p14="http://schemas.microsoft.com/office/powerpoint/2010/main" val="988756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latin typeface="Arial Narrow" panose="020B0606020202030204" pitchFamily="34" charset="0"/>
            </a:endParaRPr>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49</a:t>
            </a:fld>
            <a:endParaRPr lang="fr-FR"/>
          </a:p>
        </p:txBody>
      </p:sp>
    </p:spTree>
    <p:extLst>
      <p:ext uri="{BB962C8B-B14F-4D97-AF65-F5344CB8AC3E}">
        <p14:creationId xmlns:p14="http://schemas.microsoft.com/office/powerpoint/2010/main" val="1470342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a:p>
            <a:pPr marL="0" algn="ctr" rtl="0" eaLnBrk="1" fontAlgn="b" latinLnBrk="0" hangingPunct="1">
              <a:spcBef>
                <a:spcPts val="0"/>
              </a:spcBef>
              <a:spcAft>
                <a:spcPts val="0"/>
              </a:spcAft>
            </a:pPr>
            <a:r>
              <a:rPr lang="fr-FR" baseline="0" dirty="0"/>
              <a:t>Définition : Sources améliorées sont les suivantes </a:t>
            </a:r>
          </a:p>
          <a:p>
            <a:pPr marL="0" algn="ctr" rtl="0" eaLnBrk="1" fontAlgn="b" latinLnBrk="0" hangingPunct="1">
              <a:spcBef>
                <a:spcPts val="0"/>
              </a:spcBef>
              <a:spcAft>
                <a:spcPts val="0"/>
              </a:spcAft>
            </a:pP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puits</a:t>
            </a:r>
            <a:r>
              <a:rPr lang="en-US" sz="1200" b="1" i="0" u="none" strike="noStrike" kern="1200" dirty="0">
                <a:solidFill>
                  <a:srgbClr val="5A5959"/>
                </a:solidFill>
                <a:effectLst/>
                <a:latin typeface="Arial Narrow" panose="020B0606020202030204" pitchFamily="34" charset="0"/>
                <a:ea typeface="ＭＳ Ｐゴシック" panose="020B0600070205080204" pitchFamily="34" charset="-128"/>
              </a:rPr>
              <a:t> </a:t>
            </a: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creusé</a:t>
            </a:r>
            <a:r>
              <a:rPr lang="en-US" sz="1200" b="1" i="0" u="none" strike="noStrike" kern="1200" dirty="0">
                <a:solidFill>
                  <a:srgbClr val="5A5959"/>
                </a:solidFill>
                <a:effectLst/>
                <a:latin typeface="Arial Narrow" panose="020B0606020202030204" pitchFamily="34" charset="0"/>
                <a:ea typeface="ＭＳ Ｐゴシック" panose="020B0600070205080204" pitchFamily="34" charset="-128"/>
              </a:rPr>
              <a:t> </a:t>
            </a: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aménagé</a:t>
            </a:r>
            <a:endParaRPr lang="en-US"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en-US" sz="1200" b="1" i="0" u="none" strike="noStrike" kern="1200" dirty="0">
                <a:solidFill>
                  <a:srgbClr val="5A5959"/>
                </a:solidFill>
                <a:effectLst/>
                <a:latin typeface="Arial Narrow" panose="020B0606020202030204" pitchFamily="34" charset="0"/>
                <a:ea typeface="ＭＳ Ｐゴシック" panose="020B0600070205080204" pitchFamily="34" charset="-128"/>
              </a:rPr>
              <a:t>source </a:t>
            </a: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amenagée</a:t>
            </a:r>
            <a:endParaRPr lang="en-US"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robinet</a:t>
            </a:r>
            <a:r>
              <a:rPr lang="en-US" sz="1200" b="1" i="0" u="none" strike="noStrike" kern="1200" dirty="0">
                <a:solidFill>
                  <a:srgbClr val="5A5959"/>
                </a:solidFill>
                <a:effectLst/>
                <a:latin typeface="Arial Narrow" panose="020B0606020202030204" pitchFamily="34" charset="0"/>
                <a:ea typeface="ＭＳ Ｐゴシック" panose="020B0600070205080204" pitchFamily="34" charset="-128"/>
              </a:rPr>
              <a:t> borne </a:t>
            </a: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fontaine</a:t>
            </a:r>
            <a:endParaRPr lang="en-US"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robinet</a:t>
            </a:r>
            <a:r>
              <a:rPr lang="en-US" sz="1200" b="1" i="0" u="none" strike="noStrike" kern="1200" dirty="0">
                <a:solidFill>
                  <a:srgbClr val="5A5959"/>
                </a:solidFill>
                <a:effectLst/>
                <a:latin typeface="Arial Narrow" panose="020B0606020202030204" pitchFamily="34" charset="0"/>
                <a:ea typeface="ＭＳ Ｐゴシック" panose="020B0600070205080204" pitchFamily="34" charset="-128"/>
              </a:rPr>
              <a:t> </a:t>
            </a: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parcelle</a:t>
            </a:r>
            <a:endParaRPr lang="en-US"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robinet</a:t>
            </a:r>
            <a:r>
              <a:rPr lang="en-US" sz="1200" b="1" i="0" u="none" strike="noStrike" kern="1200" dirty="0">
                <a:solidFill>
                  <a:srgbClr val="5A5959"/>
                </a:solidFill>
                <a:effectLst/>
                <a:latin typeface="Arial Narrow" panose="020B0606020202030204" pitchFamily="34" charset="0"/>
                <a:ea typeface="ＭＳ Ｐゴシック" panose="020B0600070205080204" pitchFamily="34" charset="-128"/>
              </a:rPr>
              <a:t> </a:t>
            </a: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voisin</a:t>
            </a:r>
            <a:endParaRPr lang="en-US"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puits</a:t>
            </a:r>
            <a:r>
              <a:rPr lang="en-US" sz="1200" b="1" i="0" u="none" strike="noStrike" kern="1200" dirty="0">
                <a:solidFill>
                  <a:srgbClr val="5A5959"/>
                </a:solidFill>
                <a:effectLst/>
                <a:latin typeface="Arial Narrow" panose="020B0606020202030204" pitchFamily="34" charset="0"/>
                <a:ea typeface="ＭＳ Ｐゴシック" panose="020B0600070205080204" pitchFamily="34" charset="-128"/>
              </a:rPr>
              <a:t> </a:t>
            </a: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pompe</a:t>
            </a:r>
            <a:r>
              <a:rPr lang="en-US" sz="1200" b="1" i="0" u="none" strike="noStrike" kern="1200" dirty="0">
                <a:solidFill>
                  <a:srgbClr val="5A5959"/>
                </a:solidFill>
                <a:effectLst/>
                <a:latin typeface="Arial Narrow" panose="020B0606020202030204" pitchFamily="34" charset="0"/>
                <a:ea typeface="ＭＳ Ｐゴシック" panose="020B0600070205080204" pitchFamily="34" charset="-128"/>
              </a:rPr>
              <a:t> forage</a:t>
            </a:r>
            <a:endParaRPr lang="en-US"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en-US" sz="1200" b="1" i="0" u="none" strike="noStrike" kern="1200" dirty="0">
                <a:solidFill>
                  <a:srgbClr val="5A5959"/>
                </a:solidFill>
                <a:effectLst/>
                <a:latin typeface="Arial Narrow" panose="020B0606020202030204" pitchFamily="34" charset="0"/>
                <a:ea typeface="ＭＳ Ｐゴシック" panose="020B0600070205080204" pitchFamily="34" charset="-128"/>
              </a:rPr>
              <a:t>eau sachet</a:t>
            </a:r>
            <a:endParaRPr lang="en-US"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fr-FR" baseline="0" dirty="0"/>
              <a:t> Sources non améliorées </a:t>
            </a:r>
          </a:p>
          <a:p>
            <a:pPr marL="0" algn="ctr" rtl="0" eaLnBrk="1" fontAlgn="b" latinLnBrk="0" hangingPunct="1">
              <a:spcBef>
                <a:spcPts val="0"/>
              </a:spcBef>
              <a:spcAft>
                <a:spcPts val="0"/>
              </a:spcAft>
            </a:pP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puits</a:t>
            </a:r>
            <a:r>
              <a:rPr lang="en-US" sz="1200" b="1" i="0" u="none" strike="noStrike" kern="1200" dirty="0">
                <a:solidFill>
                  <a:srgbClr val="5A5959"/>
                </a:solidFill>
                <a:effectLst/>
                <a:latin typeface="Arial Narrow" panose="020B0606020202030204" pitchFamily="34" charset="0"/>
                <a:ea typeface="ＭＳ Ｐゴシック" panose="020B0600070205080204" pitchFamily="34" charset="-128"/>
              </a:rPr>
              <a:t> non </a:t>
            </a: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aménagé</a:t>
            </a:r>
            <a:endParaRPr lang="en-US"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en-US" sz="1200" b="1" i="0" u="none" strike="noStrike" kern="1200" dirty="0">
                <a:solidFill>
                  <a:srgbClr val="5A5959"/>
                </a:solidFill>
                <a:effectLst/>
                <a:latin typeface="Arial Narrow" panose="020B0606020202030204" pitchFamily="34" charset="0"/>
                <a:ea typeface="ＭＳ Ｐゴシック" panose="020B0600070205080204" pitchFamily="34" charset="-128"/>
              </a:rPr>
              <a:t>source non </a:t>
            </a:r>
            <a:r>
              <a:rPr lang="en-US" sz="1200" b="1" i="0" u="none" strike="noStrike" kern="1200" dirty="0" err="1">
                <a:solidFill>
                  <a:srgbClr val="5A5959"/>
                </a:solidFill>
                <a:effectLst/>
                <a:latin typeface="Arial Narrow" panose="020B0606020202030204" pitchFamily="34" charset="0"/>
                <a:ea typeface="ＭＳ Ｐゴシック" panose="020B0600070205080204" pitchFamily="34" charset="-128"/>
              </a:rPr>
              <a:t>aménagée</a:t>
            </a:r>
            <a:endParaRPr lang="en-US" sz="1800" b="0" i="0" u="none" strike="noStrike" dirty="0">
              <a:effectLst/>
              <a:latin typeface="Arial" panose="020B0604020202020204" pitchFamily="34" charset="0"/>
            </a:endParaRP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50</a:t>
            </a:fld>
            <a:endParaRPr lang="fr-FR"/>
          </a:p>
        </p:txBody>
      </p:sp>
    </p:spTree>
    <p:extLst>
      <p:ext uri="{BB962C8B-B14F-4D97-AF65-F5344CB8AC3E}">
        <p14:creationId xmlns:p14="http://schemas.microsoft.com/office/powerpoint/2010/main" val="34801385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51</a:t>
            </a:fld>
            <a:endParaRPr lang="fr-FR"/>
          </a:p>
        </p:txBody>
      </p:sp>
    </p:spTree>
    <p:extLst>
      <p:ext uri="{BB962C8B-B14F-4D97-AF65-F5344CB8AC3E}">
        <p14:creationId xmlns:p14="http://schemas.microsoft.com/office/powerpoint/2010/main" val="2565761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52</a:t>
            </a:fld>
            <a:endParaRPr lang="fr-FR"/>
          </a:p>
        </p:txBody>
      </p:sp>
    </p:spTree>
    <p:extLst>
      <p:ext uri="{BB962C8B-B14F-4D97-AF65-F5344CB8AC3E}">
        <p14:creationId xmlns:p14="http://schemas.microsoft.com/office/powerpoint/2010/main" val="2043678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err="1">
                <a:solidFill>
                  <a:srgbClr val="5A5959"/>
                </a:solidFill>
              </a:rPr>
              <a:t>Ces</a:t>
            </a:r>
            <a:r>
              <a:rPr lang="en-US" b="1" u="sng" dirty="0">
                <a:solidFill>
                  <a:srgbClr val="5A5959"/>
                </a:solidFill>
              </a:rPr>
              <a:t> </a:t>
            </a:r>
            <a:r>
              <a:rPr lang="en-US" b="1" u="sng" dirty="0" err="1">
                <a:solidFill>
                  <a:srgbClr val="5A5959"/>
                </a:solidFill>
              </a:rPr>
              <a:t>résultats</a:t>
            </a:r>
            <a:r>
              <a:rPr lang="en-US" b="1" u="sng" dirty="0">
                <a:solidFill>
                  <a:srgbClr val="5A5959"/>
                </a:solidFill>
              </a:rPr>
              <a:t> </a:t>
            </a:r>
            <a:r>
              <a:rPr lang="en-US" b="1" u="sng" dirty="0" err="1">
                <a:solidFill>
                  <a:srgbClr val="5A5959"/>
                </a:solidFill>
              </a:rPr>
              <a:t>sont</a:t>
            </a:r>
            <a:r>
              <a:rPr lang="en-US" b="1" u="sng" dirty="0">
                <a:solidFill>
                  <a:srgbClr val="5A5959"/>
                </a:solidFill>
              </a:rPr>
              <a:t> des estimations </a:t>
            </a:r>
            <a:r>
              <a:rPr lang="en-US" b="1" u="sng" dirty="0" err="1">
                <a:solidFill>
                  <a:srgbClr val="5A5959"/>
                </a:solidFill>
              </a:rPr>
              <a:t>basées</a:t>
            </a:r>
            <a:r>
              <a:rPr lang="en-US" b="1" u="sng" dirty="0">
                <a:solidFill>
                  <a:srgbClr val="5A5959"/>
                </a:solidFill>
              </a:rPr>
              <a:t> sur des </a:t>
            </a:r>
            <a:r>
              <a:rPr lang="en-US" b="1" u="sng" dirty="0" err="1">
                <a:solidFill>
                  <a:srgbClr val="5A5959"/>
                </a:solidFill>
              </a:rPr>
              <a:t>l’opinion</a:t>
            </a:r>
            <a:r>
              <a:rPr lang="en-US" b="1" u="sng" dirty="0">
                <a:solidFill>
                  <a:srgbClr val="5A5959"/>
                </a:solidFill>
              </a:rPr>
              <a:t> </a:t>
            </a:r>
            <a:r>
              <a:rPr lang="en-US" b="1" u="sng" dirty="0" err="1">
                <a:solidFill>
                  <a:srgbClr val="5A5959"/>
                </a:solidFill>
              </a:rPr>
              <a:t>d’Informateurs</a:t>
            </a:r>
            <a:r>
              <a:rPr lang="en-US" b="1" u="sng" dirty="0">
                <a:solidFill>
                  <a:srgbClr val="5A5959"/>
                </a:solidFill>
              </a:rPr>
              <a:t> </a:t>
            </a:r>
            <a:r>
              <a:rPr lang="en-US" b="1" u="sng" dirty="0" err="1">
                <a:solidFill>
                  <a:srgbClr val="5A5959"/>
                </a:solidFill>
              </a:rPr>
              <a:t>clés</a:t>
            </a:r>
            <a:r>
              <a:rPr lang="en-US" b="1" u="sng" dirty="0">
                <a:solidFill>
                  <a:srgbClr val="5A5959"/>
                </a:solidFill>
              </a:rPr>
              <a:t>. De plus, </a:t>
            </a:r>
            <a:r>
              <a:rPr lang="en-US" b="1" u="sng" dirty="0" err="1">
                <a:solidFill>
                  <a:srgbClr val="5A5959"/>
                </a:solidFill>
              </a:rPr>
              <a:t>il</a:t>
            </a:r>
            <a:r>
              <a:rPr lang="en-US" b="1" u="sng" dirty="0">
                <a:solidFill>
                  <a:srgbClr val="5A5959"/>
                </a:solidFill>
              </a:rPr>
              <a:t> </a:t>
            </a:r>
            <a:r>
              <a:rPr lang="en-US" b="1" u="sng" dirty="0" err="1">
                <a:solidFill>
                  <a:srgbClr val="5A5959"/>
                </a:solidFill>
              </a:rPr>
              <a:t>s’agit</a:t>
            </a:r>
            <a:r>
              <a:rPr lang="en-US" b="1" u="sng" dirty="0">
                <a:solidFill>
                  <a:srgbClr val="5A5959"/>
                </a:solidFill>
              </a:rPr>
              <a:t> </a:t>
            </a:r>
            <a:r>
              <a:rPr lang="en-US" b="1" u="sng" dirty="0" err="1">
                <a:solidFill>
                  <a:srgbClr val="5A5959"/>
                </a:solidFill>
              </a:rPr>
              <a:t>ici</a:t>
            </a:r>
            <a:r>
              <a:rPr lang="en-US" b="1" u="sng" dirty="0">
                <a:solidFill>
                  <a:srgbClr val="5A5959"/>
                </a:solidFill>
              </a:rPr>
              <a:t> de latrines </a:t>
            </a:r>
            <a:r>
              <a:rPr lang="en-US" b="1" u="sng" dirty="0" err="1">
                <a:solidFill>
                  <a:srgbClr val="5A5959"/>
                </a:solidFill>
              </a:rPr>
              <a:t>familiales</a:t>
            </a:r>
            <a:r>
              <a:rPr lang="en-US" b="1" u="sng" dirty="0">
                <a:solidFill>
                  <a:srgbClr val="5A5959"/>
                </a:solidFill>
              </a:rPr>
              <a:t> – </a:t>
            </a:r>
            <a:r>
              <a:rPr lang="en-US" b="1" u="sng" dirty="0" err="1">
                <a:solidFill>
                  <a:srgbClr val="5A5959"/>
                </a:solidFill>
              </a:rPr>
              <a:t>cela</a:t>
            </a:r>
            <a:r>
              <a:rPr lang="en-US" b="1" u="sng" dirty="0">
                <a:solidFill>
                  <a:srgbClr val="5A5959"/>
                </a:solidFill>
              </a:rPr>
              <a:t> ne </a:t>
            </a:r>
            <a:r>
              <a:rPr lang="en-US" b="1" u="sng" dirty="0" err="1">
                <a:solidFill>
                  <a:srgbClr val="5A5959"/>
                </a:solidFill>
              </a:rPr>
              <a:t>prend</a:t>
            </a:r>
            <a:r>
              <a:rPr lang="en-US" b="1" u="sng" dirty="0">
                <a:solidFill>
                  <a:srgbClr val="5A5959"/>
                </a:solidFill>
              </a:rPr>
              <a:t> pas </a:t>
            </a:r>
            <a:r>
              <a:rPr lang="en-US" b="1" u="sng" dirty="0" err="1">
                <a:solidFill>
                  <a:srgbClr val="5A5959"/>
                </a:solidFill>
              </a:rPr>
              <a:t>en</a:t>
            </a:r>
            <a:r>
              <a:rPr lang="en-US" b="1" u="sng" dirty="0">
                <a:solidFill>
                  <a:srgbClr val="5A5959"/>
                </a:solidFill>
              </a:rPr>
              <a:t> </a:t>
            </a:r>
            <a:r>
              <a:rPr lang="en-US" b="1" u="sng" dirty="0" err="1">
                <a:solidFill>
                  <a:srgbClr val="5A5959"/>
                </a:solidFill>
              </a:rPr>
              <a:t>compte</a:t>
            </a:r>
            <a:r>
              <a:rPr lang="en-US" b="1" u="sng" dirty="0">
                <a:solidFill>
                  <a:srgbClr val="5A5959"/>
                </a:solidFill>
              </a:rPr>
              <a:t> la </a:t>
            </a:r>
            <a:r>
              <a:rPr lang="en-US" b="1" u="sng" dirty="0" err="1">
                <a:solidFill>
                  <a:srgbClr val="5A5959"/>
                </a:solidFill>
              </a:rPr>
              <a:t>possibilité</a:t>
            </a:r>
            <a:r>
              <a:rPr lang="en-US" b="1" u="sng" dirty="0">
                <a:solidFill>
                  <a:srgbClr val="5A5959"/>
                </a:solidFill>
              </a:rPr>
              <a:t> </a:t>
            </a:r>
            <a:r>
              <a:rPr lang="en-US" b="1" u="sng" dirty="0" err="1">
                <a:solidFill>
                  <a:srgbClr val="5A5959"/>
                </a:solidFill>
              </a:rPr>
              <a:t>d’autres</a:t>
            </a:r>
            <a:r>
              <a:rPr lang="en-US" b="1" u="sng" dirty="0">
                <a:solidFill>
                  <a:srgbClr val="5A5959"/>
                </a:solidFill>
              </a:rPr>
              <a:t> types de latrines </a:t>
            </a:r>
            <a:r>
              <a:rPr lang="en-US" b="1" u="sng" dirty="0" err="1">
                <a:solidFill>
                  <a:srgbClr val="5A5959"/>
                </a:solidFill>
              </a:rPr>
              <a:t>peut</a:t>
            </a:r>
            <a:r>
              <a:rPr lang="en-US" b="1" u="sng" dirty="0">
                <a:solidFill>
                  <a:srgbClr val="5A5959"/>
                </a:solidFill>
              </a:rPr>
              <a:t> </a:t>
            </a:r>
            <a:r>
              <a:rPr lang="en-US" b="1" u="sng" dirty="0" err="1">
                <a:solidFill>
                  <a:srgbClr val="5A5959"/>
                </a:solidFill>
              </a:rPr>
              <a:t>etre</a:t>
            </a:r>
            <a:r>
              <a:rPr lang="en-US" b="1" u="sng" dirty="0">
                <a:solidFill>
                  <a:srgbClr val="5A5959"/>
                </a:solidFill>
              </a:rPr>
              <a:t> </a:t>
            </a:r>
            <a:r>
              <a:rPr lang="en-US" b="1" u="sng" dirty="0" err="1">
                <a:solidFill>
                  <a:srgbClr val="5A5959"/>
                </a:solidFill>
              </a:rPr>
              <a:t>existantes</a:t>
            </a:r>
            <a:r>
              <a:rPr lang="en-US" b="1" u="sng" dirty="0">
                <a:solidFill>
                  <a:srgbClr val="5A5959"/>
                </a:solidFill>
              </a:rPr>
              <a:t> </a:t>
            </a:r>
            <a:r>
              <a:rPr lang="en-US" b="1" u="sng" dirty="0" err="1">
                <a:solidFill>
                  <a:srgbClr val="5A5959"/>
                </a:solidFill>
              </a:rPr>
              <a:t>dans</a:t>
            </a:r>
            <a:r>
              <a:rPr lang="en-US" b="1" u="sng" dirty="0">
                <a:solidFill>
                  <a:srgbClr val="5A5959"/>
                </a:solidFill>
              </a:rPr>
              <a:t> les AS.</a:t>
            </a:r>
          </a:p>
          <a:p>
            <a:pPr marL="0" indent="0">
              <a:buFontTx/>
              <a:buNone/>
            </a:pPr>
            <a:endParaRPr lang="en-US" sz="1200" b="0" i="0" u="none" strike="noStrike"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53</a:t>
            </a:fld>
            <a:endParaRPr lang="fr-FR"/>
          </a:p>
        </p:txBody>
      </p:sp>
    </p:spTree>
    <p:extLst>
      <p:ext uri="{BB962C8B-B14F-4D97-AF65-F5344CB8AC3E}">
        <p14:creationId xmlns:p14="http://schemas.microsoft.com/office/powerpoint/2010/main" val="34163099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54</a:t>
            </a:fld>
            <a:endParaRPr lang="fr-FR"/>
          </a:p>
        </p:txBody>
      </p:sp>
    </p:spTree>
    <p:extLst>
      <p:ext uri="{BB962C8B-B14F-4D97-AF65-F5344CB8AC3E}">
        <p14:creationId xmlns:p14="http://schemas.microsoft.com/office/powerpoint/2010/main" val="2640116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dirty="0">
              <a:latin typeface="Arial Narrow" panose="020B0606020202030204" pitchFamily="34" charset="0"/>
            </a:endParaRPr>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55</a:t>
            </a:fld>
            <a:endParaRPr lang="fr-FR"/>
          </a:p>
        </p:txBody>
      </p:sp>
    </p:spTree>
    <p:extLst>
      <p:ext uri="{BB962C8B-B14F-4D97-AF65-F5344CB8AC3E}">
        <p14:creationId xmlns:p14="http://schemas.microsoft.com/office/powerpoint/2010/main" val="3329743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57</a:t>
            </a:fld>
            <a:endParaRPr lang="fr-FR"/>
          </a:p>
        </p:txBody>
      </p:sp>
    </p:spTree>
    <p:extLst>
      <p:ext uri="{BB962C8B-B14F-4D97-AF65-F5344CB8AC3E}">
        <p14:creationId xmlns:p14="http://schemas.microsoft.com/office/powerpoint/2010/main" val="320719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9</a:t>
            </a:fld>
            <a:endParaRPr lang="fr-FR"/>
          </a:p>
        </p:txBody>
      </p:sp>
    </p:spTree>
    <p:extLst>
      <p:ext uri="{BB962C8B-B14F-4D97-AF65-F5344CB8AC3E}">
        <p14:creationId xmlns:p14="http://schemas.microsoft.com/office/powerpoint/2010/main" val="3808262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A5959"/>
                </a:solidFill>
              </a:rPr>
              <a:t>Pour la question relative aux entraves à l’accès au marché, les IC avaient la possibilité de choisir plusieurs réponses. Lors de la triangulation des données, il a été décider d’accepter tous les choix de réponses sélectionnés. </a:t>
            </a:r>
          </a:p>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58</a:t>
            </a:fld>
            <a:endParaRPr lang="fr-FR"/>
          </a:p>
        </p:txBody>
      </p:sp>
    </p:spTree>
    <p:extLst>
      <p:ext uri="{BB962C8B-B14F-4D97-AF65-F5344CB8AC3E}">
        <p14:creationId xmlns:p14="http://schemas.microsoft.com/office/powerpoint/2010/main" val="711736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Pour cette question, les IC avaient la possibilité de réponse à choix multiples. Lors de la triangulation des données, il a été décidé d’appliquer le principe d’accepter tous les choix de réponses sélectionnés.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59</a:t>
            </a:fld>
            <a:endParaRPr lang="fr-FR"/>
          </a:p>
        </p:txBody>
      </p:sp>
    </p:spTree>
    <p:extLst>
      <p:ext uri="{BB962C8B-B14F-4D97-AF65-F5344CB8AC3E}">
        <p14:creationId xmlns:p14="http://schemas.microsoft.com/office/powerpoint/2010/main" val="1353939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61</a:t>
            </a:fld>
            <a:endParaRPr lang="fr-FR"/>
          </a:p>
        </p:txBody>
      </p:sp>
    </p:spTree>
    <p:extLst>
      <p:ext uri="{BB962C8B-B14F-4D97-AF65-F5344CB8AC3E}">
        <p14:creationId xmlns:p14="http://schemas.microsoft.com/office/powerpoint/2010/main" val="1079542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62</a:t>
            </a:fld>
            <a:endParaRPr lang="fr-FR"/>
          </a:p>
        </p:txBody>
      </p:sp>
    </p:spTree>
    <p:extLst>
      <p:ext uri="{BB962C8B-B14F-4D97-AF65-F5344CB8AC3E}">
        <p14:creationId xmlns:p14="http://schemas.microsoft.com/office/powerpoint/2010/main" val="6927822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63</a:t>
            </a:fld>
            <a:endParaRPr lang="fr-FR"/>
          </a:p>
        </p:txBody>
      </p:sp>
    </p:spTree>
    <p:extLst>
      <p:ext uri="{BB962C8B-B14F-4D97-AF65-F5344CB8AC3E}">
        <p14:creationId xmlns:p14="http://schemas.microsoft.com/office/powerpoint/2010/main" val="3732406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64</a:t>
            </a:fld>
            <a:endParaRPr lang="fr-FR"/>
          </a:p>
        </p:txBody>
      </p:sp>
    </p:spTree>
    <p:extLst>
      <p:ext uri="{BB962C8B-B14F-4D97-AF65-F5344CB8AC3E}">
        <p14:creationId xmlns:p14="http://schemas.microsoft.com/office/powerpoint/2010/main" val="26332966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65</a:t>
            </a:fld>
            <a:endParaRPr lang="fr-FR"/>
          </a:p>
        </p:txBody>
      </p:sp>
    </p:spTree>
    <p:extLst>
      <p:ext uri="{BB962C8B-B14F-4D97-AF65-F5344CB8AC3E}">
        <p14:creationId xmlns:p14="http://schemas.microsoft.com/office/powerpoint/2010/main" val="11084356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66</a:t>
            </a:fld>
            <a:endParaRPr lang="fr-FR"/>
          </a:p>
        </p:txBody>
      </p:sp>
    </p:spTree>
    <p:extLst>
      <p:ext uri="{BB962C8B-B14F-4D97-AF65-F5344CB8AC3E}">
        <p14:creationId xmlns:p14="http://schemas.microsoft.com/office/powerpoint/2010/main" val="14129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10</a:t>
            </a:fld>
            <a:endParaRPr lang="fr-FR"/>
          </a:p>
        </p:txBody>
      </p:sp>
    </p:spTree>
    <p:extLst>
      <p:ext uri="{BB962C8B-B14F-4D97-AF65-F5344CB8AC3E}">
        <p14:creationId xmlns:p14="http://schemas.microsoft.com/office/powerpoint/2010/main" val="181856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11</a:t>
            </a:fld>
            <a:endParaRPr lang="fr-FR"/>
          </a:p>
        </p:txBody>
      </p:sp>
    </p:spTree>
    <p:extLst>
      <p:ext uri="{BB962C8B-B14F-4D97-AF65-F5344CB8AC3E}">
        <p14:creationId xmlns:p14="http://schemas.microsoft.com/office/powerpoint/2010/main" val="144558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12</a:t>
            </a:fld>
            <a:endParaRPr lang="fr-FR"/>
          </a:p>
        </p:txBody>
      </p:sp>
    </p:spTree>
    <p:extLst>
      <p:ext uri="{BB962C8B-B14F-4D97-AF65-F5344CB8AC3E}">
        <p14:creationId xmlns:p14="http://schemas.microsoft.com/office/powerpoint/2010/main" val="228212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baseline="0" dirty="0"/>
          </a:p>
        </p:txBody>
      </p:sp>
      <p:sp>
        <p:nvSpPr>
          <p:cNvPr id="4" name="Espace réservé du numéro de diapositive 3"/>
          <p:cNvSpPr>
            <a:spLocks noGrp="1"/>
          </p:cNvSpPr>
          <p:nvPr>
            <p:ph type="sldNum" sz="quarter" idx="10"/>
          </p:nvPr>
        </p:nvSpPr>
        <p:spPr/>
        <p:txBody>
          <a:bodyPr/>
          <a:lstStyle/>
          <a:p>
            <a:fld id="{6727FC7D-0EA1-4DA1-8DA4-667535956176}" type="slidenum">
              <a:rPr lang="fr-FR" smtClean="0"/>
              <a:t>13</a:t>
            </a:fld>
            <a:endParaRPr lang="fr-FR"/>
          </a:p>
        </p:txBody>
      </p:sp>
    </p:spTree>
    <p:extLst>
      <p:ext uri="{BB962C8B-B14F-4D97-AF65-F5344CB8AC3E}">
        <p14:creationId xmlns:p14="http://schemas.microsoft.com/office/powerpoint/2010/main" val="3323761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1" y="6247805"/>
            <a:ext cx="9144001" cy="610195"/>
            <a:chOff x="-1" y="6247805"/>
            <a:chExt cx="9144001" cy="610195"/>
          </a:xfrm>
        </p:grpSpPr>
        <p:sp>
          <p:nvSpPr>
            <p:cNvPr id="9" name="Rectangle 8"/>
            <p:cNvSpPr/>
            <p:nvPr userDrawn="1"/>
          </p:nvSpPr>
          <p:spPr>
            <a:xfrm>
              <a:off x="-1" y="6330186"/>
              <a:ext cx="9144001" cy="52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1880" y="6364560"/>
              <a:ext cx="3237775" cy="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6247805"/>
              <a:ext cx="9143999" cy="96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Rectangle 14"/>
          <p:cNvSpPr/>
          <p:nvPr userDrawn="1"/>
        </p:nvSpPr>
        <p:spPr>
          <a:xfrm>
            <a:off x="-1" y="0"/>
            <a:ext cx="9144001" cy="624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233757" y="379824"/>
            <a:ext cx="5012011" cy="658330"/>
          </a:xfrm>
        </p:spPr>
        <p:txBody>
          <a:bodyPr anchor="b">
            <a:normAutofit/>
          </a:bodyPr>
          <a:lstStyle>
            <a:lvl1pPr algn="l">
              <a:defRPr sz="4000" b="1" baseline="0">
                <a:ln>
                  <a:noFill/>
                </a:ln>
                <a:solidFill>
                  <a:schemeClr val="tx1"/>
                </a:solidFill>
                <a:effectLst/>
                <a:latin typeface="Arial Narrow" panose="020B0606020202030204" pitchFamily="34" charset="0"/>
              </a:defRPr>
            </a:lvl1pPr>
          </a:lstStyle>
          <a:p>
            <a:r>
              <a:rPr lang="en-US" dirty="0"/>
              <a:t>Presentation title here</a:t>
            </a:r>
          </a:p>
        </p:txBody>
      </p:sp>
      <p:sp>
        <p:nvSpPr>
          <p:cNvPr id="3" name="Subtitle 2"/>
          <p:cNvSpPr>
            <a:spLocks noGrp="1"/>
          </p:cNvSpPr>
          <p:nvPr>
            <p:ph type="subTitle" idx="1" hasCustomPrompt="1"/>
          </p:nvPr>
        </p:nvSpPr>
        <p:spPr>
          <a:xfrm>
            <a:off x="233757" y="1120535"/>
            <a:ext cx="5012011" cy="426821"/>
          </a:xfrm>
        </p:spPr>
        <p:txBody>
          <a:bodyPr/>
          <a:lstStyle>
            <a:lvl1pPr marL="0" indent="0" algn="l">
              <a:buNone/>
              <a:defRPr sz="2400" b="1">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 date</a:t>
            </a:r>
          </a:p>
        </p:txBody>
      </p:sp>
    </p:spTree>
    <p:extLst>
      <p:ext uri="{BB962C8B-B14F-4D97-AF65-F5344CB8AC3E}">
        <p14:creationId xmlns:p14="http://schemas.microsoft.com/office/powerpoint/2010/main" val="243622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076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8781"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33756"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969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8554685" y="0"/>
            <a:ext cx="589315" cy="6858003"/>
            <a:chOff x="8554685" y="0"/>
            <a:chExt cx="589315" cy="6858003"/>
          </a:xfrm>
        </p:grpSpPr>
        <p:sp>
          <p:nvSpPr>
            <p:cNvPr id="12"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dirty="0">
                <a:latin typeface="Trade Gothic LT Std" panose="00000500000000000000" pitchFamily="50" charset="0"/>
              </a:endParaRPr>
            </a:p>
          </p:txBody>
        </p:sp>
        <p:pic>
          <p:nvPicPr>
            <p:cNvPr id="13" name="Picture 12" descr="REACH-Powerpoint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grpSp>
    </p:spTree>
    <p:extLst>
      <p:ext uri="{BB962C8B-B14F-4D97-AF65-F5344CB8AC3E}">
        <p14:creationId xmlns:p14="http://schemas.microsoft.com/office/powerpoint/2010/main" val="48144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756" y="1709739"/>
            <a:ext cx="7905572" cy="1707229"/>
          </a:xfrm>
        </p:spPr>
        <p:txBody>
          <a:bodyPr anchor="b"/>
          <a:lstStyle>
            <a:lvl1pPr>
              <a:defRPr sz="4400" b="1"/>
            </a:lvl1pPr>
          </a:lstStyle>
          <a:p>
            <a:r>
              <a:rPr lang="en-US"/>
              <a:t>Click to edit Master title style</a:t>
            </a:r>
            <a:endParaRPr lang="en-US" dirty="0"/>
          </a:p>
        </p:txBody>
      </p:sp>
      <p:sp>
        <p:nvSpPr>
          <p:cNvPr id="3" name="Text Placeholder 2"/>
          <p:cNvSpPr>
            <a:spLocks noGrp="1"/>
          </p:cNvSpPr>
          <p:nvPr>
            <p:ph type="body" idx="1"/>
          </p:nvPr>
        </p:nvSpPr>
        <p:spPr>
          <a:xfrm>
            <a:off x="233756" y="3544436"/>
            <a:ext cx="790557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7924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233756"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19647"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583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Detailed/zoomed map">
    <p:spTree>
      <p:nvGrpSpPr>
        <p:cNvPr id="1" name=""/>
        <p:cNvGrpSpPr/>
        <p:nvPr/>
      </p:nvGrpSpPr>
      <p:grpSpPr>
        <a:xfrm>
          <a:off x="0" y="0"/>
          <a:ext cx="0" cy="0"/>
          <a:chOff x="0" y="0"/>
          <a:chExt cx="0" cy="0"/>
        </a:xfrm>
      </p:grpSpPr>
      <p:sp>
        <p:nvSpPr>
          <p:cNvPr id="8" name="Rectangle 7"/>
          <p:cNvSpPr/>
          <p:nvPr userDrawn="1"/>
        </p:nvSpPr>
        <p:spPr>
          <a:xfrm>
            <a:off x="-2" y="0"/>
            <a:ext cx="854800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a:t>Use this slide for a detailed map.</a:t>
            </a:r>
            <a:br>
              <a:rPr lang="en-US" dirty="0"/>
            </a:br>
            <a:r>
              <a:rPr lang="en-US" dirty="0"/>
              <a:t/>
            </a:r>
            <a:br>
              <a:rPr lang="en-US" dirty="0"/>
            </a:br>
            <a:r>
              <a:rPr lang="en-US" dirty="0"/>
              <a:t>Crop the map to show only the area of interest, using the REACH sidebar. </a:t>
            </a:r>
            <a:br>
              <a:rPr lang="en-US" dirty="0"/>
            </a:br>
            <a:r>
              <a:rPr lang="en-US" dirty="0"/>
              <a:t>While no title is needed, leave an explanation in the comments section if the slideshow will be shared afterwards.</a:t>
            </a:r>
          </a:p>
        </p:txBody>
      </p:sp>
    </p:spTree>
    <p:extLst>
      <p:ext uri="{BB962C8B-B14F-4D97-AF65-F5344CB8AC3E}">
        <p14:creationId xmlns:p14="http://schemas.microsoft.com/office/powerpoint/2010/main" val="125519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Whole map">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a:t>Use this slide for a whole map.</a:t>
            </a:r>
            <a:br>
              <a:rPr lang="en-US" dirty="0"/>
            </a:br>
            <a:r>
              <a:rPr lang="en-US" dirty="0"/>
              <a:t/>
            </a:r>
            <a:br>
              <a:rPr lang="en-US" dirty="0"/>
            </a:br>
            <a:r>
              <a:rPr lang="en-US" dirty="0"/>
              <a:t>Expand the map to fill the page proportionally as much as possible. Centre the map on the page and leave black space at edges as required. </a:t>
            </a:r>
          </a:p>
        </p:txBody>
      </p:sp>
    </p:spTree>
    <p:extLst>
      <p:ext uri="{BB962C8B-B14F-4D97-AF65-F5344CB8AC3E}">
        <p14:creationId xmlns:p14="http://schemas.microsoft.com/office/powerpoint/2010/main" val="275505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41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3345263" cy="1600200"/>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726353" y="987426"/>
            <a:ext cx="445512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3756" y="2057400"/>
            <a:ext cx="33452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840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2949178" cy="1600200"/>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552324"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3756"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526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756" y="365127"/>
            <a:ext cx="7947718" cy="67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3756" y="1253331"/>
            <a:ext cx="7947718" cy="5071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8554685" y="0"/>
            <a:ext cx="589315" cy="6858003"/>
            <a:chOff x="8554685" y="0"/>
            <a:chExt cx="589315" cy="6858003"/>
          </a:xfrm>
        </p:grpSpPr>
        <p:sp>
          <p:nvSpPr>
            <p:cNvPr id="17"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dirty="0">
                <a:latin typeface="Trade Gothic LT Std" panose="00000500000000000000" pitchFamily="50" charset="0"/>
              </a:endParaRPr>
            </a:p>
          </p:txBody>
        </p:sp>
        <p:pic>
          <p:nvPicPr>
            <p:cNvPr id="18" name="Picture 17" descr="REACH-PowerpointTitl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grpSp>
    </p:spTree>
    <p:extLst>
      <p:ext uri="{BB962C8B-B14F-4D97-AF65-F5344CB8AC3E}">
        <p14:creationId xmlns:p14="http://schemas.microsoft.com/office/powerpoint/2010/main" val="2979163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alice.pineau@reach-initiativ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215974"/>
          </a:xfrm>
          <a:prstGeom prst="rect">
            <a:avLst/>
          </a:prstGeom>
          <a:solidFill>
            <a:schemeClr val="bg1"/>
          </a:solid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0">
              <a:lnSpc>
                <a:spcPct val="90000"/>
              </a:lnSpc>
              <a:spcBef>
                <a:spcPts val="1000"/>
              </a:spcBef>
              <a:buNone/>
            </a:pPr>
            <a:endParaRPr lang="en-GB" sz="2400" b="1" dirty="0">
              <a:solidFill>
                <a:srgbClr val="5A5959"/>
              </a:solidFill>
              <a:latin typeface="Arial Narrow"/>
              <a:ea typeface="ＭＳ Ｐゴシック"/>
            </a:endParaRPr>
          </a:p>
        </p:txBody>
      </p:sp>
      <p:sp>
        <p:nvSpPr>
          <p:cNvPr id="4102" name="Rectangle 11"/>
          <p:cNvSpPr>
            <a:spLocks noGrp="1" noChangeArrowheads="1"/>
          </p:cNvSpPr>
          <p:nvPr>
            <p:ph type="ctrTitle"/>
          </p:nvPr>
        </p:nvSpPr>
        <p:spPr>
          <a:xfrm>
            <a:off x="1589087" y="3107987"/>
            <a:ext cx="5875337" cy="1216025"/>
          </a:xfrm>
          <a:solidFill>
            <a:schemeClr val="bg1"/>
          </a:solidFill>
        </p:spPr>
        <p:txBody>
          <a:bodyPr>
            <a:noAutofit/>
          </a:bodyPr>
          <a:lstStyle/>
          <a:p>
            <a:pPr lvl="0" algn="ctr">
              <a:spcBef>
                <a:spcPts val="1000"/>
              </a:spcBef>
            </a:pPr>
            <a:r>
              <a:rPr lang="fr-FR" sz="3600" noProof="0" dirty="0">
                <a:solidFill>
                  <a:srgbClr val="5A5959"/>
                </a:solidFill>
              </a:rPr>
              <a:t>Evaluation conjointe Abris/EHA</a:t>
            </a:r>
            <a:br>
              <a:rPr lang="fr-FR" sz="3600" noProof="0" dirty="0">
                <a:solidFill>
                  <a:srgbClr val="5A5959"/>
                </a:solidFill>
              </a:rPr>
            </a:br>
            <a:r>
              <a:rPr lang="fr-FR" sz="3600" noProof="0" dirty="0">
                <a:solidFill>
                  <a:srgbClr val="5A5959"/>
                </a:solidFill>
              </a:rPr>
              <a:t>Tanganyika, Haut </a:t>
            </a:r>
            <a:r>
              <a:rPr lang="fr-FR" sz="3600" noProof="0" dirty="0" err="1">
                <a:solidFill>
                  <a:srgbClr val="5A5959"/>
                </a:solidFill>
              </a:rPr>
              <a:t>Lomami</a:t>
            </a:r>
            <a:r>
              <a:rPr lang="fr-FR" sz="3600" noProof="0" dirty="0">
                <a:solidFill>
                  <a:srgbClr val="5A5959"/>
                </a:solidFill>
              </a:rPr>
              <a:t> et Haut Katanga – </a:t>
            </a:r>
            <a:br>
              <a:rPr lang="fr-FR" sz="3600" noProof="0" dirty="0">
                <a:solidFill>
                  <a:srgbClr val="5A5959"/>
                </a:solidFill>
              </a:rPr>
            </a:br>
            <a:r>
              <a:rPr lang="fr-FR" sz="3600" noProof="0" dirty="0">
                <a:solidFill>
                  <a:srgbClr val="5A5959"/>
                </a:solidFill>
              </a:rPr>
              <a:t>Session d’analyse conjointe des résultats préliminaires</a:t>
            </a:r>
            <a:br>
              <a:rPr lang="fr-FR" sz="3600" noProof="0" dirty="0">
                <a:solidFill>
                  <a:srgbClr val="5A5959"/>
                </a:solidFill>
              </a:rPr>
            </a:br>
            <a:r>
              <a:rPr lang="fr-FR" sz="3600" noProof="0" dirty="0">
                <a:solidFill>
                  <a:srgbClr val="5A5959"/>
                </a:solidFill>
              </a:rPr>
              <a:t/>
            </a:r>
            <a:br>
              <a:rPr lang="fr-FR" sz="3600" noProof="0" dirty="0">
                <a:solidFill>
                  <a:srgbClr val="5A5959"/>
                </a:solidFill>
              </a:rPr>
            </a:br>
            <a:r>
              <a:rPr lang="fr-FR" sz="2400" noProof="0" dirty="0">
                <a:solidFill>
                  <a:srgbClr val="5A5959"/>
                </a:solidFill>
                <a:latin typeface="Arial Narrow"/>
                <a:cs typeface="+mn-cs"/>
              </a:rPr>
              <a:t>Kalemie, novembre 2018</a:t>
            </a:r>
            <a:br>
              <a:rPr lang="fr-FR" sz="2400" noProof="0" dirty="0">
                <a:solidFill>
                  <a:srgbClr val="5A5959"/>
                </a:solidFill>
                <a:latin typeface="Arial Narrow"/>
                <a:cs typeface="+mn-cs"/>
              </a:rPr>
            </a:br>
            <a:endParaRPr lang="fr-FR" altLang="en-US" sz="3600" cap="small" noProof="0" dirty="0">
              <a:solidFill>
                <a:schemeClr val="bg2">
                  <a:lumMod val="50000"/>
                </a:schemeClr>
              </a:solidFill>
            </a:endParaRPr>
          </a:p>
        </p:txBody>
      </p:sp>
      <p:sp>
        <p:nvSpPr>
          <p:cNvPr id="6" name="Rectangle 5"/>
          <p:cNvSpPr/>
          <p:nvPr/>
        </p:nvSpPr>
        <p:spPr>
          <a:xfrm>
            <a:off x="1510981" y="4327641"/>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37" y="6397879"/>
            <a:ext cx="2364673" cy="41541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422" y="6356149"/>
            <a:ext cx="1260453" cy="457146"/>
          </a:xfrm>
          <a:prstGeom prst="rect">
            <a:avLst/>
          </a:prstGeom>
        </p:spPr>
      </p:pic>
    </p:spTree>
    <p:extLst>
      <p:ext uri="{BB962C8B-B14F-4D97-AF65-F5344CB8AC3E}">
        <p14:creationId xmlns:p14="http://schemas.microsoft.com/office/powerpoint/2010/main" val="146839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sp>
        <p:nvSpPr>
          <p:cNvPr id="9" name="Titre 1"/>
          <p:cNvSpPr>
            <a:spLocks noGrp="1"/>
          </p:cNvSpPr>
          <p:nvPr>
            <p:ph type="title"/>
          </p:nvPr>
        </p:nvSpPr>
        <p:spPr>
          <a:xfrm>
            <a:off x="234650" y="174170"/>
            <a:ext cx="7947718" cy="673028"/>
          </a:xfrm>
        </p:spPr>
        <p:txBody>
          <a:bodyPr>
            <a:noAutofit/>
          </a:bodyPr>
          <a:lstStyle/>
          <a:p>
            <a:r>
              <a:rPr lang="fr-FR" sz="3600" b="0" noProof="0" dirty="0"/>
              <a:t>Carte des Aires et Zones de santé couvertes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120" y="762000"/>
            <a:ext cx="6461760" cy="6019800"/>
          </a:xfrm>
          <a:prstGeom prst="rect">
            <a:avLst/>
          </a:prstGeom>
        </p:spPr>
      </p:pic>
    </p:spTree>
    <p:extLst>
      <p:ext uri="{BB962C8B-B14F-4D97-AF65-F5344CB8AC3E}">
        <p14:creationId xmlns:p14="http://schemas.microsoft.com/office/powerpoint/2010/main" val="237379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4" y="74933"/>
            <a:ext cx="8258491" cy="673028"/>
          </a:xfrm>
        </p:spPr>
        <p:txBody>
          <a:bodyPr>
            <a:noAutofit/>
          </a:bodyPr>
          <a:lstStyle/>
          <a:p>
            <a:r>
              <a:rPr lang="fr-FR" sz="3600" b="0" dirty="0"/>
              <a:t>Partenaires participants</a:t>
            </a:r>
            <a:endParaRPr lang="fr-FR" sz="3600" b="0" noProof="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sp>
        <p:nvSpPr>
          <p:cNvPr id="8" name="Rectangle 7"/>
          <p:cNvSpPr/>
          <p:nvPr/>
        </p:nvSpPr>
        <p:spPr>
          <a:xfrm>
            <a:off x="366584" y="668977"/>
            <a:ext cx="7995775" cy="2308324"/>
          </a:xfrm>
          <a:prstGeom prst="rect">
            <a:avLst/>
          </a:prstGeom>
        </p:spPr>
        <p:txBody>
          <a:bodyPr wrap="square">
            <a:spAutoFit/>
          </a:bodyPr>
          <a:lstStyle/>
          <a:p>
            <a:pPr algn="ctr" fontAlgn="b"/>
            <a:r>
              <a:rPr lang="fr-FR" sz="2400" dirty="0"/>
              <a:t>19 partenaires dont 14 organisations non-gouvernementales (ONG) locales 5 ONG internationales</a:t>
            </a:r>
            <a:endParaRPr lang="en-US" dirty="0">
              <a:latin typeface="Arial" panose="020B0604020202020204" pitchFamily="34" charset="0"/>
            </a:endParaRPr>
          </a:p>
          <a:p>
            <a:pPr fontAlgn="b"/>
            <a:r>
              <a:rPr lang="en-US" dirty="0">
                <a:solidFill>
                  <a:srgbClr val="000000"/>
                </a:solidFill>
                <a:latin typeface="Arial Narrow" panose="020B0606020202030204" pitchFamily="34" charset="0"/>
                <a:ea typeface="ＭＳ Ｐゴシック" panose="020B0600070205080204" pitchFamily="34" charset="-128"/>
              </a:rPr>
              <a:t> </a:t>
            </a:r>
            <a:endParaRPr lang="en-US" dirty="0">
              <a:latin typeface="Arial" panose="020B0604020202020204" pitchFamily="34" charset="0"/>
            </a:endParaRPr>
          </a:p>
          <a:p>
            <a:pPr fontAlgn="b"/>
            <a:r>
              <a:rPr lang="en-US" dirty="0">
                <a:solidFill>
                  <a:srgbClr val="000000"/>
                </a:solidFill>
                <a:latin typeface="Arial Narrow" panose="020B0606020202030204" pitchFamily="34" charset="0"/>
                <a:ea typeface="ＭＳ Ｐゴシック" panose="020B0600070205080204" pitchFamily="34" charset="-128"/>
              </a:rPr>
              <a:t> </a:t>
            </a:r>
            <a:endParaRPr lang="en-US" dirty="0">
              <a:latin typeface="Arial" panose="020B0604020202020204" pitchFamily="34" charset="0"/>
            </a:endParaRPr>
          </a:p>
          <a:p>
            <a:pPr fontAlgn="b"/>
            <a:r>
              <a:rPr lang="en-US" dirty="0">
                <a:solidFill>
                  <a:srgbClr val="000000"/>
                </a:solidFill>
                <a:latin typeface="Arial Narrow" panose="020B0606020202030204" pitchFamily="34" charset="0"/>
                <a:ea typeface="ＭＳ Ｐゴシック" panose="020B0600070205080204" pitchFamily="34" charset="-128"/>
              </a:rPr>
              <a:t> </a:t>
            </a:r>
            <a:endParaRPr lang="en-US" dirty="0">
              <a:latin typeface="Arial" panose="020B0604020202020204" pitchFamily="34" charset="0"/>
            </a:endParaRPr>
          </a:p>
          <a:p>
            <a:pPr fontAlgn="b"/>
            <a:r>
              <a:rPr lang="en-US" dirty="0">
                <a:solidFill>
                  <a:srgbClr val="000000"/>
                </a:solidFill>
                <a:latin typeface="Arial Narrow" panose="020B0606020202030204" pitchFamily="34" charset="0"/>
                <a:ea typeface="ＭＳ Ｐゴシック" panose="020B0600070205080204" pitchFamily="34" charset="-128"/>
              </a:rPr>
              <a:t> </a:t>
            </a:r>
            <a:endParaRPr lang="en-US" dirty="0">
              <a:latin typeface="Arial" panose="020B0604020202020204" pitchFamily="34" charset="0"/>
            </a:endParaRPr>
          </a:p>
          <a:p>
            <a:pPr marL="342900" indent="-342900">
              <a:buFont typeface="Arial" panose="020B0604020202020204" pitchFamily="34" charset="0"/>
              <a:buChar char="•"/>
            </a:pPr>
            <a:endParaRPr lang="fr-FR" sz="24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3" name="TextBox 2"/>
          <p:cNvSpPr txBox="1"/>
          <p:nvPr/>
        </p:nvSpPr>
        <p:spPr>
          <a:xfrm>
            <a:off x="299973" y="1499974"/>
            <a:ext cx="7995775" cy="462773"/>
          </a:xfrm>
          <a:prstGeom prst="rect">
            <a:avLst/>
          </a:prstGeom>
          <a:noFill/>
        </p:spPr>
        <p:txBody>
          <a:bodyPr wrap="square" rtlCol="0">
            <a:spAutoFit/>
          </a:bodyPr>
          <a:lstStyle/>
          <a:p>
            <a:r>
              <a:rPr lang="fr-FR" sz="2400" dirty="0"/>
              <a:t>Répartition des partenaires par ZS ciblée : </a:t>
            </a:r>
          </a:p>
        </p:txBody>
      </p:sp>
      <p:graphicFrame>
        <p:nvGraphicFramePr>
          <p:cNvPr id="13" name="Table 12"/>
          <p:cNvGraphicFramePr>
            <a:graphicFrameLocks noGrp="1"/>
          </p:cNvGraphicFramePr>
          <p:nvPr>
            <p:extLst>
              <p:ext uri="{D42A27DB-BD31-4B8C-83A1-F6EECF244321}">
                <p14:modId xmlns:p14="http://schemas.microsoft.com/office/powerpoint/2010/main" val="1963656710"/>
              </p:ext>
            </p:extLst>
          </p:nvPr>
        </p:nvGraphicFramePr>
        <p:xfrm>
          <a:off x="133351" y="2238972"/>
          <a:ext cx="7725664" cy="4093648"/>
        </p:xfrm>
        <a:graphic>
          <a:graphicData uri="http://schemas.openxmlformats.org/drawingml/2006/table">
            <a:tbl>
              <a:tblPr/>
              <a:tblGrid>
                <a:gridCol w="1141254">
                  <a:extLst>
                    <a:ext uri="{9D8B030D-6E8A-4147-A177-3AD203B41FA5}">
                      <a16:colId xmlns:a16="http://schemas.microsoft.com/office/drawing/2014/main" val="1697819463"/>
                    </a:ext>
                  </a:extLst>
                </a:gridCol>
                <a:gridCol w="1157789">
                  <a:extLst>
                    <a:ext uri="{9D8B030D-6E8A-4147-A177-3AD203B41FA5}">
                      <a16:colId xmlns:a16="http://schemas.microsoft.com/office/drawing/2014/main" val="3395622133"/>
                    </a:ext>
                  </a:extLst>
                </a:gridCol>
                <a:gridCol w="503344">
                  <a:extLst>
                    <a:ext uri="{9D8B030D-6E8A-4147-A177-3AD203B41FA5}">
                      <a16:colId xmlns:a16="http://schemas.microsoft.com/office/drawing/2014/main" val="3707262340"/>
                    </a:ext>
                  </a:extLst>
                </a:gridCol>
                <a:gridCol w="675719">
                  <a:extLst>
                    <a:ext uri="{9D8B030D-6E8A-4147-A177-3AD203B41FA5}">
                      <a16:colId xmlns:a16="http://schemas.microsoft.com/office/drawing/2014/main" val="2985742802"/>
                    </a:ext>
                  </a:extLst>
                </a:gridCol>
                <a:gridCol w="714375">
                  <a:extLst>
                    <a:ext uri="{9D8B030D-6E8A-4147-A177-3AD203B41FA5}">
                      <a16:colId xmlns:a16="http://schemas.microsoft.com/office/drawing/2014/main" val="1716513728"/>
                    </a:ext>
                  </a:extLst>
                </a:gridCol>
                <a:gridCol w="666750">
                  <a:extLst>
                    <a:ext uri="{9D8B030D-6E8A-4147-A177-3AD203B41FA5}">
                      <a16:colId xmlns:a16="http://schemas.microsoft.com/office/drawing/2014/main" val="2554556270"/>
                    </a:ext>
                  </a:extLst>
                </a:gridCol>
                <a:gridCol w="542925">
                  <a:extLst>
                    <a:ext uri="{9D8B030D-6E8A-4147-A177-3AD203B41FA5}">
                      <a16:colId xmlns:a16="http://schemas.microsoft.com/office/drawing/2014/main" val="4015197042"/>
                    </a:ext>
                  </a:extLst>
                </a:gridCol>
                <a:gridCol w="781050">
                  <a:extLst>
                    <a:ext uri="{9D8B030D-6E8A-4147-A177-3AD203B41FA5}">
                      <a16:colId xmlns:a16="http://schemas.microsoft.com/office/drawing/2014/main" val="415062165"/>
                    </a:ext>
                  </a:extLst>
                </a:gridCol>
                <a:gridCol w="535770">
                  <a:extLst>
                    <a:ext uri="{9D8B030D-6E8A-4147-A177-3AD203B41FA5}">
                      <a16:colId xmlns:a16="http://schemas.microsoft.com/office/drawing/2014/main" val="1650829351"/>
                    </a:ext>
                  </a:extLst>
                </a:gridCol>
                <a:gridCol w="503344">
                  <a:extLst>
                    <a:ext uri="{9D8B030D-6E8A-4147-A177-3AD203B41FA5}">
                      <a16:colId xmlns:a16="http://schemas.microsoft.com/office/drawing/2014/main" val="276568399"/>
                    </a:ext>
                  </a:extLst>
                </a:gridCol>
                <a:gridCol w="503344">
                  <a:extLst>
                    <a:ext uri="{9D8B030D-6E8A-4147-A177-3AD203B41FA5}">
                      <a16:colId xmlns:a16="http://schemas.microsoft.com/office/drawing/2014/main" val="4276305647"/>
                    </a:ext>
                  </a:extLst>
                </a:gridCol>
              </a:tblGrid>
              <a:tr h="646540">
                <a:tc>
                  <a:txBody>
                    <a:bodyPr/>
                    <a:lstStyle/>
                    <a:p>
                      <a:pPr algn="ctr" fontAlgn="b"/>
                      <a:r>
                        <a:rPr lang="en-US" sz="1600" b="0" i="0" u="none" strike="noStrike" dirty="0">
                          <a:solidFill>
                            <a:srgbClr val="000000"/>
                          </a:solidFill>
                          <a:effectLst/>
                          <a:latin typeface="+mn-lt"/>
                        </a:rPr>
                        <a:t>Provinces</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ZS</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a:r>
                        <a:rPr lang="fr-FR" dirty="0"/>
                        <a:t>Organisations</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507021"/>
                  </a:ext>
                </a:extLst>
              </a:tr>
              <a:tr h="492444">
                <a:tc rowSpan="4">
                  <a:txBody>
                    <a:bodyPr/>
                    <a:lstStyle/>
                    <a:p>
                      <a:pPr algn="ctr" fontAlgn="b"/>
                      <a:r>
                        <a:rPr lang="en-US" sz="1600" b="0" i="0" u="none" strike="noStrike" dirty="0">
                          <a:solidFill>
                            <a:srgbClr val="000000"/>
                          </a:solidFill>
                          <a:effectLst/>
                          <a:latin typeface="+mn-lt"/>
                        </a:rPr>
                        <a:t>Haut Katanga</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Kilwa</a:t>
                      </a:r>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ADRA</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APV</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600" b="0" i="0" u="none" strike="noStrike" dirty="0">
                        <a:solidFill>
                          <a:srgbClr val="000000"/>
                        </a:solidFill>
                        <a:effectLst/>
                        <a:latin typeface="+mn-lt"/>
                      </a:endParaRP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mn-lt"/>
                      </a:endParaRP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743208"/>
                  </a:ext>
                </a:extLst>
              </a:tr>
              <a:tr h="492444">
                <a:tc v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Mitwaba</a:t>
                      </a:r>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ACP</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APV</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771206"/>
                  </a:ext>
                </a:extLst>
              </a:tr>
              <a:tr h="492444">
                <a:tc v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Mufunga</a:t>
                      </a:r>
                      <a:r>
                        <a:rPr lang="en-US" sz="1600" b="0" i="0" u="none" strike="noStrike" dirty="0">
                          <a:solidFill>
                            <a:srgbClr val="000000"/>
                          </a:solidFill>
                          <a:effectLst/>
                          <a:latin typeface="+mn-lt"/>
                        </a:rPr>
                        <a:t> </a:t>
                      </a:r>
                      <a:r>
                        <a:rPr lang="en-US" sz="1600" b="0" i="0" u="none" strike="noStrike" dirty="0" err="1">
                          <a:solidFill>
                            <a:srgbClr val="000000"/>
                          </a:solidFill>
                          <a:effectLst/>
                          <a:latin typeface="+mn-lt"/>
                        </a:rPr>
                        <a:t>Sampwe</a:t>
                      </a:r>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ACP</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APV</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988766"/>
                  </a:ext>
                </a:extLst>
              </a:tr>
              <a:tr h="492444">
                <a:tc v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Pweto</a:t>
                      </a:r>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ADRA</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EUB</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927697"/>
                  </a:ext>
                </a:extLst>
              </a:tr>
              <a:tr h="492444">
                <a:tc rowSpan="3">
                  <a:txBody>
                    <a:bodyPr/>
                    <a:lstStyle/>
                    <a:p>
                      <a:pPr algn="ctr" fontAlgn="b"/>
                      <a:r>
                        <a:rPr lang="en-US" sz="1600" b="0" i="0" u="none" strike="noStrike" dirty="0">
                          <a:solidFill>
                            <a:srgbClr val="000000"/>
                          </a:solidFill>
                          <a:effectLst/>
                          <a:latin typeface="+mn-lt"/>
                        </a:rPr>
                        <a:t>Haut Lomami</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Malemba</a:t>
                      </a:r>
                      <a:r>
                        <a:rPr lang="en-US" sz="1600" b="0" i="0" u="none" strike="noStrike" dirty="0">
                          <a:solidFill>
                            <a:srgbClr val="000000"/>
                          </a:solidFill>
                          <a:effectLst/>
                          <a:latin typeface="+mn-lt"/>
                        </a:rPr>
                        <a:t> </a:t>
                      </a:r>
                      <a:r>
                        <a:rPr lang="en-US" sz="1600" b="0" i="0" u="none" strike="noStrike" dirty="0" err="1">
                          <a:solidFill>
                            <a:srgbClr val="000000"/>
                          </a:solidFill>
                          <a:effectLst/>
                          <a:latin typeface="+mn-lt"/>
                        </a:rPr>
                        <a:t>Nkulu</a:t>
                      </a:r>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ACP</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dirty="0">
                          <a:solidFill>
                            <a:srgbClr val="000000"/>
                          </a:solidFill>
                          <a:effectLst/>
                          <a:latin typeface="+mn-lt"/>
                        </a:rPr>
                        <a:t>ADAM</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dirty="0">
                          <a:solidFill>
                            <a:srgbClr val="000000"/>
                          </a:solidFill>
                          <a:effectLst/>
                          <a:latin typeface="+mn-lt"/>
                        </a:rPr>
                        <a:t>ADRA</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dirty="0">
                          <a:solidFill>
                            <a:srgbClr val="000000"/>
                          </a:solidFill>
                          <a:effectLst/>
                          <a:latin typeface="+mn-lt"/>
                        </a:rPr>
                        <a:t> AIDES</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Concern</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NRC</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06610837"/>
                  </a:ext>
                </a:extLst>
              </a:tr>
              <a:tr h="492444">
                <a:tc vMerge="1">
                  <a:txBody>
                    <a:bodyPr/>
                    <a:lstStyle/>
                    <a:p>
                      <a:pPr algn="l" fontAlgn="b"/>
                      <a:endParaRPr lang="en-US" sz="700" b="0" i="0" u="none" strike="noStrike" dirty="0">
                        <a:solidFill>
                          <a:srgbClr val="000000"/>
                        </a:solidFill>
                        <a:effectLst/>
                        <a:latin typeface="+mn-lt"/>
                      </a:endParaRP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Mukanga</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ADAM</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449037"/>
                  </a:ext>
                </a:extLst>
              </a:tr>
              <a:tr h="492444">
                <a:tc vMerge="1">
                  <a:txBody>
                    <a:bodyPr/>
                    <a:lstStyle/>
                    <a:p>
                      <a:pPr algn="l" fontAlgn="b"/>
                      <a:endParaRPr lang="en-US" sz="700" b="0" i="0" u="none" strike="noStrike" dirty="0">
                        <a:solidFill>
                          <a:srgbClr val="000000"/>
                        </a:solidFill>
                        <a:effectLst/>
                        <a:latin typeface="+mn-lt"/>
                      </a:endParaRP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Mulongo</a:t>
                      </a:r>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ACP</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Concern</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dirty="0">
                          <a:solidFill>
                            <a:srgbClr val="000000"/>
                          </a:solidFill>
                          <a:effectLst/>
                          <a:latin typeface="+mn-lt"/>
                        </a:rPr>
                        <a:t>Croix Rouge</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0" i="0" u="none" strike="noStrike">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 </a:t>
                      </a: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781939"/>
                  </a:ext>
                </a:extLst>
              </a:tr>
            </a:tbl>
          </a:graphicData>
        </a:graphic>
      </p:graphicFrame>
    </p:spTree>
    <p:extLst>
      <p:ext uri="{BB962C8B-B14F-4D97-AF65-F5344CB8AC3E}">
        <p14:creationId xmlns:p14="http://schemas.microsoft.com/office/powerpoint/2010/main" val="262629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4" y="74933"/>
            <a:ext cx="8258491" cy="673028"/>
          </a:xfrm>
        </p:spPr>
        <p:txBody>
          <a:bodyPr>
            <a:noAutofit/>
          </a:bodyPr>
          <a:lstStyle/>
          <a:p>
            <a:r>
              <a:rPr lang="fr-FR" sz="3600" b="0" dirty="0"/>
              <a:t>Partenaires participants</a:t>
            </a:r>
            <a:endParaRPr lang="fr-FR" sz="3600" b="0" noProof="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557418630"/>
              </p:ext>
            </p:extLst>
          </p:nvPr>
        </p:nvGraphicFramePr>
        <p:xfrm>
          <a:off x="133351" y="942974"/>
          <a:ext cx="8358508" cy="5808251"/>
        </p:xfrm>
        <a:graphic>
          <a:graphicData uri="http://schemas.openxmlformats.org/drawingml/2006/table">
            <a:tbl>
              <a:tblPr/>
              <a:tblGrid>
                <a:gridCol w="895349">
                  <a:extLst>
                    <a:ext uri="{9D8B030D-6E8A-4147-A177-3AD203B41FA5}">
                      <a16:colId xmlns:a16="http://schemas.microsoft.com/office/drawing/2014/main" val="1697819463"/>
                    </a:ext>
                  </a:extLst>
                </a:gridCol>
                <a:gridCol w="752475">
                  <a:extLst>
                    <a:ext uri="{9D8B030D-6E8A-4147-A177-3AD203B41FA5}">
                      <a16:colId xmlns:a16="http://schemas.microsoft.com/office/drawing/2014/main" val="3395622133"/>
                    </a:ext>
                  </a:extLst>
                </a:gridCol>
                <a:gridCol w="461971">
                  <a:extLst>
                    <a:ext uri="{9D8B030D-6E8A-4147-A177-3AD203B41FA5}">
                      <a16:colId xmlns:a16="http://schemas.microsoft.com/office/drawing/2014/main" val="2447308704"/>
                    </a:ext>
                  </a:extLst>
                </a:gridCol>
                <a:gridCol w="520726">
                  <a:extLst>
                    <a:ext uri="{9D8B030D-6E8A-4147-A177-3AD203B41FA5}">
                      <a16:colId xmlns:a16="http://schemas.microsoft.com/office/drawing/2014/main" val="3707262340"/>
                    </a:ext>
                  </a:extLst>
                </a:gridCol>
                <a:gridCol w="520726">
                  <a:extLst>
                    <a:ext uri="{9D8B030D-6E8A-4147-A177-3AD203B41FA5}">
                      <a16:colId xmlns:a16="http://schemas.microsoft.com/office/drawing/2014/main" val="2985742802"/>
                    </a:ext>
                  </a:extLst>
                </a:gridCol>
                <a:gridCol w="520726">
                  <a:extLst>
                    <a:ext uri="{9D8B030D-6E8A-4147-A177-3AD203B41FA5}">
                      <a16:colId xmlns:a16="http://schemas.microsoft.com/office/drawing/2014/main" val="815540745"/>
                    </a:ext>
                  </a:extLst>
                </a:gridCol>
                <a:gridCol w="520726">
                  <a:extLst>
                    <a:ext uri="{9D8B030D-6E8A-4147-A177-3AD203B41FA5}">
                      <a16:colId xmlns:a16="http://schemas.microsoft.com/office/drawing/2014/main" val="1716513728"/>
                    </a:ext>
                  </a:extLst>
                </a:gridCol>
                <a:gridCol w="520726">
                  <a:extLst>
                    <a:ext uri="{9D8B030D-6E8A-4147-A177-3AD203B41FA5}">
                      <a16:colId xmlns:a16="http://schemas.microsoft.com/office/drawing/2014/main" val="2554556270"/>
                    </a:ext>
                  </a:extLst>
                </a:gridCol>
                <a:gridCol w="520726">
                  <a:extLst>
                    <a:ext uri="{9D8B030D-6E8A-4147-A177-3AD203B41FA5}">
                      <a16:colId xmlns:a16="http://schemas.microsoft.com/office/drawing/2014/main" val="923456093"/>
                    </a:ext>
                  </a:extLst>
                </a:gridCol>
                <a:gridCol w="520726">
                  <a:extLst>
                    <a:ext uri="{9D8B030D-6E8A-4147-A177-3AD203B41FA5}">
                      <a16:colId xmlns:a16="http://schemas.microsoft.com/office/drawing/2014/main" val="4015197042"/>
                    </a:ext>
                  </a:extLst>
                </a:gridCol>
                <a:gridCol w="520726">
                  <a:extLst>
                    <a:ext uri="{9D8B030D-6E8A-4147-A177-3AD203B41FA5}">
                      <a16:colId xmlns:a16="http://schemas.microsoft.com/office/drawing/2014/main" val="415062165"/>
                    </a:ext>
                  </a:extLst>
                </a:gridCol>
                <a:gridCol w="520726">
                  <a:extLst>
                    <a:ext uri="{9D8B030D-6E8A-4147-A177-3AD203B41FA5}">
                      <a16:colId xmlns:a16="http://schemas.microsoft.com/office/drawing/2014/main" val="1650829351"/>
                    </a:ext>
                  </a:extLst>
                </a:gridCol>
                <a:gridCol w="520726">
                  <a:extLst>
                    <a:ext uri="{9D8B030D-6E8A-4147-A177-3AD203B41FA5}">
                      <a16:colId xmlns:a16="http://schemas.microsoft.com/office/drawing/2014/main" val="276568399"/>
                    </a:ext>
                  </a:extLst>
                </a:gridCol>
                <a:gridCol w="369947">
                  <a:extLst>
                    <a:ext uri="{9D8B030D-6E8A-4147-A177-3AD203B41FA5}">
                      <a16:colId xmlns:a16="http://schemas.microsoft.com/office/drawing/2014/main" val="4276305647"/>
                    </a:ext>
                  </a:extLst>
                </a:gridCol>
                <a:gridCol w="671506">
                  <a:extLst>
                    <a:ext uri="{9D8B030D-6E8A-4147-A177-3AD203B41FA5}">
                      <a16:colId xmlns:a16="http://schemas.microsoft.com/office/drawing/2014/main" val="217385132"/>
                    </a:ext>
                  </a:extLst>
                </a:gridCol>
              </a:tblGrid>
              <a:tr h="242393">
                <a:tc>
                  <a:txBody>
                    <a:bodyPr/>
                    <a:lstStyle/>
                    <a:p>
                      <a:pPr algn="ctr" fontAlgn="b"/>
                      <a:r>
                        <a:rPr lang="en-US" sz="1600" b="0" i="0" u="none" strike="noStrike" dirty="0">
                          <a:solidFill>
                            <a:srgbClr val="000000"/>
                          </a:solidFill>
                          <a:effectLst/>
                          <a:latin typeface="+mn-lt"/>
                        </a:rPr>
                        <a:t>Provinces</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ZS</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algn="ctr"/>
                      <a:r>
                        <a:rPr lang="fr-FR" sz="1600" dirty="0">
                          <a:latin typeface="+mn-lt"/>
                        </a:rPr>
                        <a:t>Organisations</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dirty="0"/>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lang="fr-FR" sz="1600" dirty="0">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507021"/>
                  </a:ext>
                </a:extLst>
              </a:tr>
              <a:tr h="420705">
                <a:tc rowSpan="11">
                  <a:txBody>
                    <a:bodyPr/>
                    <a:lstStyle/>
                    <a:p>
                      <a:pPr algn="ctr" fontAlgn="b"/>
                      <a:endParaRPr lang="en-US" sz="1600" b="0" i="0" u="none" strike="noStrike" dirty="0">
                        <a:solidFill>
                          <a:srgbClr val="000000"/>
                        </a:solidFill>
                        <a:effectLst/>
                        <a:latin typeface="+mn-lt"/>
                      </a:endParaRPr>
                    </a:p>
                    <a:p>
                      <a:pPr algn="ctr" fontAlgn="b"/>
                      <a:r>
                        <a:rPr lang="en-US" sz="1600" b="0" i="0" u="none" strike="noStrike" dirty="0">
                          <a:solidFill>
                            <a:srgbClr val="000000"/>
                          </a:solidFill>
                          <a:effectLst/>
                          <a:latin typeface="+mn-lt"/>
                        </a:rPr>
                        <a:t>Tanganyika</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Ankoro</a:t>
                      </a:r>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Croix Rouge</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0" i="0" u="none" strike="noStrike">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743208"/>
                  </a:ext>
                </a:extLst>
              </a:tr>
              <a:tr h="547841">
                <a:tc vMerge="1">
                  <a:txBody>
                    <a:bodyPr/>
                    <a:lstStyle/>
                    <a:p>
                      <a:pPr algn="l" fontAlgn="b"/>
                      <a:endParaRPr lang="en-US" sz="700" b="0" i="0" u="none" strike="noStrike" dirty="0">
                        <a:solidFill>
                          <a:srgbClr val="000000"/>
                        </a:solidFill>
                        <a:effectLst/>
                        <a:latin typeface="+mn-lt"/>
                      </a:endParaRP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Kabalo</a:t>
                      </a:r>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CEFJDDAPV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IRC</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mn-lt"/>
                        </a:rPr>
                        <a:t>Solidarité</a:t>
                      </a:r>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49771206"/>
                  </a:ext>
                </a:extLst>
              </a:tr>
              <a:tr h="420705">
                <a:tc vMerge="1">
                  <a:txBody>
                    <a:bodyPr/>
                    <a:lstStyle/>
                    <a:p>
                      <a:pPr algn="l" fontAlgn="b"/>
                      <a:endParaRPr lang="en-US" sz="700" b="0" i="0" u="none" strike="noStrike" dirty="0">
                        <a:solidFill>
                          <a:srgbClr val="000000"/>
                        </a:solidFill>
                        <a:effectLst/>
                        <a:latin typeface="+mn-lt"/>
                      </a:endParaRP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Kalemie</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AIDES</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New</a:t>
                      </a:r>
                      <a:r>
                        <a:rPr lang="en-US" sz="1400" b="0" i="0" u="none" strike="noStrike" baseline="0" dirty="0">
                          <a:solidFill>
                            <a:srgbClr val="000000"/>
                          </a:solidFill>
                          <a:effectLst/>
                          <a:latin typeface="+mn-lt"/>
                        </a:rPr>
                        <a:t> Land</a:t>
                      </a:r>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0" i="0" u="none" strike="noStrike" dirty="0">
                          <a:solidFill>
                            <a:srgbClr val="000000"/>
                          </a:solidFill>
                          <a:effectLst/>
                          <a:latin typeface="+mn-lt"/>
                        </a:rPr>
                        <a:t>NRC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0" i="0" u="none" strike="noStrike" dirty="0">
                          <a:solidFill>
                            <a:srgbClr val="000000"/>
                          </a:solidFill>
                          <a:effectLst/>
                          <a:latin typeface="+mn-lt"/>
                        </a:rPr>
                        <a:t>OIM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988766"/>
                  </a:ext>
                </a:extLst>
              </a:tr>
              <a:tr h="480142">
                <a:tc vMerge="1">
                  <a:txBody>
                    <a:bodyPr/>
                    <a:lstStyle/>
                    <a:p>
                      <a:pPr algn="l" fontAlgn="b"/>
                      <a:endParaRPr lang="en-US" sz="700" b="0" i="0" u="none" strike="noStrike" dirty="0">
                        <a:solidFill>
                          <a:srgbClr val="000000"/>
                        </a:solidFill>
                        <a:effectLst/>
                        <a:latin typeface="+mn-lt"/>
                      </a:endParaRP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Kansimba</a:t>
                      </a:r>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AASF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0" i="0" u="none" strike="noStrike" dirty="0">
                          <a:solidFill>
                            <a:srgbClr val="000000"/>
                          </a:solidFill>
                          <a:effectLst/>
                          <a:latin typeface="+mn-lt"/>
                        </a:rPr>
                        <a:t>ADSSE</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927697"/>
                  </a:ext>
                </a:extLst>
              </a:tr>
              <a:tr h="547841">
                <a:tc vMerge="1">
                  <a:txBody>
                    <a:bodyPr/>
                    <a:lstStyle/>
                    <a:p>
                      <a:pPr algn="l" fontAlgn="b"/>
                      <a:endParaRPr lang="en-US" sz="700" b="0" i="0" u="none" strike="noStrike" dirty="0">
                        <a:solidFill>
                          <a:srgbClr val="000000"/>
                        </a:solidFill>
                        <a:effectLst/>
                        <a:latin typeface="+mn-lt"/>
                      </a:endParaRP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Kiyambi</a:t>
                      </a:r>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CEFJDDAPV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6610837"/>
                  </a:ext>
                </a:extLst>
              </a:tr>
              <a:tr h="547841">
                <a:tc vMerge="1">
                  <a:txBody>
                    <a:bodyPr/>
                    <a:lstStyle/>
                    <a:p>
                      <a:pPr algn="l" fontAlgn="b"/>
                      <a:endParaRPr lang="en-US" sz="700" b="0" i="0" u="none" strike="noStrike" dirty="0">
                        <a:solidFill>
                          <a:srgbClr val="000000"/>
                        </a:solidFill>
                        <a:effectLst/>
                        <a:latin typeface="+mn-lt"/>
                      </a:endParaRP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rPr>
                        <a:t>Kongolo</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 CEFJDDAPV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449037"/>
                  </a:ext>
                </a:extLst>
              </a:tr>
              <a:tr h="547841">
                <a:tc vMerge="1">
                  <a:txBody>
                    <a:bodyPr/>
                    <a:lstStyle/>
                    <a:p>
                      <a:pPr algn="l" fontAlgn="b"/>
                      <a:endParaRPr lang="en-US" sz="700" b="0" i="0" u="none" strike="noStrike" dirty="0">
                        <a:solidFill>
                          <a:srgbClr val="000000"/>
                        </a:solidFill>
                        <a:effectLst/>
                        <a:latin typeface="+mn-lt"/>
                      </a:endParaRPr>
                    </a:p>
                  </a:txBody>
                  <a:tcPr marL="4764" marR="4764" marT="47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Manono</a:t>
                      </a:r>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AIDES</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0" i="0" u="none" strike="noStrike" dirty="0">
                          <a:solidFill>
                            <a:srgbClr val="000000"/>
                          </a:solidFill>
                          <a:effectLst/>
                          <a:latin typeface="+mn-lt"/>
                        </a:rPr>
                        <a:t>AIRD</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 CEFJDDAPV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Croix Rouge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781939"/>
                  </a:ext>
                </a:extLst>
              </a:tr>
              <a:tr h="547841">
                <a:tc vMerge="1">
                  <a:txBody>
                    <a:bodyPr/>
                    <a:lstStyle/>
                    <a:p>
                      <a:pPr algn="ctr" fontAlgn="b"/>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mn-lt"/>
                        </a:rPr>
                        <a:t>Mbulula</a:t>
                      </a:r>
                      <a:endParaRPr lang="en-US" sz="1600" b="0" i="0" u="none" strike="noStrike" dirty="0">
                        <a:solidFill>
                          <a:srgbClr val="000000"/>
                        </a:solidFill>
                        <a:effectLst/>
                        <a:latin typeface="+mn-lt"/>
                      </a:endParaRPr>
                    </a:p>
                    <a:p>
                      <a:pPr algn="ctr" fontAlgn="b"/>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AIDES</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CEFJDDAPV </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Croix Rouge</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602686"/>
                  </a:ext>
                </a:extLst>
              </a:tr>
              <a:tr h="480142">
                <a:tc vMerge="1">
                  <a:txBody>
                    <a:bodyPr/>
                    <a:lstStyle/>
                    <a:p>
                      <a:pPr algn="ctr" fontAlgn="b"/>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mn-lt"/>
                        </a:rPr>
                        <a:t>Moba</a:t>
                      </a:r>
                      <a:endParaRPr lang="en-US" sz="1600" b="0" i="0" u="none" strike="noStrike" dirty="0">
                        <a:solidFill>
                          <a:srgbClr val="000000"/>
                        </a:solidFill>
                        <a:effectLst/>
                        <a:latin typeface="+mn-lt"/>
                      </a:endParaRPr>
                    </a:p>
                    <a:p>
                      <a:pPr algn="ctr" fontAlgn="b"/>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AASF</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ASOV</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Croix Rouge</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858327"/>
                  </a:ext>
                </a:extLst>
              </a:tr>
              <a:tr h="480142">
                <a:tc vMerge="1">
                  <a:txBody>
                    <a:bodyPr/>
                    <a:lstStyle/>
                    <a:p>
                      <a:pPr algn="ctr" fontAlgn="b"/>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mn-lt"/>
                        </a:rPr>
                        <a:t>Nyemba</a:t>
                      </a:r>
                      <a:endParaRPr lang="en-US" sz="1600" b="0" i="0" u="none" strike="noStrike" dirty="0">
                        <a:solidFill>
                          <a:srgbClr val="000000"/>
                        </a:solidFill>
                        <a:effectLst/>
                        <a:latin typeface="+mn-lt"/>
                      </a:endParaRPr>
                    </a:p>
                    <a:p>
                      <a:pPr algn="ctr" fontAlgn="b"/>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ADSSE</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Ceneas</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New Land</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314626"/>
                  </a:ext>
                </a:extLst>
              </a:tr>
              <a:tr h="480142">
                <a:tc vMerge="1">
                  <a:txBody>
                    <a:bodyPr/>
                    <a:lstStyle/>
                    <a:p>
                      <a:pPr algn="ctr" fontAlgn="b"/>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mn-lt"/>
                        </a:rPr>
                        <a:t>Nyunzu</a:t>
                      </a:r>
                      <a:endParaRPr lang="en-US" sz="1600" b="0" i="0" u="none" strike="noStrike" dirty="0">
                        <a:solidFill>
                          <a:srgbClr val="000000"/>
                        </a:solidFill>
                        <a:effectLst/>
                        <a:latin typeface="+mn-lt"/>
                      </a:endParaRPr>
                    </a:p>
                    <a:p>
                      <a:pPr algn="ctr" fontAlgn="b"/>
                      <a:endParaRPr lang="en-US" sz="16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n-lt"/>
                        </a:rPr>
                        <a:t>NRC</a:t>
                      </a: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mn-lt"/>
                      </a:endParaRPr>
                    </a:p>
                  </a:txBody>
                  <a:tcPr marL="4764" marR="4764" marT="47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265074"/>
                  </a:ext>
                </a:extLst>
              </a:tr>
            </a:tbl>
          </a:graphicData>
        </a:graphic>
      </p:graphicFrame>
    </p:spTree>
    <p:extLst>
      <p:ext uri="{BB962C8B-B14F-4D97-AF65-F5344CB8AC3E}">
        <p14:creationId xmlns:p14="http://schemas.microsoft.com/office/powerpoint/2010/main" val="132642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650" y="174170"/>
            <a:ext cx="7947718" cy="673028"/>
          </a:xfrm>
        </p:spPr>
        <p:txBody>
          <a:bodyPr>
            <a:noAutofit/>
          </a:bodyPr>
          <a:lstStyle/>
          <a:p>
            <a:r>
              <a:rPr lang="fr-FR" sz="3600" b="0" noProof="0" dirty="0"/>
              <a:t>Méthodologie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3" name="Content Placeholder 2"/>
          <p:cNvSpPr>
            <a:spLocks noGrp="1"/>
          </p:cNvSpPr>
          <p:nvPr>
            <p:ph idx="1"/>
          </p:nvPr>
        </p:nvSpPr>
        <p:spPr>
          <a:xfrm>
            <a:off x="233755" y="847199"/>
            <a:ext cx="8253019" cy="5477974"/>
          </a:xfrm>
        </p:spPr>
        <p:txBody>
          <a:bodyPr>
            <a:noAutofit/>
          </a:bodyPr>
          <a:lstStyle/>
          <a:p>
            <a:pPr algn="just"/>
            <a:r>
              <a:rPr lang="fr-FR" sz="2200" dirty="0"/>
              <a:t>Processus itératif : à chaque nouveau cycle d’évaluation, REACH en étroite consultation avec les partenaires et les GTA et cluster EHA cherchent à capitaliser sur les enseignements et les leçons apprises afin d’améliorer les outils et de mieux répondre aux attentes des différents acteurs. </a:t>
            </a:r>
          </a:p>
          <a:p>
            <a:pPr algn="just"/>
            <a:r>
              <a:rPr lang="fr-FR" sz="2200" dirty="0"/>
              <a:t>Les partenaires souhaitaient obtenir des données à un niveau administratif inférieur (village/localités péri- et urbaines), niveau auquel ils interviennent et dans le cadre duquel ils organisent leur planification opérationnelle de réponse aux besoins des populations affectées par la crise. </a:t>
            </a:r>
          </a:p>
          <a:p>
            <a:pPr algn="just"/>
            <a:r>
              <a:rPr lang="fr-FR" sz="2200" dirty="0"/>
              <a:t>Processus de révision de la méthodologie : inclusion d’une deuxième unité de mesure et d’analyse (niveau localité c’est-à-dire villages, cité, quartiers). </a:t>
            </a:r>
          </a:p>
          <a:p>
            <a:pPr algn="just"/>
            <a:r>
              <a:rPr lang="fr-FR" sz="2200" dirty="0"/>
              <a:t>Travail préliminaire de ciblage : grille d’analyse pour sélectionner les axes et les localités à évaluer. Critères de ciblage des localités : Zones prioritaires dans le Plan de Réponse Opérationnel du CRIO Sud-Est, présence de populations déplacées, retournées, </a:t>
            </a:r>
            <a:r>
              <a:rPr lang="fr-FR" sz="2200" dirty="0" smtClean="0"/>
              <a:t>réfugiées</a:t>
            </a:r>
            <a:r>
              <a:rPr lang="fr-FR" sz="2200" dirty="0"/>
              <a:t>;</a:t>
            </a:r>
            <a:r>
              <a:rPr lang="fr-FR" sz="2200" dirty="0" smtClean="0"/>
              <a:t> </a:t>
            </a:r>
            <a:r>
              <a:rPr lang="fr-FR" sz="2200" dirty="0"/>
              <a:t>niveau de destruction des abris; les alertes ; présence des partenaires et la sécurité et accessibilité de la zone. </a:t>
            </a:r>
          </a:p>
          <a:p>
            <a:pPr algn="just"/>
            <a:endParaRPr lang="en-US" sz="2200" dirty="0"/>
          </a:p>
        </p:txBody>
      </p:sp>
    </p:spTree>
    <p:extLst>
      <p:ext uri="{BB962C8B-B14F-4D97-AF65-F5344CB8AC3E}">
        <p14:creationId xmlns:p14="http://schemas.microsoft.com/office/powerpoint/2010/main" val="387354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450" y="0"/>
            <a:ext cx="7947718" cy="673028"/>
          </a:xfrm>
        </p:spPr>
        <p:txBody>
          <a:bodyPr>
            <a:noAutofit/>
          </a:bodyPr>
          <a:lstStyle/>
          <a:p>
            <a:r>
              <a:rPr lang="fr-FR" sz="3600" b="0" noProof="0" dirty="0"/>
              <a:t>Méthodologie – Niveau Localité</a:t>
            </a: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950738242"/>
              </p:ext>
            </p:extLst>
          </p:nvPr>
        </p:nvGraphicFramePr>
        <p:xfrm>
          <a:off x="85725" y="704850"/>
          <a:ext cx="8372475" cy="6553200"/>
        </p:xfrm>
        <a:graphic>
          <a:graphicData uri="http://schemas.openxmlformats.org/drawingml/2006/table">
            <a:tbl>
              <a:tblPr firstRow="1" bandRow="1">
                <a:tableStyleId>{D27102A9-8310-4765-A935-A1911B00CA55}</a:tableStyleId>
              </a:tblPr>
              <a:tblGrid>
                <a:gridCol w="264596">
                  <a:extLst>
                    <a:ext uri="{9D8B030D-6E8A-4147-A177-3AD203B41FA5}">
                      <a16:colId xmlns:a16="http://schemas.microsoft.com/office/drawing/2014/main" val="20000"/>
                    </a:ext>
                  </a:extLst>
                </a:gridCol>
                <a:gridCol w="8107879">
                  <a:extLst>
                    <a:ext uri="{9D8B030D-6E8A-4147-A177-3AD203B41FA5}">
                      <a16:colId xmlns:a16="http://schemas.microsoft.com/office/drawing/2014/main" val="20001"/>
                    </a:ext>
                  </a:extLst>
                </a:gridCol>
              </a:tblGrid>
              <a:tr h="2919169">
                <a:tc rowSpan="2">
                  <a:txBody>
                    <a:bodyPr/>
                    <a:lstStyle/>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txBody>
                  <a:tcPr>
                    <a:lnR w="127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fr-CH" sz="2200" b="1" u="sng" dirty="0" smtClean="0">
                          <a:solidFill>
                            <a:schemeClr val="tx1"/>
                          </a:solidFill>
                          <a:latin typeface="+mn-lt"/>
                        </a:rPr>
                        <a:t>2</a:t>
                      </a:r>
                      <a:r>
                        <a:rPr lang="fr-CH" sz="2200" b="1" u="sng" baseline="0" dirty="0" smtClean="0">
                          <a:solidFill>
                            <a:schemeClr val="tx1"/>
                          </a:solidFill>
                          <a:latin typeface="+mn-lt"/>
                        </a:rPr>
                        <a:t> </a:t>
                      </a:r>
                      <a:r>
                        <a:rPr lang="fr-CH" sz="2200" b="1" u="sng" dirty="0" smtClean="0">
                          <a:solidFill>
                            <a:schemeClr val="tx1"/>
                          </a:solidFill>
                          <a:latin typeface="+mn-lt"/>
                        </a:rPr>
                        <a:t>informateurs</a:t>
                      </a:r>
                      <a:r>
                        <a:rPr lang="fr-CH" sz="2200" b="1" u="sng" baseline="0" dirty="0" smtClean="0">
                          <a:latin typeface="+mn-lt"/>
                        </a:rPr>
                        <a:t> </a:t>
                      </a:r>
                      <a:r>
                        <a:rPr lang="fr-CH" sz="2200" b="1" u="sng" baseline="0" dirty="0">
                          <a:latin typeface="+mn-lt"/>
                        </a:rPr>
                        <a:t>clés (IC) par localité prioritaire</a:t>
                      </a:r>
                      <a:r>
                        <a:rPr lang="fr-FR" sz="2200" b="1" u="sng" baseline="0" dirty="0">
                          <a:latin typeface="+mn-lt"/>
                        </a:rPr>
                        <a:t> : </a:t>
                      </a:r>
                    </a:p>
                    <a:p>
                      <a:pPr marL="342900" indent="-342900" algn="just">
                        <a:buFont typeface="Arial" panose="020B0604020202020204" pitchFamily="34" charset="0"/>
                        <a:buChar char="•"/>
                      </a:pPr>
                      <a:r>
                        <a:rPr lang="fr-FR" sz="2200" b="0" baseline="0" dirty="0">
                          <a:latin typeface="+mn-lt"/>
                        </a:rPr>
                        <a:t>1 IC avec des connaissances généralistes pour le questionnaire général et 1 IC travaillant dans un structure de santé pour le questionnaire santé (si présence d’une structure de santé)</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200" b="0" baseline="0" dirty="0">
                          <a:latin typeface="+mn-lt"/>
                        </a:rPr>
                        <a:t>Choix des IC : Pour le questionnaire général, les IC étaient contactés auparavant. Pour les questionnaires santé, une liste préalable n’a pu être établie car les entretiens n’avaient lieu qu’après que les énumérateurs aient déterminé la présence d’une structure de santé.</a:t>
                      </a:r>
                    </a:p>
                    <a:p>
                      <a:pPr marL="0" indent="0" algn="just">
                        <a:buFont typeface="Arial" panose="020B0604020202020204" pitchFamily="34" charset="0"/>
                        <a:buNone/>
                      </a:pPr>
                      <a:endParaRPr lang="fr-FR" sz="2200" b="0" baseline="0" dirty="0">
                        <a:latin typeface="+mn-lt"/>
                      </a:endParaRPr>
                    </a:p>
                  </a:txBody>
                  <a:tcPr anchor="ctr">
                    <a:lnL w="127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233981">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200" b="1" u="sng" baseline="0" dirty="0">
                          <a:latin typeface="+mn-lt"/>
                        </a:rPr>
                        <a:t>2 types de questionnaires </a:t>
                      </a:r>
                      <a:r>
                        <a:rPr lang="fr-FR" sz="2200" b="1" baseline="0" dirty="0">
                          <a:latin typeface="+mn-lt"/>
                        </a:rPr>
                        <a:t>: </a:t>
                      </a:r>
                      <a:endParaRPr lang="fr-FR" sz="2200" b="0" baseline="0" dirty="0">
                        <a:latin typeface="+mn-lt"/>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200" b="0" baseline="0" dirty="0">
                          <a:latin typeface="+mn-lt"/>
                        </a:rPr>
                        <a:t>Un questionnaire Général comportant des questions plus orientées vers les besoins </a:t>
                      </a:r>
                      <a:r>
                        <a:rPr lang="en-US" sz="2200" b="0" baseline="0" dirty="0">
                          <a:latin typeface="+mn-lt"/>
                        </a:rPr>
                        <a:t>et les </a:t>
                      </a:r>
                      <a:r>
                        <a:rPr lang="en-US" sz="2200" b="0" baseline="0" dirty="0" err="1">
                          <a:latin typeface="+mn-lt"/>
                        </a:rPr>
                        <a:t>vulnérabilités</a:t>
                      </a:r>
                      <a:r>
                        <a:rPr lang="en-US" sz="2200" b="0" baseline="0" dirty="0">
                          <a:latin typeface="+mn-lt"/>
                        </a:rPr>
                        <a:t> des populations </a:t>
                      </a:r>
                      <a:r>
                        <a:rPr lang="en-US" sz="2200" b="0" baseline="0" dirty="0" err="1">
                          <a:latin typeface="+mn-lt"/>
                        </a:rPr>
                        <a:t>dans</a:t>
                      </a:r>
                      <a:r>
                        <a:rPr lang="en-US" sz="2200" b="0" baseline="0" dirty="0">
                          <a:latin typeface="+mn-lt"/>
                        </a:rPr>
                        <a:t> la </a:t>
                      </a:r>
                      <a:r>
                        <a:rPr lang="en-US" sz="2200" b="0" baseline="0" dirty="0" err="1">
                          <a:latin typeface="+mn-lt"/>
                        </a:rPr>
                        <a:t>localité</a:t>
                      </a:r>
                      <a:r>
                        <a:rPr lang="en-US" sz="2200" b="0" baseline="0" dirty="0">
                          <a:latin typeface="+mn-lt"/>
                        </a:rPr>
                        <a: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200" b="0" baseline="0" dirty="0">
                          <a:latin typeface="+mn-lt"/>
                        </a:rPr>
                        <a:t>Un questionnaire Santé comportant des questions spécifiques liées à l'infrastructure de santé et les problèmes de santé dans la localité.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200" b="0" baseline="0" dirty="0">
                          <a:latin typeface="+mn-lt"/>
                        </a:rPr>
                        <a:t>Ces questionnaires comportaient également des parties à renseigner par l’observation directe de la part des énumérateurs.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2200" b="1" u="sng" dirty="0">
                          <a:latin typeface="+mn-lt"/>
                        </a:rPr>
                        <a:t>Les résultats</a:t>
                      </a:r>
                      <a:r>
                        <a:rPr lang="fr-CH" sz="2200" b="1" u="sng" baseline="0" dirty="0">
                          <a:latin typeface="+mn-lt"/>
                        </a:rPr>
                        <a:t> de ces questionnaires ne sont pas inclus dans cette présentation</a:t>
                      </a:r>
                      <a:endParaRPr lang="fr-CH" sz="2200" b="1" u="sng" dirty="0">
                        <a:latin typeface="+mn-lt"/>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sz="2200" baseline="0" dirty="0">
                        <a:latin typeface="+mn-lt"/>
                      </a:endParaRPr>
                    </a:p>
                  </a:txBody>
                  <a:tcPr>
                    <a:lnL w="12700" cap="flat" cmpd="sng" algn="ctr">
                      <a:solidFill>
                        <a:schemeClr val="bg1"/>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1940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700" y="79390"/>
            <a:ext cx="7947718" cy="673028"/>
          </a:xfrm>
        </p:spPr>
        <p:txBody>
          <a:bodyPr>
            <a:noAutofit/>
          </a:bodyPr>
          <a:lstStyle/>
          <a:p>
            <a:r>
              <a:rPr lang="fr-FR" sz="3600" b="0" noProof="0" dirty="0"/>
              <a:t>Méthodologie – Niveau AS</a:t>
            </a: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1685178561"/>
              </p:ext>
            </p:extLst>
          </p:nvPr>
        </p:nvGraphicFramePr>
        <p:xfrm>
          <a:off x="133350" y="752418"/>
          <a:ext cx="8372475" cy="6029382"/>
        </p:xfrm>
        <a:graphic>
          <a:graphicData uri="http://schemas.openxmlformats.org/drawingml/2006/table">
            <a:tbl>
              <a:tblPr firstRow="1" bandRow="1">
                <a:tableStyleId>{D27102A9-8310-4765-A935-A1911B00CA55}</a:tableStyleId>
              </a:tblPr>
              <a:tblGrid>
                <a:gridCol w="264596">
                  <a:extLst>
                    <a:ext uri="{9D8B030D-6E8A-4147-A177-3AD203B41FA5}">
                      <a16:colId xmlns:a16="http://schemas.microsoft.com/office/drawing/2014/main" val="20000"/>
                    </a:ext>
                  </a:extLst>
                </a:gridCol>
                <a:gridCol w="8107879">
                  <a:extLst>
                    <a:ext uri="{9D8B030D-6E8A-4147-A177-3AD203B41FA5}">
                      <a16:colId xmlns:a16="http://schemas.microsoft.com/office/drawing/2014/main" val="20001"/>
                    </a:ext>
                  </a:extLst>
                </a:gridCol>
              </a:tblGrid>
              <a:tr h="2915392">
                <a:tc rowSpan="2">
                  <a:txBody>
                    <a:bodyPr/>
                    <a:lstStyle/>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txBody>
                  <a:tcPr>
                    <a:lnR w="127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fr-CH" sz="2200" b="1" u="sng" dirty="0">
                          <a:latin typeface="+mn-lt"/>
                        </a:rPr>
                        <a:t>4 informateurs</a:t>
                      </a:r>
                      <a:r>
                        <a:rPr lang="fr-CH" sz="2200" b="1" u="sng" baseline="0" dirty="0">
                          <a:latin typeface="+mn-lt"/>
                        </a:rPr>
                        <a:t> clés (IC) par AS</a:t>
                      </a:r>
                      <a:r>
                        <a:rPr lang="fr-FR" sz="2200" b="1" u="sng" baseline="0" dirty="0">
                          <a:latin typeface="+mn-lt"/>
                        </a:rPr>
                        <a:t> : </a:t>
                      </a:r>
                    </a:p>
                    <a:p>
                      <a:pPr marL="342900" indent="-342900" algn="just">
                        <a:buFont typeface="Arial" panose="020B0604020202020204" pitchFamily="34" charset="0"/>
                        <a:buChar char="•"/>
                      </a:pPr>
                      <a:r>
                        <a:rPr lang="fr-FR" sz="2200" b="0" baseline="0" dirty="0">
                          <a:latin typeface="+mn-lt"/>
                        </a:rPr>
                        <a:t>3 IC ayant des connaissances générales sur les conditions de vie des populations vivant dans l’AS (chefs religieux, traditionnels, superviseur pompe à eau, enseignant, cultivateur). </a:t>
                      </a:r>
                    </a:p>
                    <a:p>
                      <a:pPr marL="342900" indent="-342900" algn="just">
                        <a:buFont typeface="Arial" panose="020B0604020202020204" pitchFamily="34" charset="0"/>
                        <a:buChar char="•"/>
                      </a:pPr>
                      <a:r>
                        <a:rPr lang="fr-FR" sz="2200" b="0" baseline="0" dirty="0">
                          <a:latin typeface="+mn-lt"/>
                        </a:rPr>
                        <a:t>Un IC ayant des connaissances spécifiques liées à la santé et aux problèmes de santé rencontrés dans l’AS (agent de soin, infirmier)</a:t>
                      </a:r>
                    </a:p>
                  </a:txBody>
                  <a:tcPr anchor="ctr">
                    <a:lnL w="127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113990">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200" b="0" u="sng"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200" b="1" u="sng" baseline="0" dirty="0">
                          <a:latin typeface="+mn-lt"/>
                        </a:rPr>
                        <a:t>2 types de questionnaires </a:t>
                      </a:r>
                      <a:r>
                        <a:rPr lang="fr-FR" sz="2200" b="1" baseline="0" dirty="0">
                          <a:latin typeface="+mn-lt"/>
                        </a:rPr>
                        <a:t>: </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200" b="0" baseline="0" dirty="0">
                          <a:latin typeface="+mn-lt"/>
                        </a:rPr>
                        <a:t>Un questionnaire Santé comportant des questions spécifiques liées à l'infrastructure de santé et les problèmes de santé dans l’AS. </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200" b="0" baseline="0" dirty="0">
                          <a:latin typeface="+mn-lt"/>
                        </a:rPr>
                        <a:t>Un questionnaire Général comportant des questions plus orientées vers les besoins </a:t>
                      </a:r>
                      <a:r>
                        <a:rPr lang="en-US" sz="2200" b="0" baseline="0" dirty="0">
                          <a:latin typeface="+mn-lt"/>
                        </a:rPr>
                        <a:t>et les </a:t>
                      </a:r>
                      <a:r>
                        <a:rPr lang="en-US" sz="2200" b="0" baseline="0" dirty="0" err="1">
                          <a:latin typeface="+mn-lt"/>
                        </a:rPr>
                        <a:t>vulnérabilités</a:t>
                      </a:r>
                      <a:r>
                        <a:rPr lang="en-US" sz="2200" b="0" baseline="0" dirty="0">
                          <a:latin typeface="+mn-lt"/>
                        </a:rPr>
                        <a:t> des populations.</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200" baseline="0" dirty="0">
                          <a:latin typeface="+mn-lt"/>
                        </a:rPr>
                        <a:t>Contrairement au niveau localité, ces questionnaires n’avait pas de dimension observation directe, étant donné l’étendue géographique de l’unité de mesure.</a:t>
                      </a:r>
                      <a:endParaRPr lang="fr-CH" sz="2200" baseline="0" dirty="0">
                        <a:latin typeface="+mn-lt"/>
                      </a:endParaRPr>
                    </a:p>
                  </a:txBody>
                  <a:tcPr>
                    <a:lnL w="12700" cap="flat" cmpd="sng" algn="ctr">
                      <a:solidFill>
                        <a:schemeClr val="bg1"/>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324768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650" y="174170"/>
            <a:ext cx="7947718" cy="673028"/>
          </a:xfrm>
        </p:spPr>
        <p:txBody>
          <a:bodyPr>
            <a:noAutofit/>
          </a:bodyPr>
          <a:lstStyle/>
          <a:p>
            <a:r>
              <a:rPr lang="fr-FR" sz="3600" b="0" noProof="0" dirty="0"/>
              <a:t>Méthodologie – Groupes de discussion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3" name="Content Placeholder 2"/>
          <p:cNvSpPr>
            <a:spLocks noGrp="1"/>
          </p:cNvSpPr>
          <p:nvPr>
            <p:ph idx="1"/>
          </p:nvPr>
        </p:nvSpPr>
        <p:spPr>
          <a:xfrm>
            <a:off x="233755" y="914401"/>
            <a:ext cx="8024419" cy="5572124"/>
          </a:xfrm>
        </p:spPr>
        <p:txBody>
          <a:bodyPr>
            <a:normAutofit lnSpcReduction="10000"/>
          </a:bodyPr>
          <a:lstStyle/>
          <a:p>
            <a:pPr algn="just"/>
            <a:r>
              <a:rPr lang="fr-FR" sz="2400" dirty="0"/>
              <a:t>Afin d’approfondir et de contextualiser certaines thématiques liées aux besoins abris, EHA et marchés et pour compléter l’analyse des données récoltées auprès des IC, une deuxième collecte de données à travers </a:t>
            </a:r>
            <a:r>
              <a:rPr lang="fr-FR" sz="2400" u="sng" dirty="0"/>
              <a:t>des groupes de discussion</a:t>
            </a:r>
            <a:r>
              <a:rPr lang="fr-FR" sz="2400" dirty="0"/>
              <a:t> a été menée en parallèle des enquêtes IC. Les résultats de ces groupes de discussion ne font pas partie de la présentation.</a:t>
            </a:r>
          </a:p>
          <a:p>
            <a:pPr algn="just"/>
            <a:r>
              <a:rPr lang="fr-FR" sz="2400" dirty="0"/>
              <a:t>L’échantillonnage sélectif des localités s’est fait à partir des critères suivants : la couverture géographique, la typologie de la localité, la présence de toutes les catégories de population. </a:t>
            </a:r>
            <a:endParaRPr lang="en-US" sz="2400" dirty="0"/>
          </a:p>
          <a:p>
            <a:pPr algn="just"/>
            <a:r>
              <a:rPr lang="fr-FR" sz="2400" dirty="0"/>
              <a:t>Les sites visités ont été choisis par les partenaires en charge de la collecte en prenant en compte le genre, afin de créer des groupes de discussion homogènes, dans lesquels les participant(e)s pouvaient s’exprimer librement sur les besoins propres à leur genre. Ces groupes de discussion ont donc été menés toutes catégories de population confondues dans chaque site sélectionné : femmes (&gt;18 ans), hommes (&gt;18 ans).</a:t>
            </a:r>
            <a:endParaRPr lang="en-US" sz="2400" dirty="0"/>
          </a:p>
          <a:p>
            <a:endParaRPr lang="fr-FR" dirty="0"/>
          </a:p>
        </p:txBody>
      </p:sp>
    </p:spTree>
    <p:extLst>
      <p:ext uri="{BB962C8B-B14F-4D97-AF65-F5344CB8AC3E}">
        <p14:creationId xmlns:p14="http://schemas.microsoft.com/office/powerpoint/2010/main" val="137977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650" y="174170"/>
            <a:ext cx="7947718" cy="673028"/>
          </a:xfrm>
        </p:spPr>
        <p:txBody>
          <a:bodyPr>
            <a:noAutofit/>
          </a:bodyPr>
          <a:lstStyle/>
          <a:p>
            <a:r>
              <a:rPr lang="fr-FR" sz="3600" b="0" noProof="0" dirty="0"/>
              <a:t>Méthodologie</a:t>
            </a: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847542286"/>
              </p:ext>
            </p:extLst>
          </p:nvPr>
        </p:nvGraphicFramePr>
        <p:xfrm>
          <a:off x="234650" y="847200"/>
          <a:ext cx="8223550" cy="5886975"/>
        </p:xfrm>
        <a:graphic>
          <a:graphicData uri="http://schemas.openxmlformats.org/drawingml/2006/table">
            <a:tbl>
              <a:tblPr firstRow="1" bandRow="1">
                <a:tableStyleId>{D27102A9-8310-4765-A935-A1911B00CA55}</a:tableStyleId>
              </a:tblPr>
              <a:tblGrid>
                <a:gridCol w="278674">
                  <a:extLst>
                    <a:ext uri="{9D8B030D-6E8A-4147-A177-3AD203B41FA5}">
                      <a16:colId xmlns:a16="http://schemas.microsoft.com/office/drawing/2014/main" val="20000"/>
                    </a:ext>
                  </a:extLst>
                </a:gridCol>
                <a:gridCol w="7944876">
                  <a:extLst>
                    <a:ext uri="{9D8B030D-6E8A-4147-A177-3AD203B41FA5}">
                      <a16:colId xmlns:a16="http://schemas.microsoft.com/office/drawing/2014/main" val="20001"/>
                    </a:ext>
                  </a:extLst>
                </a:gridCol>
              </a:tblGrid>
              <a:tr h="367579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H"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b="1" dirty="0"/>
                    </a:p>
                    <a:p>
                      <a:pPr algn="ctr"/>
                      <a:endParaRPr lang="fr-FR" dirty="0"/>
                    </a:p>
                  </a:txBody>
                  <a:tcPr>
                    <a:lnR w="127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b="1" u="sng" baseline="0" dirty="0">
                          <a:latin typeface="+mn-lt"/>
                        </a:rPr>
                        <a:t>Unité de mesure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2200" b="0" dirty="0">
                          <a:latin typeface="+mn-lt"/>
                        </a:rPr>
                        <a:t>Chaque localité</a:t>
                      </a:r>
                      <a:r>
                        <a:rPr lang="fr-CH" sz="2200" b="0" baseline="0" dirty="0">
                          <a:latin typeface="+mn-lt"/>
                        </a:rPr>
                        <a:t> identifiée comme prioritaires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2200" b="0" dirty="0">
                          <a:latin typeface="+mn-lt"/>
                        </a:rPr>
                        <a:t>Chaque</a:t>
                      </a:r>
                      <a:r>
                        <a:rPr lang="fr-CH" sz="2200" b="0" baseline="0" dirty="0">
                          <a:latin typeface="+mn-lt"/>
                        </a:rPr>
                        <a:t> </a:t>
                      </a:r>
                      <a:r>
                        <a:rPr lang="fr-CH" sz="2200" b="0" dirty="0">
                          <a:latin typeface="+mn-lt"/>
                        </a:rPr>
                        <a:t>AS</a:t>
                      </a:r>
                      <a:r>
                        <a:rPr lang="fr-CH" sz="2200" b="0" baseline="0" dirty="0">
                          <a:latin typeface="+mn-lt"/>
                        </a:rPr>
                        <a:t> </a:t>
                      </a:r>
                      <a:r>
                        <a:rPr lang="fr-FR" sz="2200" b="0" baseline="0" dirty="0">
                          <a:latin typeface="+mn-lt"/>
                        </a:rPr>
                        <a:t>traversée par les partenaires après avoir visité les localités prioritaires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2200" b="1" u="sng" dirty="0">
                          <a:latin typeface="+mn-lt"/>
                        </a:rPr>
                        <a:t>Unité d’analyse : </a:t>
                      </a:r>
                    </a:p>
                    <a:p>
                      <a:pPr marL="342900" indent="-342900">
                        <a:buFont typeface="Arial" panose="020B0604020202020204" pitchFamily="34" charset="0"/>
                        <a:buChar char="•"/>
                      </a:pPr>
                      <a:r>
                        <a:rPr lang="fr-CH" sz="2200" b="0" dirty="0">
                          <a:latin typeface="+mn-lt"/>
                        </a:rPr>
                        <a:t>L’analyse des indicateurs</a:t>
                      </a:r>
                      <a:r>
                        <a:rPr lang="fr-CH" sz="2200" b="0" baseline="0" dirty="0">
                          <a:latin typeface="+mn-lt"/>
                        </a:rPr>
                        <a:t> et des données primaires récoltés dans les localités se fera au niveau localité. </a:t>
                      </a:r>
                    </a:p>
                    <a:p>
                      <a:pPr marL="342900" indent="-342900">
                        <a:buFont typeface="Arial" panose="020B0604020202020204" pitchFamily="34" charset="0"/>
                        <a:buChar char="•"/>
                      </a:pPr>
                      <a:r>
                        <a:rPr lang="fr-CH" sz="2200" b="0" dirty="0">
                          <a:latin typeface="+mn-lt"/>
                        </a:rPr>
                        <a:t>L’analyse</a:t>
                      </a:r>
                      <a:r>
                        <a:rPr lang="fr-CH" sz="2200" b="0" baseline="0" dirty="0">
                          <a:latin typeface="+mn-lt"/>
                        </a:rPr>
                        <a:t> des indicateurs </a:t>
                      </a:r>
                      <a:r>
                        <a:rPr lang="fr-CH" sz="2200" b="0" kern="1200" baseline="0" dirty="0">
                          <a:solidFill>
                            <a:schemeClr val="dk1"/>
                          </a:solidFill>
                          <a:effectLst/>
                          <a:latin typeface="+mn-lt"/>
                          <a:ea typeface="+mn-ea"/>
                          <a:cs typeface="+mn-cs"/>
                        </a:rPr>
                        <a:t>et </a:t>
                      </a:r>
                      <a:r>
                        <a:rPr lang="fr-CH" sz="2200" b="0" kern="1200" dirty="0">
                          <a:solidFill>
                            <a:schemeClr val="dk1"/>
                          </a:solidFill>
                          <a:effectLst/>
                          <a:latin typeface="+mn-lt"/>
                          <a:ea typeface="+mn-ea"/>
                          <a:cs typeface="+mn-cs"/>
                        </a:rPr>
                        <a:t>données primaires récoltées dans les AS</a:t>
                      </a:r>
                      <a:r>
                        <a:rPr lang="fr-CH" sz="2200" b="0" kern="1200" baseline="0" dirty="0">
                          <a:solidFill>
                            <a:schemeClr val="dk1"/>
                          </a:solidFill>
                          <a:effectLst/>
                          <a:latin typeface="+mn-lt"/>
                          <a:ea typeface="+mn-ea"/>
                          <a:cs typeface="+mn-cs"/>
                        </a:rPr>
                        <a:t> </a:t>
                      </a:r>
                      <a:r>
                        <a:rPr lang="fr-CH" sz="2200" b="0" kern="1200" dirty="0">
                          <a:solidFill>
                            <a:schemeClr val="dk1"/>
                          </a:solidFill>
                          <a:effectLst/>
                          <a:latin typeface="+mn-lt"/>
                          <a:ea typeface="+mn-ea"/>
                          <a:cs typeface="+mn-cs"/>
                        </a:rPr>
                        <a:t>se fera après</a:t>
                      </a:r>
                      <a:r>
                        <a:rPr lang="fr-CH" sz="2200" b="0" kern="1200" baseline="0" dirty="0">
                          <a:solidFill>
                            <a:schemeClr val="dk1"/>
                          </a:solidFill>
                          <a:effectLst/>
                          <a:latin typeface="+mn-lt"/>
                          <a:ea typeface="+mn-ea"/>
                          <a:cs typeface="+mn-cs"/>
                        </a:rPr>
                        <a:t> </a:t>
                      </a:r>
                      <a:r>
                        <a:rPr lang="fr-CH" sz="2200" b="0" kern="1200" dirty="0">
                          <a:solidFill>
                            <a:schemeClr val="dk1"/>
                          </a:solidFill>
                          <a:effectLst/>
                          <a:latin typeface="+mn-lt"/>
                          <a:ea typeface="+mn-ea"/>
                          <a:cs typeface="+mn-cs"/>
                        </a:rPr>
                        <a:t>agrégation au niveau de la ZS et de la province.</a:t>
                      </a:r>
                    </a:p>
                    <a:p>
                      <a:r>
                        <a:rPr lang="fr-BE" sz="2200" noProof="0" dirty="0">
                          <a:solidFill>
                            <a:schemeClr val="tx1"/>
                          </a:solidFill>
                          <a:latin typeface="+mn-lt"/>
                        </a:rPr>
                        <a:t>Cette</a:t>
                      </a:r>
                      <a:r>
                        <a:rPr lang="fr-BE" sz="2200" baseline="0" noProof="0" dirty="0">
                          <a:solidFill>
                            <a:schemeClr val="tx1"/>
                          </a:solidFill>
                          <a:latin typeface="+mn-lt"/>
                        </a:rPr>
                        <a:t> présentation présente une analyse au niveau ZS et province</a:t>
                      </a:r>
                      <a:endParaRPr lang="fr-BE" sz="2200" noProof="0" dirty="0">
                        <a:solidFill>
                          <a:schemeClr val="tx1"/>
                        </a:solidFill>
                        <a:latin typeface="+mn-lt"/>
                      </a:endParaRPr>
                    </a:p>
                  </a:txBody>
                  <a:tcPr>
                    <a:lnL w="127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2211182">
                <a:tc vMerge="1">
                  <a:txBody>
                    <a:bodyPr/>
                    <a:lstStyle/>
                    <a:p>
                      <a:pPr algn="ctr"/>
                      <a:endParaRPr lang="fr-FR" dirty="0"/>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just">
                        <a:lnSpc>
                          <a:spcPct val="100000"/>
                        </a:lnSpc>
                        <a:buNone/>
                      </a:pPr>
                      <a:r>
                        <a:rPr lang="fr-CH" sz="2200" b="1" u="sng" dirty="0">
                          <a:latin typeface="+mn-lt"/>
                        </a:rPr>
                        <a:t>Triangulation</a:t>
                      </a:r>
                      <a:r>
                        <a:rPr lang="fr-CH" sz="2200" b="1" baseline="0" dirty="0">
                          <a:latin typeface="+mn-lt"/>
                        </a:rPr>
                        <a:t>: </a:t>
                      </a:r>
                    </a:p>
                    <a:p>
                      <a:pPr marL="342900" indent="-342900" algn="just">
                        <a:lnSpc>
                          <a:spcPct val="100000"/>
                        </a:lnSpc>
                        <a:buFont typeface="Arial" panose="020B0604020202020204" pitchFamily="34" charset="0"/>
                        <a:buChar char="•"/>
                      </a:pPr>
                      <a:r>
                        <a:rPr lang="fr-FR" sz="2200" baseline="0" dirty="0">
                          <a:latin typeface="+mn-lt"/>
                        </a:rPr>
                        <a:t>Les données récoltées avec le questionnaire AS Général seront triangulées entre les trois IC. Méthode : choix de la réponse la plus commune; si pas de consensus application d’une pondération en fonction du rôle de l’IC/indicateur. Si chaque IC a donné une réponse différente pour des réponses numériques, application de la moyenne.</a:t>
                      </a:r>
                    </a:p>
                  </a:txBody>
                  <a:tcP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79000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650" y="174170"/>
            <a:ext cx="7947718" cy="673028"/>
          </a:xfrm>
        </p:spPr>
        <p:txBody>
          <a:bodyPr>
            <a:noAutofit/>
          </a:bodyPr>
          <a:lstStyle/>
          <a:p>
            <a:r>
              <a:rPr lang="fr-FR" sz="3600" b="0" noProof="0" dirty="0"/>
              <a:t>Limites</a:t>
            </a: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2832234877"/>
              </p:ext>
            </p:extLst>
          </p:nvPr>
        </p:nvGraphicFramePr>
        <p:xfrm>
          <a:off x="234650" y="733425"/>
          <a:ext cx="8223550" cy="6583680"/>
        </p:xfrm>
        <a:graphic>
          <a:graphicData uri="http://schemas.openxmlformats.org/drawingml/2006/table">
            <a:tbl>
              <a:tblPr firstRow="1" bandRow="1">
                <a:tableStyleId>{D27102A9-8310-4765-A935-A1911B00CA55}</a:tableStyleId>
              </a:tblPr>
              <a:tblGrid>
                <a:gridCol w="278674">
                  <a:extLst>
                    <a:ext uri="{9D8B030D-6E8A-4147-A177-3AD203B41FA5}">
                      <a16:colId xmlns:a16="http://schemas.microsoft.com/office/drawing/2014/main" val="20000"/>
                    </a:ext>
                  </a:extLst>
                </a:gridCol>
                <a:gridCol w="7944876">
                  <a:extLst>
                    <a:ext uri="{9D8B030D-6E8A-4147-A177-3AD203B41FA5}">
                      <a16:colId xmlns:a16="http://schemas.microsoft.com/office/drawing/2014/main" val="20001"/>
                    </a:ext>
                  </a:extLst>
                </a:gridCol>
              </a:tblGrid>
              <a:tr h="550870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H" sz="2000" b="1"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2000" b="1"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2000" b="1" dirty="0">
                        <a:latin typeface="+mn-lt"/>
                      </a:endParaRPr>
                    </a:p>
                    <a:p>
                      <a:pPr algn="ctr"/>
                      <a:endParaRPr lang="fr-FR" sz="2000" dirty="0">
                        <a:latin typeface="+mn-lt"/>
                      </a:endParaRPr>
                    </a:p>
                  </a:txBody>
                  <a:tcPr>
                    <a:lnR w="127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just"/>
                      <a:r>
                        <a:rPr lang="fr-FR" sz="2200" b="0" i="0" u="none" strike="noStrike" baseline="0" dirty="0">
                          <a:latin typeface="+mn-lt"/>
                        </a:rPr>
                        <a:t>En raison des caractéristiques de l’évaluation, et notamment de la méthodologie utilisée, les limites suivantes doivent être considérées lors de la lecture des résultats :</a:t>
                      </a:r>
                    </a:p>
                    <a:p>
                      <a:pPr algn="just"/>
                      <a:r>
                        <a:rPr lang="fr-FR" sz="2200" b="0" i="0" u="none" strike="noStrike" baseline="0" dirty="0">
                          <a:latin typeface="+mn-lt"/>
                        </a:rPr>
                        <a:t>• La nature de la méthodologie, notamment le fait que les résultats soient basés sur les estimations des IC interrogés, signifie que les résultats sont indicatifs, et non représentatifs de la situation dans les villages et les AS évalués.</a:t>
                      </a:r>
                    </a:p>
                    <a:p>
                      <a:pPr algn="just"/>
                      <a:r>
                        <a:rPr lang="fr-FR" sz="2200" b="0" i="0" u="none" strike="noStrike" baseline="0" dirty="0">
                          <a:latin typeface="+mn-lt"/>
                        </a:rPr>
                        <a:t>• L’échantillonnage ne couvre pas la totalité des villages et des AS des deux provinces et n’est pas aléatoire. Les résultats fournissent des informations utiles quant aux principaux besoins des populations et des dynamiques de déplacements, mais il n’est pas possible de les généraliser à l’ensemble de la population.</a:t>
                      </a:r>
                    </a:p>
                    <a:p>
                      <a:pPr algn="just"/>
                      <a:r>
                        <a:rPr lang="fr-FR" sz="2200" b="0" i="0" u="none" strike="noStrike" baseline="0" dirty="0">
                          <a:latin typeface="+mn-lt"/>
                        </a:rPr>
                        <a:t>• Les femmes sont sous représentés parmi les IC. Leurs besoins spécifiques peuvent être moins reflétés dans les </a:t>
                      </a:r>
                      <a:r>
                        <a:rPr lang="fr-FR" sz="2200" b="0" i="0" u="none" strike="noStrike" baseline="0" dirty="0" smtClean="0">
                          <a:latin typeface="+mn-lt"/>
                        </a:rPr>
                        <a:t>résultats, limite à laquelle les groupes de discussion vont venir répondre dans une certaine mesure.</a:t>
                      </a:r>
                      <a:endParaRPr lang="fr-FR" sz="2200" b="0" i="0" u="none" strike="noStrike" baseline="0" dirty="0">
                        <a:latin typeface="+mn-lt"/>
                      </a:endParaRPr>
                    </a:p>
                    <a:p>
                      <a:pPr algn="just"/>
                      <a:r>
                        <a:rPr lang="fr-FR" sz="2200" b="0" i="0" u="none" strike="noStrike" baseline="0" dirty="0">
                          <a:latin typeface="+mn-lt"/>
                        </a:rPr>
                        <a:t>• Les données collectées reposant sur les réponses des IC, l’existence d’un potentiel biais dans les réponses, notamment dans l’optique de recevoir davantage d’assistance, ne peut être écartée.</a:t>
                      </a:r>
                      <a:endParaRPr lang="fr-BE" sz="2200" noProof="0" dirty="0">
                        <a:solidFill>
                          <a:schemeClr val="tx1"/>
                        </a:solidFill>
                        <a:latin typeface="+mn-lt"/>
                      </a:endParaRPr>
                    </a:p>
                  </a:txBody>
                  <a:tcPr>
                    <a:lnL w="127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434898">
                <a:tc vMerge="1">
                  <a:txBody>
                    <a:bodyPr/>
                    <a:lstStyle/>
                    <a:p>
                      <a:pPr algn="ctr"/>
                      <a:endParaRPr lang="fr-FR" dirty="0"/>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endParaRPr lang="fr-CH" sz="2400" b="1" dirty="0">
                        <a:solidFill>
                          <a:schemeClr val="tx1"/>
                        </a:solidFill>
                        <a:latin typeface="+mn-lt"/>
                      </a:endParaRPr>
                    </a:p>
                  </a:txBody>
                  <a:tcP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3131428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39945842"/>
              </p:ext>
            </p:extLst>
          </p:nvPr>
        </p:nvGraphicFramePr>
        <p:xfrm>
          <a:off x="452599" y="1206230"/>
          <a:ext cx="7948612" cy="5575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re 1"/>
          <p:cNvSpPr>
            <a:spLocks noGrp="1"/>
          </p:cNvSpPr>
          <p:nvPr>
            <p:ph type="title"/>
          </p:nvPr>
        </p:nvSpPr>
        <p:spPr>
          <a:xfrm>
            <a:off x="233756" y="365127"/>
            <a:ext cx="7947718" cy="673028"/>
          </a:xfrm>
        </p:spPr>
        <p:txBody>
          <a:bodyPr>
            <a:noAutofit/>
          </a:bodyPr>
          <a:lstStyle/>
          <a:p>
            <a:r>
              <a:rPr lang="fr-FR" sz="4000" b="0" noProof="0" dirty="0"/>
              <a:t>Calendrier</a:t>
            </a: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331030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0" noProof="0" dirty="0"/>
              <a:t>Plan de la présentation</a:t>
            </a:r>
          </a:p>
        </p:txBody>
      </p:sp>
      <p:sp>
        <p:nvSpPr>
          <p:cNvPr id="3" name="Espace réservé du contenu 2"/>
          <p:cNvSpPr>
            <a:spLocks noGrp="1"/>
          </p:cNvSpPr>
          <p:nvPr>
            <p:ph idx="1"/>
          </p:nvPr>
        </p:nvSpPr>
        <p:spPr/>
        <p:txBody>
          <a:bodyPr>
            <a:normAutofit fontScale="70000" lnSpcReduction="20000"/>
          </a:bodyPr>
          <a:lstStyle/>
          <a:p>
            <a:pPr marL="0" indent="0">
              <a:lnSpc>
                <a:spcPct val="120000"/>
              </a:lnSpc>
              <a:buNone/>
            </a:pPr>
            <a:r>
              <a:rPr lang="fr-FR" sz="3800" noProof="0" dirty="0"/>
              <a:t>I. 	Introduction</a:t>
            </a:r>
          </a:p>
          <a:p>
            <a:pPr marL="857250" indent="-857250">
              <a:lnSpc>
                <a:spcPct val="120000"/>
              </a:lnSpc>
              <a:buAutoNum type="romanUcPeriod" startAt="2"/>
            </a:pPr>
            <a:r>
              <a:rPr lang="fr-FR" sz="3800" noProof="0" dirty="0"/>
              <a:t> Méthodologie </a:t>
            </a:r>
          </a:p>
          <a:p>
            <a:pPr marL="857250" indent="-857250">
              <a:lnSpc>
                <a:spcPct val="120000"/>
              </a:lnSpc>
              <a:buAutoNum type="romanUcPeriod" startAt="2"/>
            </a:pPr>
            <a:r>
              <a:rPr lang="fr-FR" sz="3800" noProof="0" dirty="0"/>
              <a:t> Résultats clés et questions</a:t>
            </a:r>
          </a:p>
          <a:p>
            <a:pPr marL="1257300" lvl="2" indent="-342900">
              <a:lnSpc>
                <a:spcPct val="120000"/>
              </a:lnSpc>
              <a:buFont typeface="+mj-lt"/>
              <a:buAutoNum type="arabicPeriod"/>
            </a:pPr>
            <a:r>
              <a:rPr lang="fr-FR" sz="3200" noProof="0" dirty="0"/>
              <a:t>Mouvements de population</a:t>
            </a:r>
          </a:p>
          <a:p>
            <a:pPr marL="1257300" lvl="2" indent="-342900">
              <a:lnSpc>
                <a:spcPct val="120000"/>
              </a:lnSpc>
              <a:buFont typeface="+mj-lt"/>
              <a:buAutoNum type="arabicPeriod"/>
            </a:pPr>
            <a:r>
              <a:rPr lang="fr-FR" sz="3200" noProof="0" dirty="0"/>
              <a:t>Abris</a:t>
            </a:r>
          </a:p>
          <a:p>
            <a:pPr marL="1257300" lvl="2" indent="-342900">
              <a:lnSpc>
                <a:spcPct val="120000"/>
              </a:lnSpc>
              <a:buFont typeface="+mj-lt"/>
              <a:buAutoNum type="arabicPeriod"/>
            </a:pPr>
            <a:r>
              <a:rPr lang="fr-FR" sz="3200" noProof="0" dirty="0"/>
              <a:t>EHA</a:t>
            </a:r>
          </a:p>
          <a:p>
            <a:pPr marL="1257300" lvl="2" indent="-342900">
              <a:lnSpc>
                <a:spcPct val="120000"/>
              </a:lnSpc>
              <a:buFont typeface="+mj-lt"/>
              <a:buAutoNum type="arabicPeriod"/>
            </a:pPr>
            <a:r>
              <a:rPr lang="fr-FR" sz="3200" noProof="0" dirty="0"/>
              <a:t>Accès aux marchés et modalités d’assistance</a:t>
            </a:r>
          </a:p>
          <a:p>
            <a:pPr marL="1257300" lvl="2" indent="-342900">
              <a:lnSpc>
                <a:spcPct val="120000"/>
              </a:lnSpc>
              <a:buFont typeface="+mj-lt"/>
              <a:buAutoNum type="arabicPeriod"/>
            </a:pPr>
            <a:r>
              <a:rPr lang="fr-FR" sz="3200" noProof="0" dirty="0"/>
              <a:t>Santé</a:t>
            </a:r>
          </a:p>
          <a:p>
            <a:pPr marL="0" indent="0">
              <a:lnSpc>
                <a:spcPct val="120000"/>
              </a:lnSpc>
              <a:buNone/>
            </a:pPr>
            <a:r>
              <a:rPr lang="fr-FR" sz="3800" noProof="0" dirty="0"/>
              <a:t>IV. 	Conclusion et discussion</a:t>
            </a:r>
          </a:p>
          <a:p>
            <a:pPr marL="1257300" lvl="2" indent="-342900">
              <a:lnSpc>
                <a:spcPct val="120000"/>
              </a:lnSpc>
              <a:buFont typeface="+mj-lt"/>
              <a:buAutoNum type="arabicPeriod"/>
            </a:pPr>
            <a:r>
              <a:rPr lang="fr-FR" sz="3200" noProof="0" dirty="0"/>
              <a:t>Prochaines étapes </a:t>
            </a:r>
          </a:p>
          <a:p>
            <a:pPr marL="1257300" lvl="2" indent="-342900">
              <a:lnSpc>
                <a:spcPct val="120000"/>
              </a:lnSpc>
              <a:buFont typeface="+mj-lt"/>
              <a:buAutoNum type="arabicPeriod"/>
            </a:pPr>
            <a:r>
              <a:rPr lang="fr-FR" sz="3200" dirty="0"/>
              <a:t>Leçons apprises (à compléter avec partenaires)</a:t>
            </a:r>
            <a:endParaRPr lang="fr-FR" sz="3200" noProof="0" dirty="0"/>
          </a:p>
          <a:p>
            <a:pPr marL="1257300" lvl="2" indent="-342900">
              <a:lnSpc>
                <a:spcPct val="120000"/>
              </a:lnSpc>
              <a:buFont typeface="+mj-lt"/>
              <a:buAutoNum type="arabicPeriod"/>
            </a:pPr>
            <a:endParaRPr lang="fr-FR" sz="3200"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315440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no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endParaRPr lang="fr-CH" altLang="en-US" sz="2400" dirty="0"/>
          </a:p>
        </p:txBody>
      </p:sp>
      <p:sp>
        <p:nvSpPr>
          <p:cNvPr id="4102" name="Rectangle 11"/>
          <p:cNvSpPr>
            <a:spLocks noGrp="1" noChangeArrowheads="1"/>
          </p:cNvSpPr>
          <p:nvPr>
            <p:ph type="ctrTitle"/>
          </p:nvPr>
        </p:nvSpPr>
        <p:spPr>
          <a:xfrm>
            <a:off x="714375" y="2052638"/>
            <a:ext cx="7962899" cy="1216025"/>
          </a:xfrm>
        </p:spPr>
        <p:txBody>
          <a:bodyPr>
            <a:noAutofit/>
          </a:bodyPr>
          <a:lstStyle/>
          <a:p>
            <a:pPr algn="ctr" eaLnBrk="1" hangingPunct="1">
              <a:lnSpc>
                <a:spcPct val="80000"/>
              </a:lnSpc>
              <a:defRPr/>
            </a:pPr>
            <a:r>
              <a:rPr lang="fr-FR" altLang="en-US" cap="small" noProof="0" dirty="0">
                <a:solidFill>
                  <a:schemeClr val="bg2">
                    <a:lumMod val="50000"/>
                  </a:schemeClr>
                </a:solidFill>
              </a:rPr>
              <a:t>3. RESULTATS CLES</a:t>
            </a: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137" y="6397879"/>
            <a:ext cx="2364673" cy="4154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6529" y="6377014"/>
            <a:ext cx="1260453" cy="457146"/>
          </a:xfrm>
          <a:prstGeom prst="rect">
            <a:avLst/>
          </a:prstGeom>
        </p:spPr>
      </p:pic>
    </p:spTree>
    <p:extLst>
      <p:ext uri="{BB962C8B-B14F-4D97-AF65-F5344CB8AC3E}">
        <p14:creationId xmlns:p14="http://schemas.microsoft.com/office/powerpoint/2010/main" val="923225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no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endParaRPr lang="fr-CH" altLang="en-US" sz="2400" dirty="0"/>
          </a:p>
        </p:txBody>
      </p:sp>
      <p:sp>
        <p:nvSpPr>
          <p:cNvPr id="4102" name="Rectangle 11"/>
          <p:cNvSpPr>
            <a:spLocks noGrp="1" noChangeArrowheads="1"/>
          </p:cNvSpPr>
          <p:nvPr>
            <p:ph type="ctrTitle"/>
          </p:nvPr>
        </p:nvSpPr>
        <p:spPr>
          <a:xfrm>
            <a:off x="714375" y="2052638"/>
            <a:ext cx="7962899" cy="1216025"/>
          </a:xfrm>
        </p:spPr>
        <p:txBody>
          <a:bodyPr>
            <a:noAutofit/>
          </a:bodyPr>
          <a:lstStyle/>
          <a:p>
            <a:pPr algn="ctr">
              <a:lnSpc>
                <a:spcPct val="80000"/>
              </a:lnSpc>
              <a:defRPr/>
            </a:pPr>
            <a:r>
              <a:rPr lang="fr-FR" altLang="en-US" cap="small" noProof="0" dirty="0">
                <a:solidFill>
                  <a:schemeClr val="bg2">
                    <a:lumMod val="50000"/>
                  </a:schemeClr>
                </a:solidFill>
              </a:rPr>
              <a:t>3. 1. Mouvements de population</a:t>
            </a: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37" y="6397879"/>
            <a:ext cx="2364673" cy="4154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422" y="6356149"/>
            <a:ext cx="1260453" cy="457146"/>
          </a:xfrm>
          <a:prstGeom prst="rect">
            <a:avLst/>
          </a:prstGeom>
        </p:spPr>
      </p:pic>
    </p:spTree>
    <p:extLst>
      <p:ext uri="{BB962C8B-B14F-4D97-AF65-F5344CB8AC3E}">
        <p14:creationId xmlns:p14="http://schemas.microsoft.com/office/powerpoint/2010/main" val="2482670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3509" y="174170"/>
            <a:ext cx="8132904" cy="673028"/>
          </a:xfrm>
        </p:spPr>
        <p:txBody>
          <a:bodyPr>
            <a:normAutofit fontScale="90000"/>
          </a:bodyPr>
          <a:lstStyle/>
          <a:p>
            <a:r>
              <a:rPr lang="fr-FR" sz="3600" b="0" noProof="0" dirty="0"/>
              <a:t>Présence de groupes de population, selon les IC</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6940775"/>
              </p:ext>
            </p:extLst>
          </p:nvPr>
        </p:nvGraphicFramePr>
        <p:xfrm>
          <a:off x="283509" y="1884044"/>
          <a:ext cx="8132904" cy="4831080"/>
        </p:xfrm>
        <a:graphic>
          <a:graphicData uri="http://schemas.openxmlformats.org/drawingml/2006/table">
            <a:tbl>
              <a:tblPr lastRow="1">
                <a:tableStyleId>{5C22544A-7EE6-4342-B048-85BDC9FD1C3A}</a:tableStyleId>
              </a:tblPr>
              <a:tblGrid>
                <a:gridCol w="2231091">
                  <a:extLst>
                    <a:ext uri="{9D8B030D-6E8A-4147-A177-3AD203B41FA5}">
                      <a16:colId xmlns:a16="http://schemas.microsoft.com/office/drawing/2014/main" val="3746163905"/>
                    </a:ext>
                  </a:extLst>
                </a:gridCol>
                <a:gridCol w="2076450">
                  <a:extLst>
                    <a:ext uri="{9D8B030D-6E8A-4147-A177-3AD203B41FA5}">
                      <a16:colId xmlns:a16="http://schemas.microsoft.com/office/drawing/2014/main" val="3682261344"/>
                    </a:ext>
                  </a:extLst>
                </a:gridCol>
                <a:gridCol w="1838325">
                  <a:extLst>
                    <a:ext uri="{9D8B030D-6E8A-4147-A177-3AD203B41FA5}">
                      <a16:colId xmlns:a16="http://schemas.microsoft.com/office/drawing/2014/main" val="4058202431"/>
                    </a:ext>
                  </a:extLst>
                </a:gridCol>
                <a:gridCol w="1987038">
                  <a:extLst>
                    <a:ext uri="{9D8B030D-6E8A-4147-A177-3AD203B41FA5}">
                      <a16:colId xmlns:a16="http://schemas.microsoft.com/office/drawing/2014/main" val="1012899760"/>
                    </a:ext>
                  </a:extLst>
                </a:gridCol>
              </a:tblGrid>
              <a:tr h="1376514">
                <a:tc>
                  <a:txBody>
                    <a:bodyPr/>
                    <a:lstStyle/>
                    <a:p>
                      <a:pPr algn="ctr" fontAlgn="b"/>
                      <a:endParaRPr lang="en-US" sz="2400" b="1" i="0" u="none" strike="noStrike" dirty="0">
                        <a:solidFill>
                          <a:srgbClr val="5A5959"/>
                        </a:solidFill>
                        <a:effectLst/>
                        <a:latin typeface="+mn-lt"/>
                      </a:endParaRPr>
                    </a:p>
                  </a:txBody>
                  <a:tcPr marR="7620" marT="762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2400" b="1" dirty="0">
                          <a:solidFill>
                            <a:srgbClr val="5A5959"/>
                          </a:solidFill>
                        </a:rPr>
                        <a:t>% d’AS avec présence de déplacés, par ZS</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2400" b="1" dirty="0">
                          <a:solidFill>
                            <a:srgbClr val="5A5959"/>
                          </a:solidFill>
                        </a:rPr>
                        <a:t>% d’AS avec présence de retournés, par ZS </a:t>
                      </a:r>
                    </a:p>
                  </a:txBody>
                  <a:tcPr marL="7620" marR="7620" marT="762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2400" b="1" dirty="0">
                          <a:solidFill>
                            <a:srgbClr val="5A5959"/>
                          </a:solidFill>
                        </a:rPr>
                        <a:t>% d’AS avec présence de réfugiés, par ZS  </a:t>
                      </a:r>
                    </a:p>
                  </a:txBody>
                  <a:tcPr marL="7620" marR="7620" marT="7620" marB="0" anchor="ctr"/>
                </a:tc>
                <a:extLst>
                  <a:ext uri="{0D108BD9-81ED-4DB2-BD59-A6C34878D82A}">
                    <a16:rowId xmlns:a16="http://schemas.microsoft.com/office/drawing/2014/main" val="3639207941"/>
                  </a:ext>
                </a:extLst>
              </a:tr>
              <a:tr h="349762">
                <a:tc>
                  <a:txBody>
                    <a:bodyPr/>
                    <a:lstStyle/>
                    <a:p>
                      <a:pPr algn="ctr" fontAlgn="b"/>
                      <a:r>
                        <a:rPr lang="en-US" sz="2400" b="1" i="0" u="none" strike="noStrike" dirty="0" err="1">
                          <a:solidFill>
                            <a:srgbClr val="5A5959"/>
                          </a:solidFill>
                          <a:effectLst/>
                          <a:latin typeface="+mn-lt"/>
                        </a:rPr>
                        <a:t>Kilwa</a:t>
                      </a:r>
                      <a:endParaRPr lang="en-US" sz="2400" b="1" i="0" u="none" strike="noStrike" dirty="0">
                        <a:solidFill>
                          <a:srgbClr val="5A5959"/>
                        </a:solidFill>
                        <a:effectLst/>
                        <a:latin typeface="+mn-lt"/>
                      </a:endParaRPr>
                    </a:p>
                  </a:txBody>
                  <a:tcPr marR="7620" marT="7620" marB="0" anchor="ctr"/>
                </a:tc>
                <a:tc>
                  <a:txBody>
                    <a:bodyPr/>
                    <a:lstStyle/>
                    <a:p>
                      <a:pPr algn="ctr" fontAlgn="b"/>
                      <a:r>
                        <a:rPr lang="en-US" sz="2400" b="1" i="0" u="none" strike="noStrike" dirty="0">
                          <a:solidFill>
                            <a:srgbClr val="5A5959"/>
                          </a:solidFill>
                          <a:effectLst/>
                          <a:latin typeface="+mn-lt"/>
                        </a:rPr>
                        <a:t>94%</a:t>
                      </a:r>
                    </a:p>
                  </a:txBody>
                  <a:tcPr marL="7620" marR="7620" marT="7620" marB="0" anchor="ctr"/>
                </a:tc>
                <a:tc>
                  <a:txBody>
                    <a:bodyPr/>
                    <a:lstStyle/>
                    <a:p>
                      <a:pPr algn="ctr" fontAlgn="b"/>
                      <a:r>
                        <a:rPr lang="en-US" sz="2400" b="1" i="0" u="none" strike="noStrike" dirty="0">
                          <a:solidFill>
                            <a:srgbClr val="5A5959"/>
                          </a:solidFill>
                          <a:effectLst/>
                          <a:latin typeface="+mn-lt"/>
                        </a:rPr>
                        <a:t>89%</a:t>
                      </a:r>
                    </a:p>
                  </a:txBody>
                  <a:tcPr marL="7620" marR="7620" marT="7620" marB="0" anchor="ctr"/>
                </a:tc>
                <a:tc>
                  <a:txBody>
                    <a:bodyPr/>
                    <a:lstStyle/>
                    <a:p>
                      <a:pPr algn="ctr" fontAlgn="b"/>
                      <a:r>
                        <a:rPr lang="en-US" sz="2400" b="1" i="0" u="none" strike="noStrike" dirty="0">
                          <a:solidFill>
                            <a:srgbClr val="5A5959"/>
                          </a:solidFill>
                          <a:effectLst/>
                          <a:latin typeface="+mn-lt"/>
                        </a:rPr>
                        <a:t>0%</a:t>
                      </a:r>
                    </a:p>
                  </a:txBody>
                  <a:tcPr marL="7620" marR="7620" marT="7620" marB="0" anchor="ctr"/>
                </a:tc>
                <a:extLst>
                  <a:ext uri="{0D108BD9-81ED-4DB2-BD59-A6C34878D82A}">
                    <a16:rowId xmlns:a16="http://schemas.microsoft.com/office/drawing/2014/main" val="1670965144"/>
                  </a:ext>
                </a:extLst>
              </a:tr>
              <a:tr h="349762">
                <a:tc>
                  <a:txBody>
                    <a:bodyPr/>
                    <a:lstStyle/>
                    <a:p>
                      <a:pPr algn="ctr" fontAlgn="b"/>
                      <a:r>
                        <a:rPr lang="en-US" sz="2400" b="1" i="0" u="none" strike="noStrike" dirty="0" err="1">
                          <a:solidFill>
                            <a:srgbClr val="5A5959"/>
                          </a:solidFill>
                          <a:effectLst/>
                          <a:latin typeface="+mn-lt"/>
                        </a:rPr>
                        <a:t>Mitwaba</a:t>
                      </a:r>
                      <a:endParaRPr lang="en-US" sz="2400" b="1" i="0" u="none" strike="noStrike" dirty="0">
                        <a:solidFill>
                          <a:srgbClr val="5A5959"/>
                        </a:solidFill>
                        <a:effectLst/>
                        <a:latin typeface="+mn-lt"/>
                      </a:endParaRPr>
                    </a:p>
                  </a:txBody>
                  <a:tcPr marR="7620" marT="7620" marB="0" anchor="ctr"/>
                </a:tc>
                <a:tc>
                  <a:txBody>
                    <a:bodyPr/>
                    <a:lstStyle/>
                    <a:p>
                      <a:pPr algn="ctr" fontAlgn="b"/>
                      <a:r>
                        <a:rPr lang="en-US" sz="2400" b="1" i="0" u="none" strike="noStrike">
                          <a:solidFill>
                            <a:srgbClr val="5A5959"/>
                          </a:solidFill>
                          <a:effectLst/>
                          <a:latin typeface="+mn-lt"/>
                        </a:rPr>
                        <a:t>64%</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5A5959"/>
                          </a:solidFill>
                          <a:effectLst/>
                          <a:latin typeface="+mn-lt"/>
                        </a:rPr>
                        <a:t>86%</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5A5959"/>
                          </a:solidFill>
                          <a:effectLst/>
                          <a:latin typeface="+mn-lt"/>
                        </a:rPr>
                        <a:t>0%</a:t>
                      </a:r>
                    </a:p>
                  </a:txBody>
                  <a:tcPr marL="7620" marR="7620" marT="7620" marB="0" anchor="ctr"/>
                </a:tc>
                <a:extLst>
                  <a:ext uri="{0D108BD9-81ED-4DB2-BD59-A6C34878D82A}">
                    <a16:rowId xmlns:a16="http://schemas.microsoft.com/office/drawing/2014/main" val="2960877911"/>
                  </a:ext>
                </a:extLst>
              </a:tr>
              <a:tr h="349762">
                <a:tc>
                  <a:txBody>
                    <a:bodyPr/>
                    <a:lstStyle/>
                    <a:p>
                      <a:pPr algn="ctr" fontAlgn="b"/>
                      <a:r>
                        <a:rPr lang="en-US" sz="2400" b="1" i="0" u="none" strike="noStrike" dirty="0" err="1">
                          <a:solidFill>
                            <a:srgbClr val="5A5959"/>
                          </a:solidFill>
                          <a:effectLst/>
                          <a:latin typeface="+mn-lt"/>
                        </a:rPr>
                        <a:t>Mufunga</a:t>
                      </a:r>
                      <a:r>
                        <a:rPr lang="en-US" sz="2400" b="1" i="0" u="none" strike="noStrike" dirty="0">
                          <a:solidFill>
                            <a:srgbClr val="5A5959"/>
                          </a:solidFill>
                          <a:effectLst/>
                          <a:latin typeface="+mn-lt"/>
                        </a:rPr>
                        <a:t> </a:t>
                      </a:r>
                      <a:r>
                        <a:rPr lang="en-US" sz="2400" b="1" i="0" u="none" strike="noStrike" dirty="0" err="1">
                          <a:solidFill>
                            <a:srgbClr val="5A5959"/>
                          </a:solidFill>
                          <a:effectLst/>
                          <a:latin typeface="+mn-lt"/>
                        </a:rPr>
                        <a:t>Sampwe</a:t>
                      </a:r>
                      <a:endParaRPr lang="en-US" sz="2400" b="1" i="0" u="none" strike="noStrike" dirty="0">
                        <a:solidFill>
                          <a:srgbClr val="5A5959"/>
                        </a:solidFill>
                        <a:effectLst/>
                        <a:latin typeface="+mn-lt"/>
                      </a:endParaRPr>
                    </a:p>
                  </a:txBody>
                  <a:tcPr marR="7620" marT="7620" marB="0" anchor="ctr"/>
                </a:tc>
                <a:tc>
                  <a:txBody>
                    <a:bodyPr/>
                    <a:lstStyle/>
                    <a:p>
                      <a:pPr algn="ctr" fontAlgn="b"/>
                      <a:r>
                        <a:rPr lang="en-US" sz="2400" b="1" i="0" u="none" strike="noStrike" dirty="0">
                          <a:solidFill>
                            <a:srgbClr val="5A5959"/>
                          </a:solidFill>
                          <a:effectLst/>
                          <a:latin typeface="+mn-lt"/>
                        </a:rPr>
                        <a:t>100%</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5A5959"/>
                          </a:solidFill>
                          <a:effectLst/>
                          <a:latin typeface="+mn-lt"/>
                        </a:rPr>
                        <a:t>100%</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5A5959"/>
                          </a:solidFill>
                          <a:effectLst/>
                          <a:latin typeface="+mn-lt"/>
                        </a:rPr>
                        <a:t>0%</a:t>
                      </a:r>
                    </a:p>
                  </a:txBody>
                  <a:tcPr marL="7620" marR="7620" marT="7620" marB="0" anchor="ctr"/>
                </a:tc>
                <a:extLst>
                  <a:ext uri="{0D108BD9-81ED-4DB2-BD59-A6C34878D82A}">
                    <a16:rowId xmlns:a16="http://schemas.microsoft.com/office/drawing/2014/main" val="3446809028"/>
                  </a:ext>
                </a:extLst>
              </a:tr>
              <a:tr h="349762">
                <a:tc>
                  <a:txBody>
                    <a:bodyPr/>
                    <a:lstStyle/>
                    <a:p>
                      <a:pPr algn="ctr" fontAlgn="b"/>
                      <a:r>
                        <a:rPr lang="en-US" sz="2400" b="1" i="0" u="none" strike="noStrike" dirty="0" err="1">
                          <a:solidFill>
                            <a:srgbClr val="5A5959"/>
                          </a:solidFill>
                          <a:effectLst/>
                          <a:latin typeface="+mn-lt"/>
                        </a:rPr>
                        <a:t>Pweto</a:t>
                      </a:r>
                      <a:endParaRPr lang="en-US" sz="2400" b="1" i="0" u="none" strike="noStrike" dirty="0">
                        <a:solidFill>
                          <a:srgbClr val="5A5959"/>
                        </a:solidFill>
                        <a:effectLst/>
                        <a:latin typeface="+mn-lt"/>
                      </a:endParaRPr>
                    </a:p>
                  </a:txBody>
                  <a:tcPr marR="7620" marT="7620" marB="0" anchor="ctr"/>
                </a:tc>
                <a:tc>
                  <a:txBody>
                    <a:bodyPr/>
                    <a:lstStyle/>
                    <a:p>
                      <a:pPr algn="ctr" fontAlgn="b"/>
                      <a:r>
                        <a:rPr lang="en-US" sz="2400" b="1" i="0" u="none" strike="noStrike" dirty="0">
                          <a:solidFill>
                            <a:srgbClr val="5A5959"/>
                          </a:solidFill>
                          <a:effectLst/>
                          <a:latin typeface="+mn-lt"/>
                        </a:rPr>
                        <a:t>100%</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5A5959"/>
                          </a:solidFill>
                          <a:effectLst/>
                          <a:latin typeface="+mn-lt"/>
                        </a:rPr>
                        <a:t>100%</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5A5959"/>
                          </a:solidFill>
                          <a:effectLst/>
                          <a:latin typeface="+mn-lt"/>
                        </a:rPr>
                        <a:t>0%</a:t>
                      </a:r>
                    </a:p>
                  </a:txBody>
                  <a:tcPr marL="7620" marR="7620" marT="7620" marB="0" anchor="ctr"/>
                </a:tc>
                <a:extLst>
                  <a:ext uri="{0D108BD9-81ED-4DB2-BD59-A6C34878D82A}">
                    <a16:rowId xmlns:a16="http://schemas.microsoft.com/office/drawing/2014/main" val="2148573998"/>
                  </a:ext>
                </a:extLst>
              </a:tr>
              <a:tr h="349762">
                <a:tc>
                  <a:txBody>
                    <a:bodyPr/>
                    <a:lstStyle/>
                    <a:p>
                      <a:pPr algn="ctr" fontAlgn="b"/>
                      <a:r>
                        <a:rPr lang="en-US" sz="2400" b="1" i="0" u="none" strike="noStrike" dirty="0">
                          <a:solidFill>
                            <a:schemeClr val="bg1"/>
                          </a:solidFill>
                          <a:effectLst/>
                          <a:latin typeface="+mn-lt"/>
                        </a:rPr>
                        <a:t>Total au HK</a:t>
                      </a:r>
                    </a:p>
                  </a:txBody>
                  <a:tcPr marR="7620" marT="7620" marB="0" anchor="ctr">
                    <a:solidFill>
                      <a:srgbClr val="EE5859"/>
                    </a:solidFill>
                  </a:tcPr>
                </a:tc>
                <a:tc>
                  <a:txBody>
                    <a:bodyPr/>
                    <a:lstStyle/>
                    <a:p>
                      <a:pPr algn="ctr" fontAlgn="b"/>
                      <a:r>
                        <a:rPr lang="en-US" sz="2400" b="1" i="0" u="none" strike="noStrike" dirty="0">
                          <a:solidFill>
                            <a:schemeClr val="bg1"/>
                          </a:solidFill>
                          <a:effectLst/>
                          <a:latin typeface="+mn-lt"/>
                        </a:rPr>
                        <a:t>90%</a:t>
                      </a:r>
                    </a:p>
                  </a:txBody>
                  <a:tcPr marL="7620" marR="7620" marT="7620" marB="0" anchor="ctr">
                    <a:solidFill>
                      <a:srgbClr val="EE585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chemeClr val="bg1"/>
                          </a:solidFill>
                          <a:effectLst/>
                          <a:latin typeface="+mn-lt"/>
                        </a:rPr>
                        <a:t>94%</a:t>
                      </a:r>
                    </a:p>
                  </a:txBody>
                  <a:tcPr marL="7620" marR="7620" marT="7620" marB="0" anchor="ctr">
                    <a:solidFill>
                      <a:srgbClr val="EE585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chemeClr val="bg1"/>
                          </a:solidFill>
                          <a:effectLst/>
                          <a:latin typeface="+mn-lt"/>
                        </a:rPr>
                        <a:t>0%</a:t>
                      </a:r>
                    </a:p>
                  </a:txBody>
                  <a:tcPr marL="7620" marR="7620" marT="7620" marB="0" anchor="ctr">
                    <a:solidFill>
                      <a:srgbClr val="EE5859"/>
                    </a:solidFill>
                  </a:tcPr>
                </a:tc>
                <a:extLst>
                  <a:ext uri="{0D108BD9-81ED-4DB2-BD59-A6C34878D82A}">
                    <a16:rowId xmlns:a16="http://schemas.microsoft.com/office/drawing/2014/main" val="3612715481"/>
                  </a:ext>
                </a:extLst>
              </a:tr>
              <a:tr h="349762">
                <a:tc>
                  <a:txBody>
                    <a:bodyPr/>
                    <a:lstStyle/>
                    <a:p>
                      <a:pPr algn="ctr" fontAlgn="b"/>
                      <a:r>
                        <a:rPr lang="en-US" sz="2400" b="1" i="0" u="none" strike="noStrike" dirty="0" err="1">
                          <a:solidFill>
                            <a:srgbClr val="5A5959"/>
                          </a:solidFill>
                          <a:effectLst/>
                          <a:latin typeface="+mn-lt"/>
                        </a:rPr>
                        <a:t>Malemba</a:t>
                      </a:r>
                      <a:r>
                        <a:rPr lang="en-US" sz="2400" b="1" i="0" u="none" strike="noStrike" dirty="0">
                          <a:solidFill>
                            <a:srgbClr val="5A5959"/>
                          </a:solidFill>
                          <a:effectLst/>
                          <a:latin typeface="+mn-lt"/>
                        </a:rPr>
                        <a:t> </a:t>
                      </a:r>
                      <a:r>
                        <a:rPr lang="en-US" sz="2400" b="1" i="0" u="none" strike="noStrike" dirty="0" err="1">
                          <a:solidFill>
                            <a:srgbClr val="5A5959"/>
                          </a:solidFill>
                          <a:effectLst/>
                          <a:latin typeface="+mn-lt"/>
                        </a:rPr>
                        <a:t>Nkulu</a:t>
                      </a:r>
                      <a:endParaRPr lang="en-US" sz="2400" b="1" i="0" u="none" strike="noStrike" dirty="0">
                        <a:solidFill>
                          <a:srgbClr val="5A5959"/>
                        </a:solidFill>
                        <a:effectLst/>
                        <a:latin typeface="+mn-lt"/>
                      </a:endParaRPr>
                    </a:p>
                  </a:txBody>
                  <a:tcPr marR="7620" marT="7620" marB="0" anchor="ctr"/>
                </a:tc>
                <a:tc>
                  <a:txBody>
                    <a:bodyPr/>
                    <a:lstStyle/>
                    <a:p>
                      <a:pPr algn="ctr" fontAlgn="b"/>
                      <a:r>
                        <a:rPr lang="en-US" sz="2400" b="1" i="0" u="none" strike="noStrike" dirty="0">
                          <a:solidFill>
                            <a:srgbClr val="5A5959"/>
                          </a:solidFill>
                          <a:effectLst/>
                          <a:latin typeface="+mn-lt"/>
                        </a:rPr>
                        <a:t>100%</a:t>
                      </a:r>
                    </a:p>
                  </a:txBody>
                  <a:tcPr marL="7620" marR="7620" marT="7620" marB="0" anchor="ctr"/>
                </a:tc>
                <a:tc>
                  <a:txBody>
                    <a:bodyPr/>
                    <a:lstStyle/>
                    <a:p>
                      <a:pPr algn="ctr" fontAlgn="b"/>
                      <a:r>
                        <a:rPr lang="en-US" sz="2400" b="1" i="0" u="none" strike="noStrike">
                          <a:solidFill>
                            <a:srgbClr val="5A5959"/>
                          </a:solidFill>
                          <a:effectLst/>
                          <a:latin typeface="+mn-lt"/>
                        </a:rPr>
                        <a:t>35%</a:t>
                      </a:r>
                    </a:p>
                  </a:txBody>
                  <a:tcPr marL="7620" marR="7620" marT="7620" marB="0" anchor="ctr"/>
                </a:tc>
                <a:tc>
                  <a:txBody>
                    <a:bodyPr/>
                    <a:lstStyle/>
                    <a:p>
                      <a:pPr algn="ctr" fontAlgn="b"/>
                      <a:r>
                        <a:rPr lang="en-US" sz="2400" b="1" i="0" u="none" strike="noStrike">
                          <a:solidFill>
                            <a:srgbClr val="5A5959"/>
                          </a:solidFill>
                          <a:effectLst/>
                          <a:latin typeface="+mn-lt"/>
                        </a:rPr>
                        <a:t>0%</a:t>
                      </a:r>
                    </a:p>
                  </a:txBody>
                  <a:tcPr marL="7620" marR="7620" marT="7620" marB="0" anchor="ctr"/>
                </a:tc>
                <a:extLst>
                  <a:ext uri="{0D108BD9-81ED-4DB2-BD59-A6C34878D82A}">
                    <a16:rowId xmlns:a16="http://schemas.microsoft.com/office/drawing/2014/main" val="936509739"/>
                  </a:ext>
                </a:extLst>
              </a:tr>
              <a:tr h="349762">
                <a:tc>
                  <a:txBody>
                    <a:bodyPr/>
                    <a:lstStyle/>
                    <a:p>
                      <a:pPr algn="ctr" fontAlgn="b"/>
                      <a:r>
                        <a:rPr lang="en-US" sz="2400" b="1" i="0" u="none" strike="noStrike" dirty="0">
                          <a:solidFill>
                            <a:srgbClr val="5A5959"/>
                          </a:solidFill>
                          <a:effectLst/>
                          <a:latin typeface="+mn-lt"/>
                        </a:rPr>
                        <a:t>Mukanga</a:t>
                      </a:r>
                    </a:p>
                  </a:txBody>
                  <a:tcPr marR="7620" marT="7620" marB="0" anchor="ctr"/>
                </a:tc>
                <a:tc>
                  <a:txBody>
                    <a:bodyPr/>
                    <a:lstStyle/>
                    <a:p>
                      <a:pPr algn="ctr" fontAlgn="b"/>
                      <a:r>
                        <a:rPr lang="en-US" sz="2400" b="1" i="0" u="none" strike="noStrike">
                          <a:solidFill>
                            <a:srgbClr val="5A5959"/>
                          </a:solidFill>
                          <a:effectLst/>
                          <a:latin typeface="+mn-lt"/>
                        </a:rPr>
                        <a:t>100%</a:t>
                      </a:r>
                    </a:p>
                  </a:txBody>
                  <a:tcPr marL="7620" marR="7620" marT="7620" marB="0" anchor="ctr"/>
                </a:tc>
                <a:tc>
                  <a:txBody>
                    <a:bodyPr/>
                    <a:lstStyle/>
                    <a:p>
                      <a:pPr algn="ctr" fontAlgn="b"/>
                      <a:r>
                        <a:rPr lang="en-US" sz="2400" b="1" i="0" u="none" strike="noStrike" dirty="0">
                          <a:solidFill>
                            <a:srgbClr val="5A5959"/>
                          </a:solidFill>
                          <a:effectLst/>
                          <a:latin typeface="+mn-lt"/>
                        </a:rPr>
                        <a:t>100%</a:t>
                      </a:r>
                    </a:p>
                  </a:txBody>
                  <a:tcPr marL="7620" marR="7620" marT="7620" marB="0" anchor="ctr"/>
                </a:tc>
                <a:tc>
                  <a:txBody>
                    <a:bodyPr/>
                    <a:lstStyle/>
                    <a:p>
                      <a:pPr algn="ctr" fontAlgn="b"/>
                      <a:r>
                        <a:rPr lang="en-US" sz="2400" b="1" i="0" u="none" strike="noStrike">
                          <a:solidFill>
                            <a:srgbClr val="5A5959"/>
                          </a:solidFill>
                          <a:effectLst/>
                          <a:latin typeface="+mn-lt"/>
                        </a:rPr>
                        <a:t>0%</a:t>
                      </a:r>
                    </a:p>
                  </a:txBody>
                  <a:tcPr marL="7620" marR="7620" marT="7620" marB="0" anchor="ctr"/>
                </a:tc>
                <a:extLst>
                  <a:ext uri="{0D108BD9-81ED-4DB2-BD59-A6C34878D82A}">
                    <a16:rowId xmlns:a16="http://schemas.microsoft.com/office/drawing/2014/main" val="2023188004"/>
                  </a:ext>
                </a:extLst>
              </a:tr>
              <a:tr h="349762">
                <a:tc>
                  <a:txBody>
                    <a:bodyPr/>
                    <a:lstStyle/>
                    <a:p>
                      <a:pPr algn="ctr" fontAlgn="b"/>
                      <a:r>
                        <a:rPr lang="en-US" sz="2400" b="1" i="0" u="none" strike="noStrike" dirty="0" err="1">
                          <a:solidFill>
                            <a:srgbClr val="5A5959"/>
                          </a:solidFill>
                          <a:effectLst/>
                          <a:latin typeface="+mn-lt"/>
                        </a:rPr>
                        <a:t>Mulongo</a:t>
                      </a:r>
                      <a:endParaRPr lang="en-US" sz="2400" b="1" i="0" u="none" strike="noStrike" dirty="0">
                        <a:solidFill>
                          <a:srgbClr val="5A5959"/>
                        </a:solidFill>
                        <a:effectLst/>
                        <a:latin typeface="+mn-lt"/>
                      </a:endParaRPr>
                    </a:p>
                  </a:txBody>
                  <a:tcPr marR="7620" marT="7620" marB="0" anchor="ctr"/>
                </a:tc>
                <a:tc>
                  <a:txBody>
                    <a:bodyPr/>
                    <a:lstStyle/>
                    <a:p>
                      <a:pPr algn="ctr" fontAlgn="b"/>
                      <a:r>
                        <a:rPr lang="en-US" sz="2400" b="1" i="0" u="none" strike="noStrike">
                          <a:solidFill>
                            <a:srgbClr val="5A5959"/>
                          </a:solidFill>
                          <a:effectLst/>
                          <a:latin typeface="+mn-lt"/>
                        </a:rPr>
                        <a:t>100%</a:t>
                      </a:r>
                    </a:p>
                  </a:txBody>
                  <a:tcPr marL="7620" marR="7620" marT="7620" marB="0" anchor="ctr"/>
                </a:tc>
                <a:tc>
                  <a:txBody>
                    <a:bodyPr/>
                    <a:lstStyle/>
                    <a:p>
                      <a:pPr algn="ctr" fontAlgn="b"/>
                      <a:r>
                        <a:rPr lang="en-US" sz="2400" b="1" i="0" u="none" strike="noStrike" dirty="0">
                          <a:solidFill>
                            <a:srgbClr val="5A5959"/>
                          </a:solidFill>
                          <a:effectLst/>
                          <a:latin typeface="+mn-lt"/>
                        </a:rPr>
                        <a:t>5%</a:t>
                      </a:r>
                    </a:p>
                  </a:txBody>
                  <a:tcPr marL="7620" marR="7620" marT="7620" marB="0" anchor="ctr"/>
                </a:tc>
                <a:tc>
                  <a:txBody>
                    <a:bodyPr/>
                    <a:lstStyle/>
                    <a:p>
                      <a:pPr algn="ctr" fontAlgn="b"/>
                      <a:r>
                        <a:rPr lang="en-US" sz="2400" b="1" i="0" u="none" strike="noStrike" dirty="0">
                          <a:solidFill>
                            <a:srgbClr val="5A5959"/>
                          </a:solidFill>
                          <a:effectLst/>
                          <a:latin typeface="+mn-lt"/>
                        </a:rPr>
                        <a:t>5%</a:t>
                      </a:r>
                    </a:p>
                  </a:txBody>
                  <a:tcPr marL="7620" marR="7620" marT="7620" marB="0" anchor="ctr"/>
                </a:tc>
                <a:extLst>
                  <a:ext uri="{0D108BD9-81ED-4DB2-BD59-A6C34878D82A}">
                    <a16:rowId xmlns:a16="http://schemas.microsoft.com/office/drawing/2014/main" val="1989997726"/>
                  </a:ext>
                </a:extLst>
              </a:tr>
              <a:tr h="349762">
                <a:tc>
                  <a:txBody>
                    <a:bodyPr/>
                    <a:lstStyle/>
                    <a:p>
                      <a:pPr algn="ctr" fontAlgn="b"/>
                      <a:r>
                        <a:rPr lang="en-US" sz="2400" b="1" i="0" u="none" strike="noStrike" dirty="0">
                          <a:solidFill>
                            <a:schemeClr val="bg1"/>
                          </a:solidFill>
                          <a:effectLst/>
                          <a:latin typeface="Arial Narrow" panose="020B0606020202030204" pitchFamily="34" charset="0"/>
                        </a:rPr>
                        <a:t>Total au HL</a:t>
                      </a:r>
                    </a:p>
                  </a:txBody>
                  <a:tcPr marL="7620" marR="7620" marT="7620" marB="0" anchor="ctr"/>
                </a:tc>
                <a:tc>
                  <a:txBody>
                    <a:bodyPr/>
                    <a:lstStyle/>
                    <a:p>
                      <a:pPr algn="ctr" fontAlgn="b"/>
                      <a:r>
                        <a:rPr lang="en-US" sz="2400" b="1" i="0" u="none" strike="noStrike" dirty="0">
                          <a:solidFill>
                            <a:schemeClr val="bg1"/>
                          </a:solidFill>
                          <a:effectLst/>
                          <a:latin typeface="Arial Narrow" panose="020B0606020202030204" pitchFamily="34" charset="0"/>
                        </a:rPr>
                        <a:t>100%</a:t>
                      </a:r>
                    </a:p>
                  </a:txBody>
                  <a:tcPr marL="7620" marR="7620" marT="7620" marB="0" anchor="ctr"/>
                </a:tc>
                <a:tc>
                  <a:txBody>
                    <a:bodyPr/>
                    <a:lstStyle/>
                    <a:p>
                      <a:pPr algn="ctr" fontAlgn="b"/>
                      <a:r>
                        <a:rPr lang="en-US" sz="2400" b="1" i="0" u="none" strike="noStrike" dirty="0">
                          <a:solidFill>
                            <a:schemeClr val="bg1"/>
                          </a:solidFill>
                          <a:effectLst/>
                          <a:latin typeface="Arial Narrow" panose="020B0606020202030204" pitchFamily="34" charset="0"/>
                        </a:rPr>
                        <a:t>47%</a:t>
                      </a:r>
                    </a:p>
                  </a:txBody>
                  <a:tcPr marL="7620" marR="7620" marT="7620" marB="0" anchor="ctr"/>
                </a:tc>
                <a:tc>
                  <a:txBody>
                    <a:bodyPr/>
                    <a:lstStyle/>
                    <a:p>
                      <a:pPr algn="ctr" fontAlgn="b"/>
                      <a:r>
                        <a:rPr lang="en-US" sz="2400" b="1" i="0" u="none" strike="noStrike" dirty="0">
                          <a:solidFill>
                            <a:schemeClr val="bg1"/>
                          </a:solidFill>
                          <a:effectLst/>
                          <a:latin typeface="Arial Narrow" panose="020B0606020202030204" pitchFamily="34" charset="0"/>
                        </a:rPr>
                        <a:t>2%</a:t>
                      </a:r>
                    </a:p>
                  </a:txBody>
                  <a:tcPr marL="7620" marR="7620" marT="7620" marB="0" anchor="ctr"/>
                </a:tc>
                <a:extLst>
                  <a:ext uri="{0D108BD9-81ED-4DB2-BD59-A6C34878D82A}">
                    <a16:rowId xmlns:a16="http://schemas.microsoft.com/office/drawing/2014/main" val="1507973099"/>
                  </a:ext>
                </a:extLst>
              </a:tr>
            </a:tbl>
          </a:graphicData>
        </a:graphic>
      </p:graphicFrame>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4" name="TextBox 3"/>
          <p:cNvSpPr txBox="1"/>
          <p:nvPr/>
        </p:nvSpPr>
        <p:spPr>
          <a:xfrm>
            <a:off x="283509" y="847198"/>
            <a:ext cx="8132904" cy="646331"/>
          </a:xfrm>
          <a:prstGeom prst="rect">
            <a:avLst/>
          </a:prstGeom>
          <a:noFill/>
        </p:spPr>
        <p:txBody>
          <a:bodyPr wrap="square" rtlCol="0">
            <a:spAutoFit/>
          </a:bodyPr>
          <a:lstStyle/>
          <a:p>
            <a:pPr algn="just"/>
            <a:r>
              <a:rPr lang="fr-FR" dirty="0">
                <a:solidFill>
                  <a:srgbClr val="5A5959"/>
                </a:solidFill>
              </a:rPr>
              <a:t>La présence de déplacés a été signalée dans 90%, 100% et 78% des AS enquêtées dans les provinces du HK, HL et TN respectivement. </a:t>
            </a:r>
          </a:p>
        </p:txBody>
      </p:sp>
    </p:spTree>
    <p:extLst>
      <p:ext uri="{BB962C8B-B14F-4D97-AF65-F5344CB8AC3E}">
        <p14:creationId xmlns:p14="http://schemas.microsoft.com/office/powerpoint/2010/main" val="215462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350" y="40820"/>
            <a:ext cx="7947718" cy="673028"/>
          </a:xfrm>
        </p:spPr>
        <p:txBody>
          <a:bodyPr>
            <a:normAutofit fontScale="90000"/>
          </a:bodyPr>
          <a:lstStyle/>
          <a:p>
            <a:r>
              <a:rPr lang="fr-FR" sz="3600" b="0" noProof="0" dirty="0"/>
              <a:t>Présence de groupes de population, selon les IC</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10726686"/>
              </p:ext>
            </p:extLst>
          </p:nvPr>
        </p:nvGraphicFramePr>
        <p:xfrm>
          <a:off x="104775" y="1884808"/>
          <a:ext cx="8372475" cy="4779223"/>
        </p:xfrm>
        <a:graphic>
          <a:graphicData uri="http://schemas.openxmlformats.org/drawingml/2006/table">
            <a:tbl>
              <a:tblPr lastRow="1">
                <a:tableStyleId>{5C22544A-7EE6-4342-B048-85BDC9FD1C3A}</a:tableStyleId>
              </a:tblPr>
              <a:tblGrid>
                <a:gridCol w="1865366">
                  <a:extLst>
                    <a:ext uri="{9D8B030D-6E8A-4147-A177-3AD203B41FA5}">
                      <a16:colId xmlns:a16="http://schemas.microsoft.com/office/drawing/2014/main" val="3746163905"/>
                    </a:ext>
                  </a:extLst>
                </a:gridCol>
                <a:gridCol w="2463259">
                  <a:extLst>
                    <a:ext uri="{9D8B030D-6E8A-4147-A177-3AD203B41FA5}">
                      <a16:colId xmlns:a16="http://schemas.microsoft.com/office/drawing/2014/main" val="3682261344"/>
                    </a:ext>
                  </a:extLst>
                </a:gridCol>
                <a:gridCol w="2021925">
                  <a:extLst>
                    <a:ext uri="{9D8B030D-6E8A-4147-A177-3AD203B41FA5}">
                      <a16:colId xmlns:a16="http://schemas.microsoft.com/office/drawing/2014/main" val="4058202431"/>
                    </a:ext>
                  </a:extLst>
                </a:gridCol>
                <a:gridCol w="2021925">
                  <a:extLst>
                    <a:ext uri="{9D8B030D-6E8A-4147-A177-3AD203B41FA5}">
                      <a16:colId xmlns:a16="http://schemas.microsoft.com/office/drawing/2014/main" val="1012899760"/>
                    </a:ext>
                  </a:extLst>
                </a:gridCol>
              </a:tblGrid>
              <a:tr h="702653">
                <a:tc>
                  <a:txBody>
                    <a:bodyPr/>
                    <a:lstStyle/>
                    <a:p>
                      <a:pPr algn="ctr" fontAlgn="b"/>
                      <a:endParaRPr lang="en-US" sz="2000" b="1" i="0" u="none" strike="noStrike" dirty="0">
                        <a:solidFill>
                          <a:srgbClr val="5A5959"/>
                        </a:solidFill>
                        <a:effectLst/>
                        <a:latin typeface="+mn-lt"/>
                      </a:endParaRPr>
                    </a:p>
                  </a:txBody>
                  <a:tcPr marR="7620" marT="7620"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2000" b="1" dirty="0">
                          <a:solidFill>
                            <a:srgbClr val="5A5959"/>
                          </a:solidFill>
                        </a:rPr>
                        <a:t>% d’AS avec présence de déplacés, par ZS</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2000" b="1" dirty="0">
                          <a:solidFill>
                            <a:srgbClr val="5A5959"/>
                          </a:solidFill>
                        </a:rPr>
                        <a:t>% d’AS avec présence de retournés, par ZS </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2000" b="1" dirty="0">
                          <a:solidFill>
                            <a:srgbClr val="5A5959"/>
                          </a:solidFill>
                        </a:rPr>
                        <a:t>% d’AS avec présence de réfugiés, par ZS  </a:t>
                      </a:r>
                    </a:p>
                  </a:txBody>
                  <a:tcPr marL="7620" marR="7620" marT="7620" marB="0" anchor="ctr"/>
                </a:tc>
                <a:extLst>
                  <a:ext uri="{0D108BD9-81ED-4DB2-BD59-A6C34878D82A}">
                    <a16:rowId xmlns:a16="http://schemas.microsoft.com/office/drawing/2014/main" val="3639207941"/>
                  </a:ext>
                </a:extLst>
              </a:tr>
              <a:tr h="322253">
                <a:tc>
                  <a:txBody>
                    <a:bodyPr/>
                    <a:lstStyle/>
                    <a:p>
                      <a:pPr algn="ctr" fontAlgn="b"/>
                      <a:r>
                        <a:rPr lang="en-US" sz="2000" b="1" i="0" u="none" strike="noStrike" dirty="0" err="1">
                          <a:solidFill>
                            <a:srgbClr val="5A5959"/>
                          </a:solidFill>
                          <a:effectLst/>
                          <a:latin typeface="+mn-lt"/>
                        </a:rPr>
                        <a:t>Ankoro</a:t>
                      </a:r>
                      <a:endParaRPr lang="en-US" sz="2000" b="1" i="0" u="none" strike="noStrike" dirty="0">
                        <a:solidFill>
                          <a:srgbClr val="5A5959"/>
                        </a:solidFill>
                        <a:effectLst/>
                        <a:latin typeface="+mn-lt"/>
                      </a:endParaRPr>
                    </a:p>
                  </a:txBody>
                  <a:tcPr marR="7620" marT="7620" marB="0" anchor="ctr"/>
                </a:tc>
                <a:tc>
                  <a:txBody>
                    <a:bodyPr/>
                    <a:lstStyle/>
                    <a:p>
                      <a:pPr algn="ctr" fontAlgn="b"/>
                      <a:r>
                        <a:rPr lang="en-US" sz="2000" b="1" i="0" u="none" strike="noStrike">
                          <a:solidFill>
                            <a:srgbClr val="5A5959"/>
                          </a:solidFill>
                          <a:effectLst/>
                          <a:latin typeface="+mn-lt"/>
                        </a:rPr>
                        <a:t>100%</a:t>
                      </a:r>
                    </a:p>
                  </a:txBody>
                  <a:tcPr marL="7620" marR="7620" marT="7620" marB="0" anchor="ctr"/>
                </a:tc>
                <a:tc>
                  <a:txBody>
                    <a:bodyPr/>
                    <a:lstStyle/>
                    <a:p>
                      <a:pPr algn="ctr" fontAlgn="b"/>
                      <a:r>
                        <a:rPr lang="en-US" sz="2000" b="1" i="0" u="none" strike="noStrike" dirty="0">
                          <a:solidFill>
                            <a:srgbClr val="5A5959"/>
                          </a:solidFill>
                          <a:effectLst/>
                          <a:latin typeface="+mn-lt"/>
                        </a:rPr>
                        <a:t>100%</a:t>
                      </a:r>
                    </a:p>
                  </a:txBody>
                  <a:tcPr marL="7620" marR="7620" marT="7620" marB="0" anchor="ctr"/>
                </a:tc>
                <a:tc>
                  <a:txBody>
                    <a:bodyPr/>
                    <a:lstStyle/>
                    <a:p>
                      <a:pPr algn="ctr" fontAlgn="b"/>
                      <a:r>
                        <a:rPr lang="en-US" sz="2000" b="1" i="0" u="none" strike="noStrike">
                          <a:solidFill>
                            <a:srgbClr val="5A5959"/>
                          </a:solidFill>
                          <a:effectLst/>
                          <a:latin typeface="+mn-lt"/>
                        </a:rPr>
                        <a:t>0%</a:t>
                      </a:r>
                    </a:p>
                  </a:txBody>
                  <a:tcPr marL="7620" marR="7620" marT="7620" marB="0" anchor="ctr"/>
                </a:tc>
                <a:extLst>
                  <a:ext uri="{0D108BD9-81ED-4DB2-BD59-A6C34878D82A}">
                    <a16:rowId xmlns:a16="http://schemas.microsoft.com/office/drawing/2014/main" val="1670965144"/>
                  </a:ext>
                </a:extLst>
              </a:tr>
              <a:tr h="322253">
                <a:tc>
                  <a:txBody>
                    <a:bodyPr/>
                    <a:lstStyle/>
                    <a:p>
                      <a:pPr algn="ctr" fontAlgn="b"/>
                      <a:r>
                        <a:rPr lang="en-US" sz="2000" b="1" i="0" u="none" strike="noStrike" dirty="0" err="1">
                          <a:solidFill>
                            <a:srgbClr val="5A5959"/>
                          </a:solidFill>
                          <a:effectLst/>
                          <a:latin typeface="+mn-lt"/>
                        </a:rPr>
                        <a:t>Kabalo</a:t>
                      </a:r>
                      <a:endParaRPr lang="en-US" sz="2000" b="1" i="0" u="none" strike="noStrike" dirty="0">
                        <a:solidFill>
                          <a:srgbClr val="5A5959"/>
                        </a:solidFill>
                        <a:effectLst/>
                        <a:latin typeface="+mn-lt"/>
                      </a:endParaRPr>
                    </a:p>
                  </a:txBody>
                  <a:tcPr marR="7620" marT="7620" marB="0" anchor="ctr"/>
                </a:tc>
                <a:tc>
                  <a:txBody>
                    <a:bodyPr/>
                    <a:lstStyle/>
                    <a:p>
                      <a:pPr algn="ctr" fontAlgn="b"/>
                      <a:r>
                        <a:rPr lang="en-US" sz="2000" b="1" i="0" u="none" strike="noStrike">
                          <a:solidFill>
                            <a:srgbClr val="5A5959"/>
                          </a:solidFill>
                          <a:effectLst/>
                          <a:latin typeface="+mn-lt"/>
                        </a:rPr>
                        <a:t>93%</a:t>
                      </a:r>
                    </a:p>
                  </a:txBody>
                  <a:tcPr marL="7620" marR="7620" marT="7620" marB="0" anchor="ctr"/>
                </a:tc>
                <a:tc>
                  <a:txBody>
                    <a:bodyPr/>
                    <a:lstStyle/>
                    <a:p>
                      <a:pPr algn="ctr" fontAlgn="b"/>
                      <a:r>
                        <a:rPr lang="en-US" sz="2000" b="1" i="0" u="none" strike="noStrike" dirty="0">
                          <a:solidFill>
                            <a:srgbClr val="5A5959"/>
                          </a:solidFill>
                          <a:effectLst/>
                          <a:latin typeface="+mn-lt"/>
                        </a:rPr>
                        <a:t>80%</a:t>
                      </a:r>
                    </a:p>
                  </a:txBody>
                  <a:tcPr marL="7620" marR="7620" marT="7620" marB="0" anchor="ctr"/>
                </a:tc>
                <a:tc>
                  <a:txBody>
                    <a:bodyPr/>
                    <a:lstStyle/>
                    <a:p>
                      <a:pPr algn="ctr" fontAlgn="b"/>
                      <a:r>
                        <a:rPr lang="en-US" sz="2000" b="1" i="0" u="none" strike="noStrike">
                          <a:solidFill>
                            <a:srgbClr val="5A5959"/>
                          </a:solidFill>
                          <a:effectLst/>
                          <a:latin typeface="+mn-lt"/>
                        </a:rPr>
                        <a:t>7%</a:t>
                      </a:r>
                    </a:p>
                  </a:txBody>
                  <a:tcPr marL="7620" marR="7620" marT="7620" marB="0" anchor="ctr"/>
                </a:tc>
                <a:extLst>
                  <a:ext uri="{0D108BD9-81ED-4DB2-BD59-A6C34878D82A}">
                    <a16:rowId xmlns:a16="http://schemas.microsoft.com/office/drawing/2014/main" val="3064642619"/>
                  </a:ext>
                </a:extLst>
              </a:tr>
              <a:tr h="322253">
                <a:tc>
                  <a:txBody>
                    <a:bodyPr/>
                    <a:lstStyle/>
                    <a:p>
                      <a:pPr algn="ctr" fontAlgn="b"/>
                      <a:r>
                        <a:rPr lang="en-US" sz="2000" b="1" i="0" u="none" strike="noStrike" dirty="0">
                          <a:solidFill>
                            <a:srgbClr val="5A5959"/>
                          </a:solidFill>
                          <a:effectLst/>
                          <a:latin typeface="+mn-lt"/>
                        </a:rPr>
                        <a:t>Kalemie</a:t>
                      </a:r>
                    </a:p>
                  </a:txBody>
                  <a:tcPr marR="7620" marT="7620" marB="0" anchor="ctr"/>
                </a:tc>
                <a:tc>
                  <a:txBody>
                    <a:bodyPr/>
                    <a:lstStyle/>
                    <a:p>
                      <a:pPr algn="ctr" fontAlgn="b"/>
                      <a:r>
                        <a:rPr lang="en-US" sz="2000" b="1" i="0" u="none" strike="noStrike" dirty="0">
                          <a:solidFill>
                            <a:srgbClr val="5A5959"/>
                          </a:solidFill>
                          <a:effectLst/>
                          <a:latin typeface="+mn-lt"/>
                        </a:rPr>
                        <a:t>53%</a:t>
                      </a:r>
                    </a:p>
                  </a:txBody>
                  <a:tcPr marL="7620" marR="7620" marT="7620" marB="0" anchor="ctr"/>
                </a:tc>
                <a:tc>
                  <a:txBody>
                    <a:bodyPr/>
                    <a:lstStyle/>
                    <a:p>
                      <a:pPr algn="ctr" fontAlgn="b"/>
                      <a:r>
                        <a:rPr lang="en-US" sz="2000" b="1" i="0" u="none" strike="noStrike" dirty="0">
                          <a:solidFill>
                            <a:srgbClr val="5A5959"/>
                          </a:solidFill>
                          <a:effectLst/>
                          <a:latin typeface="+mn-lt"/>
                        </a:rPr>
                        <a:t>53%</a:t>
                      </a:r>
                    </a:p>
                  </a:txBody>
                  <a:tcPr marL="7620" marR="7620" marT="7620" marB="0" anchor="ctr"/>
                </a:tc>
                <a:tc>
                  <a:txBody>
                    <a:bodyPr/>
                    <a:lstStyle/>
                    <a:p>
                      <a:pPr algn="ctr" fontAlgn="b"/>
                      <a:r>
                        <a:rPr lang="en-US" sz="2000" b="1" i="0" u="none" strike="noStrike">
                          <a:solidFill>
                            <a:srgbClr val="5A5959"/>
                          </a:solidFill>
                          <a:effectLst/>
                          <a:latin typeface="+mn-lt"/>
                        </a:rPr>
                        <a:t>12%</a:t>
                      </a:r>
                    </a:p>
                  </a:txBody>
                  <a:tcPr marL="7620" marR="7620" marT="7620" marB="0" anchor="ctr"/>
                </a:tc>
                <a:extLst>
                  <a:ext uri="{0D108BD9-81ED-4DB2-BD59-A6C34878D82A}">
                    <a16:rowId xmlns:a16="http://schemas.microsoft.com/office/drawing/2014/main" val="571809641"/>
                  </a:ext>
                </a:extLst>
              </a:tr>
              <a:tr h="322253">
                <a:tc>
                  <a:txBody>
                    <a:bodyPr/>
                    <a:lstStyle/>
                    <a:p>
                      <a:pPr algn="ctr" fontAlgn="b"/>
                      <a:r>
                        <a:rPr lang="en-US" sz="2000" b="1" i="0" u="none" strike="noStrike">
                          <a:solidFill>
                            <a:srgbClr val="5A5959"/>
                          </a:solidFill>
                          <a:effectLst/>
                          <a:latin typeface="+mn-lt"/>
                        </a:rPr>
                        <a:t>Kansimba</a:t>
                      </a:r>
                    </a:p>
                  </a:txBody>
                  <a:tcPr marR="7620" marT="7620" marB="0" anchor="ctr"/>
                </a:tc>
                <a:tc>
                  <a:txBody>
                    <a:bodyPr/>
                    <a:lstStyle/>
                    <a:p>
                      <a:pPr algn="ctr" fontAlgn="b"/>
                      <a:r>
                        <a:rPr lang="en-US" sz="2000" b="1" i="0" u="none" strike="noStrike" dirty="0">
                          <a:solidFill>
                            <a:srgbClr val="5A5959"/>
                          </a:solidFill>
                          <a:effectLst/>
                          <a:latin typeface="+mn-lt"/>
                        </a:rPr>
                        <a:t>0%</a:t>
                      </a:r>
                    </a:p>
                  </a:txBody>
                  <a:tcPr marL="7620" marR="7620" marT="7620" marB="0" anchor="ctr"/>
                </a:tc>
                <a:tc>
                  <a:txBody>
                    <a:bodyPr/>
                    <a:lstStyle/>
                    <a:p>
                      <a:pPr algn="ctr" fontAlgn="b"/>
                      <a:r>
                        <a:rPr lang="en-US" sz="2000" b="1" i="0" u="none" strike="noStrike">
                          <a:solidFill>
                            <a:srgbClr val="5A5959"/>
                          </a:solidFill>
                          <a:effectLst/>
                          <a:latin typeface="+mn-lt"/>
                        </a:rPr>
                        <a:t>80%</a:t>
                      </a:r>
                    </a:p>
                  </a:txBody>
                  <a:tcPr marL="7620" marR="7620" marT="7620" marB="0" anchor="ctr"/>
                </a:tc>
                <a:tc>
                  <a:txBody>
                    <a:bodyPr/>
                    <a:lstStyle/>
                    <a:p>
                      <a:pPr algn="ctr" fontAlgn="b"/>
                      <a:r>
                        <a:rPr lang="en-US" sz="2000" b="1" i="0" u="none" strike="noStrike" dirty="0">
                          <a:solidFill>
                            <a:srgbClr val="5A5959"/>
                          </a:solidFill>
                          <a:effectLst/>
                          <a:latin typeface="+mn-lt"/>
                        </a:rPr>
                        <a:t>0%</a:t>
                      </a:r>
                    </a:p>
                  </a:txBody>
                  <a:tcPr marL="7620" marR="7620" marT="7620" marB="0" anchor="ctr"/>
                </a:tc>
                <a:extLst>
                  <a:ext uri="{0D108BD9-81ED-4DB2-BD59-A6C34878D82A}">
                    <a16:rowId xmlns:a16="http://schemas.microsoft.com/office/drawing/2014/main" val="1781027107"/>
                  </a:ext>
                </a:extLst>
              </a:tr>
              <a:tr h="322253">
                <a:tc>
                  <a:txBody>
                    <a:bodyPr/>
                    <a:lstStyle/>
                    <a:p>
                      <a:pPr algn="ctr" fontAlgn="b"/>
                      <a:r>
                        <a:rPr lang="en-US" sz="2000" b="1" i="0" u="none" strike="noStrike">
                          <a:solidFill>
                            <a:srgbClr val="5A5959"/>
                          </a:solidFill>
                          <a:effectLst/>
                          <a:latin typeface="+mn-lt"/>
                        </a:rPr>
                        <a:t>Kiyambi</a:t>
                      </a:r>
                    </a:p>
                  </a:txBody>
                  <a:tcPr marR="7620" marT="7620" marB="0" anchor="ctr"/>
                </a:tc>
                <a:tc>
                  <a:txBody>
                    <a:bodyPr/>
                    <a:lstStyle/>
                    <a:p>
                      <a:pPr algn="ctr" fontAlgn="b"/>
                      <a:r>
                        <a:rPr lang="en-US" sz="2000" b="1" i="0" u="none" strike="noStrike" dirty="0">
                          <a:solidFill>
                            <a:srgbClr val="5A5959"/>
                          </a:solidFill>
                          <a:effectLst/>
                          <a:latin typeface="+mn-lt"/>
                        </a:rPr>
                        <a:t>100%</a:t>
                      </a:r>
                    </a:p>
                  </a:txBody>
                  <a:tcPr marL="7620" marR="7620" marT="7620" marB="0" anchor="ctr"/>
                </a:tc>
                <a:tc>
                  <a:txBody>
                    <a:bodyPr/>
                    <a:lstStyle/>
                    <a:p>
                      <a:pPr algn="ctr" fontAlgn="b"/>
                      <a:r>
                        <a:rPr lang="en-US" sz="2000" b="1" i="0" u="none" strike="noStrike">
                          <a:solidFill>
                            <a:srgbClr val="5A5959"/>
                          </a:solidFill>
                          <a:effectLst/>
                          <a:latin typeface="+mn-lt"/>
                        </a:rPr>
                        <a:t>100%</a:t>
                      </a:r>
                    </a:p>
                  </a:txBody>
                  <a:tcPr marL="7620" marR="7620" marT="7620" marB="0" anchor="ctr"/>
                </a:tc>
                <a:tc>
                  <a:txBody>
                    <a:bodyPr/>
                    <a:lstStyle/>
                    <a:p>
                      <a:pPr algn="ctr" fontAlgn="b"/>
                      <a:r>
                        <a:rPr lang="en-US" sz="2000" b="1" i="0" u="none" strike="noStrike" dirty="0">
                          <a:solidFill>
                            <a:srgbClr val="5A5959"/>
                          </a:solidFill>
                          <a:effectLst/>
                          <a:latin typeface="+mn-lt"/>
                        </a:rPr>
                        <a:t>0%</a:t>
                      </a:r>
                    </a:p>
                  </a:txBody>
                  <a:tcPr marL="7620" marR="7620" marT="7620" marB="0" anchor="ctr"/>
                </a:tc>
                <a:extLst>
                  <a:ext uri="{0D108BD9-81ED-4DB2-BD59-A6C34878D82A}">
                    <a16:rowId xmlns:a16="http://schemas.microsoft.com/office/drawing/2014/main" val="2964155856"/>
                  </a:ext>
                </a:extLst>
              </a:tr>
              <a:tr h="322253">
                <a:tc>
                  <a:txBody>
                    <a:bodyPr/>
                    <a:lstStyle/>
                    <a:p>
                      <a:pPr algn="ctr" fontAlgn="b"/>
                      <a:r>
                        <a:rPr lang="en-US" sz="2000" b="1" i="0" u="none" strike="noStrike">
                          <a:solidFill>
                            <a:srgbClr val="5A5959"/>
                          </a:solidFill>
                          <a:effectLst/>
                          <a:latin typeface="+mn-lt"/>
                        </a:rPr>
                        <a:t>Kongolo</a:t>
                      </a:r>
                    </a:p>
                  </a:txBody>
                  <a:tcPr marR="7620" marT="7620" marB="0" anchor="ctr"/>
                </a:tc>
                <a:tc>
                  <a:txBody>
                    <a:bodyPr/>
                    <a:lstStyle/>
                    <a:p>
                      <a:pPr algn="ctr" fontAlgn="b"/>
                      <a:r>
                        <a:rPr lang="en-US" sz="2000" b="1" i="0" u="none" strike="noStrike" dirty="0">
                          <a:solidFill>
                            <a:srgbClr val="5A5959"/>
                          </a:solidFill>
                          <a:effectLst/>
                          <a:latin typeface="+mn-lt"/>
                        </a:rPr>
                        <a:t>100%</a:t>
                      </a:r>
                    </a:p>
                  </a:txBody>
                  <a:tcPr marL="7620" marR="7620" marT="7620" marB="0" anchor="ctr"/>
                </a:tc>
                <a:tc>
                  <a:txBody>
                    <a:bodyPr/>
                    <a:lstStyle/>
                    <a:p>
                      <a:pPr algn="ctr" fontAlgn="b"/>
                      <a:r>
                        <a:rPr lang="en-US" sz="2000" b="1" i="0" u="none" strike="noStrike">
                          <a:solidFill>
                            <a:srgbClr val="5A5959"/>
                          </a:solidFill>
                          <a:effectLst/>
                          <a:latin typeface="+mn-lt"/>
                        </a:rPr>
                        <a:t>0%</a:t>
                      </a:r>
                    </a:p>
                  </a:txBody>
                  <a:tcPr marL="7620" marR="7620" marT="7620" marB="0" anchor="ctr"/>
                </a:tc>
                <a:tc>
                  <a:txBody>
                    <a:bodyPr/>
                    <a:lstStyle/>
                    <a:p>
                      <a:pPr algn="ctr" fontAlgn="b"/>
                      <a:r>
                        <a:rPr lang="en-US" sz="2000" b="1" i="0" u="none" strike="noStrike" dirty="0">
                          <a:solidFill>
                            <a:srgbClr val="5A5959"/>
                          </a:solidFill>
                          <a:effectLst/>
                          <a:latin typeface="+mn-lt"/>
                        </a:rPr>
                        <a:t>0%</a:t>
                      </a:r>
                    </a:p>
                  </a:txBody>
                  <a:tcPr marL="7620" marR="7620" marT="7620" marB="0" anchor="ctr"/>
                </a:tc>
                <a:extLst>
                  <a:ext uri="{0D108BD9-81ED-4DB2-BD59-A6C34878D82A}">
                    <a16:rowId xmlns:a16="http://schemas.microsoft.com/office/drawing/2014/main" val="2960877911"/>
                  </a:ext>
                </a:extLst>
              </a:tr>
              <a:tr h="322253">
                <a:tc>
                  <a:txBody>
                    <a:bodyPr/>
                    <a:lstStyle/>
                    <a:p>
                      <a:pPr algn="ctr" fontAlgn="b"/>
                      <a:r>
                        <a:rPr lang="en-US" sz="2000" b="1" i="0" u="none" strike="noStrike">
                          <a:solidFill>
                            <a:srgbClr val="5A5959"/>
                          </a:solidFill>
                          <a:effectLst/>
                          <a:latin typeface="+mn-lt"/>
                        </a:rPr>
                        <a:t>Manono</a:t>
                      </a:r>
                    </a:p>
                  </a:txBody>
                  <a:tcPr marR="7620" marT="7620" marB="0" anchor="ctr"/>
                </a:tc>
                <a:tc>
                  <a:txBody>
                    <a:bodyPr/>
                    <a:lstStyle/>
                    <a:p>
                      <a:pPr algn="ctr" fontAlgn="b"/>
                      <a:r>
                        <a:rPr lang="en-US" sz="2000" b="1" i="0" u="none" strike="noStrike" dirty="0">
                          <a:solidFill>
                            <a:srgbClr val="5A5959"/>
                          </a:solidFill>
                          <a:effectLst/>
                          <a:latin typeface="+mn-lt"/>
                        </a:rPr>
                        <a:t>100%</a:t>
                      </a:r>
                    </a:p>
                  </a:txBody>
                  <a:tcPr marL="7620" marR="7620" marT="7620" marB="0" anchor="ctr"/>
                </a:tc>
                <a:tc>
                  <a:txBody>
                    <a:bodyPr/>
                    <a:lstStyle/>
                    <a:p>
                      <a:pPr algn="ctr" fontAlgn="b"/>
                      <a:r>
                        <a:rPr lang="en-US" sz="2000" b="1" i="0" u="none" strike="noStrike">
                          <a:solidFill>
                            <a:srgbClr val="5A5959"/>
                          </a:solidFill>
                          <a:effectLst/>
                          <a:latin typeface="+mn-lt"/>
                        </a:rPr>
                        <a:t>100%</a:t>
                      </a:r>
                    </a:p>
                  </a:txBody>
                  <a:tcPr marL="7620" marR="7620" marT="7620" marB="0" anchor="ctr"/>
                </a:tc>
                <a:tc>
                  <a:txBody>
                    <a:bodyPr/>
                    <a:lstStyle/>
                    <a:p>
                      <a:pPr algn="ctr" fontAlgn="b"/>
                      <a:r>
                        <a:rPr lang="en-US" sz="2000" b="1" i="0" u="none" strike="noStrike" dirty="0">
                          <a:solidFill>
                            <a:srgbClr val="5A5959"/>
                          </a:solidFill>
                          <a:effectLst/>
                          <a:latin typeface="+mn-lt"/>
                        </a:rPr>
                        <a:t>0%</a:t>
                      </a:r>
                    </a:p>
                  </a:txBody>
                  <a:tcPr marL="7620" marR="7620" marT="7620" marB="0" anchor="ctr"/>
                </a:tc>
                <a:extLst>
                  <a:ext uri="{0D108BD9-81ED-4DB2-BD59-A6C34878D82A}">
                    <a16:rowId xmlns:a16="http://schemas.microsoft.com/office/drawing/2014/main" val="3446809028"/>
                  </a:ext>
                </a:extLst>
              </a:tr>
              <a:tr h="322253">
                <a:tc>
                  <a:txBody>
                    <a:bodyPr/>
                    <a:lstStyle/>
                    <a:p>
                      <a:pPr algn="ctr" fontAlgn="b"/>
                      <a:r>
                        <a:rPr lang="en-US" sz="2000" b="1" i="0" u="none" strike="noStrike">
                          <a:solidFill>
                            <a:srgbClr val="5A5959"/>
                          </a:solidFill>
                          <a:effectLst/>
                          <a:latin typeface="+mn-lt"/>
                        </a:rPr>
                        <a:t>Mbulula</a:t>
                      </a:r>
                    </a:p>
                  </a:txBody>
                  <a:tcPr marR="7620" marT="7620" marB="0" anchor="ctr"/>
                </a:tc>
                <a:tc>
                  <a:txBody>
                    <a:bodyPr/>
                    <a:lstStyle/>
                    <a:p>
                      <a:pPr algn="ctr" fontAlgn="b"/>
                      <a:r>
                        <a:rPr lang="en-US" sz="2000" b="1" i="0" u="none" strike="noStrike" dirty="0">
                          <a:solidFill>
                            <a:srgbClr val="5A5959"/>
                          </a:solidFill>
                          <a:effectLst/>
                          <a:latin typeface="+mn-lt"/>
                        </a:rPr>
                        <a:t>100%</a:t>
                      </a:r>
                    </a:p>
                  </a:txBody>
                  <a:tcPr marL="7620" marR="7620" marT="7620" marB="0" anchor="ctr"/>
                </a:tc>
                <a:tc>
                  <a:txBody>
                    <a:bodyPr/>
                    <a:lstStyle/>
                    <a:p>
                      <a:pPr algn="ctr" fontAlgn="b"/>
                      <a:r>
                        <a:rPr lang="en-US" sz="2000" b="1" i="0" u="none" strike="noStrike" dirty="0">
                          <a:solidFill>
                            <a:srgbClr val="5A5959"/>
                          </a:solidFill>
                          <a:effectLst/>
                          <a:latin typeface="+mn-lt"/>
                        </a:rPr>
                        <a:t>100%</a:t>
                      </a:r>
                    </a:p>
                  </a:txBody>
                  <a:tcPr marL="7620" marR="7620" marT="7620" marB="0" anchor="ctr"/>
                </a:tc>
                <a:tc>
                  <a:txBody>
                    <a:bodyPr/>
                    <a:lstStyle/>
                    <a:p>
                      <a:pPr algn="ctr" fontAlgn="b"/>
                      <a:r>
                        <a:rPr lang="en-US" sz="2000" b="1" i="0" u="none" strike="noStrike" dirty="0">
                          <a:solidFill>
                            <a:srgbClr val="5A5959"/>
                          </a:solidFill>
                          <a:effectLst/>
                          <a:latin typeface="+mn-lt"/>
                        </a:rPr>
                        <a:t>38%</a:t>
                      </a:r>
                    </a:p>
                  </a:txBody>
                  <a:tcPr marL="7620" marR="7620" marT="7620" marB="0" anchor="ctr"/>
                </a:tc>
                <a:extLst>
                  <a:ext uri="{0D108BD9-81ED-4DB2-BD59-A6C34878D82A}">
                    <a16:rowId xmlns:a16="http://schemas.microsoft.com/office/drawing/2014/main" val="2148573998"/>
                  </a:ext>
                </a:extLst>
              </a:tr>
              <a:tr h="322253">
                <a:tc>
                  <a:txBody>
                    <a:bodyPr/>
                    <a:lstStyle/>
                    <a:p>
                      <a:pPr algn="ctr" fontAlgn="b"/>
                      <a:r>
                        <a:rPr lang="en-US" sz="2000" b="1" i="0" u="none" strike="noStrike">
                          <a:solidFill>
                            <a:srgbClr val="5A5959"/>
                          </a:solidFill>
                          <a:effectLst/>
                          <a:latin typeface="+mn-lt"/>
                        </a:rPr>
                        <a:t>Moba</a:t>
                      </a:r>
                    </a:p>
                  </a:txBody>
                  <a:tcPr marR="7620" marT="7620" marB="0" anchor="ctr"/>
                </a:tc>
                <a:tc>
                  <a:txBody>
                    <a:bodyPr/>
                    <a:lstStyle/>
                    <a:p>
                      <a:pPr algn="ctr" fontAlgn="b"/>
                      <a:r>
                        <a:rPr lang="en-US" sz="2000" b="1" i="0" u="none" strike="noStrike">
                          <a:solidFill>
                            <a:srgbClr val="5A5959"/>
                          </a:solidFill>
                          <a:effectLst/>
                          <a:latin typeface="+mn-lt"/>
                        </a:rPr>
                        <a:t>31%</a:t>
                      </a:r>
                    </a:p>
                  </a:txBody>
                  <a:tcPr marL="7620" marR="7620" marT="7620" marB="0" anchor="ctr"/>
                </a:tc>
                <a:tc>
                  <a:txBody>
                    <a:bodyPr/>
                    <a:lstStyle/>
                    <a:p>
                      <a:pPr algn="ctr" fontAlgn="b"/>
                      <a:r>
                        <a:rPr lang="en-US" sz="2000" b="1" i="0" u="none" strike="noStrike" dirty="0">
                          <a:solidFill>
                            <a:srgbClr val="5A5959"/>
                          </a:solidFill>
                          <a:effectLst/>
                          <a:latin typeface="+mn-lt"/>
                        </a:rPr>
                        <a:t>56%</a:t>
                      </a:r>
                    </a:p>
                  </a:txBody>
                  <a:tcPr marL="7620" marR="7620" marT="7620" marB="0" anchor="ctr"/>
                </a:tc>
                <a:tc>
                  <a:txBody>
                    <a:bodyPr/>
                    <a:lstStyle/>
                    <a:p>
                      <a:pPr algn="ctr" fontAlgn="b"/>
                      <a:r>
                        <a:rPr lang="en-US" sz="2000" b="1" i="0" u="none" strike="noStrike" dirty="0">
                          <a:solidFill>
                            <a:srgbClr val="5A5959"/>
                          </a:solidFill>
                          <a:effectLst/>
                          <a:latin typeface="+mn-lt"/>
                        </a:rPr>
                        <a:t>0%</a:t>
                      </a:r>
                    </a:p>
                  </a:txBody>
                  <a:tcPr marL="7620" marR="7620" marT="7620" marB="0" anchor="ctr"/>
                </a:tc>
                <a:extLst>
                  <a:ext uri="{0D108BD9-81ED-4DB2-BD59-A6C34878D82A}">
                    <a16:rowId xmlns:a16="http://schemas.microsoft.com/office/drawing/2014/main" val="936509739"/>
                  </a:ext>
                </a:extLst>
              </a:tr>
              <a:tr h="322253">
                <a:tc>
                  <a:txBody>
                    <a:bodyPr/>
                    <a:lstStyle/>
                    <a:p>
                      <a:pPr algn="ctr" fontAlgn="b"/>
                      <a:r>
                        <a:rPr lang="en-US" sz="2000" b="1" i="0" u="none" strike="noStrike">
                          <a:solidFill>
                            <a:srgbClr val="5A5959"/>
                          </a:solidFill>
                          <a:effectLst/>
                          <a:latin typeface="+mn-lt"/>
                        </a:rPr>
                        <a:t>Nyemba</a:t>
                      </a:r>
                    </a:p>
                  </a:txBody>
                  <a:tcPr marR="7620" marT="7620" marB="0" anchor="ctr"/>
                </a:tc>
                <a:tc>
                  <a:txBody>
                    <a:bodyPr/>
                    <a:lstStyle/>
                    <a:p>
                      <a:pPr algn="ctr" fontAlgn="b"/>
                      <a:r>
                        <a:rPr lang="en-US" sz="2000" b="1" i="0" u="none" strike="noStrike">
                          <a:solidFill>
                            <a:srgbClr val="5A5959"/>
                          </a:solidFill>
                          <a:effectLst/>
                          <a:latin typeface="+mn-lt"/>
                        </a:rPr>
                        <a:t>83%</a:t>
                      </a:r>
                    </a:p>
                  </a:txBody>
                  <a:tcPr marL="7620" marR="7620" marT="7620" marB="0" anchor="ctr"/>
                </a:tc>
                <a:tc>
                  <a:txBody>
                    <a:bodyPr/>
                    <a:lstStyle/>
                    <a:p>
                      <a:pPr algn="ctr" fontAlgn="b"/>
                      <a:r>
                        <a:rPr lang="en-US" sz="2000" b="1" i="0" u="none" strike="noStrike" dirty="0">
                          <a:solidFill>
                            <a:srgbClr val="5A5959"/>
                          </a:solidFill>
                          <a:effectLst/>
                          <a:latin typeface="+mn-lt"/>
                        </a:rPr>
                        <a:t>33%</a:t>
                      </a:r>
                    </a:p>
                  </a:txBody>
                  <a:tcPr marL="7620" marR="7620" marT="7620" marB="0" anchor="ctr"/>
                </a:tc>
                <a:tc>
                  <a:txBody>
                    <a:bodyPr/>
                    <a:lstStyle/>
                    <a:p>
                      <a:pPr algn="ctr" fontAlgn="b"/>
                      <a:r>
                        <a:rPr lang="en-US" sz="2000" b="1" i="0" u="none" strike="noStrike" dirty="0">
                          <a:solidFill>
                            <a:srgbClr val="5A5959"/>
                          </a:solidFill>
                          <a:effectLst/>
                          <a:latin typeface="+mn-lt"/>
                        </a:rPr>
                        <a:t>0%</a:t>
                      </a:r>
                    </a:p>
                  </a:txBody>
                  <a:tcPr marL="7620" marR="7620" marT="7620" marB="0" anchor="ctr"/>
                </a:tc>
                <a:extLst>
                  <a:ext uri="{0D108BD9-81ED-4DB2-BD59-A6C34878D82A}">
                    <a16:rowId xmlns:a16="http://schemas.microsoft.com/office/drawing/2014/main" val="2023188004"/>
                  </a:ext>
                </a:extLst>
              </a:tr>
              <a:tr h="235374">
                <a:tc>
                  <a:txBody>
                    <a:bodyPr/>
                    <a:lstStyle/>
                    <a:p>
                      <a:pPr algn="ctr" fontAlgn="b"/>
                      <a:r>
                        <a:rPr lang="en-US" sz="2000" b="1" i="0" u="none" strike="noStrike" dirty="0" err="1">
                          <a:solidFill>
                            <a:srgbClr val="5A5959"/>
                          </a:solidFill>
                          <a:effectLst/>
                          <a:latin typeface="+mn-lt"/>
                        </a:rPr>
                        <a:t>Nyunzu</a:t>
                      </a:r>
                      <a:endParaRPr lang="en-US" sz="2000" b="1" i="0" u="none" strike="noStrike" dirty="0">
                        <a:solidFill>
                          <a:srgbClr val="5A5959"/>
                        </a:solidFill>
                        <a:effectLst/>
                        <a:latin typeface="+mn-lt"/>
                      </a:endParaRPr>
                    </a:p>
                  </a:txBody>
                  <a:tcPr marR="7620" marT="7620" marB="0" anchor="ctr"/>
                </a:tc>
                <a:tc>
                  <a:txBody>
                    <a:bodyPr/>
                    <a:lstStyle/>
                    <a:p>
                      <a:pPr algn="ctr" fontAlgn="b"/>
                      <a:r>
                        <a:rPr lang="en-US" sz="2000" b="1" i="0" u="none" strike="noStrike">
                          <a:solidFill>
                            <a:srgbClr val="5A5959"/>
                          </a:solidFill>
                          <a:effectLst/>
                          <a:latin typeface="+mn-lt"/>
                        </a:rPr>
                        <a:t>100%</a:t>
                      </a:r>
                    </a:p>
                  </a:txBody>
                  <a:tcPr marL="7620" marR="7620" marT="7620" marB="0" anchor="ctr"/>
                </a:tc>
                <a:tc>
                  <a:txBody>
                    <a:bodyPr/>
                    <a:lstStyle/>
                    <a:p>
                      <a:pPr algn="ctr" fontAlgn="b"/>
                      <a:r>
                        <a:rPr lang="en-US" sz="2000" b="1" i="0" u="none" strike="noStrike" dirty="0">
                          <a:solidFill>
                            <a:srgbClr val="5A5959"/>
                          </a:solidFill>
                          <a:effectLst/>
                          <a:latin typeface="+mn-lt"/>
                        </a:rPr>
                        <a:t>100%</a:t>
                      </a:r>
                    </a:p>
                  </a:txBody>
                  <a:tcPr marL="7620" marR="7620" marT="7620" marB="0" anchor="ctr"/>
                </a:tc>
                <a:tc>
                  <a:txBody>
                    <a:bodyPr/>
                    <a:lstStyle/>
                    <a:p>
                      <a:pPr algn="ctr" fontAlgn="b"/>
                      <a:r>
                        <a:rPr lang="en-US" sz="2000" b="1" i="0" u="none" strike="noStrike" dirty="0">
                          <a:solidFill>
                            <a:srgbClr val="5A5959"/>
                          </a:solidFill>
                          <a:effectLst/>
                          <a:latin typeface="+mn-lt"/>
                        </a:rPr>
                        <a:t>0%</a:t>
                      </a:r>
                    </a:p>
                  </a:txBody>
                  <a:tcPr marL="7620" marR="7620" marT="7620" marB="0" anchor="ctr"/>
                </a:tc>
                <a:extLst>
                  <a:ext uri="{0D108BD9-81ED-4DB2-BD59-A6C34878D82A}">
                    <a16:rowId xmlns:a16="http://schemas.microsoft.com/office/drawing/2014/main" val="1989997726"/>
                  </a:ext>
                </a:extLst>
              </a:tr>
              <a:tr h="322253">
                <a:tc>
                  <a:txBody>
                    <a:bodyPr/>
                    <a:lstStyle/>
                    <a:p>
                      <a:pPr algn="ctr" fontAlgn="b"/>
                      <a:r>
                        <a:rPr lang="en-US" sz="2000" b="1" i="0" u="none" strike="noStrike" dirty="0">
                          <a:solidFill>
                            <a:schemeClr val="bg1"/>
                          </a:solidFill>
                          <a:effectLst/>
                          <a:latin typeface="Arial Narrow" panose="020B0606020202030204" pitchFamily="34" charset="0"/>
                        </a:rPr>
                        <a:t>Total au TN</a:t>
                      </a:r>
                    </a:p>
                  </a:txBody>
                  <a:tcPr marL="7620" marR="7620" marT="7620" marB="0" anchor="ctr"/>
                </a:tc>
                <a:tc>
                  <a:txBody>
                    <a:bodyPr/>
                    <a:lstStyle/>
                    <a:p>
                      <a:pPr algn="ctr" fontAlgn="b"/>
                      <a:r>
                        <a:rPr lang="en-US" sz="2000" b="1" i="0" u="none" strike="noStrike" dirty="0">
                          <a:solidFill>
                            <a:schemeClr val="bg1"/>
                          </a:solidFill>
                          <a:effectLst/>
                          <a:latin typeface="Arial Narrow" panose="020B0606020202030204" pitchFamily="34" charset="0"/>
                        </a:rPr>
                        <a:t>78%</a:t>
                      </a:r>
                    </a:p>
                  </a:txBody>
                  <a:tcPr marL="7620" marR="7620" marT="7620" marB="0" anchor="ctr"/>
                </a:tc>
                <a:tc>
                  <a:txBody>
                    <a:bodyPr/>
                    <a:lstStyle/>
                    <a:p>
                      <a:pPr algn="ctr" fontAlgn="b"/>
                      <a:r>
                        <a:rPr lang="en-US" sz="2000" b="1" i="0" u="none" strike="noStrike" dirty="0">
                          <a:solidFill>
                            <a:schemeClr val="bg1"/>
                          </a:solidFill>
                          <a:effectLst/>
                          <a:latin typeface="Arial Narrow" panose="020B0606020202030204" pitchFamily="34" charset="0"/>
                        </a:rPr>
                        <a:t>73%</a:t>
                      </a:r>
                    </a:p>
                  </a:txBody>
                  <a:tcPr marL="7620" marR="7620" marT="7620" marB="0" anchor="ctr"/>
                </a:tc>
                <a:tc>
                  <a:txBody>
                    <a:bodyPr/>
                    <a:lstStyle/>
                    <a:p>
                      <a:pPr algn="ctr" fontAlgn="b"/>
                      <a:r>
                        <a:rPr lang="en-US" sz="2000" b="1" i="0" u="none" strike="noStrike" dirty="0">
                          <a:solidFill>
                            <a:schemeClr val="bg1"/>
                          </a:solidFill>
                          <a:effectLst/>
                          <a:latin typeface="Arial Narrow" panose="020B0606020202030204" pitchFamily="34" charset="0"/>
                        </a:rPr>
                        <a:t>5%</a:t>
                      </a:r>
                    </a:p>
                  </a:txBody>
                  <a:tcPr marL="7620" marR="7620" marT="7620" marB="0" anchor="ctr"/>
                </a:tc>
                <a:extLst>
                  <a:ext uri="{0D108BD9-81ED-4DB2-BD59-A6C34878D82A}">
                    <a16:rowId xmlns:a16="http://schemas.microsoft.com/office/drawing/2014/main" val="1507973099"/>
                  </a:ext>
                </a:extLst>
              </a:tr>
            </a:tbl>
          </a:graphicData>
        </a:graphic>
      </p:graphicFrame>
      <p:sp>
        <p:nvSpPr>
          <p:cNvPr id="3" name="TextBox 2"/>
          <p:cNvSpPr txBox="1"/>
          <p:nvPr/>
        </p:nvSpPr>
        <p:spPr>
          <a:xfrm>
            <a:off x="133350" y="713848"/>
            <a:ext cx="8248650" cy="923330"/>
          </a:xfrm>
          <a:prstGeom prst="rect">
            <a:avLst/>
          </a:prstGeom>
          <a:noFill/>
        </p:spPr>
        <p:txBody>
          <a:bodyPr wrap="square" rtlCol="0">
            <a:spAutoFit/>
          </a:bodyPr>
          <a:lstStyle/>
          <a:p>
            <a:pPr algn="just"/>
            <a:r>
              <a:rPr lang="fr-FR" dirty="0">
                <a:solidFill>
                  <a:srgbClr val="5A5959"/>
                </a:solidFill>
              </a:rPr>
              <a:t>La présence de réfugiés a été rapportée par les IC dans seulement 4 AS dont 3 au TN et 1 au HL. Dans 100% de ces 4 AS, les IC ont rapporté que le nombre de ménages de réfugiés résidant dans les localités était inférieur à 500.</a:t>
            </a:r>
          </a:p>
        </p:txBody>
      </p:sp>
    </p:spTree>
    <p:extLst>
      <p:ext uri="{BB962C8B-B14F-4D97-AF65-F5344CB8AC3E}">
        <p14:creationId xmlns:p14="http://schemas.microsoft.com/office/powerpoint/2010/main" val="4134955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91" y="0"/>
            <a:ext cx="8429624" cy="609073"/>
          </a:xfrm>
        </p:spPr>
        <p:txBody>
          <a:bodyPr>
            <a:noAutofit/>
          </a:bodyPr>
          <a:lstStyle/>
          <a:p>
            <a:r>
              <a:rPr lang="fr-FR" sz="2200" b="0" noProof="0" dirty="0"/>
              <a:t>Carte du % d’AS accueillant plus de 1,000 ménages PDI, par ZS (selon les IC)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2555" y="1333500"/>
            <a:ext cx="6416040" cy="5524500"/>
          </a:xfrm>
          <a:prstGeom prst="rect">
            <a:avLst/>
          </a:prstGeom>
        </p:spPr>
      </p:pic>
      <p:sp>
        <p:nvSpPr>
          <p:cNvPr id="5" name="TextBox 4"/>
          <p:cNvSpPr txBox="1"/>
          <p:nvPr/>
        </p:nvSpPr>
        <p:spPr>
          <a:xfrm>
            <a:off x="157191" y="509622"/>
            <a:ext cx="8429624" cy="923330"/>
          </a:xfrm>
          <a:prstGeom prst="rect">
            <a:avLst/>
          </a:prstGeom>
          <a:noFill/>
        </p:spPr>
        <p:txBody>
          <a:bodyPr wrap="square" rtlCol="0">
            <a:spAutoFit/>
          </a:bodyPr>
          <a:lstStyle/>
          <a:p>
            <a:r>
              <a:rPr lang="fr-FR" dirty="0" err="1">
                <a:solidFill>
                  <a:srgbClr val="5A5959"/>
                </a:solidFill>
              </a:rPr>
              <a:t>Mitwaba</a:t>
            </a:r>
            <a:r>
              <a:rPr lang="fr-FR" dirty="0">
                <a:solidFill>
                  <a:srgbClr val="5A5959"/>
                </a:solidFill>
              </a:rPr>
              <a:t> est la ZS avec la plus grande proportion d’AS accueillants plus de 1 000 ménages de déplacés internes, selon les IC (44% des AS).  </a:t>
            </a:r>
          </a:p>
          <a:p>
            <a:endParaRPr lang="fr-FR" dirty="0"/>
          </a:p>
        </p:txBody>
      </p:sp>
    </p:spTree>
    <p:extLst>
      <p:ext uri="{BB962C8B-B14F-4D97-AF65-F5344CB8AC3E}">
        <p14:creationId xmlns:p14="http://schemas.microsoft.com/office/powerpoint/2010/main" val="343665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10" name="Titre 1"/>
          <p:cNvSpPr>
            <a:spLocks noGrp="1"/>
          </p:cNvSpPr>
          <p:nvPr>
            <p:ph type="title"/>
          </p:nvPr>
        </p:nvSpPr>
        <p:spPr>
          <a:xfrm>
            <a:off x="130430" y="0"/>
            <a:ext cx="8553450" cy="673028"/>
          </a:xfrm>
        </p:spPr>
        <p:txBody>
          <a:bodyPr>
            <a:noAutofit/>
          </a:bodyPr>
          <a:lstStyle/>
          <a:p>
            <a:r>
              <a:rPr lang="fr-FR" sz="2200" b="0" noProof="0" dirty="0"/>
              <a:t>Carte du % d’AS accueillant plus de 1,000 ménages </a:t>
            </a:r>
            <a:r>
              <a:rPr lang="fr-FR" sz="2200" b="0" dirty="0"/>
              <a:t>retournés, par ZS</a:t>
            </a:r>
            <a:endParaRPr lang="fr-FR" sz="2200" b="0" noProof="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5430" y="1438275"/>
            <a:ext cx="6073140" cy="5419725"/>
          </a:xfrm>
          <a:prstGeom prst="rect">
            <a:avLst/>
          </a:prstGeom>
        </p:spPr>
      </p:pic>
      <p:sp>
        <p:nvSpPr>
          <p:cNvPr id="2" name="TextBox 1"/>
          <p:cNvSpPr txBox="1"/>
          <p:nvPr/>
        </p:nvSpPr>
        <p:spPr>
          <a:xfrm>
            <a:off x="266700" y="673028"/>
            <a:ext cx="8153400" cy="646331"/>
          </a:xfrm>
          <a:prstGeom prst="rect">
            <a:avLst/>
          </a:prstGeom>
          <a:noFill/>
        </p:spPr>
        <p:txBody>
          <a:bodyPr wrap="square" rtlCol="0">
            <a:spAutoFit/>
          </a:bodyPr>
          <a:lstStyle/>
          <a:p>
            <a:r>
              <a:rPr lang="fr-FR" dirty="0">
                <a:solidFill>
                  <a:srgbClr val="5A5959"/>
                </a:solidFill>
              </a:rPr>
              <a:t>A </a:t>
            </a:r>
            <a:r>
              <a:rPr lang="fr-FR" dirty="0" err="1">
                <a:solidFill>
                  <a:srgbClr val="5A5959"/>
                </a:solidFill>
              </a:rPr>
              <a:t>Mufunga</a:t>
            </a:r>
            <a:r>
              <a:rPr lang="fr-FR" dirty="0">
                <a:solidFill>
                  <a:srgbClr val="5A5959"/>
                </a:solidFill>
              </a:rPr>
              <a:t> </a:t>
            </a:r>
            <a:r>
              <a:rPr lang="fr-FR" dirty="0" err="1">
                <a:solidFill>
                  <a:srgbClr val="5A5959"/>
                </a:solidFill>
              </a:rPr>
              <a:t>Sampwe</a:t>
            </a:r>
            <a:r>
              <a:rPr lang="fr-FR" dirty="0">
                <a:solidFill>
                  <a:srgbClr val="5A5959"/>
                </a:solidFill>
              </a:rPr>
              <a:t> et </a:t>
            </a:r>
            <a:r>
              <a:rPr lang="fr-FR" dirty="0" err="1">
                <a:solidFill>
                  <a:srgbClr val="5A5959"/>
                </a:solidFill>
              </a:rPr>
              <a:t>Pweto</a:t>
            </a:r>
            <a:r>
              <a:rPr lang="fr-FR" dirty="0">
                <a:solidFill>
                  <a:srgbClr val="5A5959"/>
                </a:solidFill>
              </a:rPr>
              <a:t>, respectivement 100% et 77% des AS accueillent plus de 1 000 ménages de retournés, selon les IC.</a:t>
            </a:r>
          </a:p>
        </p:txBody>
      </p:sp>
    </p:spTree>
    <p:extLst>
      <p:ext uri="{BB962C8B-B14F-4D97-AF65-F5344CB8AC3E}">
        <p14:creationId xmlns:p14="http://schemas.microsoft.com/office/powerpoint/2010/main" val="2138410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sp>
        <p:nvSpPr>
          <p:cNvPr id="6" name="Titre 1"/>
          <p:cNvSpPr>
            <a:spLocks noGrp="1"/>
          </p:cNvSpPr>
          <p:nvPr>
            <p:ph type="title"/>
          </p:nvPr>
        </p:nvSpPr>
        <p:spPr>
          <a:xfrm>
            <a:off x="186130" y="0"/>
            <a:ext cx="8224443" cy="673028"/>
          </a:xfrm>
        </p:spPr>
        <p:txBody>
          <a:bodyPr>
            <a:noAutofit/>
          </a:bodyPr>
          <a:lstStyle/>
          <a:p>
            <a:r>
              <a:rPr lang="fr-FR" sz="3200" b="0" noProof="0" dirty="0"/>
              <a:t>Dynamiques de déplacement - PDI</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516833517"/>
              </p:ext>
            </p:extLst>
          </p:nvPr>
        </p:nvGraphicFramePr>
        <p:xfrm>
          <a:off x="104775" y="2019300"/>
          <a:ext cx="8305799" cy="470535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178999" y="631681"/>
            <a:ext cx="8357795" cy="1754326"/>
          </a:xfrm>
          <a:prstGeom prst="rect">
            <a:avLst/>
          </a:prstGeom>
          <a:noFill/>
        </p:spPr>
        <p:txBody>
          <a:bodyPr wrap="square" rtlCol="0">
            <a:spAutoFit/>
          </a:bodyPr>
          <a:lstStyle/>
          <a:p>
            <a:pPr algn="just"/>
            <a:r>
              <a:rPr lang="fr-FR" dirty="0">
                <a:solidFill>
                  <a:srgbClr val="5A5959"/>
                </a:solidFill>
              </a:rPr>
              <a:t>Selon les IC, dans la majorité des AS des 17 ZS, la majorité des ménages PDI sont arrivés entre 6 mois à un an. A </a:t>
            </a:r>
            <a:r>
              <a:rPr lang="fr-FR" dirty="0" err="1">
                <a:solidFill>
                  <a:srgbClr val="5A5959"/>
                </a:solidFill>
              </a:rPr>
              <a:t>Kilwa</a:t>
            </a:r>
            <a:r>
              <a:rPr lang="fr-FR" dirty="0">
                <a:solidFill>
                  <a:srgbClr val="5A5959"/>
                </a:solidFill>
              </a:rPr>
              <a:t> et </a:t>
            </a:r>
            <a:r>
              <a:rPr lang="fr-FR" dirty="0" err="1">
                <a:solidFill>
                  <a:srgbClr val="5A5959"/>
                </a:solidFill>
              </a:rPr>
              <a:t>Pweto</a:t>
            </a:r>
            <a:r>
              <a:rPr lang="fr-FR" dirty="0">
                <a:solidFill>
                  <a:srgbClr val="5A5959"/>
                </a:solidFill>
              </a:rPr>
              <a:t>, les IC de 53% et 73% des AS respectives ont rapporté que la majorité des ménages PDI sont arrivés dans les 6 derniers mois (regain de violence/tensions/moyens de subsistance dans AS voisines). A </a:t>
            </a:r>
            <a:r>
              <a:rPr lang="fr-FR" dirty="0" err="1">
                <a:solidFill>
                  <a:srgbClr val="5A5959"/>
                </a:solidFill>
              </a:rPr>
              <a:t>Mitwaba</a:t>
            </a:r>
            <a:r>
              <a:rPr lang="fr-FR" dirty="0">
                <a:solidFill>
                  <a:srgbClr val="5A5959"/>
                </a:solidFill>
              </a:rPr>
              <a:t>, dans une grande proportion d’AS, la majorité des ménages PDI sont arrivés depuis plus de 2 ans.  </a:t>
            </a:r>
          </a:p>
          <a:p>
            <a:endParaRPr lang="fr-FR" dirty="0"/>
          </a:p>
        </p:txBody>
      </p:sp>
    </p:spTree>
    <p:extLst>
      <p:ext uri="{BB962C8B-B14F-4D97-AF65-F5344CB8AC3E}">
        <p14:creationId xmlns:p14="http://schemas.microsoft.com/office/powerpoint/2010/main" val="1009351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0206" y="916745"/>
            <a:ext cx="7947718" cy="307777"/>
          </a:xfrm>
          <a:prstGeom prst="rect">
            <a:avLst/>
          </a:prstGeom>
        </p:spPr>
        <p:txBody>
          <a:bodyPr wrap="square">
            <a:spAutoFit/>
          </a:bodyPr>
          <a:lstStyle/>
          <a:p>
            <a:pPr algn="just">
              <a:spcAft>
                <a:spcPts val="0"/>
              </a:spcAft>
            </a:pPr>
            <a:endParaRPr lang="fr-FR"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016814"/>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816387249"/>
              </p:ext>
            </p:extLst>
          </p:nvPr>
        </p:nvGraphicFramePr>
        <p:xfrm>
          <a:off x="233755" y="2406859"/>
          <a:ext cx="8100619" cy="421829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205430" y="42185"/>
            <a:ext cx="8128944" cy="769441"/>
          </a:xfrm>
          <a:prstGeom prst="rect">
            <a:avLst/>
          </a:prstGeom>
          <a:noFill/>
        </p:spPr>
        <p:txBody>
          <a:bodyPr wrap="square" rtlCol="0">
            <a:spAutoFit/>
          </a:bodyPr>
          <a:lstStyle/>
          <a:p>
            <a:r>
              <a:rPr lang="fr-FR" sz="2200" dirty="0">
                <a:solidFill>
                  <a:srgbClr val="EE5859"/>
                </a:solidFill>
              </a:rPr>
              <a:t>Estimation des IC du nombre de fois où la majorité des ménages déplacés ont effectué un déplacement secondaire, en % AS, par ZS</a:t>
            </a:r>
          </a:p>
        </p:txBody>
      </p:sp>
      <p:sp>
        <p:nvSpPr>
          <p:cNvPr id="2" name="TextBox 1"/>
          <p:cNvSpPr txBox="1"/>
          <p:nvPr/>
        </p:nvSpPr>
        <p:spPr>
          <a:xfrm>
            <a:off x="233755" y="839801"/>
            <a:ext cx="8205395" cy="1477328"/>
          </a:xfrm>
          <a:prstGeom prst="rect">
            <a:avLst/>
          </a:prstGeom>
          <a:noFill/>
        </p:spPr>
        <p:txBody>
          <a:bodyPr wrap="square" rtlCol="0">
            <a:spAutoFit/>
          </a:bodyPr>
          <a:lstStyle/>
          <a:p>
            <a:r>
              <a:rPr lang="fr-FR" dirty="0">
                <a:solidFill>
                  <a:srgbClr val="5A5959"/>
                </a:solidFill>
              </a:rPr>
              <a:t>Selon les IC, dans 16 ZS, une majorité des ménages PDI se sont déplacés au moins 1 à 2 fois dans la majorité des AS. A </a:t>
            </a:r>
            <a:r>
              <a:rPr lang="fr-FR" dirty="0" err="1">
                <a:solidFill>
                  <a:srgbClr val="5A5959"/>
                </a:solidFill>
              </a:rPr>
              <a:t>Kilwa</a:t>
            </a:r>
            <a:r>
              <a:rPr lang="fr-FR" dirty="0">
                <a:solidFill>
                  <a:srgbClr val="5A5959"/>
                </a:solidFill>
              </a:rPr>
              <a:t>, 53% des IC dans les AS couvertes ont indiqué de 2 à plus de 3 déplacements pour la majorité des ménages. A </a:t>
            </a:r>
            <a:r>
              <a:rPr lang="fr-FR" dirty="0" err="1">
                <a:solidFill>
                  <a:srgbClr val="5A5959"/>
                </a:solidFill>
              </a:rPr>
              <a:t>Nyunzu</a:t>
            </a:r>
            <a:r>
              <a:rPr lang="fr-FR" dirty="0">
                <a:solidFill>
                  <a:srgbClr val="5A5959"/>
                </a:solidFill>
              </a:rPr>
              <a:t>, les IC de 33% des AS ont répondu que la majorité des ménages s’étaient déplacés plus de 3 fois. A </a:t>
            </a:r>
            <a:r>
              <a:rPr lang="fr-FR" dirty="0" err="1">
                <a:solidFill>
                  <a:srgbClr val="5A5959"/>
                </a:solidFill>
              </a:rPr>
              <a:t>Ankoro</a:t>
            </a:r>
            <a:r>
              <a:rPr lang="fr-FR" dirty="0">
                <a:solidFill>
                  <a:srgbClr val="5A5959"/>
                </a:solidFill>
              </a:rPr>
              <a:t> cependant, les IC de 80% des AS ont rapporté que les PDI n’avaient pas effectué de déplacements secondaires.</a:t>
            </a:r>
          </a:p>
        </p:txBody>
      </p:sp>
    </p:spTree>
    <p:extLst>
      <p:ext uri="{BB962C8B-B14F-4D97-AF65-F5344CB8AC3E}">
        <p14:creationId xmlns:p14="http://schemas.microsoft.com/office/powerpoint/2010/main" val="3488034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1879" y="42031"/>
            <a:ext cx="8524874" cy="673028"/>
          </a:xfrm>
        </p:spPr>
        <p:txBody>
          <a:bodyPr>
            <a:noAutofit/>
          </a:bodyPr>
          <a:lstStyle/>
          <a:p>
            <a:r>
              <a:rPr lang="fr-FR" sz="2000" b="0" noProof="0" dirty="0"/>
              <a:t>Carte des raisons principales pour les déplacements secondaires des PDI, en % d’AS, par ZS (basée sur les opinions des IC)</a:t>
            </a:r>
          </a:p>
        </p:txBody>
      </p:sp>
      <p:sp>
        <p:nvSpPr>
          <p:cNvPr id="12" name="Rectangle 11"/>
          <p:cNvSpPr/>
          <p:nvPr/>
        </p:nvSpPr>
        <p:spPr>
          <a:xfrm>
            <a:off x="338622" y="1159997"/>
            <a:ext cx="5571691" cy="295177"/>
          </a:xfrm>
          <a:prstGeom prst="rect">
            <a:avLst/>
          </a:prstGeom>
        </p:spPr>
        <p:txBody>
          <a:bodyPr wrap="square">
            <a:spAutoFit/>
          </a:bodyPr>
          <a:lstStyle/>
          <a:p>
            <a:pPr algn="just">
              <a:spcAft>
                <a:spcPts val="0"/>
              </a:spcAft>
            </a:pPr>
            <a:endParaRPr lang="fr-FR"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016814"/>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9" name="Rectangle 8"/>
          <p:cNvSpPr/>
          <p:nvPr/>
        </p:nvSpPr>
        <p:spPr>
          <a:xfrm>
            <a:off x="31879" y="624357"/>
            <a:ext cx="8397746" cy="1200329"/>
          </a:xfrm>
          <a:prstGeom prst="rect">
            <a:avLst/>
          </a:prstGeom>
        </p:spPr>
        <p:txBody>
          <a:bodyPr wrap="square">
            <a:spAutoFit/>
          </a:bodyPr>
          <a:lstStyle/>
          <a:p>
            <a:pPr algn="just"/>
            <a:r>
              <a:rPr lang="fr-FR" dirty="0">
                <a:solidFill>
                  <a:srgbClr val="5A5959"/>
                </a:solidFill>
              </a:rPr>
              <a:t>Les problèmes liés à la sécurité sont les premiers facteurs évoqués, avant la perte des moyens de subsistance et les problèmes d’accès à la nourriture, dans les AS où des déplacements ont été rapportés. Après la recherche de la sécurité, les dynamiques de mouvement doivent être vues sous le prisme de l’insécurité alimentaire et de la recherche des moyens de subsistance.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1824686"/>
            <a:ext cx="5791200" cy="5033314"/>
          </a:xfrm>
          <a:prstGeom prst="rect">
            <a:avLst/>
          </a:prstGeom>
        </p:spPr>
      </p:pic>
    </p:spTree>
    <p:extLst>
      <p:ext uri="{BB962C8B-B14F-4D97-AF65-F5344CB8AC3E}">
        <p14:creationId xmlns:p14="http://schemas.microsoft.com/office/powerpoint/2010/main" val="457046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016814"/>
            <a:ext cx="2364673" cy="4154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7" name="TextBox 6"/>
          <p:cNvSpPr txBox="1"/>
          <p:nvPr/>
        </p:nvSpPr>
        <p:spPr>
          <a:xfrm>
            <a:off x="233756" y="41703"/>
            <a:ext cx="8186344" cy="1107996"/>
          </a:xfrm>
          <a:prstGeom prst="rect">
            <a:avLst/>
          </a:prstGeom>
          <a:noFill/>
        </p:spPr>
        <p:txBody>
          <a:bodyPr wrap="square" rtlCol="0">
            <a:spAutoFit/>
          </a:bodyPr>
          <a:lstStyle/>
          <a:p>
            <a:pPr algn="just"/>
            <a:r>
              <a:rPr lang="fr-FR" sz="2200" dirty="0">
                <a:solidFill>
                  <a:srgbClr val="EE5859"/>
                </a:solidFill>
              </a:rPr>
              <a:t>Raisons principales pour les mouvements pendulaires pour la majorité des ménages déplacés, selon les IC (AS où mouvements ont été signalés, toutes ZS confondues)</a:t>
            </a:r>
          </a:p>
        </p:txBody>
      </p:sp>
      <p:graphicFrame>
        <p:nvGraphicFramePr>
          <p:cNvPr id="8" name="Chart 7"/>
          <p:cNvGraphicFramePr>
            <a:graphicFrameLocks/>
          </p:cNvGraphicFramePr>
          <p:nvPr>
            <p:extLst>
              <p:ext uri="{D42A27DB-BD31-4B8C-83A1-F6EECF244321}">
                <p14:modId xmlns:p14="http://schemas.microsoft.com/office/powerpoint/2010/main" val="3080046314"/>
              </p:ext>
            </p:extLst>
          </p:nvPr>
        </p:nvGraphicFramePr>
        <p:xfrm>
          <a:off x="3314700" y="1266825"/>
          <a:ext cx="5105400" cy="53244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64281546"/>
              </p:ext>
            </p:extLst>
          </p:nvPr>
        </p:nvGraphicFramePr>
        <p:xfrm>
          <a:off x="340278" y="1132986"/>
          <a:ext cx="2710642" cy="5592152"/>
        </p:xfrm>
        <a:graphic>
          <a:graphicData uri="http://schemas.openxmlformats.org/drawingml/2006/table">
            <a:tbl>
              <a:tblPr>
                <a:tableStyleId>{5C22544A-7EE6-4342-B048-85BDC9FD1C3A}</a:tableStyleId>
              </a:tblPr>
              <a:tblGrid>
                <a:gridCol w="1401420">
                  <a:extLst>
                    <a:ext uri="{9D8B030D-6E8A-4147-A177-3AD203B41FA5}">
                      <a16:colId xmlns:a16="http://schemas.microsoft.com/office/drawing/2014/main" val="4070337567"/>
                    </a:ext>
                  </a:extLst>
                </a:gridCol>
                <a:gridCol w="1309222">
                  <a:extLst>
                    <a:ext uri="{9D8B030D-6E8A-4147-A177-3AD203B41FA5}">
                      <a16:colId xmlns:a16="http://schemas.microsoft.com/office/drawing/2014/main" val="1774300982"/>
                    </a:ext>
                  </a:extLst>
                </a:gridCol>
              </a:tblGrid>
              <a:tr h="953477">
                <a:tc>
                  <a:txBody>
                    <a:bodyPr/>
                    <a:lstStyle/>
                    <a:p>
                      <a:pPr algn="ctr" fontAlgn="b"/>
                      <a:r>
                        <a:rPr lang="en-US" sz="1600" u="none" strike="noStrike" dirty="0">
                          <a:solidFill>
                            <a:srgbClr val="5A5959"/>
                          </a:solidFill>
                          <a:effectLst/>
                        </a:rPr>
                        <a:t>Zone de Santé</a:t>
                      </a:r>
                      <a:endParaRPr lang="en-US" sz="1600" b="1" i="0" u="none" strike="noStrike" dirty="0">
                        <a:solidFill>
                          <a:srgbClr val="5A5959"/>
                        </a:solidFill>
                        <a:effectLst/>
                        <a:latin typeface="Calibri" panose="020F0502020204030204" pitchFamily="34" charset="0"/>
                      </a:endParaRPr>
                    </a:p>
                  </a:txBody>
                  <a:tcPr marL="7620" marR="7620" marT="7620" marB="0" anchor="ctr"/>
                </a:tc>
                <a:tc>
                  <a:txBody>
                    <a:bodyPr/>
                    <a:lstStyle/>
                    <a:p>
                      <a:pPr algn="ctr" fontAlgn="b"/>
                      <a:r>
                        <a:rPr lang="fr-FR" sz="1600" u="none" strike="noStrike" dirty="0">
                          <a:solidFill>
                            <a:srgbClr val="5A5959"/>
                          </a:solidFill>
                          <a:effectLst/>
                        </a:rPr>
                        <a:t>% AS avec mouvements pendulaires</a:t>
                      </a:r>
                      <a:r>
                        <a:rPr lang="fr-FR" sz="1600" u="none" strike="noStrike" baseline="0" dirty="0">
                          <a:solidFill>
                            <a:srgbClr val="5A5959"/>
                          </a:solidFill>
                          <a:effectLst/>
                        </a:rPr>
                        <a:t> </a:t>
                      </a:r>
                      <a:r>
                        <a:rPr lang="fr-FR" sz="1600" u="none" strike="noStrike" dirty="0">
                          <a:solidFill>
                            <a:srgbClr val="5A5959"/>
                          </a:solidFill>
                          <a:effectLst/>
                        </a:rPr>
                        <a:t>rapportés</a:t>
                      </a:r>
                      <a:endParaRPr lang="fr-FR"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83536118"/>
                  </a:ext>
                </a:extLst>
              </a:tr>
              <a:tr h="257117">
                <a:tc>
                  <a:txBody>
                    <a:bodyPr/>
                    <a:lstStyle/>
                    <a:p>
                      <a:pPr algn="ctr" fontAlgn="b"/>
                      <a:r>
                        <a:rPr lang="en-US" sz="1600" u="none" strike="noStrike" dirty="0" err="1">
                          <a:solidFill>
                            <a:srgbClr val="5A5959"/>
                          </a:solidFill>
                          <a:effectLst/>
                        </a:rPr>
                        <a:t>Kilwa</a:t>
                      </a:r>
                      <a:endParaRPr lang="en-US" sz="1600" b="0" i="0" u="none" strike="noStrike" dirty="0">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94%</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14516107"/>
                  </a:ext>
                </a:extLst>
              </a:tr>
              <a:tr h="257117">
                <a:tc>
                  <a:txBody>
                    <a:bodyPr/>
                    <a:lstStyle/>
                    <a:p>
                      <a:pPr algn="ctr" fontAlgn="b"/>
                      <a:r>
                        <a:rPr lang="en-US" sz="1600" u="none" strike="noStrike" dirty="0" err="1">
                          <a:solidFill>
                            <a:srgbClr val="5A5959"/>
                          </a:solidFill>
                          <a:effectLst/>
                        </a:rPr>
                        <a:t>Mitwaba</a:t>
                      </a:r>
                      <a:endParaRPr lang="en-US" sz="1600" b="0" i="0" u="none" strike="noStrike" dirty="0">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78%</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18728650"/>
                  </a:ext>
                </a:extLst>
              </a:tr>
              <a:tr h="257117">
                <a:tc>
                  <a:txBody>
                    <a:bodyPr/>
                    <a:lstStyle/>
                    <a:p>
                      <a:pPr algn="ctr" fontAlgn="b"/>
                      <a:r>
                        <a:rPr lang="en-US" sz="1600" u="none" strike="noStrike" dirty="0" err="1">
                          <a:solidFill>
                            <a:srgbClr val="5A5959"/>
                          </a:solidFill>
                          <a:effectLst/>
                        </a:rPr>
                        <a:t>Mufunga</a:t>
                      </a:r>
                      <a:r>
                        <a:rPr lang="en-US" sz="1600" u="none" strike="noStrike" dirty="0">
                          <a:solidFill>
                            <a:srgbClr val="5A5959"/>
                          </a:solidFill>
                          <a:effectLst/>
                        </a:rPr>
                        <a:t> </a:t>
                      </a:r>
                      <a:r>
                        <a:rPr lang="en-US" sz="1600" u="none" strike="noStrike" dirty="0" err="1">
                          <a:solidFill>
                            <a:srgbClr val="5A5959"/>
                          </a:solidFill>
                          <a:effectLst/>
                        </a:rPr>
                        <a:t>Sampwe</a:t>
                      </a:r>
                      <a:endParaRPr lang="en-US" sz="1600" b="0" i="0" u="none" strike="noStrike" dirty="0">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100%</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21732231"/>
                  </a:ext>
                </a:extLst>
              </a:tr>
              <a:tr h="257117">
                <a:tc>
                  <a:txBody>
                    <a:bodyPr/>
                    <a:lstStyle/>
                    <a:p>
                      <a:pPr algn="ctr" fontAlgn="b"/>
                      <a:r>
                        <a:rPr lang="en-US" sz="1600" u="none" strike="noStrike">
                          <a:solidFill>
                            <a:srgbClr val="5A5959"/>
                          </a:solidFill>
                          <a:effectLst/>
                        </a:rPr>
                        <a:t>Pweto</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83%</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31520900"/>
                  </a:ext>
                </a:extLst>
              </a:tr>
              <a:tr h="257117">
                <a:tc>
                  <a:txBody>
                    <a:bodyPr/>
                    <a:lstStyle/>
                    <a:p>
                      <a:pPr algn="ctr" fontAlgn="b"/>
                      <a:r>
                        <a:rPr lang="en-US" sz="1600" u="none" strike="noStrike" dirty="0" err="1">
                          <a:solidFill>
                            <a:srgbClr val="5A5959"/>
                          </a:solidFill>
                          <a:effectLst/>
                        </a:rPr>
                        <a:t>Malemba</a:t>
                      </a:r>
                      <a:r>
                        <a:rPr lang="en-US" sz="1600" u="none" strike="noStrike" dirty="0">
                          <a:solidFill>
                            <a:srgbClr val="5A5959"/>
                          </a:solidFill>
                          <a:effectLst/>
                        </a:rPr>
                        <a:t> </a:t>
                      </a:r>
                      <a:r>
                        <a:rPr lang="en-US" sz="1600" u="none" strike="noStrike" dirty="0" err="1">
                          <a:solidFill>
                            <a:srgbClr val="5A5959"/>
                          </a:solidFill>
                          <a:effectLst/>
                        </a:rPr>
                        <a:t>Nkulu</a:t>
                      </a:r>
                      <a:endParaRPr lang="en-US" sz="1600" b="0" i="0" u="none" strike="noStrike" dirty="0">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65%</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61956295"/>
                  </a:ext>
                </a:extLst>
              </a:tr>
              <a:tr h="257117">
                <a:tc>
                  <a:txBody>
                    <a:bodyPr/>
                    <a:lstStyle/>
                    <a:p>
                      <a:pPr algn="ctr" fontAlgn="b"/>
                      <a:r>
                        <a:rPr lang="en-US" sz="1600" u="none" strike="noStrike">
                          <a:solidFill>
                            <a:srgbClr val="5A5959"/>
                          </a:solidFill>
                          <a:effectLst/>
                        </a:rPr>
                        <a:t>Mukanga</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27%</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30949485"/>
                  </a:ext>
                </a:extLst>
              </a:tr>
              <a:tr h="257117">
                <a:tc>
                  <a:txBody>
                    <a:bodyPr/>
                    <a:lstStyle/>
                    <a:p>
                      <a:pPr algn="ctr" fontAlgn="b"/>
                      <a:r>
                        <a:rPr lang="en-US" sz="1600" u="none" strike="noStrike">
                          <a:solidFill>
                            <a:srgbClr val="5A5959"/>
                          </a:solidFill>
                          <a:effectLst/>
                        </a:rPr>
                        <a:t>Mulongo</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53%</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33843750"/>
                  </a:ext>
                </a:extLst>
              </a:tr>
              <a:tr h="257117">
                <a:tc>
                  <a:txBody>
                    <a:bodyPr/>
                    <a:lstStyle/>
                    <a:p>
                      <a:pPr algn="ctr" fontAlgn="b"/>
                      <a:r>
                        <a:rPr lang="en-US" sz="1600" u="none" strike="noStrike">
                          <a:solidFill>
                            <a:srgbClr val="5A5959"/>
                          </a:solidFill>
                          <a:effectLst/>
                        </a:rPr>
                        <a:t>Ankoro</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20%</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83974556"/>
                  </a:ext>
                </a:extLst>
              </a:tr>
              <a:tr h="257117">
                <a:tc>
                  <a:txBody>
                    <a:bodyPr/>
                    <a:lstStyle/>
                    <a:p>
                      <a:pPr algn="ctr" fontAlgn="b"/>
                      <a:r>
                        <a:rPr lang="en-US" sz="1600" u="none" strike="noStrike">
                          <a:solidFill>
                            <a:srgbClr val="5A5959"/>
                          </a:solidFill>
                          <a:effectLst/>
                        </a:rPr>
                        <a:t>Kabalo</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64%</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6208881"/>
                  </a:ext>
                </a:extLst>
              </a:tr>
              <a:tr h="257117">
                <a:tc>
                  <a:txBody>
                    <a:bodyPr/>
                    <a:lstStyle/>
                    <a:p>
                      <a:pPr algn="ctr" fontAlgn="b"/>
                      <a:r>
                        <a:rPr lang="en-US" sz="1600" u="none" strike="noStrike">
                          <a:solidFill>
                            <a:srgbClr val="5A5959"/>
                          </a:solidFill>
                          <a:effectLst/>
                        </a:rPr>
                        <a:t>Kalemie</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33%</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86374542"/>
                  </a:ext>
                </a:extLst>
              </a:tr>
              <a:tr h="257117">
                <a:tc>
                  <a:txBody>
                    <a:bodyPr/>
                    <a:lstStyle/>
                    <a:p>
                      <a:pPr algn="ctr" fontAlgn="b"/>
                      <a:r>
                        <a:rPr lang="en-US" sz="1600" u="none" strike="noStrike">
                          <a:solidFill>
                            <a:srgbClr val="5A5959"/>
                          </a:solidFill>
                          <a:effectLst/>
                        </a:rPr>
                        <a:t>Kiyambi</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50%</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5454340"/>
                  </a:ext>
                </a:extLst>
              </a:tr>
              <a:tr h="257117">
                <a:tc>
                  <a:txBody>
                    <a:bodyPr/>
                    <a:lstStyle/>
                    <a:p>
                      <a:pPr algn="ctr" fontAlgn="b"/>
                      <a:r>
                        <a:rPr lang="en-US" sz="1600" u="none" strike="noStrike">
                          <a:solidFill>
                            <a:srgbClr val="5A5959"/>
                          </a:solidFill>
                          <a:effectLst/>
                        </a:rPr>
                        <a:t>Kongolo</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29%</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24296365"/>
                  </a:ext>
                </a:extLst>
              </a:tr>
              <a:tr h="257117">
                <a:tc>
                  <a:txBody>
                    <a:bodyPr/>
                    <a:lstStyle/>
                    <a:p>
                      <a:pPr algn="ctr" fontAlgn="b"/>
                      <a:r>
                        <a:rPr lang="en-US" sz="1600" u="none" strike="noStrike">
                          <a:solidFill>
                            <a:srgbClr val="5A5959"/>
                          </a:solidFill>
                          <a:effectLst/>
                        </a:rPr>
                        <a:t>Manono</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85%</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38229821"/>
                  </a:ext>
                </a:extLst>
              </a:tr>
              <a:tr h="257117">
                <a:tc>
                  <a:txBody>
                    <a:bodyPr/>
                    <a:lstStyle/>
                    <a:p>
                      <a:pPr algn="ctr" fontAlgn="b"/>
                      <a:r>
                        <a:rPr lang="en-US" sz="1600" u="none" strike="noStrike">
                          <a:solidFill>
                            <a:srgbClr val="5A5959"/>
                          </a:solidFill>
                          <a:effectLst/>
                        </a:rPr>
                        <a:t>Mbulula</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100%</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60220984"/>
                  </a:ext>
                </a:extLst>
              </a:tr>
              <a:tr h="257117">
                <a:tc>
                  <a:txBody>
                    <a:bodyPr/>
                    <a:lstStyle/>
                    <a:p>
                      <a:pPr algn="ctr" fontAlgn="b"/>
                      <a:r>
                        <a:rPr lang="en-US" sz="1600" u="none" strike="noStrike">
                          <a:solidFill>
                            <a:srgbClr val="5A5959"/>
                          </a:solidFill>
                          <a:effectLst/>
                        </a:rPr>
                        <a:t>Moba</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0%</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54160050"/>
                  </a:ext>
                </a:extLst>
              </a:tr>
              <a:tr h="257117">
                <a:tc>
                  <a:txBody>
                    <a:bodyPr/>
                    <a:lstStyle/>
                    <a:p>
                      <a:pPr algn="ctr" fontAlgn="b"/>
                      <a:r>
                        <a:rPr lang="en-US" sz="1600" u="none" strike="noStrike">
                          <a:solidFill>
                            <a:srgbClr val="5A5959"/>
                          </a:solidFill>
                          <a:effectLst/>
                        </a:rPr>
                        <a:t>Nyemba</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40%</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10037713"/>
                  </a:ext>
                </a:extLst>
              </a:tr>
              <a:tr h="257117">
                <a:tc>
                  <a:txBody>
                    <a:bodyPr/>
                    <a:lstStyle/>
                    <a:p>
                      <a:pPr algn="ctr" fontAlgn="b"/>
                      <a:r>
                        <a:rPr lang="en-US" sz="1600" u="none" strike="noStrike">
                          <a:solidFill>
                            <a:srgbClr val="5A5959"/>
                          </a:solidFill>
                          <a:effectLst/>
                        </a:rPr>
                        <a:t>Nyunzu</a:t>
                      </a:r>
                      <a:endParaRPr lang="en-US" sz="1600" b="0" i="0" u="none" strike="noStrike">
                        <a:solidFill>
                          <a:srgbClr val="5A5959"/>
                        </a:solidFill>
                        <a:effectLst/>
                        <a:latin typeface="Calibri" panose="020F0502020204030204" pitchFamily="34" charset="0"/>
                      </a:endParaRPr>
                    </a:p>
                  </a:txBody>
                  <a:tcPr marR="7620" marT="7620" marB="0" anchor="ctr"/>
                </a:tc>
                <a:tc>
                  <a:txBody>
                    <a:bodyPr/>
                    <a:lstStyle/>
                    <a:p>
                      <a:pPr algn="ctr" fontAlgn="b"/>
                      <a:r>
                        <a:rPr lang="en-US" sz="1600" u="none" strike="noStrike" dirty="0">
                          <a:solidFill>
                            <a:srgbClr val="5A5959"/>
                          </a:solidFill>
                          <a:effectLst/>
                        </a:rPr>
                        <a:t>67%</a:t>
                      </a:r>
                      <a:endParaRPr lang="en-US" sz="1600" b="0" i="0" u="none" strike="noStrike" dirty="0">
                        <a:solidFill>
                          <a:srgbClr val="5A5959"/>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42376346"/>
                  </a:ext>
                </a:extLst>
              </a:tr>
            </a:tbl>
          </a:graphicData>
        </a:graphic>
      </p:graphicFrame>
    </p:spTree>
    <p:extLst>
      <p:ext uri="{BB962C8B-B14F-4D97-AF65-F5344CB8AC3E}">
        <p14:creationId xmlns:p14="http://schemas.microsoft.com/office/powerpoint/2010/main" val="287061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solidFill>
            <a:schemeClr val="bg1"/>
          </a:solid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fr-CH" altLang="en-US" sz="2400" dirty="0"/>
          </a:p>
        </p:txBody>
      </p:sp>
      <p:sp>
        <p:nvSpPr>
          <p:cNvPr id="4102" name="Rectangle 11"/>
          <p:cNvSpPr>
            <a:spLocks noGrp="1" noChangeArrowheads="1"/>
          </p:cNvSpPr>
          <p:nvPr>
            <p:ph type="ctrTitle"/>
          </p:nvPr>
        </p:nvSpPr>
        <p:spPr>
          <a:xfrm>
            <a:off x="1589088" y="2052638"/>
            <a:ext cx="5875337" cy="1216025"/>
          </a:xfrm>
        </p:spPr>
        <p:txBody>
          <a:bodyPr>
            <a:noAutofit/>
          </a:bodyPr>
          <a:lstStyle/>
          <a:p>
            <a:pPr algn="ctr" eaLnBrk="1" hangingPunct="1">
              <a:lnSpc>
                <a:spcPct val="80000"/>
              </a:lnSpc>
              <a:defRPr/>
            </a:pPr>
            <a:r>
              <a:rPr lang="fr-FR" altLang="en-US" sz="4800" cap="small" noProof="0" dirty="0">
                <a:solidFill>
                  <a:schemeClr val="bg2">
                    <a:lumMod val="50000"/>
                  </a:schemeClr>
                </a:solidFill>
              </a:rPr>
              <a:t>1. Introduction </a:t>
            </a:r>
            <a:endParaRPr lang="fr-FR" altLang="en-US" sz="3600" cap="small" noProof="0" dirty="0">
              <a:solidFill>
                <a:schemeClr val="bg2">
                  <a:lumMod val="50000"/>
                </a:schemeClr>
              </a:solidFill>
            </a:endParaRP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37" y="6397879"/>
            <a:ext cx="2364673" cy="4154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422" y="6356149"/>
            <a:ext cx="1260453" cy="457146"/>
          </a:xfrm>
          <a:prstGeom prst="rect">
            <a:avLst/>
          </a:prstGeom>
        </p:spPr>
      </p:pic>
    </p:spTree>
    <p:extLst>
      <p:ext uri="{BB962C8B-B14F-4D97-AF65-F5344CB8AC3E}">
        <p14:creationId xmlns:p14="http://schemas.microsoft.com/office/powerpoint/2010/main" val="669109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sp>
        <p:nvSpPr>
          <p:cNvPr id="6" name="Titre 1"/>
          <p:cNvSpPr>
            <a:spLocks noGrp="1"/>
          </p:cNvSpPr>
          <p:nvPr>
            <p:ph type="title"/>
          </p:nvPr>
        </p:nvSpPr>
        <p:spPr>
          <a:xfrm>
            <a:off x="296466" y="88972"/>
            <a:ext cx="7947718" cy="673028"/>
          </a:xfrm>
        </p:spPr>
        <p:txBody>
          <a:bodyPr>
            <a:noAutofit/>
          </a:bodyPr>
          <a:lstStyle/>
          <a:p>
            <a:r>
              <a:rPr lang="fr-FR" sz="3600" b="0" noProof="0" dirty="0"/>
              <a:t>Dynamiques de </a:t>
            </a:r>
            <a:r>
              <a:rPr lang="fr-FR" sz="3600" b="0" dirty="0"/>
              <a:t>retour</a:t>
            </a:r>
            <a:endParaRPr lang="fr-FR" sz="3600" b="0" noProof="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458442964"/>
              </p:ext>
            </p:extLst>
          </p:nvPr>
        </p:nvGraphicFramePr>
        <p:xfrm>
          <a:off x="296466" y="2538844"/>
          <a:ext cx="8018859" cy="4319156"/>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296466" y="762000"/>
            <a:ext cx="8018859" cy="2031325"/>
          </a:xfrm>
          <a:prstGeom prst="rect">
            <a:avLst/>
          </a:prstGeom>
          <a:noFill/>
        </p:spPr>
        <p:txBody>
          <a:bodyPr wrap="square" rtlCol="0">
            <a:spAutoFit/>
          </a:bodyPr>
          <a:lstStyle/>
          <a:p>
            <a:pPr algn="just"/>
            <a:r>
              <a:rPr lang="fr-FR" dirty="0">
                <a:solidFill>
                  <a:srgbClr val="5A5959"/>
                </a:solidFill>
              </a:rPr>
              <a:t>Selon les IC, dans la majorité des AS de </a:t>
            </a:r>
            <a:r>
              <a:rPr lang="fr-FR" dirty="0" err="1">
                <a:solidFill>
                  <a:srgbClr val="5A5959"/>
                </a:solidFill>
              </a:rPr>
              <a:t>Mitwaba</a:t>
            </a:r>
            <a:r>
              <a:rPr lang="fr-FR" dirty="0">
                <a:solidFill>
                  <a:srgbClr val="5A5959"/>
                </a:solidFill>
              </a:rPr>
              <a:t>, </a:t>
            </a:r>
            <a:r>
              <a:rPr lang="fr-FR" dirty="0" err="1">
                <a:solidFill>
                  <a:srgbClr val="5A5959"/>
                </a:solidFill>
              </a:rPr>
              <a:t>Mufunga</a:t>
            </a:r>
            <a:r>
              <a:rPr lang="fr-FR" dirty="0">
                <a:solidFill>
                  <a:srgbClr val="5A5959"/>
                </a:solidFill>
              </a:rPr>
              <a:t> </a:t>
            </a:r>
            <a:r>
              <a:rPr lang="fr-FR" dirty="0" err="1">
                <a:solidFill>
                  <a:srgbClr val="5A5959"/>
                </a:solidFill>
              </a:rPr>
              <a:t>Sampwe</a:t>
            </a:r>
            <a:r>
              <a:rPr lang="fr-FR" dirty="0">
                <a:solidFill>
                  <a:srgbClr val="5A5959"/>
                </a:solidFill>
              </a:rPr>
              <a:t>, </a:t>
            </a:r>
            <a:r>
              <a:rPr lang="fr-FR" dirty="0" err="1">
                <a:solidFill>
                  <a:srgbClr val="5A5959"/>
                </a:solidFill>
              </a:rPr>
              <a:t>Malenga</a:t>
            </a:r>
            <a:r>
              <a:rPr lang="fr-FR" dirty="0">
                <a:solidFill>
                  <a:srgbClr val="5A5959"/>
                </a:solidFill>
              </a:rPr>
              <a:t> </a:t>
            </a:r>
            <a:r>
              <a:rPr lang="fr-FR" dirty="0" err="1">
                <a:solidFill>
                  <a:srgbClr val="5A5959"/>
                </a:solidFill>
              </a:rPr>
              <a:t>Nkulu</a:t>
            </a:r>
            <a:r>
              <a:rPr lang="fr-FR" dirty="0">
                <a:solidFill>
                  <a:srgbClr val="5A5959"/>
                </a:solidFill>
              </a:rPr>
              <a:t> et </a:t>
            </a:r>
            <a:r>
              <a:rPr lang="fr-FR" dirty="0" err="1">
                <a:solidFill>
                  <a:srgbClr val="5A5959"/>
                </a:solidFill>
              </a:rPr>
              <a:t>Mulongo</a:t>
            </a:r>
            <a:r>
              <a:rPr lang="fr-FR" dirty="0">
                <a:solidFill>
                  <a:srgbClr val="5A5959"/>
                </a:solidFill>
              </a:rPr>
              <a:t>, la majorité des ménages retournés sont revenus entre 1 à 2 ans voir il y a plus de 2 ans. A </a:t>
            </a:r>
            <a:r>
              <a:rPr lang="fr-FR" dirty="0" err="1">
                <a:solidFill>
                  <a:srgbClr val="5A5959"/>
                </a:solidFill>
              </a:rPr>
              <a:t>Kansimba</a:t>
            </a:r>
            <a:r>
              <a:rPr lang="fr-FR" dirty="0">
                <a:solidFill>
                  <a:srgbClr val="5A5959"/>
                </a:solidFill>
              </a:rPr>
              <a:t>, </a:t>
            </a:r>
            <a:r>
              <a:rPr lang="fr-FR" dirty="0" err="1">
                <a:solidFill>
                  <a:srgbClr val="5A5959"/>
                </a:solidFill>
              </a:rPr>
              <a:t>Kilwa</a:t>
            </a:r>
            <a:r>
              <a:rPr lang="fr-FR" dirty="0">
                <a:solidFill>
                  <a:srgbClr val="5A5959"/>
                </a:solidFill>
              </a:rPr>
              <a:t>, </a:t>
            </a:r>
            <a:r>
              <a:rPr lang="fr-FR" dirty="0" err="1">
                <a:solidFill>
                  <a:srgbClr val="5A5959"/>
                </a:solidFill>
              </a:rPr>
              <a:t>Pweto</a:t>
            </a:r>
            <a:r>
              <a:rPr lang="fr-FR" dirty="0">
                <a:solidFill>
                  <a:srgbClr val="5A5959"/>
                </a:solidFill>
              </a:rPr>
              <a:t>, </a:t>
            </a:r>
            <a:r>
              <a:rPr lang="fr-FR" dirty="0" err="1">
                <a:solidFill>
                  <a:srgbClr val="5A5959"/>
                </a:solidFill>
              </a:rPr>
              <a:t>Nyemba</a:t>
            </a:r>
            <a:r>
              <a:rPr lang="fr-FR" dirty="0">
                <a:solidFill>
                  <a:srgbClr val="5A5959"/>
                </a:solidFill>
              </a:rPr>
              <a:t> et </a:t>
            </a:r>
            <a:r>
              <a:rPr lang="fr-FR" dirty="0" err="1">
                <a:solidFill>
                  <a:srgbClr val="5A5959"/>
                </a:solidFill>
              </a:rPr>
              <a:t>Nyunzu</a:t>
            </a:r>
            <a:r>
              <a:rPr lang="fr-FR" dirty="0">
                <a:solidFill>
                  <a:srgbClr val="5A5959"/>
                </a:solidFill>
              </a:rPr>
              <a:t>, les IC ont indiqué que la majorité des ménages retournés sont arrivés il y a entre 1 à 6 mois (retour de la sécurité et semble correspondre avec l’arrivée des PDI). Dans les 8 autres ZS, la durée moyenne de retour est de 6 mois à 1 an.</a:t>
            </a:r>
          </a:p>
          <a:p>
            <a:endParaRPr lang="fr-FR" dirty="0"/>
          </a:p>
        </p:txBody>
      </p:sp>
    </p:spTree>
    <p:extLst>
      <p:ext uri="{BB962C8B-B14F-4D97-AF65-F5344CB8AC3E}">
        <p14:creationId xmlns:p14="http://schemas.microsoft.com/office/powerpoint/2010/main" val="2706116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4231" y="174170"/>
            <a:ext cx="7947718" cy="673028"/>
          </a:xfrm>
        </p:spPr>
        <p:txBody>
          <a:bodyPr>
            <a:noAutofit/>
          </a:bodyPr>
          <a:lstStyle/>
          <a:p>
            <a:r>
              <a:rPr lang="fr-FR" sz="3300" b="0" noProof="0" dirty="0"/>
              <a:t>Dynamiques de déplacement - Réfugiés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2" name="TextBox 1"/>
          <p:cNvSpPr txBox="1"/>
          <p:nvPr/>
        </p:nvSpPr>
        <p:spPr>
          <a:xfrm>
            <a:off x="523874" y="1038155"/>
            <a:ext cx="7724775" cy="1200329"/>
          </a:xfrm>
          <a:prstGeom prst="rect">
            <a:avLst/>
          </a:prstGeom>
          <a:noFill/>
        </p:spPr>
        <p:txBody>
          <a:bodyPr wrap="square" rtlCol="0">
            <a:spAutoFit/>
          </a:bodyPr>
          <a:lstStyle/>
          <a:p>
            <a:endParaRPr lang="fr-FR" dirty="0"/>
          </a:p>
          <a:p>
            <a:endParaRPr lang="fr-FR" dirty="0"/>
          </a:p>
          <a:p>
            <a:endParaRPr lang="fr-FR" dirty="0"/>
          </a:p>
          <a:p>
            <a:endParaRPr lang="fr-FR" dirty="0"/>
          </a:p>
        </p:txBody>
      </p:sp>
      <p:graphicFrame>
        <p:nvGraphicFramePr>
          <p:cNvPr id="7" name="Chart 6"/>
          <p:cNvGraphicFramePr>
            <a:graphicFrameLocks/>
          </p:cNvGraphicFramePr>
          <p:nvPr>
            <p:extLst>
              <p:ext uri="{D42A27DB-BD31-4B8C-83A1-F6EECF244321}">
                <p14:modId xmlns:p14="http://schemas.microsoft.com/office/powerpoint/2010/main" val="990184751"/>
              </p:ext>
            </p:extLst>
          </p:nvPr>
        </p:nvGraphicFramePr>
        <p:xfrm>
          <a:off x="342900" y="847198"/>
          <a:ext cx="7905749" cy="58298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9399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no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endParaRPr lang="fr-CH" altLang="en-US" sz="2400" dirty="0"/>
          </a:p>
        </p:txBody>
      </p:sp>
      <p:sp>
        <p:nvSpPr>
          <p:cNvPr id="4102" name="Rectangle 11"/>
          <p:cNvSpPr>
            <a:spLocks noGrp="1" noChangeArrowheads="1"/>
          </p:cNvSpPr>
          <p:nvPr>
            <p:ph type="ctrTitle"/>
          </p:nvPr>
        </p:nvSpPr>
        <p:spPr>
          <a:xfrm>
            <a:off x="714375" y="2052638"/>
            <a:ext cx="7962899" cy="1216025"/>
          </a:xfrm>
        </p:spPr>
        <p:txBody>
          <a:bodyPr>
            <a:noAutofit/>
          </a:bodyPr>
          <a:lstStyle/>
          <a:p>
            <a:pPr algn="ctr">
              <a:lnSpc>
                <a:spcPct val="80000"/>
              </a:lnSpc>
              <a:defRPr/>
            </a:pPr>
            <a:r>
              <a:rPr lang="fr-FR" altLang="en-US" cap="small" noProof="0" dirty="0">
                <a:solidFill>
                  <a:schemeClr val="bg2">
                    <a:lumMod val="50000"/>
                  </a:schemeClr>
                </a:solidFill>
              </a:rPr>
              <a:t>3. 2. Abris</a:t>
            </a: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37" y="6397879"/>
            <a:ext cx="2364673" cy="4154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422" y="6356149"/>
            <a:ext cx="1260453" cy="457146"/>
          </a:xfrm>
          <a:prstGeom prst="rect">
            <a:avLst/>
          </a:prstGeom>
        </p:spPr>
      </p:pic>
    </p:spTree>
    <p:extLst>
      <p:ext uri="{BB962C8B-B14F-4D97-AF65-F5344CB8AC3E}">
        <p14:creationId xmlns:p14="http://schemas.microsoft.com/office/powerpoint/2010/main" val="1200065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32" y="-8710"/>
            <a:ext cx="8277946" cy="673028"/>
          </a:xfrm>
        </p:spPr>
        <p:txBody>
          <a:bodyPr>
            <a:noAutofit/>
          </a:bodyPr>
          <a:lstStyle/>
          <a:p>
            <a:r>
              <a:rPr lang="fr-FR" sz="2400" b="0" dirty="0"/>
              <a:t>Carte du nombre estimé </a:t>
            </a:r>
            <a:r>
              <a:rPr lang="fr-FR" sz="2400" b="0" noProof="0" dirty="0"/>
              <a:t>d’abris endommagés, selon les IC</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710" y="1219200"/>
            <a:ext cx="6560820" cy="5640178"/>
          </a:xfrm>
          <a:prstGeom prst="rect">
            <a:avLst/>
          </a:prstGeom>
        </p:spPr>
      </p:pic>
      <p:sp>
        <p:nvSpPr>
          <p:cNvPr id="5" name="TextBox 4"/>
          <p:cNvSpPr txBox="1"/>
          <p:nvPr/>
        </p:nvSpPr>
        <p:spPr>
          <a:xfrm>
            <a:off x="170332" y="664318"/>
            <a:ext cx="8200628" cy="400110"/>
          </a:xfrm>
          <a:prstGeom prst="rect">
            <a:avLst/>
          </a:prstGeom>
          <a:noFill/>
        </p:spPr>
        <p:txBody>
          <a:bodyPr wrap="square" rtlCol="0">
            <a:spAutoFit/>
          </a:bodyPr>
          <a:lstStyle/>
          <a:p>
            <a:r>
              <a:rPr lang="fr-FR" sz="2000" dirty="0">
                <a:solidFill>
                  <a:srgbClr val="5A5959"/>
                </a:solidFill>
              </a:rPr>
              <a:t>Le nombre total d’abris endommagés dans les trois provinces est de </a:t>
            </a:r>
            <a:r>
              <a:rPr lang="fr-FR" sz="2000" b="1" dirty="0">
                <a:solidFill>
                  <a:srgbClr val="5A5959"/>
                </a:solidFill>
              </a:rPr>
              <a:t>74 573.</a:t>
            </a:r>
          </a:p>
        </p:txBody>
      </p:sp>
    </p:spTree>
    <p:extLst>
      <p:ext uri="{BB962C8B-B14F-4D97-AF65-F5344CB8AC3E}">
        <p14:creationId xmlns:p14="http://schemas.microsoft.com/office/powerpoint/2010/main" val="1769210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7" name="Titre 1"/>
          <p:cNvSpPr txBox="1">
            <a:spLocks/>
          </p:cNvSpPr>
          <p:nvPr/>
        </p:nvSpPr>
        <p:spPr>
          <a:xfrm>
            <a:off x="216052" y="0"/>
            <a:ext cx="8277946" cy="67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fr-FR" sz="2400" b="0" dirty="0"/>
              <a:t>Carte du nombre estimé d’abris détruits, selon les IC</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845" y="1209674"/>
            <a:ext cx="6309360" cy="5648325"/>
          </a:xfrm>
          <a:prstGeom prst="rect">
            <a:avLst/>
          </a:prstGeom>
        </p:spPr>
      </p:pic>
      <p:sp>
        <p:nvSpPr>
          <p:cNvPr id="10" name="TextBox 9"/>
          <p:cNvSpPr txBox="1"/>
          <p:nvPr/>
        </p:nvSpPr>
        <p:spPr>
          <a:xfrm>
            <a:off x="216052" y="673028"/>
            <a:ext cx="8200628" cy="400110"/>
          </a:xfrm>
          <a:prstGeom prst="rect">
            <a:avLst/>
          </a:prstGeom>
          <a:noFill/>
        </p:spPr>
        <p:txBody>
          <a:bodyPr wrap="square" rtlCol="0">
            <a:spAutoFit/>
          </a:bodyPr>
          <a:lstStyle/>
          <a:p>
            <a:r>
              <a:rPr lang="fr-FR" sz="2000" dirty="0">
                <a:solidFill>
                  <a:srgbClr val="5A5959"/>
                </a:solidFill>
              </a:rPr>
              <a:t>Le nombre total d’abris détruits dans les trois provinces est de </a:t>
            </a:r>
            <a:r>
              <a:rPr lang="fr-FR" sz="2000" b="1" dirty="0">
                <a:solidFill>
                  <a:srgbClr val="5A5959"/>
                </a:solidFill>
              </a:rPr>
              <a:t>65 738.</a:t>
            </a:r>
          </a:p>
        </p:txBody>
      </p:sp>
    </p:spTree>
    <p:extLst>
      <p:ext uri="{BB962C8B-B14F-4D97-AF65-F5344CB8AC3E}">
        <p14:creationId xmlns:p14="http://schemas.microsoft.com/office/powerpoint/2010/main" val="350132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6" name="TextBox 5"/>
          <p:cNvSpPr txBox="1"/>
          <p:nvPr/>
        </p:nvSpPr>
        <p:spPr>
          <a:xfrm>
            <a:off x="233363" y="96702"/>
            <a:ext cx="8296275" cy="707886"/>
          </a:xfrm>
          <a:prstGeom prst="rect">
            <a:avLst/>
          </a:prstGeom>
          <a:noFill/>
        </p:spPr>
        <p:txBody>
          <a:bodyPr wrap="square" rtlCol="0">
            <a:spAutoFit/>
          </a:bodyPr>
          <a:lstStyle/>
          <a:p>
            <a:r>
              <a:rPr lang="fr-FR" sz="2200" dirty="0">
                <a:solidFill>
                  <a:srgbClr val="EE5859"/>
                </a:solidFill>
              </a:rPr>
              <a:t>% d’AS par principal type d’abris des déplacés, par ZS au HK : </a:t>
            </a:r>
            <a:endParaRPr lang="en-US" sz="2200" dirty="0">
              <a:solidFill>
                <a:srgbClr val="EE5859"/>
              </a:solidFill>
            </a:endParaRPr>
          </a:p>
          <a:p>
            <a:endParaRPr lang="fr-FR" dirty="0"/>
          </a:p>
        </p:txBody>
      </p:sp>
      <p:graphicFrame>
        <p:nvGraphicFramePr>
          <p:cNvPr id="14" name="Table 13"/>
          <p:cNvGraphicFramePr>
            <a:graphicFrameLocks noGrp="1"/>
          </p:cNvGraphicFramePr>
          <p:nvPr>
            <p:extLst>
              <p:ext uri="{D42A27DB-BD31-4B8C-83A1-F6EECF244321}">
                <p14:modId xmlns:p14="http://schemas.microsoft.com/office/powerpoint/2010/main" val="3799772401"/>
              </p:ext>
            </p:extLst>
          </p:nvPr>
        </p:nvGraphicFramePr>
        <p:xfrm>
          <a:off x="409575" y="1407415"/>
          <a:ext cx="8078688" cy="5391877"/>
        </p:xfrm>
        <a:graphic>
          <a:graphicData uri="http://schemas.openxmlformats.org/drawingml/2006/table">
            <a:tbl>
              <a:tblPr/>
              <a:tblGrid>
                <a:gridCol w="4679695">
                  <a:extLst>
                    <a:ext uri="{9D8B030D-6E8A-4147-A177-3AD203B41FA5}">
                      <a16:colId xmlns:a16="http://schemas.microsoft.com/office/drawing/2014/main" val="2665910385"/>
                    </a:ext>
                  </a:extLst>
                </a:gridCol>
                <a:gridCol w="701930">
                  <a:extLst>
                    <a:ext uri="{9D8B030D-6E8A-4147-A177-3AD203B41FA5}">
                      <a16:colId xmlns:a16="http://schemas.microsoft.com/office/drawing/2014/main" val="2577391569"/>
                    </a:ext>
                  </a:extLst>
                </a:gridCol>
                <a:gridCol w="857250">
                  <a:extLst>
                    <a:ext uri="{9D8B030D-6E8A-4147-A177-3AD203B41FA5}">
                      <a16:colId xmlns:a16="http://schemas.microsoft.com/office/drawing/2014/main" val="2262696723"/>
                    </a:ext>
                  </a:extLst>
                </a:gridCol>
                <a:gridCol w="1011138">
                  <a:extLst>
                    <a:ext uri="{9D8B030D-6E8A-4147-A177-3AD203B41FA5}">
                      <a16:colId xmlns:a16="http://schemas.microsoft.com/office/drawing/2014/main" val="3811391717"/>
                    </a:ext>
                  </a:extLst>
                </a:gridCol>
                <a:gridCol w="828675">
                  <a:extLst>
                    <a:ext uri="{9D8B030D-6E8A-4147-A177-3AD203B41FA5}">
                      <a16:colId xmlns:a16="http://schemas.microsoft.com/office/drawing/2014/main" val="59459853"/>
                    </a:ext>
                  </a:extLst>
                </a:gridCol>
              </a:tblGrid>
              <a:tr h="485708">
                <a:tc>
                  <a:txBody>
                    <a:bodyPr/>
                    <a:lstStyle/>
                    <a:p>
                      <a:pPr algn="l" fontAlgn="b"/>
                      <a:endParaRPr lang="en-US" sz="1600" b="0" i="0" u="none" strike="noStrike" dirty="0">
                        <a:solidFill>
                          <a:srgbClr val="595959"/>
                        </a:solidFill>
                        <a:effectLst/>
                        <a:latin typeface="Arial Narrow" panose="020B0606020202030204" pitchFamily="34" charset="0"/>
                      </a:endParaRPr>
                    </a:p>
                  </a:txBody>
                  <a:tcPr marL="7303" marR="7303" marT="7303" marB="0" anchor="b">
                    <a:lnL>
                      <a:noFill/>
                    </a:lnL>
                    <a:lnR>
                      <a:noFill/>
                    </a:lnR>
                    <a:lnT>
                      <a:noFill/>
                    </a:lnT>
                    <a:lnB>
                      <a:noFill/>
                    </a:lnB>
                  </a:tcPr>
                </a:tc>
                <a:tc>
                  <a:txBody>
                    <a:bodyPr/>
                    <a:lstStyle/>
                    <a:p>
                      <a:pPr algn="ctr" fontAlgn="b"/>
                      <a:r>
                        <a:rPr lang="en-US" sz="1600" b="1" i="0" u="none" strike="noStrike" dirty="0" err="1">
                          <a:solidFill>
                            <a:srgbClr val="5A5959"/>
                          </a:solidFill>
                          <a:effectLst/>
                          <a:latin typeface="+mn-lt"/>
                        </a:rPr>
                        <a:t>Kilwa</a:t>
                      </a:r>
                      <a:endParaRPr lang="en-US" sz="1600" b="1" i="0" u="none" strike="noStrike" dirty="0">
                        <a:solidFill>
                          <a:srgbClr val="5A5959"/>
                        </a:solidFill>
                        <a:effectLst/>
                        <a:latin typeface="+mn-lt"/>
                      </a:endParaRPr>
                    </a:p>
                  </a:txBody>
                  <a:tcPr marL="87642" marR="7303" marT="7303" marB="0" anchor="ctr">
                    <a:lnL>
                      <a:noFill/>
                    </a:lnL>
                    <a:lnR>
                      <a:noFill/>
                    </a:lnR>
                    <a:lnT>
                      <a:noFill/>
                    </a:lnT>
                    <a:lnB>
                      <a:noFill/>
                    </a:lnB>
                  </a:tcPr>
                </a:tc>
                <a:tc>
                  <a:txBody>
                    <a:bodyPr/>
                    <a:lstStyle/>
                    <a:p>
                      <a:pPr algn="ctr" fontAlgn="b"/>
                      <a:r>
                        <a:rPr lang="en-US" sz="1600" b="1" i="0" u="none" strike="noStrike" dirty="0" err="1">
                          <a:solidFill>
                            <a:srgbClr val="5A5959"/>
                          </a:solidFill>
                          <a:effectLst/>
                          <a:latin typeface="+mn-lt"/>
                        </a:rPr>
                        <a:t>Mitwaba</a:t>
                      </a:r>
                      <a:endParaRPr lang="en-US" sz="1600" b="1" i="0" u="none" strike="noStrike" dirty="0">
                        <a:solidFill>
                          <a:srgbClr val="5A5959"/>
                        </a:solidFill>
                        <a:effectLst/>
                        <a:latin typeface="+mn-lt"/>
                      </a:endParaRPr>
                    </a:p>
                  </a:txBody>
                  <a:tcPr marL="87642" marR="7303" marT="7303" marB="0" anchor="ctr">
                    <a:lnL>
                      <a:noFill/>
                    </a:lnL>
                    <a:lnR>
                      <a:noFill/>
                    </a:lnR>
                    <a:lnT>
                      <a:noFill/>
                    </a:lnT>
                    <a:lnB>
                      <a:noFill/>
                    </a:lnB>
                  </a:tcPr>
                </a:tc>
                <a:tc>
                  <a:txBody>
                    <a:bodyPr/>
                    <a:lstStyle/>
                    <a:p>
                      <a:pPr algn="ctr" fontAlgn="b"/>
                      <a:r>
                        <a:rPr lang="en-US" sz="1600" b="1" i="0" u="none" strike="noStrike" dirty="0" err="1">
                          <a:solidFill>
                            <a:srgbClr val="5A5959"/>
                          </a:solidFill>
                          <a:effectLst/>
                          <a:latin typeface="+mn-lt"/>
                        </a:rPr>
                        <a:t>Mufunga</a:t>
                      </a:r>
                      <a:r>
                        <a:rPr lang="en-US" sz="1600" b="1" i="0" u="none" strike="noStrike" dirty="0">
                          <a:solidFill>
                            <a:srgbClr val="5A5959"/>
                          </a:solidFill>
                          <a:effectLst/>
                          <a:latin typeface="+mn-lt"/>
                        </a:rPr>
                        <a:t> </a:t>
                      </a:r>
                      <a:r>
                        <a:rPr lang="en-US" sz="1600" b="1" i="0" u="none" strike="noStrike" dirty="0" err="1">
                          <a:solidFill>
                            <a:srgbClr val="5A5959"/>
                          </a:solidFill>
                          <a:effectLst/>
                          <a:latin typeface="+mn-lt"/>
                        </a:rPr>
                        <a:t>Sampwe</a:t>
                      </a:r>
                      <a:endParaRPr lang="en-US" sz="1600" b="1" i="0" u="none" strike="noStrike" dirty="0">
                        <a:solidFill>
                          <a:srgbClr val="5A5959"/>
                        </a:solidFill>
                        <a:effectLst/>
                        <a:latin typeface="+mn-lt"/>
                      </a:endParaRPr>
                    </a:p>
                  </a:txBody>
                  <a:tcPr marL="87642" marR="7303" marT="7303" marB="0" anchor="ctr">
                    <a:lnL>
                      <a:noFill/>
                    </a:lnL>
                    <a:lnR>
                      <a:noFill/>
                    </a:lnR>
                    <a:lnT>
                      <a:noFill/>
                    </a:lnT>
                    <a:lnB>
                      <a:noFill/>
                    </a:lnB>
                  </a:tcPr>
                </a:tc>
                <a:tc>
                  <a:txBody>
                    <a:bodyPr/>
                    <a:lstStyle/>
                    <a:p>
                      <a:pPr algn="ctr" fontAlgn="b"/>
                      <a:r>
                        <a:rPr lang="en-US" sz="1600" b="1" i="0" u="none" strike="noStrike" dirty="0" err="1">
                          <a:solidFill>
                            <a:srgbClr val="5A5959"/>
                          </a:solidFill>
                          <a:effectLst/>
                          <a:latin typeface="+mn-lt"/>
                        </a:rPr>
                        <a:t>Pweto</a:t>
                      </a:r>
                      <a:endParaRPr lang="en-US" sz="1600" b="1" i="0" u="none" strike="noStrike" dirty="0">
                        <a:solidFill>
                          <a:srgbClr val="5A5959"/>
                        </a:solidFill>
                        <a:effectLst/>
                        <a:latin typeface="+mn-lt"/>
                      </a:endParaRPr>
                    </a:p>
                  </a:txBody>
                  <a:tcPr marL="87642" marR="7303" marT="7303" marB="0" anchor="ctr">
                    <a:lnL>
                      <a:noFill/>
                    </a:lnL>
                    <a:lnR>
                      <a:noFill/>
                    </a:lnR>
                    <a:lnT>
                      <a:noFill/>
                    </a:lnT>
                    <a:lnB>
                      <a:noFill/>
                    </a:lnB>
                  </a:tcPr>
                </a:tc>
                <a:extLst>
                  <a:ext uri="{0D108BD9-81ED-4DB2-BD59-A6C34878D82A}">
                    <a16:rowId xmlns:a16="http://schemas.microsoft.com/office/drawing/2014/main" val="948423556"/>
                  </a:ext>
                </a:extLst>
              </a:tr>
              <a:tr h="367187">
                <a:tc>
                  <a:txBody>
                    <a:bodyPr/>
                    <a:lstStyle/>
                    <a:p>
                      <a:pPr algn="ctr" fontAlgn="b"/>
                      <a:r>
                        <a:rPr lang="fr-FR" sz="1600" b="1" i="0" u="none" strike="noStrike" dirty="0">
                          <a:solidFill>
                            <a:srgbClr val="5A5959"/>
                          </a:solidFill>
                          <a:effectLst/>
                          <a:latin typeface="Arial Narrow" panose="020B0606020202030204" pitchFamily="34" charset="0"/>
                        </a:rPr>
                        <a:t>Partage d'une maison sans frais</a:t>
                      </a:r>
                    </a:p>
                  </a:txBody>
                  <a:tcPr marL="7303" marR="7303" marT="7303" marB="0" anchor="ctr">
                    <a:lnL>
                      <a:noFill/>
                    </a:lnL>
                    <a:lnR>
                      <a:noFill/>
                    </a:lnR>
                    <a:lnT>
                      <a:noFill/>
                    </a:lnT>
                    <a:lnB>
                      <a:noFill/>
                    </a:lnB>
                  </a:tcPr>
                </a:tc>
                <a:tc>
                  <a:txBody>
                    <a:bodyPr/>
                    <a:lstStyle/>
                    <a:p>
                      <a:pPr algn="ctr" fontAlgn="b"/>
                      <a:r>
                        <a:rPr lang="en-US" sz="1600" b="1" i="0" u="none" strike="noStrike">
                          <a:solidFill>
                            <a:srgbClr val="5A5959"/>
                          </a:solidFill>
                          <a:effectLst/>
                          <a:latin typeface="+mn-lt"/>
                        </a:rPr>
                        <a:t>41%</a:t>
                      </a:r>
                    </a:p>
                  </a:txBody>
                  <a:tcPr marL="7303" marR="7303" marT="7303" marB="0" anchor="ctr">
                    <a:lnL>
                      <a:noFill/>
                    </a:lnL>
                    <a:lnR>
                      <a:noFill/>
                    </a:lnR>
                    <a:lnT>
                      <a:noFill/>
                    </a:lnT>
                    <a:lnB>
                      <a:noFill/>
                    </a:lnB>
                    <a:solidFill>
                      <a:srgbClr val="F27B7C"/>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dirty="0">
                          <a:solidFill>
                            <a:srgbClr val="5A5959"/>
                          </a:solidFill>
                          <a:effectLst/>
                          <a:latin typeface="+mn-lt"/>
                        </a:rPr>
                        <a:t>56%</a:t>
                      </a:r>
                    </a:p>
                  </a:txBody>
                  <a:tcPr marL="7303" marR="7303" marT="7303" marB="0" anchor="ctr">
                    <a:lnL>
                      <a:noFill/>
                    </a:lnL>
                    <a:lnR>
                      <a:noFill/>
                    </a:lnR>
                    <a:lnT>
                      <a:noFill/>
                    </a:lnT>
                    <a:lnB>
                      <a:noFill/>
                    </a:lnB>
                    <a:solidFill>
                      <a:srgbClr val="EE5859"/>
                    </a:solidFill>
                  </a:tcPr>
                </a:tc>
                <a:extLst>
                  <a:ext uri="{0D108BD9-81ED-4DB2-BD59-A6C34878D82A}">
                    <a16:rowId xmlns:a16="http://schemas.microsoft.com/office/drawing/2014/main" val="2290740786"/>
                  </a:ext>
                </a:extLst>
              </a:tr>
              <a:tr h="462694">
                <a:tc>
                  <a:txBody>
                    <a:bodyPr/>
                    <a:lstStyle/>
                    <a:p>
                      <a:pPr algn="ctr" fontAlgn="b"/>
                      <a:r>
                        <a:rPr lang="fr-FR" sz="1600" b="1" i="0" u="none" strike="noStrike" dirty="0">
                          <a:solidFill>
                            <a:srgbClr val="5A5959"/>
                          </a:solidFill>
                          <a:effectLst/>
                          <a:latin typeface="Arial Narrow" panose="020B0606020202030204" pitchFamily="34" charset="0"/>
                        </a:rPr>
                        <a:t>Partage d'une maison contre loyer ou travail</a:t>
                      </a:r>
                    </a:p>
                  </a:txBody>
                  <a:tcPr marL="7303" marR="7303" marT="7303" marB="0" anchor="ctr">
                    <a:lnL>
                      <a:noFill/>
                    </a:lnL>
                    <a:lnR>
                      <a:noFill/>
                    </a:lnR>
                    <a:lnT>
                      <a:noFill/>
                    </a:lnT>
                    <a:lnB>
                      <a:noFill/>
                    </a:lnB>
                  </a:tcPr>
                </a:tc>
                <a:tc>
                  <a:txBody>
                    <a:bodyPr/>
                    <a:lstStyle/>
                    <a:p>
                      <a:pPr algn="ctr" fontAlgn="b"/>
                      <a:r>
                        <a:rPr lang="en-US" sz="1600" b="1" i="0" u="none" strike="noStrike">
                          <a:solidFill>
                            <a:srgbClr val="5A5959"/>
                          </a:solidFill>
                          <a:effectLst/>
                          <a:latin typeface="+mn-lt"/>
                        </a:rPr>
                        <a:t>6%</a:t>
                      </a:r>
                    </a:p>
                  </a:txBody>
                  <a:tcPr marL="7303" marR="7303" marT="7303" marB="0" anchor="ctr">
                    <a:lnL>
                      <a:noFill/>
                    </a:lnL>
                    <a:lnR>
                      <a:noFill/>
                    </a:lnR>
                    <a:lnT>
                      <a:noFill/>
                    </a:lnT>
                    <a:lnB>
                      <a:noFill/>
                    </a:lnB>
                    <a:solidFill>
                      <a:srgbClr val="FACDCD"/>
                    </a:solidFill>
                  </a:tcPr>
                </a:tc>
                <a:tc>
                  <a:txBody>
                    <a:bodyPr/>
                    <a:lstStyle/>
                    <a:p>
                      <a:pPr algn="ctr" fontAlgn="b"/>
                      <a:r>
                        <a:rPr lang="en-US" sz="1600" b="1" i="0" u="none" strike="noStrike" dirty="0">
                          <a:solidFill>
                            <a:srgbClr val="5A5959"/>
                          </a:solidFill>
                          <a:effectLst/>
                          <a:latin typeface="+mn-lt"/>
                        </a:rPr>
                        <a:t>11%</a:t>
                      </a:r>
                    </a:p>
                  </a:txBody>
                  <a:tcPr marL="7303" marR="7303" marT="7303" marB="0" anchor="ctr">
                    <a:lnL>
                      <a:noFill/>
                    </a:lnL>
                    <a:lnR>
                      <a:noFill/>
                    </a:lnR>
                    <a:lnT>
                      <a:noFill/>
                    </a:lnT>
                    <a:lnB>
                      <a:noFill/>
                    </a:lnB>
                    <a:solidFill>
                      <a:srgbClr val="F9C1C1"/>
                    </a:solidFill>
                  </a:tcPr>
                </a:tc>
                <a:tc>
                  <a:txBody>
                    <a:bodyPr/>
                    <a:lstStyle/>
                    <a:p>
                      <a:pPr algn="ctr" fontAlgn="b"/>
                      <a:r>
                        <a:rPr lang="en-US" sz="1600" b="1" i="0" u="none" strike="noStrike">
                          <a:solidFill>
                            <a:srgbClr val="5A5959"/>
                          </a:solidFill>
                          <a:effectLst/>
                          <a:latin typeface="+mn-lt"/>
                        </a:rPr>
                        <a:t>6%</a:t>
                      </a:r>
                    </a:p>
                  </a:txBody>
                  <a:tcPr marL="7303" marR="7303" marT="7303" marB="0" anchor="ctr">
                    <a:lnL>
                      <a:noFill/>
                    </a:lnL>
                    <a:lnR>
                      <a:noFill/>
                    </a:lnR>
                    <a:lnT>
                      <a:noFill/>
                    </a:lnT>
                    <a:lnB>
                      <a:noFill/>
                    </a:lnB>
                    <a:solidFill>
                      <a:srgbClr val="FACDCD"/>
                    </a:solidFill>
                  </a:tcPr>
                </a:tc>
                <a:tc>
                  <a:txBody>
                    <a:bodyPr/>
                    <a:lstStyle/>
                    <a:p>
                      <a:pPr algn="ctr" fontAlgn="b"/>
                      <a:r>
                        <a:rPr lang="en-US" sz="1600" b="1" i="0" u="none" strike="noStrike" dirty="0">
                          <a:solidFill>
                            <a:srgbClr val="5A5959"/>
                          </a:solidFill>
                          <a:effectLst/>
                          <a:latin typeface="+mn-lt"/>
                        </a:rPr>
                        <a:t>22%</a:t>
                      </a:r>
                    </a:p>
                  </a:txBody>
                  <a:tcPr marL="7303" marR="7303" marT="7303" marB="0" anchor="ctr">
                    <a:lnL>
                      <a:noFill/>
                    </a:lnL>
                    <a:lnR>
                      <a:noFill/>
                    </a:lnR>
                    <a:lnT>
                      <a:noFill/>
                    </a:lnT>
                    <a:lnB>
                      <a:noFill/>
                    </a:lnB>
                    <a:solidFill>
                      <a:srgbClr val="F6A7A8"/>
                    </a:solidFill>
                  </a:tcPr>
                </a:tc>
                <a:extLst>
                  <a:ext uri="{0D108BD9-81ED-4DB2-BD59-A6C34878D82A}">
                    <a16:rowId xmlns:a16="http://schemas.microsoft.com/office/drawing/2014/main" val="1436622174"/>
                  </a:ext>
                </a:extLst>
              </a:tr>
              <a:tr h="550782">
                <a:tc>
                  <a:txBody>
                    <a:bodyPr/>
                    <a:lstStyle/>
                    <a:p>
                      <a:pPr algn="ctr" fontAlgn="b"/>
                      <a:r>
                        <a:rPr lang="fr-FR" sz="1600" b="1" i="0" u="none" strike="noStrike" dirty="0">
                          <a:solidFill>
                            <a:srgbClr val="5A5959"/>
                          </a:solidFill>
                          <a:effectLst/>
                          <a:latin typeface="Arial Narrow" panose="020B0606020202030204" pitchFamily="34" charset="0"/>
                        </a:rPr>
                        <a:t>Maison empruntée gratuitement (accord propriétaire)</a:t>
                      </a:r>
                    </a:p>
                  </a:txBody>
                  <a:tcPr marL="7303" marR="7303" marT="7303" marB="0" anchor="ctr">
                    <a:lnL>
                      <a:noFill/>
                    </a:lnL>
                    <a:lnR>
                      <a:noFill/>
                    </a:lnR>
                    <a:lnT>
                      <a:noFill/>
                    </a:lnT>
                    <a:lnB>
                      <a:noFill/>
                    </a:lnB>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dirty="0">
                          <a:solidFill>
                            <a:srgbClr val="5A5959"/>
                          </a:solidFill>
                          <a:effectLst/>
                          <a:latin typeface="+mn-lt"/>
                        </a:rPr>
                        <a:t>6%</a:t>
                      </a:r>
                    </a:p>
                  </a:txBody>
                  <a:tcPr marL="7303" marR="7303" marT="7303" marB="0" anchor="ctr">
                    <a:lnL>
                      <a:noFill/>
                    </a:lnL>
                    <a:lnR>
                      <a:noFill/>
                    </a:lnR>
                    <a:lnT>
                      <a:noFill/>
                    </a:lnT>
                    <a:lnB>
                      <a:noFill/>
                    </a:lnB>
                    <a:solidFill>
                      <a:srgbClr val="FACDCD"/>
                    </a:solidFill>
                  </a:tcPr>
                </a:tc>
                <a:extLst>
                  <a:ext uri="{0D108BD9-81ED-4DB2-BD59-A6C34878D82A}">
                    <a16:rowId xmlns:a16="http://schemas.microsoft.com/office/drawing/2014/main" val="1753490228"/>
                  </a:ext>
                </a:extLst>
              </a:tr>
              <a:tr h="367187">
                <a:tc>
                  <a:txBody>
                    <a:bodyPr/>
                    <a:lstStyle/>
                    <a:p>
                      <a:pPr algn="ctr" fontAlgn="b"/>
                      <a:r>
                        <a:rPr lang="en-US" sz="1600" b="1" i="0" u="none" strike="noStrike" dirty="0" err="1">
                          <a:solidFill>
                            <a:srgbClr val="5A5959"/>
                          </a:solidFill>
                          <a:effectLst/>
                          <a:latin typeface="Arial Narrow" panose="020B0606020202030204" pitchFamily="34" charset="0"/>
                        </a:rPr>
                        <a:t>Maison</a:t>
                      </a:r>
                      <a:r>
                        <a:rPr lang="en-US" sz="1600" b="1" i="0" u="none" strike="noStrike" dirty="0">
                          <a:solidFill>
                            <a:srgbClr val="5A5959"/>
                          </a:solidFill>
                          <a:effectLst/>
                          <a:latin typeface="Arial Narrow" panose="020B0606020202030204" pitchFamily="34" charset="0"/>
                        </a:rPr>
                        <a:t> </a:t>
                      </a:r>
                      <a:r>
                        <a:rPr lang="en-US" sz="1600" b="1" i="0" u="none" strike="noStrike" dirty="0" err="1">
                          <a:solidFill>
                            <a:srgbClr val="5A5959"/>
                          </a:solidFill>
                          <a:effectLst/>
                          <a:latin typeface="Arial Narrow" panose="020B0606020202030204" pitchFamily="34" charset="0"/>
                        </a:rPr>
                        <a:t>individuelle</a:t>
                      </a:r>
                      <a:r>
                        <a:rPr lang="en-US" sz="1600" b="1" i="0" u="none" strike="noStrike" dirty="0">
                          <a:solidFill>
                            <a:srgbClr val="5A5959"/>
                          </a:solidFill>
                          <a:effectLst/>
                          <a:latin typeface="Arial Narrow" panose="020B0606020202030204" pitchFamily="34" charset="0"/>
                        </a:rPr>
                        <a:t> </a:t>
                      </a:r>
                      <a:r>
                        <a:rPr lang="en-US" sz="1600" b="1" i="0" u="none" strike="noStrike" dirty="0" err="1">
                          <a:solidFill>
                            <a:srgbClr val="5A5959"/>
                          </a:solidFill>
                          <a:effectLst/>
                          <a:latin typeface="Arial Narrow" panose="020B0606020202030204" pitchFamily="34" charset="0"/>
                        </a:rPr>
                        <a:t>louée</a:t>
                      </a:r>
                      <a:endParaRPr lang="en-US" sz="1600" b="1" i="0" u="none" strike="noStrike" dirty="0">
                        <a:solidFill>
                          <a:srgbClr val="5A5959"/>
                        </a:solidFill>
                        <a:effectLst/>
                        <a:latin typeface="Arial Narrow" panose="020B0606020202030204" pitchFamily="34" charset="0"/>
                      </a:endParaRPr>
                    </a:p>
                  </a:txBody>
                  <a:tcPr marL="7303" marR="7303" marT="7303" marB="0" anchor="ctr">
                    <a:lnL>
                      <a:noFill/>
                    </a:lnL>
                    <a:lnR>
                      <a:noFill/>
                    </a:lnR>
                    <a:lnT>
                      <a:noFill/>
                    </a:lnT>
                    <a:lnB>
                      <a:noFill/>
                    </a:lnB>
                  </a:tcPr>
                </a:tc>
                <a:tc>
                  <a:txBody>
                    <a:bodyPr/>
                    <a:lstStyle/>
                    <a:p>
                      <a:pPr algn="ctr" fontAlgn="b"/>
                      <a:r>
                        <a:rPr lang="en-US" sz="1600" b="1" i="0" u="none" strike="noStrike">
                          <a:solidFill>
                            <a:srgbClr val="5A5959"/>
                          </a:solidFill>
                          <a:effectLst/>
                          <a:latin typeface="+mn-lt"/>
                        </a:rPr>
                        <a:t>6%</a:t>
                      </a:r>
                    </a:p>
                  </a:txBody>
                  <a:tcPr marL="7303" marR="7303" marT="7303" marB="0" anchor="ctr">
                    <a:lnL>
                      <a:noFill/>
                    </a:lnL>
                    <a:lnR>
                      <a:noFill/>
                    </a:lnR>
                    <a:lnT>
                      <a:noFill/>
                    </a:lnT>
                    <a:lnB>
                      <a:noFill/>
                    </a:lnB>
                    <a:solidFill>
                      <a:srgbClr val="FACDCD"/>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a:solidFill>
                            <a:srgbClr val="5A5959"/>
                          </a:solidFill>
                          <a:effectLst/>
                          <a:latin typeface="+mn-lt"/>
                        </a:rPr>
                        <a:t>6%</a:t>
                      </a:r>
                    </a:p>
                  </a:txBody>
                  <a:tcPr marL="7303" marR="7303" marT="7303" marB="0" anchor="ctr">
                    <a:lnL>
                      <a:noFill/>
                    </a:lnL>
                    <a:lnR>
                      <a:noFill/>
                    </a:lnR>
                    <a:lnT>
                      <a:noFill/>
                    </a:lnT>
                    <a:lnB>
                      <a:noFill/>
                    </a:lnB>
                    <a:solidFill>
                      <a:srgbClr val="FACDCD"/>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extLst>
                  <a:ext uri="{0D108BD9-81ED-4DB2-BD59-A6C34878D82A}">
                    <a16:rowId xmlns:a16="http://schemas.microsoft.com/office/drawing/2014/main" val="2757331653"/>
                  </a:ext>
                </a:extLst>
              </a:tr>
              <a:tr h="550782">
                <a:tc>
                  <a:txBody>
                    <a:bodyPr/>
                    <a:lstStyle/>
                    <a:p>
                      <a:pPr algn="ctr" fontAlgn="b"/>
                      <a:r>
                        <a:rPr lang="fr-FR" sz="1600" b="1" i="0" u="none" strike="noStrike" dirty="0">
                          <a:solidFill>
                            <a:srgbClr val="5A5959"/>
                          </a:solidFill>
                          <a:effectLst/>
                          <a:latin typeface="Arial Narrow" panose="020B0606020202030204" pitchFamily="34" charset="0"/>
                        </a:rPr>
                        <a:t>Maison occupée (autorisation tierce personne)</a:t>
                      </a:r>
                    </a:p>
                  </a:txBody>
                  <a:tcPr marL="7303" marR="7303" marT="7303" marB="0" anchor="ctr">
                    <a:lnL>
                      <a:noFill/>
                    </a:lnL>
                    <a:lnR>
                      <a:noFill/>
                    </a:lnR>
                    <a:lnT>
                      <a:noFill/>
                    </a:lnT>
                    <a:lnB>
                      <a:noFill/>
                    </a:lnB>
                  </a:tcPr>
                </a:tc>
                <a:tc>
                  <a:txBody>
                    <a:bodyPr/>
                    <a:lstStyle/>
                    <a:p>
                      <a:pPr algn="ctr" fontAlgn="b"/>
                      <a:r>
                        <a:rPr lang="en-US" sz="1600" b="1" i="0" u="none" strike="noStrike">
                          <a:solidFill>
                            <a:srgbClr val="5A5959"/>
                          </a:solidFill>
                          <a:effectLst/>
                          <a:latin typeface="+mn-lt"/>
                        </a:rPr>
                        <a:t>6%</a:t>
                      </a:r>
                    </a:p>
                  </a:txBody>
                  <a:tcPr marL="7303" marR="7303" marT="7303" marB="0" anchor="ctr">
                    <a:lnL>
                      <a:noFill/>
                    </a:lnL>
                    <a:lnR>
                      <a:noFill/>
                    </a:lnR>
                    <a:lnT>
                      <a:noFill/>
                    </a:lnT>
                    <a:lnB>
                      <a:noFill/>
                    </a:lnB>
                    <a:solidFill>
                      <a:srgbClr val="FACDCD"/>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dirty="0">
                          <a:solidFill>
                            <a:srgbClr val="5A5959"/>
                          </a:solidFill>
                          <a:effectLst/>
                          <a:latin typeface="+mn-lt"/>
                        </a:rPr>
                        <a:t>11%</a:t>
                      </a:r>
                    </a:p>
                  </a:txBody>
                  <a:tcPr marL="7303" marR="7303" marT="7303" marB="0" anchor="ctr">
                    <a:lnL>
                      <a:noFill/>
                    </a:lnL>
                    <a:lnR>
                      <a:noFill/>
                    </a:lnR>
                    <a:lnT>
                      <a:noFill/>
                    </a:lnT>
                    <a:lnB>
                      <a:noFill/>
                    </a:lnB>
                    <a:solidFill>
                      <a:srgbClr val="F9C1C1"/>
                    </a:solidFill>
                  </a:tcPr>
                </a:tc>
                <a:extLst>
                  <a:ext uri="{0D108BD9-81ED-4DB2-BD59-A6C34878D82A}">
                    <a16:rowId xmlns:a16="http://schemas.microsoft.com/office/drawing/2014/main" val="7347636"/>
                  </a:ext>
                </a:extLst>
              </a:tr>
              <a:tr h="485708">
                <a:tc>
                  <a:txBody>
                    <a:bodyPr/>
                    <a:lstStyle/>
                    <a:p>
                      <a:pPr algn="ctr" fontAlgn="b"/>
                      <a:r>
                        <a:rPr lang="fr-FR" sz="1600" b="1" i="0" u="none" strike="noStrike" dirty="0" smtClean="0">
                          <a:solidFill>
                            <a:srgbClr val="5A5959"/>
                          </a:solidFill>
                          <a:effectLst/>
                          <a:latin typeface="Arial Narrow" panose="020B0606020202030204" pitchFamily="34" charset="0"/>
                        </a:rPr>
                        <a:t>Abri de fortune construit sur la parcelle d'une famille d'accueil gratuitement</a:t>
                      </a:r>
                      <a:endParaRPr lang="fr-FR" sz="1600" b="1" i="0" u="none" strike="noStrike" dirty="0">
                        <a:solidFill>
                          <a:srgbClr val="5A5959"/>
                        </a:solidFill>
                        <a:effectLst/>
                        <a:latin typeface="Arial Narrow" panose="020B0606020202030204" pitchFamily="34" charset="0"/>
                      </a:endParaRPr>
                    </a:p>
                  </a:txBody>
                  <a:tcPr marL="7303" marR="7303" marT="7303" marB="0" anchor="ctr">
                    <a:lnL>
                      <a:noFill/>
                    </a:lnL>
                    <a:lnR>
                      <a:noFill/>
                    </a:lnR>
                    <a:lnT>
                      <a:noFill/>
                    </a:lnT>
                    <a:lnB>
                      <a:noFill/>
                    </a:lnB>
                  </a:tcPr>
                </a:tc>
                <a:tc>
                  <a:txBody>
                    <a:bodyPr/>
                    <a:lstStyle/>
                    <a:p>
                      <a:pPr algn="ctr" fontAlgn="b"/>
                      <a:r>
                        <a:rPr lang="en-US" sz="1600" b="1" i="0" u="none" strike="noStrike">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dirty="0">
                          <a:solidFill>
                            <a:srgbClr val="5A5959"/>
                          </a:solidFill>
                          <a:effectLst/>
                          <a:latin typeface="+mn-lt"/>
                        </a:rPr>
                        <a:t>11%</a:t>
                      </a:r>
                    </a:p>
                  </a:txBody>
                  <a:tcPr marL="7303" marR="7303" marT="7303" marB="0" anchor="ctr">
                    <a:lnL>
                      <a:noFill/>
                    </a:lnL>
                    <a:lnR>
                      <a:noFill/>
                    </a:lnR>
                    <a:lnT>
                      <a:noFill/>
                    </a:lnT>
                    <a:lnB>
                      <a:noFill/>
                    </a:lnB>
                    <a:solidFill>
                      <a:srgbClr val="F9C1C1"/>
                    </a:solidFill>
                  </a:tcPr>
                </a:tc>
                <a:tc>
                  <a:txBody>
                    <a:bodyPr/>
                    <a:lstStyle/>
                    <a:p>
                      <a:pPr algn="ctr" fontAlgn="b"/>
                      <a:r>
                        <a:rPr lang="en-US" sz="1600" b="1" i="0" u="none" strike="noStrike" dirty="0">
                          <a:solidFill>
                            <a:srgbClr val="5A5959"/>
                          </a:solidFill>
                          <a:effectLst/>
                          <a:latin typeface="+mn-lt"/>
                        </a:rPr>
                        <a:t>33%</a:t>
                      </a:r>
                    </a:p>
                  </a:txBody>
                  <a:tcPr marL="7303" marR="7303" marT="7303" marB="0" anchor="ctr">
                    <a:lnL>
                      <a:noFill/>
                    </a:lnL>
                    <a:lnR>
                      <a:noFill/>
                    </a:lnR>
                    <a:lnT>
                      <a:noFill/>
                    </a:lnT>
                    <a:lnB>
                      <a:noFill/>
                    </a:lnB>
                    <a:solidFill>
                      <a:srgbClr val="F48E8E"/>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extLst>
                  <a:ext uri="{0D108BD9-81ED-4DB2-BD59-A6C34878D82A}">
                    <a16:rowId xmlns:a16="http://schemas.microsoft.com/office/drawing/2014/main" val="2576063155"/>
                  </a:ext>
                </a:extLst>
              </a:tr>
              <a:tr h="724979">
                <a:tc>
                  <a:txBody>
                    <a:bodyPr/>
                    <a:lstStyle/>
                    <a:p>
                      <a:pPr algn="ctr" fontAlgn="b"/>
                      <a:r>
                        <a:rPr lang="fr-FR" sz="1600" b="1" i="0" u="none" strike="noStrike" dirty="0" smtClean="0">
                          <a:solidFill>
                            <a:srgbClr val="5A5959"/>
                          </a:solidFill>
                          <a:effectLst/>
                          <a:latin typeface="Arial Narrow" panose="020B0606020202030204" pitchFamily="34" charset="0"/>
                        </a:rPr>
                        <a:t>Abri de fortune construit sur la parcelle d'une famille d'accueil contre paiement (loyer) ou services rendus (travail)</a:t>
                      </a:r>
                      <a:endParaRPr lang="fr-FR" sz="1600" b="1" i="0" u="none" strike="noStrike" dirty="0">
                        <a:solidFill>
                          <a:srgbClr val="5A5959"/>
                        </a:solidFill>
                        <a:effectLst/>
                        <a:latin typeface="Arial Narrow" panose="020B0606020202030204" pitchFamily="34" charset="0"/>
                      </a:endParaRPr>
                    </a:p>
                  </a:txBody>
                  <a:tcPr marL="7303" marR="7303" marT="7303" marB="0" anchor="ctr">
                    <a:lnL>
                      <a:noFill/>
                    </a:lnL>
                    <a:lnR>
                      <a:noFill/>
                    </a:lnR>
                    <a:lnT>
                      <a:noFill/>
                    </a:lnT>
                    <a:lnB>
                      <a:noFill/>
                    </a:lnB>
                  </a:tcPr>
                </a:tc>
                <a:tc>
                  <a:txBody>
                    <a:bodyPr/>
                    <a:lstStyle/>
                    <a:p>
                      <a:pPr algn="ctr" fontAlgn="b"/>
                      <a:r>
                        <a:rPr lang="en-US" sz="1600" b="1" i="0" u="none" strike="noStrike">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a:solidFill>
                            <a:srgbClr val="5A5959"/>
                          </a:solidFill>
                          <a:effectLst/>
                          <a:latin typeface="+mn-lt"/>
                        </a:rPr>
                        <a:t>33%</a:t>
                      </a:r>
                    </a:p>
                  </a:txBody>
                  <a:tcPr marL="7303" marR="7303" marT="7303" marB="0" anchor="ctr">
                    <a:lnL>
                      <a:noFill/>
                    </a:lnL>
                    <a:lnR>
                      <a:noFill/>
                    </a:lnR>
                    <a:lnT>
                      <a:noFill/>
                    </a:lnT>
                    <a:lnB>
                      <a:noFill/>
                    </a:lnB>
                    <a:solidFill>
                      <a:srgbClr val="F48E8E"/>
                    </a:solidFill>
                  </a:tcPr>
                </a:tc>
                <a:tc>
                  <a:txBody>
                    <a:bodyPr/>
                    <a:lstStyle/>
                    <a:p>
                      <a:pPr algn="ctr" fontAlgn="b"/>
                      <a:r>
                        <a:rPr lang="en-US" sz="1600" b="1" i="0" u="none" strike="noStrike" dirty="0">
                          <a:solidFill>
                            <a:srgbClr val="5A5959"/>
                          </a:solidFill>
                          <a:effectLst/>
                          <a:latin typeface="+mn-lt"/>
                        </a:rPr>
                        <a:t>28%</a:t>
                      </a:r>
                    </a:p>
                  </a:txBody>
                  <a:tcPr marL="7303" marR="7303" marT="7303" marB="0" anchor="ctr">
                    <a:lnL>
                      <a:noFill/>
                    </a:lnL>
                    <a:lnR>
                      <a:noFill/>
                    </a:lnR>
                    <a:lnT>
                      <a:noFill/>
                    </a:lnT>
                    <a:lnB>
                      <a:noFill/>
                    </a:lnB>
                    <a:solidFill>
                      <a:srgbClr val="F5999A"/>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extLst>
                  <a:ext uri="{0D108BD9-81ED-4DB2-BD59-A6C34878D82A}">
                    <a16:rowId xmlns:a16="http://schemas.microsoft.com/office/drawing/2014/main" val="3467521968"/>
                  </a:ext>
                </a:extLst>
              </a:tr>
              <a:tr h="485708">
                <a:tc>
                  <a:txBody>
                    <a:bodyPr/>
                    <a:lstStyle/>
                    <a:p>
                      <a:pPr algn="ctr" fontAlgn="b"/>
                      <a:r>
                        <a:rPr lang="fr-FR" sz="1600" b="1" i="0" u="none" strike="noStrike" dirty="0" smtClean="0">
                          <a:solidFill>
                            <a:srgbClr val="5A5959"/>
                          </a:solidFill>
                          <a:effectLst/>
                          <a:latin typeface="Arial Narrow" panose="020B0606020202030204" pitchFamily="34" charset="0"/>
                        </a:rPr>
                        <a:t>Abris de fortune</a:t>
                      </a:r>
                      <a:r>
                        <a:rPr lang="fr-FR" sz="1600" b="1" i="0" u="none" strike="noStrike" baseline="0" dirty="0" smtClean="0">
                          <a:solidFill>
                            <a:srgbClr val="5A5959"/>
                          </a:solidFill>
                          <a:effectLst/>
                          <a:latin typeface="Arial Narrow" panose="020B0606020202030204" pitchFamily="34" charset="0"/>
                        </a:rPr>
                        <a:t> </a:t>
                      </a:r>
                      <a:r>
                        <a:rPr lang="fr-FR" sz="1600" b="1" i="0" u="none" strike="noStrike" dirty="0" smtClean="0">
                          <a:solidFill>
                            <a:srgbClr val="5A5959"/>
                          </a:solidFill>
                          <a:effectLst/>
                          <a:latin typeface="Arial Narrow" panose="020B0606020202030204" pitchFamily="34" charset="0"/>
                        </a:rPr>
                        <a:t>dans un site de déplacés situé près de, en périphérie ou dans d’une ville </a:t>
                      </a:r>
                      <a:endParaRPr lang="fr-FR" sz="1600" b="1" i="0" u="none" strike="noStrike" dirty="0">
                        <a:solidFill>
                          <a:srgbClr val="5A5959"/>
                        </a:solidFill>
                        <a:effectLst/>
                        <a:latin typeface="Arial Narrow" panose="020B0606020202030204" pitchFamily="34" charset="0"/>
                      </a:endParaRPr>
                    </a:p>
                  </a:txBody>
                  <a:tcPr marL="7303" marR="7303" marT="7303" marB="0" anchor="ctr">
                    <a:lnL>
                      <a:noFill/>
                    </a:lnL>
                    <a:lnR>
                      <a:noFill/>
                    </a:lnR>
                    <a:lnT>
                      <a:noFill/>
                    </a:lnT>
                    <a:lnB>
                      <a:noFill/>
                    </a:lnB>
                  </a:tcPr>
                </a:tc>
                <a:tc>
                  <a:txBody>
                    <a:bodyPr/>
                    <a:lstStyle/>
                    <a:p>
                      <a:pPr algn="ctr" fontAlgn="b"/>
                      <a:r>
                        <a:rPr lang="en-US" sz="1600" b="1" i="0" u="none" strike="noStrike">
                          <a:solidFill>
                            <a:srgbClr val="5A5959"/>
                          </a:solidFill>
                          <a:effectLst/>
                          <a:latin typeface="+mn-lt"/>
                        </a:rPr>
                        <a:t>6%</a:t>
                      </a:r>
                    </a:p>
                  </a:txBody>
                  <a:tcPr marL="7303" marR="7303" marT="7303" marB="0" anchor="ctr">
                    <a:lnL>
                      <a:noFill/>
                    </a:lnL>
                    <a:lnR>
                      <a:noFill/>
                    </a:lnR>
                    <a:lnT>
                      <a:noFill/>
                    </a:lnT>
                    <a:lnB>
                      <a:noFill/>
                    </a:lnB>
                    <a:solidFill>
                      <a:srgbClr val="FACDCD"/>
                    </a:solidFill>
                  </a:tcPr>
                </a:tc>
                <a:tc>
                  <a:txBody>
                    <a:bodyPr/>
                    <a:lstStyle/>
                    <a:p>
                      <a:pPr algn="ctr" fontAlgn="b"/>
                      <a:r>
                        <a:rPr lang="en-US" sz="1600" b="1" i="0" u="none" strike="noStrike">
                          <a:solidFill>
                            <a:srgbClr val="5A5959"/>
                          </a:solidFill>
                          <a:effectLst/>
                          <a:latin typeface="+mn-lt"/>
                        </a:rPr>
                        <a:t>11%</a:t>
                      </a:r>
                    </a:p>
                  </a:txBody>
                  <a:tcPr marL="7303" marR="7303" marT="7303" marB="0" anchor="ctr">
                    <a:lnL>
                      <a:noFill/>
                    </a:lnL>
                    <a:lnR>
                      <a:noFill/>
                    </a:lnR>
                    <a:lnT>
                      <a:noFill/>
                    </a:lnT>
                    <a:lnB>
                      <a:noFill/>
                    </a:lnB>
                    <a:solidFill>
                      <a:srgbClr val="F9C1C1"/>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extLst>
                  <a:ext uri="{0D108BD9-81ED-4DB2-BD59-A6C34878D82A}">
                    <a16:rowId xmlns:a16="http://schemas.microsoft.com/office/drawing/2014/main" val="109224273"/>
                  </a:ext>
                </a:extLst>
              </a:tr>
              <a:tr h="367187">
                <a:tc>
                  <a:txBody>
                    <a:bodyPr/>
                    <a:lstStyle/>
                    <a:p>
                      <a:pPr algn="ctr" fontAlgn="b"/>
                      <a:r>
                        <a:rPr lang="fr-FR" sz="1600" b="1" i="0" u="none" strike="noStrike" dirty="0">
                          <a:solidFill>
                            <a:srgbClr val="5A5959"/>
                          </a:solidFill>
                          <a:effectLst/>
                          <a:latin typeface="Arial Narrow" panose="020B0606020202030204" pitchFamily="34" charset="0"/>
                        </a:rPr>
                        <a:t>Abris de fortune dans site isolé</a:t>
                      </a:r>
                    </a:p>
                  </a:txBody>
                  <a:tcPr marL="7303" marR="7303" marT="7303" marB="0" anchor="ctr">
                    <a:lnL>
                      <a:noFill/>
                    </a:lnL>
                    <a:lnR>
                      <a:noFill/>
                    </a:lnR>
                    <a:lnT>
                      <a:noFill/>
                    </a:lnT>
                    <a:lnB>
                      <a:noFill/>
                    </a:lnB>
                  </a:tcPr>
                </a:tc>
                <a:tc>
                  <a:txBody>
                    <a:bodyPr/>
                    <a:lstStyle/>
                    <a:p>
                      <a:pPr algn="ctr" fontAlgn="b"/>
                      <a:r>
                        <a:rPr lang="en-US" sz="1600" b="1" i="0" u="none" strike="noStrike">
                          <a:solidFill>
                            <a:srgbClr val="5A5959"/>
                          </a:solidFill>
                          <a:effectLst/>
                          <a:latin typeface="+mn-lt"/>
                        </a:rPr>
                        <a:t>6%</a:t>
                      </a:r>
                    </a:p>
                  </a:txBody>
                  <a:tcPr marL="7303" marR="7303" marT="7303" marB="0" anchor="ctr">
                    <a:lnL>
                      <a:noFill/>
                    </a:lnL>
                    <a:lnR>
                      <a:noFill/>
                    </a:lnR>
                    <a:lnT>
                      <a:noFill/>
                    </a:lnT>
                    <a:lnB>
                      <a:noFill/>
                    </a:lnB>
                    <a:solidFill>
                      <a:srgbClr val="FACDCD"/>
                    </a:solidFill>
                  </a:tcPr>
                </a:tc>
                <a:tc>
                  <a:txBody>
                    <a:bodyPr/>
                    <a:lstStyle/>
                    <a:p>
                      <a:pPr algn="ctr" fontAlgn="b"/>
                      <a:r>
                        <a:rPr lang="en-US" sz="1600" b="1" i="0" u="none" strike="noStrike">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dirty="0">
                          <a:solidFill>
                            <a:srgbClr val="5A5959"/>
                          </a:solidFill>
                          <a:effectLst/>
                          <a:latin typeface="+mn-lt"/>
                        </a:rPr>
                        <a:t>6%</a:t>
                      </a:r>
                    </a:p>
                  </a:txBody>
                  <a:tcPr marL="7303" marR="7303" marT="7303" marB="0" anchor="ctr">
                    <a:lnL>
                      <a:noFill/>
                    </a:lnL>
                    <a:lnR>
                      <a:noFill/>
                    </a:lnR>
                    <a:lnT>
                      <a:noFill/>
                    </a:lnT>
                    <a:lnB>
                      <a:noFill/>
                    </a:lnB>
                    <a:solidFill>
                      <a:srgbClr val="FACDCD"/>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extLst>
                  <a:ext uri="{0D108BD9-81ED-4DB2-BD59-A6C34878D82A}">
                    <a16:rowId xmlns:a16="http://schemas.microsoft.com/office/drawing/2014/main" val="1787309375"/>
                  </a:ext>
                </a:extLst>
              </a:tr>
              <a:tr h="246437">
                <a:tc>
                  <a:txBody>
                    <a:bodyPr/>
                    <a:lstStyle/>
                    <a:p>
                      <a:pPr algn="ctr" fontAlgn="b"/>
                      <a:r>
                        <a:rPr lang="en-US" sz="1600" b="1" i="0" u="none" strike="noStrike" dirty="0">
                          <a:solidFill>
                            <a:srgbClr val="5A5959"/>
                          </a:solidFill>
                          <a:effectLst/>
                          <a:latin typeface="Arial Narrow" panose="020B0606020202030204" pitchFamily="34" charset="0"/>
                        </a:rPr>
                        <a:t>Centre </a:t>
                      </a:r>
                      <a:r>
                        <a:rPr lang="en-US" sz="1600" b="1" i="0" u="none" strike="noStrike" dirty="0" err="1">
                          <a:solidFill>
                            <a:srgbClr val="5A5959"/>
                          </a:solidFill>
                          <a:effectLst/>
                          <a:latin typeface="Arial Narrow" panose="020B0606020202030204" pitchFamily="34" charset="0"/>
                        </a:rPr>
                        <a:t>collectif</a:t>
                      </a:r>
                      <a:endParaRPr lang="en-US" sz="1600" b="1" i="0" u="none" strike="noStrike" dirty="0">
                        <a:solidFill>
                          <a:srgbClr val="5A5959"/>
                        </a:solidFill>
                        <a:effectLst/>
                        <a:latin typeface="Arial Narrow" panose="020B0606020202030204" pitchFamily="34" charset="0"/>
                      </a:endParaRPr>
                    </a:p>
                  </a:txBody>
                  <a:tcPr marL="7303" marR="7303" marT="7303" marB="0" anchor="ctr">
                    <a:lnL>
                      <a:noFill/>
                    </a:lnL>
                    <a:lnR>
                      <a:noFill/>
                    </a:lnR>
                    <a:lnT>
                      <a:noFill/>
                    </a:lnT>
                    <a:lnB>
                      <a:noFill/>
                    </a:lnB>
                  </a:tcPr>
                </a:tc>
                <a:tc>
                  <a:txBody>
                    <a:bodyPr/>
                    <a:lstStyle/>
                    <a:p>
                      <a:pPr algn="ctr" fontAlgn="b"/>
                      <a:r>
                        <a:rPr lang="en-US" sz="1600" b="1" i="0" u="none" strike="noStrike" dirty="0">
                          <a:solidFill>
                            <a:srgbClr val="5A5959"/>
                          </a:solidFill>
                          <a:effectLst/>
                          <a:latin typeface="+mn-lt"/>
                        </a:rPr>
                        <a:t>29%</a:t>
                      </a:r>
                    </a:p>
                  </a:txBody>
                  <a:tcPr marL="7303" marR="7303" marT="7303" marB="0" anchor="ctr">
                    <a:lnL>
                      <a:noFill/>
                    </a:lnL>
                    <a:lnR>
                      <a:noFill/>
                    </a:lnR>
                    <a:lnT>
                      <a:noFill/>
                    </a:lnT>
                    <a:lnB>
                      <a:noFill/>
                    </a:lnB>
                    <a:solidFill>
                      <a:srgbClr val="F59798"/>
                    </a:solidFill>
                  </a:tcPr>
                </a:tc>
                <a:tc>
                  <a:txBody>
                    <a:bodyPr/>
                    <a:lstStyle/>
                    <a:p>
                      <a:pPr algn="ctr" fontAlgn="b"/>
                      <a:r>
                        <a:rPr lang="en-US" sz="1600" b="1" i="0" u="none" strike="noStrike" dirty="0">
                          <a:solidFill>
                            <a:srgbClr val="5A5959"/>
                          </a:solidFill>
                          <a:effectLst/>
                          <a:latin typeface="+mn-lt"/>
                        </a:rPr>
                        <a:t>22%</a:t>
                      </a:r>
                    </a:p>
                  </a:txBody>
                  <a:tcPr marL="7303" marR="7303" marT="7303" marB="0" anchor="ctr">
                    <a:lnL>
                      <a:noFill/>
                    </a:lnL>
                    <a:lnR>
                      <a:noFill/>
                    </a:lnR>
                    <a:lnT>
                      <a:noFill/>
                    </a:lnT>
                    <a:lnB>
                      <a:noFill/>
                    </a:lnB>
                    <a:solidFill>
                      <a:srgbClr val="F6A7A8"/>
                    </a:solidFill>
                  </a:tcPr>
                </a:tc>
                <a:tc>
                  <a:txBody>
                    <a:bodyPr/>
                    <a:lstStyle/>
                    <a:p>
                      <a:pPr algn="ctr" fontAlgn="b"/>
                      <a:r>
                        <a:rPr lang="en-US" sz="1600" b="1" i="0" u="none" strike="noStrike" dirty="0">
                          <a:solidFill>
                            <a:srgbClr val="5A5959"/>
                          </a:solidFill>
                          <a:effectLst/>
                          <a:latin typeface="+mn-lt"/>
                        </a:rPr>
                        <a:t>22%</a:t>
                      </a:r>
                    </a:p>
                  </a:txBody>
                  <a:tcPr marL="7303" marR="7303" marT="7303" marB="0" anchor="ctr">
                    <a:lnL>
                      <a:noFill/>
                    </a:lnL>
                    <a:lnR>
                      <a:noFill/>
                    </a:lnR>
                    <a:lnT>
                      <a:noFill/>
                    </a:lnT>
                    <a:lnB>
                      <a:noFill/>
                    </a:lnB>
                    <a:solidFill>
                      <a:srgbClr val="F6A7A8"/>
                    </a:solidFill>
                  </a:tcPr>
                </a:tc>
                <a:tc>
                  <a:txBody>
                    <a:bodyPr/>
                    <a:lstStyle/>
                    <a:p>
                      <a:pPr algn="ctr" fontAlgn="b"/>
                      <a:r>
                        <a:rPr lang="en-US" sz="1600" b="1" i="0" u="none" strike="noStrike" dirty="0">
                          <a:solidFill>
                            <a:srgbClr val="5A5959"/>
                          </a:solidFill>
                          <a:effectLst/>
                          <a:latin typeface="+mn-lt"/>
                        </a:rPr>
                        <a:t>6%</a:t>
                      </a:r>
                    </a:p>
                  </a:txBody>
                  <a:tcPr marL="7303" marR="7303" marT="7303" marB="0" anchor="ctr">
                    <a:lnL>
                      <a:noFill/>
                    </a:lnL>
                    <a:lnR>
                      <a:noFill/>
                    </a:lnR>
                    <a:lnT>
                      <a:noFill/>
                    </a:lnT>
                    <a:lnB>
                      <a:noFill/>
                    </a:lnB>
                    <a:solidFill>
                      <a:srgbClr val="FACDCD"/>
                    </a:solidFill>
                  </a:tcPr>
                </a:tc>
                <a:extLst>
                  <a:ext uri="{0D108BD9-81ED-4DB2-BD59-A6C34878D82A}">
                    <a16:rowId xmlns:a16="http://schemas.microsoft.com/office/drawing/2014/main" val="2084801496"/>
                  </a:ext>
                </a:extLst>
              </a:tr>
              <a:tr h="246437">
                <a:tc>
                  <a:txBody>
                    <a:bodyPr/>
                    <a:lstStyle/>
                    <a:p>
                      <a:pPr algn="ctr" fontAlgn="b"/>
                      <a:r>
                        <a:rPr lang="en-US" sz="1600" b="1" i="0" u="none" strike="noStrike" dirty="0" err="1">
                          <a:solidFill>
                            <a:srgbClr val="5A5959"/>
                          </a:solidFill>
                          <a:effectLst/>
                          <a:latin typeface="Arial Narrow" panose="020B0606020202030204" pitchFamily="34" charset="0"/>
                        </a:rPr>
                        <a:t>Autre</a:t>
                      </a:r>
                      <a:endParaRPr lang="en-US" sz="1600" b="1" i="0" u="none" strike="noStrike" dirty="0">
                        <a:solidFill>
                          <a:srgbClr val="5A5959"/>
                        </a:solidFill>
                        <a:effectLst/>
                        <a:latin typeface="Arial Narrow" panose="020B0606020202030204" pitchFamily="34" charset="0"/>
                      </a:endParaRPr>
                    </a:p>
                  </a:txBody>
                  <a:tcPr marL="7303" marR="7303" marT="7303" marB="0" anchor="ctr">
                    <a:lnL>
                      <a:noFill/>
                    </a:lnL>
                    <a:lnR>
                      <a:noFill/>
                    </a:lnR>
                    <a:lnT>
                      <a:noFill/>
                    </a:lnT>
                    <a:lnB>
                      <a:noFill/>
                    </a:lnB>
                  </a:tcPr>
                </a:tc>
                <a:tc>
                  <a:txBody>
                    <a:bodyPr/>
                    <a:lstStyle/>
                    <a:p>
                      <a:pPr algn="ctr" fontAlgn="b"/>
                      <a:r>
                        <a:rPr lang="en-US" sz="1600" b="1" i="0" u="none" strike="noStrike">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dirty="0">
                          <a:solidFill>
                            <a:srgbClr val="5A5959"/>
                          </a:solidFill>
                          <a:effectLst/>
                          <a:latin typeface="+mn-lt"/>
                        </a:rPr>
                        <a:t>11%</a:t>
                      </a:r>
                    </a:p>
                  </a:txBody>
                  <a:tcPr marL="7303" marR="7303" marT="7303" marB="0" anchor="ctr">
                    <a:lnL>
                      <a:noFill/>
                    </a:lnL>
                    <a:lnR>
                      <a:noFill/>
                    </a:lnR>
                    <a:lnT>
                      <a:noFill/>
                    </a:lnT>
                    <a:lnB>
                      <a:noFill/>
                    </a:lnB>
                    <a:solidFill>
                      <a:srgbClr val="F9C1C1"/>
                    </a:solidFill>
                  </a:tcPr>
                </a:tc>
                <a:tc>
                  <a:txBody>
                    <a:bodyPr/>
                    <a:lstStyle/>
                    <a:p>
                      <a:pPr algn="ctr" fontAlgn="b"/>
                      <a:r>
                        <a:rPr lang="en-US" sz="1600" b="1" i="0" u="none" strike="noStrike">
                          <a:solidFill>
                            <a:srgbClr val="5A5959"/>
                          </a:solidFill>
                          <a:effectLst/>
                          <a:latin typeface="+mn-lt"/>
                        </a:rPr>
                        <a:t>0%</a:t>
                      </a:r>
                    </a:p>
                  </a:txBody>
                  <a:tcPr marL="7303" marR="7303" marT="7303" marB="0" anchor="ctr">
                    <a:lnL>
                      <a:noFill/>
                    </a:lnL>
                    <a:lnR>
                      <a:noFill/>
                    </a:lnR>
                    <a:lnT>
                      <a:noFill/>
                    </a:lnT>
                    <a:lnB>
                      <a:noFill/>
                    </a:lnB>
                    <a:solidFill>
                      <a:srgbClr val="FBDADA"/>
                    </a:solidFill>
                  </a:tcPr>
                </a:tc>
                <a:tc>
                  <a:txBody>
                    <a:bodyPr/>
                    <a:lstStyle/>
                    <a:p>
                      <a:pPr algn="ctr" fontAlgn="b"/>
                      <a:r>
                        <a:rPr lang="en-US" sz="1600" b="1" i="0" u="none" strike="noStrike" dirty="0">
                          <a:solidFill>
                            <a:srgbClr val="5A5959"/>
                          </a:solidFill>
                          <a:effectLst/>
                          <a:latin typeface="+mn-lt"/>
                        </a:rPr>
                        <a:t>0%</a:t>
                      </a:r>
                    </a:p>
                  </a:txBody>
                  <a:tcPr marL="7303" marR="7303" marT="7303" marB="0" anchor="ctr">
                    <a:lnL>
                      <a:noFill/>
                    </a:lnL>
                    <a:lnR>
                      <a:noFill/>
                    </a:lnR>
                    <a:lnT>
                      <a:noFill/>
                    </a:lnT>
                    <a:lnB>
                      <a:noFill/>
                    </a:lnB>
                    <a:solidFill>
                      <a:srgbClr val="FBDADA"/>
                    </a:solidFill>
                  </a:tcPr>
                </a:tc>
                <a:extLst>
                  <a:ext uri="{0D108BD9-81ED-4DB2-BD59-A6C34878D82A}">
                    <a16:rowId xmlns:a16="http://schemas.microsoft.com/office/drawing/2014/main" val="1781308422"/>
                  </a:ext>
                </a:extLst>
              </a:tr>
            </a:tbl>
          </a:graphicData>
        </a:graphic>
      </p:graphicFrame>
      <p:sp>
        <p:nvSpPr>
          <p:cNvPr id="2" name="TextBox 1"/>
          <p:cNvSpPr txBox="1"/>
          <p:nvPr/>
        </p:nvSpPr>
        <p:spPr>
          <a:xfrm>
            <a:off x="233363" y="535167"/>
            <a:ext cx="8101012" cy="923330"/>
          </a:xfrm>
          <a:prstGeom prst="rect">
            <a:avLst/>
          </a:prstGeom>
          <a:noFill/>
        </p:spPr>
        <p:txBody>
          <a:bodyPr wrap="square" rtlCol="0">
            <a:spAutoFit/>
          </a:bodyPr>
          <a:lstStyle/>
          <a:p>
            <a:pPr algn="just"/>
            <a:r>
              <a:rPr lang="fr-FR" dirty="0">
                <a:solidFill>
                  <a:srgbClr val="5A5959"/>
                </a:solidFill>
              </a:rPr>
              <a:t>Contrairement aux retournés, la plupart des PDI ne sont pas propriétaires dans la majorité des AS des 17 ZS. Entre les 3 provinces on note que le partage d’une maison sans frais est le type d’abris des ménages PDI le plus rapporté par les IC (majorité d’AS dans 9 ZS</a:t>
            </a:r>
            <a:r>
              <a:rPr lang="fr-FR" dirty="0" smtClean="0">
                <a:solidFill>
                  <a:srgbClr val="5A5959"/>
                </a:solidFill>
              </a:rPr>
              <a:t>).</a:t>
            </a:r>
            <a:endParaRPr lang="fr-FR" dirty="0">
              <a:solidFill>
                <a:srgbClr val="5A5959"/>
              </a:solidFill>
            </a:endParaRPr>
          </a:p>
        </p:txBody>
      </p:sp>
    </p:spTree>
    <p:extLst>
      <p:ext uri="{BB962C8B-B14F-4D97-AF65-F5344CB8AC3E}">
        <p14:creationId xmlns:p14="http://schemas.microsoft.com/office/powerpoint/2010/main" val="3325645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6" name="TextBox 5"/>
          <p:cNvSpPr txBox="1"/>
          <p:nvPr/>
        </p:nvSpPr>
        <p:spPr>
          <a:xfrm>
            <a:off x="366740" y="87177"/>
            <a:ext cx="8296275" cy="430887"/>
          </a:xfrm>
          <a:prstGeom prst="rect">
            <a:avLst/>
          </a:prstGeom>
          <a:noFill/>
        </p:spPr>
        <p:txBody>
          <a:bodyPr wrap="square" rtlCol="0">
            <a:spAutoFit/>
          </a:bodyPr>
          <a:lstStyle/>
          <a:p>
            <a:r>
              <a:rPr lang="fr-FR" sz="2200" dirty="0">
                <a:solidFill>
                  <a:srgbClr val="EE5859"/>
                </a:solidFill>
              </a:rPr>
              <a:t>% d’AS par principal type d’abris des déplacés, par ZS au HL : </a:t>
            </a:r>
            <a:endParaRPr lang="en-US" sz="2200" dirty="0">
              <a:solidFill>
                <a:srgbClr val="EE5859"/>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84229681"/>
              </p:ext>
            </p:extLst>
          </p:nvPr>
        </p:nvGraphicFramePr>
        <p:xfrm>
          <a:off x="184785" y="800098"/>
          <a:ext cx="8092439" cy="5518245"/>
        </p:xfrm>
        <a:graphic>
          <a:graphicData uri="http://schemas.openxmlformats.org/drawingml/2006/table">
            <a:tbl>
              <a:tblPr/>
              <a:tblGrid>
                <a:gridCol w="4063365">
                  <a:extLst>
                    <a:ext uri="{9D8B030D-6E8A-4147-A177-3AD203B41FA5}">
                      <a16:colId xmlns:a16="http://schemas.microsoft.com/office/drawing/2014/main" val="3932986740"/>
                    </a:ext>
                  </a:extLst>
                </a:gridCol>
                <a:gridCol w="1780915">
                  <a:extLst>
                    <a:ext uri="{9D8B030D-6E8A-4147-A177-3AD203B41FA5}">
                      <a16:colId xmlns:a16="http://schemas.microsoft.com/office/drawing/2014/main" val="619023813"/>
                    </a:ext>
                  </a:extLst>
                </a:gridCol>
                <a:gridCol w="1066829">
                  <a:extLst>
                    <a:ext uri="{9D8B030D-6E8A-4147-A177-3AD203B41FA5}">
                      <a16:colId xmlns:a16="http://schemas.microsoft.com/office/drawing/2014/main" val="1496098869"/>
                    </a:ext>
                  </a:extLst>
                </a:gridCol>
                <a:gridCol w="1181330">
                  <a:extLst>
                    <a:ext uri="{9D8B030D-6E8A-4147-A177-3AD203B41FA5}">
                      <a16:colId xmlns:a16="http://schemas.microsoft.com/office/drawing/2014/main" val="1222743202"/>
                    </a:ext>
                  </a:extLst>
                </a:gridCol>
              </a:tblGrid>
              <a:tr h="302779">
                <a:tc>
                  <a:txBody>
                    <a:bodyPr/>
                    <a:lstStyle/>
                    <a:p>
                      <a:pPr algn="l" fontAlgn="b"/>
                      <a:endParaRPr lang="en-US" sz="1000" b="0" i="0" u="none" strike="noStrike">
                        <a:solidFill>
                          <a:srgbClr val="595959"/>
                        </a:solidFill>
                        <a:effectLst/>
                        <a:latin typeface="Arial Narrow" panose="020B0606020202030204" pitchFamily="34" charset="0"/>
                      </a:endParaRPr>
                    </a:p>
                  </a:txBody>
                  <a:tcPr marL="7620" marR="7620" marT="7620" marB="0" anchor="b">
                    <a:lnL>
                      <a:noFill/>
                    </a:lnL>
                    <a:lnR>
                      <a:noFill/>
                    </a:lnR>
                    <a:lnT>
                      <a:noFill/>
                    </a:lnT>
                    <a:lnB>
                      <a:noFill/>
                    </a:lnB>
                  </a:tcPr>
                </a:tc>
                <a:tc>
                  <a:txBody>
                    <a:bodyPr/>
                    <a:lstStyle/>
                    <a:p>
                      <a:pPr algn="ctr" fontAlgn="b"/>
                      <a:r>
                        <a:rPr lang="en-US" sz="2000" b="1" i="0" u="none" strike="noStrike" dirty="0" err="1">
                          <a:solidFill>
                            <a:srgbClr val="5A5959"/>
                          </a:solidFill>
                          <a:effectLst/>
                          <a:latin typeface="+mn-lt"/>
                        </a:rPr>
                        <a:t>Malemba</a:t>
                      </a:r>
                      <a:r>
                        <a:rPr lang="en-US" sz="2000" b="1" i="0" u="none" strike="noStrike" dirty="0">
                          <a:solidFill>
                            <a:srgbClr val="5A5959"/>
                          </a:solidFill>
                          <a:effectLst/>
                          <a:latin typeface="+mn-lt"/>
                        </a:rPr>
                        <a:t> </a:t>
                      </a:r>
                      <a:r>
                        <a:rPr lang="en-US" sz="2000" b="1" i="0" u="none" strike="noStrike" dirty="0" err="1">
                          <a:solidFill>
                            <a:srgbClr val="5A5959"/>
                          </a:solidFill>
                          <a:effectLst/>
                          <a:latin typeface="+mn-lt"/>
                        </a:rPr>
                        <a:t>Nkulu</a:t>
                      </a:r>
                      <a:endParaRPr lang="en-US" sz="2000" b="1" i="0" u="none" strike="noStrike" dirty="0">
                        <a:solidFill>
                          <a:srgbClr val="5A5959"/>
                        </a:solidFill>
                        <a:effectLst/>
                        <a:latin typeface="+mn-lt"/>
                      </a:endParaRPr>
                    </a:p>
                  </a:txBody>
                  <a:tcPr marR="7620" marT="7620" marB="0" anchor="ctr">
                    <a:lnL>
                      <a:noFill/>
                    </a:lnL>
                    <a:lnR>
                      <a:noFill/>
                    </a:lnR>
                    <a:lnT>
                      <a:noFill/>
                    </a:lnT>
                    <a:lnB>
                      <a:noFill/>
                    </a:lnB>
                  </a:tcPr>
                </a:tc>
                <a:tc>
                  <a:txBody>
                    <a:bodyPr/>
                    <a:lstStyle/>
                    <a:p>
                      <a:pPr algn="ctr" fontAlgn="b"/>
                      <a:r>
                        <a:rPr lang="en-US" sz="2000" b="1" i="0" u="none" strike="noStrike">
                          <a:solidFill>
                            <a:srgbClr val="5A5959"/>
                          </a:solidFill>
                          <a:effectLst/>
                          <a:latin typeface="+mn-lt"/>
                        </a:rPr>
                        <a:t>Mukanga</a:t>
                      </a:r>
                    </a:p>
                  </a:txBody>
                  <a:tcPr marR="7620" marT="7620" marB="0" anchor="ctr">
                    <a:lnL>
                      <a:noFill/>
                    </a:lnL>
                    <a:lnR>
                      <a:noFill/>
                    </a:lnR>
                    <a:lnT>
                      <a:noFill/>
                    </a:lnT>
                    <a:lnB>
                      <a:noFill/>
                    </a:lnB>
                  </a:tcPr>
                </a:tc>
                <a:tc>
                  <a:txBody>
                    <a:bodyPr/>
                    <a:lstStyle/>
                    <a:p>
                      <a:pPr algn="ctr" fontAlgn="b"/>
                      <a:r>
                        <a:rPr lang="en-US" sz="2000" b="1" i="0" u="none" strike="noStrike">
                          <a:solidFill>
                            <a:srgbClr val="5A5959"/>
                          </a:solidFill>
                          <a:effectLst/>
                          <a:latin typeface="+mn-lt"/>
                        </a:rPr>
                        <a:t>Mulongo</a:t>
                      </a:r>
                    </a:p>
                  </a:txBody>
                  <a:tcPr marR="7620" marT="7620" marB="0" anchor="ctr">
                    <a:lnL>
                      <a:noFill/>
                    </a:lnL>
                    <a:lnR>
                      <a:noFill/>
                    </a:lnR>
                    <a:lnT>
                      <a:noFill/>
                    </a:lnT>
                    <a:lnB>
                      <a:noFill/>
                    </a:lnB>
                  </a:tcPr>
                </a:tc>
                <a:extLst>
                  <a:ext uri="{0D108BD9-81ED-4DB2-BD59-A6C34878D82A}">
                    <a16:rowId xmlns:a16="http://schemas.microsoft.com/office/drawing/2014/main" val="2620953542"/>
                  </a:ext>
                </a:extLst>
              </a:tr>
              <a:tr h="547389">
                <a:tc>
                  <a:txBody>
                    <a:bodyPr/>
                    <a:lstStyle/>
                    <a:p>
                      <a:pPr algn="ctr" fontAlgn="b"/>
                      <a:r>
                        <a:rPr lang="en-US" sz="2000" b="1" i="0" u="none" strike="noStrike" dirty="0" err="1">
                          <a:solidFill>
                            <a:srgbClr val="5A5959"/>
                          </a:solidFill>
                          <a:effectLst/>
                          <a:latin typeface="Arial Narrow" panose="020B0606020202030204" pitchFamily="34" charset="0"/>
                        </a:rPr>
                        <a:t>Maison</a:t>
                      </a:r>
                      <a:r>
                        <a:rPr lang="en-US" sz="2000" b="1" i="0" u="none" strike="noStrike" dirty="0">
                          <a:solidFill>
                            <a:srgbClr val="5A5959"/>
                          </a:solidFill>
                          <a:effectLst/>
                          <a:latin typeface="Arial Narrow" panose="020B0606020202030204" pitchFamily="34" charset="0"/>
                        </a:rPr>
                        <a:t> </a:t>
                      </a:r>
                      <a:r>
                        <a:rPr lang="en-US" sz="2000" b="1" i="0" u="none" strike="noStrike" dirty="0" err="1">
                          <a:solidFill>
                            <a:srgbClr val="5A5959"/>
                          </a:solidFill>
                          <a:effectLst/>
                          <a:latin typeface="Arial Narrow" panose="020B0606020202030204" pitchFamily="34" charset="0"/>
                        </a:rPr>
                        <a:t>propre</a:t>
                      </a:r>
                      <a:endParaRPr lang="en-US" sz="2000" b="1" i="0" u="none" strike="noStrike" dirty="0">
                        <a:solidFill>
                          <a:srgbClr val="5A5959"/>
                        </a:solidFill>
                        <a:effectLst/>
                        <a:latin typeface="Arial Narrow" panose="020B0606020202030204" pitchFamily="34" charset="0"/>
                      </a:endParaRPr>
                    </a:p>
                  </a:txBody>
                  <a:tcPr marL="7620" marR="7620" marT="7620" marB="0" anchor="ctr">
                    <a:lnL>
                      <a:noFill/>
                    </a:lnL>
                    <a:lnR>
                      <a:noFill/>
                    </a:lnR>
                    <a:lnT>
                      <a:noFill/>
                    </a:lnT>
                    <a:lnB>
                      <a:noFill/>
                    </a:lnB>
                  </a:tcPr>
                </a:tc>
                <a:tc>
                  <a:txBody>
                    <a:bodyPr/>
                    <a:lstStyle/>
                    <a:p>
                      <a:pPr algn="ctr" fontAlgn="b"/>
                      <a:r>
                        <a:rPr lang="en-US" sz="2000" b="1" i="0" u="none" strike="noStrike" dirty="0">
                          <a:solidFill>
                            <a:srgbClr val="5A5959"/>
                          </a:solidFill>
                          <a:effectLst/>
                          <a:latin typeface="+mn-lt"/>
                        </a:rPr>
                        <a:t>0%</a:t>
                      </a:r>
                    </a:p>
                  </a:txBody>
                  <a:tcPr marL="7620" marR="7620" marT="7620" marB="0" anchor="ctr">
                    <a:lnL>
                      <a:noFill/>
                    </a:lnL>
                    <a:lnR>
                      <a:noFill/>
                    </a:lnR>
                    <a:lnT>
                      <a:noFill/>
                    </a:lnT>
                    <a:lnB>
                      <a:noFill/>
                    </a:lnB>
                    <a:solidFill>
                      <a:srgbClr val="FBDADA"/>
                    </a:solidFill>
                  </a:tcPr>
                </a:tc>
                <a:tc>
                  <a:txBody>
                    <a:bodyPr/>
                    <a:lstStyle/>
                    <a:p>
                      <a:pPr algn="ctr" fontAlgn="b"/>
                      <a:r>
                        <a:rPr lang="en-US" sz="2000" b="1" i="0" u="none" strike="noStrike">
                          <a:solidFill>
                            <a:srgbClr val="5A5959"/>
                          </a:solidFill>
                          <a:effectLst/>
                          <a:latin typeface="+mn-lt"/>
                        </a:rPr>
                        <a:t>0%</a:t>
                      </a:r>
                    </a:p>
                  </a:txBody>
                  <a:tcPr marL="7620" marR="7620" marT="7620" marB="0" anchor="ctr">
                    <a:lnL>
                      <a:noFill/>
                    </a:lnL>
                    <a:lnR>
                      <a:noFill/>
                    </a:lnR>
                    <a:lnT>
                      <a:noFill/>
                    </a:lnT>
                    <a:lnB>
                      <a:noFill/>
                    </a:lnB>
                    <a:solidFill>
                      <a:srgbClr val="FBDADA"/>
                    </a:solidFill>
                  </a:tcPr>
                </a:tc>
                <a:tc>
                  <a:txBody>
                    <a:bodyPr/>
                    <a:lstStyle/>
                    <a:p>
                      <a:pPr algn="ctr" fontAlgn="b"/>
                      <a:r>
                        <a:rPr lang="en-US" sz="2000" b="1" i="0" u="none" strike="noStrike">
                          <a:solidFill>
                            <a:srgbClr val="5A5959"/>
                          </a:solidFill>
                          <a:effectLst/>
                          <a:latin typeface="+mn-lt"/>
                        </a:rPr>
                        <a:t>5%</a:t>
                      </a:r>
                    </a:p>
                  </a:txBody>
                  <a:tcPr marL="7620" marR="7620" marT="7620" marB="0" anchor="ctr">
                    <a:lnL>
                      <a:noFill/>
                    </a:lnL>
                    <a:lnR>
                      <a:noFill/>
                    </a:lnR>
                    <a:lnT>
                      <a:noFill/>
                    </a:lnT>
                    <a:lnB>
                      <a:noFill/>
                    </a:lnB>
                    <a:solidFill>
                      <a:srgbClr val="FACFCF"/>
                    </a:solidFill>
                  </a:tcPr>
                </a:tc>
                <a:extLst>
                  <a:ext uri="{0D108BD9-81ED-4DB2-BD59-A6C34878D82A}">
                    <a16:rowId xmlns:a16="http://schemas.microsoft.com/office/drawing/2014/main" val="4227386915"/>
                  </a:ext>
                </a:extLst>
              </a:tr>
              <a:tr h="547389">
                <a:tc>
                  <a:txBody>
                    <a:bodyPr/>
                    <a:lstStyle/>
                    <a:p>
                      <a:pPr algn="ctr" fontAlgn="b"/>
                      <a:r>
                        <a:rPr lang="fr-FR" sz="2000" b="1" i="0" u="none" strike="noStrike" dirty="0">
                          <a:solidFill>
                            <a:srgbClr val="5A5959"/>
                          </a:solidFill>
                          <a:effectLst/>
                          <a:latin typeface="Arial Narrow" panose="020B0606020202030204" pitchFamily="34" charset="0"/>
                        </a:rPr>
                        <a:t>Partage d'une maison sans frais</a:t>
                      </a:r>
                    </a:p>
                  </a:txBody>
                  <a:tcPr marL="7620" marR="7620" marT="7620" marB="0" anchor="ctr">
                    <a:lnL>
                      <a:noFill/>
                    </a:lnL>
                    <a:lnR>
                      <a:noFill/>
                    </a:lnR>
                    <a:lnT>
                      <a:noFill/>
                    </a:lnT>
                    <a:lnB>
                      <a:noFill/>
                    </a:lnB>
                  </a:tcPr>
                </a:tc>
                <a:tc>
                  <a:txBody>
                    <a:bodyPr/>
                    <a:lstStyle/>
                    <a:p>
                      <a:pPr algn="ctr" fontAlgn="b"/>
                      <a:r>
                        <a:rPr lang="en-US" sz="2000" b="1" i="0" u="none" strike="noStrike" dirty="0">
                          <a:solidFill>
                            <a:srgbClr val="5A5959"/>
                          </a:solidFill>
                          <a:effectLst/>
                          <a:latin typeface="+mn-lt"/>
                        </a:rPr>
                        <a:t>6%</a:t>
                      </a:r>
                    </a:p>
                  </a:txBody>
                  <a:tcPr marL="7620" marR="7620" marT="7620" marB="0" anchor="ctr">
                    <a:lnL>
                      <a:noFill/>
                    </a:lnL>
                    <a:lnR>
                      <a:noFill/>
                    </a:lnR>
                    <a:lnT>
                      <a:noFill/>
                    </a:lnT>
                    <a:lnB>
                      <a:noFill/>
                    </a:lnB>
                    <a:solidFill>
                      <a:srgbClr val="FACCCC"/>
                    </a:solidFill>
                  </a:tcPr>
                </a:tc>
                <a:tc>
                  <a:txBody>
                    <a:bodyPr/>
                    <a:lstStyle/>
                    <a:p>
                      <a:pPr algn="ctr" fontAlgn="b"/>
                      <a:r>
                        <a:rPr lang="en-US" sz="2000" b="1" i="0" u="none" strike="noStrike" dirty="0">
                          <a:solidFill>
                            <a:srgbClr val="5A5959"/>
                          </a:solidFill>
                          <a:effectLst/>
                          <a:latin typeface="+mn-lt"/>
                        </a:rPr>
                        <a:t>55%</a:t>
                      </a:r>
                    </a:p>
                  </a:txBody>
                  <a:tcPr marL="7620" marR="7620" marT="7620" marB="0" anchor="ctr">
                    <a:lnL>
                      <a:noFill/>
                    </a:lnL>
                    <a:lnR>
                      <a:noFill/>
                    </a:lnR>
                    <a:lnT>
                      <a:noFill/>
                    </a:lnT>
                    <a:lnB>
                      <a:noFill/>
                    </a:lnB>
                    <a:solidFill>
                      <a:srgbClr val="EE5859"/>
                    </a:solidFill>
                  </a:tcPr>
                </a:tc>
                <a:tc>
                  <a:txBody>
                    <a:bodyPr/>
                    <a:lstStyle/>
                    <a:p>
                      <a:pPr algn="ctr" fontAlgn="b"/>
                      <a:r>
                        <a:rPr lang="en-US" sz="2000" b="1" i="0" u="none" strike="noStrike">
                          <a:solidFill>
                            <a:srgbClr val="5A5959"/>
                          </a:solidFill>
                          <a:effectLst/>
                          <a:latin typeface="+mn-lt"/>
                        </a:rPr>
                        <a:t>47%</a:t>
                      </a:r>
                    </a:p>
                  </a:txBody>
                  <a:tcPr marL="7620" marR="7620" marT="7620" marB="0" anchor="ctr">
                    <a:lnL>
                      <a:noFill/>
                    </a:lnL>
                    <a:lnR>
                      <a:noFill/>
                    </a:lnR>
                    <a:lnT>
                      <a:noFill/>
                    </a:lnT>
                    <a:lnB>
                      <a:noFill/>
                    </a:lnB>
                    <a:solidFill>
                      <a:srgbClr val="F06B6C"/>
                    </a:solidFill>
                  </a:tcPr>
                </a:tc>
                <a:extLst>
                  <a:ext uri="{0D108BD9-81ED-4DB2-BD59-A6C34878D82A}">
                    <a16:rowId xmlns:a16="http://schemas.microsoft.com/office/drawing/2014/main" val="3941078623"/>
                  </a:ext>
                </a:extLst>
              </a:tr>
              <a:tr h="598172">
                <a:tc>
                  <a:txBody>
                    <a:bodyPr/>
                    <a:lstStyle/>
                    <a:p>
                      <a:pPr algn="ctr" fontAlgn="b"/>
                      <a:r>
                        <a:rPr lang="fr-FR" sz="2000" b="1" i="0" u="none" strike="noStrike" dirty="0">
                          <a:solidFill>
                            <a:srgbClr val="5A5959"/>
                          </a:solidFill>
                          <a:effectLst/>
                          <a:latin typeface="Arial Narrow" panose="020B0606020202030204" pitchFamily="34" charset="0"/>
                        </a:rPr>
                        <a:t>Partage d'une maison contre loyer ou travail</a:t>
                      </a:r>
                    </a:p>
                  </a:txBody>
                  <a:tcPr marL="7620" marR="7620" marT="7620" marB="0" anchor="ctr">
                    <a:lnL>
                      <a:noFill/>
                    </a:lnL>
                    <a:lnR>
                      <a:noFill/>
                    </a:lnR>
                    <a:lnT>
                      <a:noFill/>
                    </a:lnT>
                    <a:lnB>
                      <a:noFill/>
                    </a:lnB>
                  </a:tcPr>
                </a:tc>
                <a:tc>
                  <a:txBody>
                    <a:bodyPr/>
                    <a:lstStyle/>
                    <a:p>
                      <a:pPr algn="ctr" fontAlgn="b"/>
                      <a:r>
                        <a:rPr lang="en-US" sz="2000" b="1" i="0" u="none" strike="noStrike">
                          <a:solidFill>
                            <a:srgbClr val="5A5959"/>
                          </a:solidFill>
                          <a:effectLst/>
                          <a:latin typeface="+mn-lt"/>
                        </a:rPr>
                        <a:t>0%</a:t>
                      </a:r>
                    </a:p>
                  </a:txBody>
                  <a:tcPr marL="7620" marR="7620" marT="7620" marB="0" anchor="ctr">
                    <a:lnL>
                      <a:noFill/>
                    </a:lnL>
                    <a:lnR>
                      <a:noFill/>
                    </a:lnR>
                    <a:lnT>
                      <a:noFill/>
                    </a:lnT>
                    <a:lnB>
                      <a:noFill/>
                    </a:lnB>
                    <a:solidFill>
                      <a:srgbClr val="FBDADA"/>
                    </a:solidFill>
                  </a:tcPr>
                </a:tc>
                <a:tc>
                  <a:txBody>
                    <a:bodyPr/>
                    <a:lstStyle/>
                    <a:p>
                      <a:pPr algn="ctr" fontAlgn="b"/>
                      <a:r>
                        <a:rPr lang="en-US" sz="2000" b="1" i="0" u="none" strike="noStrike" dirty="0">
                          <a:solidFill>
                            <a:srgbClr val="5A5959"/>
                          </a:solidFill>
                          <a:effectLst/>
                          <a:latin typeface="+mn-lt"/>
                        </a:rPr>
                        <a:t>9%</a:t>
                      </a:r>
                    </a:p>
                  </a:txBody>
                  <a:tcPr marL="7620" marR="7620" marT="7620" marB="0" anchor="ctr">
                    <a:lnL>
                      <a:noFill/>
                    </a:lnL>
                    <a:lnR>
                      <a:noFill/>
                    </a:lnR>
                    <a:lnT>
                      <a:noFill/>
                    </a:lnT>
                    <a:lnB>
                      <a:noFill/>
                    </a:lnB>
                    <a:solidFill>
                      <a:srgbClr val="F9C5C5"/>
                    </a:solidFill>
                  </a:tcPr>
                </a:tc>
                <a:tc>
                  <a:txBody>
                    <a:bodyPr/>
                    <a:lstStyle/>
                    <a:p>
                      <a:pPr algn="ctr" fontAlgn="b"/>
                      <a:r>
                        <a:rPr lang="en-US" sz="2000" b="1" i="0" u="none" strike="noStrike">
                          <a:solidFill>
                            <a:srgbClr val="5A5959"/>
                          </a:solidFill>
                          <a:effectLst/>
                          <a:latin typeface="+mn-lt"/>
                        </a:rPr>
                        <a:t>5%</a:t>
                      </a:r>
                    </a:p>
                  </a:txBody>
                  <a:tcPr marL="7620" marR="7620" marT="7620" marB="0" anchor="ctr">
                    <a:lnL>
                      <a:noFill/>
                    </a:lnL>
                    <a:lnR>
                      <a:noFill/>
                    </a:lnR>
                    <a:lnT>
                      <a:noFill/>
                    </a:lnT>
                    <a:lnB>
                      <a:noFill/>
                    </a:lnB>
                    <a:solidFill>
                      <a:srgbClr val="FACFCF"/>
                    </a:solidFill>
                  </a:tcPr>
                </a:tc>
                <a:extLst>
                  <a:ext uri="{0D108BD9-81ED-4DB2-BD59-A6C34878D82A}">
                    <a16:rowId xmlns:a16="http://schemas.microsoft.com/office/drawing/2014/main" val="4001988408"/>
                  </a:ext>
                </a:extLst>
              </a:tr>
              <a:tr h="598172">
                <a:tc>
                  <a:txBody>
                    <a:bodyPr/>
                    <a:lstStyle/>
                    <a:p>
                      <a:pPr algn="ctr" fontAlgn="b"/>
                      <a:r>
                        <a:rPr lang="fr-FR" sz="2000" b="1" i="0" u="none" strike="noStrike" dirty="0">
                          <a:solidFill>
                            <a:srgbClr val="5A5959"/>
                          </a:solidFill>
                          <a:effectLst/>
                          <a:latin typeface="Arial Narrow" panose="020B0606020202030204" pitchFamily="34" charset="0"/>
                        </a:rPr>
                        <a:t>Maison empruntée gratuitement (accord propriétaire)</a:t>
                      </a:r>
                    </a:p>
                  </a:txBody>
                  <a:tcPr marL="7620" marR="7620" marT="7620" marB="0" anchor="ctr">
                    <a:lnL>
                      <a:noFill/>
                    </a:lnL>
                    <a:lnR>
                      <a:noFill/>
                    </a:lnR>
                    <a:lnT>
                      <a:noFill/>
                    </a:lnT>
                    <a:lnB>
                      <a:noFill/>
                    </a:lnB>
                  </a:tcPr>
                </a:tc>
                <a:tc>
                  <a:txBody>
                    <a:bodyPr/>
                    <a:lstStyle/>
                    <a:p>
                      <a:pPr algn="ctr" fontAlgn="b"/>
                      <a:r>
                        <a:rPr lang="en-US" sz="2000" b="1" i="0" u="none" strike="noStrike">
                          <a:solidFill>
                            <a:srgbClr val="5A5959"/>
                          </a:solidFill>
                          <a:effectLst/>
                          <a:latin typeface="+mn-lt"/>
                        </a:rPr>
                        <a:t>12%</a:t>
                      </a:r>
                    </a:p>
                  </a:txBody>
                  <a:tcPr marL="7620" marR="7620" marT="7620" marB="0" anchor="ctr">
                    <a:lnL>
                      <a:noFill/>
                    </a:lnL>
                    <a:lnR>
                      <a:noFill/>
                    </a:lnR>
                    <a:lnT>
                      <a:noFill/>
                    </a:lnT>
                    <a:lnB>
                      <a:noFill/>
                    </a:lnB>
                    <a:solidFill>
                      <a:srgbClr val="F9BEBE"/>
                    </a:solidFill>
                  </a:tcPr>
                </a:tc>
                <a:tc>
                  <a:txBody>
                    <a:bodyPr/>
                    <a:lstStyle/>
                    <a:p>
                      <a:pPr algn="ctr" fontAlgn="b"/>
                      <a:r>
                        <a:rPr lang="en-US" sz="2000" b="1" i="0" u="none" strike="noStrike" dirty="0">
                          <a:solidFill>
                            <a:srgbClr val="5A5959"/>
                          </a:solidFill>
                          <a:effectLst/>
                          <a:latin typeface="+mn-lt"/>
                        </a:rPr>
                        <a:t>0%</a:t>
                      </a:r>
                    </a:p>
                  </a:txBody>
                  <a:tcPr marL="7620" marR="7620" marT="7620" marB="0" anchor="ctr">
                    <a:lnL>
                      <a:noFill/>
                    </a:lnL>
                    <a:lnR>
                      <a:noFill/>
                    </a:lnR>
                    <a:lnT>
                      <a:noFill/>
                    </a:lnT>
                    <a:lnB>
                      <a:noFill/>
                    </a:lnB>
                    <a:solidFill>
                      <a:srgbClr val="FBDADA"/>
                    </a:solidFill>
                  </a:tcPr>
                </a:tc>
                <a:tc>
                  <a:txBody>
                    <a:bodyPr/>
                    <a:lstStyle/>
                    <a:p>
                      <a:pPr algn="ctr" fontAlgn="b"/>
                      <a:r>
                        <a:rPr lang="en-US" sz="2000" b="1" i="0" u="none" strike="noStrike">
                          <a:solidFill>
                            <a:srgbClr val="5A5959"/>
                          </a:solidFill>
                          <a:effectLst/>
                          <a:latin typeface="+mn-lt"/>
                        </a:rPr>
                        <a:t>11%</a:t>
                      </a:r>
                    </a:p>
                  </a:txBody>
                  <a:tcPr marL="7620" marR="7620" marT="7620" marB="0" anchor="ctr">
                    <a:lnL>
                      <a:noFill/>
                    </a:lnL>
                    <a:lnR>
                      <a:noFill/>
                    </a:lnR>
                    <a:lnT>
                      <a:noFill/>
                    </a:lnT>
                    <a:lnB>
                      <a:noFill/>
                    </a:lnB>
                    <a:solidFill>
                      <a:srgbClr val="F9C1C1"/>
                    </a:solidFill>
                  </a:tcPr>
                </a:tc>
                <a:extLst>
                  <a:ext uri="{0D108BD9-81ED-4DB2-BD59-A6C34878D82A}">
                    <a16:rowId xmlns:a16="http://schemas.microsoft.com/office/drawing/2014/main" val="1807941429"/>
                  </a:ext>
                </a:extLst>
              </a:tr>
              <a:tr h="547389">
                <a:tc>
                  <a:txBody>
                    <a:bodyPr/>
                    <a:lstStyle/>
                    <a:p>
                      <a:pPr algn="ctr" fontAlgn="b"/>
                      <a:r>
                        <a:rPr lang="en-US" sz="2000" b="1" i="0" u="none" strike="noStrike" dirty="0" err="1">
                          <a:solidFill>
                            <a:srgbClr val="5A5959"/>
                          </a:solidFill>
                          <a:effectLst/>
                          <a:latin typeface="Arial Narrow" panose="020B0606020202030204" pitchFamily="34" charset="0"/>
                        </a:rPr>
                        <a:t>Maison</a:t>
                      </a:r>
                      <a:r>
                        <a:rPr lang="en-US" sz="2000" b="1" i="0" u="none" strike="noStrike" dirty="0">
                          <a:solidFill>
                            <a:srgbClr val="5A5959"/>
                          </a:solidFill>
                          <a:effectLst/>
                          <a:latin typeface="Arial Narrow" panose="020B0606020202030204" pitchFamily="34" charset="0"/>
                        </a:rPr>
                        <a:t> </a:t>
                      </a:r>
                      <a:r>
                        <a:rPr lang="en-US" sz="2000" b="1" i="0" u="none" strike="noStrike" dirty="0" err="1">
                          <a:solidFill>
                            <a:srgbClr val="5A5959"/>
                          </a:solidFill>
                          <a:effectLst/>
                          <a:latin typeface="Arial Narrow" panose="020B0606020202030204" pitchFamily="34" charset="0"/>
                        </a:rPr>
                        <a:t>individuelle</a:t>
                      </a:r>
                      <a:r>
                        <a:rPr lang="en-US" sz="2000" b="1" i="0" u="none" strike="noStrike" dirty="0">
                          <a:solidFill>
                            <a:srgbClr val="5A5959"/>
                          </a:solidFill>
                          <a:effectLst/>
                          <a:latin typeface="Arial Narrow" panose="020B0606020202030204" pitchFamily="34" charset="0"/>
                        </a:rPr>
                        <a:t> </a:t>
                      </a:r>
                      <a:r>
                        <a:rPr lang="en-US" sz="2000" b="1" i="0" u="none" strike="noStrike" dirty="0" err="1">
                          <a:solidFill>
                            <a:srgbClr val="5A5959"/>
                          </a:solidFill>
                          <a:effectLst/>
                          <a:latin typeface="Arial Narrow" panose="020B0606020202030204" pitchFamily="34" charset="0"/>
                        </a:rPr>
                        <a:t>louée</a:t>
                      </a:r>
                      <a:endParaRPr lang="en-US" sz="2000" b="1" i="0" u="none" strike="noStrike" dirty="0">
                        <a:solidFill>
                          <a:srgbClr val="5A5959"/>
                        </a:solidFill>
                        <a:effectLst/>
                        <a:latin typeface="Arial Narrow" panose="020B0606020202030204" pitchFamily="34" charset="0"/>
                      </a:endParaRPr>
                    </a:p>
                  </a:txBody>
                  <a:tcPr marL="7620" marR="7620" marT="7620" marB="0" anchor="ctr">
                    <a:lnL>
                      <a:noFill/>
                    </a:lnL>
                    <a:lnR>
                      <a:noFill/>
                    </a:lnR>
                    <a:lnT>
                      <a:noFill/>
                    </a:lnT>
                    <a:lnB>
                      <a:noFill/>
                    </a:lnB>
                  </a:tcPr>
                </a:tc>
                <a:tc>
                  <a:txBody>
                    <a:bodyPr/>
                    <a:lstStyle/>
                    <a:p>
                      <a:pPr algn="ctr" fontAlgn="b"/>
                      <a:r>
                        <a:rPr lang="en-US" sz="2000" b="1" i="0" u="none" strike="noStrike">
                          <a:solidFill>
                            <a:srgbClr val="5A5959"/>
                          </a:solidFill>
                          <a:effectLst/>
                          <a:latin typeface="+mn-lt"/>
                        </a:rPr>
                        <a:t>53%</a:t>
                      </a:r>
                    </a:p>
                  </a:txBody>
                  <a:tcPr marL="7620" marR="7620" marT="7620" marB="0" anchor="ctr">
                    <a:lnL>
                      <a:noFill/>
                    </a:lnL>
                    <a:lnR>
                      <a:noFill/>
                    </a:lnR>
                    <a:lnT>
                      <a:noFill/>
                    </a:lnT>
                    <a:lnB>
                      <a:noFill/>
                    </a:lnB>
                    <a:solidFill>
                      <a:srgbClr val="EF5D5E"/>
                    </a:solidFill>
                  </a:tcPr>
                </a:tc>
                <a:tc>
                  <a:txBody>
                    <a:bodyPr/>
                    <a:lstStyle/>
                    <a:p>
                      <a:pPr algn="ctr" fontAlgn="b"/>
                      <a:r>
                        <a:rPr lang="en-US" sz="2000" b="1" i="0" u="none" strike="noStrike" dirty="0">
                          <a:solidFill>
                            <a:srgbClr val="5A5959"/>
                          </a:solidFill>
                          <a:effectLst/>
                          <a:latin typeface="+mn-lt"/>
                        </a:rPr>
                        <a:t>0%</a:t>
                      </a:r>
                    </a:p>
                  </a:txBody>
                  <a:tcPr marL="7620" marR="7620" marT="7620" marB="0" anchor="ctr">
                    <a:lnL>
                      <a:noFill/>
                    </a:lnL>
                    <a:lnR>
                      <a:noFill/>
                    </a:lnR>
                    <a:lnT>
                      <a:noFill/>
                    </a:lnT>
                    <a:lnB>
                      <a:noFill/>
                    </a:lnB>
                    <a:solidFill>
                      <a:srgbClr val="FBDADA"/>
                    </a:solidFill>
                  </a:tcPr>
                </a:tc>
                <a:tc>
                  <a:txBody>
                    <a:bodyPr/>
                    <a:lstStyle/>
                    <a:p>
                      <a:pPr algn="ctr" fontAlgn="b"/>
                      <a:r>
                        <a:rPr lang="en-US" sz="2000" b="1" i="0" u="none" strike="noStrike">
                          <a:solidFill>
                            <a:srgbClr val="5A5959"/>
                          </a:solidFill>
                          <a:effectLst/>
                          <a:latin typeface="+mn-lt"/>
                        </a:rPr>
                        <a:t>21%</a:t>
                      </a:r>
                    </a:p>
                  </a:txBody>
                  <a:tcPr marL="7620" marR="7620" marT="7620" marB="0" anchor="ctr">
                    <a:lnL>
                      <a:noFill/>
                    </a:lnL>
                    <a:lnR>
                      <a:noFill/>
                    </a:lnR>
                    <a:lnT>
                      <a:noFill/>
                    </a:lnT>
                    <a:lnB>
                      <a:noFill/>
                    </a:lnB>
                    <a:solidFill>
                      <a:srgbClr val="F7A9A9"/>
                    </a:solidFill>
                  </a:tcPr>
                </a:tc>
                <a:extLst>
                  <a:ext uri="{0D108BD9-81ED-4DB2-BD59-A6C34878D82A}">
                    <a16:rowId xmlns:a16="http://schemas.microsoft.com/office/drawing/2014/main" val="1508295447"/>
                  </a:ext>
                </a:extLst>
              </a:tr>
              <a:tr h="598172">
                <a:tc>
                  <a:txBody>
                    <a:bodyPr/>
                    <a:lstStyle/>
                    <a:p>
                      <a:pPr algn="ctr" fontAlgn="b"/>
                      <a:r>
                        <a:rPr lang="fr-FR" sz="2000" b="1" i="0" u="none" strike="noStrike" dirty="0">
                          <a:solidFill>
                            <a:srgbClr val="5A5959"/>
                          </a:solidFill>
                          <a:effectLst/>
                          <a:latin typeface="Arial Narrow" panose="020B0606020202030204" pitchFamily="34" charset="0"/>
                        </a:rPr>
                        <a:t>Maison occupée (autorisation tierce personne)</a:t>
                      </a:r>
                    </a:p>
                  </a:txBody>
                  <a:tcPr marL="7620" marR="7620" marT="7620" marB="0" anchor="ctr">
                    <a:lnL>
                      <a:noFill/>
                    </a:lnL>
                    <a:lnR>
                      <a:noFill/>
                    </a:lnR>
                    <a:lnT>
                      <a:noFill/>
                    </a:lnT>
                    <a:lnB>
                      <a:noFill/>
                    </a:lnB>
                  </a:tcPr>
                </a:tc>
                <a:tc>
                  <a:txBody>
                    <a:bodyPr/>
                    <a:lstStyle/>
                    <a:p>
                      <a:pPr algn="ctr" fontAlgn="b"/>
                      <a:r>
                        <a:rPr lang="en-US" sz="2000" b="1" i="0" u="none" strike="noStrike">
                          <a:solidFill>
                            <a:srgbClr val="5A5959"/>
                          </a:solidFill>
                          <a:effectLst/>
                          <a:latin typeface="+mn-lt"/>
                        </a:rPr>
                        <a:t>18%</a:t>
                      </a:r>
                    </a:p>
                  </a:txBody>
                  <a:tcPr marL="7620" marR="7620" marT="7620" marB="0" anchor="ctr">
                    <a:lnL>
                      <a:noFill/>
                    </a:lnL>
                    <a:lnR>
                      <a:noFill/>
                    </a:lnR>
                    <a:lnT>
                      <a:noFill/>
                    </a:lnT>
                    <a:lnB>
                      <a:noFill/>
                    </a:lnB>
                    <a:solidFill>
                      <a:srgbClr val="F7B0B0"/>
                    </a:solidFill>
                  </a:tcPr>
                </a:tc>
                <a:tc>
                  <a:txBody>
                    <a:bodyPr/>
                    <a:lstStyle/>
                    <a:p>
                      <a:pPr algn="ctr" fontAlgn="b"/>
                      <a:r>
                        <a:rPr lang="en-US" sz="2000" b="1" i="0" u="none" strike="noStrike" dirty="0">
                          <a:solidFill>
                            <a:srgbClr val="5A5959"/>
                          </a:solidFill>
                          <a:effectLst/>
                          <a:latin typeface="+mn-lt"/>
                        </a:rPr>
                        <a:t>9%</a:t>
                      </a:r>
                    </a:p>
                  </a:txBody>
                  <a:tcPr marL="7620" marR="7620" marT="7620" marB="0" anchor="ctr">
                    <a:lnL>
                      <a:noFill/>
                    </a:lnL>
                    <a:lnR>
                      <a:noFill/>
                    </a:lnR>
                    <a:lnT>
                      <a:noFill/>
                    </a:lnT>
                    <a:lnB>
                      <a:noFill/>
                    </a:lnB>
                    <a:solidFill>
                      <a:srgbClr val="F9C5C5"/>
                    </a:solidFill>
                  </a:tcPr>
                </a:tc>
                <a:tc>
                  <a:txBody>
                    <a:bodyPr/>
                    <a:lstStyle/>
                    <a:p>
                      <a:pPr algn="ctr" fontAlgn="b"/>
                      <a:r>
                        <a:rPr lang="en-US" sz="2000" b="1" i="0" u="none" strike="noStrike" dirty="0">
                          <a:solidFill>
                            <a:srgbClr val="5A5959"/>
                          </a:solidFill>
                          <a:effectLst/>
                          <a:latin typeface="+mn-lt"/>
                        </a:rPr>
                        <a:t>11%</a:t>
                      </a:r>
                    </a:p>
                  </a:txBody>
                  <a:tcPr marL="7620" marR="7620" marT="7620" marB="0" anchor="ctr">
                    <a:lnL>
                      <a:noFill/>
                    </a:lnL>
                    <a:lnR>
                      <a:noFill/>
                    </a:lnR>
                    <a:lnT>
                      <a:noFill/>
                    </a:lnT>
                    <a:lnB>
                      <a:noFill/>
                    </a:lnB>
                    <a:solidFill>
                      <a:srgbClr val="F9C1C1"/>
                    </a:solidFill>
                  </a:tcPr>
                </a:tc>
                <a:extLst>
                  <a:ext uri="{0D108BD9-81ED-4DB2-BD59-A6C34878D82A}">
                    <a16:rowId xmlns:a16="http://schemas.microsoft.com/office/drawing/2014/main" val="2608856974"/>
                  </a:ext>
                </a:extLst>
              </a:tr>
              <a:tr h="547389">
                <a:tc>
                  <a:txBody>
                    <a:bodyPr/>
                    <a:lstStyle/>
                    <a:p>
                      <a:pPr algn="ctr" fontAlgn="b"/>
                      <a:r>
                        <a:rPr lang="fr-FR" sz="2000" b="1" i="0" u="none" strike="noStrike" dirty="0" smtClean="0">
                          <a:solidFill>
                            <a:srgbClr val="5A5959"/>
                          </a:solidFill>
                          <a:effectLst/>
                          <a:latin typeface="Arial Narrow" panose="020B0606020202030204" pitchFamily="34" charset="0"/>
                        </a:rPr>
                        <a:t>Abri de fortune construit sur la parcelle d'une famille d'accueil gratuitement</a:t>
                      </a:r>
                    </a:p>
                  </a:txBody>
                  <a:tcPr marL="7620" marR="7620" marT="7620" marB="0" anchor="ctr">
                    <a:lnL>
                      <a:noFill/>
                    </a:lnL>
                    <a:lnR>
                      <a:noFill/>
                    </a:lnR>
                    <a:lnT>
                      <a:noFill/>
                    </a:lnT>
                    <a:lnB>
                      <a:noFill/>
                    </a:lnB>
                  </a:tcPr>
                </a:tc>
                <a:tc>
                  <a:txBody>
                    <a:bodyPr/>
                    <a:lstStyle/>
                    <a:p>
                      <a:pPr algn="ctr" fontAlgn="b"/>
                      <a:r>
                        <a:rPr lang="en-US" sz="2000" b="1" i="0" u="none" strike="noStrike">
                          <a:solidFill>
                            <a:srgbClr val="5A5959"/>
                          </a:solidFill>
                          <a:effectLst/>
                          <a:latin typeface="+mn-lt"/>
                        </a:rPr>
                        <a:t>6%</a:t>
                      </a:r>
                    </a:p>
                  </a:txBody>
                  <a:tcPr marL="7620" marR="7620" marT="7620" marB="0" anchor="ctr">
                    <a:lnL>
                      <a:noFill/>
                    </a:lnL>
                    <a:lnR>
                      <a:noFill/>
                    </a:lnR>
                    <a:lnT>
                      <a:noFill/>
                    </a:lnT>
                    <a:lnB>
                      <a:noFill/>
                    </a:lnB>
                    <a:solidFill>
                      <a:srgbClr val="FACCCC"/>
                    </a:solidFill>
                  </a:tcPr>
                </a:tc>
                <a:tc>
                  <a:txBody>
                    <a:bodyPr/>
                    <a:lstStyle/>
                    <a:p>
                      <a:pPr algn="ctr" fontAlgn="b"/>
                      <a:r>
                        <a:rPr lang="en-US" sz="2000" b="1" i="0" u="none" strike="noStrike">
                          <a:solidFill>
                            <a:srgbClr val="5A5959"/>
                          </a:solidFill>
                          <a:effectLst/>
                          <a:latin typeface="+mn-lt"/>
                        </a:rPr>
                        <a:t>0%</a:t>
                      </a:r>
                    </a:p>
                  </a:txBody>
                  <a:tcPr marL="7620" marR="7620" marT="7620" marB="0" anchor="ctr">
                    <a:lnL>
                      <a:noFill/>
                    </a:lnL>
                    <a:lnR>
                      <a:noFill/>
                    </a:lnR>
                    <a:lnT>
                      <a:noFill/>
                    </a:lnT>
                    <a:lnB>
                      <a:noFill/>
                    </a:lnB>
                    <a:solidFill>
                      <a:srgbClr val="FBDADA"/>
                    </a:solidFill>
                  </a:tcPr>
                </a:tc>
                <a:tc>
                  <a:txBody>
                    <a:bodyPr/>
                    <a:lstStyle/>
                    <a:p>
                      <a:pPr algn="ctr" fontAlgn="b"/>
                      <a:r>
                        <a:rPr lang="en-US" sz="2000" b="1" i="0" u="none" strike="noStrike" dirty="0">
                          <a:solidFill>
                            <a:srgbClr val="5A5959"/>
                          </a:solidFill>
                          <a:effectLst/>
                          <a:latin typeface="+mn-lt"/>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4183424396"/>
                  </a:ext>
                </a:extLst>
              </a:tr>
              <a:tr h="547389">
                <a:tc>
                  <a:txBody>
                    <a:bodyPr/>
                    <a:lstStyle/>
                    <a:p>
                      <a:pPr algn="ctr" fontAlgn="b"/>
                      <a:r>
                        <a:rPr lang="en-US" sz="2000" b="1" i="0" u="none" strike="noStrike" dirty="0">
                          <a:solidFill>
                            <a:srgbClr val="5A5959"/>
                          </a:solidFill>
                          <a:effectLst/>
                          <a:latin typeface="Arial Narrow" panose="020B0606020202030204" pitchFamily="34" charset="0"/>
                        </a:rPr>
                        <a:t>Centre </a:t>
                      </a:r>
                      <a:r>
                        <a:rPr lang="en-US" sz="2000" b="1" i="0" u="none" strike="noStrike" dirty="0" err="1">
                          <a:solidFill>
                            <a:srgbClr val="5A5959"/>
                          </a:solidFill>
                          <a:effectLst/>
                          <a:latin typeface="Arial Narrow" panose="020B0606020202030204" pitchFamily="34" charset="0"/>
                        </a:rPr>
                        <a:t>collectif</a:t>
                      </a:r>
                      <a:endParaRPr lang="en-US" sz="2000" b="1" i="0" u="none" strike="noStrike" dirty="0">
                        <a:solidFill>
                          <a:srgbClr val="5A5959"/>
                        </a:solidFill>
                        <a:effectLst/>
                        <a:latin typeface="Arial Narrow" panose="020B0606020202030204" pitchFamily="34" charset="0"/>
                      </a:endParaRPr>
                    </a:p>
                  </a:txBody>
                  <a:tcPr marL="7620" marR="7620" marT="7620" marB="0" anchor="ctr">
                    <a:lnL>
                      <a:noFill/>
                    </a:lnL>
                    <a:lnR>
                      <a:noFill/>
                    </a:lnR>
                    <a:lnT>
                      <a:noFill/>
                    </a:lnT>
                    <a:lnB>
                      <a:noFill/>
                    </a:lnB>
                  </a:tcPr>
                </a:tc>
                <a:tc>
                  <a:txBody>
                    <a:bodyPr/>
                    <a:lstStyle/>
                    <a:p>
                      <a:pPr algn="ctr" fontAlgn="b"/>
                      <a:r>
                        <a:rPr lang="en-US" sz="2000" b="1" i="0" u="none" strike="noStrike">
                          <a:solidFill>
                            <a:srgbClr val="5A5959"/>
                          </a:solidFill>
                          <a:effectLst/>
                          <a:latin typeface="+mn-lt"/>
                        </a:rPr>
                        <a:t>6%</a:t>
                      </a:r>
                    </a:p>
                  </a:txBody>
                  <a:tcPr marL="7620" marR="7620" marT="7620" marB="0" anchor="ctr">
                    <a:lnL>
                      <a:noFill/>
                    </a:lnL>
                    <a:lnR>
                      <a:noFill/>
                    </a:lnR>
                    <a:lnT>
                      <a:noFill/>
                    </a:lnT>
                    <a:lnB>
                      <a:noFill/>
                    </a:lnB>
                    <a:solidFill>
                      <a:srgbClr val="FACCCC"/>
                    </a:solidFill>
                  </a:tcPr>
                </a:tc>
                <a:tc>
                  <a:txBody>
                    <a:bodyPr/>
                    <a:lstStyle/>
                    <a:p>
                      <a:pPr algn="ctr" fontAlgn="b"/>
                      <a:r>
                        <a:rPr lang="en-US" sz="2000" b="1" i="0" u="none" strike="noStrike">
                          <a:solidFill>
                            <a:srgbClr val="5A5959"/>
                          </a:solidFill>
                          <a:effectLst/>
                          <a:latin typeface="+mn-lt"/>
                        </a:rPr>
                        <a:t>18%</a:t>
                      </a:r>
                    </a:p>
                  </a:txBody>
                  <a:tcPr marL="7620" marR="7620" marT="7620" marB="0" anchor="ctr">
                    <a:lnL>
                      <a:noFill/>
                    </a:lnL>
                    <a:lnR>
                      <a:noFill/>
                    </a:lnR>
                    <a:lnT>
                      <a:noFill/>
                    </a:lnT>
                    <a:lnB>
                      <a:noFill/>
                    </a:lnB>
                    <a:solidFill>
                      <a:srgbClr val="F7B0B0"/>
                    </a:solidFill>
                  </a:tcPr>
                </a:tc>
                <a:tc>
                  <a:txBody>
                    <a:bodyPr/>
                    <a:lstStyle/>
                    <a:p>
                      <a:pPr algn="ctr" fontAlgn="b"/>
                      <a:r>
                        <a:rPr lang="en-US" sz="2000" b="1" i="0" u="none" strike="noStrike" dirty="0">
                          <a:solidFill>
                            <a:srgbClr val="5A5959"/>
                          </a:solidFill>
                          <a:effectLst/>
                          <a:latin typeface="+mn-lt"/>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1267266532"/>
                  </a:ext>
                </a:extLst>
              </a:tr>
              <a:tr h="547389">
                <a:tc>
                  <a:txBody>
                    <a:bodyPr/>
                    <a:lstStyle/>
                    <a:p>
                      <a:pPr algn="ctr" fontAlgn="b"/>
                      <a:r>
                        <a:rPr lang="en-US" sz="2000" b="1" i="0" u="none" strike="noStrike" dirty="0" err="1">
                          <a:solidFill>
                            <a:srgbClr val="5A5959"/>
                          </a:solidFill>
                          <a:effectLst/>
                          <a:latin typeface="Arial Narrow" panose="020B0606020202030204" pitchFamily="34" charset="0"/>
                        </a:rPr>
                        <a:t>Autre</a:t>
                      </a:r>
                      <a:endParaRPr lang="en-US" sz="2000" b="1" i="0" u="none" strike="noStrike" dirty="0">
                        <a:solidFill>
                          <a:srgbClr val="5A5959"/>
                        </a:solidFill>
                        <a:effectLst/>
                        <a:latin typeface="Arial Narrow" panose="020B0606020202030204" pitchFamily="34" charset="0"/>
                      </a:endParaRPr>
                    </a:p>
                  </a:txBody>
                  <a:tcPr marL="7620" marR="7620" marT="7620" marB="0" anchor="ctr">
                    <a:lnL>
                      <a:noFill/>
                    </a:lnL>
                    <a:lnR>
                      <a:noFill/>
                    </a:lnR>
                    <a:lnT>
                      <a:noFill/>
                    </a:lnT>
                    <a:lnB>
                      <a:noFill/>
                    </a:lnB>
                  </a:tcPr>
                </a:tc>
                <a:tc>
                  <a:txBody>
                    <a:bodyPr/>
                    <a:lstStyle/>
                    <a:p>
                      <a:pPr algn="ctr" fontAlgn="b"/>
                      <a:r>
                        <a:rPr lang="en-US" sz="2000" b="1" i="0" u="none" strike="noStrike">
                          <a:solidFill>
                            <a:srgbClr val="5A5959"/>
                          </a:solidFill>
                          <a:effectLst/>
                          <a:latin typeface="+mn-lt"/>
                        </a:rPr>
                        <a:t>0%</a:t>
                      </a:r>
                    </a:p>
                  </a:txBody>
                  <a:tcPr marL="7620" marR="7620" marT="7620" marB="0" anchor="ctr">
                    <a:lnL>
                      <a:noFill/>
                    </a:lnL>
                    <a:lnR>
                      <a:noFill/>
                    </a:lnR>
                    <a:lnT>
                      <a:noFill/>
                    </a:lnT>
                    <a:lnB>
                      <a:noFill/>
                    </a:lnB>
                    <a:solidFill>
                      <a:srgbClr val="FBDADA"/>
                    </a:solidFill>
                  </a:tcPr>
                </a:tc>
                <a:tc>
                  <a:txBody>
                    <a:bodyPr/>
                    <a:lstStyle/>
                    <a:p>
                      <a:pPr algn="ctr" fontAlgn="b"/>
                      <a:r>
                        <a:rPr lang="en-US" sz="2000" b="1" i="0" u="none" strike="noStrike">
                          <a:solidFill>
                            <a:srgbClr val="5A5959"/>
                          </a:solidFill>
                          <a:effectLst/>
                          <a:latin typeface="+mn-lt"/>
                        </a:rPr>
                        <a:t>9%</a:t>
                      </a:r>
                    </a:p>
                  </a:txBody>
                  <a:tcPr marL="7620" marR="7620" marT="7620" marB="0" anchor="ctr">
                    <a:lnL>
                      <a:noFill/>
                    </a:lnL>
                    <a:lnR>
                      <a:noFill/>
                    </a:lnR>
                    <a:lnT>
                      <a:noFill/>
                    </a:lnT>
                    <a:lnB>
                      <a:noFill/>
                    </a:lnB>
                    <a:solidFill>
                      <a:srgbClr val="F9C5C5"/>
                    </a:solidFill>
                  </a:tcPr>
                </a:tc>
                <a:tc>
                  <a:txBody>
                    <a:bodyPr/>
                    <a:lstStyle/>
                    <a:p>
                      <a:pPr algn="ctr" fontAlgn="b"/>
                      <a:r>
                        <a:rPr lang="en-US" sz="2000" b="1" i="0" u="none" strike="noStrike" dirty="0">
                          <a:solidFill>
                            <a:srgbClr val="5A5959"/>
                          </a:solidFill>
                          <a:effectLst/>
                          <a:latin typeface="+mn-lt"/>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2911125400"/>
                  </a:ext>
                </a:extLst>
              </a:tr>
            </a:tbl>
          </a:graphicData>
        </a:graphic>
      </p:graphicFrame>
    </p:spTree>
    <p:extLst>
      <p:ext uri="{BB962C8B-B14F-4D97-AF65-F5344CB8AC3E}">
        <p14:creationId xmlns:p14="http://schemas.microsoft.com/office/powerpoint/2010/main" val="943704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6" name="TextBox 5"/>
          <p:cNvSpPr txBox="1"/>
          <p:nvPr/>
        </p:nvSpPr>
        <p:spPr>
          <a:xfrm>
            <a:off x="233361" y="22934"/>
            <a:ext cx="8296275" cy="430887"/>
          </a:xfrm>
          <a:prstGeom prst="rect">
            <a:avLst/>
          </a:prstGeom>
          <a:noFill/>
        </p:spPr>
        <p:txBody>
          <a:bodyPr wrap="square" rtlCol="0">
            <a:spAutoFit/>
          </a:bodyPr>
          <a:lstStyle/>
          <a:p>
            <a:r>
              <a:rPr lang="fr-FR" sz="2200" dirty="0">
                <a:solidFill>
                  <a:srgbClr val="EE5859"/>
                </a:solidFill>
              </a:rPr>
              <a:t>% d’AS par principal type d’abris des déplacés, par ZS au TN : </a:t>
            </a:r>
            <a:endParaRPr lang="en-US" sz="2200" dirty="0">
              <a:solidFill>
                <a:srgbClr val="EE5859"/>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140735322"/>
              </p:ext>
            </p:extLst>
          </p:nvPr>
        </p:nvGraphicFramePr>
        <p:xfrm>
          <a:off x="233361" y="1137612"/>
          <a:ext cx="8217694" cy="5696068"/>
        </p:xfrm>
        <a:graphic>
          <a:graphicData uri="http://schemas.openxmlformats.org/drawingml/2006/table">
            <a:tbl>
              <a:tblPr/>
              <a:tblGrid>
                <a:gridCol w="3271839">
                  <a:extLst>
                    <a:ext uri="{9D8B030D-6E8A-4147-A177-3AD203B41FA5}">
                      <a16:colId xmlns:a16="http://schemas.microsoft.com/office/drawing/2014/main" val="3237096483"/>
                    </a:ext>
                  </a:extLst>
                </a:gridCol>
                <a:gridCol w="447675">
                  <a:extLst>
                    <a:ext uri="{9D8B030D-6E8A-4147-A177-3AD203B41FA5}">
                      <a16:colId xmlns:a16="http://schemas.microsoft.com/office/drawing/2014/main" val="1188283650"/>
                    </a:ext>
                  </a:extLst>
                </a:gridCol>
                <a:gridCol w="476250">
                  <a:extLst>
                    <a:ext uri="{9D8B030D-6E8A-4147-A177-3AD203B41FA5}">
                      <a16:colId xmlns:a16="http://schemas.microsoft.com/office/drawing/2014/main" val="2850805219"/>
                    </a:ext>
                  </a:extLst>
                </a:gridCol>
                <a:gridCol w="476250">
                  <a:extLst>
                    <a:ext uri="{9D8B030D-6E8A-4147-A177-3AD203B41FA5}">
                      <a16:colId xmlns:a16="http://schemas.microsoft.com/office/drawing/2014/main" val="400348545"/>
                    </a:ext>
                  </a:extLst>
                </a:gridCol>
                <a:gridCol w="428625">
                  <a:extLst>
                    <a:ext uri="{9D8B030D-6E8A-4147-A177-3AD203B41FA5}">
                      <a16:colId xmlns:a16="http://schemas.microsoft.com/office/drawing/2014/main" val="2555989264"/>
                    </a:ext>
                  </a:extLst>
                </a:gridCol>
                <a:gridCol w="476250">
                  <a:extLst>
                    <a:ext uri="{9D8B030D-6E8A-4147-A177-3AD203B41FA5}">
                      <a16:colId xmlns:a16="http://schemas.microsoft.com/office/drawing/2014/main" val="881956534"/>
                    </a:ext>
                  </a:extLst>
                </a:gridCol>
                <a:gridCol w="466725">
                  <a:extLst>
                    <a:ext uri="{9D8B030D-6E8A-4147-A177-3AD203B41FA5}">
                      <a16:colId xmlns:a16="http://schemas.microsoft.com/office/drawing/2014/main" val="2704364055"/>
                    </a:ext>
                  </a:extLst>
                </a:gridCol>
                <a:gridCol w="533400">
                  <a:extLst>
                    <a:ext uri="{9D8B030D-6E8A-4147-A177-3AD203B41FA5}">
                      <a16:colId xmlns:a16="http://schemas.microsoft.com/office/drawing/2014/main" val="1499257184"/>
                    </a:ext>
                  </a:extLst>
                </a:gridCol>
                <a:gridCol w="571500">
                  <a:extLst>
                    <a:ext uri="{9D8B030D-6E8A-4147-A177-3AD203B41FA5}">
                      <a16:colId xmlns:a16="http://schemas.microsoft.com/office/drawing/2014/main" val="1886773727"/>
                    </a:ext>
                  </a:extLst>
                </a:gridCol>
                <a:gridCol w="571500">
                  <a:extLst>
                    <a:ext uri="{9D8B030D-6E8A-4147-A177-3AD203B41FA5}">
                      <a16:colId xmlns:a16="http://schemas.microsoft.com/office/drawing/2014/main" val="3729174255"/>
                    </a:ext>
                  </a:extLst>
                </a:gridCol>
                <a:gridCol w="497680">
                  <a:extLst>
                    <a:ext uri="{9D8B030D-6E8A-4147-A177-3AD203B41FA5}">
                      <a16:colId xmlns:a16="http://schemas.microsoft.com/office/drawing/2014/main" val="1981039005"/>
                    </a:ext>
                  </a:extLst>
                </a:gridCol>
              </a:tblGrid>
              <a:tr h="375897">
                <a:tc>
                  <a:txBody>
                    <a:bodyPr/>
                    <a:lstStyle/>
                    <a:p>
                      <a:pPr algn="ctr" fontAlgn="b"/>
                      <a:endParaRPr lang="en-US" sz="1400" b="1" i="0" u="none" strike="noStrike" dirty="0">
                        <a:solidFill>
                          <a:srgbClr val="5A5959"/>
                        </a:solidFill>
                        <a:effectLst/>
                        <a:latin typeface="+mn-lt"/>
                      </a:endParaRPr>
                    </a:p>
                  </a:txBody>
                  <a:tcPr marL="4760" marR="4760" marT="4760" marB="0" anchor="ctr">
                    <a:lnL>
                      <a:noFill/>
                    </a:lnL>
                    <a:lnR>
                      <a:noFill/>
                    </a:lnR>
                    <a:lnT>
                      <a:noFill/>
                    </a:lnT>
                    <a:lnB>
                      <a:noFill/>
                    </a:lnB>
                  </a:tcPr>
                </a:tc>
                <a:tc>
                  <a:txBody>
                    <a:bodyPr/>
                    <a:lstStyle/>
                    <a:p>
                      <a:pPr algn="ctr" fontAlgn="b"/>
                      <a:r>
                        <a:rPr lang="en-US" sz="1400" b="1" i="0" u="none" strike="noStrike" dirty="0" err="1">
                          <a:solidFill>
                            <a:srgbClr val="5A5959"/>
                          </a:solidFill>
                          <a:effectLst/>
                          <a:latin typeface="+mn-lt"/>
                        </a:rPr>
                        <a:t>Ank</a:t>
                      </a:r>
                      <a:r>
                        <a:rPr lang="en-US" sz="1400" b="1" i="0" u="none" strike="noStrike" dirty="0">
                          <a:solidFill>
                            <a:srgbClr val="5A5959"/>
                          </a:solidFill>
                          <a:effectLst/>
                          <a:latin typeface="+mn-lt"/>
                        </a:rPr>
                        <a:t>.</a:t>
                      </a:r>
                    </a:p>
                  </a:txBody>
                  <a:tcPr marL="57116" marR="4760" marT="4760" marB="0" anchor="ctr">
                    <a:lnL>
                      <a:noFill/>
                    </a:lnL>
                    <a:lnR>
                      <a:noFill/>
                    </a:lnR>
                    <a:lnT>
                      <a:noFill/>
                    </a:lnT>
                    <a:lnB>
                      <a:noFill/>
                    </a:lnB>
                  </a:tcPr>
                </a:tc>
                <a:tc>
                  <a:txBody>
                    <a:bodyPr/>
                    <a:lstStyle/>
                    <a:p>
                      <a:pPr algn="ctr" fontAlgn="b"/>
                      <a:r>
                        <a:rPr lang="en-US" sz="1400" b="1" i="0" u="none" strike="noStrike" dirty="0" err="1">
                          <a:solidFill>
                            <a:srgbClr val="5A5959"/>
                          </a:solidFill>
                          <a:effectLst/>
                          <a:latin typeface="+mn-lt"/>
                        </a:rPr>
                        <a:t>Kab</a:t>
                      </a:r>
                      <a:r>
                        <a:rPr lang="en-US" sz="1400" b="1" i="0" u="none" strike="noStrike" dirty="0">
                          <a:solidFill>
                            <a:srgbClr val="5A5959"/>
                          </a:solidFill>
                          <a:effectLst/>
                          <a:latin typeface="+mn-lt"/>
                        </a:rPr>
                        <a:t>.</a:t>
                      </a:r>
                    </a:p>
                  </a:txBody>
                  <a:tcPr marL="57116" marR="4760" marT="4760" marB="0" anchor="ctr">
                    <a:lnL>
                      <a:noFill/>
                    </a:lnL>
                    <a:lnR>
                      <a:noFill/>
                    </a:lnR>
                    <a:lnT>
                      <a:noFill/>
                    </a:lnT>
                    <a:lnB>
                      <a:noFill/>
                    </a:lnB>
                  </a:tcPr>
                </a:tc>
                <a:tc>
                  <a:txBody>
                    <a:bodyPr/>
                    <a:lstStyle/>
                    <a:p>
                      <a:pPr algn="ctr" fontAlgn="b"/>
                      <a:r>
                        <a:rPr lang="en-US" sz="1400" b="1" i="0" u="none" strike="noStrike" dirty="0" err="1">
                          <a:solidFill>
                            <a:srgbClr val="5A5959"/>
                          </a:solidFill>
                          <a:effectLst/>
                          <a:latin typeface="+mn-lt"/>
                        </a:rPr>
                        <a:t>Kal</a:t>
                      </a:r>
                      <a:r>
                        <a:rPr lang="en-US" sz="1400" b="1" i="0" u="none" strike="noStrike" dirty="0">
                          <a:solidFill>
                            <a:srgbClr val="5A5959"/>
                          </a:solidFill>
                          <a:effectLst/>
                          <a:latin typeface="+mn-lt"/>
                        </a:rPr>
                        <a:t>.</a:t>
                      </a:r>
                    </a:p>
                  </a:txBody>
                  <a:tcPr marL="57116" marR="4760" marT="4760" marB="0" anchor="ctr">
                    <a:lnL>
                      <a:noFill/>
                    </a:lnL>
                    <a:lnR>
                      <a:noFill/>
                    </a:lnR>
                    <a:lnT>
                      <a:noFill/>
                    </a:lnT>
                    <a:lnB>
                      <a:noFill/>
                    </a:lnB>
                  </a:tcPr>
                </a:tc>
                <a:tc>
                  <a:txBody>
                    <a:bodyPr/>
                    <a:lstStyle/>
                    <a:p>
                      <a:pPr algn="ctr" fontAlgn="b"/>
                      <a:r>
                        <a:rPr lang="en-US" sz="1400" b="1" i="0" u="none" strike="noStrike" dirty="0" err="1">
                          <a:solidFill>
                            <a:srgbClr val="5A5959"/>
                          </a:solidFill>
                          <a:effectLst/>
                          <a:latin typeface="+mn-lt"/>
                        </a:rPr>
                        <a:t>Kiy</a:t>
                      </a:r>
                      <a:r>
                        <a:rPr lang="en-US" sz="1400" b="1" i="0" u="none" strike="noStrike" dirty="0">
                          <a:solidFill>
                            <a:srgbClr val="5A5959"/>
                          </a:solidFill>
                          <a:effectLst/>
                          <a:latin typeface="+mn-lt"/>
                        </a:rPr>
                        <a:t>.</a:t>
                      </a:r>
                    </a:p>
                  </a:txBody>
                  <a:tcPr marL="57116" marR="4760" marT="4760" marB="0" anchor="ctr">
                    <a:lnL>
                      <a:noFill/>
                    </a:lnL>
                    <a:lnR>
                      <a:noFill/>
                    </a:lnR>
                    <a:lnT>
                      <a:noFill/>
                    </a:lnT>
                    <a:lnB>
                      <a:noFill/>
                    </a:lnB>
                  </a:tcPr>
                </a:tc>
                <a:tc>
                  <a:txBody>
                    <a:bodyPr/>
                    <a:lstStyle/>
                    <a:p>
                      <a:pPr algn="ctr" fontAlgn="b"/>
                      <a:r>
                        <a:rPr lang="en-US" sz="1400" b="1" i="0" u="none" strike="noStrike" dirty="0" err="1">
                          <a:solidFill>
                            <a:srgbClr val="5A5959"/>
                          </a:solidFill>
                          <a:effectLst/>
                          <a:latin typeface="+mn-lt"/>
                        </a:rPr>
                        <a:t>Kon</a:t>
                      </a:r>
                      <a:r>
                        <a:rPr lang="en-US" sz="1400" b="1" i="0" u="none" strike="noStrike" dirty="0">
                          <a:solidFill>
                            <a:srgbClr val="5A5959"/>
                          </a:solidFill>
                          <a:effectLst/>
                          <a:latin typeface="+mn-lt"/>
                        </a:rPr>
                        <a:t>.</a:t>
                      </a:r>
                    </a:p>
                  </a:txBody>
                  <a:tcPr marL="57116" marR="4760" marT="4760" marB="0" anchor="ctr">
                    <a:lnL>
                      <a:noFill/>
                    </a:lnL>
                    <a:lnR>
                      <a:noFill/>
                    </a:lnR>
                    <a:lnT>
                      <a:noFill/>
                    </a:lnT>
                    <a:lnB>
                      <a:noFill/>
                    </a:lnB>
                  </a:tcPr>
                </a:tc>
                <a:tc>
                  <a:txBody>
                    <a:bodyPr/>
                    <a:lstStyle/>
                    <a:p>
                      <a:pPr algn="ctr" fontAlgn="b"/>
                      <a:r>
                        <a:rPr lang="en-US" sz="1400" b="1" i="0" u="none" strike="noStrike" dirty="0">
                          <a:solidFill>
                            <a:srgbClr val="5A5959"/>
                          </a:solidFill>
                          <a:effectLst/>
                          <a:latin typeface="+mn-lt"/>
                        </a:rPr>
                        <a:t>Man.</a:t>
                      </a:r>
                    </a:p>
                  </a:txBody>
                  <a:tcPr marL="57116" marR="4760" marT="4760" marB="0" anchor="ctr">
                    <a:lnL>
                      <a:noFill/>
                    </a:lnL>
                    <a:lnR>
                      <a:noFill/>
                    </a:lnR>
                    <a:lnT>
                      <a:noFill/>
                    </a:lnT>
                    <a:lnB>
                      <a:noFill/>
                    </a:lnB>
                  </a:tcPr>
                </a:tc>
                <a:tc>
                  <a:txBody>
                    <a:bodyPr/>
                    <a:lstStyle/>
                    <a:p>
                      <a:pPr algn="ctr" fontAlgn="b"/>
                      <a:r>
                        <a:rPr lang="en-US" sz="1400" b="1" i="0" u="none" strike="noStrike" dirty="0" err="1">
                          <a:solidFill>
                            <a:srgbClr val="5A5959"/>
                          </a:solidFill>
                          <a:effectLst/>
                          <a:latin typeface="+mn-lt"/>
                        </a:rPr>
                        <a:t>Mbu</a:t>
                      </a:r>
                      <a:r>
                        <a:rPr lang="en-US" sz="1400" b="1" i="0" u="none" strike="noStrike" dirty="0">
                          <a:solidFill>
                            <a:srgbClr val="5A5959"/>
                          </a:solidFill>
                          <a:effectLst/>
                          <a:latin typeface="+mn-lt"/>
                        </a:rPr>
                        <a:t>.</a:t>
                      </a:r>
                    </a:p>
                  </a:txBody>
                  <a:tcPr marL="57116" marR="4760" marT="4760" marB="0" anchor="ctr">
                    <a:lnL>
                      <a:noFill/>
                    </a:lnL>
                    <a:lnR>
                      <a:noFill/>
                    </a:lnR>
                    <a:lnT>
                      <a:noFill/>
                    </a:lnT>
                    <a:lnB>
                      <a:noFill/>
                    </a:lnB>
                  </a:tcPr>
                </a:tc>
                <a:tc>
                  <a:txBody>
                    <a:bodyPr/>
                    <a:lstStyle/>
                    <a:p>
                      <a:pPr algn="ctr" fontAlgn="b"/>
                      <a:r>
                        <a:rPr lang="en-US" sz="1400" b="1" i="0" u="none" strike="noStrike" dirty="0" err="1">
                          <a:solidFill>
                            <a:srgbClr val="5A5959"/>
                          </a:solidFill>
                          <a:effectLst/>
                          <a:latin typeface="+mn-lt"/>
                        </a:rPr>
                        <a:t>Moba</a:t>
                      </a:r>
                      <a:endParaRPr lang="en-US" sz="1400" b="1" i="0" u="none" strike="noStrike" dirty="0">
                        <a:solidFill>
                          <a:srgbClr val="5A5959"/>
                        </a:solidFill>
                        <a:effectLst/>
                        <a:latin typeface="+mn-lt"/>
                      </a:endParaRPr>
                    </a:p>
                  </a:txBody>
                  <a:tcPr marL="57116" marR="4760" marT="4760" marB="0" anchor="ctr">
                    <a:lnL>
                      <a:noFill/>
                    </a:lnL>
                    <a:lnR>
                      <a:noFill/>
                    </a:lnR>
                    <a:lnT>
                      <a:noFill/>
                    </a:lnT>
                    <a:lnB>
                      <a:noFill/>
                    </a:lnB>
                  </a:tcPr>
                </a:tc>
                <a:tc>
                  <a:txBody>
                    <a:bodyPr/>
                    <a:lstStyle/>
                    <a:p>
                      <a:pPr algn="ctr" fontAlgn="b"/>
                      <a:r>
                        <a:rPr lang="en-US" sz="1400" b="1" i="0" u="none" strike="noStrike" dirty="0" err="1">
                          <a:solidFill>
                            <a:srgbClr val="5A5959"/>
                          </a:solidFill>
                          <a:effectLst/>
                          <a:latin typeface="+mn-lt"/>
                        </a:rPr>
                        <a:t>Nyem</a:t>
                      </a:r>
                      <a:r>
                        <a:rPr lang="en-US" sz="1400" b="1" i="0" u="none" strike="noStrike" dirty="0">
                          <a:solidFill>
                            <a:srgbClr val="5A5959"/>
                          </a:solidFill>
                          <a:effectLst/>
                          <a:latin typeface="+mn-lt"/>
                        </a:rPr>
                        <a:t>.</a:t>
                      </a:r>
                    </a:p>
                  </a:txBody>
                  <a:tcPr marL="57116" marR="4760" marT="4760" marB="0" anchor="ctr">
                    <a:lnL>
                      <a:noFill/>
                    </a:lnL>
                    <a:lnR>
                      <a:noFill/>
                    </a:lnR>
                    <a:lnT>
                      <a:noFill/>
                    </a:lnT>
                    <a:lnB>
                      <a:noFill/>
                    </a:lnB>
                  </a:tcPr>
                </a:tc>
                <a:tc>
                  <a:txBody>
                    <a:bodyPr/>
                    <a:lstStyle/>
                    <a:p>
                      <a:pPr algn="ctr" fontAlgn="b"/>
                      <a:r>
                        <a:rPr lang="en-US" sz="1400" b="1" i="0" u="none" strike="noStrike" dirty="0" err="1">
                          <a:solidFill>
                            <a:srgbClr val="5A5959"/>
                          </a:solidFill>
                          <a:effectLst/>
                          <a:latin typeface="+mn-lt"/>
                        </a:rPr>
                        <a:t>Nyun</a:t>
                      </a:r>
                      <a:r>
                        <a:rPr lang="en-US" sz="1400" b="1" i="0" u="none" strike="noStrike" dirty="0">
                          <a:solidFill>
                            <a:srgbClr val="5A5959"/>
                          </a:solidFill>
                          <a:effectLst/>
                          <a:latin typeface="+mn-lt"/>
                        </a:rPr>
                        <a:t>.</a:t>
                      </a:r>
                    </a:p>
                  </a:txBody>
                  <a:tcPr marL="57116" marR="4760" marT="4760" marB="0" anchor="ctr">
                    <a:lnL>
                      <a:noFill/>
                    </a:lnL>
                    <a:lnR>
                      <a:noFill/>
                    </a:lnR>
                    <a:lnT>
                      <a:noFill/>
                    </a:lnT>
                    <a:lnB>
                      <a:noFill/>
                    </a:lnB>
                  </a:tcPr>
                </a:tc>
                <a:extLst>
                  <a:ext uri="{0D108BD9-81ED-4DB2-BD59-A6C34878D82A}">
                    <a16:rowId xmlns:a16="http://schemas.microsoft.com/office/drawing/2014/main" val="1342845737"/>
                  </a:ext>
                </a:extLst>
              </a:tr>
              <a:tr h="315758">
                <a:tc>
                  <a:txBody>
                    <a:bodyPr/>
                    <a:lstStyle/>
                    <a:p>
                      <a:pPr algn="ctr" fontAlgn="b"/>
                      <a:r>
                        <a:rPr lang="en-US" sz="1400" b="1" i="0" u="none" strike="noStrike" dirty="0" err="1">
                          <a:solidFill>
                            <a:srgbClr val="5A5959"/>
                          </a:solidFill>
                          <a:effectLst/>
                          <a:latin typeface="+mn-lt"/>
                        </a:rPr>
                        <a:t>Maison</a:t>
                      </a:r>
                      <a:r>
                        <a:rPr lang="en-US" sz="1400" b="1" i="0" u="none" strike="noStrike" dirty="0">
                          <a:solidFill>
                            <a:srgbClr val="5A5959"/>
                          </a:solidFill>
                          <a:effectLst/>
                          <a:latin typeface="+mn-lt"/>
                        </a:rPr>
                        <a:t> </a:t>
                      </a:r>
                      <a:r>
                        <a:rPr lang="en-US" sz="1400" b="1" i="0" u="none" strike="noStrike" dirty="0" err="1">
                          <a:solidFill>
                            <a:srgbClr val="5A5959"/>
                          </a:solidFill>
                          <a:effectLst/>
                          <a:latin typeface="+mn-lt"/>
                        </a:rPr>
                        <a:t>propre</a:t>
                      </a:r>
                      <a:endParaRPr lang="en-US" sz="1400" b="1" i="0" u="none" strike="noStrike" dirty="0">
                        <a:solidFill>
                          <a:srgbClr val="5A5959"/>
                        </a:solidFill>
                        <a:effectLst/>
                        <a:latin typeface="+mn-lt"/>
                      </a:endParaRPr>
                    </a:p>
                  </a:txBody>
                  <a:tcPr marL="4760" marR="4760" marT="4760" marB="0" anchor="ctr">
                    <a:lnL>
                      <a:noFill/>
                    </a:lnL>
                    <a:lnR>
                      <a:noFill/>
                    </a:lnR>
                    <a:lnT>
                      <a:noFill/>
                    </a:lnT>
                    <a:lnB>
                      <a:noFill/>
                    </a:lnB>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14%</a:t>
                      </a:r>
                    </a:p>
                  </a:txBody>
                  <a:tcPr marL="4760" marR="4760" marT="4760" marB="0" anchor="ctr">
                    <a:lnL>
                      <a:noFill/>
                    </a:lnL>
                    <a:lnR>
                      <a:noFill/>
                    </a:lnR>
                    <a:lnT>
                      <a:noFill/>
                    </a:lnT>
                    <a:lnB>
                      <a:noFill/>
                    </a:lnB>
                    <a:solidFill>
                      <a:srgbClr val="F9C4C4"/>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8%</a:t>
                      </a:r>
                    </a:p>
                  </a:txBody>
                  <a:tcPr marL="4760" marR="4760" marT="4760" marB="0" anchor="ctr">
                    <a:lnL>
                      <a:noFill/>
                    </a:lnL>
                    <a:lnR>
                      <a:noFill/>
                    </a:lnR>
                    <a:lnT>
                      <a:noFill/>
                    </a:lnT>
                    <a:lnB>
                      <a:noFill/>
                    </a:lnB>
                    <a:solidFill>
                      <a:srgbClr val="FACECE"/>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extLst>
                  <a:ext uri="{0D108BD9-81ED-4DB2-BD59-A6C34878D82A}">
                    <a16:rowId xmlns:a16="http://schemas.microsoft.com/office/drawing/2014/main" val="270094220"/>
                  </a:ext>
                </a:extLst>
              </a:tr>
              <a:tr h="482382">
                <a:tc>
                  <a:txBody>
                    <a:bodyPr/>
                    <a:lstStyle/>
                    <a:p>
                      <a:pPr algn="ctr" fontAlgn="b"/>
                      <a:r>
                        <a:rPr lang="fr-FR" sz="1400" b="1" i="0" u="none" strike="noStrike" dirty="0">
                          <a:solidFill>
                            <a:srgbClr val="5A5959"/>
                          </a:solidFill>
                          <a:effectLst/>
                          <a:latin typeface="+mn-lt"/>
                        </a:rPr>
                        <a:t>Partage d'une maison sans frais</a:t>
                      </a:r>
                    </a:p>
                  </a:txBody>
                  <a:tcPr marL="4760" marR="4760" marT="4760" marB="0" anchor="ctr">
                    <a:lnL>
                      <a:noFill/>
                    </a:lnL>
                    <a:lnR>
                      <a:noFill/>
                    </a:lnR>
                    <a:lnT>
                      <a:noFill/>
                    </a:lnT>
                    <a:lnB>
                      <a:noFill/>
                    </a:lnB>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21%</a:t>
                      </a:r>
                    </a:p>
                  </a:txBody>
                  <a:tcPr marL="4760" marR="4760" marT="4760" marB="0" anchor="ctr">
                    <a:lnL>
                      <a:noFill/>
                    </a:lnL>
                    <a:lnR>
                      <a:noFill/>
                    </a:lnR>
                    <a:lnT>
                      <a:noFill/>
                    </a:lnT>
                    <a:lnB>
                      <a:noFill/>
                    </a:lnB>
                    <a:solidFill>
                      <a:srgbClr val="F8B8B9"/>
                    </a:solidFill>
                  </a:tcPr>
                </a:tc>
                <a:tc>
                  <a:txBody>
                    <a:bodyPr/>
                    <a:lstStyle/>
                    <a:p>
                      <a:pPr algn="ctr" fontAlgn="b"/>
                      <a:r>
                        <a:rPr lang="en-US" sz="1400" b="1" i="0" u="none" strike="noStrike">
                          <a:solidFill>
                            <a:srgbClr val="5A5959"/>
                          </a:solidFill>
                          <a:effectLst/>
                          <a:latin typeface="+mn-lt"/>
                        </a:rPr>
                        <a:t>33%</a:t>
                      </a:r>
                    </a:p>
                  </a:txBody>
                  <a:tcPr marL="4760" marR="4760" marT="4760" marB="0" anchor="ctr">
                    <a:lnL>
                      <a:noFill/>
                    </a:lnL>
                    <a:lnR>
                      <a:noFill/>
                    </a:lnR>
                    <a:lnT>
                      <a:noFill/>
                    </a:lnT>
                    <a:lnB>
                      <a:noFill/>
                    </a:lnB>
                    <a:solidFill>
                      <a:srgbClr val="F6A5A5"/>
                    </a:solidFill>
                  </a:tcPr>
                </a:tc>
                <a:tc>
                  <a:txBody>
                    <a:bodyPr/>
                    <a:lstStyle/>
                    <a:p>
                      <a:pPr algn="ctr" fontAlgn="b"/>
                      <a:r>
                        <a:rPr lang="en-US" sz="1400" b="1" i="0" u="none" strike="noStrike">
                          <a:solidFill>
                            <a:srgbClr val="5A5959"/>
                          </a:solidFill>
                          <a:effectLst/>
                          <a:latin typeface="+mn-lt"/>
                        </a:rPr>
                        <a:t>75%</a:t>
                      </a:r>
                    </a:p>
                  </a:txBody>
                  <a:tcPr marL="4760" marR="4760" marT="4760" marB="0" anchor="ctr">
                    <a:lnL>
                      <a:noFill/>
                    </a:lnL>
                    <a:lnR>
                      <a:noFill/>
                    </a:lnR>
                    <a:lnT>
                      <a:noFill/>
                    </a:lnT>
                    <a:lnB>
                      <a:noFill/>
                    </a:lnB>
                    <a:solidFill>
                      <a:srgbClr val="EF6162"/>
                    </a:solidFill>
                  </a:tcPr>
                </a:tc>
                <a:tc>
                  <a:txBody>
                    <a:bodyPr/>
                    <a:lstStyle/>
                    <a:p>
                      <a:pPr algn="ctr" fontAlgn="b"/>
                      <a:r>
                        <a:rPr lang="en-US" sz="1400" b="1" i="0" u="none" strike="noStrike" dirty="0">
                          <a:solidFill>
                            <a:srgbClr val="5A5959"/>
                          </a:solidFill>
                          <a:effectLst/>
                          <a:latin typeface="+mn-lt"/>
                        </a:rPr>
                        <a:t>71%</a:t>
                      </a:r>
                    </a:p>
                  </a:txBody>
                  <a:tcPr marL="4760" marR="4760" marT="4760" marB="0" anchor="ctr">
                    <a:lnL>
                      <a:noFill/>
                    </a:lnL>
                    <a:lnR>
                      <a:noFill/>
                    </a:lnR>
                    <a:lnT>
                      <a:noFill/>
                    </a:lnT>
                    <a:lnB>
                      <a:noFill/>
                    </a:lnB>
                    <a:solidFill>
                      <a:srgbClr val="F06768"/>
                    </a:solidFill>
                  </a:tcPr>
                </a:tc>
                <a:tc>
                  <a:txBody>
                    <a:bodyPr/>
                    <a:lstStyle/>
                    <a:p>
                      <a:pPr algn="ctr" fontAlgn="b"/>
                      <a:r>
                        <a:rPr lang="en-US" sz="1400" b="1" i="0" u="none" strike="noStrike" dirty="0">
                          <a:solidFill>
                            <a:srgbClr val="5A5959"/>
                          </a:solidFill>
                          <a:effectLst/>
                          <a:latin typeface="+mn-lt"/>
                        </a:rPr>
                        <a:t>8%</a:t>
                      </a:r>
                    </a:p>
                  </a:txBody>
                  <a:tcPr marL="4760" marR="4760" marT="4760" marB="0" anchor="ctr">
                    <a:lnL>
                      <a:noFill/>
                    </a:lnL>
                    <a:lnR>
                      <a:noFill/>
                    </a:lnR>
                    <a:lnT>
                      <a:noFill/>
                    </a:lnT>
                    <a:lnB>
                      <a:noFill/>
                    </a:lnB>
                    <a:solidFill>
                      <a:srgbClr val="FACECE"/>
                    </a:solidFill>
                  </a:tcPr>
                </a:tc>
                <a:tc>
                  <a:txBody>
                    <a:bodyPr/>
                    <a:lstStyle/>
                    <a:p>
                      <a:pPr algn="ctr" fontAlgn="b"/>
                      <a:r>
                        <a:rPr lang="en-US" sz="1400" b="1" i="0" u="none" strike="noStrike" dirty="0">
                          <a:solidFill>
                            <a:srgbClr val="5A5959"/>
                          </a:solidFill>
                          <a:effectLst/>
                          <a:latin typeface="+mn-lt"/>
                        </a:rPr>
                        <a:t>75%</a:t>
                      </a:r>
                    </a:p>
                  </a:txBody>
                  <a:tcPr marL="4760" marR="4760" marT="4760" marB="0" anchor="ctr">
                    <a:lnL>
                      <a:noFill/>
                    </a:lnL>
                    <a:lnR>
                      <a:noFill/>
                    </a:lnR>
                    <a:lnT>
                      <a:noFill/>
                    </a:lnT>
                    <a:lnB>
                      <a:noFill/>
                    </a:lnB>
                    <a:solidFill>
                      <a:srgbClr val="EF6162"/>
                    </a:solidFill>
                  </a:tcPr>
                </a:tc>
                <a:tc>
                  <a:txBody>
                    <a:bodyPr/>
                    <a:lstStyle/>
                    <a:p>
                      <a:pPr algn="ctr" fontAlgn="b"/>
                      <a:r>
                        <a:rPr lang="en-US" sz="1400" b="1" i="0" u="none" strike="noStrike" dirty="0">
                          <a:solidFill>
                            <a:srgbClr val="5A5959"/>
                          </a:solidFill>
                          <a:effectLst/>
                          <a:latin typeface="+mn-lt"/>
                        </a:rPr>
                        <a:t>40%</a:t>
                      </a:r>
                    </a:p>
                  </a:txBody>
                  <a:tcPr marL="4760" marR="4760" marT="4760" marB="0" anchor="ctr">
                    <a:lnL>
                      <a:noFill/>
                    </a:lnL>
                    <a:lnR>
                      <a:noFill/>
                    </a:lnR>
                    <a:lnT>
                      <a:noFill/>
                    </a:lnT>
                    <a:lnB>
                      <a:noFill/>
                    </a:lnB>
                    <a:solidFill>
                      <a:srgbClr val="F5999A"/>
                    </a:solidFill>
                  </a:tcPr>
                </a:tc>
                <a:tc>
                  <a:txBody>
                    <a:bodyPr/>
                    <a:lstStyle/>
                    <a:p>
                      <a:pPr algn="ctr" fontAlgn="b"/>
                      <a:r>
                        <a:rPr lang="en-US" sz="1400" b="1" i="0" u="none" strike="noStrike">
                          <a:solidFill>
                            <a:srgbClr val="5A5959"/>
                          </a:solidFill>
                          <a:effectLst/>
                          <a:latin typeface="+mn-lt"/>
                        </a:rPr>
                        <a:t>20%</a:t>
                      </a:r>
                    </a:p>
                  </a:txBody>
                  <a:tcPr marL="4760" marR="4760" marT="4760" marB="0" anchor="ctr">
                    <a:lnL>
                      <a:noFill/>
                    </a:lnL>
                    <a:lnR>
                      <a:noFill/>
                    </a:lnR>
                    <a:lnT>
                      <a:noFill/>
                    </a:lnT>
                    <a:lnB>
                      <a:noFill/>
                    </a:lnB>
                    <a:solidFill>
                      <a:srgbClr val="F8BAB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extLst>
                  <a:ext uri="{0D108BD9-81ED-4DB2-BD59-A6C34878D82A}">
                    <a16:rowId xmlns:a16="http://schemas.microsoft.com/office/drawing/2014/main" val="3146452734"/>
                  </a:ext>
                </a:extLst>
              </a:tr>
              <a:tr h="482382">
                <a:tc>
                  <a:txBody>
                    <a:bodyPr/>
                    <a:lstStyle/>
                    <a:p>
                      <a:pPr algn="ctr" fontAlgn="b"/>
                      <a:r>
                        <a:rPr lang="fr-FR" sz="1400" b="1" i="0" u="none" strike="noStrike" dirty="0">
                          <a:solidFill>
                            <a:srgbClr val="5A5959"/>
                          </a:solidFill>
                          <a:effectLst/>
                          <a:latin typeface="+mn-lt"/>
                        </a:rPr>
                        <a:t>Partage d'une maison contre loyer ou travail</a:t>
                      </a:r>
                    </a:p>
                  </a:txBody>
                  <a:tcPr marL="4760" marR="4760" marT="4760" marB="0" anchor="ctr">
                    <a:lnL>
                      <a:noFill/>
                    </a:lnL>
                    <a:lnR>
                      <a:noFill/>
                    </a:lnR>
                    <a:lnT>
                      <a:noFill/>
                    </a:lnT>
                    <a:lnB>
                      <a:noFill/>
                    </a:lnB>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12%</a:t>
                      </a:r>
                    </a:p>
                  </a:txBody>
                  <a:tcPr marL="4760" marR="4760" marT="4760" marB="0" anchor="ctr">
                    <a:lnL>
                      <a:noFill/>
                    </a:lnL>
                    <a:lnR>
                      <a:noFill/>
                    </a:lnR>
                    <a:lnT>
                      <a:noFill/>
                    </a:lnT>
                    <a:lnB>
                      <a:noFill/>
                    </a:lnB>
                    <a:solidFill>
                      <a:srgbClr val="FAC7C7"/>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extLst>
                  <a:ext uri="{0D108BD9-81ED-4DB2-BD59-A6C34878D82A}">
                    <a16:rowId xmlns:a16="http://schemas.microsoft.com/office/drawing/2014/main" val="3261153635"/>
                  </a:ext>
                </a:extLst>
              </a:tr>
              <a:tr h="721499">
                <a:tc>
                  <a:txBody>
                    <a:bodyPr/>
                    <a:lstStyle/>
                    <a:p>
                      <a:pPr algn="ctr" fontAlgn="b"/>
                      <a:r>
                        <a:rPr lang="fr-FR" sz="1400" b="1" i="0" u="none" strike="noStrike" dirty="0">
                          <a:solidFill>
                            <a:srgbClr val="5A5959"/>
                          </a:solidFill>
                          <a:effectLst/>
                          <a:latin typeface="+mn-lt"/>
                        </a:rPr>
                        <a:t>Maison empruntée gratuitement (accord propriétaire)</a:t>
                      </a:r>
                    </a:p>
                  </a:txBody>
                  <a:tcPr marL="4760" marR="4760" marT="4760" marB="0" anchor="ctr">
                    <a:lnL>
                      <a:noFill/>
                    </a:lnL>
                    <a:lnR>
                      <a:noFill/>
                    </a:lnR>
                    <a:lnT>
                      <a:noFill/>
                    </a:lnT>
                    <a:lnB>
                      <a:noFill/>
                    </a:lnB>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33%</a:t>
                      </a:r>
                    </a:p>
                  </a:txBody>
                  <a:tcPr marL="4760" marR="4760" marT="4760" marB="0" anchor="ctr">
                    <a:lnL>
                      <a:noFill/>
                    </a:lnL>
                    <a:lnR>
                      <a:noFill/>
                    </a:lnR>
                    <a:lnT>
                      <a:noFill/>
                    </a:lnT>
                    <a:lnB>
                      <a:noFill/>
                    </a:lnB>
                    <a:solidFill>
                      <a:srgbClr val="F6A5A5"/>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15%</a:t>
                      </a:r>
                    </a:p>
                  </a:txBody>
                  <a:tcPr marL="4760" marR="4760" marT="4760" marB="0" anchor="ctr">
                    <a:lnL>
                      <a:noFill/>
                    </a:lnL>
                    <a:lnR>
                      <a:noFill/>
                    </a:lnR>
                    <a:lnT>
                      <a:noFill/>
                    </a:lnT>
                    <a:lnB>
                      <a:noFill/>
                    </a:lnB>
                    <a:solidFill>
                      <a:srgbClr val="F9C2C2"/>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60%</a:t>
                      </a:r>
                    </a:p>
                  </a:txBody>
                  <a:tcPr marL="4760" marR="4760" marT="4760" marB="0" anchor="ctr">
                    <a:lnL>
                      <a:noFill/>
                    </a:lnL>
                    <a:lnR>
                      <a:noFill/>
                    </a:lnR>
                    <a:lnT>
                      <a:noFill/>
                    </a:lnT>
                    <a:lnB>
                      <a:noFill/>
                    </a:lnB>
                    <a:solidFill>
                      <a:srgbClr val="F2797A"/>
                    </a:solidFill>
                  </a:tcPr>
                </a:tc>
                <a:tc>
                  <a:txBody>
                    <a:bodyPr/>
                    <a:lstStyle/>
                    <a:p>
                      <a:pPr algn="ctr" fontAlgn="b"/>
                      <a:r>
                        <a:rPr lang="en-US" sz="1400" b="1" i="0" u="none" strike="noStrike" dirty="0">
                          <a:solidFill>
                            <a:srgbClr val="5A5959"/>
                          </a:solidFill>
                          <a:effectLst/>
                          <a:latin typeface="+mn-lt"/>
                        </a:rPr>
                        <a:t>20%</a:t>
                      </a:r>
                    </a:p>
                  </a:txBody>
                  <a:tcPr marL="4760" marR="4760" marT="4760" marB="0" anchor="ctr">
                    <a:lnL>
                      <a:noFill/>
                    </a:lnL>
                    <a:lnR>
                      <a:noFill/>
                    </a:lnR>
                    <a:lnT>
                      <a:noFill/>
                    </a:lnT>
                    <a:lnB>
                      <a:noFill/>
                    </a:lnB>
                    <a:solidFill>
                      <a:srgbClr val="F8BABA"/>
                    </a:solidFill>
                  </a:tcPr>
                </a:tc>
                <a:tc>
                  <a:txBody>
                    <a:bodyPr/>
                    <a:lstStyle/>
                    <a:p>
                      <a:pPr algn="ctr" fontAlgn="b"/>
                      <a:r>
                        <a:rPr lang="en-US" sz="1400" b="1" i="0" u="none" strike="noStrike">
                          <a:solidFill>
                            <a:srgbClr val="5A5959"/>
                          </a:solidFill>
                          <a:effectLst/>
                          <a:latin typeface="+mn-lt"/>
                        </a:rPr>
                        <a:t>67%</a:t>
                      </a:r>
                    </a:p>
                  </a:txBody>
                  <a:tcPr marL="4760" marR="4760" marT="4760" marB="0" anchor="ctr">
                    <a:lnL>
                      <a:noFill/>
                    </a:lnL>
                    <a:lnR>
                      <a:noFill/>
                    </a:lnR>
                    <a:lnT>
                      <a:noFill/>
                    </a:lnT>
                    <a:lnB>
                      <a:noFill/>
                    </a:lnB>
                    <a:solidFill>
                      <a:srgbClr val="F16E6E"/>
                    </a:solidFill>
                  </a:tcPr>
                </a:tc>
                <a:extLst>
                  <a:ext uri="{0D108BD9-81ED-4DB2-BD59-A6C34878D82A}">
                    <a16:rowId xmlns:a16="http://schemas.microsoft.com/office/drawing/2014/main" val="907217533"/>
                  </a:ext>
                </a:extLst>
              </a:tr>
              <a:tr h="482382">
                <a:tc>
                  <a:txBody>
                    <a:bodyPr/>
                    <a:lstStyle/>
                    <a:p>
                      <a:pPr algn="ctr" fontAlgn="b"/>
                      <a:r>
                        <a:rPr lang="en-US" sz="1400" b="1" i="0" u="none" strike="noStrike" dirty="0" err="1">
                          <a:solidFill>
                            <a:srgbClr val="5A5959"/>
                          </a:solidFill>
                          <a:effectLst/>
                          <a:latin typeface="+mn-lt"/>
                        </a:rPr>
                        <a:t>Maison</a:t>
                      </a:r>
                      <a:r>
                        <a:rPr lang="en-US" sz="1400" b="1" i="0" u="none" strike="noStrike" dirty="0">
                          <a:solidFill>
                            <a:srgbClr val="5A5959"/>
                          </a:solidFill>
                          <a:effectLst/>
                          <a:latin typeface="+mn-lt"/>
                        </a:rPr>
                        <a:t> </a:t>
                      </a:r>
                      <a:r>
                        <a:rPr lang="en-US" sz="1400" b="1" i="0" u="none" strike="noStrike" dirty="0" err="1">
                          <a:solidFill>
                            <a:srgbClr val="5A5959"/>
                          </a:solidFill>
                          <a:effectLst/>
                          <a:latin typeface="+mn-lt"/>
                        </a:rPr>
                        <a:t>individuelle</a:t>
                      </a:r>
                      <a:r>
                        <a:rPr lang="en-US" sz="1400" b="1" i="0" u="none" strike="noStrike" dirty="0">
                          <a:solidFill>
                            <a:srgbClr val="5A5959"/>
                          </a:solidFill>
                          <a:effectLst/>
                          <a:latin typeface="+mn-lt"/>
                        </a:rPr>
                        <a:t> </a:t>
                      </a:r>
                      <a:r>
                        <a:rPr lang="en-US" sz="1400" b="1" i="0" u="none" strike="noStrike" dirty="0" err="1">
                          <a:solidFill>
                            <a:srgbClr val="5A5959"/>
                          </a:solidFill>
                          <a:effectLst/>
                          <a:latin typeface="+mn-lt"/>
                        </a:rPr>
                        <a:t>louée</a:t>
                      </a:r>
                      <a:endParaRPr lang="en-US" sz="1400" b="1" i="0" u="none" strike="noStrike" dirty="0">
                        <a:solidFill>
                          <a:srgbClr val="5A5959"/>
                        </a:solidFill>
                        <a:effectLst/>
                        <a:latin typeface="+mn-lt"/>
                      </a:endParaRPr>
                    </a:p>
                  </a:txBody>
                  <a:tcPr marL="4760" marR="4760" marT="4760" marB="0" anchor="ctr">
                    <a:lnL>
                      <a:noFill/>
                    </a:lnL>
                    <a:lnR>
                      <a:noFill/>
                    </a:lnR>
                    <a:lnT>
                      <a:noFill/>
                    </a:lnT>
                    <a:lnB>
                      <a:noFill/>
                    </a:lnB>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14%</a:t>
                      </a:r>
                    </a:p>
                  </a:txBody>
                  <a:tcPr marL="4760" marR="4760" marT="4760" marB="0" anchor="ctr">
                    <a:lnL>
                      <a:noFill/>
                    </a:lnL>
                    <a:lnR>
                      <a:noFill/>
                    </a:lnR>
                    <a:lnT>
                      <a:noFill/>
                    </a:lnT>
                    <a:lnB>
                      <a:noFill/>
                    </a:lnB>
                    <a:solidFill>
                      <a:srgbClr val="F9C4C4"/>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29%</a:t>
                      </a:r>
                    </a:p>
                  </a:txBody>
                  <a:tcPr marL="4760" marR="4760" marT="4760" marB="0" anchor="ctr">
                    <a:lnL>
                      <a:noFill/>
                    </a:lnL>
                    <a:lnR>
                      <a:noFill/>
                    </a:lnR>
                    <a:lnT>
                      <a:noFill/>
                    </a:lnT>
                    <a:lnB>
                      <a:noFill/>
                    </a:lnB>
                    <a:solidFill>
                      <a:srgbClr val="F7ABAC"/>
                    </a:solidFill>
                  </a:tcPr>
                </a:tc>
                <a:tc>
                  <a:txBody>
                    <a:bodyPr/>
                    <a:lstStyle/>
                    <a:p>
                      <a:pPr algn="ctr" fontAlgn="b"/>
                      <a:r>
                        <a:rPr lang="en-US" sz="1400" b="1" i="0" u="none" strike="noStrike">
                          <a:solidFill>
                            <a:srgbClr val="5A5959"/>
                          </a:solidFill>
                          <a:effectLst/>
                          <a:latin typeface="+mn-lt"/>
                        </a:rPr>
                        <a:t>15%</a:t>
                      </a:r>
                    </a:p>
                  </a:txBody>
                  <a:tcPr marL="4760" marR="4760" marT="4760" marB="0" anchor="ctr">
                    <a:lnL>
                      <a:noFill/>
                    </a:lnL>
                    <a:lnR>
                      <a:noFill/>
                    </a:lnR>
                    <a:lnT>
                      <a:noFill/>
                    </a:lnT>
                    <a:lnB>
                      <a:noFill/>
                    </a:lnB>
                    <a:solidFill>
                      <a:srgbClr val="F9C2C2"/>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20%</a:t>
                      </a:r>
                    </a:p>
                  </a:txBody>
                  <a:tcPr marL="4760" marR="4760" marT="4760" marB="0" anchor="ctr">
                    <a:lnL>
                      <a:noFill/>
                    </a:lnL>
                    <a:lnR>
                      <a:noFill/>
                    </a:lnR>
                    <a:lnT>
                      <a:noFill/>
                    </a:lnT>
                    <a:lnB>
                      <a:noFill/>
                    </a:lnB>
                    <a:solidFill>
                      <a:srgbClr val="F8BAB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extLst>
                  <a:ext uri="{0D108BD9-81ED-4DB2-BD59-A6C34878D82A}">
                    <a16:rowId xmlns:a16="http://schemas.microsoft.com/office/drawing/2014/main" val="409346509"/>
                  </a:ext>
                </a:extLst>
              </a:tr>
              <a:tr h="596781">
                <a:tc>
                  <a:txBody>
                    <a:bodyPr/>
                    <a:lstStyle/>
                    <a:p>
                      <a:pPr algn="ctr" fontAlgn="b"/>
                      <a:r>
                        <a:rPr lang="fr-FR" sz="1400" b="1" i="0" u="none" strike="noStrike" dirty="0" smtClean="0">
                          <a:solidFill>
                            <a:srgbClr val="5A5959"/>
                          </a:solidFill>
                          <a:effectLst/>
                          <a:latin typeface="+mn-lt"/>
                        </a:rPr>
                        <a:t>Abri de fortune construit sur la parcelle d'une famille d'accueil gratuitement</a:t>
                      </a:r>
                      <a:endParaRPr lang="fr-FR" sz="1400" b="1" i="0" u="none" strike="noStrike" dirty="0">
                        <a:solidFill>
                          <a:srgbClr val="5A5959"/>
                        </a:solidFill>
                        <a:effectLst/>
                        <a:latin typeface="+mn-lt"/>
                      </a:endParaRPr>
                    </a:p>
                  </a:txBody>
                  <a:tcPr marL="7303" marR="7303" marT="7303" marB="0" anchor="ctr">
                    <a:lnL>
                      <a:noFill/>
                    </a:lnL>
                    <a:lnR>
                      <a:noFill/>
                    </a:lnR>
                    <a:lnT>
                      <a:noFill/>
                    </a:lnT>
                    <a:lnB>
                      <a:noFill/>
                    </a:lnB>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8%</a:t>
                      </a:r>
                    </a:p>
                  </a:txBody>
                  <a:tcPr marL="4760" marR="4760" marT="4760" marB="0" anchor="ctr">
                    <a:lnL>
                      <a:noFill/>
                    </a:lnL>
                    <a:lnR>
                      <a:noFill/>
                    </a:lnR>
                    <a:lnT>
                      <a:noFill/>
                    </a:lnT>
                    <a:lnB>
                      <a:noFill/>
                    </a:lnB>
                    <a:solidFill>
                      <a:srgbClr val="FACECE"/>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20%</a:t>
                      </a:r>
                    </a:p>
                  </a:txBody>
                  <a:tcPr marL="4760" marR="4760" marT="4760" marB="0" anchor="ctr">
                    <a:lnL>
                      <a:noFill/>
                    </a:lnL>
                    <a:lnR>
                      <a:noFill/>
                    </a:lnR>
                    <a:lnT>
                      <a:noFill/>
                    </a:lnT>
                    <a:lnB>
                      <a:noFill/>
                    </a:lnB>
                    <a:solidFill>
                      <a:srgbClr val="F8BABA"/>
                    </a:solidFill>
                  </a:tcPr>
                </a:tc>
                <a:tc>
                  <a:txBody>
                    <a:bodyPr/>
                    <a:lstStyle/>
                    <a:p>
                      <a:pPr algn="ctr" fontAlgn="b"/>
                      <a:r>
                        <a:rPr lang="en-US" sz="1400" b="1" i="0" u="none" strike="noStrike" dirty="0">
                          <a:solidFill>
                            <a:srgbClr val="5A5959"/>
                          </a:solidFill>
                          <a:effectLst/>
                          <a:latin typeface="+mn-lt"/>
                        </a:rPr>
                        <a:t>33%</a:t>
                      </a:r>
                    </a:p>
                  </a:txBody>
                  <a:tcPr marL="4760" marR="4760" marT="4760" marB="0" anchor="ctr">
                    <a:lnL>
                      <a:noFill/>
                    </a:lnL>
                    <a:lnR>
                      <a:noFill/>
                    </a:lnR>
                    <a:lnT>
                      <a:noFill/>
                    </a:lnT>
                    <a:lnB>
                      <a:noFill/>
                    </a:lnB>
                    <a:solidFill>
                      <a:srgbClr val="F6A5A5"/>
                    </a:solidFill>
                  </a:tcPr>
                </a:tc>
                <a:extLst>
                  <a:ext uri="{0D108BD9-81ED-4DB2-BD59-A6C34878D82A}">
                    <a16:rowId xmlns:a16="http://schemas.microsoft.com/office/drawing/2014/main" val="727661789"/>
                  </a:ext>
                </a:extLst>
              </a:tr>
              <a:tr h="793464">
                <a:tc>
                  <a:txBody>
                    <a:bodyPr/>
                    <a:lstStyle/>
                    <a:p>
                      <a:pPr algn="ctr" fontAlgn="b"/>
                      <a:r>
                        <a:rPr lang="fr-FR" sz="1400" b="1" i="0" u="none" strike="noStrike" dirty="0" smtClean="0">
                          <a:solidFill>
                            <a:srgbClr val="5A5959"/>
                          </a:solidFill>
                          <a:effectLst/>
                          <a:latin typeface="+mn-lt"/>
                        </a:rPr>
                        <a:t>Abri de fortune construit sur la parcelle d'une famille d'accueil contre paiement (loyer) ou services rendus (travail)</a:t>
                      </a:r>
                      <a:endParaRPr lang="fr-FR" sz="1400" b="1" i="0" u="none" strike="noStrike" dirty="0">
                        <a:solidFill>
                          <a:srgbClr val="5A5959"/>
                        </a:solidFill>
                        <a:effectLst/>
                        <a:latin typeface="+mn-lt"/>
                      </a:endParaRPr>
                    </a:p>
                  </a:txBody>
                  <a:tcPr marL="7303" marR="7303" marT="7303" marB="0" anchor="ctr">
                    <a:lnL>
                      <a:noFill/>
                    </a:lnL>
                    <a:lnR>
                      <a:noFill/>
                    </a:lnR>
                    <a:lnT>
                      <a:noFill/>
                    </a:lnT>
                    <a:lnB>
                      <a:noFill/>
                    </a:lnB>
                  </a:tcPr>
                </a:tc>
                <a:tc>
                  <a:txBody>
                    <a:bodyPr/>
                    <a:lstStyle/>
                    <a:p>
                      <a:pPr algn="ctr" fontAlgn="b"/>
                      <a:r>
                        <a:rPr lang="en-US" sz="1400" b="1" i="0" u="none" strike="noStrike">
                          <a:solidFill>
                            <a:srgbClr val="5A5959"/>
                          </a:solidFill>
                          <a:effectLst/>
                          <a:latin typeface="+mn-lt"/>
                        </a:rPr>
                        <a:t>20%</a:t>
                      </a:r>
                    </a:p>
                  </a:txBody>
                  <a:tcPr marL="4760" marR="4760" marT="4760" marB="0" anchor="ctr">
                    <a:lnL>
                      <a:noFill/>
                    </a:lnL>
                    <a:lnR>
                      <a:noFill/>
                    </a:lnR>
                    <a:lnT>
                      <a:noFill/>
                    </a:lnT>
                    <a:lnB>
                      <a:noFill/>
                    </a:lnB>
                    <a:solidFill>
                      <a:srgbClr val="F8BAB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11%</a:t>
                      </a:r>
                    </a:p>
                  </a:txBody>
                  <a:tcPr marL="4760" marR="4760" marT="4760" marB="0" anchor="ctr">
                    <a:lnL>
                      <a:noFill/>
                    </a:lnL>
                    <a:lnR>
                      <a:noFill/>
                    </a:lnR>
                    <a:lnT>
                      <a:noFill/>
                    </a:lnT>
                    <a:lnB>
                      <a:noFill/>
                    </a:lnB>
                    <a:solidFill>
                      <a:srgbClr val="FAC9C9"/>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extLst>
                  <a:ext uri="{0D108BD9-81ED-4DB2-BD59-A6C34878D82A}">
                    <a16:rowId xmlns:a16="http://schemas.microsoft.com/office/drawing/2014/main" val="3589069891"/>
                  </a:ext>
                </a:extLst>
              </a:tr>
              <a:tr h="596781">
                <a:tc>
                  <a:txBody>
                    <a:bodyPr/>
                    <a:lstStyle/>
                    <a:p>
                      <a:pPr algn="ctr" fontAlgn="b"/>
                      <a:r>
                        <a:rPr lang="fr-FR" sz="1400" b="1" i="0" u="none" strike="noStrike" dirty="0" smtClean="0">
                          <a:solidFill>
                            <a:srgbClr val="5A5959"/>
                          </a:solidFill>
                          <a:effectLst/>
                          <a:latin typeface="+mn-lt"/>
                        </a:rPr>
                        <a:t>Abris de fortune</a:t>
                      </a:r>
                      <a:r>
                        <a:rPr lang="fr-FR" sz="1400" b="1" i="0" u="none" strike="noStrike" baseline="0" dirty="0" smtClean="0">
                          <a:solidFill>
                            <a:srgbClr val="5A5959"/>
                          </a:solidFill>
                          <a:effectLst/>
                          <a:latin typeface="+mn-lt"/>
                        </a:rPr>
                        <a:t> </a:t>
                      </a:r>
                      <a:r>
                        <a:rPr lang="fr-FR" sz="1400" b="1" i="0" u="none" strike="noStrike" dirty="0" smtClean="0">
                          <a:solidFill>
                            <a:srgbClr val="5A5959"/>
                          </a:solidFill>
                          <a:effectLst/>
                          <a:latin typeface="+mn-lt"/>
                        </a:rPr>
                        <a:t>dans un site de déplacés situé près de, en périphérie ou dans d’une ville </a:t>
                      </a:r>
                      <a:endParaRPr lang="fr-FR" sz="1400" b="1" i="0" u="none" strike="noStrike" dirty="0">
                        <a:solidFill>
                          <a:srgbClr val="5A5959"/>
                        </a:solidFill>
                        <a:effectLst/>
                        <a:latin typeface="+mn-lt"/>
                      </a:endParaRPr>
                    </a:p>
                  </a:txBody>
                  <a:tcPr marL="7303" marR="7303" marT="7303" marB="0" anchor="ctr">
                    <a:lnL>
                      <a:noFill/>
                    </a:lnL>
                    <a:lnR>
                      <a:noFill/>
                    </a:lnR>
                    <a:lnT>
                      <a:noFill/>
                    </a:lnT>
                    <a:lnB>
                      <a:noFill/>
                    </a:lnB>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25%</a:t>
                      </a:r>
                    </a:p>
                  </a:txBody>
                  <a:tcPr marL="4760" marR="4760" marT="4760" marB="0" anchor="ctr">
                    <a:lnL>
                      <a:noFill/>
                    </a:lnL>
                    <a:lnR>
                      <a:noFill/>
                    </a:lnR>
                    <a:lnT>
                      <a:noFill/>
                    </a:lnT>
                    <a:lnB>
                      <a:noFill/>
                    </a:lnB>
                    <a:solidFill>
                      <a:srgbClr val="F7B2B2"/>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15%</a:t>
                      </a:r>
                    </a:p>
                  </a:txBody>
                  <a:tcPr marL="4760" marR="4760" marT="4760" marB="0" anchor="ctr">
                    <a:lnL>
                      <a:noFill/>
                    </a:lnL>
                    <a:lnR>
                      <a:noFill/>
                    </a:lnR>
                    <a:lnT>
                      <a:noFill/>
                    </a:lnT>
                    <a:lnB>
                      <a:noFill/>
                    </a:lnB>
                    <a:solidFill>
                      <a:srgbClr val="F9C2C2"/>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extLst>
                  <a:ext uri="{0D108BD9-81ED-4DB2-BD59-A6C34878D82A}">
                    <a16:rowId xmlns:a16="http://schemas.microsoft.com/office/drawing/2014/main" val="1346304276"/>
                  </a:ext>
                </a:extLst>
              </a:tr>
              <a:tr h="482382">
                <a:tc>
                  <a:txBody>
                    <a:bodyPr/>
                    <a:lstStyle/>
                    <a:p>
                      <a:pPr algn="ctr" fontAlgn="b"/>
                      <a:r>
                        <a:rPr lang="fr-FR" sz="1400" b="1" i="0" u="none" strike="noStrike" dirty="0">
                          <a:solidFill>
                            <a:srgbClr val="5A5959"/>
                          </a:solidFill>
                          <a:effectLst/>
                          <a:latin typeface="+mn-lt"/>
                        </a:rPr>
                        <a:t>Abris de fortune dans site isolé</a:t>
                      </a:r>
                    </a:p>
                  </a:txBody>
                  <a:tcPr marL="4760" marR="4760" marT="4760" marB="0" anchor="ctr">
                    <a:lnL>
                      <a:noFill/>
                    </a:lnL>
                    <a:lnR>
                      <a:noFill/>
                    </a:lnR>
                    <a:lnT>
                      <a:noFill/>
                    </a:lnT>
                    <a:lnB>
                      <a:noFill/>
                    </a:lnB>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15%</a:t>
                      </a:r>
                    </a:p>
                  </a:txBody>
                  <a:tcPr marL="4760" marR="4760" marT="4760" marB="0" anchor="ctr">
                    <a:lnL>
                      <a:noFill/>
                    </a:lnL>
                    <a:lnR>
                      <a:noFill/>
                    </a:lnR>
                    <a:lnT>
                      <a:noFill/>
                    </a:lnT>
                    <a:lnB>
                      <a:noFill/>
                    </a:lnB>
                    <a:solidFill>
                      <a:srgbClr val="F9C2C2"/>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extLst>
                  <a:ext uri="{0D108BD9-81ED-4DB2-BD59-A6C34878D82A}">
                    <a16:rowId xmlns:a16="http://schemas.microsoft.com/office/drawing/2014/main" val="892788659"/>
                  </a:ext>
                </a:extLst>
              </a:tr>
              <a:tr h="315758">
                <a:tc>
                  <a:txBody>
                    <a:bodyPr/>
                    <a:lstStyle/>
                    <a:p>
                      <a:pPr algn="ctr" fontAlgn="b"/>
                      <a:r>
                        <a:rPr lang="en-US" sz="1400" b="1" i="0" u="none" strike="noStrike" dirty="0">
                          <a:solidFill>
                            <a:srgbClr val="5A5959"/>
                          </a:solidFill>
                          <a:effectLst/>
                          <a:latin typeface="+mn-lt"/>
                        </a:rPr>
                        <a:t>Centre </a:t>
                      </a:r>
                      <a:r>
                        <a:rPr lang="en-US" sz="1400" b="1" i="0" u="none" strike="noStrike" dirty="0" err="1">
                          <a:solidFill>
                            <a:srgbClr val="5A5959"/>
                          </a:solidFill>
                          <a:effectLst/>
                          <a:latin typeface="+mn-lt"/>
                        </a:rPr>
                        <a:t>collectif</a:t>
                      </a:r>
                      <a:endParaRPr lang="en-US" sz="1400" b="1" i="0" u="none" strike="noStrike" dirty="0">
                        <a:solidFill>
                          <a:srgbClr val="5A5959"/>
                        </a:solidFill>
                        <a:effectLst/>
                        <a:latin typeface="+mn-lt"/>
                      </a:endParaRPr>
                    </a:p>
                  </a:txBody>
                  <a:tcPr marL="4760" marR="4760" marT="4760" marB="0" anchor="ctr">
                    <a:lnL>
                      <a:noFill/>
                    </a:lnL>
                    <a:lnR>
                      <a:noFill/>
                    </a:lnR>
                    <a:lnT>
                      <a:noFill/>
                    </a:lnT>
                    <a:lnB>
                      <a:noFill/>
                    </a:lnB>
                  </a:tcPr>
                </a:tc>
                <a:tc>
                  <a:txBody>
                    <a:bodyPr/>
                    <a:lstStyle/>
                    <a:p>
                      <a:pPr algn="ctr" fontAlgn="b"/>
                      <a:r>
                        <a:rPr lang="en-US" sz="1400" b="1" i="0" u="none" strike="noStrike">
                          <a:solidFill>
                            <a:srgbClr val="5A5959"/>
                          </a:solidFill>
                          <a:effectLst/>
                          <a:latin typeface="+mn-lt"/>
                        </a:rPr>
                        <a:t>80%</a:t>
                      </a:r>
                    </a:p>
                  </a:txBody>
                  <a:tcPr marL="4760" marR="4760" marT="4760" marB="0" anchor="ctr">
                    <a:lnL>
                      <a:noFill/>
                    </a:lnL>
                    <a:lnR>
                      <a:noFill/>
                    </a:lnR>
                    <a:lnT>
                      <a:noFill/>
                    </a:lnT>
                    <a:lnB>
                      <a:noFill/>
                    </a:lnB>
                    <a:solidFill>
                      <a:srgbClr val="EE5859"/>
                    </a:solidFill>
                  </a:tcPr>
                </a:tc>
                <a:tc>
                  <a:txBody>
                    <a:bodyPr/>
                    <a:lstStyle/>
                    <a:p>
                      <a:pPr algn="ctr" fontAlgn="b"/>
                      <a:r>
                        <a:rPr lang="en-US" sz="1400" b="1" i="0" u="none" strike="noStrike">
                          <a:solidFill>
                            <a:srgbClr val="5A5959"/>
                          </a:solidFill>
                          <a:effectLst/>
                          <a:latin typeface="+mn-lt"/>
                        </a:rPr>
                        <a:t>50%</a:t>
                      </a:r>
                    </a:p>
                  </a:txBody>
                  <a:tcPr marL="4760" marR="4760" marT="4760" marB="0" anchor="ctr">
                    <a:lnL>
                      <a:noFill/>
                    </a:lnL>
                    <a:lnR>
                      <a:noFill/>
                    </a:lnR>
                    <a:lnT>
                      <a:noFill/>
                    </a:lnT>
                    <a:lnB>
                      <a:noFill/>
                    </a:lnB>
                    <a:solidFill>
                      <a:srgbClr val="F3898A"/>
                    </a:solidFill>
                  </a:tcPr>
                </a:tc>
                <a:tc>
                  <a:txBody>
                    <a:bodyPr/>
                    <a:lstStyle/>
                    <a:p>
                      <a:pPr algn="ctr" fontAlgn="b"/>
                      <a:r>
                        <a:rPr lang="en-US" sz="1400" b="1" i="0" u="none" strike="noStrike">
                          <a:solidFill>
                            <a:srgbClr val="5A5959"/>
                          </a:solidFill>
                          <a:effectLst/>
                          <a:latin typeface="+mn-lt"/>
                        </a:rPr>
                        <a:t>22%</a:t>
                      </a:r>
                    </a:p>
                  </a:txBody>
                  <a:tcPr marL="4760" marR="4760" marT="4760" marB="0" anchor="ctr">
                    <a:lnL>
                      <a:noFill/>
                    </a:lnL>
                    <a:lnR>
                      <a:noFill/>
                    </a:lnR>
                    <a:lnT>
                      <a:noFill/>
                    </a:lnT>
                    <a:lnB>
                      <a:noFill/>
                    </a:lnB>
                    <a:solidFill>
                      <a:srgbClr val="F8B7B7"/>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15%</a:t>
                      </a:r>
                    </a:p>
                  </a:txBody>
                  <a:tcPr marL="4760" marR="4760" marT="4760" marB="0" anchor="ctr">
                    <a:lnL>
                      <a:noFill/>
                    </a:lnL>
                    <a:lnR>
                      <a:noFill/>
                    </a:lnR>
                    <a:lnT>
                      <a:noFill/>
                    </a:lnT>
                    <a:lnB>
                      <a:noFill/>
                    </a:lnB>
                    <a:solidFill>
                      <a:srgbClr val="F9C2C2"/>
                    </a:solidFill>
                  </a:tcPr>
                </a:tc>
                <a:tc>
                  <a:txBody>
                    <a:bodyPr/>
                    <a:lstStyle/>
                    <a:p>
                      <a:pPr algn="ctr" fontAlgn="b"/>
                      <a:r>
                        <a:rPr lang="en-US" sz="1400" b="1" i="0" u="none" strike="noStrike">
                          <a:solidFill>
                            <a:srgbClr val="5A5959"/>
                          </a:solidFill>
                          <a:effectLst/>
                          <a:latin typeface="+mn-lt"/>
                        </a:rPr>
                        <a:t>13%</a:t>
                      </a:r>
                    </a:p>
                  </a:txBody>
                  <a:tcPr marL="4760" marR="4760" marT="4760" marB="0" anchor="ctr">
                    <a:lnL>
                      <a:noFill/>
                    </a:lnL>
                    <a:lnR>
                      <a:noFill/>
                    </a:lnR>
                    <a:lnT>
                      <a:noFill/>
                    </a:lnT>
                    <a:lnB>
                      <a:noFill/>
                    </a:lnB>
                    <a:solidFill>
                      <a:srgbClr val="F9C5C6"/>
                    </a:solidFill>
                  </a:tcPr>
                </a:tc>
                <a:tc>
                  <a:txBody>
                    <a:bodyPr/>
                    <a:lstStyle/>
                    <a:p>
                      <a:pPr algn="ctr" fontAlgn="b"/>
                      <a:r>
                        <a:rPr lang="en-US" sz="1400" b="1" i="0" u="none" strike="noStrike">
                          <a:solidFill>
                            <a:srgbClr val="5A5959"/>
                          </a:solidFill>
                          <a:effectLst/>
                          <a:latin typeface="+mn-lt"/>
                        </a:rPr>
                        <a:t>0%</a:t>
                      </a:r>
                    </a:p>
                  </a:txBody>
                  <a:tcPr marL="4760" marR="4760" marT="4760" marB="0" anchor="ctr">
                    <a:lnL>
                      <a:noFill/>
                    </a:lnL>
                    <a:lnR>
                      <a:noFill/>
                    </a:lnR>
                    <a:lnT>
                      <a:noFill/>
                    </a:lnT>
                    <a:lnB>
                      <a:noFill/>
                    </a:lnB>
                    <a:solidFill>
                      <a:srgbClr val="FBDADA"/>
                    </a:solidFill>
                  </a:tcPr>
                </a:tc>
                <a:tc>
                  <a:txBody>
                    <a:bodyPr/>
                    <a:lstStyle/>
                    <a:p>
                      <a:pPr algn="ctr" fontAlgn="b"/>
                      <a:r>
                        <a:rPr lang="en-US" sz="1400" b="1" i="0" u="none" strike="noStrike">
                          <a:solidFill>
                            <a:srgbClr val="5A5959"/>
                          </a:solidFill>
                          <a:effectLst/>
                          <a:latin typeface="+mn-lt"/>
                        </a:rPr>
                        <a:t>20%</a:t>
                      </a:r>
                    </a:p>
                  </a:txBody>
                  <a:tcPr marL="4760" marR="4760" marT="4760" marB="0" anchor="ctr">
                    <a:lnL>
                      <a:noFill/>
                    </a:lnL>
                    <a:lnR>
                      <a:noFill/>
                    </a:lnR>
                    <a:lnT>
                      <a:noFill/>
                    </a:lnT>
                    <a:lnB>
                      <a:noFill/>
                    </a:lnB>
                    <a:solidFill>
                      <a:srgbClr val="F8BABA"/>
                    </a:solidFill>
                  </a:tcPr>
                </a:tc>
                <a:tc>
                  <a:txBody>
                    <a:bodyPr/>
                    <a:lstStyle/>
                    <a:p>
                      <a:pPr algn="ctr" fontAlgn="b"/>
                      <a:r>
                        <a:rPr lang="en-US" sz="1400" b="1" i="0" u="none" strike="noStrike" dirty="0">
                          <a:solidFill>
                            <a:srgbClr val="5A5959"/>
                          </a:solidFill>
                          <a:effectLst/>
                          <a:latin typeface="+mn-lt"/>
                        </a:rPr>
                        <a:t>0%</a:t>
                      </a:r>
                    </a:p>
                  </a:txBody>
                  <a:tcPr marL="4760" marR="4760" marT="4760" marB="0" anchor="ctr">
                    <a:lnL>
                      <a:noFill/>
                    </a:lnL>
                    <a:lnR>
                      <a:noFill/>
                    </a:lnR>
                    <a:lnT>
                      <a:noFill/>
                    </a:lnT>
                    <a:lnB>
                      <a:noFill/>
                    </a:lnB>
                    <a:solidFill>
                      <a:srgbClr val="FBDADA"/>
                    </a:solidFill>
                  </a:tcPr>
                </a:tc>
                <a:extLst>
                  <a:ext uri="{0D108BD9-81ED-4DB2-BD59-A6C34878D82A}">
                    <a16:rowId xmlns:a16="http://schemas.microsoft.com/office/drawing/2014/main" val="3710057071"/>
                  </a:ext>
                </a:extLst>
              </a:tr>
            </a:tbl>
          </a:graphicData>
        </a:graphic>
      </p:graphicFrame>
      <p:sp>
        <p:nvSpPr>
          <p:cNvPr id="2" name="TextBox 1"/>
          <p:cNvSpPr txBox="1"/>
          <p:nvPr/>
        </p:nvSpPr>
        <p:spPr>
          <a:xfrm>
            <a:off x="233361" y="491281"/>
            <a:ext cx="8217694" cy="646331"/>
          </a:xfrm>
          <a:prstGeom prst="rect">
            <a:avLst/>
          </a:prstGeom>
          <a:noFill/>
        </p:spPr>
        <p:txBody>
          <a:bodyPr wrap="square" rtlCol="0">
            <a:spAutoFit/>
          </a:bodyPr>
          <a:lstStyle/>
          <a:p>
            <a:r>
              <a:rPr lang="fr-FR" dirty="0">
                <a:solidFill>
                  <a:srgbClr val="5A5959"/>
                </a:solidFill>
              </a:rPr>
              <a:t>Au Tanganyika, la résidence principale des ménages PDI sont les centres collectifs selon les IC dans la majorité des AS de deux ZS (</a:t>
            </a:r>
            <a:r>
              <a:rPr lang="fr-FR" dirty="0" err="1">
                <a:solidFill>
                  <a:srgbClr val="5A5959"/>
                </a:solidFill>
              </a:rPr>
              <a:t>Ankoro</a:t>
            </a:r>
            <a:r>
              <a:rPr lang="fr-FR" dirty="0">
                <a:solidFill>
                  <a:srgbClr val="5A5959"/>
                </a:solidFill>
              </a:rPr>
              <a:t>/</a:t>
            </a:r>
            <a:r>
              <a:rPr lang="fr-FR" dirty="0" err="1">
                <a:solidFill>
                  <a:srgbClr val="5A5959"/>
                </a:solidFill>
              </a:rPr>
              <a:t>Kabalo</a:t>
            </a:r>
            <a:r>
              <a:rPr lang="fr-FR" dirty="0">
                <a:solidFill>
                  <a:srgbClr val="5A5959"/>
                </a:solidFill>
              </a:rPr>
              <a:t>)</a:t>
            </a:r>
          </a:p>
        </p:txBody>
      </p:sp>
    </p:spTree>
    <p:extLst>
      <p:ext uri="{BB962C8B-B14F-4D97-AF65-F5344CB8AC3E}">
        <p14:creationId xmlns:p14="http://schemas.microsoft.com/office/powerpoint/2010/main" val="2219343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6" name="TextBox 5"/>
          <p:cNvSpPr txBox="1"/>
          <p:nvPr/>
        </p:nvSpPr>
        <p:spPr>
          <a:xfrm>
            <a:off x="233306" y="110215"/>
            <a:ext cx="8296275" cy="707886"/>
          </a:xfrm>
          <a:prstGeom prst="rect">
            <a:avLst/>
          </a:prstGeom>
          <a:noFill/>
        </p:spPr>
        <p:txBody>
          <a:bodyPr wrap="square" rtlCol="0">
            <a:spAutoFit/>
          </a:bodyPr>
          <a:lstStyle/>
          <a:p>
            <a:r>
              <a:rPr lang="fr-FR" sz="2200" dirty="0">
                <a:solidFill>
                  <a:srgbClr val="EE5859"/>
                </a:solidFill>
              </a:rPr>
              <a:t>% d’AS par principal type d’abris des retournés, par ZS au HK : </a:t>
            </a:r>
            <a:endParaRPr lang="en-US" sz="2200" dirty="0">
              <a:solidFill>
                <a:srgbClr val="EE5859"/>
              </a:solidFill>
            </a:endParaRPr>
          </a:p>
          <a:p>
            <a:endParaRPr lang="fr-FR" dirty="0"/>
          </a:p>
        </p:txBody>
      </p:sp>
      <p:graphicFrame>
        <p:nvGraphicFramePr>
          <p:cNvPr id="3" name="Table 2"/>
          <p:cNvGraphicFramePr>
            <a:graphicFrameLocks noGrp="1"/>
          </p:cNvGraphicFramePr>
          <p:nvPr>
            <p:extLst>
              <p:ext uri="{D42A27DB-BD31-4B8C-83A1-F6EECF244321}">
                <p14:modId xmlns:p14="http://schemas.microsoft.com/office/powerpoint/2010/main" val="3453839119"/>
              </p:ext>
            </p:extLst>
          </p:nvPr>
        </p:nvGraphicFramePr>
        <p:xfrm>
          <a:off x="233306" y="1590676"/>
          <a:ext cx="8091543" cy="5025689"/>
        </p:xfrm>
        <a:graphic>
          <a:graphicData uri="http://schemas.openxmlformats.org/drawingml/2006/table">
            <a:tbl>
              <a:tblPr/>
              <a:tblGrid>
                <a:gridCol w="3176644">
                  <a:extLst>
                    <a:ext uri="{9D8B030D-6E8A-4147-A177-3AD203B41FA5}">
                      <a16:colId xmlns:a16="http://schemas.microsoft.com/office/drawing/2014/main" val="1417610988"/>
                    </a:ext>
                  </a:extLst>
                </a:gridCol>
                <a:gridCol w="981075">
                  <a:extLst>
                    <a:ext uri="{9D8B030D-6E8A-4147-A177-3AD203B41FA5}">
                      <a16:colId xmlns:a16="http://schemas.microsoft.com/office/drawing/2014/main" val="673046693"/>
                    </a:ext>
                  </a:extLst>
                </a:gridCol>
                <a:gridCol w="1123950">
                  <a:extLst>
                    <a:ext uri="{9D8B030D-6E8A-4147-A177-3AD203B41FA5}">
                      <a16:colId xmlns:a16="http://schemas.microsoft.com/office/drawing/2014/main" val="284269140"/>
                    </a:ext>
                  </a:extLst>
                </a:gridCol>
                <a:gridCol w="1924050">
                  <a:extLst>
                    <a:ext uri="{9D8B030D-6E8A-4147-A177-3AD203B41FA5}">
                      <a16:colId xmlns:a16="http://schemas.microsoft.com/office/drawing/2014/main" val="1973334743"/>
                    </a:ext>
                  </a:extLst>
                </a:gridCol>
                <a:gridCol w="885824">
                  <a:extLst>
                    <a:ext uri="{9D8B030D-6E8A-4147-A177-3AD203B41FA5}">
                      <a16:colId xmlns:a16="http://schemas.microsoft.com/office/drawing/2014/main" val="622076935"/>
                    </a:ext>
                  </a:extLst>
                </a:gridCol>
              </a:tblGrid>
              <a:tr h="295874">
                <a:tc>
                  <a:txBody>
                    <a:bodyPr/>
                    <a:lstStyle/>
                    <a:p>
                      <a:pPr algn="ctr" fontAlgn="b"/>
                      <a:endParaRPr lang="en-US" sz="1000" b="1" i="0" u="none" strike="noStrike" dirty="0">
                        <a:solidFill>
                          <a:srgbClr val="5A5959"/>
                        </a:solidFill>
                        <a:effectLst/>
                        <a:latin typeface="Arial Narrow" panose="020B0606020202030204" pitchFamily="34" charset="0"/>
                      </a:endParaRPr>
                    </a:p>
                  </a:txBody>
                  <a:tcPr marL="7620" marR="7620" marT="7620"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Kilwa</a:t>
                      </a:r>
                      <a:endParaRPr lang="en-US" sz="1800" b="1" i="0" u="none" strike="noStrike" dirty="0">
                        <a:solidFill>
                          <a:srgbClr val="5A5959"/>
                        </a:solidFill>
                        <a:effectLst/>
                        <a:latin typeface="Arial Narrow" panose="020B0606020202030204" pitchFamily="34" charset="0"/>
                      </a:endParaRPr>
                    </a:p>
                  </a:txBody>
                  <a:tcPr marR="7620" marT="7620"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Mitwaba</a:t>
                      </a:r>
                      <a:endParaRPr lang="en-US" sz="1800" b="1" i="0" u="none" strike="noStrike" dirty="0">
                        <a:solidFill>
                          <a:srgbClr val="5A5959"/>
                        </a:solidFill>
                        <a:effectLst/>
                        <a:latin typeface="Arial Narrow" panose="020B0606020202030204" pitchFamily="34" charset="0"/>
                      </a:endParaRPr>
                    </a:p>
                  </a:txBody>
                  <a:tcPr marR="7620" marT="7620"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Mufunga</a:t>
                      </a:r>
                      <a:r>
                        <a:rPr lang="en-US" sz="1800" b="1" i="0" u="none" strike="noStrike" dirty="0">
                          <a:solidFill>
                            <a:srgbClr val="5A5959"/>
                          </a:solidFill>
                          <a:effectLst/>
                          <a:latin typeface="Arial Narrow" panose="020B0606020202030204" pitchFamily="34" charset="0"/>
                        </a:rPr>
                        <a:t> </a:t>
                      </a:r>
                      <a:r>
                        <a:rPr lang="en-US" sz="1800" b="1" i="0" u="none" strike="noStrike" dirty="0" err="1">
                          <a:solidFill>
                            <a:srgbClr val="5A5959"/>
                          </a:solidFill>
                          <a:effectLst/>
                          <a:latin typeface="Arial Narrow" panose="020B0606020202030204" pitchFamily="34" charset="0"/>
                        </a:rPr>
                        <a:t>Sampwe</a:t>
                      </a:r>
                      <a:endParaRPr lang="en-US" sz="1800" b="1" i="0" u="none" strike="noStrike" dirty="0">
                        <a:solidFill>
                          <a:srgbClr val="5A5959"/>
                        </a:solidFill>
                        <a:effectLst/>
                        <a:latin typeface="Arial Narrow" panose="020B0606020202030204" pitchFamily="34" charset="0"/>
                      </a:endParaRPr>
                    </a:p>
                  </a:txBody>
                  <a:tcPr marR="7620" marT="7620"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Pweto</a:t>
                      </a:r>
                      <a:endParaRPr lang="en-US" sz="1800" b="1" i="0" u="none" strike="noStrike" dirty="0">
                        <a:solidFill>
                          <a:srgbClr val="5A5959"/>
                        </a:solidFill>
                        <a:effectLst/>
                        <a:latin typeface="Arial Narrow" panose="020B0606020202030204" pitchFamily="34" charset="0"/>
                      </a:endParaRPr>
                    </a:p>
                  </a:txBody>
                  <a:tcPr marR="7620" marT="7620" marB="0" anchor="ctr">
                    <a:lnL>
                      <a:noFill/>
                    </a:lnL>
                    <a:lnR>
                      <a:noFill/>
                    </a:lnR>
                    <a:lnT>
                      <a:noFill/>
                    </a:lnT>
                    <a:lnB>
                      <a:noFill/>
                    </a:lnB>
                  </a:tcPr>
                </a:tc>
                <a:extLst>
                  <a:ext uri="{0D108BD9-81ED-4DB2-BD59-A6C34878D82A}">
                    <a16:rowId xmlns:a16="http://schemas.microsoft.com/office/drawing/2014/main" val="3517633571"/>
                  </a:ext>
                </a:extLst>
              </a:tr>
              <a:tr h="295874">
                <a:tc>
                  <a:txBody>
                    <a:bodyPr/>
                    <a:lstStyle/>
                    <a:p>
                      <a:pPr algn="ctr" fontAlgn="b"/>
                      <a:r>
                        <a:rPr lang="en-US" sz="1800" b="1" i="0" u="none" strike="noStrike" dirty="0" err="1">
                          <a:solidFill>
                            <a:srgbClr val="5A5959"/>
                          </a:solidFill>
                          <a:effectLst/>
                          <a:latin typeface="Arial Narrow" panose="020B0606020202030204" pitchFamily="34" charset="0"/>
                        </a:rPr>
                        <a:t>Maison</a:t>
                      </a:r>
                      <a:r>
                        <a:rPr lang="en-US" sz="1800" b="1" i="0" u="none" strike="noStrike" dirty="0">
                          <a:solidFill>
                            <a:srgbClr val="5A5959"/>
                          </a:solidFill>
                          <a:effectLst/>
                          <a:latin typeface="Arial Narrow" panose="020B0606020202030204" pitchFamily="34" charset="0"/>
                        </a:rPr>
                        <a:t> </a:t>
                      </a:r>
                      <a:r>
                        <a:rPr lang="en-US" sz="1800" b="1" i="0" u="none" strike="noStrike" dirty="0" err="1">
                          <a:solidFill>
                            <a:srgbClr val="5A5959"/>
                          </a:solidFill>
                          <a:effectLst/>
                          <a:latin typeface="Arial Narrow" panose="020B0606020202030204" pitchFamily="34" charset="0"/>
                        </a:rPr>
                        <a:t>propre</a:t>
                      </a:r>
                      <a:endParaRPr lang="en-US" sz="1800" b="1" i="0" u="none" strike="noStrike" dirty="0">
                        <a:solidFill>
                          <a:srgbClr val="5A5959"/>
                        </a:solidFill>
                        <a:effectLst/>
                        <a:latin typeface="Arial Narrow" panose="020B0606020202030204" pitchFamily="34" charset="0"/>
                      </a:endParaRPr>
                    </a:p>
                  </a:txBody>
                  <a:tcPr marL="7620" marR="7620" marT="7620" marB="0" anchor="ctr">
                    <a:lnL>
                      <a:noFill/>
                    </a:lnL>
                    <a:lnR>
                      <a:noFill/>
                    </a:lnR>
                    <a:lnT>
                      <a:noFill/>
                    </a:lnT>
                    <a:lnB>
                      <a:noFill/>
                    </a:lnB>
                  </a:tcPr>
                </a:tc>
                <a:tc>
                  <a:txBody>
                    <a:bodyPr/>
                    <a:lstStyle/>
                    <a:p>
                      <a:pPr algn="ctr" fontAlgn="b"/>
                      <a:r>
                        <a:rPr lang="en-US" sz="1800" b="1" i="0" u="none" strike="noStrike" dirty="0">
                          <a:solidFill>
                            <a:srgbClr val="5A5959"/>
                          </a:solidFill>
                          <a:effectLst/>
                          <a:latin typeface="Arial Narrow" panose="020B0606020202030204" pitchFamily="34" charset="0"/>
                        </a:rPr>
                        <a:t>50%</a:t>
                      </a:r>
                    </a:p>
                  </a:txBody>
                  <a:tcPr marL="7620" marR="7620" marT="7620" marB="0" anchor="ctr">
                    <a:lnL>
                      <a:noFill/>
                    </a:lnL>
                    <a:lnR>
                      <a:noFill/>
                    </a:lnR>
                    <a:lnT>
                      <a:noFill/>
                    </a:lnT>
                    <a:lnB>
                      <a:noFill/>
                    </a:lnB>
                    <a:solidFill>
                      <a:srgbClr val="F38484"/>
                    </a:solidFill>
                  </a:tcPr>
                </a:tc>
                <a:tc>
                  <a:txBody>
                    <a:bodyPr/>
                    <a:lstStyle/>
                    <a:p>
                      <a:pPr algn="ctr" fontAlgn="b"/>
                      <a:r>
                        <a:rPr lang="en-US" sz="1800" b="1" i="0" u="none" strike="noStrike">
                          <a:solidFill>
                            <a:srgbClr val="5A5959"/>
                          </a:solidFill>
                          <a:effectLst/>
                          <a:latin typeface="Arial Narrow" panose="020B0606020202030204" pitchFamily="34" charset="0"/>
                        </a:rPr>
                        <a:t>75%</a:t>
                      </a:r>
                    </a:p>
                  </a:txBody>
                  <a:tcPr marL="7620" marR="7620" marT="7620" marB="0" anchor="ctr">
                    <a:lnL>
                      <a:noFill/>
                    </a:lnL>
                    <a:lnR>
                      <a:noFill/>
                    </a:lnR>
                    <a:lnT>
                      <a:noFill/>
                    </a:lnT>
                    <a:lnB>
                      <a:noFill/>
                    </a:lnB>
                    <a:solidFill>
                      <a:srgbClr val="EE5859"/>
                    </a:solidFill>
                  </a:tcPr>
                </a:tc>
                <a:tc>
                  <a:txBody>
                    <a:bodyPr/>
                    <a:lstStyle/>
                    <a:p>
                      <a:pPr algn="ctr" fontAlgn="b"/>
                      <a:r>
                        <a:rPr lang="en-US" sz="1800" b="1" i="0" u="none" strike="noStrike" dirty="0">
                          <a:solidFill>
                            <a:srgbClr val="5A5959"/>
                          </a:solidFill>
                          <a:effectLst/>
                          <a:latin typeface="Arial Narrow" panose="020B0606020202030204" pitchFamily="34" charset="0"/>
                        </a:rPr>
                        <a:t>67%</a:t>
                      </a:r>
                    </a:p>
                  </a:txBody>
                  <a:tcPr marL="7620" marR="7620" marT="7620" marB="0" anchor="ctr">
                    <a:lnL>
                      <a:noFill/>
                    </a:lnL>
                    <a:lnR>
                      <a:noFill/>
                    </a:lnR>
                    <a:lnT>
                      <a:noFill/>
                    </a:lnT>
                    <a:lnB>
                      <a:noFill/>
                    </a:lnB>
                    <a:solidFill>
                      <a:srgbClr val="F06667"/>
                    </a:solidFill>
                  </a:tcPr>
                </a:tc>
                <a:tc>
                  <a:txBody>
                    <a:bodyPr/>
                    <a:lstStyle/>
                    <a:p>
                      <a:pPr algn="ctr" fontAlgn="b"/>
                      <a:r>
                        <a:rPr lang="en-US" sz="1800" b="1" i="0" u="none" strike="noStrike" dirty="0">
                          <a:solidFill>
                            <a:srgbClr val="5A5959"/>
                          </a:solidFill>
                          <a:effectLst/>
                          <a:latin typeface="Arial Narrow" panose="020B0606020202030204" pitchFamily="34" charset="0"/>
                        </a:rPr>
                        <a:t>67%</a:t>
                      </a:r>
                    </a:p>
                  </a:txBody>
                  <a:tcPr marL="7620" marR="7620" marT="7620" marB="0" anchor="ctr">
                    <a:lnL>
                      <a:noFill/>
                    </a:lnL>
                    <a:lnR>
                      <a:noFill/>
                    </a:lnR>
                    <a:lnT>
                      <a:noFill/>
                    </a:lnT>
                    <a:lnB>
                      <a:noFill/>
                    </a:lnB>
                    <a:solidFill>
                      <a:srgbClr val="F06667"/>
                    </a:solidFill>
                  </a:tcPr>
                </a:tc>
                <a:extLst>
                  <a:ext uri="{0D108BD9-81ED-4DB2-BD59-A6C34878D82A}">
                    <a16:rowId xmlns:a16="http://schemas.microsoft.com/office/drawing/2014/main" val="301474594"/>
                  </a:ext>
                </a:extLst>
              </a:tr>
              <a:tr h="434459">
                <a:tc>
                  <a:txBody>
                    <a:bodyPr/>
                    <a:lstStyle/>
                    <a:p>
                      <a:pPr algn="ctr" fontAlgn="b"/>
                      <a:r>
                        <a:rPr lang="fr-FR" sz="1800" b="1" i="0" u="none" strike="noStrike" dirty="0">
                          <a:solidFill>
                            <a:srgbClr val="5A5959"/>
                          </a:solidFill>
                          <a:effectLst/>
                          <a:latin typeface="Arial Narrow" panose="020B0606020202030204" pitchFamily="34" charset="0"/>
                        </a:rPr>
                        <a:t>Partage d'une maison sans frais</a:t>
                      </a:r>
                    </a:p>
                  </a:txBody>
                  <a:tcPr marL="7620" marR="7620" marT="7620" marB="0" anchor="ctr">
                    <a:lnL>
                      <a:noFill/>
                    </a:lnL>
                    <a:lnR>
                      <a:noFill/>
                    </a:lnR>
                    <a:lnT>
                      <a:noFill/>
                    </a:lnT>
                    <a:lnB>
                      <a:noFill/>
                    </a:lnB>
                  </a:tcPr>
                </a:tc>
                <a:tc>
                  <a:txBody>
                    <a:bodyPr/>
                    <a:lstStyle/>
                    <a:p>
                      <a:pPr algn="ctr" fontAlgn="b"/>
                      <a:r>
                        <a:rPr lang="en-US" sz="1800" b="1" i="0" u="none" strike="noStrike" dirty="0">
                          <a:solidFill>
                            <a:srgbClr val="5A5959"/>
                          </a:solidFill>
                          <a:effectLst/>
                          <a:latin typeface="Arial Narrow" panose="020B0606020202030204" pitchFamily="34" charset="0"/>
                        </a:rPr>
                        <a:t>19%</a:t>
                      </a:r>
                    </a:p>
                  </a:txBody>
                  <a:tcPr marL="7620" marR="7620" marT="7620" marB="0" anchor="ctr">
                    <a:lnL>
                      <a:noFill/>
                    </a:lnL>
                    <a:lnR>
                      <a:noFill/>
                    </a:lnR>
                    <a:lnT>
                      <a:noFill/>
                    </a:lnT>
                    <a:lnB>
                      <a:noFill/>
                    </a:lnB>
                    <a:solidFill>
                      <a:srgbClr val="F8BAB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6%</a:t>
                      </a:r>
                    </a:p>
                  </a:txBody>
                  <a:tcPr marL="7620" marR="7620" marT="7620" marB="0" anchor="ctr">
                    <a:lnL>
                      <a:noFill/>
                    </a:lnL>
                    <a:lnR>
                      <a:noFill/>
                    </a:lnR>
                    <a:lnT>
                      <a:noFill/>
                    </a:lnT>
                    <a:lnB>
                      <a:noFill/>
                    </a:lnB>
                    <a:solidFill>
                      <a:srgbClr val="FAD0D0"/>
                    </a:solidFill>
                  </a:tcPr>
                </a:tc>
                <a:tc>
                  <a:txBody>
                    <a:bodyPr/>
                    <a:lstStyle/>
                    <a:p>
                      <a:pPr algn="ctr" fontAlgn="b"/>
                      <a:r>
                        <a:rPr lang="en-US" sz="1800" b="1" i="0" u="none" strike="noStrike" dirty="0">
                          <a:solidFill>
                            <a:srgbClr val="5A5959"/>
                          </a:solidFill>
                          <a:effectLst/>
                          <a:latin typeface="Arial Narrow" panose="020B0606020202030204" pitchFamily="34" charset="0"/>
                        </a:rPr>
                        <a:t>11%</a:t>
                      </a:r>
                    </a:p>
                  </a:txBody>
                  <a:tcPr marL="7620" marR="7620" marT="7620" marB="0" anchor="ctr">
                    <a:lnL>
                      <a:noFill/>
                    </a:lnL>
                    <a:lnR>
                      <a:noFill/>
                    </a:lnR>
                    <a:lnT>
                      <a:noFill/>
                    </a:lnT>
                    <a:lnB>
                      <a:noFill/>
                    </a:lnB>
                    <a:solidFill>
                      <a:srgbClr val="FAC7C8"/>
                    </a:solidFill>
                  </a:tcPr>
                </a:tc>
                <a:extLst>
                  <a:ext uri="{0D108BD9-81ED-4DB2-BD59-A6C34878D82A}">
                    <a16:rowId xmlns:a16="http://schemas.microsoft.com/office/drawing/2014/main" val="3491586581"/>
                  </a:ext>
                </a:extLst>
              </a:tr>
              <a:tr h="583751">
                <a:tc>
                  <a:txBody>
                    <a:bodyPr/>
                    <a:lstStyle/>
                    <a:p>
                      <a:pPr algn="ctr" fontAlgn="b"/>
                      <a:r>
                        <a:rPr lang="fr-FR" sz="1800" b="1" i="0" u="none" strike="noStrike" dirty="0">
                          <a:solidFill>
                            <a:srgbClr val="5A5959"/>
                          </a:solidFill>
                          <a:effectLst/>
                          <a:latin typeface="Arial Narrow" panose="020B0606020202030204" pitchFamily="34" charset="0"/>
                        </a:rPr>
                        <a:t>Partage d'une maison contre loyer ou travail</a:t>
                      </a:r>
                    </a:p>
                  </a:txBody>
                  <a:tcPr marL="7620" marR="7620" marT="7620" marB="0" anchor="ctr">
                    <a:lnL>
                      <a:noFill/>
                    </a:lnL>
                    <a:lnR>
                      <a:noFill/>
                    </a:lnR>
                    <a:lnT>
                      <a:noFill/>
                    </a:lnT>
                    <a:lnB>
                      <a:noFill/>
                    </a:lnB>
                  </a:tcPr>
                </a:tc>
                <a:tc>
                  <a:txBody>
                    <a:bodyPr/>
                    <a:lstStyle/>
                    <a:p>
                      <a:pPr algn="ctr" fontAlgn="b"/>
                      <a:r>
                        <a:rPr lang="en-US" sz="1800" b="1" i="0" u="none" strike="noStrike" dirty="0">
                          <a:solidFill>
                            <a:srgbClr val="5A5959"/>
                          </a:solidFill>
                          <a:effectLst/>
                          <a:latin typeface="Arial Narrow" panose="020B0606020202030204" pitchFamily="34" charset="0"/>
                        </a:rPr>
                        <a:t>6%</a:t>
                      </a:r>
                    </a:p>
                  </a:txBody>
                  <a:tcPr marL="7620" marR="7620" marT="7620" marB="0" anchor="ctr">
                    <a:lnL>
                      <a:noFill/>
                    </a:lnL>
                    <a:lnR>
                      <a:noFill/>
                    </a:lnR>
                    <a:lnT>
                      <a:noFill/>
                    </a:lnT>
                    <a:lnB>
                      <a:noFill/>
                    </a:lnB>
                    <a:solidFill>
                      <a:srgbClr val="FAD0D0"/>
                    </a:solidFill>
                  </a:tcPr>
                </a:tc>
                <a:tc>
                  <a:txBody>
                    <a:bodyPr/>
                    <a:lstStyle/>
                    <a:p>
                      <a:pPr algn="ctr" fontAlgn="b"/>
                      <a:r>
                        <a:rPr lang="en-US" sz="1800" b="1" i="0" u="none" strike="noStrike">
                          <a:solidFill>
                            <a:srgbClr val="5A5959"/>
                          </a:solidFill>
                          <a:effectLst/>
                          <a:latin typeface="Arial Narrow" panose="020B0606020202030204" pitchFamily="34" charset="0"/>
                        </a:rPr>
                        <a:t>8%</a:t>
                      </a:r>
                    </a:p>
                  </a:txBody>
                  <a:tcPr marL="7620" marR="7620" marT="7620" marB="0" anchor="ctr">
                    <a:lnL>
                      <a:noFill/>
                    </a:lnL>
                    <a:lnR>
                      <a:noFill/>
                    </a:lnR>
                    <a:lnT>
                      <a:noFill/>
                    </a:lnT>
                    <a:lnB>
                      <a:noFill/>
                    </a:lnB>
                    <a:solidFill>
                      <a:srgbClr val="FACDCD"/>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3174262876"/>
                  </a:ext>
                </a:extLst>
              </a:tr>
              <a:tr h="651688">
                <a:tc>
                  <a:txBody>
                    <a:bodyPr/>
                    <a:lstStyle/>
                    <a:p>
                      <a:pPr algn="ctr" fontAlgn="b"/>
                      <a:r>
                        <a:rPr lang="fr-FR" sz="1800" b="1" i="0" u="none" strike="noStrike" dirty="0">
                          <a:solidFill>
                            <a:srgbClr val="5A5959"/>
                          </a:solidFill>
                          <a:effectLst/>
                          <a:latin typeface="Arial Narrow" panose="020B0606020202030204" pitchFamily="34" charset="0"/>
                        </a:rPr>
                        <a:t>Maison empruntée gratuitement (accord propriétaire)</a:t>
                      </a:r>
                    </a:p>
                  </a:txBody>
                  <a:tcPr marL="7620" marR="7620" marT="7620" marB="0" anchor="ctr">
                    <a:lnL>
                      <a:noFill/>
                    </a:lnL>
                    <a:lnR>
                      <a:noFill/>
                    </a:lnR>
                    <a:lnT>
                      <a:noFill/>
                    </a:lnT>
                    <a:lnB>
                      <a:noFill/>
                    </a:lnB>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6%</a:t>
                      </a:r>
                    </a:p>
                  </a:txBody>
                  <a:tcPr marL="7620" marR="7620" marT="7620" marB="0" anchor="ctr">
                    <a:lnL>
                      <a:noFill/>
                    </a:lnL>
                    <a:lnR>
                      <a:noFill/>
                    </a:lnR>
                    <a:lnT>
                      <a:noFill/>
                    </a:lnT>
                    <a:lnB>
                      <a:noFill/>
                    </a:lnB>
                    <a:solidFill>
                      <a:srgbClr val="FAD0D0"/>
                    </a:solidFill>
                  </a:tcPr>
                </a:tc>
                <a:tc>
                  <a:txBody>
                    <a:bodyPr/>
                    <a:lstStyle/>
                    <a:p>
                      <a:pPr algn="ctr" fontAlgn="b"/>
                      <a:r>
                        <a:rPr lang="en-US" sz="1800" b="1" i="0" u="none" strike="noStrike" dirty="0">
                          <a:solidFill>
                            <a:srgbClr val="5A5959"/>
                          </a:solidFill>
                          <a:effectLst/>
                          <a:latin typeface="Arial Narrow" panose="020B0606020202030204" pitchFamily="34" charset="0"/>
                        </a:rPr>
                        <a:t>11%</a:t>
                      </a:r>
                    </a:p>
                  </a:txBody>
                  <a:tcPr marL="7620" marR="7620" marT="7620" marB="0" anchor="ctr">
                    <a:lnL>
                      <a:noFill/>
                    </a:lnL>
                    <a:lnR>
                      <a:noFill/>
                    </a:lnR>
                    <a:lnT>
                      <a:noFill/>
                    </a:lnT>
                    <a:lnB>
                      <a:noFill/>
                    </a:lnB>
                    <a:solidFill>
                      <a:srgbClr val="FAC7C8"/>
                    </a:solidFill>
                  </a:tcPr>
                </a:tc>
                <a:extLst>
                  <a:ext uri="{0D108BD9-81ED-4DB2-BD59-A6C34878D82A}">
                    <a16:rowId xmlns:a16="http://schemas.microsoft.com/office/drawing/2014/main" val="2966757207"/>
                  </a:ext>
                </a:extLst>
              </a:tr>
              <a:tr h="434459">
                <a:tc>
                  <a:txBody>
                    <a:bodyPr/>
                    <a:lstStyle/>
                    <a:p>
                      <a:pPr algn="ctr" fontAlgn="b"/>
                      <a:r>
                        <a:rPr lang="en-US" sz="1800" b="1" i="0" u="none" strike="noStrike" dirty="0" err="1">
                          <a:solidFill>
                            <a:srgbClr val="5A5959"/>
                          </a:solidFill>
                          <a:effectLst/>
                          <a:latin typeface="Arial Narrow" panose="020B0606020202030204" pitchFamily="34" charset="0"/>
                        </a:rPr>
                        <a:t>Maison</a:t>
                      </a:r>
                      <a:r>
                        <a:rPr lang="en-US" sz="1800" b="1" i="0" u="none" strike="noStrike" dirty="0">
                          <a:solidFill>
                            <a:srgbClr val="5A5959"/>
                          </a:solidFill>
                          <a:effectLst/>
                          <a:latin typeface="Arial Narrow" panose="020B0606020202030204" pitchFamily="34" charset="0"/>
                        </a:rPr>
                        <a:t> </a:t>
                      </a:r>
                      <a:r>
                        <a:rPr lang="en-US" sz="1800" b="1" i="0" u="none" strike="noStrike" dirty="0" err="1">
                          <a:solidFill>
                            <a:srgbClr val="5A5959"/>
                          </a:solidFill>
                          <a:effectLst/>
                          <a:latin typeface="Arial Narrow" panose="020B0606020202030204" pitchFamily="34" charset="0"/>
                        </a:rPr>
                        <a:t>individuelle</a:t>
                      </a:r>
                      <a:r>
                        <a:rPr lang="en-US" sz="1800" b="1" i="0" u="none" strike="noStrike" dirty="0">
                          <a:solidFill>
                            <a:srgbClr val="5A5959"/>
                          </a:solidFill>
                          <a:effectLst/>
                          <a:latin typeface="Arial Narrow" panose="020B0606020202030204" pitchFamily="34" charset="0"/>
                        </a:rPr>
                        <a:t> </a:t>
                      </a:r>
                      <a:r>
                        <a:rPr lang="en-US" sz="1800" b="1" i="0" u="none" strike="noStrike" dirty="0" err="1">
                          <a:solidFill>
                            <a:srgbClr val="5A5959"/>
                          </a:solidFill>
                          <a:effectLst/>
                          <a:latin typeface="Arial Narrow" panose="020B0606020202030204" pitchFamily="34" charset="0"/>
                        </a:rPr>
                        <a:t>louée</a:t>
                      </a:r>
                      <a:endParaRPr lang="en-US" sz="1800" b="1" i="0" u="none" strike="noStrike" dirty="0">
                        <a:solidFill>
                          <a:srgbClr val="5A5959"/>
                        </a:solidFill>
                        <a:effectLst/>
                        <a:latin typeface="Arial Narrow" panose="020B0606020202030204" pitchFamily="34" charset="0"/>
                      </a:endParaRPr>
                    </a:p>
                  </a:txBody>
                  <a:tcPr marL="7620"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6%</a:t>
                      </a:r>
                    </a:p>
                  </a:txBody>
                  <a:tcPr marL="7620" marR="7620" marT="7620" marB="0" anchor="ctr">
                    <a:lnL>
                      <a:noFill/>
                    </a:lnL>
                    <a:lnR>
                      <a:noFill/>
                    </a:lnR>
                    <a:lnT>
                      <a:noFill/>
                    </a:lnT>
                    <a:lnB>
                      <a:noFill/>
                    </a:lnB>
                    <a:solidFill>
                      <a:srgbClr val="FAD0D0"/>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2039475465"/>
                  </a:ext>
                </a:extLst>
              </a:tr>
              <a:tr h="434459">
                <a:tc>
                  <a:txBody>
                    <a:bodyPr/>
                    <a:lstStyle/>
                    <a:p>
                      <a:pPr algn="ctr" fontAlgn="b"/>
                      <a:r>
                        <a:rPr lang="en-US" sz="1800" b="1" i="0" u="none" strike="noStrike" dirty="0" err="1">
                          <a:solidFill>
                            <a:srgbClr val="5A5959"/>
                          </a:solidFill>
                          <a:effectLst/>
                          <a:latin typeface="Arial Narrow" panose="020B0606020202030204" pitchFamily="34" charset="0"/>
                        </a:rPr>
                        <a:t>Abris</a:t>
                      </a:r>
                      <a:r>
                        <a:rPr lang="en-US" sz="1800" b="1" i="0" u="none" strike="noStrike" dirty="0">
                          <a:solidFill>
                            <a:srgbClr val="5A5959"/>
                          </a:solidFill>
                          <a:effectLst/>
                          <a:latin typeface="Arial Narrow" panose="020B0606020202030204" pitchFamily="34" charset="0"/>
                        </a:rPr>
                        <a:t> de fortune (</a:t>
                      </a:r>
                      <a:r>
                        <a:rPr lang="en-US" sz="1800" b="1" i="0" u="none" strike="noStrike" dirty="0" err="1">
                          <a:solidFill>
                            <a:srgbClr val="5A5959"/>
                          </a:solidFill>
                          <a:effectLst/>
                          <a:latin typeface="Arial Narrow" panose="020B0606020202030204" pitchFamily="34" charset="0"/>
                        </a:rPr>
                        <a:t>gratuit</a:t>
                      </a:r>
                      <a:r>
                        <a:rPr lang="en-US" sz="1800" b="1" i="0" u="none" strike="noStrike" dirty="0">
                          <a:solidFill>
                            <a:srgbClr val="5A5959"/>
                          </a:solidFill>
                          <a:effectLst/>
                          <a:latin typeface="Arial Narrow" panose="020B0606020202030204" pitchFamily="34" charset="0"/>
                        </a:rPr>
                        <a:t>)</a:t>
                      </a:r>
                    </a:p>
                  </a:txBody>
                  <a:tcPr marL="7620"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11%</a:t>
                      </a:r>
                    </a:p>
                  </a:txBody>
                  <a:tcPr marL="7620" marR="7620" marT="7620" marB="0" anchor="ctr">
                    <a:lnL>
                      <a:noFill/>
                    </a:lnL>
                    <a:lnR>
                      <a:noFill/>
                    </a:lnR>
                    <a:lnT>
                      <a:noFill/>
                    </a:lnT>
                    <a:lnB>
                      <a:noFill/>
                    </a:lnB>
                    <a:solidFill>
                      <a:srgbClr val="FAC7C8"/>
                    </a:solidFill>
                  </a:tcPr>
                </a:tc>
                <a:tc>
                  <a:txBody>
                    <a:bodyPr/>
                    <a:lstStyle/>
                    <a:p>
                      <a:pPr algn="ctr" fontAlgn="b"/>
                      <a:r>
                        <a:rPr lang="en-US" sz="1800" b="1" i="0" u="none" strike="noStrike" dirty="0">
                          <a:solidFill>
                            <a:srgbClr val="5A5959"/>
                          </a:solidFill>
                          <a:effectLst/>
                          <a:latin typeface="Arial Narrow" panose="020B0606020202030204" pitchFamily="34" charset="0"/>
                        </a:rPr>
                        <a:t>6%</a:t>
                      </a:r>
                    </a:p>
                  </a:txBody>
                  <a:tcPr marL="7620" marR="7620" marT="7620" marB="0" anchor="ctr">
                    <a:lnL>
                      <a:noFill/>
                    </a:lnL>
                    <a:lnR>
                      <a:noFill/>
                    </a:lnR>
                    <a:lnT>
                      <a:noFill/>
                    </a:lnT>
                    <a:lnB>
                      <a:noFill/>
                    </a:lnB>
                    <a:solidFill>
                      <a:srgbClr val="FAD0D0"/>
                    </a:solidFill>
                  </a:tcPr>
                </a:tc>
                <a:extLst>
                  <a:ext uri="{0D108BD9-81ED-4DB2-BD59-A6C34878D82A}">
                    <a16:rowId xmlns:a16="http://schemas.microsoft.com/office/drawing/2014/main" val="4098243062"/>
                  </a:ext>
                </a:extLst>
              </a:tr>
              <a:tr h="434459">
                <a:tc>
                  <a:txBody>
                    <a:bodyPr/>
                    <a:lstStyle/>
                    <a:p>
                      <a:pPr algn="ctr" fontAlgn="b"/>
                      <a:r>
                        <a:rPr lang="fr-FR" sz="1800" b="1" i="0" u="none" strike="noStrike" dirty="0">
                          <a:solidFill>
                            <a:srgbClr val="5A5959"/>
                          </a:solidFill>
                          <a:effectLst/>
                          <a:latin typeface="Arial Narrow" panose="020B0606020202030204" pitchFamily="34" charset="0"/>
                        </a:rPr>
                        <a:t>Abris de fortune (loyer ou travail)</a:t>
                      </a:r>
                    </a:p>
                  </a:txBody>
                  <a:tcPr marL="7620"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6%</a:t>
                      </a:r>
                    </a:p>
                  </a:txBody>
                  <a:tcPr marL="7620" marR="7620" marT="7620" marB="0" anchor="ctr">
                    <a:lnL>
                      <a:noFill/>
                    </a:lnL>
                    <a:lnR>
                      <a:noFill/>
                    </a:lnR>
                    <a:lnT>
                      <a:noFill/>
                    </a:lnT>
                    <a:lnB>
                      <a:noFill/>
                    </a:lnB>
                    <a:solidFill>
                      <a:srgbClr val="FAD0D0"/>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323003114"/>
                  </a:ext>
                </a:extLst>
              </a:tr>
              <a:tr h="434459">
                <a:tc>
                  <a:txBody>
                    <a:bodyPr/>
                    <a:lstStyle/>
                    <a:p>
                      <a:pPr algn="ctr" fontAlgn="b"/>
                      <a:r>
                        <a:rPr lang="fr-FR" sz="1800" b="1" i="0" u="none" strike="noStrike" dirty="0">
                          <a:solidFill>
                            <a:srgbClr val="5A5959"/>
                          </a:solidFill>
                          <a:effectLst/>
                          <a:latin typeface="Arial Narrow" panose="020B0606020202030204" pitchFamily="34" charset="0"/>
                        </a:rPr>
                        <a:t>Abris de fortune dans site intégré</a:t>
                      </a:r>
                    </a:p>
                  </a:txBody>
                  <a:tcPr marL="7620"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6%</a:t>
                      </a:r>
                    </a:p>
                  </a:txBody>
                  <a:tcPr marL="7620" marR="7620" marT="7620" marB="0" anchor="ctr">
                    <a:lnL>
                      <a:noFill/>
                    </a:lnL>
                    <a:lnR>
                      <a:noFill/>
                    </a:lnR>
                    <a:lnT>
                      <a:noFill/>
                    </a:lnT>
                    <a:lnB>
                      <a:noFill/>
                    </a:lnB>
                    <a:solidFill>
                      <a:srgbClr val="FAD0D0"/>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526302318"/>
                  </a:ext>
                </a:extLst>
              </a:tr>
              <a:tr h="434459">
                <a:tc>
                  <a:txBody>
                    <a:bodyPr/>
                    <a:lstStyle/>
                    <a:p>
                      <a:pPr algn="ctr" fontAlgn="b"/>
                      <a:r>
                        <a:rPr lang="fr-FR" sz="1800" b="1" i="0" u="none" strike="noStrike" dirty="0">
                          <a:solidFill>
                            <a:srgbClr val="5A5959"/>
                          </a:solidFill>
                          <a:effectLst/>
                          <a:latin typeface="Arial Narrow" panose="020B0606020202030204" pitchFamily="34" charset="0"/>
                        </a:rPr>
                        <a:t>Abris de fortune dans site isolé</a:t>
                      </a:r>
                    </a:p>
                  </a:txBody>
                  <a:tcPr marL="7620"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6%</a:t>
                      </a:r>
                    </a:p>
                  </a:txBody>
                  <a:tcPr marL="7620" marR="7620" marT="7620" marB="0" anchor="ctr">
                    <a:lnL>
                      <a:noFill/>
                    </a:lnL>
                    <a:lnR>
                      <a:noFill/>
                    </a:lnR>
                    <a:lnT>
                      <a:noFill/>
                    </a:lnT>
                    <a:lnB>
                      <a:noFill/>
                    </a:lnB>
                    <a:solidFill>
                      <a:srgbClr val="FAD0D0"/>
                    </a:solidFill>
                  </a:tcPr>
                </a:tc>
                <a:tc>
                  <a:txBody>
                    <a:bodyPr/>
                    <a:lstStyle/>
                    <a:p>
                      <a:pPr algn="ctr" fontAlgn="b"/>
                      <a:r>
                        <a:rPr lang="en-US" sz="1800" b="1" i="0" u="none" strike="noStrike">
                          <a:solidFill>
                            <a:srgbClr val="5A5959"/>
                          </a:solidFill>
                          <a:effectLst/>
                          <a:latin typeface="Arial Narrow" panose="020B0606020202030204" pitchFamily="34" charset="0"/>
                        </a:rPr>
                        <a:t>8%</a:t>
                      </a:r>
                    </a:p>
                  </a:txBody>
                  <a:tcPr marL="7620" marR="7620" marT="7620" marB="0" anchor="ctr">
                    <a:lnL>
                      <a:noFill/>
                    </a:lnL>
                    <a:lnR>
                      <a:noFill/>
                    </a:lnR>
                    <a:lnT>
                      <a:noFill/>
                    </a:lnT>
                    <a:lnB>
                      <a:noFill/>
                    </a:lnB>
                    <a:solidFill>
                      <a:srgbClr val="FACDCD"/>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2408417267"/>
                  </a:ext>
                </a:extLst>
              </a:tr>
              <a:tr h="295874">
                <a:tc>
                  <a:txBody>
                    <a:bodyPr/>
                    <a:lstStyle/>
                    <a:p>
                      <a:pPr algn="ctr" fontAlgn="b"/>
                      <a:r>
                        <a:rPr lang="en-US" sz="1800" b="1" i="0" u="none" strike="noStrike" dirty="0">
                          <a:solidFill>
                            <a:srgbClr val="5A5959"/>
                          </a:solidFill>
                          <a:effectLst/>
                          <a:latin typeface="Arial Narrow" panose="020B0606020202030204" pitchFamily="34" charset="0"/>
                        </a:rPr>
                        <a:t>Centre </a:t>
                      </a:r>
                      <a:r>
                        <a:rPr lang="en-US" sz="1800" b="1" i="0" u="none" strike="noStrike" dirty="0" err="1">
                          <a:solidFill>
                            <a:srgbClr val="5A5959"/>
                          </a:solidFill>
                          <a:effectLst/>
                          <a:latin typeface="Arial Narrow" panose="020B0606020202030204" pitchFamily="34" charset="0"/>
                        </a:rPr>
                        <a:t>collectif</a:t>
                      </a:r>
                      <a:endParaRPr lang="en-US" sz="1800" b="1" i="0" u="none" strike="noStrike" dirty="0">
                        <a:solidFill>
                          <a:srgbClr val="5A5959"/>
                        </a:solidFill>
                        <a:effectLst/>
                        <a:latin typeface="Arial Narrow" panose="020B0606020202030204" pitchFamily="34" charset="0"/>
                      </a:endParaRPr>
                    </a:p>
                  </a:txBody>
                  <a:tcPr marL="7620"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6%</a:t>
                      </a:r>
                    </a:p>
                  </a:txBody>
                  <a:tcPr marL="7620" marR="7620" marT="7620" marB="0" anchor="ctr">
                    <a:lnL>
                      <a:noFill/>
                    </a:lnL>
                    <a:lnR>
                      <a:noFill/>
                    </a:lnR>
                    <a:lnT>
                      <a:noFill/>
                    </a:lnT>
                    <a:lnB>
                      <a:noFill/>
                    </a:lnB>
                    <a:solidFill>
                      <a:srgbClr val="FAD0D0"/>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6%</a:t>
                      </a:r>
                    </a:p>
                  </a:txBody>
                  <a:tcPr marL="7620" marR="7620" marT="7620" marB="0" anchor="ctr">
                    <a:lnL>
                      <a:noFill/>
                    </a:lnL>
                    <a:lnR>
                      <a:noFill/>
                    </a:lnR>
                    <a:lnT>
                      <a:noFill/>
                    </a:lnT>
                    <a:lnB>
                      <a:noFill/>
                    </a:lnB>
                    <a:solidFill>
                      <a:srgbClr val="FAD0D0"/>
                    </a:solidFill>
                  </a:tcPr>
                </a:tc>
                <a:tc>
                  <a:txBody>
                    <a:bodyPr/>
                    <a:lstStyle/>
                    <a:p>
                      <a:pPr algn="ctr" fontAlgn="b"/>
                      <a:r>
                        <a:rPr lang="en-US" sz="1800" b="1" i="0" u="none" strike="noStrike" dirty="0">
                          <a:solidFill>
                            <a:srgbClr val="5A5959"/>
                          </a:solidFill>
                          <a:effectLst/>
                          <a:latin typeface="Arial Narrow" panose="020B0606020202030204" pitchFamily="34" charset="0"/>
                        </a:rPr>
                        <a:t>6%</a:t>
                      </a:r>
                    </a:p>
                  </a:txBody>
                  <a:tcPr marL="7620" marR="7620" marT="7620" marB="0" anchor="ctr">
                    <a:lnL>
                      <a:noFill/>
                    </a:lnL>
                    <a:lnR>
                      <a:noFill/>
                    </a:lnR>
                    <a:lnT>
                      <a:noFill/>
                    </a:lnT>
                    <a:lnB>
                      <a:noFill/>
                    </a:lnB>
                    <a:solidFill>
                      <a:srgbClr val="FAD0D0"/>
                    </a:solidFill>
                  </a:tcPr>
                </a:tc>
                <a:extLst>
                  <a:ext uri="{0D108BD9-81ED-4DB2-BD59-A6C34878D82A}">
                    <a16:rowId xmlns:a16="http://schemas.microsoft.com/office/drawing/2014/main" val="809747783"/>
                  </a:ext>
                </a:extLst>
              </a:tr>
              <a:tr h="295874">
                <a:tc>
                  <a:txBody>
                    <a:bodyPr/>
                    <a:lstStyle/>
                    <a:p>
                      <a:pPr algn="ctr" fontAlgn="b"/>
                      <a:r>
                        <a:rPr lang="en-US" sz="1800" b="1" i="0" u="none" strike="noStrike" dirty="0" err="1">
                          <a:solidFill>
                            <a:srgbClr val="5A5959"/>
                          </a:solidFill>
                          <a:effectLst/>
                          <a:latin typeface="Arial Narrow" panose="020B0606020202030204" pitchFamily="34" charset="0"/>
                        </a:rPr>
                        <a:t>Autre</a:t>
                      </a:r>
                      <a:endParaRPr lang="en-US" sz="1800" b="1" i="0" u="none" strike="noStrike" dirty="0">
                        <a:solidFill>
                          <a:srgbClr val="5A5959"/>
                        </a:solidFill>
                        <a:effectLst/>
                        <a:latin typeface="Arial Narrow" panose="020B0606020202030204" pitchFamily="34" charset="0"/>
                      </a:endParaRPr>
                    </a:p>
                  </a:txBody>
                  <a:tcPr marL="7620"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9%</a:t>
                      </a:r>
                    </a:p>
                  </a:txBody>
                  <a:tcPr marL="7620" marR="7620" marT="7620" marB="0" anchor="ctr">
                    <a:lnL>
                      <a:noFill/>
                    </a:lnL>
                    <a:lnR>
                      <a:noFill/>
                    </a:lnR>
                    <a:lnT>
                      <a:noFill/>
                    </a:lnT>
                    <a:lnB>
                      <a:noFill/>
                    </a:lnB>
                    <a:solidFill>
                      <a:srgbClr val="FACBCB"/>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3841788673"/>
                  </a:ext>
                </a:extLst>
              </a:tr>
            </a:tbl>
          </a:graphicData>
        </a:graphic>
      </p:graphicFrame>
      <p:sp>
        <p:nvSpPr>
          <p:cNvPr id="2" name="TextBox 1"/>
          <p:cNvSpPr txBox="1"/>
          <p:nvPr/>
        </p:nvSpPr>
        <p:spPr>
          <a:xfrm>
            <a:off x="233306" y="676395"/>
            <a:ext cx="7981949" cy="646331"/>
          </a:xfrm>
          <a:prstGeom prst="rect">
            <a:avLst/>
          </a:prstGeom>
          <a:noFill/>
        </p:spPr>
        <p:txBody>
          <a:bodyPr wrap="square" rtlCol="0">
            <a:spAutoFit/>
          </a:bodyPr>
          <a:lstStyle/>
          <a:p>
            <a:pPr algn="just"/>
            <a:r>
              <a:rPr lang="fr-FR" dirty="0">
                <a:solidFill>
                  <a:srgbClr val="5A5959"/>
                </a:solidFill>
              </a:rPr>
              <a:t>Dans 13 des 17 ZS où la présence de retournés a été rapportée (sauf Kongolo), les ménages retournés sont propriétaires de leurs abris selon les IC dans la majorité des AS. </a:t>
            </a:r>
          </a:p>
        </p:txBody>
      </p:sp>
    </p:spTree>
    <p:extLst>
      <p:ext uri="{BB962C8B-B14F-4D97-AF65-F5344CB8AC3E}">
        <p14:creationId xmlns:p14="http://schemas.microsoft.com/office/powerpoint/2010/main" val="2948835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7" name="TextBox 6"/>
          <p:cNvSpPr txBox="1"/>
          <p:nvPr/>
        </p:nvSpPr>
        <p:spPr>
          <a:xfrm>
            <a:off x="289560" y="174170"/>
            <a:ext cx="8296275" cy="707886"/>
          </a:xfrm>
          <a:prstGeom prst="rect">
            <a:avLst/>
          </a:prstGeom>
          <a:noFill/>
        </p:spPr>
        <p:txBody>
          <a:bodyPr wrap="square" rtlCol="0">
            <a:spAutoFit/>
          </a:bodyPr>
          <a:lstStyle/>
          <a:p>
            <a:r>
              <a:rPr lang="fr-FR" sz="2200" dirty="0">
                <a:solidFill>
                  <a:srgbClr val="EE5859"/>
                </a:solidFill>
              </a:rPr>
              <a:t>% d’AS par principal type d’abris des retournés, par ZS au HL : </a:t>
            </a:r>
            <a:endParaRPr lang="en-US" sz="2200" dirty="0">
              <a:solidFill>
                <a:srgbClr val="EE5859"/>
              </a:solidFill>
            </a:endParaRPr>
          </a:p>
          <a:p>
            <a:endParaRPr lang="fr-FR" dirty="0"/>
          </a:p>
        </p:txBody>
      </p:sp>
      <p:graphicFrame>
        <p:nvGraphicFramePr>
          <p:cNvPr id="5" name="Table 4"/>
          <p:cNvGraphicFramePr>
            <a:graphicFrameLocks noGrp="1"/>
          </p:cNvGraphicFramePr>
          <p:nvPr>
            <p:extLst>
              <p:ext uri="{D42A27DB-BD31-4B8C-83A1-F6EECF244321}">
                <p14:modId xmlns:p14="http://schemas.microsoft.com/office/powerpoint/2010/main" val="29780419"/>
              </p:ext>
            </p:extLst>
          </p:nvPr>
        </p:nvGraphicFramePr>
        <p:xfrm>
          <a:off x="438149" y="2019301"/>
          <a:ext cx="7753350" cy="4648198"/>
        </p:xfrm>
        <a:graphic>
          <a:graphicData uri="http://schemas.openxmlformats.org/drawingml/2006/table">
            <a:tbl>
              <a:tblPr/>
              <a:tblGrid>
                <a:gridCol w="2181371">
                  <a:extLst>
                    <a:ext uri="{9D8B030D-6E8A-4147-A177-3AD203B41FA5}">
                      <a16:colId xmlns:a16="http://schemas.microsoft.com/office/drawing/2014/main" val="1006335345"/>
                    </a:ext>
                  </a:extLst>
                </a:gridCol>
                <a:gridCol w="1707159">
                  <a:extLst>
                    <a:ext uri="{9D8B030D-6E8A-4147-A177-3AD203B41FA5}">
                      <a16:colId xmlns:a16="http://schemas.microsoft.com/office/drawing/2014/main" val="2665449504"/>
                    </a:ext>
                  </a:extLst>
                </a:gridCol>
                <a:gridCol w="1849423">
                  <a:extLst>
                    <a:ext uri="{9D8B030D-6E8A-4147-A177-3AD203B41FA5}">
                      <a16:colId xmlns:a16="http://schemas.microsoft.com/office/drawing/2014/main" val="3810080293"/>
                    </a:ext>
                  </a:extLst>
                </a:gridCol>
                <a:gridCol w="2015397">
                  <a:extLst>
                    <a:ext uri="{9D8B030D-6E8A-4147-A177-3AD203B41FA5}">
                      <a16:colId xmlns:a16="http://schemas.microsoft.com/office/drawing/2014/main" val="2468928766"/>
                    </a:ext>
                  </a:extLst>
                </a:gridCol>
              </a:tblGrid>
              <a:tr h="905493">
                <a:tc>
                  <a:txBody>
                    <a:bodyPr/>
                    <a:lstStyle/>
                    <a:p>
                      <a:pPr algn="ctr" fontAlgn="b"/>
                      <a:endParaRPr lang="en-US" sz="1800" b="1" i="0" u="none" strike="noStrike" dirty="0">
                        <a:solidFill>
                          <a:srgbClr val="5A5959"/>
                        </a:solidFill>
                        <a:effectLst/>
                        <a:latin typeface="Arial Narrow" panose="020B0606020202030204" pitchFamily="34" charset="0"/>
                      </a:endParaRPr>
                    </a:p>
                  </a:txBody>
                  <a:tcPr marL="7620"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Malemba Nkulu</a:t>
                      </a:r>
                    </a:p>
                  </a:txBody>
                  <a:tcPr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Mukanga</a:t>
                      </a:r>
                    </a:p>
                  </a:txBody>
                  <a:tcPr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Mulongo</a:t>
                      </a:r>
                    </a:p>
                  </a:txBody>
                  <a:tcPr marR="7620" marT="7620" marB="0" anchor="ctr">
                    <a:lnL>
                      <a:noFill/>
                    </a:lnL>
                    <a:lnR>
                      <a:noFill/>
                    </a:lnR>
                    <a:lnT>
                      <a:noFill/>
                    </a:lnT>
                    <a:lnB>
                      <a:noFill/>
                    </a:lnB>
                  </a:tcPr>
                </a:tc>
                <a:extLst>
                  <a:ext uri="{0D108BD9-81ED-4DB2-BD59-A6C34878D82A}">
                    <a16:rowId xmlns:a16="http://schemas.microsoft.com/office/drawing/2014/main" val="3959408191"/>
                  </a:ext>
                </a:extLst>
              </a:tr>
              <a:tr h="482930">
                <a:tc>
                  <a:txBody>
                    <a:bodyPr/>
                    <a:lstStyle/>
                    <a:p>
                      <a:pPr algn="ctr" fontAlgn="b"/>
                      <a:r>
                        <a:rPr lang="en-US" sz="1800" b="1" i="0" u="none" strike="noStrike" dirty="0" err="1">
                          <a:solidFill>
                            <a:srgbClr val="5A5959"/>
                          </a:solidFill>
                          <a:effectLst/>
                          <a:latin typeface="Arial Narrow" panose="020B0606020202030204" pitchFamily="34" charset="0"/>
                        </a:rPr>
                        <a:t>Maison</a:t>
                      </a:r>
                      <a:r>
                        <a:rPr lang="en-US" sz="1800" b="1" i="0" u="none" strike="noStrike" dirty="0">
                          <a:solidFill>
                            <a:srgbClr val="5A5959"/>
                          </a:solidFill>
                          <a:effectLst/>
                          <a:latin typeface="Arial Narrow" panose="020B0606020202030204" pitchFamily="34" charset="0"/>
                        </a:rPr>
                        <a:t> </a:t>
                      </a:r>
                      <a:r>
                        <a:rPr lang="en-US" sz="1800" b="1" i="0" u="none" strike="noStrike" dirty="0" err="1">
                          <a:solidFill>
                            <a:srgbClr val="5A5959"/>
                          </a:solidFill>
                          <a:effectLst/>
                          <a:latin typeface="Arial Narrow" panose="020B0606020202030204" pitchFamily="34" charset="0"/>
                        </a:rPr>
                        <a:t>propre</a:t>
                      </a:r>
                      <a:endParaRPr lang="en-US" sz="1800" b="1" i="0" u="none" strike="noStrike" dirty="0">
                        <a:solidFill>
                          <a:srgbClr val="5A5959"/>
                        </a:solidFill>
                        <a:effectLst/>
                        <a:latin typeface="Arial Narrow" panose="020B0606020202030204" pitchFamily="34" charset="0"/>
                      </a:endParaRPr>
                    </a:p>
                  </a:txBody>
                  <a:tcPr marL="7620" marR="7620" marT="7620" marB="0" anchor="ctr">
                    <a:lnL>
                      <a:noFill/>
                    </a:lnL>
                    <a:lnR>
                      <a:noFill/>
                    </a:lnR>
                    <a:lnT>
                      <a:noFill/>
                    </a:lnT>
                    <a:lnB>
                      <a:noFill/>
                    </a:lnB>
                  </a:tcPr>
                </a:tc>
                <a:tc>
                  <a:txBody>
                    <a:bodyPr/>
                    <a:lstStyle/>
                    <a:p>
                      <a:pPr algn="ctr" fontAlgn="b"/>
                      <a:r>
                        <a:rPr lang="en-US" sz="1800" b="1" i="0" u="none" strike="noStrike" dirty="0">
                          <a:solidFill>
                            <a:srgbClr val="5A5959"/>
                          </a:solidFill>
                          <a:effectLst/>
                          <a:latin typeface="Arial Narrow" panose="020B0606020202030204" pitchFamily="34" charset="0"/>
                        </a:rPr>
                        <a:t>50%</a:t>
                      </a:r>
                    </a:p>
                  </a:txBody>
                  <a:tcPr marL="7620" marR="7620" marT="7620" marB="0" anchor="ctr">
                    <a:lnL>
                      <a:noFill/>
                    </a:lnL>
                    <a:lnR>
                      <a:noFill/>
                    </a:lnR>
                    <a:lnT>
                      <a:noFill/>
                    </a:lnT>
                    <a:lnB>
                      <a:noFill/>
                    </a:lnB>
                    <a:solidFill>
                      <a:srgbClr val="F5999A"/>
                    </a:solidFill>
                  </a:tcPr>
                </a:tc>
                <a:tc>
                  <a:txBody>
                    <a:bodyPr/>
                    <a:lstStyle/>
                    <a:p>
                      <a:pPr algn="ctr" fontAlgn="b"/>
                      <a:r>
                        <a:rPr lang="en-US" sz="1800" b="1" i="0" u="none" strike="noStrike">
                          <a:solidFill>
                            <a:srgbClr val="5A5959"/>
                          </a:solidFill>
                          <a:effectLst/>
                          <a:latin typeface="Arial Narrow" panose="020B0606020202030204" pitchFamily="34" charset="0"/>
                        </a:rPr>
                        <a:t>18%</a:t>
                      </a:r>
                    </a:p>
                  </a:txBody>
                  <a:tcPr marL="7620" marR="7620" marT="7620" marB="0" anchor="ctr">
                    <a:lnL>
                      <a:noFill/>
                    </a:lnL>
                    <a:lnR>
                      <a:noFill/>
                    </a:lnR>
                    <a:lnT>
                      <a:noFill/>
                    </a:lnT>
                    <a:lnB>
                      <a:noFill/>
                    </a:lnB>
                    <a:solidFill>
                      <a:srgbClr val="F9C3C3"/>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336987881"/>
                  </a:ext>
                </a:extLst>
              </a:tr>
              <a:tr h="925615">
                <a:tc>
                  <a:txBody>
                    <a:bodyPr/>
                    <a:lstStyle/>
                    <a:p>
                      <a:pPr algn="ctr" fontAlgn="b"/>
                      <a:r>
                        <a:rPr lang="fr-FR" sz="1800" b="1" i="0" u="none" strike="noStrike">
                          <a:solidFill>
                            <a:srgbClr val="5A5959"/>
                          </a:solidFill>
                          <a:effectLst/>
                          <a:latin typeface="Arial Narrow" panose="020B0606020202030204" pitchFamily="34" charset="0"/>
                        </a:rPr>
                        <a:t>Partage d'une maison sans frais</a:t>
                      </a:r>
                    </a:p>
                  </a:txBody>
                  <a:tcPr marL="7620" marR="7620" marT="7620" marB="0" anchor="ctr">
                    <a:lnL>
                      <a:noFill/>
                    </a:lnL>
                    <a:lnR>
                      <a:noFill/>
                    </a:lnR>
                    <a:lnT>
                      <a:noFill/>
                    </a:lnT>
                    <a:lnB>
                      <a:noFill/>
                    </a:lnB>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55%</a:t>
                      </a:r>
                    </a:p>
                  </a:txBody>
                  <a:tcPr marL="7620" marR="7620" marT="7620" marB="0" anchor="ctr">
                    <a:lnL>
                      <a:noFill/>
                    </a:lnL>
                    <a:lnR>
                      <a:noFill/>
                    </a:lnR>
                    <a:lnT>
                      <a:noFill/>
                    </a:lnT>
                    <a:lnB>
                      <a:noFill/>
                    </a:lnB>
                    <a:solidFill>
                      <a:srgbClr val="F49394"/>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1669114423"/>
                  </a:ext>
                </a:extLst>
              </a:tr>
              <a:tr h="925615">
                <a:tc>
                  <a:txBody>
                    <a:bodyPr/>
                    <a:lstStyle/>
                    <a:p>
                      <a:pPr algn="ctr" fontAlgn="b"/>
                      <a:r>
                        <a:rPr lang="fr-FR" sz="1800" b="1" i="0" u="none" strike="noStrike">
                          <a:solidFill>
                            <a:srgbClr val="5A5959"/>
                          </a:solidFill>
                          <a:effectLst/>
                          <a:latin typeface="Arial Narrow" panose="020B0606020202030204" pitchFamily="34" charset="0"/>
                        </a:rPr>
                        <a:t>Partage d'une maison contre loyer ou travail</a:t>
                      </a:r>
                    </a:p>
                  </a:txBody>
                  <a:tcPr marL="7620"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100%</a:t>
                      </a:r>
                    </a:p>
                  </a:txBody>
                  <a:tcPr marL="7620" marR="7620" marT="7620" marB="0" anchor="ctr">
                    <a:lnL>
                      <a:noFill/>
                    </a:lnL>
                    <a:lnR>
                      <a:noFill/>
                    </a:lnR>
                    <a:lnT>
                      <a:noFill/>
                    </a:lnT>
                    <a:lnB>
                      <a:noFill/>
                    </a:lnB>
                    <a:solidFill>
                      <a:srgbClr val="EE5859"/>
                    </a:solidFill>
                  </a:tcPr>
                </a:tc>
                <a:extLst>
                  <a:ext uri="{0D108BD9-81ED-4DB2-BD59-A6C34878D82A}">
                    <a16:rowId xmlns:a16="http://schemas.microsoft.com/office/drawing/2014/main" val="3920092532"/>
                  </a:ext>
                </a:extLst>
              </a:tr>
              <a:tr h="925615">
                <a:tc>
                  <a:txBody>
                    <a:bodyPr/>
                    <a:lstStyle/>
                    <a:p>
                      <a:pPr algn="ctr" fontAlgn="b"/>
                      <a:r>
                        <a:rPr lang="en-US" sz="1800" b="1" i="0" u="none" strike="noStrike">
                          <a:solidFill>
                            <a:srgbClr val="5A5959"/>
                          </a:solidFill>
                          <a:effectLst/>
                          <a:latin typeface="Arial Narrow" panose="020B0606020202030204" pitchFamily="34" charset="0"/>
                        </a:rPr>
                        <a:t>Maison individuelle louée</a:t>
                      </a:r>
                    </a:p>
                  </a:txBody>
                  <a:tcPr marL="7620"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50%</a:t>
                      </a:r>
                    </a:p>
                  </a:txBody>
                  <a:tcPr marL="7620" marR="7620" marT="7620" marB="0" anchor="ctr">
                    <a:lnL>
                      <a:noFill/>
                    </a:lnL>
                    <a:lnR>
                      <a:noFill/>
                    </a:lnR>
                    <a:lnT>
                      <a:noFill/>
                    </a:lnT>
                    <a:lnB>
                      <a:noFill/>
                    </a:lnB>
                    <a:solidFill>
                      <a:srgbClr val="F5999A"/>
                    </a:solidFill>
                  </a:tcPr>
                </a:tc>
                <a:tc>
                  <a:txBody>
                    <a:bodyPr/>
                    <a:lstStyle/>
                    <a:p>
                      <a:pPr algn="ctr" fontAlgn="b"/>
                      <a:r>
                        <a:rPr lang="en-US" sz="1800" b="1" i="0" u="none" strike="noStrike">
                          <a:solidFill>
                            <a:srgbClr val="5A5959"/>
                          </a:solidFill>
                          <a:effectLst/>
                          <a:latin typeface="Arial Narrow" panose="020B0606020202030204" pitchFamily="34" charset="0"/>
                        </a:rPr>
                        <a:t>9%</a:t>
                      </a:r>
                    </a:p>
                  </a:txBody>
                  <a:tcPr marL="7620" marR="7620" marT="7620" marB="0" anchor="ctr">
                    <a:lnL>
                      <a:noFill/>
                    </a:lnL>
                    <a:lnR>
                      <a:noFill/>
                    </a:lnR>
                    <a:lnT>
                      <a:noFill/>
                    </a:lnT>
                    <a:lnB>
                      <a:noFill/>
                    </a:lnB>
                    <a:solidFill>
                      <a:srgbClr val="FACFCF"/>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2526833677"/>
                  </a:ext>
                </a:extLst>
              </a:tr>
              <a:tr h="482930">
                <a:tc>
                  <a:txBody>
                    <a:bodyPr/>
                    <a:lstStyle/>
                    <a:p>
                      <a:pPr algn="ctr" fontAlgn="b"/>
                      <a:r>
                        <a:rPr lang="en-US" sz="1800" b="1" i="0" u="none" strike="noStrike">
                          <a:solidFill>
                            <a:srgbClr val="5A5959"/>
                          </a:solidFill>
                          <a:effectLst/>
                          <a:latin typeface="Arial Narrow" panose="020B0606020202030204" pitchFamily="34" charset="0"/>
                        </a:rPr>
                        <a:t>Centre collectif</a:t>
                      </a:r>
                    </a:p>
                  </a:txBody>
                  <a:tcPr marL="7620" marR="7620" marT="7620"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18%</a:t>
                      </a:r>
                    </a:p>
                  </a:txBody>
                  <a:tcPr marL="7620" marR="7620" marT="7620" marB="0" anchor="ctr">
                    <a:lnL>
                      <a:noFill/>
                    </a:lnL>
                    <a:lnR>
                      <a:noFill/>
                    </a:lnR>
                    <a:lnT>
                      <a:noFill/>
                    </a:lnT>
                    <a:lnB>
                      <a:noFill/>
                    </a:lnB>
                    <a:solidFill>
                      <a:srgbClr val="F9C3C3"/>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7620" marR="7620" marT="7620" marB="0" anchor="ctr">
                    <a:lnL>
                      <a:noFill/>
                    </a:lnL>
                    <a:lnR>
                      <a:noFill/>
                    </a:lnR>
                    <a:lnT>
                      <a:noFill/>
                    </a:lnT>
                    <a:lnB>
                      <a:noFill/>
                    </a:lnB>
                    <a:solidFill>
                      <a:srgbClr val="FBDADA"/>
                    </a:solidFill>
                  </a:tcPr>
                </a:tc>
                <a:extLst>
                  <a:ext uri="{0D108BD9-81ED-4DB2-BD59-A6C34878D82A}">
                    <a16:rowId xmlns:a16="http://schemas.microsoft.com/office/drawing/2014/main" val="437796839"/>
                  </a:ext>
                </a:extLst>
              </a:tr>
            </a:tbl>
          </a:graphicData>
        </a:graphic>
      </p:graphicFrame>
      <p:sp>
        <p:nvSpPr>
          <p:cNvPr id="2" name="TextBox 1"/>
          <p:cNvSpPr txBox="1"/>
          <p:nvPr/>
        </p:nvSpPr>
        <p:spPr>
          <a:xfrm>
            <a:off x="161923" y="712015"/>
            <a:ext cx="8305802" cy="1200329"/>
          </a:xfrm>
          <a:prstGeom prst="rect">
            <a:avLst/>
          </a:prstGeom>
          <a:noFill/>
        </p:spPr>
        <p:txBody>
          <a:bodyPr wrap="square" rtlCol="0">
            <a:spAutoFit/>
          </a:bodyPr>
          <a:lstStyle/>
          <a:p>
            <a:pPr algn="just"/>
            <a:r>
              <a:rPr lang="fr-FR" dirty="0">
                <a:solidFill>
                  <a:srgbClr val="5A5959"/>
                </a:solidFill>
              </a:rPr>
              <a:t>L’autre principal type d’abris pour les ménages retournés rapporté par les IC d’une proportion considérable d’AS est le partage d’une maison (gratuit). Il y a les cas de </a:t>
            </a:r>
            <a:r>
              <a:rPr lang="fr-FR" dirty="0" err="1">
                <a:solidFill>
                  <a:srgbClr val="5A5959"/>
                </a:solidFill>
              </a:rPr>
              <a:t>Kansimba</a:t>
            </a:r>
            <a:r>
              <a:rPr lang="fr-FR" dirty="0">
                <a:solidFill>
                  <a:srgbClr val="5A5959"/>
                </a:solidFill>
              </a:rPr>
              <a:t>, </a:t>
            </a:r>
            <a:r>
              <a:rPr lang="fr-FR" dirty="0" err="1">
                <a:solidFill>
                  <a:srgbClr val="5A5959"/>
                </a:solidFill>
              </a:rPr>
              <a:t>Mulongo</a:t>
            </a:r>
            <a:r>
              <a:rPr lang="fr-FR" dirty="0">
                <a:solidFill>
                  <a:srgbClr val="5A5959"/>
                </a:solidFill>
              </a:rPr>
              <a:t> où les IC d’un fort % d’AS (50% et 100% respectivement) ont rapporté que les retournés partagent une maison contre loyer ou travail.</a:t>
            </a:r>
          </a:p>
        </p:txBody>
      </p:sp>
    </p:spTree>
    <p:extLst>
      <p:ext uri="{BB962C8B-B14F-4D97-AF65-F5344CB8AC3E}">
        <p14:creationId xmlns:p14="http://schemas.microsoft.com/office/powerpoint/2010/main" val="332732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0" noProof="0" dirty="0"/>
              <a:t>Contexte général</a:t>
            </a:r>
          </a:p>
        </p:txBody>
      </p:sp>
      <p:sp>
        <p:nvSpPr>
          <p:cNvPr id="3" name="Espace réservé du contenu 2"/>
          <p:cNvSpPr>
            <a:spLocks noGrp="1"/>
          </p:cNvSpPr>
          <p:nvPr>
            <p:ph idx="1"/>
          </p:nvPr>
        </p:nvSpPr>
        <p:spPr>
          <a:xfrm>
            <a:off x="233756" y="1309315"/>
            <a:ext cx="7947718" cy="5071841"/>
          </a:xfrm>
        </p:spPr>
        <p:txBody>
          <a:bodyPr>
            <a:normAutofit lnSpcReduction="10000"/>
          </a:bodyPr>
          <a:lstStyle/>
          <a:p>
            <a:pPr algn="just"/>
            <a:r>
              <a:rPr lang="fr-FR" sz="2500" noProof="0" dirty="0"/>
              <a:t>2016-2017 : r</a:t>
            </a:r>
            <a:r>
              <a:rPr lang="fr-FR" sz="2400" noProof="0" dirty="0"/>
              <a:t>ésurgence de violence et déplacements de population dans </a:t>
            </a:r>
            <a:r>
              <a:rPr lang="fr-FR" sz="2400" dirty="0"/>
              <a:t>7 </a:t>
            </a:r>
            <a:r>
              <a:rPr lang="fr-FR" sz="2400" noProof="0" dirty="0"/>
              <a:t>provinces au Centre et à l’Est de la RDC a mené à la déclaration d’une urgence humanitaire de niveau 3.</a:t>
            </a:r>
          </a:p>
          <a:p>
            <a:pPr algn="just"/>
            <a:r>
              <a:rPr lang="fr-FR" sz="2400" noProof="0" dirty="0"/>
              <a:t>Une évaluation des besoins en abris et en eau, hygiène, </a:t>
            </a:r>
            <a:r>
              <a:rPr lang="fr-FR" sz="2400" dirty="0"/>
              <a:t>as</a:t>
            </a:r>
            <a:r>
              <a:rPr lang="fr-FR" sz="2400" noProof="0" dirty="0" err="1"/>
              <a:t>sainissement</a:t>
            </a:r>
            <a:r>
              <a:rPr lang="fr-FR" sz="2400" noProof="0" dirty="0"/>
              <a:t> (EHA) était donc nécessaire pour informer la planification de la réponse humanitaire, ciblant à la fois les personnes déplacées internes (PDI) et les retournés.</a:t>
            </a:r>
          </a:p>
          <a:p>
            <a:pPr algn="just"/>
            <a:r>
              <a:rPr lang="fr-FR" sz="2400" noProof="0" dirty="0"/>
              <a:t>Le cluster EHA et le </a:t>
            </a:r>
            <a:r>
              <a:rPr lang="fr-FR" sz="2400" dirty="0"/>
              <a:t>Groupe de Travail Abris (GTA) </a:t>
            </a:r>
            <a:r>
              <a:rPr lang="fr-FR" sz="2400" noProof="0" dirty="0"/>
              <a:t>ont également entamé le processus de mise à jour et d’harmonisation des outils d’évaluation suite au pilote mené au Kasaï (janvier 2018) et au second cycle d’évaluation au Sud Kivu et </a:t>
            </a:r>
            <a:r>
              <a:rPr lang="fr-FR" sz="2400" dirty="0"/>
              <a:t>au </a:t>
            </a:r>
            <a:r>
              <a:rPr lang="fr-FR" sz="2400" noProof="0" dirty="0"/>
              <a:t>Maniema (juin 2018).</a:t>
            </a:r>
          </a:p>
          <a:p>
            <a:pPr algn="just"/>
            <a:r>
              <a:rPr lang="fr-FR" sz="2400" noProof="0" dirty="0"/>
              <a:t>Prochaines évaluations conjointes sont prévues dans d’autres zones prioritaires (Nord Kivu/</a:t>
            </a:r>
            <a:r>
              <a:rPr lang="fr-FR" sz="2400" noProof="0" dirty="0" err="1"/>
              <a:t>Ituri</a:t>
            </a:r>
            <a:r>
              <a:rPr lang="fr-FR" sz="2400" noProof="0" dirty="0"/>
              <a:t>) qui utiliseront les mêmes méthodologie et outils, mis-à-jour sur la base des leçons apprises de cette évaluation.</a:t>
            </a:r>
            <a:endParaRPr lang="fr-FR" sz="2500" noProof="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2299635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7" name="TextBox 6"/>
          <p:cNvSpPr txBox="1"/>
          <p:nvPr/>
        </p:nvSpPr>
        <p:spPr>
          <a:xfrm>
            <a:off x="207705" y="97970"/>
            <a:ext cx="8296275" cy="707886"/>
          </a:xfrm>
          <a:prstGeom prst="rect">
            <a:avLst/>
          </a:prstGeom>
          <a:noFill/>
        </p:spPr>
        <p:txBody>
          <a:bodyPr wrap="square" rtlCol="0">
            <a:spAutoFit/>
          </a:bodyPr>
          <a:lstStyle/>
          <a:p>
            <a:r>
              <a:rPr lang="fr-FR" sz="2200" dirty="0">
                <a:solidFill>
                  <a:srgbClr val="EE5859"/>
                </a:solidFill>
              </a:rPr>
              <a:t>% d’AS par principal type d’abris des retournés, par ZS au TN : </a:t>
            </a:r>
            <a:endParaRPr lang="en-US" sz="2200" dirty="0">
              <a:solidFill>
                <a:srgbClr val="EE5859"/>
              </a:solidFill>
            </a:endParaRPr>
          </a:p>
          <a:p>
            <a:endParaRPr lang="fr-FR" dirty="0"/>
          </a:p>
        </p:txBody>
      </p:sp>
      <p:graphicFrame>
        <p:nvGraphicFramePr>
          <p:cNvPr id="5" name="Table 4"/>
          <p:cNvGraphicFramePr>
            <a:graphicFrameLocks noGrp="1"/>
          </p:cNvGraphicFramePr>
          <p:nvPr>
            <p:extLst>
              <p:ext uri="{D42A27DB-BD31-4B8C-83A1-F6EECF244321}">
                <p14:modId xmlns:p14="http://schemas.microsoft.com/office/powerpoint/2010/main" val="3684236584"/>
              </p:ext>
            </p:extLst>
          </p:nvPr>
        </p:nvGraphicFramePr>
        <p:xfrm>
          <a:off x="207705" y="638176"/>
          <a:ext cx="8196265" cy="6063213"/>
        </p:xfrm>
        <a:graphic>
          <a:graphicData uri="http://schemas.openxmlformats.org/drawingml/2006/table">
            <a:tbl>
              <a:tblPr/>
              <a:tblGrid>
                <a:gridCol w="2509841">
                  <a:extLst>
                    <a:ext uri="{9D8B030D-6E8A-4147-A177-3AD203B41FA5}">
                      <a16:colId xmlns:a16="http://schemas.microsoft.com/office/drawing/2014/main" val="1871281504"/>
                    </a:ext>
                  </a:extLst>
                </a:gridCol>
                <a:gridCol w="600075">
                  <a:extLst>
                    <a:ext uri="{9D8B030D-6E8A-4147-A177-3AD203B41FA5}">
                      <a16:colId xmlns:a16="http://schemas.microsoft.com/office/drawing/2014/main" val="1433401367"/>
                    </a:ext>
                  </a:extLst>
                </a:gridCol>
                <a:gridCol w="514350">
                  <a:extLst>
                    <a:ext uri="{9D8B030D-6E8A-4147-A177-3AD203B41FA5}">
                      <a16:colId xmlns:a16="http://schemas.microsoft.com/office/drawing/2014/main" val="1656964972"/>
                    </a:ext>
                  </a:extLst>
                </a:gridCol>
                <a:gridCol w="514350">
                  <a:extLst>
                    <a:ext uri="{9D8B030D-6E8A-4147-A177-3AD203B41FA5}">
                      <a16:colId xmlns:a16="http://schemas.microsoft.com/office/drawing/2014/main" val="2730218490"/>
                    </a:ext>
                  </a:extLst>
                </a:gridCol>
                <a:gridCol w="609600">
                  <a:extLst>
                    <a:ext uri="{9D8B030D-6E8A-4147-A177-3AD203B41FA5}">
                      <a16:colId xmlns:a16="http://schemas.microsoft.com/office/drawing/2014/main" val="4165992953"/>
                    </a:ext>
                  </a:extLst>
                </a:gridCol>
                <a:gridCol w="514350">
                  <a:extLst>
                    <a:ext uri="{9D8B030D-6E8A-4147-A177-3AD203B41FA5}">
                      <a16:colId xmlns:a16="http://schemas.microsoft.com/office/drawing/2014/main" val="4042791880"/>
                    </a:ext>
                  </a:extLst>
                </a:gridCol>
                <a:gridCol w="504825">
                  <a:extLst>
                    <a:ext uri="{9D8B030D-6E8A-4147-A177-3AD203B41FA5}">
                      <a16:colId xmlns:a16="http://schemas.microsoft.com/office/drawing/2014/main" val="277839300"/>
                    </a:ext>
                  </a:extLst>
                </a:gridCol>
                <a:gridCol w="514350">
                  <a:extLst>
                    <a:ext uri="{9D8B030D-6E8A-4147-A177-3AD203B41FA5}">
                      <a16:colId xmlns:a16="http://schemas.microsoft.com/office/drawing/2014/main" val="989063497"/>
                    </a:ext>
                  </a:extLst>
                </a:gridCol>
                <a:gridCol w="638175">
                  <a:extLst>
                    <a:ext uri="{9D8B030D-6E8A-4147-A177-3AD203B41FA5}">
                      <a16:colId xmlns:a16="http://schemas.microsoft.com/office/drawing/2014/main" val="2322542919"/>
                    </a:ext>
                  </a:extLst>
                </a:gridCol>
                <a:gridCol w="647700">
                  <a:extLst>
                    <a:ext uri="{9D8B030D-6E8A-4147-A177-3AD203B41FA5}">
                      <a16:colId xmlns:a16="http://schemas.microsoft.com/office/drawing/2014/main" val="3718680364"/>
                    </a:ext>
                  </a:extLst>
                </a:gridCol>
                <a:gridCol w="628649">
                  <a:extLst>
                    <a:ext uri="{9D8B030D-6E8A-4147-A177-3AD203B41FA5}">
                      <a16:colId xmlns:a16="http://schemas.microsoft.com/office/drawing/2014/main" val="189697975"/>
                    </a:ext>
                  </a:extLst>
                </a:gridCol>
              </a:tblGrid>
              <a:tr h="342225">
                <a:tc>
                  <a:txBody>
                    <a:bodyPr/>
                    <a:lstStyle/>
                    <a:p>
                      <a:pPr algn="ctr" fontAlgn="b"/>
                      <a:endParaRPr lang="en-US" sz="1800" b="1" i="0" u="none" strike="noStrike" dirty="0">
                        <a:solidFill>
                          <a:srgbClr val="5A5959"/>
                        </a:solidFill>
                        <a:effectLst/>
                        <a:latin typeface="Arial Narrow" panose="020B0606020202030204" pitchFamily="34" charset="0"/>
                      </a:endParaRPr>
                    </a:p>
                  </a:txBody>
                  <a:tcPr marL="5161" marR="5161" marT="5161"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Ank</a:t>
                      </a:r>
                      <a:r>
                        <a:rPr lang="en-US" sz="1800" b="1" i="0" u="none" strike="noStrike" dirty="0">
                          <a:solidFill>
                            <a:srgbClr val="5A5959"/>
                          </a:solidFill>
                          <a:effectLst/>
                          <a:latin typeface="Arial Narrow" panose="020B0606020202030204" pitchFamily="34" charset="0"/>
                        </a:rPr>
                        <a:t>.</a:t>
                      </a:r>
                    </a:p>
                  </a:txBody>
                  <a:tcPr marL="61937" marR="5161" marT="5161"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Kab</a:t>
                      </a:r>
                      <a:r>
                        <a:rPr lang="en-US" sz="1800" b="1" i="0" u="none" strike="noStrike" dirty="0">
                          <a:solidFill>
                            <a:srgbClr val="5A5959"/>
                          </a:solidFill>
                          <a:effectLst/>
                          <a:latin typeface="Arial Narrow" panose="020B0606020202030204" pitchFamily="34" charset="0"/>
                        </a:rPr>
                        <a:t>.</a:t>
                      </a:r>
                    </a:p>
                  </a:txBody>
                  <a:tcPr marL="61937" marR="5161" marT="5161"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Kal</a:t>
                      </a:r>
                      <a:r>
                        <a:rPr lang="en-US" sz="1800" b="1" i="0" u="none" strike="noStrike" dirty="0">
                          <a:solidFill>
                            <a:srgbClr val="5A5959"/>
                          </a:solidFill>
                          <a:effectLst/>
                          <a:latin typeface="Arial Narrow" panose="020B0606020202030204" pitchFamily="34" charset="0"/>
                        </a:rPr>
                        <a:t>.</a:t>
                      </a:r>
                    </a:p>
                  </a:txBody>
                  <a:tcPr marL="61937" marR="5161" marT="5161" marB="0" anchor="ctr">
                    <a:lnL>
                      <a:noFill/>
                    </a:lnL>
                    <a:lnR>
                      <a:noFill/>
                    </a:lnR>
                    <a:lnT>
                      <a:noFill/>
                    </a:lnT>
                    <a:lnB>
                      <a:noFill/>
                    </a:lnB>
                  </a:tcPr>
                </a:tc>
                <a:tc>
                  <a:txBody>
                    <a:bodyPr/>
                    <a:lstStyle/>
                    <a:p>
                      <a:pPr algn="ctr" fontAlgn="b"/>
                      <a:r>
                        <a:rPr lang="en-US" sz="1800" b="1" i="0" u="none" strike="noStrike" dirty="0">
                          <a:solidFill>
                            <a:srgbClr val="5A5959"/>
                          </a:solidFill>
                          <a:effectLst/>
                          <a:latin typeface="Arial Narrow" panose="020B0606020202030204" pitchFamily="34" charset="0"/>
                        </a:rPr>
                        <a:t>Kans.</a:t>
                      </a:r>
                    </a:p>
                  </a:txBody>
                  <a:tcPr marL="61937" marR="5161" marT="5161"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Kiy</a:t>
                      </a:r>
                      <a:r>
                        <a:rPr lang="en-US" sz="1800" b="1" i="0" u="none" strike="noStrike" dirty="0">
                          <a:solidFill>
                            <a:srgbClr val="5A5959"/>
                          </a:solidFill>
                          <a:effectLst/>
                          <a:latin typeface="Arial Narrow" panose="020B0606020202030204" pitchFamily="34" charset="0"/>
                        </a:rPr>
                        <a:t>.</a:t>
                      </a:r>
                    </a:p>
                  </a:txBody>
                  <a:tcPr marL="61937" marR="5161" marT="5161" marB="0" anchor="ctr">
                    <a:lnL>
                      <a:noFill/>
                    </a:lnL>
                    <a:lnR>
                      <a:noFill/>
                    </a:lnR>
                    <a:lnT>
                      <a:noFill/>
                    </a:lnT>
                    <a:lnB>
                      <a:noFill/>
                    </a:lnB>
                  </a:tcPr>
                </a:tc>
                <a:tc>
                  <a:txBody>
                    <a:bodyPr/>
                    <a:lstStyle/>
                    <a:p>
                      <a:pPr algn="ctr" fontAlgn="b"/>
                      <a:r>
                        <a:rPr lang="en-US" sz="1800" b="1" i="0" u="none" strike="noStrike" dirty="0">
                          <a:solidFill>
                            <a:srgbClr val="5A5959"/>
                          </a:solidFill>
                          <a:effectLst/>
                          <a:latin typeface="Arial Narrow" panose="020B0606020202030204" pitchFamily="34" charset="0"/>
                        </a:rPr>
                        <a:t>Man.</a:t>
                      </a:r>
                    </a:p>
                  </a:txBody>
                  <a:tcPr marL="61937" marR="5161" marT="5161"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Mbu</a:t>
                      </a:r>
                      <a:r>
                        <a:rPr lang="en-US" sz="1800" b="1" i="0" u="none" strike="noStrike" dirty="0">
                          <a:solidFill>
                            <a:srgbClr val="5A5959"/>
                          </a:solidFill>
                          <a:effectLst/>
                          <a:latin typeface="Arial Narrow" panose="020B0606020202030204" pitchFamily="34" charset="0"/>
                        </a:rPr>
                        <a:t>.</a:t>
                      </a:r>
                    </a:p>
                  </a:txBody>
                  <a:tcPr marL="61937" marR="5161" marT="5161"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Moba</a:t>
                      </a:r>
                      <a:endParaRPr lang="en-US" sz="1800" b="1" i="0" u="none" strike="noStrike" dirty="0">
                        <a:solidFill>
                          <a:srgbClr val="5A5959"/>
                        </a:solidFill>
                        <a:effectLst/>
                        <a:latin typeface="Arial Narrow" panose="020B0606020202030204" pitchFamily="34" charset="0"/>
                      </a:endParaRPr>
                    </a:p>
                  </a:txBody>
                  <a:tcPr marL="61937" marR="5161" marT="5161"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Nyem</a:t>
                      </a:r>
                      <a:r>
                        <a:rPr lang="en-US" sz="1800" b="1" i="0" u="none" strike="noStrike" dirty="0">
                          <a:solidFill>
                            <a:srgbClr val="5A5959"/>
                          </a:solidFill>
                          <a:effectLst/>
                          <a:latin typeface="Arial Narrow" panose="020B0606020202030204" pitchFamily="34" charset="0"/>
                        </a:rPr>
                        <a:t>.</a:t>
                      </a:r>
                    </a:p>
                  </a:txBody>
                  <a:tcPr marL="61937" marR="5161" marT="5161" marB="0" anchor="ctr">
                    <a:lnL>
                      <a:noFill/>
                    </a:lnL>
                    <a:lnR>
                      <a:noFill/>
                    </a:lnR>
                    <a:lnT>
                      <a:noFill/>
                    </a:lnT>
                    <a:lnB>
                      <a:noFill/>
                    </a:lnB>
                  </a:tcPr>
                </a:tc>
                <a:tc>
                  <a:txBody>
                    <a:bodyPr/>
                    <a:lstStyle/>
                    <a:p>
                      <a:pPr algn="ctr" fontAlgn="b"/>
                      <a:r>
                        <a:rPr lang="en-US" sz="1800" b="1" i="0" u="none" strike="noStrike" dirty="0" err="1">
                          <a:solidFill>
                            <a:srgbClr val="5A5959"/>
                          </a:solidFill>
                          <a:effectLst/>
                          <a:latin typeface="Arial Narrow" panose="020B0606020202030204" pitchFamily="34" charset="0"/>
                        </a:rPr>
                        <a:t>Nyun</a:t>
                      </a:r>
                      <a:r>
                        <a:rPr lang="en-US" sz="1800" b="1" i="0" u="none" strike="noStrike" dirty="0">
                          <a:solidFill>
                            <a:srgbClr val="5A5959"/>
                          </a:solidFill>
                          <a:effectLst/>
                          <a:latin typeface="Arial Narrow" panose="020B0606020202030204" pitchFamily="34" charset="0"/>
                        </a:rPr>
                        <a:t>.</a:t>
                      </a:r>
                    </a:p>
                  </a:txBody>
                  <a:tcPr marL="61937" marR="5161" marT="5161" marB="0" anchor="ctr">
                    <a:lnL>
                      <a:noFill/>
                    </a:lnL>
                    <a:lnR>
                      <a:noFill/>
                    </a:lnR>
                    <a:lnT>
                      <a:noFill/>
                    </a:lnT>
                    <a:lnB>
                      <a:noFill/>
                    </a:lnB>
                  </a:tcPr>
                </a:tc>
                <a:extLst>
                  <a:ext uri="{0D108BD9-81ED-4DB2-BD59-A6C34878D82A}">
                    <a16:rowId xmlns:a16="http://schemas.microsoft.com/office/drawing/2014/main" val="3614030881"/>
                  </a:ext>
                </a:extLst>
              </a:tr>
              <a:tr h="698981">
                <a:tc>
                  <a:txBody>
                    <a:bodyPr/>
                    <a:lstStyle/>
                    <a:p>
                      <a:pPr algn="ctr" fontAlgn="b"/>
                      <a:r>
                        <a:rPr lang="en-US" sz="1800" b="1" i="0" u="none" strike="noStrike" dirty="0" err="1">
                          <a:solidFill>
                            <a:srgbClr val="5A5959"/>
                          </a:solidFill>
                          <a:effectLst/>
                          <a:latin typeface="Arial Narrow" panose="020B0606020202030204" pitchFamily="34" charset="0"/>
                        </a:rPr>
                        <a:t>Maison</a:t>
                      </a:r>
                      <a:r>
                        <a:rPr lang="en-US" sz="1800" b="1" i="0" u="none" strike="noStrike" dirty="0">
                          <a:solidFill>
                            <a:srgbClr val="5A5959"/>
                          </a:solidFill>
                          <a:effectLst/>
                          <a:latin typeface="Arial Narrow" panose="020B0606020202030204" pitchFamily="34" charset="0"/>
                        </a:rPr>
                        <a:t> </a:t>
                      </a:r>
                      <a:r>
                        <a:rPr lang="en-US" sz="1800" b="1" i="0" u="none" strike="noStrike" dirty="0" err="1">
                          <a:solidFill>
                            <a:srgbClr val="5A5959"/>
                          </a:solidFill>
                          <a:effectLst/>
                          <a:latin typeface="Arial Narrow" panose="020B0606020202030204" pitchFamily="34" charset="0"/>
                        </a:rPr>
                        <a:t>propre</a:t>
                      </a:r>
                      <a:endParaRPr lang="en-US" sz="1800" b="1" i="0" u="none" strike="noStrike" dirty="0">
                        <a:solidFill>
                          <a:srgbClr val="5A5959"/>
                        </a:solidFill>
                        <a:effectLst/>
                        <a:latin typeface="Arial Narrow" panose="020B0606020202030204" pitchFamily="34" charset="0"/>
                      </a:endParaRPr>
                    </a:p>
                  </a:txBody>
                  <a:tcPr marL="5161" marR="5161" marT="5161" marB="0" anchor="ctr">
                    <a:lnL>
                      <a:noFill/>
                    </a:lnL>
                    <a:lnR>
                      <a:noFill/>
                    </a:lnR>
                    <a:lnT>
                      <a:noFill/>
                    </a:lnT>
                    <a:lnB>
                      <a:noFill/>
                    </a:lnB>
                  </a:tcPr>
                </a:tc>
                <a:tc>
                  <a:txBody>
                    <a:bodyPr/>
                    <a:lstStyle/>
                    <a:p>
                      <a:pPr algn="ctr" fontAlgn="b"/>
                      <a:r>
                        <a:rPr lang="en-US" sz="1800" b="1" i="0" u="none" strike="noStrike" dirty="0">
                          <a:solidFill>
                            <a:srgbClr val="5A5959"/>
                          </a:solidFill>
                          <a:effectLst/>
                          <a:latin typeface="Arial Narrow" panose="020B0606020202030204" pitchFamily="34" charset="0"/>
                        </a:rPr>
                        <a:t>100%</a:t>
                      </a:r>
                    </a:p>
                  </a:txBody>
                  <a:tcPr marL="5161" marR="5161" marT="5161" marB="0" anchor="ctr">
                    <a:lnL>
                      <a:noFill/>
                    </a:lnL>
                    <a:lnR>
                      <a:noFill/>
                    </a:lnR>
                    <a:lnT>
                      <a:noFill/>
                    </a:lnT>
                    <a:lnB>
                      <a:noFill/>
                    </a:lnB>
                    <a:solidFill>
                      <a:srgbClr val="EE5859"/>
                    </a:solidFill>
                  </a:tcPr>
                </a:tc>
                <a:tc>
                  <a:txBody>
                    <a:bodyPr/>
                    <a:lstStyle/>
                    <a:p>
                      <a:pPr algn="ctr" fontAlgn="b"/>
                      <a:r>
                        <a:rPr lang="en-US" sz="1800" b="1" i="0" u="none" strike="noStrike">
                          <a:solidFill>
                            <a:srgbClr val="5A5959"/>
                          </a:solidFill>
                          <a:effectLst/>
                          <a:latin typeface="Arial Narrow" panose="020B0606020202030204" pitchFamily="34" charset="0"/>
                        </a:rPr>
                        <a:t>91%</a:t>
                      </a:r>
                    </a:p>
                  </a:txBody>
                  <a:tcPr marL="5161" marR="5161" marT="5161" marB="0" anchor="ctr">
                    <a:lnL>
                      <a:noFill/>
                    </a:lnL>
                    <a:lnR>
                      <a:noFill/>
                    </a:lnR>
                    <a:lnT>
                      <a:noFill/>
                    </a:lnT>
                    <a:lnB>
                      <a:noFill/>
                    </a:lnB>
                    <a:solidFill>
                      <a:srgbClr val="F06465"/>
                    </a:solidFill>
                  </a:tcPr>
                </a:tc>
                <a:tc>
                  <a:txBody>
                    <a:bodyPr/>
                    <a:lstStyle/>
                    <a:p>
                      <a:pPr algn="ctr" fontAlgn="b"/>
                      <a:r>
                        <a:rPr lang="en-US" sz="1800" b="1" i="0" u="none" strike="noStrike">
                          <a:solidFill>
                            <a:srgbClr val="5A5959"/>
                          </a:solidFill>
                          <a:effectLst/>
                          <a:latin typeface="Arial Narrow" panose="020B0606020202030204" pitchFamily="34" charset="0"/>
                        </a:rPr>
                        <a:t>67%</a:t>
                      </a:r>
                    </a:p>
                  </a:txBody>
                  <a:tcPr marL="5161" marR="5161" marT="5161" marB="0" anchor="ctr">
                    <a:lnL>
                      <a:noFill/>
                    </a:lnL>
                    <a:lnR>
                      <a:noFill/>
                    </a:lnR>
                    <a:lnT>
                      <a:noFill/>
                    </a:lnT>
                    <a:lnB>
                      <a:noFill/>
                    </a:lnB>
                    <a:solidFill>
                      <a:srgbClr val="F38384"/>
                    </a:solidFill>
                  </a:tcPr>
                </a:tc>
                <a:tc>
                  <a:txBody>
                    <a:bodyPr/>
                    <a:lstStyle/>
                    <a:p>
                      <a:pPr algn="ctr" fontAlgn="b"/>
                      <a:r>
                        <a:rPr lang="en-US" sz="1800" b="1" i="0" u="none" strike="noStrike">
                          <a:solidFill>
                            <a:srgbClr val="5A5959"/>
                          </a:solidFill>
                          <a:effectLst/>
                          <a:latin typeface="Arial Narrow" panose="020B0606020202030204" pitchFamily="34" charset="0"/>
                        </a:rPr>
                        <a:t>25%</a:t>
                      </a:r>
                    </a:p>
                  </a:txBody>
                  <a:tcPr marL="5161" marR="5161" marT="5161" marB="0" anchor="ctr">
                    <a:lnL>
                      <a:noFill/>
                    </a:lnL>
                    <a:lnR>
                      <a:noFill/>
                    </a:lnR>
                    <a:lnT>
                      <a:noFill/>
                    </a:lnT>
                    <a:lnB>
                      <a:noFill/>
                    </a:lnB>
                    <a:solidFill>
                      <a:srgbClr val="F8BABA"/>
                    </a:solidFill>
                  </a:tcPr>
                </a:tc>
                <a:tc>
                  <a:txBody>
                    <a:bodyPr/>
                    <a:lstStyle/>
                    <a:p>
                      <a:pPr algn="ctr" fontAlgn="b"/>
                      <a:r>
                        <a:rPr lang="en-US" sz="1800" b="1" i="0" u="none" strike="noStrike">
                          <a:solidFill>
                            <a:srgbClr val="5A5959"/>
                          </a:solidFill>
                          <a:effectLst/>
                          <a:latin typeface="Arial Narrow" panose="020B0606020202030204" pitchFamily="34" charset="0"/>
                        </a:rPr>
                        <a:t>75%</a:t>
                      </a:r>
                    </a:p>
                  </a:txBody>
                  <a:tcPr marL="5161" marR="5161" marT="5161" marB="0" anchor="ctr">
                    <a:lnL>
                      <a:noFill/>
                    </a:lnL>
                    <a:lnR>
                      <a:noFill/>
                    </a:lnR>
                    <a:lnT>
                      <a:noFill/>
                    </a:lnT>
                    <a:lnB>
                      <a:noFill/>
                    </a:lnB>
                    <a:solidFill>
                      <a:srgbClr val="F2797A"/>
                    </a:solidFill>
                  </a:tcPr>
                </a:tc>
                <a:tc>
                  <a:txBody>
                    <a:bodyPr/>
                    <a:lstStyle/>
                    <a:p>
                      <a:pPr algn="ctr" fontAlgn="b"/>
                      <a:r>
                        <a:rPr lang="en-US" sz="1800" b="1" i="0" u="none" strike="noStrike">
                          <a:solidFill>
                            <a:srgbClr val="5A5959"/>
                          </a:solidFill>
                          <a:effectLst/>
                          <a:latin typeface="Arial Narrow" panose="020B0606020202030204" pitchFamily="34" charset="0"/>
                        </a:rPr>
                        <a:t>85%</a:t>
                      </a:r>
                    </a:p>
                  </a:txBody>
                  <a:tcPr marL="5161" marR="5161" marT="5161" marB="0" anchor="ctr">
                    <a:lnL>
                      <a:noFill/>
                    </a:lnL>
                    <a:lnR>
                      <a:noFill/>
                    </a:lnR>
                    <a:lnT>
                      <a:noFill/>
                    </a:lnT>
                    <a:lnB>
                      <a:noFill/>
                    </a:lnB>
                    <a:solidFill>
                      <a:srgbClr val="F06C6D"/>
                    </a:solidFill>
                  </a:tcPr>
                </a:tc>
                <a:tc>
                  <a:txBody>
                    <a:bodyPr/>
                    <a:lstStyle/>
                    <a:p>
                      <a:pPr algn="ctr" fontAlgn="b"/>
                      <a:r>
                        <a:rPr lang="en-US" sz="1800" b="1" i="0" u="none" strike="noStrike">
                          <a:solidFill>
                            <a:srgbClr val="5A5959"/>
                          </a:solidFill>
                          <a:effectLst/>
                          <a:latin typeface="Arial Narrow" panose="020B0606020202030204" pitchFamily="34" charset="0"/>
                        </a:rPr>
                        <a:t>88%</a:t>
                      </a:r>
                    </a:p>
                  </a:txBody>
                  <a:tcPr marL="5161" marR="5161" marT="5161" marB="0" anchor="ctr">
                    <a:lnL>
                      <a:noFill/>
                    </a:lnL>
                    <a:lnR>
                      <a:noFill/>
                    </a:lnR>
                    <a:lnT>
                      <a:noFill/>
                    </a:lnT>
                    <a:lnB>
                      <a:noFill/>
                    </a:lnB>
                    <a:solidFill>
                      <a:srgbClr val="F06869"/>
                    </a:solidFill>
                  </a:tcPr>
                </a:tc>
                <a:tc>
                  <a:txBody>
                    <a:bodyPr/>
                    <a:lstStyle/>
                    <a:p>
                      <a:pPr algn="ctr" fontAlgn="b"/>
                      <a:r>
                        <a:rPr lang="en-US" sz="1800" b="1" i="0" u="none" strike="noStrike">
                          <a:solidFill>
                            <a:srgbClr val="5A5959"/>
                          </a:solidFill>
                          <a:effectLst/>
                          <a:latin typeface="Arial Narrow" panose="020B0606020202030204" pitchFamily="34" charset="0"/>
                        </a:rPr>
                        <a:t>56%</a:t>
                      </a:r>
                    </a:p>
                  </a:txBody>
                  <a:tcPr marL="5161" marR="5161" marT="5161" marB="0" anchor="ctr">
                    <a:lnL>
                      <a:noFill/>
                    </a:lnL>
                    <a:lnR>
                      <a:noFill/>
                    </a:lnR>
                    <a:lnT>
                      <a:noFill/>
                    </a:lnT>
                    <a:lnB>
                      <a:noFill/>
                    </a:lnB>
                    <a:solidFill>
                      <a:srgbClr val="F49292"/>
                    </a:solidFill>
                  </a:tcPr>
                </a:tc>
                <a:tc>
                  <a:txBody>
                    <a:bodyPr/>
                    <a:lstStyle/>
                    <a:p>
                      <a:pPr algn="ctr" fontAlgn="b"/>
                      <a:r>
                        <a:rPr lang="en-US" sz="1800" b="1" i="0" u="none" strike="noStrike">
                          <a:solidFill>
                            <a:srgbClr val="5A5959"/>
                          </a:solidFill>
                          <a:effectLst/>
                          <a:latin typeface="Arial Narrow" panose="020B0606020202030204" pitchFamily="34" charset="0"/>
                        </a:rPr>
                        <a:t>67%</a:t>
                      </a:r>
                    </a:p>
                  </a:txBody>
                  <a:tcPr marL="5161" marR="5161" marT="5161" marB="0" anchor="ctr">
                    <a:lnL>
                      <a:noFill/>
                    </a:lnL>
                    <a:lnR>
                      <a:noFill/>
                    </a:lnR>
                    <a:lnT>
                      <a:noFill/>
                    </a:lnT>
                    <a:lnB>
                      <a:noFill/>
                    </a:lnB>
                    <a:solidFill>
                      <a:srgbClr val="F38384"/>
                    </a:solidFill>
                  </a:tcPr>
                </a:tc>
                <a:tc>
                  <a:txBody>
                    <a:bodyPr/>
                    <a:lstStyle/>
                    <a:p>
                      <a:pPr algn="ctr" fontAlgn="b"/>
                      <a:r>
                        <a:rPr lang="en-US" sz="1800" b="1" i="0" u="none" strike="noStrike">
                          <a:solidFill>
                            <a:srgbClr val="5A5959"/>
                          </a:solidFill>
                          <a:effectLst/>
                          <a:latin typeface="Arial Narrow" panose="020B0606020202030204" pitchFamily="34" charset="0"/>
                        </a:rPr>
                        <a:t>33%</a:t>
                      </a:r>
                    </a:p>
                  </a:txBody>
                  <a:tcPr marL="5161" marR="5161" marT="5161" marB="0" anchor="ctr">
                    <a:lnL>
                      <a:noFill/>
                    </a:lnL>
                    <a:lnR>
                      <a:noFill/>
                    </a:lnR>
                    <a:lnT>
                      <a:noFill/>
                    </a:lnT>
                    <a:lnB>
                      <a:noFill/>
                    </a:lnB>
                    <a:solidFill>
                      <a:srgbClr val="F7B0B0"/>
                    </a:solidFill>
                  </a:tcPr>
                </a:tc>
                <a:extLst>
                  <a:ext uri="{0D108BD9-81ED-4DB2-BD59-A6C34878D82A}">
                    <a16:rowId xmlns:a16="http://schemas.microsoft.com/office/drawing/2014/main" val="3505330440"/>
                  </a:ext>
                </a:extLst>
              </a:tr>
              <a:tr h="698981">
                <a:tc>
                  <a:txBody>
                    <a:bodyPr/>
                    <a:lstStyle/>
                    <a:p>
                      <a:pPr algn="ctr" fontAlgn="b"/>
                      <a:r>
                        <a:rPr lang="fr-FR" sz="1800" b="1" i="0" u="none" strike="noStrike" dirty="0">
                          <a:solidFill>
                            <a:srgbClr val="5A5959"/>
                          </a:solidFill>
                          <a:effectLst/>
                          <a:latin typeface="Arial Narrow" panose="020B0606020202030204" pitchFamily="34" charset="0"/>
                        </a:rPr>
                        <a:t>Partage d'une maison sans frais</a:t>
                      </a:r>
                    </a:p>
                  </a:txBody>
                  <a:tcPr marL="5161" marR="5161" marT="5161"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9%</a:t>
                      </a:r>
                    </a:p>
                  </a:txBody>
                  <a:tcPr marL="5161" marR="5161" marT="5161" marB="0" anchor="ctr">
                    <a:lnL>
                      <a:noFill/>
                    </a:lnL>
                    <a:lnR>
                      <a:noFill/>
                    </a:lnR>
                    <a:lnT>
                      <a:noFill/>
                    </a:lnT>
                    <a:lnB>
                      <a:noFill/>
                    </a:lnB>
                    <a:solidFill>
                      <a:srgbClr val="FACFCF"/>
                    </a:solidFill>
                  </a:tcPr>
                </a:tc>
                <a:tc>
                  <a:txBody>
                    <a:bodyPr/>
                    <a:lstStyle/>
                    <a:p>
                      <a:pPr algn="ctr" fontAlgn="b"/>
                      <a:r>
                        <a:rPr lang="en-US" sz="1800" b="1" i="0" u="none" strike="noStrike" dirty="0">
                          <a:solidFill>
                            <a:srgbClr val="5A5959"/>
                          </a:solidFill>
                          <a:effectLst/>
                          <a:latin typeface="Arial Narrow" panose="020B0606020202030204" pitchFamily="34" charset="0"/>
                        </a:rPr>
                        <a:t>22%</a:t>
                      </a:r>
                    </a:p>
                  </a:txBody>
                  <a:tcPr marL="5161" marR="5161" marT="5161" marB="0" anchor="ctr">
                    <a:lnL>
                      <a:noFill/>
                    </a:lnL>
                    <a:lnR>
                      <a:noFill/>
                    </a:lnR>
                    <a:lnT>
                      <a:noFill/>
                    </a:lnT>
                    <a:lnB>
                      <a:noFill/>
                    </a:lnB>
                    <a:solidFill>
                      <a:srgbClr val="F9BEBE"/>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12%</a:t>
                      </a:r>
                    </a:p>
                  </a:txBody>
                  <a:tcPr marL="5161" marR="5161" marT="5161" marB="0" anchor="ctr">
                    <a:lnL>
                      <a:noFill/>
                    </a:lnL>
                    <a:lnR>
                      <a:noFill/>
                    </a:lnR>
                    <a:lnT>
                      <a:noFill/>
                    </a:lnT>
                    <a:lnB>
                      <a:noFill/>
                    </a:lnB>
                    <a:solidFill>
                      <a:srgbClr val="FACBCB"/>
                    </a:solidFill>
                  </a:tcPr>
                </a:tc>
                <a:tc>
                  <a:txBody>
                    <a:bodyPr/>
                    <a:lstStyle/>
                    <a:p>
                      <a:pPr algn="ctr" fontAlgn="b"/>
                      <a:r>
                        <a:rPr lang="en-US" sz="1800" b="1" i="0" u="none" strike="noStrike">
                          <a:solidFill>
                            <a:srgbClr val="5A5959"/>
                          </a:solidFill>
                          <a:effectLst/>
                          <a:latin typeface="Arial Narrow" panose="020B0606020202030204" pitchFamily="34" charset="0"/>
                        </a:rPr>
                        <a:t>33%</a:t>
                      </a:r>
                    </a:p>
                  </a:txBody>
                  <a:tcPr marL="5161" marR="5161" marT="5161" marB="0" anchor="ctr">
                    <a:lnL>
                      <a:noFill/>
                    </a:lnL>
                    <a:lnR>
                      <a:noFill/>
                    </a:lnR>
                    <a:lnT>
                      <a:noFill/>
                    </a:lnT>
                    <a:lnB>
                      <a:noFill/>
                    </a:lnB>
                    <a:solidFill>
                      <a:srgbClr val="F7B0B0"/>
                    </a:solidFill>
                  </a:tcPr>
                </a:tc>
                <a:tc>
                  <a:txBody>
                    <a:bodyPr/>
                    <a:lstStyle/>
                    <a:p>
                      <a:pPr algn="ctr" fontAlgn="b"/>
                      <a:r>
                        <a:rPr lang="en-US" sz="1800" b="1" i="0" u="none" strike="noStrike">
                          <a:solidFill>
                            <a:srgbClr val="5A5959"/>
                          </a:solidFill>
                          <a:effectLst/>
                          <a:latin typeface="Arial Narrow" panose="020B0606020202030204" pitchFamily="34" charset="0"/>
                        </a:rPr>
                        <a:t>33%</a:t>
                      </a:r>
                    </a:p>
                  </a:txBody>
                  <a:tcPr marL="5161" marR="5161" marT="5161" marB="0" anchor="ctr">
                    <a:lnL>
                      <a:noFill/>
                    </a:lnL>
                    <a:lnR>
                      <a:noFill/>
                    </a:lnR>
                    <a:lnT>
                      <a:noFill/>
                    </a:lnT>
                    <a:lnB>
                      <a:noFill/>
                    </a:lnB>
                    <a:solidFill>
                      <a:srgbClr val="F7B0B0"/>
                    </a:solidFill>
                  </a:tcPr>
                </a:tc>
                <a:tc>
                  <a:txBody>
                    <a:bodyPr/>
                    <a:lstStyle/>
                    <a:p>
                      <a:pPr algn="ctr" fontAlgn="b"/>
                      <a:r>
                        <a:rPr lang="en-US" sz="1800" b="1" i="0" u="none" strike="noStrike">
                          <a:solidFill>
                            <a:srgbClr val="5A5959"/>
                          </a:solidFill>
                          <a:effectLst/>
                          <a:latin typeface="Arial Narrow" panose="020B0606020202030204" pitchFamily="34" charset="0"/>
                        </a:rPr>
                        <a:t>33%</a:t>
                      </a:r>
                    </a:p>
                  </a:txBody>
                  <a:tcPr marL="5161" marR="5161" marT="5161" marB="0" anchor="ctr">
                    <a:lnL>
                      <a:noFill/>
                    </a:lnL>
                    <a:lnR>
                      <a:noFill/>
                    </a:lnR>
                    <a:lnT>
                      <a:noFill/>
                    </a:lnT>
                    <a:lnB>
                      <a:noFill/>
                    </a:lnB>
                    <a:solidFill>
                      <a:srgbClr val="F7B0B0"/>
                    </a:solidFill>
                  </a:tcPr>
                </a:tc>
                <a:extLst>
                  <a:ext uri="{0D108BD9-81ED-4DB2-BD59-A6C34878D82A}">
                    <a16:rowId xmlns:a16="http://schemas.microsoft.com/office/drawing/2014/main" val="429125874"/>
                  </a:ext>
                </a:extLst>
              </a:tr>
              <a:tr h="698981">
                <a:tc>
                  <a:txBody>
                    <a:bodyPr/>
                    <a:lstStyle/>
                    <a:p>
                      <a:pPr algn="ctr" fontAlgn="b"/>
                      <a:r>
                        <a:rPr lang="fr-FR" sz="1800" b="1" i="0" u="none" strike="noStrike" dirty="0">
                          <a:solidFill>
                            <a:srgbClr val="5A5959"/>
                          </a:solidFill>
                          <a:effectLst/>
                          <a:latin typeface="Arial Narrow" panose="020B0606020202030204" pitchFamily="34" charset="0"/>
                        </a:rPr>
                        <a:t>Partage d'une maison contre loyer ou travail</a:t>
                      </a:r>
                    </a:p>
                  </a:txBody>
                  <a:tcPr marL="5161" marR="5161" marT="5161" marB="0" anchor="ctr">
                    <a:lnL>
                      <a:noFill/>
                    </a:lnL>
                    <a:lnR>
                      <a:noFill/>
                    </a:lnR>
                    <a:lnT>
                      <a:noFill/>
                    </a:lnT>
                    <a:lnB>
                      <a:noFill/>
                    </a:lnB>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50%</a:t>
                      </a:r>
                    </a:p>
                  </a:txBody>
                  <a:tcPr marL="5161" marR="5161" marT="5161" marB="0" anchor="ctr">
                    <a:lnL>
                      <a:noFill/>
                    </a:lnL>
                    <a:lnR>
                      <a:noFill/>
                    </a:lnR>
                    <a:lnT>
                      <a:noFill/>
                    </a:lnT>
                    <a:lnB>
                      <a:noFill/>
                    </a:lnB>
                    <a:solidFill>
                      <a:srgbClr val="F5999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extLst>
                  <a:ext uri="{0D108BD9-81ED-4DB2-BD59-A6C34878D82A}">
                    <a16:rowId xmlns:a16="http://schemas.microsoft.com/office/drawing/2014/main" val="1255227983"/>
                  </a:ext>
                </a:extLst>
              </a:tr>
              <a:tr h="698981">
                <a:tc>
                  <a:txBody>
                    <a:bodyPr/>
                    <a:lstStyle/>
                    <a:p>
                      <a:pPr algn="ctr" fontAlgn="b"/>
                      <a:r>
                        <a:rPr lang="fr-FR" sz="1800" b="1" i="0" u="none" strike="noStrike" dirty="0">
                          <a:solidFill>
                            <a:srgbClr val="5A5959"/>
                          </a:solidFill>
                          <a:effectLst/>
                          <a:latin typeface="Arial Narrow" panose="020B0606020202030204" pitchFamily="34" charset="0"/>
                        </a:rPr>
                        <a:t>Maison empruntée gratuitement (accord propriétaire)</a:t>
                      </a:r>
                    </a:p>
                  </a:txBody>
                  <a:tcPr marL="5161" marR="5161" marT="5161" marB="0" anchor="ctr">
                    <a:lnL>
                      <a:noFill/>
                    </a:lnL>
                    <a:lnR>
                      <a:noFill/>
                    </a:lnR>
                    <a:lnT>
                      <a:noFill/>
                    </a:lnT>
                    <a:lnB>
                      <a:noFill/>
                    </a:lnB>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7%</a:t>
                      </a:r>
                    </a:p>
                  </a:txBody>
                  <a:tcPr marL="5161" marR="5161" marT="5161" marB="0" anchor="ctr">
                    <a:lnL>
                      <a:noFill/>
                    </a:lnL>
                    <a:lnR>
                      <a:noFill/>
                    </a:lnR>
                    <a:lnT>
                      <a:noFill/>
                    </a:lnT>
                    <a:lnB>
                      <a:noFill/>
                    </a:lnB>
                    <a:solidFill>
                      <a:srgbClr val="FBD1D1"/>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extLst>
                  <a:ext uri="{0D108BD9-81ED-4DB2-BD59-A6C34878D82A}">
                    <a16:rowId xmlns:a16="http://schemas.microsoft.com/office/drawing/2014/main" val="3429197104"/>
                  </a:ext>
                </a:extLst>
              </a:tr>
              <a:tr h="698981">
                <a:tc>
                  <a:txBody>
                    <a:bodyPr/>
                    <a:lstStyle/>
                    <a:p>
                      <a:pPr algn="ctr" fontAlgn="b"/>
                      <a:r>
                        <a:rPr lang="en-US" sz="1800" b="1" i="0" u="none" strike="noStrike" dirty="0" err="1">
                          <a:solidFill>
                            <a:srgbClr val="5A5959"/>
                          </a:solidFill>
                          <a:effectLst/>
                          <a:latin typeface="Arial Narrow" panose="020B0606020202030204" pitchFamily="34" charset="0"/>
                        </a:rPr>
                        <a:t>Maison</a:t>
                      </a:r>
                      <a:r>
                        <a:rPr lang="en-US" sz="1800" b="1" i="0" u="none" strike="noStrike" dirty="0">
                          <a:solidFill>
                            <a:srgbClr val="5A5959"/>
                          </a:solidFill>
                          <a:effectLst/>
                          <a:latin typeface="Arial Narrow" panose="020B0606020202030204" pitchFamily="34" charset="0"/>
                        </a:rPr>
                        <a:t> </a:t>
                      </a:r>
                      <a:r>
                        <a:rPr lang="en-US" sz="1800" b="1" i="0" u="none" strike="noStrike" dirty="0" err="1">
                          <a:solidFill>
                            <a:srgbClr val="5A5959"/>
                          </a:solidFill>
                          <a:effectLst/>
                          <a:latin typeface="Arial Narrow" panose="020B0606020202030204" pitchFamily="34" charset="0"/>
                        </a:rPr>
                        <a:t>individuelle</a:t>
                      </a:r>
                      <a:r>
                        <a:rPr lang="en-US" sz="1800" b="1" i="0" u="none" strike="noStrike" dirty="0">
                          <a:solidFill>
                            <a:srgbClr val="5A5959"/>
                          </a:solidFill>
                          <a:effectLst/>
                          <a:latin typeface="Arial Narrow" panose="020B0606020202030204" pitchFamily="34" charset="0"/>
                        </a:rPr>
                        <a:t> </a:t>
                      </a:r>
                      <a:r>
                        <a:rPr lang="en-US" sz="1800" b="1" i="0" u="none" strike="noStrike" dirty="0" err="1">
                          <a:solidFill>
                            <a:srgbClr val="5A5959"/>
                          </a:solidFill>
                          <a:effectLst/>
                          <a:latin typeface="Arial Narrow" panose="020B0606020202030204" pitchFamily="34" charset="0"/>
                        </a:rPr>
                        <a:t>louée</a:t>
                      </a:r>
                      <a:endParaRPr lang="en-US" sz="1800" b="1" i="0" u="none" strike="noStrike" dirty="0">
                        <a:solidFill>
                          <a:srgbClr val="5A5959"/>
                        </a:solidFill>
                        <a:effectLst/>
                        <a:latin typeface="Arial Narrow" panose="020B0606020202030204" pitchFamily="34" charset="0"/>
                      </a:endParaRPr>
                    </a:p>
                  </a:txBody>
                  <a:tcPr marL="5161" marR="5161" marT="5161"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25%</a:t>
                      </a:r>
                    </a:p>
                  </a:txBody>
                  <a:tcPr marL="5161" marR="5161" marT="5161" marB="0" anchor="ctr">
                    <a:lnL>
                      <a:noFill/>
                    </a:lnL>
                    <a:lnR>
                      <a:noFill/>
                    </a:lnR>
                    <a:lnT>
                      <a:noFill/>
                    </a:lnT>
                    <a:lnB>
                      <a:noFill/>
                    </a:lnB>
                    <a:solidFill>
                      <a:srgbClr val="F8BAB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11%</a:t>
                      </a:r>
                    </a:p>
                  </a:txBody>
                  <a:tcPr marL="5161" marR="5161" marT="5161" marB="0" anchor="ctr">
                    <a:lnL>
                      <a:noFill/>
                    </a:lnL>
                    <a:lnR>
                      <a:noFill/>
                    </a:lnR>
                    <a:lnT>
                      <a:noFill/>
                    </a:lnT>
                    <a:lnB>
                      <a:noFill/>
                    </a:lnB>
                    <a:solidFill>
                      <a:srgbClr val="FACCCC"/>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extLst>
                  <a:ext uri="{0D108BD9-81ED-4DB2-BD59-A6C34878D82A}">
                    <a16:rowId xmlns:a16="http://schemas.microsoft.com/office/drawing/2014/main" val="2375076191"/>
                  </a:ext>
                </a:extLst>
              </a:tr>
              <a:tr h="698981">
                <a:tc>
                  <a:txBody>
                    <a:bodyPr/>
                    <a:lstStyle/>
                    <a:p>
                      <a:pPr algn="ctr" fontAlgn="b"/>
                      <a:r>
                        <a:rPr lang="en-US" sz="1800" b="1" i="0" u="none" strike="noStrike" dirty="0" err="1">
                          <a:solidFill>
                            <a:srgbClr val="5A5959"/>
                          </a:solidFill>
                          <a:effectLst/>
                          <a:latin typeface="Arial Narrow" panose="020B0606020202030204" pitchFamily="34" charset="0"/>
                        </a:rPr>
                        <a:t>Abris</a:t>
                      </a:r>
                      <a:r>
                        <a:rPr lang="en-US" sz="1800" b="1" i="0" u="none" strike="noStrike" dirty="0">
                          <a:solidFill>
                            <a:srgbClr val="5A5959"/>
                          </a:solidFill>
                          <a:effectLst/>
                          <a:latin typeface="Arial Narrow" panose="020B0606020202030204" pitchFamily="34" charset="0"/>
                        </a:rPr>
                        <a:t> de fortune (</a:t>
                      </a:r>
                      <a:r>
                        <a:rPr lang="en-US" sz="1800" b="1" i="0" u="none" strike="noStrike" dirty="0" err="1">
                          <a:solidFill>
                            <a:srgbClr val="5A5959"/>
                          </a:solidFill>
                          <a:effectLst/>
                          <a:latin typeface="Arial Narrow" panose="020B0606020202030204" pitchFamily="34" charset="0"/>
                        </a:rPr>
                        <a:t>gratuit</a:t>
                      </a:r>
                      <a:r>
                        <a:rPr lang="en-US" sz="1800" b="1" i="0" u="none" strike="noStrike" dirty="0">
                          <a:solidFill>
                            <a:srgbClr val="5A5959"/>
                          </a:solidFill>
                          <a:effectLst/>
                          <a:latin typeface="Arial Narrow" panose="020B0606020202030204" pitchFamily="34" charset="0"/>
                        </a:rPr>
                        <a:t>)</a:t>
                      </a:r>
                    </a:p>
                  </a:txBody>
                  <a:tcPr marL="5161" marR="5161" marT="5161"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11%</a:t>
                      </a:r>
                    </a:p>
                  </a:txBody>
                  <a:tcPr marL="5161" marR="5161" marT="5161" marB="0" anchor="ctr">
                    <a:lnL>
                      <a:noFill/>
                    </a:lnL>
                    <a:lnR>
                      <a:noFill/>
                    </a:lnR>
                    <a:lnT>
                      <a:noFill/>
                    </a:lnT>
                    <a:lnB>
                      <a:noFill/>
                    </a:lnB>
                    <a:solidFill>
                      <a:srgbClr val="FACCCC"/>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33%</a:t>
                      </a:r>
                    </a:p>
                  </a:txBody>
                  <a:tcPr marL="5161" marR="5161" marT="5161" marB="0" anchor="ctr">
                    <a:lnL>
                      <a:noFill/>
                    </a:lnL>
                    <a:lnR>
                      <a:noFill/>
                    </a:lnR>
                    <a:lnT>
                      <a:noFill/>
                    </a:lnT>
                    <a:lnB>
                      <a:noFill/>
                    </a:lnB>
                    <a:solidFill>
                      <a:srgbClr val="F7B0B0"/>
                    </a:solidFill>
                  </a:tcPr>
                </a:tc>
                <a:extLst>
                  <a:ext uri="{0D108BD9-81ED-4DB2-BD59-A6C34878D82A}">
                    <a16:rowId xmlns:a16="http://schemas.microsoft.com/office/drawing/2014/main" val="681150186"/>
                  </a:ext>
                </a:extLst>
              </a:tr>
              <a:tr h="698981">
                <a:tc>
                  <a:txBody>
                    <a:bodyPr/>
                    <a:lstStyle/>
                    <a:p>
                      <a:pPr algn="ctr" fontAlgn="b"/>
                      <a:r>
                        <a:rPr lang="en-US" sz="1800" b="1" i="0" u="none" strike="noStrike" dirty="0">
                          <a:solidFill>
                            <a:srgbClr val="5A5959"/>
                          </a:solidFill>
                          <a:effectLst/>
                          <a:latin typeface="Arial Narrow" panose="020B0606020202030204" pitchFamily="34" charset="0"/>
                        </a:rPr>
                        <a:t>Centre </a:t>
                      </a:r>
                      <a:r>
                        <a:rPr lang="en-US" sz="1800" b="1" i="0" u="none" strike="noStrike" dirty="0" err="1">
                          <a:solidFill>
                            <a:srgbClr val="5A5959"/>
                          </a:solidFill>
                          <a:effectLst/>
                          <a:latin typeface="Arial Narrow" panose="020B0606020202030204" pitchFamily="34" charset="0"/>
                        </a:rPr>
                        <a:t>collectif</a:t>
                      </a:r>
                      <a:endParaRPr lang="en-US" sz="1800" b="1" i="0" u="none" strike="noStrike" dirty="0">
                        <a:solidFill>
                          <a:srgbClr val="5A5959"/>
                        </a:solidFill>
                        <a:effectLst/>
                        <a:latin typeface="Arial Narrow" panose="020B0606020202030204" pitchFamily="34" charset="0"/>
                      </a:endParaRPr>
                    </a:p>
                  </a:txBody>
                  <a:tcPr marL="5161" marR="5161" marT="5161"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25%</a:t>
                      </a:r>
                    </a:p>
                  </a:txBody>
                  <a:tcPr marL="5161" marR="5161" marT="5161" marB="0" anchor="ctr">
                    <a:lnL>
                      <a:noFill/>
                    </a:lnL>
                    <a:lnR>
                      <a:noFill/>
                    </a:lnR>
                    <a:lnT>
                      <a:noFill/>
                    </a:lnT>
                    <a:lnB>
                      <a:noFill/>
                    </a:lnB>
                    <a:solidFill>
                      <a:srgbClr val="F8BAB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extLst>
                  <a:ext uri="{0D108BD9-81ED-4DB2-BD59-A6C34878D82A}">
                    <a16:rowId xmlns:a16="http://schemas.microsoft.com/office/drawing/2014/main" val="1821622074"/>
                  </a:ext>
                </a:extLst>
              </a:tr>
              <a:tr h="698981">
                <a:tc>
                  <a:txBody>
                    <a:bodyPr/>
                    <a:lstStyle/>
                    <a:p>
                      <a:pPr algn="ctr" fontAlgn="b"/>
                      <a:r>
                        <a:rPr lang="en-US" sz="1800" b="1" i="0" u="none" strike="noStrike" dirty="0">
                          <a:solidFill>
                            <a:srgbClr val="5A5959"/>
                          </a:solidFill>
                          <a:effectLst/>
                          <a:latin typeface="Arial Narrow" panose="020B0606020202030204" pitchFamily="34" charset="0"/>
                        </a:rPr>
                        <a:t>Pas </a:t>
                      </a:r>
                      <a:r>
                        <a:rPr lang="en-US" sz="1800" b="1" i="0" u="none" strike="noStrike" dirty="0" err="1">
                          <a:solidFill>
                            <a:srgbClr val="5A5959"/>
                          </a:solidFill>
                          <a:effectLst/>
                          <a:latin typeface="Arial Narrow" panose="020B0606020202030204" pitchFamily="34" charset="0"/>
                        </a:rPr>
                        <a:t>d'abris</a:t>
                      </a:r>
                      <a:endParaRPr lang="en-US" sz="1800" b="1" i="0" u="none" strike="noStrike" dirty="0">
                        <a:solidFill>
                          <a:srgbClr val="5A5959"/>
                        </a:solidFill>
                        <a:effectLst/>
                        <a:latin typeface="Arial Narrow" panose="020B0606020202030204" pitchFamily="34" charset="0"/>
                      </a:endParaRPr>
                    </a:p>
                  </a:txBody>
                  <a:tcPr marL="5161" marR="5161" marT="5161" marB="0" anchor="ctr">
                    <a:lnL>
                      <a:noFill/>
                    </a:lnL>
                    <a:lnR>
                      <a:noFill/>
                    </a:lnR>
                    <a:lnT>
                      <a:noFill/>
                    </a:lnT>
                    <a:lnB>
                      <a:noFill/>
                    </a:lnB>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8%</a:t>
                      </a:r>
                    </a:p>
                  </a:txBody>
                  <a:tcPr marL="5161" marR="5161" marT="5161" marB="0" anchor="ctr">
                    <a:lnL>
                      <a:noFill/>
                    </a:lnL>
                    <a:lnR>
                      <a:noFill/>
                    </a:lnR>
                    <a:lnT>
                      <a:noFill/>
                    </a:lnT>
                    <a:lnB>
                      <a:noFill/>
                    </a:lnB>
                    <a:solidFill>
                      <a:srgbClr val="FAD0D0"/>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tc>
                  <a:txBody>
                    <a:bodyPr/>
                    <a:lstStyle/>
                    <a:p>
                      <a:pPr algn="ctr" fontAlgn="b"/>
                      <a:r>
                        <a:rPr lang="en-US" sz="1800" b="1" i="0" u="none" strike="noStrike" dirty="0">
                          <a:solidFill>
                            <a:srgbClr val="5A5959"/>
                          </a:solidFill>
                          <a:effectLst/>
                          <a:latin typeface="Arial Narrow" panose="020B0606020202030204" pitchFamily="34" charset="0"/>
                        </a:rPr>
                        <a:t>0%</a:t>
                      </a:r>
                    </a:p>
                  </a:txBody>
                  <a:tcPr marL="5161" marR="5161" marT="5161" marB="0" anchor="ctr">
                    <a:lnL>
                      <a:noFill/>
                    </a:lnL>
                    <a:lnR>
                      <a:noFill/>
                    </a:lnR>
                    <a:lnT>
                      <a:noFill/>
                    </a:lnT>
                    <a:lnB>
                      <a:noFill/>
                    </a:lnB>
                    <a:solidFill>
                      <a:srgbClr val="FBDADA"/>
                    </a:solidFill>
                  </a:tcPr>
                </a:tc>
                <a:extLst>
                  <a:ext uri="{0D108BD9-81ED-4DB2-BD59-A6C34878D82A}">
                    <a16:rowId xmlns:a16="http://schemas.microsoft.com/office/drawing/2014/main" val="3035405099"/>
                  </a:ext>
                </a:extLst>
              </a:tr>
            </a:tbl>
          </a:graphicData>
        </a:graphic>
      </p:graphicFrame>
    </p:spTree>
    <p:extLst>
      <p:ext uri="{BB962C8B-B14F-4D97-AF65-F5344CB8AC3E}">
        <p14:creationId xmlns:p14="http://schemas.microsoft.com/office/powerpoint/2010/main" val="223746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670" y="0"/>
            <a:ext cx="8379630" cy="673028"/>
          </a:xfrm>
        </p:spPr>
        <p:txBody>
          <a:bodyPr>
            <a:noAutofit/>
          </a:bodyPr>
          <a:lstStyle/>
          <a:p>
            <a:pPr algn="just"/>
            <a:r>
              <a:rPr lang="fr-FR" sz="2000" b="0" dirty="0"/>
              <a:t>Carte du % d’AS dans lesquelles les IC estiment que les matériaux suivants sont fréquemment utilisés pour la construction des toits des PDI</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3" name="TextBox 2"/>
          <p:cNvSpPr txBox="1"/>
          <p:nvPr/>
        </p:nvSpPr>
        <p:spPr>
          <a:xfrm>
            <a:off x="116670" y="648621"/>
            <a:ext cx="8379630" cy="1415772"/>
          </a:xfrm>
          <a:prstGeom prst="rect">
            <a:avLst/>
          </a:prstGeom>
          <a:noFill/>
        </p:spPr>
        <p:txBody>
          <a:bodyPr wrap="square" rtlCol="0">
            <a:spAutoFit/>
          </a:bodyPr>
          <a:lstStyle/>
          <a:p>
            <a:pPr algn="just"/>
            <a:r>
              <a:rPr lang="fr-FR" sz="1700" dirty="0">
                <a:solidFill>
                  <a:srgbClr val="5A5959"/>
                </a:solidFill>
              </a:rPr>
              <a:t>Généralement, l’évaluation révèle que les types de matériaux utilisés pour les toits des abris sont similaires, quels que soient le type de population et le lieu de résidence. Les IC de la majorité des AS enquêtées rapportent que la population non-déplacée vit majoritairement dans des habitats avec toits en paille, de même pour les retournés et les déplacés. </a:t>
            </a:r>
          </a:p>
          <a:p>
            <a:endParaRPr lang="fr-FR"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40" y="1743074"/>
            <a:ext cx="5722620" cy="5038725"/>
          </a:xfrm>
          <a:prstGeom prst="rect">
            <a:avLst/>
          </a:prstGeom>
        </p:spPr>
      </p:pic>
    </p:spTree>
    <p:extLst>
      <p:ext uri="{BB962C8B-B14F-4D97-AF65-F5344CB8AC3E}">
        <p14:creationId xmlns:p14="http://schemas.microsoft.com/office/powerpoint/2010/main" val="3907227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0" y="50345"/>
            <a:ext cx="8455830" cy="673028"/>
          </a:xfrm>
        </p:spPr>
        <p:txBody>
          <a:bodyPr>
            <a:noAutofit/>
          </a:bodyPr>
          <a:lstStyle/>
          <a:p>
            <a:pPr algn="just"/>
            <a:r>
              <a:rPr lang="fr-FR" sz="2000" b="0" dirty="0"/>
              <a:t>Carte du % d’AS dans lesquelles les IC estiment que les matériaux suivants sont fréquemment utilisés pour la construction des toits des retournés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5" name="TextBox 4"/>
          <p:cNvSpPr txBox="1"/>
          <p:nvPr/>
        </p:nvSpPr>
        <p:spPr>
          <a:xfrm>
            <a:off x="78570" y="723373"/>
            <a:ext cx="8372475" cy="1200329"/>
          </a:xfrm>
          <a:prstGeom prst="rect">
            <a:avLst/>
          </a:prstGeom>
          <a:noFill/>
        </p:spPr>
        <p:txBody>
          <a:bodyPr wrap="square" rtlCol="0">
            <a:spAutoFit/>
          </a:bodyPr>
          <a:lstStyle/>
          <a:p>
            <a:pPr algn="just"/>
            <a:r>
              <a:rPr lang="fr-FR" dirty="0">
                <a:solidFill>
                  <a:srgbClr val="5A5959"/>
                </a:solidFill>
              </a:rPr>
              <a:t>Les personnes déplacées semblent toutefois plus vulnérables, ayant un accès largement plus faible aux habitats avec des toits en tôle. A </a:t>
            </a:r>
            <a:r>
              <a:rPr lang="fr-FR" dirty="0" err="1">
                <a:solidFill>
                  <a:srgbClr val="5A5959"/>
                </a:solidFill>
              </a:rPr>
              <a:t>Kiyambi</a:t>
            </a:r>
            <a:r>
              <a:rPr lang="fr-FR" dirty="0">
                <a:solidFill>
                  <a:srgbClr val="5A5959"/>
                </a:solidFill>
              </a:rPr>
              <a:t> et </a:t>
            </a:r>
            <a:r>
              <a:rPr lang="fr-FR" dirty="0" err="1">
                <a:solidFill>
                  <a:srgbClr val="5A5959"/>
                </a:solidFill>
              </a:rPr>
              <a:t>Nyunzu</a:t>
            </a:r>
            <a:r>
              <a:rPr lang="fr-FR" dirty="0">
                <a:solidFill>
                  <a:srgbClr val="5A5959"/>
                </a:solidFill>
              </a:rPr>
              <a:t>, les IC dans 50% et 33% des AS respectivement ont rapporté que les retournés utilisaient des bâches pour le toit de leurs abris.</a:t>
            </a:r>
          </a:p>
          <a:p>
            <a:endParaRPr lang="fr-FR"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630" y="1647824"/>
            <a:ext cx="5844540" cy="5210176"/>
          </a:xfrm>
          <a:prstGeom prst="rect">
            <a:avLst/>
          </a:prstGeom>
        </p:spPr>
      </p:pic>
    </p:spTree>
    <p:extLst>
      <p:ext uri="{BB962C8B-B14F-4D97-AF65-F5344CB8AC3E}">
        <p14:creationId xmlns:p14="http://schemas.microsoft.com/office/powerpoint/2010/main" val="1254204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12245"/>
            <a:ext cx="7947718" cy="673028"/>
          </a:xfrm>
        </p:spPr>
        <p:txBody>
          <a:bodyPr>
            <a:normAutofit/>
          </a:bodyPr>
          <a:lstStyle/>
          <a:p>
            <a:r>
              <a:rPr lang="fr-FR" sz="2200" b="0" noProof="0" dirty="0"/>
              <a:t>Obstacles à la construction des abris adéquats pour les ménages PDI</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3" name="TextBox 2"/>
          <p:cNvSpPr txBox="1"/>
          <p:nvPr/>
        </p:nvSpPr>
        <p:spPr>
          <a:xfrm>
            <a:off x="221470" y="581007"/>
            <a:ext cx="8286750" cy="2062103"/>
          </a:xfrm>
          <a:prstGeom prst="rect">
            <a:avLst/>
          </a:prstGeom>
          <a:noFill/>
        </p:spPr>
        <p:txBody>
          <a:bodyPr wrap="square" rtlCol="0">
            <a:spAutoFit/>
          </a:bodyPr>
          <a:lstStyle/>
          <a:p>
            <a:pPr algn="just"/>
            <a:r>
              <a:rPr lang="fr-FR" sz="1600" dirty="0">
                <a:solidFill>
                  <a:srgbClr val="5A5959"/>
                </a:solidFill>
              </a:rPr>
              <a:t>Dans toutes les ZS couvertes, les IC de toutes les AS ont rapporté que les ménages PDI et retournés rencontrent des difficultés pour construire un abri adéquat. Dans 2 des 17 ZS dans lesquelles la présence de PDI a été rapportée (sauf </a:t>
            </a:r>
            <a:r>
              <a:rPr lang="fr-FR" sz="1600" dirty="0" err="1">
                <a:solidFill>
                  <a:srgbClr val="5A5959"/>
                </a:solidFill>
              </a:rPr>
              <a:t>Kansimba</a:t>
            </a:r>
            <a:r>
              <a:rPr lang="fr-FR" sz="1600" dirty="0">
                <a:solidFill>
                  <a:srgbClr val="5A5959"/>
                </a:solidFill>
              </a:rPr>
              <a:t>), les ménages PDI font face à un manque d’accès au terrain pour construire leurs abris (67% et 59% des AS à </a:t>
            </a:r>
            <a:r>
              <a:rPr lang="fr-FR" sz="1600" dirty="0" err="1">
                <a:solidFill>
                  <a:srgbClr val="5A5959"/>
                </a:solidFill>
              </a:rPr>
              <a:t>Pweto</a:t>
            </a:r>
            <a:r>
              <a:rPr lang="fr-FR" sz="1600" dirty="0">
                <a:solidFill>
                  <a:srgbClr val="5A5959"/>
                </a:solidFill>
              </a:rPr>
              <a:t> et </a:t>
            </a:r>
            <a:r>
              <a:rPr lang="fr-FR" sz="1600" dirty="0" err="1">
                <a:solidFill>
                  <a:srgbClr val="5A5959"/>
                </a:solidFill>
              </a:rPr>
              <a:t>Malemba</a:t>
            </a:r>
            <a:r>
              <a:rPr lang="fr-FR" sz="1600" dirty="0">
                <a:solidFill>
                  <a:srgbClr val="5A5959"/>
                </a:solidFill>
              </a:rPr>
              <a:t> </a:t>
            </a:r>
            <a:r>
              <a:rPr lang="fr-FR" sz="1600" dirty="0" err="1">
                <a:solidFill>
                  <a:srgbClr val="5A5959"/>
                </a:solidFill>
              </a:rPr>
              <a:t>Nkulu</a:t>
            </a:r>
            <a:r>
              <a:rPr lang="fr-FR" sz="1600" dirty="0">
                <a:solidFill>
                  <a:srgbClr val="5A5959"/>
                </a:solidFill>
              </a:rPr>
              <a:t>). Dans les 17 ZS, le manque de moyen est la raison principale qui entrave la construction des abris selon les IC dans la majorité des AS enquêtées. </a:t>
            </a:r>
            <a:r>
              <a:rPr lang="fr-CH" sz="1600" dirty="0">
                <a:solidFill>
                  <a:srgbClr val="5A5959"/>
                </a:solidFill>
              </a:rPr>
              <a:t>On observe que les obstacles rencontrés pour la construction d’abris adéquats sont très semblables pour les ménages PDI et les retournés notamment le manque de moyen, le manque de main d’œuvre, manque de matériaux et autres priorités. </a:t>
            </a:r>
            <a:endParaRPr lang="fr-FR" sz="1600" dirty="0">
              <a:solidFill>
                <a:srgbClr val="5A5959"/>
              </a:solidFill>
            </a:endParaRPr>
          </a:p>
        </p:txBody>
      </p:sp>
      <p:graphicFrame>
        <p:nvGraphicFramePr>
          <p:cNvPr id="9" name="Chart 8"/>
          <p:cNvGraphicFramePr>
            <a:graphicFrameLocks/>
          </p:cNvGraphicFramePr>
          <p:nvPr>
            <p:extLst>
              <p:ext uri="{D42A27DB-BD31-4B8C-83A1-F6EECF244321}">
                <p14:modId xmlns:p14="http://schemas.microsoft.com/office/powerpoint/2010/main" val="560666006"/>
              </p:ext>
            </p:extLst>
          </p:nvPr>
        </p:nvGraphicFramePr>
        <p:xfrm>
          <a:off x="161925" y="2538844"/>
          <a:ext cx="8191500" cy="43311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40438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455" y="0"/>
            <a:ext cx="7947718" cy="673028"/>
          </a:xfrm>
        </p:spPr>
        <p:txBody>
          <a:bodyPr>
            <a:normAutofit/>
          </a:bodyPr>
          <a:lstStyle/>
          <a:p>
            <a:r>
              <a:rPr lang="fr-FR" sz="2200" b="0" noProof="0" dirty="0"/>
              <a:t>Obstacles à la construction des abris adéquats pour les ménages retournés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3380595271"/>
              </p:ext>
            </p:extLst>
          </p:nvPr>
        </p:nvGraphicFramePr>
        <p:xfrm>
          <a:off x="314325" y="2538844"/>
          <a:ext cx="8010525" cy="4319155"/>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95262" y="539678"/>
            <a:ext cx="8248650" cy="2308324"/>
          </a:xfrm>
          <a:prstGeom prst="rect">
            <a:avLst/>
          </a:prstGeom>
          <a:noFill/>
        </p:spPr>
        <p:txBody>
          <a:bodyPr wrap="square" rtlCol="0">
            <a:spAutoFit/>
          </a:bodyPr>
          <a:lstStyle/>
          <a:p>
            <a:pPr algn="just">
              <a:defRPr/>
            </a:pPr>
            <a:r>
              <a:rPr lang="fr-CH" dirty="0">
                <a:solidFill>
                  <a:srgbClr val="5A5959"/>
                </a:solidFill>
              </a:rPr>
              <a:t>A </a:t>
            </a:r>
            <a:r>
              <a:rPr lang="fr-CH" dirty="0" err="1">
                <a:solidFill>
                  <a:srgbClr val="5A5959"/>
                </a:solidFill>
              </a:rPr>
              <a:t>Kilwa</a:t>
            </a:r>
            <a:r>
              <a:rPr lang="fr-CH" dirty="0">
                <a:solidFill>
                  <a:srgbClr val="5A5959"/>
                </a:solidFill>
              </a:rPr>
              <a:t>, </a:t>
            </a:r>
            <a:r>
              <a:rPr lang="fr-CH" dirty="0" err="1">
                <a:solidFill>
                  <a:srgbClr val="5A5959"/>
                </a:solidFill>
              </a:rPr>
              <a:t>Mufunga</a:t>
            </a:r>
            <a:r>
              <a:rPr lang="fr-CH" dirty="0">
                <a:solidFill>
                  <a:srgbClr val="5A5959"/>
                </a:solidFill>
              </a:rPr>
              <a:t> </a:t>
            </a:r>
            <a:r>
              <a:rPr lang="fr-CH" dirty="0" err="1">
                <a:solidFill>
                  <a:srgbClr val="5A5959"/>
                </a:solidFill>
              </a:rPr>
              <a:t>Sampwe</a:t>
            </a:r>
            <a:r>
              <a:rPr lang="fr-CH" dirty="0">
                <a:solidFill>
                  <a:srgbClr val="5A5959"/>
                </a:solidFill>
              </a:rPr>
              <a:t> et </a:t>
            </a:r>
            <a:r>
              <a:rPr lang="fr-CH" dirty="0" err="1">
                <a:solidFill>
                  <a:srgbClr val="5A5959"/>
                </a:solidFill>
              </a:rPr>
              <a:t>Pweto</a:t>
            </a:r>
            <a:r>
              <a:rPr lang="fr-CH" dirty="0">
                <a:solidFill>
                  <a:srgbClr val="5A5959"/>
                </a:solidFill>
              </a:rPr>
              <a:t>, les IC de la majorité des AS couvertes ont rapporté que les ménages PDI ne construisent pas due à leur incertitude quant à l’évolution de la sécurité. Pour les ménages retournés, cette raison se retrouve pour les 3 même ZS mais aussi pour la 50% des AS à </a:t>
            </a:r>
            <a:r>
              <a:rPr lang="fr-CH" dirty="0" err="1">
                <a:solidFill>
                  <a:srgbClr val="5A5959"/>
                </a:solidFill>
              </a:rPr>
              <a:t>Mitwaba</a:t>
            </a:r>
            <a:r>
              <a:rPr lang="fr-CH" dirty="0">
                <a:solidFill>
                  <a:srgbClr val="5A5959"/>
                </a:solidFill>
              </a:rPr>
              <a:t>. </a:t>
            </a:r>
            <a:r>
              <a:rPr lang="fr-BE" dirty="0">
                <a:solidFill>
                  <a:srgbClr val="5A5959"/>
                </a:solidFill>
                <a:sym typeface="Wingdings" panose="05000000000000000000" pitchFamily="2" charset="2"/>
              </a:rPr>
              <a:t>Cependant, on note quelques différences entre ménages PDI et retournés pour les obstacles à la construction : les IC d’une forte % d’AS dans un plus grand nombre de ZS ont indiqué que les ménages PDI une plus grande incertitudes face à l’accès aux services pour la reconstruction que les ménages retournés. </a:t>
            </a:r>
          </a:p>
          <a:p>
            <a:endParaRPr lang="fr-FR" dirty="0"/>
          </a:p>
        </p:txBody>
      </p:sp>
    </p:spTree>
    <p:extLst>
      <p:ext uri="{BB962C8B-B14F-4D97-AF65-F5344CB8AC3E}">
        <p14:creationId xmlns:p14="http://schemas.microsoft.com/office/powerpoint/2010/main" val="561700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764" y="0"/>
            <a:ext cx="7947718" cy="673028"/>
          </a:xfrm>
        </p:spPr>
        <p:txBody>
          <a:bodyPr>
            <a:normAutofit/>
          </a:bodyPr>
          <a:lstStyle/>
          <a:p>
            <a:r>
              <a:rPr lang="fr-FR" sz="2200" b="0" noProof="0" dirty="0"/>
              <a:t>Cas d’éviction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095122246"/>
              </p:ext>
            </p:extLst>
          </p:nvPr>
        </p:nvGraphicFramePr>
        <p:xfrm>
          <a:off x="390525" y="2085975"/>
          <a:ext cx="7790948" cy="4638674"/>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73764" y="479344"/>
            <a:ext cx="8422536" cy="1754326"/>
          </a:xfrm>
          <a:prstGeom prst="rect">
            <a:avLst/>
          </a:prstGeom>
          <a:noFill/>
        </p:spPr>
        <p:txBody>
          <a:bodyPr wrap="square" rtlCol="0">
            <a:spAutoFit/>
          </a:bodyPr>
          <a:lstStyle/>
          <a:p>
            <a:pPr algn="just"/>
            <a:r>
              <a:rPr lang="fr-FR" dirty="0">
                <a:solidFill>
                  <a:srgbClr val="5A5959"/>
                </a:solidFill>
              </a:rPr>
              <a:t>Les IC ont rapporté des cas d’évictions dans une certaine proportion d’AS de 17 ZS (sauf à </a:t>
            </a:r>
            <a:r>
              <a:rPr lang="fr-FR" dirty="0" err="1">
                <a:solidFill>
                  <a:srgbClr val="5A5959"/>
                </a:solidFill>
              </a:rPr>
              <a:t>Ankoro</a:t>
            </a:r>
            <a:r>
              <a:rPr lang="fr-FR" dirty="0">
                <a:solidFill>
                  <a:srgbClr val="5A5959"/>
                </a:solidFill>
              </a:rPr>
              <a:t>). A </a:t>
            </a:r>
            <a:r>
              <a:rPr lang="fr-FR" dirty="0" err="1">
                <a:solidFill>
                  <a:srgbClr val="5A5959"/>
                </a:solidFill>
              </a:rPr>
              <a:t>Kilwa</a:t>
            </a:r>
            <a:r>
              <a:rPr lang="fr-FR" dirty="0">
                <a:solidFill>
                  <a:srgbClr val="5A5959"/>
                </a:solidFill>
              </a:rPr>
              <a:t>, </a:t>
            </a:r>
            <a:r>
              <a:rPr lang="fr-FR" dirty="0" err="1">
                <a:solidFill>
                  <a:srgbClr val="5A5959"/>
                </a:solidFill>
              </a:rPr>
              <a:t>Kiyambi</a:t>
            </a:r>
            <a:r>
              <a:rPr lang="fr-FR" dirty="0">
                <a:solidFill>
                  <a:srgbClr val="5A5959"/>
                </a:solidFill>
              </a:rPr>
              <a:t> et </a:t>
            </a:r>
            <a:r>
              <a:rPr lang="fr-FR" dirty="0" err="1">
                <a:solidFill>
                  <a:srgbClr val="5A5959"/>
                </a:solidFill>
              </a:rPr>
              <a:t>Mbulula</a:t>
            </a:r>
            <a:r>
              <a:rPr lang="fr-FR" dirty="0">
                <a:solidFill>
                  <a:srgbClr val="5A5959"/>
                </a:solidFill>
              </a:rPr>
              <a:t>, les IC dans respectivement 50%, 50% et 63% des AS </a:t>
            </a:r>
            <a:r>
              <a:rPr lang="fr-FR" dirty="0" err="1">
                <a:solidFill>
                  <a:srgbClr val="5A5959"/>
                </a:solidFill>
              </a:rPr>
              <a:t>enquetées</a:t>
            </a:r>
            <a:r>
              <a:rPr lang="fr-FR" dirty="0">
                <a:solidFill>
                  <a:srgbClr val="5A5959"/>
                </a:solidFill>
              </a:rPr>
              <a:t> ont rapporté que la raison des évictions était liée au propriétaire revenu occupé son bien. Dans 10 ZS, les IC de la majorité des AS ont signalé que les ménages PDI étaient plus à risques de connaitre l’éviction que les ménages retournés. </a:t>
            </a:r>
            <a:r>
              <a:rPr lang="fr-FR" dirty="0" smtClean="0">
                <a:solidFill>
                  <a:srgbClr val="5A5959"/>
                </a:solidFill>
              </a:rPr>
              <a:t>Seul dans la ZS de </a:t>
            </a:r>
            <a:r>
              <a:rPr lang="fr-FR" dirty="0" err="1" smtClean="0">
                <a:solidFill>
                  <a:srgbClr val="5A5959"/>
                </a:solidFill>
              </a:rPr>
              <a:t>Kabalo</a:t>
            </a:r>
            <a:r>
              <a:rPr lang="fr-FR" dirty="0" smtClean="0">
                <a:solidFill>
                  <a:srgbClr val="5A5959"/>
                </a:solidFill>
              </a:rPr>
              <a:t>, les IC n’ont pas rapporté de cas d’évictions.</a:t>
            </a:r>
            <a:endParaRPr lang="fr-FR" dirty="0">
              <a:solidFill>
                <a:srgbClr val="5A5959"/>
              </a:solidFill>
            </a:endParaRPr>
          </a:p>
        </p:txBody>
      </p:sp>
    </p:spTree>
    <p:extLst>
      <p:ext uri="{BB962C8B-B14F-4D97-AF65-F5344CB8AC3E}">
        <p14:creationId xmlns:p14="http://schemas.microsoft.com/office/powerpoint/2010/main" val="3635454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764" y="0"/>
            <a:ext cx="7947718" cy="673028"/>
          </a:xfrm>
        </p:spPr>
        <p:txBody>
          <a:bodyPr>
            <a:normAutofit/>
          </a:bodyPr>
          <a:lstStyle/>
          <a:p>
            <a:r>
              <a:rPr lang="fr-FR" sz="2200" b="0" dirty="0"/>
              <a:t>Raisons principales pour les cas d’évictions en % d’AS, par ZS</a:t>
            </a:r>
            <a:endParaRPr lang="fr-FR" sz="2200" b="0" noProof="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4" name="TextBox 3"/>
          <p:cNvSpPr txBox="1"/>
          <p:nvPr/>
        </p:nvSpPr>
        <p:spPr>
          <a:xfrm>
            <a:off x="97846" y="533400"/>
            <a:ext cx="8188904" cy="1477328"/>
          </a:xfrm>
          <a:prstGeom prst="rect">
            <a:avLst/>
          </a:prstGeom>
          <a:noFill/>
        </p:spPr>
        <p:txBody>
          <a:bodyPr wrap="square" rtlCol="0">
            <a:spAutoFit/>
          </a:bodyPr>
          <a:lstStyle/>
          <a:p>
            <a:pPr algn="just"/>
            <a:r>
              <a:rPr lang="fr-CH" dirty="0"/>
              <a:t>Ici les données ne représentent pas un % de raisons mais un % d’AS dans lesquelles les IC ont rapporté </a:t>
            </a:r>
            <a:r>
              <a:rPr lang="fr-CH" dirty="0" smtClean="0"/>
              <a:t>les </a:t>
            </a:r>
            <a:r>
              <a:rPr lang="fr-CH" dirty="0"/>
              <a:t>raisons principales pour les </a:t>
            </a:r>
            <a:r>
              <a:rPr lang="fr-CH" dirty="0" smtClean="0"/>
              <a:t>évictions (dans les AS ou des cas d’’évictions ont été rapportés par les IC). Dans 12 ZS, les IC ont rapporté dans 100% d’AS que le non-paiement du loyer était la raison principale pour les cas d’éviction (cette raison est citée dans les 5 autres ZS par les IC dans une moindre proportion d’AS)</a:t>
            </a:r>
            <a:endParaRPr lang="fr-CH" dirty="0"/>
          </a:p>
        </p:txBody>
      </p:sp>
      <p:graphicFrame>
        <p:nvGraphicFramePr>
          <p:cNvPr id="10" name="Chart 9"/>
          <p:cNvGraphicFramePr>
            <a:graphicFrameLocks/>
          </p:cNvGraphicFramePr>
          <p:nvPr>
            <p:extLst>
              <p:ext uri="{D42A27DB-BD31-4B8C-83A1-F6EECF244321}">
                <p14:modId xmlns:p14="http://schemas.microsoft.com/office/powerpoint/2010/main" val="1651026072"/>
              </p:ext>
            </p:extLst>
          </p:nvPr>
        </p:nvGraphicFramePr>
        <p:xfrm>
          <a:off x="250246" y="2076450"/>
          <a:ext cx="8036504" cy="4667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13592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no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endParaRPr lang="fr-CH" altLang="en-US" sz="2400" dirty="0"/>
          </a:p>
        </p:txBody>
      </p:sp>
      <p:sp>
        <p:nvSpPr>
          <p:cNvPr id="4102" name="Rectangle 11"/>
          <p:cNvSpPr>
            <a:spLocks noGrp="1" noChangeArrowheads="1"/>
          </p:cNvSpPr>
          <p:nvPr>
            <p:ph type="ctrTitle"/>
          </p:nvPr>
        </p:nvSpPr>
        <p:spPr>
          <a:xfrm>
            <a:off x="714375" y="2052638"/>
            <a:ext cx="7962899" cy="1216025"/>
          </a:xfrm>
        </p:spPr>
        <p:txBody>
          <a:bodyPr>
            <a:noAutofit/>
          </a:bodyPr>
          <a:lstStyle/>
          <a:p>
            <a:pPr algn="ctr">
              <a:lnSpc>
                <a:spcPct val="80000"/>
              </a:lnSpc>
              <a:defRPr/>
            </a:pPr>
            <a:r>
              <a:rPr lang="fr-FR" altLang="en-US" cap="small" noProof="0" dirty="0">
                <a:solidFill>
                  <a:schemeClr val="bg2">
                    <a:lumMod val="50000"/>
                  </a:schemeClr>
                </a:solidFill>
              </a:rPr>
              <a:t>3. 3. EHA</a:t>
            </a: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37" y="6397879"/>
            <a:ext cx="2364673" cy="4154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422" y="6356149"/>
            <a:ext cx="1260453" cy="457146"/>
          </a:xfrm>
          <a:prstGeom prst="rect">
            <a:avLst/>
          </a:prstGeom>
        </p:spPr>
      </p:pic>
    </p:spTree>
    <p:extLst>
      <p:ext uri="{BB962C8B-B14F-4D97-AF65-F5344CB8AC3E}">
        <p14:creationId xmlns:p14="http://schemas.microsoft.com/office/powerpoint/2010/main" val="2385849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363" y="0"/>
            <a:ext cx="7947718" cy="673028"/>
          </a:xfrm>
        </p:spPr>
        <p:txBody>
          <a:bodyPr>
            <a:normAutofit/>
          </a:bodyPr>
          <a:lstStyle/>
          <a:p>
            <a:r>
              <a:rPr lang="fr-FR" sz="2400" b="0" noProof="0" dirty="0"/>
              <a:t>Accès à l’eau potable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748895662"/>
              </p:ext>
            </p:extLst>
          </p:nvPr>
        </p:nvGraphicFramePr>
        <p:xfrm>
          <a:off x="233363" y="1675806"/>
          <a:ext cx="8234362" cy="511552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233363" y="574253"/>
            <a:ext cx="8234362" cy="1200329"/>
          </a:xfrm>
          <a:prstGeom prst="rect">
            <a:avLst/>
          </a:prstGeom>
          <a:noFill/>
        </p:spPr>
        <p:txBody>
          <a:bodyPr wrap="square" rtlCol="0">
            <a:spAutoFit/>
          </a:bodyPr>
          <a:lstStyle/>
          <a:p>
            <a:pPr algn="just"/>
            <a:r>
              <a:rPr lang="en-US" dirty="0" err="1">
                <a:solidFill>
                  <a:srgbClr val="5A5959"/>
                </a:solidFill>
              </a:rPr>
              <a:t>Dans</a:t>
            </a:r>
            <a:r>
              <a:rPr lang="en-US" dirty="0">
                <a:solidFill>
                  <a:srgbClr val="5A5959"/>
                </a:solidFill>
              </a:rPr>
              <a:t> 7 ZS, les IC de la </a:t>
            </a:r>
            <a:r>
              <a:rPr lang="en-US" dirty="0" err="1">
                <a:solidFill>
                  <a:srgbClr val="5A5959"/>
                </a:solidFill>
              </a:rPr>
              <a:t>majorité</a:t>
            </a:r>
            <a:r>
              <a:rPr lang="en-US" dirty="0">
                <a:solidFill>
                  <a:srgbClr val="5A5959"/>
                </a:solidFill>
              </a:rPr>
              <a:t> des AS </a:t>
            </a:r>
            <a:r>
              <a:rPr lang="en-US" dirty="0" err="1">
                <a:solidFill>
                  <a:srgbClr val="5A5959"/>
                </a:solidFill>
              </a:rPr>
              <a:t>couvertes</a:t>
            </a:r>
            <a:r>
              <a:rPr lang="en-US" dirty="0">
                <a:solidFill>
                  <a:srgbClr val="5A5959"/>
                </a:solidFill>
              </a:rPr>
              <a:t> </a:t>
            </a:r>
            <a:r>
              <a:rPr lang="en-US" dirty="0" err="1">
                <a:solidFill>
                  <a:srgbClr val="5A5959"/>
                </a:solidFill>
              </a:rPr>
              <a:t>ont</a:t>
            </a:r>
            <a:r>
              <a:rPr lang="en-US" dirty="0">
                <a:solidFill>
                  <a:srgbClr val="5A5959"/>
                </a:solidFill>
              </a:rPr>
              <a:t> </a:t>
            </a:r>
            <a:r>
              <a:rPr lang="en-US" dirty="0" err="1">
                <a:solidFill>
                  <a:srgbClr val="5A5959"/>
                </a:solidFill>
              </a:rPr>
              <a:t>rapporté</a:t>
            </a:r>
            <a:r>
              <a:rPr lang="en-US" dirty="0">
                <a:solidFill>
                  <a:srgbClr val="5A5959"/>
                </a:solidFill>
              </a:rPr>
              <a:t> </a:t>
            </a:r>
            <a:r>
              <a:rPr lang="en-US" dirty="0" err="1">
                <a:solidFill>
                  <a:srgbClr val="5A5959"/>
                </a:solidFill>
              </a:rPr>
              <a:t>qu’une</a:t>
            </a:r>
            <a:r>
              <a:rPr lang="en-US" dirty="0">
                <a:solidFill>
                  <a:srgbClr val="5A5959"/>
                </a:solidFill>
              </a:rPr>
              <a:t> </a:t>
            </a:r>
            <a:r>
              <a:rPr lang="en-US" dirty="0" err="1">
                <a:solidFill>
                  <a:srgbClr val="5A5959"/>
                </a:solidFill>
              </a:rPr>
              <a:t>minorité</a:t>
            </a:r>
            <a:r>
              <a:rPr lang="en-US" dirty="0">
                <a:solidFill>
                  <a:srgbClr val="5A5959"/>
                </a:solidFill>
              </a:rPr>
              <a:t> de </a:t>
            </a:r>
            <a:r>
              <a:rPr lang="en-US" dirty="0" err="1">
                <a:solidFill>
                  <a:srgbClr val="5A5959"/>
                </a:solidFill>
              </a:rPr>
              <a:t>personnes</a:t>
            </a:r>
            <a:r>
              <a:rPr lang="en-US" dirty="0">
                <a:solidFill>
                  <a:srgbClr val="5A5959"/>
                </a:solidFill>
              </a:rPr>
              <a:t> </a:t>
            </a:r>
            <a:r>
              <a:rPr lang="en-US" dirty="0" err="1">
                <a:solidFill>
                  <a:srgbClr val="5A5959"/>
                </a:solidFill>
              </a:rPr>
              <a:t>avait</a:t>
            </a:r>
            <a:r>
              <a:rPr lang="en-US" dirty="0">
                <a:solidFill>
                  <a:srgbClr val="5A5959"/>
                </a:solidFill>
              </a:rPr>
              <a:t> </a:t>
            </a:r>
            <a:r>
              <a:rPr lang="en-US" dirty="0" err="1">
                <a:solidFill>
                  <a:srgbClr val="5A5959"/>
                </a:solidFill>
              </a:rPr>
              <a:t>accès</a:t>
            </a:r>
            <a:r>
              <a:rPr lang="en-US" dirty="0">
                <a:solidFill>
                  <a:srgbClr val="5A5959"/>
                </a:solidFill>
              </a:rPr>
              <a:t> à </a:t>
            </a:r>
            <a:r>
              <a:rPr lang="en-US" dirty="0" err="1">
                <a:solidFill>
                  <a:srgbClr val="5A5959"/>
                </a:solidFill>
              </a:rPr>
              <a:t>assez</a:t>
            </a:r>
            <a:r>
              <a:rPr lang="en-US" dirty="0">
                <a:solidFill>
                  <a:srgbClr val="5A5959"/>
                </a:solidFill>
              </a:rPr>
              <a:t> </a:t>
            </a:r>
            <a:r>
              <a:rPr lang="en-US" dirty="0" err="1">
                <a:solidFill>
                  <a:srgbClr val="5A5959"/>
                </a:solidFill>
              </a:rPr>
              <a:t>d’eau</a:t>
            </a:r>
            <a:r>
              <a:rPr lang="en-US" dirty="0">
                <a:solidFill>
                  <a:srgbClr val="5A5959"/>
                </a:solidFill>
              </a:rPr>
              <a:t> potable. </a:t>
            </a:r>
            <a:r>
              <a:rPr lang="en-US" dirty="0" err="1">
                <a:solidFill>
                  <a:srgbClr val="5A5959"/>
                </a:solidFill>
              </a:rPr>
              <a:t>Dans</a:t>
            </a:r>
            <a:r>
              <a:rPr lang="en-US" dirty="0">
                <a:solidFill>
                  <a:srgbClr val="5A5959"/>
                </a:solidFill>
              </a:rPr>
              <a:t> la ZS </a:t>
            </a:r>
            <a:r>
              <a:rPr lang="en-US" dirty="0" err="1">
                <a:solidFill>
                  <a:srgbClr val="5A5959"/>
                </a:solidFill>
              </a:rPr>
              <a:t>d’Ankoro</a:t>
            </a:r>
            <a:r>
              <a:rPr lang="en-US" dirty="0">
                <a:solidFill>
                  <a:srgbClr val="5A5959"/>
                </a:solidFill>
              </a:rPr>
              <a:t>, les IC de 80% des AS </a:t>
            </a:r>
            <a:r>
              <a:rPr lang="en-US" dirty="0" err="1">
                <a:solidFill>
                  <a:srgbClr val="5A5959"/>
                </a:solidFill>
              </a:rPr>
              <a:t>ont</a:t>
            </a:r>
            <a:r>
              <a:rPr lang="en-US" dirty="0">
                <a:solidFill>
                  <a:srgbClr val="5A5959"/>
                </a:solidFill>
              </a:rPr>
              <a:t> </a:t>
            </a:r>
            <a:r>
              <a:rPr lang="en-US" dirty="0" err="1">
                <a:solidFill>
                  <a:srgbClr val="5A5959"/>
                </a:solidFill>
              </a:rPr>
              <a:t>signalé</a:t>
            </a:r>
            <a:r>
              <a:rPr lang="en-US" dirty="0">
                <a:solidFill>
                  <a:srgbClr val="5A5959"/>
                </a:solidFill>
              </a:rPr>
              <a:t> que </a:t>
            </a:r>
            <a:r>
              <a:rPr lang="en-US" dirty="0" err="1">
                <a:solidFill>
                  <a:srgbClr val="5A5959"/>
                </a:solidFill>
              </a:rPr>
              <a:t>personne</a:t>
            </a:r>
            <a:r>
              <a:rPr lang="en-US" dirty="0">
                <a:solidFill>
                  <a:srgbClr val="5A5959"/>
                </a:solidFill>
              </a:rPr>
              <a:t> </a:t>
            </a:r>
            <a:r>
              <a:rPr lang="en-US" dirty="0" err="1">
                <a:solidFill>
                  <a:srgbClr val="5A5959"/>
                </a:solidFill>
              </a:rPr>
              <a:t>n’a</a:t>
            </a:r>
            <a:r>
              <a:rPr lang="en-US" dirty="0">
                <a:solidFill>
                  <a:srgbClr val="5A5959"/>
                </a:solidFill>
              </a:rPr>
              <a:t> </a:t>
            </a:r>
            <a:r>
              <a:rPr lang="en-US" dirty="0" err="1">
                <a:solidFill>
                  <a:srgbClr val="5A5959"/>
                </a:solidFill>
              </a:rPr>
              <a:t>accès</a:t>
            </a:r>
            <a:r>
              <a:rPr lang="en-US" dirty="0">
                <a:solidFill>
                  <a:srgbClr val="5A5959"/>
                </a:solidFill>
              </a:rPr>
              <a:t> à </a:t>
            </a:r>
            <a:r>
              <a:rPr lang="en-US" dirty="0" err="1">
                <a:solidFill>
                  <a:srgbClr val="5A5959"/>
                </a:solidFill>
              </a:rPr>
              <a:t>l’eau</a:t>
            </a:r>
            <a:r>
              <a:rPr lang="en-US" dirty="0">
                <a:solidFill>
                  <a:srgbClr val="5A5959"/>
                </a:solidFill>
              </a:rPr>
              <a:t> potable. A </a:t>
            </a:r>
            <a:r>
              <a:rPr lang="en-US" dirty="0" err="1">
                <a:solidFill>
                  <a:srgbClr val="5A5959"/>
                </a:solidFill>
              </a:rPr>
              <a:t>Kabalo</a:t>
            </a:r>
            <a:r>
              <a:rPr lang="en-US" dirty="0">
                <a:solidFill>
                  <a:srgbClr val="5A5959"/>
                </a:solidFill>
              </a:rPr>
              <a:t>, les IC de 53% des AS </a:t>
            </a:r>
            <a:r>
              <a:rPr lang="en-US" dirty="0" err="1">
                <a:solidFill>
                  <a:srgbClr val="5A5959"/>
                </a:solidFill>
              </a:rPr>
              <a:t>ont</a:t>
            </a:r>
            <a:r>
              <a:rPr lang="en-US" dirty="0">
                <a:solidFill>
                  <a:srgbClr val="5A5959"/>
                </a:solidFill>
              </a:rPr>
              <a:t> </a:t>
            </a:r>
            <a:r>
              <a:rPr lang="en-US" dirty="0" err="1">
                <a:solidFill>
                  <a:srgbClr val="5A5959"/>
                </a:solidFill>
              </a:rPr>
              <a:t>indiqué</a:t>
            </a:r>
            <a:r>
              <a:rPr lang="en-US" dirty="0">
                <a:solidFill>
                  <a:srgbClr val="5A5959"/>
                </a:solidFill>
              </a:rPr>
              <a:t> que tout le monde a </a:t>
            </a:r>
            <a:r>
              <a:rPr lang="en-US" dirty="0" err="1">
                <a:solidFill>
                  <a:srgbClr val="5A5959"/>
                </a:solidFill>
              </a:rPr>
              <a:t>accès</a:t>
            </a:r>
            <a:r>
              <a:rPr lang="en-US" dirty="0">
                <a:solidFill>
                  <a:srgbClr val="5A5959"/>
                </a:solidFill>
              </a:rPr>
              <a:t> à </a:t>
            </a:r>
            <a:r>
              <a:rPr lang="en-US" dirty="0" err="1">
                <a:solidFill>
                  <a:srgbClr val="5A5959"/>
                </a:solidFill>
              </a:rPr>
              <a:t>l’eau</a:t>
            </a:r>
            <a:r>
              <a:rPr lang="en-US" dirty="0">
                <a:solidFill>
                  <a:srgbClr val="5A5959"/>
                </a:solidFill>
              </a:rPr>
              <a:t> potable. </a:t>
            </a:r>
          </a:p>
        </p:txBody>
      </p:sp>
    </p:spTree>
    <p:extLst>
      <p:ext uri="{BB962C8B-B14F-4D97-AF65-F5344CB8AC3E}">
        <p14:creationId xmlns:p14="http://schemas.microsoft.com/office/powerpoint/2010/main" val="2257339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4995" y="0"/>
            <a:ext cx="8244155" cy="707886"/>
          </a:xfrm>
          <a:prstGeom prst="rect">
            <a:avLst/>
          </a:prstGeom>
          <a:noFill/>
        </p:spPr>
        <p:txBody>
          <a:bodyPr wrap="square" rtlCol="0">
            <a:spAutoFit/>
          </a:bodyPr>
          <a:lstStyle/>
          <a:p>
            <a:pPr algn="just"/>
            <a:r>
              <a:rPr lang="fr-FR" sz="2000" dirty="0">
                <a:solidFill>
                  <a:srgbClr val="EE5859"/>
                </a:solidFill>
              </a:rPr>
              <a:t>Carte du % de villages avec des points d'eau aménagés fonctionnels et points d’eau endommagés, selon les IC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3" name="TextBox 2"/>
          <p:cNvSpPr txBox="1"/>
          <p:nvPr/>
        </p:nvSpPr>
        <p:spPr>
          <a:xfrm>
            <a:off x="194994" y="707886"/>
            <a:ext cx="8244155" cy="923330"/>
          </a:xfrm>
          <a:prstGeom prst="rect">
            <a:avLst/>
          </a:prstGeom>
          <a:noFill/>
        </p:spPr>
        <p:txBody>
          <a:bodyPr wrap="square" rtlCol="0">
            <a:spAutoFit/>
          </a:bodyPr>
          <a:lstStyle/>
          <a:p>
            <a:pPr algn="just"/>
            <a:r>
              <a:rPr lang="en-US" dirty="0" err="1">
                <a:solidFill>
                  <a:srgbClr val="5A5959"/>
                </a:solidFill>
              </a:rPr>
              <a:t>Dans</a:t>
            </a:r>
            <a:r>
              <a:rPr lang="en-US" dirty="0">
                <a:solidFill>
                  <a:srgbClr val="5A5959"/>
                </a:solidFill>
              </a:rPr>
              <a:t> </a:t>
            </a:r>
            <a:r>
              <a:rPr lang="en-US" dirty="0" err="1">
                <a:solidFill>
                  <a:srgbClr val="5A5959"/>
                </a:solidFill>
              </a:rPr>
              <a:t>seulement</a:t>
            </a:r>
            <a:r>
              <a:rPr lang="en-US" dirty="0">
                <a:solidFill>
                  <a:srgbClr val="5A5959"/>
                </a:solidFill>
              </a:rPr>
              <a:t> </a:t>
            </a:r>
            <a:r>
              <a:rPr lang="en-US" dirty="0" err="1">
                <a:solidFill>
                  <a:srgbClr val="5A5959"/>
                </a:solidFill>
              </a:rPr>
              <a:t>une</a:t>
            </a:r>
            <a:r>
              <a:rPr lang="en-US" dirty="0">
                <a:solidFill>
                  <a:srgbClr val="5A5959"/>
                </a:solidFill>
              </a:rPr>
              <a:t> ZS, les IC </a:t>
            </a:r>
            <a:r>
              <a:rPr lang="en-US" dirty="0" err="1">
                <a:solidFill>
                  <a:srgbClr val="5A5959"/>
                </a:solidFill>
              </a:rPr>
              <a:t>ont</a:t>
            </a:r>
            <a:r>
              <a:rPr lang="en-US" dirty="0">
                <a:solidFill>
                  <a:srgbClr val="5A5959"/>
                </a:solidFill>
              </a:rPr>
              <a:t> </a:t>
            </a:r>
            <a:r>
              <a:rPr lang="en-US" dirty="0" err="1">
                <a:solidFill>
                  <a:srgbClr val="5A5959"/>
                </a:solidFill>
              </a:rPr>
              <a:t>rapporté</a:t>
            </a:r>
            <a:r>
              <a:rPr lang="en-US" dirty="0">
                <a:solidFill>
                  <a:srgbClr val="5A5959"/>
                </a:solidFill>
              </a:rPr>
              <a:t> </a:t>
            </a:r>
            <a:r>
              <a:rPr lang="en-US" dirty="0" err="1">
                <a:solidFill>
                  <a:srgbClr val="5A5959"/>
                </a:solidFill>
              </a:rPr>
              <a:t>qu’une</a:t>
            </a:r>
            <a:r>
              <a:rPr lang="en-US" dirty="0">
                <a:solidFill>
                  <a:srgbClr val="5A5959"/>
                </a:solidFill>
              </a:rPr>
              <a:t> </a:t>
            </a:r>
            <a:r>
              <a:rPr lang="en-US" dirty="0" err="1">
                <a:solidFill>
                  <a:srgbClr val="5A5959"/>
                </a:solidFill>
              </a:rPr>
              <a:t>majorité</a:t>
            </a:r>
            <a:r>
              <a:rPr lang="en-US" dirty="0">
                <a:solidFill>
                  <a:srgbClr val="5A5959"/>
                </a:solidFill>
              </a:rPr>
              <a:t> de villages (58%) </a:t>
            </a:r>
            <a:r>
              <a:rPr lang="en-US" dirty="0" err="1">
                <a:solidFill>
                  <a:srgbClr val="5A5959"/>
                </a:solidFill>
              </a:rPr>
              <a:t>avait</a:t>
            </a:r>
            <a:r>
              <a:rPr lang="en-US" dirty="0">
                <a:solidFill>
                  <a:srgbClr val="5A5959"/>
                </a:solidFill>
              </a:rPr>
              <a:t> </a:t>
            </a:r>
            <a:r>
              <a:rPr lang="en-US" dirty="0" err="1">
                <a:solidFill>
                  <a:srgbClr val="5A5959"/>
                </a:solidFill>
              </a:rPr>
              <a:t>accès</a:t>
            </a:r>
            <a:r>
              <a:rPr lang="en-US" dirty="0">
                <a:solidFill>
                  <a:srgbClr val="5A5959"/>
                </a:solidFill>
              </a:rPr>
              <a:t> à un point </a:t>
            </a:r>
            <a:r>
              <a:rPr lang="en-US" dirty="0" err="1">
                <a:solidFill>
                  <a:srgbClr val="5A5959"/>
                </a:solidFill>
              </a:rPr>
              <a:t>d’eau</a:t>
            </a:r>
            <a:r>
              <a:rPr lang="en-US" dirty="0">
                <a:solidFill>
                  <a:srgbClr val="5A5959"/>
                </a:solidFill>
              </a:rPr>
              <a:t> </a:t>
            </a:r>
            <a:r>
              <a:rPr lang="en-US" dirty="0" err="1">
                <a:solidFill>
                  <a:srgbClr val="5A5959"/>
                </a:solidFill>
              </a:rPr>
              <a:t>aménagé</a:t>
            </a:r>
            <a:r>
              <a:rPr lang="en-US" dirty="0">
                <a:solidFill>
                  <a:srgbClr val="5A5959"/>
                </a:solidFill>
              </a:rPr>
              <a:t> </a:t>
            </a:r>
            <a:r>
              <a:rPr lang="en-US" dirty="0" err="1">
                <a:solidFill>
                  <a:srgbClr val="5A5959"/>
                </a:solidFill>
              </a:rPr>
              <a:t>fonctionnel</a:t>
            </a:r>
            <a:r>
              <a:rPr lang="en-US" dirty="0">
                <a:solidFill>
                  <a:srgbClr val="5A5959"/>
                </a:solidFill>
              </a:rPr>
              <a:t>.</a:t>
            </a:r>
          </a:p>
          <a:p>
            <a:endParaRPr lang="fr-FR"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261" y="1415772"/>
            <a:ext cx="8389620" cy="5289828"/>
          </a:xfrm>
          <a:prstGeom prst="rect">
            <a:avLst/>
          </a:prstGeom>
        </p:spPr>
      </p:pic>
    </p:spTree>
    <p:extLst>
      <p:ext uri="{BB962C8B-B14F-4D97-AF65-F5344CB8AC3E}">
        <p14:creationId xmlns:p14="http://schemas.microsoft.com/office/powerpoint/2010/main" val="19441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sp>
        <p:nvSpPr>
          <p:cNvPr id="14" name="Titre 1"/>
          <p:cNvSpPr>
            <a:spLocks noGrp="1"/>
          </p:cNvSpPr>
          <p:nvPr>
            <p:ph type="title"/>
          </p:nvPr>
        </p:nvSpPr>
        <p:spPr>
          <a:xfrm>
            <a:off x="205602" y="135340"/>
            <a:ext cx="8157348" cy="673028"/>
          </a:xfrm>
        </p:spPr>
        <p:txBody>
          <a:bodyPr>
            <a:normAutofit fontScale="90000"/>
          </a:bodyPr>
          <a:lstStyle/>
          <a:p>
            <a:r>
              <a:rPr lang="fr-FR" sz="3600" b="0" dirty="0"/>
              <a:t>Carte des provinces anciennement L3 et provinces couvertes par les évaluations depuis début 2018</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3624" y="922668"/>
            <a:ext cx="5861303" cy="5868657"/>
          </a:xfrm>
          <a:prstGeom prst="rect">
            <a:avLst/>
          </a:prstGeom>
        </p:spPr>
      </p:pic>
    </p:spTree>
    <p:extLst>
      <p:ext uri="{BB962C8B-B14F-4D97-AF65-F5344CB8AC3E}">
        <p14:creationId xmlns:p14="http://schemas.microsoft.com/office/powerpoint/2010/main" val="2706664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6" name="TextBox 5"/>
          <p:cNvSpPr txBox="1"/>
          <p:nvPr/>
        </p:nvSpPr>
        <p:spPr>
          <a:xfrm>
            <a:off x="0" y="-12561"/>
            <a:ext cx="8244155" cy="400110"/>
          </a:xfrm>
          <a:prstGeom prst="rect">
            <a:avLst/>
          </a:prstGeom>
          <a:noFill/>
        </p:spPr>
        <p:txBody>
          <a:bodyPr wrap="square" rtlCol="0">
            <a:spAutoFit/>
          </a:bodyPr>
          <a:lstStyle/>
          <a:p>
            <a:pPr algn="just"/>
            <a:r>
              <a:rPr lang="fr-FR" sz="2000" dirty="0">
                <a:solidFill>
                  <a:srgbClr val="EE5859"/>
                </a:solidFill>
              </a:rPr>
              <a:t>Carte de la source d’eau de boisson principale en % d’AS</a:t>
            </a:r>
          </a:p>
        </p:txBody>
      </p:sp>
      <p:sp>
        <p:nvSpPr>
          <p:cNvPr id="4" name="TextBox 3"/>
          <p:cNvSpPr txBox="1"/>
          <p:nvPr/>
        </p:nvSpPr>
        <p:spPr>
          <a:xfrm>
            <a:off x="80695" y="387549"/>
            <a:ext cx="8244155" cy="1138773"/>
          </a:xfrm>
          <a:prstGeom prst="rect">
            <a:avLst/>
          </a:prstGeom>
          <a:noFill/>
        </p:spPr>
        <p:txBody>
          <a:bodyPr wrap="square" rtlCol="0">
            <a:spAutoFit/>
          </a:bodyPr>
          <a:lstStyle/>
          <a:p>
            <a:pPr algn="just"/>
            <a:r>
              <a:rPr lang="fr-FR" sz="1700" dirty="0">
                <a:solidFill>
                  <a:srgbClr val="5A5959"/>
                </a:solidFill>
              </a:rPr>
              <a:t>L’eau de surface constituent la source principale d’eau de boisson dans la majorité des AS de 3 ZS. Les sources non-améliorées constituent la source d’eau de boisson principale dans la majorité des AS de 3 ZS. Dans 12 ZS, les IC de la majorité des AS ont rapporté des sources améliorées comme source principale d’eau de boisson.</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2080" y="1428750"/>
            <a:ext cx="6377940" cy="5429250"/>
          </a:xfrm>
          <a:prstGeom prst="rect">
            <a:avLst/>
          </a:prstGeom>
        </p:spPr>
      </p:pic>
    </p:spTree>
    <p:extLst>
      <p:ext uri="{BB962C8B-B14F-4D97-AF65-F5344CB8AC3E}">
        <p14:creationId xmlns:p14="http://schemas.microsoft.com/office/powerpoint/2010/main" val="3503615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6" name="TextBox 5"/>
          <p:cNvSpPr txBox="1"/>
          <p:nvPr/>
        </p:nvSpPr>
        <p:spPr>
          <a:xfrm>
            <a:off x="74222" y="76200"/>
            <a:ext cx="8358455" cy="430887"/>
          </a:xfrm>
          <a:prstGeom prst="rect">
            <a:avLst/>
          </a:prstGeom>
          <a:noFill/>
        </p:spPr>
        <p:txBody>
          <a:bodyPr wrap="square" rtlCol="0">
            <a:spAutoFit/>
          </a:bodyPr>
          <a:lstStyle/>
          <a:p>
            <a:r>
              <a:rPr lang="fr-FR" sz="2200" dirty="0">
                <a:solidFill>
                  <a:srgbClr val="EE5859"/>
                </a:solidFill>
              </a:rPr>
              <a:t>Carte du problème principal qui entrave l’accès à l’eau potable en % d’AS   </a:t>
            </a:r>
          </a:p>
        </p:txBody>
      </p:sp>
      <p:sp>
        <p:nvSpPr>
          <p:cNvPr id="3" name="TextBox 2"/>
          <p:cNvSpPr txBox="1"/>
          <p:nvPr/>
        </p:nvSpPr>
        <p:spPr>
          <a:xfrm>
            <a:off x="132360" y="507087"/>
            <a:ext cx="8242177" cy="923330"/>
          </a:xfrm>
          <a:prstGeom prst="rect">
            <a:avLst/>
          </a:prstGeom>
          <a:noFill/>
        </p:spPr>
        <p:txBody>
          <a:bodyPr wrap="square" rtlCol="0">
            <a:spAutoFit/>
          </a:bodyPr>
          <a:lstStyle/>
          <a:p>
            <a:pPr algn="just"/>
            <a:r>
              <a:rPr lang="en-US" dirty="0">
                <a:solidFill>
                  <a:srgbClr val="5A5959"/>
                </a:solidFill>
              </a:rPr>
              <a:t>Les IC de la </a:t>
            </a:r>
            <a:r>
              <a:rPr lang="en-US" dirty="0" err="1">
                <a:solidFill>
                  <a:srgbClr val="5A5959"/>
                </a:solidFill>
              </a:rPr>
              <a:t>majorité</a:t>
            </a:r>
            <a:r>
              <a:rPr lang="en-US" dirty="0">
                <a:solidFill>
                  <a:srgbClr val="5A5959"/>
                </a:solidFill>
              </a:rPr>
              <a:t> des AS </a:t>
            </a:r>
            <a:r>
              <a:rPr lang="en-US" dirty="0" err="1">
                <a:solidFill>
                  <a:srgbClr val="5A5959"/>
                </a:solidFill>
              </a:rPr>
              <a:t>couvertes</a:t>
            </a:r>
            <a:r>
              <a:rPr lang="en-US" dirty="0">
                <a:solidFill>
                  <a:srgbClr val="5A5959"/>
                </a:solidFill>
              </a:rPr>
              <a:t> (</a:t>
            </a:r>
            <a:r>
              <a:rPr lang="en-US" dirty="0" err="1">
                <a:solidFill>
                  <a:srgbClr val="5A5959"/>
                </a:solidFill>
              </a:rPr>
              <a:t>toutes</a:t>
            </a:r>
            <a:r>
              <a:rPr lang="en-US" dirty="0">
                <a:solidFill>
                  <a:srgbClr val="5A5959"/>
                </a:solidFill>
              </a:rPr>
              <a:t> ZS </a:t>
            </a:r>
            <a:r>
              <a:rPr lang="en-US" dirty="0" err="1">
                <a:solidFill>
                  <a:srgbClr val="5A5959"/>
                </a:solidFill>
              </a:rPr>
              <a:t>confondues</a:t>
            </a:r>
            <a:r>
              <a:rPr lang="en-US" dirty="0">
                <a:solidFill>
                  <a:srgbClr val="5A5959"/>
                </a:solidFill>
              </a:rPr>
              <a:t>) </a:t>
            </a:r>
            <a:r>
              <a:rPr lang="en-US" dirty="0" err="1">
                <a:solidFill>
                  <a:srgbClr val="5A5959"/>
                </a:solidFill>
              </a:rPr>
              <a:t>ont</a:t>
            </a:r>
            <a:r>
              <a:rPr lang="en-US" dirty="0">
                <a:solidFill>
                  <a:srgbClr val="5A5959"/>
                </a:solidFill>
              </a:rPr>
              <a:t> </a:t>
            </a:r>
            <a:r>
              <a:rPr lang="en-US" dirty="0" err="1">
                <a:solidFill>
                  <a:srgbClr val="5A5959"/>
                </a:solidFill>
              </a:rPr>
              <a:t>identifié</a:t>
            </a:r>
            <a:r>
              <a:rPr lang="en-US" dirty="0">
                <a:solidFill>
                  <a:srgbClr val="5A5959"/>
                </a:solidFill>
              </a:rPr>
              <a:t> les </a:t>
            </a:r>
            <a:r>
              <a:rPr lang="en-US" dirty="0" err="1">
                <a:solidFill>
                  <a:srgbClr val="5A5959"/>
                </a:solidFill>
              </a:rPr>
              <a:t>problèmes</a:t>
            </a:r>
            <a:r>
              <a:rPr lang="en-US" dirty="0">
                <a:solidFill>
                  <a:srgbClr val="5A5959"/>
                </a:solidFill>
              </a:rPr>
              <a:t> </a:t>
            </a:r>
            <a:r>
              <a:rPr lang="en-US" dirty="0" err="1">
                <a:solidFill>
                  <a:srgbClr val="5A5959"/>
                </a:solidFill>
              </a:rPr>
              <a:t>principaux</a:t>
            </a:r>
            <a:r>
              <a:rPr lang="en-US" dirty="0">
                <a:solidFill>
                  <a:srgbClr val="5A5959"/>
                </a:solidFill>
              </a:rPr>
              <a:t> </a:t>
            </a:r>
            <a:r>
              <a:rPr lang="en-US" dirty="0" err="1">
                <a:solidFill>
                  <a:srgbClr val="5A5959"/>
                </a:solidFill>
              </a:rPr>
              <a:t>suivants</a:t>
            </a:r>
            <a:r>
              <a:rPr lang="en-US" dirty="0">
                <a:solidFill>
                  <a:srgbClr val="5A5959"/>
                </a:solidFill>
              </a:rPr>
              <a:t> </a:t>
            </a:r>
            <a:r>
              <a:rPr lang="en-US" dirty="0" err="1">
                <a:solidFill>
                  <a:srgbClr val="5A5959"/>
                </a:solidFill>
              </a:rPr>
              <a:t>entravant</a:t>
            </a:r>
            <a:r>
              <a:rPr lang="en-US" dirty="0">
                <a:solidFill>
                  <a:srgbClr val="5A5959"/>
                </a:solidFill>
              </a:rPr>
              <a:t> </a:t>
            </a:r>
            <a:r>
              <a:rPr lang="en-US" dirty="0" err="1">
                <a:solidFill>
                  <a:srgbClr val="5A5959"/>
                </a:solidFill>
              </a:rPr>
              <a:t>l’accès</a:t>
            </a:r>
            <a:r>
              <a:rPr lang="en-US" dirty="0">
                <a:solidFill>
                  <a:srgbClr val="5A5959"/>
                </a:solidFill>
              </a:rPr>
              <a:t> à </a:t>
            </a:r>
            <a:r>
              <a:rPr lang="en-US" dirty="0" err="1">
                <a:solidFill>
                  <a:srgbClr val="5A5959"/>
                </a:solidFill>
              </a:rPr>
              <a:t>l’eau</a:t>
            </a:r>
            <a:r>
              <a:rPr lang="en-US" dirty="0">
                <a:solidFill>
                  <a:srgbClr val="5A5959"/>
                </a:solidFill>
              </a:rPr>
              <a:t> : 1) Le </a:t>
            </a:r>
            <a:r>
              <a:rPr lang="en-US" dirty="0" err="1">
                <a:solidFill>
                  <a:srgbClr val="5A5959"/>
                </a:solidFill>
              </a:rPr>
              <a:t>nombre</a:t>
            </a:r>
            <a:r>
              <a:rPr lang="en-US" dirty="0">
                <a:solidFill>
                  <a:srgbClr val="5A5959"/>
                </a:solidFill>
              </a:rPr>
              <a:t> </a:t>
            </a:r>
            <a:r>
              <a:rPr lang="en-US" dirty="0" err="1">
                <a:solidFill>
                  <a:srgbClr val="5A5959"/>
                </a:solidFill>
              </a:rPr>
              <a:t>insuffisant</a:t>
            </a:r>
            <a:r>
              <a:rPr lang="en-US" dirty="0">
                <a:solidFill>
                  <a:srgbClr val="5A5959"/>
                </a:solidFill>
              </a:rPr>
              <a:t> de points </a:t>
            </a:r>
            <a:r>
              <a:rPr lang="en-US" dirty="0" err="1">
                <a:solidFill>
                  <a:srgbClr val="5A5959"/>
                </a:solidFill>
              </a:rPr>
              <a:t>d’eau</a:t>
            </a:r>
            <a:r>
              <a:rPr lang="en-US" dirty="0">
                <a:solidFill>
                  <a:srgbClr val="5A5959"/>
                </a:solidFill>
              </a:rPr>
              <a:t> ; 2) La </a:t>
            </a:r>
            <a:r>
              <a:rPr lang="en-US" dirty="0" err="1">
                <a:solidFill>
                  <a:srgbClr val="5A5959"/>
                </a:solidFill>
              </a:rPr>
              <a:t>mauvaise</a:t>
            </a:r>
            <a:r>
              <a:rPr lang="en-US" dirty="0">
                <a:solidFill>
                  <a:srgbClr val="5A5959"/>
                </a:solidFill>
              </a:rPr>
              <a:t> </a:t>
            </a:r>
            <a:r>
              <a:rPr lang="en-US" dirty="0" err="1">
                <a:solidFill>
                  <a:srgbClr val="5A5959"/>
                </a:solidFill>
              </a:rPr>
              <a:t>qualité</a:t>
            </a:r>
            <a:r>
              <a:rPr lang="en-US" dirty="0">
                <a:solidFill>
                  <a:srgbClr val="5A5959"/>
                </a:solidFill>
              </a:rPr>
              <a:t> de </a:t>
            </a:r>
            <a:r>
              <a:rPr lang="en-US" dirty="0" err="1">
                <a:solidFill>
                  <a:srgbClr val="5A5959"/>
                </a:solidFill>
              </a:rPr>
              <a:t>l’eau</a:t>
            </a:r>
            <a:r>
              <a:rPr lang="en-US" dirty="0">
                <a:solidFill>
                  <a:srgbClr val="5A5959"/>
                </a:solidFill>
              </a:rPr>
              <a:t> ; 3) </a:t>
            </a:r>
            <a:r>
              <a:rPr lang="en-US" dirty="0" err="1">
                <a:solidFill>
                  <a:srgbClr val="5A5959"/>
                </a:solidFill>
              </a:rPr>
              <a:t>Une</a:t>
            </a:r>
            <a:r>
              <a:rPr lang="en-US" dirty="0">
                <a:solidFill>
                  <a:srgbClr val="5A5959"/>
                </a:solidFill>
              </a:rPr>
              <a:t> distance trop longue à </a:t>
            </a:r>
            <a:r>
              <a:rPr lang="en-US" dirty="0" err="1">
                <a:solidFill>
                  <a:srgbClr val="5A5959"/>
                </a:solidFill>
              </a:rPr>
              <a:t>parcourir</a:t>
            </a:r>
            <a:r>
              <a:rPr lang="en-US" dirty="0">
                <a:solidFill>
                  <a:srgbClr val="5A5959"/>
                </a:solidFill>
              </a:rPr>
              <a:t> pour la </a:t>
            </a:r>
            <a:r>
              <a:rPr lang="en-US" dirty="0" err="1">
                <a:solidFill>
                  <a:srgbClr val="5A5959"/>
                </a:solidFill>
              </a:rPr>
              <a:t>collecte</a:t>
            </a:r>
            <a:r>
              <a:rPr lang="en-US" dirty="0">
                <a:solidFill>
                  <a:srgbClr val="5A5959"/>
                </a:solidFill>
              </a:rPr>
              <a:t> de </a:t>
            </a:r>
            <a:r>
              <a:rPr lang="en-US" dirty="0" err="1">
                <a:solidFill>
                  <a:srgbClr val="5A5959"/>
                </a:solidFill>
              </a:rPr>
              <a:t>l’eau</a:t>
            </a:r>
            <a:r>
              <a:rPr lang="fr-FR" dirty="0"/>
              <a:t>.</a:t>
            </a:r>
            <a:endParaRPr lang="en-US" dirty="0">
              <a:solidFill>
                <a:srgbClr val="5A5959"/>
              </a:solidFill>
            </a:endParaRPr>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00151" y="1524000"/>
            <a:ext cx="6267450" cy="5334000"/>
          </a:xfrm>
        </p:spPr>
      </p:pic>
    </p:spTree>
    <p:extLst>
      <p:ext uri="{BB962C8B-B14F-4D97-AF65-F5344CB8AC3E}">
        <p14:creationId xmlns:p14="http://schemas.microsoft.com/office/powerpoint/2010/main" val="2735055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9565" y="64076"/>
            <a:ext cx="8553450" cy="400110"/>
          </a:xfrm>
          <a:prstGeom prst="rect">
            <a:avLst/>
          </a:prstGeom>
          <a:noFill/>
        </p:spPr>
        <p:txBody>
          <a:bodyPr wrap="square" rtlCol="0">
            <a:spAutoFit/>
          </a:bodyPr>
          <a:lstStyle/>
          <a:p>
            <a:r>
              <a:rPr lang="fr-FR" sz="2000" dirty="0">
                <a:solidFill>
                  <a:srgbClr val="EE5859"/>
                </a:solidFill>
              </a:rPr>
              <a:t>Stratégies adoptées par les populations pour palier au manque d’eau potable, en % d’AS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093119470"/>
              </p:ext>
            </p:extLst>
          </p:nvPr>
        </p:nvGraphicFramePr>
        <p:xfrm>
          <a:off x="248240" y="1781175"/>
          <a:ext cx="8086135" cy="495299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52400" y="552450"/>
            <a:ext cx="8315325" cy="1477328"/>
          </a:xfrm>
          <a:prstGeom prst="rect">
            <a:avLst/>
          </a:prstGeom>
          <a:noFill/>
        </p:spPr>
        <p:txBody>
          <a:bodyPr wrap="square" rtlCol="0">
            <a:spAutoFit/>
          </a:bodyPr>
          <a:lstStyle/>
          <a:p>
            <a:pPr algn="just"/>
            <a:r>
              <a:rPr lang="fr-FR" dirty="0">
                <a:solidFill>
                  <a:srgbClr val="5A5959"/>
                </a:solidFill>
              </a:rPr>
              <a:t>La principale stratégie des populations pour pallier au manque d’eau potable est la collecte d’une eau de moindre qualité et/ou la collecte à des points d’eau moins accessibles, dans 13 ZS. Il faut noter que dans 50% des AS de </a:t>
            </a:r>
            <a:r>
              <a:rPr lang="fr-FR" dirty="0" err="1">
                <a:solidFill>
                  <a:srgbClr val="5A5959"/>
                </a:solidFill>
              </a:rPr>
              <a:t>Nyemba</a:t>
            </a:r>
            <a:r>
              <a:rPr lang="fr-FR" dirty="0">
                <a:solidFill>
                  <a:srgbClr val="5A5959"/>
                </a:solidFill>
              </a:rPr>
              <a:t>, les IC ont rapporté que la population optait de réduire sa quantité d’eau bue.</a:t>
            </a:r>
          </a:p>
          <a:p>
            <a:endParaRPr lang="fr-FR" dirty="0"/>
          </a:p>
        </p:txBody>
      </p:sp>
    </p:spTree>
    <p:extLst>
      <p:ext uri="{BB962C8B-B14F-4D97-AF65-F5344CB8AC3E}">
        <p14:creationId xmlns:p14="http://schemas.microsoft.com/office/powerpoint/2010/main" val="1857470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133" y="-69635"/>
            <a:ext cx="7947718" cy="673028"/>
          </a:xfrm>
        </p:spPr>
        <p:txBody>
          <a:bodyPr>
            <a:normAutofit/>
          </a:bodyPr>
          <a:lstStyle/>
          <a:p>
            <a:r>
              <a:rPr lang="fr-FR" sz="2400" b="0" noProof="0" dirty="0"/>
              <a:t>Accès aux latrines familiales fonctionnelles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132528308"/>
              </p:ext>
            </p:extLst>
          </p:nvPr>
        </p:nvGraphicFramePr>
        <p:xfrm>
          <a:off x="170133" y="2724536"/>
          <a:ext cx="8262543" cy="404774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70133" y="507519"/>
            <a:ext cx="8262544" cy="2031325"/>
          </a:xfrm>
          <a:prstGeom prst="rect">
            <a:avLst/>
          </a:prstGeom>
          <a:noFill/>
        </p:spPr>
        <p:txBody>
          <a:bodyPr wrap="square" rtlCol="0">
            <a:spAutoFit/>
          </a:bodyPr>
          <a:lstStyle/>
          <a:p>
            <a:pPr algn="just"/>
            <a:r>
              <a:rPr lang="en-US" dirty="0">
                <a:solidFill>
                  <a:srgbClr val="5A5959"/>
                </a:solidFill>
              </a:rPr>
              <a:t>Les IC de la </a:t>
            </a:r>
            <a:r>
              <a:rPr lang="en-US" dirty="0" err="1">
                <a:solidFill>
                  <a:srgbClr val="5A5959"/>
                </a:solidFill>
              </a:rPr>
              <a:t>majorité</a:t>
            </a:r>
            <a:r>
              <a:rPr lang="en-US" dirty="0">
                <a:solidFill>
                  <a:srgbClr val="5A5959"/>
                </a:solidFill>
              </a:rPr>
              <a:t> des AS </a:t>
            </a:r>
            <a:r>
              <a:rPr lang="fr-FR" dirty="0">
                <a:solidFill>
                  <a:srgbClr val="5A5959"/>
                </a:solidFill>
              </a:rPr>
              <a:t>enquêtées</a:t>
            </a:r>
            <a:r>
              <a:rPr lang="en-US" dirty="0">
                <a:solidFill>
                  <a:srgbClr val="5A5959"/>
                </a:solidFill>
              </a:rPr>
              <a:t> de 12 ZS </a:t>
            </a:r>
            <a:r>
              <a:rPr lang="en-US" dirty="0" err="1">
                <a:solidFill>
                  <a:srgbClr val="5A5959"/>
                </a:solidFill>
              </a:rPr>
              <a:t>ont</a:t>
            </a:r>
            <a:r>
              <a:rPr lang="en-US" dirty="0">
                <a:solidFill>
                  <a:srgbClr val="5A5959"/>
                </a:solidFill>
              </a:rPr>
              <a:t> </a:t>
            </a:r>
            <a:r>
              <a:rPr lang="en-US" dirty="0" err="1">
                <a:solidFill>
                  <a:srgbClr val="5A5959"/>
                </a:solidFill>
              </a:rPr>
              <a:t>rapporté</a:t>
            </a:r>
            <a:r>
              <a:rPr lang="en-US" dirty="0">
                <a:solidFill>
                  <a:srgbClr val="5A5959"/>
                </a:solidFill>
              </a:rPr>
              <a:t> que la </a:t>
            </a:r>
            <a:r>
              <a:rPr lang="en-US" dirty="0" err="1">
                <a:solidFill>
                  <a:srgbClr val="5A5959"/>
                </a:solidFill>
              </a:rPr>
              <a:t>moitié</a:t>
            </a:r>
            <a:r>
              <a:rPr lang="en-US" dirty="0">
                <a:solidFill>
                  <a:srgbClr val="5A5959"/>
                </a:solidFill>
              </a:rPr>
              <a:t> </a:t>
            </a:r>
            <a:r>
              <a:rPr lang="en-US" dirty="0" err="1">
                <a:solidFill>
                  <a:srgbClr val="5A5959"/>
                </a:solidFill>
              </a:rPr>
              <a:t>ou</a:t>
            </a:r>
            <a:r>
              <a:rPr lang="en-US" dirty="0">
                <a:solidFill>
                  <a:srgbClr val="5A5959"/>
                </a:solidFill>
              </a:rPr>
              <a:t> </a:t>
            </a:r>
            <a:r>
              <a:rPr lang="en-US" dirty="0" err="1">
                <a:solidFill>
                  <a:srgbClr val="5A5959"/>
                </a:solidFill>
              </a:rPr>
              <a:t>une</a:t>
            </a:r>
            <a:r>
              <a:rPr lang="en-US" dirty="0">
                <a:solidFill>
                  <a:srgbClr val="5A5959"/>
                </a:solidFill>
              </a:rPr>
              <a:t> </a:t>
            </a:r>
            <a:r>
              <a:rPr lang="en-US" dirty="0" err="1">
                <a:solidFill>
                  <a:srgbClr val="5A5959"/>
                </a:solidFill>
              </a:rPr>
              <a:t>minorité</a:t>
            </a:r>
            <a:r>
              <a:rPr lang="en-US" dirty="0">
                <a:solidFill>
                  <a:srgbClr val="5A5959"/>
                </a:solidFill>
              </a:rPr>
              <a:t> de </a:t>
            </a:r>
            <a:r>
              <a:rPr lang="en-US" dirty="0" err="1">
                <a:solidFill>
                  <a:srgbClr val="5A5959"/>
                </a:solidFill>
              </a:rPr>
              <a:t>personne</a:t>
            </a:r>
            <a:r>
              <a:rPr lang="en-US" dirty="0">
                <a:solidFill>
                  <a:srgbClr val="5A5959"/>
                </a:solidFill>
              </a:rPr>
              <a:t> a </a:t>
            </a:r>
            <a:r>
              <a:rPr lang="en-US" dirty="0" err="1">
                <a:solidFill>
                  <a:srgbClr val="5A5959"/>
                </a:solidFill>
              </a:rPr>
              <a:t>accès</a:t>
            </a:r>
            <a:r>
              <a:rPr lang="en-US" dirty="0">
                <a:solidFill>
                  <a:srgbClr val="5A5959"/>
                </a:solidFill>
              </a:rPr>
              <a:t> à des latrines </a:t>
            </a:r>
            <a:r>
              <a:rPr lang="en-US" dirty="0" err="1">
                <a:solidFill>
                  <a:srgbClr val="5A5959"/>
                </a:solidFill>
              </a:rPr>
              <a:t>familiales</a:t>
            </a:r>
            <a:r>
              <a:rPr lang="en-US" dirty="0">
                <a:solidFill>
                  <a:srgbClr val="5A5959"/>
                </a:solidFill>
              </a:rPr>
              <a:t> </a:t>
            </a:r>
            <a:r>
              <a:rPr lang="en-US" dirty="0" err="1">
                <a:solidFill>
                  <a:srgbClr val="5A5959"/>
                </a:solidFill>
              </a:rPr>
              <a:t>fonctionnelles</a:t>
            </a:r>
            <a:r>
              <a:rPr lang="en-US" dirty="0">
                <a:solidFill>
                  <a:srgbClr val="5A5959"/>
                </a:solidFill>
              </a:rPr>
              <a:t>. </a:t>
            </a:r>
            <a:r>
              <a:rPr lang="en-US" dirty="0" err="1">
                <a:solidFill>
                  <a:srgbClr val="5A5959"/>
                </a:solidFill>
              </a:rPr>
              <a:t>Dans</a:t>
            </a:r>
            <a:r>
              <a:rPr lang="en-US" dirty="0">
                <a:solidFill>
                  <a:srgbClr val="5A5959"/>
                </a:solidFill>
              </a:rPr>
              <a:t> 12 ZS, les IC </a:t>
            </a:r>
            <a:r>
              <a:rPr lang="en-US" dirty="0" err="1">
                <a:solidFill>
                  <a:srgbClr val="5A5959"/>
                </a:solidFill>
              </a:rPr>
              <a:t>d’une</a:t>
            </a:r>
            <a:r>
              <a:rPr lang="en-US" dirty="0">
                <a:solidFill>
                  <a:srgbClr val="5A5959"/>
                </a:solidFill>
              </a:rPr>
              <a:t> proportion </a:t>
            </a:r>
            <a:r>
              <a:rPr lang="en-US" dirty="0" err="1">
                <a:solidFill>
                  <a:srgbClr val="5A5959"/>
                </a:solidFill>
              </a:rPr>
              <a:t>d’AS</a:t>
            </a:r>
            <a:r>
              <a:rPr lang="en-US" dirty="0">
                <a:solidFill>
                  <a:srgbClr val="5A5959"/>
                </a:solidFill>
              </a:rPr>
              <a:t> </a:t>
            </a:r>
            <a:r>
              <a:rPr lang="en-US" dirty="0" err="1">
                <a:solidFill>
                  <a:srgbClr val="5A5959"/>
                </a:solidFill>
              </a:rPr>
              <a:t>ont</a:t>
            </a:r>
            <a:r>
              <a:rPr lang="en-US" dirty="0">
                <a:solidFill>
                  <a:srgbClr val="5A5959"/>
                </a:solidFill>
              </a:rPr>
              <a:t> </a:t>
            </a:r>
            <a:r>
              <a:rPr lang="en-US" dirty="0" err="1">
                <a:solidFill>
                  <a:srgbClr val="5A5959"/>
                </a:solidFill>
              </a:rPr>
              <a:t>indiqué</a:t>
            </a:r>
            <a:r>
              <a:rPr lang="en-US" dirty="0">
                <a:solidFill>
                  <a:srgbClr val="5A5959"/>
                </a:solidFill>
              </a:rPr>
              <a:t> que </a:t>
            </a:r>
            <a:r>
              <a:rPr lang="en-US" dirty="0" err="1">
                <a:solidFill>
                  <a:srgbClr val="5A5959"/>
                </a:solidFill>
              </a:rPr>
              <a:t>personne</a:t>
            </a:r>
            <a:r>
              <a:rPr lang="en-US" dirty="0">
                <a:solidFill>
                  <a:srgbClr val="5A5959"/>
                </a:solidFill>
              </a:rPr>
              <a:t> </a:t>
            </a:r>
            <a:r>
              <a:rPr lang="en-US" dirty="0" err="1">
                <a:solidFill>
                  <a:srgbClr val="5A5959"/>
                </a:solidFill>
              </a:rPr>
              <a:t>n’a</a:t>
            </a:r>
            <a:r>
              <a:rPr lang="en-US" dirty="0">
                <a:solidFill>
                  <a:srgbClr val="5A5959"/>
                </a:solidFill>
              </a:rPr>
              <a:t> </a:t>
            </a:r>
            <a:r>
              <a:rPr lang="en-US" dirty="0" err="1">
                <a:solidFill>
                  <a:srgbClr val="5A5959"/>
                </a:solidFill>
              </a:rPr>
              <a:t>accès</a:t>
            </a:r>
            <a:r>
              <a:rPr lang="en-US" dirty="0">
                <a:solidFill>
                  <a:srgbClr val="5A5959"/>
                </a:solidFill>
              </a:rPr>
              <a:t> à des latrines </a:t>
            </a:r>
            <a:r>
              <a:rPr lang="en-US" dirty="0" err="1">
                <a:solidFill>
                  <a:srgbClr val="5A5959"/>
                </a:solidFill>
              </a:rPr>
              <a:t>familiales</a:t>
            </a:r>
            <a:r>
              <a:rPr lang="en-US" dirty="0">
                <a:solidFill>
                  <a:srgbClr val="5A5959"/>
                </a:solidFill>
              </a:rPr>
              <a:t> </a:t>
            </a:r>
            <a:r>
              <a:rPr lang="en-US" dirty="0" err="1">
                <a:solidFill>
                  <a:srgbClr val="5A5959"/>
                </a:solidFill>
              </a:rPr>
              <a:t>fonctionnelles</a:t>
            </a:r>
            <a:r>
              <a:rPr lang="en-US" dirty="0">
                <a:solidFill>
                  <a:srgbClr val="5A5959"/>
                </a:solidFill>
              </a:rPr>
              <a:t> (</a:t>
            </a:r>
            <a:r>
              <a:rPr lang="en-US" dirty="0" err="1">
                <a:solidFill>
                  <a:srgbClr val="5A5959"/>
                </a:solidFill>
              </a:rPr>
              <a:t>cas</a:t>
            </a:r>
            <a:r>
              <a:rPr lang="en-US" dirty="0">
                <a:solidFill>
                  <a:srgbClr val="5A5959"/>
                </a:solidFill>
              </a:rPr>
              <a:t> </a:t>
            </a:r>
            <a:r>
              <a:rPr lang="en-US" dirty="0" err="1">
                <a:solidFill>
                  <a:srgbClr val="5A5959"/>
                </a:solidFill>
              </a:rPr>
              <a:t>d’Ankoro</a:t>
            </a:r>
            <a:r>
              <a:rPr lang="en-US" dirty="0">
                <a:solidFill>
                  <a:srgbClr val="5A5959"/>
                </a:solidFill>
              </a:rPr>
              <a:t> avec 40 % des IC des AS </a:t>
            </a:r>
            <a:r>
              <a:rPr lang="en-US" dirty="0" err="1">
                <a:solidFill>
                  <a:srgbClr val="5A5959"/>
                </a:solidFill>
              </a:rPr>
              <a:t>couvertes</a:t>
            </a:r>
            <a:r>
              <a:rPr lang="en-US" dirty="0">
                <a:solidFill>
                  <a:srgbClr val="5A5959"/>
                </a:solidFill>
              </a:rPr>
              <a:t>). </a:t>
            </a:r>
            <a:r>
              <a:rPr lang="en-US" dirty="0" err="1">
                <a:solidFill>
                  <a:srgbClr val="5A5959"/>
                </a:solidFill>
              </a:rPr>
              <a:t>Cela</a:t>
            </a:r>
            <a:r>
              <a:rPr lang="en-US" dirty="0">
                <a:solidFill>
                  <a:srgbClr val="5A5959"/>
                </a:solidFill>
              </a:rPr>
              <a:t> ne </a:t>
            </a:r>
            <a:r>
              <a:rPr lang="en-US" dirty="0" err="1">
                <a:solidFill>
                  <a:srgbClr val="5A5959"/>
                </a:solidFill>
              </a:rPr>
              <a:t>signifie</a:t>
            </a:r>
            <a:r>
              <a:rPr lang="en-US" dirty="0">
                <a:solidFill>
                  <a:srgbClr val="5A5959"/>
                </a:solidFill>
              </a:rPr>
              <a:t> pas que tout le monde </a:t>
            </a:r>
            <a:r>
              <a:rPr lang="en-US" dirty="0" err="1">
                <a:solidFill>
                  <a:srgbClr val="5A5959"/>
                </a:solidFill>
              </a:rPr>
              <a:t>pratique</a:t>
            </a:r>
            <a:r>
              <a:rPr lang="en-US" dirty="0">
                <a:solidFill>
                  <a:srgbClr val="5A5959"/>
                </a:solidFill>
              </a:rPr>
              <a:t> la </a:t>
            </a:r>
            <a:r>
              <a:rPr lang="en-US" dirty="0" err="1">
                <a:solidFill>
                  <a:srgbClr val="5A5959"/>
                </a:solidFill>
              </a:rPr>
              <a:t>défécation</a:t>
            </a:r>
            <a:r>
              <a:rPr lang="en-US" dirty="0">
                <a:solidFill>
                  <a:srgbClr val="5A5959"/>
                </a:solidFill>
              </a:rPr>
              <a:t> à </a:t>
            </a:r>
            <a:r>
              <a:rPr lang="en-US" dirty="0" err="1">
                <a:solidFill>
                  <a:srgbClr val="5A5959"/>
                </a:solidFill>
              </a:rPr>
              <a:t>l’air</a:t>
            </a:r>
            <a:r>
              <a:rPr lang="en-US" dirty="0">
                <a:solidFill>
                  <a:srgbClr val="5A5959"/>
                </a:solidFill>
              </a:rPr>
              <a:t> </a:t>
            </a:r>
            <a:r>
              <a:rPr lang="en-US" dirty="0" err="1">
                <a:solidFill>
                  <a:srgbClr val="5A5959"/>
                </a:solidFill>
              </a:rPr>
              <a:t>libre</a:t>
            </a:r>
            <a:r>
              <a:rPr lang="en-US" dirty="0">
                <a:solidFill>
                  <a:srgbClr val="5A5959"/>
                </a:solidFill>
              </a:rPr>
              <a:t>. </a:t>
            </a:r>
            <a:r>
              <a:rPr lang="en-US" dirty="0" err="1">
                <a:solidFill>
                  <a:srgbClr val="5A5959"/>
                </a:solidFill>
              </a:rPr>
              <a:t>Cela</a:t>
            </a:r>
            <a:r>
              <a:rPr lang="en-US" dirty="0">
                <a:solidFill>
                  <a:srgbClr val="5A5959"/>
                </a:solidFill>
              </a:rPr>
              <a:t> </a:t>
            </a:r>
            <a:r>
              <a:rPr lang="en-US" dirty="0" err="1">
                <a:solidFill>
                  <a:srgbClr val="5A5959"/>
                </a:solidFill>
              </a:rPr>
              <a:t>signifie</a:t>
            </a:r>
            <a:r>
              <a:rPr lang="en-US" dirty="0">
                <a:solidFill>
                  <a:srgbClr val="5A5959"/>
                </a:solidFill>
              </a:rPr>
              <a:t> que pas la </a:t>
            </a:r>
            <a:r>
              <a:rPr lang="en-US" dirty="0" err="1">
                <a:solidFill>
                  <a:srgbClr val="5A5959"/>
                </a:solidFill>
              </a:rPr>
              <a:t>totalité</a:t>
            </a:r>
            <a:r>
              <a:rPr lang="en-US" dirty="0">
                <a:solidFill>
                  <a:srgbClr val="5A5959"/>
                </a:solidFill>
              </a:rPr>
              <a:t> de la population </a:t>
            </a:r>
            <a:r>
              <a:rPr lang="en-US" dirty="0" err="1">
                <a:solidFill>
                  <a:srgbClr val="5A5959"/>
                </a:solidFill>
              </a:rPr>
              <a:t>n’a</a:t>
            </a:r>
            <a:r>
              <a:rPr lang="en-US" dirty="0">
                <a:solidFill>
                  <a:srgbClr val="5A5959"/>
                </a:solidFill>
              </a:rPr>
              <a:t> un </a:t>
            </a:r>
            <a:r>
              <a:rPr lang="en-US" dirty="0" err="1">
                <a:solidFill>
                  <a:srgbClr val="5A5959"/>
                </a:solidFill>
              </a:rPr>
              <a:t>accès</a:t>
            </a:r>
            <a:r>
              <a:rPr lang="en-US" dirty="0">
                <a:solidFill>
                  <a:srgbClr val="5A5959"/>
                </a:solidFill>
              </a:rPr>
              <a:t> </a:t>
            </a:r>
            <a:r>
              <a:rPr lang="en-US" dirty="0" err="1">
                <a:solidFill>
                  <a:srgbClr val="5A5959"/>
                </a:solidFill>
              </a:rPr>
              <a:t>systématiques</a:t>
            </a:r>
            <a:r>
              <a:rPr lang="en-US" dirty="0">
                <a:solidFill>
                  <a:srgbClr val="5A5959"/>
                </a:solidFill>
              </a:rPr>
              <a:t> à des latrines </a:t>
            </a:r>
            <a:r>
              <a:rPr lang="en-US" dirty="0" err="1">
                <a:solidFill>
                  <a:srgbClr val="5A5959"/>
                </a:solidFill>
              </a:rPr>
              <a:t>familiales</a:t>
            </a:r>
            <a:r>
              <a:rPr lang="en-US" dirty="0">
                <a:solidFill>
                  <a:srgbClr val="5A5959"/>
                </a:solidFill>
              </a:rPr>
              <a:t> </a:t>
            </a:r>
            <a:r>
              <a:rPr lang="en-US" dirty="0" err="1">
                <a:solidFill>
                  <a:srgbClr val="5A5959"/>
                </a:solidFill>
              </a:rPr>
              <a:t>fonctionnelles</a:t>
            </a:r>
            <a:r>
              <a:rPr lang="en-US" dirty="0">
                <a:solidFill>
                  <a:srgbClr val="5A5959"/>
                </a:solidFill>
              </a:rPr>
              <a:t>. </a:t>
            </a:r>
            <a:r>
              <a:rPr lang="en-US" dirty="0" err="1">
                <a:solidFill>
                  <a:srgbClr val="5A5959"/>
                </a:solidFill>
              </a:rPr>
              <a:t>Respectivement</a:t>
            </a:r>
            <a:r>
              <a:rPr lang="en-US" dirty="0">
                <a:solidFill>
                  <a:srgbClr val="5A5959"/>
                </a:solidFill>
              </a:rPr>
              <a:t> 6%, 27% et 6% des IC </a:t>
            </a:r>
            <a:r>
              <a:rPr lang="en-US" dirty="0" err="1">
                <a:solidFill>
                  <a:srgbClr val="5A5959"/>
                </a:solidFill>
              </a:rPr>
              <a:t>dans</a:t>
            </a:r>
            <a:r>
              <a:rPr lang="en-US" dirty="0">
                <a:solidFill>
                  <a:srgbClr val="5A5959"/>
                </a:solidFill>
              </a:rPr>
              <a:t> les AS de </a:t>
            </a:r>
            <a:r>
              <a:rPr lang="en-US" dirty="0" err="1">
                <a:solidFill>
                  <a:srgbClr val="5A5959"/>
                </a:solidFill>
              </a:rPr>
              <a:t>Kilwa</a:t>
            </a:r>
            <a:r>
              <a:rPr lang="en-US" dirty="0">
                <a:solidFill>
                  <a:srgbClr val="5A5959"/>
                </a:solidFill>
              </a:rPr>
              <a:t>, </a:t>
            </a:r>
            <a:r>
              <a:rPr lang="en-US" dirty="0" err="1">
                <a:solidFill>
                  <a:srgbClr val="5A5959"/>
                </a:solidFill>
              </a:rPr>
              <a:t>Kabalo</a:t>
            </a:r>
            <a:r>
              <a:rPr lang="en-US" dirty="0">
                <a:solidFill>
                  <a:srgbClr val="5A5959"/>
                </a:solidFill>
              </a:rPr>
              <a:t> et </a:t>
            </a:r>
            <a:r>
              <a:rPr lang="en-US" dirty="0" err="1">
                <a:solidFill>
                  <a:srgbClr val="5A5959"/>
                </a:solidFill>
              </a:rPr>
              <a:t>Moba</a:t>
            </a:r>
            <a:r>
              <a:rPr lang="en-US" dirty="0">
                <a:solidFill>
                  <a:srgbClr val="5A5959"/>
                </a:solidFill>
              </a:rPr>
              <a:t> </a:t>
            </a:r>
            <a:r>
              <a:rPr lang="en-US" dirty="0" err="1">
                <a:solidFill>
                  <a:srgbClr val="5A5959"/>
                </a:solidFill>
              </a:rPr>
              <a:t>ont</a:t>
            </a:r>
            <a:r>
              <a:rPr lang="en-US" dirty="0">
                <a:solidFill>
                  <a:srgbClr val="5A5959"/>
                </a:solidFill>
              </a:rPr>
              <a:t> </a:t>
            </a:r>
            <a:r>
              <a:rPr lang="en-US" dirty="0" err="1">
                <a:solidFill>
                  <a:srgbClr val="5A5959"/>
                </a:solidFill>
              </a:rPr>
              <a:t>indiqué</a:t>
            </a:r>
            <a:r>
              <a:rPr lang="en-US" dirty="0">
                <a:solidFill>
                  <a:srgbClr val="5A5959"/>
                </a:solidFill>
              </a:rPr>
              <a:t> que tout le monde a </a:t>
            </a:r>
            <a:r>
              <a:rPr lang="en-US" dirty="0" err="1">
                <a:solidFill>
                  <a:srgbClr val="5A5959"/>
                </a:solidFill>
              </a:rPr>
              <a:t>accès</a:t>
            </a:r>
            <a:r>
              <a:rPr lang="en-US" dirty="0">
                <a:solidFill>
                  <a:srgbClr val="5A5959"/>
                </a:solidFill>
              </a:rPr>
              <a:t> aux latrines. </a:t>
            </a:r>
          </a:p>
        </p:txBody>
      </p:sp>
    </p:spTree>
    <p:extLst>
      <p:ext uri="{BB962C8B-B14F-4D97-AF65-F5344CB8AC3E}">
        <p14:creationId xmlns:p14="http://schemas.microsoft.com/office/powerpoint/2010/main" val="3347707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56" y="69395"/>
            <a:ext cx="7947718" cy="673028"/>
          </a:xfrm>
        </p:spPr>
        <p:txBody>
          <a:bodyPr>
            <a:normAutofit/>
          </a:bodyPr>
          <a:lstStyle/>
          <a:p>
            <a:r>
              <a:rPr lang="fr-FR" sz="2400" b="0" noProof="0" dirty="0"/>
              <a:t>Accès au savon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10" name="Content Placeholder 9"/>
          <p:cNvGraphicFramePr>
            <a:graphicFrameLocks noGrp="1"/>
          </p:cNvGraphicFramePr>
          <p:nvPr>
            <p:ph idx="1"/>
            <p:extLst>
              <p:ext uri="{D42A27DB-BD31-4B8C-83A1-F6EECF244321}">
                <p14:modId xmlns:p14="http://schemas.microsoft.com/office/powerpoint/2010/main" val="4222914000"/>
              </p:ext>
            </p:extLst>
          </p:nvPr>
        </p:nvGraphicFramePr>
        <p:xfrm>
          <a:off x="206025" y="2400300"/>
          <a:ext cx="8205787" cy="42672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233756" y="847198"/>
            <a:ext cx="8186344" cy="1200329"/>
          </a:xfrm>
          <a:prstGeom prst="rect">
            <a:avLst/>
          </a:prstGeom>
          <a:noFill/>
        </p:spPr>
        <p:txBody>
          <a:bodyPr wrap="square" rtlCol="0">
            <a:spAutoFit/>
          </a:bodyPr>
          <a:lstStyle/>
          <a:p>
            <a:r>
              <a:rPr lang="fr-FR" dirty="0">
                <a:solidFill>
                  <a:srgbClr val="5A5959"/>
                </a:solidFill>
              </a:rPr>
              <a:t>Dans 12 ZS, les IC de la majorité des AS signalent que la minorité de la population n’a accès au savon. A </a:t>
            </a:r>
            <a:r>
              <a:rPr lang="fr-FR" dirty="0" err="1">
                <a:solidFill>
                  <a:srgbClr val="5A5959"/>
                </a:solidFill>
              </a:rPr>
              <a:t>Ankoro</a:t>
            </a:r>
            <a:r>
              <a:rPr lang="fr-FR" dirty="0">
                <a:solidFill>
                  <a:srgbClr val="5A5959"/>
                </a:solidFill>
              </a:rPr>
              <a:t>, 80% des IC des AS enquêtées indiquent que personne ne peut accéder au savon. Selon l’opinion des IC dans 55% des AS couvertes (toutes ZS confondues), l’entrave principale pour accéder au savon pour les populations est un coût trop élevé.</a:t>
            </a:r>
            <a:endParaRPr lang="en-US" dirty="0">
              <a:solidFill>
                <a:srgbClr val="5A5959"/>
              </a:solidFill>
            </a:endParaRPr>
          </a:p>
        </p:txBody>
      </p:sp>
    </p:spTree>
    <p:extLst>
      <p:ext uri="{BB962C8B-B14F-4D97-AF65-F5344CB8AC3E}">
        <p14:creationId xmlns:p14="http://schemas.microsoft.com/office/powerpoint/2010/main" val="199200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5362" y="2022547"/>
            <a:ext cx="7091363" cy="673028"/>
          </a:xfrm>
        </p:spPr>
        <p:txBody>
          <a:bodyPr>
            <a:noAutofit/>
          </a:bodyPr>
          <a:lstStyle/>
          <a:p>
            <a:pPr algn="ctr"/>
            <a:r>
              <a:rPr lang="fr-FR" sz="1800" dirty="0">
                <a:solidFill>
                  <a:srgbClr val="5A5959"/>
                </a:solidFill>
              </a:rPr>
              <a:t>% d’écoles signalées détruites ou endommagées suite au conflit, % d’écoles ayant accès à un point d’eau aménagé et des latrines adéquates, par ZS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3824582947"/>
              </p:ext>
            </p:extLst>
          </p:nvPr>
        </p:nvGraphicFramePr>
        <p:xfrm>
          <a:off x="233362" y="2695575"/>
          <a:ext cx="8081963" cy="4076700"/>
        </p:xfrm>
        <a:graphic>
          <a:graphicData uri="http://schemas.openxmlformats.org/drawingml/2006/chart">
            <c:chart xmlns:c="http://schemas.openxmlformats.org/drawingml/2006/chart" xmlns:r="http://schemas.openxmlformats.org/officeDocument/2006/relationships" r:id="rId5"/>
          </a:graphicData>
        </a:graphic>
      </p:graphicFrame>
      <p:sp>
        <p:nvSpPr>
          <p:cNvPr id="9" name="Titre 1"/>
          <p:cNvSpPr txBox="1">
            <a:spLocks/>
          </p:cNvSpPr>
          <p:nvPr/>
        </p:nvSpPr>
        <p:spPr>
          <a:xfrm>
            <a:off x="166239" y="0"/>
            <a:ext cx="8199117" cy="67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just"/>
            <a:r>
              <a:rPr lang="fr-FR" sz="2400" b="0" dirty="0">
                <a:solidFill>
                  <a:srgbClr val="EE5859"/>
                </a:solidFill>
              </a:rPr>
              <a:t>Ecoles et EHA </a:t>
            </a:r>
          </a:p>
        </p:txBody>
      </p:sp>
      <p:sp>
        <p:nvSpPr>
          <p:cNvPr id="3" name="TextBox 2"/>
          <p:cNvSpPr txBox="1"/>
          <p:nvPr/>
        </p:nvSpPr>
        <p:spPr>
          <a:xfrm>
            <a:off x="128588" y="567432"/>
            <a:ext cx="8266240" cy="1477328"/>
          </a:xfrm>
          <a:prstGeom prst="rect">
            <a:avLst/>
          </a:prstGeom>
          <a:noFill/>
        </p:spPr>
        <p:txBody>
          <a:bodyPr wrap="square" rtlCol="0">
            <a:spAutoFit/>
          </a:bodyPr>
          <a:lstStyle/>
          <a:p>
            <a:pPr algn="just"/>
            <a:r>
              <a:rPr lang="fr-FR" dirty="0">
                <a:solidFill>
                  <a:srgbClr val="5A5959"/>
                </a:solidFill>
              </a:rPr>
              <a:t>Dans la totalité des ZS couvertes, les IC ont rapporté la présence d’écoles fonctionnelles. Dans l’ensemble des ZS, les IC ont rapporté des écoles endommagées et détruites suite au conflit. Dans 12 ZS, moins de 20% des écoles ont accès à des latrines adéquates (écoles fonctionnelles ou non). Dans 16 ZS, moins de 20% des écoles ont accès à un point d’eau aménagé.</a:t>
            </a:r>
            <a:endParaRPr lang="fr-FR" sz="1600" b="1" dirty="0">
              <a:solidFill>
                <a:srgbClr val="5A5959"/>
              </a:solidFill>
            </a:endParaRPr>
          </a:p>
          <a:p>
            <a:endParaRPr lang="fr-FR" dirty="0"/>
          </a:p>
        </p:txBody>
      </p:sp>
    </p:spTree>
    <p:extLst>
      <p:ext uri="{BB962C8B-B14F-4D97-AF65-F5344CB8AC3E}">
        <p14:creationId xmlns:p14="http://schemas.microsoft.com/office/powerpoint/2010/main" val="2966709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no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endParaRPr lang="fr-CH" altLang="en-US" sz="2400" dirty="0"/>
          </a:p>
        </p:txBody>
      </p:sp>
      <p:sp>
        <p:nvSpPr>
          <p:cNvPr id="4102" name="Rectangle 11"/>
          <p:cNvSpPr>
            <a:spLocks noGrp="1" noChangeArrowheads="1"/>
          </p:cNvSpPr>
          <p:nvPr>
            <p:ph type="ctrTitle"/>
          </p:nvPr>
        </p:nvSpPr>
        <p:spPr>
          <a:xfrm>
            <a:off x="714375" y="2052638"/>
            <a:ext cx="7962899" cy="1216025"/>
          </a:xfrm>
        </p:spPr>
        <p:txBody>
          <a:bodyPr>
            <a:noAutofit/>
          </a:bodyPr>
          <a:lstStyle/>
          <a:p>
            <a:pPr algn="ctr">
              <a:lnSpc>
                <a:spcPct val="80000"/>
              </a:lnSpc>
              <a:defRPr/>
            </a:pPr>
            <a:r>
              <a:rPr lang="fr-FR" altLang="en-US" cap="small" noProof="0" dirty="0">
                <a:solidFill>
                  <a:schemeClr val="bg2">
                    <a:lumMod val="50000"/>
                  </a:schemeClr>
                </a:solidFill>
              </a:rPr>
              <a:t>3. 4. Accès au marchés</a:t>
            </a: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37" y="6397879"/>
            <a:ext cx="2364673" cy="4154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422" y="6356149"/>
            <a:ext cx="1260453" cy="457146"/>
          </a:xfrm>
          <a:prstGeom prst="rect">
            <a:avLst/>
          </a:prstGeom>
        </p:spPr>
      </p:pic>
    </p:spTree>
    <p:extLst>
      <p:ext uri="{BB962C8B-B14F-4D97-AF65-F5344CB8AC3E}">
        <p14:creationId xmlns:p14="http://schemas.microsoft.com/office/powerpoint/2010/main" val="2592898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506" y="56198"/>
            <a:ext cx="7947718" cy="673028"/>
          </a:xfrm>
        </p:spPr>
        <p:txBody>
          <a:bodyPr>
            <a:normAutofit/>
          </a:bodyPr>
          <a:lstStyle/>
          <a:p>
            <a:r>
              <a:rPr lang="fr-FR" sz="2000" b="0" dirty="0"/>
              <a:t>Carte du % de villages où les populations ont accès à un marché fonctionnel (moins de 2h de marche aller-retour) et au réseau de téléphonie mobile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06" y="911747"/>
            <a:ext cx="8359140" cy="5755005"/>
          </a:xfrm>
          <a:prstGeom prst="rect">
            <a:avLst/>
          </a:prstGeom>
        </p:spPr>
      </p:pic>
    </p:spTree>
    <p:extLst>
      <p:ext uri="{BB962C8B-B14F-4D97-AF65-F5344CB8AC3E}">
        <p14:creationId xmlns:p14="http://schemas.microsoft.com/office/powerpoint/2010/main" val="69720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362" y="40820"/>
            <a:ext cx="8243887" cy="740230"/>
          </a:xfrm>
        </p:spPr>
        <p:txBody>
          <a:bodyPr>
            <a:normAutofit fontScale="90000"/>
          </a:bodyPr>
          <a:lstStyle/>
          <a:p>
            <a:pPr algn="just"/>
            <a:r>
              <a:rPr lang="fr-FR" sz="2400" b="0" noProof="0" dirty="0"/>
              <a:t>Entrave à l’accès aux </a:t>
            </a:r>
            <a:r>
              <a:rPr lang="fr-FR" sz="2400" b="0" dirty="0"/>
              <a:t>marchés et présence de matériaux de construction et de biens non-alimentaires EHA</a:t>
            </a:r>
            <a:endParaRPr lang="fr-FR" sz="2400" b="0" noProof="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3" name="Content Placeholder 2"/>
          <p:cNvSpPr>
            <a:spLocks noGrp="1"/>
          </p:cNvSpPr>
          <p:nvPr>
            <p:ph idx="1"/>
          </p:nvPr>
        </p:nvSpPr>
        <p:spPr>
          <a:xfrm>
            <a:off x="233362" y="781051"/>
            <a:ext cx="8243887" cy="6257924"/>
          </a:xfrm>
        </p:spPr>
        <p:txBody>
          <a:bodyPr>
            <a:normAutofit fontScale="32500" lnSpcReduction="20000"/>
          </a:bodyPr>
          <a:lstStyle/>
          <a:p>
            <a:pPr algn="just"/>
            <a:r>
              <a:rPr lang="fr-FR" sz="6800" dirty="0">
                <a:solidFill>
                  <a:srgbClr val="5A5959"/>
                </a:solidFill>
              </a:rPr>
              <a:t>Selon les IC, les principales barrières qui entravent l’accès au marché pour les populations, toutes ZS confondues sont : </a:t>
            </a:r>
          </a:p>
          <a:p>
            <a:pPr marL="457200" indent="-457200" algn="just">
              <a:buAutoNum type="arabicParenR"/>
            </a:pPr>
            <a:r>
              <a:rPr lang="fr-FR" sz="6800" dirty="0">
                <a:solidFill>
                  <a:srgbClr val="5A5959"/>
                </a:solidFill>
              </a:rPr>
              <a:t>Manque de transport</a:t>
            </a:r>
          </a:p>
          <a:p>
            <a:pPr marL="457200" indent="-457200" algn="just">
              <a:buAutoNum type="arabicParenR"/>
            </a:pPr>
            <a:r>
              <a:rPr lang="fr-FR" sz="6800" dirty="0">
                <a:solidFill>
                  <a:srgbClr val="5A5959"/>
                </a:solidFill>
              </a:rPr>
              <a:t>L’absence de marché fonctionnel</a:t>
            </a:r>
          </a:p>
          <a:p>
            <a:pPr marL="457200" indent="-457200" algn="just">
              <a:buAutoNum type="arabicParenR"/>
            </a:pPr>
            <a:r>
              <a:rPr lang="fr-FR" sz="6800" dirty="0">
                <a:solidFill>
                  <a:srgbClr val="5A5959"/>
                </a:solidFill>
              </a:rPr>
              <a:t>Les routes impraticables</a:t>
            </a:r>
          </a:p>
          <a:p>
            <a:pPr marL="0" indent="0" algn="just">
              <a:buNone/>
            </a:pPr>
            <a:endParaRPr lang="fr-FR" sz="6800" dirty="0">
              <a:solidFill>
                <a:srgbClr val="5A5959"/>
              </a:solidFill>
            </a:endParaRPr>
          </a:p>
          <a:p>
            <a:pPr algn="just"/>
            <a:r>
              <a:rPr lang="fr-FR" sz="6800" dirty="0">
                <a:solidFill>
                  <a:srgbClr val="5A5959"/>
                </a:solidFill>
              </a:rPr>
              <a:t>Dans l’ensemble des ZS, les IC de la majorité des AS ont rapporté l’accessibilité aux matériaux de construction suivants : </a:t>
            </a:r>
          </a:p>
          <a:p>
            <a:pPr marL="0" indent="0" algn="just">
              <a:buNone/>
            </a:pPr>
            <a:r>
              <a:rPr lang="fr-FR" sz="6800" dirty="0">
                <a:solidFill>
                  <a:srgbClr val="5A5959"/>
                </a:solidFill>
              </a:rPr>
              <a:t>Paille, Sticks, Briques Adobe, Planche, Bambou, Cordes/ficelles </a:t>
            </a:r>
          </a:p>
          <a:p>
            <a:pPr algn="just"/>
            <a:r>
              <a:rPr lang="fr-FR" sz="6800" dirty="0">
                <a:solidFill>
                  <a:srgbClr val="5A5959"/>
                </a:solidFill>
              </a:rPr>
              <a:t>Dans l’ensemble des ZS, les IC de la majorité des AS ont indiqué que les matériaux moins accessibles sont : briques cuites, outils, clous, tôle, bloc de ciment et rondins.</a:t>
            </a:r>
          </a:p>
          <a:p>
            <a:pPr algn="just"/>
            <a:r>
              <a:rPr lang="fr-FR" sz="6800" dirty="0">
                <a:solidFill>
                  <a:srgbClr val="5A5959"/>
                </a:solidFill>
              </a:rPr>
              <a:t>Dans l’ensemble des ZS, les IC de la majorité des AS ont rapporté l’accessibilité aux biens non-alimentaires (BNA) EHA suivants :</a:t>
            </a:r>
          </a:p>
          <a:p>
            <a:pPr marL="0" indent="0" algn="just">
              <a:buNone/>
            </a:pPr>
            <a:r>
              <a:rPr lang="fr-FR" sz="6800" dirty="0">
                <a:solidFill>
                  <a:srgbClr val="5A5959"/>
                </a:solidFill>
              </a:rPr>
              <a:t>Savon, seaux, bidons, bassines, poudre lessive</a:t>
            </a:r>
          </a:p>
          <a:p>
            <a:pPr algn="just"/>
            <a:r>
              <a:rPr lang="fr-FR" sz="6800" dirty="0">
                <a:solidFill>
                  <a:srgbClr val="5A5959"/>
                </a:solidFill>
              </a:rPr>
              <a:t>Dans l’ensemble des ZS, les IC d’une forte proportion d’AS ont indiqué que les BNA moins accessibles sont : les produits de traitement et de purification de l’eau, ainsi que le chlore liquide.</a:t>
            </a:r>
          </a:p>
          <a:p>
            <a:pPr marL="0" indent="0">
              <a:buNone/>
            </a:pPr>
            <a:endParaRPr lang="fr-FR" sz="2400" dirty="0">
              <a:solidFill>
                <a:srgbClr val="5A5959"/>
              </a:solidFill>
            </a:endParaRPr>
          </a:p>
        </p:txBody>
      </p:sp>
    </p:spTree>
    <p:extLst>
      <p:ext uri="{BB962C8B-B14F-4D97-AF65-F5344CB8AC3E}">
        <p14:creationId xmlns:p14="http://schemas.microsoft.com/office/powerpoint/2010/main" val="26727989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257" y="0"/>
            <a:ext cx="7947718" cy="673028"/>
          </a:xfrm>
        </p:spPr>
        <p:txBody>
          <a:bodyPr>
            <a:normAutofit/>
          </a:bodyPr>
          <a:lstStyle/>
          <a:p>
            <a:r>
              <a:rPr lang="fr-FR" sz="3600" b="0" noProof="0" dirty="0"/>
              <a:t>Accès services financiers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3640729502"/>
              </p:ext>
            </p:extLst>
          </p:nvPr>
        </p:nvGraphicFramePr>
        <p:xfrm>
          <a:off x="233362" y="2438400"/>
          <a:ext cx="8262937" cy="432001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270004" y="673028"/>
            <a:ext cx="8162924" cy="1477328"/>
          </a:xfrm>
          <a:prstGeom prst="rect">
            <a:avLst/>
          </a:prstGeom>
          <a:noFill/>
        </p:spPr>
        <p:txBody>
          <a:bodyPr wrap="square" rtlCol="0">
            <a:spAutoFit/>
          </a:bodyPr>
          <a:lstStyle/>
          <a:p>
            <a:pPr algn="just"/>
            <a:r>
              <a:rPr lang="fr-FR" dirty="0">
                <a:solidFill>
                  <a:srgbClr val="5A5959"/>
                </a:solidFill>
              </a:rPr>
              <a:t>Dans toutes les ZS couvertes, les IC de plus de 45% des AS enquêtées ont rapporté qu’il n’existe aucun moyen pour les population d’envoyer et de recevoir de l’argent. Toutes ZS confondues, les IC de 44% et 20% d’AS respectivement indiquent que le transfert de téléphonie mobile et le recours aux commerçants sont les deux principaux types de services financiers auxquels ont accès les populations.  </a:t>
            </a:r>
          </a:p>
        </p:txBody>
      </p:sp>
    </p:spTree>
    <p:extLst>
      <p:ext uri="{BB962C8B-B14F-4D97-AF65-F5344CB8AC3E}">
        <p14:creationId xmlns:p14="http://schemas.microsoft.com/office/powerpoint/2010/main" val="121046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9392" y="174170"/>
            <a:ext cx="7947718" cy="673028"/>
          </a:xfrm>
        </p:spPr>
        <p:txBody>
          <a:bodyPr>
            <a:normAutofit/>
          </a:bodyPr>
          <a:lstStyle/>
          <a:p>
            <a:r>
              <a:rPr lang="fr-FR" sz="3600" b="0" noProof="0" dirty="0"/>
              <a:t>Contexte de l’évaluation et objectifs</a:t>
            </a:r>
          </a:p>
        </p:txBody>
      </p:sp>
      <p:sp>
        <p:nvSpPr>
          <p:cNvPr id="8" name="Rectangle à coins arrondis 7"/>
          <p:cNvSpPr/>
          <p:nvPr/>
        </p:nvSpPr>
        <p:spPr>
          <a:xfrm>
            <a:off x="203352" y="2558031"/>
            <a:ext cx="1584505" cy="294133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tx1"/>
                </a:solidFill>
              </a:rPr>
              <a:t>Objectif 1: </a:t>
            </a:r>
            <a:r>
              <a:rPr lang="fr-FR" dirty="0">
                <a:solidFill>
                  <a:schemeClr val="tx1"/>
                </a:solidFill>
              </a:rPr>
              <a:t>Présence </a:t>
            </a:r>
            <a:r>
              <a:rPr lang="fr-FR" dirty="0" smtClean="0">
                <a:solidFill>
                  <a:schemeClr val="tx1"/>
                </a:solidFill>
              </a:rPr>
              <a:t>de </a:t>
            </a:r>
            <a:r>
              <a:rPr lang="fr-FR" dirty="0">
                <a:solidFill>
                  <a:schemeClr val="tx1"/>
                </a:solidFill>
              </a:rPr>
              <a:t>la population retournée, déplacée et réfugiée</a:t>
            </a:r>
          </a:p>
          <a:p>
            <a:pPr algn="ctr"/>
            <a:endParaRPr lang="fr-CH" dirty="0">
              <a:solidFill>
                <a:schemeClr val="tx1"/>
              </a:solidFill>
            </a:endParaRPr>
          </a:p>
        </p:txBody>
      </p:sp>
      <p:sp>
        <p:nvSpPr>
          <p:cNvPr id="9" name="Rectangle à coins arrondis 8"/>
          <p:cNvSpPr/>
          <p:nvPr/>
        </p:nvSpPr>
        <p:spPr>
          <a:xfrm>
            <a:off x="2401569" y="2530736"/>
            <a:ext cx="1718233" cy="296863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a:p>
            <a:pPr algn="ctr"/>
            <a:r>
              <a:rPr lang="fr-CH" b="1" dirty="0">
                <a:solidFill>
                  <a:schemeClr val="tx1"/>
                </a:solidFill>
              </a:rPr>
              <a:t>Objectif 2: </a:t>
            </a:r>
            <a:r>
              <a:rPr lang="fr-FR" dirty="0">
                <a:solidFill>
                  <a:schemeClr val="tx1"/>
                </a:solidFill>
              </a:rPr>
              <a:t>Besoins et vulnérabilités multisectorielles en particulier en </a:t>
            </a:r>
            <a:r>
              <a:rPr lang="fr-FR" dirty="0">
                <a:solidFill>
                  <a:srgbClr val="FF0000"/>
                </a:solidFill>
              </a:rPr>
              <a:t>termes d’accès au logement / </a:t>
            </a:r>
            <a:r>
              <a:rPr lang="fr-FR" dirty="0">
                <a:solidFill>
                  <a:schemeClr val="tx1"/>
                </a:solidFill>
              </a:rPr>
              <a:t>abris, d’EHA et de santé</a:t>
            </a:r>
          </a:p>
          <a:p>
            <a:pPr algn="ctr"/>
            <a:endParaRPr lang="fr-FR" dirty="0">
              <a:solidFill>
                <a:schemeClr val="tx1"/>
              </a:solidFill>
            </a:endParaRPr>
          </a:p>
        </p:txBody>
      </p:sp>
      <p:sp>
        <p:nvSpPr>
          <p:cNvPr id="10" name="Rectangle à coins arrondis 9"/>
          <p:cNvSpPr/>
          <p:nvPr/>
        </p:nvSpPr>
        <p:spPr>
          <a:xfrm>
            <a:off x="6791324" y="2568728"/>
            <a:ext cx="1629344" cy="293063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tx1"/>
                </a:solidFill>
              </a:rPr>
              <a:t>Objectif 4: </a:t>
            </a:r>
            <a:r>
              <a:rPr lang="fr-FR" dirty="0">
                <a:solidFill>
                  <a:schemeClr val="tx1"/>
                </a:solidFill>
              </a:rPr>
              <a:t>Disponibilité / accès aux services financiers et au réseau téléphonique</a:t>
            </a:r>
          </a:p>
        </p:txBody>
      </p:sp>
      <p:sp>
        <p:nvSpPr>
          <p:cNvPr id="7" name="Rectangle à coins arrondis 6"/>
          <p:cNvSpPr/>
          <p:nvPr/>
        </p:nvSpPr>
        <p:spPr>
          <a:xfrm>
            <a:off x="532263" y="847198"/>
            <a:ext cx="7915701" cy="804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fr-FR" sz="1600" b="1" dirty="0"/>
              <a:t>Objectif général - Informer la planification de la réponse en termes d’abris et d’EHA en identifiant les vulnérabilités et les besoins des ménages retournés et déplacés au Tanganyika, Haut </a:t>
            </a:r>
            <a:r>
              <a:rPr lang="fr-FR" sz="1600" b="1" dirty="0" err="1"/>
              <a:t>Lomami</a:t>
            </a:r>
            <a:r>
              <a:rPr lang="fr-FR" sz="1600" b="1" dirty="0"/>
              <a:t> et Haut Katanga </a:t>
            </a:r>
          </a:p>
        </p:txBody>
      </p:sp>
      <p:sp>
        <p:nvSpPr>
          <p:cNvPr id="11" name="Rectangle à coins arrondis 10"/>
          <p:cNvSpPr/>
          <p:nvPr/>
        </p:nvSpPr>
        <p:spPr>
          <a:xfrm>
            <a:off x="877839" y="5783156"/>
            <a:ext cx="6790824" cy="725556"/>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a:solidFill>
                  <a:sysClr val="windowText" lastClr="000000"/>
                </a:solidFill>
              </a:rPr>
              <a:t>Finalité: </a:t>
            </a:r>
            <a:r>
              <a:rPr lang="fr-FR" i="1" dirty="0">
                <a:solidFill>
                  <a:sysClr val="windowText" lastClr="000000"/>
                </a:solidFill>
              </a:rPr>
              <a:t>Contribuer à informer les Cluster Abris et EHA pour les HNO, HRP et l’orientation des priorités sectorielles pour 2019</a:t>
            </a:r>
            <a:r>
              <a:rPr lang="fr-FR" b="1" i="1" dirty="0">
                <a:solidFill>
                  <a:sysClr val="windowText" lastClr="000000"/>
                </a:solidFill>
              </a:rPr>
              <a:t> </a:t>
            </a:r>
            <a:endParaRPr lang="fr-FR" i="1" dirty="0">
              <a:solidFill>
                <a:sysClr val="windowText" lastClr="000000"/>
              </a:solidFill>
            </a:endParaRPr>
          </a:p>
        </p:txBody>
      </p:sp>
      <p:sp>
        <p:nvSpPr>
          <p:cNvPr id="15" name="Flèche vers le bas 14"/>
          <p:cNvSpPr/>
          <p:nvPr/>
        </p:nvSpPr>
        <p:spPr>
          <a:xfrm>
            <a:off x="1935174" y="2887187"/>
            <a:ext cx="306896" cy="1884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a:off x="4200516" y="2887187"/>
            <a:ext cx="306896" cy="1884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532263" y="1746913"/>
            <a:ext cx="7915701" cy="521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Objectifs spécifiques - Identifier pour chaque Zone de Santé touchée par la crise au Tanganyika, Haut </a:t>
            </a:r>
            <a:r>
              <a:rPr lang="fr-FR" sz="1600" b="1" dirty="0" err="1"/>
              <a:t>Lomami</a:t>
            </a:r>
            <a:r>
              <a:rPr lang="fr-FR" sz="1600" b="1" dirty="0"/>
              <a:t> et Haut Katanga :</a:t>
            </a:r>
          </a:p>
        </p:txBody>
      </p:sp>
      <p:sp>
        <p:nvSpPr>
          <p:cNvPr id="17" name="Rectangle à coins arrondis 16"/>
          <p:cNvSpPr/>
          <p:nvPr/>
        </p:nvSpPr>
        <p:spPr>
          <a:xfrm>
            <a:off x="4596311" y="2568729"/>
            <a:ext cx="1629344" cy="293063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b="1" dirty="0">
              <a:solidFill>
                <a:schemeClr val="tx1"/>
              </a:solidFill>
            </a:endParaRPr>
          </a:p>
          <a:p>
            <a:pPr algn="ctr"/>
            <a:r>
              <a:rPr lang="fr-CH" b="1" dirty="0">
                <a:solidFill>
                  <a:schemeClr val="tx1"/>
                </a:solidFill>
              </a:rPr>
              <a:t>Objectif 3: </a:t>
            </a:r>
            <a:r>
              <a:rPr lang="fr-FR" dirty="0">
                <a:solidFill>
                  <a:schemeClr val="tx1"/>
                </a:solidFill>
              </a:rPr>
              <a:t>Disponibilité de matériaux de construction d’abris et de matériaux EHA </a:t>
            </a:r>
            <a:r>
              <a:rPr lang="fr-FR" dirty="0">
                <a:solidFill>
                  <a:srgbClr val="FF0000"/>
                </a:solidFill>
              </a:rPr>
              <a:t>et accès aux </a:t>
            </a:r>
            <a:r>
              <a:rPr lang="fr-FR" dirty="0">
                <a:solidFill>
                  <a:schemeClr val="tx1"/>
                </a:solidFill>
              </a:rPr>
              <a:t>marchés</a:t>
            </a:r>
          </a:p>
          <a:p>
            <a:pPr algn="ctr"/>
            <a:endParaRPr lang="fr-FR" b="1" dirty="0">
              <a:solidFill>
                <a:schemeClr val="tx1"/>
              </a:solidFill>
            </a:endParaRPr>
          </a:p>
        </p:txBody>
      </p:sp>
      <p:sp>
        <p:nvSpPr>
          <p:cNvPr id="18" name="Flèche vers le bas 17"/>
          <p:cNvSpPr/>
          <p:nvPr/>
        </p:nvSpPr>
        <p:spPr>
          <a:xfrm>
            <a:off x="6333015" y="2964583"/>
            <a:ext cx="306896" cy="1884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3839210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no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endParaRPr lang="fr-CH" altLang="en-US" sz="2400" dirty="0"/>
          </a:p>
        </p:txBody>
      </p:sp>
      <p:sp>
        <p:nvSpPr>
          <p:cNvPr id="4102" name="Rectangle 11"/>
          <p:cNvSpPr>
            <a:spLocks noGrp="1" noChangeArrowheads="1"/>
          </p:cNvSpPr>
          <p:nvPr>
            <p:ph type="ctrTitle"/>
          </p:nvPr>
        </p:nvSpPr>
        <p:spPr>
          <a:xfrm>
            <a:off x="714375" y="2052638"/>
            <a:ext cx="7962899" cy="1216025"/>
          </a:xfrm>
        </p:spPr>
        <p:txBody>
          <a:bodyPr>
            <a:noAutofit/>
          </a:bodyPr>
          <a:lstStyle/>
          <a:p>
            <a:pPr algn="ctr">
              <a:lnSpc>
                <a:spcPct val="80000"/>
              </a:lnSpc>
              <a:defRPr/>
            </a:pPr>
            <a:r>
              <a:rPr lang="fr-FR" altLang="en-US" cap="small" noProof="0" dirty="0">
                <a:solidFill>
                  <a:schemeClr val="bg2">
                    <a:lumMod val="50000"/>
                  </a:schemeClr>
                </a:solidFill>
              </a:rPr>
              <a:t>3. 5. Santé</a:t>
            </a: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37" y="6397879"/>
            <a:ext cx="2364673" cy="4154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422" y="6356149"/>
            <a:ext cx="1260453" cy="457146"/>
          </a:xfrm>
          <a:prstGeom prst="rect">
            <a:avLst/>
          </a:prstGeom>
        </p:spPr>
      </p:pic>
    </p:spTree>
    <p:extLst>
      <p:ext uri="{BB962C8B-B14F-4D97-AF65-F5344CB8AC3E}">
        <p14:creationId xmlns:p14="http://schemas.microsoft.com/office/powerpoint/2010/main" val="2459702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476" y="0"/>
            <a:ext cx="8243496" cy="673028"/>
          </a:xfrm>
        </p:spPr>
        <p:txBody>
          <a:bodyPr>
            <a:noAutofit/>
          </a:bodyPr>
          <a:lstStyle/>
          <a:p>
            <a:pPr algn="just"/>
            <a:r>
              <a:rPr lang="fr-FR" sz="2200" b="0" dirty="0"/>
              <a:t>Carte du % de villages ayant accès à une structure de santé fonctionnelle et du % de structures de santé avec un point d’eau aménagé</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3" name="TextBox 2"/>
          <p:cNvSpPr txBox="1"/>
          <p:nvPr/>
        </p:nvSpPr>
        <p:spPr>
          <a:xfrm>
            <a:off x="160476" y="673028"/>
            <a:ext cx="8288199" cy="1754326"/>
          </a:xfrm>
          <a:prstGeom prst="rect">
            <a:avLst/>
          </a:prstGeom>
          <a:noFill/>
        </p:spPr>
        <p:txBody>
          <a:bodyPr wrap="square" rtlCol="0">
            <a:spAutoFit/>
          </a:bodyPr>
          <a:lstStyle/>
          <a:p>
            <a:pPr algn="just"/>
            <a:r>
              <a:rPr lang="fr-FR" dirty="0">
                <a:solidFill>
                  <a:srgbClr val="5A5959"/>
                </a:solidFill>
              </a:rPr>
              <a:t>Dans 5 ZS, les IC ont indiqué qu’une majorité de villages avait accès à une structure de santé fonctionnelle à moins de 2 heures de marche aller-retour. A </a:t>
            </a:r>
            <a:r>
              <a:rPr lang="fr-FR" dirty="0" err="1">
                <a:solidFill>
                  <a:srgbClr val="5A5959"/>
                </a:solidFill>
              </a:rPr>
              <a:t>Pweto</a:t>
            </a:r>
            <a:r>
              <a:rPr lang="fr-FR" dirty="0">
                <a:solidFill>
                  <a:srgbClr val="5A5959"/>
                </a:solidFill>
              </a:rPr>
              <a:t>, </a:t>
            </a:r>
            <a:r>
              <a:rPr lang="fr-FR" dirty="0" err="1">
                <a:solidFill>
                  <a:srgbClr val="5A5959"/>
                </a:solidFill>
              </a:rPr>
              <a:t>Kabalo</a:t>
            </a:r>
            <a:r>
              <a:rPr lang="fr-FR" dirty="0">
                <a:solidFill>
                  <a:srgbClr val="5A5959"/>
                </a:solidFill>
              </a:rPr>
              <a:t> et </a:t>
            </a:r>
            <a:r>
              <a:rPr lang="fr-FR" dirty="0" err="1">
                <a:solidFill>
                  <a:srgbClr val="5A5959"/>
                </a:solidFill>
              </a:rPr>
              <a:t>Nyunzu</a:t>
            </a:r>
            <a:r>
              <a:rPr lang="fr-FR" dirty="0">
                <a:solidFill>
                  <a:srgbClr val="5A5959"/>
                </a:solidFill>
              </a:rPr>
              <a:t>, moins de 30% des villages ont accès à une structure de santé fonctionnelle. Dans 6 ZS, les IC de santé ont rapporté que la majorité des structures de santé enquêtées étaient équipées d’un point d’eau aménagé. </a:t>
            </a:r>
          </a:p>
          <a:p>
            <a:endParaRPr lang="fr-FR"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373" y="2114550"/>
            <a:ext cx="8321040" cy="4672150"/>
          </a:xfrm>
          <a:prstGeom prst="rect">
            <a:avLst/>
          </a:prstGeom>
        </p:spPr>
      </p:pic>
    </p:spTree>
    <p:extLst>
      <p:ext uri="{BB962C8B-B14F-4D97-AF65-F5344CB8AC3E}">
        <p14:creationId xmlns:p14="http://schemas.microsoft.com/office/powerpoint/2010/main" val="1881595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6188075"/>
          </a:xfrm>
          <a:prstGeom prst="rect">
            <a:avLst/>
          </a:prstGeom>
          <a:no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endParaRPr lang="fr-CH" altLang="en-US" sz="2400" dirty="0"/>
          </a:p>
        </p:txBody>
      </p:sp>
      <p:sp>
        <p:nvSpPr>
          <p:cNvPr id="4102" name="Rectangle 11"/>
          <p:cNvSpPr>
            <a:spLocks noGrp="1" noChangeArrowheads="1"/>
          </p:cNvSpPr>
          <p:nvPr>
            <p:ph type="ctrTitle"/>
          </p:nvPr>
        </p:nvSpPr>
        <p:spPr>
          <a:xfrm>
            <a:off x="714375" y="2052638"/>
            <a:ext cx="7962899" cy="1216025"/>
          </a:xfrm>
        </p:spPr>
        <p:txBody>
          <a:bodyPr>
            <a:noAutofit/>
          </a:bodyPr>
          <a:lstStyle/>
          <a:p>
            <a:pPr algn="ctr">
              <a:lnSpc>
                <a:spcPct val="80000"/>
              </a:lnSpc>
              <a:defRPr/>
            </a:pPr>
            <a:r>
              <a:rPr lang="fr-FR" altLang="en-US" cap="small" noProof="0" dirty="0">
                <a:solidFill>
                  <a:schemeClr val="bg2">
                    <a:lumMod val="50000"/>
                  </a:schemeClr>
                </a:solidFill>
              </a:rPr>
              <a:t>4. Conclusion </a:t>
            </a: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137" y="6397879"/>
            <a:ext cx="2364673" cy="4154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422" y="6356149"/>
            <a:ext cx="1260453" cy="457146"/>
          </a:xfrm>
          <a:prstGeom prst="rect">
            <a:avLst/>
          </a:prstGeom>
        </p:spPr>
      </p:pic>
    </p:spTree>
    <p:extLst>
      <p:ext uri="{BB962C8B-B14F-4D97-AF65-F5344CB8AC3E}">
        <p14:creationId xmlns:p14="http://schemas.microsoft.com/office/powerpoint/2010/main" val="2857979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943" y="88902"/>
            <a:ext cx="7947718" cy="673028"/>
          </a:xfrm>
        </p:spPr>
        <p:txBody>
          <a:bodyPr>
            <a:normAutofit/>
          </a:bodyPr>
          <a:lstStyle/>
          <a:p>
            <a:r>
              <a:rPr lang="fr-FR" sz="3600" b="0" noProof="0" dirty="0"/>
              <a:t>Conclusions</a:t>
            </a:r>
          </a:p>
        </p:txBody>
      </p:sp>
      <p:sp>
        <p:nvSpPr>
          <p:cNvPr id="3" name="Espace réservé du contenu 2"/>
          <p:cNvSpPr>
            <a:spLocks noGrp="1"/>
          </p:cNvSpPr>
          <p:nvPr>
            <p:ph idx="1"/>
          </p:nvPr>
        </p:nvSpPr>
        <p:spPr>
          <a:xfrm>
            <a:off x="233756" y="4387174"/>
            <a:ext cx="7947718" cy="2148815"/>
          </a:xfrm>
        </p:spPr>
        <p:txBody>
          <a:bodyPr anchor="ctr">
            <a:normAutofit/>
          </a:bodyPr>
          <a:lstStyle/>
          <a:p>
            <a:pPr marL="0" indent="0">
              <a:buNone/>
            </a:pPr>
            <a:endParaRPr lang="fr-FR" sz="24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4" name="TextBox 3"/>
          <p:cNvSpPr txBox="1"/>
          <p:nvPr/>
        </p:nvSpPr>
        <p:spPr>
          <a:xfrm>
            <a:off x="226375" y="647630"/>
            <a:ext cx="8195869" cy="7078861"/>
          </a:xfrm>
          <a:prstGeom prst="rect">
            <a:avLst/>
          </a:prstGeom>
          <a:noFill/>
        </p:spPr>
        <p:txBody>
          <a:bodyPr wrap="square" rtlCol="0">
            <a:spAutoFit/>
          </a:bodyPr>
          <a:lstStyle/>
          <a:p>
            <a:pPr marL="342900" lvl="0" indent="-342900" algn="just">
              <a:buClr>
                <a:schemeClr val="accent1"/>
              </a:buClr>
              <a:buFont typeface="Arial" panose="020B0604020202020204" pitchFamily="34" charset="0"/>
              <a:buChar char="•"/>
            </a:pPr>
            <a:r>
              <a:rPr lang="fr-FR" sz="2200" dirty="0">
                <a:solidFill>
                  <a:srgbClr val="5A5959"/>
                </a:solidFill>
              </a:rPr>
              <a:t>Les résultats de cette évaluation révèlent de manière générale une stabilisation des mouvements de population durant les derniers 6 mois et une certaine tendance au retour dans la dernière année pour les ménages retournés. </a:t>
            </a:r>
            <a:endParaRPr lang="fr-FR" sz="2200" dirty="0" smtClean="0">
              <a:solidFill>
                <a:srgbClr val="5A5959"/>
              </a:solidFill>
            </a:endParaRPr>
          </a:p>
          <a:p>
            <a:pPr lvl="0" algn="just">
              <a:buClr>
                <a:schemeClr val="accent1"/>
              </a:buClr>
            </a:pPr>
            <a:endParaRPr lang="fr-FR" sz="2200" dirty="0">
              <a:solidFill>
                <a:srgbClr val="5A5959"/>
              </a:solidFill>
            </a:endParaRPr>
          </a:p>
          <a:p>
            <a:pPr marL="342900" lvl="0" indent="-342900" algn="just">
              <a:buClr>
                <a:schemeClr val="accent1"/>
              </a:buClr>
              <a:buFont typeface="Arial" panose="020B0604020202020204" pitchFamily="34" charset="0"/>
              <a:buChar char="•"/>
            </a:pPr>
            <a:r>
              <a:rPr lang="fr-FR" sz="2200" dirty="0">
                <a:solidFill>
                  <a:srgbClr val="5A5959"/>
                </a:solidFill>
              </a:rPr>
              <a:t>Cependant, la volatilité de la situation sécuritaire et les déplacements de longue durée qui en ont résulté ont eu un impact négatif sur la situation économique et alimentaire des </a:t>
            </a:r>
            <a:r>
              <a:rPr lang="fr-FR" sz="2200" dirty="0" err="1">
                <a:solidFill>
                  <a:srgbClr val="5A5959"/>
                </a:solidFill>
              </a:rPr>
              <a:t>popul</a:t>
            </a:r>
            <a:r>
              <a:rPr lang="en-GB" sz="2200" dirty="0" err="1">
                <a:solidFill>
                  <a:srgbClr val="5A5959"/>
                </a:solidFill>
              </a:rPr>
              <a:t>ations</a:t>
            </a:r>
            <a:r>
              <a:rPr lang="en-GB" sz="2200" dirty="0">
                <a:solidFill>
                  <a:srgbClr val="5A5959"/>
                </a:solidFill>
              </a:rPr>
              <a:t> </a:t>
            </a:r>
            <a:r>
              <a:rPr lang="fr-FR" sz="2200" dirty="0">
                <a:solidFill>
                  <a:srgbClr val="5A5959"/>
                </a:solidFill>
              </a:rPr>
              <a:t>déplacées. Ceci peut mener à d’autres mouvements liés à la recherche d’accès aux services de base, de nourriture et de moyens de subsistance. </a:t>
            </a:r>
            <a:endParaRPr lang="fr-FR" sz="2200" dirty="0" smtClean="0">
              <a:solidFill>
                <a:srgbClr val="5A5959"/>
              </a:solidFill>
            </a:endParaRPr>
          </a:p>
          <a:p>
            <a:pPr marL="342900" lvl="0" indent="-342900" algn="just">
              <a:buClr>
                <a:schemeClr val="accent1"/>
              </a:buClr>
              <a:buFont typeface="Arial" panose="020B0604020202020204" pitchFamily="34" charset="0"/>
              <a:buChar char="•"/>
            </a:pPr>
            <a:endParaRPr lang="fr-FR" sz="2200" dirty="0">
              <a:solidFill>
                <a:srgbClr val="5A5959"/>
              </a:solidFill>
            </a:endParaRPr>
          </a:p>
          <a:p>
            <a:pPr marL="342900" lvl="0" indent="-342900" algn="just">
              <a:buClr>
                <a:schemeClr val="accent1"/>
              </a:buClr>
              <a:buFont typeface="Arial" panose="020B0604020202020204" pitchFamily="34" charset="0"/>
              <a:buChar char="•"/>
            </a:pPr>
            <a:r>
              <a:rPr lang="fr-FR" sz="2200" dirty="0" smtClean="0">
                <a:solidFill>
                  <a:srgbClr val="5A5959"/>
                </a:solidFill>
              </a:rPr>
              <a:t>En termes d’abris, le nombre estimé d’abris détruits et endommagés est conséquent. S’il est vrai que les IC d’un certain % d’AS dans certaines ZS couvertes ont évoqué les centres collectifs ou abris de fortune (tout type de sites confondus) comme type d’habitation principal des PDI, il </a:t>
            </a:r>
            <a:r>
              <a:rPr lang="fr-FR" sz="2200" dirty="0">
                <a:solidFill>
                  <a:srgbClr val="5A5959"/>
                </a:solidFill>
              </a:rPr>
              <a:t>ressort </a:t>
            </a:r>
            <a:r>
              <a:rPr lang="fr-FR" sz="2200" dirty="0" smtClean="0">
                <a:solidFill>
                  <a:srgbClr val="5A5959"/>
                </a:solidFill>
              </a:rPr>
              <a:t>de cette évaluation des 3 </a:t>
            </a:r>
            <a:r>
              <a:rPr lang="fr-FR" sz="2200" dirty="0">
                <a:solidFill>
                  <a:srgbClr val="5A5959"/>
                </a:solidFill>
              </a:rPr>
              <a:t>provinces </a:t>
            </a:r>
            <a:r>
              <a:rPr lang="fr-FR" sz="2200" dirty="0" smtClean="0">
                <a:solidFill>
                  <a:srgbClr val="5A5959"/>
                </a:solidFill>
              </a:rPr>
              <a:t>que </a:t>
            </a:r>
            <a:r>
              <a:rPr lang="fr-FR" sz="2200" dirty="0">
                <a:solidFill>
                  <a:srgbClr val="5A5959"/>
                </a:solidFill>
              </a:rPr>
              <a:t>le partage d’une maison sans frais est le type d’abris des ménages PDI le plus rapporté par les </a:t>
            </a:r>
            <a:r>
              <a:rPr lang="fr-FR" sz="2200" dirty="0" smtClean="0">
                <a:solidFill>
                  <a:srgbClr val="5A5959"/>
                </a:solidFill>
              </a:rPr>
              <a:t>IC.</a:t>
            </a:r>
            <a:endParaRPr lang="fr-FR" sz="2200" dirty="0">
              <a:solidFill>
                <a:srgbClr val="5A5959"/>
              </a:solidFill>
            </a:endParaRPr>
          </a:p>
          <a:p>
            <a:pPr lvl="0" algn="just">
              <a:buClr>
                <a:schemeClr val="accent1"/>
              </a:buClr>
            </a:pPr>
            <a:endParaRPr lang="fr-FR" sz="2000" dirty="0">
              <a:solidFill>
                <a:schemeClr val="bg2"/>
              </a:solidFill>
            </a:endParaRPr>
          </a:p>
          <a:p>
            <a:pPr lvl="0">
              <a:buClr>
                <a:schemeClr val="accent1"/>
              </a:buClr>
            </a:pPr>
            <a:endParaRPr lang="fr-FR" sz="2000" dirty="0">
              <a:solidFill>
                <a:schemeClr val="bg2"/>
              </a:solidFill>
            </a:endParaRPr>
          </a:p>
          <a:p>
            <a:pPr lvl="0">
              <a:buClr>
                <a:schemeClr val="accent1"/>
              </a:buClr>
            </a:pPr>
            <a:endParaRPr lang="fr-FR" sz="2000" dirty="0">
              <a:solidFill>
                <a:schemeClr val="bg2"/>
              </a:solidFill>
            </a:endParaRPr>
          </a:p>
          <a:p>
            <a:pPr lvl="0">
              <a:buClr>
                <a:schemeClr val="accent1"/>
              </a:buClr>
            </a:pPr>
            <a:endParaRPr lang="fr-FR" sz="2000" dirty="0">
              <a:solidFill>
                <a:schemeClr val="bg2"/>
              </a:solidFill>
            </a:endParaRPr>
          </a:p>
        </p:txBody>
      </p:sp>
    </p:spTree>
    <p:extLst>
      <p:ext uri="{BB962C8B-B14F-4D97-AF65-F5344CB8AC3E}">
        <p14:creationId xmlns:p14="http://schemas.microsoft.com/office/powerpoint/2010/main" val="2653345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943" y="88902"/>
            <a:ext cx="7947718" cy="673028"/>
          </a:xfrm>
        </p:spPr>
        <p:txBody>
          <a:bodyPr>
            <a:normAutofit/>
          </a:bodyPr>
          <a:lstStyle/>
          <a:p>
            <a:r>
              <a:rPr lang="fr-FR" sz="3600" b="0" noProof="0" dirty="0"/>
              <a:t>Conclusions</a:t>
            </a:r>
          </a:p>
        </p:txBody>
      </p:sp>
      <p:sp>
        <p:nvSpPr>
          <p:cNvPr id="3" name="Espace réservé du contenu 2"/>
          <p:cNvSpPr>
            <a:spLocks noGrp="1"/>
          </p:cNvSpPr>
          <p:nvPr>
            <p:ph idx="1"/>
          </p:nvPr>
        </p:nvSpPr>
        <p:spPr>
          <a:xfrm>
            <a:off x="233756" y="4387174"/>
            <a:ext cx="7947718" cy="2148815"/>
          </a:xfrm>
        </p:spPr>
        <p:txBody>
          <a:bodyPr anchor="ctr">
            <a:normAutofit/>
          </a:bodyPr>
          <a:lstStyle/>
          <a:p>
            <a:pPr marL="0" indent="0">
              <a:buNone/>
            </a:pPr>
            <a:endParaRPr lang="fr-FR" sz="24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4" name="TextBox 3"/>
          <p:cNvSpPr txBox="1"/>
          <p:nvPr/>
        </p:nvSpPr>
        <p:spPr>
          <a:xfrm>
            <a:off x="109680" y="804532"/>
            <a:ext cx="8195869" cy="5278368"/>
          </a:xfrm>
          <a:prstGeom prst="rect">
            <a:avLst/>
          </a:prstGeom>
          <a:noFill/>
        </p:spPr>
        <p:txBody>
          <a:bodyPr wrap="square" rtlCol="0">
            <a:spAutoFit/>
          </a:bodyPr>
          <a:lstStyle/>
          <a:p>
            <a:pPr marL="342900" indent="-342900" algn="just">
              <a:spcBef>
                <a:spcPct val="0"/>
              </a:spcBef>
              <a:spcAft>
                <a:spcPts val="600"/>
              </a:spcAft>
              <a:buFont typeface="Arial" panose="020B0604020202020204" pitchFamily="34" charset="0"/>
              <a:buChar char="•"/>
            </a:pPr>
            <a:r>
              <a:rPr lang="fr-FR" sz="2200" dirty="0" smtClean="0">
                <a:solidFill>
                  <a:srgbClr val="5A5959"/>
                </a:solidFill>
              </a:rPr>
              <a:t>En </a:t>
            </a:r>
            <a:r>
              <a:rPr lang="fr-FR" sz="2200" dirty="0">
                <a:solidFill>
                  <a:srgbClr val="5A5959"/>
                </a:solidFill>
              </a:rPr>
              <a:t>termes d’EHA, les besoins pour toutes populations et lieu de résidence confondues sont inquiétants si l’on en croit le rapport fait par les IC sur le degré d’accessibilité à l’eau potable et la qualité de la source d’eau de boisson principale. </a:t>
            </a:r>
            <a:endParaRPr lang="fr-FR" sz="2200" dirty="0" smtClean="0">
              <a:solidFill>
                <a:srgbClr val="5A5959"/>
              </a:solidFill>
            </a:endParaRPr>
          </a:p>
          <a:p>
            <a:pPr algn="just">
              <a:spcBef>
                <a:spcPct val="0"/>
              </a:spcBef>
              <a:spcAft>
                <a:spcPts val="600"/>
              </a:spcAft>
            </a:pPr>
            <a:endParaRPr lang="fr-FR" sz="2200" dirty="0">
              <a:solidFill>
                <a:srgbClr val="5A5959"/>
              </a:solidFill>
            </a:endParaRPr>
          </a:p>
          <a:p>
            <a:pPr marL="342900" indent="-342900" algn="just">
              <a:spcBef>
                <a:spcPct val="0"/>
              </a:spcBef>
              <a:spcAft>
                <a:spcPts val="600"/>
              </a:spcAft>
              <a:buFont typeface="Arial" panose="020B0604020202020204" pitchFamily="34" charset="0"/>
              <a:buChar char="•"/>
            </a:pPr>
            <a:r>
              <a:rPr lang="fr-FR" altLang="de-DE" sz="2200" dirty="0">
                <a:solidFill>
                  <a:srgbClr val="5A5959"/>
                </a:solidFill>
              </a:rPr>
              <a:t>Pour rappel, les informations sont souvent par % d’AS et non par % de population ni par % de ménages. La s</a:t>
            </a:r>
            <a:r>
              <a:rPr lang="fr-FR" altLang="de-DE" sz="2200" dirty="0">
                <a:solidFill>
                  <a:srgbClr val="5A5959"/>
                </a:solidFill>
                <a:sym typeface="Wingdings" panose="05000000000000000000" pitchFamily="2" charset="2"/>
              </a:rPr>
              <a:t>ource d’information provient de 3 informateurs clés par AS et non des ménages/personnes dans le besoin, ni des services techniques/autorités locales. Les IC ont donc des connaissances limités, non spécifiques et estimatives et cela notamment au vu de leur petit nombre par rapport à la taille des AS.</a:t>
            </a:r>
            <a:endParaRPr lang="fr-FR" sz="2200" dirty="0">
              <a:solidFill>
                <a:schemeClr val="bg2"/>
              </a:solidFill>
            </a:endParaRPr>
          </a:p>
          <a:p>
            <a:pPr lvl="0" algn="just">
              <a:buClr>
                <a:schemeClr val="accent1"/>
              </a:buClr>
            </a:pPr>
            <a:endParaRPr lang="fr-FR" sz="2000" dirty="0">
              <a:solidFill>
                <a:schemeClr val="bg2"/>
              </a:solidFill>
            </a:endParaRPr>
          </a:p>
          <a:p>
            <a:pPr lvl="0">
              <a:buClr>
                <a:schemeClr val="accent1"/>
              </a:buClr>
            </a:pPr>
            <a:endParaRPr lang="fr-FR" sz="2000" dirty="0">
              <a:solidFill>
                <a:schemeClr val="bg2"/>
              </a:solidFill>
            </a:endParaRPr>
          </a:p>
          <a:p>
            <a:pPr lvl="0">
              <a:buClr>
                <a:schemeClr val="accent1"/>
              </a:buClr>
            </a:pPr>
            <a:endParaRPr lang="fr-FR" sz="2000" dirty="0">
              <a:solidFill>
                <a:schemeClr val="bg2"/>
              </a:solidFill>
            </a:endParaRPr>
          </a:p>
          <a:p>
            <a:pPr lvl="0">
              <a:buClr>
                <a:schemeClr val="accent1"/>
              </a:buClr>
            </a:pPr>
            <a:endParaRPr lang="fr-FR" sz="2000" dirty="0">
              <a:solidFill>
                <a:schemeClr val="bg2"/>
              </a:solidFill>
            </a:endParaRPr>
          </a:p>
        </p:txBody>
      </p:sp>
    </p:spTree>
    <p:extLst>
      <p:ext uri="{BB962C8B-B14F-4D97-AF65-F5344CB8AC3E}">
        <p14:creationId xmlns:p14="http://schemas.microsoft.com/office/powerpoint/2010/main" val="1899652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0" noProof="0" dirty="0"/>
              <a:t>Prochains produits et étapes </a:t>
            </a:r>
          </a:p>
        </p:txBody>
      </p:sp>
      <p:sp>
        <p:nvSpPr>
          <p:cNvPr id="3" name="Espace réservé du contenu 2"/>
          <p:cNvSpPr>
            <a:spLocks noGrp="1"/>
          </p:cNvSpPr>
          <p:nvPr>
            <p:ph idx="1"/>
          </p:nvPr>
        </p:nvSpPr>
        <p:spPr>
          <a:xfrm>
            <a:off x="233756" y="4387174"/>
            <a:ext cx="7947718" cy="2148815"/>
          </a:xfrm>
        </p:spPr>
        <p:txBody>
          <a:bodyPr anchor="ctr">
            <a:normAutofit/>
          </a:bodyPr>
          <a:lstStyle/>
          <a:p>
            <a:pPr marL="0" indent="0">
              <a:buNone/>
            </a:pPr>
            <a:endParaRPr lang="fr-FR" sz="24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p:txBody>
      </p:sp>
      <p:sp>
        <p:nvSpPr>
          <p:cNvPr id="5" name="Rectangle 4"/>
          <p:cNvSpPr/>
          <p:nvPr/>
        </p:nvSpPr>
        <p:spPr>
          <a:xfrm>
            <a:off x="233756" y="1038155"/>
            <a:ext cx="8041144" cy="5539978"/>
          </a:xfrm>
          <a:prstGeom prst="rect">
            <a:avLst/>
          </a:prstGeom>
        </p:spPr>
        <p:txBody>
          <a:bodyPr wrap="square">
            <a:spAutoFit/>
          </a:bodyPr>
          <a:lstStyle/>
          <a:p>
            <a:pPr marL="342900" indent="-342900">
              <a:buFont typeface="Arial" panose="020B0604020202020204" pitchFamily="34" charset="0"/>
              <a:buChar char="•"/>
            </a:pPr>
            <a:r>
              <a:rPr lang="en-US" sz="2400" dirty="0" err="1">
                <a:solidFill>
                  <a:srgbClr val="5A5959"/>
                </a:solidFill>
              </a:rPr>
              <a:t>Ajout</a:t>
            </a:r>
            <a:r>
              <a:rPr lang="en-US" sz="2400" dirty="0">
                <a:solidFill>
                  <a:srgbClr val="5A5959"/>
                </a:solidFill>
              </a:rPr>
              <a:t> des retours, </a:t>
            </a:r>
            <a:r>
              <a:rPr lang="en-US" sz="2400" dirty="0" err="1">
                <a:solidFill>
                  <a:srgbClr val="5A5959"/>
                </a:solidFill>
              </a:rPr>
              <a:t>recommandations</a:t>
            </a:r>
            <a:r>
              <a:rPr lang="en-US" sz="2400" dirty="0">
                <a:solidFill>
                  <a:srgbClr val="5A5959"/>
                </a:solidFill>
              </a:rPr>
              <a:t>, </a:t>
            </a:r>
            <a:r>
              <a:rPr lang="en-US" sz="2400" dirty="0" err="1">
                <a:solidFill>
                  <a:srgbClr val="5A5959"/>
                </a:solidFill>
              </a:rPr>
              <a:t>leçons</a:t>
            </a:r>
            <a:r>
              <a:rPr lang="en-US" sz="2400" dirty="0">
                <a:solidFill>
                  <a:srgbClr val="5A5959"/>
                </a:solidFill>
              </a:rPr>
              <a:t> apprises des </a:t>
            </a:r>
            <a:r>
              <a:rPr lang="en-US" sz="2400" dirty="0" err="1">
                <a:solidFill>
                  <a:srgbClr val="5A5959"/>
                </a:solidFill>
              </a:rPr>
              <a:t>partenaires</a:t>
            </a:r>
            <a:endParaRPr lang="en-US" sz="2400" dirty="0">
              <a:solidFill>
                <a:srgbClr val="5A5959"/>
              </a:solidFill>
            </a:endParaRPr>
          </a:p>
          <a:p>
            <a:pPr marL="342900" indent="-342900">
              <a:buFont typeface="Arial" panose="020B0604020202020204" pitchFamily="34" charset="0"/>
              <a:buChar char="•"/>
            </a:pPr>
            <a:endParaRPr lang="en-US" sz="2400" dirty="0">
              <a:solidFill>
                <a:srgbClr val="5A5959"/>
              </a:solidFill>
            </a:endParaRPr>
          </a:p>
          <a:p>
            <a:pPr marL="342900" indent="-342900">
              <a:buFont typeface="Arial" panose="020B0604020202020204" pitchFamily="34" charset="0"/>
              <a:buChar char="•"/>
            </a:pPr>
            <a:r>
              <a:rPr lang="en-US" sz="2400" dirty="0">
                <a:solidFill>
                  <a:srgbClr val="5A5959"/>
                </a:solidFill>
              </a:rPr>
              <a:t>Fiches </a:t>
            </a:r>
            <a:r>
              <a:rPr lang="en-US" sz="2400" dirty="0" err="1">
                <a:solidFill>
                  <a:srgbClr val="5A5959"/>
                </a:solidFill>
              </a:rPr>
              <a:t>d’information</a:t>
            </a:r>
            <a:r>
              <a:rPr lang="en-US" sz="2400" dirty="0">
                <a:solidFill>
                  <a:srgbClr val="5A5959"/>
                </a:solidFill>
              </a:rPr>
              <a:t> </a:t>
            </a:r>
            <a:r>
              <a:rPr lang="en-US" sz="2400" dirty="0" err="1">
                <a:solidFill>
                  <a:srgbClr val="5A5959"/>
                </a:solidFill>
              </a:rPr>
              <a:t>vont</a:t>
            </a:r>
            <a:r>
              <a:rPr lang="en-US" sz="2400" dirty="0">
                <a:solidFill>
                  <a:srgbClr val="5A5959"/>
                </a:solidFill>
              </a:rPr>
              <a:t> </a:t>
            </a:r>
            <a:r>
              <a:rPr lang="en-US" sz="2400" dirty="0" err="1">
                <a:solidFill>
                  <a:srgbClr val="5A5959"/>
                </a:solidFill>
              </a:rPr>
              <a:t>être</a:t>
            </a:r>
            <a:r>
              <a:rPr lang="en-US" sz="2400" dirty="0">
                <a:solidFill>
                  <a:srgbClr val="5A5959"/>
                </a:solidFill>
              </a:rPr>
              <a:t> </a:t>
            </a:r>
            <a:r>
              <a:rPr lang="en-US" sz="2400" dirty="0" err="1">
                <a:solidFill>
                  <a:srgbClr val="5A5959"/>
                </a:solidFill>
              </a:rPr>
              <a:t>développées</a:t>
            </a:r>
            <a:r>
              <a:rPr lang="en-US" sz="2400" dirty="0">
                <a:solidFill>
                  <a:srgbClr val="5A5959"/>
                </a:solidFill>
              </a:rPr>
              <a:t> pour </a:t>
            </a:r>
            <a:r>
              <a:rPr lang="en-US" sz="2400" dirty="0" err="1">
                <a:solidFill>
                  <a:srgbClr val="5A5959"/>
                </a:solidFill>
              </a:rPr>
              <a:t>chaque</a:t>
            </a:r>
            <a:r>
              <a:rPr lang="en-US" sz="2400" dirty="0">
                <a:solidFill>
                  <a:srgbClr val="5A5959"/>
                </a:solidFill>
              </a:rPr>
              <a:t> ZS et </a:t>
            </a:r>
            <a:r>
              <a:rPr lang="en-US" sz="2400" dirty="0" err="1">
                <a:solidFill>
                  <a:srgbClr val="5A5959"/>
                </a:solidFill>
              </a:rPr>
              <a:t>présenteront</a:t>
            </a:r>
            <a:r>
              <a:rPr lang="en-US" sz="2400" dirty="0">
                <a:solidFill>
                  <a:srgbClr val="5A5959"/>
                </a:solidFill>
              </a:rPr>
              <a:t> les </a:t>
            </a:r>
            <a:r>
              <a:rPr lang="en-US" sz="2400" dirty="0" err="1">
                <a:solidFill>
                  <a:srgbClr val="5A5959"/>
                </a:solidFill>
              </a:rPr>
              <a:t>principales</a:t>
            </a:r>
            <a:r>
              <a:rPr lang="en-US" sz="2400" dirty="0">
                <a:solidFill>
                  <a:srgbClr val="5A5959"/>
                </a:solidFill>
              </a:rPr>
              <a:t> </a:t>
            </a:r>
            <a:r>
              <a:rPr lang="en-US" sz="2400" dirty="0" err="1">
                <a:solidFill>
                  <a:srgbClr val="5A5959"/>
                </a:solidFill>
              </a:rPr>
              <a:t>données</a:t>
            </a:r>
            <a:r>
              <a:rPr lang="en-US" sz="2400" dirty="0">
                <a:solidFill>
                  <a:srgbClr val="5A5959"/>
                </a:solidFill>
              </a:rPr>
              <a:t> par </a:t>
            </a:r>
            <a:r>
              <a:rPr lang="en-US" sz="2400" dirty="0" err="1">
                <a:solidFill>
                  <a:srgbClr val="5A5959"/>
                </a:solidFill>
              </a:rPr>
              <a:t>indicateurs</a:t>
            </a:r>
            <a:r>
              <a:rPr lang="en-US" sz="2400" dirty="0">
                <a:solidFill>
                  <a:srgbClr val="5A5959"/>
                </a:solidFill>
              </a:rPr>
              <a:t> </a:t>
            </a:r>
            <a:r>
              <a:rPr lang="en-US" sz="2400" dirty="0" err="1">
                <a:solidFill>
                  <a:srgbClr val="5A5959"/>
                </a:solidFill>
              </a:rPr>
              <a:t>clés</a:t>
            </a:r>
            <a:r>
              <a:rPr lang="en-US" sz="2400" dirty="0">
                <a:solidFill>
                  <a:srgbClr val="5A5959"/>
                </a:solidFill>
              </a:rPr>
              <a:t> (</a:t>
            </a:r>
            <a:r>
              <a:rPr lang="en-US" sz="2400" dirty="0" err="1">
                <a:solidFill>
                  <a:srgbClr val="5A5959"/>
                </a:solidFill>
              </a:rPr>
              <a:t>décembre</a:t>
            </a:r>
            <a:r>
              <a:rPr lang="en-US" sz="2400" dirty="0">
                <a:solidFill>
                  <a:srgbClr val="5A5959"/>
                </a:solidFill>
              </a:rPr>
              <a:t> 2018)</a:t>
            </a:r>
          </a:p>
          <a:p>
            <a:pPr marL="342900" indent="-342900">
              <a:buFont typeface="Arial" panose="020B0604020202020204" pitchFamily="34" charset="0"/>
              <a:buChar char="•"/>
            </a:pPr>
            <a:endParaRPr lang="en-US" sz="2400" dirty="0">
              <a:solidFill>
                <a:srgbClr val="5A5959"/>
              </a:solidFill>
            </a:endParaRPr>
          </a:p>
          <a:p>
            <a:pPr marL="342900" indent="-342900">
              <a:buFont typeface="Arial" panose="020B0604020202020204" pitchFamily="34" charset="0"/>
              <a:buChar char="•"/>
            </a:pPr>
            <a:r>
              <a:rPr lang="en-US" sz="2400" dirty="0">
                <a:solidFill>
                  <a:srgbClr val="5A5959"/>
                </a:solidFill>
              </a:rPr>
              <a:t>Heatmaps des </a:t>
            </a:r>
            <a:r>
              <a:rPr lang="en-US" sz="2400" dirty="0" err="1">
                <a:solidFill>
                  <a:srgbClr val="5A5959"/>
                </a:solidFill>
              </a:rPr>
              <a:t>vulnérabilités</a:t>
            </a:r>
            <a:r>
              <a:rPr lang="en-US" sz="2400" dirty="0">
                <a:solidFill>
                  <a:srgbClr val="5A5959"/>
                </a:solidFill>
              </a:rPr>
              <a:t> (</a:t>
            </a:r>
            <a:r>
              <a:rPr lang="en-US" sz="2400" dirty="0" err="1">
                <a:solidFill>
                  <a:srgbClr val="5A5959"/>
                </a:solidFill>
              </a:rPr>
              <a:t>indicateurs</a:t>
            </a:r>
            <a:r>
              <a:rPr lang="en-US" sz="2400" dirty="0">
                <a:solidFill>
                  <a:srgbClr val="5A5959"/>
                </a:solidFill>
              </a:rPr>
              <a:t> EHA et </a:t>
            </a:r>
            <a:r>
              <a:rPr lang="en-US" sz="2400" dirty="0" err="1">
                <a:solidFill>
                  <a:srgbClr val="5A5959"/>
                </a:solidFill>
              </a:rPr>
              <a:t>Abris</a:t>
            </a:r>
            <a:r>
              <a:rPr lang="en-US" sz="2400" dirty="0">
                <a:solidFill>
                  <a:srgbClr val="5A5959"/>
                </a:solidFill>
              </a:rPr>
              <a:t>) – </a:t>
            </a:r>
            <a:r>
              <a:rPr lang="en-US" sz="2400" dirty="0" err="1">
                <a:solidFill>
                  <a:srgbClr val="5A5959"/>
                </a:solidFill>
              </a:rPr>
              <a:t>seront</a:t>
            </a:r>
            <a:r>
              <a:rPr lang="en-US" sz="2400" dirty="0">
                <a:solidFill>
                  <a:srgbClr val="5A5959"/>
                </a:solidFill>
              </a:rPr>
              <a:t> </a:t>
            </a:r>
            <a:r>
              <a:rPr lang="en-US" sz="2400" dirty="0" err="1">
                <a:solidFill>
                  <a:srgbClr val="5A5959"/>
                </a:solidFill>
              </a:rPr>
              <a:t>incluses</a:t>
            </a:r>
            <a:r>
              <a:rPr lang="en-US" sz="2400" dirty="0">
                <a:solidFill>
                  <a:srgbClr val="5A5959"/>
                </a:solidFill>
              </a:rPr>
              <a:t> </a:t>
            </a:r>
            <a:r>
              <a:rPr lang="en-US" sz="2400" dirty="0" err="1">
                <a:solidFill>
                  <a:srgbClr val="5A5959"/>
                </a:solidFill>
              </a:rPr>
              <a:t>dans</a:t>
            </a:r>
            <a:r>
              <a:rPr lang="en-US" sz="2400" dirty="0">
                <a:solidFill>
                  <a:srgbClr val="5A5959"/>
                </a:solidFill>
              </a:rPr>
              <a:t> le rapport final (fin </a:t>
            </a:r>
            <a:r>
              <a:rPr lang="en-US" sz="2400" dirty="0" err="1">
                <a:solidFill>
                  <a:srgbClr val="5A5959"/>
                </a:solidFill>
              </a:rPr>
              <a:t>décembre</a:t>
            </a:r>
            <a:r>
              <a:rPr lang="en-US" sz="2400" dirty="0">
                <a:solidFill>
                  <a:srgbClr val="5A5959"/>
                </a:solidFill>
              </a:rPr>
              <a:t> 2018)</a:t>
            </a:r>
          </a:p>
          <a:p>
            <a:pPr marL="342900" indent="-342900">
              <a:buFont typeface="Arial" panose="020B0604020202020204" pitchFamily="34" charset="0"/>
              <a:buChar char="•"/>
            </a:pPr>
            <a:endParaRPr lang="en-US" sz="2400" dirty="0">
              <a:solidFill>
                <a:srgbClr val="5A5959"/>
              </a:solidFill>
            </a:endParaRPr>
          </a:p>
          <a:p>
            <a:pPr marL="342900" indent="-342900">
              <a:buFont typeface="Arial" panose="020B0604020202020204" pitchFamily="34" charset="0"/>
              <a:buChar char="•"/>
            </a:pPr>
            <a:r>
              <a:rPr lang="en-US" sz="2400" dirty="0">
                <a:solidFill>
                  <a:srgbClr val="5A5959"/>
                </a:solidFill>
              </a:rPr>
              <a:t>Rapport final – </a:t>
            </a:r>
            <a:r>
              <a:rPr lang="en-US" sz="2400" dirty="0" err="1">
                <a:solidFill>
                  <a:srgbClr val="5A5959"/>
                </a:solidFill>
              </a:rPr>
              <a:t>analyse</a:t>
            </a:r>
            <a:r>
              <a:rPr lang="en-US" sz="2400" dirty="0">
                <a:solidFill>
                  <a:srgbClr val="5A5959"/>
                </a:solidFill>
              </a:rPr>
              <a:t> des </a:t>
            </a:r>
            <a:r>
              <a:rPr lang="en-US" sz="2400" dirty="0" err="1">
                <a:solidFill>
                  <a:srgbClr val="5A5959"/>
                </a:solidFill>
              </a:rPr>
              <a:t>résultats</a:t>
            </a:r>
            <a:r>
              <a:rPr lang="en-US" sz="2400" dirty="0">
                <a:solidFill>
                  <a:srgbClr val="5A5959"/>
                </a:solidFill>
              </a:rPr>
              <a:t> pour </a:t>
            </a:r>
            <a:r>
              <a:rPr lang="en-US" sz="2400" dirty="0" err="1">
                <a:solidFill>
                  <a:srgbClr val="5A5959"/>
                </a:solidFill>
              </a:rPr>
              <a:t>toutes</a:t>
            </a:r>
            <a:r>
              <a:rPr lang="en-US" sz="2400" dirty="0">
                <a:solidFill>
                  <a:srgbClr val="5A5959"/>
                </a:solidFill>
              </a:rPr>
              <a:t> les provinces </a:t>
            </a:r>
            <a:r>
              <a:rPr lang="en-US" sz="2400" dirty="0" err="1">
                <a:solidFill>
                  <a:srgbClr val="5A5959"/>
                </a:solidFill>
              </a:rPr>
              <a:t>couvertes</a:t>
            </a:r>
            <a:r>
              <a:rPr lang="en-US" sz="2400" dirty="0">
                <a:solidFill>
                  <a:srgbClr val="5A5959"/>
                </a:solidFill>
              </a:rPr>
              <a:t> par les 4 cycles </a:t>
            </a:r>
            <a:r>
              <a:rPr lang="en-US" sz="2400" dirty="0" err="1">
                <a:solidFill>
                  <a:srgbClr val="5A5959"/>
                </a:solidFill>
              </a:rPr>
              <a:t>d’évaluation</a:t>
            </a:r>
            <a:r>
              <a:rPr lang="en-US" sz="2400" dirty="0">
                <a:solidFill>
                  <a:srgbClr val="5A5959"/>
                </a:solidFill>
              </a:rPr>
              <a:t> (fin </a:t>
            </a:r>
            <a:r>
              <a:rPr lang="en-US" sz="2400" dirty="0" err="1">
                <a:solidFill>
                  <a:srgbClr val="5A5959"/>
                </a:solidFill>
              </a:rPr>
              <a:t>décembre</a:t>
            </a:r>
            <a:r>
              <a:rPr lang="en-US" sz="2400" dirty="0">
                <a:solidFill>
                  <a:srgbClr val="5A5959"/>
                </a:solidFill>
              </a:rPr>
              <a:t> 2018)</a:t>
            </a:r>
          </a:p>
          <a:p>
            <a:pPr marL="342900" indent="-342900">
              <a:buFont typeface="Arial" panose="020B0604020202020204" pitchFamily="34" charset="0"/>
              <a:buChar char="•"/>
            </a:pPr>
            <a:endParaRPr lang="en-US" sz="2400" dirty="0">
              <a:solidFill>
                <a:srgbClr val="5A5959"/>
              </a:solidFill>
            </a:endParaRPr>
          </a:p>
          <a:p>
            <a:pPr marL="342900" indent="-342900">
              <a:buFont typeface="Arial" panose="020B0604020202020204" pitchFamily="34" charset="0"/>
              <a:buChar char="•"/>
            </a:pPr>
            <a:r>
              <a:rPr lang="en-US" sz="2400" dirty="0" err="1">
                <a:solidFill>
                  <a:srgbClr val="5A5959"/>
                </a:solidFill>
              </a:rPr>
              <a:t>Prochaine</a:t>
            </a:r>
            <a:r>
              <a:rPr lang="en-US" sz="2400" dirty="0">
                <a:solidFill>
                  <a:srgbClr val="5A5959"/>
                </a:solidFill>
              </a:rPr>
              <a:t> </a:t>
            </a:r>
            <a:r>
              <a:rPr lang="en-US" sz="2400" dirty="0" err="1">
                <a:solidFill>
                  <a:srgbClr val="5A5959"/>
                </a:solidFill>
              </a:rPr>
              <a:t>évaluation</a:t>
            </a:r>
            <a:r>
              <a:rPr lang="en-US" sz="2400" dirty="0">
                <a:solidFill>
                  <a:srgbClr val="5A5959"/>
                </a:solidFill>
              </a:rPr>
              <a:t>: Nord Kivu et Ituri (</a:t>
            </a:r>
            <a:r>
              <a:rPr lang="en-US" sz="2400" dirty="0" err="1">
                <a:solidFill>
                  <a:srgbClr val="5A5959"/>
                </a:solidFill>
              </a:rPr>
              <a:t>Novembre</a:t>
            </a:r>
            <a:r>
              <a:rPr lang="en-US" sz="2400" dirty="0">
                <a:solidFill>
                  <a:srgbClr val="5A5959"/>
                </a:solidFill>
              </a:rPr>
              <a:t> 2018)</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20386343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0" noProof="0" dirty="0"/>
              <a:t>Leçons apprises </a:t>
            </a:r>
          </a:p>
        </p:txBody>
      </p:sp>
      <p:sp>
        <p:nvSpPr>
          <p:cNvPr id="3" name="Espace réservé du contenu 2"/>
          <p:cNvSpPr>
            <a:spLocks noGrp="1"/>
          </p:cNvSpPr>
          <p:nvPr>
            <p:ph idx="1"/>
          </p:nvPr>
        </p:nvSpPr>
        <p:spPr>
          <a:xfrm>
            <a:off x="233756" y="4387174"/>
            <a:ext cx="7947718" cy="2148815"/>
          </a:xfrm>
        </p:spPr>
        <p:txBody>
          <a:bodyPr anchor="ctr">
            <a:normAutofit/>
          </a:bodyPr>
          <a:lstStyle/>
          <a:p>
            <a:pPr marL="0" indent="0">
              <a:buNone/>
            </a:pPr>
            <a:endParaRPr lang="fr-FR" sz="24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a:p>
            <a:endParaRPr lang="fr-FR" sz="2000" i="1" noProof="0" dirty="0"/>
          </a:p>
        </p:txBody>
      </p:sp>
      <p:sp>
        <p:nvSpPr>
          <p:cNvPr id="5" name="Rectangle 4"/>
          <p:cNvSpPr/>
          <p:nvPr/>
        </p:nvSpPr>
        <p:spPr>
          <a:xfrm>
            <a:off x="233756" y="1038155"/>
            <a:ext cx="8041144" cy="2585323"/>
          </a:xfrm>
          <a:prstGeom prst="rect">
            <a:avLst/>
          </a:prstGeom>
        </p:spPr>
        <p:txBody>
          <a:bodyPr wrap="square">
            <a:spAutoFit/>
          </a:bodyPr>
          <a:lstStyle/>
          <a:p>
            <a:pPr marL="285750" indent="-285750">
              <a:buFont typeface="Arial" panose="020B0604020202020204" pitchFamily="34" charset="0"/>
              <a:buChar char="•"/>
            </a:pPr>
            <a:r>
              <a:rPr lang="en-US" dirty="0" err="1">
                <a:solidFill>
                  <a:srgbClr val="5A5959"/>
                </a:solidFill>
              </a:rPr>
              <a:t>Problèmes</a:t>
            </a:r>
            <a:r>
              <a:rPr lang="en-US" dirty="0">
                <a:solidFill>
                  <a:srgbClr val="5A5959"/>
                </a:solidFill>
              </a:rPr>
              <a:t> </a:t>
            </a:r>
            <a:r>
              <a:rPr lang="en-US" dirty="0" err="1">
                <a:solidFill>
                  <a:srgbClr val="5A5959"/>
                </a:solidFill>
              </a:rPr>
              <a:t>logistiques</a:t>
            </a:r>
            <a:endParaRPr lang="en-US" dirty="0">
              <a:solidFill>
                <a:srgbClr val="5A5959"/>
              </a:solidFill>
            </a:endParaRPr>
          </a:p>
          <a:p>
            <a:pPr marL="285750" indent="-285750">
              <a:buFont typeface="Arial" panose="020B0604020202020204" pitchFamily="34" charset="0"/>
              <a:buChar char="•"/>
            </a:pPr>
            <a:endParaRPr lang="en-US" dirty="0">
              <a:solidFill>
                <a:srgbClr val="5A5959"/>
              </a:solidFill>
            </a:endParaRPr>
          </a:p>
          <a:p>
            <a:pPr marL="285750" indent="-285750">
              <a:buFont typeface="Arial" panose="020B0604020202020204" pitchFamily="34" charset="0"/>
              <a:buChar char="•"/>
            </a:pPr>
            <a:endParaRPr lang="en-US" dirty="0">
              <a:solidFill>
                <a:srgbClr val="5A5959"/>
              </a:solidFill>
            </a:endParaRPr>
          </a:p>
          <a:p>
            <a:pPr marL="285750" indent="-285750">
              <a:buFont typeface="Arial" panose="020B0604020202020204" pitchFamily="34" charset="0"/>
              <a:buChar char="•"/>
            </a:pPr>
            <a:endParaRPr lang="en-US" dirty="0">
              <a:solidFill>
                <a:srgbClr val="5A5959"/>
              </a:solidFill>
            </a:endParaRPr>
          </a:p>
          <a:p>
            <a:pPr marL="285750" indent="-285750">
              <a:buFont typeface="Arial" panose="020B0604020202020204" pitchFamily="34" charset="0"/>
              <a:buChar char="•"/>
            </a:pPr>
            <a:r>
              <a:rPr lang="en-US" dirty="0" err="1">
                <a:solidFill>
                  <a:srgbClr val="5A5959"/>
                </a:solidFill>
              </a:rPr>
              <a:t>Problèmes</a:t>
            </a:r>
            <a:r>
              <a:rPr lang="en-US" dirty="0">
                <a:solidFill>
                  <a:srgbClr val="5A5959"/>
                </a:solidFill>
              </a:rPr>
              <a:t> </a:t>
            </a:r>
            <a:r>
              <a:rPr lang="en-US" dirty="0" err="1">
                <a:solidFill>
                  <a:srgbClr val="5A5959"/>
                </a:solidFill>
              </a:rPr>
              <a:t>opérationnels</a:t>
            </a:r>
            <a:endParaRPr lang="en-US" dirty="0">
              <a:solidFill>
                <a:srgbClr val="5A5959"/>
              </a:solidFill>
            </a:endParaRPr>
          </a:p>
          <a:p>
            <a:pPr marL="285750" indent="-285750">
              <a:buFont typeface="Arial" panose="020B0604020202020204" pitchFamily="34" charset="0"/>
              <a:buChar char="•"/>
            </a:pPr>
            <a:endParaRPr lang="en-US" dirty="0">
              <a:solidFill>
                <a:srgbClr val="5A5959"/>
              </a:solidFill>
            </a:endParaRPr>
          </a:p>
          <a:p>
            <a:pPr marL="285750" indent="-285750">
              <a:buFont typeface="Arial" panose="020B0604020202020204" pitchFamily="34" charset="0"/>
              <a:buChar char="•"/>
            </a:pPr>
            <a:endParaRPr lang="en-US" dirty="0">
              <a:solidFill>
                <a:srgbClr val="5A5959"/>
              </a:solidFill>
            </a:endParaRPr>
          </a:p>
          <a:p>
            <a:pPr marL="285750" indent="-285750">
              <a:buFont typeface="Arial" panose="020B0604020202020204" pitchFamily="34" charset="0"/>
              <a:buChar char="•"/>
            </a:pPr>
            <a:endParaRPr lang="en-US" dirty="0">
              <a:solidFill>
                <a:srgbClr val="5A5959"/>
              </a:solidFill>
            </a:endParaRPr>
          </a:p>
          <a:p>
            <a:pPr marL="285750" indent="-285750">
              <a:buFont typeface="Arial" panose="020B0604020202020204" pitchFamily="34" charset="0"/>
              <a:buChar char="•"/>
            </a:pPr>
            <a:r>
              <a:rPr lang="en-US" dirty="0" err="1">
                <a:solidFill>
                  <a:srgbClr val="5A5959"/>
                </a:solidFill>
              </a:rPr>
              <a:t>Autre</a:t>
            </a:r>
            <a:r>
              <a:rPr lang="en-US" dirty="0">
                <a:solidFill>
                  <a:srgbClr val="5A5959"/>
                </a:solidFill>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642690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FR" noProof="0" dirty="0"/>
              <a:t/>
            </a:r>
            <a:br>
              <a:rPr lang="fr-FR" noProof="0" dirty="0"/>
            </a:br>
            <a:r>
              <a:rPr lang="fr-FR" noProof="0" dirty="0"/>
              <a:t/>
            </a:r>
            <a:br>
              <a:rPr lang="fr-FR" noProof="0" dirty="0"/>
            </a:br>
            <a:endParaRPr lang="fr-FR" noProof="0" dirty="0"/>
          </a:p>
        </p:txBody>
      </p:sp>
      <p:sp>
        <p:nvSpPr>
          <p:cNvPr id="4" name="Title 3"/>
          <p:cNvSpPr>
            <a:spLocks noGrp="1"/>
          </p:cNvSpPr>
          <p:nvPr>
            <p:ph type="title"/>
          </p:nvPr>
        </p:nvSpPr>
        <p:spPr>
          <a:xfrm>
            <a:off x="233756" y="365126"/>
            <a:ext cx="7947718" cy="5960045"/>
          </a:xfrm>
        </p:spPr>
        <p:txBody>
          <a:bodyPr>
            <a:normAutofit/>
          </a:bodyPr>
          <a:lstStyle/>
          <a:p>
            <a:pPr algn="ctr"/>
            <a:r>
              <a:rPr lang="fr-FR" b="0" noProof="0" dirty="0"/>
              <a:t>Merci !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
        <p:nvSpPr>
          <p:cNvPr id="7" name="Content Placeholder 2"/>
          <p:cNvSpPr txBox="1">
            <a:spLocks/>
          </p:cNvSpPr>
          <p:nvPr/>
        </p:nvSpPr>
        <p:spPr>
          <a:xfrm>
            <a:off x="69002" y="6034571"/>
            <a:ext cx="8410575" cy="74722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800" b="1" dirty="0"/>
              <a:t>Pour tout complément d’information ou si questions par rapport à la présentation et l’analyse, prière de contacter : </a:t>
            </a:r>
            <a:r>
              <a:rPr lang="fr-FR" sz="1800" dirty="0"/>
              <a:t>Alice Pineau – REACH </a:t>
            </a:r>
            <a:r>
              <a:rPr lang="fr-FR" sz="1800" dirty="0" err="1"/>
              <a:t>Assessment</a:t>
            </a:r>
            <a:r>
              <a:rPr lang="fr-FR" sz="1800" dirty="0"/>
              <a:t> </a:t>
            </a:r>
            <a:r>
              <a:rPr lang="fr-FR" sz="1800" dirty="0" err="1"/>
              <a:t>Officer</a:t>
            </a:r>
            <a:r>
              <a:rPr lang="fr-FR" sz="1800" dirty="0"/>
              <a:t>  </a:t>
            </a:r>
            <a:r>
              <a:rPr lang="fr-FR" sz="1800" dirty="0">
                <a:hlinkClick r:id="rId4"/>
              </a:rPr>
              <a:t>alice.pineau@reach-initiative.org</a:t>
            </a:r>
            <a:endParaRPr lang="fr-FR" sz="1800" dirty="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157828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49161"/>
            <a:ext cx="9144000" cy="6188075"/>
          </a:xfrm>
          <a:prstGeom prst="rect">
            <a:avLst/>
          </a:prstGeom>
          <a:noFill/>
          <a:ln>
            <a:noFill/>
          </a:ln>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fr-CH" altLang="en-US" sz="2400" dirty="0"/>
          </a:p>
        </p:txBody>
      </p:sp>
      <p:sp>
        <p:nvSpPr>
          <p:cNvPr id="4102" name="Rectangle 11"/>
          <p:cNvSpPr>
            <a:spLocks noGrp="1" noChangeArrowheads="1"/>
          </p:cNvSpPr>
          <p:nvPr>
            <p:ph type="ctrTitle"/>
          </p:nvPr>
        </p:nvSpPr>
        <p:spPr>
          <a:xfrm>
            <a:off x="714375" y="2052638"/>
            <a:ext cx="7962899" cy="1216025"/>
          </a:xfrm>
        </p:spPr>
        <p:txBody>
          <a:bodyPr>
            <a:noAutofit/>
          </a:bodyPr>
          <a:lstStyle/>
          <a:p>
            <a:pPr algn="ctr" eaLnBrk="1" hangingPunct="1">
              <a:lnSpc>
                <a:spcPct val="80000"/>
              </a:lnSpc>
              <a:defRPr/>
            </a:pPr>
            <a:r>
              <a:rPr lang="fr-FR" altLang="en-US" cap="small" noProof="0" dirty="0">
                <a:solidFill>
                  <a:schemeClr val="bg2">
                    <a:lumMod val="50000"/>
                  </a:schemeClr>
                </a:solidFill>
              </a:rPr>
              <a:t>2. METHODOLOGIE</a:t>
            </a:r>
          </a:p>
        </p:txBody>
      </p:sp>
      <p:sp>
        <p:nvSpPr>
          <p:cNvPr id="6" name="Rectangle 5"/>
          <p:cNvSpPr/>
          <p:nvPr/>
        </p:nvSpPr>
        <p:spPr>
          <a:xfrm>
            <a:off x="1589088" y="3514725"/>
            <a:ext cx="5875337" cy="15875"/>
          </a:xfrm>
          <a:prstGeom prst="rect">
            <a:avLst/>
          </a:prstGeom>
          <a:solidFill>
            <a:schemeClr val="tx2">
              <a:lumMod val="50000"/>
              <a:lumOff val="50000"/>
            </a:schemeClr>
          </a:solidFill>
          <a:ln>
            <a:solidFill>
              <a:schemeClr val="tx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CH"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37" y="6397879"/>
            <a:ext cx="2364673" cy="41541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422" y="6356149"/>
            <a:ext cx="1260453" cy="457146"/>
          </a:xfrm>
          <a:prstGeom prst="rect">
            <a:avLst/>
          </a:prstGeom>
        </p:spPr>
      </p:pic>
    </p:spTree>
    <p:extLst>
      <p:ext uri="{BB962C8B-B14F-4D97-AF65-F5344CB8AC3E}">
        <p14:creationId xmlns:p14="http://schemas.microsoft.com/office/powerpoint/2010/main" val="358551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5" y="365127"/>
            <a:ext cx="8258491" cy="673028"/>
          </a:xfrm>
        </p:spPr>
        <p:txBody>
          <a:bodyPr>
            <a:noAutofit/>
          </a:bodyPr>
          <a:lstStyle/>
          <a:p>
            <a:r>
              <a:rPr lang="fr-FR" sz="3600" b="0" noProof="0" dirty="0"/>
              <a:t>Populations ciblées</a:t>
            </a:r>
          </a:p>
        </p:txBody>
      </p:sp>
      <p:sp>
        <p:nvSpPr>
          <p:cNvPr id="3" name="Content Placeholder 2"/>
          <p:cNvSpPr>
            <a:spLocks noGrp="1"/>
          </p:cNvSpPr>
          <p:nvPr>
            <p:ph idx="1"/>
          </p:nvPr>
        </p:nvSpPr>
        <p:spPr>
          <a:xfrm>
            <a:off x="233756" y="1317172"/>
            <a:ext cx="8154340" cy="5007428"/>
          </a:xfrm>
        </p:spPr>
        <p:txBody>
          <a:bodyPr anchor="ctr">
            <a:normAutofit lnSpcReduction="10000"/>
          </a:bodyPr>
          <a:lstStyle/>
          <a:p>
            <a:pPr algn="just">
              <a:buFont typeface="Wingdings" panose="05000000000000000000" pitchFamily="2" charset="2"/>
              <a:buChar char="Ø"/>
            </a:pPr>
            <a:r>
              <a:rPr lang="fr-FR" sz="2400" noProof="0" dirty="0">
                <a:latin typeface="Arial Narrow" panose="020B0606020202030204" pitchFamily="34" charset="0"/>
              </a:rPr>
              <a:t>Groupes de population ciblés par l’enquête sont les </a:t>
            </a:r>
            <a:r>
              <a:rPr lang="fr-FR" sz="2400" b="1" noProof="0" dirty="0">
                <a:latin typeface="Arial Narrow" panose="020B0606020202030204" pitchFamily="34" charset="0"/>
              </a:rPr>
              <a:t>déplacés internes, les retournés, les réfugiés et les populations non-déplacées</a:t>
            </a:r>
            <a:r>
              <a:rPr lang="fr-FR" sz="2400" noProof="0" dirty="0">
                <a:latin typeface="Arial Narrow" panose="020B0606020202030204" pitchFamily="34" charset="0"/>
              </a:rPr>
              <a:t> affectées directement par la crise</a:t>
            </a:r>
          </a:p>
          <a:p>
            <a:pPr algn="just">
              <a:buFont typeface="Wingdings" panose="05000000000000000000" pitchFamily="2" charset="2"/>
              <a:buChar char="Ø"/>
            </a:pPr>
            <a:r>
              <a:rPr lang="fr-FR" sz="2400" b="1" noProof="0" dirty="0">
                <a:latin typeface="Arial Narrow" panose="020B0606020202030204" pitchFamily="34" charset="0"/>
              </a:rPr>
              <a:t>Provinces ciblées : </a:t>
            </a:r>
            <a:r>
              <a:rPr lang="fr-FR" sz="2400" noProof="0" dirty="0">
                <a:latin typeface="Arial Narrow" panose="020B0606020202030204" pitchFamily="34" charset="0"/>
              </a:rPr>
              <a:t>Tanganyika (TN), Haut </a:t>
            </a:r>
            <a:r>
              <a:rPr lang="fr-FR" sz="2400" noProof="0" dirty="0" err="1">
                <a:latin typeface="Arial Narrow" panose="020B0606020202030204" pitchFamily="34" charset="0"/>
              </a:rPr>
              <a:t>Lomami</a:t>
            </a:r>
            <a:r>
              <a:rPr lang="fr-FR" sz="2400" noProof="0" dirty="0">
                <a:latin typeface="Arial Narrow" panose="020B0606020202030204" pitchFamily="34" charset="0"/>
              </a:rPr>
              <a:t> (HL), Haut Katanga (HK)</a:t>
            </a:r>
          </a:p>
          <a:p>
            <a:pPr algn="just">
              <a:buFont typeface="Wingdings" panose="05000000000000000000" pitchFamily="2" charset="2"/>
              <a:buChar char="Ø"/>
            </a:pPr>
            <a:r>
              <a:rPr lang="fr-FR" sz="2400" b="1" dirty="0">
                <a:latin typeface="Arial Narrow" panose="020B0606020202030204" pitchFamily="34" charset="0"/>
              </a:rPr>
              <a:t>Raison pour le ciblage : </a:t>
            </a:r>
            <a:r>
              <a:rPr lang="fr-FR" sz="2400" dirty="0">
                <a:latin typeface="Arial Narrow" panose="020B0606020202030204" pitchFamily="34" charset="0"/>
              </a:rPr>
              <a:t>Ces provinces ont été déclarées prioritaires suite aux nombreux mouvements de populations durant la crise L3 et aux populations identifiées comme vulnérables au Tanganyika, Haut </a:t>
            </a:r>
            <a:r>
              <a:rPr lang="fr-FR" sz="2400" dirty="0" err="1">
                <a:latin typeface="Arial Narrow" panose="020B0606020202030204" pitchFamily="34" charset="0"/>
              </a:rPr>
              <a:t>Lomami</a:t>
            </a:r>
            <a:r>
              <a:rPr lang="fr-FR" sz="2400" dirty="0">
                <a:latin typeface="Arial Narrow" panose="020B0606020202030204" pitchFamily="34" charset="0"/>
              </a:rPr>
              <a:t>, Haut Katanga. La population visée correspond à celle vivant dans les aires de santé (limites administratives inférieures aux provinces et aux zones de santé) et les localités prioritaires, sélectionnées sur la base des zones priorisées dans le plan de Réponse Opérationnel du CRIO Sud-Est, de la priorisation des besoins, de leur accessibilité et sécurité, de la présence et des capacités des partenaires.</a:t>
            </a:r>
            <a:endParaRPr lang="fr-FR" sz="1800" noProof="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45583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5" y="365127"/>
            <a:ext cx="8258491" cy="673028"/>
          </a:xfrm>
        </p:spPr>
        <p:txBody>
          <a:bodyPr>
            <a:noAutofit/>
          </a:bodyPr>
          <a:lstStyle/>
          <a:p>
            <a:r>
              <a:rPr lang="fr-FR" sz="3600" b="0" dirty="0"/>
              <a:t>C</a:t>
            </a:r>
            <a:r>
              <a:rPr lang="fr-FR" sz="3600" b="0" noProof="0" dirty="0"/>
              <a:t>ouverture géographique</a:t>
            </a:r>
          </a:p>
        </p:txBody>
      </p:sp>
      <p:sp>
        <p:nvSpPr>
          <p:cNvPr id="3" name="Content Placeholder 2"/>
          <p:cNvSpPr>
            <a:spLocks noGrp="1"/>
          </p:cNvSpPr>
          <p:nvPr>
            <p:ph idx="1"/>
          </p:nvPr>
        </p:nvSpPr>
        <p:spPr>
          <a:xfrm>
            <a:off x="467714" y="1356507"/>
            <a:ext cx="7790572" cy="3693616"/>
          </a:xfrm>
          <a:noFill/>
        </p:spPr>
        <p:txBody>
          <a:bodyPr anchor="ctr">
            <a:normAutofit/>
          </a:bodyPr>
          <a:lstStyle/>
          <a:p>
            <a:pPr marL="0" indent="0" algn="just">
              <a:buNone/>
            </a:pPr>
            <a:r>
              <a:rPr lang="fr-FR" sz="2400" b="1" noProof="0" dirty="0"/>
              <a:t>Couverture : </a:t>
            </a:r>
          </a:p>
          <a:p>
            <a:pPr algn="just"/>
            <a:r>
              <a:rPr lang="fr-FR" sz="2400" noProof="0" dirty="0"/>
              <a:t>18 Zones de santé (ZS) sur 48 </a:t>
            </a:r>
            <a:endParaRPr lang="fr-FR" sz="2400" noProof="0" dirty="0">
              <a:highlight>
                <a:srgbClr val="FFFF00"/>
              </a:highlight>
            </a:endParaRPr>
          </a:p>
          <a:p>
            <a:pPr lvl="1" algn="just"/>
            <a:r>
              <a:rPr lang="fr-FR" dirty="0"/>
              <a:t>11 ZS du Tanganyika sur 11 au total</a:t>
            </a:r>
          </a:p>
          <a:p>
            <a:pPr lvl="1" algn="just"/>
            <a:r>
              <a:rPr lang="fr-FR" dirty="0"/>
              <a:t>4 ZS du Haut Katanga sur 27 au total</a:t>
            </a:r>
          </a:p>
          <a:p>
            <a:pPr lvl="1" algn="just"/>
            <a:r>
              <a:rPr lang="fr-FR" dirty="0"/>
              <a:t>3 ZS du Haut </a:t>
            </a:r>
            <a:r>
              <a:rPr lang="fr-FR" dirty="0" err="1"/>
              <a:t>Lomami</a:t>
            </a:r>
            <a:r>
              <a:rPr lang="fr-FR" dirty="0"/>
              <a:t> sur 10 au total</a:t>
            </a:r>
          </a:p>
          <a:p>
            <a:pPr algn="just"/>
            <a:r>
              <a:rPr lang="fr-FR" sz="2400" dirty="0"/>
              <a:t>228 Aire de santé (AS) (~ 28% taux de couverture)</a:t>
            </a:r>
          </a:p>
          <a:p>
            <a:pPr lvl="1" algn="just"/>
            <a:r>
              <a:rPr lang="fr-FR" dirty="0"/>
              <a:t>111 AS couvertes </a:t>
            </a:r>
            <a:r>
              <a:rPr lang="fr-FR" dirty="0">
                <a:solidFill>
                  <a:srgbClr val="000000"/>
                </a:solidFill>
              </a:rPr>
              <a:t>sur un total de 258 AS </a:t>
            </a:r>
            <a:r>
              <a:rPr lang="fr-FR" dirty="0"/>
              <a:t>au Tanganyika</a:t>
            </a:r>
          </a:p>
          <a:p>
            <a:pPr lvl="1" algn="just"/>
            <a:r>
              <a:rPr lang="fr-FR" dirty="0"/>
              <a:t>70 AS couvertes </a:t>
            </a:r>
            <a:r>
              <a:rPr lang="fr-FR" dirty="0">
                <a:solidFill>
                  <a:srgbClr val="000000"/>
                </a:solidFill>
              </a:rPr>
              <a:t>sur un total de 326 AS </a:t>
            </a:r>
            <a:r>
              <a:rPr lang="fr-FR" dirty="0"/>
              <a:t>au Haut Katanga</a:t>
            </a:r>
          </a:p>
          <a:p>
            <a:pPr lvl="1" algn="just"/>
            <a:r>
              <a:rPr lang="fr-FR" dirty="0"/>
              <a:t>47 AS couvertes sur un total de 185 AS au Haut </a:t>
            </a:r>
            <a:r>
              <a:rPr lang="fr-FR" dirty="0" err="1"/>
              <a:t>Lomami</a:t>
            </a:r>
            <a:endParaRPr lang="fr-FR"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09252" y="1148799"/>
            <a:ext cx="2364673" cy="4154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261362" y="3560677"/>
            <a:ext cx="1260453" cy="457146"/>
          </a:xfrm>
          <a:prstGeom prst="rect">
            <a:avLst/>
          </a:prstGeom>
        </p:spPr>
      </p:pic>
    </p:spTree>
    <p:extLst>
      <p:ext uri="{BB962C8B-B14F-4D97-AF65-F5344CB8AC3E}">
        <p14:creationId xmlns:p14="http://schemas.microsoft.com/office/powerpoint/2010/main" val="780746529"/>
      </p:ext>
    </p:extLst>
  </p:cSld>
  <p:clrMapOvr>
    <a:masterClrMapping/>
  </p:clrMapOvr>
</p:sld>
</file>

<file path=ppt/theme/theme1.xml><?xml version="1.0" encoding="utf-8"?>
<a:theme xmlns:a="http://schemas.openxmlformats.org/drawingml/2006/main" name="REACH">
  <a:themeElements>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B31F12-FD48-4928-B797-68E4D982B6DF}" vid="{507976F8-0F25-4A49-B01C-81C85490E43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REACH PPT template_2015</Template>
  <TotalTime>0</TotalTime>
  <Words>7129</Words>
  <Application>Microsoft Office PowerPoint</Application>
  <PresentationFormat>On-screen Show (4:3)</PresentationFormat>
  <Paragraphs>1096</Paragraphs>
  <Slides>67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ＭＳ Ｐゴシック</vt:lpstr>
      <vt:lpstr>Arial</vt:lpstr>
      <vt:lpstr>Arial Narrow</vt:lpstr>
      <vt:lpstr>Calibri</vt:lpstr>
      <vt:lpstr>Times New Roman</vt:lpstr>
      <vt:lpstr>Trade Gothic LT Std</vt:lpstr>
      <vt:lpstr>Wingdings</vt:lpstr>
      <vt:lpstr>REACH</vt:lpstr>
      <vt:lpstr>Evaluation conjointe Abris/EHA Tanganyika, Haut Lomami et Haut Katanga –  Session d’analyse conjointe des résultats préliminaires  Kalemie, novembre 2018 </vt:lpstr>
      <vt:lpstr>Plan de la présentation</vt:lpstr>
      <vt:lpstr>1. Introduction </vt:lpstr>
      <vt:lpstr>Contexte général</vt:lpstr>
      <vt:lpstr>Carte des provinces anciennement L3 et provinces couvertes par les évaluations depuis début 2018</vt:lpstr>
      <vt:lpstr>Contexte de l’évaluation et objectifs</vt:lpstr>
      <vt:lpstr>2. METHODOLOGIE</vt:lpstr>
      <vt:lpstr>Populations ciblées</vt:lpstr>
      <vt:lpstr>Couverture géographique</vt:lpstr>
      <vt:lpstr>Carte des Aires et Zones de santé couvertes</vt:lpstr>
      <vt:lpstr>Partenaires participants</vt:lpstr>
      <vt:lpstr>Partenaires participants</vt:lpstr>
      <vt:lpstr>Méthodologie</vt:lpstr>
      <vt:lpstr>Méthodologie – Niveau Localité</vt:lpstr>
      <vt:lpstr>Méthodologie – Niveau AS</vt:lpstr>
      <vt:lpstr>Méthodologie – Groupes de discussion</vt:lpstr>
      <vt:lpstr>Méthodologie</vt:lpstr>
      <vt:lpstr>Limites</vt:lpstr>
      <vt:lpstr>Calendrier</vt:lpstr>
      <vt:lpstr>3. RESULTATS CLES</vt:lpstr>
      <vt:lpstr>3. 1. Mouvements de population</vt:lpstr>
      <vt:lpstr>Présence de groupes de population, selon les IC</vt:lpstr>
      <vt:lpstr>Présence de groupes de population, selon les IC</vt:lpstr>
      <vt:lpstr>Carte du % d’AS accueillant plus de 1,000 ménages PDI, par ZS (selon les IC) </vt:lpstr>
      <vt:lpstr>Carte du % d’AS accueillant plus de 1,000 ménages retournés, par ZS</vt:lpstr>
      <vt:lpstr>Dynamiques de déplacement - PDI</vt:lpstr>
      <vt:lpstr>PowerPoint Presentation</vt:lpstr>
      <vt:lpstr>Carte des raisons principales pour les déplacements secondaires des PDI, en % d’AS, par ZS (basée sur les opinions des IC)</vt:lpstr>
      <vt:lpstr>PowerPoint Presentation</vt:lpstr>
      <vt:lpstr>Dynamiques de retour</vt:lpstr>
      <vt:lpstr>Dynamiques de déplacement - Réfugiés</vt:lpstr>
      <vt:lpstr>3. 2. Abris</vt:lpstr>
      <vt:lpstr>Carte du nombre estimé d’abris endommagés, selon les 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Carte du % d’AS dans lesquelles les IC estiment que les matériaux suivants sont fréquemment utilisés pour la construction des toits des PDI</vt:lpstr>
      <vt:lpstr>Carte du % d’AS dans lesquelles les IC estiment que les matériaux suivants sont fréquemment utilisés pour la construction des toits des retournés</vt:lpstr>
      <vt:lpstr>Obstacles à la construction des abris adéquats pour les ménages PDI</vt:lpstr>
      <vt:lpstr>Obstacles à la construction des abris adéquats pour les ménages retournés </vt:lpstr>
      <vt:lpstr>Cas d’éviction</vt:lpstr>
      <vt:lpstr>Raisons principales pour les cas d’évictions en % d’AS, par ZS</vt:lpstr>
      <vt:lpstr>3. 3. EHA</vt:lpstr>
      <vt:lpstr>Accès à l’eau potable </vt:lpstr>
      <vt:lpstr>PowerPoint Presentation</vt:lpstr>
      <vt:lpstr>PowerPoint Presentation</vt:lpstr>
      <vt:lpstr>PowerPoint Presentation</vt:lpstr>
      <vt:lpstr>PowerPoint Presentation</vt:lpstr>
      <vt:lpstr>Accès aux latrines familiales fonctionnelles  </vt:lpstr>
      <vt:lpstr>Accès au savon</vt:lpstr>
      <vt:lpstr>% d’écoles signalées détruites ou endommagées suite au conflit, % d’écoles ayant accès à un point d’eau aménagé et des latrines adéquates, par ZS</vt:lpstr>
      <vt:lpstr>3. 4. Accès au marchés</vt:lpstr>
      <vt:lpstr>Carte du % de villages où les populations ont accès à un marché fonctionnel (moins de 2h de marche aller-retour) et au réseau de téléphonie mobile </vt:lpstr>
      <vt:lpstr>Entrave à l’accès aux marchés et présence de matériaux de construction et de biens non-alimentaires EHA</vt:lpstr>
      <vt:lpstr>Accès services financiers</vt:lpstr>
      <vt:lpstr>3. 5. Santé</vt:lpstr>
      <vt:lpstr>Carte du % de villages ayant accès à une structure de santé fonctionnelle et du % de structures de santé avec un point d’eau aménagé</vt:lpstr>
      <vt:lpstr>4. Conclusion </vt:lpstr>
      <vt:lpstr>Conclusions</vt:lpstr>
      <vt:lpstr>Conclusions</vt:lpstr>
      <vt:lpstr>Prochains produits et étapes </vt:lpstr>
      <vt:lpstr>Leçons apprises </vt:lpstr>
      <vt:lpstr>Merci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de</dc:title>
  <dc:creator>REACH assessment</dc:creator>
  <cp:lastModifiedBy>Alice Pineau</cp:lastModifiedBy>
  <cp:revision>951</cp:revision>
  <dcterms:created xsi:type="dcterms:W3CDTF">2015-09-09T13:41:14Z</dcterms:created>
  <dcterms:modified xsi:type="dcterms:W3CDTF">2018-11-30T13:49:16Z</dcterms:modified>
</cp:coreProperties>
</file>