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4"/>
  </p:sldMasterIdLst>
  <p:notesMasterIdLst>
    <p:notesMasterId r:id="rId33"/>
  </p:notesMasterIdLst>
  <p:handoutMasterIdLst>
    <p:handoutMasterId r:id="rId34"/>
  </p:handoutMasterIdLst>
  <p:sldIdLst>
    <p:sldId id="256" r:id="rId5"/>
    <p:sldId id="306" r:id="rId6"/>
    <p:sldId id="283" r:id="rId7"/>
    <p:sldId id="307" r:id="rId8"/>
    <p:sldId id="262" r:id="rId9"/>
    <p:sldId id="282" r:id="rId10"/>
    <p:sldId id="278" r:id="rId11"/>
    <p:sldId id="257" r:id="rId12"/>
    <p:sldId id="279" r:id="rId13"/>
    <p:sldId id="277" r:id="rId14"/>
    <p:sldId id="284" r:id="rId15"/>
    <p:sldId id="281" r:id="rId16"/>
    <p:sldId id="285" r:id="rId17"/>
    <p:sldId id="288" r:id="rId18"/>
    <p:sldId id="292" r:id="rId19"/>
    <p:sldId id="302" r:id="rId20"/>
    <p:sldId id="304" r:id="rId21"/>
    <p:sldId id="296" r:id="rId22"/>
    <p:sldId id="293" r:id="rId23"/>
    <p:sldId id="300" r:id="rId24"/>
    <p:sldId id="301" r:id="rId25"/>
    <p:sldId id="297" r:id="rId26"/>
    <p:sldId id="294" r:id="rId27"/>
    <p:sldId id="298" r:id="rId28"/>
    <p:sldId id="305" r:id="rId29"/>
    <p:sldId id="295" r:id="rId30"/>
    <p:sldId id="299" r:id="rId31"/>
    <p:sldId id="303" r:id="rId32"/>
  </p:sldIdLst>
  <p:sldSz cx="9144000" cy="6858000" type="screen4x3"/>
  <p:notesSz cx="6867525" cy="9994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148">
          <p15:clr>
            <a:srgbClr val="A4A3A4"/>
          </p15:clr>
        </p15:guide>
        <p15:guide id="2" pos="2163">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cias.lea@gmail.com" initials="m" lastIdx="1" clrIdx="0">
    <p:extLst>
      <p:ext uri="{19B8F6BF-5375-455C-9EA6-DF929625EA0E}">
        <p15:presenceInfo xmlns:p15="http://schemas.microsoft.com/office/powerpoint/2012/main" userId="3ef6fe8ccac7d35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14C"/>
    <a:srgbClr val="459FD5"/>
    <a:srgbClr val="7F14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086" autoAdjust="0"/>
  </p:normalViewPr>
  <p:slideViewPr>
    <p:cSldViewPr>
      <p:cViewPr varScale="1">
        <p:scale>
          <a:sx n="63" d="100"/>
          <a:sy n="63" d="100"/>
        </p:scale>
        <p:origin x="438"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1" d="100"/>
          <a:sy n="61" d="100"/>
        </p:scale>
        <p:origin x="2390" y="53"/>
      </p:cViewPr>
      <p:guideLst>
        <p:guide orient="horz" pos="3148"/>
        <p:guide pos="2163"/>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 Id="rId8" Type="http://schemas.openxmlformats.org/officeDocument/2006/relationships/slide" Target="slides/slide4.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3" Type="http://schemas.openxmlformats.org/officeDocument/2006/relationships/oleObject" Target="file:///D:\REACH_MENA\DRC\secondary%20data\analysis\GIS_MSA%202012-2015%20Profil%20et%20Score%20NFI.v2.csv"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[GIS_MSA 2012-2015 Profil et Score NFI.v2.xlsx]Sheet1!PivotTable1</c:name>
    <c:fmtId val="4"/>
  </c:pivotSource>
  <c:chart>
    <c:autoTitleDeleted val="1"/>
    <c:pivotFmts>
      <c:pivotFmt>
        <c:idx val="0"/>
        <c:spPr>
          <a:solidFill>
            <a:schemeClr val="accent1"/>
          </a:solidFill>
          <a:ln w="28575" cap="rnd">
            <a:solidFill>
              <a:srgbClr val="E34443"/>
            </a:solidFill>
            <a:round/>
          </a:ln>
          <a:effectLst/>
        </c:spPr>
        <c:marker>
          <c:symbol val="none"/>
        </c:marker>
      </c:pivotFmt>
      <c:pivotFmt>
        <c:idx val="1"/>
      </c:pivotFmt>
      <c:pivotFmt>
        <c:idx val="2"/>
        <c:spPr>
          <a:solidFill>
            <a:schemeClr val="accent1"/>
          </a:solidFill>
          <a:ln w="28575" cap="rnd">
            <a:solidFill>
              <a:srgbClr val="E34443"/>
            </a:solidFill>
            <a:round/>
          </a:ln>
          <a:effectLst/>
        </c:spPr>
        <c:marker>
          <c:symbol val="none"/>
        </c:marker>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League Gothic" pitchFamily="2" charset="0"/>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3"/>
        <c:spPr>
          <a:solidFill>
            <a:schemeClr val="accent1"/>
          </a:solidFill>
          <a:ln w="28575" cap="rnd">
            <a:solidFill>
              <a:srgbClr val="E34443"/>
            </a:solidFill>
            <a:round/>
          </a:ln>
          <a:effectLst/>
        </c:spPr>
        <c:marker>
          <c:symbol val="none"/>
        </c:marker>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League Gothic" pitchFamily="2" charset="0"/>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4"/>
        <c:spPr>
          <a:solidFill>
            <a:schemeClr val="accent1"/>
          </a:solidFill>
          <a:ln w="28575" cap="rnd">
            <a:solidFill>
              <a:srgbClr val="E34443"/>
            </a:solidFill>
            <a:round/>
          </a:ln>
          <a:effectLst/>
        </c:spPr>
        <c:marker>
          <c:symbol val="none"/>
        </c:marker>
        <c:dLbl>
          <c:idx val="0"/>
          <c:numFmt formatCode="#,##0.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League Gothic" pitchFamily="2" charset="0"/>
                  <a:ea typeface="+mn-ea"/>
                  <a:cs typeface="+mn-cs"/>
                </a:defRPr>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s>
    <c:plotArea>
      <c:layout/>
      <c:lineChart>
        <c:grouping val="standard"/>
        <c:varyColors val="0"/>
        <c:ser>
          <c:idx val="0"/>
          <c:order val="0"/>
          <c:tx>
            <c:strRef>
              <c:f>Sheet1!$B$3</c:f>
              <c:strCache>
                <c:ptCount val="1"/>
                <c:pt idx="0">
                  <c:v>Total</c:v>
                </c:pt>
              </c:strCache>
            </c:strRef>
          </c:tx>
          <c:spPr>
            <a:ln w="28575" cap="rnd">
              <a:solidFill>
                <a:srgbClr val="E34443"/>
              </a:solidFill>
              <a:round/>
            </a:ln>
            <a:effectLst/>
          </c:spPr>
          <c:marker>
            <c:symbol val="none"/>
          </c:marker>
          <c:dLbls>
            <c:numFmt formatCode="#,##0.0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League Gothic" pitchFamily="2"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Sheet1!$A$4:$A$16</c:f>
              <c:strCache>
                <c:ptCount val="12"/>
                <c:pt idx="0">
                  <c:v>1</c:v>
                </c:pt>
                <c:pt idx="1">
                  <c:v>2</c:v>
                </c:pt>
                <c:pt idx="2">
                  <c:v>3</c:v>
                </c:pt>
                <c:pt idx="3">
                  <c:v>4</c:v>
                </c:pt>
                <c:pt idx="4">
                  <c:v>5</c:v>
                </c:pt>
                <c:pt idx="5">
                  <c:v>6</c:v>
                </c:pt>
                <c:pt idx="6">
                  <c:v>7</c:v>
                </c:pt>
                <c:pt idx="7">
                  <c:v>8</c:v>
                </c:pt>
                <c:pt idx="8">
                  <c:v>9</c:v>
                </c:pt>
                <c:pt idx="9">
                  <c:v>10</c:v>
                </c:pt>
                <c:pt idx="10">
                  <c:v>11</c:v>
                </c:pt>
                <c:pt idx="11">
                  <c:v>12</c:v>
                </c:pt>
              </c:strCache>
            </c:strRef>
          </c:cat>
          <c:val>
            <c:numRef>
              <c:f>Sheet1!$B$4:$B$16</c:f>
              <c:numCache>
                <c:formatCode>General</c:formatCode>
                <c:ptCount val="12"/>
                <c:pt idx="0">
                  <c:v>3.9333333333333331</c:v>
                </c:pt>
                <c:pt idx="1">
                  <c:v>3.9036144578313254</c:v>
                </c:pt>
                <c:pt idx="2">
                  <c:v>3.913978494623656</c:v>
                </c:pt>
                <c:pt idx="3">
                  <c:v>3.8488372093023258</c:v>
                </c:pt>
                <c:pt idx="4">
                  <c:v>3.83</c:v>
                </c:pt>
                <c:pt idx="5">
                  <c:v>3.8804347826086958</c:v>
                </c:pt>
                <c:pt idx="6">
                  <c:v>3.9578947368421051</c:v>
                </c:pt>
                <c:pt idx="7">
                  <c:v>3.9743589743589745</c:v>
                </c:pt>
                <c:pt idx="8">
                  <c:v>3.9137931034482758</c:v>
                </c:pt>
                <c:pt idx="9">
                  <c:v>3.8510638297872339</c:v>
                </c:pt>
                <c:pt idx="10">
                  <c:v>3.8395061728395063</c:v>
                </c:pt>
                <c:pt idx="11">
                  <c:v>3.8955223880597014</c:v>
                </c:pt>
              </c:numCache>
            </c:numRef>
          </c:val>
          <c:smooth val="0"/>
          <c:extLst xmlns:c16r2="http://schemas.microsoft.com/office/drawing/2015/06/chart">
            <c:ext xmlns:c16="http://schemas.microsoft.com/office/drawing/2014/chart" uri="{C3380CC4-5D6E-409C-BE32-E72D297353CC}">
              <c16:uniqueId val="{00000000-C316-4F39-83DA-C00414320067}"/>
            </c:ext>
          </c:extLst>
        </c:ser>
        <c:dLbls>
          <c:showLegendKey val="0"/>
          <c:showVal val="0"/>
          <c:showCatName val="0"/>
          <c:showSerName val="0"/>
          <c:showPercent val="0"/>
          <c:showBubbleSize val="0"/>
        </c:dLbls>
        <c:smooth val="0"/>
        <c:axId val="418593328"/>
        <c:axId val="418588976"/>
      </c:lineChart>
      <c:catAx>
        <c:axId val="4185933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League Gothic" pitchFamily="2" charset="0"/>
                <a:ea typeface="+mn-ea"/>
                <a:cs typeface="+mn-cs"/>
              </a:defRPr>
            </a:pPr>
            <a:endParaRPr lang="en-US"/>
          </a:p>
        </c:txPr>
        <c:crossAx val="418588976"/>
        <c:crosses val="autoZero"/>
        <c:auto val="1"/>
        <c:lblAlgn val="ctr"/>
        <c:lblOffset val="100"/>
        <c:noMultiLvlLbl val="0"/>
      </c:catAx>
      <c:valAx>
        <c:axId val="418588976"/>
        <c:scaling>
          <c:orientation val="minMax"/>
        </c:scaling>
        <c:delete val="1"/>
        <c:axPos val="l"/>
        <c:numFmt formatCode="General" sourceLinked="1"/>
        <c:majorTickMark val="none"/>
        <c:minorTickMark val="none"/>
        <c:tickLblPos val="nextTo"/>
        <c:crossAx val="4185933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pivotOptions>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8CFA34-56FB-4415-96D9-A343E5474E52}"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fr-FR"/>
        </a:p>
      </dgm:t>
    </dgm:pt>
    <dgm:pt modelId="{96A04674-A50E-4A2B-9C4D-680169FA0386}">
      <dgm:prSet phldrT="[Texte]" custT="1"/>
      <dgm:spPr/>
      <dgm:t>
        <a:bodyPr/>
        <a:lstStyle/>
        <a:p>
          <a:r>
            <a:rPr lang="fr-FR" sz="1200" dirty="0" smtClean="0"/>
            <a:t>Intervention AME? </a:t>
          </a:r>
          <a:endParaRPr lang="fr-FR" sz="1200" dirty="0"/>
        </a:p>
      </dgm:t>
    </dgm:pt>
    <dgm:pt modelId="{D4B4686E-EB4A-45C7-B075-AE46FE4F911C}" type="parTrans" cxnId="{369D7713-4EEF-4C33-B4A8-4B117CA22D4D}">
      <dgm:prSet/>
      <dgm:spPr/>
      <dgm:t>
        <a:bodyPr/>
        <a:lstStyle/>
        <a:p>
          <a:endParaRPr lang="fr-FR" sz="3200"/>
        </a:p>
      </dgm:t>
    </dgm:pt>
    <dgm:pt modelId="{258BC47C-EFDF-4DC1-B6A0-554BA5589198}" type="sibTrans" cxnId="{369D7713-4EEF-4C33-B4A8-4B117CA22D4D}">
      <dgm:prSet/>
      <dgm:spPr/>
      <dgm:t>
        <a:bodyPr/>
        <a:lstStyle/>
        <a:p>
          <a:endParaRPr lang="fr-FR" sz="3200"/>
        </a:p>
      </dgm:t>
    </dgm:pt>
    <dgm:pt modelId="{BFA23F4A-EFB2-4083-9CE0-510937268CA5}">
      <dgm:prSet phldrT="[Texte]" custT="1"/>
      <dgm:spPr/>
      <dgm:t>
        <a:bodyPr/>
        <a:lstStyle/>
        <a:p>
          <a:r>
            <a:rPr lang="fr-FR" sz="1200" dirty="0" smtClean="0"/>
            <a:t>Données qualitatives</a:t>
          </a:r>
          <a:endParaRPr lang="fr-FR" sz="1200" dirty="0"/>
        </a:p>
      </dgm:t>
    </dgm:pt>
    <dgm:pt modelId="{707DD23C-7D1B-4F41-9D47-33F14B6361B0}" type="parTrans" cxnId="{1E4E29FF-CB8F-4625-86D9-DB307D83C48F}">
      <dgm:prSet custT="1"/>
      <dgm:spPr/>
      <dgm:t>
        <a:bodyPr/>
        <a:lstStyle/>
        <a:p>
          <a:endParaRPr lang="fr-FR" sz="900"/>
        </a:p>
      </dgm:t>
    </dgm:pt>
    <dgm:pt modelId="{4A0B0D4F-9F1B-481E-8137-2815535AC570}" type="sibTrans" cxnId="{1E4E29FF-CB8F-4625-86D9-DB307D83C48F}">
      <dgm:prSet/>
      <dgm:spPr/>
      <dgm:t>
        <a:bodyPr/>
        <a:lstStyle/>
        <a:p>
          <a:endParaRPr lang="fr-FR" sz="3200"/>
        </a:p>
      </dgm:t>
    </dgm:pt>
    <dgm:pt modelId="{DDE71314-06F2-46AE-8875-309BA5132EF6}">
      <dgm:prSet phldrT="[Texte]" custT="1"/>
      <dgm:spPr/>
      <dgm:t>
        <a:bodyPr/>
        <a:lstStyle/>
        <a:p>
          <a:r>
            <a:rPr lang="fr-FR" sz="1200" dirty="0" smtClean="0"/>
            <a:t>Déplacement</a:t>
          </a:r>
          <a:endParaRPr lang="fr-FR" sz="1200" dirty="0"/>
        </a:p>
      </dgm:t>
    </dgm:pt>
    <dgm:pt modelId="{6A811653-EB81-43B0-8B1C-E73D22347B35}" type="parTrans" cxnId="{60A1E111-A66C-43D2-A374-1555CF78A623}">
      <dgm:prSet custT="1"/>
      <dgm:spPr/>
      <dgm:t>
        <a:bodyPr/>
        <a:lstStyle/>
        <a:p>
          <a:endParaRPr lang="fr-FR" sz="900"/>
        </a:p>
      </dgm:t>
    </dgm:pt>
    <dgm:pt modelId="{A7E313F7-68E5-48DB-84B3-3AF325602F73}" type="sibTrans" cxnId="{60A1E111-A66C-43D2-A374-1555CF78A623}">
      <dgm:prSet/>
      <dgm:spPr/>
      <dgm:t>
        <a:bodyPr/>
        <a:lstStyle/>
        <a:p>
          <a:endParaRPr lang="fr-FR" sz="3200"/>
        </a:p>
      </dgm:t>
    </dgm:pt>
    <dgm:pt modelId="{5FA4DBE8-83F5-473D-9719-7596F942838B}">
      <dgm:prSet phldrT="[Texte]" custT="1"/>
      <dgm:spPr/>
      <dgm:t>
        <a:bodyPr/>
        <a:lstStyle/>
        <a:p>
          <a:r>
            <a:rPr lang="fr-FR" sz="1200" dirty="0" smtClean="0"/>
            <a:t>Résilience de la communauté</a:t>
          </a:r>
          <a:endParaRPr lang="fr-FR" sz="1200" dirty="0"/>
        </a:p>
      </dgm:t>
    </dgm:pt>
    <dgm:pt modelId="{757A979A-F55A-4402-BA56-FBDBB5E02EF3}" type="parTrans" cxnId="{A0F2F9AD-D595-4E9E-B9A3-AC61238D6A98}">
      <dgm:prSet custT="1"/>
      <dgm:spPr/>
      <dgm:t>
        <a:bodyPr/>
        <a:lstStyle/>
        <a:p>
          <a:endParaRPr lang="fr-FR" sz="900"/>
        </a:p>
      </dgm:t>
    </dgm:pt>
    <dgm:pt modelId="{4E12EDFC-79E6-4B8B-8140-0C316BB01663}" type="sibTrans" cxnId="{A0F2F9AD-D595-4E9E-B9A3-AC61238D6A98}">
      <dgm:prSet/>
      <dgm:spPr/>
      <dgm:t>
        <a:bodyPr/>
        <a:lstStyle/>
        <a:p>
          <a:endParaRPr lang="fr-FR" sz="3200"/>
        </a:p>
      </dgm:t>
    </dgm:pt>
    <dgm:pt modelId="{9C57B64E-0239-4E05-9E5A-35560B1A15AA}">
      <dgm:prSet phldrT="[Texte]" custT="1"/>
      <dgm:spPr/>
      <dgm:t>
        <a:bodyPr/>
        <a:lstStyle/>
        <a:p>
          <a:r>
            <a:rPr lang="fr-FR" sz="1200" dirty="0" smtClean="0"/>
            <a:t>Données quantitatives</a:t>
          </a:r>
          <a:endParaRPr lang="fr-FR" sz="1200" dirty="0"/>
        </a:p>
      </dgm:t>
    </dgm:pt>
    <dgm:pt modelId="{15D0D45A-EF0F-4AB8-AFAA-B1A34603A0AC}" type="parTrans" cxnId="{517E1C21-306E-47FD-8CA5-AE34062C55FA}">
      <dgm:prSet custT="1"/>
      <dgm:spPr/>
      <dgm:t>
        <a:bodyPr/>
        <a:lstStyle/>
        <a:p>
          <a:endParaRPr lang="fr-FR" sz="1000"/>
        </a:p>
      </dgm:t>
    </dgm:pt>
    <dgm:pt modelId="{1B6CA93F-A0C1-4EE0-A87A-BDC1D764E3D8}" type="sibTrans" cxnId="{517E1C21-306E-47FD-8CA5-AE34062C55FA}">
      <dgm:prSet/>
      <dgm:spPr/>
      <dgm:t>
        <a:bodyPr/>
        <a:lstStyle/>
        <a:p>
          <a:endParaRPr lang="fr-FR" sz="3200"/>
        </a:p>
      </dgm:t>
    </dgm:pt>
    <dgm:pt modelId="{7F06DACD-2DF4-41B4-8683-93F33FD328FB}">
      <dgm:prSet phldrT="[Texte]" custT="1"/>
      <dgm:spPr/>
      <dgm:t>
        <a:bodyPr/>
        <a:lstStyle/>
        <a:p>
          <a:r>
            <a:rPr lang="fr-FR" sz="1200" dirty="0" smtClean="0"/>
            <a:t>Score </a:t>
          </a:r>
          <a:r>
            <a:rPr lang="fr-FR" sz="1200" dirty="0" err="1" smtClean="0"/>
            <a:t>card</a:t>
          </a:r>
          <a:r>
            <a:rPr lang="fr-FR" sz="1200" dirty="0" smtClean="0"/>
            <a:t> AME</a:t>
          </a:r>
          <a:endParaRPr lang="fr-FR" sz="1200" dirty="0"/>
        </a:p>
      </dgm:t>
    </dgm:pt>
    <dgm:pt modelId="{AC7EDF29-95FF-4F1C-9961-36F3C3F95288}" type="parTrans" cxnId="{CE9D4922-BB1B-4260-BDE5-448C43048434}">
      <dgm:prSet custT="1"/>
      <dgm:spPr/>
      <dgm:t>
        <a:bodyPr/>
        <a:lstStyle/>
        <a:p>
          <a:endParaRPr lang="fr-FR" sz="900"/>
        </a:p>
      </dgm:t>
    </dgm:pt>
    <dgm:pt modelId="{76EBC7B3-FA57-45A4-B93D-4B6C1A8ABD23}" type="sibTrans" cxnId="{CE9D4922-BB1B-4260-BDE5-448C43048434}">
      <dgm:prSet/>
      <dgm:spPr/>
      <dgm:t>
        <a:bodyPr/>
        <a:lstStyle/>
        <a:p>
          <a:endParaRPr lang="fr-FR" sz="3200"/>
        </a:p>
      </dgm:t>
    </dgm:pt>
    <dgm:pt modelId="{EC9D4463-40B0-41A5-93C1-724B37EAE304}">
      <dgm:prSet phldrT="[Texte]" custT="1"/>
      <dgm:spPr/>
      <dgm:t>
        <a:bodyPr/>
        <a:lstStyle/>
        <a:p>
          <a:r>
            <a:rPr lang="fr-FR" sz="1200" dirty="0" smtClean="0"/>
            <a:t>Population</a:t>
          </a:r>
          <a:endParaRPr lang="fr-FR" sz="1200" dirty="0"/>
        </a:p>
      </dgm:t>
    </dgm:pt>
    <dgm:pt modelId="{B8C7A8D6-E3FB-4D4B-AF6C-C7F4D8A7836E}" type="parTrans" cxnId="{BE0E2222-4F65-4D2F-BE5D-9830C4FF960D}">
      <dgm:prSet custT="1"/>
      <dgm:spPr/>
      <dgm:t>
        <a:bodyPr/>
        <a:lstStyle/>
        <a:p>
          <a:endParaRPr lang="fr-FR" sz="900"/>
        </a:p>
      </dgm:t>
    </dgm:pt>
    <dgm:pt modelId="{A51CDC1E-3214-489C-B23B-35FD87E823D5}" type="sibTrans" cxnId="{BE0E2222-4F65-4D2F-BE5D-9830C4FF960D}">
      <dgm:prSet/>
      <dgm:spPr/>
      <dgm:t>
        <a:bodyPr/>
        <a:lstStyle/>
        <a:p>
          <a:endParaRPr lang="fr-FR" sz="3200"/>
        </a:p>
      </dgm:t>
    </dgm:pt>
    <dgm:pt modelId="{FECF659A-9AB4-48F7-943C-5A6AF5230200}">
      <dgm:prSet phldrT="[Texte]" custT="1"/>
      <dgm:spPr/>
      <dgm:t>
        <a:bodyPr/>
        <a:lstStyle/>
        <a:p>
          <a:r>
            <a:rPr lang="fr-FR" sz="1200" dirty="0" smtClean="0"/>
            <a:t>Disponibilité des champs </a:t>
          </a:r>
          <a:endParaRPr lang="fr-FR" sz="1200" dirty="0"/>
        </a:p>
      </dgm:t>
    </dgm:pt>
    <dgm:pt modelId="{82A2D937-37B1-4A45-B3B5-09603C03FF05}" type="parTrans" cxnId="{507FA7A0-5B55-492D-ACBC-E24C328ABF2E}">
      <dgm:prSet custT="1"/>
      <dgm:spPr/>
      <dgm:t>
        <a:bodyPr/>
        <a:lstStyle/>
        <a:p>
          <a:endParaRPr lang="fr-FR" sz="1050"/>
        </a:p>
      </dgm:t>
    </dgm:pt>
    <dgm:pt modelId="{22753AE9-E377-4E3B-9875-1B5CB0052D50}" type="sibTrans" cxnId="{507FA7A0-5B55-492D-ACBC-E24C328ABF2E}">
      <dgm:prSet/>
      <dgm:spPr/>
      <dgm:t>
        <a:bodyPr/>
        <a:lstStyle/>
        <a:p>
          <a:endParaRPr lang="fr-FR" sz="3200"/>
        </a:p>
      </dgm:t>
    </dgm:pt>
    <dgm:pt modelId="{2EA0DDEE-C3BE-4291-A09C-01BAA0A87162}">
      <dgm:prSet phldrT="[Texte]" custT="1"/>
      <dgm:spPr/>
      <dgm:t>
        <a:bodyPr/>
        <a:lstStyle/>
        <a:p>
          <a:r>
            <a:rPr lang="fr-FR" sz="1200" dirty="0" smtClean="0"/>
            <a:t>Préventif/</a:t>
          </a:r>
        </a:p>
        <a:p>
          <a:r>
            <a:rPr lang="fr-FR" sz="1200" dirty="0" smtClean="0"/>
            <a:t>Consécutif</a:t>
          </a:r>
          <a:endParaRPr lang="fr-FR" sz="1200" dirty="0"/>
        </a:p>
      </dgm:t>
    </dgm:pt>
    <dgm:pt modelId="{C42FA189-D32A-4D3F-8887-9E0078BC0756}" type="parTrans" cxnId="{139A22DF-B1D5-41CA-9362-95D984F4553D}">
      <dgm:prSet custT="1"/>
      <dgm:spPr/>
      <dgm:t>
        <a:bodyPr/>
        <a:lstStyle/>
        <a:p>
          <a:endParaRPr lang="fr-FR" sz="1050"/>
        </a:p>
      </dgm:t>
    </dgm:pt>
    <dgm:pt modelId="{723811B0-5E97-4FC8-9476-A2C1E4E0CC92}" type="sibTrans" cxnId="{139A22DF-B1D5-41CA-9362-95D984F4553D}">
      <dgm:prSet/>
      <dgm:spPr/>
      <dgm:t>
        <a:bodyPr/>
        <a:lstStyle/>
        <a:p>
          <a:endParaRPr lang="fr-FR" sz="3200"/>
        </a:p>
      </dgm:t>
    </dgm:pt>
    <dgm:pt modelId="{A86BAF85-B9CB-443D-A0D6-1EBF3B34E8EA}">
      <dgm:prSet phldrT="[Texte]" custT="1"/>
      <dgm:spPr/>
      <dgm:t>
        <a:bodyPr/>
        <a:lstStyle/>
        <a:p>
          <a:r>
            <a:rPr lang="fr-FR" sz="1200" dirty="0" smtClean="0"/>
            <a:t>Vagues dans le temps</a:t>
          </a:r>
          <a:endParaRPr lang="fr-FR" sz="1200" dirty="0"/>
        </a:p>
      </dgm:t>
    </dgm:pt>
    <dgm:pt modelId="{C117C091-8969-4512-B7D4-1231DFD736F0}" type="parTrans" cxnId="{D83185C6-A8ED-4A14-8292-9EE197CD026B}">
      <dgm:prSet custT="1"/>
      <dgm:spPr/>
      <dgm:t>
        <a:bodyPr/>
        <a:lstStyle/>
        <a:p>
          <a:endParaRPr lang="fr-FR" sz="1050"/>
        </a:p>
      </dgm:t>
    </dgm:pt>
    <dgm:pt modelId="{7FE0F448-3BF3-4424-A2FA-FD1E8501EA4F}" type="sibTrans" cxnId="{D83185C6-A8ED-4A14-8292-9EE197CD026B}">
      <dgm:prSet/>
      <dgm:spPr/>
      <dgm:t>
        <a:bodyPr/>
        <a:lstStyle/>
        <a:p>
          <a:endParaRPr lang="fr-FR" sz="3200"/>
        </a:p>
      </dgm:t>
    </dgm:pt>
    <dgm:pt modelId="{703B45D3-6105-4897-9E35-15DD3779A049}">
      <dgm:prSet phldrT="[Texte]" custT="1"/>
      <dgm:spPr/>
      <dgm:t>
        <a:bodyPr/>
        <a:lstStyle/>
        <a:p>
          <a:r>
            <a:rPr lang="fr-FR" sz="1200" dirty="0" smtClean="0"/>
            <a:t>Stocks de santé</a:t>
          </a:r>
          <a:endParaRPr lang="fr-FR" sz="1200" dirty="0"/>
        </a:p>
      </dgm:t>
    </dgm:pt>
    <dgm:pt modelId="{82C6C435-AB4F-4D4D-A0AD-C92BF4422ED5}" type="parTrans" cxnId="{2656A42D-7A0D-4C3D-BA96-6B8FB677EC2C}">
      <dgm:prSet custT="1"/>
      <dgm:spPr/>
      <dgm:t>
        <a:bodyPr/>
        <a:lstStyle/>
        <a:p>
          <a:endParaRPr lang="fr-FR" sz="1050"/>
        </a:p>
      </dgm:t>
    </dgm:pt>
    <dgm:pt modelId="{93F4C28D-FCFA-464B-820F-80F0D2654BBB}" type="sibTrans" cxnId="{2656A42D-7A0D-4C3D-BA96-6B8FB677EC2C}">
      <dgm:prSet/>
      <dgm:spPr/>
      <dgm:t>
        <a:bodyPr/>
        <a:lstStyle/>
        <a:p>
          <a:endParaRPr lang="fr-FR" sz="3200"/>
        </a:p>
      </dgm:t>
    </dgm:pt>
    <dgm:pt modelId="{508CCCBA-D90A-47AB-8FAC-83DDCBF3BD6D}">
      <dgm:prSet phldrT="[Texte]" custT="1"/>
      <dgm:spPr/>
      <dgm:t>
        <a:bodyPr/>
        <a:lstStyle/>
        <a:p>
          <a:r>
            <a:rPr lang="fr-FR" sz="1200" dirty="0" smtClean="0"/>
            <a:t>Partage des AME</a:t>
          </a:r>
          <a:endParaRPr lang="fr-FR" sz="1200" dirty="0"/>
        </a:p>
      </dgm:t>
    </dgm:pt>
    <dgm:pt modelId="{1E077AE2-06C3-44AE-92FC-23F226D78A03}" type="parTrans" cxnId="{4A19DBDA-925F-444B-A3E9-44E59273287B}">
      <dgm:prSet custT="1"/>
      <dgm:spPr/>
      <dgm:t>
        <a:bodyPr/>
        <a:lstStyle/>
        <a:p>
          <a:endParaRPr lang="fr-FR" sz="1050"/>
        </a:p>
      </dgm:t>
    </dgm:pt>
    <dgm:pt modelId="{D6522369-8028-46EA-8445-BD7560985D0B}" type="sibTrans" cxnId="{4A19DBDA-925F-444B-A3E9-44E59273287B}">
      <dgm:prSet/>
      <dgm:spPr/>
      <dgm:t>
        <a:bodyPr/>
        <a:lstStyle/>
        <a:p>
          <a:endParaRPr lang="fr-FR" sz="3200"/>
        </a:p>
      </dgm:t>
    </dgm:pt>
    <dgm:pt modelId="{42EB354D-848D-4E06-A442-B8CEA05340FB}">
      <dgm:prSet phldrT="[Texte]" custT="1"/>
      <dgm:spPr/>
      <dgm:t>
        <a:bodyPr/>
        <a:lstStyle/>
        <a:p>
          <a:r>
            <a:rPr lang="fr-FR" sz="1200" dirty="0" smtClean="0"/>
            <a:t>Score par statut</a:t>
          </a:r>
          <a:endParaRPr lang="fr-FR" sz="1200" dirty="0"/>
        </a:p>
      </dgm:t>
    </dgm:pt>
    <dgm:pt modelId="{2D736C19-44D9-44EB-A1FC-55CEA2BE0EBE}" type="parTrans" cxnId="{A681B7CE-E2FB-4407-B86C-34D256EE3F5C}">
      <dgm:prSet custT="1"/>
      <dgm:spPr/>
      <dgm:t>
        <a:bodyPr/>
        <a:lstStyle/>
        <a:p>
          <a:endParaRPr lang="fr-FR" sz="1050"/>
        </a:p>
      </dgm:t>
    </dgm:pt>
    <dgm:pt modelId="{51F20BFB-799A-4970-A7AC-4E977910E786}" type="sibTrans" cxnId="{A681B7CE-E2FB-4407-B86C-34D256EE3F5C}">
      <dgm:prSet/>
      <dgm:spPr/>
      <dgm:t>
        <a:bodyPr/>
        <a:lstStyle/>
        <a:p>
          <a:endParaRPr lang="fr-FR" sz="3200"/>
        </a:p>
      </dgm:t>
    </dgm:pt>
    <dgm:pt modelId="{22502A10-44F8-46CE-8E88-99099ADEFDC1}">
      <dgm:prSet phldrT="[Texte]" custT="1"/>
      <dgm:spPr/>
      <dgm:t>
        <a:bodyPr/>
        <a:lstStyle/>
        <a:p>
          <a:r>
            <a:rPr lang="fr-FR" sz="1200" dirty="0" smtClean="0"/>
            <a:t>Données du centre de santé</a:t>
          </a:r>
          <a:endParaRPr lang="fr-FR" sz="1200" dirty="0"/>
        </a:p>
      </dgm:t>
    </dgm:pt>
    <dgm:pt modelId="{782CAC2F-A752-49B3-A165-227AEA0E4364}" type="parTrans" cxnId="{48D9CEE7-4EA7-4A6E-915A-E22FA8F5212C}">
      <dgm:prSet custT="1"/>
      <dgm:spPr/>
      <dgm:t>
        <a:bodyPr/>
        <a:lstStyle/>
        <a:p>
          <a:endParaRPr lang="fr-FR" sz="1050"/>
        </a:p>
      </dgm:t>
    </dgm:pt>
    <dgm:pt modelId="{FDBD4D13-DB60-416A-BED6-A9CF8FB3196D}" type="sibTrans" cxnId="{48D9CEE7-4EA7-4A6E-915A-E22FA8F5212C}">
      <dgm:prSet/>
      <dgm:spPr/>
      <dgm:t>
        <a:bodyPr/>
        <a:lstStyle/>
        <a:p>
          <a:endParaRPr lang="fr-FR" sz="3200"/>
        </a:p>
      </dgm:t>
    </dgm:pt>
    <dgm:pt modelId="{734FF4B1-1296-4568-906B-EF108D6AE5F8}">
      <dgm:prSet phldrT="[Texte]" custT="1"/>
      <dgm:spPr/>
      <dgm:t>
        <a:bodyPr/>
        <a:lstStyle/>
        <a:p>
          <a:r>
            <a:rPr lang="fr-FR" sz="1200" dirty="0" smtClean="0"/>
            <a:t>Répartition géographique</a:t>
          </a:r>
          <a:endParaRPr lang="fr-FR" sz="1200" dirty="0"/>
        </a:p>
      </dgm:t>
    </dgm:pt>
    <dgm:pt modelId="{E289D448-505A-4EEB-B67E-A99E3E053E17}" type="parTrans" cxnId="{09DC3756-FEC2-4AE7-985D-158D95F98548}">
      <dgm:prSet custT="1"/>
      <dgm:spPr/>
      <dgm:t>
        <a:bodyPr/>
        <a:lstStyle/>
        <a:p>
          <a:endParaRPr lang="fr-FR" sz="1050"/>
        </a:p>
      </dgm:t>
    </dgm:pt>
    <dgm:pt modelId="{393E2AD6-7271-4C2B-B840-68915239CC25}" type="sibTrans" cxnId="{09DC3756-FEC2-4AE7-985D-158D95F98548}">
      <dgm:prSet/>
      <dgm:spPr/>
      <dgm:t>
        <a:bodyPr/>
        <a:lstStyle/>
        <a:p>
          <a:endParaRPr lang="fr-FR" sz="3200"/>
        </a:p>
      </dgm:t>
    </dgm:pt>
    <dgm:pt modelId="{86A2BF4C-FD78-49F6-A255-E31A557907BE}">
      <dgm:prSet phldrT="[Texte]" custT="1"/>
      <dgm:spPr/>
      <dgm:t>
        <a:bodyPr/>
        <a:lstStyle/>
        <a:p>
          <a:r>
            <a:rPr lang="fr-FR" sz="1200" dirty="0" smtClean="0"/>
            <a:t>Assistance dans le passé</a:t>
          </a:r>
          <a:endParaRPr lang="fr-FR" sz="1200" dirty="0"/>
        </a:p>
      </dgm:t>
    </dgm:pt>
    <dgm:pt modelId="{4792D027-046A-4578-82E8-F14A5946D32D}" type="parTrans" cxnId="{DE48E6C1-73BE-448B-AA59-6FFB48D674FB}">
      <dgm:prSet custT="1"/>
      <dgm:spPr/>
      <dgm:t>
        <a:bodyPr/>
        <a:lstStyle/>
        <a:p>
          <a:endParaRPr lang="fr-FR" sz="1050"/>
        </a:p>
      </dgm:t>
    </dgm:pt>
    <dgm:pt modelId="{7AD90F4F-FF20-4A92-A6D3-213EEBC4FCD4}" type="sibTrans" cxnId="{DE48E6C1-73BE-448B-AA59-6FFB48D674FB}">
      <dgm:prSet/>
      <dgm:spPr/>
      <dgm:t>
        <a:bodyPr/>
        <a:lstStyle/>
        <a:p>
          <a:endParaRPr lang="fr-FR" sz="3200"/>
        </a:p>
      </dgm:t>
    </dgm:pt>
    <dgm:pt modelId="{D7BD690E-0677-4F60-81B4-4772FB736942}">
      <dgm:prSet phldrT="[Texte]" custT="1"/>
      <dgm:spPr/>
      <dgm:t>
        <a:bodyPr/>
        <a:lstStyle/>
        <a:p>
          <a:r>
            <a:rPr lang="fr-FR" sz="1200" dirty="0" smtClean="0"/>
            <a:t>Durée du déplacement dans la zone</a:t>
          </a:r>
          <a:endParaRPr lang="fr-FR" sz="1200" dirty="0"/>
        </a:p>
      </dgm:t>
    </dgm:pt>
    <dgm:pt modelId="{D72B79A2-9315-4026-AA29-6A97D84E9C3E}" type="parTrans" cxnId="{9CB667DA-6616-41A2-B4A2-57619EA92380}">
      <dgm:prSet custT="1"/>
      <dgm:spPr/>
      <dgm:t>
        <a:bodyPr/>
        <a:lstStyle/>
        <a:p>
          <a:endParaRPr lang="fr-FR" sz="1050"/>
        </a:p>
      </dgm:t>
    </dgm:pt>
    <dgm:pt modelId="{55674A79-F485-401E-9247-96A5CD7670A6}" type="sibTrans" cxnId="{9CB667DA-6616-41A2-B4A2-57619EA92380}">
      <dgm:prSet/>
      <dgm:spPr/>
      <dgm:t>
        <a:bodyPr/>
        <a:lstStyle/>
        <a:p>
          <a:endParaRPr lang="fr-FR" sz="3200"/>
        </a:p>
      </dgm:t>
    </dgm:pt>
    <dgm:pt modelId="{74276667-2095-4768-B459-5A97D0D5E966}">
      <dgm:prSet phldrT="[Texte]" custT="1"/>
      <dgm:spPr/>
      <dgm:t>
        <a:bodyPr/>
        <a:lstStyle/>
        <a:p>
          <a:r>
            <a:rPr lang="fr-FR" sz="1200" dirty="0" smtClean="0"/>
            <a:t>Score par article</a:t>
          </a:r>
          <a:endParaRPr lang="fr-FR" sz="1200" dirty="0"/>
        </a:p>
      </dgm:t>
    </dgm:pt>
    <dgm:pt modelId="{C27A66F0-50F2-4A0B-8424-6FDF45629EC9}" type="parTrans" cxnId="{8254F863-E9AC-4986-A825-4A16E13D109F}">
      <dgm:prSet custT="1"/>
      <dgm:spPr/>
      <dgm:t>
        <a:bodyPr/>
        <a:lstStyle/>
        <a:p>
          <a:endParaRPr lang="fr-FR" sz="1050"/>
        </a:p>
      </dgm:t>
    </dgm:pt>
    <dgm:pt modelId="{6E92F66C-BB4B-4A56-9B89-52C66F18CA52}" type="sibTrans" cxnId="{8254F863-E9AC-4986-A825-4A16E13D109F}">
      <dgm:prSet/>
      <dgm:spPr/>
      <dgm:t>
        <a:bodyPr/>
        <a:lstStyle/>
        <a:p>
          <a:endParaRPr lang="fr-FR" sz="3200"/>
        </a:p>
      </dgm:t>
    </dgm:pt>
    <dgm:pt modelId="{C8A7BC70-1EE8-47F6-B900-4CC2EC557C6E}" type="pres">
      <dgm:prSet presAssocID="{008CFA34-56FB-4415-96D9-A343E5474E52}" presName="diagram" presStyleCnt="0">
        <dgm:presLayoutVars>
          <dgm:chPref val="1"/>
          <dgm:dir/>
          <dgm:animOne val="branch"/>
          <dgm:animLvl val="lvl"/>
          <dgm:resizeHandles val="exact"/>
        </dgm:presLayoutVars>
      </dgm:prSet>
      <dgm:spPr/>
      <dgm:t>
        <a:bodyPr/>
        <a:lstStyle/>
        <a:p>
          <a:endParaRPr lang="fr-FR"/>
        </a:p>
      </dgm:t>
    </dgm:pt>
    <dgm:pt modelId="{D9B41C82-9120-4A88-BD26-550BE12DC53E}" type="pres">
      <dgm:prSet presAssocID="{96A04674-A50E-4A2B-9C4D-680169FA0386}" presName="root1" presStyleCnt="0"/>
      <dgm:spPr/>
    </dgm:pt>
    <dgm:pt modelId="{358CE072-0CFD-4ACF-86B0-F3D3535B2941}" type="pres">
      <dgm:prSet presAssocID="{96A04674-A50E-4A2B-9C4D-680169FA0386}" presName="LevelOneTextNode" presStyleLbl="node0" presStyleIdx="0" presStyleCnt="1" custLinFactX="-54994" custLinFactNeighborX="-100000" custLinFactNeighborY="-7332">
        <dgm:presLayoutVars>
          <dgm:chPref val="3"/>
        </dgm:presLayoutVars>
      </dgm:prSet>
      <dgm:spPr/>
      <dgm:t>
        <a:bodyPr/>
        <a:lstStyle/>
        <a:p>
          <a:endParaRPr lang="fr-FR"/>
        </a:p>
      </dgm:t>
    </dgm:pt>
    <dgm:pt modelId="{98F3074B-93C7-4C01-A791-A93D8A987338}" type="pres">
      <dgm:prSet presAssocID="{96A04674-A50E-4A2B-9C4D-680169FA0386}" presName="level2hierChild" presStyleCnt="0"/>
      <dgm:spPr/>
    </dgm:pt>
    <dgm:pt modelId="{0AC51C44-35E0-4E3A-BBEF-4F667DDAE20E}" type="pres">
      <dgm:prSet presAssocID="{707DD23C-7D1B-4F41-9D47-33F14B6361B0}" presName="conn2-1" presStyleLbl="parChTrans1D2" presStyleIdx="0" presStyleCnt="2"/>
      <dgm:spPr/>
      <dgm:t>
        <a:bodyPr/>
        <a:lstStyle/>
        <a:p>
          <a:endParaRPr lang="fr-FR"/>
        </a:p>
      </dgm:t>
    </dgm:pt>
    <dgm:pt modelId="{478BCD19-9254-4BE0-B5A1-954DF1FEFF5E}" type="pres">
      <dgm:prSet presAssocID="{707DD23C-7D1B-4F41-9D47-33F14B6361B0}" presName="connTx" presStyleLbl="parChTrans1D2" presStyleIdx="0" presStyleCnt="2"/>
      <dgm:spPr/>
      <dgm:t>
        <a:bodyPr/>
        <a:lstStyle/>
        <a:p>
          <a:endParaRPr lang="fr-FR"/>
        </a:p>
      </dgm:t>
    </dgm:pt>
    <dgm:pt modelId="{2D1AF05F-6C93-49DB-8E5E-C206F035842C}" type="pres">
      <dgm:prSet presAssocID="{BFA23F4A-EFB2-4083-9CE0-510937268CA5}" presName="root2" presStyleCnt="0"/>
      <dgm:spPr/>
    </dgm:pt>
    <dgm:pt modelId="{6C6E5459-8B85-4256-BED1-E61FC1E11587}" type="pres">
      <dgm:prSet presAssocID="{BFA23F4A-EFB2-4083-9CE0-510937268CA5}" presName="LevelTwoTextNode" presStyleLbl="node2" presStyleIdx="0" presStyleCnt="2" custLinFactX="-64108" custLinFactNeighborX="-100000" custLinFactNeighborY="3350">
        <dgm:presLayoutVars>
          <dgm:chPref val="3"/>
        </dgm:presLayoutVars>
      </dgm:prSet>
      <dgm:spPr/>
      <dgm:t>
        <a:bodyPr/>
        <a:lstStyle/>
        <a:p>
          <a:endParaRPr lang="fr-FR"/>
        </a:p>
      </dgm:t>
    </dgm:pt>
    <dgm:pt modelId="{C63177D2-6D2A-4D53-9B33-4D06E383DFD8}" type="pres">
      <dgm:prSet presAssocID="{BFA23F4A-EFB2-4083-9CE0-510937268CA5}" presName="level3hierChild" presStyleCnt="0"/>
      <dgm:spPr/>
    </dgm:pt>
    <dgm:pt modelId="{C9F11A0D-43EB-43A3-8AA7-EEE9C349D977}" type="pres">
      <dgm:prSet presAssocID="{6A811653-EB81-43B0-8B1C-E73D22347B35}" presName="conn2-1" presStyleLbl="parChTrans1D3" presStyleIdx="0" presStyleCnt="4"/>
      <dgm:spPr/>
      <dgm:t>
        <a:bodyPr/>
        <a:lstStyle/>
        <a:p>
          <a:endParaRPr lang="fr-FR"/>
        </a:p>
      </dgm:t>
    </dgm:pt>
    <dgm:pt modelId="{6AE075F1-F14E-48A3-9F8F-1D266EECDCA2}" type="pres">
      <dgm:prSet presAssocID="{6A811653-EB81-43B0-8B1C-E73D22347B35}" presName="connTx" presStyleLbl="parChTrans1D3" presStyleIdx="0" presStyleCnt="4"/>
      <dgm:spPr/>
      <dgm:t>
        <a:bodyPr/>
        <a:lstStyle/>
        <a:p>
          <a:endParaRPr lang="fr-FR"/>
        </a:p>
      </dgm:t>
    </dgm:pt>
    <dgm:pt modelId="{665E4B33-8D96-415E-B589-D9C73E7D8291}" type="pres">
      <dgm:prSet presAssocID="{DDE71314-06F2-46AE-8875-309BA5132EF6}" presName="root2" presStyleCnt="0"/>
      <dgm:spPr/>
    </dgm:pt>
    <dgm:pt modelId="{2883A130-319F-4F90-BDA7-6BD621BCBBE8}" type="pres">
      <dgm:prSet presAssocID="{DDE71314-06F2-46AE-8875-309BA5132EF6}" presName="LevelTwoTextNode" presStyleLbl="node3" presStyleIdx="0" presStyleCnt="4" custLinFactX="-29594" custLinFactNeighborX="-100000" custLinFactNeighborY="-4814">
        <dgm:presLayoutVars>
          <dgm:chPref val="3"/>
        </dgm:presLayoutVars>
      </dgm:prSet>
      <dgm:spPr/>
      <dgm:t>
        <a:bodyPr/>
        <a:lstStyle/>
        <a:p>
          <a:endParaRPr lang="fr-FR"/>
        </a:p>
      </dgm:t>
    </dgm:pt>
    <dgm:pt modelId="{6E820F69-E162-4F00-A715-7196B6F4E7E7}" type="pres">
      <dgm:prSet presAssocID="{DDE71314-06F2-46AE-8875-309BA5132EF6}" presName="level3hierChild" presStyleCnt="0"/>
      <dgm:spPr/>
    </dgm:pt>
    <dgm:pt modelId="{20D9EB9B-86D5-4F81-85FC-10C081810E53}" type="pres">
      <dgm:prSet presAssocID="{C42FA189-D32A-4D3F-8887-9E0078BC0756}" presName="conn2-1" presStyleLbl="parChTrans1D4" presStyleIdx="0" presStyleCnt="11"/>
      <dgm:spPr/>
      <dgm:t>
        <a:bodyPr/>
        <a:lstStyle/>
        <a:p>
          <a:endParaRPr lang="fr-FR"/>
        </a:p>
      </dgm:t>
    </dgm:pt>
    <dgm:pt modelId="{F48E1A5A-DDB9-49B2-9DAA-7FF4244C2839}" type="pres">
      <dgm:prSet presAssocID="{C42FA189-D32A-4D3F-8887-9E0078BC0756}" presName="connTx" presStyleLbl="parChTrans1D4" presStyleIdx="0" presStyleCnt="11"/>
      <dgm:spPr/>
      <dgm:t>
        <a:bodyPr/>
        <a:lstStyle/>
        <a:p>
          <a:endParaRPr lang="fr-FR"/>
        </a:p>
      </dgm:t>
    </dgm:pt>
    <dgm:pt modelId="{55A20852-EA61-4A85-93A2-636E2DA34B74}" type="pres">
      <dgm:prSet presAssocID="{2EA0DDEE-C3BE-4291-A09C-01BAA0A87162}" presName="root2" presStyleCnt="0"/>
      <dgm:spPr/>
    </dgm:pt>
    <dgm:pt modelId="{C4AF0141-41E7-4F88-B10D-4409E51E5BCA}" type="pres">
      <dgm:prSet presAssocID="{2EA0DDEE-C3BE-4291-A09C-01BAA0A87162}" presName="LevelTwoTextNode" presStyleLbl="node4" presStyleIdx="0" presStyleCnt="11" custLinFactNeighborX="53566" custLinFactNeighborY="9370">
        <dgm:presLayoutVars>
          <dgm:chPref val="3"/>
        </dgm:presLayoutVars>
      </dgm:prSet>
      <dgm:spPr/>
      <dgm:t>
        <a:bodyPr/>
        <a:lstStyle/>
        <a:p>
          <a:endParaRPr lang="fr-FR"/>
        </a:p>
      </dgm:t>
    </dgm:pt>
    <dgm:pt modelId="{2F8E5A86-05EB-4638-94D0-A3442FABF469}" type="pres">
      <dgm:prSet presAssocID="{2EA0DDEE-C3BE-4291-A09C-01BAA0A87162}" presName="level3hierChild" presStyleCnt="0"/>
      <dgm:spPr/>
    </dgm:pt>
    <dgm:pt modelId="{8A9F4D6F-CFC7-48EE-982B-7D0BB9EE0A76}" type="pres">
      <dgm:prSet presAssocID="{C117C091-8969-4512-B7D4-1231DFD736F0}" presName="conn2-1" presStyleLbl="parChTrans1D4" presStyleIdx="1" presStyleCnt="11"/>
      <dgm:spPr/>
      <dgm:t>
        <a:bodyPr/>
        <a:lstStyle/>
        <a:p>
          <a:endParaRPr lang="fr-FR"/>
        </a:p>
      </dgm:t>
    </dgm:pt>
    <dgm:pt modelId="{F55A6B22-3EB5-4C29-BC8E-4CC8AF609B49}" type="pres">
      <dgm:prSet presAssocID="{C117C091-8969-4512-B7D4-1231DFD736F0}" presName="connTx" presStyleLbl="parChTrans1D4" presStyleIdx="1" presStyleCnt="11"/>
      <dgm:spPr/>
      <dgm:t>
        <a:bodyPr/>
        <a:lstStyle/>
        <a:p>
          <a:endParaRPr lang="fr-FR"/>
        </a:p>
      </dgm:t>
    </dgm:pt>
    <dgm:pt modelId="{A57C852E-64FF-4FB8-B35D-9CEFB39AE41C}" type="pres">
      <dgm:prSet presAssocID="{A86BAF85-B9CB-443D-A0D6-1EBF3B34E8EA}" presName="root2" presStyleCnt="0"/>
      <dgm:spPr/>
    </dgm:pt>
    <dgm:pt modelId="{4B56460A-9631-4B9B-B867-45EF9927FBB3}" type="pres">
      <dgm:prSet presAssocID="{A86BAF85-B9CB-443D-A0D6-1EBF3B34E8EA}" presName="LevelTwoTextNode" presStyleLbl="node4" presStyleIdx="1" presStyleCnt="11" custLinFactNeighborX="53566" custLinFactNeighborY="9370">
        <dgm:presLayoutVars>
          <dgm:chPref val="3"/>
        </dgm:presLayoutVars>
      </dgm:prSet>
      <dgm:spPr/>
      <dgm:t>
        <a:bodyPr/>
        <a:lstStyle/>
        <a:p>
          <a:endParaRPr lang="fr-FR"/>
        </a:p>
      </dgm:t>
    </dgm:pt>
    <dgm:pt modelId="{15CFDDD3-61E5-4187-9743-C72156CFD013}" type="pres">
      <dgm:prSet presAssocID="{A86BAF85-B9CB-443D-A0D6-1EBF3B34E8EA}" presName="level3hierChild" presStyleCnt="0"/>
      <dgm:spPr/>
    </dgm:pt>
    <dgm:pt modelId="{71A30B57-3EAD-42C3-B020-C1BAF9E9F7A7}" type="pres">
      <dgm:prSet presAssocID="{D72B79A2-9315-4026-AA29-6A97D84E9C3E}" presName="conn2-1" presStyleLbl="parChTrans1D4" presStyleIdx="2" presStyleCnt="11"/>
      <dgm:spPr/>
      <dgm:t>
        <a:bodyPr/>
        <a:lstStyle/>
        <a:p>
          <a:endParaRPr lang="fr-FR"/>
        </a:p>
      </dgm:t>
    </dgm:pt>
    <dgm:pt modelId="{66467141-157C-4C98-B0EE-92A03EA43895}" type="pres">
      <dgm:prSet presAssocID="{D72B79A2-9315-4026-AA29-6A97D84E9C3E}" presName="connTx" presStyleLbl="parChTrans1D4" presStyleIdx="2" presStyleCnt="11"/>
      <dgm:spPr/>
      <dgm:t>
        <a:bodyPr/>
        <a:lstStyle/>
        <a:p>
          <a:endParaRPr lang="fr-FR"/>
        </a:p>
      </dgm:t>
    </dgm:pt>
    <dgm:pt modelId="{CF1291FE-1E7B-49F2-A06D-AF5768A49FFE}" type="pres">
      <dgm:prSet presAssocID="{D7BD690E-0677-4F60-81B4-4772FB736942}" presName="root2" presStyleCnt="0"/>
      <dgm:spPr/>
    </dgm:pt>
    <dgm:pt modelId="{53EFA4DD-5647-45AB-B09A-CFD9A2151E7E}" type="pres">
      <dgm:prSet presAssocID="{D7BD690E-0677-4F60-81B4-4772FB736942}" presName="LevelTwoTextNode" presStyleLbl="node4" presStyleIdx="2" presStyleCnt="11" custLinFactNeighborX="52017" custLinFactNeighborY="2343">
        <dgm:presLayoutVars>
          <dgm:chPref val="3"/>
        </dgm:presLayoutVars>
      </dgm:prSet>
      <dgm:spPr/>
      <dgm:t>
        <a:bodyPr/>
        <a:lstStyle/>
        <a:p>
          <a:endParaRPr lang="fr-FR"/>
        </a:p>
      </dgm:t>
    </dgm:pt>
    <dgm:pt modelId="{261D347F-5241-4E05-BC40-58AC75799530}" type="pres">
      <dgm:prSet presAssocID="{D7BD690E-0677-4F60-81B4-4772FB736942}" presName="level3hierChild" presStyleCnt="0"/>
      <dgm:spPr/>
    </dgm:pt>
    <dgm:pt modelId="{85DC06DE-D6BE-4F83-BD90-5573495AFCF6}" type="pres">
      <dgm:prSet presAssocID="{757A979A-F55A-4402-BA56-FBDBB5E02EF3}" presName="conn2-1" presStyleLbl="parChTrans1D3" presStyleIdx="1" presStyleCnt="4"/>
      <dgm:spPr/>
      <dgm:t>
        <a:bodyPr/>
        <a:lstStyle/>
        <a:p>
          <a:endParaRPr lang="fr-FR"/>
        </a:p>
      </dgm:t>
    </dgm:pt>
    <dgm:pt modelId="{C017631F-E684-407E-A370-C4CF394442C7}" type="pres">
      <dgm:prSet presAssocID="{757A979A-F55A-4402-BA56-FBDBB5E02EF3}" presName="connTx" presStyleLbl="parChTrans1D3" presStyleIdx="1" presStyleCnt="4"/>
      <dgm:spPr/>
      <dgm:t>
        <a:bodyPr/>
        <a:lstStyle/>
        <a:p>
          <a:endParaRPr lang="fr-FR"/>
        </a:p>
      </dgm:t>
    </dgm:pt>
    <dgm:pt modelId="{2806A0AF-29BD-4F40-8FF6-C10A20043D9D}" type="pres">
      <dgm:prSet presAssocID="{5FA4DBE8-83F5-473D-9719-7596F942838B}" presName="root2" presStyleCnt="0"/>
      <dgm:spPr/>
    </dgm:pt>
    <dgm:pt modelId="{268C0161-95F9-425C-BB38-09956E80B3E0}" type="pres">
      <dgm:prSet presAssocID="{5FA4DBE8-83F5-473D-9719-7596F942838B}" presName="LevelTwoTextNode" presStyleLbl="node3" presStyleIdx="1" presStyleCnt="4" custLinFactX="-29594" custLinFactNeighborX="-100000" custLinFactNeighborY="-4814">
        <dgm:presLayoutVars>
          <dgm:chPref val="3"/>
        </dgm:presLayoutVars>
      </dgm:prSet>
      <dgm:spPr/>
      <dgm:t>
        <a:bodyPr/>
        <a:lstStyle/>
        <a:p>
          <a:endParaRPr lang="fr-FR"/>
        </a:p>
      </dgm:t>
    </dgm:pt>
    <dgm:pt modelId="{F5177DA9-8FD0-42DA-BF6C-7D2A2FFE0CB0}" type="pres">
      <dgm:prSet presAssocID="{5FA4DBE8-83F5-473D-9719-7596F942838B}" presName="level3hierChild" presStyleCnt="0"/>
      <dgm:spPr/>
    </dgm:pt>
    <dgm:pt modelId="{19E79D7F-6ED1-4ECA-BC71-EFE901C489E4}" type="pres">
      <dgm:prSet presAssocID="{82A2D937-37B1-4A45-B3B5-09603C03FF05}" presName="conn2-1" presStyleLbl="parChTrans1D4" presStyleIdx="3" presStyleCnt="11"/>
      <dgm:spPr/>
      <dgm:t>
        <a:bodyPr/>
        <a:lstStyle/>
        <a:p>
          <a:endParaRPr lang="fr-FR"/>
        </a:p>
      </dgm:t>
    </dgm:pt>
    <dgm:pt modelId="{3D520659-9AD0-4A12-A2E4-39425BB28837}" type="pres">
      <dgm:prSet presAssocID="{82A2D937-37B1-4A45-B3B5-09603C03FF05}" presName="connTx" presStyleLbl="parChTrans1D4" presStyleIdx="3" presStyleCnt="11"/>
      <dgm:spPr/>
      <dgm:t>
        <a:bodyPr/>
        <a:lstStyle/>
        <a:p>
          <a:endParaRPr lang="fr-FR"/>
        </a:p>
      </dgm:t>
    </dgm:pt>
    <dgm:pt modelId="{E04AB3F4-2060-44F5-9451-69E1F0CCB192}" type="pres">
      <dgm:prSet presAssocID="{FECF659A-9AB4-48F7-943C-5A6AF5230200}" presName="root2" presStyleCnt="0"/>
      <dgm:spPr/>
    </dgm:pt>
    <dgm:pt modelId="{5028610C-67FC-40B8-97E9-4A0A902BEBC4}" type="pres">
      <dgm:prSet presAssocID="{FECF659A-9AB4-48F7-943C-5A6AF5230200}" presName="LevelTwoTextNode" presStyleLbl="node4" presStyleIdx="3" presStyleCnt="11" custLinFactNeighborX="52461" custLinFactNeighborY="1025">
        <dgm:presLayoutVars>
          <dgm:chPref val="3"/>
        </dgm:presLayoutVars>
      </dgm:prSet>
      <dgm:spPr/>
      <dgm:t>
        <a:bodyPr/>
        <a:lstStyle/>
        <a:p>
          <a:endParaRPr lang="fr-FR"/>
        </a:p>
      </dgm:t>
    </dgm:pt>
    <dgm:pt modelId="{5FC7FB3E-C857-40B9-A2FB-9D785A5523D2}" type="pres">
      <dgm:prSet presAssocID="{FECF659A-9AB4-48F7-943C-5A6AF5230200}" presName="level3hierChild" presStyleCnt="0"/>
      <dgm:spPr/>
    </dgm:pt>
    <dgm:pt modelId="{E34019BF-29DB-4579-AEDD-2BE2B6F26C65}" type="pres">
      <dgm:prSet presAssocID="{82C6C435-AB4F-4D4D-A0AD-C92BF4422ED5}" presName="conn2-1" presStyleLbl="parChTrans1D4" presStyleIdx="4" presStyleCnt="11"/>
      <dgm:spPr/>
      <dgm:t>
        <a:bodyPr/>
        <a:lstStyle/>
        <a:p>
          <a:endParaRPr lang="fr-FR"/>
        </a:p>
      </dgm:t>
    </dgm:pt>
    <dgm:pt modelId="{9E95522A-B9D9-4C4F-8FFB-E4F73FE8C547}" type="pres">
      <dgm:prSet presAssocID="{82C6C435-AB4F-4D4D-A0AD-C92BF4422ED5}" presName="connTx" presStyleLbl="parChTrans1D4" presStyleIdx="4" presStyleCnt="11"/>
      <dgm:spPr/>
      <dgm:t>
        <a:bodyPr/>
        <a:lstStyle/>
        <a:p>
          <a:endParaRPr lang="fr-FR"/>
        </a:p>
      </dgm:t>
    </dgm:pt>
    <dgm:pt modelId="{3C1D8ECD-E24E-4CC7-A5C0-CC185F5CD11A}" type="pres">
      <dgm:prSet presAssocID="{703B45D3-6105-4897-9E35-15DD3779A049}" presName="root2" presStyleCnt="0"/>
      <dgm:spPr/>
    </dgm:pt>
    <dgm:pt modelId="{A0B47BC3-BAA0-4BB5-A130-DAB314E577A7}" type="pres">
      <dgm:prSet presAssocID="{703B45D3-6105-4897-9E35-15DD3779A049}" presName="LevelTwoTextNode" presStyleLbl="node4" presStyleIdx="4" presStyleCnt="11" custLinFactNeighborX="52461" custLinFactNeighborY="1025">
        <dgm:presLayoutVars>
          <dgm:chPref val="3"/>
        </dgm:presLayoutVars>
      </dgm:prSet>
      <dgm:spPr/>
      <dgm:t>
        <a:bodyPr/>
        <a:lstStyle/>
        <a:p>
          <a:endParaRPr lang="fr-FR"/>
        </a:p>
      </dgm:t>
    </dgm:pt>
    <dgm:pt modelId="{5009ED0D-8904-491B-BF83-D47A5A540340}" type="pres">
      <dgm:prSet presAssocID="{703B45D3-6105-4897-9E35-15DD3779A049}" presName="level3hierChild" presStyleCnt="0"/>
      <dgm:spPr/>
    </dgm:pt>
    <dgm:pt modelId="{DE2BDF56-FE85-40E5-BEAB-714105FE8882}" type="pres">
      <dgm:prSet presAssocID="{1E077AE2-06C3-44AE-92FC-23F226D78A03}" presName="conn2-1" presStyleLbl="parChTrans1D4" presStyleIdx="5" presStyleCnt="11"/>
      <dgm:spPr/>
      <dgm:t>
        <a:bodyPr/>
        <a:lstStyle/>
        <a:p>
          <a:endParaRPr lang="fr-FR"/>
        </a:p>
      </dgm:t>
    </dgm:pt>
    <dgm:pt modelId="{C179BE15-A388-4956-97E5-214320EECD91}" type="pres">
      <dgm:prSet presAssocID="{1E077AE2-06C3-44AE-92FC-23F226D78A03}" presName="connTx" presStyleLbl="parChTrans1D4" presStyleIdx="5" presStyleCnt="11"/>
      <dgm:spPr/>
      <dgm:t>
        <a:bodyPr/>
        <a:lstStyle/>
        <a:p>
          <a:endParaRPr lang="fr-FR"/>
        </a:p>
      </dgm:t>
    </dgm:pt>
    <dgm:pt modelId="{61503D72-AC53-4746-BCB6-0AB4E868A5A0}" type="pres">
      <dgm:prSet presAssocID="{508CCCBA-D90A-47AB-8FAC-83DDCBF3BD6D}" presName="root2" presStyleCnt="0"/>
      <dgm:spPr/>
    </dgm:pt>
    <dgm:pt modelId="{E9C3CC37-EAE2-4C39-A094-51B3D5295433}" type="pres">
      <dgm:prSet presAssocID="{508CCCBA-D90A-47AB-8FAC-83DDCBF3BD6D}" presName="LevelTwoTextNode" presStyleLbl="node4" presStyleIdx="5" presStyleCnt="11" custLinFactNeighborX="52461" custLinFactNeighborY="1025">
        <dgm:presLayoutVars>
          <dgm:chPref val="3"/>
        </dgm:presLayoutVars>
      </dgm:prSet>
      <dgm:spPr/>
      <dgm:t>
        <a:bodyPr/>
        <a:lstStyle/>
        <a:p>
          <a:endParaRPr lang="fr-FR"/>
        </a:p>
      </dgm:t>
    </dgm:pt>
    <dgm:pt modelId="{0E94E4A7-3FD8-47EF-BA58-AFF2BAEC0768}" type="pres">
      <dgm:prSet presAssocID="{508CCCBA-D90A-47AB-8FAC-83DDCBF3BD6D}" presName="level3hierChild" presStyleCnt="0"/>
      <dgm:spPr/>
    </dgm:pt>
    <dgm:pt modelId="{6645681B-E438-4A80-B506-61B94187E42C}" type="pres">
      <dgm:prSet presAssocID="{4792D027-046A-4578-82E8-F14A5946D32D}" presName="conn2-1" presStyleLbl="parChTrans1D4" presStyleIdx="6" presStyleCnt="11"/>
      <dgm:spPr/>
      <dgm:t>
        <a:bodyPr/>
        <a:lstStyle/>
        <a:p>
          <a:endParaRPr lang="fr-FR"/>
        </a:p>
      </dgm:t>
    </dgm:pt>
    <dgm:pt modelId="{9EBEA4B2-5D76-42AD-B6B5-5FC9B7BF1C6F}" type="pres">
      <dgm:prSet presAssocID="{4792D027-046A-4578-82E8-F14A5946D32D}" presName="connTx" presStyleLbl="parChTrans1D4" presStyleIdx="6" presStyleCnt="11"/>
      <dgm:spPr/>
      <dgm:t>
        <a:bodyPr/>
        <a:lstStyle/>
        <a:p>
          <a:endParaRPr lang="fr-FR"/>
        </a:p>
      </dgm:t>
    </dgm:pt>
    <dgm:pt modelId="{C00E0AB1-9891-47E1-8BE2-94864A7E13FA}" type="pres">
      <dgm:prSet presAssocID="{86A2BF4C-FD78-49F6-A255-E31A557907BE}" presName="root2" presStyleCnt="0"/>
      <dgm:spPr/>
    </dgm:pt>
    <dgm:pt modelId="{C0E548BF-BD4F-48FC-A7F2-84C5B0A419A7}" type="pres">
      <dgm:prSet presAssocID="{86A2BF4C-FD78-49F6-A255-E31A557907BE}" presName="LevelTwoTextNode" presStyleLbl="node4" presStyleIdx="6" presStyleCnt="11" custLinFactNeighborX="52461" custLinFactNeighborY="1025">
        <dgm:presLayoutVars>
          <dgm:chPref val="3"/>
        </dgm:presLayoutVars>
      </dgm:prSet>
      <dgm:spPr/>
      <dgm:t>
        <a:bodyPr/>
        <a:lstStyle/>
        <a:p>
          <a:endParaRPr lang="fr-FR"/>
        </a:p>
      </dgm:t>
    </dgm:pt>
    <dgm:pt modelId="{0F347845-880E-47D1-B950-327601629EDD}" type="pres">
      <dgm:prSet presAssocID="{86A2BF4C-FD78-49F6-A255-E31A557907BE}" presName="level3hierChild" presStyleCnt="0"/>
      <dgm:spPr/>
    </dgm:pt>
    <dgm:pt modelId="{89DC78B0-B48F-4464-90C8-0F12E61CEEBB}" type="pres">
      <dgm:prSet presAssocID="{15D0D45A-EF0F-4AB8-AFAA-B1A34603A0AC}" presName="conn2-1" presStyleLbl="parChTrans1D2" presStyleIdx="1" presStyleCnt="2"/>
      <dgm:spPr/>
      <dgm:t>
        <a:bodyPr/>
        <a:lstStyle/>
        <a:p>
          <a:endParaRPr lang="fr-FR"/>
        </a:p>
      </dgm:t>
    </dgm:pt>
    <dgm:pt modelId="{48A560AC-32F1-459B-8038-A121FE65458B}" type="pres">
      <dgm:prSet presAssocID="{15D0D45A-EF0F-4AB8-AFAA-B1A34603A0AC}" presName="connTx" presStyleLbl="parChTrans1D2" presStyleIdx="1" presStyleCnt="2"/>
      <dgm:spPr/>
      <dgm:t>
        <a:bodyPr/>
        <a:lstStyle/>
        <a:p>
          <a:endParaRPr lang="fr-FR"/>
        </a:p>
      </dgm:t>
    </dgm:pt>
    <dgm:pt modelId="{24924BE5-3B55-4833-BD92-E91FF568D4CE}" type="pres">
      <dgm:prSet presAssocID="{9C57B64E-0239-4E05-9E5A-35560B1A15AA}" presName="root2" presStyleCnt="0"/>
      <dgm:spPr/>
    </dgm:pt>
    <dgm:pt modelId="{E45922CD-3C7B-47E8-A447-1A3627230F13}" type="pres">
      <dgm:prSet presAssocID="{9C57B64E-0239-4E05-9E5A-35560B1A15AA}" presName="LevelTwoTextNode" presStyleLbl="node2" presStyleIdx="1" presStyleCnt="2" custLinFactX="-64108" custLinFactNeighborX="-100000" custLinFactNeighborY="3350">
        <dgm:presLayoutVars>
          <dgm:chPref val="3"/>
        </dgm:presLayoutVars>
      </dgm:prSet>
      <dgm:spPr/>
      <dgm:t>
        <a:bodyPr/>
        <a:lstStyle/>
        <a:p>
          <a:endParaRPr lang="fr-FR"/>
        </a:p>
      </dgm:t>
    </dgm:pt>
    <dgm:pt modelId="{3AE9BB35-AFB3-462A-8283-95C9B9BB4CE0}" type="pres">
      <dgm:prSet presAssocID="{9C57B64E-0239-4E05-9E5A-35560B1A15AA}" presName="level3hierChild" presStyleCnt="0"/>
      <dgm:spPr/>
    </dgm:pt>
    <dgm:pt modelId="{C2041B6D-67FF-460D-8F88-4678F9367690}" type="pres">
      <dgm:prSet presAssocID="{AC7EDF29-95FF-4F1C-9961-36F3C3F95288}" presName="conn2-1" presStyleLbl="parChTrans1D3" presStyleIdx="2" presStyleCnt="4"/>
      <dgm:spPr/>
      <dgm:t>
        <a:bodyPr/>
        <a:lstStyle/>
        <a:p>
          <a:endParaRPr lang="fr-FR"/>
        </a:p>
      </dgm:t>
    </dgm:pt>
    <dgm:pt modelId="{D49D41A6-72E8-4072-A743-0A71554D0951}" type="pres">
      <dgm:prSet presAssocID="{AC7EDF29-95FF-4F1C-9961-36F3C3F95288}" presName="connTx" presStyleLbl="parChTrans1D3" presStyleIdx="2" presStyleCnt="4"/>
      <dgm:spPr/>
      <dgm:t>
        <a:bodyPr/>
        <a:lstStyle/>
        <a:p>
          <a:endParaRPr lang="fr-FR"/>
        </a:p>
      </dgm:t>
    </dgm:pt>
    <dgm:pt modelId="{F7AF8C19-7FB4-466A-B78A-6896D8CDB8ED}" type="pres">
      <dgm:prSet presAssocID="{7F06DACD-2DF4-41B4-8683-93F33FD328FB}" presName="root2" presStyleCnt="0"/>
      <dgm:spPr/>
    </dgm:pt>
    <dgm:pt modelId="{F7FC30FD-1239-4884-9577-ECE91564CF70}" type="pres">
      <dgm:prSet presAssocID="{7F06DACD-2DF4-41B4-8683-93F33FD328FB}" presName="LevelTwoTextNode" presStyleLbl="node3" presStyleIdx="2" presStyleCnt="4" custLinFactX="-29594" custLinFactNeighborX="-100000" custLinFactNeighborY="-4814">
        <dgm:presLayoutVars>
          <dgm:chPref val="3"/>
        </dgm:presLayoutVars>
      </dgm:prSet>
      <dgm:spPr/>
      <dgm:t>
        <a:bodyPr/>
        <a:lstStyle/>
        <a:p>
          <a:endParaRPr lang="fr-FR"/>
        </a:p>
      </dgm:t>
    </dgm:pt>
    <dgm:pt modelId="{2B728DD6-EEEC-4099-8231-B20547E4DB51}" type="pres">
      <dgm:prSet presAssocID="{7F06DACD-2DF4-41B4-8683-93F33FD328FB}" presName="level3hierChild" presStyleCnt="0"/>
      <dgm:spPr/>
    </dgm:pt>
    <dgm:pt modelId="{FF3E54E1-906C-441D-88B3-FE6673C86057}" type="pres">
      <dgm:prSet presAssocID="{2D736C19-44D9-44EB-A1FC-55CEA2BE0EBE}" presName="conn2-1" presStyleLbl="parChTrans1D4" presStyleIdx="7" presStyleCnt="11"/>
      <dgm:spPr/>
      <dgm:t>
        <a:bodyPr/>
        <a:lstStyle/>
        <a:p>
          <a:endParaRPr lang="fr-FR"/>
        </a:p>
      </dgm:t>
    </dgm:pt>
    <dgm:pt modelId="{F2234075-7988-4CB0-BF8E-44F1F7A2502F}" type="pres">
      <dgm:prSet presAssocID="{2D736C19-44D9-44EB-A1FC-55CEA2BE0EBE}" presName="connTx" presStyleLbl="parChTrans1D4" presStyleIdx="7" presStyleCnt="11"/>
      <dgm:spPr/>
      <dgm:t>
        <a:bodyPr/>
        <a:lstStyle/>
        <a:p>
          <a:endParaRPr lang="fr-FR"/>
        </a:p>
      </dgm:t>
    </dgm:pt>
    <dgm:pt modelId="{FF6B01C3-1F19-4E98-80BB-63941F382408}" type="pres">
      <dgm:prSet presAssocID="{42EB354D-848D-4E06-A442-B8CEA05340FB}" presName="root2" presStyleCnt="0"/>
      <dgm:spPr/>
    </dgm:pt>
    <dgm:pt modelId="{29B8A6F5-24F7-428B-AEB8-A7050E91DB7F}" type="pres">
      <dgm:prSet presAssocID="{42EB354D-848D-4E06-A442-B8CEA05340FB}" presName="LevelTwoTextNode" presStyleLbl="node4" presStyleIdx="7" presStyleCnt="11" custLinFactNeighborX="52461" custLinFactNeighborY="1025">
        <dgm:presLayoutVars>
          <dgm:chPref val="3"/>
        </dgm:presLayoutVars>
      </dgm:prSet>
      <dgm:spPr/>
      <dgm:t>
        <a:bodyPr/>
        <a:lstStyle/>
        <a:p>
          <a:endParaRPr lang="fr-FR"/>
        </a:p>
      </dgm:t>
    </dgm:pt>
    <dgm:pt modelId="{F2890B91-E5F8-4460-ADBE-31286A4CD66F}" type="pres">
      <dgm:prSet presAssocID="{42EB354D-848D-4E06-A442-B8CEA05340FB}" presName="level3hierChild" presStyleCnt="0"/>
      <dgm:spPr/>
    </dgm:pt>
    <dgm:pt modelId="{9FB49F08-49A7-4A2E-AFAC-10D7E36FB8C5}" type="pres">
      <dgm:prSet presAssocID="{C27A66F0-50F2-4A0B-8424-6FDF45629EC9}" presName="conn2-1" presStyleLbl="parChTrans1D4" presStyleIdx="8" presStyleCnt="11"/>
      <dgm:spPr/>
      <dgm:t>
        <a:bodyPr/>
        <a:lstStyle/>
        <a:p>
          <a:endParaRPr lang="fr-FR"/>
        </a:p>
      </dgm:t>
    </dgm:pt>
    <dgm:pt modelId="{89DA275E-A4C9-4933-822A-95CA471967A5}" type="pres">
      <dgm:prSet presAssocID="{C27A66F0-50F2-4A0B-8424-6FDF45629EC9}" presName="connTx" presStyleLbl="parChTrans1D4" presStyleIdx="8" presStyleCnt="11"/>
      <dgm:spPr/>
      <dgm:t>
        <a:bodyPr/>
        <a:lstStyle/>
        <a:p>
          <a:endParaRPr lang="fr-FR"/>
        </a:p>
      </dgm:t>
    </dgm:pt>
    <dgm:pt modelId="{482C12B7-A807-45C4-9C8E-95841E2A01D2}" type="pres">
      <dgm:prSet presAssocID="{74276667-2095-4768-B459-5A97D0D5E966}" presName="root2" presStyleCnt="0"/>
      <dgm:spPr/>
    </dgm:pt>
    <dgm:pt modelId="{28CC40DE-F9A9-45BC-AE3A-E780E1A14C87}" type="pres">
      <dgm:prSet presAssocID="{74276667-2095-4768-B459-5A97D0D5E966}" presName="LevelTwoTextNode" presStyleLbl="node4" presStyleIdx="8" presStyleCnt="11" custLinFactNeighborX="54539" custLinFactNeighborY="-4142">
        <dgm:presLayoutVars>
          <dgm:chPref val="3"/>
        </dgm:presLayoutVars>
      </dgm:prSet>
      <dgm:spPr/>
      <dgm:t>
        <a:bodyPr/>
        <a:lstStyle/>
        <a:p>
          <a:endParaRPr lang="fr-FR"/>
        </a:p>
      </dgm:t>
    </dgm:pt>
    <dgm:pt modelId="{542874F3-08A4-4D7E-97AB-11EDA4AECEAA}" type="pres">
      <dgm:prSet presAssocID="{74276667-2095-4768-B459-5A97D0D5E966}" presName="level3hierChild" presStyleCnt="0"/>
      <dgm:spPr/>
    </dgm:pt>
    <dgm:pt modelId="{1DD599E7-8E7A-472A-882E-22BC26077AF9}" type="pres">
      <dgm:prSet presAssocID="{B8C7A8D6-E3FB-4D4B-AF6C-C7F4D8A7836E}" presName="conn2-1" presStyleLbl="parChTrans1D3" presStyleIdx="3" presStyleCnt="4"/>
      <dgm:spPr/>
      <dgm:t>
        <a:bodyPr/>
        <a:lstStyle/>
        <a:p>
          <a:endParaRPr lang="fr-FR"/>
        </a:p>
      </dgm:t>
    </dgm:pt>
    <dgm:pt modelId="{456770EE-5544-49D0-9CCD-90FC414994FE}" type="pres">
      <dgm:prSet presAssocID="{B8C7A8D6-E3FB-4D4B-AF6C-C7F4D8A7836E}" presName="connTx" presStyleLbl="parChTrans1D3" presStyleIdx="3" presStyleCnt="4"/>
      <dgm:spPr/>
      <dgm:t>
        <a:bodyPr/>
        <a:lstStyle/>
        <a:p>
          <a:endParaRPr lang="fr-FR"/>
        </a:p>
      </dgm:t>
    </dgm:pt>
    <dgm:pt modelId="{A9486872-D9FE-41C5-85BB-90AF096AB875}" type="pres">
      <dgm:prSet presAssocID="{EC9D4463-40B0-41A5-93C1-724B37EAE304}" presName="root2" presStyleCnt="0"/>
      <dgm:spPr/>
    </dgm:pt>
    <dgm:pt modelId="{7D63B9C1-FA17-412D-8B07-0619B94EB140}" type="pres">
      <dgm:prSet presAssocID="{EC9D4463-40B0-41A5-93C1-724B37EAE304}" presName="LevelTwoTextNode" presStyleLbl="node3" presStyleIdx="3" presStyleCnt="4" custLinFactX="-29594" custLinFactNeighborX="-100000" custLinFactNeighborY="-4814">
        <dgm:presLayoutVars>
          <dgm:chPref val="3"/>
        </dgm:presLayoutVars>
      </dgm:prSet>
      <dgm:spPr/>
      <dgm:t>
        <a:bodyPr/>
        <a:lstStyle/>
        <a:p>
          <a:endParaRPr lang="fr-FR"/>
        </a:p>
      </dgm:t>
    </dgm:pt>
    <dgm:pt modelId="{A30A7A83-90F1-4813-A54D-718DC4BE0D3D}" type="pres">
      <dgm:prSet presAssocID="{EC9D4463-40B0-41A5-93C1-724B37EAE304}" presName="level3hierChild" presStyleCnt="0"/>
      <dgm:spPr/>
    </dgm:pt>
    <dgm:pt modelId="{1EC1EE50-FD97-494D-A55A-446AD0120A0F}" type="pres">
      <dgm:prSet presAssocID="{782CAC2F-A752-49B3-A165-227AEA0E4364}" presName="conn2-1" presStyleLbl="parChTrans1D4" presStyleIdx="9" presStyleCnt="11"/>
      <dgm:spPr/>
      <dgm:t>
        <a:bodyPr/>
        <a:lstStyle/>
        <a:p>
          <a:endParaRPr lang="fr-FR"/>
        </a:p>
      </dgm:t>
    </dgm:pt>
    <dgm:pt modelId="{CB50A489-FD89-46C3-B399-4046B6BF29F1}" type="pres">
      <dgm:prSet presAssocID="{782CAC2F-A752-49B3-A165-227AEA0E4364}" presName="connTx" presStyleLbl="parChTrans1D4" presStyleIdx="9" presStyleCnt="11"/>
      <dgm:spPr/>
      <dgm:t>
        <a:bodyPr/>
        <a:lstStyle/>
        <a:p>
          <a:endParaRPr lang="fr-FR"/>
        </a:p>
      </dgm:t>
    </dgm:pt>
    <dgm:pt modelId="{048008DE-B454-4AB4-A41F-A353022DAFF7}" type="pres">
      <dgm:prSet presAssocID="{22502A10-44F8-46CE-8E88-99099ADEFDC1}" presName="root2" presStyleCnt="0"/>
      <dgm:spPr/>
    </dgm:pt>
    <dgm:pt modelId="{E1061850-B857-4DF5-8B61-F17E1BE4E9A0}" type="pres">
      <dgm:prSet presAssocID="{22502A10-44F8-46CE-8E88-99099ADEFDC1}" presName="LevelTwoTextNode" presStyleLbl="node4" presStyleIdx="9" presStyleCnt="11" custLinFactNeighborX="52461" custLinFactNeighborY="1025">
        <dgm:presLayoutVars>
          <dgm:chPref val="3"/>
        </dgm:presLayoutVars>
      </dgm:prSet>
      <dgm:spPr/>
      <dgm:t>
        <a:bodyPr/>
        <a:lstStyle/>
        <a:p>
          <a:endParaRPr lang="fr-FR"/>
        </a:p>
      </dgm:t>
    </dgm:pt>
    <dgm:pt modelId="{A371BA43-BC68-4272-B449-9D71D2DD157A}" type="pres">
      <dgm:prSet presAssocID="{22502A10-44F8-46CE-8E88-99099ADEFDC1}" presName="level3hierChild" presStyleCnt="0"/>
      <dgm:spPr/>
    </dgm:pt>
    <dgm:pt modelId="{45BD6FA3-1CF7-471E-9E64-6F48F26D4481}" type="pres">
      <dgm:prSet presAssocID="{E289D448-505A-4EEB-B67E-A99E3E053E17}" presName="conn2-1" presStyleLbl="parChTrans1D4" presStyleIdx="10" presStyleCnt="11"/>
      <dgm:spPr/>
      <dgm:t>
        <a:bodyPr/>
        <a:lstStyle/>
        <a:p>
          <a:endParaRPr lang="fr-FR"/>
        </a:p>
      </dgm:t>
    </dgm:pt>
    <dgm:pt modelId="{849B55F8-1A58-4883-8C3E-D18F6379821A}" type="pres">
      <dgm:prSet presAssocID="{E289D448-505A-4EEB-B67E-A99E3E053E17}" presName="connTx" presStyleLbl="parChTrans1D4" presStyleIdx="10" presStyleCnt="11"/>
      <dgm:spPr/>
      <dgm:t>
        <a:bodyPr/>
        <a:lstStyle/>
        <a:p>
          <a:endParaRPr lang="fr-FR"/>
        </a:p>
      </dgm:t>
    </dgm:pt>
    <dgm:pt modelId="{EDC27A0A-63D5-4C6A-94AF-24CE5713406A}" type="pres">
      <dgm:prSet presAssocID="{734FF4B1-1296-4568-906B-EF108D6AE5F8}" presName="root2" presStyleCnt="0"/>
      <dgm:spPr/>
    </dgm:pt>
    <dgm:pt modelId="{AAF7E30E-4265-4200-AA04-F54D8BCFB694}" type="pres">
      <dgm:prSet presAssocID="{734FF4B1-1296-4568-906B-EF108D6AE5F8}" presName="LevelTwoTextNode" presStyleLbl="node4" presStyleIdx="10" presStyleCnt="11" custLinFactNeighborX="52461" custLinFactNeighborY="1025">
        <dgm:presLayoutVars>
          <dgm:chPref val="3"/>
        </dgm:presLayoutVars>
      </dgm:prSet>
      <dgm:spPr/>
      <dgm:t>
        <a:bodyPr/>
        <a:lstStyle/>
        <a:p>
          <a:endParaRPr lang="fr-FR"/>
        </a:p>
      </dgm:t>
    </dgm:pt>
    <dgm:pt modelId="{D424A819-2CC0-4223-AD2E-A44262C05BA4}" type="pres">
      <dgm:prSet presAssocID="{734FF4B1-1296-4568-906B-EF108D6AE5F8}" presName="level3hierChild" presStyleCnt="0"/>
      <dgm:spPr/>
    </dgm:pt>
  </dgm:ptLst>
  <dgm:cxnLst>
    <dgm:cxn modelId="{3581F59E-00E0-49E0-9089-7E2876BACBC7}" type="presOf" srcId="{757A979A-F55A-4402-BA56-FBDBB5E02EF3}" destId="{85DC06DE-D6BE-4F83-BD90-5573495AFCF6}" srcOrd="0" destOrd="0" presId="urn:microsoft.com/office/officeart/2005/8/layout/hierarchy2"/>
    <dgm:cxn modelId="{8AB81DFC-BB39-44CA-85E4-7A2C2E002613}" type="presOf" srcId="{15D0D45A-EF0F-4AB8-AFAA-B1A34603A0AC}" destId="{48A560AC-32F1-459B-8038-A121FE65458B}" srcOrd="1" destOrd="0" presId="urn:microsoft.com/office/officeart/2005/8/layout/hierarchy2"/>
    <dgm:cxn modelId="{53C4740D-DA4B-4EE1-A8CE-9ECADD0CF99F}" type="presOf" srcId="{D7BD690E-0677-4F60-81B4-4772FB736942}" destId="{53EFA4DD-5647-45AB-B09A-CFD9A2151E7E}" srcOrd="0" destOrd="0" presId="urn:microsoft.com/office/officeart/2005/8/layout/hierarchy2"/>
    <dgm:cxn modelId="{417B075F-E5C1-4DC6-812B-E83F51FA0986}" type="presOf" srcId="{703B45D3-6105-4897-9E35-15DD3779A049}" destId="{A0B47BC3-BAA0-4BB5-A130-DAB314E577A7}" srcOrd="0" destOrd="0" presId="urn:microsoft.com/office/officeart/2005/8/layout/hierarchy2"/>
    <dgm:cxn modelId="{DFDF696E-2CF8-4AED-AADA-1AFEA70B4219}" type="presOf" srcId="{82A2D937-37B1-4A45-B3B5-09603C03FF05}" destId="{19E79D7F-6ED1-4ECA-BC71-EFE901C489E4}" srcOrd="0" destOrd="0" presId="urn:microsoft.com/office/officeart/2005/8/layout/hierarchy2"/>
    <dgm:cxn modelId="{CE9D4922-BB1B-4260-BDE5-448C43048434}" srcId="{9C57B64E-0239-4E05-9E5A-35560B1A15AA}" destId="{7F06DACD-2DF4-41B4-8683-93F33FD328FB}" srcOrd="0" destOrd="0" parTransId="{AC7EDF29-95FF-4F1C-9961-36F3C3F95288}" sibTransId="{76EBC7B3-FA57-45A4-B93D-4B6C1A8ABD23}"/>
    <dgm:cxn modelId="{92FD0123-CBF5-4AAF-A355-C0A51E3FECB6}" type="presOf" srcId="{2D736C19-44D9-44EB-A1FC-55CEA2BE0EBE}" destId="{FF3E54E1-906C-441D-88B3-FE6673C86057}" srcOrd="0" destOrd="0" presId="urn:microsoft.com/office/officeart/2005/8/layout/hierarchy2"/>
    <dgm:cxn modelId="{4B7D9EBE-1D6F-4100-B8A3-E2C85E6F9196}" type="presOf" srcId="{AC7EDF29-95FF-4F1C-9961-36F3C3F95288}" destId="{C2041B6D-67FF-460D-8F88-4678F9367690}" srcOrd="0" destOrd="0" presId="urn:microsoft.com/office/officeart/2005/8/layout/hierarchy2"/>
    <dgm:cxn modelId="{C17FA354-02A9-4B54-BDC5-3096FDC96C9F}" type="presOf" srcId="{E289D448-505A-4EEB-B67E-A99E3E053E17}" destId="{849B55F8-1A58-4883-8C3E-D18F6379821A}" srcOrd="1" destOrd="0" presId="urn:microsoft.com/office/officeart/2005/8/layout/hierarchy2"/>
    <dgm:cxn modelId="{5BE306B8-CCC9-4B30-AFEC-7708F28BC3D9}" type="presOf" srcId="{2EA0DDEE-C3BE-4291-A09C-01BAA0A87162}" destId="{C4AF0141-41E7-4F88-B10D-4409E51E5BCA}" srcOrd="0" destOrd="0" presId="urn:microsoft.com/office/officeart/2005/8/layout/hierarchy2"/>
    <dgm:cxn modelId="{CF17A698-FB79-4147-B55B-581EBD348F9C}" type="presOf" srcId="{EC9D4463-40B0-41A5-93C1-724B37EAE304}" destId="{7D63B9C1-FA17-412D-8B07-0619B94EB140}" srcOrd="0" destOrd="0" presId="urn:microsoft.com/office/officeart/2005/8/layout/hierarchy2"/>
    <dgm:cxn modelId="{8B7E9B9C-B9B3-4C10-924D-A5CA65E48295}" type="presOf" srcId="{757A979A-F55A-4402-BA56-FBDBB5E02EF3}" destId="{C017631F-E684-407E-A370-C4CF394442C7}" srcOrd="1" destOrd="0" presId="urn:microsoft.com/office/officeart/2005/8/layout/hierarchy2"/>
    <dgm:cxn modelId="{AFF528FB-BDCA-46DF-909C-A37E4E13AF7D}" type="presOf" srcId="{707DD23C-7D1B-4F41-9D47-33F14B6361B0}" destId="{0AC51C44-35E0-4E3A-BBEF-4F667DDAE20E}" srcOrd="0" destOrd="0" presId="urn:microsoft.com/office/officeart/2005/8/layout/hierarchy2"/>
    <dgm:cxn modelId="{8254F863-E9AC-4986-A825-4A16E13D109F}" srcId="{7F06DACD-2DF4-41B4-8683-93F33FD328FB}" destId="{74276667-2095-4768-B459-5A97D0D5E966}" srcOrd="1" destOrd="0" parTransId="{C27A66F0-50F2-4A0B-8424-6FDF45629EC9}" sibTransId="{6E92F66C-BB4B-4A56-9B89-52C66F18CA52}"/>
    <dgm:cxn modelId="{80F0CFE3-D832-495F-8115-338E7E337ADA}" type="presOf" srcId="{74276667-2095-4768-B459-5A97D0D5E966}" destId="{28CC40DE-F9A9-45BC-AE3A-E780E1A14C87}" srcOrd="0" destOrd="0" presId="urn:microsoft.com/office/officeart/2005/8/layout/hierarchy2"/>
    <dgm:cxn modelId="{48D9CEE7-4EA7-4A6E-915A-E22FA8F5212C}" srcId="{EC9D4463-40B0-41A5-93C1-724B37EAE304}" destId="{22502A10-44F8-46CE-8E88-99099ADEFDC1}" srcOrd="0" destOrd="0" parTransId="{782CAC2F-A752-49B3-A165-227AEA0E4364}" sibTransId="{FDBD4D13-DB60-416A-BED6-A9CF8FB3196D}"/>
    <dgm:cxn modelId="{3582937A-AE62-4731-B15F-EFB8EDA70ADE}" type="presOf" srcId="{D72B79A2-9315-4026-AA29-6A97D84E9C3E}" destId="{66467141-157C-4C98-B0EE-92A03EA43895}" srcOrd="1" destOrd="0" presId="urn:microsoft.com/office/officeart/2005/8/layout/hierarchy2"/>
    <dgm:cxn modelId="{60A1E111-A66C-43D2-A374-1555CF78A623}" srcId="{BFA23F4A-EFB2-4083-9CE0-510937268CA5}" destId="{DDE71314-06F2-46AE-8875-309BA5132EF6}" srcOrd="0" destOrd="0" parTransId="{6A811653-EB81-43B0-8B1C-E73D22347B35}" sibTransId="{A7E313F7-68E5-48DB-84B3-3AF325602F73}"/>
    <dgm:cxn modelId="{16BCEB06-7F34-4692-8FAB-DC1A279DA4CC}" type="presOf" srcId="{C27A66F0-50F2-4A0B-8424-6FDF45629EC9}" destId="{89DA275E-A4C9-4933-822A-95CA471967A5}" srcOrd="1" destOrd="0" presId="urn:microsoft.com/office/officeart/2005/8/layout/hierarchy2"/>
    <dgm:cxn modelId="{2656A42D-7A0D-4C3D-BA96-6B8FB677EC2C}" srcId="{5FA4DBE8-83F5-473D-9719-7596F942838B}" destId="{703B45D3-6105-4897-9E35-15DD3779A049}" srcOrd="1" destOrd="0" parTransId="{82C6C435-AB4F-4D4D-A0AD-C92BF4422ED5}" sibTransId="{93F4C28D-FCFA-464B-820F-80F0D2654BBB}"/>
    <dgm:cxn modelId="{09DC3756-FEC2-4AE7-985D-158D95F98548}" srcId="{EC9D4463-40B0-41A5-93C1-724B37EAE304}" destId="{734FF4B1-1296-4568-906B-EF108D6AE5F8}" srcOrd="1" destOrd="0" parTransId="{E289D448-505A-4EEB-B67E-A99E3E053E17}" sibTransId="{393E2AD6-7271-4C2B-B840-68915239CC25}"/>
    <dgm:cxn modelId="{29270A12-2376-482D-9012-BCE0E24BEED8}" type="presOf" srcId="{FECF659A-9AB4-48F7-943C-5A6AF5230200}" destId="{5028610C-67FC-40B8-97E9-4A0A902BEBC4}" srcOrd="0" destOrd="0" presId="urn:microsoft.com/office/officeart/2005/8/layout/hierarchy2"/>
    <dgm:cxn modelId="{A681B7CE-E2FB-4407-B86C-34D256EE3F5C}" srcId="{7F06DACD-2DF4-41B4-8683-93F33FD328FB}" destId="{42EB354D-848D-4E06-A442-B8CEA05340FB}" srcOrd="0" destOrd="0" parTransId="{2D736C19-44D9-44EB-A1FC-55CEA2BE0EBE}" sibTransId="{51F20BFB-799A-4970-A7AC-4E977910E786}"/>
    <dgm:cxn modelId="{87215795-27CE-4682-9D8A-FFB032808CD2}" type="presOf" srcId="{42EB354D-848D-4E06-A442-B8CEA05340FB}" destId="{29B8A6F5-24F7-428B-AEB8-A7050E91DB7F}" srcOrd="0" destOrd="0" presId="urn:microsoft.com/office/officeart/2005/8/layout/hierarchy2"/>
    <dgm:cxn modelId="{4EBCEA9B-6E78-4AA6-A265-07DC0171A730}" type="presOf" srcId="{C117C091-8969-4512-B7D4-1231DFD736F0}" destId="{F55A6B22-3EB5-4C29-BC8E-4CC8AF609B49}" srcOrd="1" destOrd="0" presId="urn:microsoft.com/office/officeart/2005/8/layout/hierarchy2"/>
    <dgm:cxn modelId="{7594B950-F905-4670-8ACA-DEB74A517861}" type="presOf" srcId="{15D0D45A-EF0F-4AB8-AFAA-B1A34603A0AC}" destId="{89DC78B0-B48F-4464-90C8-0F12E61CEEBB}" srcOrd="0" destOrd="0" presId="urn:microsoft.com/office/officeart/2005/8/layout/hierarchy2"/>
    <dgm:cxn modelId="{880C1409-7298-49FE-9F9A-50D66958D1F3}" type="presOf" srcId="{82C6C435-AB4F-4D4D-A0AD-C92BF4422ED5}" destId="{E34019BF-29DB-4579-AEDD-2BE2B6F26C65}" srcOrd="0" destOrd="0" presId="urn:microsoft.com/office/officeart/2005/8/layout/hierarchy2"/>
    <dgm:cxn modelId="{DF9C4627-F4D1-44A1-ADA2-43A140B611FD}" type="presOf" srcId="{9C57B64E-0239-4E05-9E5A-35560B1A15AA}" destId="{E45922CD-3C7B-47E8-A447-1A3627230F13}" srcOrd="0" destOrd="0" presId="urn:microsoft.com/office/officeart/2005/8/layout/hierarchy2"/>
    <dgm:cxn modelId="{7BA8512C-FC89-4244-BF8C-7E9D75593815}" type="presOf" srcId="{C27A66F0-50F2-4A0B-8424-6FDF45629EC9}" destId="{9FB49F08-49A7-4A2E-AFAC-10D7E36FB8C5}" srcOrd="0" destOrd="0" presId="urn:microsoft.com/office/officeart/2005/8/layout/hierarchy2"/>
    <dgm:cxn modelId="{DE48E6C1-73BE-448B-AA59-6FFB48D674FB}" srcId="{5FA4DBE8-83F5-473D-9719-7596F942838B}" destId="{86A2BF4C-FD78-49F6-A255-E31A557907BE}" srcOrd="3" destOrd="0" parTransId="{4792D027-046A-4578-82E8-F14A5946D32D}" sibTransId="{7AD90F4F-FF20-4A92-A6D3-213EEBC4FCD4}"/>
    <dgm:cxn modelId="{82155E11-589C-4348-9C87-08300EDBF38D}" type="presOf" srcId="{008CFA34-56FB-4415-96D9-A343E5474E52}" destId="{C8A7BC70-1EE8-47F6-B900-4CC2EC557C6E}" srcOrd="0" destOrd="0" presId="urn:microsoft.com/office/officeart/2005/8/layout/hierarchy2"/>
    <dgm:cxn modelId="{E1079E72-5A79-4F7D-8345-B73B82888A80}" type="presOf" srcId="{C42FA189-D32A-4D3F-8887-9E0078BC0756}" destId="{F48E1A5A-DDB9-49B2-9DAA-7FF4244C2839}" srcOrd="1" destOrd="0" presId="urn:microsoft.com/office/officeart/2005/8/layout/hierarchy2"/>
    <dgm:cxn modelId="{53DAA3E6-03EF-4F70-BB14-0B51A16B2713}" type="presOf" srcId="{734FF4B1-1296-4568-906B-EF108D6AE5F8}" destId="{AAF7E30E-4265-4200-AA04-F54D8BCFB694}" srcOrd="0" destOrd="0" presId="urn:microsoft.com/office/officeart/2005/8/layout/hierarchy2"/>
    <dgm:cxn modelId="{65E253F6-91DC-4909-8038-3B2E084F9406}" type="presOf" srcId="{B8C7A8D6-E3FB-4D4B-AF6C-C7F4D8A7836E}" destId="{1DD599E7-8E7A-472A-882E-22BC26077AF9}" srcOrd="0" destOrd="0" presId="urn:microsoft.com/office/officeart/2005/8/layout/hierarchy2"/>
    <dgm:cxn modelId="{90926E3B-EC19-4F01-B134-07B8BFF5B31F}" type="presOf" srcId="{C117C091-8969-4512-B7D4-1231DFD736F0}" destId="{8A9F4D6F-CFC7-48EE-982B-7D0BB9EE0A76}" srcOrd="0" destOrd="0" presId="urn:microsoft.com/office/officeart/2005/8/layout/hierarchy2"/>
    <dgm:cxn modelId="{FA487568-6793-45B3-8A84-29A20CA8F8A9}" type="presOf" srcId="{AC7EDF29-95FF-4F1C-9961-36F3C3F95288}" destId="{D49D41A6-72E8-4072-A743-0A71554D0951}" srcOrd="1" destOrd="0" presId="urn:microsoft.com/office/officeart/2005/8/layout/hierarchy2"/>
    <dgm:cxn modelId="{BE0E2222-4F65-4D2F-BE5D-9830C4FF960D}" srcId="{9C57B64E-0239-4E05-9E5A-35560B1A15AA}" destId="{EC9D4463-40B0-41A5-93C1-724B37EAE304}" srcOrd="1" destOrd="0" parTransId="{B8C7A8D6-E3FB-4D4B-AF6C-C7F4D8A7836E}" sibTransId="{A51CDC1E-3214-489C-B23B-35FD87E823D5}"/>
    <dgm:cxn modelId="{6AD85DB0-F2F5-4F0F-9CB3-088F53D53933}" type="presOf" srcId="{A86BAF85-B9CB-443D-A0D6-1EBF3B34E8EA}" destId="{4B56460A-9631-4B9B-B867-45EF9927FBB3}" srcOrd="0" destOrd="0" presId="urn:microsoft.com/office/officeart/2005/8/layout/hierarchy2"/>
    <dgm:cxn modelId="{BB96D0A6-5230-445D-8A28-86EF08A50A97}" type="presOf" srcId="{782CAC2F-A752-49B3-A165-227AEA0E4364}" destId="{1EC1EE50-FD97-494D-A55A-446AD0120A0F}" srcOrd="0" destOrd="0" presId="urn:microsoft.com/office/officeart/2005/8/layout/hierarchy2"/>
    <dgm:cxn modelId="{462F83DE-0AA5-4ACC-A00D-E878C076E423}" type="presOf" srcId="{82A2D937-37B1-4A45-B3B5-09603C03FF05}" destId="{3D520659-9AD0-4A12-A2E4-39425BB28837}" srcOrd="1" destOrd="0" presId="urn:microsoft.com/office/officeart/2005/8/layout/hierarchy2"/>
    <dgm:cxn modelId="{DCB56989-0830-4C2F-A315-4025A9EE944F}" type="presOf" srcId="{96A04674-A50E-4A2B-9C4D-680169FA0386}" destId="{358CE072-0CFD-4ACF-86B0-F3D3535B2941}" srcOrd="0" destOrd="0" presId="urn:microsoft.com/office/officeart/2005/8/layout/hierarchy2"/>
    <dgm:cxn modelId="{3E73023B-A35B-4B63-80C9-33303C16B1CB}" type="presOf" srcId="{6A811653-EB81-43B0-8B1C-E73D22347B35}" destId="{C9F11A0D-43EB-43A3-8AA7-EEE9C349D977}" srcOrd="0" destOrd="0" presId="urn:microsoft.com/office/officeart/2005/8/layout/hierarchy2"/>
    <dgm:cxn modelId="{551B58AC-20F8-4A9B-9844-672402028FA0}" type="presOf" srcId="{5FA4DBE8-83F5-473D-9719-7596F942838B}" destId="{268C0161-95F9-425C-BB38-09956E80B3E0}" srcOrd="0" destOrd="0" presId="urn:microsoft.com/office/officeart/2005/8/layout/hierarchy2"/>
    <dgm:cxn modelId="{036AF45A-3E17-494B-A2E2-37657BC8BA31}" type="presOf" srcId="{1E077AE2-06C3-44AE-92FC-23F226D78A03}" destId="{C179BE15-A388-4956-97E5-214320EECD91}" srcOrd="1" destOrd="0" presId="urn:microsoft.com/office/officeart/2005/8/layout/hierarchy2"/>
    <dgm:cxn modelId="{CE67E0EF-8474-42BE-B935-467244FC1990}" type="presOf" srcId="{E289D448-505A-4EEB-B67E-A99E3E053E17}" destId="{45BD6FA3-1CF7-471E-9E64-6F48F26D4481}" srcOrd="0" destOrd="0" presId="urn:microsoft.com/office/officeart/2005/8/layout/hierarchy2"/>
    <dgm:cxn modelId="{369D7713-4EEF-4C33-B4A8-4B117CA22D4D}" srcId="{008CFA34-56FB-4415-96D9-A343E5474E52}" destId="{96A04674-A50E-4A2B-9C4D-680169FA0386}" srcOrd="0" destOrd="0" parTransId="{D4B4686E-EB4A-45C7-B075-AE46FE4F911C}" sibTransId="{258BC47C-EFDF-4DC1-B6A0-554BA5589198}"/>
    <dgm:cxn modelId="{2FC82708-A018-4C99-88FE-7DE09626C831}" type="presOf" srcId="{C42FA189-D32A-4D3F-8887-9E0078BC0756}" destId="{20D9EB9B-86D5-4F81-85FC-10C081810E53}" srcOrd="0" destOrd="0" presId="urn:microsoft.com/office/officeart/2005/8/layout/hierarchy2"/>
    <dgm:cxn modelId="{729973F8-09B8-4E4C-81E0-947BF998D178}" type="presOf" srcId="{22502A10-44F8-46CE-8E88-99099ADEFDC1}" destId="{E1061850-B857-4DF5-8B61-F17E1BE4E9A0}" srcOrd="0" destOrd="0" presId="urn:microsoft.com/office/officeart/2005/8/layout/hierarchy2"/>
    <dgm:cxn modelId="{C169C70D-FEF7-4D1E-BCAA-265C14A3CE16}" type="presOf" srcId="{B8C7A8D6-E3FB-4D4B-AF6C-C7F4D8A7836E}" destId="{456770EE-5544-49D0-9CCD-90FC414994FE}" srcOrd="1" destOrd="0" presId="urn:microsoft.com/office/officeart/2005/8/layout/hierarchy2"/>
    <dgm:cxn modelId="{1E4E29FF-CB8F-4625-86D9-DB307D83C48F}" srcId="{96A04674-A50E-4A2B-9C4D-680169FA0386}" destId="{BFA23F4A-EFB2-4083-9CE0-510937268CA5}" srcOrd="0" destOrd="0" parTransId="{707DD23C-7D1B-4F41-9D47-33F14B6361B0}" sibTransId="{4A0B0D4F-9F1B-481E-8137-2815535AC570}"/>
    <dgm:cxn modelId="{844A52F0-A0E7-4030-8D69-A3D53C190700}" type="presOf" srcId="{4792D027-046A-4578-82E8-F14A5946D32D}" destId="{6645681B-E438-4A80-B506-61B94187E42C}" srcOrd="0" destOrd="0" presId="urn:microsoft.com/office/officeart/2005/8/layout/hierarchy2"/>
    <dgm:cxn modelId="{D0B4E5FB-E499-4E87-B03A-FA9433FA7113}" type="presOf" srcId="{86A2BF4C-FD78-49F6-A255-E31A557907BE}" destId="{C0E548BF-BD4F-48FC-A7F2-84C5B0A419A7}" srcOrd="0" destOrd="0" presId="urn:microsoft.com/office/officeart/2005/8/layout/hierarchy2"/>
    <dgm:cxn modelId="{4A19DBDA-925F-444B-A3E9-44E59273287B}" srcId="{5FA4DBE8-83F5-473D-9719-7596F942838B}" destId="{508CCCBA-D90A-47AB-8FAC-83DDCBF3BD6D}" srcOrd="2" destOrd="0" parTransId="{1E077AE2-06C3-44AE-92FC-23F226D78A03}" sibTransId="{D6522369-8028-46EA-8445-BD7560985D0B}"/>
    <dgm:cxn modelId="{9CB667DA-6616-41A2-B4A2-57619EA92380}" srcId="{DDE71314-06F2-46AE-8875-309BA5132EF6}" destId="{D7BD690E-0677-4F60-81B4-4772FB736942}" srcOrd="2" destOrd="0" parTransId="{D72B79A2-9315-4026-AA29-6A97D84E9C3E}" sibTransId="{55674A79-F485-401E-9247-96A5CD7670A6}"/>
    <dgm:cxn modelId="{80DDE89E-9F09-4B36-986E-1BE8199D3B4E}" type="presOf" srcId="{508CCCBA-D90A-47AB-8FAC-83DDCBF3BD6D}" destId="{E9C3CC37-EAE2-4C39-A094-51B3D5295433}" srcOrd="0" destOrd="0" presId="urn:microsoft.com/office/officeart/2005/8/layout/hierarchy2"/>
    <dgm:cxn modelId="{D83185C6-A8ED-4A14-8292-9EE197CD026B}" srcId="{DDE71314-06F2-46AE-8875-309BA5132EF6}" destId="{A86BAF85-B9CB-443D-A0D6-1EBF3B34E8EA}" srcOrd="1" destOrd="0" parTransId="{C117C091-8969-4512-B7D4-1231DFD736F0}" sibTransId="{7FE0F448-3BF3-4424-A2FA-FD1E8501EA4F}"/>
    <dgm:cxn modelId="{A0F2F9AD-D595-4E9E-B9A3-AC61238D6A98}" srcId="{BFA23F4A-EFB2-4083-9CE0-510937268CA5}" destId="{5FA4DBE8-83F5-473D-9719-7596F942838B}" srcOrd="1" destOrd="0" parTransId="{757A979A-F55A-4402-BA56-FBDBB5E02EF3}" sibTransId="{4E12EDFC-79E6-4B8B-8140-0C316BB01663}"/>
    <dgm:cxn modelId="{507FA7A0-5B55-492D-ACBC-E24C328ABF2E}" srcId="{5FA4DBE8-83F5-473D-9719-7596F942838B}" destId="{FECF659A-9AB4-48F7-943C-5A6AF5230200}" srcOrd="0" destOrd="0" parTransId="{82A2D937-37B1-4A45-B3B5-09603C03FF05}" sibTransId="{22753AE9-E377-4E3B-9875-1B5CB0052D50}"/>
    <dgm:cxn modelId="{4B0C677B-3A34-444C-9BA9-615612D21545}" type="presOf" srcId="{782CAC2F-A752-49B3-A165-227AEA0E4364}" destId="{CB50A489-FD89-46C3-B399-4046B6BF29F1}" srcOrd="1" destOrd="0" presId="urn:microsoft.com/office/officeart/2005/8/layout/hierarchy2"/>
    <dgm:cxn modelId="{CAC88BBB-F215-4644-B989-8C6B1D82A642}" type="presOf" srcId="{2D736C19-44D9-44EB-A1FC-55CEA2BE0EBE}" destId="{F2234075-7988-4CB0-BF8E-44F1F7A2502F}" srcOrd="1" destOrd="0" presId="urn:microsoft.com/office/officeart/2005/8/layout/hierarchy2"/>
    <dgm:cxn modelId="{7202F9CC-C7A1-4ADF-A596-020F58EF6074}" type="presOf" srcId="{BFA23F4A-EFB2-4083-9CE0-510937268CA5}" destId="{6C6E5459-8B85-4256-BED1-E61FC1E11587}" srcOrd="0" destOrd="0" presId="urn:microsoft.com/office/officeart/2005/8/layout/hierarchy2"/>
    <dgm:cxn modelId="{361F3565-DD28-4C60-93A9-45FBFDFE21B8}" type="presOf" srcId="{6A811653-EB81-43B0-8B1C-E73D22347B35}" destId="{6AE075F1-F14E-48A3-9F8F-1D266EECDCA2}" srcOrd="1" destOrd="0" presId="urn:microsoft.com/office/officeart/2005/8/layout/hierarchy2"/>
    <dgm:cxn modelId="{FFC19112-BD23-46C6-88EA-FFC1ED6CE5B5}" type="presOf" srcId="{82C6C435-AB4F-4D4D-A0AD-C92BF4422ED5}" destId="{9E95522A-B9D9-4C4F-8FFB-E4F73FE8C547}" srcOrd="1" destOrd="0" presId="urn:microsoft.com/office/officeart/2005/8/layout/hierarchy2"/>
    <dgm:cxn modelId="{253BC95C-1440-452B-9DCC-35B64CE23D09}" type="presOf" srcId="{4792D027-046A-4578-82E8-F14A5946D32D}" destId="{9EBEA4B2-5D76-42AD-B6B5-5FC9B7BF1C6F}" srcOrd="1" destOrd="0" presId="urn:microsoft.com/office/officeart/2005/8/layout/hierarchy2"/>
    <dgm:cxn modelId="{A103F648-81EE-4293-AC5B-0C172E8ECA2D}" type="presOf" srcId="{DDE71314-06F2-46AE-8875-309BA5132EF6}" destId="{2883A130-319F-4F90-BDA7-6BD621BCBBE8}" srcOrd="0" destOrd="0" presId="urn:microsoft.com/office/officeart/2005/8/layout/hierarchy2"/>
    <dgm:cxn modelId="{E1AF352A-8BDE-450F-A416-C50C7F31125E}" type="presOf" srcId="{1E077AE2-06C3-44AE-92FC-23F226D78A03}" destId="{DE2BDF56-FE85-40E5-BEAB-714105FE8882}" srcOrd="0" destOrd="0" presId="urn:microsoft.com/office/officeart/2005/8/layout/hierarchy2"/>
    <dgm:cxn modelId="{517E1C21-306E-47FD-8CA5-AE34062C55FA}" srcId="{96A04674-A50E-4A2B-9C4D-680169FA0386}" destId="{9C57B64E-0239-4E05-9E5A-35560B1A15AA}" srcOrd="1" destOrd="0" parTransId="{15D0D45A-EF0F-4AB8-AFAA-B1A34603A0AC}" sibTransId="{1B6CA93F-A0C1-4EE0-A87A-BDC1D764E3D8}"/>
    <dgm:cxn modelId="{F20284A9-AFE1-49C4-AB07-18F17E08D4A3}" type="presOf" srcId="{D72B79A2-9315-4026-AA29-6A97D84E9C3E}" destId="{71A30B57-3EAD-42C3-B020-C1BAF9E9F7A7}" srcOrd="0" destOrd="0" presId="urn:microsoft.com/office/officeart/2005/8/layout/hierarchy2"/>
    <dgm:cxn modelId="{51338CBD-C924-466C-8E04-111225E6618E}" type="presOf" srcId="{7F06DACD-2DF4-41B4-8683-93F33FD328FB}" destId="{F7FC30FD-1239-4884-9577-ECE91564CF70}" srcOrd="0" destOrd="0" presId="urn:microsoft.com/office/officeart/2005/8/layout/hierarchy2"/>
    <dgm:cxn modelId="{139A22DF-B1D5-41CA-9362-95D984F4553D}" srcId="{DDE71314-06F2-46AE-8875-309BA5132EF6}" destId="{2EA0DDEE-C3BE-4291-A09C-01BAA0A87162}" srcOrd="0" destOrd="0" parTransId="{C42FA189-D32A-4D3F-8887-9E0078BC0756}" sibTransId="{723811B0-5E97-4FC8-9476-A2C1E4E0CC92}"/>
    <dgm:cxn modelId="{D46DE809-1406-4952-954C-2FE11FD00FBE}" type="presOf" srcId="{707DD23C-7D1B-4F41-9D47-33F14B6361B0}" destId="{478BCD19-9254-4BE0-B5A1-954DF1FEFF5E}" srcOrd="1" destOrd="0" presId="urn:microsoft.com/office/officeart/2005/8/layout/hierarchy2"/>
    <dgm:cxn modelId="{9BB5FC6E-D4DB-4B67-AF37-9293FF4DDBDF}" type="presParOf" srcId="{C8A7BC70-1EE8-47F6-B900-4CC2EC557C6E}" destId="{D9B41C82-9120-4A88-BD26-550BE12DC53E}" srcOrd="0" destOrd="0" presId="urn:microsoft.com/office/officeart/2005/8/layout/hierarchy2"/>
    <dgm:cxn modelId="{18F81728-9489-41F7-BF2A-624DD1644557}" type="presParOf" srcId="{D9B41C82-9120-4A88-BD26-550BE12DC53E}" destId="{358CE072-0CFD-4ACF-86B0-F3D3535B2941}" srcOrd="0" destOrd="0" presId="urn:microsoft.com/office/officeart/2005/8/layout/hierarchy2"/>
    <dgm:cxn modelId="{EE48BCCE-C0F5-4FD2-AD4B-87E8EC013E26}" type="presParOf" srcId="{D9B41C82-9120-4A88-BD26-550BE12DC53E}" destId="{98F3074B-93C7-4C01-A791-A93D8A987338}" srcOrd="1" destOrd="0" presId="urn:microsoft.com/office/officeart/2005/8/layout/hierarchy2"/>
    <dgm:cxn modelId="{17CC097C-7B64-44CA-846B-ECC21B2B846C}" type="presParOf" srcId="{98F3074B-93C7-4C01-A791-A93D8A987338}" destId="{0AC51C44-35E0-4E3A-BBEF-4F667DDAE20E}" srcOrd="0" destOrd="0" presId="urn:microsoft.com/office/officeart/2005/8/layout/hierarchy2"/>
    <dgm:cxn modelId="{AB9959EF-54A4-4218-8917-0B51EC9E7F41}" type="presParOf" srcId="{0AC51C44-35E0-4E3A-BBEF-4F667DDAE20E}" destId="{478BCD19-9254-4BE0-B5A1-954DF1FEFF5E}" srcOrd="0" destOrd="0" presId="urn:microsoft.com/office/officeart/2005/8/layout/hierarchy2"/>
    <dgm:cxn modelId="{2CEB7F80-C685-491D-9E65-F37C0E471037}" type="presParOf" srcId="{98F3074B-93C7-4C01-A791-A93D8A987338}" destId="{2D1AF05F-6C93-49DB-8E5E-C206F035842C}" srcOrd="1" destOrd="0" presId="urn:microsoft.com/office/officeart/2005/8/layout/hierarchy2"/>
    <dgm:cxn modelId="{43B263D7-8DCA-4BE1-90E9-4AAC37556E50}" type="presParOf" srcId="{2D1AF05F-6C93-49DB-8E5E-C206F035842C}" destId="{6C6E5459-8B85-4256-BED1-E61FC1E11587}" srcOrd="0" destOrd="0" presId="urn:microsoft.com/office/officeart/2005/8/layout/hierarchy2"/>
    <dgm:cxn modelId="{021B7B11-1DAB-4FB6-9EF5-057F0B9C3978}" type="presParOf" srcId="{2D1AF05F-6C93-49DB-8E5E-C206F035842C}" destId="{C63177D2-6D2A-4D53-9B33-4D06E383DFD8}" srcOrd="1" destOrd="0" presId="urn:microsoft.com/office/officeart/2005/8/layout/hierarchy2"/>
    <dgm:cxn modelId="{741551B3-C144-43B8-A853-AB486DB6A0EB}" type="presParOf" srcId="{C63177D2-6D2A-4D53-9B33-4D06E383DFD8}" destId="{C9F11A0D-43EB-43A3-8AA7-EEE9C349D977}" srcOrd="0" destOrd="0" presId="urn:microsoft.com/office/officeart/2005/8/layout/hierarchy2"/>
    <dgm:cxn modelId="{71DFF402-8DE8-4AF9-9AD3-D6B0E853F931}" type="presParOf" srcId="{C9F11A0D-43EB-43A3-8AA7-EEE9C349D977}" destId="{6AE075F1-F14E-48A3-9F8F-1D266EECDCA2}" srcOrd="0" destOrd="0" presId="urn:microsoft.com/office/officeart/2005/8/layout/hierarchy2"/>
    <dgm:cxn modelId="{32D17296-CF10-4378-91CB-DD1494E68107}" type="presParOf" srcId="{C63177D2-6D2A-4D53-9B33-4D06E383DFD8}" destId="{665E4B33-8D96-415E-B589-D9C73E7D8291}" srcOrd="1" destOrd="0" presId="urn:microsoft.com/office/officeart/2005/8/layout/hierarchy2"/>
    <dgm:cxn modelId="{47821F67-C435-4DFA-8AA5-2BAE1CF1F2F9}" type="presParOf" srcId="{665E4B33-8D96-415E-B589-D9C73E7D8291}" destId="{2883A130-319F-4F90-BDA7-6BD621BCBBE8}" srcOrd="0" destOrd="0" presId="urn:microsoft.com/office/officeart/2005/8/layout/hierarchy2"/>
    <dgm:cxn modelId="{92E6AFB3-36C8-4170-A2DB-A0E24645AB2C}" type="presParOf" srcId="{665E4B33-8D96-415E-B589-D9C73E7D8291}" destId="{6E820F69-E162-4F00-A715-7196B6F4E7E7}" srcOrd="1" destOrd="0" presId="urn:microsoft.com/office/officeart/2005/8/layout/hierarchy2"/>
    <dgm:cxn modelId="{E5303271-132A-4E2F-A88F-EA801EBD399E}" type="presParOf" srcId="{6E820F69-E162-4F00-A715-7196B6F4E7E7}" destId="{20D9EB9B-86D5-4F81-85FC-10C081810E53}" srcOrd="0" destOrd="0" presId="urn:microsoft.com/office/officeart/2005/8/layout/hierarchy2"/>
    <dgm:cxn modelId="{C9954FB4-804F-47B7-8521-D87AF747EA26}" type="presParOf" srcId="{20D9EB9B-86D5-4F81-85FC-10C081810E53}" destId="{F48E1A5A-DDB9-49B2-9DAA-7FF4244C2839}" srcOrd="0" destOrd="0" presId="urn:microsoft.com/office/officeart/2005/8/layout/hierarchy2"/>
    <dgm:cxn modelId="{91FF4DF7-475E-4DB8-A0F7-6FB4D6A1F75D}" type="presParOf" srcId="{6E820F69-E162-4F00-A715-7196B6F4E7E7}" destId="{55A20852-EA61-4A85-93A2-636E2DA34B74}" srcOrd="1" destOrd="0" presId="urn:microsoft.com/office/officeart/2005/8/layout/hierarchy2"/>
    <dgm:cxn modelId="{FC8ECAB3-B144-40DB-BA9E-7824D0969556}" type="presParOf" srcId="{55A20852-EA61-4A85-93A2-636E2DA34B74}" destId="{C4AF0141-41E7-4F88-B10D-4409E51E5BCA}" srcOrd="0" destOrd="0" presId="urn:microsoft.com/office/officeart/2005/8/layout/hierarchy2"/>
    <dgm:cxn modelId="{2DCC1D92-303E-40B6-87E9-EE6410177AEB}" type="presParOf" srcId="{55A20852-EA61-4A85-93A2-636E2DA34B74}" destId="{2F8E5A86-05EB-4638-94D0-A3442FABF469}" srcOrd="1" destOrd="0" presId="urn:microsoft.com/office/officeart/2005/8/layout/hierarchy2"/>
    <dgm:cxn modelId="{C1A2D991-359C-4260-B5E7-7CB98D14864F}" type="presParOf" srcId="{6E820F69-E162-4F00-A715-7196B6F4E7E7}" destId="{8A9F4D6F-CFC7-48EE-982B-7D0BB9EE0A76}" srcOrd="2" destOrd="0" presId="urn:microsoft.com/office/officeart/2005/8/layout/hierarchy2"/>
    <dgm:cxn modelId="{0BCBD315-003C-44A4-8631-D7A98437833A}" type="presParOf" srcId="{8A9F4D6F-CFC7-48EE-982B-7D0BB9EE0A76}" destId="{F55A6B22-3EB5-4C29-BC8E-4CC8AF609B49}" srcOrd="0" destOrd="0" presId="urn:microsoft.com/office/officeart/2005/8/layout/hierarchy2"/>
    <dgm:cxn modelId="{FBB3EA07-2CF0-48AC-A715-7AA0380FCFE8}" type="presParOf" srcId="{6E820F69-E162-4F00-A715-7196B6F4E7E7}" destId="{A57C852E-64FF-4FB8-B35D-9CEFB39AE41C}" srcOrd="3" destOrd="0" presId="urn:microsoft.com/office/officeart/2005/8/layout/hierarchy2"/>
    <dgm:cxn modelId="{ECA00D54-45AF-4AB9-8C43-BA9CC0BAA074}" type="presParOf" srcId="{A57C852E-64FF-4FB8-B35D-9CEFB39AE41C}" destId="{4B56460A-9631-4B9B-B867-45EF9927FBB3}" srcOrd="0" destOrd="0" presId="urn:microsoft.com/office/officeart/2005/8/layout/hierarchy2"/>
    <dgm:cxn modelId="{49178808-524A-482F-8F9C-16B862FC4040}" type="presParOf" srcId="{A57C852E-64FF-4FB8-B35D-9CEFB39AE41C}" destId="{15CFDDD3-61E5-4187-9743-C72156CFD013}" srcOrd="1" destOrd="0" presId="urn:microsoft.com/office/officeart/2005/8/layout/hierarchy2"/>
    <dgm:cxn modelId="{7CF75032-44C9-4805-AFF9-21E26338A02E}" type="presParOf" srcId="{6E820F69-E162-4F00-A715-7196B6F4E7E7}" destId="{71A30B57-3EAD-42C3-B020-C1BAF9E9F7A7}" srcOrd="4" destOrd="0" presId="urn:microsoft.com/office/officeart/2005/8/layout/hierarchy2"/>
    <dgm:cxn modelId="{701E7FE1-25FC-41A8-945A-46E3439A866E}" type="presParOf" srcId="{71A30B57-3EAD-42C3-B020-C1BAF9E9F7A7}" destId="{66467141-157C-4C98-B0EE-92A03EA43895}" srcOrd="0" destOrd="0" presId="urn:microsoft.com/office/officeart/2005/8/layout/hierarchy2"/>
    <dgm:cxn modelId="{42D3C62D-6035-46C5-A372-3E3D05FFC72E}" type="presParOf" srcId="{6E820F69-E162-4F00-A715-7196B6F4E7E7}" destId="{CF1291FE-1E7B-49F2-A06D-AF5768A49FFE}" srcOrd="5" destOrd="0" presId="urn:microsoft.com/office/officeart/2005/8/layout/hierarchy2"/>
    <dgm:cxn modelId="{0067872E-D7EB-4830-8AC2-FC8474F9124F}" type="presParOf" srcId="{CF1291FE-1E7B-49F2-A06D-AF5768A49FFE}" destId="{53EFA4DD-5647-45AB-B09A-CFD9A2151E7E}" srcOrd="0" destOrd="0" presId="urn:microsoft.com/office/officeart/2005/8/layout/hierarchy2"/>
    <dgm:cxn modelId="{69D65A40-6773-47A6-8B2B-EE5AA916226E}" type="presParOf" srcId="{CF1291FE-1E7B-49F2-A06D-AF5768A49FFE}" destId="{261D347F-5241-4E05-BC40-58AC75799530}" srcOrd="1" destOrd="0" presId="urn:microsoft.com/office/officeart/2005/8/layout/hierarchy2"/>
    <dgm:cxn modelId="{A4FE415C-CDE9-49F1-B65C-38D9B32464FE}" type="presParOf" srcId="{C63177D2-6D2A-4D53-9B33-4D06E383DFD8}" destId="{85DC06DE-D6BE-4F83-BD90-5573495AFCF6}" srcOrd="2" destOrd="0" presId="urn:microsoft.com/office/officeart/2005/8/layout/hierarchy2"/>
    <dgm:cxn modelId="{4CA73B71-2858-4F7B-8DE0-6E43B4E0EC72}" type="presParOf" srcId="{85DC06DE-D6BE-4F83-BD90-5573495AFCF6}" destId="{C017631F-E684-407E-A370-C4CF394442C7}" srcOrd="0" destOrd="0" presId="urn:microsoft.com/office/officeart/2005/8/layout/hierarchy2"/>
    <dgm:cxn modelId="{DA76C716-FD3A-4905-A8E4-6F8E0F6F6A86}" type="presParOf" srcId="{C63177D2-6D2A-4D53-9B33-4D06E383DFD8}" destId="{2806A0AF-29BD-4F40-8FF6-C10A20043D9D}" srcOrd="3" destOrd="0" presId="urn:microsoft.com/office/officeart/2005/8/layout/hierarchy2"/>
    <dgm:cxn modelId="{29232BC1-2222-401C-8E28-5FA6C5CA0254}" type="presParOf" srcId="{2806A0AF-29BD-4F40-8FF6-C10A20043D9D}" destId="{268C0161-95F9-425C-BB38-09956E80B3E0}" srcOrd="0" destOrd="0" presId="urn:microsoft.com/office/officeart/2005/8/layout/hierarchy2"/>
    <dgm:cxn modelId="{E4855791-D444-474D-802E-B95EDAC34C03}" type="presParOf" srcId="{2806A0AF-29BD-4F40-8FF6-C10A20043D9D}" destId="{F5177DA9-8FD0-42DA-BF6C-7D2A2FFE0CB0}" srcOrd="1" destOrd="0" presId="urn:microsoft.com/office/officeart/2005/8/layout/hierarchy2"/>
    <dgm:cxn modelId="{7646B6A2-59A8-451D-B31D-FC4ECDE549A3}" type="presParOf" srcId="{F5177DA9-8FD0-42DA-BF6C-7D2A2FFE0CB0}" destId="{19E79D7F-6ED1-4ECA-BC71-EFE901C489E4}" srcOrd="0" destOrd="0" presId="urn:microsoft.com/office/officeart/2005/8/layout/hierarchy2"/>
    <dgm:cxn modelId="{AADBB247-E90A-4F55-B21B-BBF44A320841}" type="presParOf" srcId="{19E79D7F-6ED1-4ECA-BC71-EFE901C489E4}" destId="{3D520659-9AD0-4A12-A2E4-39425BB28837}" srcOrd="0" destOrd="0" presId="urn:microsoft.com/office/officeart/2005/8/layout/hierarchy2"/>
    <dgm:cxn modelId="{A11FB420-EDEB-42E4-A9BE-1428F1689211}" type="presParOf" srcId="{F5177DA9-8FD0-42DA-BF6C-7D2A2FFE0CB0}" destId="{E04AB3F4-2060-44F5-9451-69E1F0CCB192}" srcOrd="1" destOrd="0" presId="urn:microsoft.com/office/officeart/2005/8/layout/hierarchy2"/>
    <dgm:cxn modelId="{4BE99E38-0395-4C28-B94C-CE14FEEEF296}" type="presParOf" srcId="{E04AB3F4-2060-44F5-9451-69E1F0CCB192}" destId="{5028610C-67FC-40B8-97E9-4A0A902BEBC4}" srcOrd="0" destOrd="0" presId="urn:microsoft.com/office/officeart/2005/8/layout/hierarchy2"/>
    <dgm:cxn modelId="{5EE0185A-ED87-4B9C-A67F-F3EBABA89E77}" type="presParOf" srcId="{E04AB3F4-2060-44F5-9451-69E1F0CCB192}" destId="{5FC7FB3E-C857-40B9-A2FB-9D785A5523D2}" srcOrd="1" destOrd="0" presId="urn:microsoft.com/office/officeart/2005/8/layout/hierarchy2"/>
    <dgm:cxn modelId="{F74BA7B2-8FF7-4F97-828A-01B59AE978B5}" type="presParOf" srcId="{F5177DA9-8FD0-42DA-BF6C-7D2A2FFE0CB0}" destId="{E34019BF-29DB-4579-AEDD-2BE2B6F26C65}" srcOrd="2" destOrd="0" presId="urn:microsoft.com/office/officeart/2005/8/layout/hierarchy2"/>
    <dgm:cxn modelId="{FA3741E8-BF69-49C7-A4E0-E77833A7BED8}" type="presParOf" srcId="{E34019BF-29DB-4579-AEDD-2BE2B6F26C65}" destId="{9E95522A-B9D9-4C4F-8FFB-E4F73FE8C547}" srcOrd="0" destOrd="0" presId="urn:microsoft.com/office/officeart/2005/8/layout/hierarchy2"/>
    <dgm:cxn modelId="{D23090EF-33C9-4407-B776-9770D5F4563E}" type="presParOf" srcId="{F5177DA9-8FD0-42DA-BF6C-7D2A2FFE0CB0}" destId="{3C1D8ECD-E24E-4CC7-A5C0-CC185F5CD11A}" srcOrd="3" destOrd="0" presId="urn:microsoft.com/office/officeart/2005/8/layout/hierarchy2"/>
    <dgm:cxn modelId="{9E04C14B-5EFF-4B15-B016-EE7F7FFF8C7F}" type="presParOf" srcId="{3C1D8ECD-E24E-4CC7-A5C0-CC185F5CD11A}" destId="{A0B47BC3-BAA0-4BB5-A130-DAB314E577A7}" srcOrd="0" destOrd="0" presId="urn:microsoft.com/office/officeart/2005/8/layout/hierarchy2"/>
    <dgm:cxn modelId="{5334E6DD-5134-4475-BCD6-27E88F35386A}" type="presParOf" srcId="{3C1D8ECD-E24E-4CC7-A5C0-CC185F5CD11A}" destId="{5009ED0D-8904-491B-BF83-D47A5A540340}" srcOrd="1" destOrd="0" presId="urn:microsoft.com/office/officeart/2005/8/layout/hierarchy2"/>
    <dgm:cxn modelId="{41F96139-92D7-4BF7-AA45-74CE238D1F89}" type="presParOf" srcId="{F5177DA9-8FD0-42DA-BF6C-7D2A2FFE0CB0}" destId="{DE2BDF56-FE85-40E5-BEAB-714105FE8882}" srcOrd="4" destOrd="0" presId="urn:microsoft.com/office/officeart/2005/8/layout/hierarchy2"/>
    <dgm:cxn modelId="{5C2C3E0D-8F8A-424C-8BF5-A1B578254274}" type="presParOf" srcId="{DE2BDF56-FE85-40E5-BEAB-714105FE8882}" destId="{C179BE15-A388-4956-97E5-214320EECD91}" srcOrd="0" destOrd="0" presId="urn:microsoft.com/office/officeart/2005/8/layout/hierarchy2"/>
    <dgm:cxn modelId="{39998A59-76FE-4563-A8DD-15631A99C7EF}" type="presParOf" srcId="{F5177DA9-8FD0-42DA-BF6C-7D2A2FFE0CB0}" destId="{61503D72-AC53-4746-BCB6-0AB4E868A5A0}" srcOrd="5" destOrd="0" presId="urn:microsoft.com/office/officeart/2005/8/layout/hierarchy2"/>
    <dgm:cxn modelId="{20655233-30CD-4CD7-819C-344551DD7122}" type="presParOf" srcId="{61503D72-AC53-4746-BCB6-0AB4E868A5A0}" destId="{E9C3CC37-EAE2-4C39-A094-51B3D5295433}" srcOrd="0" destOrd="0" presId="urn:microsoft.com/office/officeart/2005/8/layout/hierarchy2"/>
    <dgm:cxn modelId="{6A63D7BE-DF64-436C-A39D-337C50CAA03B}" type="presParOf" srcId="{61503D72-AC53-4746-BCB6-0AB4E868A5A0}" destId="{0E94E4A7-3FD8-47EF-BA58-AFF2BAEC0768}" srcOrd="1" destOrd="0" presId="urn:microsoft.com/office/officeart/2005/8/layout/hierarchy2"/>
    <dgm:cxn modelId="{A6CA97A6-0A48-4A4F-8E1C-FF8BF1608BBA}" type="presParOf" srcId="{F5177DA9-8FD0-42DA-BF6C-7D2A2FFE0CB0}" destId="{6645681B-E438-4A80-B506-61B94187E42C}" srcOrd="6" destOrd="0" presId="urn:microsoft.com/office/officeart/2005/8/layout/hierarchy2"/>
    <dgm:cxn modelId="{34E2E389-9D76-43B3-A07C-488DE2B806FA}" type="presParOf" srcId="{6645681B-E438-4A80-B506-61B94187E42C}" destId="{9EBEA4B2-5D76-42AD-B6B5-5FC9B7BF1C6F}" srcOrd="0" destOrd="0" presId="urn:microsoft.com/office/officeart/2005/8/layout/hierarchy2"/>
    <dgm:cxn modelId="{13E37A33-DE77-483B-8B06-E5BE7655137E}" type="presParOf" srcId="{F5177DA9-8FD0-42DA-BF6C-7D2A2FFE0CB0}" destId="{C00E0AB1-9891-47E1-8BE2-94864A7E13FA}" srcOrd="7" destOrd="0" presId="urn:microsoft.com/office/officeart/2005/8/layout/hierarchy2"/>
    <dgm:cxn modelId="{4D554F90-AE52-403D-A5E1-0E3758BEEB98}" type="presParOf" srcId="{C00E0AB1-9891-47E1-8BE2-94864A7E13FA}" destId="{C0E548BF-BD4F-48FC-A7F2-84C5B0A419A7}" srcOrd="0" destOrd="0" presId="urn:microsoft.com/office/officeart/2005/8/layout/hierarchy2"/>
    <dgm:cxn modelId="{E0C04832-74E4-4605-BDD1-453E8C898B14}" type="presParOf" srcId="{C00E0AB1-9891-47E1-8BE2-94864A7E13FA}" destId="{0F347845-880E-47D1-B950-327601629EDD}" srcOrd="1" destOrd="0" presId="urn:microsoft.com/office/officeart/2005/8/layout/hierarchy2"/>
    <dgm:cxn modelId="{FE72157D-5F2A-4B11-B5EA-45F264D0226F}" type="presParOf" srcId="{98F3074B-93C7-4C01-A791-A93D8A987338}" destId="{89DC78B0-B48F-4464-90C8-0F12E61CEEBB}" srcOrd="2" destOrd="0" presId="urn:microsoft.com/office/officeart/2005/8/layout/hierarchy2"/>
    <dgm:cxn modelId="{6335907F-9F4F-41E0-B3BA-FAA8CC477B24}" type="presParOf" srcId="{89DC78B0-B48F-4464-90C8-0F12E61CEEBB}" destId="{48A560AC-32F1-459B-8038-A121FE65458B}" srcOrd="0" destOrd="0" presId="urn:microsoft.com/office/officeart/2005/8/layout/hierarchy2"/>
    <dgm:cxn modelId="{02237164-DE5E-41B0-8E3C-B1C9548986EA}" type="presParOf" srcId="{98F3074B-93C7-4C01-A791-A93D8A987338}" destId="{24924BE5-3B55-4833-BD92-E91FF568D4CE}" srcOrd="3" destOrd="0" presId="urn:microsoft.com/office/officeart/2005/8/layout/hierarchy2"/>
    <dgm:cxn modelId="{A0789B60-B819-41F8-8575-526FF8015D6F}" type="presParOf" srcId="{24924BE5-3B55-4833-BD92-E91FF568D4CE}" destId="{E45922CD-3C7B-47E8-A447-1A3627230F13}" srcOrd="0" destOrd="0" presId="urn:microsoft.com/office/officeart/2005/8/layout/hierarchy2"/>
    <dgm:cxn modelId="{BE4AD2F5-51C0-4B7D-908B-10AEFFC9272E}" type="presParOf" srcId="{24924BE5-3B55-4833-BD92-E91FF568D4CE}" destId="{3AE9BB35-AFB3-462A-8283-95C9B9BB4CE0}" srcOrd="1" destOrd="0" presId="urn:microsoft.com/office/officeart/2005/8/layout/hierarchy2"/>
    <dgm:cxn modelId="{B107E266-E30A-40BD-BEEC-DF0DB38CF000}" type="presParOf" srcId="{3AE9BB35-AFB3-462A-8283-95C9B9BB4CE0}" destId="{C2041B6D-67FF-460D-8F88-4678F9367690}" srcOrd="0" destOrd="0" presId="urn:microsoft.com/office/officeart/2005/8/layout/hierarchy2"/>
    <dgm:cxn modelId="{290D526E-A6AC-44C6-9669-B64B2CB80399}" type="presParOf" srcId="{C2041B6D-67FF-460D-8F88-4678F9367690}" destId="{D49D41A6-72E8-4072-A743-0A71554D0951}" srcOrd="0" destOrd="0" presId="urn:microsoft.com/office/officeart/2005/8/layout/hierarchy2"/>
    <dgm:cxn modelId="{F101877B-BA3F-4C7F-AE3E-38FDCFFABD8F}" type="presParOf" srcId="{3AE9BB35-AFB3-462A-8283-95C9B9BB4CE0}" destId="{F7AF8C19-7FB4-466A-B78A-6896D8CDB8ED}" srcOrd="1" destOrd="0" presId="urn:microsoft.com/office/officeart/2005/8/layout/hierarchy2"/>
    <dgm:cxn modelId="{374ACBA2-A538-48D7-A463-EE5FAEA86E0B}" type="presParOf" srcId="{F7AF8C19-7FB4-466A-B78A-6896D8CDB8ED}" destId="{F7FC30FD-1239-4884-9577-ECE91564CF70}" srcOrd="0" destOrd="0" presId="urn:microsoft.com/office/officeart/2005/8/layout/hierarchy2"/>
    <dgm:cxn modelId="{A83537E7-303D-445B-AFAD-BE20A00C0EE1}" type="presParOf" srcId="{F7AF8C19-7FB4-466A-B78A-6896D8CDB8ED}" destId="{2B728DD6-EEEC-4099-8231-B20547E4DB51}" srcOrd="1" destOrd="0" presId="urn:microsoft.com/office/officeart/2005/8/layout/hierarchy2"/>
    <dgm:cxn modelId="{CD862168-1EE8-4783-ABBD-C6B681A960AD}" type="presParOf" srcId="{2B728DD6-EEEC-4099-8231-B20547E4DB51}" destId="{FF3E54E1-906C-441D-88B3-FE6673C86057}" srcOrd="0" destOrd="0" presId="urn:microsoft.com/office/officeart/2005/8/layout/hierarchy2"/>
    <dgm:cxn modelId="{2D525057-01DB-483C-B4CD-19966506672A}" type="presParOf" srcId="{FF3E54E1-906C-441D-88B3-FE6673C86057}" destId="{F2234075-7988-4CB0-BF8E-44F1F7A2502F}" srcOrd="0" destOrd="0" presId="urn:microsoft.com/office/officeart/2005/8/layout/hierarchy2"/>
    <dgm:cxn modelId="{0973FE2E-CDB6-49BC-AAC2-80FDFB25BC7E}" type="presParOf" srcId="{2B728DD6-EEEC-4099-8231-B20547E4DB51}" destId="{FF6B01C3-1F19-4E98-80BB-63941F382408}" srcOrd="1" destOrd="0" presId="urn:microsoft.com/office/officeart/2005/8/layout/hierarchy2"/>
    <dgm:cxn modelId="{2EBFA280-D582-4281-A89D-315836CD8E1A}" type="presParOf" srcId="{FF6B01C3-1F19-4E98-80BB-63941F382408}" destId="{29B8A6F5-24F7-428B-AEB8-A7050E91DB7F}" srcOrd="0" destOrd="0" presId="urn:microsoft.com/office/officeart/2005/8/layout/hierarchy2"/>
    <dgm:cxn modelId="{C8C7E29A-855A-4D97-8A10-E4308E1D0EAA}" type="presParOf" srcId="{FF6B01C3-1F19-4E98-80BB-63941F382408}" destId="{F2890B91-E5F8-4460-ADBE-31286A4CD66F}" srcOrd="1" destOrd="0" presId="urn:microsoft.com/office/officeart/2005/8/layout/hierarchy2"/>
    <dgm:cxn modelId="{3467E893-63CB-42BF-949D-0538301D4507}" type="presParOf" srcId="{2B728DD6-EEEC-4099-8231-B20547E4DB51}" destId="{9FB49F08-49A7-4A2E-AFAC-10D7E36FB8C5}" srcOrd="2" destOrd="0" presId="urn:microsoft.com/office/officeart/2005/8/layout/hierarchy2"/>
    <dgm:cxn modelId="{E45875AF-3541-4EED-8090-D0C4708FFFDF}" type="presParOf" srcId="{9FB49F08-49A7-4A2E-AFAC-10D7E36FB8C5}" destId="{89DA275E-A4C9-4933-822A-95CA471967A5}" srcOrd="0" destOrd="0" presId="urn:microsoft.com/office/officeart/2005/8/layout/hierarchy2"/>
    <dgm:cxn modelId="{E6F2C183-5FAD-4A5B-A36F-14D2E94DBC3E}" type="presParOf" srcId="{2B728DD6-EEEC-4099-8231-B20547E4DB51}" destId="{482C12B7-A807-45C4-9C8E-95841E2A01D2}" srcOrd="3" destOrd="0" presId="urn:microsoft.com/office/officeart/2005/8/layout/hierarchy2"/>
    <dgm:cxn modelId="{801273BC-EE3D-46EF-8042-AA191E1B6360}" type="presParOf" srcId="{482C12B7-A807-45C4-9C8E-95841E2A01D2}" destId="{28CC40DE-F9A9-45BC-AE3A-E780E1A14C87}" srcOrd="0" destOrd="0" presId="urn:microsoft.com/office/officeart/2005/8/layout/hierarchy2"/>
    <dgm:cxn modelId="{4E7C9402-96B1-4766-9410-1D8F64C1F420}" type="presParOf" srcId="{482C12B7-A807-45C4-9C8E-95841E2A01D2}" destId="{542874F3-08A4-4D7E-97AB-11EDA4AECEAA}" srcOrd="1" destOrd="0" presId="urn:microsoft.com/office/officeart/2005/8/layout/hierarchy2"/>
    <dgm:cxn modelId="{38BE7936-637D-4F22-BA57-BDB04FA42A06}" type="presParOf" srcId="{3AE9BB35-AFB3-462A-8283-95C9B9BB4CE0}" destId="{1DD599E7-8E7A-472A-882E-22BC26077AF9}" srcOrd="2" destOrd="0" presId="urn:microsoft.com/office/officeart/2005/8/layout/hierarchy2"/>
    <dgm:cxn modelId="{E361AFE6-A57C-48B3-80BE-0F8CFBBDE0E8}" type="presParOf" srcId="{1DD599E7-8E7A-472A-882E-22BC26077AF9}" destId="{456770EE-5544-49D0-9CCD-90FC414994FE}" srcOrd="0" destOrd="0" presId="urn:microsoft.com/office/officeart/2005/8/layout/hierarchy2"/>
    <dgm:cxn modelId="{4F0359CA-BCBE-4698-885D-42DCB6FE4F6E}" type="presParOf" srcId="{3AE9BB35-AFB3-462A-8283-95C9B9BB4CE0}" destId="{A9486872-D9FE-41C5-85BB-90AF096AB875}" srcOrd="3" destOrd="0" presId="urn:microsoft.com/office/officeart/2005/8/layout/hierarchy2"/>
    <dgm:cxn modelId="{5CD29DFA-C6B5-4EDB-B42B-0DA2F70BC8D4}" type="presParOf" srcId="{A9486872-D9FE-41C5-85BB-90AF096AB875}" destId="{7D63B9C1-FA17-412D-8B07-0619B94EB140}" srcOrd="0" destOrd="0" presId="urn:microsoft.com/office/officeart/2005/8/layout/hierarchy2"/>
    <dgm:cxn modelId="{D00BDF6D-D94C-4F73-A8F7-A4ECF34BD008}" type="presParOf" srcId="{A9486872-D9FE-41C5-85BB-90AF096AB875}" destId="{A30A7A83-90F1-4813-A54D-718DC4BE0D3D}" srcOrd="1" destOrd="0" presId="urn:microsoft.com/office/officeart/2005/8/layout/hierarchy2"/>
    <dgm:cxn modelId="{BBCCD4F2-6477-4159-BEDD-607E02098CC1}" type="presParOf" srcId="{A30A7A83-90F1-4813-A54D-718DC4BE0D3D}" destId="{1EC1EE50-FD97-494D-A55A-446AD0120A0F}" srcOrd="0" destOrd="0" presId="urn:microsoft.com/office/officeart/2005/8/layout/hierarchy2"/>
    <dgm:cxn modelId="{498FE877-3290-4D92-9E8D-C1301D7F3EE1}" type="presParOf" srcId="{1EC1EE50-FD97-494D-A55A-446AD0120A0F}" destId="{CB50A489-FD89-46C3-B399-4046B6BF29F1}" srcOrd="0" destOrd="0" presId="urn:microsoft.com/office/officeart/2005/8/layout/hierarchy2"/>
    <dgm:cxn modelId="{F0B074E4-7BDA-4698-AEE1-136A40D330F6}" type="presParOf" srcId="{A30A7A83-90F1-4813-A54D-718DC4BE0D3D}" destId="{048008DE-B454-4AB4-A41F-A353022DAFF7}" srcOrd="1" destOrd="0" presId="urn:microsoft.com/office/officeart/2005/8/layout/hierarchy2"/>
    <dgm:cxn modelId="{0AD71DBB-83EB-483C-B5AE-3CCC95B9AFD3}" type="presParOf" srcId="{048008DE-B454-4AB4-A41F-A353022DAFF7}" destId="{E1061850-B857-4DF5-8B61-F17E1BE4E9A0}" srcOrd="0" destOrd="0" presId="urn:microsoft.com/office/officeart/2005/8/layout/hierarchy2"/>
    <dgm:cxn modelId="{C0AA4360-4901-4DB1-A301-8B9166771E9E}" type="presParOf" srcId="{048008DE-B454-4AB4-A41F-A353022DAFF7}" destId="{A371BA43-BC68-4272-B449-9D71D2DD157A}" srcOrd="1" destOrd="0" presId="urn:microsoft.com/office/officeart/2005/8/layout/hierarchy2"/>
    <dgm:cxn modelId="{593E0895-F756-4F31-94FD-726A260BA71D}" type="presParOf" srcId="{A30A7A83-90F1-4813-A54D-718DC4BE0D3D}" destId="{45BD6FA3-1CF7-471E-9E64-6F48F26D4481}" srcOrd="2" destOrd="0" presId="urn:microsoft.com/office/officeart/2005/8/layout/hierarchy2"/>
    <dgm:cxn modelId="{89A5274A-8A70-43DF-8FC7-4ECF0DC28BA9}" type="presParOf" srcId="{45BD6FA3-1CF7-471E-9E64-6F48F26D4481}" destId="{849B55F8-1A58-4883-8C3E-D18F6379821A}" srcOrd="0" destOrd="0" presId="urn:microsoft.com/office/officeart/2005/8/layout/hierarchy2"/>
    <dgm:cxn modelId="{F47C9B25-D00F-405F-BCF5-FF49E5A00A27}" type="presParOf" srcId="{A30A7A83-90F1-4813-A54D-718DC4BE0D3D}" destId="{EDC27A0A-63D5-4C6A-94AF-24CE5713406A}" srcOrd="3" destOrd="0" presId="urn:microsoft.com/office/officeart/2005/8/layout/hierarchy2"/>
    <dgm:cxn modelId="{E2FC4A6C-96B4-479D-A29A-C7031D3BF6FA}" type="presParOf" srcId="{EDC27A0A-63D5-4C6A-94AF-24CE5713406A}" destId="{AAF7E30E-4265-4200-AA04-F54D8BCFB694}" srcOrd="0" destOrd="0" presId="urn:microsoft.com/office/officeart/2005/8/layout/hierarchy2"/>
    <dgm:cxn modelId="{68160F4B-F887-4895-BC9A-5EC373BCED83}" type="presParOf" srcId="{EDC27A0A-63D5-4C6A-94AF-24CE5713406A}" destId="{D424A819-2CC0-4223-AD2E-A44262C05BA4}"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5928" cy="499745"/>
          </a:xfrm>
          <a:prstGeom prst="rect">
            <a:avLst/>
          </a:prstGeom>
        </p:spPr>
        <p:txBody>
          <a:bodyPr vert="horz" lIns="96350" tIns="48175" rIns="96350" bIns="48175" rtlCol="0"/>
          <a:lstStyle>
            <a:lvl1pPr algn="l">
              <a:defRPr sz="1300"/>
            </a:lvl1pPr>
          </a:lstStyle>
          <a:p>
            <a:endParaRPr lang="en-GB"/>
          </a:p>
        </p:txBody>
      </p:sp>
      <p:sp>
        <p:nvSpPr>
          <p:cNvPr id="3" name="Date Placeholder 2"/>
          <p:cNvSpPr>
            <a:spLocks noGrp="1"/>
          </p:cNvSpPr>
          <p:nvPr>
            <p:ph type="dt" sz="quarter" idx="1"/>
          </p:nvPr>
        </p:nvSpPr>
        <p:spPr>
          <a:xfrm>
            <a:off x="3890008" y="0"/>
            <a:ext cx="2975928" cy="499745"/>
          </a:xfrm>
          <a:prstGeom prst="rect">
            <a:avLst/>
          </a:prstGeom>
        </p:spPr>
        <p:txBody>
          <a:bodyPr vert="horz" lIns="96350" tIns="48175" rIns="96350" bIns="48175" rtlCol="0"/>
          <a:lstStyle>
            <a:lvl1pPr algn="r">
              <a:defRPr sz="1300"/>
            </a:lvl1pPr>
          </a:lstStyle>
          <a:p>
            <a:fld id="{12381A15-447F-4DD4-BE92-B6C845C6DFBC}" type="datetimeFigureOut">
              <a:rPr lang="en-GB" smtClean="0"/>
              <a:t>28/11/2016</a:t>
            </a:fld>
            <a:endParaRPr lang="en-GB"/>
          </a:p>
        </p:txBody>
      </p:sp>
      <p:sp>
        <p:nvSpPr>
          <p:cNvPr id="4" name="Footer Placeholder 3"/>
          <p:cNvSpPr>
            <a:spLocks noGrp="1"/>
          </p:cNvSpPr>
          <p:nvPr>
            <p:ph type="ftr" sz="quarter" idx="2"/>
          </p:nvPr>
        </p:nvSpPr>
        <p:spPr>
          <a:xfrm>
            <a:off x="0" y="9493420"/>
            <a:ext cx="2975928" cy="499745"/>
          </a:xfrm>
          <a:prstGeom prst="rect">
            <a:avLst/>
          </a:prstGeom>
        </p:spPr>
        <p:txBody>
          <a:bodyPr vert="horz" lIns="96350" tIns="48175" rIns="96350" bIns="48175" rtlCol="0" anchor="b"/>
          <a:lstStyle>
            <a:lvl1pPr algn="l">
              <a:defRPr sz="1300"/>
            </a:lvl1pPr>
          </a:lstStyle>
          <a:p>
            <a:endParaRPr lang="en-GB"/>
          </a:p>
        </p:txBody>
      </p:sp>
      <p:sp>
        <p:nvSpPr>
          <p:cNvPr id="5" name="Slide Number Placeholder 4"/>
          <p:cNvSpPr>
            <a:spLocks noGrp="1"/>
          </p:cNvSpPr>
          <p:nvPr>
            <p:ph type="sldNum" sz="quarter" idx="3"/>
          </p:nvPr>
        </p:nvSpPr>
        <p:spPr>
          <a:xfrm>
            <a:off x="3890008" y="9493420"/>
            <a:ext cx="2975928" cy="499745"/>
          </a:xfrm>
          <a:prstGeom prst="rect">
            <a:avLst/>
          </a:prstGeom>
        </p:spPr>
        <p:txBody>
          <a:bodyPr vert="horz" lIns="96350" tIns="48175" rIns="96350" bIns="48175" rtlCol="0" anchor="b"/>
          <a:lstStyle>
            <a:lvl1pPr algn="r">
              <a:defRPr sz="1300"/>
            </a:lvl1pPr>
          </a:lstStyle>
          <a:p>
            <a:fld id="{6774B565-FA1E-4D79-963C-08C1D370763F}" type="slidenum">
              <a:rPr lang="en-GB" smtClean="0"/>
              <a:t>‹#›</a:t>
            </a:fld>
            <a:endParaRPr lang="en-GB"/>
          </a:p>
        </p:txBody>
      </p:sp>
    </p:spTree>
    <p:extLst>
      <p:ext uri="{BB962C8B-B14F-4D97-AF65-F5344CB8AC3E}">
        <p14:creationId xmlns:p14="http://schemas.microsoft.com/office/powerpoint/2010/main" val="29960238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5928" cy="499745"/>
          </a:xfrm>
          <a:prstGeom prst="rect">
            <a:avLst/>
          </a:prstGeom>
        </p:spPr>
        <p:txBody>
          <a:bodyPr vert="horz" lIns="96350" tIns="48175" rIns="96350" bIns="48175" rtlCol="0"/>
          <a:lstStyle>
            <a:lvl1pPr algn="l">
              <a:defRPr sz="1300"/>
            </a:lvl1pPr>
          </a:lstStyle>
          <a:p>
            <a:endParaRPr lang="en-GB"/>
          </a:p>
        </p:txBody>
      </p:sp>
      <p:sp>
        <p:nvSpPr>
          <p:cNvPr id="3" name="Date Placeholder 2"/>
          <p:cNvSpPr>
            <a:spLocks noGrp="1"/>
          </p:cNvSpPr>
          <p:nvPr>
            <p:ph type="dt" idx="1"/>
          </p:nvPr>
        </p:nvSpPr>
        <p:spPr>
          <a:xfrm>
            <a:off x="3890008" y="0"/>
            <a:ext cx="2975928" cy="499745"/>
          </a:xfrm>
          <a:prstGeom prst="rect">
            <a:avLst/>
          </a:prstGeom>
        </p:spPr>
        <p:txBody>
          <a:bodyPr vert="horz" lIns="96350" tIns="48175" rIns="96350" bIns="48175" rtlCol="0"/>
          <a:lstStyle>
            <a:lvl1pPr algn="r">
              <a:defRPr sz="1300"/>
            </a:lvl1pPr>
          </a:lstStyle>
          <a:p>
            <a:fld id="{7642051B-1B52-401F-AE1C-323DF4C20EDD}" type="datetimeFigureOut">
              <a:rPr lang="en-GB" smtClean="0"/>
              <a:t>28/11/2016</a:t>
            </a:fld>
            <a:endParaRPr lang="en-GB"/>
          </a:p>
        </p:txBody>
      </p:sp>
      <p:sp>
        <p:nvSpPr>
          <p:cNvPr id="4" name="Slide Image Placeholder 3"/>
          <p:cNvSpPr>
            <a:spLocks noGrp="1" noRot="1" noChangeAspect="1"/>
          </p:cNvSpPr>
          <p:nvPr>
            <p:ph type="sldImg" idx="2"/>
          </p:nvPr>
        </p:nvSpPr>
        <p:spPr>
          <a:xfrm>
            <a:off x="935038" y="749300"/>
            <a:ext cx="4997450" cy="3748088"/>
          </a:xfrm>
          <a:prstGeom prst="rect">
            <a:avLst/>
          </a:prstGeom>
          <a:noFill/>
          <a:ln w="12700">
            <a:solidFill>
              <a:prstClr val="black"/>
            </a:solidFill>
          </a:ln>
        </p:spPr>
        <p:txBody>
          <a:bodyPr vert="horz" lIns="96350" tIns="48175" rIns="96350" bIns="48175" rtlCol="0" anchor="ctr"/>
          <a:lstStyle/>
          <a:p>
            <a:endParaRPr lang="en-GB"/>
          </a:p>
        </p:txBody>
      </p:sp>
      <p:sp>
        <p:nvSpPr>
          <p:cNvPr id="5" name="Notes Placeholder 4"/>
          <p:cNvSpPr>
            <a:spLocks noGrp="1"/>
          </p:cNvSpPr>
          <p:nvPr>
            <p:ph type="body" sz="quarter" idx="3"/>
          </p:nvPr>
        </p:nvSpPr>
        <p:spPr>
          <a:xfrm>
            <a:off x="686753" y="4747578"/>
            <a:ext cx="5494020" cy="4497705"/>
          </a:xfrm>
          <a:prstGeom prst="rect">
            <a:avLst/>
          </a:prstGeom>
        </p:spPr>
        <p:txBody>
          <a:bodyPr vert="horz" lIns="96350" tIns="48175" rIns="96350" bIns="4817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93420"/>
            <a:ext cx="2975928" cy="499745"/>
          </a:xfrm>
          <a:prstGeom prst="rect">
            <a:avLst/>
          </a:prstGeom>
        </p:spPr>
        <p:txBody>
          <a:bodyPr vert="horz" lIns="96350" tIns="48175" rIns="96350" bIns="48175" rtlCol="0" anchor="b"/>
          <a:lstStyle>
            <a:lvl1pPr algn="l">
              <a:defRPr sz="1300"/>
            </a:lvl1pPr>
          </a:lstStyle>
          <a:p>
            <a:endParaRPr lang="en-GB"/>
          </a:p>
        </p:txBody>
      </p:sp>
      <p:sp>
        <p:nvSpPr>
          <p:cNvPr id="7" name="Slide Number Placeholder 6"/>
          <p:cNvSpPr>
            <a:spLocks noGrp="1"/>
          </p:cNvSpPr>
          <p:nvPr>
            <p:ph type="sldNum" sz="quarter" idx="5"/>
          </p:nvPr>
        </p:nvSpPr>
        <p:spPr>
          <a:xfrm>
            <a:off x="3890008" y="9493420"/>
            <a:ext cx="2975928" cy="499745"/>
          </a:xfrm>
          <a:prstGeom prst="rect">
            <a:avLst/>
          </a:prstGeom>
        </p:spPr>
        <p:txBody>
          <a:bodyPr vert="horz" lIns="96350" tIns="48175" rIns="96350" bIns="48175" rtlCol="0" anchor="b"/>
          <a:lstStyle>
            <a:lvl1pPr algn="r">
              <a:defRPr sz="1300"/>
            </a:lvl1pPr>
          </a:lstStyle>
          <a:p>
            <a:fld id="{712D3970-3CF0-432F-B2B8-46278E180B3C}" type="slidenum">
              <a:rPr lang="en-GB" smtClean="0"/>
              <a:t>‹#›</a:t>
            </a:fld>
            <a:endParaRPr lang="en-GB"/>
          </a:p>
        </p:txBody>
      </p:sp>
    </p:spTree>
    <p:extLst>
      <p:ext uri="{BB962C8B-B14F-4D97-AF65-F5344CB8AC3E}">
        <p14:creationId xmlns:p14="http://schemas.microsoft.com/office/powerpoint/2010/main" val="401338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844826"/>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670176"/>
            <a:ext cx="6400800" cy="1270992"/>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
        <p:nvSpPr>
          <p:cNvPr id="6" name="Slide Number Placeholder 5"/>
          <p:cNvSpPr>
            <a:spLocks noGrp="1"/>
          </p:cNvSpPr>
          <p:nvPr>
            <p:ph type="sldNum" sz="quarter" idx="12"/>
          </p:nvPr>
        </p:nvSpPr>
        <p:spPr/>
        <p:txBody>
          <a:bodyPr/>
          <a:lstStyle/>
          <a:p>
            <a:fld id="{1327C452-0D12-48F3-BB65-BBA3E6350F2C}" type="slidenum">
              <a:rPr lang="en-GB" smtClean="0"/>
              <a:t>‹#›</a:t>
            </a:fld>
            <a:endParaRPr lang="en-GB"/>
          </a:p>
        </p:txBody>
      </p:sp>
    </p:spTree>
    <p:extLst>
      <p:ext uri="{BB962C8B-B14F-4D97-AF65-F5344CB8AC3E}">
        <p14:creationId xmlns:p14="http://schemas.microsoft.com/office/powerpoint/2010/main" val="268394139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12"/>
          </p:nvPr>
        </p:nvSpPr>
        <p:spPr/>
        <p:txBody>
          <a:bodyPr/>
          <a:lstStyle/>
          <a:p>
            <a:fld id="{1327C452-0D12-48F3-BB65-BBA3E6350F2C}" type="slidenum">
              <a:rPr lang="en-GB" smtClean="0"/>
              <a:t>‹#›</a:t>
            </a:fld>
            <a:endParaRPr lang="en-GB"/>
          </a:p>
        </p:txBody>
      </p:sp>
    </p:spTree>
    <p:extLst>
      <p:ext uri="{BB962C8B-B14F-4D97-AF65-F5344CB8AC3E}">
        <p14:creationId xmlns:p14="http://schemas.microsoft.com/office/powerpoint/2010/main" val="1102253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12"/>
          </p:nvPr>
        </p:nvSpPr>
        <p:spPr/>
        <p:txBody>
          <a:bodyPr/>
          <a:lstStyle/>
          <a:p>
            <a:fld id="{1327C452-0D12-48F3-BB65-BBA3E6350F2C}" type="slidenum">
              <a:rPr lang="en-GB" smtClean="0"/>
              <a:t>‹#›</a:t>
            </a:fld>
            <a:endParaRPr lang="en-GB"/>
          </a:p>
        </p:txBody>
      </p:sp>
    </p:spTree>
    <p:extLst>
      <p:ext uri="{BB962C8B-B14F-4D97-AF65-F5344CB8AC3E}">
        <p14:creationId xmlns:p14="http://schemas.microsoft.com/office/powerpoint/2010/main" val="155893482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12"/>
          </p:nvPr>
        </p:nvSpPr>
        <p:spPr/>
        <p:txBody>
          <a:bodyPr/>
          <a:lstStyle/>
          <a:p>
            <a:fld id="{1327C452-0D12-48F3-BB65-BBA3E6350F2C}" type="slidenum">
              <a:rPr lang="en-GB" smtClean="0"/>
              <a:t>‹#›</a:t>
            </a:fld>
            <a:endParaRPr lang="en-GB"/>
          </a:p>
        </p:txBody>
      </p:sp>
    </p:spTree>
    <p:extLst>
      <p:ext uri="{BB962C8B-B14F-4D97-AF65-F5344CB8AC3E}">
        <p14:creationId xmlns:p14="http://schemas.microsoft.com/office/powerpoint/2010/main" val="1186064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1327C452-0D12-48F3-BB65-BBA3E6350F2C}" type="slidenum">
              <a:rPr lang="en-GB" smtClean="0"/>
              <a:t>‹#›</a:t>
            </a:fld>
            <a:endParaRPr lang="en-GB"/>
          </a:p>
        </p:txBody>
      </p:sp>
    </p:spTree>
    <p:extLst>
      <p:ext uri="{BB962C8B-B14F-4D97-AF65-F5344CB8AC3E}">
        <p14:creationId xmlns:p14="http://schemas.microsoft.com/office/powerpoint/2010/main" val="128826056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12"/>
          </p:nvPr>
        </p:nvSpPr>
        <p:spPr/>
        <p:txBody>
          <a:bodyPr/>
          <a:lstStyle/>
          <a:p>
            <a:fld id="{1327C452-0D12-48F3-BB65-BBA3E6350F2C}" type="slidenum">
              <a:rPr lang="en-GB" smtClean="0"/>
              <a:t>‹#›</a:t>
            </a:fld>
            <a:endParaRPr lang="en-GB"/>
          </a:p>
        </p:txBody>
      </p:sp>
    </p:spTree>
    <p:extLst>
      <p:ext uri="{BB962C8B-B14F-4D97-AF65-F5344CB8AC3E}">
        <p14:creationId xmlns:p14="http://schemas.microsoft.com/office/powerpoint/2010/main" val="1829163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sz="quarter" idx="12"/>
          </p:nvPr>
        </p:nvSpPr>
        <p:spPr/>
        <p:txBody>
          <a:bodyPr/>
          <a:lstStyle/>
          <a:p>
            <a:fld id="{1327C452-0D12-48F3-BB65-BBA3E6350F2C}" type="slidenum">
              <a:rPr lang="en-GB" smtClean="0"/>
              <a:t>‹#›</a:t>
            </a:fld>
            <a:endParaRPr lang="en-GB"/>
          </a:p>
        </p:txBody>
      </p:sp>
    </p:spTree>
    <p:extLst>
      <p:ext uri="{BB962C8B-B14F-4D97-AF65-F5344CB8AC3E}">
        <p14:creationId xmlns:p14="http://schemas.microsoft.com/office/powerpoint/2010/main" val="1653214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sz="quarter" idx="12"/>
          </p:nvPr>
        </p:nvSpPr>
        <p:spPr/>
        <p:txBody>
          <a:bodyPr/>
          <a:lstStyle/>
          <a:p>
            <a:fld id="{1327C452-0D12-48F3-BB65-BBA3E6350F2C}" type="slidenum">
              <a:rPr lang="en-GB" smtClean="0"/>
              <a:t>‹#›</a:t>
            </a:fld>
            <a:endParaRPr lang="en-GB"/>
          </a:p>
        </p:txBody>
      </p:sp>
    </p:spTree>
    <p:extLst>
      <p:ext uri="{BB962C8B-B14F-4D97-AF65-F5344CB8AC3E}">
        <p14:creationId xmlns:p14="http://schemas.microsoft.com/office/powerpoint/2010/main" val="2116587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327C452-0D12-48F3-BB65-BBA3E6350F2C}" type="slidenum">
              <a:rPr lang="en-GB" smtClean="0"/>
              <a:t>‹#›</a:t>
            </a:fld>
            <a:endParaRPr lang="en-GB"/>
          </a:p>
        </p:txBody>
      </p:sp>
    </p:spTree>
    <p:extLst>
      <p:ext uri="{BB962C8B-B14F-4D97-AF65-F5344CB8AC3E}">
        <p14:creationId xmlns:p14="http://schemas.microsoft.com/office/powerpoint/2010/main" val="374944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1327C452-0D12-48F3-BB65-BBA3E6350F2C}" type="slidenum">
              <a:rPr lang="en-GB" smtClean="0"/>
              <a:t>‹#›</a:t>
            </a:fld>
            <a:endParaRPr lang="en-GB"/>
          </a:p>
        </p:txBody>
      </p:sp>
    </p:spTree>
    <p:extLst>
      <p:ext uri="{BB962C8B-B14F-4D97-AF65-F5344CB8AC3E}">
        <p14:creationId xmlns:p14="http://schemas.microsoft.com/office/powerpoint/2010/main" val="3001170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1327C452-0D12-48F3-BB65-BBA3E6350F2C}" type="slidenum">
              <a:rPr lang="en-GB" smtClean="0"/>
              <a:t>‹#›</a:t>
            </a:fld>
            <a:endParaRPr lang="en-GB"/>
          </a:p>
        </p:txBody>
      </p:sp>
    </p:spTree>
    <p:extLst>
      <p:ext uri="{BB962C8B-B14F-4D97-AF65-F5344CB8AC3E}">
        <p14:creationId xmlns:p14="http://schemas.microsoft.com/office/powerpoint/2010/main" val="2152024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p:nvPr userDrawn="1"/>
        </p:nvSpPr>
        <p:spPr>
          <a:xfrm rot="19083300">
            <a:off x="79003" y="1923601"/>
            <a:ext cx="8985994" cy="3154710"/>
          </a:xfrm>
          <a:prstGeom prst="rect">
            <a:avLst/>
          </a:prstGeom>
          <a:noFill/>
        </p:spPr>
        <p:txBody>
          <a:bodyPr wrap="square" lIns="91440" tIns="45720" rIns="91440" bIns="45720">
            <a:spAutoFit/>
          </a:bodyPr>
          <a:lstStyle/>
          <a:p>
            <a:pPr algn="ctr"/>
            <a:r>
              <a:rPr lang="en-US" sz="19900" b="0" cap="none" spc="0" dirty="0">
                <a:ln w="0"/>
                <a:solidFill>
                  <a:schemeClr val="bg1">
                    <a:lumMod val="85000"/>
                  </a:schemeClr>
                </a:solidFill>
                <a:effectLst/>
              </a:rPr>
              <a:t>DRAFT</a:t>
            </a: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6553200" y="6324414"/>
            <a:ext cx="2133600" cy="365125"/>
          </a:xfrm>
          <a:prstGeom prst="rect">
            <a:avLst/>
          </a:prstGeom>
        </p:spPr>
        <p:txBody>
          <a:bodyPr vert="horz" lIns="91440" tIns="45720" rIns="91440" bIns="45720" rtlCol="0" anchor="ctr"/>
          <a:lstStyle>
            <a:lvl1pPr algn="r">
              <a:defRPr sz="1200">
                <a:solidFill>
                  <a:srgbClr val="7F1416"/>
                </a:solidFill>
              </a:defRPr>
            </a:lvl1pPr>
          </a:lstStyle>
          <a:p>
            <a:fld id="{1327C452-0D12-48F3-BB65-BBA3E6350F2C}" type="slidenum">
              <a:rPr lang="en-GB" smtClean="0"/>
              <a:pPr/>
              <a:t>‹#›</a:t>
            </a:fld>
            <a:endParaRPr lang="en-GB" dirty="0"/>
          </a:p>
        </p:txBody>
      </p:sp>
      <p:sp>
        <p:nvSpPr>
          <p:cNvPr id="7" name="Rectangle 2"/>
          <p:cNvSpPr>
            <a:spLocks noChangeArrowheads="1"/>
          </p:cNvSpPr>
          <p:nvPr/>
        </p:nvSpPr>
        <p:spPr bwMode="auto">
          <a:xfrm>
            <a:off x="1"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sz="1800"/>
          </a:p>
        </p:txBody>
      </p:sp>
      <p:grpSp>
        <p:nvGrpSpPr>
          <p:cNvPr id="31" name="Group 30"/>
          <p:cNvGrpSpPr/>
          <p:nvPr/>
        </p:nvGrpSpPr>
        <p:grpSpPr>
          <a:xfrm>
            <a:off x="467544" y="6309320"/>
            <a:ext cx="1908720" cy="400110"/>
            <a:chOff x="3671392" y="6341258"/>
            <a:chExt cx="1908720" cy="400110"/>
          </a:xfrm>
        </p:grpSpPr>
        <p:pic>
          <p:nvPicPr>
            <p:cNvPr id="2049" name="Picture 3" descr="Logo-small"/>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671392" y="6381328"/>
              <a:ext cx="360040" cy="31548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p:cNvSpPr>
              <a:spLocks noChangeArrowheads="1"/>
            </p:cNvSpPr>
            <p:nvPr/>
          </p:nvSpPr>
          <p:spPr bwMode="auto">
            <a:xfrm>
              <a:off x="3995936" y="6341258"/>
              <a:ext cx="158417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800" b="1" i="0" u="none" strike="noStrike" cap="none" normalizeH="0" baseline="0" dirty="0">
                  <a:ln>
                    <a:noFill/>
                  </a:ln>
                  <a:solidFill>
                    <a:srgbClr val="7F1416"/>
                  </a:solidFill>
                  <a:effectLst/>
                  <a:latin typeface="Verdana" pitchFamily="34" charset="0"/>
                  <a:ea typeface="Times New Roman" pitchFamily="18" charset="0"/>
                  <a:cs typeface="Times New Roman" pitchFamily="18" charset="0"/>
                </a:rPr>
                <a:t>Global Shelter Cluster</a:t>
              </a:r>
              <a:endParaRPr kumimoji="0" lang="en-GB" sz="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600" b="0" i="0" u="none" strike="noStrike" cap="none" normalizeH="0" baseline="0" dirty="0">
                  <a:ln>
                    <a:noFill/>
                  </a:ln>
                  <a:solidFill>
                    <a:srgbClr val="7F1416"/>
                  </a:solidFill>
                  <a:effectLst/>
                  <a:latin typeface="Verdana" pitchFamily="34" charset="0"/>
                  <a:ea typeface="Times New Roman" pitchFamily="18" charset="0"/>
                  <a:cs typeface="Times New Roman" pitchFamily="18" charset="0"/>
                </a:rPr>
                <a:t>ShelterCluster.org</a:t>
              </a:r>
              <a:endParaRPr kumimoji="0" lang="en-GB" sz="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600" b="0" i="0" u="none" strike="noStrike" cap="none" normalizeH="0" baseline="0" dirty="0">
                  <a:ln>
                    <a:noFill/>
                  </a:ln>
                  <a:solidFill>
                    <a:srgbClr val="595959"/>
                  </a:solidFill>
                  <a:effectLst/>
                  <a:latin typeface="Verdana" pitchFamily="34" charset="0"/>
                  <a:ea typeface="Times New Roman" pitchFamily="18" charset="0"/>
                  <a:cs typeface="Times New Roman" pitchFamily="18" charset="0"/>
                </a:rPr>
                <a:t>Coordinating Humanitarian Shelter</a:t>
              </a:r>
              <a:endParaRPr kumimoji="0" lang="en-GB" sz="1800" b="0" i="0" u="none" strike="noStrike" cap="none" normalizeH="0" baseline="0" dirty="0">
                <a:ln>
                  <a:noFill/>
                </a:ln>
                <a:solidFill>
                  <a:schemeClr val="tx1"/>
                </a:solidFill>
                <a:effectLst/>
                <a:latin typeface="Arial" pitchFamily="34" charset="0"/>
                <a:cs typeface="Arial" pitchFamily="34" charset="0"/>
              </a:endParaRPr>
            </a:p>
          </p:txBody>
        </p:sp>
      </p:grpSp>
      <p:sp>
        <p:nvSpPr>
          <p:cNvPr id="11" name="Rectangle 10"/>
          <p:cNvSpPr/>
          <p:nvPr/>
        </p:nvSpPr>
        <p:spPr>
          <a:xfrm>
            <a:off x="0" y="0"/>
            <a:ext cx="9144000" cy="116632"/>
          </a:xfrm>
          <a:prstGeom prst="rect">
            <a:avLst/>
          </a:prstGeom>
          <a:solidFill>
            <a:srgbClr val="7F1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2" name="Rectangle 2"/>
          <p:cNvSpPr>
            <a:spLocks noChangeArrowheads="1"/>
          </p:cNvSpPr>
          <p:nvPr/>
        </p:nvSpPr>
        <p:spPr bwMode="auto">
          <a:xfrm>
            <a:off x="1"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sz="1800"/>
          </a:p>
        </p:txBody>
      </p:sp>
      <p:sp>
        <p:nvSpPr>
          <p:cNvPr id="16" name="Rectangle 15"/>
          <p:cNvSpPr/>
          <p:nvPr/>
        </p:nvSpPr>
        <p:spPr>
          <a:xfrm>
            <a:off x="0" y="0"/>
            <a:ext cx="9144000" cy="116632"/>
          </a:xfrm>
          <a:prstGeom prst="rect">
            <a:avLst/>
          </a:prstGeom>
          <a:solidFill>
            <a:srgbClr val="7F1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20" name="Rectangle 19"/>
          <p:cNvSpPr/>
          <p:nvPr/>
        </p:nvSpPr>
        <p:spPr>
          <a:xfrm>
            <a:off x="0" y="6741368"/>
            <a:ext cx="1836000" cy="116632"/>
          </a:xfrm>
          <a:prstGeom prst="rect">
            <a:avLst/>
          </a:prstGeom>
          <a:solidFill>
            <a:srgbClr val="0431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chemeClr val="tx1"/>
              </a:solidFill>
            </a:endParaRPr>
          </a:p>
        </p:txBody>
      </p:sp>
      <p:sp>
        <p:nvSpPr>
          <p:cNvPr id="27" name="Rectangle 26"/>
          <p:cNvSpPr/>
          <p:nvPr/>
        </p:nvSpPr>
        <p:spPr>
          <a:xfrm>
            <a:off x="1836000" y="6741368"/>
            <a:ext cx="1836000" cy="116632"/>
          </a:xfrm>
          <a:prstGeom prst="rect">
            <a:avLst/>
          </a:prstGeom>
          <a:solidFill>
            <a:srgbClr val="459F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chemeClr val="tx1"/>
              </a:solidFill>
            </a:endParaRPr>
          </a:p>
        </p:txBody>
      </p:sp>
      <p:sp>
        <p:nvSpPr>
          <p:cNvPr id="28" name="Rectangle 27"/>
          <p:cNvSpPr/>
          <p:nvPr/>
        </p:nvSpPr>
        <p:spPr>
          <a:xfrm>
            <a:off x="3672000" y="6741368"/>
            <a:ext cx="1836000" cy="116632"/>
          </a:xfrm>
          <a:prstGeom prst="rect">
            <a:avLst/>
          </a:prstGeom>
          <a:solidFill>
            <a:srgbClr val="7F1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chemeClr val="tx1"/>
              </a:solidFill>
            </a:endParaRPr>
          </a:p>
        </p:txBody>
      </p:sp>
      <p:sp>
        <p:nvSpPr>
          <p:cNvPr id="29" name="Rectangle 28"/>
          <p:cNvSpPr/>
          <p:nvPr/>
        </p:nvSpPr>
        <p:spPr>
          <a:xfrm>
            <a:off x="5508000" y="6741368"/>
            <a:ext cx="1836000" cy="116632"/>
          </a:xfrm>
          <a:prstGeom prst="rect">
            <a:avLst/>
          </a:prstGeom>
          <a:solidFill>
            <a:srgbClr val="459F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chemeClr val="tx1"/>
              </a:solidFill>
            </a:endParaRPr>
          </a:p>
        </p:txBody>
      </p:sp>
      <p:sp>
        <p:nvSpPr>
          <p:cNvPr id="30" name="Rectangle 29"/>
          <p:cNvSpPr/>
          <p:nvPr/>
        </p:nvSpPr>
        <p:spPr>
          <a:xfrm>
            <a:off x="7326256" y="6741368"/>
            <a:ext cx="1836000" cy="116632"/>
          </a:xfrm>
          <a:prstGeom prst="rect">
            <a:avLst/>
          </a:prstGeom>
          <a:solidFill>
            <a:srgbClr val="0431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chemeClr val="tx1"/>
              </a:solidFill>
            </a:endParaRPr>
          </a:p>
        </p:txBody>
      </p:sp>
    </p:spTree>
    <p:extLst>
      <p:ext uri="{BB962C8B-B14F-4D97-AF65-F5344CB8AC3E}">
        <p14:creationId xmlns:p14="http://schemas.microsoft.com/office/powerpoint/2010/main" val="144810411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p:txStyles>
    <p:titleStyle>
      <a:lvl1pPr algn="ctr" defTabSz="914400" rtl="0" eaLnBrk="1" latinLnBrk="0" hangingPunct="1">
        <a:spcBef>
          <a:spcPct val="0"/>
        </a:spcBef>
        <a:buNone/>
        <a:defRPr sz="3600" b="1" kern="1200">
          <a:solidFill>
            <a:srgbClr val="04314C"/>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ct val="20000"/>
        </a:spcBef>
        <a:buClr>
          <a:srgbClr val="7F1416"/>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7F1416"/>
        </a:buClr>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7F1416"/>
        </a:buClr>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7F1416"/>
        </a:buClr>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7F1416"/>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611560" y="260648"/>
            <a:ext cx="7992888" cy="5976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p:cNvSpPr>
            <a:spLocks noGrp="1"/>
          </p:cNvSpPr>
          <p:nvPr>
            <p:ph type="ctrTitle"/>
          </p:nvPr>
        </p:nvSpPr>
        <p:spPr/>
        <p:txBody>
          <a:bodyPr>
            <a:normAutofit fontScale="90000"/>
          </a:bodyPr>
          <a:lstStyle/>
          <a:p>
            <a:r>
              <a:rPr lang="fr-FR" dirty="0" smtClean="0"/>
              <a:t>RD Congo</a:t>
            </a:r>
            <a:br>
              <a:rPr lang="fr-FR" dirty="0" smtClean="0"/>
            </a:br>
            <a:r>
              <a:rPr lang="fr-FR" dirty="0" smtClean="0"/>
              <a:t>Score </a:t>
            </a:r>
            <a:r>
              <a:rPr lang="fr-FR" dirty="0" err="1" smtClean="0"/>
              <a:t>Card</a:t>
            </a:r>
            <a:r>
              <a:rPr lang="fr-FR" dirty="0" smtClean="0"/>
              <a:t> AME </a:t>
            </a:r>
            <a:br>
              <a:rPr lang="fr-FR" dirty="0" smtClean="0"/>
            </a:br>
            <a:r>
              <a:rPr lang="fr-FR" dirty="0" smtClean="0"/>
              <a:t>Novembre 2016</a:t>
            </a:r>
            <a:br>
              <a:rPr lang="fr-FR" dirty="0" smtClean="0"/>
            </a:br>
            <a:endParaRPr lang="en-GB" dirty="0"/>
          </a:p>
        </p:txBody>
      </p:sp>
      <p:sp>
        <p:nvSpPr>
          <p:cNvPr id="3" name="Subtitle 2"/>
          <p:cNvSpPr>
            <a:spLocks noGrp="1"/>
          </p:cNvSpPr>
          <p:nvPr>
            <p:ph type="subTitle" idx="1"/>
          </p:nvPr>
        </p:nvSpPr>
        <p:spPr/>
        <p:txBody>
          <a:bodyPr/>
          <a:lstStyle/>
          <a:p>
            <a:r>
              <a:rPr lang="fr-FR" dirty="0" smtClean="0"/>
              <a:t>AME (Articles ménagés essentiels)</a:t>
            </a:r>
            <a:endParaRPr lang="en-GB" dirty="0"/>
          </a:p>
        </p:txBody>
      </p:sp>
      <p:sp>
        <p:nvSpPr>
          <p:cNvPr id="4" name="Slide Number Placeholder 3"/>
          <p:cNvSpPr>
            <a:spLocks noGrp="1"/>
          </p:cNvSpPr>
          <p:nvPr>
            <p:ph type="sldNum" sz="quarter" idx="12"/>
          </p:nvPr>
        </p:nvSpPr>
        <p:spPr/>
        <p:txBody>
          <a:bodyPr/>
          <a:lstStyle/>
          <a:p>
            <a:fld id="{1327C452-0D12-48F3-BB65-BBA3E6350F2C}" type="slidenum">
              <a:rPr lang="en-GB" smtClean="0"/>
              <a:pPr/>
              <a:t>1</a:t>
            </a:fld>
            <a:endParaRPr lang="en-GB"/>
          </a:p>
        </p:txBody>
      </p:sp>
      <p:sp>
        <p:nvSpPr>
          <p:cNvPr id="6" name="ZoneTexte 5"/>
          <p:cNvSpPr txBox="1"/>
          <p:nvPr/>
        </p:nvSpPr>
        <p:spPr>
          <a:xfrm>
            <a:off x="5677600" y="6388405"/>
            <a:ext cx="936104" cy="276999"/>
          </a:xfrm>
          <a:prstGeom prst="rect">
            <a:avLst/>
          </a:prstGeom>
          <a:noFill/>
        </p:spPr>
        <p:txBody>
          <a:bodyPr wrap="square" rtlCol="0">
            <a:spAutoFit/>
          </a:bodyPr>
          <a:lstStyle/>
          <a:p>
            <a:r>
              <a:rPr lang="fr-FR" sz="1200" dirty="0" err="1" smtClean="0"/>
              <a:t>Funded</a:t>
            </a:r>
            <a:r>
              <a:rPr lang="fr-FR" sz="1200" dirty="0" smtClean="0"/>
              <a:t> by</a:t>
            </a:r>
            <a:endParaRPr lang="fr-FR" sz="1200" dirty="0"/>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6717" y="5794290"/>
            <a:ext cx="1195683" cy="825446"/>
          </a:xfrm>
          <a:prstGeom prst="rect">
            <a:avLst/>
          </a:prstGeom>
        </p:spPr>
      </p:pic>
    </p:spTree>
    <p:extLst>
      <p:ext uri="{BB962C8B-B14F-4D97-AF65-F5344CB8AC3E}">
        <p14:creationId xmlns:p14="http://schemas.microsoft.com/office/powerpoint/2010/main" val="41113496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11560" y="260648"/>
            <a:ext cx="7992888" cy="5976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p:cNvSpPr>
            <a:spLocks noGrp="1"/>
          </p:cNvSpPr>
          <p:nvPr>
            <p:ph type="title"/>
          </p:nvPr>
        </p:nvSpPr>
        <p:spPr>
          <a:xfrm>
            <a:off x="457200" y="116632"/>
            <a:ext cx="8229600" cy="645195"/>
          </a:xfrm>
        </p:spPr>
        <p:txBody>
          <a:bodyPr>
            <a:normAutofit/>
          </a:bodyPr>
          <a:lstStyle/>
          <a:p>
            <a:r>
              <a:rPr lang="fr-FR" dirty="0"/>
              <a:t>Conclusion</a:t>
            </a:r>
          </a:p>
        </p:txBody>
      </p:sp>
      <p:sp>
        <p:nvSpPr>
          <p:cNvPr id="3" name="Content Placeholder 2"/>
          <p:cNvSpPr>
            <a:spLocks noGrp="1"/>
          </p:cNvSpPr>
          <p:nvPr>
            <p:ph idx="1"/>
          </p:nvPr>
        </p:nvSpPr>
        <p:spPr>
          <a:xfrm>
            <a:off x="446152" y="1215670"/>
            <a:ext cx="8229601" cy="4870300"/>
          </a:xfrm>
        </p:spPr>
        <p:txBody>
          <a:bodyPr>
            <a:normAutofit/>
          </a:bodyPr>
          <a:lstStyle/>
          <a:p>
            <a:r>
              <a:rPr lang="fr-FR" sz="1400" b="1" dirty="0">
                <a:latin typeface="Arial Narrow" panose="020B0606020202030204" pitchFamily="34" charset="0"/>
              </a:rPr>
              <a:t>Gap dans le score entre 0 et 2, et très peu de 5</a:t>
            </a:r>
          </a:p>
          <a:p>
            <a:pPr lvl="1"/>
            <a:r>
              <a:rPr lang="fr-FR" sz="1400" dirty="0" smtClean="0">
                <a:latin typeface="Arial Narrow" panose="020B0606020202030204" pitchFamily="34" charset="0"/>
              </a:rPr>
              <a:t>Lié à la </a:t>
            </a:r>
            <a:r>
              <a:rPr lang="fr-FR" sz="1400" dirty="0">
                <a:latin typeface="Arial Narrow" panose="020B0606020202030204" pitchFamily="34" charset="0"/>
              </a:rPr>
              <a:t>vulnérabilité ou certains articles constamment manquants?</a:t>
            </a:r>
          </a:p>
          <a:p>
            <a:pPr lvl="1"/>
            <a:r>
              <a:rPr lang="fr-FR" sz="1400" dirty="0">
                <a:latin typeface="Arial Narrow" panose="020B0606020202030204" pitchFamily="34" charset="0"/>
              </a:rPr>
              <a:t>86.9% des communautés sont </a:t>
            </a:r>
            <a:r>
              <a:rPr lang="fr-FR" sz="1400" dirty="0" smtClean="0">
                <a:latin typeface="Arial Narrow" panose="020B0606020202030204" pitchFamily="34" charset="0"/>
              </a:rPr>
              <a:t>classées </a:t>
            </a:r>
            <a:r>
              <a:rPr lang="fr-FR" sz="1400" dirty="0">
                <a:latin typeface="Arial Narrow" panose="020B0606020202030204" pitchFamily="34" charset="0"/>
              </a:rPr>
              <a:t>comme </a:t>
            </a:r>
            <a:r>
              <a:rPr lang="fr-FR" sz="1400" dirty="0" smtClean="0">
                <a:latin typeface="Arial Narrow" panose="020B0606020202030204" pitchFamily="34" charset="0"/>
              </a:rPr>
              <a:t>prioritaires </a:t>
            </a:r>
            <a:r>
              <a:rPr lang="fr-FR" sz="1400" dirty="0">
                <a:latin typeface="Arial Narrow" panose="020B0606020202030204" pitchFamily="34" charset="0"/>
              </a:rPr>
              <a:t>(score &gt;4);  83.8%  des communautés ont un score = 4</a:t>
            </a:r>
          </a:p>
          <a:p>
            <a:pPr lvl="1">
              <a:buFont typeface="Symbol" panose="05050102010706020507" pitchFamily="18" charset="2"/>
              <a:buChar char="Þ"/>
            </a:pPr>
            <a:r>
              <a:rPr lang="fr-FR" sz="1400" dirty="0">
                <a:latin typeface="Arial Narrow" panose="020B0606020202030204" pitchFamily="34" charset="0"/>
              </a:rPr>
              <a:t>l’outil ne différencie pas assez la </a:t>
            </a:r>
            <a:r>
              <a:rPr lang="fr-FR" sz="1400" dirty="0" smtClean="0">
                <a:latin typeface="Arial Narrow" panose="020B0606020202030204" pitchFamily="34" charset="0"/>
              </a:rPr>
              <a:t>vulnérabilité </a:t>
            </a:r>
            <a:r>
              <a:rPr lang="fr-FR" sz="1400" dirty="0">
                <a:latin typeface="Arial Narrow" panose="020B0606020202030204" pitchFamily="34" charset="0"/>
              </a:rPr>
              <a:t>des ménages sur le long </a:t>
            </a:r>
            <a:r>
              <a:rPr lang="fr-FR" sz="1400" dirty="0" smtClean="0">
                <a:latin typeface="Arial Narrow" panose="020B0606020202030204" pitchFamily="34" charset="0"/>
              </a:rPr>
              <a:t>terme</a:t>
            </a:r>
          </a:p>
          <a:p>
            <a:pPr marL="457200" lvl="1" indent="0">
              <a:buNone/>
            </a:pPr>
            <a:endParaRPr lang="fr-FR" sz="1400" dirty="0">
              <a:latin typeface="Arial Narrow" panose="020B0606020202030204" pitchFamily="34" charset="0"/>
            </a:endParaRPr>
          </a:p>
          <a:p>
            <a:r>
              <a:rPr lang="fr-FR" sz="1400" b="1" dirty="0">
                <a:latin typeface="Arial Narrow" panose="020B0606020202030204" pitchFamily="34" charset="0"/>
              </a:rPr>
              <a:t>Faible différence entre les score AME des évaluations qui aboutissent </a:t>
            </a:r>
            <a:r>
              <a:rPr lang="fr-FR" sz="1400" b="1" dirty="0" smtClean="0">
                <a:latin typeface="Arial Narrow" panose="020B0606020202030204" pitchFamily="34" charset="0"/>
              </a:rPr>
              <a:t>à </a:t>
            </a:r>
            <a:r>
              <a:rPr lang="fr-FR" sz="1400" b="1" dirty="0">
                <a:latin typeface="Arial Narrow" panose="020B0606020202030204" pitchFamily="34" charset="0"/>
              </a:rPr>
              <a:t>une intervention ou non </a:t>
            </a:r>
          </a:p>
          <a:p>
            <a:pPr lvl="1"/>
            <a:r>
              <a:rPr lang="fr-FR" sz="1400" dirty="0">
                <a:latin typeface="Arial Narrow" panose="020B0606020202030204" pitchFamily="34" charset="0"/>
              </a:rPr>
              <a:t>Arrondi sur les données? </a:t>
            </a:r>
          </a:p>
          <a:p>
            <a:pPr lvl="1"/>
            <a:r>
              <a:rPr lang="fr-FR" sz="1400" dirty="0">
                <a:latin typeface="Arial Narrow" panose="020B0606020202030204" pitchFamily="34" charset="0"/>
              </a:rPr>
              <a:t>Biais induits par le manque d’information sur le type d’intervention?</a:t>
            </a:r>
          </a:p>
          <a:p>
            <a:pPr marL="457200" lvl="1" indent="0">
              <a:buNone/>
            </a:pPr>
            <a:endParaRPr lang="fr-FR" sz="1400" dirty="0">
              <a:latin typeface="Arial Narrow" panose="020B0606020202030204" pitchFamily="34" charset="0"/>
            </a:endParaRPr>
          </a:p>
          <a:p>
            <a:r>
              <a:rPr lang="fr-FR" sz="1400" b="1" dirty="0">
                <a:latin typeface="Arial Narrow" panose="020B0606020202030204" pitchFamily="34" charset="0"/>
              </a:rPr>
              <a:t>Peu de différence entre année mais différence saisonnière</a:t>
            </a:r>
          </a:p>
          <a:p>
            <a:pPr lvl="1"/>
            <a:r>
              <a:rPr lang="fr-FR" sz="1400" dirty="0">
                <a:latin typeface="Arial Narrow" panose="020B0606020202030204" pitchFamily="34" charset="0"/>
              </a:rPr>
              <a:t>Intensification des déplacement pendant les saisons sèches</a:t>
            </a:r>
            <a:r>
              <a:rPr lang="fr-FR" sz="1400" dirty="0" smtClean="0">
                <a:latin typeface="Arial Narrow" panose="020B0606020202030204" pitchFamily="34" charset="0"/>
              </a:rPr>
              <a:t>?</a:t>
            </a:r>
          </a:p>
          <a:p>
            <a:pPr lvl="1"/>
            <a:r>
              <a:rPr lang="fr-FR" sz="1400" dirty="0" smtClean="0">
                <a:latin typeface="Arial Narrow" panose="020B0606020202030204" pitchFamily="34" charset="0"/>
              </a:rPr>
              <a:t>Question des pipelines et stocks pour la réponse AME</a:t>
            </a:r>
            <a:endParaRPr lang="fr-FR" sz="1400" dirty="0">
              <a:latin typeface="Arial Narrow" panose="020B0606020202030204" pitchFamily="34" charset="0"/>
            </a:endParaRPr>
          </a:p>
          <a:p>
            <a:pPr marL="457200" lvl="1" indent="0">
              <a:buNone/>
            </a:pPr>
            <a:endParaRPr lang="fr-FR" sz="1400" dirty="0">
              <a:latin typeface="Arial Narrow" panose="020B0606020202030204" pitchFamily="34" charset="0"/>
            </a:endParaRPr>
          </a:p>
          <a:p>
            <a:r>
              <a:rPr lang="fr-FR" sz="1400" b="1" dirty="0">
                <a:latin typeface="Arial Narrow" panose="020B0606020202030204" pitchFamily="34" charset="0"/>
              </a:rPr>
              <a:t>Différences entre déplacés et </a:t>
            </a:r>
            <a:r>
              <a:rPr lang="fr-FR" sz="1400" b="1" dirty="0" smtClean="0">
                <a:latin typeface="Arial Narrow" panose="020B0606020202030204" pitchFamily="34" charset="0"/>
              </a:rPr>
              <a:t>retournés </a:t>
            </a:r>
            <a:r>
              <a:rPr lang="fr-FR" sz="1400" b="1" dirty="0">
                <a:latin typeface="Arial Narrow" panose="020B0606020202030204" pitchFamily="34" charset="0"/>
              </a:rPr>
              <a:t>existent mais sont relativement réduites</a:t>
            </a:r>
          </a:p>
          <a:p>
            <a:pPr lvl="1"/>
            <a:r>
              <a:rPr lang="fr-FR" sz="1400" dirty="0">
                <a:latin typeface="Arial Narrow" panose="020B0606020202030204" pitchFamily="34" charset="0"/>
              </a:rPr>
              <a:t>Arrondi sur les données</a:t>
            </a:r>
            <a:r>
              <a:rPr lang="fr-FR" sz="1400" dirty="0" smtClean="0">
                <a:latin typeface="Arial Narrow" panose="020B0606020202030204" pitchFamily="34" charset="0"/>
              </a:rPr>
              <a:t>?</a:t>
            </a:r>
          </a:p>
          <a:p>
            <a:pPr lvl="1"/>
            <a:r>
              <a:rPr lang="fr-FR" sz="1400" dirty="0">
                <a:latin typeface="Arial Narrow" panose="020B0606020202030204" pitchFamily="34" charset="0"/>
              </a:rPr>
              <a:t>S</a:t>
            </a:r>
            <a:r>
              <a:rPr lang="fr-FR" sz="1400" dirty="0" smtClean="0">
                <a:latin typeface="Arial Narrow" panose="020B0606020202030204" pitchFamily="34" charset="0"/>
              </a:rPr>
              <a:t>’agit-il </a:t>
            </a:r>
            <a:r>
              <a:rPr lang="fr-FR" sz="1400" dirty="0">
                <a:latin typeface="Arial Narrow" panose="020B0606020202030204" pitchFamily="34" charset="0"/>
              </a:rPr>
              <a:t>d’un vrai retour et pas d’un déplacement en boucle ? est-ce que la logique d’intervention avec les </a:t>
            </a:r>
            <a:r>
              <a:rPr lang="fr-FR" sz="1400" dirty="0" smtClean="0">
                <a:latin typeface="Arial Narrow" panose="020B0606020202030204" pitchFamily="34" charset="0"/>
              </a:rPr>
              <a:t>retournés </a:t>
            </a:r>
            <a:r>
              <a:rPr lang="fr-FR" sz="1400" dirty="0">
                <a:latin typeface="Arial Narrow" panose="020B0606020202030204" pitchFamily="34" charset="0"/>
              </a:rPr>
              <a:t>en termes </a:t>
            </a:r>
            <a:r>
              <a:rPr lang="fr-FR" sz="1400" dirty="0" smtClean="0">
                <a:latin typeface="Arial Narrow" panose="020B0606020202030204" pitchFamily="34" charset="0"/>
              </a:rPr>
              <a:t>d’AME </a:t>
            </a:r>
            <a:r>
              <a:rPr lang="fr-FR" sz="1400" dirty="0">
                <a:latin typeface="Arial Narrow" panose="020B0606020202030204" pitchFamily="34" charset="0"/>
              </a:rPr>
              <a:t>doit </a:t>
            </a:r>
            <a:r>
              <a:rPr lang="fr-FR" sz="1400" dirty="0" smtClean="0">
                <a:latin typeface="Arial Narrow" panose="020B0606020202030204" pitchFamily="34" charset="0"/>
              </a:rPr>
              <a:t>elle être </a:t>
            </a:r>
            <a:r>
              <a:rPr lang="fr-FR" sz="1400" dirty="0">
                <a:latin typeface="Arial Narrow" panose="020B0606020202030204" pitchFamily="34" charset="0"/>
              </a:rPr>
              <a:t>la même ?</a:t>
            </a:r>
          </a:p>
          <a:p>
            <a:pPr lvl="1"/>
            <a:endParaRPr lang="fr-FR" sz="1300" dirty="0">
              <a:latin typeface="Arial Narrow" panose="020B0606020202030204" pitchFamily="34" charset="0"/>
            </a:endParaRPr>
          </a:p>
        </p:txBody>
      </p:sp>
      <p:sp>
        <p:nvSpPr>
          <p:cNvPr id="4" name="Slide Number Placeholder 3"/>
          <p:cNvSpPr>
            <a:spLocks noGrp="1"/>
          </p:cNvSpPr>
          <p:nvPr>
            <p:ph type="sldNum" sz="quarter" idx="12"/>
          </p:nvPr>
        </p:nvSpPr>
        <p:spPr/>
        <p:txBody>
          <a:bodyPr/>
          <a:lstStyle/>
          <a:p>
            <a:fld id="{1327C452-0D12-48F3-BB65-BBA3E6350F2C}" type="slidenum">
              <a:rPr lang="en-GB" smtClean="0"/>
              <a:t>10</a:t>
            </a:fld>
            <a:endParaRPr lang="en-GB"/>
          </a:p>
        </p:txBody>
      </p:sp>
    </p:spTree>
    <p:extLst>
      <p:ext uri="{BB962C8B-B14F-4D97-AF65-F5344CB8AC3E}">
        <p14:creationId xmlns:p14="http://schemas.microsoft.com/office/powerpoint/2010/main" val="26142659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11560" y="260648"/>
            <a:ext cx="7992888" cy="5976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p:cNvSpPr>
            <a:spLocks noGrp="1"/>
          </p:cNvSpPr>
          <p:nvPr>
            <p:ph type="ctrTitle"/>
          </p:nvPr>
        </p:nvSpPr>
        <p:spPr/>
        <p:txBody>
          <a:bodyPr>
            <a:normAutofit/>
          </a:bodyPr>
          <a:lstStyle/>
          <a:p>
            <a:r>
              <a:rPr lang="fr-FR" dirty="0"/>
              <a:t>2. Evaluation de l’outil</a:t>
            </a:r>
            <a:endParaRPr lang="en-GB" dirty="0"/>
          </a:p>
        </p:txBody>
      </p:sp>
      <p:sp>
        <p:nvSpPr>
          <p:cNvPr id="4" name="Slide Number Placeholder 3"/>
          <p:cNvSpPr>
            <a:spLocks noGrp="1"/>
          </p:cNvSpPr>
          <p:nvPr>
            <p:ph type="sldNum" sz="quarter" idx="12"/>
          </p:nvPr>
        </p:nvSpPr>
        <p:spPr/>
        <p:txBody>
          <a:bodyPr/>
          <a:lstStyle/>
          <a:p>
            <a:fld id="{1327C452-0D12-48F3-BB65-BBA3E6350F2C}" type="slidenum">
              <a:rPr lang="en-GB" smtClean="0"/>
              <a:t>11</a:t>
            </a:fld>
            <a:endParaRPr lang="en-GB"/>
          </a:p>
        </p:txBody>
      </p:sp>
      <p:sp>
        <p:nvSpPr>
          <p:cNvPr id="5" name="Sous-titre 4"/>
          <p:cNvSpPr>
            <a:spLocks noGrp="1"/>
          </p:cNvSpPr>
          <p:nvPr>
            <p:ph type="subTitle" idx="1"/>
          </p:nvPr>
        </p:nvSpPr>
        <p:spPr/>
        <p:txBody>
          <a:bodyPr/>
          <a:lstStyle/>
          <a:p>
            <a:r>
              <a:rPr lang="fr-FR" dirty="0"/>
              <a:t>A. </a:t>
            </a:r>
            <a:r>
              <a:rPr lang="fr-FR" dirty="0" smtClean="0"/>
              <a:t>Méthodologie</a:t>
            </a:r>
            <a:endParaRPr lang="fr-FR" dirty="0"/>
          </a:p>
        </p:txBody>
      </p:sp>
    </p:spTree>
    <p:extLst>
      <p:ext uri="{BB962C8B-B14F-4D97-AF65-F5344CB8AC3E}">
        <p14:creationId xmlns:p14="http://schemas.microsoft.com/office/powerpoint/2010/main" val="24467235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11560" y="260648"/>
            <a:ext cx="7992888" cy="5976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p:cNvSpPr>
            <a:spLocks noGrp="1"/>
          </p:cNvSpPr>
          <p:nvPr>
            <p:ph type="title"/>
          </p:nvPr>
        </p:nvSpPr>
        <p:spPr>
          <a:xfrm>
            <a:off x="457200" y="116632"/>
            <a:ext cx="8229600" cy="645195"/>
          </a:xfrm>
        </p:spPr>
        <p:txBody>
          <a:bodyPr>
            <a:normAutofit/>
          </a:bodyPr>
          <a:lstStyle/>
          <a:p>
            <a:r>
              <a:rPr lang="fr-FR" dirty="0"/>
              <a:t>Méthodologie</a:t>
            </a:r>
          </a:p>
        </p:txBody>
      </p:sp>
      <p:sp>
        <p:nvSpPr>
          <p:cNvPr id="3" name="Content Placeholder 2"/>
          <p:cNvSpPr>
            <a:spLocks noGrp="1"/>
          </p:cNvSpPr>
          <p:nvPr>
            <p:ph idx="1"/>
          </p:nvPr>
        </p:nvSpPr>
        <p:spPr>
          <a:xfrm>
            <a:off x="457200" y="980728"/>
            <a:ext cx="8229601" cy="5343686"/>
          </a:xfrm>
        </p:spPr>
        <p:txBody>
          <a:bodyPr>
            <a:noAutofit/>
          </a:bodyPr>
          <a:lstStyle/>
          <a:p>
            <a:r>
              <a:rPr lang="fr-FR" sz="1400" b="1" dirty="0">
                <a:latin typeface="Arial Narrow" panose="020B0606020202030204" pitchFamily="34" charset="0"/>
              </a:rPr>
              <a:t>Observation de la collecte des données du score </a:t>
            </a:r>
            <a:r>
              <a:rPr lang="fr-FR" sz="1400" b="1" dirty="0" err="1">
                <a:latin typeface="Arial Narrow" panose="020B0606020202030204" pitchFamily="34" charset="0"/>
              </a:rPr>
              <a:t>card</a:t>
            </a:r>
            <a:r>
              <a:rPr lang="fr-FR" sz="1400" b="1" dirty="0">
                <a:latin typeface="Arial Narrow" panose="020B0606020202030204" pitchFamily="34" charset="0"/>
              </a:rPr>
              <a:t> AME dans les communautés </a:t>
            </a:r>
          </a:p>
          <a:p>
            <a:pPr lvl="1"/>
            <a:r>
              <a:rPr lang="fr-FR" sz="1400" dirty="0">
                <a:latin typeface="Arial Narrow" panose="020B0606020202030204" pitchFamily="34" charset="0"/>
              </a:rPr>
              <a:t>Informations manquantes: </a:t>
            </a:r>
          </a:p>
          <a:p>
            <a:pPr lvl="2">
              <a:buFont typeface="Symbol" panose="05050102010706020507" pitchFamily="18" charset="2"/>
              <a:buChar char="Þ"/>
            </a:pPr>
            <a:r>
              <a:rPr lang="fr-FR" sz="1400" dirty="0">
                <a:latin typeface="Arial Narrow" panose="020B0606020202030204" pitchFamily="34" charset="0"/>
              </a:rPr>
              <a:t>Comment sont collectées ces données sur le terrain au niveau des ménages?</a:t>
            </a:r>
          </a:p>
          <a:p>
            <a:pPr lvl="2">
              <a:buFont typeface="Symbol" panose="05050102010706020507" pitchFamily="18" charset="2"/>
              <a:buChar char="Þ"/>
            </a:pPr>
            <a:r>
              <a:rPr lang="fr-FR" sz="1400" dirty="0">
                <a:latin typeface="Arial Narrow" panose="020B0606020202030204" pitchFamily="34" charset="0"/>
              </a:rPr>
              <a:t>La méthodologie est-elle appliquée de la même façon par tous les partenaires; si non comment et pourquoi?</a:t>
            </a:r>
          </a:p>
          <a:p>
            <a:r>
              <a:rPr lang="fr-FR" sz="1400" b="1" dirty="0">
                <a:latin typeface="Arial Narrow" panose="020B0606020202030204" pitchFamily="34" charset="0"/>
              </a:rPr>
              <a:t>Test </a:t>
            </a:r>
            <a:r>
              <a:rPr lang="fr-FR" sz="1400" b="1" dirty="0" err="1">
                <a:latin typeface="Arial Narrow" panose="020B0606020202030204" pitchFamily="34" charset="0"/>
              </a:rPr>
              <a:t>re-test</a:t>
            </a:r>
            <a:r>
              <a:rPr lang="fr-FR" sz="1400" b="1" dirty="0">
                <a:latin typeface="Arial Narrow" panose="020B0606020202030204" pitchFamily="34" charset="0"/>
              </a:rPr>
              <a:t> de validité du questionnaire</a:t>
            </a:r>
          </a:p>
          <a:p>
            <a:pPr lvl="1"/>
            <a:r>
              <a:rPr lang="fr-FR" sz="1400" dirty="0" smtClean="0">
                <a:latin typeface="Arial Narrow" panose="020B0606020202030204" pitchFamily="34" charset="0"/>
              </a:rPr>
              <a:t>Informations manquantes: </a:t>
            </a:r>
            <a:endParaRPr lang="fr-FR" sz="1400" dirty="0">
              <a:latin typeface="Arial Narrow" panose="020B0606020202030204" pitchFamily="34" charset="0"/>
            </a:endParaRPr>
          </a:p>
          <a:p>
            <a:pPr lvl="2">
              <a:buFont typeface="Symbol" panose="05050102010706020507" pitchFamily="18" charset="2"/>
              <a:buChar char="Þ"/>
            </a:pPr>
            <a:r>
              <a:rPr lang="fr-FR" sz="1400" dirty="0" smtClean="0">
                <a:latin typeface="Arial Narrow" panose="020B0606020202030204" pitchFamily="34" charset="0"/>
              </a:rPr>
              <a:t>Les données du score </a:t>
            </a:r>
            <a:r>
              <a:rPr lang="fr-FR" sz="1400" dirty="0" err="1" smtClean="0">
                <a:latin typeface="Arial Narrow" panose="020B0606020202030204" pitchFamily="34" charset="0"/>
              </a:rPr>
              <a:t>card</a:t>
            </a:r>
            <a:r>
              <a:rPr lang="fr-FR" sz="1400" dirty="0" smtClean="0">
                <a:latin typeface="Arial Narrow" panose="020B0606020202030204" pitchFamily="34" charset="0"/>
              </a:rPr>
              <a:t> AME sont elles comparables selon les équipes qui les collectent? </a:t>
            </a:r>
            <a:endParaRPr lang="fr-FR" sz="1400" dirty="0">
              <a:latin typeface="Arial Narrow" panose="020B0606020202030204" pitchFamily="34" charset="0"/>
            </a:endParaRPr>
          </a:p>
          <a:p>
            <a:pPr lvl="2">
              <a:buFont typeface="Symbol" panose="05050102010706020507" pitchFamily="18" charset="2"/>
              <a:buChar char="Þ"/>
            </a:pPr>
            <a:r>
              <a:rPr lang="fr-FR" sz="1400" dirty="0" smtClean="0">
                <a:latin typeface="Arial Narrow" panose="020B0606020202030204" pitchFamily="34" charset="0"/>
              </a:rPr>
              <a:t>Les données du score </a:t>
            </a:r>
            <a:r>
              <a:rPr lang="fr-FR" sz="1400" dirty="0" err="1" smtClean="0">
                <a:latin typeface="Arial Narrow" panose="020B0606020202030204" pitchFamily="34" charset="0"/>
              </a:rPr>
              <a:t>card</a:t>
            </a:r>
            <a:r>
              <a:rPr lang="fr-FR" sz="1400" dirty="0" smtClean="0">
                <a:latin typeface="Arial Narrow" panose="020B0606020202030204" pitchFamily="34" charset="0"/>
              </a:rPr>
              <a:t> AME sont-elles plus fiables selon certains statuts ou articles enquêtés? </a:t>
            </a:r>
          </a:p>
          <a:p>
            <a:r>
              <a:rPr lang="fr-FR" sz="1400" b="1" dirty="0" smtClean="0">
                <a:latin typeface="Arial Narrow" panose="020B0606020202030204" pitchFamily="34" charset="0"/>
              </a:rPr>
              <a:t>Conduite de groupes de discussion auprès des ménages enquêtés</a:t>
            </a:r>
          </a:p>
          <a:p>
            <a:pPr lvl="1"/>
            <a:r>
              <a:rPr lang="fr-FR" sz="1400" dirty="0" smtClean="0">
                <a:latin typeface="Arial Narrow" panose="020B0606020202030204" pitchFamily="34" charset="0"/>
              </a:rPr>
              <a:t>Informations manquantes: </a:t>
            </a:r>
            <a:endParaRPr lang="fr-FR" sz="1400" dirty="0">
              <a:latin typeface="Arial Narrow" panose="020B0606020202030204" pitchFamily="34" charset="0"/>
            </a:endParaRPr>
          </a:p>
          <a:p>
            <a:pPr lvl="2">
              <a:buFont typeface="Symbol" panose="05050102010706020507" pitchFamily="18" charset="2"/>
              <a:buChar char="Þ"/>
            </a:pPr>
            <a:r>
              <a:rPr lang="fr-FR" sz="1400" dirty="0">
                <a:latin typeface="Arial Narrow" panose="020B0606020202030204" pitchFamily="34" charset="0"/>
              </a:rPr>
              <a:t>Comment est perçue cette évaluation?</a:t>
            </a:r>
          </a:p>
          <a:p>
            <a:pPr lvl="2">
              <a:buFont typeface="Symbol" panose="05050102010706020507" pitchFamily="18" charset="2"/>
              <a:buChar char="Þ"/>
            </a:pPr>
            <a:r>
              <a:rPr lang="fr-FR" sz="1400" dirty="0">
                <a:latin typeface="Arial Narrow" panose="020B0606020202030204" pitchFamily="34" charset="0"/>
              </a:rPr>
              <a:t>Est-ce que les résultats du score correspondent bien à une réalité pour les ménages?</a:t>
            </a:r>
          </a:p>
          <a:p>
            <a:pPr lvl="2">
              <a:buFont typeface="Symbol" panose="05050102010706020507" pitchFamily="18" charset="2"/>
              <a:buChar char="Þ"/>
            </a:pPr>
            <a:r>
              <a:rPr lang="fr-FR" sz="1400" dirty="0">
                <a:latin typeface="Arial Narrow" panose="020B0606020202030204" pitchFamily="34" charset="0"/>
              </a:rPr>
              <a:t>Quels éléments de contexte viennent faire fluctuer l’analyse des résultats du score </a:t>
            </a:r>
            <a:r>
              <a:rPr lang="fr-FR" sz="1400" dirty="0" err="1">
                <a:latin typeface="Arial Narrow" panose="020B0606020202030204" pitchFamily="34" charset="0"/>
              </a:rPr>
              <a:t>card</a:t>
            </a:r>
            <a:r>
              <a:rPr lang="fr-FR" sz="1400" dirty="0">
                <a:latin typeface="Arial Narrow" panose="020B0606020202030204" pitchFamily="34" charset="0"/>
              </a:rPr>
              <a:t> AME?</a:t>
            </a:r>
          </a:p>
          <a:p>
            <a:r>
              <a:rPr lang="fr-FR" sz="1400" b="1" dirty="0">
                <a:latin typeface="Arial Narrow" panose="020B0606020202030204" pitchFamily="34" charset="0"/>
              </a:rPr>
              <a:t>Entretiens auprès des partenaires du </a:t>
            </a:r>
            <a:r>
              <a:rPr lang="fr-FR" sz="1400" b="1" dirty="0" smtClean="0">
                <a:latin typeface="Arial Narrow" panose="020B0606020202030204" pitchFamily="34" charset="0"/>
              </a:rPr>
              <a:t>RRMP et les acteurs utilisant le score </a:t>
            </a:r>
            <a:r>
              <a:rPr lang="fr-FR" sz="1400" b="1" dirty="0" err="1" smtClean="0">
                <a:latin typeface="Arial Narrow" panose="020B0606020202030204" pitchFamily="34" charset="0"/>
              </a:rPr>
              <a:t>card</a:t>
            </a:r>
            <a:r>
              <a:rPr lang="fr-FR" sz="1400" b="1" dirty="0" smtClean="0">
                <a:latin typeface="Arial Narrow" panose="020B0606020202030204" pitchFamily="34" charset="0"/>
              </a:rPr>
              <a:t> </a:t>
            </a:r>
            <a:endParaRPr lang="fr-FR" sz="1400" b="1" dirty="0">
              <a:latin typeface="Arial Narrow" panose="020B0606020202030204" pitchFamily="34" charset="0"/>
            </a:endParaRPr>
          </a:p>
          <a:p>
            <a:pPr lvl="1"/>
            <a:r>
              <a:rPr lang="fr-FR" sz="1400" dirty="0" smtClean="0">
                <a:latin typeface="Arial Narrow" panose="020B0606020202030204" pitchFamily="34" charset="0"/>
              </a:rPr>
              <a:t>Informations manquantes: </a:t>
            </a:r>
            <a:endParaRPr lang="fr-FR" sz="1400" dirty="0">
              <a:latin typeface="Arial Narrow" panose="020B0606020202030204" pitchFamily="34" charset="0"/>
            </a:endParaRPr>
          </a:p>
          <a:p>
            <a:pPr lvl="2">
              <a:buFont typeface="Symbol" panose="05050102010706020507" pitchFamily="18" charset="2"/>
              <a:buChar char="Þ"/>
            </a:pPr>
            <a:r>
              <a:rPr lang="fr-FR" sz="1400" dirty="0">
                <a:latin typeface="Arial Narrow" panose="020B0606020202030204" pitchFamily="34" charset="0"/>
              </a:rPr>
              <a:t>Comment est conduite et coordonnée la collecte des données AME?</a:t>
            </a:r>
          </a:p>
          <a:p>
            <a:pPr lvl="2">
              <a:buFont typeface="Symbol" panose="05050102010706020507" pitchFamily="18" charset="2"/>
              <a:buChar char="Þ"/>
            </a:pPr>
            <a:r>
              <a:rPr lang="fr-FR" sz="1400" dirty="0">
                <a:latin typeface="Arial Narrow" panose="020B0606020202030204" pitchFamily="34" charset="0"/>
              </a:rPr>
              <a:t>Quelle analyse des résultats est conduite par les partenaires?</a:t>
            </a:r>
          </a:p>
          <a:p>
            <a:pPr lvl="2">
              <a:buFont typeface="Symbol" panose="05050102010706020507" pitchFamily="18" charset="2"/>
              <a:buChar char="Þ"/>
            </a:pPr>
            <a:r>
              <a:rPr lang="fr-FR" sz="1400" dirty="0">
                <a:latin typeface="Arial Narrow" panose="020B0606020202030204" pitchFamily="34" charset="0"/>
              </a:rPr>
              <a:t>Quels usages sont faits des données collectées et analysées?</a:t>
            </a:r>
            <a:endParaRPr lang="fr-FR" sz="1000" b="1" dirty="0">
              <a:latin typeface="Arial Narrow" panose="020B0606020202030204" pitchFamily="34" charset="0"/>
            </a:endParaRPr>
          </a:p>
        </p:txBody>
      </p:sp>
      <p:sp>
        <p:nvSpPr>
          <p:cNvPr id="4" name="Slide Number Placeholder 3"/>
          <p:cNvSpPr>
            <a:spLocks noGrp="1"/>
          </p:cNvSpPr>
          <p:nvPr>
            <p:ph type="sldNum" sz="quarter" idx="12"/>
          </p:nvPr>
        </p:nvSpPr>
        <p:spPr/>
        <p:txBody>
          <a:bodyPr/>
          <a:lstStyle/>
          <a:p>
            <a:fld id="{1327C452-0D12-48F3-BB65-BBA3E6350F2C}" type="slidenum">
              <a:rPr lang="en-GB" smtClean="0"/>
              <a:t>12</a:t>
            </a:fld>
            <a:endParaRPr lang="en-GB"/>
          </a:p>
        </p:txBody>
      </p:sp>
    </p:spTree>
    <p:extLst>
      <p:ext uri="{BB962C8B-B14F-4D97-AF65-F5344CB8AC3E}">
        <p14:creationId xmlns:p14="http://schemas.microsoft.com/office/powerpoint/2010/main" val="2905062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11560" y="260648"/>
            <a:ext cx="7992888" cy="5976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p:cNvSpPr>
            <a:spLocks noGrp="1"/>
          </p:cNvSpPr>
          <p:nvPr>
            <p:ph type="title"/>
          </p:nvPr>
        </p:nvSpPr>
        <p:spPr>
          <a:xfrm>
            <a:off x="457200" y="116632"/>
            <a:ext cx="8229600" cy="645195"/>
          </a:xfrm>
        </p:spPr>
        <p:txBody>
          <a:bodyPr>
            <a:normAutofit/>
          </a:bodyPr>
          <a:lstStyle/>
          <a:p>
            <a:r>
              <a:rPr lang="fr-FR" dirty="0" smtClean="0"/>
              <a:t>Collecte des données</a:t>
            </a:r>
            <a:endParaRPr lang="fr-FR" dirty="0"/>
          </a:p>
        </p:txBody>
      </p:sp>
      <p:sp>
        <p:nvSpPr>
          <p:cNvPr id="3" name="Content Placeholder 2"/>
          <p:cNvSpPr>
            <a:spLocks noGrp="1"/>
          </p:cNvSpPr>
          <p:nvPr>
            <p:ph idx="1"/>
          </p:nvPr>
        </p:nvSpPr>
        <p:spPr>
          <a:xfrm>
            <a:off x="446152" y="1215670"/>
            <a:ext cx="8229601" cy="4870300"/>
          </a:xfrm>
        </p:spPr>
        <p:txBody>
          <a:bodyPr>
            <a:normAutofit/>
          </a:bodyPr>
          <a:lstStyle/>
          <a:p>
            <a:pPr marL="457200" lvl="1" indent="0">
              <a:buNone/>
            </a:pPr>
            <a:endParaRPr lang="fr-FR" sz="1600" dirty="0"/>
          </a:p>
          <a:p>
            <a:pPr>
              <a:buFont typeface="Symbol" panose="05050102010706020507" pitchFamily="18" charset="2"/>
              <a:buChar char="Þ"/>
            </a:pPr>
            <a:r>
              <a:rPr lang="fr-FR" sz="1700" dirty="0">
                <a:solidFill>
                  <a:prstClr val="black"/>
                </a:solidFill>
              </a:rPr>
              <a:t>Terrain dans la zone de </a:t>
            </a:r>
            <a:r>
              <a:rPr lang="fr-FR" sz="1700" dirty="0" err="1">
                <a:solidFill>
                  <a:prstClr val="black"/>
                </a:solidFill>
              </a:rPr>
              <a:t>Muhanga-Kibarizo</a:t>
            </a:r>
            <a:r>
              <a:rPr lang="fr-FR" sz="1700" dirty="0">
                <a:solidFill>
                  <a:prstClr val="black"/>
                </a:solidFill>
              </a:rPr>
              <a:t>, dans la région du Nord Kivu avec les équipes de NRC et Solidarité Internationale entre le 7 et 11 Novembre 2016</a:t>
            </a:r>
            <a:r>
              <a:rPr lang="fr-FR" sz="1700" dirty="0" smtClean="0">
                <a:solidFill>
                  <a:prstClr val="black"/>
                </a:solidFill>
              </a:rPr>
              <a:t>. 110 ménages enquêtés lors d’un exercice test-</a:t>
            </a:r>
            <a:r>
              <a:rPr lang="fr-FR" sz="1700" dirty="0" err="1" smtClean="0">
                <a:solidFill>
                  <a:prstClr val="black"/>
                </a:solidFill>
              </a:rPr>
              <a:t>retest</a:t>
            </a:r>
            <a:endParaRPr lang="fr-FR" sz="1700" dirty="0" smtClean="0">
              <a:solidFill>
                <a:prstClr val="black"/>
              </a:solidFill>
            </a:endParaRPr>
          </a:p>
          <a:p>
            <a:pPr marL="114300" indent="0">
              <a:buNone/>
            </a:pPr>
            <a:endParaRPr lang="fr-FR" sz="1700" dirty="0" smtClean="0">
              <a:solidFill>
                <a:prstClr val="black"/>
              </a:solidFill>
            </a:endParaRPr>
          </a:p>
          <a:p>
            <a:pPr>
              <a:buFont typeface="Symbol" panose="05050102010706020507" pitchFamily="18" charset="2"/>
              <a:buChar char="Þ"/>
            </a:pPr>
            <a:r>
              <a:rPr lang="fr-FR" sz="1700" dirty="0">
                <a:solidFill>
                  <a:prstClr val="black"/>
                </a:solidFill>
              </a:rPr>
              <a:t>3 groupes de discussion conduits dans la zone de </a:t>
            </a:r>
            <a:r>
              <a:rPr lang="fr-FR" sz="1700" dirty="0" err="1">
                <a:solidFill>
                  <a:prstClr val="black"/>
                </a:solidFill>
              </a:rPr>
              <a:t>Kibarizo</a:t>
            </a:r>
            <a:r>
              <a:rPr lang="fr-FR" sz="1700" dirty="0">
                <a:solidFill>
                  <a:prstClr val="black"/>
                </a:solidFill>
              </a:rPr>
              <a:t>, dans la région de </a:t>
            </a:r>
            <a:r>
              <a:rPr lang="fr-FR" sz="1700" dirty="0" err="1">
                <a:solidFill>
                  <a:prstClr val="black"/>
                </a:solidFill>
              </a:rPr>
              <a:t>Masisi</a:t>
            </a:r>
            <a:r>
              <a:rPr lang="fr-FR" sz="1700" dirty="0">
                <a:solidFill>
                  <a:prstClr val="black"/>
                </a:solidFill>
              </a:rPr>
              <a:t> et la province du Nord Kivu avec les équipes de NRC et Solidarité Internationale, les 10 et 11 Novembre 2016</a:t>
            </a:r>
            <a:r>
              <a:rPr lang="fr-FR" sz="1700" dirty="0" smtClean="0">
                <a:solidFill>
                  <a:prstClr val="black"/>
                </a:solidFill>
              </a:rPr>
              <a:t>.</a:t>
            </a:r>
            <a:endParaRPr lang="fr-FR" sz="1300" dirty="0" smtClean="0">
              <a:solidFill>
                <a:prstClr val="black"/>
              </a:solidFill>
            </a:endParaRPr>
          </a:p>
          <a:p>
            <a:pPr marL="114300" indent="0">
              <a:buNone/>
            </a:pPr>
            <a:endParaRPr lang="fr-FR" sz="1700" dirty="0" smtClean="0">
              <a:solidFill>
                <a:prstClr val="black"/>
              </a:solidFill>
            </a:endParaRPr>
          </a:p>
          <a:p>
            <a:pPr>
              <a:buFont typeface="Symbol" panose="05050102010706020507" pitchFamily="18" charset="2"/>
              <a:buChar char="Þ"/>
            </a:pPr>
            <a:r>
              <a:rPr lang="fr-FR" sz="1700" dirty="0" smtClean="0">
                <a:solidFill>
                  <a:prstClr val="black"/>
                </a:solidFill>
              </a:rPr>
              <a:t>31 entretiens </a:t>
            </a:r>
            <a:r>
              <a:rPr lang="fr-FR" sz="1700" dirty="0">
                <a:solidFill>
                  <a:prstClr val="black"/>
                </a:solidFill>
              </a:rPr>
              <a:t>conduits entre le 31 Octobre et le </a:t>
            </a:r>
            <a:r>
              <a:rPr lang="fr-FR" sz="1700" dirty="0" smtClean="0">
                <a:solidFill>
                  <a:prstClr val="black"/>
                </a:solidFill>
              </a:rPr>
              <a:t>16 </a:t>
            </a:r>
            <a:r>
              <a:rPr lang="fr-FR" sz="1700" dirty="0">
                <a:solidFill>
                  <a:prstClr val="black"/>
                </a:solidFill>
              </a:rPr>
              <a:t>Novembre avec les partenaires RRMP utilisant le score </a:t>
            </a:r>
            <a:r>
              <a:rPr lang="fr-FR" sz="1700" dirty="0" err="1">
                <a:solidFill>
                  <a:prstClr val="black"/>
                </a:solidFill>
              </a:rPr>
              <a:t>card</a:t>
            </a:r>
            <a:r>
              <a:rPr lang="fr-FR" sz="1700" dirty="0">
                <a:solidFill>
                  <a:prstClr val="black"/>
                </a:solidFill>
              </a:rPr>
              <a:t> AME, et les acteurs de la réponse AME en </a:t>
            </a:r>
            <a:r>
              <a:rPr lang="fr-FR" sz="1700" dirty="0" smtClean="0">
                <a:solidFill>
                  <a:prstClr val="black"/>
                </a:solidFill>
              </a:rPr>
              <a:t>RDC, à Kinshasa, Goma et Bukavu</a:t>
            </a:r>
            <a:endParaRPr lang="fr-FR" sz="1700" dirty="0">
              <a:solidFill>
                <a:prstClr val="black"/>
              </a:solidFill>
            </a:endParaRPr>
          </a:p>
          <a:p>
            <a:pPr>
              <a:buFont typeface="Symbol" panose="05050102010706020507" pitchFamily="18" charset="2"/>
              <a:buChar char="Þ"/>
            </a:pPr>
            <a:endParaRPr lang="fr-FR" sz="2000" dirty="0" smtClean="0">
              <a:solidFill>
                <a:prstClr val="black"/>
              </a:solidFill>
            </a:endParaRPr>
          </a:p>
          <a:p>
            <a:pPr>
              <a:buFont typeface="Symbol" panose="05050102010706020507" pitchFamily="18" charset="2"/>
              <a:buChar char="Þ"/>
            </a:pPr>
            <a:endParaRPr lang="fr-FR" sz="2000" dirty="0" smtClean="0">
              <a:solidFill>
                <a:prstClr val="black"/>
              </a:solidFill>
            </a:endParaRPr>
          </a:p>
          <a:p>
            <a:pPr marL="914400" lvl="2" indent="0">
              <a:buNone/>
            </a:pPr>
            <a:endParaRPr lang="fr-FR" sz="1200" dirty="0" smtClean="0"/>
          </a:p>
          <a:p>
            <a:pPr marL="457200" lvl="1" indent="0">
              <a:buNone/>
            </a:pPr>
            <a:endParaRPr lang="fr-FR" sz="1100" dirty="0"/>
          </a:p>
          <a:p>
            <a:pPr lvl="2"/>
            <a:endParaRPr lang="fr-FR" sz="700" dirty="0"/>
          </a:p>
          <a:p>
            <a:pPr lvl="1"/>
            <a:endParaRPr lang="fr-FR" sz="1400" dirty="0"/>
          </a:p>
        </p:txBody>
      </p:sp>
      <p:sp>
        <p:nvSpPr>
          <p:cNvPr id="4" name="Slide Number Placeholder 3"/>
          <p:cNvSpPr>
            <a:spLocks noGrp="1"/>
          </p:cNvSpPr>
          <p:nvPr>
            <p:ph type="sldNum" sz="quarter" idx="12"/>
          </p:nvPr>
        </p:nvSpPr>
        <p:spPr/>
        <p:txBody>
          <a:bodyPr/>
          <a:lstStyle/>
          <a:p>
            <a:fld id="{1327C452-0D12-48F3-BB65-BBA3E6350F2C}" type="slidenum">
              <a:rPr lang="en-GB" smtClean="0"/>
              <a:t>13</a:t>
            </a:fld>
            <a:endParaRPr lang="en-GB"/>
          </a:p>
        </p:txBody>
      </p:sp>
    </p:spTree>
    <p:extLst>
      <p:ext uri="{BB962C8B-B14F-4D97-AF65-F5344CB8AC3E}">
        <p14:creationId xmlns:p14="http://schemas.microsoft.com/office/powerpoint/2010/main" val="29625849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11560" y="260648"/>
            <a:ext cx="7992888" cy="5976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p:cNvSpPr>
            <a:spLocks noGrp="1"/>
          </p:cNvSpPr>
          <p:nvPr>
            <p:ph type="ctrTitle"/>
          </p:nvPr>
        </p:nvSpPr>
        <p:spPr/>
        <p:txBody>
          <a:bodyPr>
            <a:normAutofit/>
          </a:bodyPr>
          <a:lstStyle/>
          <a:p>
            <a:r>
              <a:rPr lang="fr-FR" dirty="0"/>
              <a:t>2. Evaluation de </a:t>
            </a:r>
            <a:r>
              <a:rPr lang="fr-FR" dirty="0" smtClean="0"/>
              <a:t>l’outil</a:t>
            </a:r>
            <a:endParaRPr lang="en-GB" dirty="0"/>
          </a:p>
        </p:txBody>
      </p:sp>
      <p:sp>
        <p:nvSpPr>
          <p:cNvPr id="4" name="Slide Number Placeholder 3"/>
          <p:cNvSpPr>
            <a:spLocks noGrp="1"/>
          </p:cNvSpPr>
          <p:nvPr>
            <p:ph type="sldNum" sz="quarter" idx="12"/>
          </p:nvPr>
        </p:nvSpPr>
        <p:spPr/>
        <p:txBody>
          <a:bodyPr/>
          <a:lstStyle/>
          <a:p>
            <a:fld id="{1327C452-0D12-48F3-BB65-BBA3E6350F2C}" type="slidenum">
              <a:rPr lang="en-GB" smtClean="0"/>
              <a:t>14</a:t>
            </a:fld>
            <a:endParaRPr lang="en-GB"/>
          </a:p>
        </p:txBody>
      </p:sp>
      <p:sp>
        <p:nvSpPr>
          <p:cNvPr id="6" name="Sous-titre 4"/>
          <p:cNvSpPr txBox="1">
            <a:spLocks/>
          </p:cNvSpPr>
          <p:nvPr/>
        </p:nvSpPr>
        <p:spPr>
          <a:xfrm>
            <a:off x="1475656" y="3140968"/>
            <a:ext cx="6512768" cy="2016224"/>
          </a:xfrm>
          <a:prstGeom prst="rect">
            <a:avLst/>
          </a:prstGeom>
        </p:spPr>
        <p:txBody>
          <a:bodyPr vert="horz" lIns="91440" tIns="45720" rIns="91440" bIns="45720" rtlCol="0">
            <a:normAutofit fontScale="62500" lnSpcReduction="20000"/>
          </a:bodyPr>
          <a:lstStyle>
            <a:lvl1pPr marL="0" indent="0" algn="ctr" defTabSz="914400" rtl="0" eaLnBrk="1" latinLnBrk="0" hangingPunct="1">
              <a:spcBef>
                <a:spcPct val="20000"/>
              </a:spcBef>
              <a:buClr>
                <a:srgbClr val="7F1416"/>
              </a:buClr>
              <a:buFont typeface="Wingdings" pitchFamily="2" charset="2"/>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Clr>
                <a:srgbClr val="7F1416"/>
              </a:buClr>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7F1416"/>
              </a:buClr>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7F1416"/>
              </a:buClr>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7F1416"/>
              </a:buClr>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fr-FR" dirty="0"/>
              <a:t>B. </a:t>
            </a:r>
            <a:r>
              <a:rPr lang="fr-FR" dirty="0" smtClean="0"/>
              <a:t>Résultats, suggestions </a:t>
            </a:r>
            <a:r>
              <a:rPr lang="fr-FR" dirty="0"/>
              <a:t>de révision et </a:t>
            </a:r>
            <a:r>
              <a:rPr lang="fr-FR" dirty="0" smtClean="0"/>
              <a:t>discussion</a:t>
            </a:r>
          </a:p>
          <a:p>
            <a:endParaRPr lang="fr-FR" dirty="0"/>
          </a:p>
          <a:p>
            <a:pPr marL="514350" indent="-514350" algn="l">
              <a:buFont typeface="Wingdings" pitchFamily="2" charset="2"/>
              <a:buAutoNum type="alphaLcPeriod"/>
            </a:pPr>
            <a:r>
              <a:rPr lang="fr-FR" dirty="0"/>
              <a:t>Outil</a:t>
            </a:r>
          </a:p>
          <a:p>
            <a:pPr marL="514350" indent="-514350" algn="l">
              <a:buFont typeface="Wingdings" pitchFamily="2" charset="2"/>
              <a:buAutoNum type="alphaLcPeriod"/>
            </a:pPr>
            <a:r>
              <a:rPr lang="fr-FR" dirty="0"/>
              <a:t>Méthodologie de collecte des données</a:t>
            </a:r>
          </a:p>
          <a:p>
            <a:pPr marL="514350" indent="-514350" algn="l">
              <a:buFont typeface="Wingdings" pitchFamily="2" charset="2"/>
              <a:buAutoNum type="alphaLcPeriod"/>
            </a:pPr>
            <a:r>
              <a:rPr lang="fr-FR" dirty="0"/>
              <a:t>Analyse des données</a:t>
            </a:r>
          </a:p>
          <a:p>
            <a:pPr marL="514350" indent="-514350" algn="l">
              <a:buFont typeface="Wingdings" pitchFamily="2" charset="2"/>
              <a:buAutoNum type="alphaLcPeriod"/>
            </a:pPr>
            <a:r>
              <a:rPr lang="fr-FR" dirty="0"/>
              <a:t>Usages en cours et potentiels des données</a:t>
            </a:r>
          </a:p>
        </p:txBody>
      </p:sp>
    </p:spTree>
    <p:extLst>
      <p:ext uri="{BB962C8B-B14F-4D97-AF65-F5344CB8AC3E}">
        <p14:creationId xmlns:p14="http://schemas.microsoft.com/office/powerpoint/2010/main" val="19158512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11560" y="260648"/>
            <a:ext cx="7992888" cy="5976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p:cNvSpPr>
            <a:spLocks noGrp="1"/>
          </p:cNvSpPr>
          <p:nvPr>
            <p:ph type="title"/>
          </p:nvPr>
        </p:nvSpPr>
        <p:spPr>
          <a:xfrm>
            <a:off x="457200" y="116632"/>
            <a:ext cx="8229600" cy="645195"/>
          </a:xfrm>
        </p:spPr>
        <p:txBody>
          <a:bodyPr>
            <a:normAutofit/>
          </a:bodyPr>
          <a:lstStyle/>
          <a:p>
            <a:r>
              <a:rPr lang="fr-FR" dirty="0" smtClean="0"/>
              <a:t>1.1 </a:t>
            </a:r>
            <a:r>
              <a:rPr lang="fr-FR" dirty="0"/>
              <a:t>Outil</a:t>
            </a:r>
          </a:p>
        </p:txBody>
      </p:sp>
      <p:sp>
        <p:nvSpPr>
          <p:cNvPr id="3" name="Content Placeholder 2"/>
          <p:cNvSpPr>
            <a:spLocks noGrp="1"/>
          </p:cNvSpPr>
          <p:nvPr>
            <p:ph idx="1"/>
          </p:nvPr>
        </p:nvSpPr>
        <p:spPr>
          <a:xfrm>
            <a:off x="422108" y="836712"/>
            <a:ext cx="8229601" cy="5256584"/>
          </a:xfrm>
        </p:spPr>
        <p:txBody>
          <a:bodyPr>
            <a:normAutofit/>
          </a:bodyPr>
          <a:lstStyle/>
          <a:p>
            <a:r>
              <a:rPr lang="fr-FR" sz="1600" b="1" dirty="0"/>
              <a:t>Résultats préliminaires</a:t>
            </a:r>
          </a:p>
          <a:p>
            <a:pPr lvl="1"/>
            <a:r>
              <a:rPr lang="fr-FR" sz="1600" dirty="0" smtClean="0"/>
              <a:t>Propriété et non usage des articles: la question du prêt dans les familles d’accueil qui peut indiquer une vulnérabilité globale du foyer</a:t>
            </a:r>
          </a:p>
          <a:p>
            <a:pPr lvl="1"/>
            <a:r>
              <a:rPr lang="fr-FR" sz="1600" dirty="0" smtClean="0"/>
              <a:t>Notion de milieu: si un article est abîmé de façon récurrente dans tous les ménages, certains indique un score de 1 pour privilégier le caractère structurelle de la pauvreté (et non l’urgence du au récent déplacement) et d’autres 0,5 en se basant uniquement sur les recommandations méthodologiques</a:t>
            </a:r>
          </a:p>
          <a:p>
            <a:pPr lvl="1"/>
            <a:r>
              <a:rPr lang="fr-FR" sz="1600" dirty="0"/>
              <a:t>A</a:t>
            </a:r>
            <a:r>
              <a:rPr lang="fr-FR" sz="1600" dirty="0" smtClean="0"/>
              <a:t>lignement des standards du score entre les articles: </a:t>
            </a:r>
          </a:p>
          <a:p>
            <a:pPr lvl="2"/>
            <a:r>
              <a:rPr lang="fr-FR" sz="1200" dirty="0" smtClean="0"/>
              <a:t>L’état des habits n’est pas évalué </a:t>
            </a:r>
            <a:endParaRPr lang="fr-FR" sz="1200" dirty="0"/>
          </a:p>
          <a:p>
            <a:pPr lvl="2"/>
            <a:r>
              <a:rPr lang="fr-FR" sz="1200" dirty="0" smtClean="0"/>
              <a:t>Les bidons sont seulement calculés avec le volume et pas le nombre de bidons dans le MSA. Mais pas lors du ciblage pour certains partenaires qui cette fois utilisent une base 20 de calcul</a:t>
            </a:r>
          </a:p>
          <a:p>
            <a:pPr lvl="1"/>
            <a:r>
              <a:rPr lang="fr-FR" sz="1600" dirty="0"/>
              <a:t>Liste des articles </a:t>
            </a:r>
            <a:r>
              <a:rPr lang="fr-FR" sz="1600" dirty="0" smtClean="0"/>
              <a:t>ménagers essentiels: une liste exhaustive selon les ménages enquêtés mais difficiles à observer</a:t>
            </a:r>
            <a:endParaRPr lang="fr-FR" sz="1600" dirty="0"/>
          </a:p>
          <a:p>
            <a:pPr lvl="2"/>
            <a:r>
              <a:rPr lang="fr-FR" sz="1400" dirty="0" smtClean="0"/>
              <a:t>Scores </a:t>
            </a:r>
            <a:r>
              <a:rPr lang="fr-FR" sz="1400" dirty="0"/>
              <a:t>du test de corrélation qui varient selon les articles? </a:t>
            </a:r>
            <a:endParaRPr lang="fr-FR" sz="1400" dirty="0" smtClean="0"/>
          </a:p>
          <a:p>
            <a:pPr marL="1371600" lvl="3" indent="0">
              <a:buNone/>
            </a:pPr>
            <a:r>
              <a:rPr lang="fr-FR" sz="1200" dirty="0" smtClean="0"/>
              <a:t>=&gt; Corrélation la plus forte pour les articles difficiles à observer (support de couchage, couvertures/draps et habits)</a:t>
            </a:r>
          </a:p>
          <a:p>
            <a:pPr lvl="2"/>
            <a:r>
              <a:rPr lang="fr-FR" sz="1400" dirty="0" smtClean="0"/>
              <a:t>Scores du test de corrélation qui varient entre populations déplacées, retournées, d’accueil et résident?</a:t>
            </a:r>
          </a:p>
          <a:p>
            <a:pPr marL="1371600" lvl="3" indent="0">
              <a:buNone/>
            </a:pPr>
            <a:r>
              <a:rPr lang="fr-FR" sz="1200" dirty="0">
                <a:solidFill>
                  <a:prstClr val="black"/>
                </a:solidFill>
              </a:rPr>
              <a:t>=&gt; Corrélation la plus forte pour les </a:t>
            </a:r>
            <a:r>
              <a:rPr lang="fr-FR" sz="1200" dirty="0" smtClean="0">
                <a:solidFill>
                  <a:prstClr val="black"/>
                </a:solidFill>
              </a:rPr>
              <a:t>ménages retournés et d’accueil</a:t>
            </a:r>
            <a:endParaRPr lang="fr-FR" sz="1200" dirty="0">
              <a:solidFill>
                <a:prstClr val="black"/>
              </a:solidFill>
            </a:endParaRPr>
          </a:p>
          <a:p>
            <a:pPr marL="457200" lvl="1" indent="0">
              <a:buNone/>
            </a:pPr>
            <a:endParaRPr lang="fr-FR" sz="1600" dirty="0"/>
          </a:p>
          <a:p>
            <a:pPr lvl="2"/>
            <a:endParaRPr lang="fr-FR" sz="700" dirty="0"/>
          </a:p>
          <a:p>
            <a:pPr lvl="1"/>
            <a:endParaRPr lang="fr-FR" sz="1400" dirty="0"/>
          </a:p>
        </p:txBody>
      </p:sp>
      <p:sp>
        <p:nvSpPr>
          <p:cNvPr id="4" name="Slide Number Placeholder 3"/>
          <p:cNvSpPr>
            <a:spLocks noGrp="1"/>
          </p:cNvSpPr>
          <p:nvPr>
            <p:ph type="sldNum" sz="quarter" idx="12"/>
          </p:nvPr>
        </p:nvSpPr>
        <p:spPr/>
        <p:txBody>
          <a:bodyPr/>
          <a:lstStyle/>
          <a:p>
            <a:fld id="{1327C452-0D12-48F3-BB65-BBA3E6350F2C}" type="slidenum">
              <a:rPr lang="en-GB" smtClean="0"/>
              <a:t>15</a:t>
            </a:fld>
            <a:endParaRPr lang="en-GB"/>
          </a:p>
        </p:txBody>
      </p:sp>
    </p:spTree>
    <p:extLst>
      <p:ext uri="{BB962C8B-B14F-4D97-AF65-F5344CB8AC3E}">
        <p14:creationId xmlns:p14="http://schemas.microsoft.com/office/powerpoint/2010/main" val="39195990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611560" y="260648"/>
            <a:ext cx="7992888" cy="5976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dirty="0" smtClean="0"/>
              <a:t>1.2 </a:t>
            </a:r>
            <a:r>
              <a:rPr lang="fr-FR" dirty="0"/>
              <a:t>Outil</a:t>
            </a:r>
          </a:p>
        </p:txBody>
      </p:sp>
      <p:sp>
        <p:nvSpPr>
          <p:cNvPr id="4" name="Espace réservé du numéro de diapositive 3"/>
          <p:cNvSpPr>
            <a:spLocks noGrp="1"/>
          </p:cNvSpPr>
          <p:nvPr>
            <p:ph type="sldNum" sz="quarter" idx="12"/>
          </p:nvPr>
        </p:nvSpPr>
        <p:spPr/>
        <p:txBody>
          <a:bodyPr/>
          <a:lstStyle/>
          <a:p>
            <a:fld id="{1327C452-0D12-48F3-BB65-BBA3E6350F2C}" type="slidenum">
              <a:rPr lang="en-GB" smtClean="0"/>
              <a:t>16</a:t>
            </a:fld>
            <a:endParaRPr lang="en-GB"/>
          </a:p>
        </p:txBody>
      </p:sp>
      <p:graphicFrame>
        <p:nvGraphicFramePr>
          <p:cNvPr id="6" name="Tableau 5"/>
          <p:cNvGraphicFramePr>
            <a:graphicFrameLocks noGrp="1"/>
          </p:cNvGraphicFramePr>
          <p:nvPr>
            <p:extLst>
              <p:ext uri="{D42A27DB-BD31-4B8C-83A1-F6EECF244321}">
                <p14:modId xmlns:p14="http://schemas.microsoft.com/office/powerpoint/2010/main" val="3674074628"/>
              </p:ext>
            </p:extLst>
          </p:nvPr>
        </p:nvGraphicFramePr>
        <p:xfrm>
          <a:off x="395536" y="1634513"/>
          <a:ext cx="6264697" cy="4199642"/>
        </p:xfrm>
        <a:graphic>
          <a:graphicData uri="http://schemas.openxmlformats.org/drawingml/2006/table">
            <a:tbl>
              <a:tblPr firstRow="1" bandRow="1">
                <a:tableStyleId>{5C22544A-7EE6-4342-B048-85BDC9FD1C3A}</a:tableStyleId>
              </a:tblPr>
              <a:tblGrid>
                <a:gridCol w="1751433">
                  <a:extLst>
                    <a:ext uri="{9D8B030D-6E8A-4147-A177-3AD203B41FA5}">
                      <a16:colId xmlns:a16="http://schemas.microsoft.com/office/drawing/2014/main" xmlns="" val="4110803365"/>
                    </a:ext>
                  </a:extLst>
                </a:gridCol>
                <a:gridCol w="1112860">
                  <a:extLst>
                    <a:ext uri="{9D8B030D-6E8A-4147-A177-3AD203B41FA5}">
                      <a16:colId xmlns:a16="http://schemas.microsoft.com/office/drawing/2014/main" xmlns="" val="4112215489"/>
                    </a:ext>
                  </a:extLst>
                </a:gridCol>
                <a:gridCol w="1112860">
                  <a:extLst>
                    <a:ext uri="{9D8B030D-6E8A-4147-A177-3AD203B41FA5}">
                      <a16:colId xmlns:a16="http://schemas.microsoft.com/office/drawing/2014/main" xmlns="" val="1971777341"/>
                    </a:ext>
                  </a:extLst>
                </a:gridCol>
                <a:gridCol w="1112860">
                  <a:extLst>
                    <a:ext uri="{9D8B030D-6E8A-4147-A177-3AD203B41FA5}">
                      <a16:colId xmlns:a16="http://schemas.microsoft.com/office/drawing/2014/main" xmlns="" val="2487010395"/>
                    </a:ext>
                  </a:extLst>
                </a:gridCol>
                <a:gridCol w="1174684">
                  <a:extLst>
                    <a:ext uri="{9D8B030D-6E8A-4147-A177-3AD203B41FA5}">
                      <a16:colId xmlns:a16="http://schemas.microsoft.com/office/drawing/2014/main" xmlns="" val="2039915295"/>
                    </a:ext>
                  </a:extLst>
                </a:gridCol>
              </a:tblGrid>
              <a:tr h="352680">
                <a:tc>
                  <a:txBody>
                    <a:bodyPr/>
                    <a:lstStyle/>
                    <a:p>
                      <a:endParaRPr lang="fr-FR" sz="1600" dirty="0"/>
                    </a:p>
                  </a:txBody>
                  <a:tcPr/>
                </a:tc>
                <a:tc>
                  <a:txBody>
                    <a:bodyPr/>
                    <a:lstStyle/>
                    <a:p>
                      <a:r>
                        <a:rPr lang="fr-FR" sz="1600" dirty="0" smtClean="0"/>
                        <a:t>Global</a:t>
                      </a:r>
                      <a:endParaRPr lang="fr-FR" sz="1600" dirty="0"/>
                    </a:p>
                  </a:txBody>
                  <a:tcPr/>
                </a:tc>
                <a:tc>
                  <a:txBody>
                    <a:bodyPr/>
                    <a:lstStyle/>
                    <a:p>
                      <a:r>
                        <a:rPr lang="fr-FR" sz="1600" dirty="0" smtClean="0"/>
                        <a:t>Accueil</a:t>
                      </a:r>
                      <a:endParaRPr lang="fr-FR" sz="1600" dirty="0"/>
                    </a:p>
                  </a:txBody>
                  <a:tcPr/>
                </a:tc>
                <a:tc>
                  <a:txBody>
                    <a:bodyPr/>
                    <a:lstStyle/>
                    <a:p>
                      <a:r>
                        <a:rPr lang="fr-FR" sz="1600" dirty="0" smtClean="0"/>
                        <a:t>Déplacés</a:t>
                      </a:r>
                      <a:endParaRPr lang="fr-FR" sz="1600" dirty="0"/>
                    </a:p>
                  </a:txBody>
                  <a:tcPr/>
                </a:tc>
                <a:tc>
                  <a:txBody>
                    <a:bodyPr/>
                    <a:lstStyle/>
                    <a:p>
                      <a:r>
                        <a:rPr lang="fr-FR" sz="1600" dirty="0" smtClean="0"/>
                        <a:t>Retournés</a:t>
                      </a:r>
                      <a:endParaRPr lang="fr-FR" sz="1600" dirty="0"/>
                    </a:p>
                  </a:txBody>
                  <a:tcPr/>
                </a:tc>
                <a:extLst>
                  <a:ext uri="{0D108BD9-81ED-4DB2-BD59-A6C34878D82A}">
                    <a16:rowId xmlns:a16="http://schemas.microsoft.com/office/drawing/2014/main" xmlns="" val="1233237320"/>
                  </a:ext>
                </a:extLst>
              </a:tr>
              <a:tr h="352680">
                <a:tc>
                  <a:txBody>
                    <a:bodyPr/>
                    <a:lstStyle/>
                    <a:p>
                      <a:r>
                        <a:rPr lang="fr-FR" sz="1600" dirty="0" smtClean="0"/>
                        <a:t>Bidon</a:t>
                      </a:r>
                    </a:p>
                  </a:txBody>
                  <a:tcPr/>
                </a:tc>
                <a:tc>
                  <a:txBody>
                    <a:bodyPr/>
                    <a:lstStyle/>
                    <a:p>
                      <a:pPr algn="r" fontAlgn="b"/>
                      <a:r>
                        <a:rPr lang="fr-FR" sz="1600" b="0" i="0" u="none" strike="noStrike" dirty="0">
                          <a:solidFill>
                            <a:srgbClr val="000000"/>
                          </a:solidFill>
                          <a:effectLst/>
                          <a:latin typeface="Calibri" panose="020F0502020204030204" pitchFamily="34" charset="0"/>
                        </a:rPr>
                        <a:t>0,05</a:t>
                      </a:r>
                    </a:p>
                  </a:txBody>
                  <a:tcPr marL="7620" marR="7620" marT="7620" marB="0" anchor="b"/>
                </a:tc>
                <a:tc>
                  <a:txBody>
                    <a:bodyPr/>
                    <a:lstStyle/>
                    <a:p>
                      <a:pPr algn="r" fontAlgn="b"/>
                      <a:r>
                        <a:rPr lang="fr-FR" sz="1600" b="0" i="0" u="none" strike="noStrike">
                          <a:solidFill>
                            <a:srgbClr val="000000"/>
                          </a:solidFill>
                          <a:effectLst/>
                          <a:latin typeface="Calibri" panose="020F0502020204030204" pitchFamily="34" charset="0"/>
                        </a:rPr>
                        <a:t>0,18</a:t>
                      </a:r>
                    </a:p>
                  </a:txBody>
                  <a:tcPr marL="7620" marR="7620" marT="7620" marB="0" anchor="b"/>
                </a:tc>
                <a:tc>
                  <a:txBody>
                    <a:bodyPr/>
                    <a:lstStyle/>
                    <a:p>
                      <a:pPr algn="r" fontAlgn="b"/>
                      <a:r>
                        <a:rPr lang="fr-FR" sz="1600" b="0" i="0" u="none" strike="noStrike">
                          <a:solidFill>
                            <a:srgbClr val="000000"/>
                          </a:solidFill>
                          <a:effectLst/>
                          <a:latin typeface="Calibri" panose="020F0502020204030204" pitchFamily="34" charset="0"/>
                        </a:rPr>
                        <a:t>0,1</a:t>
                      </a:r>
                    </a:p>
                  </a:txBody>
                  <a:tcPr marL="7620" marR="7620" marT="7620" marB="0" anchor="b"/>
                </a:tc>
                <a:tc>
                  <a:txBody>
                    <a:bodyPr/>
                    <a:lstStyle/>
                    <a:p>
                      <a:pPr algn="r" fontAlgn="b"/>
                      <a:r>
                        <a:rPr lang="fr-FR" sz="1600" b="0" i="0" u="none" strike="noStrike">
                          <a:solidFill>
                            <a:srgbClr val="000000"/>
                          </a:solidFill>
                          <a:effectLst/>
                          <a:latin typeface="Calibri" panose="020F0502020204030204" pitchFamily="34" charset="0"/>
                        </a:rPr>
                        <a:t>-0,14</a:t>
                      </a:r>
                    </a:p>
                  </a:txBody>
                  <a:tcPr marL="7620" marR="7620" marT="7620" marB="0" anchor="b"/>
                </a:tc>
                <a:extLst>
                  <a:ext uri="{0D108BD9-81ED-4DB2-BD59-A6C34878D82A}">
                    <a16:rowId xmlns:a16="http://schemas.microsoft.com/office/drawing/2014/main" xmlns="" val="3884172018"/>
                  </a:ext>
                </a:extLst>
              </a:tr>
              <a:tr h="352680">
                <a:tc>
                  <a:txBody>
                    <a:bodyPr/>
                    <a:lstStyle/>
                    <a:p>
                      <a:r>
                        <a:rPr lang="fr-FR" sz="1600" dirty="0" smtClean="0"/>
                        <a:t>Casserole</a:t>
                      </a:r>
                      <a:endParaRPr lang="fr-FR" sz="1600" dirty="0"/>
                    </a:p>
                  </a:txBody>
                  <a:tcPr/>
                </a:tc>
                <a:tc>
                  <a:txBody>
                    <a:bodyPr/>
                    <a:lstStyle/>
                    <a:p>
                      <a:pPr algn="r" fontAlgn="b"/>
                      <a:r>
                        <a:rPr lang="fr-FR" sz="1600" b="0" i="0" u="none" strike="noStrike" dirty="0">
                          <a:solidFill>
                            <a:srgbClr val="000000"/>
                          </a:solidFill>
                          <a:effectLst/>
                          <a:latin typeface="Calibri" panose="020F0502020204030204" pitchFamily="34" charset="0"/>
                        </a:rPr>
                        <a:t>-0,15</a:t>
                      </a:r>
                    </a:p>
                  </a:txBody>
                  <a:tcPr marL="7620" marR="7620" marT="7620" marB="0" anchor="b"/>
                </a:tc>
                <a:tc>
                  <a:txBody>
                    <a:bodyPr/>
                    <a:lstStyle/>
                    <a:p>
                      <a:pPr algn="r" fontAlgn="b"/>
                      <a:r>
                        <a:rPr lang="fr-FR" sz="1600" b="0" i="0" u="none" strike="noStrike">
                          <a:solidFill>
                            <a:srgbClr val="000000"/>
                          </a:solidFill>
                          <a:effectLst/>
                          <a:latin typeface="Calibri" panose="020F0502020204030204" pitchFamily="34" charset="0"/>
                        </a:rPr>
                        <a:t>-0,07</a:t>
                      </a:r>
                    </a:p>
                  </a:txBody>
                  <a:tcPr marL="7620" marR="7620" marT="7620" marB="0" anchor="b"/>
                </a:tc>
                <a:tc>
                  <a:txBody>
                    <a:bodyPr/>
                    <a:lstStyle/>
                    <a:p>
                      <a:pPr algn="r" fontAlgn="b"/>
                      <a:r>
                        <a:rPr lang="fr-FR" sz="1600" b="0" i="0" u="none" strike="noStrike" dirty="0">
                          <a:solidFill>
                            <a:srgbClr val="000000"/>
                          </a:solidFill>
                          <a:effectLst/>
                          <a:latin typeface="Calibri" panose="020F0502020204030204" pitchFamily="34" charset="0"/>
                        </a:rPr>
                        <a:t>-</a:t>
                      </a:r>
                      <a:r>
                        <a:rPr lang="fr-FR" sz="1600" b="0" i="0" u="none" strike="noStrike" dirty="0" smtClean="0">
                          <a:solidFill>
                            <a:srgbClr val="000000"/>
                          </a:solidFill>
                          <a:effectLst/>
                          <a:latin typeface="Calibri" panose="020F0502020204030204" pitchFamily="34" charset="0"/>
                        </a:rPr>
                        <a:t>0,08</a:t>
                      </a:r>
                      <a:endParaRPr lang="fr-FR"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fr-FR" sz="1600" b="0" i="0" u="none" strike="noStrike">
                          <a:solidFill>
                            <a:srgbClr val="000000"/>
                          </a:solidFill>
                          <a:effectLst/>
                          <a:latin typeface="Calibri" panose="020F0502020204030204" pitchFamily="34" charset="0"/>
                        </a:rPr>
                        <a:t>-0,18</a:t>
                      </a:r>
                    </a:p>
                  </a:txBody>
                  <a:tcPr marL="7620" marR="7620" marT="7620" marB="0" anchor="b"/>
                </a:tc>
                <a:extLst>
                  <a:ext uri="{0D108BD9-81ED-4DB2-BD59-A6C34878D82A}">
                    <a16:rowId xmlns:a16="http://schemas.microsoft.com/office/drawing/2014/main" xmlns="" val="361246554"/>
                  </a:ext>
                </a:extLst>
              </a:tr>
              <a:tr h="352680">
                <a:tc>
                  <a:txBody>
                    <a:bodyPr/>
                    <a:lstStyle/>
                    <a:p>
                      <a:r>
                        <a:rPr lang="fr-FR" sz="1600" dirty="0" smtClean="0"/>
                        <a:t>Bassine</a:t>
                      </a:r>
                      <a:endParaRPr lang="fr-FR" sz="1600" dirty="0"/>
                    </a:p>
                  </a:txBody>
                  <a:tcPr/>
                </a:tc>
                <a:tc>
                  <a:txBody>
                    <a:bodyPr/>
                    <a:lstStyle/>
                    <a:p>
                      <a:pPr algn="r" fontAlgn="b"/>
                      <a:r>
                        <a:rPr lang="fr-FR" sz="1600" b="0" i="0" u="none" strike="noStrike">
                          <a:solidFill>
                            <a:srgbClr val="000000"/>
                          </a:solidFill>
                          <a:effectLst/>
                          <a:latin typeface="Calibri" panose="020F0502020204030204" pitchFamily="34" charset="0"/>
                        </a:rPr>
                        <a:t>-0,08</a:t>
                      </a:r>
                    </a:p>
                  </a:txBody>
                  <a:tcPr marL="7620" marR="7620" marT="7620" marB="0" anchor="b"/>
                </a:tc>
                <a:tc>
                  <a:txBody>
                    <a:bodyPr/>
                    <a:lstStyle/>
                    <a:p>
                      <a:pPr algn="r" fontAlgn="b"/>
                      <a:r>
                        <a:rPr lang="fr-FR" sz="1600" b="0" i="0" u="none" strike="noStrike">
                          <a:solidFill>
                            <a:srgbClr val="000000"/>
                          </a:solidFill>
                          <a:effectLst/>
                          <a:latin typeface="Calibri" panose="020F0502020204030204" pitchFamily="34" charset="0"/>
                        </a:rPr>
                        <a:t>-0,4</a:t>
                      </a:r>
                    </a:p>
                  </a:txBody>
                  <a:tcPr marL="7620" marR="7620" marT="7620" marB="0" anchor="b"/>
                </a:tc>
                <a:tc>
                  <a:txBody>
                    <a:bodyPr/>
                    <a:lstStyle/>
                    <a:p>
                      <a:pPr algn="r" fontAlgn="b"/>
                      <a:r>
                        <a:rPr lang="fr-FR" sz="1600" b="0" i="0" u="none" strike="noStrike" dirty="0">
                          <a:solidFill>
                            <a:srgbClr val="000000"/>
                          </a:solidFill>
                          <a:effectLst/>
                          <a:latin typeface="Calibri" panose="020F0502020204030204" pitchFamily="34" charset="0"/>
                        </a:rPr>
                        <a:t>-0,07</a:t>
                      </a:r>
                    </a:p>
                  </a:txBody>
                  <a:tcPr marL="7620" marR="7620" marT="7620" marB="0" anchor="b"/>
                </a:tc>
                <a:tc>
                  <a:txBody>
                    <a:bodyPr/>
                    <a:lstStyle/>
                    <a:p>
                      <a:pPr algn="r" fontAlgn="b"/>
                      <a:r>
                        <a:rPr lang="fr-FR" sz="1600" b="0" i="0" u="none" strike="noStrike">
                          <a:solidFill>
                            <a:srgbClr val="000000"/>
                          </a:solidFill>
                          <a:effectLst/>
                          <a:latin typeface="Calibri" panose="020F0502020204030204" pitchFamily="34" charset="0"/>
                        </a:rPr>
                        <a:t>0,11</a:t>
                      </a:r>
                    </a:p>
                  </a:txBody>
                  <a:tcPr marL="7620" marR="7620" marT="7620" marB="0" anchor="b"/>
                </a:tc>
                <a:extLst>
                  <a:ext uri="{0D108BD9-81ED-4DB2-BD59-A6C34878D82A}">
                    <a16:rowId xmlns:a16="http://schemas.microsoft.com/office/drawing/2014/main" xmlns="" val="837178499"/>
                  </a:ext>
                </a:extLst>
              </a:tr>
              <a:tr h="617190">
                <a:tc>
                  <a:txBody>
                    <a:bodyPr/>
                    <a:lstStyle/>
                    <a:p>
                      <a:r>
                        <a:rPr lang="fr-FR" sz="1600" dirty="0" smtClean="0"/>
                        <a:t>Support</a:t>
                      </a:r>
                      <a:r>
                        <a:rPr lang="fr-FR" sz="1600" baseline="0" dirty="0" smtClean="0"/>
                        <a:t> de couchage</a:t>
                      </a:r>
                      <a:endParaRPr lang="fr-FR" sz="1600" dirty="0"/>
                    </a:p>
                  </a:txBody>
                  <a:tcPr/>
                </a:tc>
                <a:tc>
                  <a:txBody>
                    <a:bodyPr/>
                    <a:lstStyle/>
                    <a:p>
                      <a:pPr algn="r" fontAlgn="b"/>
                      <a:r>
                        <a:rPr lang="fr-FR" sz="1600" b="0" i="0" u="none" strike="noStrike">
                          <a:solidFill>
                            <a:srgbClr val="000000"/>
                          </a:solidFill>
                          <a:effectLst/>
                          <a:latin typeface="Calibri" panose="020F0502020204030204" pitchFamily="34" charset="0"/>
                        </a:rPr>
                        <a:t>0,02</a:t>
                      </a:r>
                    </a:p>
                  </a:txBody>
                  <a:tcPr marL="7620" marR="7620" marT="7620" marB="0" anchor="b"/>
                </a:tc>
                <a:tc>
                  <a:txBody>
                    <a:bodyPr/>
                    <a:lstStyle/>
                    <a:p>
                      <a:pPr algn="r" fontAlgn="b"/>
                      <a:r>
                        <a:rPr lang="fr-FR" sz="1600" b="0" i="0" u="none" strike="noStrike" dirty="0">
                          <a:solidFill>
                            <a:srgbClr val="000000"/>
                          </a:solidFill>
                          <a:effectLst/>
                          <a:latin typeface="Calibri" panose="020F0502020204030204" pitchFamily="34" charset="0"/>
                        </a:rPr>
                        <a:t>-0,28</a:t>
                      </a:r>
                    </a:p>
                  </a:txBody>
                  <a:tcPr marL="7620" marR="7620" marT="7620" marB="0" anchor="b"/>
                </a:tc>
                <a:tc>
                  <a:txBody>
                    <a:bodyPr/>
                    <a:lstStyle/>
                    <a:p>
                      <a:pPr algn="r" fontAlgn="b"/>
                      <a:r>
                        <a:rPr lang="fr-FR" sz="1600" b="0" i="0" u="none" strike="noStrike">
                          <a:solidFill>
                            <a:srgbClr val="000000"/>
                          </a:solidFill>
                          <a:effectLst/>
                          <a:latin typeface="Calibri" panose="020F0502020204030204" pitchFamily="34" charset="0"/>
                        </a:rPr>
                        <a:t>0,2</a:t>
                      </a:r>
                    </a:p>
                  </a:txBody>
                  <a:tcPr marL="7620" marR="7620" marT="7620" marB="0" anchor="b"/>
                </a:tc>
                <a:tc>
                  <a:txBody>
                    <a:bodyPr/>
                    <a:lstStyle/>
                    <a:p>
                      <a:pPr algn="r" fontAlgn="b"/>
                      <a:r>
                        <a:rPr lang="fr-FR" sz="1600" b="0" i="0" u="none" strike="noStrike">
                          <a:solidFill>
                            <a:srgbClr val="000000"/>
                          </a:solidFill>
                          <a:effectLst/>
                          <a:latin typeface="Calibri" panose="020F0502020204030204" pitchFamily="34" charset="0"/>
                        </a:rPr>
                        <a:t>-0,29</a:t>
                      </a:r>
                    </a:p>
                  </a:txBody>
                  <a:tcPr marL="7620" marR="7620" marT="7620" marB="0" anchor="b"/>
                </a:tc>
                <a:extLst>
                  <a:ext uri="{0D108BD9-81ED-4DB2-BD59-A6C34878D82A}">
                    <a16:rowId xmlns:a16="http://schemas.microsoft.com/office/drawing/2014/main" xmlns="" val="3748514542"/>
                  </a:ext>
                </a:extLst>
              </a:tr>
              <a:tr h="542933">
                <a:tc>
                  <a:txBody>
                    <a:bodyPr/>
                    <a:lstStyle/>
                    <a:p>
                      <a:r>
                        <a:rPr lang="fr-FR" sz="1600" dirty="0" smtClean="0"/>
                        <a:t>Drap/couverture</a:t>
                      </a:r>
                      <a:endParaRPr lang="fr-FR" sz="1600" dirty="0"/>
                    </a:p>
                  </a:txBody>
                  <a:tcPr/>
                </a:tc>
                <a:tc>
                  <a:txBody>
                    <a:bodyPr/>
                    <a:lstStyle/>
                    <a:p>
                      <a:pPr algn="r" fontAlgn="b"/>
                      <a:r>
                        <a:rPr lang="fr-FR" sz="1600" b="0" i="0" u="none" strike="noStrike">
                          <a:solidFill>
                            <a:srgbClr val="000000"/>
                          </a:solidFill>
                          <a:effectLst/>
                          <a:latin typeface="Calibri" panose="020F0502020204030204" pitchFamily="34" charset="0"/>
                        </a:rPr>
                        <a:t>-0,05</a:t>
                      </a:r>
                    </a:p>
                  </a:txBody>
                  <a:tcPr marL="7620" marR="7620" marT="7620" marB="0" anchor="b"/>
                </a:tc>
                <a:tc>
                  <a:txBody>
                    <a:bodyPr/>
                    <a:lstStyle/>
                    <a:p>
                      <a:pPr algn="r" fontAlgn="b"/>
                      <a:r>
                        <a:rPr lang="fr-FR" sz="1600" b="0" i="0" u="none" strike="noStrike">
                          <a:solidFill>
                            <a:srgbClr val="000000"/>
                          </a:solidFill>
                          <a:effectLst/>
                          <a:latin typeface="Calibri" panose="020F0502020204030204" pitchFamily="34" charset="0"/>
                        </a:rPr>
                        <a:t>0,41</a:t>
                      </a:r>
                    </a:p>
                  </a:txBody>
                  <a:tcPr marL="7620" marR="7620" marT="7620" marB="0" anchor="b"/>
                </a:tc>
                <a:tc>
                  <a:txBody>
                    <a:bodyPr/>
                    <a:lstStyle/>
                    <a:p>
                      <a:pPr algn="r" fontAlgn="b"/>
                      <a:r>
                        <a:rPr lang="fr-FR" sz="1600" b="0" i="0" u="none" strike="noStrike">
                          <a:solidFill>
                            <a:srgbClr val="000000"/>
                          </a:solidFill>
                          <a:effectLst/>
                          <a:latin typeface="Calibri" panose="020F0502020204030204" pitchFamily="34" charset="0"/>
                        </a:rPr>
                        <a:t>-0,01</a:t>
                      </a:r>
                    </a:p>
                  </a:txBody>
                  <a:tcPr marL="7620" marR="7620" marT="7620" marB="0" anchor="b"/>
                </a:tc>
                <a:tc>
                  <a:txBody>
                    <a:bodyPr/>
                    <a:lstStyle/>
                    <a:p>
                      <a:pPr algn="r" fontAlgn="b"/>
                      <a:r>
                        <a:rPr lang="fr-FR" sz="1600" b="0" i="0" u="none" strike="noStrike" dirty="0">
                          <a:solidFill>
                            <a:srgbClr val="000000"/>
                          </a:solidFill>
                          <a:effectLst/>
                          <a:latin typeface="Calibri" panose="020F0502020204030204" pitchFamily="34" charset="0"/>
                        </a:rPr>
                        <a:t>0,39</a:t>
                      </a:r>
                    </a:p>
                  </a:txBody>
                  <a:tcPr marL="7620" marR="7620" marT="7620" marB="0" anchor="b"/>
                </a:tc>
                <a:extLst>
                  <a:ext uri="{0D108BD9-81ED-4DB2-BD59-A6C34878D82A}">
                    <a16:rowId xmlns:a16="http://schemas.microsoft.com/office/drawing/2014/main" xmlns="" val="2234368969"/>
                  </a:ext>
                </a:extLst>
              </a:tr>
              <a:tr h="542933">
                <a:tc>
                  <a:txBody>
                    <a:bodyPr/>
                    <a:lstStyle/>
                    <a:p>
                      <a:r>
                        <a:rPr lang="fr-FR" sz="1600" dirty="0" smtClean="0"/>
                        <a:t>Outils aratoires</a:t>
                      </a:r>
                      <a:endParaRPr lang="fr-FR" sz="1600" dirty="0"/>
                    </a:p>
                  </a:txBody>
                  <a:tcPr/>
                </a:tc>
                <a:tc>
                  <a:txBody>
                    <a:bodyPr/>
                    <a:lstStyle/>
                    <a:p>
                      <a:pPr algn="r" fontAlgn="b"/>
                      <a:r>
                        <a:rPr lang="fr-FR" sz="1600" b="0" i="0" u="none" strike="noStrike">
                          <a:solidFill>
                            <a:srgbClr val="000000"/>
                          </a:solidFill>
                          <a:effectLst/>
                          <a:latin typeface="Calibri" panose="020F0502020204030204" pitchFamily="34" charset="0"/>
                        </a:rPr>
                        <a:t>-0,07</a:t>
                      </a:r>
                    </a:p>
                  </a:txBody>
                  <a:tcPr marL="7620" marR="7620" marT="7620" marB="0" anchor="b"/>
                </a:tc>
                <a:tc>
                  <a:txBody>
                    <a:bodyPr/>
                    <a:lstStyle/>
                    <a:p>
                      <a:pPr algn="r" fontAlgn="b"/>
                      <a:r>
                        <a:rPr lang="fr-FR" sz="1600" b="0" i="0" u="none" strike="noStrike">
                          <a:solidFill>
                            <a:srgbClr val="000000"/>
                          </a:solidFill>
                          <a:effectLst/>
                          <a:latin typeface="Calibri" panose="020F0502020204030204" pitchFamily="34" charset="0"/>
                        </a:rPr>
                        <a:t>-0,12</a:t>
                      </a:r>
                    </a:p>
                  </a:txBody>
                  <a:tcPr marL="7620" marR="7620" marT="7620" marB="0" anchor="b"/>
                </a:tc>
                <a:tc>
                  <a:txBody>
                    <a:bodyPr/>
                    <a:lstStyle/>
                    <a:p>
                      <a:pPr algn="r" fontAlgn="b"/>
                      <a:r>
                        <a:rPr lang="fr-FR" sz="1600" b="0" i="0" u="none" strike="noStrike">
                          <a:solidFill>
                            <a:srgbClr val="000000"/>
                          </a:solidFill>
                          <a:effectLst/>
                          <a:latin typeface="Calibri" panose="020F0502020204030204" pitchFamily="34" charset="0"/>
                        </a:rPr>
                        <a:t>-0,09</a:t>
                      </a:r>
                    </a:p>
                  </a:txBody>
                  <a:tcPr marL="7620" marR="7620" marT="7620" marB="0" anchor="b"/>
                </a:tc>
                <a:tc>
                  <a:txBody>
                    <a:bodyPr/>
                    <a:lstStyle/>
                    <a:p>
                      <a:pPr algn="r" fontAlgn="b"/>
                      <a:r>
                        <a:rPr lang="fr-FR" sz="1600" b="0" i="0" u="none" strike="noStrike" dirty="0">
                          <a:solidFill>
                            <a:srgbClr val="000000"/>
                          </a:solidFill>
                          <a:effectLst/>
                          <a:latin typeface="Calibri" panose="020F0502020204030204" pitchFamily="34" charset="0"/>
                        </a:rPr>
                        <a:t>0,08</a:t>
                      </a:r>
                    </a:p>
                  </a:txBody>
                  <a:tcPr marL="7620" marR="7620" marT="7620" marB="0" anchor="b"/>
                </a:tc>
                <a:extLst>
                  <a:ext uri="{0D108BD9-81ED-4DB2-BD59-A6C34878D82A}">
                    <a16:rowId xmlns:a16="http://schemas.microsoft.com/office/drawing/2014/main" xmlns="" val="2308124586"/>
                  </a:ext>
                </a:extLst>
              </a:tr>
              <a:tr h="542933">
                <a:tc>
                  <a:txBody>
                    <a:bodyPr/>
                    <a:lstStyle/>
                    <a:p>
                      <a:r>
                        <a:rPr lang="fr-FR" sz="1600" dirty="0" smtClean="0"/>
                        <a:t>Habits femme</a:t>
                      </a:r>
                      <a:endParaRPr lang="fr-FR" sz="1600" dirty="0"/>
                    </a:p>
                  </a:txBody>
                  <a:tcPr/>
                </a:tc>
                <a:tc>
                  <a:txBody>
                    <a:bodyPr/>
                    <a:lstStyle/>
                    <a:p>
                      <a:pPr algn="r" fontAlgn="b"/>
                      <a:r>
                        <a:rPr lang="fr-FR" sz="1600" b="0" i="0" u="none" strike="noStrike">
                          <a:solidFill>
                            <a:srgbClr val="000000"/>
                          </a:solidFill>
                          <a:effectLst/>
                          <a:latin typeface="Calibri" panose="020F0502020204030204" pitchFamily="34" charset="0"/>
                        </a:rPr>
                        <a:t>-0,08</a:t>
                      </a:r>
                    </a:p>
                  </a:txBody>
                  <a:tcPr marL="7620" marR="7620" marT="7620" marB="0" anchor="b"/>
                </a:tc>
                <a:tc>
                  <a:txBody>
                    <a:bodyPr/>
                    <a:lstStyle/>
                    <a:p>
                      <a:pPr algn="r" fontAlgn="b"/>
                      <a:r>
                        <a:rPr lang="fr-FR" sz="1600" b="0" i="0" u="none" strike="noStrike">
                          <a:solidFill>
                            <a:srgbClr val="000000"/>
                          </a:solidFill>
                          <a:effectLst/>
                          <a:latin typeface="Calibri" panose="020F0502020204030204" pitchFamily="34" charset="0"/>
                        </a:rPr>
                        <a:t>0,5</a:t>
                      </a:r>
                    </a:p>
                  </a:txBody>
                  <a:tcPr marL="7620" marR="7620" marT="7620" marB="0" anchor="b"/>
                </a:tc>
                <a:tc>
                  <a:txBody>
                    <a:bodyPr/>
                    <a:lstStyle/>
                    <a:p>
                      <a:pPr algn="r" fontAlgn="b"/>
                      <a:r>
                        <a:rPr lang="fr-FR" sz="1600" b="0" i="0" u="none" strike="noStrike">
                          <a:solidFill>
                            <a:srgbClr val="000000"/>
                          </a:solidFill>
                          <a:effectLst/>
                          <a:latin typeface="Calibri" panose="020F0502020204030204" pitchFamily="34" charset="0"/>
                        </a:rPr>
                        <a:t>0,1</a:t>
                      </a:r>
                    </a:p>
                  </a:txBody>
                  <a:tcPr marL="7620" marR="7620" marT="7620" marB="0" anchor="b"/>
                </a:tc>
                <a:tc>
                  <a:txBody>
                    <a:bodyPr/>
                    <a:lstStyle/>
                    <a:p>
                      <a:pPr algn="r" fontAlgn="b"/>
                      <a:r>
                        <a:rPr lang="fr-FR" sz="1600" b="0" i="0" u="none" strike="noStrike" dirty="0">
                          <a:solidFill>
                            <a:srgbClr val="000000"/>
                          </a:solidFill>
                          <a:effectLst/>
                          <a:latin typeface="Calibri" panose="020F0502020204030204" pitchFamily="34" charset="0"/>
                        </a:rPr>
                        <a:t>0,02</a:t>
                      </a:r>
                    </a:p>
                  </a:txBody>
                  <a:tcPr marL="7620" marR="7620" marT="7620" marB="0" anchor="b"/>
                </a:tc>
                <a:extLst>
                  <a:ext uri="{0D108BD9-81ED-4DB2-BD59-A6C34878D82A}">
                    <a16:rowId xmlns:a16="http://schemas.microsoft.com/office/drawing/2014/main" xmlns="" val="641744061"/>
                  </a:ext>
                </a:extLst>
              </a:tr>
              <a:tr h="542933">
                <a:tc>
                  <a:txBody>
                    <a:bodyPr/>
                    <a:lstStyle/>
                    <a:p>
                      <a:r>
                        <a:rPr lang="fr-FR" sz="1600" dirty="0" smtClean="0"/>
                        <a:t>Habits enfants</a:t>
                      </a:r>
                      <a:endParaRPr lang="fr-FR" sz="1600" dirty="0"/>
                    </a:p>
                  </a:txBody>
                  <a:tcPr/>
                </a:tc>
                <a:tc>
                  <a:txBody>
                    <a:bodyPr/>
                    <a:lstStyle/>
                    <a:p>
                      <a:pPr algn="r" fontAlgn="b"/>
                      <a:r>
                        <a:rPr lang="fr-FR" sz="1600" b="0" i="0" u="none" strike="noStrike">
                          <a:solidFill>
                            <a:srgbClr val="000000"/>
                          </a:solidFill>
                          <a:effectLst/>
                          <a:latin typeface="Calibri" panose="020F0502020204030204" pitchFamily="34" charset="0"/>
                        </a:rPr>
                        <a:t>0,13</a:t>
                      </a:r>
                    </a:p>
                  </a:txBody>
                  <a:tcPr marL="7620" marR="7620" marT="7620" marB="0" anchor="b"/>
                </a:tc>
                <a:tc>
                  <a:txBody>
                    <a:bodyPr/>
                    <a:lstStyle/>
                    <a:p>
                      <a:pPr algn="r" fontAlgn="b"/>
                      <a:r>
                        <a:rPr lang="fr-FR" sz="1600" b="0" i="0" u="none" strike="noStrike">
                          <a:solidFill>
                            <a:srgbClr val="000000"/>
                          </a:solidFill>
                          <a:effectLst/>
                          <a:latin typeface="Calibri" panose="020F0502020204030204" pitchFamily="34" charset="0"/>
                        </a:rPr>
                        <a:t>0,35</a:t>
                      </a:r>
                    </a:p>
                  </a:txBody>
                  <a:tcPr marL="7620" marR="7620" marT="7620" marB="0" anchor="b"/>
                </a:tc>
                <a:tc>
                  <a:txBody>
                    <a:bodyPr/>
                    <a:lstStyle/>
                    <a:p>
                      <a:pPr algn="r" fontAlgn="b"/>
                      <a:r>
                        <a:rPr lang="fr-FR" sz="1600" b="0" i="0" u="none" strike="noStrike">
                          <a:solidFill>
                            <a:srgbClr val="000000"/>
                          </a:solidFill>
                          <a:effectLst/>
                          <a:latin typeface="Calibri" panose="020F0502020204030204" pitchFamily="34" charset="0"/>
                        </a:rPr>
                        <a:t>0,33</a:t>
                      </a:r>
                    </a:p>
                  </a:txBody>
                  <a:tcPr marL="7620" marR="7620" marT="7620" marB="0" anchor="b"/>
                </a:tc>
                <a:tc>
                  <a:txBody>
                    <a:bodyPr/>
                    <a:lstStyle/>
                    <a:p>
                      <a:pPr algn="r" fontAlgn="b"/>
                      <a:r>
                        <a:rPr lang="fr-FR" sz="1600" b="0" i="0" u="none" strike="noStrike" dirty="0">
                          <a:solidFill>
                            <a:srgbClr val="000000"/>
                          </a:solidFill>
                          <a:effectLst/>
                          <a:latin typeface="Calibri" panose="020F0502020204030204" pitchFamily="34" charset="0"/>
                        </a:rPr>
                        <a:t>-0,18</a:t>
                      </a:r>
                    </a:p>
                  </a:txBody>
                  <a:tcPr marL="7620" marR="7620" marT="7620" marB="0" anchor="b"/>
                </a:tc>
                <a:extLst>
                  <a:ext uri="{0D108BD9-81ED-4DB2-BD59-A6C34878D82A}">
                    <a16:rowId xmlns:a16="http://schemas.microsoft.com/office/drawing/2014/main" xmlns="" val="3711623089"/>
                  </a:ext>
                </a:extLst>
              </a:tr>
            </a:tbl>
          </a:graphicData>
        </a:graphic>
      </p:graphicFrame>
      <p:sp>
        <p:nvSpPr>
          <p:cNvPr id="3" name="ZoneTexte 2"/>
          <p:cNvSpPr txBox="1"/>
          <p:nvPr/>
        </p:nvSpPr>
        <p:spPr>
          <a:xfrm>
            <a:off x="288430" y="1263749"/>
            <a:ext cx="7344816" cy="307777"/>
          </a:xfrm>
          <a:prstGeom prst="rect">
            <a:avLst/>
          </a:prstGeom>
          <a:noFill/>
        </p:spPr>
        <p:txBody>
          <a:bodyPr wrap="square" rtlCol="0">
            <a:spAutoFit/>
          </a:bodyPr>
          <a:lstStyle/>
          <a:p>
            <a:r>
              <a:rPr lang="fr-FR" sz="1400" dirty="0" smtClean="0"/>
              <a:t>Tableau 1: Score de corrélation par articles enquêtés lors du test-</a:t>
            </a:r>
            <a:r>
              <a:rPr lang="fr-FR" sz="1400" dirty="0" err="1" smtClean="0"/>
              <a:t>retest</a:t>
            </a:r>
            <a:endParaRPr lang="fr-FR" sz="1400" dirty="0"/>
          </a:p>
        </p:txBody>
      </p:sp>
      <p:sp>
        <p:nvSpPr>
          <p:cNvPr id="7" name="ZoneTexte 6"/>
          <p:cNvSpPr txBox="1"/>
          <p:nvPr/>
        </p:nvSpPr>
        <p:spPr>
          <a:xfrm>
            <a:off x="6732240" y="1634513"/>
            <a:ext cx="2232248" cy="3970318"/>
          </a:xfrm>
          <a:prstGeom prst="rect">
            <a:avLst/>
          </a:prstGeom>
          <a:noFill/>
        </p:spPr>
        <p:txBody>
          <a:bodyPr wrap="square" rtlCol="0">
            <a:spAutoFit/>
          </a:bodyPr>
          <a:lstStyle/>
          <a:p>
            <a:r>
              <a:rPr lang="fr-FR" sz="1400" dirty="0" smtClean="0"/>
              <a:t>Les scores de corrélation sont tous en dessous ou égal à 0,5, indiquant une très faible similitude entre les données collectées par les équipes 1 et 2. </a:t>
            </a:r>
          </a:p>
          <a:p>
            <a:endParaRPr lang="fr-FR" sz="1400" dirty="0"/>
          </a:p>
          <a:p>
            <a:r>
              <a:rPr lang="fr-FR" sz="1400" dirty="0" smtClean="0"/>
              <a:t>Les scores sont légèrement supérieurs pour les ménages retournés et accueillants. Les ménages déplacés ont donc été enquêtés avec plus de différences:</a:t>
            </a:r>
          </a:p>
          <a:p>
            <a:endParaRPr lang="fr-FR" sz="1400" dirty="0" smtClean="0"/>
          </a:p>
          <a:p>
            <a:pPr marL="285750" indent="-285750">
              <a:buFont typeface="Wingdings" panose="05000000000000000000" pitchFamily="2" charset="2"/>
              <a:buChar char="§"/>
            </a:pPr>
            <a:r>
              <a:rPr lang="fr-FR" sz="1400" dirty="0" smtClean="0"/>
              <a:t>Cas des AME prêtés</a:t>
            </a:r>
          </a:p>
          <a:p>
            <a:pPr marL="285750" indent="-285750">
              <a:buFont typeface="Wingdings" panose="05000000000000000000" pitchFamily="2" charset="2"/>
              <a:buChar char="§"/>
            </a:pPr>
            <a:r>
              <a:rPr lang="fr-FR" sz="1400" dirty="0" smtClean="0"/>
              <a:t>Observation visuelle non systématique</a:t>
            </a:r>
            <a:endParaRPr lang="fr-FR" sz="1400" dirty="0"/>
          </a:p>
        </p:txBody>
      </p:sp>
    </p:spTree>
    <p:extLst>
      <p:ext uri="{BB962C8B-B14F-4D97-AF65-F5344CB8AC3E}">
        <p14:creationId xmlns:p14="http://schemas.microsoft.com/office/powerpoint/2010/main" val="30736983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611560" y="260648"/>
            <a:ext cx="7992888" cy="5976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dirty="0" smtClean="0"/>
              <a:t>1.3 </a:t>
            </a:r>
            <a:r>
              <a:rPr lang="fr-FR" dirty="0"/>
              <a:t>Outil</a:t>
            </a:r>
          </a:p>
        </p:txBody>
      </p:sp>
      <p:sp>
        <p:nvSpPr>
          <p:cNvPr id="4" name="Espace réservé du numéro de diapositive 3"/>
          <p:cNvSpPr>
            <a:spLocks noGrp="1"/>
          </p:cNvSpPr>
          <p:nvPr>
            <p:ph type="sldNum" sz="quarter" idx="12"/>
          </p:nvPr>
        </p:nvSpPr>
        <p:spPr/>
        <p:txBody>
          <a:bodyPr/>
          <a:lstStyle/>
          <a:p>
            <a:fld id="{1327C452-0D12-48F3-BB65-BBA3E6350F2C}" type="slidenum">
              <a:rPr lang="en-GB" smtClean="0"/>
              <a:t>17</a:t>
            </a:fld>
            <a:endParaRPr lang="en-GB"/>
          </a:p>
        </p:txBody>
      </p:sp>
      <p:sp>
        <p:nvSpPr>
          <p:cNvPr id="3" name="ZoneTexte 2"/>
          <p:cNvSpPr txBox="1"/>
          <p:nvPr/>
        </p:nvSpPr>
        <p:spPr>
          <a:xfrm>
            <a:off x="827584" y="1268635"/>
            <a:ext cx="7344816" cy="307777"/>
          </a:xfrm>
          <a:prstGeom prst="rect">
            <a:avLst/>
          </a:prstGeom>
          <a:noFill/>
        </p:spPr>
        <p:txBody>
          <a:bodyPr wrap="square" rtlCol="0">
            <a:spAutoFit/>
          </a:bodyPr>
          <a:lstStyle/>
          <a:p>
            <a:r>
              <a:rPr lang="fr-FR" sz="1400" dirty="0" smtClean="0"/>
              <a:t>Tableau 2: Score AME collecté par l’équipe 1 sur la localité de </a:t>
            </a:r>
            <a:r>
              <a:rPr lang="fr-FR" sz="1400" dirty="0" err="1" smtClean="0"/>
              <a:t>Kibarizo</a:t>
            </a:r>
            <a:endParaRPr lang="fr-FR" sz="1400" dirty="0"/>
          </a:p>
        </p:txBody>
      </p:sp>
      <p:graphicFrame>
        <p:nvGraphicFramePr>
          <p:cNvPr id="7" name="Tableau 6"/>
          <p:cNvGraphicFramePr>
            <a:graphicFrameLocks noGrp="1"/>
          </p:cNvGraphicFramePr>
          <p:nvPr>
            <p:extLst>
              <p:ext uri="{D42A27DB-BD31-4B8C-83A1-F6EECF244321}">
                <p14:modId xmlns:p14="http://schemas.microsoft.com/office/powerpoint/2010/main" val="3413804932"/>
              </p:ext>
            </p:extLst>
          </p:nvPr>
        </p:nvGraphicFramePr>
        <p:xfrm>
          <a:off x="971600" y="1851309"/>
          <a:ext cx="7056785" cy="1238809"/>
        </p:xfrm>
        <a:graphic>
          <a:graphicData uri="http://schemas.openxmlformats.org/drawingml/2006/table">
            <a:tbl>
              <a:tblPr firstRow="1" firstCol="1" bandRow="1" bandCol="1"/>
              <a:tblGrid>
                <a:gridCol w="3434925">
                  <a:extLst>
                    <a:ext uri="{9D8B030D-6E8A-4147-A177-3AD203B41FA5}">
                      <a16:colId xmlns:a16="http://schemas.microsoft.com/office/drawing/2014/main" xmlns="" val="2291620660"/>
                    </a:ext>
                  </a:extLst>
                </a:gridCol>
                <a:gridCol w="887940">
                  <a:extLst>
                    <a:ext uri="{9D8B030D-6E8A-4147-A177-3AD203B41FA5}">
                      <a16:colId xmlns:a16="http://schemas.microsoft.com/office/drawing/2014/main" xmlns="" val="2839104539"/>
                    </a:ext>
                  </a:extLst>
                </a:gridCol>
                <a:gridCol w="841206">
                  <a:extLst>
                    <a:ext uri="{9D8B030D-6E8A-4147-A177-3AD203B41FA5}">
                      <a16:colId xmlns:a16="http://schemas.microsoft.com/office/drawing/2014/main" xmlns="" val="3544242203"/>
                    </a:ext>
                  </a:extLst>
                </a:gridCol>
                <a:gridCol w="841206">
                  <a:extLst>
                    <a:ext uri="{9D8B030D-6E8A-4147-A177-3AD203B41FA5}">
                      <a16:colId xmlns:a16="http://schemas.microsoft.com/office/drawing/2014/main" xmlns="" val="279936197"/>
                    </a:ext>
                  </a:extLst>
                </a:gridCol>
                <a:gridCol w="1051508">
                  <a:extLst>
                    <a:ext uri="{9D8B030D-6E8A-4147-A177-3AD203B41FA5}">
                      <a16:colId xmlns:a16="http://schemas.microsoft.com/office/drawing/2014/main" xmlns="" val="273790696"/>
                    </a:ext>
                  </a:extLst>
                </a:gridCol>
              </a:tblGrid>
              <a:tr h="485968">
                <a:tc>
                  <a:txBody>
                    <a:bodyPr/>
                    <a:lstStyle/>
                    <a:p>
                      <a:pPr marL="0" lvl="0" indent="0">
                        <a:lnSpc>
                          <a:spcPct val="107000"/>
                        </a:lnSpc>
                        <a:spcAft>
                          <a:spcPts val="0"/>
                        </a:spcAft>
                        <a:buFont typeface="+mj-lt"/>
                        <a:buNone/>
                        <a:tabLst>
                          <a:tab pos="3543300" algn="l"/>
                        </a:tabLst>
                      </a:pPr>
                      <a:r>
                        <a:rPr lang="fr-FR" sz="12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Articles ménagers essentiels – AME</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7780" marB="1778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tabLst>
                          <a:tab pos="3543300" algn="l"/>
                        </a:tabLst>
                      </a:pPr>
                      <a:r>
                        <a:rPr lang="fr-FR" sz="1200" b="1">
                          <a:effectLst/>
                          <a:latin typeface="Calibri" panose="020F0502020204030204" pitchFamily="34" charset="0"/>
                          <a:ea typeface="Calibri" panose="020F0502020204030204" pitchFamily="34" charset="0"/>
                          <a:cs typeface="Times New Roman" panose="02020603050405020304" pitchFamily="18" charset="0"/>
                        </a:rPr>
                        <a:t>Générale</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7780" marB="1778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tabLst>
                          <a:tab pos="3543300" algn="l"/>
                        </a:tabLst>
                      </a:pPr>
                      <a:r>
                        <a:rPr lang="fr-FR" sz="1200" b="1">
                          <a:effectLst/>
                          <a:latin typeface="Calibri" panose="020F0502020204030204" pitchFamily="34" charset="0"/>
                          <a:ea typeface="Calibri" panose="020F0502020204030204" pitchFamily="34" charset="0"/>
                          <a:cs typeface="Times New Roman" panose="02020603050405020304" pitchFamily="18" charset="0"/>
                        </a:rPr>
                        <a:t>Déplacés</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7780" marB="1778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tabLst>
                          <a:tab pos="3543300" algn="l"/>
                        </a:tabLst>
                      </a:pPr>
                      <a:r>
                        <a:rPr lang="fr-FR" sz="1200" b="1">
                          <a:effectLst/>
                          <a:latin typeface="Calibri" panose="020F0502020204030204" pitchFamily="34" charset="0"/>
                          <a:ea typeface="Calibri" panose="020F0502020204030204" pitchFamily="34" charset="0"/>
                          <a:cs typeface="Times New Roman" panose="02020603050405020304" pitchFamily="18" charset="0"/>
                        </a:rPr>
                        <a:t>Familles d’accueil</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7780" marB="1778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tabLst>
                          <a:tab pos="3543300" algn="l"/>
                        </a:tabLst>
                      </a:pPr>
                      <a:r>
                        <a:rPr lang="fr-FR" sz="1200" b="1">
                          <a:effectLst/>
                          <a:latin typeface="Calibri" panose="020F0502020204030204" pitchFamily="34" charset="0"/>
                          <a:ea typeface="Calibri" panose="020F0502020204030204" pitchFamily="34" charset="0"/>
                          <a:cs typeface="Times New Roman" panose="02020603050405020304" pitchFamily="18" charset="0"/>
                        </a:rPr>
                        <a:t>Retournés</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7780" marB="1778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xmlns="" val="2490688139"/>
                  </a:ext>
                </a:extLst>
              </a:tr>
              <a:tr h="485968">
                <a:tc>
                  <a:txBody>
                    <a:bodyPr/>
                    <a:lstStyle/>
                    <a:p>
                      <a:pPr>
                        <a:lnSpc>
                          <a:spcPct val="107000"/>
                        </a:lnSpc>
                        <a:spcAft>
                          <a:spcPts val="0"/>
                        </a:spcAft>
                        <a:tabLst>
                          <a:tab pos="3543300" algn="l"/>
                        </a:tabLst>
                      </a:pPr>
                      <a:r>
                        <a:rPr lang="fr-FR" sz="1200">
                          <a:effectLst/>
                          <a:latin typeface="Calibri" panose="020F0502020204030204" pitchFamily="34" charset="0"/>
                          <a:ea typeface="Calibri" panose="020F0502020204030204" pitchFamily="34" charset="0"/>
                          <a:cs typeface="Times New Roman" panose="02020603050405020304" pitchFamily="18" charset="0"/>
                        </a:rPr>
                        <a:t>Score AME moyen</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4343400" algn="l"/>
                        </a:tabLst>
                      </a:pPr>
                      <a:r>
                        <a:rPr lang="fr-FR" sz="1200" b="1">
                          <a:effectLst/>
                          <a:latin typeface="Calibri" panose="020F0502020204030204" pitchFamily="34" charset="0"/>
                          <a:ea typeface="Calibri" panose="020F0502020204030204" pitchFamily="34" charset="0"/>
                          <a:cs typeface="Times New Roman" panose="02020603050405020304" pitchFamily="18" charset="0"/>
                        </a:rPr>
                        <a:t>3.9</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tabLst>
                          <a:tab pos="4343400" algn="l"/>
                        </a:tabLst>
                      </a:pPr>
                      <a:r>
                        <a:rPr lang="fr-FR" sz="1200" i="1">
                          <a:effectLst/>
                          <a:latin typeface="Calibri" panose="020F0502020204030204" pitchFamily="34" charset="0"/>
                          <a:ea typeface="Calibri" panose="020F0502020204030204" pitchFamily="34" charset="0"/>
                          <a:cs typeface="Times New Roman" panose="02020603050405020304" pitchFamily="18" charset="0"/>
                        </a:rPr>
                        <a:t>3.8 - 4.0</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4343400" algn="l"/>
                        </a:tabLst>
                      </a:pPr>
                      <a:r>
                        <a:rPr lang="en-US" sz="1200" b="1">
                          <a:effectLst/>
                          <a:latin typeface="Calibri" panose="020F0502020204030204" pitchFamily="34" charset="0"/>
                          <a:ea typeface="Calibri" panose="020F0502020204030204" pitchFamily="34" charset="0"/>
                          <a:cs typeface="Times New Roman" panose="02020603050405020304" pitchFamily="18" charset="0"/>
                        </a:rPr>
                        <a:t>4.2</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tabLst>
                          <a:tab pos="4343400" algn="l"/>
                        </a:tabLst>
                      </a:pPr>
                      <a:r>
                        <a:rPr lang="en-US" sz="1200" i="1">
                          <a:effectLst/>
                          <a:latin typeface="Calibri" panose="020F0502020204030204" pitchFamily="34" charset="0"/>
                          <a:ea typeface="Calibri" panose="020F0502020204030204" pitchFamily="34" charset="0"/>
                          <a:cs typeface="Times New Roman" panose="02020603050405020304" pitchFamily="18" charset="0"/>
                        </a:rPr>
                        <a:t>4.1 - 4.3</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4343400" algn="l"/>
                        </a:tabLst>
                      </a:pPr>
                      <a:r>
                        <a:rPr lang="es-US" sz="1200" b="1">
                          <a:effectLst/>
                          <a:latin typeface="Calibri" panose="020F0502020204030204" pitchFamily="34" charset="0"/>
                          <a:ea typeface="Calibri" panose="020F0502020204030204" pitchFamily="34" charset="0"/>
                          <a:cs typeface="Times New Roman" panose="02020603050405020304" pitchFamily="18" charset="0"/>
                        </a:rPr>
                        <a:t>3.7</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tabLst>
                          <a:tab pos="4343400" algn="l"/>
                        </a:tabLst>
                      </a:pPr>
                      <a:r>
                        <a:rPr lang="es-US" sz="1200" i="1">
                          <a:effectLst/>
                          <a:latin typeface="Calibri" panose="020F0502020204030204" pitchFamily="34" charset="0"/>
                          <a:ea typeface="Calibri" panose="020F0502020204030204" pitchFamily="34" charset="0"/>
                          <a:cs typeface="Times New Roman" panose="02020603050405020304" pitchFamily="18" charset="0"/>
                        </a:rPr>
                        <a:t>3.6 - 3.8</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4343400" algn="l"/>
                        </a:tabLst>
                      </a:pPr>
                      <a:r>
                        <a:rPr lang="en-US" sz="1200" b="1">
                          <a:effectLst/>
                          <a:latin typeface="Calibri" panose="020F0502020204030204" pitchFamily="34" charset="0"/>
                          <a:ea typeface="Calibri" panose="020F0502020204030204" pitchFamily="34" charset="0"/>
                          <a:cs typeface="Times New Roman" panose="02020603050405020304" pitchFamily="18" charset="0"/>
                        </a:rPr>
                        <a:t>3.8</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tabLst>
                          <a:tab pos="4343400" algn="l"/>
                        </a:tabLst>
                      </a:pPr>
                      <a:r>
                        <a:rPr lang="en-US" sz="1200" i="1">
                          <a:effectLst/>
                          <a:latin typeface="Calibri" panose="020F0502020204030204" pitchFamily="34" charset="0"/>
                          <a:ea typeface="Calibri" panose="020F0502020204030204" pitchFamily="34" charset="0"/>
                          <a:cs typeface="Times New Roman" panose="02020603050405020304" pitchFamily="18" charset="0"/>
                        </a:rPr>
                        <a:t>3.6 - 3.9</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8114859"/>
                  </a:ext>
                </a:extLst>
              </a:tr>
              <a:tr h="266873">
                <a:tc>
                  <a:txBody>
                    <a:bodyPr/>
                    <a:lstStyle/>
                    <a:p>
                      <a:pPr>
                        <a:lnSpc>
                          <a:spcPct val="107000"/>
                        </a:lnSpc>
                        <a:spcAft>
                          <a:spcPts val="0"/>
                        </a:spcAft>
                        <a:tabLst>
                          <a:tab pos="3543300" algn="l"/>
                        </a:tabLst>
                      </a:pPr>
                      <a:r>
                        <a:rPr lang="fr-FR" sz="1200">
                          <a:effectLst/>
                          <a:latin typeface="Calibri" panose="020F0502020204030204" pitchFamily="34" charset="0"/>
                          <a:ea typeface="Calibri" panose="020F0502020204030204" pitchFamily="34" charset="0"/>
                          <a:cs typeface="Times New Roman" panose="02020603050405020304" pitchFamily="18" charset="0"/>
                        </a:rPr>
                        <a:t>Score AME médian</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4343400" algn="l"/>
                        </a:tabLst>
                      </a:pPr>
                      <a:r>
                        <a:rPr lang="fr-FR" sz="1200">
                          <a:effectLst/>
                          <a:latin typeface="Calibri" panose="020F0502020204030204" pitchFamily="34" charset="0"/>
                          <a:ea typeface="Calibri" panose="020F0502020204030204" pitchFamily="34" charset="0"/>
                          <a:cs typeface="Times New Roman" panose="02020603050405020304" pitchFamily="18" charset="0"/>
                        </a:rPr>
                        <a:t>3.9</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4343400" algn="l"/>
                        </a:tabLst>
                      </a:pPr>
                      <a:r>
                        <a:rPr lang="en-US" sz="1200">
                          <a:effectLst/>
                          <a:latin typeface="Calibri" panose="020F0502020204030204" pitchFamily="34" charset="0"/>
                          <a:ea typeface="Calibri" panose="020F0502020204030204" pitchFamily="34" charset="0"/>
                          <a:cs typeface="Times New Roman" panose="02020603050405020304" pitchFamily="18" charset="0"/>
                        </a:rPr>
                        <a:t>4.3</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4343400" algn="l"/>
                        </a:tabLst>
                      </a:pPr>
                      <a:r>
                        <a:rPr lang="es-US" sz="1200">
                          <a:effectLst/>
                          <a:latin typeface="Calibri" panose="020F0502020204030204" pitchFamily="34" charset="0"/>
                          <a:ea typeface="Calibri" panose="020F0502020204030204" pitchFamily="34" charset="0"/>
                          <a:cs typeface="Times New Roman" panose="02020603050405020304" pitchFamily="18" charset="0"/>
                        </a:rPr>
                        <a:t>3.8</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4343400" algn="l"/>
                        </a:tabLst>
                      </a:pPr>
                      <a:r>
                        <a:rPr lang="en-US" sz="1200" dirty="0">
                          <a:effectLst/>
                          <a:latin typeface="Calibri" panose="020F0502020204030204" pitchFamily="34" charset="0"/>
                          <a:ea typeface="Calibri" panose="020F0502020204030204" pitchFamily="34" charset="0"/>
                          <a:cs typeface="Times New Roman" panose="02020603050405020304" pitchFamily="18" charset="0"/>
                        </a:rPr>
                        <a:t>3.8</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7780" marB="1778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641851535"/>
                  </a:ext>
                </a:extLst>
              </a:tr>
            </a:tbl>
          </a:graphicData>
        </a:graphic>
      </p:graphicFrame>
      <p:sp>
        <p:nvSpPr>
          <p:cNvPr id="8" name="ZoneTexte 7"/>
          <p:cNvSpPr txBox="1"/>
          <p:nvPr/>
        </p:nvSpPr>
        <p:spPr>
          <a:xfrm>
            <a:off x="852546" y="3708753"/>
            <a:ext cx="7344816" cy="307777"/>
          </a:xfrm>
          <a:prstGeom prst="rect">
            <a:avLst/>
          </a:prstGeom>
          <a:noFill/>
        </p:spPr>
        <p:txBody>
          <a:bodyPr wrap="square" rtlCol="0">
            <a:spAutoFit/>
          </a:bodyPr>
          <a:lstStyle/>
          <a:p>
            <a:r>
              <a:rPr lang="fr-FR" sz="1400" dirty="0" smtClean="0"/>
              <a:t>Tableau </a:t>
            </a:r>
            <a:r>
              <a:rPr lang="fr-FR" sz="1400" dirty="0"/>
              <a:t>3</a:t>
            </a:r>
            <a:r>
              <a:rPr lang="fr-FR" sz="1400" dirty="0" smtClean="0"/>
              <a:t>: Score AME collecté par l’équipe 2 sur la localité de </a:t>
            </a:r>
            <a:r>
              <a:rPr lang="fr-FR" sz="1400" dirty="0" err="1" smtClean="0"/>
              <a:t>Kibarizo</a:t>
            </a:r>
            <a:endParaRPr lang="fr-FR" sz="1400" dirty="0"/>
          </a:p>
        </p:txBody>
      </p:sp>
      <p:graphicFrame>
        <p:nvGraphicFramePr>
          <p:cNvPr id="10" name="Tableau 9"/>
          <p:cNvGraphicFramePr>
            <a:graphicFrameLocks noGrp="1"/>
          </p:cNvGraphicFramePr>
          <p:nvPr>
            <p:extLst>
              <p:ext uri="{D42A27DB-BD31-4B8C-83A1-F6EECF244321}">
                <p14:modId xmlns:p14="http://schemas.microsoft.com/office/powerpoint/2010/main" val="1063707257"/>
              </p:ext>
            </p:extLst>
          </p:nvPr>
        </p:nvGraphicFramePr>
        <p:xfrm>
          <a:off x="971600" y="4148958"/>
          <a:ext cx="7056784" cy="1232276"/>
        </p:xfrm>
        <a:graphic>
          <a:graphicData uri="http://schemas.openxmlformats.org/drawingml/2006/table">
            <a:tbl>
              <a:tblPr firstRow="1" firstCol="1" bandRow="1" bandCol="1"/>
              <a:tblGrid>
                <a:gridCol w="3384376">
                  <a:extLst>
                    <a:ext uri="{9D8B030D-6E8A-4147-A177-3AD203B41FA5}">
                      <a16:colId xmlns:a16="http://schemas.microsoft.com/office/drawing/2014/main" xmlns="" val="3985079697"/>
                    </a:ext>
                  </a:extLst>
                </a:gridCol>
                <a:gridCol w="936104">
                  <a:extLst>
                    <a:ext uri="{9D8B030D-6E8A-4147-A177-3AD203B41FA5}">
                      <a16:colId xmlns:a16="http://schemas.microsoft.com/office/drawing/2014/main" xmlns="" val="1789104825"/>
                    </a:ext>
                  </a:extLst>
                </a:gridCol>
                <a:gridCol w="864096">
                  <a:extLst>
                    <a:ext uri="{9D8B030D-6E8A-4147-A177-3AD203B41FA5}">
                      <a16:colId xmlns:a16="http://schemas.microsoft.com/office/drawing/2014/main" xmlns="" val="1808475506"/>
                    </a:ext>
                  </a:extLst>
                </a:gridCol>
                <a:gridCol w="814964">
                  <a:extLst>
                    <a:ext uri="{9D8B030D-6E8A-4147-A177-3AD203B41FA5}">
                      <a16:colId xmlns:a16="http://schemas.microsoft.com/office/drawing/2014/main" xmlns="" val="1979439654"/>
                    </a:ext>
                  </a:extLst>
                </a:gridCol>
                <a:gridCol w="1057244">
                  <a:extLst>
                    <a:ext uri="{9D8B030D-6E8A-4147-A177-3AD203B41FA5}">
                      <a16:colId xmlns:a16="http://schemas.microsoft.com/office/drawing/2014/main" xmlns="" val="667611496"/>
                    </a:ext>
                  </a:extLst>
                </a:gridCol>
              </a:tblGrid>
              <a:tr h="484265">
                <a:tc>
                  <a:txBody>
                    <a:bodyPr/>
                    <a:lstStyle/>
                    <a:p>
                      <a:pPr>
                        <a:lnSpc>
                          <a:spcPct val="107000"/>
                        </a:lnSpc>
                        <a:spcAft>
                          <a:spcPts val="0"/>
                        </a:spcAft>
                        <a:tabLst>
                          <a:tab pos="3543300" algn="l"/>
                        </a:tabLst>
                      </a:pPr>
                      <a:r>
                        <a:rPr lang="fr-FR" sz="1200" b="1" kern="120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Articles ménagers essentiels – AME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7780" marB="1778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tabLst>
                          <a:tab pos="3543300" algn="l"/>
                        </a:tabLst>
                      </a:pPr>
                      <a:r>
                        <a:rPr lang="fr-FR" sz="1200" b="1"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Générale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7780" marB="1778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tabLst>
                          <a:tab pos="3543300" algn="l"/>
                        </a:tabLst>
                      </a:pPr>
                      <a:r>
                        <a:rPr lang="fr-FR" sz="1200" b="1"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Déplacés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7780" marB="1778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tabLst>
                          <a:tab pos="3543300" algn="l"/>
                        </a:tabLst>
                      </a:pPr>
                      <a:r>
                        <a:rPr lang="fr-FR" sz="1200" b="1"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Familles d’accueil</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7780" marB="1778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tabLst>
                          <a:tab pos="3543300" algn="l"/>
                        </a:tabLst>
                      </a:pPr>
                      <a:r>
                        <a:rPr lang="fr-FR" sz="1200" b="1"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Retournés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7780" marB="1778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xmlns="" val="2281084698"/>
                  </a:ext>
                </a:extLst>
              </a:tr>
              <a:tr h="484265">
                <a:tc>
                  <a:txBody>
                    <a:bodyPr/>
                    <a:lstStyle/>
                    <a:p>
                      <a:pPr>
                        <a:lnSpc>
                          <a:spcPct val="107000"/>
                        </a:lnSpc>
                        <a:spcAft>
                          <a:spcPts val="0"/>
                        </a:spcAft>
                        <a:tabLst>
                          <a:tab pos="3543300" algn="l"/>
                        </a:tabLst>
                      </a:pPr>
                      <a:r>
                        <a:rPr lang="fr-FR" sz="12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Score AME moyen</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7780" marB="1778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tabLst>
                          <a:tab pos="4343400" algn="l"/>
                        </a:tabLst>
                      </a:pPr>
                      <a:r>
                        <a:rPr lang="fr-FR" sz="1200" b="1"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tabLst>
                          <a:tab pos="4343400" algn="l"/>
                        </a:tabLst>
                      </a:pPr>
                      <a:r>
                        <a:rPr lang="fr-FR" sz="1200" i="1"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4,0 - 4,2</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7780" marB="1778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tabLst>
                          <a:tab pos="4343400" algn="l"/>
                        </a:tabLst>
                      </a:pPr>
                      <a:r>
                        <a:rPr lang="en-US" sz="1200" b="1"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tabLst>
                          <a:tab pos="4343400" algn="l"/>
                        </a:tabLst>
                      </a:pPr>
                      <a:r>
                        <a:rPr lang="en-US" sz="1200" i="1"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4,3 - 4,5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7780" marB="1778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tabLst>
                          <a:tab pos="4343400" algn="l"/>
                        </a:tabLst>
                      </a:pPr>
                      <a:r>
                        <a:rPr lang="es-US" sz="1200" b="1"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tabLst>
                          <a:tab pos="4343400" algn="l"/>
                        </a:tabLst>
                      </a:pPr>
                      <a:r>
                        <a:rPr lang="es-US" sz="1200" i="1"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3,9 - 4,2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7780" marB="1778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tabLst>
                          <a:tab pos="4343400" algn="l"/>
                        </a:tabLst>
                      </a:pPr>
                      <a:r>
                        <a:rPr lang="en-US" sz="1200" b="1"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3,9</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tabLst>
                          <a:tab pos="4343400" algn="l"/>
                        </a:tabLst>
                      </a:pPr>
                      <a:r>
                        <a:rPr lang="en-US" sz="1200" i="1"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3,8 - 4,1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7780" marB="1778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473465825"/>
                  </a:ext>
                </a:extLst>
              </a:tr>
              <a:tr h="263746">
                <a:tc>
                  <a:txBody>
                    <a:bodyPr/>
                    <a:lstStyle/>
                    <a:p>
                      <a:pPr>
                        <a:lnSpc>
                          <a:spcPct val="107000"/>
                        </a:lnSpc>
                        <a:spcAft>
                          <a:spcPts val="0"/>
                        </a:spcAft>
                        <a:tabLst>
                          <a:tab pos="3543300" algn="l"/>
                        </a:tabLst>
                      </a:pPr>
                      <a:r>
                        <a:rPr lang="fr-FR" sz="12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Score AME médian</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7780" marB="1778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tabLst>
                          <a:tab pos="4343400" algn="l"/>
                        </a:tabLst>
                      </a:pPr>
                      <a:r>
                        <a:rPr lang="fr-FR" sz="12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4,2</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7780" marB="1778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tabLst>
                          <a:tab pos="4343400" algn="l"/>
                        </a:tabLst>
                      </a:pPr>
                      <a:r>
                        <a:rPr lang="en-US" sz="12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7780" marB="1778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tabLst>
                          <a:tab pos="4343400" algn="l"/>
                        </a:tabLst>
                      </a:pPr>
                      <a:r>
                        <a:rPr lang="es-US" sz="12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7780" marB="1778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tabLst>
                          <a:tab pos="4343400" algn="l"/>
                        </a:tabLst>
                      </a:pPr>
                      <a:r>
                        <a:rPr lang="en-US"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4,0</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17780" marB="1778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04934583"/>
                  </a:ext>
                </a:extLst>
              </a:tr>
            </a:tbl>
          </a:graphicData>
        </a:graphic>
      </p:graphicFrame>
    </p:spTree>
    <p:extLst>
      <p:ext uri="{BB962C8B-B14F-4D97-AF65-F5344CB8AC3E}">
        <p14:creationId xmlns:p14="http://schemas.microsoft.com/office/powerpoint/2010/main" val="17550121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11560" y="260648"/>
            <a:ext cx="7992888" cy="5976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p:cNvSpPr>
            <a:spLocks noGrp="1"/>
          </p:cNvSpPr>
          <p:nvPr>
            <p:ph type="title"/>
          </p:nvPr>
        </p:nvSpPr>
        <p:spPr>
          <a:xfrm>
            <a:off x="457200" y="116632"/>
            <a:ext cx="8229600" cy="645195"/>
          </a:xfrm>
        </p:spPr>
        <p:txBody>
          <a:bodyPr>
            <a:normAutofit/>
          </a:bodyPr>
          <a:lstStyle/>
          <a:p>
            <a:r>
              <a:rPr lang="fr-FR" dirty="0" smtClean="0"/>
              <a:t>1.4 </a:t>
            </a:r>
            <a:r>
              <a:rPr lang="fr-FR" dirty="0"/>
              <a:t>Outil</a:t>
            </a:r>
          </a:p>
        </p:txBody>
      </p:sp>
      <p:sp>
        <p:nvSpPr>
          <p:cNvPr id="3" name="Content Placeholder 2"/>
          <p:cNvSpPr>
            <a:spLocks noGrp="1"/>
          </p:cNvSpPr>
          <p:nvPr>
            <p:ph idx="1"/>
          </p:nvPr>
        </p:nvSpPr>
        <p:spPr>
          <a:xfrm>
            <a:off x="457199" y="878459"/>
            <a:ext cx="8229601" cy="4870300"/>
          </a:xfrm>
        </p:spPr>
        <p:txBody>
          <a:bodyPr>
            <a:normAutofit/>
          </a:bodyPr>
          <a:lstStyle/>
          <a:p>
            <a:pPr lvl="0"/>
            <a:r>
              <a:rPr lang="fr-FR" sz="1600" b="1" dirty="0" smtClean="0">
                <a:solidFill>
                  <a:prstClr val="black"/>
                </a:solidFill>
              </a:rPr>
              <a:t>Recommandations préliminaires </a:t>
            </a:r>
          </a:p>
          <a:p>
            <a:pPr lvl="1"/>
            <a:r>
              <a:rPr lang="fr-FR" sz="1600" dirty="0" smtClean="0">
                <a:solidFill>
                  <a:prstClr val="black"/>
                </a:solidFill>
              </a:rPr>
              <a:t>Prise en compte de la propriété de l’article dans un contexte de famille d’accueil</a:t>
            </a:r>
          </a:p>
          <a:p>
            <a:pPr lvl="1"/>
            <a:r>
              <a:rPr lang="fr-FR" sz="1600" dirty="0">
                <a:solidFill>
                  <a:prstClr val="black"/>
                </a:solidFill>
              </a:rPr>
              <a:t>Alignement des standards entre les articles: nombre de bidons, qualité des </a:t>
            </a:r>
            <a:r>
              <a:rPr lang="fr-FR" sz="1600" dirty="0" smtClean="0">
                <a:solidFill>
                  <a:prstClr val="black"/>
                </a:solidFill>
              </a:rPr>
              <a:t>habits, taille du support de couchage, propriété et non usage des articles. </a:t>
            </a:r>
          </a:p>
          <a:p>
            <a:pPr lvl="1"/>
            <a:r>
              <a:rPr lang="fr-FR" sz="1600" dirty="0" smtClean="0">
                <a:solidFill>
                  <a:prstClr val="black"/>
                </a:solidFill>
              </a:rPr>
              <a:t>Guidelines précises sur la notion de milieu et formation</a:t>
            </a:r>
          </a:p>
          <a:p>
            <a:pPr lvl="1"/>
            <a:r>
              <a:rPr lang="fr-FR" sz="1600" dirty="0" smtClean="0">
                <a:solidFill>
                  <a:prstClr val="black"/>
                </a:solidFill>
              </a:rPr>
              <a:t>Formation sur les objectifs de l’enquête auprès des équipes </a:t>
            </a:r>
          </a:p>
          <a:p>
            <a:pPr lvl="1"/>
            <a:endParaRPr lang="fr-FR" sz="1600" dirty="0" smtClean="0">
              <a:solidFill>
                <a:prstClr val="black"/>
              </a:solidFill>
            </a:endParaRPr>
          </a:p>
          <a:p>
            <a:pPr lvl="1"/>
            <a:endParaRPr lang="fr-FR" sz="1600" dirty="0">
              <a:solidFill>
                <a:prstClr val="black"/>
              </a:solidFill>
            </a:endParaRPr>
          </a:p>
          <a:p>
            <a:pPr marL="457200" lvl="1" indent="0">
              <a:buNone/>
            </a:pPr>
            <a:endParaRPr lang="fr-FR" sz="1600" dirty="0"/>
          </a:p>
          <a:p>
            <a:pPr lvl="2"/>
            <a:endParaRPr lang="fr-FR" sz="700" dirty="0"/>
          </a:p>
          <a:p>
            <a:pPr lvl="1"/>
            <a:endParaRPr lang="fr-FR" sz="1400" dirty="0" smtClean="0"/>
          </a:p>
          <a:p>
            <a:pPr lvl="1"/>
            <a:endParaRPr lang="fr-FR" sz="1400" dirty="0"/>
          </a:p>
          <a:p>
            <a:pPr lvl="1"/>
            <a:endParaRPr lang="fr-FR" sz="1400" dirty="0" smtClean="0"/>
          </a:p>
          <a:p>
            <a:pPr lvl="0"/>
            <a:r>
              <a:rPr lang="fr-FR" sz="1600" b="1" dirty="0" smtClean="0">
                <a:solidFill>
                  <a:prstClr val="black"/>
                </a:solidFill>
              </a:rPr>
              <a:t>Eléments de discussion</a:t>
            </a:r>
          </a:p>
          <a:p>
            <a:pPr lvl="2">
              <a:buFont typeface="Symbol" panose="05050102010706020507" pitchFamily="18" charset="2"/>
              <a:buChar char="Þ"/>
            </a:pPr>
            <a:r>
              <a:rPr lang="fr-FR" sz="1600" dirty="0" smtClean="0">
                <a:solidFill>
                  <a:prstClr val="black"/>
                </a:solidFill>
              </a:rPr>
              <a:t>Articles ménagers essentiels: une image de la vulnérabilité?</a:t>
            </a:r>
          </a:p>
          <a:p>
            <a:pPr lvl="2">
              <a:buFont typeface="Symbol" panose="05050102010706020507" pitchFamily="18" charset="2"/>
              <a:buChar char="Þ"/>
            </a:pPr>
            <a:r>
              <a:rPr lang="fr-FR" sz="1600" dirty="0" smtClean="0">
                <a:solidFill>
                  <a:prstClr val="black"/>
                </a:solidFill>
              </a:rPr>
              <a:t>Simplification du score: support de couchage, nombre de bidons, état des habits</a:t>
            </a:r>
            <a:endParaRPr lang="fr-FR" sz="1400" dirty="0" smtClean="0"/>
          </a:p>
          <a:p>
            <a:pPr lvl="1"/>
            <a:endParaRPr lang="fr-FR" sz="1400" dirty="0" smtClean="0"/>
          </a:p>
          <a:p>
            <a:pPr lvl="1"/>
            <a:endParaRPr lang="fr-FR" sz="1400" dirty="0"/>
          </a:p>
        </p:txBody>
      </p:sp>
      <p:sp>
        <p:nvSpPr>
          <p:cNvPr id="4" name="Slide Number Placeholder 3"/>
          <p:cNvSpPr>
            <a:spLocks noGrp="1"/>
          </p:cNvSpPr>
          <p:nvPr>
            <p:ph type="sldNum" sz="quarter" idx="12"/>
          </p:nvPr>
        </p:nvSpPr>
        <p:spPr/>
        <p:txBody>
          <a:bodyPr/>
          <a:lstStyle/>
          <a:p>
            <a:fld id="{1327C452-0D12-48F3-BB65-BBA3E6350F2C}" type="slidenum">
              <a:rPr lang="en-GB" smtClean="0"/>
              <a:t>18</a:t>
            </a:fld>
            <a:endParaRPr lang="en-GB"/>
          </a:p>
        </p:txBody>
      </p:sp>
      <p:graphicFrame>
        <p:nvGraphicFramePr>
          <p:cNvPr id="7" name="Tableau 6"/>
          <p:cNvGraphicFramePr>
            <a:graphicFrameLocks noGrp="1"/>
          </p:cNvGraphicFramePr>
          <p:nvPr>
            <p:extLst>
              <p:ext uri="{D42A27DB-BD31-4B8C-83A1-F6EECF244321}">
                <p14:modId xmlns:p14="http://schemas.microsoft.com/office/powerpoint/2010/main" val="3734335989"/>
              </p:ext>
            </p:extLst>
          </p:nvPr>
        </p:nvGraphicFramePr>
        <p:xfrm>
          <a:off x="1293049" y="2780928"/>
          <a:ext cx="6557900" cy="1371600"/>
        </p:xfrm>
        <a:graphic>
          <a:graphicData uri="http://schemas.openxmlformats.org/drawingml/2006/table">
            <a:tbl>
              <a:tblPr firstRow="1" firstCol="1" bandRow="1">
                <a:tableStyleId>{5C22544A-7EE6-4342-B048-85BDC9FD1C3A}</a:tableStyleId>
              </a:tblPr>
              <a:tblGrid>
                <a:gridCol w="1639475">
                  <a:extLst>
                    <a:ext uri="{9D8B030D-6E8A-4147-A177-3AD203B41FA5}">
                      <a16:colId xmlns:a16="http://schemas.microsoft.com/office/drawing/2014/main" xmlns="" val="3923983289"/>
                    </a:ext>
                  </a:extLst>
                </a:gridCol>
                <a:gridCol w="1639475">
                  <a:extLst>
                    <a:ext uri="{9D8B030D-6E8A-4147-A177-3AD203B41FA5}">
                      <a16:colId xmlns:a16="http://schemas.microsoft.com/office/drawing/2014/main" xmlns="" val="1232239243"/>
                    </a:ext>
                  </a:extLst>
                </a:gridCol>
                <a:gridCol w="1639475">
                  <a:extLst>
                    <a:ext uri="{9D8B030D-6E8A-4147-A177-3AD203B41FA5}">
                      <a16:colId xmlns:a16="http://schemas.microsoft.com/office/drawing/2014/main" xmlns="" val="2863072665"/>
                    </a:ext>
                  </a:extLst>
                </a:gridCol>
                <a:gridCol w="1639475">
                  <a:extLst>
                    <a:ext uri="{9D8B030D-6E8A-4147-A177-3AD203B41FA5}">
                      <a16:colId xmlns:a16="http://schemas.microsoft.com/office/drawing/2014/main" xmlns="" val="3067939212"/>
                    </a:ext>
                  </a:extLst>
                </a:gridCol>
              </a:tblGrid>
              <a:tr h="425264">
                <a:tc>
                  <a:txBody>
                    <a:bodyPr/>
                    <a:lstStyle/>
                    <a:p>
                      <a:pPr algn="l"/>
                      <a:endParaRPr lang="fr-FR" dirty="0"/>
                    </a:p>
                  </a:txBody>
                  <a:tcPr/>
                </a:tc>
                <a:tc>
                  <a:txBody>
                    <a:bodyPr/>
                    <a:lstStyle/>
                    <a:p>
                      <a:pPr algn="l"/>
                      <a:r>
                        <a:rPr lang="fr-FR" dirty="0" smtClean="0"/>
                        <a:t>Absent</a:t>
                      </a:r>
                      <a:endParaRPr lang="fr-FR" dirty="0"/>
                    </a:p>
                  </a:txBody>
                  <a:tcPr/>
                </a:tc>
                <a:tc>
                  <a:txBody>
                    <a:bodyPr/>
                    <a:lstStyle/>
                    <a:p>
                      <a:pPr algn="l"/>
                      <a:r>
                        <a:rPr lang="fr-FR" dirty="0" smtClean="0"/>
                        <a:t>Propriété</a:t>
                      </a:r>
                      <a:r>
                        <a:rPr lang="fr-FR" baseline="0" dirty="0" smtClean="0"/>
                        <a:t> du ménage</a:t>
                      </a:r>
                      <a:endParaRPr lang="fr-FR" dirty="0"/>
                    </a:p>
                  </a:txBody>
                  <a:tcPr/>
                </a:tc>
                <a:tc>
                  <a:txBody>
                    <a:bodyPr/>
                    <a:lstStyle/>
                    <a:p>
                      <a:pPr algn="l"/>
                      <a:r>
                        <a:rPr lang="fr-FR" dirty="0" smtClean="0"/>
                        <a:t>Prêt</a:t>
                      </a:r>
                      <a:r>
                        <a:rPr lang="fr-FR" baseline="0" dirty="0" smtClean="0"/>
                        <a:t> au ménage</a:t>
                      </a:r>
                      <a:endParaRPr lang="fr-FR" dirty="0"/>
                    </a:p>
                  </a:txBody>
                  <a:tcPr/>
                </a:tc>
                <a:extLst>
                  <a:ext uri="{0D108BD9-81ED-4DB2-BD59-A6C34878D82A}">
                    <a16:rowId xmlns:a16="http://schemas.microsoft.com/office/drawing/2014/main" xmlns="" val="549221966"/>
                  </a:ext>
                </a:extLst>
              </a:tr>
              <a:tr h="243008">
                <a:tc>
                  <a:txBody>
                    <a:bodyPr/>
                    <a:lstStyle/>
                    <a:p>
                      <a:pPr algn="l"/>
                      <a:r>
                        <a:rPr lang="fr-FR" dirty="0" smtClean="0"/>
                        <a:t>Bon</a:t>
                      </a:r>
                      <a:r>
                        <a:rPr lang="fr-FR" baseline="0" dirty="0" smtClean="0"/>
                        <a:t> état</a:t>
                      </a:r>
                      <a:endParaRPr lang="fr-FR" dirty="0"/>
                    </a:p>
                  </a:txBody>
                  <a:tcPr/>
                </a:tc>
                <a:tc>
                  <a:txBody>
                    <a:bodyPr/>
                    <a:lstStyle/>
                    <a:p>
                      <a:pPr algn="l"/>
                      <a:r>
                        <a:rPr lang="fr-FR" dirty="0" smtClean="0"/>
                        <a:t>0</a:t>
                      </a:r>
                    </a:p>
                  </a:txBody>
                  <a:tcPr/>
                </a:tc>
                <a:tc>
                  <a:txBody>
                    <a:bodyPr/>
                    <a:lstStyle/>
                    <a:p>
                      <a:pPr algn="l"/>
                      <a:r>
                        <a:rPr lang="fr-FR" dirty="0" smtClean="0"/>
                        <a:t>1</a:t>
                      </a:r>
                      <a:endParaRPr lang="fr-FR" dirty="0"/>
                    </a:p>
                  </a:txBody>
                  <a:tcPr/>
                </a:tc>
                <a:tc>
                  <a:txBody>
                    <a:bodyPr/>
                    <a:lstStyle/>
                    <a:p>
                      <a:pPr algn="l"/>
                      <a:r>
                        <a:rPr lang="fr-FR" dirty="0" smtClean="0"/>
                        <a:t>0,5</a:t>
                      </a:r>
                      <a:endParaRPr lang="fr-FR" dirty="0"/>
                    </a:p>
                  </a:txBody>
                  <a:tcPr/>
                </a:tc>
                <a:extLst>
                  <a:ext uri="{0D108BD9-81ED-4DB2-BD59-A6C34878D82A}">
                    <a16:rowId xmlns:a16="http://schemas.microsoft.com/office/drawing/2014/main" xmlns="" val="3241939761"/>
                  </a:ext>
                </a:extLst>
              </a:tr>
              <a:tr h="243008">
                <a:tc>
                  <a:txBody>
                    <a:bodyPr/>
                    <a:lstStyle/>
                    <a:p>
                      <a:pPr algn="l"/>
                      <a:r>
                        <a:rPr lang="fr-FR" dirty="0" smtClean="0"/>
                        <a:t>Abîmé</a:t>
                      </a:r>
                      <a:endParaRPr lang="fr-FR" dirty="0"/>
                    </a:p>
                  </a:txBody>
                  <a:tcPr/>
                </a:tc>
                <a:tc>
                  <a:txBody>
                    <a:bodyPr/>
                    <a:lstStyle/>
                    <a:p>
                      <a:pPr algn="l"/>
                      <a:r>
                        <a:rPr lang="fr-FR" dirty="0" smtClean="0"/>
                        <a:t>0</a:t>
                      </a:r>
                      <a:endParaRPr lang="fr-FR" dirty="0"/>
                    </a:p>
                  </a:txBody>
                  <a:tcPr/>
                </a:tc>
                <a:tc>
                  <a:txBody>
                    <a:bodyPr/>
                    <a:lstStyle/>
                    <a:p>
                      <a:pPr algn="l"/>
                      <a:r>
                        <a:rPr lang="fr-FR" dirty="0" smtClean="0"/>
                        <a:t>0,5</a:t>
                      </a:r>
                      <a:endParaRPr lang="fr-FR" dirty="0"/>
                    </a:p>
                  </a:txBody>
                  <a:tcPr/>
                </a:tc>
                <a:tc>
                  <a:txBody>
                    <a:bodyPr/>
                    <a:lstStyle/>
                    <a:p>
                      <a:pPr algn="l"/>
                      <a:r>
                        <a:rPr lang="fr-FR" dirty="0" smtClean="0"/>
                        <a:t>0</a:t>
                      </a:r>
                      <a:endParaRPr lang="fr-FR" dirty="0"/>
                    </a:p>
                  </a:txBody>
                  <a:tcPr/>
                </a:tc>
                <a:extLst>
                  <a:ext uri="{0D108BD9-81ED-4DB2-BD59-A6C34878D82A}">
                    <a16:rowId xmlns:a16="http://schemas.microsoft.com/office/drawing/2014/main" xmlns="" val="455846513"/>
                  </a:ext>
                </a:extLst>
              </a:tr>
            </a:tbl>
          </a:graphicData>
        </a:graphic>
      </p:graphicFrame>
    </p:spTree>
    <p:extLst>
      <p:ext uri="{BB962C8B-B14F-4D97-AF65-F5344CB8AC3E}">
        <p14:creationId xmlns:p14="http://schemas.microsoft.com/office/powerpoint/2010/main" val="12101616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11560" y="260648"/>
            <a:ext cx="7992888" cy="5976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p:cNvSpPr>
            <a:spLocks noGrp="1"/>
          </p:cNvSpPr>
          <p:nvPr>
            <p:ph type="title"/>
          </p:nvPr>
        </p:nvSpPr>
        <p:spPr>
          <a:xfrm>
            <a:off x="457200" y="116632"/>
            <a:ext cx="8229600" cy="645195"/>
          </a:xfrm>
        </p:spPr>
        <p:txBody>
          <a:bodyPr>
            <a:normAutofit/>
          </a:bodyPr>
          <a:lstStyle/>
          <a:p>
            <a:r>
              <a:rPr lang="fr-FR" dirty="0" smtClean="0"/>
              <a:t>2.1 </a:t>
            </a:r>
            <a:r>
              <a:rPr lang="fr-FR" dirty="0"/>
              <a:t>Collecte des données</a:t>
            </a:r>
          </a:p>
        </p:txBody>
      </p:sp>
      <p:sp>
        <p:nvSpPr>
          <p:cNvPr id="3" name="Content Placeholder 2"/>
          <p:cNvSpPr>
            <a:spLocks noGrp="1"/>
          </p:cNvSpPr>
          <p:nvPr>
            <p:ph idx="1"/>
          </p:nvPr>
        </p:nvSpPr>
        <p:spPr>
          <a:xfrm>
            <a:off x="446152" y="1052736"/>
            <a:ext cx="8229601" cy="5033234"/>
          </a:xfrm>
        </p:spPr>
        <p:txBody>
          <a:bodyPr>
            <a:normAutofit lnSpcReduction="10000"/>
          </a:bodyPr>
          <a:lstStyle/>
          <a:p>
            <a:r>
              <a:rPr lang="fr-FR" sz="1600" b="1" dirty="0"/>
              <a:t>Résultats </a:t>
            </a:r>
            <a:r>
              <a:rPr lang="fr-FR" sz="1600" b="1" dirty="0" smtClean="0"/>
              <a:t>préliminaires</a:t>
            </a:r>
          </a:p>
          <a:p>
            <a:pPr lvl="1"/>
            <a:r>
              <a:rPr lang="fr-FR" sz="1600" dirty="0" smtClean="0"/>
              <a:t>Echantillon</a:t>
            </a:r>
            <a:r>
              <a:rPr lang="fr-FR" sz="1600" dirty="0"/>
              <a:t>: </a:t>
            </a:r>
            <a:r>
              <a:rPr lang="fr-FR" sz="1600" dirty="0" smtClean="0"/>
              <a:t>différentes pratiques de l’échantillonnage. Echantillon représentatif disproportionné qui permet de prendre en compte la taille de la population mais limité par le temps et les moyens. Problème </a:t>
            </a:r>
            <a:r>
              <a:rPr lang="fr-FR" sz="1600" dirty="0"/>
              <a:t>plus que l’échantillon: la triangulation des données de population quand </a:t>
            </a:r>
            <a:r>
              <a:rPr lang="fr-FR" sz="1600" dirty="0" smtClean="0"/>
              <a:t>une population est non </a:t>
            </a:r>
            <a:r>
              <a:rPr lang="fr-FR" sz="1600" dirty="0"/>
              <a:t>homogène. </a:t>
            </a:r>
            <a:endParaRPr lang="fr-FR" sz="1600" dirty="0" smtClean="0"/>
          </a:p>
          <a:p>
            <a:pPr lvl="2"/>
            <a:r>
              <a:rPr lang="fr-FR" sz="1400" dirty="0" smtClean="0"/>
              <a:t>Ménages </a:t>
            </a:r>
            <a:r>
              <a:rPr lang="fr-FR" sz="1400" dirty="0"/>
              <a:t>résidents non affectés directement par le </a:t>
            </a:r>
            <a:r>
              <a:rPr lang="fr-FR" sz="1400" dirty="0" smtClean="0"/>
              <a:t>déplacement: pas systématiquement inclus dans l’échantillon</a:t>
            </a:r>
          </a:p>
          <a:p>
            <a:pPr lvl="2"/>
            <a:r>
              <a:rPr lang="fr-FR" sz="1400" dirty="0" smtClean="0"/>
              <a:t>Statut des ménages évalué différemment par les équipes: un ménage retourné accueillant des déplacés? Un ménage déplacé accueillant un autre ménage déplacé? </a:t>
            </a:r>
          </a:p>
          <a:p>
            <a:pPr lvl="1"/>
            <a:r>
              <a:rPr lang="fr-FR" sz="1600" dirty="0" smtClean="0"/>
              <a:t>Difficultés et stratégies pour enquêter les familles de déplacés et d’accueil dans le même foyer qui influe sur le score </a:t>
            </a:r>
            <a:r>
              <a:rPr lang="fr-FR" sz="1600" dirty="0" err="1" smtClean="0"/>
              <a:t>card</a:t>
            </a:r>
            <a:r>
              <a:rPr lang="fr-FR" sz="1600" dirty="0" smtClean="0"/>
              <a:t> </a:t>
            </a:r>
          </a:p>
          <a:p>
            <a:pPr lvl="2"/>
            <a:r>
              <a:rPr lang="fr-FR" sz="1400" dirty="0" smtClean="0"/>
              <a:t>Mise en l’écart de la famille de déplacés enquêtée en premier mais parfois sans observation visuelle directe des AME</a:t>
            </a:r>
          </a:p>
          <a:p>
            <a:pPr lvl="2"/>
            <a:r>
              <a:rPr lang="fr-FR" sz="1400" dirty="0" smtClean="0"/>
              <a:t>Présence d’autres ménages autour du ménage enquêtés pouvant gêner le déroulement de l’enquête</a:t>
            </a:r>
          </a:p>
          <a:p>
            <a:pPr lvl="1"/>
            <a:r>
              <a:rPr lang="fr-FR" sz="1600" dirty="0" smtClean="0"/>
              <a:t>Stratégies de disparition de certains articles à la vue des partenaires RRMP</a:t>
            </a:r>
          </a:p>
          <a:p>
            <a:pPr lvl="2"/>
            <a:r>
              <a:rPr lang="fr-FR" sz="1400" dirty="0" smtClean="0"/>
              <a:t>Les équipes de SI et NRC se sont succédés avec une heure d’écart entre les ménages, observant une présence d’AME en quantité similaire. </a:t>
            </a:r>
          </a:p>
          <a:p>
            <a:pPr lvl="2"/>
            <a:r>
              <a:rPr lang="fr-FR" sz="1400" dirty="0" smtClean="0"/>
              <a:t>Un problème récurrent lors des exercices de ciblage</a:t>
            </a:r>
          </a:p>
          <a:p>
            <a:pPr lvl="1"/>
            <a:r>
              <a:rPr lang="fr-FR" sz="1800" dirty="0" smtClean="0"/>
              <a:t>Inconsistance entre les équipes et les enquêteurs dans l’appréciation de la présence et de l’état des articles</a:t>
            </a:r>
          </a:p>
        </p:txBody>
      </p:sp>
      <p:sp>
        <p:nvSpPr>
          <p:cNvPr id="4" name="Slide Number Placeholder 3"/>
          <p:cNvSpPr>
            <a:spLocks noGrp="1"/>
          </p:cNvSpPr>
          <p:nvPr>
            <p:ph type="sldNum" sz="quarter" idx="12"/>
          </p:nvPr>
        </p:nvSpPr>
        <p:spPr/>
        <p:txBody>
          <a:bodyPr/>
          <a:lstStyle/>
          <a:p>
            <a:fld id="{1327C452-0D12-48F3-BB65-BBA3E6350F2C}" type="slidenum">
              <a:rPr lang="en-GB" smtClean="0"/>
              <a:t>19</a:t>
            </a:fld>
            <a:endParaRPr lang="en-GB"/>
          </a:p>
        </p:txBody>
      </p:sp>
    </p:spTree>
    <p:extLst>
      <p:ext uri="{BB962C8B-B14F-4D97-AF65-F5344CB8AC3E}">
        <p14:creationId xmlns:p14="http://schemas.microsoft.com/office/powerpoint/2010/main" val="1222848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11560" y="260648"/>
            <a:ext cx="7992888" cy="5976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p:cNvSpPr>
            <a:spLocks noGrp="1"/>
          </p:cNvSpPr>
          <p:nvPr>
            <p:ph type="title"/>
          </p:nvPr>
        </p:nvSpPr>
        <p:spPr>
          <a:xfrm>
            <a:off x="457200" y="116632"/>
            <a:ext cx="8229600" cy="645195"/>
          </a:xfrm>
        </p:spPr>
        <p:txBody>
          <a:bodyPr>
            <a:normAutofit/>
          </a:bodyPr>
          <a:lstStyle/>
          <a:p>
            <a:r>
              <a:rPr lang="fr-FR" dirty="0" smtClean="0"/>
              <a:t>REACH Initiative et le GSC</a:t>
            </a:r>
            <a:endParaRPr lang="fr-FR" dirty="0"/>
          </a:p>
        </p:txBody>
      </p:sp>
      <p:sp>
        <p:nvSpPr>
          <p:cNvPr id="3" name="Content Placeholder 2"/>
          <p:cNvSpPr>
            <a:spLocks noGrp="1"/>
          </p:cNvSpPr>
          <p:nvPr>
            <p:ph idx="1"/>
          </p:nvPr>
        </p:nvSpPr>
        <p:spPr>
          <a:xfrm>
            <a:off x="446152" y="761827"/>
            <a:ext cx="8229601" cy="5324143"/>
          </a:xfrm>
        </p:spPr>
        <p:txBody>
          <a:bodyPr>
            <a:normAutofit fontScale="70000" lnSpcReduction="20000"/>
          </a:bodyPr>
          <a:lstStyle/>
          <a:p>
            <a:pPr marL="57150" indent="0">
              <a:buNone/>
            </a:pPr>
            <a:endParaRPr lang="fr-FR" dirty="0"/>
          </a:p>
          <a:p>
            <a:pPr marL="57150" indent="0">
              <a:buNone/>
            </a:pPr>
            <a:r>
              <a:rPr lang="fr-FR" dirty="0" smtClean="0"/>
              <a:t>REACH: une </a:t>
            </a:r>
            <a:r>
              <a:rPr lang="fr-FR" dirty="0"/>
              <a:t>initiative conjointe </a:t>
            </a:r>
            <a:r>
              <a:rPr lang="fr-FR" dirty="0" smtClean="0"/>
              <a:t>ACTED </a:t>
            </a:r>
            <a:r>
              <a:rPr lang="fr-FR" dirty="0"/>
              <a:t>et IMPACT Initiatives, et du Programme Opérationnel des Nations Unies pour les Applications Satellitaires (UNOSAT</a:t>
            </a:r>
            <a:r>
              <a:rPr lang="fr-FR" dirty="0" smtClean="0"/>
              <a:t>), </a:t>
            </a:r>
            <a:r>
              <a:rPr lang="fr-FR" dirty="0"/>
              <a:t>créée en </a:t>
            </a:r>
            <a:r>
              <a:rPr lang="fr-FR" dirty="0" smtClean="0"/>
              <a:t>2010.</a:t>
            </a:r>
          </a:p>
          <a:p>
            <a:pPr marL="57150" indent="0">
              <a:buNone/>
            </a:pPr>
            <a:endParaRPr lang="fr-FR" dirty="0" smtClean="0"/>
          </a:p>
          <a:p>
            <a:pPr marL="57150" indent="0">
              <a:buNone/>
            </a:pPr>
            <a:r>
              <a:rPr lang="fr-FR" dirty="0" smtClean="0"/>
              <a:t>Développement d’outils </a:t>
            </a:r>
            <a:r>
              <a:rPr lang="fr-FR" dirty="0"/>
              <a:t>et des </a:t>
            </a:r>
            <a:r>
              <a:rPr lang="fr-FR" dirty="0" smtClean="0"/>
              <a:t>produits: </a:t>
            </a:r>
          </a:p>
          <a:p>
            <a:pPr marL="514350" indent="-457200">
              <a:buFont typeface="Wingdings" panose="05000000000000000000" pitchFamily="2" charset="2"/>
              <a:buChar char="Ø"/>
            </a:pPr>
            <a:r>
              <a:rPr lang="fr-FR" dirty="0" smtClean="0"/>
              <a:t>renforcer </a:t>
            </a:r>
            <a:r>
              <a:rPr lang="fr-FR" dirty="0"/>
              <a:t>la capacité des acteurs de l’aide à prendre des décisions dans des contextes d’urgence, de relèvement et de développement. </a:t>
            </a:r>
          </a:p>
          <a:p>
            <a:pPr marL="514350" indent="-457200">
              <a:buFont typeface="Wingdings" panose="05000000000000000000" pitchFamily="2" charset="2"/>
              <a:buChar char="Ø"/>
            </a:pPr>
            <a:r>
              <a:rPr lang="fr-FR" dirty="0" smtClean="0"/>
              <a:t>En </a:t>
            </a:r>
            <a:r>
              <a:rPr lang="fr-FR" dirty="0"/>
              <a:t>appui et au sein des mécanismes inter-agences de coordination établis au niveau local, régional et global</a:t>
            </a:r>
            <a:r>
              <a:rPr lang="fr-FR" dirty="0" smtClean="0"/>
              <a:t>.</a:t>
            </a:r>
          </a:p>
          <a:p>
            <a:pPr marL="57150" indent="0">
              <a:buNone/>
            </a:pPr>
            <a:endParaRPr lang="fr-FR" dirty="0" smtClean="0"/>
          </a:p>
          <a:p>
            <a:pPr marL="57150" indent="0">
              <a:buNone/>
            </a:pPr>
            <a:r>
              <a:rPr lang="fr-FR" dirty="0" smtClean="0"/>
              <a:t>Un partenariat annuel avec le Global </a:t>
            </a:r>
            <a:r>
              <a:rPr lang="fr-FR" dirty="0" err="1" smtClean="0"/>
              <a:t>Shelter</a:t>
            </a:r>
            <a:r>
              <a:rPr lang="fr-FR" dirty="0" smtClean="0"/>
              <a:t> Cluster</a:t>
            </a:r>
          </a:p>
          <a:p>
            <a:pPr marL="914400" lvl="1" indent="-457200"/>
            <a:r>
              <a:rPr lang="fr-FR" dirty="0" smtClean="0"/>
              <a:t>Evaluation des besoins humanitaires: Haïti, Somalie</a:t>
            </a:r>
          </a:p>
          <a:p>
            <a:pPr marL="914400" lvl="1" indent="-457200"/>
            <a:r>
              <a:rPr lang="fr-FR" dirty="0" smtClean="0"/>
              <a:t>Monitoring de la réponse: Philippines, Népal</a:t>
            </a:r>
          </a:p>
          <a:p>
            <a:pPr marL="914400" lvl="1" indent="-457200"/>
            <a:r>
              <a:rPr lang="fr-FR" dirty="0" smtClean="0"/>
              <a:t>Evaluation des outils d’évaluation: RDC </a:t>
            </a:r>
          </a:p>
          <a:p>
            <a:pPr marL="57150" indent="0">
              <a:buNone/>
            </a:pPr>
            <a:r>
              <a:rPr lang="fr-FR" dirty="0" smtClean="0"/>
              <a:t> </a:t>
            </a:r>
          </a:p>
        </p:txBody>
      </p:sp>
      <p:sp>
        <p:nvSpPr>
          <p:cNvPr id="4" name="Slide Number Placeholder 3"/>
          <p:cNvSpPr>
            <a:spLocks noGrp="1"/>
          </p:cNvSpPr>
          <p:nvPr>
            <p:ph type="sldNum" sz="quarter" idx="12"/>
          </p:nvPr>
        </p:nvSpPr>
        <p:spPr/>
        <p:txBody>
          <a:bodyPr/>
          <a:lstStyle/>
          <a:p>
            <a:fld id="{1327C452-0D12-48F3-BB65-BBA3E6350F2C}" type="slidenum">
              <a:rPr lang="en-GB" smtClean="0"/>
              <a:t>2</a:t>
            </a:fld>
            <a:endParaRPr lang="en-GB"/>
          </a:p>
        </p:txBody>
      </p:sp>
    </p:spTree>
    <p:extLst>
      <p:ext uri="{BB962C8B-B14F-4D97-AF65-F5344CB8AC3E}">
        <p14:creationId xmlns:p14="http://schemas.microsoft.com/office/powerpoint/2010/main" val="8163988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611560" y="260648"/>
            <a:ext cx="7992888" cy="5976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p:cNvSpPr>
            <a:spLocks noGrp="1"/>
          </p:cNvSpPr>
          <p:nvPr>
            <p:ph type="title"/>
          </p:nvPr>
        </p:nvSpPr>
        <p:spPr>
          <a:xfrm>
            <a:off x="457200" y="116632"/>
            <a:ext cx="8229600" cy="645195"/>
          </a:xfrm>
        </p:spPr>
        <p:txBody>
          <a:bodyPr>
            <a:normAutofit/>
          </a:bodyPr>
          <a:lstStyle/>
          <a:p>
            <a:r>
              <a:rPr lang="fr-FR" dirty="0" smtClean="0"/>
              <a:t>2.2 </a:t>
            </a:r>
            <a:r>
              <a:rPr lang="fr-FR" dirty="0"/>
              <a:t>Collecte des données</a:t>
            </a:r>
          </a:p>
        </p:txBody>
      </p:sp>
      <p:sp>
        <p:nvSpPr>
          <p:cNvPr id="3" name="Content Placeholder 2"/>
          <p:cNvSpPr>
            <a:spLocks noGrp="1"/>
          </p:cNvSpPr>
          <p:nvPr>
            <p:ph idx="1"/>
          </p:nvPr>
        </p:nvSpPr>
        <p:spPr>
          <a:xfrm>
            <a:off x="420027" y="1215670"/>
            <a:ext cx="4053840" cy="2429354"/>
          </a:xfrm>
          <a:solidFill>
            <a:schemeClr val="bg2">
              <a:lumMod val="75000"/>
              <a:alpha val="64000"/>
            </a:schemeClr>
          </a:solidFill>
        </p:spPr>
        <p:txBody>
          <a:bodyPr>
            <a:normAutofit lnSpcReduction="10000"/>
          </a:bodyPr>
          <a:lstStyle/>
          <a:p>
            <a:pPr marL="57150" indent="0">
              <a:buNone/>
            </a:pPr>
            <a:r>
              <a:rPr lang="fr-FR" sz="1600" b="1" dirty="0" smtClean="0">
                <a:effectLst>
                  <a:outerShdw blurRad="38100" dist="38100" dir="2700000" algn="tl">
                    <a:srgbClr val="000000">
                      <a:alpha val="43137"/>
                    </a:srgbClr>
                  </a:outerShdw>
                </a:effectLst>
              </a:rPr>
              <a:t>1. Bidons</a:t>
            </a:r>
          </a:p>
          <a:p>
            <a:pPr indent="-285750">
              <a:buFont typeface="Arial" panose="020B0604020202020204" pitchFamily="34" charset="0"/>
              <a:buChar char="•"/>
            </a:pPr>
            <a:r>
              <a:rPr lang="fr-FR" sz="1400" dirty="0" smtClean="0"/>
              <a:t>Observation uniquement des bidons utilisés pour l’eau et des autres contenants</a:t>
            </a:r>
          </a:p>
          <a:p>
            <a:pPr indent="-285750">
              <a:buFont typeface="Arial" panose="020B0604020202020204" pitchFamily="34" charset="0"/>
              <a:buChar char="•"/>
            </a:pPr>
            <a:r>
              <a:rPr lang="fr-FR" sz="1400" dirty="0" smtClean="0"/>
              <a:t>Absence de bouchon peut entrainer une division de la capacité par 2 ou un non comptage du bidon</a:t>
            </a:r>
          </a:p>
          <a:p>
            <a:pPr indent="-285750">
              <a:buFont typeface="Arial" panose="020B0604020202020204" pitchFamily="34" charset="0"/>
              <a:buChar char="•"/>
            </a:pPr>
            <a:r>
              <a:rPr lang="fr-FR" sz="1400" dirty="0" smtClean="0"/>
              <a:t>Manque de rigueur dans l’observation des bidons rigides de 5L utilisés pour autre chose que de l’eau</a:t>
            </a:r>
          </a:p>
          <a:p>
            <a:pPr indent="-285750">
              <a:buFont typeface="Arial" panose="020B0604020202020204" pitchFamily="34" charset="0"/>
              <a:buChar char="•"/>
            </a:pPr>
            <a:r>
              <a:rPr lang="fr-FR" sz="1400" dirty="0" smtClean="0"/>
              <a:t>Prise en compte d’autres articles que les bidons comme les arrosoirs (lié à l’usage et non l’article)</a:t>
            </a:r>
          </a:p>
        </p:txBody>
      </p:sp>
      <p:sp>
        <p:nvSpPr>
          <p:cNvPr id="4" name="Slide Number Placeholder 3"/>
          <p:cNvSpPr>
            <a:spLocks noGrp="1"/>
          </p:cNvSpPr>
          <p:nvPr>
            <p:ph type="sldNum" sz="quarter" idx="12"/>
          </p:nvPr>
        </p:nvSpPr>
        <p:spPr/>
        <p:txBody>
          <a:bodyPr/>
          <a:lstStyle/>
          <a:p>
            <a:fld id="{1327C452-0D12-48F3-BB65-BBA3E6350F2C}" type="slidenum">
              <a:rPr lang="en-GB" smtClean="0"/>
              <a:t>20</a:t>
            </a:fld>
            <a:endParaRPr lang="en-GB"/>
          </a:p>
        </p:txBody>
      </p:sp>
      <p:sp>
        <p:nvSpPr>
          <p:cNvPr id="5" name="Content Placeholder 2"/>
          <p:cNvSpPr txBox="1">
            <a:spLocks/>
          </p:cNvSpPr>
          <p:nvPr/>
        </p:nvSpPr>
        <p:spPr>
          <a:xfrm>
            <a:off x="4684046" y="1215670"/>
            <a:ext cx="4053840" cy="2429354"/>
          </a:xfrm>
          <a:prstGeom prst="rect">
            <a:avLst/>
          </a:prstGeom>
          <a:solidFill>
            <a:schemeClr val="bg2">
              <a:lumMod val="75000"/>
              <a:alpha val="64000"/>
            </a:schemeClr>
          </a:solidFill>
        </p:spPr>
        <p:txBody>
          <a:bodyPr vert="horz" lIns="91440" tIns="45720" rIns="91440" bIns="45720" rtlCol="0">
            <a:normAutofit/>
          </a:bodyPr>
          <a:lstStyle>
            <a:lvl1pPr marL="342900" indent="-342900" algn="l" defTabSz="914400" rtl="0" eaLnBrk="1" latinLnBrk="0" hangingPunct="1">
              <a:spcBef>
                <a:spcPct val="20000"/>
              </a:spcBef>
              <a:buClr>
                <a:srgbClr val="7F1416"/>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7F1416"/>
              </a:buClr>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7F1416"/>
              </a:buClr>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7F1416"/>
              </a:buClr>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7F1416"/>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7150" indent="0">
              <a:buNone/>
            </a:pPr>
            <a:r>
              <a:rPr lang="fr-FR" sz="1600" b="1" dirty="0" smtClean="0">
                <a:effectLst>
                  <a:outerShdw blurRad="38100" dist="38100" dir="2700000" algn="tl">
                    <a:srgbClr val="000000">
                      <a:alpha val="43137"/>
                    </a:srgbClr>
                  </a:outerShdw>
                </a:effectLst>
              </a:rPr>
              <a:t>2. Casserole</a:t>
            </a:r>
          </a:p>
          <a:p>
            <a:pPr indent="-285750">
              <a:buFont typeface="Arial" panose="020B0604020202020204" pitchFamily="34" charset="0"/>
              <a:buChar char="•"/>
            </a:pPr>
            <a:r>
              <a:rPr lang="fr-FR" sz="1400" dirty="0" smtClean="0"/>
              <a:t>Etat d’usage estimé de façon variable:  fond noir, trous, etc.</a:t>
            </a:r>
          </a:p>
          <a:p>
            <a:pPr indent="-285750">
              <a:buFont typeface="Arial" panose="020B0604020202020204" pitchFamily="34" charset="0"/>
              <a:buChar char="•"/>
            </a:pPr>
            <a:r>
              <a:rPr lang="fr-FR" sz="1400" dirty="0" smtClean="0"/>
              <a:t>Quand la casserole est observée trouée l’enquêteur la score 0 ou 0,5.</a:t>
            </a:r>
          </a:p>
          <a:p>
            <a:pPr indent="-285750">
              <a:buFont typeface="Arial" panose="020B0604020202020204" pitchFamily="34" charset="0"/>
              <a:buChar char="•"/>
            </a:pPr>
            <a:r>
              <a:rPr lang="fr-FR" sz="1400" dirty="0" smtClean="0"/>
              <a:t>L ’absence d’un couvercle est très peu prise en compte. Si absent compte pour 0,5.</a:t>
            </a:r>
          </a:p>
          <a:p>
            <a:pPr indent="-285750">
              <a:buFont typeface="Arial" panose="020B0604020202020204" pitchFamily="34" charset="0"/>
              <a:buChar char="•"/>
            </a:pPr>
            <a:r>
              <a:rPr lang="fr-FR" sz="1400" dirty="0" smtClean="0"/>
              <a:t>Manque de rigueur dans le comptage des casseroles et leur taille, même quand observation visuelle</a:t>
            </a:r>
          </a:p>
          <a:p>
            <a:pPr marL="457200" lvl="1" indent="0">
              <a:buNone/>
            </a:pPr>
            <a:endParaRPr lang="fr-FR" sz="1600" dirty="0"/>
          </a:p>
        </p:txBody>
      </p:sp>
      <p:sp>
        <p:nvSpPr>
          <p:cNvPr id="6" name="Content Placeholder 2"/>
          <p:cNvSpPr txBox="1">
            <a:spLocks/>
          </p:cNvSpPr>
          <p:nvPr/>
        </p:nvSpPr>
        <p:spPr>
          <a:xfrm>
            <a:off x="4701463" y="3800619"/>
            <a:ext cx="4053840" cy="2429354"/>
          </a:xfrm>
          <a:prstGeom prst="rect">
            <a:avLst/>
          </a:prstGeom>
          <a:solidFill>
            <a:schemeClr val="bg2">
              <a:lumMod val="75000"/>
              <a:alpha val="64000"/>
            </a:schemeClr>
          </a:solidFill>
        </p:spPr>
        <p:txBody>
          <a:bodyPr vert="horz" lIns="91440" tIns="45720" rIns="91440" bIns="45720" rtlCol="0">
            <a:normAutofit/>
          </a:bodyPr>
          <a:lstStyle>
            <a:lvl1pPr marL="342900" indent="-342900" algn="l" defTabSz="914400" rtl="0" eaLnBrk="1" latinLnBrk="0" hangingPunct="1">
              <a:spcBef>
                <a:spcPct val="20000"/>
              </a:spcBef>
              <a:buClr>
                <a:srgbClr val="7F1416"/>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7F1416"/>
              </a:buClr>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7F1416"/>
              </a:buClr>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7F1416"/>
              </a:buClr>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7F1416"/>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7150" indent="0">
              <a:buNone/>
            </a:pPr>
            <a:r>
              <a:rPr lang="fr-FR" sz="1600" b="1" dirty="0" smtClean="0">
                <a:effectLst>
                  <a:outerShdw blurRad="38100" dist="38100" dir="2700000" algn="tl">
                    <a:srgbClr val="000000">
                      <a:alpha val="43137"/>
                    </a:srgbClr>
                  </a:outerShdw>
                </a:effectLst>
              </a:rPr>
              <a:t>4. Outil aratoire</a:t>
            </a:r>
          </a:p>
          <a:p>
            <a:pPr indent="-285750">
              <a:buFont typeface="Arial" panose="020B0604020202020204" pitchFamily="34" charset="0"/>
              <a:buChar char="•"/>
            </a:pPr>
            <a:r>
              <a:rPr lang="fr-FR" sz="1400" dirty="0" smtClean="0"/>
              <a:t>Question posée en majorité pour la houe et non les outils aratoires en général (incluant la machette, etc.)</a:t>
            </a:r>
          </a:p>
          <a:p>
            <a:pPr indent="-285750">
              <a:buFont typeface="Arial" panose="020B0604020202020204" pitchFamily="34" charset="0"/>
              <a:buChar char="•"/>
            </a:pPr>
            <a:r>
              <a:rPr lang="fr-FR" sz="1400" dirty="0" smtClean="0"/>
              <a:t>Lors d’un prêt: le score de 0 est systématiquement attribué même lors d’une observation visuelle de la présence de l’outil</a:t>
            </a:r>
          </a:p>
          <a:p>
            <a:pPr indent="-285750">
              <a:buFont typeface="Arial" panose="020B0604020202020204" pitchFamily="34" charset="0"/>
              <a:buChar char="•"/>
            </a:pPr>
            <a:r>
              <a:rPr lang="fr-FR" sz="1400" dirty="0" smtClean="0"/>
              <a:t>Réponse des ménages indiquant que l’outil est en train d’être utilisé codée comme 1 ou 0,5</a:t>
            </a:r>
            <a:endParaRPr lang="fr-FR" sz="1400" dirty="0"/>
          </a:p>
        </p:txBody>
      </p:sp>
      <p:sp>
        <p:nvSpPr>
          <p:cNvPr id="7" name="Content Placeholder 2"/>
          <p:cNvSpPr txBox="1">
            <a:spLocks/>
          </p:cNvSpPr>
          <p:nvPr/>
        </p:nvSpPr>
        <p:spPr>
          <a:xfrm>
            <a:off x="437444" y="3800619"/>
            <a:ext cx="4053840" cy="2429354"/>
          </a:xfrm>
          <a:prstGeom prst="rect">
            <a:avLst/>
          </a:prstGeom>
          <a:solidFill>
            <a:schemeClr val="bg2">
              <a:lumMod val="75000"/>
              <a:alpha val="64000"/>
            </a:schemeClr>
          </a:solidFill>
        </p:spPr>
        <p:txBody>
          <a:bodyPr vert="horz" lIns="91440" tIns="45720" rIns="91440" bIns="45720" rtlCol="0">
            <a:normAutofit/>
          </a:bodyPr>
          <a:lstStyle>
            <a:lvl1pPr marL="342900" indent="-342900" algn="l" defTabSz="914400" rtl="0" eaLnBrk="1" latinLnBrk="0" hangingPunct="1">
              <a:spcBef>
                <a:spcPct val="20000"/>
              </a:spcBef>
              <a:buClr>
                <a:srgbClr val="7F1416"/>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7F1416"/>
              </a:buClr>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7F1416"/>
              </a:buClr>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7F1416"/>
              </a:buClr>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7F1416"/>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7150" indent="0">
              <a:buNone/>
            </a:pPr>
            <a:r>
              <a:rPr lang="fr-FR" sz="1600" b="1" dirty="0" smtClean="0">
                <a:effectLst>
                  <a:outerShdw blurRad="38100" dist="38100" dir="2700000" algn="tl">
                    <a:srgbClr val="000000">
                      <a:alpha val="43137"/>
                    </a:srgbClr>
                  </a:outerShdw>
                </a:effectLst>
              </a:rPr>
              <a:t>3. Bassin/récipients</a:t>
            </a:r>
          </a:p>
          <a:p>
            <a:pPr marL="400050">
              <a:buFont typeface="Arial" panose="020B0604020202020204" pitchFamily="34" charset="0"/>
              <a:buChar char="•"/>
            </a:pPr>
            <a:r>
              <a:rPr lang="fr-FR" sz="1400" dirty="0" smtClean="0"/>
              <a:t>Focus systématique sur les bassins et aucun autre récipient</a:t>
            </a:r>
          </a:p>
          <a:p>
            <a:pPr marL="400050">
              <a:buFont typeface="Arial" panose="020B0604020202020204" pitchFamily="34" charset="0"/>
              <a:buChar char="•"/>
            </a:pPr>
            <a:r>
              <a:rPr lang="fr-FR" sz="1400" dirty="0" smtClean="0"/>
              <a:t>Absence de comptage d’autres récipients comme les bidons de 5L utilisés pour conserver des aliments-graines </a:t>
            </a:r>
          </a:p>
          <a:p>
            <a:pPr marL="400050">
              <a:buFont typeface="Arial" panose="020B0604020202020204" pitchFamily="34" charset="0"/>
              <a:buChar char="•"/>
            </a:pPr>
            <a:r>
              <a:rPr lang="fr-FR" sz="1400" dirty="0" smtClean="0"/>
              <a:t>Evaluation variable de l’état si présence de réparation dans le fond du bassin: score de 0 souvent attribué même si utilisé.</a:t>
            </a:r>
          </a:p>
          <a:p>
            <a:pPr marL="57150" indent="0">
              <a:buNone/>
            </a:pPr>
            <a:endParaRPr lang="fr-FR" sz="1400" dirty="0" smtClean="0"/>
          </a:p>
          <a:p>
            <a:pPr marL="400050">
              <a:buFont typeface="Arial" panose="020B0604020202020204" pitchFamily="34" charset="0"/>
              <a:buChar char="•"/>
            </a:pPr>
            <a:endParaRPr lang="fr-FR" sz="1400" dirty="0" smtClean="0"/>
          </a:p>
          <a:p>
            <a:pPr marL="57150" indent="0">
              <a:buNone/>
            </a:pPr>
            <a:endParaRPr lang="fr-FR" sz="2000" dirty="0" smtClean="0"/>
          </a:p>
        </p:txBody>
      </p:sp>
    </p:spTree>
    <p:extLst>
      <p:ext uri="{BB962C8B-B14F-4D97-AF65-F5344CB8AC3E}">
        <p14:creationId xmlns:p14="http://schemas.microsoft.com/office/powerpoint/2010/main" val="26012959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611560" y="260648"/>
            <a:ext cx="7992888" cy="5976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p:cNvSpPr>
            <a:spLocks noGrp="1"/>
          </p:cNvSpPr>
          <p:nvPr>
            <p:ph type="title"/>
          </p:nvPr>
        </p:nvSpPr>
        <p:spPr>
          <a:xfrm>
            <a:off x="457200" y="116632"/>
            <a:ext cx="8229600" cy="645195"/>
          </a:xfrm>
        </p:spPr>
        <p:txBody>
          <a:bodyPr>
            <a:normAutofit/>
          </a:bodyPr>
          <a:lstStyle/>
          <a:p>
            <a:r>
              <a:rPr lang="fr-FR" dirty="0" smtClean="0"/>
              <a:t>2.3 </a:t>
            </a:r>
            <a:r>
              <a:rPr lang="fr-FR" dirty="0"/>
              <a:t>Collecte des données</a:t>
            </a:r>
          </a:p>
        </p:txBody>
      </p:sp>
      <p:sp>
        <p:nvSpPr>
          <p:cNvPr id="3" name="Content Placeholder 2"/>
          <p:cNvSpPr>
            <a:spLocks noGrp="1"/>
          </p:cNvSpPr>
          <p:nvPr>
            <p:ph idx="1"/>
          </p:nvPr>
        </p:nvSpPr>
        <p:spPr>
          <a:xfrm>
            <a:off x="411318" y="1215670"/>
            <a:ext cx="4053840" cy="2429354"/>
          </a:xfrm>
          <a:solidFill>
            <a:schemeClr val="bg2">
              <a:lumMod val="75000"/>
              <a:alpha val="64000"/>
            </a:schemeClr>
          </a:solidFill>
        </p:spPr>
        <p:txBody>
          <a:bodyPr>
            <a:normAutofit/>
          </a:bodyPr>
          <a:lstStyle/>
          <a:p>
            <a:pPr marL="57150" indent="0">
              <a:buNone/>
            </a:pPr>
            <a:r>
              <a:rPr lang="fr-FR" sz="1600" b="1" dirty="0" smtClean="0">
                <a:effectLst>
                  <a:outerShdw blurRad="38100" dist="38100" dir="2700000" algn="tl">
                    <a:srgbClr val="000000">
                      <a:alpha val="43137"/>
                    </a:srgbClr>
                  </a:outerShdw>
                </a:effectLst>
              </a:rPr>
              <a:t>5. Support de couchage</a:t>
            </a:r>
          </a:p>
          <a:p>
            <a:pPr indent="-285750">
              <a:buFont typeface="Arial" panose="020B0604020202020204" pitchFamily="34" charset="0"/>
              <a:buChar char="•"/>
            </a:pPr>
            <a:r>
              <a:rPr lang="fr-FR" sz="1400" dirty="0" smtClean="0"/>
              <a:t>Faible observation visuelle directe</a:t>
            </a:r>
          </a:p>
          <a:p>
            <a:pPr indent="-285750">
              <a:buFont typeface="Arial" panose="020B0604020202020204" pitchFamily="34" charset="0"/>
              <a:buChar char="•"/>
            </a:pPr>
            <a:r>
              <a:rPr lang="fr-FR" sz="1400" dirty="0" smtClean="0"/>
              <a:t>Prise en compte du nombre de personnes utilisant le couchage quasiment jamais effectuée</a:t>
            </a:r>
            <a:endParaRPr lang="fr-FR" sz="1400" dirty="0"/>
          </a:p>
          <a:p>
            <a:pPr indent="-285750">
              <a:buFont typeface="Arial" panose="020B0604020202020204" pitchFamily="34" charset="0"/>
              <a:buChar char="•"/>
            </a:pPr>
            <a:r>
              <a:rPr lang="fr-FR" sz="1400" dirty="0" smtClean="0"/>
              <a:t>Lors de la présence d’un support de lit: calcul fréquent seulement de la natte présente sur le dessus</a:t>
            </a:r>
          </a:p>
          <a:p>
            <a:pPr indent="-285750">
              <a:buFont typeface="Arial" panose="020B0604020202020204" pitchFamily="34" charset="0"/>
              <a:buChar char="•"/>
            </a:pPr>
            <a:r>
              <a:rPr lang="fr-FR" sz="1400" dirty="0" smtClean="0"/>
              <a:t>Etat des nattes évalué en majorité comme abimées et scorée à 0,5 ou 0.</a:t>
            </a:r>
          </a:p>
        </p:txBody>
      </p:sp>
      <p:sp>
        <p:nvSpPr>
          <p:cNvPr id="4" name="Slide Number Placeholder 3"/>
          <p:cNvSpPr>
            <a:spLocks noGrp="1"/>
          </p:cNvSpPr>
          <p:nvPr>
            <p:ph type="sldNum" sz="quarter" idx="12"/>
          </p:nvPr>
        </p:nvSpPr>
        <p:spPr/>
        <p:txBody>
          <a:bodyPr/>
          <a:lstStyle/>
          <a:p>
            <a:fld id="{1327C452-0D12-48F3-BB65-BBA3E6350F2C}" type="slidenum">
              <a:rPr lang="en-GB" smtClean="0"/>
              <a:t>21</a:t>
            </a:fld>
            <a:endParaRPr lang="en-GB"/>
          </a:p>
        </p:txBody>
      </p:sp>
      <p:sp>
        <p:nvSpPr>
          <p:cNvPr id="5" name="Content Placeholder 2"/>
          <p:cNvSpPr txBox="1">
            <a:spLocks/>
          </p:cNvSpPr>
          <p:nvPr/>
        </p:nvSpPr>
        <p:spPr>
          <a:xfrm>
            <a:off x="4675337" y="1215670"/>
            <a:ext cx="4053840" cy="2429354"/>
          </a:xfrm>
          <a:prstGeom prst="rect">
            <a:avLst/>
          </a:prstGeom>
          <a:solidFill>
            <a:schemeClr val="bg2">
              <a:lumMod val="75000"/>
              <a:alpha val="64000"/>
            </a:schemeClr>
          </a:solidFill>
        </p:spPr>
        <p:txBody>
          <a:bodyPr vert="horz" lIns="91440" tIns="45720" rIns="91440" bIns="45720" rtlCol="0">
            <a:normAutofit/>
          </a:bodyPr>
          <a:lstStyle>
            <a:lvl1pPr marL="342900" indent="-342900" algn="l" defTabSz="914400" rtl="0" eaLnBrk="1" latinLnBrk="0" hangingPunct="1">
              <a:spcBef>
                <a:spcPct val="20000"/>
              </a:spcBef>
              <a:buClr>
                <a:srgbClr val="7F1416"/>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7F1416"/>
              </a:buClr>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7F1416"/>
              </a:buClr>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7F1416"/>
              </a:buClr>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7F1416"/>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7150" indent="0">
              <a:buNone/>
            </a:pPr>
            <a:r>
              <a:rPr lang="fr-FR" sz="1600" b="1" dirty="0" smtClean="0">
                <a:effectLst>
                  <a:outerShdw blurRad="38100" dist="38100" dir="2700000" algn="tl">
                    <a:srgbClr val="000000">
                      <a:alpha val="43137"/>
                    </a:srgbClr>
                  </a:outerShdw>
                </a:effectLst>
              </a:rPr>
              <a:t>6. Couverture/draps</a:t>
            </a:r>
          </a:p>
          <a:p>
            <a:pPr indent="-285750">
              <a:buFont typeface="Arial" panose="020B0604020202020204" pitchFamily="34" charset="0"/>
              <a:buChar char="•"/>
            </a:pPr>
            <a:r>
              <a:rPr lang="fr-FR" sz="1400" dirty="0" smtClean="0"/>
              <a:t>Faible observation </a:t>
            </a:r>
            <a:r>
              <a:rPr lang="fr-FR" sz="1400" dirty="0"/>
              <a:t>visuelle </a:t>
            </a:r>
            <a:r>
              <a:rPr lang="fr-FR" sz="1400" dirty="0" smtClean="0"/>
              <a:t>directe</a:t>
            </a:r>
            <a:endParaRPr lang="fr-FR" sz="1400" dirty="0"/>
          </a:p>
          <a:p>
            <a:pPr indent="-285750">
              <a:buFont typeface="Arial" panose="020B0604020202020204" pitchFamily="34" charset="0"/>
              <a:buChar char="•"/>
            </a:pPr>
            <a:r>
              <a:rPr lang="fr-FR" sz="1400" dirty="0" smtClean="0"/>
              <a:t>Focus sur les couvertures et non les draps au moment de poser la question</a:t>
            </a:r>
          </a:p>
          <a:p>
            <a:pPr indent="-285750">
              <a:buFont typeface="Arial" panose="020B0604020202020204" pitchFamily="34" charset="0"/>
              <a:buChar char="•"/>
            </a:pPr>
            <a:r>
              <a:rPr lang="fr-FR" sz="1400" dirty="0" smtClean="0"/>
              <a:t>Couverture quasiment systématiquement qualifiée d’usagée malgré une grande variété d’états observés</a:t>
            </a:r>
          </a:p>
          <a:p>
            <a:pPr marL="57150" indent="0">
              <a:buNone/>
            </a:pPr>
            <a:endParaRPr lang="fr-FR" sz="1400" dirty="0" smtClean="0"/>
          </a:p>
        </p:txBody>
      </p:sp>
      <p:sp>
        <p:nvSpPr>
          <p:cNvPr id="7" name="Content Placeholder 2"/>
          <p:cNvSpPr txBox="1">
            <a:spLocks/>
          </p:cNvSpPr>
          <p:nvPr/>
        </p:nvSpPr>
        <p:spPr>
          <a:xfrm>
            <a:off x="411318" y="3757074"/>
            <a:ext cx="4053840" cy="2429354"/>
          </a:xfrm>
          <a:prstGeom prst="rect">
            <a:avLst/>
          </a:prstGeom>
          <a:solidFill>
            <a:schemeClr val="bg2">
              <a:lumMod val="75000"/>
              <a:alpha val="64000"/>
            </a:schemeClr>
          </a:solidFill>
        </p:spPr>
        <p:txBody>
          <a:bodyPr vert="horz" lIns="91440" tIns="45720" rIns="91440" bIns="45720" rtlCol="0">
            <a:normAutofit lnSpcReduction="10000"/>
          </a:bodyPr>
          <a:lstStyle>
            <a:lvl1pPr marL="342900" indent="-342900" algn="l" defTabSz="914400" rtl="0" eaLnBrk="1" latinLnBrk="0" hangingPunct="1">
              <a:spcBef>
                <a:spcPct val="20000"/>
              </a:spcBef>
              <a:buClr>
                <a:srgbClr val="7F1416"/>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7F1416"/>
              </a:buClr>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7F1416"/>
              </a:buClr>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7F1416"/>
              </a:buClr>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7F1416"/>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7150" indent="0">
              <a:buNone/>
            </a:pPr>
            <a:r>
              <a:rPr lang="fr-FR" sz="1600" b="1" dirty="0" smtClean="0">
                <a:effectLst>
                  <a:outerShdw blurRad="38100" dist="38100" dir="2700000" algn="tl">
                    <a:srgbClr val="000000">
                      <a:alpha val="43137"/>
                    </a:srgbClr>
                  </a:outerShdw>
                </a:effectLst>
              </a:rPr>
              <a:t>7. Habits femme</a:t>
            </a:r>
          </a:p>
          <a:p>
            <a:pPr marL="400050">
              <a:buFont typeface="Arial" panose="020B0604020202020204" pitchFamily="34" charset="0"/>
              <a:buChar char="•"/>
            </a:pPr>
            <a:r>
              <a:rPr lang="fr-FR" sz="1400" dirty="0" smtClean="0"/>
              <a:t>Vérification visuelle facilitée lors d’une enquête menée par une femme </a:t>
            </a:r>
          </a:p>
          <a:p>
            <a:pPr marL="400050">
              <a:buFont typeface="Arial" panose="020B0604020202020204" pitchFamily="34" charset="0"/>
              <a:buChar char="•"/>
            </a:pPr>
            <a:r>
              <a:rPr lang="fr-FR" sz="1400" dirty="0" smtClean="0"/>
              <a:t>Réponse la plus fréquente: ce que la personne porte sur elle</a:t>
            </a:r>
          </a:p>
          <a:p>
            <a:pPr marL="400050">
              <a:buFont typeface="Arial" panose="020B0604020202020204" pitchFamily="34" charset="0"/>
              <a:buChar char="•"/>
            </a:pPr>
            <a:r>
              <a:rPr lang="fr-FR" sz="1400" dirty="0" smtClean="0"/>
              <a:t>Différence de calcul des pièces: certains calculant aussi les pièces de tissue pour transporter l’enfant</a:t>
            </a:r>
          </a:p>
          <a:p>
            <a:pPr marL="400050">
              <a:buFont typeface="Arial" panose="020B0604020202020204" pitchFamily="34" charset="0"/>
              <a:buChar char="•"/>
            </a:pPr>
            <a:r>
              <a:rPr lang="fr-FR" sz="1400" dirty="0" smtClean="0"/>
              <a:t>Etat des pièces prit en compte par certains enquêteurs (0,25 par pièce usée et arrondi à l’entier supérieur)</a:t>
            </a:r>
          </a:p>
          <a:p>
            <a:pPr marL="400050">
              <a:buFont typeface="Arial" panose="020B0604020202020204" pitchFamily="34" charset="0"/>
              <a:buChar char="•"/>
            </a:pPr>
            <a:endParaRPr lang="fr-FR" sz="1400" dirty="0" smtClean="0"/>
          </a:p>
          <a:p>
            <a:pPr marL="57150" indent="0">
              <a:buNone/>
            </a:pPr>
            <a:endParaRPr lang="fr-FR" sz="2000" dirty="0" smtClean="0"/>
          </a:p>
        </p:txBody>
      </p:sp>
      <p:sp>
        <p:nvSpPr>
          <p:cNvPr id="8" name="Content Placeholder 2"/>
          <p:cNvSpPr txBox="1">
            <a:spLocks/>
          </p:cNvSpPr>
          <p:nvPr/>
        </p:nvSpPr>
        <p:spPr>
          <a:xfrm>
            <a:off x="4675337" y="3739008"/>
            <a:ext cx="4053840" cy="2429354"/>
          </a:xfrm>
          <a:prstGeom prst="rect">
            <a:avLst/>
          </a:prstGeom>
          <a:solidFill>
            <a:schemeClr val="bg2">
              <a:lumMod val="75000"/>
              <a:alpha val="64000"/>
            </a:schemeClr>
          </a:solidFill>
        </p:spPr>
        <p:txBody>
          <a:bodyPr vert="horz" lIns="91440" tIns="45720" rIns="91440" bIns="45720" rtlCol="0">
            <a:normAutofit/>
          </a:bodyPr>
          <a:lstStyle>
            <a:lvl1pPr marL="342900" indent="-342900" algn="l" defTabSz="914400" rtl="0" eaLnBrk="1" latinLnBrk="0" hangingPunct="1">
              <a:spcBef>
                <a:spcPct val="20000"/>
              </a:spcBef>
              <a:buClr>
                <a:srgbClr val="7F1416"/>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7F1416"/>
              </a:buClr>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7F1416"/>
              </a:buClr>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7F1416"/>
              </a:buClr>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7F1416"/>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7150" indent="0">
              <a:buNone/>
            </a:pPr>
            <a:r>
              <a:rPr lang="fr-FR" sz="1600" b="1" dirty="0" smtClean="0">
                <a:effectLst>
                  <a:outerShdw blurRad="38100" dist="38100" dir="2700000" algn="tl">
                    <a:srgbClr val="000000">
                      <a:alpha val="43137"/>
                    </a:srgbClr>
                  </a:outerShdw>
                </a:effectLst>
              </a:rPr>
              <a:t>8. Habits enfants</a:t>
            </a:r>
          </a:p>
          <a:p>
            <a:pPr marL="400050">
              <a:buFont typeface="Arial" panose="020B0604020202020204" pitchFamily="34" charset="0"/>
              <a:buChar char="•"/>
            </a:pPr>
            <a:r>
              <a:rPr lang="fr-FR" sz="1400" dirty="0" smtClean="0"/>
              <a:t>Vérification visuelle difficile car les enfants ne sont pas présents dans le ménage</a:t>
            </a:r>
          </a:p>
          <a:p>
            <a:pPr marL="400050">
              <a:buFont typeface="Arial" panose="020B0604020202020204" pitchFamily="34" charset="0"/>
              <a:buChar char="•"/>
            </a:pPr>
            <a:r>
              <a:rPr lang="fr-FR" sz="1400" dirty="0" smtClean="0"/>
              <a:t>Prise en compte de tous les enfants en âge d’être scolarisés ou de l’enfant de plus de 5 ans le plus jeune</a:t>
            </a:r>
          </a:p>
          <a:p>
            <a:pPr marL="400050">
              <a:buFont typeface="Arial" panose="020B0604020202020204" pitchFamily="34" charset="0"/>
              <a:buChar char="•"/>
            </a:pPr>
            <a:r>
              <a:rPr lang="fr-FR" sz="1400" dirty="0" smtClean="0"/>
              <a:t>Prise en compte uniquement de l’uniforme ou habit complet scoré 0,5 ou 0 si estimé comme abimé. Cas où un uniforme scoré 2 (1 par pièce)</a:t>
            </a:r>
          </a:p>
          <a:p>
            <a:pPr marL="57150" indent="0">
              <a:buNone/>
            </a:pPr>
            <a:endParaRPr lang="fr-FR" sz="2000" dirty="0" smtClean="0"/>
          </a:p>
        </p:txBody>
      </p:sp>
    </p:spTree>
    <p:extLst>
      <p:ext uri="{BB962C8B-B14F-4D97-AF65-F5344CB8AC3E}">
        <p14:creationId xmlns:p14="http://schemas.microsoft.com/office/powerpoint/2010/main" val="31161015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11560" y="260648"/>
            <a:ext cx="7992888" cy="5976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p:cNvSpPr>
            <a:spLocks noGrp="1"/>
          </p:cNvSpPr>
          <p:nvPr>
            <p:ph type="title"/>
          </p:nvPr>
        </p:nvSpPr>
        <p:spPr>
          <a:xfrm>
            <a:off x="457200" y="116632"/>
            <a:ext cx="8229600" cy="645195"/>
          </a:xfrm>
        </p:spPr>
        <p:txBody>
          <a:bodyPr>
            <a:normAutofit/>
          </a:bodyPr>
          <a:lstStyle/>
          <a:p>
            <a:r>
              <a:rPr lang="fr-FR" dirty="0" smtClean="0"/>
              <a:t>2.4 </a:t>
            </a:r>
            <a:r>
              <a:rPr lang="fr-FR" dirty="0"/>
              <a:t>Collecte des données</a:t>
            </a:r>
          </a:p>
        </p:txBody>
      </p:sp>
      <p:sp>
        <p:nvSpPr>
          <p:cNvPr id="3" name="Content Placeholder 2"/>
          <p:cNvSpPr>
            <a:spLocks noGrp="1"/>
          </p:cNvSpPr>
          <p:nvPr>
            <p:ph idx="1"/>
          </p:nvPr>
        </p:nvSpPr>
        <p:spPr>
          <a:xfrm>
            <a:off x="446152" y="1215670"/>
            <a:ext cx="8229601" cy="4870300"/>
          </a:xfrm>
        </p:spPr>
        <p:txBody>
          <a:bodyPr>
            <a:normAutofit lnSpcReduction="10000"/>
          </a:bodyPr>
          <a:lstStyle/>
          <a:p>
            <a:r>
              <a:rPr lang="fr-FR" sz="1600" b="1" dirty="0" smtClean="0"/>
              <a:t>Recommandations préliminaires</a:t>
            </a:r>
            <a:endParaRPr lang="fr-FR" sz="1600" b="1" dirty="0"/>
          </a:p>
          <a:p>
            <a:pPr lvl="1"/>
            <a:r>
              <a:rPr lang="fr-FR" sz="1600" dirty="0" smtClean="0"/>
              <a:t>Clarification des éléments méthodologiques d’échantillonnage et de sélection des ménages</a:t>
            </a:r>
          </a:p>
          <a:p>
            <a:pPr lvl="1"/>
            <a:r>
              <a:rPr lang="fr-FR" sz="1600" dirty="0" smtClean="0">
                <a:solidFill>
                  <a:prstClr val="black"/>
                </a:solidFill>
              </a:rPr>
              <a:t>Formation interne des équipes et journées de formation inter-partenaires pour les chefs de MSA/ciblage. </a:t>
            </a:r>
          </a:p>
          <a:p>
            <a:pPr lvl="1"/>
            <a:r>
              <a:rPr lang="fr-FR" sz="1600" dirty="0" smtClean="0">
                <a:solidFill>
                  <a:prstClr val="black"/>
                </a:solidFill>
              </a:rPr>
              <a:t>Imagier </a:t>
            </a:r>
            <a:r>
              <a:rPr lang="fr-FR" sz="1600" dirty="0">
                <a:solidFill>
                  <a:prstClr val="black"/>
                </a:solidFill>
              </a:rPr>
              <a:t>présent avec chaque chef de MSA (et formation) sur la </a:t>
            </a:r>
            <a:r>
              <a:rPr lang="fr-FR" sz="1600" dirty="0" smtClean="0">
                <a:solidFill>
                  <a:prstClr val="black"/>
                </a:solidFill>
              </a:rPr>
              <a:t>nature et la qualité </a:t>
            </a:r>
            <a:r>
              <a:rPr lang="fr-FR" sz="1600" dirty="0">
                <a:solidFill>
                  <a:prstClr val="black"/>
                </a:solidFill>
              </a:rPr>
              <a:t>des </a:t>
            </a:r>
            <a:r>
              <a:rPr lang="fr-FR" sz="1600" dirty="0" smtClean="0">
                <a:solidFill>
                  <a:prstClr val="black"/>
                </a:solidFill>
              </a:rPr>
              <a:t>articles enquêtés</a:t>
            </a:r>
            <a:endParaRPr lang="fr-FR" sz="1600" dirty="0">
              <a:solidFill>
                <a:prstClr val="black"/>
              </a:solidFill>
            </a:endParaRPr>
          </a:p>
          <a:p>
            <a:pPr lvl="1"/>
            <a:r>
              <a:rPr lang="fr-FR" sz="1600" dirty="0" smtClean="0"/>
              <a:t>Equipes en binôme et mixte</a:t>
            </a:r>
          </a:p>
          <a:p>
            <a:pPr lvl="1"/>
            <a:r>
              <a:rPr lang="fr-FR" sz="1600" dirty="0" smtClean="0">
                <a:solidFill>
                  <a:prstClr val="black"/>
                </a:solidFill>
              </a:rPr>
              <a:t>Des </a:t>
            </a:r>
            <a:r>
              <a:rPr lang="fr-FR" sz="1600" dirty="0">
                <a:solidFill>
                  <a:prstClr val="black"/>
                </a:solidFill>
              </a:rPr>
              <a:t>horaires d’évaluation adaptées pour que le ménage soit présent (ainsi que certains articles: cuisine, retour du champ</a:t>
            </a:r>
            <a:r>
              <a:rPr lang="fr-FR" sz="1600" dirty="0" smtClean="0">
                <a:solidFill>
                  <a:prstClr val="black"/>
                </a:solidFill>
              </a:rPr>
              <a:t>)</a:t>
            </a:r>
          </a:p>
          <a:p>
            <a:pPr lvl="1"/>
            <a:r>
              <a:rPr lang="fr-FR" sz="1600" dirty="0"/>
              <a:t>Inclusion d’éléments d’analyse systématique dans le MSA et les FGD préliminaires sur le secteur AME</a:t>
            </a:r>
          </a:p>
          <a:p>
            <a:pPr lvl="2"/>
            <a:r>
              <a:rPr lang="fr-FR" sz="1200" dirty="0"/>
              <a:t>Quel type de déplacement (préventif ou subit), </a:t>
            </a:r>
            <a:r>
              <a:rPr lang="fr-FR" sz="1200" dirty="0" err="1"/>
              <a:t>A-t-il</a:t>
            </a:r>
            <a:r>
              <a:rPr lang="fr-FR" sz="1200" dirty="0"/>
              <a:t> eu lieu la nuit ou pendant les travaux des champs? </a:t>
            </a:r>
            <a:r>
              <a:rPr lang="fr-FR" sz="1200" dirty="0" err="1"/>
              <a:t>etc</a:t>
            </a:r>
            <a:endParaRPr lang="fr-FR" sz="1200" dirty="0"/>
          </a:p>
          <a:p>
            <a:pPr lvl="2"/>
            <a:r>
              <a:rPr lang="fr-FR" sz="1200" dirty="0"/>
              <a:t>Quels AME ont-pu être emportés avec soi au moment du déplacement? Quels AME ont été perdus ou pillés</a:t>
            </a:r>
            <a:r>
              <a:rPr lang="fr-FR" sz="1200" dirty="0" smtClean="0"/>
              <a:t>?</a:t>
            </a:r>
            <a:endParaRPr lang="fr-FR" sz="1600" dirty="0"/>
          </a:p>
          <a:p>
            <a:pPr lvl="0"/>
            <a:r>
              <a:rPr lang="fr-FR" sz="1600" b="1" dirty="0" smtClean="0">
                <a:solidFill>
                  <a:prstClr val="black"/>
                </a:solidFill>
              </a:rPr>
              <a:t>Discussions</a:t>
            </a:r>
          </a:p>
          <a:p>
            <a:pPr lvl="2">
              <a:buFont typeface="Symbol" panose="05050102010706020507" pitchFamily="18" charset="2"/>
              <a:buChar char="Þ"/>
            </a:pPr>
            <a:r>
              <a:rPr lang="fr-FR" sz="1600" dirty="0" smtClean="0">
                <a:solidFill>
                  <a:prstClr val="black"/>
                </a:solidFill>
              </a:rPr>
              <a:t>Composition des équipes: </a:t>
            </a:r>
            <a:r>
              <a:rPr lang="fr-FR" sz="1600" dirty="0" smtClean="0"/>
              <a:t>question </a:t>
            </a:r>
            <a:r>
              <a:rPr lang="fr-FR" sz="1600" dirty="0"/>
              <a:t>de temps et </a:t>
            </a:r>
            <a:r>
              <a:rPr lang="fr-FR" sz="1600" dirty="0" smtClean="0"/>
              <a:t>moyen</a:t>
            </a:r>
          </a:p>
          <a:p>
            <a:pPr lvl="2">
              <a:buFont typeface="Symbol" panose="05050102010706020507" pitchFamily="18" charset="2"/>
              <a:buChar char="Þ"/>
            </a:pPr>
            <a:r>
              <a:rPr lang="fr-FR" sz="1600" dirty="0" smtClean="0"/>
              <a:t>Inclusion systématique des « autochtones » dans l’échantillon</a:t>
            </a:r>
            <a:endParaRPr lang="fr-FR" sz="1200" dirty="0"/>
          </a:p>
          <a:p>
            <a:pPr lvl="2">
              <a:buFont typeface="Symbol" panose="05050102010706020507" pitchFamily="18" charset="2"/>
              <a:buChar char="Þ"/>
            </a:pPr>
            <a:r>
              <a:rPr lang="fr-FR" sz="1600" dirty="0"/>
              <a:t>F</a:t>
            </a:r>
            <a:r>
              <a:rPr lang="fr-FR" sz="1600" dirty="0" smtClean="0"/>
              <a:t>ormation pour limiter la part de subjectivité dans l’observation</a:t>
            </a:r>
            <a:endParaRPr lang="fr-FR" sz="1100" dirty="0"/>
          </a:p>
          <a:p>
            <a:pPr marL="457200" lvl="1" indent="0">
              <a:buNone/>
            </a:pPr>
            <a:endParaRPr lang="fr-FR" sz="1100" dirty="0"/>
          </a:p>
          <a:p>
            <a:pPr lvl="2"/>
            <a:endParaRPr lang="fr-FR" sz="700" dirty="0"/>
          </a:p>
          <a:p>
            <a:pPr lvl="1"/>
            <a:endParaRPr lang="fr-FR" sz="1400" dirty="0"/>
          </a:p>
        </p:txBody>
      </p:sp>
      <p:sp>
        <p:nvSpPr>
          <p:cNvPr id="4" name="Slide Number Placeholder 3"/>
          <p:cNvSpPr>
            <a:spLocks noGrp="1"/>
          </p:cNvSpPr>
          <p:nvPr>
            <p:ph type="sldNum" sz="quarter" idx="12"/>
          </p:nvPr>
        </p:nvSpPr>
        <p:spPr/>
        <p:txBody>
          <a:bodyPr/>
          <a:lstStyle/>
          <a:p>
            <a:fld id="{1327C452-0D12-48F3-BB65-BBA3E6350F2C}" type="slidenum">
              <a:rPr lang="en-GB" smtClean="0"/>
              <a:t>22</a:t>
            </a:fld>
            <a:endParaRPr lang="en-GB"/>
          </a:p>
        </p:txBody>
      </p:sp>
    </p:spTree>
    <p:extLst>
      <p:ext uri="{BB962C8B-B14F-4D97-AF65-F5344CB8AC3E}">
        <p14:creationId xmlns:p14="http://schemas.microsoft.com/office/powerpoint/2010/main" val="37647258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11560" y="260648"/>
            <a:ext cx="7992888" cy="5976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p:cNvSpPr>
            <a:spLocks noGrp="1"/>
          </p:cNvSpPr>
          <p:nvPr>
            <p:ph type="title"/>
          </p:nvPr>
        </p:nvSpPr>
        <p:spPr>
          <a:xfrm>
            <a:off x="457200" y="116632"/>
            <a:ext cx="8229600" cy="645195"/>
          </a:xfrm>
        </p:spPr>
        <p:txBody>
          <a:bodyPr>
            <a:normAutofit/>
          </a:bodyPr>
          <a:lstStyle/>
          <a:p>
            <a:r>
              <a:rPr lang="fr-FR" dirty="0" smtClean="0"/>
              <a:t>3.1 </a:t>
            </a:r>
            <a:r>
              <a:rPr lang="fr-FR" dirty="0"/>
              <a:t>Analyse</a:t>
            </a:r>
          </a:p>
        </p:txBody>
      </p:sp>
      <p:sp>
        <p:nvSpPr>
          <p:cNvPr id="3" name="Content Placeholder 2"/>
          <p:cNvSpPr>
            <a:spLocks noGrp="1"/>
          </p:cNvSpPr>
          <p:nvPr>
            <p:ph idx="1"/>
          </p:nvPr>
        </p:nvSpPr>
        <p:spPr>
          <a:xfrm>
            <a:off x="446152" y="1215670"/>
            <a:ext cx="8229601" cy="4870300"/>
          </a:xfrm>
        </p:spPr>
        <p:txBody>
          <a:bodyPr>
            <a:normAutofit/>
          </a:bodyPr>
          <a:lstStyle/>
          <a:p>
            <a:r>
              <a:rPr lang="fr-FR" sz="1600" b="1" dirty="0"/>
              <a:t>Résultats </a:t>
            </a:r>
            <a:r>
              <a:rPr lang="fr-FR" sz="1600" b="1" dirty="0" smtClean="0"/>
              <a:t>préliminaires</a:t>
            </a:r>
          </a:p>
          <a:p>
            <a:pPr lvl="1"/>
            <a:r>
              <a:rPr lang="fr-FR" sz="1600" dirty="0" smtClean="0"/>
              <a:t>Un score établi par les partenaires RRMP suite à une alerte: forcément des scores plutôt élevés. </a:t>
            </a:r>
          </a:p>
          <a:p>
            <a:pPr lvl="1"/>
            <a:r>
              <a:rPr lang="fr-FR" sz="1600" dirty="0" smtClean="0"/>
              <a:t>Faible revue des données secondaires: précédents MSA, organisations sur la zone, </a:t>
            </a:r>
            <a:r>
              <a:rPr lang="fr-FR" sz="1600" dirty="0" err="1" smtClean="0"/>
              <a:t>etc</a:t>
            </a:r>
            <a:endParaRPr lang="fr-FR" sz="1600" dirty="0" smtClean="0"/>
          </a:p>
          <a:p>
            <a:pPr lvl="1"/>
            <a:r>
              <a:rPr lang="fr-FR" sz="1600" dirty="0"/>
              <a:t>Difficulté d’accéder aux informations collectées précédemment dans une zone proche ou même identique</a:t>
            </a:r>
          </a:p>
          <a:p>
            <a:pPr lvl="2"/>
            <a:r>
              <a:rPr lang="fr-FR" sz="1200" dirty="0" err="1"/>
              <a:t>Eg</a:t>
            </a:r>
            <a:r>
              <a:rPr lang="fr-FR" sz="1200" dirty="0"/>
              <a:t> on apprend qu’une ONG a arrêté ses programmes deux mois auparavant alors que cela coïncide avec un retour de déplacés dans la zone. Difficulté d’obtenir des informations pour trianguler</a:t>
            </a:r>
            <a:r>
              <a:rPr lang="fr-FR" sz="1200" dirty="0" smtClean="0"/>
              <a:t>.</a:t>
            </a:r>
            <a:endParaRPr lang="fr-FR" sz="1600" dirty="0" smtClean="0"/>
          </a:p>
          <a:p>
            <a:pPr lvl="1"/>
            <a:r>
              <a:rPr lang="fr-FR" sz="1600" dirty="0" smtClean="0"/>
              <a:t>Manque de clarté sur la signification du score: difficulté d’analyse un score au regard d’un autre en terme de vulnérabilité dès lors que le score est élevé</a:t>
            </a:r>
            <a:endParaRPr lang="fr-FR" sz="1600" dirty="0"/>
          </a:p>
          <a:p>
            <a:pPr lvl="1"/>
            <a:r>
              <a:rPr lang="fr-FR" sz="1600" dirty="0" smtClean="0"/>
              <a:t>Absence de pondération systématique du score habit si présence ou non d’une femme et/ou d’enfant(s)</a:t>
            </a:r>
          </a:p>
          <a:p>
            <a:pPr lvl="1"/>
            <a:r>
              <a:rPr lang="fr-FR" sz="1600" dirty="0" smtClean="0"/>
              <a:t>Cas des autochtones automatiquement recodés pour la base de données puis retirés des échantillons: déperdition d’information sur la </a:t>
            </a:r>
            <a:r>
              <a:rPr lang="fr-FR" sz="1600" dirty="0" err="1" smtClean="0"/>
              <a:t>baseline</a:t>
            </a:r>
            <a:endParaRPr lang="fr-FR" sz="1600" dirty="0" smtClean="0"/>
          </a:p>
          <a:p>
            <a:pPr lvl="1"/>
            <a:r>
              <a:rPr lang="fr-FR" sz="1600" dirty="0" smtClean="0"/>
              <a:t>Besoin d’analyse sur l’exposition et les dangers afin d’éclairer les capacités de résilience de la communauté mais aussi un risque futur</a:t>
            </a:r>
          </a:p>
          <a:p>
            <a:pPr lvl="1"/>
            <a:r>
              <a:rPr lang="fr-FR" sz="1600" dirty="0" smtClean="0"/>
              <a:t>Besoin de compréhension du déplacement en amont de la collecte de données ainsi que de la situation de vulnérabilité de la communauté</a:t>
            </a:r>
            <a:endParaRPr lang="fr-FR" sz="1100" dirty="0"/>
          </a:p>
          <a:p>
            <a:pPr lvl="2"/>
            <a:endParaRPr lang="fr-FR" sz="700" dirty="0"/>
          </a:p>
          <a:p>
            <a:pPr lvl="1"/>
            <a:endParaRPr lang="fr-FR" sz="1400" dirty="0"/>
          </a:p>
        </p:txBody>
      </p:sp>
      <p:sp>
        <p:nvSpPr>
          <p:cNvPr id="4" name="Slide Number Placeholder 3"/>
          <p:cNvSpPr>
            <a:spLocks noGrp="1"/>
          </p:cNvSpPr>
          <p:nvPr>
            <p:ph type="sldNum" sz="quarter" idx="12"/>
          </p:nvPr>
        </p:nvSpPr>
        <p:spPr/>
        <p:txBody>
          <a:bodyPr/>
          <a:lstStyle/>
          <a:p>
            <a:fld id="{1327C452-0D12-48F3-BB65-BBA3E6350F2C}" type="slidenum">
              <a:rPr lang="en-GB" smtClean="0"/>
              <a:t>23</a:t>
            </a:fld>
            <a:endParaRPr lang="en-GB"/>
          </a:p>
        </p:txBody>
      </p:sp>
    </p:spTree>
    <p:extLst>
      <p:ext uri="{BB962C8B-B14F-4D97-AF65-F5344CB8AC3E}">
        <p14:creationId xmlns:p14="http://schemas.microsoft.com/office/powerpoint/2010/main" val="26009597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11560" y="260648"/>
            <a:ext cx="7992888" cy="5976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p:cNvSpPr>
            <a:spLocks noGrp="1"/>
          </p:cNvSpPr>
          <p:nvPr>
            <p:ph type="title"/>
          </p:nvPr>
        </p:nvSpPr>
        <p:spPr>
          <a:xfrm>
            <a:off x="457200" y="116632"/>
            <a:ext cx="8229600" cy="645195"/>
          </a:xfrm>
        </p:spPr>
        <p:txBody>
          <a:bodyPr>
            <a:normAutofit/>
          </a:bodyPr>
          <a:lstStyle/>
          <a:p>
            <a:r>
              <a:rPr lang="fr-FR" dirty="0" smtClean="0"/>
              <a:t>3.2 </a:t>
            </a:r>
            <a:r>
              <a:rPr lang="fr-FR" dirty="0"/>
              <a:t>Analyse</a:t>
            </a:r>
          </a:p>
        </p:txBody>
      </p:sp>
      <p:sp>
        <p:nvSpPr>
          <p:cNvPr id="3" name="Content Placeholder 2"/>
          <p:cNvSpPr>
            <a:spLocks noGrp="1"/>
          </p:cNvSpPr>
          <p:nvPr>
            <p:ph idx="1"/>
          </p:nvPr>
        </p:nvSpPr>
        <p:spPr>
          <a:xfrm>
            <a:off x="446152" y="980728"/>
            <a:ext cx="8229601" cy="5544616"/>
          </a:xfrm>
        </p:spPr>
        <p:txBody>
          <a:bodyPr>
            <a:normAutofit fontScale="92500" lnSpcReduction="10000"/>
          </a:bodyPr>
          <a:lstStyle/>
          <a:p>
            <a:r>
              <a:rPr lang="fr-FR" sz="1600" b="1" dirty="0" smtClean="0"/>
              <a:t>Recommandations évaluation</a:t>
            </a:r>
          </a:p>
          <a:p>
            <a:pPr lvl="1"/>
            <a:r>
              <a:rPr lang="fr-FR" sz="1600" dirty="0" smtClean="0"/>
              <a:t>Analyse </a:t>
            </a:r>
            <a:r>
              <a:rPr lang="fr-FR" sz="1600" dirty="0"/>
              <a:t>purement quantitative: discussion sur le seuil d’intervention plutôt comme un indicateur de vulnérabilité et pas sans contexte sur la zone (éléments contextuels collectés de façon systématique et rapide) pour faciliter la prise de décision informée par le comité de </a:t>
            </a:r>
            <a:r>
              <a:rPr lang="fr-FR" sz="1600" dirty="0" smtClean="0"/>
              <a:t>pilotage</a:t>
            </a:r>
          </a:p>
          <a:p>
            <a:pPr lvl="1"/>
            <a:r>
              <a:rPr lang="fr-FR" sz="1600" dirty="0" smtClean="0"/>
              <a:t>Revue systématique des données secondaires: précédents MSA =&gt; revue d’Activity Info comme dépositaire des MSA par zone géographique</a:t>
            </a:r>
          </a:p>
          <a:p>
            <a:pPr lvl="1"/>
            <a:r>
              <a:rPr lang="fr-FR" sz="1600" dirty="0" err="1" smtClean="0"/>
              <a:t>Debriefing</a:t>
            </a:r>
            <a:r>
              <a:rPr lang="fr-FR" sz="1600" dirty="0" smtClean="0"/>
              <a:t> systématique avec les équipes terrains </a:t>
            </a:r>
          </a:p>
          <a:p>
            <a:pPr lvl="1"/>
            <a:r>
              <a:rPr lang="fr-FR" sz="1600" dirty="0" smtClean="0"/>
              <a:t>Echelle de 1 à 5: continuer à garder un seuil d’intervention ou bien plus de variance dans le score en pondérant les articles? </a:t>
            </a:r>
            <a:endParaRPr lang="fr-FR" sz="1600" dirty="0"/>
          </a:p>
          <a:p>
            <a:pPr lvl="1"/>
            <a:r>
              <a:rPr lang="fr-FR" sz="1600" dirty="0" smtClean="0"/>
              <a:t>Possibilité de scorer à la fois haut pour certains articles et bas pour d’autres</a:t>
            </a:r>
            <a:endParaRPr lang="fr-FR" sz="1300" dirty="0" smtClean="0"/>
          </a:p>
          <a:p>
            <a:pPr lvl="1"/>
            <a:r>
              <a:rPr lang="fr-FR" sz="1600" dirty="0" smtClean="0"/>
              <a:t>Document d’analyse systématique à fournir au comité de pilotage incluant:</a:t>
            </a:r>
          </a:p>
          <a:p>
            <a:pPr lvl="2"/>
            <a:r>
              <a:rPr lang="fr-FR" sz="1500" dirty="0" smtClean="0"/>
              <a:t>Conflit/déplacement: préventif ou consécutif</a:t>
            </a:r>
          </a:p>
          <a:p>
            <a:pPr lvl="2"/>
            <a:r>
              <a:rPr lang="fr-FR" sz="1500" dirty="0" smtClean="0"/>
              <a:t>Capacités de résilience</a:t>
            </a:r>
          </a:p>
          <a:p>
            <a:pPr lvl="2"/>
            <a:r>
              <a:rPr lang="fr-FR" sz="1500" dirty="0" smtClean="0"/>
              <a:t>Situation pré-déplacement</a:t>
            </a:r>
          </a:p>
          <a:p>
            <a:pPr lvl="2"/>
            <a:r>
              <a:rPr lang="fr-FR" sz="1500" dirty="0" smtClean="0"/>
              <a:t>Accès à la zone</a:t>
            </a:r>
          </a:p>
          <a:p>
            <a:pPr lvl="2"/>
            <a:r>
              <a:rPr lang="fr-FR" sz="1500" dirty="0" smtClean="0"/>
              <a:t>MSA précédent</a:t>
            </a:r>
            <a:endParaRPr lang="fr-FR" sz="1600" dirty="0"/>
          </a:p>
          <a:p>
            <a:pPr lvl="0"/>
            <a:r>
              <a:rPr lang="fr-FR" sz="1600" b="1" dirty="0" smtClean="0">
                <a:solidFill>
                  <a:prstClr val="black"/>
                </a:solidFill>
              </a:rPr>
              <a:t>Discussions</a:t>
            </a:r>
            <a:endParaRPr lang="fr-FR" sz="1200" dirty="0"/>
          </a:p>
          <a:p>
            <a:pPr lvl="2">
              <a:buFont typeface="Symbol" panose="05050102010706020507" pitchFamily="18" charset="2"/>
              <a:buChar char="Þ"/>
            </a:pPr>
            <a:r>
              <a:rPr lang="fr-FR" sz="1600" dirty="0" smtClean="0"/>
              <a:t>Pondération des articles</a:t>
            </a:r>
          </a:p>
          <a:p>
            <a:pPr lvl="2">
              <a:buFont typeface="Symbol" panose="05050102010706020507" pitchFamily="18" charset="2"/>
              <a:buChar char="Þ"/>
            </a:pPr>
            <a:r>
              <a:rPr lang="fr-FR" sz="1600" dirty="0" smtClean="0"/>
              <a:t>Seuil d’intervention</a:t>
            </a:r>
          </a:p>
          <a:p>
            <a:pPr lvl="2">
              <a:buFont typeface="Symbol" panose="05050102010706020507" pitchFamily="18" charset="2"/>
              <a:buChar char="Þ"/>
            </a:pPr>
            <a:r>
              <a:rPr lang="fr-FR" sz="1600" dirty="0" smtClean="0"/>
              <a:t>Facteurs contextuels</a:t>
            </a:r>
          </a:p>
          <a:p>
            <a:pPr lvl="2">
              <a:buFont typeface="Symbol" panose="05050102010706020507" pitchFamily="18" charset="2"/>
              <a:buChar char="Þ"/>
            </a:pPr>
            <a:r>
              <a:rPr lang="fr-FR" sz="1600" dirty="0" smtClean="0"/>
              <a:t>Arbre décisionnel</a:t>
            </a:r>
            <a:endParaRPr lang="fr-FR" sz="1100" dirty="0"/>
          </a:p>
          <a:p>
            <a:pPr marL="457200" lvl="1" indent="0">
              <a:buNone/>
            </a:pPr>
            <a:endParaRPr lang="fr-FR" sz="1100" dirty="0"/>
          </a:p>
          <a:p>
            <a:pPr lvl="2"/>
            <a:endParaRPr lang="fr-FR" sz="700" dirty="0"/>
          </a:p>
          <a:p>
            <a:pPr lvl="1"/>
            <a:endParaRPr lang="fr-FR" sz="1400" dirty="0"/>
          </a:p>
        </p:txBody>
      </p:sp>
      <p:sp>
        <p:nvSpPr>
          <p:cNvPr id="4" name="Slide Number Placeholder 3"/>
          <p:cNvSpPr>
            <a:spLocks noGrp="1"/>
          </p:cNvSpPr>
          <p:nvPr>
            <p:ph type="sldNum" sz="quarter" idx="12"/>
          </p:nvPr>
        </p:nvSpPr>
        <p:spPr/>
        <p:txBody>
          <a:bodyPr/>
          <a:lstStyle/>
          <a:p>
            <a:fld id="{1327C452-0D12-48F3-BB65-BBA3E6350F2C}" type="slidenum">
              <a:rPr lang="en-GB" smtClean="0"/>
              <a:t>24</a:t>
            </a:fld>
            <a:endParaRPr lang="en-GB" dirty="0"/>
          </a:p>
        </p:txBody>
      </p:sp>
      <p:graphicFrame>
        <p:nvGraphicFramePr>
          <p:cNvPr id="6" name="Tableau 5"/>
          <p:cNvGraphicFramePr>
            <a:graphicFrameLocks noGrp="1"/>
          </p:cNvGraphicFramePr>
          <p:nvPr>
            <p:extLst>
              <p:ext uri="{D42A27DB-BD31-4B8C-83A1-F6EECF244321}">
                <p14:modId xmlns:p14="http://schemas.microsoft.com/office/powerpoint/2010/main" val="1219949930"/>
              </p:ext>
            </p:extLst>
          </p:nvPr>
        </p:nvGraphicFramePr>
        <p:xfrm>
          <a:off x="5580112" y="4172378"/>
          <a:ext cx="2797726" cy="1965258"/>
        </p:xfrm>
        <a:graphic>
          <a:graphicData uri="http://schemas.openxmlformats.org/drawingml/2006/table">
            <a:tbl>
              <a:tblPr firstRow="1" firstCol="1" bandRow="1"/>
              <a:tblGrid>
                <a:gridCol w="1574293">
                  <a:extLst>
                    <a:ext uri="{9D8B030D-6E8A-4147-A177-3AD203B41FA5}">
                      <a16:colId xmlns:a16="http://schemas.microsoft.com/office/drawing/2014/main" xmlns="" val="2268055283"/>
                    </a:ext>
                  </a:extLst>
                </a:gridCol>
                <a:gridCol w="1223433">
                  <a:extLst>
                    <a:ext uri="{9D8B030D-6E8A-4147-A177-3AD203B41FA5}">
                      <a16:colId xmlns:a16="http://schemas.microsoft.com/office/drawing/2014/main" xmlns="" val="4190795005"/>
                    </a:ext>
                  </a:extLst>
                </a:gridCol>
              </a:tblGrid>
              <a:tr h="216024">
                <a:tc>
                  <a:txBody>
                    <a:bodyPr/>
                    <a:lstStyle/>
                    <a:p>
                      <a:endParaRPr lang="fr-FR" sz="1000" dirty="0"/>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r>
                        <a:rPr lang="fr-FR" sz="1000" dirty="0" smtClean="0"/>
                        <a:t>Score moyen</a:t>
                      </a:r>
                      <a:endParaRPr lang="fr-FR" sz="1000" dirty="0"/>
                    </a:p>
                  </a:txBody>
                  <a:tcPr>
                    <a:lnL>
                      <a:noFill/>
                    </a:lnL>
                  </a:tcPr>
                </a:tc>
                <a:extLst>
                  <a:ext uri="{0D108BD9-81ED-4DB2-BD59-A6C34878D82A}">
                    <a16:rowId xmlns:a16="http://schemas.microsoft.com/office/drawing/2014/main" xmlns="" val="816208107"/>
                  </a:ext>
                </a:extLst>
              </a:tr>
              <a:tr h="202374">
                <a:tc>
                  <a:txBody>
                    <a:bodyPr/>
                    <a:lstStyle/>
                    <a:p>
                      <a:pPr algn="l">
                        <a:spcAft>
                          <a:spcPts val="0"/>
                        </a:spcAft>
                        <a:tabLst>
                          <a:tab pos="4343400" algn="l"/>
                        </a:tabLst>
                      </a:pPr>
                      <a:r>
                        <a:rPr lang="fr-FR" sz="1000" dirty="0">
                          <a:effectLst/>
                          <a:latin typeface="Arial" panose="020B0604020202020204" pitchFamily="34" charset="0"/>
                          <a:ea typeface="Times New Roman" panose="02020603050405020304" pitchFamily="18" charset="0"/>
                          <a:cs typeface="Arial" panose="020B0604020202020204" pitchFamily="34" charset="0"/>
                        </a:rPr>
                        <a:t>Bidon Rigide</a:t>
                      </a:r>
                      <a:endParaRPr lang="fr-FR"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4343400" algn="l"/>
                        </a:tabLst>
                      </a:pPr>
                      <a:r>
                        <a:rPr lang="fr-FR" sz="1000">
                          <a:effectLst/>
                          <a:latin typeface="Arial" panose="020B0604020202020204" pitchFamily="34" charset="0"/>
                          <a:ea typeface="Times New Roman" panose="02020603050405020304" pitchFamily="18" charset="0"/>
                          <a:cs typeface="Arial" panose="020B0604020202020204" pitchFamily="34" charset="0"/>
                        </a:rPr>
                        <a:t>3.4</a:t>
                      </a:r>
                      <a:endParaRPr lang="fr-FR"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86958660"/>
                  </a:ext>
                </a:extLst>
              </a:tr>
              <a:tr h="202374">
                <a:tc>
                  <a:txBody>
                    <a:bodyPr/>
                    <a:lstStyle/>
                    <a:p>
                      <a:pPr algn="l">
                        <a:spcAft>
                          <a:spcPts val="0"/>
                        </a:spcAft>
                        <a:tabLst>
                          <a:tab pos="4343400" algn="l"/>
                        </a:tabLst>
                      </a:pPr>
                      <a:r>
                        <a:rPr lang="fr-FR" sz="1000">
                          <a:effectLst/>
                          <a:latin typeface="Arial" panose="020B0604020202020204" pitchFamily="34" charset="0"/>
                          <a:ea typeface="Times New Roman" panose="02020603050405020304" pitchFamily="18" charset="0"/>
                          <a:cs typeface="Arial" panose="020B0604020202020204" pitchFamily="34" charset="0"/>
                        </a:rPr>
                        <a:t>Casserole</a:t>
                      </a:r>
                      <a:endParaRPr lang="fr-FR"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4343400" algn="l"/>
                        </a:tabLst>
                      </a:pPr>
                      <a:r>
                        <a:rPr lang="fr-FR" sz="1000">
                          <a:effectLst/>
                          <a:latin typeface="Arial" panose="020B0604020202020204" pitchFamily="34" charset="0"/>
                          <a:ea typeface="Times New Roman" panose="02020603050405020304" pitchFamily="18" charset="0"/>
                          <a:cs typeface="Arial" panose="020B0604020202020204" pitchFamily="34" charset="0"/>
                        </a:rPr>
                        <a:t>3.2</a:t>
                      </a:r>
                      <a:endParaRPr lang="fr-FR"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250170537"/>
                  </a:ext>
                </a:extLst>
              </a:tr>
              <a:tr h="202374">
                <a:tc>
                  <a:txBody>
                    <a:bodyPr/>
                    <a:lstStyle/>
                    <a:p>
                      <a:pPr algn="l">
                        <a:spcAft>
                          <a:spcPts val="0"/>
                        </a:spcAft>
                        <a:tabLst>
                          <a:tab pos="4343400" algn="l"/>
                        </a:tabLst>
                      </a:pPr>
                      <a:r>
                        <a:rPr lang="fr-FR" sz="1000">
                          <a:effectLst/>
                          <a:latin typeface="Arial" panose="020B0604020202020204" pitchFamily="34" charset="0"/>
                          <a:ea typeface="Times New Roman" panose="02020603050405020304" pitchFamily="18" charset="0"/>
                          <a:cs typeface="Arial" panose="020B0604020202020204" pitchFamily="34" charset="0"/>
                        </a:rPr>
                        <a:t>Bassine</a:t>
                      </a:r>
                      <a:endParaRPr lang="fr-FR"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4343400" algn="l"/>
                        </a:tabLst>
                      </a:pPr>
                      <a:r>
                        <a:rPr lang="fr-FR" sz="10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4.5</a:t>
                      </a:r>
                      <a:endParaRPr lang="fr-FR" sz="1000" b="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91190871"/>
                  </a:ext>
                </a:extLst>
              </a:tr>
              <a:tr h="202374">
                <a:tc>
                  <a:txBody>
                    <a:bodyPr/>
                    <a:lstStyle/>
                    <a:p>
                      <a:pPr algn="l">
                        <a:spcAft>
                          <a:spcPts val="0"/>
                        </a:spcAft>
                        <a:tabLst>
                          <a:tab pos="4343400" algn="l"/>
                        </a:tabLst>
                      </a:pPr>
                      <a:r>
                        <a:rPr lang="fr-FR" sz="1000">
                          <a:effectLst/>
                          <a:latin typeface="Arial" panose="020B0604020202020204" pitchFamily="34" charset="0"/>
                          <a:ea typeface="Times New Roman" panose="02020603050405020304" pitchFamily="18" charset="0"/>
                          <a:cs typeface="Arial" panose="020B0604020202020204" pitchFamily="34" charset="0"/>
                        </a:rPr>
                        <a:t>Outil aratoire</a:t>
                      </a:r>
                      <a:endParaRPr lang="fr-FR"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4343400" algn="l"/>
                        </a:tabLst>
                      </a:pPr>
                      <a:r>
                        <a:rPr lang="fr-FR" sz="1000" b="1">
                          <a:solidFill>
                            <a:srgbClr val="FF0000"/>
                          </a:solidFill>
                          <a:effectLst/>
                          <a:latin typeface="Arial" panose="020B0604020202020204" pitchFamily="34" charset="0"/>
                          <a:ea typeface="Times New Roman" panose="02020603050405020304" pitchFamily="18" charset="0"/>
                          <a:cs typeface="Arial" panose="020B0604020202020204" pitchFamily="34" charset="0"/>
                        </a:rPr>
                        <a:t>4.7</a:t>
                      </a:r>
                      <a:endParaRPr lang="fr-FR" sz="1000" b="1">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645533062"/>
                  </a:ext>
                </a:extLst>
              </a:tr>
              <a:tr h="235226">
                <a:tc>
                  <a:txBody>
                    <a:bodyPr/>
                    <a:lstStyle/>
                    <a:p>
                      <a:pPr algn="l">
                        <a:spcAft>
                          <a:spcPts val="0"/>
                        </a:spcAft>
                        <a:tabLst>
                          <a:tab pos="4343400" algn="l"/>
                        </a:tabLst>
                      </a:pPr>
                      <a:r>
                        <a:rPr lang="fr-FR" sz="1000" dirty="0">
                          <a:effectLst/>
                          <a:latin typeface="Arial" panose="020B0604020202020204" pitchFamily="34" charset="0"/>
                          <a:ea typeface="Times New Roman" panose="02020603050405020304" pitchFamily="18" charset="0"/>
                          <a:cs typeface="Arial" panose="020B0604020202020204" pitchFamily="34" charset="0"/>
                        </a:rPr>
                        <a:t>Support couchage </a:t>
                      </a:r>
                      <a:endParaRPr lang="fr-FR" sz="1000" dirty="0">
                        <a:effectLst/>
                        <a:latin typeface="Arial" panose="020B0604020202020204" pitchFamily="34" charset="0"/>
                        <a:ea typeface="Times New Roman" panose="02020603050405020304" pitchFamily="18" charset="0"/>
                        <a:cs typeface="Times New Roman" panose="02020603050405020304" pitchFamily="18" charset="0"/>
                      </a:endParaRPr>
                    </a:p>
                    <a:p>
                      <a:pPr algn="l">
                        <a:spcAft>
                          <a:spcPts val="0"/>
                        </a:spcAft>
                        <a:tabLst>
                          <a:tab pos="4343400" algn="l"/>
                        </a:tabLst>
                      </a:pPr>
                      <a:r>
                        <a:rPr lang="fr-FR" sz="1000" i="1" dirty="0">
                          <a:effectLst/>
                          <a:latin typeface="Arial" panose="020B0604020202020204" pitchFamily="34" charset="0"/>
                          <a:ea typeface="Times New Roman" panose="02020603050405020304" pitchFamily="18" charset="0"/>
                          <a:cs typeface="Arial" panose="020B0604020202020204" pitchFamily="34" charset="0"/>
                        </a:rPr>
                        <a:t>(natte, </a:t>
                      </a:r>
                      <a:r>
                        <a:rPr lang="fr-FR" sz="1000" i="1" dirty="0" err="1" smtClean="0">
                          <a:effectLst/>
                          <a:latin typeface="Arial" panose="020B0604020202020204" pitchFamily="34" charset="0"/>
                          <a:ea typeface="Times New Roman" panose="02020603050405020304" pitchFamily="18" charset="0"/>
                          <a:cs typeface="Arial" panose="020B0604020202020204" pitchFamily="34" charset="0"/>
                        </a:rPr>
                        <a:t>matelat</a:t>
                      </a:r>
                      <a:r>
                        <a:rPr lang="fr-FR" sz="1000" i="1" dirty="0">
                          <a:effectLst/>
                          <a:latin typeface="Arial" panose="020B0604020202020204" pitchFamily="34" charset="0"/>
                          <a:ea typeface="Times New Roman" panose="02020603050405020304" pitchFamily="18" charset="0"/>
                          <a:cs typeface="Arial" panose="020B0604020202020204" pitchFamily="34" charset="0"/>
                        </a:rPr>
                        <a:t>)</a:t>
                      </a:r>
                      <a:endParaRPr lang="fr-FR"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4343400" algn="l"/>
                        </a:tabLst>
                      </a:pPr>
                      <a:r>
                        <a:rPr lang="fr-FR" sz="10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4.2</a:t>
                      </a:r>
                      <a:endParaRPr lang="fr-FR" sz="1000" b="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24093247"/>
                  </a:ext>
                </a:extLst>
              </a:tr>
              <a:tr h="202374">
                <a:tc>
                  <a:txBody>
                    <a:bodyPr/>
                    <a:lstStyle/>
                    <a:p>
                      <a:pPr algn="l">
                        <a:spcAft>
                          <a:spcPts val="0"/>
                        </a:spcAft>
                        <a:tabLst>
                          <a:tab pos="4343400" algn="l"/>
                        </a:tabLst>
                      </a:pPr>
                      <a:r>
                        <a:rPr lang="fr-FR" sz="1000">
                          <a:effectLst/>
                          <a:latin typeface="Arial" panose="020B0604020202020204" pitchFamily="34" charset="0"/>
                          <a:ea typeface="Times New Roman" panose="02020603050405020304" pitchFamily="18" charset="0"/>
                          <a:cs typeface="Arial" panose="020B0604020202020204" pitchFamily="34" charset="0"/>
                        </a:rPr>
                        <a:t>Couverture et drap</a:t>
                      </a:r>
                      <a:endParaRPr lang="fr-FR"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4343400" algn="l"/>
                        </a:tabLst>
                      </a:pPr>
                      <a:r>
                        <a:rPr lang="fr-FR" sz="1000">
                          <a:effectLst/>
                          <a:latin typeface="Arial" panose="020B0604020202020204" pitchFamily="34" charset="0"/>
                          <a:ea typeface="Times New Roman" panose="02020603050405020304" pitchFamily="18" charset="0"/>
                          <a:cs typeface="Arial" panose="020B0604020202020204" pitchFamily="34" charset="0"/>
                        </a:rPr>
                        <a:t>3.3</a:t>
                      </a:r>
                      <a:endParaRPr lang="fr-FR"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729535129"/>
                  </a:ext>
                </a:extLst>
              </a:tr>
              <a:tr h="202374">
                <a:tc>
                  <a:txBody>
                    <a:bodyPr/>
                    <a:lstStyle/>
                    <a:p>
                      <a:pPr algn="l">
                        <a:spcAft>
                          <a:spcPts val="0"/>
                        </a:spcAft>
                        <a:tabLst>
                          <a:tab pos="4343400" algn="l"/>
                        </a:tabLst>
                      </a:pPr>
                      <a:r>
                        <a:rPr lang="fr-FR" sz="1000">
                          <a:effectLst/>
                          <a:latin typeface="Arial" panose="020B0604020202020204" pitchFamily="34" charset="0"/>
                          <a:ea typeface="Times New Roman" panose="02020603050405020304" pitchFamily="18" charset="0"/>
                          <a:cs typeface="Arial" panose="020B0604020202020204" pitchFamily="34" charset="0"/>
                        </a:rPr>
                        <a:t>Habit femme</a:t>
                      </a:r>
                      <a:endParaRPr lang="fr-FR"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4343400" algn="l"/>
                        </a:tabLst>
                      </a:pPr>
                      <a:r>
                        <a:rPr lang="fr-FR" sz="1000">
                          <a:effectLst/>
                          <a:latin typeface="Arial" panose="020B0604020202020204" pitchFamily="34" charset="0"/>
                          <a:ea typeface="Times New Roman" panose="02020603050405020304" pitchFamily="18" charset="0"/>
                          <a:cs typeface="Arial" panose="020B0604020202020204" pitchFamily="34" charset="0"/>
                        </a:rPr>
                        <a:t>3.7</a:t>
                      </a:r>
                      <a:endParaRPr lang="fr-FR"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438239428"/>
                  </a:ext>
                </a:extLst>
              </a:tr>
              <a:tr h="202374">
                <a:tc>
                  <a:txBody>
                    <a:bodyPr/>
                    <a:lstStyle/>
                    <a:p>
                      <a:pPr algn="l">
                        <a:spcAft>
                          <a:spcPts val="0"/>
                        </a:spcAft>
                        <a:tabLst>
                          <a:tab pos="4343400" algn="l"/>
                        </a:tabLst>
                      </a:pPr>
                      <a:r>
                        <a:rPr lang="fr-FR" sz="1000" dirty="0">
                          <a:effectLst/>
                          <a:latin typeface="Arial" panose="020B0604020202020204" pitchFamily="34" charset="0"/>
                          <a:ea typeface="Times New Roman" panose="02020603050405020304" pitchFamily="18" charset="0"/>
                          <a:cs typeface="Arial" panose="020B0604020202020204" pitchFamily="34" charset="0"/>
                        </a:rPr>
                        <a:t>Habit Enfant</a:t>
                      </a:r>
                      <a:endParaRPr lang="fr-FR"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tabLst>
                          <a:tab pos="4343400" algn="l"/>
                        </a:tabLst>
                      </a:pPr>
                      <a:r>
                        <a:rPr lang="fr-FR" sz="10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4.3</a:t>
                      </a:r>
                      <a:endParaRPr lang="fr-FR" sz="1000" b="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3952783341"/>
                  </a:ext>
                </a:extLst>
              </a:tr>
            </a:tbl>
          </a:graphicData>
        </a:graphic>
      </p:graphicFrame>
      <p:sp>
        <p:nvSpPr>
          <p:cNvPr id="8" name="ZoneTexte 7"/>
          <p:cNvSpPr txBox="1"/>
          <p:nvPr/>
        </p:nvSpPr>
        <p:spPr>
          <a:xfrm>
            <a:off x="5569526" y="3803046"/>
            <a:ext cx="2808312" cy="430887"/>
          </a:xfrm>
          <a:prstGeom prst="rect">
            <a:avLst/>
          </a:prstGeom>
          <a:noFill/>
        </p:spPr>
        <p:txBody>
          <a:bodyPr wrap="square" rtlCol="0">
            <a:spAutoFit/>
          </a:bodyPr>
          <a:lstStyle/>
          <a:p>
            <a:r>
              <a:rPr lang="fr-FR" sz="1100" b="1" dirty="0" smtClean="0"/>
              <a:t>Tableau 4: exemple scores moyens par article</a:t>
            </a:r>
            <a:endParaRPr lang="fr-FR" sz="1100" b="1" dirty="0"/>
          </a:p>
        </p:txBody>
      </p:sp>
    </p:spTree>
    <p:extLst>
      <p:ext uri="{BB962C8B-B14F-4D97-AF65-F5344CB8AC3E}">
        <p14:creationId xmlns:p14="http://schemas.microsoft.com/office/powerpoint/2010/main" val="21604382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11560" y="260648"/>
            <a:ext cx="7992888" cy="5976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2066959007"/>
              </p:ext>
            </p:extLst>
          </p:nvPr>
        </p:nvGraphicFramePr>
        <p:xfrm>
          <a:off x="323528" y="116632"/>
          <a:ext cx="8363272"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numéro de diapositive 3"/>
          <p:cNvSpPr>
            <a:spLocks noGrp="1"/>
          </p:cNvSpPr>
          <p:nvPr>
            <p:ph type="sldNum" sz="quarter" idx="12"/>
          </p:nvPr>
        </p:nvSpPr>
        <p:spPr/>
        <p:txBody>
          <a:bodyPr/>
          <a:lstStyle/>
          <a:p>
            <a:fld id="{1327C452-0D12-48F3-BB65-BBA3E6350F2C}" type="slidenum">
              <a:rPr lang="en-GB" smtClean="0"/>
              <a:t>25</a:t>
            </a:fld>
            <a:endParaRPr lang="en-GB"/>
          </a:p>
        </p:txBody>
      </p:sp>
    </p:spTree>
    <p:extLst>
      <p:ext uri="{BB962C8B-B14F-4D97-AF65-F5344CB8AC3E}">
        <p14:creationId xmlns:p14="http://schemas.microsoft.com/office/powerpoint/2010/main" val="15485236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11560" y="260648"/>
            <a:ext cx="7992888" cy="5976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p:cNvSpPr>
            <a:spLocks noGrp="1"/>
          </p:cNvSpPr>
          <p:nvPr>
            <p:ph type="title"/>
          </p:nvPr>
        </p:nvSpPr>
        <p:spPr>
          <a:xfrm>
            <a:off x="457200" y="116632"/>
            <a:ext cx="8229600" cy="645195"/>
          </a:xfrm>
        </p:spPr>
        <p:txBody>
          <a:bodyPr>
            <a:normAutofit/>
          </a:bodyPr>
          <a:lstStyle/>
          <a:p>
            <a:r>
              <a:rPr lang="fr-FR" dirty="0"/>
              <a:t>4. Utilisation</a:t>
            </a:r>
          </a:p>
        </p:txBody>
      </p:sp>
      <p:sp>
        <p:nvSpPr>
          <p:cNvPr id="3" name="Content Placeholder 2"/>
          <p:cNvSpPr>
            <a:spLocks noGrp="1"/>
          </p:cNvSpPr>
          <p:nvPr>
            <p:ph idx="1"/>
          </p:nvPr>
        </p:nvSpPr>
        <p:spPr>
          <a:xfrm>
            <a:off x="446152" y="1215670"/>
            <a:ext cx="8229601" cy="4870300"/>
          </a:xfrm>
        </p:spPr>
        <p:txBody>
          <a:bodyPr>
            <a:normAutofit/>
          </a:bodyPr>
          <a:lstStyle/>
          <a:p>
            <a:r>
              <a:rPr lang="fr-FR" sz="1600" b="1" dirty="0"/>
              <a:t>Résultats </a:t>
            </a:r>
            <a:r>
              <a:rPr lang="fr-FR" sz="1600" b="1" dirty="0" smtClean="0"/>
              <a:t>préliminaires</a:t>
            </a:r>
          </a:p>
          <a:p>
            <a:pPr lvl="1"/>
            <a:r>
              <a:rPr lang="fr-FR" sz="1600" dirty="0" smtClean="0"/>
              <a:t>Rapport de synthèse: le score et le pourcentage de ménages enquêtés par statut</a:t>
            </a:r>
          </a:p>
          <a:p>
            <a:pPr lvl="1"/>
            <a:r>
              <a:rPr lang="fr-FR" sz="1600" dirty="0" smtClean="0"/>
              <a:t>Peu d’analyse sur une </a:t>
            </a:r>
            <a:r>
              <a:rPr lang="fr-FR" sz="1600" dirty="0" err="1" smtClean="0"/>
              <a:t>baseline</a:t>
            </a:r>
            <a:r>
              <a:rPr lang="fr-FR" sz="1600" dirty="0" smtClean="0"/>
              <a:t> et comparaison dans le temps</a:t>
            </a:r>
          </a:p>
          <a:p>
            <a:pPr lvl="1"/>
            <a:r>
              <a:rPr lang="fr-FR" sz="1600" dirty="0" smtClean="0"/>
              <a:t>Une capacité d’analyse interne basée sur l’expérience des chefs de MSA </a:t>
            </a:r>
          </a:p>
          <a:p>
            <a:pPr lvl="1"/>
            <a:r>
              <a:rPr lang="fr-FR" sz="1600" dirty="0" smtClean="0"/>
              <a:t>Quelle redevabilité auprès des ménages enquêtés qui vont être admis pour une assistance ou refoulés selon leur score AME: difficile retour de résultats expliqués aux ménages</a:t>
            </a:r>
          </a:p>
          <a:p>
            <a:pPr lvl="1"/>
            <a:r>
              <a:rPr lang="fr-FR" sz="1600" dirty="0" smtClean="0"/>
              <a:t>Analyse de la vulnérabilité difficile: score systématiquement élevé à la suite du MSA ou d’un ciblage</a:t>
            </a:r>
          </a:p>
          <a:p>
            <a:pPr lvl="2"/>
            <a:r>
              <a:rPr lang="fr-FR" sz="1600" dirty="0" smtClean="0"/>
              <a:t>Les équipes peuvent dire ce que leur management veut entendre?</a:t>
            </a:r>
          </a:p>
          <a:p>
            <a:pPr lvl="2"/>
            <a:r>
              <a:rPr lang="fr-FR" sz="1600" dirty="0" smtClean="0"/>
              <a:t>Le ciblage: dans le temps, dans les zones et les ménages?</a:t>
            </a:r>
          </a:p>
          <a:p>
            <a:pPr lvl="2"/>
            <a:r>
              <a:rPr lang="fr-FR" sz="1600" dirty="0" smtClean="0"/>
              <a:t>4 articles pour décider d’une assistance AME =&gt; trop faible en l’état actuel de la collecte des données du score </a:t>
            </a:r>
            <a:r>
              <a:rPr lang="fr-FR" sz="1600" dirty="0" err="1" smtClean="0"/>
              <a:t>card</a:t>
            </a:r>
            <a:r>
              <a:rPr lang="fr-FR" sz="1600" dirty="0" smtClean="0"/>
              <a:t> AME</a:t>
            </a:r>
          </a:p>
          <a:p>
            <a:pPr lvl="1"/>
            <a:r>
              <a:rPr lang="fr-FR" sz="1600" dirty="0" smtClean="0"/>
              <a:t>Mesure d’impact? Le score </a:t>
            </a:r>
            <a:r>
              <a:rPr lang="fr-FR" sz="1600" dirty="0" err="1" smtClean="0"/>
              <a:t>card</a:t>
            </a:r>
            <a:r>
              <a:rPr lang="fr-FR" sz="1600" dirty="0" smtClean="0"/>
              <a:t> AME ne saisit pas l’usage des articles et donc mesure ce qui a été distribué/acheté lors d’une foire: forcément entraîne une amélioration du score</a:t>
            </a:r>
            <a:endParaRPr lang="fr-FR" sz="1600" dirty="0"/>
          </a:p>
          <a:p>
            <a:pPr lvl="2"/>
            <a:endParaRPr lang="fr-FR" sz="700" dirty="0"/>
          </a:p>
          <a:p>
            <a:pPr lvl="1"/>
            <a:endParaRPr lang="fr-FR" sz="1400" dirty="0"/>
          </a:p>
        </p:txBody>
      </p:sp>
      <p:sp>
        <p:nvSpPr>
          <p:cNvPr id="4" name="Slide Number Placeholder 3"/>
          <p:cNvSpPr>
            <a:spLocks noGrp="1"/>
          </p:cNvSpPr>
          <p:nvPr>
            <p:ph type="sldNum" sz="quarter" idx="12"/>
          </p:nvPr>
        </p:nvSpPr>
        <p:spPr/>
        <p:txBody>
          <a:bodyPr/>
          <a:lstStyle/>
          <a:p>
            <a:fld id="{1327C452-0D12-48F3-BB65-BBA3E6350F2C}" type="slidenum">
              <a:rPr lang="en-GB" smtClean="0"/>
              <a:t>26</a:t>
            </a:fld>
            <a:endParaRPr lang="en-GB"/>
          </a:p>
        </p:txBody>
      </p:sp>
    </p:spTree>
    <p:extLst>
      <p:ext uri="{BB962C8B-B14F-4D97-AF65-F5344CB8AC3E}">
        <p14:creationId xmlns:p14="http://schemas.microsoft.com/office/powerpoint/2010/main" val="13806539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11560" y="260648"/>
            <a:ext cx="7992888" cy="5976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p:cNvSpPr>
            <a:spLocks noGrp="1"/>
          </p:cNvSpPr>
          <p:nvPr>
            <p:ph type="title"/>
          </p:nvPr>
        </p:nvSpPr>
        <p:spPr>
          <a:xfrm>
            <a:off x="457200" y="116632"/>
            <a:ext cx="8229600" cy="645195"/>
          </a:xfrm>
        </p:spPr>
        <p:txBody>
          <a:bodyPr>
            <a:normAutofit/>
          </a:bodyPr>
          <a:lstStyle/>
          <a:p>
            <a:r>
              <a:rPr lang="fr-FR" dirty="0" smtClean="0"/>
              <a:t>4.1 Utilisation</a:t>
            </a:r>
            <a:endParaRPr lang="fr-FR" dirty="0"/>
          </a:p>
        </p:txBody>
      </p:sp>
      <p:sp>
        <p:nvSpPr>
          <p:cNvPr id="3" name="Content Placeholder 2"/>
          <p:cNvSpPr>
            <a:spLocks noGrp="1"/>
          </p:cNvSpPr>
          <p:nvPr>
            <p:ph idx="1"/>
          </p:nvPr>
        </p:nvSpPr>
        <p:spPr>
          <a:xfrm>
            <a:off x="446152" y="1215670"/>
            <a:ext cx="8229601" cy="4870300"/>
          </a:xfrm>
        </p:spPr>
        <p:txBody>
          <a:bodyPr>
            <a:normAutofit/>
          </a:bodyPr>
          <a:lstStyle/>
          <a:p>
            <a:r>
              <a:rPr lang="fr-FR" sz="1600" b="1" dirty="0" smtClean="0"/>
              <a:t>Recommandations </a:t>
            </a:r>
            <a:r>
              <a:rPr lang="fr-FR" sz="1600" b="1" dirty="0"/>
              <a:t>évaluation</a:t>
            </a:r>
          </a:p>
          <a:p>
            <a:pPr lvl="1"/>
            <a:r>
              <a:rPr lang="fr-FR" sz="1600" dirty="0" smtClean="0"/>
              <a:t>Pas de </a:t>
            </a:r>
            <a:r>
              <a:rPr lang="fr-FR" sz="1600" dirty="0" err="1" smtClean="0"/>
              <a:t>baseline</a:t>
            </a:r>
            <a:r>
              <a:rPr lang="fr-FR" sz="1600" dirty="0" smtClean="0"/>
              <a:t> avant le déplacement: ainsi on ne sait pas si c’est une vulnérabilité liée au déplacement et à l’accueil, ou qui existait avant =&gt; mais est ce que c’est le but du score </a:t>
            </a:r>
            <a:r>
              <a:rPr lang="fr-FR" sz="1600" dirty="0" err="1" smtClean="0"/>
              <a:t>card</a:t>
            </a:r>
            <a:r>
              <a:rPr lang="fr-FR" sz="1600" dirty="0" smtClean="0"/>
              <a:t> AME? </a:t>
            </a:r>
          </a:p>
          <a:p>
            <a:pPr lvl="1"/>
            <a:r>
              <a:rPr lang="fr-FR" sz="1600" dirty="0" smtClean="0"/>
              <a:t>Score </a:t>
            </a:r>
            <a:r>
              <a:rPr lang="fr-FR" sz="1600" dirty="0" err="1" smtClean="0"/>
              <a:t>card</a:t>
            </a:r>
            <a:r>
              <a:rPr lang="fr-FR" sz="1600" dirty="0" smtClean="0"/>
              <a:t> AME fourni une </a:t>
            </a:r>
            <a:r>
              <a:rPr lang="fr-FR" sz="1600" dirty="0" err="1" smtClean="0"/>
              <a:t>baseline</a:t>
            </a:r>
            <a:r>
              <a:rPr lang="fr-FR" sz="1600" dirty="0" smtClean="0"/>
              <a:t> et les partenaires ont tous rapporté: quelle utilisation pour l’étude de l’impact des programmes?</a:t>
            </a:r>
          </a:p>
          <a:p>
            <a:pPr lvl="2"/>
            <a:r>
              <a:rPr lang="fr-FR" sz="1200" dirty="0" smtClean="0"/>
              <a:t>Utilisation du score </a:t>
            </a:r>
            <a:r>
              <a:rPr lang="fr-FR" sz="1200" dirty="0" err="1" smtClean="0"/>
              <a:t>card</a:t>
            </a:r>
            <a:r>
              <a:rPr lang="fr-FR" sz="1200" dirty="0" smtClean="0"/>
              <a:t> AME pour le monitoring</a:t>
            </a:r>
          </a:p>
          <a:p>
            <a:pPr lvl="2"/>
            <a:r>
              <a:rPr lang="fr-FR" sz="1200" dirty="0" smtClean="0"/>
              <a:t>Observation de la propriété et non de l’usage: indicateurs complémentaires sur la vente et la satisfaction</a:t>
            </a:r>
          </a:p>
          <a:p>
            <a:pPr lvl="1"/>
            <a:r>
              <a:rPr lang="fr-FR" sz="1600" dirty="0" smtClean="0"/>
              <a:t>N’étudie que les communes avec alertes et accessibles: donc de toute façon ne peut servir d’outil de comparaison et priorisation qu’entre des zones déjà estimée comme vulnérables</a:t>
            </a:r>
          </a:p>
          <a:p>
            <a:pPr lvl="1"/>
            <a:r>
              <a:rPr lang="fr-FR" sz="1600" dirty="0" smtClean="0"/>
              <a:t>Croisement des analyses avec les données de monitoring des interventions (</a:t>
            </a:r>
            <a:r>
              <a:rPr lang="fr-FR" sz="1600" dirty="0" err="1" smtClean="0"/>
              <a:t>eg</a:t>
            </a:r>
            <a:r>
              <a:rPr lang="fr-FR" sz="1600" dirty="0" smtClean="0"/>
              <a:t> foire et pratiques d’achats): rôle de suivi de l’impact (PDM) et veille humanitaire</a:t>
            </a:r>
          </a:p>
          <a:p>
            <a:pPr lvl="1"/>
            <a:endParaRPr lang="fr-FR" sz="1600" dirty="0" smtClean="0"/>
          </a:p>
          <a:p>
            <a:pPr lvl="0"/>
            <a:r>
              <a:rPr lang="fr-FR" sz="1600" b="1" dirty="0" smtClean="0">
                <a:solidFill>
                  <a:prstClr val="black"/>
                </a:solidFill>
              </a:rPr>
              <a:t>Discussions</a:t>
            </a:r>
            <a:endParaRPr lang="fr-FR" sz="1200" dirty="0"/>
          </a:p>
          <a:p>
            <a:pPr lvl="2">
              <a:buFont typeface="Symbol" panose="05050102010706020507" pitchFamily="18" charset="2"/>
              <a:buChar char="Þ"/>
            </a:pPr>
            <a:r>
              <a:rPr lang="fr-FR" sz="1600" dirty="0" smtClean="0"/>
              <a:t>Le score </a:t>
            </a:r>
            <a:r>
              <a:rPr lang="fr-FR" sz="1600" dirty="0" err="1" smtClean="0"/>
              <a:t>card</a:t>
            </a:r>
            <a:r>
              <a:rPr lang="fr-FR" sz="1600" dirty="0" smtClean="0"/>
              <a:t> AME comme outil d’analyse de la vulnérabilité dans le temps</a:t>
            </a:r>
          </a:p>
          <a:p>
            <a:pPr lvl="2">
              <a:buFont typeface="Symbol" panose="05050102010706020507" pitchFamily="18" charset="2"/>
              <a:buChar char="Þ"/>
            </a:pPr>
            <a:r>
              <a:rPr lang="fr-FR" sz="1600" dirty="0" smtClean="0"/>
              <a:t>Logique de l’alerte – MSA – ciblage des ménages </a:t>
            </a:r>
            <a:endParaRPr lang="fr-FR" sz="1100" dirty="0"/>
          </a:p>
          <a:p>
            <a:pPr marL="457200" lvl="1" indent="0">
              <a:buNone/>
            </a:pPr>
            <a:endParaRPr lang="fr-FR" sz="1100" dirty="0"/>
          </a:p>
          <a:p>
            <a:pPr lvl="2"/>
            <a:endParaRPr lang="fr-FR" sz="700" dirty="0"/>
          </a:p>
          <a:p>
            <a:pPr lvl="1"/>
            <a:endParaRPr lang="fr-FR" sz="1400" dirty="0"/>
          </a:p>
        </p:txBody>
      </p:sp>
      <p:sp>
        <p:nvSpPr>
          <p:cNvPr id="4" name="Slide Number Placeholder 3"/>
          <p:cNvSpPr>
            <a:spLocks noGrp="1"/>
          </p:cNvSpPr>
          <p:nvPr>
            <p:ph type="sldNum" sz="quarter" idx="12"/>
          </p:nvPr>
        </p:nvSpPr>
        <p:spPr/>
        <p:txBody>
          <a:bodyPr/>
          <a:lstStyle/>
          <a:p>
            <a:fld id="{1327C452-0D12-48F3-BB65-BBA3E6350F2C}" type="slidenum">
              <a:rPr lang="en-GB" smtClean="0"/>
              <a:t>27</a:t>
            </a:fld>
            <a:endParaRPr lang="en-GB"/>
          </a:p>
        </p:txBody>
      </p:sp>
    </p:spTree>
    <p:extLst>
      <p:ext uri="{BB962C8B-B14F-4D97-AF65-F5344CB8AC3E}">
        <p14:creationId xmlns:p14="http://schemas.microsoft.com/office/powerpoint/2010/main" val="15301284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11560" y="260648"/>
            <a:ext cx="7992888" cy="5976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dirty="0" smtClean="0"/>
              <a:t>Conclusion</a:t>
            </a:r>
            <a:endParaRPr lang="fr-FR" dirty="0"/>
          </a:p>
        </p:txBody>
      </p:sp>
      <p:sp>
        <p:nvSpPr>
          <p:cNvPr id="3" name="Espace réservé du contenu 2"/>
          <p:cNvSpPr>
            <a:spLocks noGrp="1"/>
          </p:cNvSpPr>
          <p:nvPr>
            <p:ph idx="1"/>
          </p:nvPr>
        </p:nvSpPr>
        <p:spPr/>
        <p:txBody>
          <a:bodyPr>
            <a:normAutofit/>
          </a:bodyPr>
          <a:lstStyle/>
          <a:p>
            <a:r>
              <a:rPr lang="fr-FR" dirty="0"/>
              <a:t>S</a:t>
            </a:r>
            <a:r>
              <a:rPr lang="fr-FR" dirty="0" smtClean="0"/>
              <a:t>implifier </a:t>
            </a:r>
            <a:r>
              <a:rPr lang="fr-FR" dirty="0"/>
              <a:t>le </a:t>
            </a:r>
            <a:r>
              <a:rPr lang="fr-FR" dirty="0" smtClean="0"/>
              <a:t>score </a:t>
            </a:r>
            <a:r>
              <a:rPr lang="fr-FR" dirty="0" err="1" smtClean="0"/>
              <a:t>card</a:t>
            </a:r>
            <a:r>
              <a:rPr lang="fr-FR" dirty="0" smtClean="0"/>
              <a:t> AME: impact </a:t>
            </a:r>
            <a:r>
              <a:rPr lang="fr-FR" dirty="0"/>
              <a:t>sur </a:t>
            </a:r>
            <a:r>
              <a:rPr lang="fr-FR" dirty="0" smtClean="0"/>
              <a:t>l’uniformisation </a:t>
            </a:r>
          </a:p>
          <a:p>
            <a:r>
              <a:rPr lang="fr-FR" dirty="0" smtClean="0"/>
              <a:t>Meilleure </a:t>
            </a:r>
            <a:r>
              <a:rPr lang="fr-FR" dirty="0"/>
              <a:t>différentiation du </a:t>
            </a:r>
            <a:r>
              <a:rPr lang="fr-FR" dirty="0" err="1" smtClean="0"/>
              <a:t>scoring</a:t>
            </a:r>
            <a:r>
              <a:rPr lang="fr-FR" dirty="0" smtClean="0"/>
              <a:t>: ciblage </a:t>
            </a:r>
            <a:r>
              <a:rPr lang="fr-FR" dirty="0"/>
              <a:t>plus </a:t>
            </a:r>
            <a:r>
              <a:rPr lang="fr-FR" dirty="0" smtClean="0"/>
              <a:t>précis</a:t>
            </a:r>
          </a:p>
          <a:p>
            <a:r>
              <a:rPr lang="fr-FR" dirty="0" smtClean="0"/>
              <a:t>Données qualitatives systématiques à inclure</a:t>
            </a:r>
          </a:p>
          <a:p>
            <a:r>
              <a:rPr lang="fr-FR" dirty="0" smtClean="0"/>
              <a:t>Lien </a:t>
            </a:r>
            <a:r>
              <a:rPr lang="fr-FR" dirty="0" err="1"/>
              <a:t>baseline</a:t>
            </a:r>
            <a:r>
              <a:rPr lang="fr-FR" dirty="0"/>
              <a:t> </a:t>
            </a:r>
            <a:r>
              <a:rPr lang="fr-FR" dirty="0" smtClean="0"/>
              <a:t>et monitoring pour </a:t>
            </a:r>
            <a:r>
              <a:rPr lang="fr-FR" dirty="0"/>
              <a:t>évaluer chaque année l’impact</a:t>
            </a:r>
          </a:p>
        </p:txBody>
      </p:sp>
      <p:sp>
        <p:nvSpPr>
          <p:cNvPr id="4" name="Espace réservé du numéro de diapositive 3"/>
          <p:cNvSpPr>
            <a:spLocks noGrp="1"/>
          </p:cNvSpPr>
          <p:nvPr>
            <p:ph type="sldNum" sz="quarter" idx="12"/>
          </p:nvPr>
        </p:nvSpPr>
        <p:spPr/>
        <p:txBody>
          <a:bodyPr/>
          <a:lstStyle/>
          <a:p>
            <a:fld id="{1327C452-0D12-48F3-BB65-BBA3E6350F2C}" type="slidenum">
              <a:rPr lang="en-GB" smtClean="0"/>
              <a:t>28</a:t>
            </a:fld>
            <a:endParaRPr lang="en-GB"/>
          </a:p>
        </p:txBody>
      </p:sp>
    </p:spTree>
    <p:extLst>
      <p:ext uri="{BB962C8B-B14F-4D97-AF65-F5344CB8AC3E}">
        <p14:creationId xmlns:p14="http://schemas.microsoft.com/office/powerpoint/2010/main" val="18128735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11560" y="260648"/>
            <a:ext cx="7992888" cy="5976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p:cNvSpPr>
            <a:spLocks noGrp="1"/>
          </p:cNvSpPr>
          <p:nvPr>
            <p:ph type="ctrTitle"/>
          </p:nvPr>
        </p:nvSpPr>
        <p:spPr/>
        <p:txBody>
          <a:bodyPr>
            <a:normAutofit/>
          </a:bodyPr>
          <a:lstStyle/>
          <a:p>
            <a:r>
              <a:rPr lang="fr-FR" dirty="0"/>
              <a:t>1. Revue des données secondaires </a:t>
            </a:r>
            <a:endParaRPr lang="en-GB" dirty="0"/>
          </a:p>
        </p:txBody>
      </p:sp>
      <p:sp>
        <p:nvSpPr>
          <p:cNvPr id="4" name="Slide Number Placeholder 3"/>
          <p:cNvSpPr>
            <a:spLocks noGrp="1"/>
          </p:cNvSpPr>
          <p:nvPr>
            <p:ph type="sldNum" sz="quarter" idx="12"/>
          </p:nvPr>
        </p:nvSpPr>
        <p:spPr/>
        <p:txBody>
          <a:bodyPr/>
          <a:lstStyle/>
          <a:p>
            <a:fld id="{1327C452-0D12-48F3-BB65-BBA3E6350F2C}" type="slidenum">
              <a:rPr lang="en-GB" smtClean="0"/>
              <a:t>3</a:t>
            </a:fld>
            <a:endParaRPr lang="en-GB"/>
          </a:p>
        </p:txBody>
      </p:sp>
      <p:sp>
        <p:nvSpPr>
          <p:cNvPr id="5" name="Sous-titre 4"/>
          <p:cNvSpPr>
            <a:spLocks noGrp="1"/>
          </p:cNvSpPr>
          <p:nvPr>
            <p:ph type="subTitle" idx="1"/>
          </p:nvPr>
        </p:nvSpPr>
        <p:spPr/>
        <p:txBody>
          <a:bodyPr/>
          <a:lstStyle/>
          <a:p>
            <a:endParaRPr lang="fr-FR"/>
          </a:p>
        </p:txBody>
      </p:sp>
    </p:spTree>
    <p:extLst>
      <p:ext uri="{BB962C8B-B14F-4D97-AF65-F5344CB8AC3E}">
        <p14:creationId xmlns:p14="http://schemas.microsoft.com/office/powerpoint/2010/main" val="13519876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11560" y="260648"/>
            <a:ext cx="7992888" cy="5976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p:cNvSpPr>
            <a:spLocks noGrp="1"/>
          </p:cNvSpPr>
          <p:nvPr>
            <p:ph type="title"/>
          </p:nvPr>
        </p:nvSpPr>
        <p:spPr>
          <a:xfrm>
            <a:off x="457200" y="116632"/>
            <a:ext cx="8229600" cy="645195"/>
          </a:xfrm>
        </p:spPr>
        <p:txBody>
          <a:bodyPr>
            <a:normAutofit/>
          </a:bodyPr>
          <a:lstStyle/>
          <a:p>
            <a:r>
              <a:rPr lang="fr-FR" dirty="0" smtClean="0"/>
              <a:t>Le score </a:t>
            </a:r>
            <a:r>
              <a:rPr lang="fr-FR" dirty="0" err="1" smtClean="0"/>
              <a:t>card</a:t>
            </a:r>
            <a:r>
              <a:rPr lang="fr-FR" dirty="0" smtClean="0"/>
              <a:t> AME</a:t>
            </a:r>
            <a:endParaRPr lang="fr-FR" dirty="0"/>
          </a:p>
        </p:txBody>
      </p:sp>
      <p:sp>
        <p:nvSpPr>
          <p:cNvPr id="3" name="Content Placeholder 2"/>
          <p:cNvSpPr>
            <a:spLocks noGrp="1"/>
          </p:cNvSpPr>
          <p:nvPr>
            <p:ph idx="1"/>
          </p:nvPr>
        </p:nvSpPr>
        <p:spPr>
          <a:xfrm>
            <a:off x="446152" y="761827"/>
            <a:ext cx="8229601" cy="5324143"/>
          </a:xfrm>
        </p:spPr>
        <p:txBody>
          <a:bodyPr>
            <a:normAutofit fontScale="25000" lnSpcReduction="20000"/>
          </a:bodyPr>
          <a:lstStyle/>
          <a:p>
            <a:pPr marL="57150" indent="0" algn="just">
              <a:buNone/>
            </a:pPr>
            <a:r>
              <a:rPr lang="fr-FR" sz="4800" dirty="0" smtClean="0"/>
              <a:t>Le Score NFI est calculé à partir d’un outil standard ‘Enquête ménage’ en attribuant pour chaque ménage une note de 0 (faible vulnérabilité relative,) à 5 (forte vulnérabilité) en fonction du nombre et de la qualité de certains articles et aussi du nombre de personnes dans ce ménage. </a:t>
            </a:r>
            <a:endParaRPr lang="fr-FR" sz="4800" b="1" dirty="0" smtClean="0"/>
          </a:p>
          <a:p>
            <a:pPr marL="514350" indent="-457200"/>
            <a:r>
              <a:rPr lang="fr-FR" sz="4800" b="1" dirty="0" smtClean="0"/>
              <a:t>Bidons rigides </a:t>
            </a:r>
            <a:endParaRPr lang="fr-FR" sz="4800" dirty="0"/>
          </a:p>
          <a:p>
            <a:pPr marL="914400" lvl="1" indent="-457200"/>
            <a:r>
              <a:rPr lang="fr-FR" sz="4400" dirty="0" smtClean="0"/>
              <a:t>Tous les bidons rigides/solides que possède le ménage;  &gt; 5L;</a:t>
            </a:r>
          </a:p>
          <a:p>
            <a:pPr marL="914400" lvl="1" indent="-457200"/>
            <a:r>
              <a:rPr lang="fr-FR" sz="4400" dirty="0" smtClean="0"/>
              <a:t>Capacité totale en litres</a:t>
            </a:r>
            <a:endParaRPr lang="fr-FR" sz="4400" b="1" dirty="0" smtClean="0"/>
          </a:p>
          <a:p>
            <a:pPr marL="514350" indent="-457200"/>
            <a:r>
              <a:rPr lang="fr-FR" sz="4800" b="1" dirty="0" smtClean="0"/>
              <a:t>Casserole</a:t>
            </a:r>
            <a:endParaRPr lang="fr-FR" sz="4800" dirty="0" smtClean="0"/>
          </a:p>
          <a:p>
            <a:pPr lvl="1"/>
            <a:r>
              <a:rPr lang="fr-FR" sz="4800" dirty="0" smtClean="0"/>
              <a:t>Article pour la cuisson, préparation et stockage de nourriture, &gt;5L </a:t>
            </a:r>
          </a:p>
          <a:p>
            <a:pPr lvl="1"/>
            <a:r>
              <a:rPr lang="fr-FR" sz="4800" dirty="0" smtClean="0"/>
              <a:t>Nombre de pièces</a:t>
            </a:r>
            <a:endParaRPr lang="fr-FR" sz="4800" b="1" dirty="0" smtClean="0"/>
          </a:p>
          <a:p>
            <a:r>
              <a:rPr lang="fr-FR" sz="4800" b="1" dirty="0" smtClean="0"/>
              <a:t>Bassine / Seau / Récipient ou outils de stockage </a:t>
            </a:r>
          </a:p>
          <a:p>
            <a:pPr lvl="1"/>
            <a:r>
              <a:rPr lang="fr-FR" sz="4800" dirty="0" smtClean="0"/>
              <a:t>Article de multiple usage : recherche de l’eau, lessive, vaisselles, transport des denrées alimentaires, etc.  Exemples : seaux, bassines, bidons pliables, calebasse, etc.</a:t>
            </a:r>
            <a:endParaRPr lang="fr-FR" sz="4800" dirty="0"/>
          </a:p>
          <a:p>
            <a:pPr lvl="1"/>
            <a:r>
              <a:rPr lang="fr-FR" sz="4800" dirty="0" smtClean="0"/>
              <a:t>&gt; 10L, Nombre de pièces</a:t>
            </a:r>
            <a:endParaRPr lang="fr-FR" sz="4800" dirty="0"/>
          </a:p>
          <a:p>
            <a:r>
              <a:rPr lang="fr-FR" sz="4800" b="1" dirty="0" smtClean="0"/>
              <a:t>Outils aratoires</a:t>
            </a:r>
            <a:endParaRPr lang="fr-FR" sz="4800" dirty="0" smtClean="0"/>
          </a:p>
          <a:p>
            <a:pPr lvl="1"/>
            <a:r>
              <a:rPr lang="fr-FR" sz="4800" dirty="0" smtClean="0"/>
              <a:t>Article de multiples usages : agricoles, sarclage de parcelle, construction d’abri, creusage de trous</a:t>
            </a:r>
          </a:p>
          <a:p>
            <a:pPr lvl="1"/>
            <a:r>
              <a:rPr lang="fr-FR" sz="4800" dirty="0" smtClean="0"/>
              <a:t>Nombre de pièces  </a:t>
            </a:r>
          </a:p>
          <a:p>
            <a:r>
              <a:rPr lang="fr-FR" sz="4800" b="1" dirty="0" smtClean="0"/>
              <a:t>Support de couchage</a:t>
            </a:r>
            <a:endParaRPr lang="fr-FR" sz="4800" dirty="0" smtClean="0"/>
          </a:p>
          <a:p>
            <a:pPr lvl="1"/>
            <a:r>
              <a:rPr lang="fr-FR" sz="4800" dirty="0"/>
              <a:t>L</a:t>
            </a:r>
            <a:r>
              <a:rPr lang="fr-FR" sz="4800" dirty="0" smtClean="0"/>
              <a:t>it, nattes, matelas en feuilles des bananes, </a:t>
            </a:r>
            <a:r>
              <a:rPr lang="fr-FR" sz="4800" dirty="0" err="1" smtClean="0"/>
              <a:t>etc</a:t>
            </a:r>
            <a:endParaRPr lang="fr-FR" sz="4800" dirty="0" smtClean="0"/>
          </a:p>
          <a:p>
            <a:pPr lvl="1"/>
            <a:r>
              <a:rPr lang="fr-FR" sz="4800" dirty="0" smtClean="0"/>
              <a:t>1 support de couchage d’une place (une personne) = 1 pièce ; 1 support de couchage deux places (pour deux personnes) = 2 pièces ;</a:t>
            </a:r>
          </a:p>
          <a:p>
            <a:r>
              <a:rPr lang="fr-FR" sz="4800" b="1" dirty="0" smtClean="0"/>
              <a:t>Couverture/Drap</a:t>
            </a:r>
            <a:endParaRPr lang="fr-FR" sz="4800" dirty="0" smtClean="0"/>
          </a:p>
          <a:p>
            <a:pPr lvl="1"/>
            <a:r>
              <a:rPr lang="fr-FR" sz="4800" dirty="0" smtClean="0"/>
              <a:t>Article utilisé pour se couvrir en dormant : drap, couverture, autre</a:t>
            </a:r>
          </a:p>
          <a:p>
            <a:pPr lvl="1"/>
            <a:r>
              <a:rPr lang="fr-FR" sz="4800" dirty="0" smtClean="0"/>
              <a:t>Nombre de pièces</a:t>
            </a:r>
          </a:p>
          <a:p>
            <a:r>
              <a:rPr lang="fr-FR" sz="4800" b="1" dirty="0" smtClean="0"/>
              <a:t>Habit femme</a:t>
            </a:r>
            <a:endParaRPr lang="fr-FR" sz="4800" dirty="0" smtClean="0"/>
          </a:p>
          <a:p>
            <a:pPr lvl="1"/>
            <a:r>
              <a:rPr lang="fr-FR" sz="4800" dirty="0" smtClean="0"/>
              <a:t>Compter le nombre d’habits complets possédé par la femme interviewée représentant le ménage;</a:t>
            </a:r>
          </a:p>
          <a:p>
            <a:pPr lvl="1"/>
            <a:r>
              <a:rPr lang="fr-FR" sz="4800" dirty="0" smtClean="0"/>
              <a:t>1= un haut et un bas</a:t>
            </a:r>
          </a:p>
          <a:p>
            <a:r>
              <a:rPr lang="fr-FR" sz="4800" b="1" dirty="0" smtClean="0"/>
              <a:t>Habit enfant</a:t>
            </a:r>
            <a:endParaRPr lang="fr-FR" sz="4800" dirty="0" smtClean="0"/>
          </a:p>
          <a:p>
            <a:pPr lvl="1"/>
            <a:r>
              <a:rPr lang="fr-FR" sz="4800" dirty="0" smtClean="0"/>
              <a:t>Compter le nombre d’habits complets possédés par l’enfant le plus jeune en âge scolaire</a:t>
            </a:r>
          </a:p>
          <a:p>
            <a:pPr lvl="1"/>
            <a:r>
              <a:rPr lang="fr-FR" sz="4800" dirty="0" smtClean="0"/>
              <a:t>1 habit complet = un haut (blouse/t-shirt) et un bas (pagnes/jupes/pantalon) ; donc chaque vêtement représente 0.5 pièces</a:t>
            </a:r>
          </a:p>
          <a:p>
            <a:pPr marL="57150" indent="0">
              <a:buNone/>
            </a:pPr>
            <a:endParaRPr lang="fr-FR" dirty="0"/>
          </a:p>
        </p:txBody>
      </p:sp>
      <p:sp>
        <p:nvSpPr>
          <p:cNvPr id="4" name="Slide Number Placeholder 3"/>
          <p:cNvSpPr>
            <a:spLocks noGrp="1"/>
          </p:cNvSpPr>
          <p:nvPr>
            <p:ph type="sldNum" sz="quarter" idx="12"/>
          </p:nvPr>
        </p:nvSpPr>
        <p:spPr/>
        <p:txBody>
          <a:bodyPr/>
          <a:lstStyle/>
          <a:p>
            <a:fld id="{1327C452-0D12-48F3-BB65-BBA3E6350F2C}" type="slidenum">
              <a:rPr lang="en-GB" smtClean="0"/>
              <a:t>4</a:t>
            </a:fld>
            <a:endParaRPr lang="en-GB"/>
          </a:p>
        </p:txBody>
      </p:sp>
    </p:spTree>
    <p:extLst>
      <p:ext uri="{BB962C8B-B14F-4D97-AF65-F5344CB8AC3E}">
        <p14:creationId xmlns:p14="http://schemas.microsoft.com/office/powerpoint/2010/main" val="2079372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611560" y="260648"/>
            <a:ext cx="7992888" cy="5976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p:cNvSpPr>
            <a:spLocks noGrp="1"/>
          </p:cNvSpPr>
          <p:nvPr>
            <p:ph type="title"/>
          </p:nvPr>
        </p:nvSpPr>
        <p:spPr/>
        <p:txBody>
          <a:bodyPr>
            <a:normAutofit/>
          </a:bodyPr>
          <a:lstStyle/>
          <a:p>
            <a:r>
              <a:rPr lang="fr-FR" dirty="0"/>
              <a:t>Score </a:t>
            </a:r>
            <a:r>
              <a:rPr lang="fr-FR" dirty="0" smtClean="0"/>
              <a:t>AME </a:t>
            </a:r>
            <a:r>
              <a:rPr lang="fr-FR" dirty="0"/>
              <a:t>– Global</a:t>
            </a:r>
          </a:p>
        </p:txBody>
      </p:sp>
      <p:sp>
        <p:nvSpPr>
          <p:cNvPr id="4" name="Slide Number Placeholder 3"/>
          <p:cNvSpPr>
            <a:spLocks noGrp="1"/>
          </p:cNvSpPr>
          <p:nvPr>
            <p:ph type="sldNum" sz="quarter" idx="12"/>
          </p:nvPr>
        </p:nvSpPr>
        <p:spPr/>
        <p:txBody>
          <a:bodyPr/>
          <a:lstStyle/>
          <a:p>
            <a:fld id="{1327C452-0D12-48F3-BB65-BBA3E6350F2C}" type="slidenum">
              <a:rPr lang="en-GB" smtClean="0"/>
              <a:t>5</a:t>
            </a:fld>
            <a:endParaRPr lang="en-GB"/>
          </a:p>
        </p:txBody>
      </p:sp>
      <p:sp>
        <p:nvSpPr>
          <p:cNvPr id="6" name="TextBox 5"/>
          <p:cNvSpPr txBox="1"/>
          <p:nvPr/>
        </p:nvSpPr>
        <p:spPr>
          <a:xfrm>
            <a:off x="179512" y="1234355"/>
            <a:ext cx="8280920" cy="261610"/>
          </a:xfrm>
          <a:prstGeom prst="rect">
            <a:avLst/>
          </a:prstGeom>
          <a:noFill/>
        </p:spPr>
        <p:txBody>
          <a:bodyPr wrap="square" rtlCol="0">
            <a:spAutoFit/>
          </a:bodyPr>
          <a:lstStyle/>
          <a:p>
            <a:r>
              <a:rPr lang="fr-FR" sz="1100" b="1" dirty="0">
                <a:solidFill>
                  <a:schemeClr val="tx1">
                    <a:lumMod val="75000"/>
                    <a:lumOff val="25000"/>
                  </a:schemeClr>
                </a:solidFill>
              </a:rPr>
              <a:t>Graphique 1: Pourcentage d’évaluations par score AME global</a:t>
            </a:r>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5840"/>
          <a:stretch/>
        </p:blipFill>
        <p:spPr>
          <a:xfrm>
            <a:off x="755576" y="1518788"/>
            <a:ext cx="4582365" cy="1622180"/>
          </a:xfrm>
        </p:spPr>
      </p:pic>
      <p:sp>
        <p:nvSpPr>
          <p:cNvPr id="9" name="Rectangle 8"/>
          <p:cNvSpPr/>
          <p:nvPr/>
        </p:nvSpPr>
        <p:spPr>
          <a:xfrm>
            <a:off x="4777680" y="1800127"/>
            <a:ext cx="936104" cy="2164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8" name="TextBox 7"/>
          <p:cNvSpPr txBox="1"/>
          <p:nvPr/>
        </p:nvSpPr>
        <p:spPr>
          <a:xfrm>
            <a:off x="4682693" y="1553123"/>
            <a:ext cx="1296144" cy="276999"/>
          </a:xfrm>
          <a:prstGeom prst="rect">
            <a:avLst/>
          </a:prstGeom>
          <a:noFill/>
          <a:ln>
            <a:noFill/>
          </a:ln>
        </p:spPr>
        <p:txBody>
          <a:bodyPr wrap="square" rtlCol="0">
            <a:spAutoFit/>
          </a:bodyPr>
          <a:lstStyle/>
          <a:p>
            <a:r>
              <a:rPr lang="fr-FR" sz="1200" dirty="0">
                <a:solidFill>
                  <a:schemeClr val="tx1">
                    <a:lumMod val="75000"/>
                    <a:lumOff val="25000"/>
                  </a:schemeClr>
                </a:solidFill>
                <a:latin typeface="League Gothic" pitchFamily="2" charset="0"/>
              </a:rPr>
              <a:t>Score AME Global</a:t>
            </a:r>
          </a:p>
        </p:txBody>
      </p:sp>
      <p:sp>
        <p:nvSpPr>
          <p:cNvPr id="10" name="TextBox 9"/>
          <p:cNvSpPr txBox="1"/>
          <p:nvPr/>
        </p:nvSpPr>
        <p:spPr>
          <a:xfrm>
            <a:off x="179512" y="3559913"/>
            <a:ext cx="8280920" cy="261610"/>
          </a:xfrm>
          <a:prstGeom prst="rect">
            <a:avLst/>
          </a:prstGeom>
          <a:noFill/>
        </p:spPr>
        <p:txBody>
          <a:bodyPr wrap="square" rtlCol="0">
            <a:spAutoFit/>
          </a:bodyPr>
          <a:lstStyle/>
          <a:p>
            <a:r>
              <a:rPr lang="fr-FR" sz="1100" b="1" dirty="0">
                <a:solidFill>
                  <a:schemeClr val="tx1">
                    <a:lumMod val="75000"/>
                    <a:lumOff val="25000"/>
                  </a:schemeClr>
                </a:solidFill>
              </a:rPr>
              <a:t>Graphique 2: Score AME global moyen par année</a:t>
            </a:r>
          </a:p>
        </p:txBody>
      </p:sp>
      <p:pic>
        <p:nvPicPr>
          <p:cNvPr id="11" name="Content Placeholder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1401" y="3765600"/>
            <a:ext cx="4645392" cy="1548464"/>
          </a:xfrm>
          <a:prstGeom prst="rect">
            <a:avLst/>
          </a:prstGeom>
        </p:spPr>
      </p:pic>
      <p:sp>
        <p:nvSpPr>
          <p:cNvPr id="12" name="TextBox 11"/>
          <p:cNvSpPr txBox="1"/>
          <p:nvPr/>
        </p:nvSpPr>
        <p:spPr>
          <a:xfrm>
            <a:off x="5757689" y="1616580"/>
            <a:ext cx="2929111" cy="4770537"/>
          </a:xfrm>
          <a:prstGeom prst="rect">
            <a:avLst/>
          </a:prstGeom>
          <a:noFill/>
        </p:spPr>
        <p:txBody>
          <a:bodyPr wrap="square" rtlCol="0">
            <a:spAutoFit/>
          </a:bodyPr>
          <a:lstStyle/>
          <a:p>
            <a:r>
              <a:rPr lang="fr-FR" sz="1600" dirty="0">
                <a:latin typeface="Arial Narrow" panose="020B0606020202030204" pitchFamily="34" charset="0"/>
              </a:rPr>
              <a:t>Pas de score = 0. </a:t>
            </a:r>
          </a:p>
          <a:p>
            <a:r>
              <a:rPr lang="fr-FR" sz="1600" dirty="0">
                <a:latin typeface="Arial Narrow" panose="020B0606020202030204" pitchFamily="34" charset="0"/>
              </a:rPr>
              <a:t>Pas de score = 1;</a:t>
            </a:r>
          </a:p>
          <a:p>
            <a:endParaRPr lang="fr-FR" sz="1600" dirty="0">
              <a:latin typeface="Arial Narrow" panose="020B0606020202030204" pitchFamily="34" charset="0"/>
            </a:endParaRPr>
          </a:p>
          <a:p>
            <a:r>
              <a:rPr lang="fr-FR" sz="1600" dirty="0">
                <a:latin typeface="Arial Narrow" panose="020B0606020202030204" pitchFamily="34" charset="0"/>
              </a:rPr>
              <a:t>Seulement 0.4% des communautés avec un score moyen de 2.</a:t>
            </a:r>
          </a:p>
          <a:p>
            <a:endParaRPr lang="fr-FR" sz="1600" dirty="0">
              <a:latin typeface="Arial Narrow" panose="020B0606020202030204" pitchFamily="34" charset="0"/>
            </a:endParaRPr>
          </a:p>
          <a:p>
            <a:r>
              <a:rPr lang="fr-FR" sz="1600" dirty="0">
                <a:latin typeface="Arial Narrow" panose="020B0606020202030204" pitchFamily="34" charset="0"/>
              </a:rPr>
              <a:t>83.8% des communautés scorent 4</a:t>
            </a:r>
          </a:p>
          <a:p>
            <a:endParaRPr lang="fr-FR" sz="1600" dirty="0">
              <a:latin typeface="Arial Narrow" panose="020B0606020202030204" pitchFamily="34" charset="0"/>
            </a:endParaRPr>
          </a:p>
          <a:p>
            <a:endParaRPr lang="fr-FR" sz="1600" dirty="0">
              <a:latin typeface="Arial Narrow" panose="020B0606020202030204" pitchFamily="34" charset="0"/>
            </a:endParaRPr>
          </a:p>
          <a:p>
            <a:r>
              <a:rPr lang="fr-FR" sz="1600" u="sng" dirty="0">
                <a:latin typeface="Arial Narrow" panose="020B0606020202030204" pitchFamily="34" charset="0"/>
              </a:rPr>
              <a:t>Hypothèse:</a:t>
            </a:r>
            <a:r>
              <a:rPr lang="fr-FR" sz="1600" dirty="0">
                <a:latin typeface="Arial Narrow" panose="020B0606020202030204" pitchFamily="34" charset="0"/>
              </a:rPr>
              <a:t> Certains articles sont manquant  dans la communauté de manière consistante, créant ce gap ?</a:t>
            </a:r>
          </a:p>
          <a:p>
            <a:endParaRPr lang="fr-FR" sz="1600" dirty="0">
              <a:latin typeface="Arial Narrow" panose="020B0606020202030204" pitchFamily="34" charset="0"/>
            </a:endParaRPr>
          </a:p>
          <a:p>
            <a:r>
              <a:rPr lang="fr-FR" sz="1600" u="sng" dirty="0">
                <a:latin typeface="Arial Narrow" panose="020B0606020202030204" pitchFamily="34" charset="0"/>
              </a:rPr>
              <a:t>Limitation: </a:t>
            </a:r>
            <a:r>
              <a:rPr lang="fr-FR" sz="1600" dirty="0">
                <a:latin typeface="Arial Narrow" panose="020B0606020202030204" pitchFamily="34" charset="0"/>
              </a:rPr>
              <a:t>Valeurs dans la base de donnée sont arrondie a l’entier supérieure, pouvant expliquer ce résultat</a:t>
            </a:r>
            <a:endParaRPr lang="fr-FR" sz="1600" u="sng" dirty="0">
              <a:latin typeface="Arial Narrow" panose="020B0606020202030204" pitchFamily="34" charset="0"/>
            </a:endParaRPr>
          </a:p>
          <a:p>
            <a:endParaRPr lang="fr-FR" sz="1600" dirty="0">
              <a:latin typeface="Arial Narrow" panose="020B0606020202030204" pitchFamily="34" charset="0"/>
            </a:endParaRPr>
          </a:p>
          <a:p>
            <a:endParaRPr lang="fr-FR" sz="1600" dirty="0">
              <a:latin typeface="Arial Narrow" panose="020B0606020202030204" pitchFamily="34" charset="0"/>
            </a:endParaRPr>
          </a:p>
        </p:txBody>
      </p:sp>
      <p:sp>
        <p:nvSpPr>
          <p:cNvPr id="13" name="Rectangle 12"/>
          <p:cNvSpPr/>
          <p:nvPr/>
        </p:nvSpPr>
        <p:spPr>
          <a:xfrm>
            <a:off x="230832" y="5363924"/>
            <a:ext cx="4572000" cy="369332"/>
          </a:xfrm>
          <a:prstGeom prst="rect">
            <a:avLst/>
          </a:prstGeom>
        </p:spPr>
        <p:txBody>
          <a:bodyPr>
            <a:spAutoFit/>
          </a:bodyPr>
          <a:lstStyle/>
          <a:p>
            <a:r>
              <a:rPr lang="fr-FR" dirty="0">
                <a:latin typeface="Arial Narrow" panose="020B0606020202030204" pitchFamily="34" charset="0"/>
              </a:rPr>
              <a:t>Faibles variations en fonction des années</a:t>
            </a:r>
          </a:p>
        </p:txBody>
      </p:sp>
    </p:spTree>
    <p:extLst>
      <p:ext uri="{BB962C8B-B14F-4D97-AF65-F5344CB8AC3E}">
        <p14:creationId xmlns:p14="http://schemas.microsoft.com/office/powerpoint/2010/main" val="11997668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611560" y="260648"/>
            <a:ext cx="7992888" cy="5976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p:cNvSpPr>
            <a:spLocks noGrp="1"/>
          </p:cNvSpPr>
          <p:nvPr>
            <p:ph type="title"/>
          </p:nvPr>
        </p:nvSpPr>
        <p:spPr/>
        <p:txBody>
          <a:bodyPr>
            <a:normAutofit/>
          </a:bodyPr>
          <a:lstStyle/>
          <a:p>
            <a:r>
              <a:rPr lang="fr-FR" dirty="0"/>
              <a:t>Score AME – Global</a:t>
            </a:r>
          </a:p>
        </p:txBody>
      </p:sp>
      <p:sp>
        <p:nvSpPr>
          <p:cNvPr id="4" name="Slide Number Placeholder 3"/>
          <p:cNvSpPr>
            <a:spLocks noGrp="1"/>
          </p:cNvSpPr>
          <p:nvPr>
            <p:ph type="sldNum" sz="quarter" idx="12"/>
          </p:nvPr>
        </p:nvSpPr>
        <p:spPr/>
        <p:txBody>
          <a:bodyPr/>
          <a:lstStyle/>
          <a:p>
            <a:fld id="{1327C452-0D12-48F3-BB65-BBA3E6350F2C}" type="slidenum">
              <a:rPr lang="en-GB" smtClean="0"/>
              <a:t>6</a:t>
            </a:fld>
            <a:endParaRPr lang="en-GB"/>
          </a:p>
        </p:txBody>
      </p:sp>
      <p:sp>
        <p:nvSpPr>
          <p:cNvPr id="10" name="TextBox 9"/>
          <p:cNvSpPr txBox="1"/>
          <p:nvPr/>
        </p:nvSpPr>
        <p:spPr>
          <a:xfrm>
            <a:off x="179512" y="1412776"/>
            <a:ext cx="8280920" cy="261610"/>
          </a:xfrm>
          <a:prstGeom prst="rect">
            <a:avLst/>
          </a:prstGeom>
          <a:noFill/>
        </p:spPr>
        <p:txBody>
          <a:bodyPr wrap="square" rtlCol="0">
            <a:spAutoFit/>
          </a:bodyPr>
          <a:lstStyle/>
          <a:p>
            <a:r>
              <a:rPr lang="fr-FR" sz="1100" b="1" dirty="0">
                <a:solidFill>
                  <a:schemeClr val="tx1">
                    <a:lumMod val="75000"/>
                    <a:lumOff val="25000"/>
                  </a:schemeClr>
                </a:solidFill>
              </a:rPr>
              <a:t>Graphique 3: Score AME global moyen par partenaires collectant les données</a:t>
            </a:r>
          </a:p>
        </p:txBody>
      </p:sp>
      <p:pic>
        <p:nvPicPr>
          <p:cNvPr id="11" name="Content Placeholder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9132" y="1738794"/>
            <a:ext cx="5109931" cy="1703309"/>
          </a:xfrm>
          <a:prstGeom prst="rect">
            <a:avLst/>
          </a:prstGeom>
        </p:spPr>
      </p:pic>
      <p:sp>
        <p:nvSpPr>
          <p:cNvPr id="12" name="TextBox 11"/>
          <p:cNvSpPr txBox="1"/>
          <p:nvPr/>
        </p:nvSpPr>
        <p:spPr>
          <a:xfrm>
            <a:off x="5757689" y="1616580"/>
            <a:ext cx="2929111" cy="3539430"/>
          </a:xfrm>
          <a:prstGeom prst="rect">
            <a:avLst/>
          </a:prstGeom>
          <a:noFill/>
        </p:spPr>
        <p:txBody>
          <a:bodyPr wrap="square" rtlCol="0">
            <a:spAutoFit/>
          </a:bodyPr>
          <a:lstStyle/>
          <a:p>
            <a:r>
              <a:rPr lang="fr-FR" sz="1600" dirty="0">
                <a:latin typeface="Arial Narrow" panose="020B0606020202030204" pitchFamily="34" charset="0"/>
              </a:rPr>
              <a:t>Faible différences entre provinces</a:t>
            </a:r>
          </a:p>
          <a:p>
            <a:endParaRPr lang="fr-FR" sz="1600" dirty="0">
              <a:latin typeface="Arial Narrow" panose="020B0606020202030204" pitchFamily="34" charset="0"/>
            </a:endParaRPr>
          </a:p>
          <a:p>
            <a:endParaRPr lang="fr-FR" sz="1600" dirty="0">
              <a:latin typeface="Arial Narrow" panose="020B0606020202030204" pitchFamily="34" charset="0"/>
            </a:endParaRPr>
          </a:p>
          <a:p>
            <a:endParaRPr lang="fr-FR" sz="1600" dirty="0">
              <a:latin typeface="Arial Narrow" panose="020B0606020202030204" pitchFamily="34" charset="0"/>
            </a:endParaRPr>
          </a:p>
          <a:p>
            <a:endParaRPr lang="fr-FR" sz="1600" dirty="0">
              <a:latin typeface="Arial Narrow" panose="020B0606020202030204" pitchFamily="34" charset="0"/>
            </a:endParaRPr>
          </a:p>
          <a:p>
            <a:endParaRPr lang="fr-FR" sz="1600" dirty="0">
              <a:latin typeface="Arial Narrow" panose="020B0606020202030204" pitchFamily="34" charset="0"/>
            </a:endParaRPr>
          </a:p>
          <a:p>
            <a:endParaRPr lang="fr-FR" sz="1600" dirty="0">
              <a:latin typeface="Arial Narrow" panose="020B0606020202030204" pitchFamily="34" charset="0"/>
            </a:endParaRPr>
          </a:p>
          <a:p>
            <a:endParaRPr lang="fr-FR" sz="1600" dirty="0">
              <a:latin typeface="Arial Narrow" panose="020B0606020202030204" pitchFamily="34" charset="0"/>
            </a:endParaRPr>
          </a:p>
          <a:p>
            <a:endParaRPr lang="fr-FR" sz="1600" dirty="0">
              <a:latin typeface="Arial Narrow" panose="020B0606020202030204" pitchFamily="34" charset="0"/>
            </a:endParaRPr>
          </a:p>
          <a:p>
            <a:endParaRPr lang="fr-FR" sz="1600" dirty="0">
              <a:latin typeface="Arial Narrow" panose="020B0606020202030204" pitchFamily="34" charset="0"/>
            </a:endParaRPr>
          </a:p>
          <a:p>
            <a:r>
              <a:rPr lang="fr-FR" sz="1600" dirty="0">
                <a:latin typeface="Arial Narrow" panose="020B0606020202030204" pitchFamily="34" charset="0"/>
              </a:rPr>
              <a:t>Faible différences entre organisations</a:t>
            </a:r>
          </a:p>
          <a:p>
            <a:endParaRPr lang="fr-FR" sz="1600" u="sng" dirty="0">
              <a:latin typeface="Arial Narrow" panose="020B0606020202030204" pitchFamily="34" charset="0"/>
            </a:endParaRPr>
          </a:p>
          <a:p>
            <a:endParaRPr lang="fr-FR" sz="1600" u="sng" dirty="0">
              <a:latin typeface="Arial Narrow" panose="020B0606020202030204" pitchFamily="34" charset="0"/>
            </a:endParaRPr>
          </a:p>
        </p:txBody>
      </p:sp>
      <p:sp>
        <p:nvSpPr>
          <p:cNvPr id="14" name="TextBox 13"/>
          <p:cNvSpPr txBox="1"/>
          <p:nvPr/>
        </p:nvSpPr>
        <p:spPr>
          <a:xfrm>
            <a:off x="179512" y="3634608"/>
            <a:ext cx="8280920" cy="261610"/>
          </a:xfrm>
          <a:prstGeom prst="rect">
            <a:avLst/>
          </a:prstGeom>
          <a:noFill/>
        </p:spPr>
        <p:txBody>
          <a:bodyPr wrap="square" rtlCol="0">
            <a:spAutoFit/>
          </a:bodyPr>
          <a:lstStyle/>
          <a:p>
            <a:r>
              <a:rPr lang="fr-FR" sz="1100" b="1" dirty="0">
                <a:solidFill>
                  <a:schemeClr val="tx1">
                    <a:lumMod val="75000"/>
                    <a:lumOff val="25000"/>
                  </a:schemeClr>
                </a:solidFill>
              </a:rPr>
              <a:t>Graphique 4: Score AME global moyen par partenaires collectant les données</a:t>
            </a:r>
          </a:p>
        </p:txBody>
      </p:sp>
      <p:pic>
        <p:nvPicPr>
          <p:cNvPr id="15" name="Content Placeholder 4"/>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43506" y="4029053"/>
            <a:ext cx="5544662" cy="1848219"/>
          </a:xfrm>
        </p:spPr>
      </p:pic>
    </p:spTree>
    <p:extLst>
      <p:ext uri="{BB962C8B-B14F-4D97-AF65-F5344CB8AC3E}">
        <p14:creationId xmlns:p14="http://schemas.microsoft.com/office/powerpoint/2010/main" val="28743902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611560" y="260648"/>
            <a:ext cx="7992888" cy="5976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p:cNvSpPr>
            <a:spLocks noGrp="1"/>
          </p:cNvSpPr>
          <p:nvPr>
            <p:ph type="title"/>
          </p:nvPr>
        </p:nvSpPr>
        <p:spPr/>
        <p:txBody>
          <a:bodyPr/>
          <a:lstStyle/>
          <a:p>
            <a:r>
              <a:rPr lang="fr-FR" dirty="0"/>
              <a:t>Score AME - Global</a:t>
            </a:r>
          </a:p>
        </p:txBody>
      </p:sp>
      <p:sp>
        <p:nvSpPr>
          <p:cNvPr id="4" name="Slide Number Placeholder 3"/>
          <p:cNvSpPr>
            <a:spLocks noGrp="1"/>
          </p:cNvSpPr>
          <p:nvPr>
            <p:ph type="sldNum" sz="quarter" idx="12"/>
          </p:nvPr>
        </p:nvSpPr>
        <p:spPr/>
        <p:txBody>
          <a:bodyPr/>
          <a:lstStyle/>
          <a:p>
            <a:fld id="{1327C452-0D12-48F3-BB65-BBA3E6350F2C}" type="slidenum">
              <a:rPr lang="en-GB" smtClean="0"/>
              <a:t>7</a:t>
            </a:fld>
            <a:endParaRPr lang="en-GB"/>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01841602"/>
              </p:ext>
            </p:extLst>
          </p:nvPr>
        </p:nvGraphicFramePr>
        <p:xfrm>
          <a:off x="457200" y="1600200"/>
          <a:ext cx="8229600" cy="449309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6156176" y="4869160"/>
            <a:ext cx="2592288" cy="584775"/>
          </a:xfrm>
          <a:prstGeom prst="rect">
            <a:avLst/>
          </a:prstGeom>
          <a:noFill/>
        </p:spPr>
        <p:txBody>
          <a:bodyPr wrap="square" rtlCol="0">
            <a:spAutoFit/>
          </a:bodyPr>
          <a:lstStyle/>
          <a:p>
            <a:r>
              <a:rPr lang="fr-FR" sz="1600" dirty="0">
                <a:latin typeface="Arial Narrow" panose="020B0606020202030204" pitchFamily="34" charset="0"/>
              </a:rPr>
              <a:t>Variations suivant les saisons des pluies entre </a:t>
            </a:r>
            <a:r>
              <a:rPr lang="fr-FR" sz="1600" dirty="0" smtClean="0">
                <a:latin typeface="Arial Narrow" panose="020B0606020202030204" pitchFamily="34" charset="0"/>
              </a:rPr>
              <a:t>2012 </a:t>
            </a:r>
            <a:r>
              <a:rPr lang="fr-FR" sz="1600" dirty="0">
                <a:latin typeface="Arial Narrow" panose="020B0606020202030204" pitchFamily="34" charset="0"/>
              </a:rPr>
              <a:t>et 2015?</a:t>
            </a:r>
          </a:p>
        </p:txBody>
      </p:sp>
      <p:sp>
        <p:nvSpPr>
          <p:cNvPr id="8" name="TextBox 7"/>
          <p:cNvSpPr txBox="1"/>
          <p:nvPr/>
        </p:nvSpPr>
        <p:spPr>
          <a:xfrm>
            <a:off x="3995936" y="6008435"/>
            <a:ext cx="1152128" cy="400110"/>
          </a:xfrm>
          <a:prstGeom prst="rect">
            <a:avLst/>
          </a:prstGeom>
          <a:noFill/>
        </p:spPr>
        <p:txBody>
          <a:bodyPr wrap="square" rtlCol="0">
            <a:spAutoFit/>
          </a:bodyPr>
          <a:lstStyle/>
          <a:p>
            <a:pPr algn="ctr"/>
            <a:r>
              <a:rPr lang="fr-FR" sz="2000" dirty="0">
                <a:solidFill>
                  <a:schemeClr val="tx1">
                    <a:lumMod val="65000"/>
                    <a:lumOff val="35000"/>
                  </a:schemeClr>
                </a:solidFill>
                <a:latin typeface="League Gothic" pitchFamily="2" charset="0"/>
              </a:rPr>
              <a:t>Mois</a:t>
            </a:r>
          </a:p>
        </p:txBody>
      </p:sp>
      <p:sp>
        <p:nvSpPr>
          <p:cNvPr id="9" name="TextBox 8"/>
          <p:cNvSpPr txBox="1"/>
          <p:nvPr/>
        </p:nvSpPr>
        <p:spPr>
          <a:xfrm>
            <a:off x="179512" y="1410922"/>
            <a:ext cx="8280920" cy="261610"/>
          </a:xfrm>
          <a:prstGeom prst="rect">
            <a:avLst/>
          </a:prstGeom>
          <a:noFill/>
        </p:spPr>
        <p:txBody>
          <a:bodyPr wrap="square" rtlCol="0">
            <a:spAutoFit/>
          </a:bodyPr>
          <a:lstStyle/>
          <a:p>
            <a:r>
              <a:rPr lang="fr-FR" sz="1100" b="1" dirty="0">
                <a:solidFill>
                  <a:schemeClr val="tx1">
                    <a:lumMod val="75000"/>
                    <a:lumOff val="25000"/>
                  </a:schemeClr>
                </a:solidFill>
              </a:rPr>
              <a:t>Graphique 5: Score AME </a:t>
            </a:r>
            <a:r>
              <a:rPr lang="fr-FR" sz="1100" b="1" dirty="0" smtClean="0">
                <a:solidFill>
                  <a:schemeClr val="tx1">
                    <a:lumMod val="75000"/>
                    <a:lumOff val="25000"/>
                  </a:schemeClr>
                </a:solidFill>
              </a:rPr>
              <a:t>Global moyen calculé par </a:t>
            </a:r>
            <a:r>
              <a:rPr lang="fr-FR" sz="1100" b="1" dirty="0">
                <a:solidFill>
                  <a:schemeClr val="tx1">
                    <a:lumMod val="75000"/>
                    <a:lumOff val="25000"/>
                  </a:schemeClr>
                </a:solidFill>
              </a:rPr>
              <a:t>mois </a:t>
            </a:r>
            <a:r>
              <a:rPr lang="fr-FR" sz="1100" b="1" dirty="0" smtClean="0">
                <a:solidFill>
                  <a:schemeClr val="tx1">
                    <a:lumMod val="75000"/>
                    <a:lumOff val="25000"/>
                  </a:schemeClr>
                </a:solidFill>
              </a:rPr>
              <a:t>des évaluation MSA </a:t>
            </a:r>
            <a:endParaRPr lang="fr-FR" sz="1100" b="1" dirty="0">
              <a:solidFill>
                <a:schemeClr val="tx1">
                  <a:lumMod val="75000"/>
                  <a:lumOff val="25000"/>
                </a:schemeClr>
              </a:solidFill>
            </a:endParaRPr>
          </a:p>
        </p:txBody>
      </p:sp>
      <p:sp>
        <p:nvSpPr>
          <p:cNvPr id="10" name="TextBox 5"/>
          <p:cNvSpPr txBox="1"/>
          <p:nvPr/>
        </p:nvSpPr>
        <p:spPr>
          <a:xfrm>
            <a:off x="6156176" y="1688381"/>
            <a:ext cx="2592288" cy="1077218"/>
          </a:xfrm>
          <a:prstGeom prst="rect">
            <a:avLst/>
          </a:prstGeom>
          <a:noFill/>
        </p:spPr>
        <p:txBody>
          <a:bodyPr wrap="square" rtlCol="0">
            <a:spAutoFit/>
          </a:bodyPr>
          <a:lstStyle/>
          <a:p>
            <a:r>
              <a:rPr lang="fr-FR" sz="1600" dirty="0" smtClean="0">
                <a:latin typeface="Arial Narrow" panose="020B0606020202030204" pitchFamily="34" charset="0"/>
              </a:rPr>
              <a:t>Calcul du score global moyen collecté par les partenaires RRMP entre 2012 et 2015, par mois d’évaluation</a:t>
            </a:r>
            <a:endParaRPr lang="fr-FR" sz="1600" dirty="0">
              <a:latin typeface="Arial Narrow" panose="020B0606020202030204" pitchFamily="34" charset="0"/>
            </a:endParaRPr>
          </a:p>
        </p:txBody>
      </p:sp>
    </p:spTree>
    <p:extLst>
      <p:ext uri="{BB962C8B-B14F-4D97-AF65-F5344CB8AC3E}">
        <p14:creationId xmlns:p14="http://schemas.microsoft.com/office/powerpoint/2010/main" val="24908409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611560" y="260648"/>
            <a:ext cx="7992888" cy="5976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p:cNvSpPr>
            <a:spLocks noGrp="1"/>
          </p:cNvSpPr>
          <p:nvPr>
            <p:ph type="title"/>
          </p:nvPr>
        </p:nvSpPr>
        <p:spPr/>
        <p:txBody>
          <a:bodyPr>
            <a:normAutofit/>
          </a:bodyPr>
          <a:lstStyle/>
          <a:p>
            <a:r>
              <a:rPr lang="fr-FR" dirty="0"/>
              <a:t>Score AME – Global</a:t>
            </a:r>
          </a:p>
        </p:txBody>
      </p:sp>
      <p:sp>
        <p:nvSpPr>
          <p:cNvPr id="4" name="Slide Number Placeholder 3"/>
          <p:cNvSpPr>
            <a:spLocks noGrp="1"/>
          </p:cNvSpPr>
          <p:nvPr>
            <p:ph type="sldNum" sz="quarter" idx="12"/>
          </p:nvPr>
        </p:nvSpPr>
        <p:spPr/>
        <p:txBody>
          <a:bodyPr/>
          <a:lstStyle/>
          <a:p>
            <a:fld id="{1327C452-0D12-48F3-BB65-BBA3E6350F2C}" type="slidenum">
              <a:rPr lang="en-GB" smtClean="0"/>
              <a:t>8</a:t>
            </a:fld>
            <a:endParaRPr lang="en-GB"/>
          </a:p>
        </p:txBody>
      </p:sp>
      <p:sp>
        <p:nvSpPr>
          <p:cNvPr id="7" name="TextBox 6"/>
          <p:cNvSpPr txBox="1"/>
          <p:nvPr/>
        </p:nvSpPr>
        <p:spPr>
          <a:xfrm>
            <a:off x="807974" y="1645399"/>
            <a:ext cx="8280920" cy="261610"/>
          </a:xfrm>
          <a:prstGeom prst="rect">
            <a:avLst/>
          </a:prstGeom>
          <a:noFill/>
        </p:spPr>
        <p:txBody>
          <a:bodyPr wrap="square" rtlCol="0">
            <a:spAutoFit/>
          </a:bodyPr>
          <a:lstStyle/>
          <a:p>
            <a:r>
              <a:rPr lang="fr-FR" sz="1100" b="1" dirty="0">
                <a:solidFill>
                  <a:schemeClr val="tx1">
                    <a:lumMod val="75000"/>
                    <a:lumOff val="25000"/>
                  </a:schemeClr>
                </a:solidFill>
              </a:rPr>
              <a:t>Graphique </a:t>
            </a:r>
            <a:r>
              <a:rPr lang="fr-FR" sz="1100" b="1" dirty="0" smtClean="0">
                <a:solidFill>
                  <a:schemeClr val="tx1">
                    <a:lumMod val="75000"/>
                    <a:lumOff val="25000"/>
                  </a:schemeClr>
                </a:solidFill>
              </a:rPr>
              <a:t>6: </a:t>
            </a:r>
            <a:r>
              <a:rPr lang="fr-FR" sz="1100" b="1" dirty="0">
                <a:solidFill>
                  <a:schemeClr val="tx1">
                    <a:lumMod val="75000"/>
                    <a:lumOff val="25000"/>
                  </a:schemeClr>
                </a:solidFill>
              </a:rPr>
              <a:t>Pourcentage d’évaluations  suivies d’une intervention par score AME global</a:t>
            </a:r>
          </a:p>
        </p:txBody>
      </p:sp>
      <p:pic>
        <p:nvPicPr>
          <p:cNvPr id="8" name="Content Placeholder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974" y="1907009"/>
            <a:ext cx="7148402" cy="2382801"/>
          </a:xfrm>
          <a:prstGeom prst="rect">
            <a:avLst/>
          </a:prstGeom>
        </p:spPr>
      </p:pic>
      <p:sp>
        <p:nvSpPr>
          <p:cNvPr id="9" name="TextBox 8"/>
          <p:cNvSpPr txBox="1"/>
          <p:nvPr/>
        </p:nvSpPr>
        <p:spPr>
          <a:xfrm rot="16200000">
            <a:off x="-492328" y="2881429"/>
            <a:ext cx="1795476" cy="307777"/>
          </a:xfrm>
          <a:prstGeom prst="rect">
            <a:avLst/>
          </a:prstGeom>
          <a:noFill/>
        </p:spPr>
        <p:txBody>
          <a:bodyPr wrap="square" rtlCol="0">
            <a:spAutoFit/>
          </a:bodyPr>
          <a:lstStyle/>
          <a:p>
            <a:r>
              <a:rPr lang="fr-FR" sz="1400" dirty="0">
                <a:solidFill>
                  <a:schemeClr val="tx1">
                    <a:lumMod val="85000"/>
                    <a:lumOff val="15000"/>
                  </a:schemeClr>
                </a:solidFill>
                <a:latin typeface="Arial Narrow" panose="020B0606020202030204" pitchFamily="34" charset="0"/>
              </a:rPr>
              <a:t>Score AME Global</a:t>
            </a:r>
          </a:p>
        </p:txBody>
      </p:sp>
      <p:sp>
        <p:nvSpPr>
          <p:cNvPr id="11" name="TextBox 10"/>
          <p:cNvSpPr txBox="1"/>
          <p:nvPr/>
        </p:nvSpPr>
        <p:spPr>
          <a:xfrm>
            <a:off x="1115616" y="4551420"/>
            <a:ext cx="7200800" cy="1169551"/>
          </a:xfrm>
          <a:prstGeom prst="rect">
            <a:avLst/>
          </a:prstGeom>
          <a:noFill/>
        </p:spPr>
        <p:txBody>
          <a:bodyPr wrap="square" rtlCol="0">
            <a:spAutoFit/>
          </a:bodyPr>
          <a:lstStyle/>
          <a:p>
            <a:pPr algn="just"/>
            <a:r>
              <a:rPr lang="fr-FR" sz="1400" dirty="0" smtClean="0">
                <a:latin typeface="Arial Narrow" panose="020B0606020202030204" pitchFamily="34" charset="0"/>
              </a:rPr>
              <a:t>100</a:t>
            </a:r>
            <a:r>
              <a:rPr lang="fr-FR" sz="1400" dirty="0">
                <a:latin typeface="Arial Narrow" panose="020B0606020202030204" pitchFamily="34" charset="0"/>
              </a:rPr>
              <a:t>% des communautés ayant un score de 3 ou plus pendant l’évaluation ont bénéficié d’une </a:t>
            </a:r>
            <a:r>
              <a:rPr lang="fr-FR" sz="1400" dirty="0" smtClean="0">
                <a:latin typeface="Arial Narrow" panose="020B0606020202030204" pitchFamily="34" charset="0"/>
              </a:rPr>
              <a:t>intervention</a:t>
            </a:r>
          </a:p>
          <a:p>
            <a:pPr algn="just"/>
            <a:r>
              <a:rPr lang="fr-FR" sz="1400" dirty="0">
                <a:latin typeface="Arial Narrow" panose="020B0606020202030204" pitchFamily="34" charset="0"/>
              </a:rPr>
              <a:t>Score moyen des communauté ayant reçu une intervention: </a:t>
            </a:r>
            <a:r>
              <a:rPr lang="fr-FR" sz="1400" dirty="0" smtClean="0">
                <a:latin typeface="Arial Narrow" panose="020B0606020202030204" pitchFamily="34" charset="0"/>
              </a:rPr>
              <a:t>4.07.</a:t>
            </a:r>
            <a:endParaRPr lang="fr-FR" sz="1400" dirty="0">
              <a:latin typeface="Arial Narrow" panose="020B0606020202030204" pitchFamily="34" charset="0"/>
            </a:endParaRPr>
          </a:p>
          <a:p>
            <a:pPr algn="just"/>
            <a:endParaRPr lang="fr-FR" sz="1400" dirty="0">
              <a:latin typeface="Arial Narrow" panose="020B0606020202030204" pitchFamily="34" charset="0"/>
            </a:endParaRPr>
          </a:p>
          <a:p>
            <a:pPr algn="just"/>
            <a:r>
              <a:rPr lang="fr-FR" sz="1400" u="sng" dirty="0">
                <a:latin typeface="Arial Narrow" panose="020B0606020202030204" pitchFamily="34" charset="0"/>
              </a:rPr>
              <a:t>Limitation: </a:t>
            </a:r>
            <a:r>
              <a:rPr lang="fr-FR" sz="1400" dirty="0">
                <a:latin typeface="Arial Narrow" panose="020B0606020202030204" pitchFamily="34" charset="0"/>
              </a:rPr>
              <a:t>Il n’est pas précisé le type d’intervention mise en œuvre après l’évaluation dans la base de donnée; intervention potentiellement autre qu’AME</a:t>
            </a:r>
            <a:endParaRPr lang="fr-FR" sz="1600" dirty="0">
              <a:latin typeface="Arial Narrow" panose="020B0606020202030204" pitchFamily="34" charset="0"/>
            </a:endParaRPr>
          </a:p>
        </p:txBody>
      </p:sp>
    </p:spTree>
    <p:extLst>
      <p:ext uri="{BB962C8B-B14F-4D97-AF65-F5344CB8AC3E}">
        <p14:creationId xmlns:p14="http://schemas.microsoft.com/office/powerpoint/2010/main" val="34105713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11560" y="260648"/>
            <a:ext cx="7992888" cy="5976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p:cNvSpPr>
            <a:spLocks noGrp="1"/>
          </p:cNvSpPr>
          <p:nvPr>
            <p:ph type="title"/>
          </p:nvPr>
        </p:nvSpPr>
        <p:spPr/>
        <p:txBody>
          <a:bodyPr>
            <a:normAutofit fontScale="90000"/>
          </a:bodyPr>
          <a:lstStyle/>
          <a:p>
            <a:r>
              <a:rPr lang="fr-FR" dirty="0"/>
              <a:t>Score AME – Population déplacées et retournées</a:t>
            </a:r>
          </a:p>
        </p:txBody>
      </p:sp>
      <p:sp>
        <p:nvSpPr>
          <p:cNvPr id="4" name="Slide Number Placeholder 3"/>
          <p:cNvSpPr>
            <a:spLocks noGrp="1"/>
          </p:cNvSpPr>
          <p:nvPr>
            <p:ph type="sldNum" sz="quarter" idx="12"/>
          </p:nvPr>
        </p:nvSpPr>
        <p:spPr/>
        <p:txBody>
          <a:bodyPr/>
          <a:lstStyle/>
          <a:p>
            <a:fld id="{1327C452-0D12-48F3-BB65-BBA3E6350F2C}" type="slidenum">
              <a:rPr lang="en-GB" smtClean="0"/>
              <a:t>9</a:t>
            </a:fld>
            <a:endParaRPr lang="en-GB"/>
          </a:p>
        </p:txBody>
      </p:sp>
      <p:sp>
        <p:nvSpPr>
          <p:cNvPr id="6" name="TextBox 5"/>
          <p:cNvSpPr txBox="1"/>
          <p:nvPr/>
        </p:nvSpPr>
        <p:spPr>
          <a:xfrm>
            <a:off x="179512" y="1410922"/>
            <a:ext cx="8280920" cy="261610"/>
          </a:xfrm>
          <a:prstGeom prst="rect">
            <a:avLst/>
          </a:prstGeom>
          <a:noFill/>
        </p:spPr>
        <p:txBody>
          <a:bodyPr wrap="square" rtlCol="0">
            <a:spAutoFit/>
          </a:bodyPr>
          <a:lstStyle/>
          <a:p>
            <a:r>
              <a:rPr lang="fr-FR" sz="1100" b="1" dirty="0">
                <a:solidFill>
                  <a:schemeClr val="tx1">
                    <a:lumMod val="75000"/>
                    <a:lumOff val="25000"/>
                  </a:schemeClr>
                </a:solidFill>
              </a:rPr>
              <a:t>Graphique </a:t>
            </a:r>
            <a:r>
              <a:rPr lang="fr-FR" sz="1100" b="1" dirty="0" smtClean="0">
                <a:solidFill>
                  <a:schemeClr val="tx1">
                    <a:lumMod val="75000"/>
                    <a:lumOff val="25000"/>
                  </a:schemeClr>
                </a:solidFill>
              </a:rPr>
              <a:t>7: </a:t>
            </a:r>
            <a:r>
              <a:rPr lang="fr-FR" sz="1100" b="1" dirty="0">
                <a:solidFill>
                  <a:schemeClr val="tx1">
                    <a:lumMod val="75000"/>
                    <a:lumOff val="25000"/>
                  </a:schemeClr>
                </a:solidFill>
              </a:rPr>
              <a:t>Pourcentage d’évaluations  par score AME déplacés</a:t>
            </a:r>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5301"/>
          <a:stretch/>
        </p:blipFill>
        <p:spPr>
          <a:xfrm>
            <a:off x="539552" y="1705316"/>
            <a:ext cx="4608569" cy="1622180"/>
          </a:xfrm>
        </p:spPr>
      </p:pic>
      <p:sp>
        <p:nvSpPr>
          <p:cNvPr id="9" name="Rectangle 8"/>
          <p:cNvSpPr/>
          <p:nvPr/>
        </p:nvSpPr>
        <p:spPr>
          <a:xfrm>
            <a:off x="4386034" y="2078432"/>
            <a:ext cx="936104" cy="2164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8" name="TextBox 7"/>
          <p:cNvSpPr txBox="1"/>
          <p:nvPr/>
        </p:nvSpPr>
        <p:spPr>
          <a:xfrm>
            <a:off x="4438450" y="1876870"/>
            <a:ext cx="1296144" cy="461665"/>
          </a:xfrm>
          <a:prstGeom prst="rect">
            <a:avLst/>
          </a:prstGeom>
          <a:noFill/>
          <a:ln>
            <a:noFill/>
          </a:ln>
        </p:spPr>
        <p:txBody>
          <a:bodyPr wrap="square" rtlCol="0">
            <a:spAutoFit/>
          </a:bodyPr>
          <a:lstStyle/>
          <a:p>
            <a:r>
              <a:rPr lang="fr-FR" sz="1200" dirty="0">
                <a:solidFill>
                  <a:schemeClr val="tx1">
                    <a:lumMod val="75000"/>
                    <a:lumOff val="25000"/>
                  </a:schemeClr>
                </a:solidFill>
                <a:latin typeface="Arial Narrow" panose="020B0606020202030204" pitchFamily="34" charset="0"/>
              </a:rPr>
              <a:t>Score AME déplacés</a:t>
            </a:r>
          </a:p>
        </p:txBody>
      </p:sp>
      <p:sp>
        <p:nvSpPr>
          <p:cNvPr id="12" name="TextBox 11"/>
          <p:cNvSpPr txBox="1"/>
          <p:nvPr/>
        </p:nvSpPr>
        <p:spPr>
          <a:xfrm>
            <a:off x="5611233" y="1484784"/>
            <a:ext cx="3222022" cy="4031873"/>
          </a:xfrm>
          <a:prstGeom prst="rect">
            <a:avLst/>
          </a:prstGeom>
          <a:noFill/>
        </p:spPr>
        <p:txBody>
          <a:bodyPr wrap="square" rtlCol="0">
            <a:spAutoFit/>
          </a:bodyPr>
          <a:lstStyle/>
          <a:p>
            <a:r>
              <a:rPr lang="fr-FR" sz="1600" dirty="0">
                <a:latin typeface="Arial Narrow" panose="020B0606020202030204" pitchFamily="34" charset="0"/>
              </a:rPr>
              <a:t>Pas de score = 0.</a:t>
            </a:r>
          </a:p>
          <a:p>
            <a:r>
              <a:rPr lang="fr-FR" sz="1600" dirty="0">
                <a:latin typeface="Arial Narrow" panose="020B0606020202030204" pitchFamily="34" charset="0"/>
              </a:rPr>
              <a:t>Pas de score = 1;</a:t>
            </a:r>
          </a:p>
          <a:p>
            <a:r>
              <a:rPr lang="fr-FR" sz="1600" dirty="0">
                <a:latin typeface="Arial Narrow" panose="020B0606020202030204" pitchFamily="34" charset="0"/>
              </a:rPr>
              <a:t>Très faible pourcentage de score = 2.</a:t>
            </a:r>
          </a:p>
          <a:p>
            <a:endParaRPr lang="fr-FR" sz="1600" dirty="0">
              <a:latin typeface="Arial Narrow" panose="020B0606020202030204" pitchFamily="34" charset="0"/>
            </a:endParaRPr>
          </a:p>
          <a:p>
            <a:r>
              <a:rPr lang="fr-FR" sz="1600" dirty="0">
                <a:latin typeface="Arial Narrow" panose="020B0606020202030204" pitchFamily="34" charset="0"/>
              </a:rPr>
              <a:t>88.6% des communautés avec déplacés scorent 4</a:t>
            </a:r>
          </a:p>
          <a:p>
            <a:endParaRPr lang="fr-FR" sz="1600" dirty="0">
              <a:latin typeface="Arial Narrow" panose="020B0606020202030204" pitchFamily="34" charset="0"/>
            </a:endParaRPr>
          </a:p>
          <a:p>
            <a:r>
              <a:rPr lang="fr-FR" sz="1600" u="sng" dirty="0">
                <a:latin typeface="Arial Narrow" panose="020B0606020202030204" pitchFamily="34" charset="0"/>
              </a:rPr>
              <a:t>Hypothèse:</a:t>
            </a:r>
            <a:r>
              <a:rPr lang="fr-FR" sz="1600" dirty="0">
                <a:latin typeface="Arial Narrow" panose="020B0606020202030204" pitchFamily="34" charset="0"/>
              </a:rPr>
              <a:t> Certains articles sont manquant  dans la communauté de manière consistante, créant ce gap ?</a:t>
            </a:r>
          </a:p>
          <a:p>
            <a:endParaRPr lang="fr-FR" sz="1600" dirty="0">
              <a:latin typeface="Arial Narrow" panose="020B0606020202030204" pitchFamily="34" charset="0"/>
            </a:endParaRPr>
          </a:p>
          <a:p>
            <a:r>
              <a:rPr lang="fr-FR" sz="1600" u="sng" dirty="0">
                <a:latin typeface="Arial Narrow" panose="020B0606020202030204" pitchFamily="34" charset="0"/>
              </a:rPr>
              <a:t>Limitation: </a:t>
            </a:r>
            <a:r>
              <a:rPr lang="fr-FR" sz="1600" dirty="0">
                <a:latin typeface="Arial Narrow" panose="020B0606020202030204" pitchFamily="34" charset="0"/>
              </a:rPr>
              <a:t>Valeurs dans la base de donnée sont arrondie </a:t>
            </a:r>
            <a:r>
              <a:rPr lang="fr-FR" sz="1600" dirty="0" smtClean="0">
                <a:latin typeface="Arial Narrow" panose="020B0606020202030204" pitchFamily="34" charset="0"/>
              </a:rPr>
              <a:t>à </a:t>
            </a:r>
            <a:r>
              <a:rPr lang="fr-FR" sz="1600" dirty="0">
                <a:latin typeface="Arial Narrow" panose="020B0606020202030204" pitchFamily="34" charset="0"/>
              </a:rPr>
              <a:t>l’entier </a:t>
            </a:r>
            <a:r>
              <a:rPr lang="fr-FR" sz="1600" dirty="0" smtClean="0">
                <a:latin typeface="Arial Narrow" panose="020B0606020202030204" pitchFamily="34" charset="0"/>
              </a:rPr>
              <a:t>supérieur, </a:t>
            </a:r>
            <a:r>
              <a:rPr lang="fr-FR" sz="1600" dirty="0">
                <a:latin typeface="Arial Narrow" panose="020B0606020202030204" pitchFamily="34" charset="0"/>
              </a:rPr>
              <a:t>pouvant expliquer ce résultat</a:t>
            </a:r>
            <a:endParaRPr lang="fr-FR" sz="1600" u="sng" dirty="0">
              <a:latin typeface="Arial Narrow" panose="020B0606020202030204" pitchFamily="34" charset="0"/>
            </a:endParaRPr>
          </a:p>
          <a:p>
            <a:endParaRPr lang="fr-FR" sz="1600" dirty="0">
              <a:latin typeface="Arial Narrow" panose="020B0606020202030204" pitchFamily="34" charset="0"/>
            </a:endParaRPr>
          </a:p>
          <a:p>
            <a:endParaRPr lang="fr-FR" sz="1600" dirty="0">
              <a:latin typeface="Arial Narrow" panose="020B0606020202030204" pitchFamily="34" charset="0"/>
            </a:endParaRPr>
          </a:p>
        </p:txBody>
      </p:sp>
      <p:sp>
        <p:nvSpPr>
          <p:cNvPr id="14" name="TextBox 13"/>
          <p:cNvSpPr txBox="1"/>
          <p:nvPr/>
        </p:nvSpPr>
        <p:spPr>
          <a:xfrm>
            <a:off x="179512" y="3539874"/>
            <a:ext cx="8280920" cy="261610"/>
          </a:xfrm>
          <a:prstGeom prst="rect">
            <a:avLst/>
          </a:prstGeom>
          <a:noFill/>
        </p:spPr>
        <p:txBody>
          <a:bodyPr wrap="square" rtlCol="0">
            <a:spAutoFit/>
          </a:bodyPr>
          <a:lstStyle/>
          <a:p>
            <a:r>
              <a:rPr lang="fr-FR" sz="1100" b="1" dirty="0">
                <a:solidFill>
                  <a:schemeClr val="tx1">
                    <a:lumMod val="75000"/>
                    <a:lumOff val="25000"/>
                  </a:schemeClr>
                </a:solidFill>
              </a:rPr>
              <a:t>Graphique </a:t>
            </a:r>
            <a:r>
              <a:rPr lang="fr-FR" sz="1100" b="1" dirty="0" smtClean="0">
                <a:solidFill>
                  <a:schemeClr val="tx1">
                    <a:lumMod val="75000"/>
                    <a:lumOff val="25000"/>
                  </a:schemeClr>
                </a:solidFill>
              </a:rPr>
              <a:t>8: </a:t>
            </a:r>
            <a:r>
              <a:rPr lang="fr-FR" sz="1100" b="1" dirty="0">
                <a:solidFill>
                  <a:schemeClr val="tx1">
                    <a:lumMod val="75000"/>
                    <a:lumOff val="25000"/>
                  </a:schemeClr>
                </a:solidFill>
              </a:rPr>
              <a:t>Pourcentage d’évaluations  par score AME </a:t>
            </a:r>
            <a:r>
              <a:rPr lang="fr-FR" sz="1100" b="1" dirty="0" smtClean="0">
                <a:solidFill>
                  <a:schemeClr val="tx1">
                    <a:lumMod val="75000"/>
                    <a:lumOff val="25000"/>
                  </a:schemeClr>
                </a:solidFill>
              </a:rPr>
              <a:t>retournés</a:t>
            </a:r>
            <a:endParaRPr lang="fr-FR" sz="1100" b="1" dirty="0">
              <a:solidFill>
                <a:schemeClr val="tx1">
                  <a:lumMod val="75000"/>
                  <a:lumOff val="25000"/>
                </a:schemeClr>
              </a:solidFill>
            </a:endParaRPr>
          </a:p>
        </p:txBody>
      </p:sp>
      <p:pic>
        <p:nvPicPr>
          <p:cNvPr id="15" name="Content Placeholder 4"/>
          <p:cNvPicPr>
            <a:picLocks noChangeAspect="1"/>
          </p:cNvPicPr>
          <p:nvPr/>
        </p:nvPicPr>
        <p:blipFill rotWithShape="1">
          <a:blip r:embed="rId3" cstate="print">
            <a:extLst>
              <a:ext uri="{28A0092B-C50C-407E-A947-70E740481C1C}">
                <a14:useLocalDpi xmlns:a14="http://schemas.microsoft.com/office/drawing/2010/main" val="0"/>
              </a:ext>
            </a:extLst>
          </a:blip>
          <a:srcRect l="5301"/>
          <a:stretch/>
        </p:blipFill>
        <p:spPr>
          <a:xfrm>
            <a:off x="539552" y="3823044"/>
            <a:ext cx="4608569" cy="1622180"/>
          </a:xfrm>
          <a:prstGeom prst="rect">
            <a:avLst/>
          </a:prstGeom>
        </p:spPr>
      </p:pic>
      <p:sp>
        <p:nvSpPr>
          <p:cNvPr id="16" name="Rectangle 15"/>
          <p:cNvSpPr/>
          <p:nvPr/>
        </p:nvSpPr>
        <p:spPr>
          <a:xfrm>
            <a:off x="4386034" y="4104167"/>
            <a:ext cx="936104" cy="2164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7" name="TextBox 16"/>
          <p:cNvSpPr txBox="1"/>
          <p:nvPr/>
        </p:nvSpPr>
        <p:spPr>
          <a:xfrm>
            <a:off x="4499992" y="3885178"/>
            <a:ext cx="1296144" cy="461665"/>
          </a:xfrm>
          <a:prstGeom prst="rect">
            <a:avLst/>
          </a:prstGeom>
          <a:noFill/>
          <a:ln>
            <a:noFill/>
          </a:ln>
        </p:spPr>
        <p:txBody>
          <a:bodyPr wrap="square" rtlCol="0">
            <a:spAutoFit/>
          </a:bodyPr>
          <a:lstStyle/>
          <a:p>
            <a:r>
              <a:rPr lang="fr-FR" sz="1200" dirty="0">
                <a:solidFill>
                  <a:schemeClr val="tx1">
                    <a:lumMod val="75000"/>
                    <a:lumOff val="25000"/>
                  </a:schemeClr>
                </a:solidFill>
                <a:latin typeface="Arial Narrow" panose="020B0606020202030204" pitchFamily="34" charset="0"/>
              </a:rPr>
              <a:t>Score AME retournés</a:t>
            </a:r>
          </a:p>
        </p:txBody>
      </p:sp>
    </p:spTree>
    <p:extLst>
      <p:ext uri="{BB962C8B-B14F-4D97-AF65-F5344CB8AC3E}">
        <p14:creationId xmlns:p14="http://schemas.microsoft.com/office/powerpoint/2010/main" val="3659659920"/>
      </p:ext>
    </p:extLst>
  </p:cSld>
  <p:clrMapOvr>
    <a:masterClrMapping/>
  </p:clrMapOvr>
  <p:timing>
    <p:tnLst>
      <p:par>
        <p:cTn id="1" dur="indefinite" restart="never" nodeType="tmRoot"/>
      </p:par>
    </p:tnLst>
  </p:timing>
</p:sld>
</file>

<file path=ppt/theme/theme1.xml><?xml version="1.0" encoding="utf-8"?>
<a:theme xmlns:a="http://schemas.openxmlformats.org/drawingml/2006/main" name="4. Shelter Cluster PowerPoint Template (2007 and later)">
  <a:themeElements>
    <a:clrScheme name="Shelter Cluster 3 Soft">
      <a:dk1>
        <a:sysClr val="windowText" lastClr="000000"/>
      </a:dk1>
      <a:lt1>
        <a:sysClr val="window" lastClr="FFFFFF"/>
      </a:lt1>
      <a:dk2>
        <a:srgbClr val="04314C"/>
      </a:dk2>
      <a:lt2>
        <a:srgbClr val="F6F6F6"/>
      </a:lt2>
      <a:accent1>
        <a:srgbClr val="365A70"/>
      </a:accent1>
      <a:accent2>
        <a:srgbClr val="FFC133"/>
      </a:accent2>
      <a:accent3>
        <a:srgbClr val="994345"/>
      </a:accent3>
      <a:accent4>
        <a:srgbClr val="84C559"/>
      </a:accent4>
      <a:accent5>
        <a:srgbClr val="FD3333"/>
      </a:accent5>
      <a:accent6>
        <a:srgbClr val="459FD5"/>
      </a:accent6>
      <a:hlink>
        <a:srgbClr val="994345"/>
      </a:hlink>
      <a:folHlink>
        <a:srgbClr val="7030A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Websio_x0020_Document_x0020_Preview xmlns="96664bca-06c0-4657-b6f9-0a997f5ff9b9" xsi:nil="true"/>
    <TaxKeywordTaxHTField xmlns="96664bca-06c0-4657-b6f9-0a997f5ff9b9">
      <Terms xmlns="http://schemas.microsoft.com/office/infopath/2007/PartnerControls"/>
    </TaxKeywordTaxHTField>
    <ff39aabcbcfa4b29888983c5e6d736f9 xmlns="96664bca-06c0-4657-b6f9-0a997f5ff9b9">
      <Terms xmlns="http://schemas.microsoft.com/office/infopath/2007/PartnerControls"/>
    </ff39aabcbcfa4b29888983c5e6d736f9>
    <TaxCatchAll xmlns="96664bca-06c0-4657-b6f9-0a997f5ff9b9"/>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A1A5D493A4FFE498D319528BB467A34" ma:contentTypeVersion="5" ma:contentTypeDescription="Create a new document." ma:contentTypeScope="" ma:versionID="3df691442b703d6a64f853aca1799400">
  <xsd:schema xmlns:xsd="http://www.w3.org/2001/XMLSchema" xmlns:xs="http://www.w3.org/2001/XMLSchema" xmlns:p="http://schemas.microsoft.com/office/2006/metadata/properties" xmlns:ns2="96664bca-06c0-4657-b6f9-0a997f5ff9b9" targetNamespace="http://schemas.microsoft.com/office/2006/metadata/properties" ma:root="true" ma:fieldsID="a928d42e4db33c4b5a5a5ee8a32e6592" ns2:_="">
    <xsd:import namespace="96664bca-06c0-4657-b6f9-0a997f5ff9b9"/>
    <xsd:element name="properties">
      <xsd:complexType>
        <xsd:sequence>
          <xsd:element name="documentManagement">
            <xsd:complexType>
              <xsd:all>
                <xsd:element ref="ns2:Websio_x0020_Document_x0020_Preview" minOccurs="0"/>
                <xsd:element ref="ns2:ff39aabcbcfa4b29888983c5e6d736f9" minOccurs="0"/>
                <xsd:element ref="ns2:TaxCatchAll" minOccurs="0"/>
                <xsd:element ref="ns2:TaxKeyword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664bca-06c0-4657-b6f9-0a997f5ff9b9" elementFormDefault="qualified">
    <xsd:import namespace="http://schemas.microsoft.com/office/2006/documentManagement/types"/>
    <xsd:import namespace="http://schemas.microsoft.com/office/infopath/2007/PartnerControls"/>
    <xsd:element name="Websio_x0020_Document_x0020_Preview" ma:index="8" nillable="true" ma:displayName="Websio Document Preview" ma:hidden="true" ma:internalName="Websio_x0020_Document_x0020_Preview">
      <xsd:simpleType>
        <xsd:restriction base="dms:Text"/>
      </xsd:simpleType>
    </xsd:element>
    <xsd:element name="ff39aabcbcfa4b29888983c5e6d736f9" ma:index="10" nillable="true" ma:taxonomy="true" ma:internalName="ff39aabcbcfa4b29888983c5e6d736f9" ma:taxonomyFieldName="Communications" ma:displayName="Communications" ma:default="" ma:fieldId="{ff39aabc-bcfa-4b29-8889-83c5e6d736f9}" ma:taxonomyMulti="true" ma:sspId="31bb8de2-2522-46a2-961a-21ec87b7ce6b" ma:termSetId="2f8f2b4b-d4e1-4fa6-a1ae-b4e143ba8fb0" ma:anchorId="00000000-0000-0000-0000-000000000000" ma:open="true" ma:isKeyword="false">
      <xsd:complexType>
        <xsd:sequence>
          <xsd:element ref="pc:Terms" minOccurs="0" maxOccurs="1"/>
        </xsd:sequence>
      </xsd:complexType>
    </xsd:element>
    <xsd:element name="TaxCatchAll" ma:index="11" nillable="true" ma:displayName="Taxonomy Catch All Column" ma:hidden="true" ma:list="{3a036ed0-d222-47b6-8583-8ea0c1662976}" ma:internalName="TaxCatchAll" ma:showField="CatchAllData" ma:web="96664bca-06c0-4657-b6f9-0a997f5ff9b9">
      <xsd:complexType>
        <xsd:complexContent>
          <xsd:extension base="dms:MultiChoiceLookup">
            <xsd:sequence>
              <xsd:element name="Value" type="dms:Lookup" maxOccurs="unbounded" minOccurs="0" nillable="true"/>
            </xsd:sequence>
          </xsd:extension>
        </xsd:complexContent>
      </xsd:complexType>
    </xsd:element>
    <xsd:element name="TaxKeywordTaxHTField" ma:index="13" nillable="true" ma:taxonomy="true" ma:internalName="TaxKeywordTaxHTField" ma:taxonomyFieldName="TaxKeyword" ma:displayName="Other Keywords" ma:fieldId="{23f27201-bee3-471e-b2e7-b64fd8b7ca38}" ma:taxonomyMulti="true" ma:sspId="31bb8de2-2522-46a2-961a-21ec87b7ce6b" ma:termSetId="00000000-0000-0000-0000-000000000000" ma:anchorId="00000000-0000-0000-0000-000000000000" ma:open="true" ma:isKeyword="tru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92021E4-FB18-41BB-82FD-DF26C4255F3D}">
  <ds:schemaRefs>
    <ds:schemaRef ds:uri="http://schemas.microsoft.com/sharepoint/v3/contenttype/forms"/>
  </ds:schemaRefs>
</ds:datastoreItem>
</file>

<file path=customXml/itemProps2.xml><?xml version="1.0" encoding="utf-8"?>
<ds:datastoreItem xmlns:ds="http://schemas.openxmlformats.org/officeDocument/2006/customXml" ds:itemID="{1C3ECD35-7172-4F78-965D-C150E41533C7}">
  <ds:schemaRefs>
    <ds:schemaRef ds:uri="http://purl.org/dc/terms/"/>
    <ds:schemaRef ds:uri="96664bca-06c0-4657-b6f9-0a997f5ff9b9"/>
    <ds:schemaRef ds:uri="http://schemas.microsoft.com/office/2006/metadata/properties"/>
    <ds:schemaRef ds:uri="http://purl.org/dc/dcmitype/"/>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8F7A4D0-F9F0-4DE7-A079-59164041DF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664bca-06c0-4657-b6f9-0a997f5ff9b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4. Shelter Cluster PowerPoint Template (2007 and later)</Template>
  <TotalTime>7661</TotalTime>
  <Words>3228</Words>
  <Application>Microsoft Office PowerPoint</Application>
  <PresentationFormat>On-screen Show (4:3)</PresentationFormat>
  <Paragraphs>479</Paragraphs>
  <Slides>28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Arial</vt:lpstr>
      <vt:lpstr>Arial Narrow</vt:lpstr>
      <vt:lpstr>Calibri</vt:lpstr>
      <vt:lpstr>League Gothic</vt:lpstr>
      <vt:lpstr>Symbol</vt:lpstr>
      <vt:lpstr>Times New Roman</vt:lpstr>
      <vt:lpstr>Verdana</vt:lpstr>
      <vt:lpstr>Wingdings</vt:lpstr>
      <vt:lpstr>4. Shelter Cluster PowerPoint Template (2007 and later)</vt:lpstr>
      <vt:lpstr>RD Congo Score Card AME  Novembre 2016 </vt:lpstr>
      <vt:lpstr>REACH Initiative et le GSC</vt:lpstr>
      <vt:lpstr>1. Revue des données secondaires </vt:lpstr>
      <vt:lpstr>Le score card AME</vt:lpstr>
      <vt:lpstr>Score AME – Global</vt:lpstr>
      <vt:lpstr>Score AME – Global</vt:lpstr>
      <vt:lpstr>Score AME - Global</vt:lpstr>
      <vt:lpstr>Score AME – Global</vt:lpstr>
      <vt:lpstr>Score AME – Population déplacées et retournées</vt:lpstr>
      <vt:lpstr>Conclusion</vt:lpstr>
      <vt:lpstr>2. Evaluation de l’outil</vt:lpstr>
      <vt:lpstr>Méthodologie</vt:lpstr>
      <vt:lpstr>Collecte des données</vt:lpstr>
      <vt:lpstr>2. Evaluation de l’outil</vt:lpstr>
      <vt:lpstr>1.1 Outil</vt:lpstr>
      <vt:lpstr>1.2 Outil</vt:lpstr>
      <vt:lpstr>1.3 Outil</vt:lpstr>
      <vt:lpstr>1.4 Outil</vt:lpstr>
      <vt:lpstr>2.1 Collecte des données</vt:lpstr>
      <vt:lpstr>2.2 Collecte des données</vt:lpstr>
      <vt:lpstr>2.3 Collecte des données</vt:lpstr>
      <vt:lpstr>2.4 Collecte des données</vt:lpstr>
      <vt:lpstr>3.1 Analyse</vt:lpstr>
      <vt:lpstr>3.2 Analyse</vt:lpstr>
      <vt:lpstr>PowerPoint Presentation</vt:lpstr>
      <vt:lpstr>4. Utilisation</vt:lpstr>
      <vt:lpstr>4.1 Utilisation</vt:lpstr>
      <vt:lpstr>Conclusion</vt:lpstr>
    </vt:vector>
  </TitlesOfParts>
  <Company>UNHCR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Shirin Narymbaeva</dc:creator>
  <cp:lastModifiedBy>Lea Barbezat</cp:lastModifiedBy>
  <cp:revision>196</cp:revision>
  <cp:lastPrinted>2013-03-26T11:03:47Z</cp:lastPrinted>
  <dcterms:created xsi:type="dcterms:W3CDTF">2015-02-25T10:53:28Z</dcterms:created>
  <dcterms:modified xsi:type="dcterms:W3CDTF">2016-11-28T16:58:29Z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0x010100EA1A5D493A4FFE498D319528BB467A34</vt:lpwstr>
  </property>
  <property fmtid="{D5CDD505-2E9C-101B-9397-08002B2CF9AE}" pid="3" name="TaxKeyword">
    <vt:lpwstr/>
  </property>
</Properties>
</file>