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48"/>
  </p:notesMasterIdLst>
  <p:sldIdLst>
    <p:sldId id="295" r:id="rId11"/>
    <p:sldId id="296" r:id="rId12"/>
    <p:sldId id="300" r:id="rId13"/>
    <p:sldId id="357" r:id="rId14"/>
    <p:sldId id="359" r:id="rId15"/>
    <p:sldId id="392" r:id="rId16"/>
    <p:sldId id="410" r:id="rId17"/>
    <p:sldId id="393" r:id="rId18"/>
    <p:sldId id="411" r:id="rId19"/>
    <p:sldId id="395" r:id="rId20"/>
    <p:sldId id="371" r:id="rId21"/>
    <p:sldId id="449" r:id="rId22"/>
    <p:sldId id="450" r:id="rId23"/>
    <p:sldId id="455" r:id="rId24"/>
    <p:sldId id="460" r:id="rId25"/>
    <p:sldId id="456" r:id="rId26"/>
    <p:sldId id="451" r:id="rId27"/>
    <p:sldId id="457" r:id="rId28"/>
    <p:sldId id="459" r:id="rId29"/>
    <p:sldId id="458" r:id="rId30"/>
    <p:sldId id="443" r:id="rId31"/>
    <p:sldId id="414" r:id="rId32"/>
    <p:sldId id="444" r:id="rId33"/>
    <p:sldId id="445" r:id="rId34"/>
    <p:sldId id="446" r:id="rId35"/>
    <p:sldId id="442" r:id="rId36"/>
    <p:sldId id="448" r:id="rId37"/>
    <p:sldId id="447" r:id="rId38"/>
    <p:sldId id="372" r:id="rId39"/>
    <p:sldId id="415" r:id="rId40"/>
    <p:sldId id="360" r:id="rId41"/>
    <p:sldId id="452" r:id="rId42"/>
    <p:sldId id="461" r:id="rId43"/>
    <p:sldId id="453" r:id="rId44"/>
    <p:sldId id="454" r:id="rId45"/>
    <p:sldId id="439" r:id="rId46"/>
    <p:sldId id="404"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Barbezat IMPACT" initials="LB" lastIdx="124" clrIdx="0">
    <p:extLst>
      <p:ext uri="{19B8F6BF-5375-455C-9EA6-DF929625EA0E}">
        <p15:presenceInfo xmlns:p15="http://schemas.microsoft.com/office/powerpoint/2012/main" userId="Lea Barbezat IMPACT" providerId="None"/>
      </p:ext>
    </p:extLst>
  </p:cmAuthor>
  <p:cmAuthor id="2" name="REACH-ASS-NER" initials="R" lastIdx="38" clrIdx="1">
    <p:extLst>
      <p:ext uri="{19B8F6BF-5375-455C-9EA6-DF929625EA0E}">
        <p15:presenceInfo xmlns:p15="http://schemas.microsoft.com/office/powerpoint/2012/main" userId="REACH-ASS-NER" providerId="None"/>
      </p:ext>
    </p:extLst>
  </p:cmAuthor>
  <p:cmAuthor id="3" name="REACH NER 1" initials="RN1" lastIdx="11" clrIdx="2">
    <p:extLst>
      <p:ext uri="{19B8F6BF-5375-455C-9EA6-DF929625EA0E}">
        <p15:presenceInfo xmlns:p15="http://schemas.microsoft.com/office/powerpoint/2012/main" userId="df207397ff9aed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59"/>
    <a:srgbClr val="666666"/>
    <a:srgbClr val="D1D3D4"/>
    <a:srgbClr val="D2CBB8"/>
    <a:srgbClr val="979797"/>
    <a:srgbClr val="4D4D4D"/>
    <a:srgbClr val="808080"/>
    <a:srgbClr val="000000"/>
    <a:srgbClr val="CACACA"/>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67" autoAdjust="0"/>
  </p:normalViewPr>
  <p:slideViewPr>
    <p:cSldViewPr snapToGrid="0">
      <p:cViewPr varScale="1">
        <p:scale>
          <a:sx n="61" d="100"/>
          <a:sy n="61" d="100"/>
        </p:scale>
        <p:origin x="1464" y="60"/>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Feuille_de_calcul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Agriculture</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0.83333333333333326</c:v>
                </c:pt>
                <c:pt idx="1">
                  <c:v>0.85897435897435892</c:v>
                </c:pt>
                <c:pt idx="2">
                  <c:v>0.90476190476190477</c:v>
                </c:pt>
                <c:pt idx="3">
                  <c:v>1</c:v>
                </c:pt>
                <c:pt idx="4">
                  <c:v>0.96666666666666656</c:v>
                </c:pt>
                <c:pt idx="5">
                  <c:v>0.95348837209302328</c:v>
                </c:pt>
                <c:pt idx="6">
                  <c:v>0.45833333333333331</c:v>
                </c:pt>
                <c:pt idx="7">
                  <c:v>0.69047619047619047</c:v>
                </c:pt>
                <c:pt idx="8">
                  <c:v>0</c:v>
                </c:pt>
                <c:pt idx="9">
                  <c:v>0</c:v>
                </c:pt>
                <c:pt idx="10">
                  <c:v>0.6470588235294118</c:v>
                </c:pt>
                <c:pt idx="11">
                  <c:v>0.90909090909090906</c:v>
                </c:pt>
              </c:numCache>
            </c:numRef>
          </c:val>
          <c:extLst>
            <c:ext xmlns:c16="http://schemas.microsoft.com/office/drawing/2014/chart" uri="{C3380CC4-5D6E-409C-BE32-E72D297353CC}">
              <c16:uniqueId val="{00000000-DE4E-4BDA-B02C-F98D09E48A76}"/>
            </c:ext>
          </c:extLst>
        </c:ser>
        <c:ser>
          <c:idx val="1"/>
          <c:order val="1"/>
          <c:tx>
            <c:strRef>
              <c:f>Feuil1!$C$1</c:f>
              <c:strCache>
                <c:ptCount val="1"/>
                <c:pt idx="0">
                  <c:v>Elevage</c:v>
                </c:pt>
              </c:strCache>
            </c:strRef>
          </c:tx>
          <c:spPr>
            <a:solidFill>
              <a:srgbClr val="D2CBB8"/>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0.33333333333333331</c:v>
                </c:pt>
                <c:pt idx="1">
                  <c:v>0.42307692307692313</c:v>
                </c:pt>
                <c:pt idx="2">
                  <c:v>0.60714285714285721</c:v>
                </c:pt>
                <c:pt idx="3">
                  <c:v>0.77777777777777779</c:v>
                </c:pt>
                <c:pt idx="4">
                  <c:v>0.66666666666666652</c:v>
                </c:pt>
                <c:pt idx="5">
                  <c:v>0.66279069767441867</c:v>
                </c:pt>
                <c:pt idx="6">
                  <c:v>0.45833333333333337</c:v>
                </c:pt>
                <c:pt idx="7">
                  <c:v>0.41666666666666669</c:v>
                </c:pt>
                <c:pt idx="8">
                  <c:v>1</c:v>
                </c:pt>
                <c:pt idx="9">
                  <c:v>1</c:v>
                </c:pt>
                <c:pt idx="10">
                  <c:v>0.61764705882352944</c:v>
                </c:pt>
                <c:pt idx="11">
                  <c:v>0.84848484848484851</c:v>
                </c:pt>
              </c:numCache>
            </c:numRef>
          </c:val>
          <c:extLst>
            <c:ext xmlns:c16="http://schemas.microsoft.com/office/drawing/2014/chart" uri="{C3380CC4-5D6E-409C-BE32-E72D297353CC}">
              <c16:uniqueId val="{00000001-DE4E-4BDA-B02C-F98D09E48A76}"/>
            </c:ext>
          </c:extLst>
        </c:ser>
        <c:ser>
          <c:idx val="2"/>
          <c:order val="2"/>
          <c:tx>
            <c:strRef>
              <c:f>Feuil1!$D$1</c:f>
              <c:strCache>
                <c:ptCount val="1"/>
                <c:pt idx="0">
                  <c:v>Petit commerce</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0.5</c:v>
                </c:pt>
                <c:pt idx="1">
                  <c:v>0.35897435897435903</c:v>
                </c:pt>
                <c:pt idx="2">
                  <c:v>0.79761904761904756</c:v>
                </c:pt>
                <c:pt idx="3">
                  <c:v>0.22222222222222224</c:v>
                </c:pt>
                <c:pt idx="4">
                  <c:v>0.4333333333333334</c:v>
                </c:pt>
                <c:pt idx="5">
                  <c:v>0.43604651162790697</c:v>
                </c:pt>
                <c:pt idx="6">
                  <c:v>0.20833333333333337</c:v>
                </c:pt>
                <c:pt idx="7">
                  <c:v>0.54761904761904756</c:v>
                </c:pt>
                <c:pt idx="8">
                  <c:v>1</c:v>
                </c:pt>
                <c:pt idx="9">
                  <c:v>0</c:v>
                </c:pt>
                <c:pt idx="10">
                  <c:v>0.46078431372549017</c:v>
                </c:pt>
                <c:pt idx="11">
                  <c:v>0.40909090909090912</c:v>
                </c:pt>
              </c:numCache>
            </c:numRef>
          </c:val>
          <c:extLst>
            <c:ext xmlns:c16="http://schemas.microsoft.com/office/drawing/2014/chart" uri="{C3380CC4-5D6E-409C-BE32-E72D297353CC}">
              <c16:uniqueId val="{00000002-DE4E-4BDA-B02C-F98D09E48A76}"/>
            </c:ext>
          </c:extLst>
        </c:ser>
        <c:ser>
          <c:idx val="3"/>
          <c:order val="3"/>
          <c:tx>
            <c:strRef>
              <c:f>Feuil1!$E$1</c:f>
              <c:strCache>
                <c:ptCount val="1"/>
                <c:pt idx="0">
                  <c:v>Travail journalier</c:v>
                </c:pt>
              </c:strCache>
            </c:strRef>
          </c:tx>
          <c:spPr>
            <a:solidFill>
              <a:srgbClr val="EE5859">
                <a:alpha val="79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0.20833333333333331</c:v>
                </c:pt>
                <c:pt idx="1">
                  <c:v>6.4102564102564069E-2</c:v>
                </c:pt>
                <c:pt idx="2">
                  <c:v>0.54761904761904767</c:v>
                </c:pt>
                <c:pt idx="3">
                  <c:v>0</c:v>
                </c:pt>
                <c:pt idx="4">
                  <c:v>6.666666666666668E-2</c:v>
                </c:pt>
                <c:pt idx="5">
                  <c:v>8.1395348837209322E-2</c:v>
                </c:pt>
                <c:pt idx="6">
                  <c:v>0.20833333333333337</c:v>
                </c:pt>
                <c:pt idx="7">
                  <c:v>0.2142857142857143</c:v>
                </c:pt>
                <c:pt idx="8">
                  <c:v>0</c:v>
                </c:pt>
                <c:pt idx="9">
                  <c:v>0</c:v>
                </c:pt>
                <c:pt idx="10">
                  <c:v>0.1372549019607843</c:v>
                </c:pt>
                <c:pt idx="11">
                  <c:v>0.46969696969696972</c:v>
                </c:pt>
              </c:numCache>
            </c:numRef>
          </c:val>
          <c:extLst>
            <c:ext xmlns:c16="http://schemas.microsoft.com/office/drawing/2014/chart" uri="{C3380CC4-5D6E-409C-BE32-E72D297353CC}">
              <c16:uniqueId val="{00000000-E990-40AA-8230-614D80D1B3C5}"/>
            </c:ext>
          </c:extLst>
        </c:ser>
        <c:ser>
          <c:idx val="4"/>
          <c:order val="4"/>
          <c:tx>
            <c:strRef>
              <c:f>Feuil1!$F$1</c:f>
              <c:strCache>
                <c:ptCount val="1"/>
                <c:pt idx="0">
                  <c:v>Pêche</c:v>
                </c:pt>
              </c:strCache>
            </c:strRef>
          </c:tx>
          <c:spPr>
            <a:solidFill>
              <a:schemeClr val="accent5"/>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Feuil1!$F$2:$F$13</c:f>
              <c:numCache>
                <c:formatCode>0%</c:formatCode>
                <c:ptCount val="12"/>
                <c:pt idx="0">
                  <c:v>0.45833333333333331</c:v>
                </c:pt>
                <c:pt idx="1">
                  <c:v>2.564102564102563E-2</c:v>
                </c:pt>
                <c:pt idx="2">
                  <c:v>0.15476190476190474</c:v>
                </c:pt>
                <c:pt idx="3">
                  <c:v>0</c:v>
                </c:pt>
                <c:pt idx="4">
                  <c:v>0</c:v>
                </c:pt>
                <c:pt idx="5">
                  <c:v>0.41279069767441856</c:v>
                </c:pt>
                <c:pt idx="6">
                  <c:v>0</c:v>
                </c:pt>
                <c:pt idx="7">
                  <c:v>0</c:v>
                </c:pt>
                <c:pt idx="8">
                  <c:v>0</c:v>
                </c:pt>
                <c:pt idx="9">
                  <c:v>0</c:v>
                </c:pt>
                <c:pt idx="10">
                  <c:v>0.2745098039215686</c:v>
                </c:pt>
                <c:pt idx="11">
                  <c:v>0.10606060606060605</c:v>
                </c:pt>
              </c:numCache>
            </c:numRef>
          </c:val>
          <c:extLst>
            <c:ext xmlns:c16="http://schemas.microsoft.com/office/drawing/2014/chart" uri="{C3380CC4-5D6E-409C-BE32-E72D297353CC}">
              <c16:uniqueId val="{00000001-E990-40AA-8230-614D80D1B3C5}"/>
            </c:ext>
          </c:extLst>
        </c:ser>
        <c:ser>
          <c:idx val="5"/>
          <c:order val="5"/>
          <c:tx>
            <c:strRef>
              <c:f>Feuil1!$G$1</c:f>
              <c:strCache>
                <c:ptCount val="1"/>
                <c:pt idx="0">
                  <c:v>Vente de charbon / bois / paille</c:v>
                </c:pt>
              </c:strCache>
            </c:strRef>
          </c:tx>
          <c:spPr>
            <a:solidFill>
              <a:srgbClr val="D1D3D4"/>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Feuil1!$G$2:$G$13</c:f>
              <c:numCache>
                <c:formatCode>0%</c:formatCode>
                <c:ptCount val="12"/>
                <c:pt idx="0">
                  <c:v>0.16666666666666663</c:v>
                </c:pt>
                <c:pt idx="1">
                  <c:v>7.69230769230769E-2</c:v>
                </c:pt>
                <c:pt idx="2">
                  <c:v>0.26190476190476186</c:v>
                </c:pt>
                <c:pt idx="3">
                  <c:v>0</c:v>
                </c:pt>
                <c:pt idx="4">
                  <c:v>0</c:v>
                </c:pt>
                <c:pt idx="5">
                  <c:v>0.16279069767441864</c:v>
                </c:pt>
                <c:pt idx="6">
                  <c:v>0.54166666666666674</c:v>
                </c:pt>
                <c:pt idx="7">
                  <c:v>0.14285714285714285</c:v>
                </c:pt>
                <c:pt idx="8">
                  <c:v>0.66666666666666663</c:v>
                </c:pt>
                <c:pt idx="9">
                  <c:v>0</c:v>
                </c:pt>
                <c:pt idx="10">
                  <c:v>0.22549019607843132</c:v>
                </c:pt>
                <c:pt idx="11">
                  <c:v>0.49999999999999994</c:v>
                </c:pt>
              </c:numCache>
            </c:numRef>
          </c:val>
          <c:extLst>
            <c:ext xmlns:c16="http://schemas.microsoft.com/office/drawing/2014/chart" uri="{C3380CC4-5D6E-409C-BE32-E72D297353CC}">
              <c16:uniqueId val="{00000002-E990-40AA-8230-614D80D1B3C5}"/>
            </c:ext>
          </c:extLst>
        </c:ser>
        <c:dLbls>
          <c:showLegendKey val="0"/>
          <c:showVal val="0"/>
          <c:showCatName val="0"/>
          <c:showSerName val="0"/>
          <c:showPercent val="0"/>
          <c:showBubbleSize val="0"/>
        </c:dLbls>
        <c:gapWidth val="219"/>
        <c:overlap val="-27"/>
        <c:axId val="510958783"/>
        <c:axId val="546112527"/>
      </c:barChart>
      <c:catAx>
        <c:axId val="51095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46112527"/>
        <c:crosses val="autoZero"/>
        <c:auto val="1"/>
        <c:lblAlgn val="ctr"/>
        <c:lblOffset val="100"/>
        <c:noMultiLvlLbl val="0"/>
      </c:catAx>
      <c:valAx>
        <c:axId val="546112527"/>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10958783"/>
        <c:crosses val="autoZero"/>
        <c:crossBetween val="between"/>
      </c:valAx>
      <c:spPr>
        <a:noFill/>
        <a:ln>
          <a:noFill/>
        </a:ln>
        <a:effectLst/>
      </c:spPr>
    </c:plotArea>
    <c:legend>
      <c:legendPos val="b"/>
      <c:layout>
        <c:manualLayout>
          <c:xMode val="edge"/>
          <c:yMode val="edge"/>
          <c:x val="5.0000023169773269E-2"/>
          <c:y val="0.88470761700951228"/>
          <c:w val="0.89999995366045349"/>
          <c:h val="6.65277536016710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9108513183285E-3"/>
          <c:y val="0.14367218600126413"/>
          <c:w val="0.52313401387940439"/>
          <c:h val="0.68398101217050911"/>
        </c:manualLayout>
      </c:layout>
      <c:barChart>
        <c:barDir val="col"/>
        <c:grouping val="clustered"/>
        <c:varyColors val="0"/>
        <c:ser>
          <c:idx val="0"/>
          <c:order val="0"/>
          <c:tx>
            <c:strRef>
              <c:f>Feuil1!$B$1</c:f>
              <c:strCache>
                <c:ptCount val="1"/>
                <c:pt idx="0">
                  <c:v>Aucune difficulté</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0.4</c:v>
                </c:pt>
              </c:numCache>
            </c:numRef>
          </c:val>
          <c:extLst>
            <c:ext xmlns:c16="http://schemas.microsoft.com/office/drawing/2014/chart" uri="{C3380CC4-5D6E-409C-BE32-E72D297353CC}">
              <c16:uniqueId val="{00000000-AD29-4048-8DF0-3FC8366ED461}"/>
            </c:ext>
          </c:extLst>
        </c:ser>
        <c:ser>
          <c:idx val="1"/>
          <c:order val="1"/>
          <c:tx>
            <c:strRef>
              <c:f>Feuil1!$C$1</c:f>
              <c:strCache>
                <c:ptCount val="1"/>
                <c:pt idx="0">
                  <c:v>Manque d'espaces de stockage</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0.27</c:v>
                </c:pt>
              </c:numCache>
            </c:numRef>
          </c:val>
          <c:extLst>
            <c:ext xmlns:c16="http://schemas.microsoft.com/office/drawing/2014/chart" uri="{C3380CC4-5D6E-409C-BE32-E72D297353CC}">
              <c16:uniqueId val="{00000001-AD29-4048-8DF0-3FC8366ED461}"/>
            </c:ext>
          </c:extLst>
        </c:ser>
        <c:ser>
          <c:idx val="2"/>
          <c:order val="2"/>
          <c:tx>
            <c:strRef>
              <c:f>Feuil1!$D$1</c:f>
              <c:strCache>
                <c:ptCount val="1"/>
                <c:pt idx="0">
                  <c:v>Absence d'espaces de stockage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0.23</c:v>
                </c:pt>
              </c:numCache>
            </c:numRef>
          </c:val>
          <c:extLst>
            <c:ext xmlns:c16="http://schemas.microsoft.com/office/drawing/2014/chart" uri="{C3380CC4-5D6E-409C-BE32-E72D297353CC}">
              <c16:uniqueId val="{00000002-AD29-4048-8DF0-3FC8366ED461}"/>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52295751548154767"/>
          <c:y val="0.35109555963273326"/>
          <c:w val="0.33768812779791402"/>
          <c:h val="0.2808379624742262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Diminution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0.71</c:v>
                </c:pt>
                <c:pt idx="1">
                  <c:v>0.9</c:v>
                </c:pt>
                <c:pt idx="2">
                  <c:v>0.64</c:v>
                </c:pt>
                <c:pt idx="3">
                  <c:v>1</c:v>
                </c:pt>
                <c:pt idx="4">
                  <c:v>0.8</c:v>
                </c:pt>
                <c:pt idx="5">
                  <c:v>0.72</c:v>
                </c:pt>
                <c:pt idx="6">
                  <c:v>0.83</c:v>
                </c:pt>
                <c:pt idx="7">
                  <c:v>0.68</c:v>
                </c:pt>
                <c:pt idx="8">
                  <c:v>1</c:v>
                </c:pt>
                <c:pt idx="9" formatCode="General">
                  <c:v>0</c:v>
                </c:pt>
                <c:pt idx="10">
                  <c:v>0.85</c:v>
                </c:pt>
                <c:pt idx="11">
                  <c:v>0.88</c:v>
                </c:pt>
              </c:numCache>
            </c:numRef>
          </c:val>
          <c:extLst>
            <c:ext xmlns:c16="http://schemas.microsoft.com/office/drawing/2014/chart" uri="{C3380CC4-5D6E-409C-BE32-E72D297353CC}">
              <c16:uniqueId val="{00000000-DE4E-4BDA-B02C-F98D09E48A76}"/>
            </c:ext>
          </c:extLst>
        </c:ser>
        <c:ser>
          <c:idx val="1"/>
          <c:order val="1"/>
          <c:tx>
            <c:strRef>
              <c:f>Feuil1!$C$1</c:f>
              <c:strCache>
                <c:ptCount val="1"/>
                <c:pt idx="0">
                  <c:v>Stabilité</c:v>
                </c:pt>
              </c:strCache>
            </c:strRef>
          </c:tx>
          <c:spPr>
            <a:solidFill>
              <a:srgbClr val="D2CBB8"/>
            </a:solidFill>
            <a:ln>
              <a:noFill/>
            </a:ln>
            <a:effectLst/>
          </c:spPr>
          <c:invertIfNegative val="0"/>
          <c:dLbls>
            <c:dLbl>
              <c:idx val="2"/>
              <c:layout>
                <c:manualLayout>
                  <c:x val="0"/>
                  <c:y val="-3.75204589904344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96-415E-BE16-CC4FE237269D}"/>
                </c:ext>
              </c:extLst>
            </c:dLbl>
            <c:dLbl>
              <c:idx val="7"/>
              <c:layout>
                <c:manualLayout>
                  <c:x val="0"/>
                  <c:y val="-1.50081835961735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96-415E-BE16-CC4FE23726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0.21</c:v>
                </c:pt>
                <c:pt idx="1">
                  <c:v>0.08</c:v>
                </c:pt>
                <c:pt idx="2">
                  <c:v>0.19</c:v>
                </c:pt>
                <c:pt idx="3" formatCode="General">
                  <c:v>0</c:v>
                </c:pt>
                <c:pt idx="4">
                  <c:v>0.17</c:v>
                </c:pt>
                <c:pt idx="5">
                  <c:v>0.21</c:v>
                </c:pt>
                <c:pt idx="6">
                  <c:v>0.17</c:v>
                </c:pt>
                <c:pt idx="7">
                  <c:v>0.17</c:v>
                </c:pt>
                <c:pt idx="8" formatCode="General">
                  <c:v>0</c:v>
                </c:pt>
                <c:pt idx="9" formatCode="General">
                  <c:v>0</c:v>
                </c:pt>
                <c:pt idx="10">
                  <c:v>0.04</c:v>
                </c:pt>
                <c:pt idx="11">
                  <c:v>0.12</c:v>
                </c:pt>
              </c:numCache>
            </c:numRef>
          </c:val>
          <c:extLst>
            <c:ext xmlns:c16="http://schemas.microsoft.com/office/drawing/2014/chart" uri="{C3380CC4-5D6E-409C-BE32-E72D297353CC}">
              <c16:uniqueId val="{00000001-DE4E-4BDA-B02C-F98D09E48A76}"/>
            </c:ext>
          </c:extLst>
        </c:ser>
        <c:ser>
          <c:idx val="2"/>
          <c:order val="2"/>
          <c:tx>
            <c:strRef>
              <c:f>Feuil1!$D$1</c:f>
              <c:strCache>
                <c:ptCount val="1"/>
                <c:pt idx="0">
                  <c:v>Augmentation</c:v>
                </c:pt>
              </c:strCache>
            </c:strRef>
          </c:tx>
          <c:spPr>
            <a:solidFill>
              <a:srgbClr val="666666"/>
            </a:solidFill>
            <a:ln>
              <a:noFill/>
            </a:ln>
            <a:effectLst/>
          </c:spPr>
          <c:invertIfNegative val="0"/>
          <c:dLbls>
            <c:dLbl>
              <c:idx val="2"/>
              <c:layout>
                <c:manualLayout>
                  <c:x val="7.3564030131826738E-3"/>
                  <c:y val="1.50081835961735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96-415E-BE16-CC4FE237269D}"/>
                </c:ext>
              </c:extLst>
            </c:dLbl>
            <c:dLbl>
              <c:idx val="7"/>
              <c:layout>
                <c:manualLayout>
                  <c:x val="4.4138418079096046E-3"/>
                  <c:y val="3.752045899043376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E96-415E-BE16-CC4FE23726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0.08</c:v>
                </c:pt>
                <c:pt idx="1">
                  <c:v>0.03</c:v>
                </c:pt>
                <c:pt idx="2">
                  <c:v>0.17</c:v>
                </c:pt>
                <c:pt idx="3" formatCode="General">
                  <c:v>0</c:v>
                </c:pt>
                <c:pt idx="4">
                  <c:v>0.03</c:v>
                </c:pt>
                <c:pt idx="5">
                  <c:v>0.08</c:v>
                </c:pt>
                <c:pt idx="6" formatCode="General">
                  <c:v>0</c:v>
                </c:pt>
                <c:pt idx="7">
                  <c:v>0.15</c:v>
                </c:pt>
                <c:pt idx="8" formatCode="General">
                  <c:v>0</c:v>
                </c:pt>
                <c:pt idx="9">
                  <c:v>1</c:v>
                </c:pt>
                <c:pt idx="10">
                  <c:v>0.11</c:v>
                </c:pt>
                <c:pt idx="11" formatCode="General">
                  <c:v>0</c:v>
                </c:pt>
              </c:numCache>
            </c:numRef>
          </c:val>
          <c:extLst>
            <c:ext xmlns:c16="http://schemas.microsoft.com/office/drawing/2014/chart" uri="{C3380CC4-5D6E-409C-BE32-E72D297353CC}">
              <c16:uniqueId val="{00000002-DE4E-4BDA-B02C-F98D09E48A76}"/>
            </c:ext>
          </c:extLst>
        </c:ser>
        <c:dLbls>
          <c:dLblPos val="outEnd"/>
          <c:showLegendKey val="0"/>
          <c:showVal val="1"/>
          <c:showCatName val="0"/>
          <c:showSerName val="0"/>
          <c:showPercent val="0"/>
          <c:showBubbleSize val="0"/>
        </c:dLbls>
        <c:gapWidth val="219"/>
        <c:overlap val="-27"/>
        <c:axId val="510958783"/>
        <c:axId val="546112527"/>
      </c:barChart>
      <c:catAx>
        <c:axId val="51095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46112527"/>
        <c:crosses val="autoZero"/>
        <c:auto val="1"/>
        <c:lblAlgn val="ctr"/>
        <c:lblOffset val="100"/>
        <c:noMultiLvlLbl val="0"/>
      </c:catAx>
      <c:valAx>
        <c:axId val="546112527"/>
        <c:scaling>
          <c:orientation val="minMax"/>
        </c:scaling>
        <c:delete val="1"/>
        <c:axPos val="l"/>
        <c:numFmt formatCode="0%" sourceLinked="1"/>
        <c:majorTickMark val="none"/>
        <c:minorTickMark val="none"/>
        <c:tickLblPos val="nextTo"/>
        <c:crossAx val="510958783"/>
        <c:crosses val="autoZero"/>
        <c:crossBetween val="between"/>
      </c:valAx>
      <c:spPr>
        <a:noFill/>
        <a:ln>
          <a:noFill/>
        </a:ln>
        <a:effectLst/>
      </c:spPr>
    </c:plotArea>
    <c:legend>
      <c:legendPos val="b"/>
      <c:layout>
        <c:manualLayout>
          <c:xMode val="edge"/>
          <c:yMode val="edge"/>
          <c:x val="0.31613024007592272"/>
          <c:y val="0.8814566417169245"/>
          <c:w val="0.35891183623233536"/>
          <c:h val="6.65277536016710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0.25</c:v>
                </c:pt>
                <c:pt idx="1">
                  <c:v>5.1282051282051287E-2</c:v>
                </c:pt>
                <c:pt idx="2">
                  <c:v>2.3809523809523805E-2</c:v>
                </c:pt>
                <c:pt idx="3">
                  <c:v>0.66666666666666663</c:v>
                </c:pt>
                <c:pt idx="4">
                  <c:v>0.16666666666666669</c:v>
                </c:pt>
                <c:pt idx="5">
                  <c:v>4.0697674418604647E-2</c:v>
                </c:pt>
                <c:pt idx="6">
                  <c:v>0.16666666666666669</c:v>
                </c:pt>
                <c:pt idx="7">
                  <c:v>5.9523809523809527E-2</c:v>
                </c:pt>
                <c:pt idx="8">
                  <c:v>0</c:v>
                </c:pt>
                <c:pt idx="9">
                  <c:v>0</c:v>
                </c:pt>
                <c:pt idx="10">
                  <c:v>5.8823529411764684E-2</c:v>
                </c:pt>
                <c:pt idx="11">
                  <c:v>0</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0.58333333333333326</c:v>
                </c:pt>
                <c:pt idx="1">
                  <c:v>0.38461538461538458</c:v>
                </c:pt>
                <c:pt idx="2">
                  <c:v>0.69047619047619047</c:v>
                </c:pt>
                <c:pt idx="3">
                  <c:v>0</c:v>
                </c:pt>
                <c:pt idx="4">
                  <c:v>0.63333333333333319</c:v>
                </c:pt>
                <c:pt idx="5">
                  <c:v>0.67441860465116288</c:v>
                </c:pt>
                <c:pt idx="6">
                  <c:v>0.79166666666666674</c:v>
                </c:pt>
                <c:pt idx="7">
                  <c:v>0.63095238095238082</c:v>
                </c:pt>
                <c:pt idx="8">
                  <c:v>1</c:v>
                </c:pt>
                <c:pt idx="9">
                  <c:v>1</c:v>
                </c:pt>
                <c:pt idx="10">
                  <c:v>0.8529411764705882</c:v>
                </c:pt>
                <c:pt idx="11">
                  <c:v>0.74242424242424232</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La moitié</c:v>
                </c:pt>
              </c:strCache>
            </c:strRef>
          </c:tx>
          <c:spPr>
            <a:solidFill>
              <a:schemeClr val="accent3"/>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8.3333333333333329E-2</c:v>
                </c:pt>
                <c:pt idx="1">
                  <c:v>0.53846153846153832</c:v>
                </c:pt>
                <c:pt idx="2">
                  <c:v>0.21428571428571425</c:v>
                </c:pt>
                <c:pt idx="3">
                  <c:v>0.33333333333333331</c:v>
                </c:pt>
                <c:pt idx="4">
                  <c:v>0.16666666666666669</c:v>
                </c:pt>
                <c:pt idx="5">
                  <c:v>0.23255813953488366</c:v>
                </c:pt>
                <c:pt idx="6">
                  <c:v>4.1666666666666671E-2</c:v>
                </c:pt>
                <c:pt idx="7">
                  <c:v>0.28571428571428575</c:v>
                </c:pt>
                <c:pt idx="8">
                  <c:v>0</c:v>
                </c:pt>
                <c:pt idx="9">
                  <c:v>0</c:v>
                </c:pt>
                <c:pt idx="10">
                  <c:v>8.8235294117647023E-2</c:v>
                </c:pt>
                <c:pt idx="11">
                  <c:v>0.13636363636363638</c:v>
                </c:pt>
              </c:numCache>
            </c:numRef>
          </c:val>
          <c:extLst>
            <c:ext xmlns:c16="http://schemas.microsoft.com/office/drawing/2014/chart" uri="{C3380CC4-5D6E-409C-BE32-E72D297353CC}">
              <c16:uniqueId val="{00000000-9BAD-4A29-8024-7F75BC3F0917}"/>
            </c:ext>
          </c:extLst>
        </c:ser>
        <c:ser>
          <c:idx val="3"/>
          <c:order val="3"/>
          <c:tx>
            <c:strRef>
              <c:f>Feuil1!$E$1</c:f>
              <c:strCache>
                <c:ptCount val="1"/>
                <c:pt idx="0">
                  <c:v>Une majorité</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8.3333333333333329E-2</c:v>
                </c:pt>
                <c:pt idx="1">
                  <c:v>2.5641025641025644E-2</c:v>
                </c:pt>
                <c:pt idx="2">
                  <c:v>7.1428571428571425E-2</c:v>
                </c:pt>
                <c:pt idx="3">
                  <c:v>0</c:v>
                </c:pt>
                <c:pt idx="4">
                  <c:v>3.333333333333334E-2</c:v>
                </c:pt>
                <c:pt idx="5">
                  <c:v>5.2325581395348833E-2</c:v>
                </c:pt>
                <c:pt idx="6">
                  <c:v>0</c:v>
                </c:pt>
                <c:pt idx="7">
                  <c:v>2.3809523809523812E-2</c:v>
                </c:pt>
                <c:pt idx="8">
                  <c:v>0</c:v>
                </c:pt>
                <c:pt idx="9">
                  <c:v>0</c:v>
                </c:pt>
                <c:pt idx="10">
                  <c:v>0</c:v>
                </c:pt>
                <c:pt idx="11">
                  <c:v>0.12121212121212123</c:v>
                </c:pt>
              </c:numCache>
            </c:numRef>
          </c:val>
          <c:extLst>
            <c:ext xmlns:c16="http://schemas.microsoft.com/office/drawing/2014/chart" uri="{C3380CC4-5D6E-409C-BE32-E72D297353CC}">
              <c16:uniqueId val="{00000001-9BAD-4A29-8024-7F75BC3F0917}"/>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668192499306E-2"/>
          <c:y val="0.83110849844153201"/>
          <c:w val="0.89286280917415184"/>
          <c:h val="0.168891666978527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804885663973223"/>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c:f>
              <c:strCache>
                <c:ptCount val="1"/>
                <c:pt idx="0">
                  <c:v>Région</c:v>
                </c:pt>
              </c:strCache>
            </c:strRef>
          </c:cat>
          <c:val>
            <c:numRef>
              <c:f>Feuil1!$B$2</c:f>
              <c:numCache>
                <c:formatCode>0%</c:formatCode>
                <c:ptCount val="1"/>
                <c:pt idx="0">
                  <c:v>0.08</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c:f>
              <c:strCache>
                <c:ptCount val="1"/>
                <c:pt idx="0">
                  <c:v>Région</c:v>
                </c:pt>
              </c:strCache>
            </c:strRef>
          </c:cat>
          <c:val>
            <c:numRef>
              <c:f>Feuil1!$C$2</c:f>
              <c:numCache>
                <c:formatCode>0%</c:formatCode>
                <c:ptCount val="1"/>
                <c:pt idx="0">
                  <c:v>0.66</c:v>
                </c:pt>
              </c:numCache>
            </c:numRef>
          </c:val>
          <c:extLst>
            <c:ext xmlns:c16="http://schemas.microsoft.com/office/drawing/2014/chart" uri="{C3380CC4-5D6E-409C-BE32-E72D297353CC}">
              <c16:uniqueId val="{00000001-6217-4D40-B580-0BF29B8C2D2B}"/>
            </c:ext>
          </c:extLst>
        </c:ser>
        <c:ser>
          <c:idx val="2"/>
          <c:order val="2"/>
          <c:tx>
            <c:strRef>
              <c:f>Feuil1!$D$1</c:f>
              <c:strCache>
                <c:ptCount val="1"/>
                <c:pt idx="0">
                  <c:v>La moitié</c:v>
                </c:pt>
              </c:strCache>
            </c:strRef>
          </c:tx>
          <c:spPr>
            <a:solidFill>
              <a:schemeClr val="accent3"/>
            </a:solidFill>
            <a:ln>
              <a:noFill/>
            </a:ln>
            <a:effectLst/>
          </c:spPr>
          <c:invertIfNegative val="0"/>
          <c:cat>
            <c:strRef>
              <c:f>Feuil1!$A$2</c:f>
              <c:strCache>
                <c:ptCount val="1"/>
                <c:pt idx="0">
                  <c:v>Région</c:v>
                </c:pt>
              </c:strCache>
            </c:strRef>
          </c:cat>
          <c:val>
            <c:numRef>
              <c:f>Feuil1!$D$2</c:f>
              <c:numCache>
                <c:formatCode>0%</c:formatCode>
                <c:ptCount val="1"/>
                <c:pt idx="0">
                  <c:v>0.22</c:v>
                </c:pt>
              </c:numCache>
            </c:numRef>
          </c:val>
          <c:extLst>
            <c:ext xmlns:c16="http://schemas.microsoft.com/office/drawing/2014/chart" uri="{C3380CC4-5D6E-409C-BE32-E72D297353CC}">
              <c16:uniqueId val="{00000000-27A9-4814-AF44-44B54A35C47F}"/>
            </c:ext>
          </c:extLst>
        </c:ser>
        <c:ser>
          <c:idx val="3"/>
          <c:order val="3"/>
          <c:tx>
            <c:strRef>
              <c:f>Feuil1!$E$1</c:f>
              <c:strCache>
                <c:ptCount val="1"/>
                <c:pt idx="0">
                  <c:v>Une majorité</c:v>
                </c:pt>
              </c:strCache>
            </c:strRef>
          </c:tx>
          <c:spPr>
            <a:solidFill>
              <a:srgbClr val="666666"/>
            </a:solidFill>
            <a:ln>
              <a:noFill/>
            </a:ln>
            <a:effectLst/>
          </c:spPr>
          <c:invertIfNegative val="0"/>
          <c:cat>
            <c:strRef>
              <c:f>Feuil1!$A$2</c:f>
              <c:strCache>
                <c:ptCount val="1"/>
                <c:pt idx="0">
                  <c:v>Région</c:v>
                </c:pt>
              </c:strCache>
            </c:strRef>
          </c:cat>
          <c:val>
            <c:numRef>
              <c:f>Feuil1!$E$2</c:f>
              <c:numCache>
                <c:formatCode>0%</c:formatCode>
                <c:ptCount val="1"/>
                <c:pt idx="0">
                  <c:v>0.04</c:v>
                </c:pt>
              </c:numCache>
            </c:numRef>
          </c:val>
          <c:extLst>
            <c:ext xmlns:c16="http://schemas.microsoft.com/office/drawing/2014/chart" uri="{C3380CC4-5D6E-409C-BE32-E72D297353CC}">
              <c16:uniqueId val="{00000001-27A9-4814-AF44-44B54A35C47F}"/>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0.125</c:v>
                </c:pt>
                <c:pt idx="1">
                  <c:v>2.5641025641025647E-2</c:v>
                </c:pt>
                <c:pt idx="2">
                  <c:v>0.17857142857142855</c:v>
                </c:pt>
                <c:pt idx="3">
                  <c:v>0.66666666666666663</c:v>
                </c:pt>
                <c:pt idx="4">
                  <c:v>0.13333333333333339</c:v>
                </c:pt>
                <c:pt idx="5">
                  <c:v>1.7441860465116286E-2</c:v>
                </c:pt>
                <c:pt idx="6">
                  <c:v>4.1666666666666671E-2</c:v>
                </c:pt>
                <c:pt idx="7">
                  <c:v>5.9523809523809527E-2</c:v>
                </c:pt>
                <c:pt idx="8">
                  <c:v>0</c:v>
                </c:pt>
                <c:pt idx="9">
                  <c:v>0</c:v>
                </c:pt>
                <c:pt idx="10">
                  <c:v>5.8823529411764691E-2</c:v>
                </c:pt>
                <c:pt idx="11">
                  <c:v>0.22727272727272732</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0.70833333333333337</c:v>
                </c:pt>
                <c:pt idx="1">
                  <c:v>0.46153846153846151</c:v>
                </c:pt>
                <c:pt idx="2">
                  <c:v>0.70238095238095244</c:v>
                </c:pt>
                <c:pt idx="3">
                  <c:v>0</c:v>
                </c:pt>
                <c:pt idx="4">
                  <c:v>0.6333333333333333</c:v>
                </c:pt>
                <c:pt idx="5">
                  <c:v>0.91279069767441856</c:v>
                </c:pt>
                <c:pt idx="6">
                  <c:v>0.79166666666666674</c:v>
                </c:pt>
                <c:pt idx="7">
                  <c:v>0.67857142857142849</c:v>
                </c:pt>
                <c:pt idx="8">
                  <c:v>1</c:v>
                </c:pt>
                <c:pt idx="9">
                  <c:v>1</c:v>
                </c:pt>
                <c:pt idx="10">
                  <c:v>0.81372549019607854</c:v>
                </c:pt>
                <c:pt idx="11">
                  <c:v>0.63636363636363635</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La moitié</c:v>
                </c:pt>
              </c:strCache>
            </c:strRef>
          </c:tx>
          <c:spPr>
            <a:solidFill>
              <a:schemeClr val="accent3"/>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8.3333333333333329E-2</c:v>
                </c:pt>
                <c:pt idx="1">
                  <c:v>0.4358974358974359</c:v>
                </c:pt>
                <c:pt idx="2">
                  <c:v>0.11904761904761903</c:v>
                </c:pt>
                <c:pt idx="3">
                  <c:v>0.33333333333333331</c:v>
                </c:pt>
                <c:pt idx="4">
                  <c:v>0.23333333333333339</c:v>
                </c:pt>
                <c:pt idx="5">
                  <c:v>6.9767441860465143E-2</c:v>
                </c:pt>
                <c:pt idx="6">
                  <c:v>0.16666666666666669</c:v>
                </c:pt>
                <c:pt idx="7">
                  <c:v>0.23809523809523811</c:v>
                </c:pt>
                <c:pt idx="8">
                  <c:v>0</c:v>
                </c:pt>
                <c:pt idx="9">
                  <c:v>0</c:v>
                </c:pt>
                <c:pt idx="10">
                  <c:v>9.8039215686274481E-2</c:v>
                </c:pt>
                <c:pt idx="11">
                  <c:v>0.13636363636363638</c:v>
                </c:pt>
              </c:numCache>
            </c:numRef>
          </c:val>
          <c:extLst>
            <c:ext xmlns:c16="http://schemas.microsoft.com/office/drawing/2014/chart" uri="{C3380CC4-5D6E-409C-BE32-E72D297353CC}">
              <c16:uniqueId val="{00000000-9BAD-4A29-8024-7F75BC3F0917}"/>
            </c:ext>
          </c:extLst>
        </c:ser>
        <c:ser>
          <c:idx val="3"/>
          <c:order val="3"/>
          <c:tx>
            <c:strRef>
              <c:f>Feuil1!$E$1</c:f>
              <c:strCache>
                <c:ptCount val="1"/>
                <c:pt idx="0">
                  <c:v>Une majorité</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8.3333333333333329E-2</c:v>
                </c:pt>
                <c:pt idx="1">
                  <c:v>7.6923076923076941E-2</c:v>
                </c:pt>
                <c:pt idx="2">
                  <c:v>0</c:v>
                </c:pt>
                <c:pt idx="3">
                  <c:v>0</c:v>
                </c:pt>
                <c:pt idx="4">
                  <c:v>0</c:v>
                </c:pt>
                <c:pt idx="5">
                  <c:v>0</c:v>
                </c:pt>
                <c:pt idx="6">
                  <c:v>0</c:v>
                </c:pt>
                <c:pt idx="7">
                  <c:v>2.3809523809523812E-2</c:v>
                </c:pt>
                <c:pt idx="8">
                  <c:v>0</c:v>
                </c:pt>
                <c:pt idx="9">
                  <c:v>0</c:v>
                </c:pt>
                <c:pt idx="10">
                  <c:v>2.9411764705882346E-2</c:v>
                </c:pt>
                <c:pt idx="11">
                  <c:v>0</c:v>
                </c:pt>
              </c:numCache>
            </c:numRef>
          </c:val>
          <c:extLst>
            <c:ext xmlns:c16="http://schemas.microsoft.com/office/drawing/2014/chart" uri="{C3380CC4-5D6E-409C-BE32-E72D297353CC}">
              <c16:uniqueId val="{00000001-9BAD-4A29-8024-7F75BC3F0917}"/>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668192499306E-2"/>
          <c:y val="0.83110849844153201"/>
          <c:w val="0.89286280917415184"/>
          <c:h val="0.168891666978527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804885663973223"/>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c:f>
              <c:strCache>
                <c:ptCount val="1"/>
                <c:pt idx="0">
                  <c:v>Région</c:v>
                </c:pt>
              </c:strCache>
            </c:strRef>
          </c:cat>
          <c:val>
            <c:numRef>
              <c:f>Feuil1!$B$2</c:f>
              <c:numCache>
                <c:formatCode>0%</c:formatCode>
                <c:ptCount val="1"/>
                <c:pt idx="0">
                  <c:v>0.09</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c:f>
              <c:strCache>
                <c:ptCount val="1"/>
                <c:pt idx="0">
                  <c:v>Région</c:v>
                </c:pt>
              </c:strCache>
            </c:strRef>
          </c:cat>
          <c:val>
            <c:numRef>
              <c:f>Feuil1!$C$2</c:f>
              <c:numCache>
                <c:formatCode>0%</c:formatCode>
                <c:ptCount val="1"/>
                <c:pt idx="0">
                  <c:v>0.72</c:v>
                </c:pt>
              </c:numCache>
            </c:numRef>
          </c:val>
          <c:extLst>
            <c:ext xmlns:c16="http://schemas.microsoft.com/office/drawing/2014/chart" uri="{C3380CC4-5D6E-409C-BE32-E72D297353CC}">
              <c16:uniqueId val="{00000001-6217-4D40-B580-0BF29B8C2D2B}"/>
            </c:ext>
          </c:extLst>
        </c:ser>
        <c:ser>
          <c:idx val="2"/>
          <c:order val="2"/>
          <c:tx>
            <c:strRef>
              <c:f>Feuil1!$D$1</c:f>
              <c:strCache>
                <c:ptCount val="1"/>
                <c:pt idx="0">
                  <c:v>La moitié</c:v>
                </c:pt>
              </c:strCache>
            </c:strRef>
          </c:tx>
          <c:spPr>
            <a:solidFill>
              <a:schemeClr val="accent3"/>
            </a:solidFill>
            <a:ln>
              <a:noFill/>
            </a:ln>
            <a:effectLst/>
          </c:spPr>
          <c:invertIfNegative val="0"/>
          <c:cat>
            <c:strRef>
              <c:f>Feuil1!$A$2</c:f>
              <c:strCache>
                <c:ptCount val="1"/>
                <c:pt idx="0">
                  <c:v>Région</c:v>
                </c:pt>
              </c:strCache>
            </c:strRef>
          </c:cat>
          <c:val>
            <c:numRef>
              <c:f>Feuil1!$D$2</c:f>
              <c:numCache>
                <c:formatCode>0%</c:formatCode>
                <c:ptCount val="1"/>
                <c:pt idx="0">
                  <c:v>0.17</c:v>
                </c:pt>
              </c:numCache>
            </c:numRef>
          </c:val>
          <c:extLst>
            <c:ext xmlns:c16="http://schemas.microsoft.com/office/drawing/2014/chart" uri="{C3380CC4-5D6E-409C-BE32-E72D297353CC}">
              <c16:uniqueId val="{00000000-27A9-4814-AF44-44B54A35C47F}"/>
            </c:ext>
          </c:extLst>
        </c:ser>
        <c:ser>
          <c:idx val="3"/>
          <c:order val="3"/>
          <c:tx>
            <c:strRef>
              <c:f>Feuil1!$E$1</c:f>
              <c:strCache>
                <c:ptCount val="1"/>
                <c:pt idx="0">
                  <c:v>Une majorité</c:v>
                </c:pt>
              </c:strCache>
            </c:strRef>
          </c:tx>
          <c:spPr>
            <a:solidFill>
              <a:srgbClr val="666666"/>
            </a:solidFill>
            <a:ln>
              <a:noFill/>
            </a:ln>
            <a:effectLst/>
          </c:spPr>
          <c:invertIfNegative val="0"/>
          <c:cat>
            <c:strRef>
              <c:f>Feuil1!$A$2</c:f>
              <c:strCache>
                <c:ptCount val="1"/>
                <c:pt idx="0">
                  <c:v>Région</c:v>
                </c:pt>
              </c:strCache>
            </c:strRef>
          </c:cat>
          <c:val>
            <c:numRef>
              <c:f>Feuil1!$E$2</c:f>
              <c:numCache>
                <c:formatCode>0%</c:formatCode>
                <c:ptCount val="1"/>
                <c:pt idx="0">
                  <c:v>0.02</c:v>
                </c:pt>
              </c:numCache>
            </c:numRef>
          </c:val>
          <c:extLst>
            <c:ext xmlns:c16="http://schemas.microsoft.com/office/drawing/2014/chart" uri="{C3380CC4-5D6E-409C-BE32-E72D297353CC}">
              <c16:uniqueId val="{00000001-27A9-4814-AF44-44B54A35C47F}"/>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Oui, accès aux crédits officiels et informels</c:v>
                </c:pt>
              </c:strCache>
            </c:strRef>
          </c:tx>
          <c:spPr>
            <a:solidFill>
              <a:srgbClr val="66666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F2D5-48A1-89CE-CCECC9C47696}"/>
                </c:ext>
              </c:extLst>
            </c:dLbl>
            <c:dLbl>
              <c:idx val="4"/>
              <c:delete val="1"/>
              <c:extLst>
                <c:ext xmlns:c15="http://schemas.microsoft.com/office/drawing/2012/chart" uri="{CE6537A1-D6FC-4f65-9D91-7224C49458BB}"/>
                <c:ext xmlns:c16="http://schemas.microsoft.com/office/drawing/2014/chart" uri="{C3380CC4-5D6E-409C-BE32-E72D297353CC}">
                  <c16:uniqueId val="{00000004-F2D5-48A1-89CE-CCECC9C47696}"/>
                </c:ext>
              </c:extLst>
            </c:dLbl>
            <c:dLbl>
              <c:idx val="8"/>
              <c:delete val="1"/>
              <c:extLst>
                <c:ext xmlns:c15="http://schemas.microsoft.com/office/drawing/2012/chart" uri="{CE6537A1-D6FC-4f65-9D91-7224C49458BB}"/>
                <c:ext xmlns:c16="http://schemas.microsoft.com/office/drawing/2014/chart" uri="{C3380CC4-5D6E-409C-BE32-E72D297353CC}">
                  <c16:uniqueId val="{00000009-F2D5-48A1-89CE-CCECC9C476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0.75</c:v>
                </c:pt>
                <c:pt idx="1">
                  <c:v>0.10256410256410253</c:v>
                </c:pt>
                <c:pt idx="2">
                  <c:v>0.11904761904761903</c:v>
                </c:pt>
                <c:pt idx="3">
                  <c:v>0</c:v>
                </c:pt>
                <c:pt idx="4">
                  <c:v>0</c:v>
                </c:pt>
                <c:pt idx="5">
                  <c:v>0.28488372093023262</c:v>
                </c:pt>
                <c:pt idx="6">
                  <c:v>0.58333333333333337</c:v>
                </c:pt>
                <c:pt idx="7">
                  <c:v>0.21428571428571427</c:v>
                </c:pt>
                <c:pt idx="8">
                  <c:v>0</c:v>
                </c:pt>
                <c:pt idx="9">
                  <c:v>1</c:v>
                </c:pt>
                <c:pt idx="10">
                  <c:v>0.28431372549019607</c:v>
                </c:pt>
                <c:pt idx="11">
                  <c:v>4.5454545454545456E-2</c:v>
                </c:pt>
              </c:numCache>
            </c:numRef>
          </c:val>
          <c:extLst>
            <c:ext xmlns:c16="http://schemas.microsoft.com/office/drawing/2014/chart" uri="{C3380CC4-5D6E-409C-BE32-E72D297353CC}">
              <c16:uniqueId val="{00000000-DE4E-4BDA-B02C-F98D09E48A76}"/>
            </c:ext>
          </c:extLst>
        </c:ser>
        <c:ser>
          <c:idx val="1"/>
          <c:order val="1"/>
          <c:tx>
            <c:strRef>
              <c:f>Feuil1!$C$1</c:f>
              <c:strCache>
                <c:ptCount val="1"/>
                <c:pt idx="0">
                  <c:v>Oui, accès au crédit officiel</c:v>
                </c:pt>
              </c:strCache>
            </c:strRef>
          </c:tx>
          <c:spPr>
            <a:solidFill>
              <a:srgbClr val="D2CBB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F2D5-48A1-89CE-CCECC9C47696}"/>
                </c:ext>
              </c:extLst>
            </c:dLbl>
            <c:dLbl>
              <c:idx val="1"/>
              <c:delete val="1"/>
              <c:extLst>
                <c:ext xmlns:c15="http://schemas.microsoft.com/office/drawing/2012/chart" uri="{CE6537A1-D6FC-4f65-9D91-7224C49458BB}"/>
                <c:ext xmlns:c16="http://schemas.microsoft.com/office/drawing/2014/chart" uri="{C3380CC4-5D6E-409C-BE32-E72D297353CC}">
                  <c16:uniqueId val="{00000011-F2D5-48A1-89CE-CCECC9C47696}"/>
                </c:ext>
              </c:extLst>
            </c:dLbl>
            <c:dLbl>
              <c:idx val="3"/>
              <c:delete val="1"/>
              <c:extLst>
                <c:ext xmlns:c15="http://schemas.microsoft.com/office/drawing/2012/chart" uri="{CE6537A1-D6FC-4f65-9D91-7224C49458BB}"/>
                <c:ext xmlns:c16="http://schemas.microsoft.com/office/drawing/2014/chart" uri="{C3380CC4-5D6E-409C-BE32-E72D297353CC}">
                  <c16:uniqueId val="{00000002-F2D5-48A1-89CE-CCECC9C47696}"/>
                </c:ext>
              </c:extLst>
            </c:dLbl>
            <c:dLbl>
              <c:idx val="4"/>
              <c:delete val="1"/>
              <c:extLst>
                <c:ext xmlns:c15="http://schemas.microsoft.com/office/drawing/2012/chart" uri="{CE6537A1-D6FC-4f65-9D91-7224C49458BB}"/>
                <c:ext xmlns:c16="http://schemas.microsoft.com/office/drawing/2014/chart" uri="{C3380CC4-5D6E-409C-BE32-E72D297353CC}">
                  <c16:uniqueId val="{00000005-F2D5-48A1-89CE-CCECC9C47696}"/>
                </c:ext>
              </c:extLst>
            </c:dLbl>
            <c:dLbl>
              <c:idx val="5"/>
              <c:delete val="1"/>
              <c:extLst>
                <c:ext xmlns:c15="http://schemas.microsoft.com/office/drawing/2012/chart" uri="{CE6537A1-D6FC-4f65-9D91-7224C49458BB}"/>
                <c:ext xmlns:c16="http://schemas.microsoft.com/office/drawing/2014/chart" uri="{C3380CC4-5D6E-409C-BE32-E72D297353CC}">
                  <c16:uniqueId val="{00000006-F2D5-48A1-89CE-CCECC9C47696}"/>
                </c:ext>
              </c:extLst>
            </c:dLbl>
            <c:dLbl>
              <c:idx val="6"/>
              <c:delete val="1"/>
              <c:extLst>
                <c:ext xmlns:c15="http://schemas.microsoft.com/office/drawing/2012/chart" uri="{CE6537A1-D6FC-4f65-9D91-7224C49458BB}"/>
                <c:ext xmlns:c16="http://schemas.microsoft.com/office/drawing/2014/chart" uri="{C3380CC4-5D6E-409C-BE32-E72D297353CC}">
                  <c16:uniqueId val="{00000007-F2D5-48A1-89CE-CCECC9C47696}"/>
                </c:ext>
              </c:extLst>
            </c:dLbl>
            <c:dLbl>
              <c:idx val="8"/>
              <c:delete val="1"/>
              <c:extLst>
                <c:ext xmlns:c15="http://schemas.microsoft.com/office/drawing/2012/chart" uri="{CE6537A1-D6FC-4f65-9D91-7224C49458BB}"/>
                <c:ext xmlns:c16="http://schemas.microsoft.com/office/drawing/2014/chart" uri="{C3380CC4-5D6E-409C-BE32-E72D297353CC}">
                  <c16:uniqueId val="{00000008-F2D5-48A1-89CE-CCECC9C47696}"/>
                </c:ext>
              </c:extLst>
            </c:dLbl>
            <c:dLbl>
              <c:idx val="9"/>
              <c:delete val="1"/>
              <c:extLst>
                <c:ext xmlns:c15="http://schemas.microsoft.com/office/drawing/2012/chart" uri="{CE6537A1-D6FC-4f65-9D91-7224C49458BB}"/>
                <c:ext xmlns:c16="http://schemas.microsoft.com/office/drawing/2014/chart" uri="{C3380CC4-5D6E-409C-BE32-E72D297353CC}">
                  <c16:uniqueId val="{0000000C-F2D5-48A1-89CE-CCECC9C47696}"/>
                </c:ext>
              </c:extLst>
            </c:dLbl>
            <c:dLbl>
              <c:idx val="10"/>
              <c:delete val="1"/>
              <c:extLst>
                <c:ext xmlns:c15="http://schemas.microsoft.com/office/drawing/2012/chart" uri="{CE6537A1-D6FC-4f65-9D91-7224C49458BB}"/>
                <c:ext xmlns:c16="http://schemas.microsoft.com/office/drawing/2014/chart" uri="{C3380CC4-5D6E-409C-BE32-E72D297353CC}">
                  <c16:uniqueId val="{0000000F-F2D5-48A1-89CE-CCECC9C47696}"/>
                </c:ext>
              </c:extLst>
            </c:dLbl>
            <c:dLbl>
              <c:idx val="11"/>
              <c:delete val="1"/>
              <c:extLst>
                <c:ext xmlns:c15="http://schemas.microsoft.com/office/drawing/2012/chart" uri="{CE6537A1-D6FC-4f65-9D91-7224C49458BB}"/>
                <c:ext xmlns:c16="http://schemas.microsoft.com/office/drawing/2014/chart" uri="{C3380CC4-5D6E-409C-BE32-E72D297353CC}">
                  <c16:uniqueId val="{0000000E-F2D5-48A1-89CE-CCECC9C476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c:v>
                </c:pt>
                <c:pt idx="1">
                  <c:v>0</c:v>
                </c:pt>
                <c:pt idx="2">
                  <c:v>4.7619047619047609E-2</c:v>
                </c:pt>
                <c:pt idx="3">
                  <c:v>0</c:v>
                </c:pt>
                <c:pt idx="4">
                  <c:v>0</c:v>
                </c:pt>
                <c:pt idx="5">
                  <c:v>0</c:v>
                </c:pt>
                <c:pt idx="6">
                  <c:v>0</c:v>
                </c:pt>
                <c:pt idx="7">
                  <c:v>2.3809523809523808E-2</c:v>
                </c:pt>
                <c:pt idx="8">
                  <c:v>0</c:v>
                </c:pt>
                <c:pt idx="9">
                  <c:v>0</c:v>
                </c:pt>
                <c:pt idx="10">
                  <c:v>0</c:v>
                </c:pt>
                <c:pt idx="11">
                  <c:v>0</c:v>
                </c:pt>
              </c:numCache>
            </c:numRef>
          </c:val>
          <c:extLst>
            <c:ext xmlns:c16="http://schemas.microsoft.com/office/drawing/2014/chart" uri="{C3380CC4-5D6E-409C-BE32-E72D297353CC}">
              <c16:uniqueId val="{00000001-DE4E-4BDA-B02C-F98D09E48A76}"/>
            </c:ext>
          </c:extLst>
        </c:ser>
        <c:ser>
          <c:idx val="2"/>
          <c:order val="2"/>
          <c:tx>
            <c:strRef>
              <c:f>Feuil1!$D$1</c:f>
              <c:strCache>
                <c:ptCount val="1"/>
                <c:pt idx="0">
                  <c:v>Oui, accès au crédit informel</c:v>
                </c:pt>
              </c:strCache>
            </c:strRef>
          </c:tx>
          <c:spPr>
            <a:solidFill>
              <a:srgbClr val="EE5859">
                <a:alpha val="70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F2D5-48A1-89CE-CCECC9C47696}"/>
                </c:ext>
              </c:extLst>
            </c:dLbl>
            <c:dLbl>
              <c:idx val="9"/>
              <c:delete val="1"/>
              <c:extLst>
                <c:ext xmlns:c15="http://schemas.microsoft.com/office/drawing/2012/chart" uri="{CE6537A1-D6FC-4f65-9D91-7224C49458BB}"/>
                <c:ext xmlns:c16="http://schemas.microsoft.com/office/drawing/2014/chart" uri="{C3380CC4-5D6E-409C-BE32-E72D297353CC}">
                  <c16:uniqueId val="{0000000B-F2D5-48A1-89CE-CCECC9C476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c:v>
                </c:pt>
                <c:pt idx="1">
                  <c:v>0.89743589743589747</c:v>
                </c:pt>
                <c:pt idx="2">
                  <c:v>0.80952380952380965</c:v>
                </c:pt>
                <c:pt idx="3">
                  <c:v>1</c:v>
                </c:pt>
                <c:pt idx="4">
                  <c:v>0.9</c:v>
                </c:pt>
                <c:pt idx="5">
                  <c:v>0.69186046511627908</c:v>
                </c:pt>
                <c:pt idx="6">
                  <c:v>0.24999999999999997</c:v>
                </c:pt>
                <c:pt idx="7">
                  <c:v>0.7142857142857143</c:v>
                </c:pt>
                <c:pt idx="8">
                  <c:v>1</c:v>
                </c:pt>
                <c:pt idx="9">
                  <c:v>0</c:v>
                </c:pt>
                <c:pt idx="10">
                  <c:v>0.62745098039215685</c:v>
                </c:pt>
                <c:pt idx="11">
                  <c:v>0.90909090909090906</c:v>
                </c:pt>
              </c:numCache>
            </c:numRef>
          </c:val>
          <c:extLst>
            <c:ext xmlns:c16="http://schemas.microsoft.com/office/drawing/2014/chart" uri="{C3380CC4-5D6E-409C-BE32-E72D297353CC}">
              <c16:uniqueId val="{00000002-DE4E-4BDA-B02C-F98D09E48A76}"/>
            </c:ext>
          </c:extLst>
        </c:ser>
        <c:ser>
          <c:idx val="3"/>
          <c:order val="3"/>
          <c:tx>
            <c:strRef>
              <c:f>Feuil1!$E$1</c:f>
              <c:strCache>
                <c:ptCount val="1"/>
                <c:pt idx="0">
                  <c:v>Non, pas d'accès au crédit</c:v>
                </c:pt>
              </c:strCache>
            </c:strRef>
          </c:tx>
          <c:spPr>
            <a:solidFill>
              <a:srgbClr val="EE585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0-F2D5-48A1-89CE-CCECC9C47696}"/>
                </c:ext>
              </c:extLst>
            </c:dLbl>
            <c:dLbl>
              <c:idx val="3"/>
              <c:delete val="1"/>
              <c:extLst>
                <c:ext xmlns:c15="http://schemas.microsoft.com/office/drawing/2012/chart" uri="{CE6537A1-D6FC-4f65-9D91-7224C49458BB}"/>
                <c:ext xmlns:c16="http://schemas.microsoft.com/office/drawing/2014/chart" uri="{C3380CC4-5D6E-409C-BE32-E72D297353CC}">
                  <c16:uniqueId val="{00000003-F2D5-48A1-89CE-CCECC9C47696}"/>
                </c:ext>
              </c:extLst>
            </c:dLbl>
            <c:dLbl>
              <c:idx val="8"/>
              <c:delete val="1"/>
              <c:extLst>
                <c:ext xmlns:c15="http://schemas.microsoft.com/office/drawing/2012/chart" uri="{CE6537A1-D6FC-4f65-9D91-7224C49458BB}"/>
                <c:ext xmlns:c16="http://schemas.microsoft.com/office/drawing/2014/chart" uri="{C3380CC4-5D6E-409C-BE32-E72D297353CC}">
                  <c16:uniqueId val="{0000000A-F2D5-48A1-89CE-CCECC9C47696}"/>
                </c:ext>
              </c:extLst>
            </c:dLbl>
            <c:dLbl>
              <c:idx val="9"/>
              <c:delete val="1"/>
              <c:extLst>
                <c:ext xmlns:c15="http://schemas.microsoft.com/office/drawing/2012/chart" uri="{CE6537A1-D6FC-4f65-9D91-7224C49458BB}"/>
                <c:ext xmlns:c16="http://schemas.microsoft.com/office/drawing/2014/chart" uri="{C3380CC4-5D6E-409C-BE32-E72D297353CC}">
                  <c16:uniqueId val="{0000000D-F2D5-48A1-89CE-CCECC9C476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0.25</c:v>
                </c:pt>
                <c:pt idx="1">
                  <c:v>0</c:v>
                </c:pt>
                <c:pt idx="2">
                  <c:v>2.3809523809523805E-2</c:v>
                </c:pt>
                <c:pt idx="3">
                  <c:v>0</c:v>
                </c:pt>
                <c:pt idx="4">
                  <c:v>6.666666666666668E-2</c:v>
                </c:pt>
                <c:pt idx="5">
                  <c:v>2.3255813953488375E-2</c:v>
                </c:pt>
                <c:pt idx="6">
                  <c:v>0.16666666666666666</c:v>
                </c:pt>
                <c:pt idx="7">
                  <c:v>4.7619047619047616E-2</c:v>
                </c:pt>
                <c:pt idx="8">
                  <c:v>0</c:v>
                </c:pt>
                <c:pt idx="9">
                  <c:v>0</c:v>
                </c:pt>
                <c:pt idx="10">
                  <c:v>8.8235294117647051E-2</c:v>
                </c:pt>
                <c:pt idx="11">
                  <c:v>4.5454545454545456E-2</c:v>
                </c:pt>
              </c:numCache>
            </c:numRef>
          </c:val>
          <c:extLst>
            <c:ext xmlns:c16="http://schemas.microsoft.com/office/drawing/2014/chart" uri="{C3380CC4-5D6E-409C-BE32-E72D297353CC}">
              <c16:uniqueId val="{00000000-F2D5-48A1-89CE-CCECC9C47696}"/>
            </c:ext>
          </c:extLst>
        </c:ser>
        <c:dLbls>
          <c:dLblPos val="outEnd"/>
          <c:showLegendKey val="0"/>
          <c:showVal val="1"/>
          <c:showCatName val="0"/>
          <c:showSerName val="0"/>
          <c:showPercent val="0"/>
          <c:showBubbleSize val="0"/>
        </c:dLbls>
        <c:gapWidth val="219"/>
        <c:overlap val="-27"/>
        <c:axId val="510958783"/>
        <c:axId val="546112527"/>
      </c:barChart>
      <c:catAx>
        <c:axId val="51095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46112527"/>
        <c:crosses val="autoZero"/>
        <c:auto val="1"/>
        <c:lblAlgn val="ctr"/>
        <c:lblOffset val="100"/>
        <c:noMultiLvlLbl val="0"/>
      </c:catAx>
      <c:valAx>
        <c:axId val="546112527"/>
        <c:scaling>
          <c:orientation val="minMax"/>
        </c:scaling>
        <c:delete val="1"/>
        <c:axPos val="l"/>
        <c:numFmt formatCode="0%" sourceLinked="1"/>
        <c:majorTickMark val="none"/>
        <c:minorTickMark val="none"/>
        <c:tickLblPos val="nextTo"/>
        <c:crossAx val="5109587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0055039712692"/>
          <c:y val="2.736971310171165E-2"/>
          <c:w val="0.59927301540864342"/>
          <c:h val="0.88611493507535277"/>
        </c:manualLayout>
      </c:layout>
      <c:barChart>
        <c:barDir val="bar"/>
        <c:grouping val="clustered"/>
        <c:varyColors val="0"/>
        <c:ser>
          <c:idx val="0"/>
          <c:order val="0"/>
          <c:tx>
            <c:strRef>
              <c:f>Feuil1!$B$1</c:f>
              <c:strCache>
                <c:ptCount val="1"/>
                <c:pt idx="0">
                  <c:v>Emprunter de la nourriture à des proches</c:v>
                </c:pt>
              </c:strCache>
            </c:strRef>
          </c:tx>
          <c:spPr>
            <a:solidFill>
              <a:srgbClr val="58585A"/>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0.29166666666666663</c:v>
                </c:pt>
                <c:pt idx="1">
                  <c:v>0.7564102564102565</c:v>
                </c:pt>
                <c:pt idx="2">
                  <c:v>0.24999999999999997</c:v>
                </c:pt>
                <c:pt idx="3">
                  <c:v>0</c:v>
                </c:pt>
                <c:pt idx="4">
                  <c:v>0.13333333333333336</c:v>
                </c:pt>
                <c:pt idx="5">
                  <c:v>0.59883720930232565</c:v>
                </c:pt>
                <c:pt idx="6">
                  <c:v>0.29166666666666663</c:v>
                </c:pt>
                <c:pt idx="7">
                  <c:v>0.57142857142857129</c:v>
                </c:pt>
                <c:pt idx="8">
                  <c:v>1</c:v>
                </c:pt>
                <c:pt idx="9">
                  <c:v>0</c:v>
                </c:pt>
                <c:pt idx="10">
                  <c:v>0.45098039215686264</c:v>
                </c:pt>
                <c:pt idx="11">
                  <c:v>0.1818181818181818</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Manger des aliments moins appréciés ou moins chers</c:v>
                </c:pt>
              </c:strCache>
            </c:strRef>
          </c:tx>
          <c:spPr>
            <a:solidFill>
              <a:srgbClr val="EE5859">
                <a:alpha val="74902"/>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c:v>
                </c:pt>
                <c:pt idx="1">
                  <c:v>0.26923076923076927</c:v>
                </c:pt>
                <c:pt idx="2">
                  <c:v>0.80952380952380965</c:v>
                </c:pt>
                <c:pt idx="3">
                  <c:v>1</c:v>
                </c:pt>
                <c:pt idx="4">
                  <c:v>0.7</c:v>
                </c:pt>
                <c:pt idx="5">
                  <c:v>0.47093023255813954</c:v>
                </c:pt>
                <c:pt idx="6">
                  <c:v>6.2500000000000014E-2</c:v>
                </c:pt>
                <c:pt idx="7">
                  <c:v>0.29761904761904762</c:v>
                </c:pt>
                <c:pt idx="8">
                  <c:v>0</c:v>
                </c:pt>
                <c:pt idx="9">
                  <c:v>1</c:v>
                </c:pt>
                <c:pt idx="10">
                  <c:v>0.46078431372549022</c:v>
                </c:pt>
                <c:pt idx="11">
                  <c:v>0.9242424242424242</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Emprunter de l'argent à des proches</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0.66666666666666663</c:v>
                </c:pt>
                <c:pt idx="1">
                  <c:v>0.1538461538461538</c:v>
                </c:pt>
                <c:pt idx="2">
                  <c:v>0.27380952380952378</c:v>
                </c:pt>
                <c:pt idx="3">
                  <c:v>0.1111111111111111</c:v>
                </c:pt>
                <c:pt idx="4">
                  <c:v>0.33333333333333343</c:v>
                </c:pt>
                <c:pt idx="5">
                  <c:v>0.41279069767441856</c:v>
                </c:pt>
                <c:pt idx="6">
                  <c:v>0.58333333333333326</c:v>
                </c:pt>
                <c:pt idx="7">
                  <c:v>0.16666666666666666</c:v>
                </c:pt>
                <c:pt idx="8">
                  <c:v>0</c:v>
                </c:pt>
                <c:pt idx="9">
                  <c:v>0</c:v>
                </c:pt>
                <c:pt idx="10">
                  <c:v>0.23529411764705874</c:v>
                </c:pt>
                <c:pt idx="11">
                  <c:v>0.15151515151515149</c:v>
                </c:pt>
              </c:numCache>
            </c:numRef>
          </c:val>
          <c:extLst>
            <c:ext xmlns:c16="http://schemas.microsoft.com/office/drawing/2014/chart" uri="{C3380CC4-5D6E-409C-BE32-E72D297353CC}">
              <c16:uniqueId val="{00000000-49B2-43BD-925F-F3984C507979}"/>
            </c:ext>
          </c:extLst>
        </c:ser>
        <c:ser>
          <c:idx val="3"/>
          <c:order val="3"/>
          <c:tx>
            <c:strRef>
              <c:f>Feuil1!$E$1</c:f>
              <c:strCache>
                <c:ptCount val="1"/>
                <c:pt idx="0">
                  <c:v>Emprunter des BNA à  des proches</c:v>
                </c:pt>
              </c:strCache>
            </c:strRef>
          </c:tx>
          <c:spPr>
            <a:solidFill>
              <a:srgbClr val="D1D3D4"/>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0</c:v>
                </c:pt>
                <c:pt idx="1">
                  <c:v>0.19230769230769229</c:v>
                </c:pt>
                <c:pt idx="2">
                  <c:v>0</c:v>
                </c:pt>
                <c:pt idx="3">
                  <c:v>0.33333333333333331</c:v>
                </c:pt>
                <c:pt idx="4">
                  <c:v>0.16666666666666671</c:v>
                </c:pt>
                <c:pt idx="5">
                  <c:v>4.651162790697675E-2</c:v>
                </c:pt>
                <c:pt idx="6">
                  <c:v>0.20833333333333331</c:v>
                </c:pt>
                <c:pt idx="7">
                  <c:v>0.42857142857142855</c:v>
                </c:pt>
                <c:pt idx="8">
                  <c:v>1</c:v>
                </c:pt>
                <c:pt idx="9">
                  <c:v>0</c:v>
                </c:pt>
                <c:pt idx="10">
                  <c:v>0.23529411764705882</c:v>
                </c:pt>
                <c:pt idx="11">
                  <c:v>0</c:v>
                </c:pt>
              </c:numCache>
            </c:numRef>
          </c:val>
          <c:extLst>
            <c:ext xmlns:c16="http://schemas.microsoft.com/office/drawing/2014/chart" uri="{C3380CC4-5D6E-409C-BE32-E72D297353CC}">
              <c16:uniqueId val="{00000001-49B2-43BD-925F-F3984C507979}"/>
            </c:ext>
          </c:extLst>
        </c:ser>
        <c:ser>
          <c:idx val="4"/>
          <c:order val="4"/>
          <c:tx>
            <c:strRef>
              <c:f>Feuil1!$F$1</c:f>
              <c:strCache>
                <c:ptCount val="1"/>
                <c:pt idx="0">
                  <c:v>Réduire le nombre de repas par jour</c:v>
                </c:pt>
              </c:strCache>
            </c:strRef>
          </c:tx>
          <c:spPr>
            <a:solidFill>
              <a:srgbClr val="979797"/>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Feuil1!$F$2:$F$13</c:f>
              <c:numCache>
                <c:formatCode>0%</c:formatCode>
                <c:ptCount val="12"/>
                <c:pt idx="0">
                  <c:v>0.16666666666666663</c:v>
                </c:pt>
                <c:pt idx="1">
                  <c:v>0.19230769230769229</c:v>
                </c:pt>
                <c:pt idx="2">
                  <c:v>0.48809523809523819</c:v>
                </c:pt>
                <c:pt idx="3">
                  <c:v>0</c:v>
                </c:pt>
                <c:pt idx="4">
                  <c:v>0.10000000000000002</c:v>
                </c:pt>
                <c:pt idx="5">
                  <c:v>0.22674418604651156</c:v>
                </c:pt>
                <c:pt idx="6">
                  <c:v>8.3333333333333343E-2</c:v>
                </c:pt>
                <c:pt idx="7">
                  <c:v>0.25</c:v>
                </c:pt>
                <c:pt idx="8">
                  <c:v>0.33333333333333331</c:v>
                </c:pt>
                <c:pt idx="9">
                  <c:v>1</c:v>
                </c:pt>
                <c:pt idx="10">
                  <c:v>0.30392156862745096</c:v>
                </c:pt>
                <c:pt idx="11">
                  <c:v>0.69696969696969691</c:v>
                </c:pt>
              </c:numCache>
            </c:numRef>
          </c:val>
          <c:extLst>
            <c:ext xmlns:c16="http://schemas.microsoft.com/office/drawing/2014/chart" uri="{C3380CC4-5D6E-409C-BE32-E72D297353CC}">
              <c16:uniqueId val="{00000002-49B2-43BD-925F-F3984C507979}"/>
            </c:ext>
          </c:extLst>
        </c:ser>
        <c:ser>
          <c:idx val="5"/>
          <c:order val="5"/>
          <c:tx>
            <c:strRef>
              <c:f>Feuil1!$G$1</c:f>
              <c:strCache>
                <c:ptCount val="1"/>
                <c:pt idx="0">
                  <c:v>Réduire les dépenses non alimentaires</c:v>
                </c:pt>
              </c:strCache>
            </c:strRef>
          </c:tx>
          <c:spPr>
            <a:solidFill>
              <a:srgbClr val="D2CBB8"/>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Feuil1!$G$2:$G$13</c:f>
              <c:numCache>
                <c:formatCode>0%</c:formatCode>
                <c:ptCount val="12"/>
                <c:pt idx="0">
                  <c:v>0.125</c:v>
                </c:pt>
                <c:pt idx="1">
                  <c:v>7.69230769230769E-2</c:v>
                </c:pt>
                <c:pt idx="2">
                  <c:v>0.7142857142857143</c:v>
                </c:pt>
                <c:pt idx="3">
                  <c:v>0.1111111111111111</c:v>
                </c:pt>
                <c:pt idx="4">
                  <c:v>0.10000000000000002</c:v>
                </c:pt>
                <c:pt idx="5">
                  <c:v>0.30813953488372092</c:v>
                </c:pt>
                <c:pt idx="6">
                  <c:v>0.24999999999999997</c:v>
                </c:pt>
                <c:pt idx="7">
                  <c:v>0.17857142857142858</c:v>
                </c:pt>
                <c:pt idx="8">
                  <c:v>0</c:v>
                </c:pt>
                <c:pt idx="9">
                  <c:v>0</c:v>
                </c:pt>
                <c:pt idx="10">
                  <c:v>0.21568627450980388</c:v>
                </c:pt>
                <c:pt idx="11">
                  <c:v>0.66666666666666663</c:v>
                </c:pt>
              </c:numCache>
            </c:numRef>
          </c:val>
          <c:extLst>
            <c:ext xmlns:c16="http://schemas.microsoft.com/office/drawing/2014/chart" uri="{C3380CC4-5D6E-409C-BE32-E72D297353CC}">
              <c16:uniqueId val="{00000003-49B2-43BD-925F-F3984C507979}"/>
            </c:ext>
          </c:extLst>
        </c:ser>
        <c:ser>
          <c:idx val="6"/>
          <c:order val="6"/>
          <c:tx>
            <c:strRef>
              <c:f>Feuil1!$H$1</c:f>
              <c:strCache>
                <c:ptCount val="1"/>
                <c:pt idx="0">
                  <c:v>Limiter les portions de nourriture des adultes</c:v>
                </c:pt>
              </c:strCache>
            </c:strRef>
          </c:tx>
          <c:spPr>
            <a:solidFill>
              <a:schemeClr val="accent1">
                <a:lumMod val="60000"/>
              </a:scheme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Feuil1!$H$2:$H$13</c:f>
              <c:numCache>
                <c:formatCode>0%</c:formatCode>
                <c:ptCount val="12"/>
                <c:pt idx="0">
                  <c:v>8.3333333333333315E-2</c:v>
                </c:pt>
                <c:pt idx="1">
                  <c:v>0</c:v>
                </c:pt>
                <c:pt idx="2">
                  <c:v>0.50000000000000011</c:v>
                </c:pt>
                <c:pt idx="3">
                  <c:v>0.1111111111111111</c:v>
                </c:pt>
                <c:pt idx="4">
                  <c:v>0.10000000000000002</c:v>
                </c:pt>
                <c:pt idx="5">
                  <c:v>0.1744186046511628</c:v>
                </c:pt>
                <c:pt idx="6">
                  <c:v>0.16666666666666669</c:v>
                </c:pt>
                <c:pt idx="7">
                  <c:v>0.22619047619047619</c:v>
                </c:pt>
                <c:pt idx="8">
                  <c:v>0</c:v>
                </c:pt>
                <c:pt idx="9">
                  <c:v>0</c:v>
                </c:pt>
                <c:pt idx="10">
                  <c:v>0.14705882352941174</c:v>
                </c:pt>
                <c:pt idx="11">
                  <c:v>0.53030303030303028</c:v>
                </c:pt>
              </c:numCache>
            </c:numRef>
          </c:val>
          <c:extLst>
            <c:ext xmlns:c16="http://schemas.microsoft.com/office/drawing/2014/chart" uri="{C3380CC4-5D6E-409C-BE32-E72D297353CC}">
              <c16:uniqueId val="{00000004-49B2-43BD-925F-F3984C507979}"/>
            </c:ext>
          </c:extLst>
        </c:ser>
        <c:dLbls>
          <c:showLegendKey val="0"/>
          <c:showVal val="0"/>
          <c:showCatName val="0"/>
          <c:showSerName val="0"/>
          <c:showPercent val="0"/>
          <c:showBubbleSize val="0"/>
        </c:dLbls>
        <c:gapWidth val="219"/>
        <c:axId val="664123632"/>
        <c:axId val="664123960"/>
      </c:barChart>
      <c:catAx>
        <c:axId val="66412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0.73366955721071592"/>
          <c:y val="2.3045154758606561E-2"/>
          <c:w val="0.25759507224220218"/>
          <c:h val="0.9447862133271587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Oui</c:v>
                </c:pt>
              </c:strCache>
            </c:strRef>
          </c:tx>
          <c:spPr>
            <a:solidFill>
              <a:srgbClr val="58585A"/>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0.75</c:v>
                </c:pt>
                <c:pt idx="1">
                  <c:v>0.63</c:v>
                </c:pt>
                <c:pt idx="2">
                  <c:v>0.89</c:v>
                </c:pt>
                <c:pt idx="3">
                  <c:v>0.33</c:v>
                </c:pt>
                <c:pt idx="4">
                  <c:v>0.87</c:v>
                </c:pt>
                <c:pt idx="5">
                  <c:v>0.7</c:v>
                </c:pt>
                <c:pt idx="6">
                  <c:v>0.92</c:v>
                </c:pt>
                <c:pt idx="7">
                  <c:v>0.86</c:v>
                </c:pt>
                <c:pt idx="8">
                  <c:v>0.33</c:v>
                </c:pt>
                <c:pt idx="9">
                  <c:v>1</c:v>
                </c:pt>
                <c:pt idx="10">
                  <c:v>0.56999999999999995</c:v>
                </c:pt>
                <c:pt idx="11">
                  <c:v>0.83</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Non</c:v>
                </c:pt>
              </c:strCache>
            </c:strRef>
          </c:tx>
          <c:spPr>
            <a:solidFill>
              <a:srgbClr val="EE5859">
                <a:alpha val="74902"/>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0.25</c:v>
                </c:pt>
                <c:pt idx="1">
                  <c:v>0.37</c:v>
                </c:pt>
                <c:pt idx="2">
                  <c:v>0.11</c:v>
                </c:pt>
                <c:pt idx="3">
                  <c:v>0.67</c:v>
                </c:pt>
                <c:pt idx="4">
                  <c:v>0.13</c:v>
                </c:pt>
                <c:pt idx="5">
                  <c:v>0.3</c:v>
                </c:pt>
                <c:pt idx="6">
                  <c:v>0.08</c:v>
                </c:pt>
                <c:pt idx="7">
                  <c:v>0.14000000000000001</c:v>
                </c:pt>
                <c:pt idx="8">
                  <c:v>0.67</c:v>
                </c:pt>
                <c:pt idx="9">
                  <c:v>0</c:v>
                </c:pt>
                <c:pt idx="10">
                  <c:v>0.43</c:v>
                </c:pt>
                <c:pt idx="11">
                  <c:v>0.17</c:v>
                </c:pt>
              </c:numCache>
            </c:numRef>
          </c:val>
          <c:extLst>
            <c:ext xmlns:c16="http://schemas.microsoft.com/office/drawing/2014/chart" uri="{C3380CC4-5D6E-409C-BE32-E72D297353CC}">
              <c16:uniqueId val="{00000001-C767-4275-9D92-29BFA9CF6A43}"/>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668192499306E-2"/>
          <c:y val="0.83110849844153201"/>
          <c:w val="0.83158797008154084"/>
          <c:h val="0.1594875852259216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Oui</c:v>
                </c:pt>
              </c:strCache>
            </c:strRef>
          </c:tx>
          <c:spPr>
            <a:solidFill>
              <a:srgbClr val="58585A"/>
            </a:solidFill>
            <a:ln>
              <a:noFill/>
            </a:ln>
            <a:effectLst/>
          </c:spPr>
          <c:invertIfNegative val="0"/>
          <c:cat>
            <c:strRef>
              <c:f>Feuil1!$A$2</c:f>
              <c:strCache>
                <c:ptCount val="1"/>
                <c:pt idx="0">
                  <c:v>Région</c:v>
                </c:pt>
              </c:strCache>
            </c:strRef>
          </c:cat>
          <c:val>
            <c:numRef>
              <c:f>Feuil1!$B$2</c:f>
              <c:numCache>
                <c:formatCode>0%</c:formatCode>
                <c:ptCount val="1"/>
                <c:pt idx="0">
                  <c:v>0.75</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Non</c:v>
                </c:pt>
              </c:strCache>
            </c:strRef>
          </c:tx>
          <c:spPr>
            <a:solidFill>
              <a:srgbClr val="EE5859"/>
            </a:solidFill>
            <a:ln>
              <a:noFill/>
            </a:ln>
            <a:effectLst/>
          </c:spPr>
          <c:invertIfNegative val="0"/>
          <c:cat>
            <c:strRef>
              <c:f>Feuil1!$A$2</c:f>
              <c:strCache>
                <c:ptCount val="1"/>
                <c:pt idx="0">
                  <c:v>Région</c:v>
                </c:pt>
              </c:strCache>
            </c:strRef>
          </c:cat>
          <c:val>
            <c:numRef>
              <c:f>Feuil1!$C$2</c:f>
              <c:numCache>
                <c:formatCode>0%</c:formatCode>
                <c:ptCount val="1"/>
                <c:pt idx="0">
                  <c:v>0.25</c:v>
                </c:pt>
              </c:numCache>
            </c:numRef>
          </c:val>
          <c:extLst>
            <c:ext xmlns:c16="http://schemas.microsoft.com/office/drawing/2014/chart" uri="{C3380CC4-5D6E-409C-BE32-E72D297353CC}">
              <c16:uniqueId val="{00000001-6217-4D40-B580-0BF29B8C2D2B}"/>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Oui</c:v>
                </c:pt>
              </c:strCache>
            </c:strRef>
          </c:tx>
          <c:spPr>
            <a:solidFill>
              <a:srgbClr val="58585A"/>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0.49999999999999994</c:v>
                </c:pt>
                <c:pt idx="1">
                  <c:v>0.89743589743589747</c:v>
                </c:pt>
                <c:pt idx="2">
                  <c:v>0.67857142857142849</c:v>
                </c:pt>
                <c:pt idx="3">
                  <c:v>1</c:v>
                </c:pt>
                <c:pt idx="4">
                  <c:v>0.79999999999999993</c:v>
                </c:pt>
                <c:pt idx="5">
                  <c:v>0.5058139534883721</c:v>
                </c:pt>
                <c:pt idx="6">
                  <c:v>0.5</c:v>
                </c:pt>
                <c:pt idx="7">
                  <c:v>0.75</c:v>
                </c:pt>
                <c:pt idx="8">
                  <c:v>1</c:v>
                </c:pt>
                <c:pt idx="9">
                  <c:v>1</c:v>
                </c:pt>
                <c:pt idx="10">
                  <c:v>0.44117647058823523</c:v>
                </c:pt>
                <c:pt idx="11">
                  <c:v>0.83333333333333326</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Non</c:v>
                </c:pt>
              </c:strCache>
            </c:strRef>
          </c:tx>
          <c:spPr>
            <a:solidFill>
              <a:srgbClr val="EE5859">
                <a:alpha val="74902"/>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0.5</c:v>
                </c:pt>
                <c:pt idx="1">
                  <c:v>0.10256410256410253</c:v>
                </c:pt>
                <c:pt idx="2">
                  <c:v>0.29761904761904762</c:v>
                </c:pt>
                <c:pt idx="3">
                  <c:v>0</c:v>
                </c:pt>
                <c:pt idx="4">
                  <c:v>0.20000000000000004</c:v>
                </c:pt>
                <c:pt idx="5">
                  <c:v>0.49418604651162784</c:v>
                </c:pt>
                <c:pt idx="6">
                  <c:v>0.5</c:v>
                </c:pt>
                <c:pt idx="7">
                  <c:v>0.25</c:v>
                </c:pt>
                <c:pt idx="8">
                  <c:v>0</c:v>
                </c:pt>
                <c:pt idx="9">
                  <c:v>0</c:v>
                </c:pt>
                <c:pt idx="10">
                  <c:v>0.55882352941176472</c:v>
                </c:pt>
                <c:pt idx="11">
                  <c:v>0.16666666666666663</c:v>
                </c:pt>
              </c:numCache>
            </c:numRef>
          </c:val>
          <c:extLst>
            <c:ext xmlns:c16="http://schemas.microsoft.com/office/drawing/2014/chart" uri="{C3380CC4-5D6E-409C-BE32-E72D297353CC}">
              <c16:uniqueId val="{00000001-C767-4275-9D92-29BFA9CF6A43}"/>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668192499306E-2"/>
          <c:y val="0.83110849844153201"/>
          <c:w val="0.83158797008154084"/>
          <c:h val="0.1594875852259216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71312861316731"/>
          <c:y val="1.1359355871550994E-2"/>
          <c:w val="0.62640370586226513"/>
          <c:h val="0.89926301729362124"/>
        </c:manualLayout>
      </c:layout>
      <c:barChart>
        <c:barDir val="bar"/>
        <c:grouping val="clustered"/>
        <c:varyColors val="0"/>
        <c:ser>
          <c:idx val="0"/>
          <c:order val="0"/>
          <c:tx>
            <c:strRef>
              <c:f>Feuil1!$B$1</c:f>
              <c:strCache>
                <c:ptCount val="1"/>
                <c:pt idx="0">
                  <c:v>Manque de moyens de transports</c:v>
                </c:pt>
              </c:strCache>
            </c:strRef>
          </c:tx>
          <c:spPr>
            <a:solidFill>
              <a:srgbClr val="979797">
                <a:alpha val="70000"/>
              </a:srgbClr>
            </a:solidFill>
            <a:ln>
              <a:noFill/>
            </a:ln>
            <a:effectLst/>
          </c:spPr>
          <c:invertIfNegative val="0"/>
          <c:cat>
            <c:strRef>
              <c:f>Feuil1!$A$2:$A$12</c:f>
              <c:strCache>
                <c:ptCount val="11"/>
                <c:pt idx="0">
                  <c:v>Bosso</c:v>
                </c:pt>
                <c:pt idx="1">
                  <c:v>Chétimari</c:v>
                </c:pt>
                <c:pt idx="2">
                  <c:v>Diffa</c:v>
                </c:pt>
                <c:pt idx="3">
                  <c:v>Foulatari</c:v>
                </c:pt>
                <c:pt idx="4">
                  <c:v>Goudoumaria</c:v>
                </c:pt>
                <c:pt idx="5">
                  <c:v>Gueskérou</c:v>
                </c:pt>
                <c:pt idx="6">
                  <c:v>Kablewa</c:v>
                </c:pt>
                <c:pt idx="7">
                  <c:v>Maïné-Soroa</c:v>
                </c:pt>
                <c:pt idx="8">
                  <c:v>N'Gourti</c:v>
                </c:pt>
                <c:pt idx="9">
                  <c:v>N'guigmi</c:v>
                </c:pt>
                <c:pt idx="10">
                  <c:v>Toumour</c:v>
                </c:pt>
              </c:strCache>
            </c:strRef>
          </c:cat>
          <c:val>
            <c:numRef>
              <c:f>Feuil1!$B$2:$B$12</c:f>
              <c:numCache>
                <c:formatCode>0%</c:formatCode>
                <c:ptCount val="11"/>
                <c:pt idx="0">
                  <c:v>0.13</c:v>
                </c:pt>
                <c:pt idx="1">
                  <c:v>0.08</c:v>
                </c:pt>
                <c:pt idx="2">
                  <c:v>0.02</c:v>
                </c:pt>
                <c:pt idx="3">
                  <c:v>0.78</c:v>
                </c:pt>
                <c:pt idx="4">
                  <c:v>7.0000000000000007E-2</c:v>
                </c:pt>
                <c:pt idx="5">
                  <c:v>0.1</c:v>
                </c:pt>
                <c:pt idx="6">
                  <c:v>0.21</c:v>
                </c:pt>
                <c:pt idx="7">
                  <c:v>0.14000000000000001</c:v>
                </c:pt>
                <c:pt idx="8">
                  <c:v>0.67</c:v>
                </c:pt>
                <c:pt idx="9">
                  <c:v>0.17</c:v>
                </c:pt>
                <c:pt idx="10">
                  <c:v>0.03</c:v>
                </c:pt>
              </c:numCache>
            </c:numRef>
          </c:val>
          <c:extLst>
            <c:ext xmlns:c16="http://schemas.microsoft.com/office/drawing/2014/chart" uri="{C3380CC4-5D6E-409C-BE32-E72D297353CC}">
              <c16:uniqueId val="{00000000-376A-480E-A3F9-1D612AFBE0C4}"/>
            </c:ext>
          </c:extLst>
        </c:ser>
        <c:ser>
          <c:idx val="1"/>
          <c:order val="1"/>
          <c:tx>
            <c:strRef>
              <c:f>Feuil1!$C$1</c:f>
              <c:strCache>
                <c:ptCount val="1"/>
                <c:pt idx="0">
                  <c:v>Distance trop importante à parcourir</c:v>
                </c:pt>
              </c:strCache>
            </c:strRef>
          </c:tx>
          <c:spPr>
            <a:solidFill>
              <a:srgbClr val="EE5859"/>
            </a:solidFill>
            <a:ln>
              <a:noFill/>
            </a:ln>
            <a:effectLst/>
          </c:spPr>
          <c:invertIfNegative val="0"/>
          <c:cat>
            <c:strRef>
              <c:f>Feuil1!$A$2:$A$12</c:f>
              <c:strCache>
                <c:ptCount val="11"/>
                <c:pt idx="0">
                  <c:v>Bosso</c:v>
                </c:pt>
                <c:pt idx="1">
                  <c:v>Chétimari</c:v>
                </c:pt>
                <c:pt idx="2">
                  <c:v>Diffa</c:v>
                </c:pt>
                <c:pt idx="3">
                  <c:v>Foulatari</c:v>
                </c:pt>
                <c:pt idx="4">
                  <c:v>Goudoumaria</c:v>
                </c:pt>
                <c:pt idx="5">
                  <c:v>Gueskérou</c:v>
                </c:pt>
                <c:pt idx="6">
                  <c:v>Kablewa</c:v>
                </c:pt>
                <c:pt idx="7">
                  <c:v>Maïné-Soroa</c:v>
                </c:pt>
                <c:pt idx="8">
                  <c:v>N'Gourti</c:v>
                </c:pt>
                <c:pt idx="9">
                  <c:v>N'guigmi</c:v>
                </c:pt>
                <c:pt idx="10">
                  <c:v>Toumour</c:v>
                </c:pt>
              </c:strCache>
            </c:strRef>
          </c:cat>
          <c:val>
            <c:numRef>
              <c:f>Feuil1!$C$2:$C$12</c:f>
              <c:numCache>
                <c:formatCode>0%</c:formatCode>
                <c:ptCount val="11"/>
                <c:pt idx="0">
                  <c:v>0.25</c:v>
                </c:pt>
                <c:pt idx="1">
                  <c:v>0.28000000000000003</c:v>
                </c:pt>
                <c:pt idx="2">
                  <c:v>0.04</c:v>
                </c:pt>
                <c:pt idx="3">
                  <c:v>0.67</c:v>
                </c:pt>
                <c:pt idx="4">
                  <c:v>0.13</c:v>
                </c:pt>
                <c:pt idx="5">
                  <c:v>0.23</c:v>
                </c:pt>
                <c:pt idx="6">
                  <c:v>0.04</c:v>
                </c:pt>
                <c:pt idx="7">
                  <c:v>7.0000000000000007E-2</c:v>
                </c:pt>
                <c:pt idx="8">
                  <c:v>0.67</c:v>
                </c:pt>
                <c:pt idx="9">
                  <c:v>0.24</c:v>
                </c:pt>
                <c:pt idx="10">
                  <c:v>0.14000000000000001</c:v>
                </c:pt>
              </c:numCache>
            </c:numRef>
          </c:val>
          <c:extLst>
            <c:ext xmlns:c16="http://schemas.microsoft.com/office/drawing/2014/chart" uri="{C3380CC4-5D6E-409C-BE32-E72D297353CC}">
              <c16:uniqueId val="{00000001-376A-480E-A3F9-1D612AFBE0C4}"/>
            </c:ext>
          </c:extLst>
        </c:ser>
        <c:ser>
          <c:idx val="2"/>
          <c:order val="2"/>
          <c:tx>
            <c:strRef>
              <c:f>Feuil1!$D$1</c:f>
              <c:strCache>
                <c:ptCount val="1"/>
                <c:pt idx="0">
                  <c:v>Insécurité sur la route ou sur les marchés</c:v>
                </c:pt>
              </c:strCache>
            </c:strRef>
          </c:tx>
          <c:spPr>
            <a:solidFill>
              <a:srgbClr val="D2CBB8"/>
            </a:solidFill>
            <a:ln>
              <a:noFill/>
            </a:ln>
            <a:effectLst/>
          </c:spPr>
          <c:invertIfNegative val="0"/>
          <c:cat>
            <c:strRef>
              <c:f>Feuil1!$A$2:$A$12</c:f>
              <c:strCache>
                <c:ptCount val="11"/>
                <c:pt idx="0">
                  <c:v>Bosso</c:v>
                </c:pt>
                <c:pt idx="1">
                  <c:v>Chétimari</c:v>
                </c:pt>
                <c:pt idx="2">
                  <c:v>Diffa</c:v>
                </c:pt>
                <c:pt idx="3">
                  <c:v>Foulatari</c:v>
                </c:pt>
                <c:pt idx="4">
                  <c:v>Goudoumaria</c:v>
                </c:pt>
                <c:pt idx="5">
                  <c:v>Gueskérou</c:v>
                </c:pt>
                <c:pt idx="6">
                  <c:v>Kablewa</c:v>
                </c:pt>
                <c:pt idx="7">
                  <c:v>Maïné-Soroa</c:v>
                </c:pt>
                <c:pt idx="8">
                  <c:v>N'Gourti</c:v>
                </c:pt>
                <c:pt idx="9">
                  <c:v>N'guigmi</c:v>
                </c:pt>
                <c:pt idx="10">
                  <c:v>Toumour</c:v>
                </c:pt>
              </c:strCache>
            </c:strRef>
          </c:cat>
          <c:val>
            <c:numRef>
              <c:f>Feuil1!$D$2:$D$12</c:f>
              <c:numCache>
                <c:formatCode>0%</c:formatCode>
                <c:ptCount val="11"/>
                <c:pt idx="0">
                  <c:v>0.13</c:v>
                </c:pt>
                <c:pt idx="1">
                  <c:v>0.03</c:v>
                </c:pt>
                <c:pt idx="2">
                  <c:v>0</c:v>
                </c:pt>
                <c:pt idx="3">
                  <c:v>0</c:v>
                </c:pt>
                <c:pt idx="4">
                  <c:v>0</c:v>
                </c:pt>
                <c:pt idx="5">
                  <c:v>0.19</c:v>
                </c:pt>
                <c:pt idx="6">
                  <c:v>0</c:v>
                </c:pt>
                <c:pt idx="7">
                  <c:v>0</c:v>
                </c:pt>
                <c:pt idx="8">
                  <c:v>0</c:v>
                </c:pt>
                <c:pt idx="9">
                  <c:v>0.02</c:v>
                </c:pt>
                <c:pt idx="10">
                  <c:v>0.12</c:v>
                </c:pt>
              </c:numCache>
            </c:numRef>
          </c:val>
          <c:extLst>
            <c:ext xmlns:c16="http://schemas.microsoft.com/office/drawing/2014/chart" uri="{C3380CC4-5D6E-409C-BE32-E72D297353CC}">
              <c16:uniqueId val="{00000002-376A-480E-A3F9-1D612AFBE0C4}"/>
            </c:ext>
          </c:extLst>
        </c:ser>
        <c:ser>
          <c:idx val="3"/>
          <c:order val="3"/>
          <c:tx>
            <c:strRef>
              <c:f>Feuil1!$E$1</c:f>
              <c:strCache>
                <c:ptCount val="1"/>
                <c:pt idx="0">
                  <c:v>Problèmes de déplacements liées au COVID-19</c:v>
                </c:pt>
              </c:strCache>
            </c:strRef>
          </c:tx>
          <c:spPr>
            <a:solidFill>
              <a:srgbClr val="666666"/>
            </a:solidFill>
            <a:ln>
              <a:noFill/>
            </a:ln>
            <a:effectLst/>
          </c:spPr>
          <c:invertIfNegative val="0"/>
          <c:cat>
            <c:strRef>
              <c:f>Feuil1!$A$2:$A$12</c:f>
              <c:strCache>
                <c:ptCount val="11"/>
                <c:pt idx="0">
                  <c:v>Bosso</c:v>
                </c:pt>
                <c:pt idx="1">
                  <c:v>Chétimari</c:v>
                </c:pt>
                <c:pt idx="2">
                  <c:v>Diffa</c:v>
                </c:pt>
                <c:pt idx="3">
                  <c:v>Foulatari</c:v>
                </c:pt>
                <c:pt idx="4">
                  <c:v>Goudoumaria</c:v>
                </c:pt>
                <c:pt idx="5">
                  <c:v>Gueskérou</c:v>
                </c:pt>
                <c:pt idx="6">
                  <c:v>Kablewa</c:v>
                </c:pt>
                <c:pt idx="7">
                  <c:v>Maïné-Soroa</c:v>
                </c:pt>
                <c:pt idx="8">
                  <c:v>N'Gourti</c:v>
                </c:pt>
                <c:pt idx="9">
                  <c:v>N'guigmi</c:v>
                </c:pt>
                <c:pt idx="10">
                  <c:v>Toumour</c:v>
                </c:pt>
              </c:strCache>
            </c:strRef>
          </c:cat>
          <c:val>
            <c:numRef>
              <c:f>Feuil1!$E$2:$E$12</c:f>
              <c:numCache>
                <c:formatCode>0%</c:formatCode>
                <c:ptCount val="11"/>
                <c:pt idx="0">
                  <c:v>0</c:v>
                </c:pt>
                <c:pt idx="1">
                  <c:v>0.16666666666666663</c:v>
                </c:pt>
                <c:pt idx="2">
                  <c:v>0.19047619047619044</c:v>
                </c:pt>
                <c:pt idx="3">
                  <c:v>0.44444444444444442</c:v>
                </c:pt>
                <c:pt idx="4">
                  <c:v>3.3333333333333333E-2</c:v>
                </c:pt>
                <c:pt idx="5">
                  <c:v>0.44767441860465118</c:v>
                </c:pt>
                <c:pt idx="6">
                  <c:v>0</c:v>
                </c:pt>
                <c:pt idx="7">
                  <c:v>4.7619047619047609E-2</c:v>
                </c:pt>
                <c:pt idx="8">
                  <c:v>0</c:v>
                </c:pt>
                <c:pt idx="9">
                  <c:v>0.13725490196078424</c:v>
                </c:pt>
                <c:pt idx="10">
                  <c:v>0</c:v>
                </c:pt>
              </c:numCache>
            </c:numRef>
          </c:val>
          <c:extLst>
            <c:ext xmlns:c16="http://schemas.microsoft.com/office/drawing/2014/chart" uri="{C3380CC4-5D6E-409C-BE32-E72D297353CC}">
              <c16:uniqueId val="{00000003-376A-480E-A3F9-1D612AFBE0C4}"/>
            </c:ext>
          </c:extLst>
        </c:ser>
        <c:ser>
          <c:idx val="4"/>
          <c:order val="4"/>
          <c:tx>
            <c:strRef>
              <c:f>Feuil1!$F$1</c:f>
              <c:strCache>
                <c:ptCount val="1"/>
                <c:pt idx="0">
                  <c:v>Problèmes d'approvisionnement des marchés liés au COVID-19</c:v>
                </c:pt>
              </c:strCache>
            </c:strRef>
          </c:tx>
          <c:spPr>
            <a:solidFill>
              <a:schemeClr val="accent5">
                <a:lumMod val="50000"/>
                <a:alpha val="70000"/>
              </a:schemeClr>
            </a:solidFill>
            <a:ln>
              <a:noFill/>
            </a:ln>
            <a:effectLst/>
          </c:spPr>
          <c:invertIfNegative val="0"/>
          <c:cat>
            <c:strRef>
              <c:f>Feuil1!$A$2:$A$12</c:f>
              <c:strCache>
                <c:ptCount val="11"/>
                <c:pt idx="0">
                  <c:v>Bosso</c:v>
                </c:pt>
                <c:pt idx="1">
                  <c:v>Chétimari</c:v>
                </c:pt>
                <c:pt idx="2">
                  <c:v>Diffa</c:v>
                </c:pt>
                <c:pt idx="3">
                  <c:v>Foulatari</c:v>
                </c:pt>
                <c:pt idx="4">
                  <c:v>Goudoumaria</c:v>
                </c:pt>
                <c:pt idx="5">
                  <c:v>Gueskérou</c:v>
                </c:pt>
                <c:pt idx="6">
                  <c:v>Kablewa</c:v>
                </c:pt>
                <c:pt idx="7">
                  <c:v>Maïné-Soroa</c:v>
                </c:pt>
                <c:pt idx="8">
                  <c:v>N'Gourti</c:v>
                </c:pt>
                <c:pt idx="9">
                  <c:v>N'guigmi</c:v>
                </c:pt>
                <c:pt idx="10">
                  <c:v>Toumour</c:v>
                </c:pt>
              </c:strCache>
            </c:strRef>
          </c:cat>
          <c:val>
            <c:numRef>
              <c:f>Feuil1!$F$2:$F$12</c:f>
              <c:numCache>
                <c:formatCode>0%</c:formatCode>
                <c:ptCount val="11"/>
                <c:pt idx="0">
                  <c:v>0</c:v>
                </c:pt>
                <c:pt idx="1">
                  <c:v>6.4102564102564069E-2</c:v>
                </c:pt>
                <c:pt idx="2">
                  <c:v>0.14285714285714279</c:v>
                </c:pt>
                <c:pt idx="3">
                  <c:v>0</c:v>
                </c:pt>
                <c:pt idx="4">
                  <c:v>3.3333333333333333E-2</c:v>
                </c:pt>
                <c:pt idx="5">
                  <c:v>0.29069767441860467</c:v>
                </c:pt>
                <c:pt idx="6">
                  <c:v>0</c:v>
                </c:pt>
                <c:pt idx="7">
                  <c:v>2.3809523809523801E-2</c:v>
                </c:pt>
                <c:pt idx="8">
                  <c:v>0</c:v>
                </c:pt>
                <c:pt idx="9">
                  <c:v>5.8823529411764684E-2</c:v>
                </c:pt>
                <c:pt idx="10">
                  <c:v>0</c:v>
                </c:pt>
              </c:numCache>
            </c:numRef>
          </c:val>
          <c:extLst>
            <c:ext xmlns:c16="http://schemas.microsoft.com/office/drawing/2014/chart" uri="{C3380CC4-5D6E-409C-BE32-E72D297353CC}">
              <c16:uniqueId val="{00000004-376A-480E-A3F9-1D612AFBE0C4}"/>
            </c:ext>
          </c:extLst>
        </c:ser>
        <c:dLbls>
          <c:showLegendKey val="0"/>
          <c:showVal val="0"/>
          <c:showCatName val="0"/>
          <c:showSerName val="0"/>
          <c:showPercent val="0"/>
          <c:showBubbleSize val="0"/>
        </c:dLbls>
        <c:gapWidth val="50"/>
        <c:axId val="717345864"/>
        <c:axId val="717342912"/>
      </c:barChart>
      <c:catAx>
        <c:axId val="71734586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7342912"/>
        <c:crosses val="autoZero"/>
        <c:auto val="1"/>
        <c:lblAlgn val="ctr"/>
        <c:lblOffset val="100"/>
        <c:noMultiLvlLbl val="0"/>
      </c:catAx>
      <c:valAx>
        <c:axId val="717342912"/>
        <c:scaling>
          <c:orientation val="minMax"/>
          <c:max val="0.8"/>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7345864"/>
        <c:crosses val="autoZero"/>
        <c:crossBetween val="between"/>
      </c:valAx>
      <c:spPr>
        <a:noFill/>
        <a:ln>
          <a:noFill/>
        </a:ln>
        <a:effectLst/>
      </c:spPr>
    </c:plotArea>
    <c:legend>
      <c:legendPos val="r"/>
      <c:layout>
        <c:manualLayout>
          <c:xMode val="edge"/>
          <c:yMode val="edge"/>
          <c:x val="0.75236293066207982"/>
          <c:y val="4.678937156795511E-2"/>
          <c:w val="0.24763706933792018"/>
          <c:h val="0.889581614490282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c:v>
                </c:pt>
                <c:pt idx="1">
                  <c:v>0</c:v>
                </c:pt>
                <c:pt idx="2">
                  <c:v>0.21428571428571427</c:v>
                </c:pt>
                <c:pt idx="3">
                  <c:v>0.88888888888888884</c:v>
                </c:pt>
                <c:pt idx="4">
                  <c:v>0.26666666666666672</c:v>
                </c:pt>
                <c:pt idx="5">
                  <c:v>9.8837209302325577E-2</c:v>
                </c:pt>
                <c:pt idx="6">
                  <c:v>0.20833333333333331</c:v>
                </c:pt>
                <c:pt idx="7">
                  <c:v>0.19047619047619047</c:v>
                </c:pt>
                <c:pt idx="8">
                  <c:v>1</c:v>
                </c:pt>
                <c:pt idx="9">
                  <c:v>0</c:v>
                </c:pt>
                <c:pt idx="10">
                  <c:v>5.8823529411764705E-2</c:v>
                </c:pt>
                <c:pt idx="11">
                  <c:v>0.33333333333333337</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0.54166666666666663</c:v>
                </c:pt>
                <c:pt idx="1">
                  <c:v>0.79487179487179493</c:v>
                </c:pt>
                <c:pt idx="2">
                  <c:v>0.29761904761904762</c:v>
                </c:pt>
                <c:pt idx="3">
                  <c:v>0</c:v>
                </c:pt>
                <c:pt idx="4">
                  <c:v>0.56666666666666665</c:v>
                </c:pt>
                <c:pt idx="5">
                  <c:v>0.31395348837209303</c:v>
                </c:pt>
                <c:pt idx="6">
                  <c:v>0.45833333333333331</c:v>
                </c:pt>
                <c:pt idx="7">
                  <c:v>0.32142857142857145</c:v>
                </c:pt>
                <c:pt idx="8">
                  <c:v>0</c:v>
                </c:pt>
                <c:pt idx="9">
                  <c:v>0</c:v>
                </c:pt>
                <c:pt idx="10">
                  <c:v>0.48039215686274495</c:v>
                </c:pt>
                <c:pt idx="11">
                  <c:v>0.19696969696969696</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La moitié</c:v>
                </c:pt>
              </c:strCache>
            </c:strRef>
          </c:tx>
          <c:spPr>
            <a:solidFill>
              <a:srgbClr val="D1D3D4"/>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0.375</c:v>
                </c:pt>
                <c:pt idx="1">
                  <c:v>0.20512820512820512</c:v>
                </c:pt>
                <c:pt idx="2">
                  <c:v>0.22619047619047619</c:v>
                </c:pt>
                <c:pt idx="3">
                  <c:v>0.1111111111111111</c:v>
                </c:pt>
                <c:pt idx="4">
                  <c:v>6.666666666666668E-2</c:v>
                </c:pt>
                <c:pt idx="5">
                  <c:v>0.26744186046511625</c:v>
                </c:pt>
                <c:pt idx="6">
                  <c:v>8.3333333333333329E-2</c:v>
                </c:pt>
                <c:pt idx="7">
                  <c:v>0.25</c:v>
                </c:pt>
                <c:pt idx="8">
                  <c:v>0</c:v>
                </c:pt>
                <c:pt idx="9">
                  <c:v>0</c:v>
                </c:pt>
                <c:pt idx="10">
                  <c:v>0.35294117647058826</c:v>
                </c:pt>
                <c:pt idx="11">
                  <c:v>0.15151515151515149</c:v>
                </c:pt>
              </c:numCache>
            </c:numRef>
          </c:val>
          <c:extLst>
            <c:ext xmlns:c16="http://schemas.microsoft.com/office/drawing/2014/chart" uri="{C3380CC4-5D6E-409C-BE32-E72D297353CC}">
              <c16:uniqueId val="{00000000-9BAD-4A29-8024-7F75BC3F0917}"/>
            </c:ext>
          </c:extLst>
        </c:ser>
        <c:ser>
          <c:idx val="3"/>
          <c:order val="3"/>
          <c:tx>
            <c:strRef>
              <c:f>Feuil1!$E$1</c:f>
              <c:strCache>
                <c:ptCount val="1"/>
                <c:pt idx="0">
                  <c:v>Une majorité</c:v>
                </c:pt>
              </c:strCache>
            </c:strRef>
          </c:tx>
          <c:spPr>
            <a:solidFill>
              <a:srgbClr val="979797"/>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8.3333333333333329E-2</c:v>
                </c:pt>
                <c:pt idx="1">
                  <c:v>0</c:v>
                </c:pt>
                <c:pt idx="2">
                  <c:v>0.26190476190476192</c:v>
                </c:pt>
                <c:pt idx="3">
                  <c:v>0</c:v>
                </c:pt>
                <c:pt idx="4">
                  <c:v>6.666666666666668E-2</c:v>
                </c:pt>
                <c:pt idx="5">
                  <c:v>0.20930232558139533</c:v>
                </c:pt>
                <c:pt idx="6">
                  <c:v>0.25</c:v>
                </c:pt>
                <c:pt idx="7">
                  <c:v>0.17857142857142858</c:v>
                </c:pt>
                <c:pt idx="8">
                  <c:v>0</c:v>
                </c:pt>
                <c:pt idx="9">
                  <c:v>1</c:v>
                </c:pt>
                <c:pt idx="10">
                  <c:v>4.9019607843137247E-2</c:v>
                </c:pt>
                <c:pt idx="11">
                  <c:v>0.2424242424242424</c:v>
                </c:pt>
              </c:numCache>
            </c:numRef>
          </c:val>
          <c:extLst>
            <c:ext xmlns:c16="http://schemas.microsoft.com/office/drawing/2014/chart" uri="{C3380CC4-5D6E-409C-BE32-E72D297353CC}">
              <c16:uniqueId val="{00000001-9BAD-4A29-8024-7F75BC3F0917}"/>
            </c:ext>
          </c:extLst>
        </c:ser>
        <c:ser>
          <c:idx val="4"/>
          <c:order val="4"/>
          <c:tx>
            <c:strRef>
              <c:f>Feuil1!$F$1</c:f>
              <c:strCache>
                <c:ptCount val="1"/>
                <c:pt idx="0">
                  <c:v>L'ensemble</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Feuil1!$F$2:$F$13</c:f>
              <c:numCache>
                <c:formatCode>0%</c:formatCode>
                <c:ptCount val="12"/>
                <c:pt idx="0">
                  <c:v>0</c:v>
                </c:pt>
                <c:pt idx="1">
                  <c:v>0</c:v>
                </c:pt>
                <c:pt idx="2">
                  <c:v>0</c:v>
                </c:pt>
                <c:pt idx="3">
                  <c:v>0</c:v>
                </c:pt>
                <c:pt idx="4">
                  <c:v>3.333333333333334E-2</c:v>
                </c:pt>
                <c:pt idx="5">
                  <c:v>0.11046511627906976</c:v>
                </c:pt>
                <c:pt idx="6">
                  <c:v>0</c:v>
                </c:pt>
                <c:pt idx="7">
                  <c:v>5.9523809523809521E-2</c:v>
                </c:pt>
                <c:pt idx="8">
                  <c:v>0</c:v>
                </c:pt>
                <c:pt idx="9">
                  <c:v>0</c:v>
                </c:pt>
                <c:pt idx="10">
                  <c:v>5.8823529411764705E-2</c:v>
                </c:pt>
                <c:pt idx="11">
                  <c:v>7.5757575757575746E-2</c:v>
                </c:pt>
              </c:numCache>
            </c:numRef>
          </c:val>
          <c:extLst>
            <c:ext xmlns:c16="http://schemas.microsoft.com/office/drawing/2014/chart" uri="{C3380CC4-5D6E-409C-BE32-E72D297353CC}">
              <c16:uniqueId val="{00000000-8861-493C-845E-AAE30E34E4F3}"/>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712877764474E-2"/>
          <c:y val="0.78222492147840561"/>
          <c:w val="0.93656728712223558"/>
          <c:h val="0.168891666978527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87401977497441"/>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c:f>
              <c:strCache>
                <c:ptCount val="1"/>
                <c:pt idx="0">
                  <c:v>Région</c:v>
                </c:pt>
              </c:strCache>
            </c:strRef>
          </c:cat>
          <c:val>
            <c:numRef>
              <c:f>Feuil1!$B$2</c:f>
              <c:numCache>
                <c:formatCode>0%</c:formatCode>
                <c:ptCount val="1"/>
                <c:pt idx="0">
                  <c:v>0.17</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c:f>
              <c:strCache>
                <c:ptCount val="1"/>
                <c:pt idx="0">
                  <c:v>Région</c:v>
                </c:pt>
              </c:strCache>
            </c:strRef>
          </c:cat>
          <c:val>
            <c:numRef>
              <c:f>Feuil1!$C$2</c:f>
              <c:numCache>
                <c:formatCode>0%</c:formatCode>
                <c:ptCount val="1"/>
                <c:pt idx="0">
                  <c:v>0.4</c:v>
                </c:pt>
              </c:numCache>
            </c:numRef>
          </c:val>
          <c:extLst>
            <c:ext xmlns:c16="http://schemas.microsoft.com/office/drawing/2014/chart" uri="{C3380CC4-5D6E-409C-BE32-E72D297353CC}">
              <c16:uniqueId val="{00000001-6217-4D40-B580-0BF29B8C2D2B}"/>
            </c:ext>
          </c:extLst>
        </c:ser>
        <c:ser>
          <c:idx val="2"/>
          <c:order val="2"/>
          <c:tx>
            <c:strRef>
              <c:f>Feuil1!$D$1</c:f>
              <c:strCache>
                <c:ptCount val="1"/>
                <c:pt idx="0">
                  <c:v>La moitié</c:v>
                </c:pt>
              </c:strCache>
            </c:strRef>
          </c:tx>
          <c:spPr>
            <a:solidFill>
              <a:srgbClr val="D1D3D4"/>
            </a:solidFill>
            <a:ln>
              <a:noFill/>
            </a:ln>
            <a:effectLst/>
          </c:spPr>
          <c:invertIfNegative val="0"/>
          <c:cat>
            <c:strRef>
              <c:f>Feuil1!$A$2</c:f>
              <c:strCache>
                <c:ptCount val="1"/>
                <c:pt idx="0">
                  <c:v>Région</c:v>
                </c:pt>
              </c:strCache>
            </c:strRef>
          </c:cat>
          <c:val>
            <c:numRef>
              <c:f>Feuil1!$D$2</c:f>
              <c:numCache>
                <c:formatCode>0%</c:formatCode>
                <c:ptCount val="1"/>
                <c:pt idx="0">
                  <c:v>0.22</c:v>
                </c:pt>
              </c:numCache>
            </c:numRef>
          </c:val>
          <c:extLst>
            <c:ext xmlns:c16="http://schemas.microsoft.com/office/drawing/2014/chart" uri="{C3380CC4-5D6E-409C-BE32-E72D297353CC}">
              <c16:uniqueId val="{00000000-27A9-4814-AF44-44B54A35C47F}"/>
            </c:ext>
          </c:extLst>
        </c:ser>
        <c:ser>
          <c:idx val="3"/>
          <c:order val="3"/>
          <c:tx>
            <c:strRef>
              <c:f>Feuil1!$E$1</c:f>
              <c:strCache>
                <c:ptCount val="1"/>
                <c:pt idx="0">
                  <c:v>Une majorité</c:v>
                </c:pt>
              </c:strCache>
            </c:strRef>
          </c:tx>
          <c:spPr>
            <a:solidFill>
              <a:srgbClr val="979797"/>
            </a:solidFill>
            <a:ln>
              <a:noFill/>
            </a:ln>
            <a:effectLst/>
          </c:spPr>
          <c:invertIfNegative val="0"/>
          <c:cat>
            <c:strRef>
              <c:f>Feuil1!$A$2</c:f>
              <c:strCache>
                <c:ptCount val="1"/>
                <c:pt idx="0">
                  <c:v>Région</c:v>
                </c:pt>
              </c:strCache>
            </c:strRef>
          </c:cat>
          <c:val>
            <c:numRef>
              <c:f>Feuil1!$E$2</c:f>
              <c:numCache>
                <c:formatCode>0%</c:formatCode>
                <c:ptCount val="1"/>
                <c:pt idx="0">
                  <c:v>0.16</c:v>
                </c:pt>
              </c:numCache>
            </c:numRef>
          </c:val>
          <c:extLst>
            <c:ext xmlns:c16="http://schemas.microsoft.com/office/drawing/2014/chart" uri="{C3380CC4-5D6E-409C-BE32-E72D297353CC}">
              <c16:uniqueId val="{00000001-27A9-4814-AF44-44B54A35C47F}"/>
            </c:ext>
          </c:extLst>
        </c:ser>
        <c:ser>
          <c:idx val="4"/>
          <c:order val="4"/>
          <c:tx>
            <c:strRef>
              <c:f>Feuil1!$F$1</c:f>
              <c:strCache>
                <c:ptCount val="1"/>
                <c:pt idx="0">
                  <c:v>L'ensemble</c:v>
                </c:pt>
              </c:strCache>
            </c:strRef>
          </c:tx>
          <c:spPr>
            <a:solidFill>
              <a:srgbClr val="666666"/>
            </a:solidFill>
            <a:ln>
              <a:noFill/>
            </a:ln>
            <a:effectLst/>
          </c:spPr>
          <c:invertIfNegative val="0"/>
          <c:cat>
            <c:strRef>
              <c:f>Feuil1!$A$2</c:f>
              <c:strCache>
                <c:ptCount val="1"/>
                <c:pt idx="0">
                  <c:v>Région</c:v>
                </c:pt>
              </c:strCache>
            </c:strRef>
          </c:cat>
          <c:val>
            <c:numRef>
              <c:f>Feuil1!$F$2</c:f>
              <c:numCache>
                <c:formatCode>0%</c:formatCode>
                <c:ptCount val="1"/>
                <c:pt idx="0">
                  <c:v>0.05</c:v>
                </c:pt>
              </c:numCache>
            </c:numRef>
          </c:val>
          <c:extLst>
            <c:ext xmlns:c16="http://schemas.microsoft.com/office/drawing/2014/chart" uri="{C3380CC4-5D6E-409C-BE32-E72D297353CC}">
              <c16:uniqueId val="{00000000-6F1A-4BE3-8890-C43E5BAB7BF1}"/>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40987886845581E-2"/>
          <c:y val="0.15562487270203601"/>
          <c:w val="0.43519950938693147"/>
          <c:h val="0.68398101217050911"/>
        </c:manualLayout>
      </c:layout>
      <c:barChart>
        <c:barDir val="col"/>
        <c:grouping val="clustered"/>
        <c:varyColors val="0"/>
        <c:ser>
          <c:idx val="0"/>
          <c:order val="0"/>
          <c:tx>
            <c:strRef>
              <c:f>Feuil1!$B$1</c:f>
              <c:strCache>
                <c:ptCount val="1"/>
                <c:pt idx="0">
                  <c:v>Assistance en nature</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0.81</c:v>
                </c:pt>
              </c:numCache>
            </c:numRef>
          </c:val>
          <c:extLst>
            <c:ext xmlns:c16="http://schemas.microsoft.com/office/drawing/2014/chart" uri="{C3380CC4-5D6E-409C-BE32-E72D297353CC}">
              <c16:uniqueId val="{00000000-AD29-4048-8DF0-3FC8366ED461}"/>
            </c:ext>
          </c:extLst>
        </c:ser>
        <c:ser>
          <c:idx val="1"/>
          <c:order val="1"/>
          <c:tx>
            <c:strRef>
              <c:f>Feuil1!$C$1</c:f>
              <c:strCache>
                <c:ptCount val="1"/>
                <c:pt idx="0">
                  <c:v>Transfert monétaire</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0.28999999999999998</c:v>
                </c:pt>
              </c:numCache>
            </c:numRef>
          </c:val>
          <c:extLst>
            <c:ext xmlns:c16="http://schemas.microsoft.com/office/drawing/2014/chart" uri="{C3380CC4-5D6E-409C-BE32-E72D297353CC}">
              <c16:uniqueId val="{00000001-AD29-4048-8DF0-3FC8366ED461}"/>
            </c:ext>
          </c:extLst>
        </c:ser>
        <c:ser>
          <c:idx val="2"/>
          <c:order val="2"/>
          <c:tx>
            <c:strRef>
              <c:f>Feuil1!$D$1</c:f>
              <c:strCache>
                <c:ptCount val="1"/>
                <c:pt idx="0">
                  <c:v>Soutien à des Activités Génératrices de Revenus (AGR)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0.08</c:v>
                </c:pt>
              </c:numCache>
            </c:numRef>
          </c:val>
          <c:extLst>
            <c:ext xmlns:c16="http://schemas.microsoft.com/office/drawing/2014/chart" uri="{C3380CC4-5D6E-409C-BE32-E72D297353CC}">
              <c16:uniqueId val="{00000002-AD29-4048-8DF0-3FC8366ED461}"/>
            </c:ext>
          </c:extLst>
        </c:ser>
        <c:ser>
          <c:idx val="3"/>
          <c:order val="3"/>
          <c:tx>
            <c:strRef>
              <c:f>Feuil1!$E$1</c:f>
              <c:strCache>
                <c:ptCount val="1"/>
                <c:pt idx="0">
                  <c:v>Formation Professionnelle (FP)</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Feuil1!$E$2</c:f>
              <c:numCache>
                <c:formatCode>0%</c:formatCode>
                <c:ptCount val="1"/>
                <c:pt idx="0">
                  <c:v>0.05</c:v>
                </c:pt>
              </c:numCache>
            </c:numRef>
          </c:val>
          <c:extLst>
            <c:ext xmlns:c16="http://schemas.microsoft.com/office/drawing/2014/chart" uri="{C3380CC4-5D6E-409C-BE32-E72D297353CC}">
              <c16:uniqueId val="{00000000-2282-4F21-B1BD-4E85A17E53D8}"/>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52295751548154767"/>
          <c:y val="0.23234189417878817"/>
          <c:w val="0.42562266315851943"/>
          <c:h val="0.6060711656878289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H" sz="1400" b="1" dirty="0" smtClean="0">
                <a:latin typeface="Arial Narrow" panose="020B0606020202030204" pitchFamily="34" charset="0"/>
              </a:rPr>
              <a:t>Type de</a:t>
            </a:r>
            <a:r>
              <a:rPr lang="fr-CH" sz="1400" b="1" baseline="0" dirty="0" smtClean="0">
                <a:latin typeface="Arial Narrow" panose="020B0606020202030204" pitchFamily="34" charset="0"/>
              </a:rPr>
              <a:t> soutien </a:t>
            </a:r>
            <a:r>
              <a:rPr lang="fr-CH" sz="1400" b="1" dirty="0" smtClean="0">
                <a:latin typeface="Arial Narrow" panose="020B0606020202030204" pitchFamily="34" charset="0"/>
              </a:rPr>
              <a:t>AGR reçu**</a:t>
            </a:r>
            <a:endParaRPr lang="fr-CH" sz="1400"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8114428574254685E-2"/>
          <c:y val="0.1747855361451606"/>
          <c:w val="0.43519950938693147"/>
          <c:h val="0.68398101217050911"/>
        </c:manualLayout>
      </c:layout>
      <c:barChart>
        <c:barDir val="col"/>
        <c:grouping val="clustered"/>
        <c:varyColors val="0"/>
        <c:ser>
          <c:idx val="0"/>
          <c:order val="0"/>
          <c:tx>
            <c:strRef>
              <c:f>Feuil1!$B$1</c:f>
              <c:strCache>
                <c:ptCount val="1"/>
                <c:pt idx="0">
                  <c:v>Elevage, embouche (bétail)</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0.88</c:v>
                </c:pt>
              </c:numCache>
            </c:numRef>
          </c:val>
          <c:extLst>
            <c:ext xmlns:c16="http://schemas.microsoft.com/office/drawing/2014/chart" uri="{C3380CC4-5D6E-409C-BE32-E72D297353CC}">
              <c16:uniqueId val="{00000000-E470-4A16-9136-F7960D647AB5}"/>
            </c:ext>
          </c:extLst>
        </c:ser>
        <c:ser>
          <c:idx val="1"/>
          <c:order val="1"/>
          <c:tx>
            <c:strRef>
              <c:f>Feuil1!$C$1</c:f>
              <c:strCache>
                <c:ptCount val="1"/>
                <c:pt idx="0">
                  <c:v>Commerce</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0.49</c:v>
                </c:pt>
              </c:numCache>
            </c:numRef>
          </c:val>
          <c:extLst>
            <c:ext xmlns:c16="http://schemas.microsoft.com/office/drawing/2014/chart" uri="{C3380CC4-5D6E-409C-BE32-E72D297353CC}">
              <c16:uniqueId val="{00000001-E470-4A16-9136-F7960D647AB5}"/>
            </c:ext>
          </c:extLst>
        </c:ser>
        <c:ser>
          <c:idx val="2"/>
          <c:order val="2"/>
          <c:tx>
            <c:strRef>
              <c:f>Feuil1!$D$1</c:f>
              <c:strCache>
                <c:ptCount val="1"/>
                <c:pt idx="0">
                  <c:v>Agriculture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0.43</c:v>
                </c:pt>
              </c:numCache>
            </c:numRef>
          </c:val>
          <c:extLst>
            <c:ext xmlns:c16="http://schemas.microsoft.com/office/drawing/2014/chart" uri="{C3380CC4-5D6E-409C-BE32-E72D297353CC}">
              <c16:uniqueId val="{00000002-E470-4A16-9136-F7960D647AB5}"/>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63371159970921731"/>
          <c:y val="0.2605839955777618"/>
          <c:w val="0.31486857649110511"/>
          <c:h val="0.577829032029601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H" sz="1400" b="1" dirty="0" smtClean="0">
                <a:latin typeface="Arial Narrow" panose="020B0606020202030204" pitchFamily="34" charset="0"/>
              </a:rPr>
              <a:t>Type de</a:t>
            </a:r>
            <a:r>
              <a:rPr lang="fr-CH" sz="1400" b="1" baseline="0" dirty="0" smtClean="0">
                <a:latin typeface="Arial Narrow" panose="020B0606020202030204" pitchFamily="34" charset="0"/>
              </a:rPr>
              <a:t> FP reçue**</a:t>
            </a:r>
            <a:endParaRPr lang="fr-CH" sz="1400"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8114428574254685E-2"/>
          <c:y val="0.1747855361451606"/>
          <c:w val="0.43519950938693147"/>
          <c:h val="0.68398101217050911"/>
        </c:manualLayout>
      </c:layout>
      <c:barChart>
        <c:barDir val="col"/>
        <c:grouping val="clustered"/>
        <c:varyColors val="0"/>
        <c:ser>
          <c:idx val="0"/>
          <c:order val="0"/>
          <c:tx>
            <c:strRef>
              <c:f>Feuil1!$B$1</c:f>
              <c:strCache>
                <c:ptCount val="1"/>
                <c:pt idx="0">
                  <c:v>Textile</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0.95</c:v>
                </c:pt>
              </c:numCache>
            </c:numRef>
          </c:val>
          <c:extLst>
            <c:ext xmlns:c16="http://schemas.microsoft.com/office/drawing/2014/chart" uri="{C3380CC4-5D6E-409C-BE32-E72D297353CC}">
              <c16:uniqueId val="{00000000-E4B3-42FD-9CE6-40B8F26122DE}"/>
            </c:ext>
          </c:extLst>
        </c:ser>
        <c:ser>
          <c:idx val="1"/>
          <c:order val="1"/>
          <c:tx>
            <c:strRef>
              <c:f>Feuil1!$C$1</c:f>
              <c:strCache>
                <c:ptCount val="1"/>
                <c:pt idx="0">
                  <c:v>Bâtiment</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0.65</c:v>
                </c:pt>
              </c:numCache>
            </c:numRef>
          </c:val>
          <c:extLst>
            <c:ext xmlns:c16="http://schemas.microsoft.com/office/drawing/2014/chart" uri="{C3380CC4-5D6E-409C-BE32-E72D297353CC}">
              <c16:uniqueId val="{00000001-E4B3-42FD-9CE6-40B8F26122DE}"/>
            </c:ext>
          </c:extLst>
        </c:ser>
        <c:ser>
          <c:idx val="2"/>
          <c:order val="2"/>
          <c:tx>
            <c:strRef>
              <c:f>Feuil1!$D$1</c:f>
              <c:strCache>
                <c:ptCount val="1"/>
                <c:pt idx="0">
                  <c:v>Artisanat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0.23</c:v>
                </c:pt>
              </c:numCache>
            </c:numRef>
          </c:val>
          <c:extLst>
            <c:ext xmlns:c16="http://schemas.microsoft.com/office/drawing/2014/chart" uri="{C3380CC4-5D6E-409C-BE32-E72D297353CC}">
              <c16:uniqueId val="{00000002-E4B3-42FD-9CE6-40B8F26122DE}"/>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61719421403050378"/>
          <c:y val="0.26058380742415527"/>
          <c:w val="0.31425198603200588"/>
          <c:h val="0.577829032029601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Pas satisfait</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c:v>
                </c:pt>
                <c:pt idx="1">
                  <c:v>0</c:v>
                </c:pt>
                <c:pt idx="2">
                  <c:v>0</c:v>
                </c:pt>
                <c:pt idx="3">
                  <c:v>0</c:v>
                </c:pt>
                <c:pt idx="4">
                  <c:v>0</c:v>
                </c:pt>
                <c:pt idx="5">
                  <c:v>9.6774193548387094E-2</c:v>
                </c:pt>
                <c:pt idx="6">
                  <c:v>0</c:v>
                </c:pt>
                <c:pt idx="7">
                  <c:v>2.9411764705882356E-2</c:v>
                </c:pt>
                <c:pt idx="8">
                  <c:v>0</c:v>
                </c:pt>
                <c:pt idx="9">
                  <c:v>3.125E-2</c:v>
                </c:pt>
                <c:pt idx="10">
                  <c:v>0</c:v>
                </c:pt>
                <c:pt idx="11">
                  <c:v>0.33333333333333337</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Plutôt insatisfait</c:v>
                </c:pt>
              </c:strCache>
            </c:strRef>
          </c:tx>
          <c:spPr>
            <a:solidFill>
              <a:srgbClr val="EE5859">
                <a:alpha val="70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0.25</c:v>
                </c:pt>
                <c:pt idx="1">
                  <c:v>0</c:v>
                </c:pt>
                <c:pt idx="2">
                  <c:v>0</c:v>
                </c:pt>
                <c:pt idx="3">
                  <c:v>0</c:v>
                </c:pt>
                <c:pt idx="4">
                  <c:v>4.3478260869565209E-2</c:v>
                </c:pt>
                <c:pt idx="5">
                  <c:v>3.8709677419354833E-2</c:v>
                </c:pt>
                <c:pt idx="6">
                  <c:v>5.2631578947368418E-2</c:v>
                </c:pt>
                <c:pt idx="7">
                  <c:v>2.9411764705882356E-2</c:v>
                </c:pt>
                <c:pt idx="8">
                  <c:v>0</c:v>
                </c:pt>
                <c:pt idx="9">
                  <c:v>5.2083333333333329E-2</c:v>
                </c:pt>
                <c:pt idx="10">
                  <c:v>0</c:v>
                </c:pt>
                <c:pt idx="11">
                  <c:v>0.19696969696969696</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Plutôt satisfait</c:v>
                </c:pt>
              </c:strCache>
            </c:strRef>
          </c:tx>
          <c:spPr>
            <a:solidFill>
              <a:srgbClr val="979797"/>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0.25</c:v>
                </c:pt>
                <c:pt idx="1">
                  <c:v>0.14102564102564097</c:v>
                </c:pt>
                <c:pt idx="2">
                  <c:v>0.27272727272727276</c:v>
                </c:pt>
                <c:pt idx="3">
                  <c:v>0</c:v>
                </c:pt>
                <c:pt idx="4">
                  <c:v>0.47826086956521741</c:v>
                </c:pt>
                <c:pt idx="5">
                  <c:v>0.3806451612903225</c:v>
                </c:pt>
                <c:pt idx="6">
                  <c:v>0.36842105263157893</c:v>
                </c:pt>
                <c:pt idx="7">
                  <c:v>0.60294117647058809</c:v>
                </c:pt>
                <c:pt idx="8">
                  <c:v>1</c:v>
                </c:pt>
                <c:pt idx="9">
                  <c:v>0.54166666666666663</c:v>
                </c:pt>
                <c:pt idx="10">
                  <c:v>4.5454545454545463E-2</c:v>
                </c:pt>
                <c:pt idx="11">
                  <c:v>0.15151515151515149</c:v>
                </c:pt>
              </c:numCache>
            </c:numRef>
          </c:val>
          <c:extLst>
            <c:ext xmlns:c16="http://schemas.microsoft.com/office/drawing/2014/chart" uri="{C3380CC4-5D6E-409C-BE32-E72D297353CC}">
              <c16:uniqueId val="{00000000-9BAD-4A29-8024-7F75BC3F0917}"/>
            </c:ext>
          </c:extLst>
        </c:ser>
        <c:ser>
          <c:idx val="3"/>
          <c:order val="3"/>
          <c:tx>
            <c:strRef>
              <c:f>Feuil1!$E$1</c:f>
              <c:strCache>
                <c:ptCount val="1"/>
                <c:pt idx="0">
                  <c:v>Très satisfait</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0.49999999999999994</c:v>
                </c:pt>
                <c:pt idx="1">
                  <c:v>0.85897435897435892</c:v>
                </c:pt>
                <c:pt idx="2">
                  <c:v>0.72727272727272718</c:v>
                </c:pt>
                <c:pt idx="3">
                  <c:v>1</c:v>
                </c:pt>
                <c:pt idx="4">
                  <c:v>0.26086956521739124</c:v>
                </c:pt>
                <c:pt idx="5">
                  <c:v>0.48387096774193566</c:v>
                </c:pt>
                <c:pt idx="6">
                  <c:v>0.57894736842105265</c:v>
                </c:pt>
                <c:pt idx="7">
                  <c:v>0.33823529411764713</c:v>
                </c:pt>
                <c:pt idx="8">
                  <c:v>0</c:v>
                </c:pt>
                <c:pt idx="9">
                  <c:v>0.31249999999999994</c:v>
                </c:pt>
                <c:pt idx="10">
                  <c:v>0.95454545454545459</c:v>
                </c:pt>
                <c:pt idx="11">
                  <c:v>0.2424242424242424</c:v>
                </c:pt>
              </c:numCache>
            </c:numRef>
          </c:val>
          <c:extLst>
            <c:ext xmlns:c16="http://schemas.microsoft.com/office/drawing/2014/chart" uri="{C3380CC4-5D6E-409C-BE32-E72D297353CC}">
              <c16:uniqueId val="{00000001-9BAD-4A29-8024-7F75BC3F0917}"/>
            </c:ext>
          </c:extLst>
        </c:ser>
        <c:ser>
          <c:idx val="4"/>
          <c:order val="4"/>
          <c:tx>
            <c:strRef>
              <c:f>Feuil1!$F$1</c:f>
              <c:strCache>
                <c:ptCount val="1"/>
                <c:pt idx="0">
                  <c:v>Ne sait pas</c:v>
                </c:pt>
              </c:strCache>
            </c:strRef>
          </c:tx>
          <c:spPr>
            <a:solidFill>
              <a:srgbClr val="D2CBB8"/>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Feuil1!$F$2:$F$13</c:f>
              <c:numCache>
                <c:formatCode>0%</c:formatCode>
                <c:ptCount val="12"/>
                <c:pt idx="0">
                  <c:v>0</c:v>
                </c:pt>
                <c:pt idx="1">
                  <c:v>0</c:v>
                </c:pt>
                <c:pt idx="2">
                  <c:v>0</c:v>
                </c:pt>
                <c:pt idx="3">
                  <c:v>0</c:v>
                </c:pt>
                <c:pt idx="4">
                  <c:v>0.21739130434782603</c:v>
                </c:pt>
                <c:pt idx="5">
                  <c:v>0</c:v>
                </c:pt>
                <c:pt idx="6">
                  <c:v>0</c:v>
                </c:pt>
                <c:pt idx="7">
                  <c:v>0</c:v>
                </c:pt>
                <c:pt idx="8">
                  <c:v>0</c:v>
                </c:pt>
                <c:pt idx="9">
                  <c:v>6.25E-2</c:v>
                </c:pt>
                <c:pt idx="10">
                  <c:v>0</c:v>
                </c:pt>
                <c:pt idx="11">
                  <c:v>7.5757575757575746E-2</c:v>
                </c:pt>
              </c:numCache>
            </c:numRef>
          </c:val>
          <c:extLst>
            <c:ext xmlns:c16="http://schemas.microsoft.com/office/drawing/2014/chart" uri="{C3380CC4-5D6E-409C-BE32-E72D297353CC}">
              <c16:uniqueId val="{00000000-8861-493C-845E-AAE30E34E4F3}"/>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712877764474E-2"/>
          <c:y val="0.79707659050963786"/>
          <c:w val="0.93656728712223558"/>
          <c:h val="0.168891666978527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804885663973223"/>
          <c:w val="1"/>
          <c:h val="0.54821362433004595"/>
        </c:manualLayout>
      </c:layout>
      <c:barChart>
        <c:barDir val="col"/>
        <c:grouping val="percentStacked"/>
        <c:varyColors val="0"/>
        <c:ser>
          <c:idx val="0"/>
          <c:order val="0"/>
          <c:tx>
            <c:strRef>
              <c:f>Feuil1!$B$1</c:f>
              <c:strCache>
                <c:ptCount val="1"/>
                <c:pt idx="0">
                  <c:v>Personne</c:v>
                </c:pt>
              </c:strCache>
            </c:strRef>
          </c:tx>
          <c:spPr>
            <a:solidFill>
              <a:srgbClr val="EE5859"/>
            </a:solidFill>
            <a:ln>
              <a:noFill/>
            </a:ln>
            <a:effectLst/>
          </c:spPr>
          <c:invertIfNegative val="0"/>
          <c:cat>
            <c:strRef>
              <c:f>Feuil1!$A$2</c:f>
              <c:strCache>
                <c:ptCount val="1"/>
                <c:pt idx="0">
                  <c:v>Région</c:v>
                </c:pt>
              </c:strCache>
            </c:strRef>
          </c:cat>
          <c:val>
            <c:numRef>
              <c:f>Feuil1!$B$2</c:f>
              <c:numCache>
                <c:formatCode>0%</c:formatCode>
                <c:ptCount val="1"/>
                <c:pt idx="0">
                  <c:v>0.03</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Une minorité</c:v>
                </c:pt>
              </c:strCache>
            </c:strRef>
          </c:tx>
          <c:spPr>
            <a:solidFill>
              <a:srgbClr val="EE5859">
                <a:alpha val="70000"/>
              </a:srgbClr>
            </a:solidFill>
            <a:ln>
              <a:noFill/>
            </a:ln>
            <a:effectLst/>
          </c:spPr>
          <c:invertIfNegative val="0"/>
          <c:cat>
            <c:strRef>
              <c:f>Feuil1!$A$2</c:f>
              <c:strCache>
                <c:ptCount val="1"/>
                <c:pt idx="0">
                  <c:v>Région</c:v>
                </c:pt>
              </c:strCache>
            </c:strRef>
          </c:cat>
          <c:val>
            <c:numRef>
              <c:f>Feuil1!$C$2</c:f>
              <c:numCache>
                <c:formatCode>0%</c:formatCode>
                <c:ptCount val="1"/>
                <c:pt idx="0">
                  <c:v>0.04</c:v>
                </c:pt>
              </c:numCache>
            </c:numRef>
          </c:val>
          <c:extLst>
            <c:ext xmlns:c16="http://schemas.microsoft.com/office/drawing/2014/chart" uri="{C3380CC4-5D6E-409C-BE32-E72D297353CC}">
              <c16:uniqueId val="{00000001-6217-4D40-B580-0BF29B8C2D2B}"/>
            </c:ext>
          </c:extLst>
        </c:ser>
        <c:ser>
          <c:idx val="2"/>
          <c:order val="2"/>
          <c:tx>
            <c:strRef>
              <c:f>Feuil1!$D$1</c:f>
              <c:strCache>
                <c:ptCount val="1"/>
                <c:pt idx="0">
                  <c:v>La moitié</c:v>
                </c:pt>
              </c:strCache>
            </c:strRef>
          </c:tx>
          <c:spPr>
            <a:solidFill>
              <a:srgbClr val="979797"/>
            </a:solidFill>
            <a:ln>
              <a:noFill/>
            </a:ln>
            <a:effectLst/>
          </c:spPr>
          <c:invertIfNegative val="0"/>
          <c:cat>
            <c:strRef>
              <c:f>Feuil1!$A$2</c:f>
              <c:strCache>
                <c:ptCount val="1"/>
                <c:pt idx="0">
                  <c:v>Région</c:v>
                </c:pt>
              </c:strCache>
            </c:strRef>
          </c:cat>
          <c:val>
            <c:numRef>
              <c:f>Feuil1!$D$2</c:f>
              <c:numCache>
                <c:formatCode>0%</c:formatCode>
                <c:ptCount val="1"/>
                <c:pt idx="0">
                  <c:v>0.37</c:v>
                </c:pt>
              </c:numCache>
            </c:numRef>
          </c:val>
          <c:extLst>
            <c:ext xmlns:c16="http://schemas.microsoft.com/office/drawing/2014/chart" uri="{C3380CC4-5D6E-409C-BE32-E72D297353CC}">
              <c16:uniqueId val="{00000000-27A9-4814-AF44-44B54A35C47F}"/>
            </c:ext>
          </c:extLst>
        </c:ser>
        <c:ser>
          <c:idx val="3"/>
          <c:order val="3"/>
          <c:tx>
            <c:strRef>
              <c:f>Feuil1!$E$1</c:f>
              <c:strCache>
                <c:ptCount val="1"/>
                <c:pt idx="0">
                  <c:v>Une majorité</c:v>
                </c:pt>
              </c:strCache>
            </c:strRef>
          </c:tx>
          <c:spPr>
            <a:solidFill>
              <a:srgbClr val="666666"/>
            </a:solidFill>
            <a:ln>
              <a:noFill/>
            </a:ln>
            <a:effectLst/>
          </c:spPr>
          <c:invertIfNegative val="0"/>
          <c:cat>
            <c:strRef>
              <c:f>Feuil1!$A$2</c:f>
              <c:strCache>
                <c:ptCount val="1"/>
                <c:pt idx="0">
                  <c:v>Région</c:v>
                </c:pt>
              </c:strCache>
            </c:strRef>
          </c:cat>
          <c:val>
            <c:numRef>
              <c:f>Feuil1!$E$2</c:f>
              <c:numCache>
                <c:formatCode>0%</c:formatCode>
                <c:ptCount val="1"/>
                <c:pt idx="0">
                  <c:v>0.53</c:v>
                </c:pt>
              </c:numCache>
            </c:numRef>
          </c:val>
          <c:extLst>
            <c:ext xmlns:c16="http://schemas.microsoft.com/office/drawing/2014/chart" uri="{C3380CC4-5D6E-409C-BE32-E72D297353CC}">
              <c16:uniqueId val="{00000001-27A9-4814-AF44-44B54A35C47F}"/>
            </c:ext>
          </c:extLst>
        </c:ser>
        <c:ser>
          <c:idx val="4"/>
          <c:order val="4"/>
          <c:tx>
            <c:strRef>
              <c:f>Feuil1!$F$1</c:f>
              <c:strCache>
                <c:ptCount val="1"/>
                <c:pt idx="0">
                  <c:v>L'ensemble</c:v>
                </c:pt>
              </c:strCache>
            </c:strRef>
          </c:tx>
          <c:spPr>
            <a:solidFill>
              <a:srgbClr val="D2CBB8"/>
            </a:solidFill>
            <a:ln>
              <a:noFill/>
            </a:ln>
            <a:effectLst/>
          </c:spPr>
          <c:invertIfNegative val="0"/>
          <c:cat>
            <c:strRef>
              <c:f>Feuil1!$A$2</c:f>
              <c:strCache>
                <c:ptCount val="1"/>
                <c:pt idx="0">
                  <c:v>Région</c:v>
                </c:pt>
              </c:strCache>
            </c:strRef>
          </c:cat>
          <c:val>
            <c:numRef>
              <c:f>Feuil1!$F$2</c:f>
              <c:numCache>
                <c:formatCode>0%</c:formatCode>
                <c:ptCount val="1"/>
                <c:pt idx="0">
                  <c:v>0.05</c:v>
                </c:pt>
              </c:numCache>
            </c:numRef>
          </c:val>
          <c:extLst>
            <c:ext xmlns:c16="http://schemas.microsoft.com/office/drawing/2014/chart" uri="{C3380CC4-5D6E-409C-BE32-E72D297353CC}">
              <c16:uniqueId val="{00000000-6F1A-4BE3-8890-C43E5BAB7BF1}"/>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Oui</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c:v>
                </c:pt>
                <c:pt idx="1">
                  <c:v>0</c:v>
                </c:pt>
                <c:pt idx="2">
                  <c:v>3.03030303030303E-2</c:v>
                </c:pt>
                <c:pt idx="3">
                  <c:v>0</c:v>
                </c:pt>
                <c:pt idx="4">
                  <c:v>0</c:v>
                </c:pt>
                <c:pt idx="5">
                  <c:v>1.290322580645162E-2</c:v>
                </c:pt>
                <c:pt idx="6">
                  <c:v>0.10526315789473685</c:v>
                </c:pt>
                <c:pt idx="7">
                  <c:v>2.9411764705882346E-2</c:v>
                </c:pt>
                <c:pt idx="8">
                  <c:v>0</c:v>
                </c:pt>
                <c:pt idx="9">
                  <c:v>0</c:v>
                </c:pt>
                <c:pt idx="10">
                  <c:v>0</c:v>
                </c:pt>
                <c:pt idx="11">
                  <c:v>0.33333333333333337</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Non</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1</c:v>
                </c:pt>
                <c:pt idx="1">
                  <c:v>1</c:v>
                </c:pt>
                <c:pt idx="2">
                  <c:v>0.96969696969696961</c:v>
                </c:pt>
                <c:pt idx="3">
                  <c:v>1</c:v>
                </c:pt>
                <c:pt idx="4">
                  <c:v>0.91304347826086951</c:v>
                </c:pt>
                <c:pt idx="5">
                  <c:v>0.98709677419354847</c:v>
                </c:pt>
                <c:pt idx="6">
                  <c:v>0.89473684210526305</c:v>
                </c:pt>
                <c:pt idx="7">
                  <c:v>0.97058823529411764</c:v>
                </c:pt>
                <c:pt idx="8">
                  <c:v>1</c:v>
                </c:pt>
                <c:pt idx="9">
                  <c:v>0.93749999999999989</c:v>
                </c:pt>
                <c:pt idx="10">
                  <c:v>1</c:v>
                </c:pt>
                <c:pt idx="11">
                  <c:v>0.19696969696969696</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Ne sait pas</c:v>
                </c:pt>
              </c:strCache>
            </c:strRef>
          </c:tx>
          <c:spPr>
            <a:solidFill>
              <a:srgbClr val="D2CBB8"/>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c:v>
                </c:pt>
                <c:pt idx="1">
                  <c:v>0</c:v>
                </c:pt>
                <c:pt idx="2">
                  <c:v>0</c:v>
                </c:pt>
                <c:pt idx="3">
                  <c:v>0</c:v>
                </c:pt>
                <c:pt idx="4">
                  <c:v>8.6956521739130446E-2</c:v>
                </c:pt>
                <c:pt idx="5">
                  <c:v>0</c:v>
                </c:pt>
                <c:pt idx="6">
                  <c:v>0</c:v>
                </c:pt>
                <c:pt idx="7">
                  <c:v>0</c:v>
                </c:pt>
                <c:pt idx="8">
                  <c:v>0</c:v>
                </c:pt>
                <c:pt idx="9">
                  <c:v>6.2499999999999972E-2</c:v>
                </c:pt>
                <c:pt idx="10">
                  <c:v>0</c:v>
                </c:pt>
                <c:pt idx="11">
                  <c:v>0.15151515151515149</c:v>
                </c:pt>
              </c:numCache>
            </c:numRef>
          </c:val>
          <c:extLst>
            <c:ext xmlns:c16="http://schemas.microsoft.com/office/drawing/2014/chart" uri="{C3380CC4-5D6E-409C-BE32-E72D297353CC}">
              <c16:uniqueId val="{00000000-9BAD-4A29-8024-7F75BC3F0917}"/>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4123632"/>
        <c:crosses val="autoZero"/>
        <c:crossBetween val="between"/>
      </c:valAx>
      <c:spPr>
        <a:noFill/>
        <a:ln>
          <a:noFill/>
        </a:ln>
        <a:effectLst/>
      </c:spPr>
    </c:plotArea>
    <c:legend>
      <c:legendPos val="r"/>
      <c:layout>
        <c:manualLayout>
          <c:xMode val="edge"/>
          <c:yMode val="edge"/>
          <c:x val="6.3432668192499306E-2"/>
          <c:y val="0.83110849844153201"/>
          <c:w val="0.93656728712223558"/>
          <c:h val="0.168891666978527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804885663973223"/>
          <c:w val="1"/>
          <c:h val="0.54821362433004595"/>
        </c:manualLayout>
      </c:layout>
      <c:barChart>
        <c:barDir val="col"/>
        <c:grouping val="percentStacked"/>
        <c:varyColors val="0"/>
        <c:ser>
          <c:idx val="0"/>
          <c:order val="0"/>
          <c:tx>
            <c:strRef>
              <c:f>Feuil1!$B$1</c:f>
              <c:strCache>
                <c:ptCount val="1"/>
                <c:pt idx="0">
                  <c:v>oui</c:v>
                </c:pt>
              </c:strCache>
            </c:strRef>
          </c:tx>
          <c:spPr>
            <a:solidFill>
              <a:srgbClr val="EE5859"/>
            </a:solidFill>
            <a:ln>
              <a:noFill/>
            </a:ln>
            <a:effectLst/>
          </c:spPr>
          <c:invertIfNegative val="0"/>
          <c:cat>
            <c:strRef>
              <c:f>Feuil1!$A$2</c:f>
              <c:strCache>
                <c:ptCount val="1"/>
                <c:pt idx="0">
                  <c:v>Région</c:v>
                </c:pt>
              </c:strCache>
            </c:strRef>
          </c:cat>
          <c:val>
            <c:numRef>
              <c:f>Feuil1!$B$2</c:f>
              <c:numCache>
                <c:formatCode>0%</c:formatCode>
                <c:ptCount val="1"/>
                <c:pt idx="0">
                  <c:v>0.02</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non</c:v>
                </c:pt>
              </c:strCache>
            </c:strRef>
          </c:tx>
          <c:spPr>
            <a:solidFill>
              <a:srgbClr val="EE5859">
                <a:alpha val="70000"/>
              </a:srgbClr>
            </a:solidFill>
            <a:ln>
              <a:noFill/>
            </a:ln>
            <a:effectLst/>
          </c:spPr>
          <c:invertIfNegative val="0"/>
          <c:dPt>
            <c:idx val="0"/>
            <c:invertIfNegative val="0"/>
            <c:bubble3D val="0"/>
            <c:spPr>
              <a:solidFill>
                <a:srgbClr val="666666"/>
              </a:solidFill>
              <a:ln>
                <a:noFill/>
              </a:ln>
              <a:effectLst/>
            </c:spPr>
            <c:extLst>
              <c:ext xmlns:c16="http://schemas.microsoft.com/office/drawing/2014/chart" uri="{C3380CC4-5D6E-409C-BE32-E72D297353CC}">
                <c16:uniqueId val="{00000000-6C27-4598-8ED4-741D4AE809CA}"/>
              </c:ext>
            </c:extLst>
          </c:dPt>
          <c:cat>
            <c:strRef>
              <c:f>Feuil1!$A$2</c:f>
              <c:strCache>
                <c:ptCount val="1"/>
                <c:pt idx="0">
                  <c:v>Région</c:v>
                </c:pt>
              </c:strCache>
            </c:strRef>
          </c:cat>
          <c:val>
            <c:numRef>
              <c:f>Feuil1!$C$2</c:f>
              <c:numCache>
                <c:formatCode>0%</c:formatCode>
                <c:ptCount val="1"/>
                <c:pt idx="0">
                  <c:v>0.97</c:v>
                </c:pt>
              </c:numCache>
            </c:numRef>
          </c:val>
          <c:extLst>
            <c:ext xmlns:c16="http://schemas.microsoft.com/office/drawing/2014/chart" uri="{C3380CC4-5D6E-409C-BE32-E72D297353CC}">
              <c16:uniqueId val="{00000001-6217-4D40-B580-0BF29B8C2D2B}"/>
            </c:ext>
          </c:extLst>
        </c:ser>
        <c:ser>
          <c:idx val="2"/>
          <c:order val="2"/>
          <c:tx>
            <c:strRef>
              <c:f>Feuil1!$D$1</c:f>
              <c:strCache>
                <c:ptCount val="1"/>
                <c:pt idx="0">
                  <c:v>ne sait pas</c:v>
                </c:pt>
              </c:strCache>
            </c:strRef>
          </c:tx>
          <c:spPr>
            <a:solidFill>
              <a:srgbClr val="D2CBB8"/>
            </a:solidFill>
            <a:ln>
              <a:noFill/>
            </a:ln>
            <a:effectLst/>
          </c:spPr>
          <c:invertIfNegative val="0"/>
          <c:cat>
            <c:strRef>
              <c:f>Feuil1!$A$2</c:f>
              <c:strCache>
                <c:ptCount val="1"/>
                <c:pt idx="0">
                  <c:v>Région</c:v>
                </c:pt>
              </c:strCache>
            </c:strRef>
          </c:cat>
          <c:val>
            <c:numRef>
              <c:f>Feuil1!$D$2</c:f>
              <c:numCache>
                <c:formatCode>0%</c:formatCode>
                <c:ptCount val="1"/>
                <c:pt idx="0">
                  <c:v>1.4999999999999999E-2</c:v>
                </c:pt>
              </c:numCache>
            </c:numRef>
          </c:val>
          <c:extLst>
            <c:ext xmlns:c16="http://schemas.microsoft.com/office/drawing/2014/chart" uri="{C3380CC4-5D6E-409C-BE32-E72D297353CC}">
              <c16:uniqueId val="{00000000-27A9-4814-AF44-44B54A35C47F}"/>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332112680521866E-2"/>
          <c:w val="1"/>
          <c:h val="0.54821362433004595"/>
        </c:manualLayout>
      </c:layout>
      <c:barChart>
        <c:barDir val="col"/>
        <c:grouping val="percentStacked"/>
        <c:varyColors val="0"/>
        <c:ser>
          <c:idx val="0"/>
          <c:order val="0"/>
          <c:tx>
            <c:strRef>
              <c:f>Feuil1!$B$1</c:f>
              <c:strCache>
                <c:ptCount val="1"/>
                <c:pt idx="0">
                  <c:v>Personne</c:v>
                </c:pt>
              </c:strCache>
            </c:strRef>
          </c:tx>
          <c:spPr>
            <a:solidFill>
              <a:srgbClr val="58585A"/>
            </a:solidFill>
            <a:ln>
              <a:noFill/>
            </a:ln>
            <a:effectLst/>
          </c:spPr>
          <c:invertIfNegative val="0"/>
          <c:cat>
            <c:strRef>
              <c:f>Feuil1!$A$2</c:f>
              <c:strCache>
                <c:ptCount val="1"/>
                <c:pt idx="0">
                  <c:v>Région</c:v>
                </c:pt>
              </c:strCache>
            </c:strRef>
          </c:cat>
          <c:val>
            <c:numRef>
              <c:f>Feuil1!$B$2</c:f>
              <c:numCache>
                <c:formatCode>0%</c:formatCode>
                <c:ptCount val="1"/>
                <c:pt idx="0">
                  <c:v>0.66</c:v>
                </c:pt>
              </c:numCache>
            </c:numRef>
          </c:val>
          <c:extLst>
            <c:ext xmlns:c16="http://schemas.microsoft.com/office/drawing/2014/chart" uri="{C3380CC4-5D6E-409C-BE32-E72D297353CC}">
              <c16:uniqueId val="{00000000-6217-4D40-B580-0BF29B8C2D2B}"/>
            </c:ext>
          </c:extLst>
        </c:ser>
        <c:ser>
          <c:idx val="1"/>
          <c:order val="1"/>
          <c:tx>
            <c:strRef>
              <c:f>Feuil1!$C$1</c:f>
              <c:strCache>
                <c:ptCount val="1"/>
                <c:pt idx="0">
                  <c:v>Une minorité</c:v>
                </c:pt>
              </c:strCache>
            </c:strRef>
          </c:tx>
          <c:spPr>
            <a:solidFill>
              <a:srgbClr val="EE5859"/>
            </a:solidFill>
            <a:ln>
              <a:noFill/>
            </a:ln>
            <a:effectLst/>
          </c:spPr>
          <c:invertIfNegative val="0"/>
          <c:cat>
            <c:strRef>
              <c:f>Feuil1!$A$2</c:f>
              <c:strCache>
                <c:ptCount val="1"/>
                <c:pt idx="0">
                  <c:v>Région</c:v>
                </c:pt>
              </c:strCache>
            </c:strRef>
          </c:cat>
          <c:val>
            <c:numRef>
              <c:f>Feuil1!$C$2</c:f>
              <c:numCache>
                <c:formatCode>0%</c:formatCode>
                <c:ptCount val="1"/>
                <c:pt idx="0">
                  <c:v>0.34</c:v>
                </c:pt>
              </c:numCache>
            </c:numRef>
          </c:val>
          <c:extLst>
            <c:ext xmlns:c16="http://schemas.microsoft.com/office/drawing/2014/chart" uri="{C3380CC4-5D6E-409C-BE32-E72D297353CC}">
              <c16:uniqueId val="{00000001-6217-4D40-B580-0BF29B8C2D2B}"/>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8666164720166E-3"/>
          <c:y val="0.14367232717623349"/>
          <c:w val="0.52313401387940439"/>
          <c:h val="0.68398101217050911"/>
        </c:manualLayout>
      </c:layout>
      <c:barChart>
        <c:barDir val="col"/>
        <c:grouping val="clustered"/>
        <c:varyColors val="0"/>
        <c:ser>
          <c:idx val="0"/>
          <c:order val="0"/>
          <c:tx>
            <c:strRef>
              <c:f>Feuil1!$B$1</c:f>
              <c:strCache>
                <c:ptCount val="1"/>
                <c:pt idx="0">
                  <c:v>Agriculture pour l'autoconsommation</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0.66</c:v>
                </c:pt>
              </c:numCache>
            </c:numRef>
          </c:val>
          <c:extLst>
            <c:ext xmlns:c16="http://schemas.microsoft.com/office/drawing/2014/chart" uri="{C3380CC4-5D6E-409C-BE32-E72D297353CC}">
              <c16:uniqueId val="{00000000-57A0-4577-AD7A-3D8FE7189372}"/>
            </c:ext>
          </c:extLst>
        </c:ser>
        <c:ser>
          <c:idx val="1"/>
          <c:order val="1"/>
          <c:tx>
            <c:strRef>
              <c:f>Feuil1!$C$1</c:f>
              <c:strCache>
                <c:ptCount val="1"/>
                <c:pt idx="0">
                  <c:v>Elevage</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0.59</c:v>
                </c:pt>
              </c:numCache>
            </c:numRef>
          </c:val>
          <c:extLst>
            <c:ext xmlns:c16="http://schemas.microsoft.com/office/drawing/2014/chart" uri="{C3380CC4-5D6E-409C-BE32-E72D297353CC}">
              <c16:uniqueId val="{00000001-57A0-4577-AD7A-3D8FE7189372}"/>
            </c:ext>
          </c:extLst>
        </c:ser>
        <c:ser>
          <c:idx val="2"/>
          <c:order val="2"/>
          <c:tx>
            <c:strRef>
              <c:f>Feuil1!$D$1</c:f>
              <c:strCache>
                <c:ptCount val="1"/>
                <c:pt idx="0">
                  <c:v>Agriculture pour vente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0.5</c:v>
                </c:pt>
              </c:numCache>
            </c:numRef>
          </c:val>
          <c:extLst>
            <c:ext xmlns:c16="http://schemas.microsoft.com/office/drawing/2014/chart" uri="{C3380CC4-5D6E-409C-BE32-E72D297353CC}">
              <c16:uniqueId val="{00000002-57A0-4577-AD7A-3D8FE7189372}"/>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59115220068521535"/>
          <c:y val="0.26731101455855194"/>
          <c:w val="0.33768812779791402"/>
          <c:h val="0.5436170305280079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4536441596797E-2"/>
          <c:y val="9.275943122034265E-2"/>
          <c:w val="0.95241623539492193"/>
          <c:h val="0.68398101217050911"/>
        </c:manualLayout>
      </c:layout>
      <c:barChart>
        <c:barDir val="col"/>
        <c:grouping val="clustered"/>
        <c:varyColors val="0"/>
        <c:ser>
          <c:idx val="0"/>
          <c:order val="0"/>
          <c:tx>
            <c:strRef>
              <c:f>Feuil1!$B$1</c:f>
              <c:strCache>
                <c:ptCount val="1"/>
                <c:pt idx="0">
                  <c:v>Elevage de volailles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PDI</c:v>
                </c:pt>
                <c:pt idx="1">
                  <c:v>Réfugiés</c:v>
                </c:pt>
                <c:pt idx="2">
                  <c:v>Retournés</c:v>
                </c:pt>
                <c:pt idx="3">
                  <c:v>Non déplacés</c:v>
                </c:pt>
              </c:strCache>
            </c:strRef>
          </c:cat>
          <c:val>
            <c:numRef>
              <c:f>Feuil1!$B$2:$B$5</c:f>
              <c:numCache>
                <c:formatCode>0%</c:formatCode>
                <c:ptCount val="4"/>
                <c:pt idx="0">
                  <c:v>0.66</c:v>
                </c:pt>
                <c:pt idx="1">
                  <c:v>0.57999999999999996</c:v>
                </c:pt>
                <c:pt idx="2">
                  <c:v>0.5</c:v>
                </c:pt>
                <c:pt idx="3">
                  <c:v>0.54</c:v>
                </c:pt>
              </c:numCache>
            </c:numRef>
          </c:val>
          <c:extLst>
            <c:ext xmlns:c16="http://schemas.microsoft.com/office/drawing/2014/chart" uri="{C3380CC4-5D6E-409C-BE32-E72D297353CC}">
              <c16:uniqueId val="{00000000-534B-4FE6-84CB-93239CFE9967}"/>
            </c:ext>
          </c:extLst>
        </c:ser>
        <c:ser>
          <c:idx val="1"/>
          <c:order val="1"/>
          <c:tx>
            <c:strRef>
              <c:f>Feuil1!$C$1</c:f>
              <c:strCache>
                <c:ptCount val="1"/>
                <c:pt idx="0">
                  <c:v>Agriculture pour l'autoconsommation</c:v>
                </c:pt>
              </c:strCache>
            </c:strRef>
          </c:tx>
          <c:spPr>
            <a:solidFill>
              <a:srgbClr val="EE5859">
                <a:alpha val="47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PDI</c:v>
                </c:pt>
                <c:pt idx="1">
                  <c:v>Réfugiés</c:v>
                </c:pt>
                <c:pt idx="2">
                  <c:v>Retournés</c:v>
                </c:pt>
                <c:pt idx="3">
                  <c:v>Non déplacés</c:v>
                </c:pt>
              </c:strCache>
            </c:strRef>
          </c:cat>
          <c:val>
            <c:numRef>
              <c:f>Feuil1!$C$2:$C$5</c:f>
              <c:numCache>
                <c:formatCode>0%</c:formatCode>
                <c:ptCount val="4"/>
                <c:pt idx="0">
                  <c:v>0.56999999999999995</c:v>
                </c:pt>
                <c:pt idx="1">
                  <c:v>0.67</c:v>
                </c:pt>
                <c:pt idx="2">
                  <c:v>0.25</c:v>
                </c:pt>
                <c:pt idx="3">
                  <c:v>0.69</c:v>
                </c:pt>
              </c:numCache>
            </c:numRef>
          </c:val>
          <c:extLst>
            <c:ext xmlns:c16="http://schemas.microsoft.com/office/drawing/2014/chart" uri="{C3380CC4-5D6E-409C-BE32-E72D297353CC}">
              <c16:uniqueId val="{00000001-534B-4FE6-84CB-93239CFE9967}"/>
            </c:ext>
          </c:extLst>
        </c:ser>
        <c:ser>
          <c:idx val="2"/>
          <c:order val="2"/>
          <c:tx>
            <c:strRef>
              <c:f>Feuil1!$D$1</c:f>
              <c:strCache>
                <c:ptCount val="1"/>
                <c:pt idx="0">
                  <c:v>Travail journalier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PDI</c:v>
                </c:pt>
                <c:pt idx="1">
                  <c:v>Réfugiés</c:v>
                </c:pt>
                <c:pt idx="2">
                  <c:v>Retournés</c:v>
                </c:pt>
                <c:pt idx="3">
                  <c:v>Non déplacés</c:v>
                </c:pt>
              </c:strCache>
            </c:strRef>
          </c:cat>
          <c:val>
            <c:numRef>
              <c:f>Feuil1!$D$2:$D$5</c:f>
              <c:numCache>
                <c:formatCode>0%</c:formatCode>
                <c:ptCount val="4"/>
                <c:pt idx="0">
                  <c:v>0.2</c:v>
                </c:pt>
                <c:pt idx="1">
                  <c:v>0.36</c:v>
                </c:pt>
                <c:pt idx="2">
                  <c:v>0.5</c:v>
                </c:pt>
                <c:pt idx="3">
                  <c:v>0.15</c:v>
                </c:pt>
              </c:numCache>
            </c:numRef>
          </c:val>
          <c:extLst>
            <c:ext xmlns:c16="http://schemas.microsoft.com/office/drawing/2014/chart" uri="{C3380CC4-5D6E-409C-BE32-E72D297353CC}">
              <c16:uniqueId val="{00000002-534B-4FE6-84CB-93239CFE9967}"/>
            </c:ext>
          </c:extLst>
        </c:ser>
        <c:ser>
          <c:idx val="3"/>
          <c:order val="3"/>
          <c:tx>
            <c:strRef>
              <c:f>Feuil1!$E$1</c:f>
              <c:strCache>
                <c:ptCount val="1"/>
                <c:pt idx="0">
                  <c:v>Agriculture pour vente</c:v>
                </c:pt>
              </c:strCache>
            </c:strRef>
          </c:tx>
          <c:spPr>
            <a:solidFill>
              <a:srgbClr val="D1D3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PDI</c:v>
                </c:pt>
                <c:pt idx="1">
                  <c:v>Réfugiés</c:v>
                </c:pt>
                <c:pt idx="2">
                  <c:v>Retournés</c:v>
                </c:pt>
                <c:pt idx="3">
                  <c:v>Non déplacés</c:v>
                </c:pt>
              </c:strCache>
            </c:strRef>
          </c:cat>
          <c:val>
            <c:numRef>
              <c:f>Feuil1!$E$2:$E$5</c:f>
              <c:numCache>
                <c:formatCode>0%</c:formatCode>
                <c:ptCount val="4"/>
                <c:pt idx="0">
                  <c:v>0.46</c:v>
                </c:pt>
                <c:pt idx="1">
                  <c:v>0.42</c:v>
                </c:pt>
                <c:pt idx="2">
                  <c:v>0.5</c:v>
                </c:pt>
                <c:pt idx="3">
                  <c:v>0.54</c:v>
                </c:pt>
              </c:numCache>
            </c:numRef>
          </c:val>
          <c:extLst>
            <c:ext xmlns:c16="http://schemas.microsoft.com/office/drawing/2014/chart" uri="{C3380CC4-5D6E-409C-BE32-E72D297353CC}">
              <c16:uniqueId val="{00000003-534B-4FE6-84CB-93239CFE9967}"/>
            </c:ext>
          </c:extLst>
        </c:ser>
        <c:ser>
          <c:idx val="4"/>
          <c:order val="4"/>
          <c:tx>
            <c:strRef>
              <c:f>Feuil1!$F$1</c:f>
              <c:strCache>
                <c:ptCount val="1"/>
                <c:pt idx="0">
                  <c:v>Pêche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PDI</c:v>
                </c:pt>
                <c:pt idx="1">
                  <c:v>Réfugiés</c:v>
                </c:pt>
                <c:pt idx="2">
                  <c:v>Retournés</c:v>
                </c:pt>
                <c:pt idx="3">
                  <c:v>Non déplacés</c:v>
                </c:pt>
              </c:strCache>
            </c:strRef>
          </c:cat>
          <c:val>
            <c:numRef>
              <c:f>Feuil1!$F$2:$F$5</c:f>
              <c:numCache>
                <c:formatCode>0%</c:formatCode>
                <c:ptCount val="4"/>
                <c:pt idx="0">
                  <c:v>0.31</c:v>
                </c:pt>
                <c:pt idx="1">
                  <c:v>0.27</c:v>
                </c:pt>
                <c:pt idx="2">
                  <c:v>0.5</c:v>
                </c:pt>
                <c:pt idx="3">
                  <c:v>0.38</c:v>
                </c:pt>
              </c:numCache>
            </c:numRef>
          </c:val>
          <c:extLst>
            <c:ext xmlns:c16="http://schemas.microsoft.com/office/drawing/2014/chart" uri="{C3380CC4-5D6E-409C-BE32-E72D297353CC}">
              <c16:uniqueId val="{00000004-534B-4FE6-84CB-93239CFE9967}"/>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b"/>
      <c:layout>
        <c:manualLayout>
          <c:xMode val="edge"/>
          <c:yMode val="edge"/>
          <c:x val="2.7548458265482991E-2"/>
          <c:y val="0.86200059955002573"/>
          <c:w val="0.92414817927661352"/>
          <c:h val="0.1210284821896671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9108513183285E-3"/>
          <c:y val="0.14367218600126413"/>
          <c:w val="0.52313401387940439"/>
          <c:h val="0.68398101217050911"/>
        </c:manualLayout>
      </c:layout>
      <c:barChart>
        <c:barDir val="col"/>
        <c:grouping val="clustered"/>
        <c:varyColors val="0"/>
        <c:ser>
          <c:idx val="0"/>
          <c:order val="0"/>
          <c:tx>
            <c:strRef>
              <c:f>Feuil1!$B$1</c:f>
              <c:strCache>
                <c:ptCount val="1"/>
                <c:pt idx="0">
                  <c:v>Pas suffisamment de terres pour cultiver</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0.4</c:v>
                </c:pt>
              </c:numCache>
            </c:numRef>
          </c:val>
          <c:extLst>
            <c:ext xmlns:c16="http://schemas.microsoft.com/office/drawing/2014/chart" uri="{C3380CC4-5D6E-409C-BE32-E72D297353CC}">
              <c16:uniqueId val="{00000000-AD29-4048-8DF0-3FC8366ED461}"/>
            </c:ext>
          </c:extLst>
        </c:ser>
        <c:ser>
          <c:idx val="1"/>
          <c:order val="1"/>
          <c:tx>
            <c:strRef>
              <c:f>Feuil1!$C$1</c:f>
              <c:strCache>
                <c:ptCount val="1"/>
                <c:pt idx="0">
                  <c:v>Insécurité</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0.35</c:v>
                </c:pt>
              </c:numCache>
            </c:numRef>
          </c:val>
          <c:extLst>
            <c:ext xmlns:c16="http://schemas.microsoft.com/office/drawing/2014/chart" uri="{C3380CC4-5D6E-409C-BE32-E72D297353CC}">
              <c16:uniqueId val="{00000001-AD29-4048-8DF0-3FC8366ED461}"/>
            </c:ext>
          </c:extLst>
        </c:ser>
        <c:ser>
          <c:idx val="2"/>
          <c:order val="2"/>
          <c:tx>
            <c:strRef>
              <c:f>Feuil1!$D$1</c:f>
              <c:strCache>
                <c:ptCount val="1"/>
                <c:pt idx="0">
                  <c:v>Pas accès à un cours d'eau pour pêcher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0.31</c:v>
                </c:pt>
              </c:numCache>
            </c:numRef>
          </c:val>
          <c:extLst>
            <c:ext xmlns:c16="http://schemas.microsoft.com/office/drawing/2014/chart" uri="{C3380CC4-5D6E-409C-BE32-E72D297353CC}">
              <c16:uniqueId val="{00000002-AD29-4048-8DF0-3FC8366ED461}"/>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52295751548154767"/>
          <c:y val="0.35109555963273326"/>
          <c:w val="0.33768812779791402"/>
          <c:h val="0.2808379624742262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7442419196683E-2"/>
          <c:y val="2.2844633087949389E-3"/>
          <c:w val="0.96806511516160665"/>
          <c:h val="0.67152751278513867"/>
        </c:manualLayout>
      </c:layout>
      <c:barChart>
        <c:barDir val="col"/>
        <c:grouping val="clustered"/>
        <c:varyColors val="0"/>
        <c:ser>
          <c:idx val="0"/>
          <c:order val="0"/>
          <c:tx>
            <c:strRef>
              <c:f>Feuil1!$B$1</c:f>
              <c:strCache>
                <c:ptCount val="1"/>
                <c:pt idx="0">
                  <c:v>Personnes âgées</c:v>
                </c:pt>
              </c:strCache>
            </c:strRef>
          </c:tx>
          <c:spPr>
            <a:solidFill>
              <a:srgbClr val="EE5859"/>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Feuil1!$B$2:$B$13</c:f>
              <c:numCache>
                <c:formatCode>0%</c:formatCode>
                <c:ptCount val="12"/>
                <c:pt idx="0">
                  <c:v>0.70833333333333337</c:v>
                </c:pt>
                <c:pt idx="1">
                  <c:v>0.64102564102564097</c:v>
                </c:pt>
                <c:pt idx="2">
                  <c:v>0.7857142857142857</c:v>
                </c:pt>
                <c:pt idx="3">
                  <c:v>0.55555555555555547</c:v>
                </c:pt>
                <c:pt idx="4">
                  <c:v>0.63333333333333319</c:v>
                </c:pt>
                <c:pt idx="5">
                  <c:v>0.65697674418604657</c:v>
                </c:pt>
                <c:pt idx="6">
                  <c:v>0.70833333333333326</c:v>
                </c:pt>
                <c:pt idx="7">
                  <c:v>0.73809523809523803</c:v>
                </c:pt>
                <c:pt idx="8">
                  <c:v>1</c:v>
                </c:pt>
                <c:pt idx="9">
                  <c:v>1</c:v>
                </c:pt>
                <c:pt idx="10">
                  <c:v>0.81372549019607843</c:v>
                </c:pt>
                <c:pt idx="11">
                  <c:v>0.95454545454545459</c:v>
                </c:pt>
              </c:numCache>
            </c:numRef>
          </c:val>
          <c:extLst>
            <c:ext xmlns:c16="http://schemas.microsoft.com/office/drawing/2014/chart" uri="{C3380CC4-5D6E-409C-BE32-E72D297353CC}">
              <c16:uniqueId val="{00000000-DE4E-4BDA-B02C-F98D09E48A76}"/>
            </c:ext>
          </c:extLst>
        </c:ser>
        <c:ser>
          <c:idx val="1"/>
          <c:order val="1"/>
          <c:tx>
            <c:strRef>
              <c:f>Feuil1!$C$1</c:f>
              <c:strCache>
                <c:ptCount val="1"/>
                <c:pt idx="0">
                  <c:v>Personnes en situation de handicap</c:v>
                </c:pt>
              </c:strCache>
            </c:strRef>
          </c:tx>
          <c:spPr>
            <a:solidFill>
              <a:srgbClr val="D2CBB8"/>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Feuil1!$C$2:$C$13</c:f>
              <c:numCache>
                <c:formatCode>0%</c:formatCode>
                <c:ptCount val="12"/>
                <c:pt idx="0">
                  <c:v>0.625</c:v>
                </c:pt>
                <c:pt idx="1">
                  <c:v>0.5641025641025641</c:v>
                </c:pt>
                <c:pt idx="2">
                  <c:v>0.83333333333333337</c:v>
                </c:pt>
                <c:pt idx="3">
                  <c:v>0.44444444444444442</c:v>
                </c:pt>
                <c:pt idx="4">
                  <c:v>0.16666666666666671</c:v>
                </c:pt>
                <c:pt idx="5">
                  <c:v>0.84883720930232553</c:v>
                </c:pt>
                <c:pt idx="6">
                  <c:v>0.83333333333333337</c:v>
                </c:pt>
                <c:pt idx="7">
                  <c:v>0.54761904761904767</c:v>
                </c:pt>
                <c:pt idx="8">
                  <c:v>0</c:v>
                </c:pt>
                <c:pt idx="9">
                  <c:v>1</c:v>
                </c:pt>
                <c:pt idx="10">
                  <c:v>0.57843137254901966</c:v>
                </c:pt>
                <c:pt idx="11">
                  <c:v>0.95454545454545459</c:v>
                </c:pt>
              </c:numCache>
            </c:numRef>
          </c:val>
          <c:extLst>
            <c:ext xmlns:c16="http://schemas.microsoft.com/office/drawing/2014/chart" uri="{C3380CC4-5D6E-409C-BE32-E72D297353CC}">
              <c16:uniqueId val="{00000001-DE4E-4BDA-B02C-F98D09E48A76}"/>
            </c:ext>
          </c:extLst>
        </c:ser>
        <c:ser>
          <c:idx val="2"/>
          <c:order val="2"/>
          <c:tx>
            <c:strRef>
              <c:f>Feuil1!$D$1</c:f>
              <c:strCache>
                <c:ptCount val="1"/>
                <c:pt idx="0">
                  <c:v>Femmes / filles</c:v>
                </c:pt>
              </c:strCache>
            </c:strRef>
          </c:tx>
          <c:spPr>
            <a:solidFill>
              <a:srgbClr val="666666"/>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Feuil1!$D$2:$D$13</c:f>
              <c:numCache>
                <c:formatCode>0%</c:formatCode>
                <c:ptCount val="12"/>
                <c:pt idx="0">
                  <c:v>0.25</c:v>
                </c:pt>
                <c:pt idx="1">
                  <c:v>0.11538461538461534</c:v>
                </c:pt>
                <c:pt idx="2">
                  <c:v>0.72619047619047616</c:v>
                </c:pt>
                <c:pt idx="3">
                  <c:v>0.1111111111111111</c:v>
                </c:pt>
                <c:pt idx="4">
                  <c:v>0.20000000000000004</c:v>
                </c:pt>
                <c:pt idx="5">
                  <c:v>0.47674418604651159</c:v>
                </c:pt>
                <c:pt idx="6">
                  <c:v>4.1666666666666671E-2</c:v>
                </c:pt>
                <c:pt idx="7">
                  <c:v>0.35714285714285715</c:v>
                </c:pt>
                <c:pt idx="8">
                  <c:v>0.66666666666666663</c:v>
                </c:pt>
                <c:pt idx="9">
                  <c:v>0</c:v>
                </c:pt>
                <c:pt idx="10">
                  <c:v>0.33333333333333331</c:v>
                </c:pt>
                <c:pt idx="11">
                  <c:v>0.75757575757575757</c:v>
                </c:pt>
              </c:numCache>
            </c:numRef>
          </c:val>
          <c:extLst>
            <c:ext xmlns:c16="http://schemas.microsoft.com/office/drawing/2014/chart" uri="{C3380CC4-5D6E-409C-BE32-E72D297353CC}">
              <c16:uniqueId val="{00000002-DE4E-4BDA-B02C-F98D09E48A76}"/>
            </c:ext>
          </c:extLst>
        </c:ser>
        <c:ser>
          <c:idx val="3"/>
          <c:order val="3"/>
          <c:tx>
            <c:strRef>
              <c:f>Feuil1!$E$1</c:f>
              <c:strCache>
                <c:ptCount val="1"/>
                <c:pt idx="0">
                  <c:v>Hommes / garçons</c:v>
                </c:pt>
              </c:strCache>
            </c:strRef>
          </c:tx>
          <c:spPr>
            <a:solidFill>
              <a:srgbClr val="EE5859">
                <a:alpha val="79000"/>
              </a:srgbClr>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Feuil1!$E$2:$E$13</c:f>
              <c:numCache>
                <c:formatCode>0%</c:formatCode>
                <c:ptCount val="12"/>
                <c:pt idx="0">
                  <c:v>0.25</c:v>
                </c:pt>
                <c:pt idx="1">
                  <c:v>0</c:v>
                </c:pt>
                <c:pt idx="2">
                  <c:v>2.3809523809523801E-2</c:v>
                </c:pt>
                <c:pt idx="3">
                  <c:v>0.1111111111111111</c:v>
                </c:pt>
                <c:pt idx="4">
                  <c:v>0.13333333333333336</c:v>
                </c:pt>
                <c:pt idx="5">
                  <c:v>2.3255813953488379E-2</c:v>
                </c:pt>
                <c:pt idx="6">
                  <c:v>0.20833333333333337</c:v>
                </c:pt>
                <c:pt idx="7">
                  <c:v>9.5238095238095219E-2</c:v>
                </c:pt>
                <c:pt idx="8">
                  <c:v>0</c:v>
                </c:pt>
                <c:pt idx="9">
                  <c:v>0</c:v>
                </c:pt>
                <c:pt idx="10">
                  <c:v>9.8039215686274467E-2</c:v>
                </c:pt>
                <c:pt idx="11">
                  <c:v>6.0606060606060601E-2</c:v>
                </c:pt>
              </c:numCache>
            </c:numRef>
          </c:val>
          <c:extLst>
            <c:ext xmlns:c16="http://schemas.microsoft.com/office/drawing/2014/chart" uri="{C3380CC4-5D6E-409C-BE32-E72D297353CC}">
              <c16:uniqueId val="{00000000-E990-40AA-8230-614D80D1B3C5}"/>
            </c:ext>
          </c:extLst>
        </c:ser>
        <c:ser>
          <c:idx val="4"/>
          <c:order val="4"/>
          <c:tx>
            <c:strRef>
              <c:f>Feuil1!$F$1</c:f>
              <c:strCache>
                <c:ptCount val="1"/>
                <c:pt idx="0">
                  <c:v>Réfugiés</c:v>
                </c:pt>
              </c:strCache>
            </c:strRef>
          </c:tx>
          <c:spPr>
            <a:solidFill>
              <a:srgbClr val="979797"/>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Feuil1!$F$2:$F$13</c:f>
              <c:numCache>
                <c:formatCode>0%</c:formatCode>
                <c:ptCount val="12"/>
                <c:pt idx="0">
                  <c:v>0.33333333333333331</c:v>
                </c:pt>
                <c:pt idx="1">
                  <c:v>0.12820512820512817</c:v>
                </c:pt>
                <c:pt idx="2">
                  <c:v>0.19047619047619044</c:v>
                </c:pt>
                <c:pt idx="3">
                  <c:v>0.1111111111111111</c:v>
                </c:pt>
                <c:pt idx="4">
                  <c:v>0.3000000000000001</c:v>
                </c:pt>
                <c:pt idx="5">
                  <c:v>0.21511627906976746</c:v>
                </c:pt>
                <c:pt idx="6">
                  <c:v>0.14583333333333334</c:v>
                </c:pt>
                <c:pt idx="7">
                  <c:v>9.5238095238095219E-2</c:v>
                </c:pt>
                <c:pt idx="8">
                  <c:v>0</c:v>
                </c:pt>
                <c:pt idx="9">
                  <c:v>0</c:v>
                </c:pt>
                <c:pt idx="10">
                  <c:v>3.9215686274509783E-2</c:v>
                </c:pt>
                <c:pt idx="11">
                  <c:v>6.0606060606060601E-2</c:v>
                </c:pt>
              </c:numCache>
            </c:numRef>
          </c:val>
          <c:extLst>
            <c:ext xmlns:c16="http://schemas.microsoft.com/office/drawing/2014/chart" uri="{C3380CC4-5D6E-409C-BE32-E72D297353CC}">
              <c16:uniqueId val="{00000001-E990-40AA-8230-614D80D1B3C5}"/>
            </c:ext>
          </c:extLst>
        </c:ser>
        <c:ser>
          <c:idx val="5"/>
          <c:order val="5"/>
          <c:tx>
            <c:strRef>
              <c:f>Feuil1!$G$1</c:f>
              <c:strCache>
                <c:ptCount val="1"/>
                <c:pt idx="0">
                  <c:v>Enfants</c:v>
                </c:pt>
              </c:strCache>
            </c:strRef>
          </c:tx>
          <c:spPr>
            <a:solidFill>
              <a:srgbClr val="002060"/>
            </a:solidFill>
            <a:ln>
              <a:noFill/>
            </a:ln>
            <a:effectLst/>
          </c:spPr>
          <c:invertIfNegative val="0"/>
          <c:cat>
            <c:strRef>
              <c:f>Feuil1!$A$2:$A$13</c:f>
              <c:strCache>
                <c:ptCount val="12"/>
                <c:pt idx="0">
                  <c:v>Bosso</c:v>
                </c:pt>
                <c:pt idx="1">
                  <c:v>Chétimari</c:v>
                </c:pt>
                <c:pt idx="2">
                  <c:v>Diffa</c:v>
                </c:pt>
                <c:pt idx="3">
                  <c:v>Foulatari</c:v>
                </c:pt>
                <c:pt idx="4">
                  <c:v>Goudoumaria</c:v>
                </c:pt>
                <c:pt idx="5">
                  <c:v>Gueskérou</c:v>
                </c:pt>
                <c:pt idx="6">
                  <c:v>Kablewa</c:v>
                </c:pt>
                <c:pt idx="7">
                  <c:v>Maïné-Soroa</c:v>
                </c:pt>
                <c:pt idx="8">
                  <c:v>N'Gourti</c:v>
                </c:pt>
                <c:pt idx="9">
                  <c:v>N'Guel Beyli</c:v>
                </c:pt>
                <c:pt idx="10">
                  <c:v>N'Guigmi</c:v>
                </c:pt>
                <c:pt idx="11">
                  <c:v>Toumour</c:v>
                </c:pt>
              </c:strCache>
            </c:strRef>
          </c:cat>
          <c:val>
            <c:numRef>
              <c:f>Feuil1!$G$2:$G$13</c:f>
              <c:numCache>
                <c:formatCode>0%</c:formatCode>
                <c:ptCount val="12"/>
                <c:pt idx="0">
                  <c:v>0.125</c:v>
                </c:pt>
                <c:pt idx="1">
                  <c:v>0</c:v>
                </c:pt>
                <c:pt idx="2">
                  <c:v>0.15476190476190474</c:v>
                </c:pt>
                <c:pt idx="3">
                  <c:v>0.44444444444444442</c:v>
                </c:pt>
                <c:pt idx="4">
                  <c:v>0.10000000000000002</c:v>
                </c:pt>
                <c:pt idx="5">
                  <c:v>2.3255813953488379E-2</c:v>
                </c:pt>
                <c:pt idx="6">
                  <c:v>0.20833333333333337</c:v>
                </c:pt>
                <c:pt idx="7">
                  <c:v>0.2142857142857143</c:v>
                </c:pt>
                <c:pt idx="8">
                  <c:v>0.33333333333333331</c:v>
                </c:pt>
                <c:pt idx="9">
                  <c:v>0</c:v>
                </c:pt>
                <c:pt idx="10">
                  <c:v>0.1274509803921568</c:v>
                </c:pt>
                <c:pt idx="11">
                  <c:v>0.16666666666666666</c:v>
                </c:pt>
              </c:numCache>
            </c:numRef>
          </c:val>
          <c:extLst>
            <c:ext xmlns:c16="http://schemas.microsoft.com/office/drawing/2014/chart" uri="{C3380CC4-5D6E-409C-BE32-E72D297353CC}">
              <c16:uniqueId val="{00000002-E990-40AA-8230-614D80D1B3C5}"/>
            </c:ext>
          </c:extLst>
        </c:ser>
        <c:dLbls>
          <c:showLegendKey val="0"/>
          <c:showVal val="0"/>
          <c:showCatName val="0"/>
          <c:showSerName val="0"/>
          <c:showPercent val="0"/>
          <c:showBubbleSize val="0"/>
        </c:dLbls>
        <c:gapWidth val="219"/>
        <c:overlap val="-27"/>
        <c:axId val="510958783"/>
        <c:axId val="546112527"/>
      </c:barChart>
      <c:catAx>
        <c:axId val="51095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46112527"/>
        <c:crosses val="autoZero"/>
        <c:auto val="1"/>
        <c:lblAlgn val="ctr"/>
        <c:lblOffset val="100"/>
        <c:noMultiLvlLbl val="0"/>
      </c:catAx>
      <c:valAx>
        <c:axId val="546112527"/>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10958783"/>
        <c:crosses val="autoZero"/>
        <c:crossBetween val="between"/>
      </c:valAx>
      <c:spPr>
        <a:noFill/>
        <a:ln>
          <a:noFill/>
        </a:ln>
        <a:effectLst/>
      </c:spPr>
    </c:plotArea>
    <c:legend>
      <c:legendPos val="b"/>
      <c:layout>
        <c:manualLayout>
          <c:xMode val="edge"/>
          <c:yMode val="edge"/>
          <c:x val="7.9040554446292641E-3"/>
          <c:y val="0.8946981725593921"/>
          <c:w val="0.98281916911464584"/>
          <c:h val="0.102369507180818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9108513183285E-3"/>
          <c:y val="0.14367218600126413"/>
          <c:w val="0.52313401387940439"/>
          <c:h val="0.68398101217050911"/>
        </c:manualLayout>
      </c:layout>
      <c:barChart>
        <c:barDir val="col"/>
        <c:grouping val="clustered"/>
        <c:varyColors val="0"/>
        <c:ser>
          <c:idx val="0"/>
          <c:order val="0"/>
          <c:tx>
            <c:strRef>
              <c:f>Feuil1!$B$1</c:f>
              <c:strCache>
                <c:ptCount val="1"/>
                <c:pt idx="0">
                  <c:v>Manque ou restructuration de l'accès aux intrants agricoles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0.48</c:v>
                </c:pt>
              </c:numCache>
            </c:numRef>
          </c:val>
          <c:extLst>
            <c:ext xmlns:c16="http://schemas.microsoft.com/office/drawing/2014/chart" uri="{C3380CC4-5D6E-409C-BE32-E72D297353CC}">
              <c16:uniqueId val="{00000000-AD29-4048-8DF0-3FC8366ED461}"/>
            </c:ext>
          </c:extLst>
        </c:ser>
        <c:ser>
          <c:idx val="1"/>
          <c:order val="1"/>
          <c:tx>
            <c:strRef>
              <c:f>Feuil1!$C$1</c:f>
              <c:strCache>
                <c:ptCount val="1"/>
                <c:pt idx="0">
                  <c:v>Manque de matériel agricole pour exploiter la terre</c:v>
                </c:pt>
              </c:strCache>
            </c:strRef>
          </c:tx>
          <c:spPr>
            <a:solidFill>
              <a:srgbClr val="EE5859">
                <a:alpha val="7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0.44</c:v>
                </c:pt>
              </c:numCache>
            </c:numRef>
          </c:val>
          <c:extLst>
            <c:ext xmlns:c16="http://schemas.microsoft.com/office/drawing/2014/chart" uri="{C3380CC4-5D6E-409C-BE32-E72D297353CC}">
              <c16:uniqueId val="{00000001-AD29-4048-8DF0-3FC8366ED461}"/>
            </c:ext>
          </c:extLst>
        </c:ser>
        <c:ser>
          <c:idx val="2"/>
          <c:order val="2"/>
          <c:tx>
            <c:strRef>
              <c:f>Feuil1!$D$1</c:f>
              <c:strCache>
                <c:ptCount val="1"/>
                <c:pt idx="0">
                  <c:v>Insécurité</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0.23</c:v>
                </c:pt>
              </c:numCache>
            </c:numRef>
          </c:val>
          <c:extLst>
            <c:ext xmlns:c16="http://schemas.microsoft.com/office/drawing/2014/chart" uri="{C3380CC4-5D6E-409C-BE32-E72D297353CC}">
              <c16:uniqueId val="{00000002-AD29-4048-8DF0-3FC8366ED461}"/>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52295751548154767"/>
          <c:y val="0.2605839955777618"/>
          <c:w val="0.33768812779791402"/>
          <c:h val="0.577829032029601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54014095683903E-2"/>
          <c:y val="0.15703447897992689"/>
          <c:w val="0.52313401387940439"/>
          <c:h val="0.68398101217050911"/>
        </c:manualLayout>
      </c:layout>
      <c:barChart>
        <c:barDir val="col"/>
        <c:grouping val="clustered"/>
        <c:varyColors val="0"/>
        <c:ser>
          <c:idx val="0"/>
          <c:order val="0"/>
          <c:tx>
            <c:strRef>
              <c:f>Feuil1!$B$1</c:f>
              <c:strCache>
                <c:ptCount val="1"/>
                <c:pt idx="0">
                  <c:v>Insécurité</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0.24</c:v>
                </c:pt>
              </c:numCache>
            </c:numRef>
          </c:val>
          <c:extLst>
            <c:ext xmlns:c16="http://schemas.microsoft.com/office/drawing/2014/chart" uri="{C3380CC4-5D6E-409C-BE32-E72D297353CC}">
              <c16:uniqueId val="{00000000-AD29-4048-8DF0-3FC8366ED461}"/>
            </c:ext>
          </c:extLst>
        </c:ser>
        <c:ser>
          <c:idx val="1"/>
          <c:order val="1"/>
          <c:tx>
            <c:strRef>
              <c:f>Feuil1!$C$1</c:f>
              <c:strCache>
                <c:ptCount val="1"/>
                <c:pt idx="0">
                  <c:v>Prix des petits ruminants trop élevé</c:v>
                </c:pt>
              </c:strCache>
            </c:strRef>
          </c:tx>
          <c:spPr>
            <a:solidFill>
              <a:srgbClr val="EE5859">
                <a:alpha val="47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0.21</c:v>
                </c:pt>
              </c:numCache>
            </c:numRef>
          </c:val>
          <c:extLst>
            <c:ext xmlns:c16="http://schemas.microsoft.com/office/drawing/2014/chart" uri="{C3380CC4-5D6E-409C-BE32-E72D297353CC}">
              <c16:uniqueId val="{00000001-AD29-4048-8DF0-3FC8366ED461}"/>
            </c:ext>
          </c:extLst>
        </c:ser>
        <c:ser>
          <c:idx val="2"/>
          <c:order val="2"/>
          <c:tx>
            <c:strRef>
              <c:f>Feuil1!$D$1</c:f>
              <c:strCache>
                <c:ptCount val="1"/>
                <c:pt idx="0">
                  <c:v>Prix des gros ruminants trop élevé</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0.16</c:v>
                </c:pt>
              </c:numCache>
            </c:numRef>
          </c:val>
          <c:extLst>
            <c:ext xmlns:c16="http://schemas.microsoft.com/office/drawing/2014/chart" uri="{C3380CC4-5D6E-409C-BE32-E72D297353CC}">
              <c16:uniqueId val="{00000002-AD29-4048-8DF0-3FC8366ED461}"/>
            </c:ext>
          </c:extLst>
        </c:ser>
        <c:ser>
          <c:idx val="3"/>
          <c:order val="3"/>
          <c:tx>
            <c:strRef>
              <c:f>Feuil1!$E$1</c:f>
              <c:strCache>
                <c:ptCount val="1"/>
                <c:pt idx="0">
                  <c:v>Surexploitation des pâturages</c:v>
                </c:pt>
              </c:strCache>
            </c:strRef>
          </c:tx>
          <c:spPr>
            <a:solidFill>
              <a:srgbClr val="D1D3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Feuil1!$E$2</c:f>
              <c:numCache>
                <c:formatCode>0%</c:formatCode>
                <c:ptCount val="1"/>
                <c:pt idx="0">
                  <c:v>0.16</c:v>
                </c:pt>
              </c:numCache>
            </c:numRef>
          </c:val>
          <c:extLst>
            <c:ext xmlns:c16="http://schemas.microsoft.com/office/drawing/2014/chart" uri="{C3380CC4-5D6E-409C-BE32-E72D297353CC}">
              <c16:uniqueId val="{00000000-3E93-4DF1-A670-9507D00BE14C}"/>
            </c:ext>
          </c:extLst>
        </c:ser>
        <c:ser>
          <c:idx val="4"/>
          <c:order val="4"/>
          <c:tx>
            <c:strRef>
              <c:f>Feuil1!$F$1</c:f>
              <c:strCache>
                <c:ptCount val="1"/>
                <c:pt idx="0">
                  <c:v>Vols de bétails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Feuil1!$F$2</c:f>
              <c:numCache>
                <c:formatCode>0%</c:formatCode>
                <c:ptCount val="1"/>
                <c:pt idx="0">
                  <c:v>0.16</c:v>
                </c:pt>
              </c:numCache>
            </c:numRef>
          </c:val>
          <c:extLst>
            <c:ext xmlns:c16="http://schemas.microsoft.com/office/drawing/2014/chart" uri="{C3380CC4-5D6E-409C-BE32-E72D297353CC}">
              <c16:uniqueId val="{00000001-3E93-4DF1-A670-9507D00BE14C}"/>
            </c:ext>
          </c:extLst>
        </c:ser>
        <c:ser>
          <c:idx val="5"/>
          <c:order val="5"/>
          <c:tx>
            <c:strRef>
              <c:f>Feuil1!$G$1</c:f>
              <c:strCache>
                <c:ptCount val="1"/>
                <c:pt idx="0">
                  <c:v>Aucune difficulté</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Feuil1!$G$2</c:f>
              <c:numCache>
                <c:formatCode>0%</c:formatCode>
                <c:ptCount val="1"/>
                <c:pt idx="0">
                  <c:v>0.21</c:v>
                </c:pt>
              </c:numCache>
            </c:numRef>
          </c:val>
          <c:extLst>
            <c:ext xmlns:c16="http://schemas.microsoft.com/office/drawing/2014/chart" uri="{C3380CC4-5D6E-409C-BE32-E72D297353CC}">
              <c16:uniqueId val="{00000002-3E93-4DF1-A670-9507D00BE14C}"/>
            </c:ext>
          </c:extLst>
        </c:ser>
        <c:dLbls>
          <c:dLblPos val="outEnd"/>
          <c:showLegendKey val="0"/>
          <c:showVal val="1"/>
          <c:showCatName val="0"/>
          <c:showSerName val="0"/>
          <c:showPercent val="0"/>
          <c:showBubbleSize val="0"/>
        </c:dLbls>
        <c:gapWidth val="219"/>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0.64799857682775608"/>
          <c:y val="0.16246231464283381"/>
          <c:w val="0.33538902657460229"/>
          <c:h val="0.820392484426906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0.12609</cdr:x>
      <cdr:y>0.88956</cdr:y>
    </cdr:from>
    <cdr:to>
      <cdr:x>0.20118</cdr:x>
      <cdr:y>0.95585</cdr:y>
    </cdr:to>
    <cdr:sp macro="" textlink="">
      <cdr:nvSpPr>
        <cdr:cNvPr id="2" name="Rectangle 1"/>
        <cdr:cNvSpPr/>
      </cdr:nvSpPr>
      <cdr:spPr>
        <a:xfrm xmlns:a="http://schemas.openxmlformats.org/drawingml/2006/main">
          <a:off x="1122848" y="3298916"/>
          <a:ext cx="668593" cy="24580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0B09B-6E0E-4CC1-8D33-9081A5D4BFCC}" type="datetimeFigureOut">
              <a:rPr lang="fr-FR" smtClean="0"/>
              <a:t>01/07/2020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CEC5-F4B4-46B2-AA4A-A9AF67C3AFFC}" type="slidenum">
              <a:rPr lang="fr-FR" smtClean="0"/>
              <a:t>‹N°›</a:t>
            </a:fld>
            <a:endParaRPr lang="fr-FR"/>
          </a:p>
        </p:txBody>
      </p:sp>
    </p:spTree>
    <p:extLst>
      <p:ext uri="{BB962C8B-B14F-4D97-AF65-F5344CB8AC3E}">
        <p14:creationId xmlns:p14="http://schemas.microsoft.com/office/powerpoint/2010/main" val="266247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N’</a:t>
            </a:r>
            <a:r>
              <a:rPr lang="fr-CH" dirty="0" err="1" smtClean="0"/>
              <a:t>Guel</a:t>
            </a:r>
            <a:r>
              <a:rPr lang="fr-CH" dirty="0" smtClean="0"/>
              <a:t> </a:t>
            </a:r>
            <a:r>
              <a:rPr lang="fr-CH" dirty="0" err="1" smtClean="0"/>
              <a:t>Beyli</a:t>
            </a:r>
            <a:r>
              <a:rPr lang="fr-CH" dirty="0" smtClean="0"/>
              <a:t> : un seul informateur clé</a:t>
            </a:r>
            <a:r>
              <a:rPr lang="fr-CH" baseline="0" dirty="0" smtClean="0"/>
              <a:t> ayant répondu élevage </a:t>
            </a:r>
            <a:r>
              <a:rPr lang="fr-CH" baseline="0" dirty="0" smtClean="0">
                <a:sym typeface="Wingdings" panose="05000000000000000000" pitchFamily="2" charset="2"/>
              </a:rPr>
              <a:t> Zone de transhumance pastorale (ok)</a:t>
            </a:r>
          </a:p>
          <a:p>
            <a:r>
              <a:rPr lang="fr-CH" baseline="0" dirty="0" smtClean="0">
                <a:sym typeface="Wingdings" panose="05000000000000000000" pitchFamily="2" charset="2"/>
              </a:rPr>
              <a:t>N’</a:t>
            </a:r>
            <a:r>
              <a:rPr lang="fr-CH" baseline="0" dirty="0" err="1" smtClean="0">
                <a:sym typeface="Wingdings" panose="05000000000000000000" pitchFamily="2" charset="2"/>
              </a:rPr>
              <a:t>Gourti</a:t>
            </a:r>
            <a:r>
              <a:rPr lang="fr-CH" baseline="0" dirty="0" smtClean="0">
                <a:sym typeface="Wingdings" panose="05000000000000000000" pitchFamily="2" charset="2"/>
              </a:rPr>
              <a:t> : 3 IC </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12</a:t>
            </a:fld>
            <a:endParaRPr lang="fr-FR"/>
          </a:p>
        </p:txBody>
      </p:sp>
    </p:spTree>
    <p:extLst>
      <p:ext uri="{BB962C8B-B14F-4D97-AF65-F5344CB8AC3E}">
        <p14:creationId xmlns:p14="http://schemas.microsoft.com/office/powerpoint/2010/main" val="299013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La principale</a:t>
            </a:r>
            <a:r>
              <a:rPr lang="fr-CH" baseline="0" dirty="0" smtClean="0"/>
              <a:t> stratégie d’adaptation mise en place par la majorité des ménages de la région de Diffa d’après les IC est «manger des aliments moins chers et moins appréciés» – 50% des sites évalués ; suivi par «emprunter de la nourriture à des proches» 43% des sites évalués</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27</a:t>
            </a:fld>
            <a:endParaRPr lang="fr-FR"/>
          </a:p>
        </p:txBody>
      </p:sp>
    </p:spTree>
    <p:extLst>
      <p:ext uri="{BB962C8B-B14F-4D97-AF65-F5344CB8AC3E}">
        <p14:creationId xmlns:p14="http://schemas.microsoft.com/office/powerpoint/2010/main" val="265357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N’</a:t>
            </a:r>
            <a:r>
              <a:rPr lang="fr-CH" dirty="0" err="1" smtClean="0"/>
              <a:t>Guigmi</a:t>
            </a:r>
            <a:r>
              <a:rPr lang="fr-CH" dirty="0" smtClean="0"/>
              <a:t> </a:t>
            </a:r>
            <a:r>
              <a:rPr lang="fr-CH" dirty="0" smtClean="0">
                <a:sym typeface="Wingdings" panose="05000000000000000000" pitchFamily="2" charset="2"/>
              </a:rPr>
              <a:t> insécurité</a:t>
            </a:r>
          </a:p>
          <a:p>
            <a:r>
              <a:rPr lang="fr-CH" dirty="0" err="1" smtClean="0">
                <a:sym typeface="Wingdings" panose="05000000000000000000" pitchFamily="2" charset="2"/>
              </a:rPr>
              <a:t>Foulatari</a:t>
            </a:r>
            <a:r>
              <a:rPr lang="fr-CH" dirty="0" smtClean="0">
                <a:sym typeface="Wingdings" panose="05000000000000000000" pitchFamily="2" charset="2"/>
              </a:rPr>
              <a:t> et N’</a:t>
            </a:r>
            <a:r>
              <a:rPr lang="fr-CH" dirty="0" err="1" smtClean="0">
                <a:sym typeface="Wingdings" panose="05000000000000000000" pitchFamily="2" charset="2"/>
              </a:rPr>
              <a:t>Gourti</a:t>
            </a:r>
            <a:r>
              <a:rPr lang="fr-CH" dirty="0" smtClean="0">
                <a:sym typeface="Wingdings" panose="05000000000000000000" pitchFamily="2" charset="2"/>
              </a:rPr>
              <a:t>  étendue du territoire</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29</a:t>
            </a:fld>
            <a:endParaRPr lang="fr-FR"/>
          </a:p>
        </p:txBody>
      </p:sp>
    </p:spTree>
    <p:extLst>
      <p:ext uri="{BB962C8B-B14F-4D97-AF65-F5344CB8AC3E}">
        <p14:creationId xmlns:p14="http://schemas.microsoft.com/office/powerpoint/2010/main" val="396564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A noter : Dans 57% des sites couverts par l’évaluation, les IC ont déclaré qu</a:t>
            </a:r>
            <a:r>
              <a:rPr lang="fr-CH" baseline="0" dirty="0" smtClean="0"/>
              <a:t>e la majorité des ménages ne rencontrait aucune difficulté pour accéder au marché : ici ne figure que les difficultés identifiées. </a:t>
            </a:r>
          </a:p>
          <a:p>
            <a:r>
              <a:rPr lang="fr-CH" baseline="0" dirty="0" smtClean="0"/>
              <a:t>18% des sites de la région évalués : Distance trop importante et déplacement difficile à cause du COVID-19</a:t>
            </a:r>
          </a:p>
          <a:p>
            <a:r>
              <a:rPr lang="fr-CH" baseline="0" dirty="0" smtClean="0"/>
              <a:t>12% des sites de la région évalués : Manque de moyens de transport</a:t>
            </a:r>
          </a:p>
          <a:p>
            <a:endParaRPr lang="fr-CH" baseline="0" dirty="0" smtClean="0"/>
          </a:p>
          <a:p>
            <a:r>
              <a:rPr lang="fr-CH" baseline="0" dirty="0" smtClean="0"/>
              <a:t>Communes avec peu d’infrastructures de transport type N’</a:t>
            </a:r>
            <a:r>
              <a:rPr lang="fr-CH" baseline="0" dirty="0" err="1" smtClean="0"/>
              <a:t>Gourti</a:t>
            </a:r>
            <a:r>
              <a:rPr lang="fr-CH" baseline="0" dirty="0" smtClean="0"/>
              <a:t> et </a:t>
            </a:r>
            <a:r>
              <a:rPr lang="fr-CH" baseline="0" dirty="0" err="1" smtClean="0"/>
              <a:t>Foulatari</a:t>
            </a:r>
            <a:r>
              <a:rPr lang="fr-CH" baseline="0" dirty="0" smtClean="0"/>
              <a:t> : forts pourcentage de problèmes liés au transport et aux distances</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30</a:t>
            </a:fld>
            <a:endParaRPr lang="fr-FR"/>
          </a:p>
        </p:txBody>
      </p:sp>
    </p:spTree>
    <p:extLst>
      <p:ext uri="{BB962C8B-B14F-4D97-AF65-F5344CB8AC3E}">
        <p14:creationId xmlns:p14="http://schemas.microsoft.com/office/powerpoint/2010/main" val="9815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33</a:t>
            </a:fld>
            <a:endParaRPr lang="fr-FR"/>
          </a:p>
        </p:txBody>
      </p:sp>
    </p:spTree>
    <p:extLst>
      <p:ext uri="{BB962C8B-B14F-4D97-AF65-F5344CB8AC3E}">
        <p14:creationId xmlns:p14="http://schemas.microsoft.com/office/powerpoint/2010/main" val="57238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Les</a:t>
            </a:r>
            <a:r>
              <a:rPr lang="fr-CH" baseline="0" dirty="0" smtClean="0"/>
              <a:t> communes dans lesquelles le plus grand nombre de sites ont une majorité de ménages ayant eu leurs moyens de subsistance perturbés au cours du mois précédant la collecte de données (avril 2020) sont dans la majorité des communes avec une situation sécuritaire très volatile. </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13</a:t>
            </a:fld>
            <a:endParaRPr lang="fr-FR"/>
          </a:p>
        </p:txBody>
      </p:sp>
    </p:spTree>
    <p:extLst>
      <p:ext uri="{BB962C8B-B14F-4D97-AF65-F5344CB8AC3E}">
        <p14:creationId xmlns:p14="http://schemas.microsoft.com/office/powerpoint/2010/main" val="407095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14</a:t>
            </a:fld>
            <a:endParaRPr lang="fr-FR"/>
          </a:p>
        </p:txBody>
      </p:sp>
    </p:spTree>
    <p:extLst>
      <p:ext uri="{BB962C8B-B14F-4D97-AF65-F5344CB8AC3E}">
        <p14:creationId xmlns:p14="http://schemas.microsoft.com/office/powerpoint/2010/main" val="308215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Retournés : 20 IC</a:t>
            </a:r>
            <a:r>
              <a:rPr lang="fr-CH" baseline="0" dirty="0" smtClean="0"/>
              <a:t> en tout ce qui explique les données plus générales obtenues au niveau des différents sites. Toutefois, il semble que de manière générale l’agriculture pour l’autoconsommation ait été plus préservée que pour les autres statuts. </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15</a:t>
            </a:fld>
            <a:endParaRPr lang="fr-FR"/>
          </a:p>
        </p:txBody>
      </p:sp>
    </p:spTree>
    <p:extLst>
      <p:ext uri="{BB962C8B-B14F-4D97-AF65-F5344CB8AC3E}">
        <p14:creationId xmlns:p14="http://schemas.microsoft.com/office/powerpoint/2010/main" val="312456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Tendances identiques</a:t>
            </a:r>
            <a:r>
              <a:rPr lang="fr-CH" baseline="0" dirty="0" smtClean="0"/>
              <a:t> par statut</a:t>
            </a:r>
          </a:p>
          <a:p>
            <a:r>
              <a:rPr lang="fr-CH" baseline="0" dirty="0" err="1" smtClean="0"/>
              <a:t>Kablewa</a:t>
            </a:r>
            <a:r>
              <a:rPr lang="fr-CH" baseline="0" dirty="0" smtClean="0"/>
              <a:t> : Homme et garçon particulièrement vulnérables, en comparaison aux autres communes : importance de la vente du bois, de la paille et du charbon sur les sites de déplacés évalués pourrait-il l’expliquer ? </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17</a:t>
            </a:fld>
            <a:endParaRPr lang="fr-FR"/>
          </a:p>
        </p:txBody>
      </p:sp>
    </p:spTree>
    <p:extLst>
      <p:ext uri="{BB962C8B-B14F-4D97-AF65-F5344CB8AC3E}">
        <p14:creationId xmlns:p14="http://schemas.microsoft.com/office/powerpoint/2010/main" val="332692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Question posée à tous les IC</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18</a:t>
            </a:fld>
            <a:endParaRPr lang="fr-FR"/>
          </a:p>
        </p:txBody>
      </p:sp>
    </p:spTree>
    <p:extLst>
      <p:ext uri="{BB962C8B-B14F-4D97-AF65-F5344CB8AC3E}">
        <p14:creationId xmlns:p14="http://schemas.microsoft.com/office/powerpoint/2010/main" val="177582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Question posée à tous les IC</a:t>
            </a:r>
          </a:p>
          <a:p>
            <a:r>
              <a:rPr lang="fr-CH" dirty="0" smtClean="0"/>
              <a:t>La situation sécuritaire</a:t>
            </a:r>
            <a:r>
              <a:rPr lang="fr-CH" baseline="0" dirty="0" smtClean="0"/>
              <a:t> joue un rôle prégnant pour les éleveurs, notamment du fait de son impact sur l’accès ou non à des zones de pâturage.</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19</a:t>
            </a:fld>
            <a:endParaRPr lang="fr-FR"/>
          </a:p>
        </p:txBody>
      </p:sp>
    </p:spTree>
    <p:extLst>
      <p:ext uri="{BB962C8B-B14F-4D97-AF65-F5344CB8AC3E}">
        <p14:creationId xmlns:p14="http://schemas.microsoft.com/office/powerpoint/2010/main" val="202458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Quelle</a:t>
            </a:r>
            <a:r>
              <a:rPr lang="fr-CH" baseline="0" dirty="0" smtClean="0"/>
              <a:t> condition climatique à </a:t>
            </a:r>
            <a:r>
              <a:rPr lang="fr-CH" baseline="0" dirty="0" err="1" smtClean="0"/>
              <a:t>Foulatari</a:t>
            </a:r>
            <a:r>
              <a:rPr lang="fr-CH" baseline="0" dirty="0" smtClean="0"/>
              <a:t> en avril 2020 ? Chaleur et vent</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20</a:t>
            </a:fld>
            <a:endParaRPr lang="fr-FR"/>
          </a:p>
        </p:txBody>
      </p:sp>
    </p:spTree>
    <p:extLst>
      <p:ext uri="{BB962C8B-B14F-4D97-AF65-F5344CB8AC3E}">
        <p14:creationId xmlns:p14="http://schemas.microsoft.com/office/powerpoint/2010/main" val="118839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Quelles explications plausibles pour l’augmentation du revenu de la majorité des ménages dans la commune de N’</a:t>
            </a:r>
            <a:r>
              <a:rPr lang="fr-CH" dirty="0" err="1" smtClean="0"/>
              <a:t>Guel</a:t>
            </a:r>
            <a:r>
              <a:rPr lang="fr-CH" dirty="0" smtClean="0"/>
              <a:t> </a:t>
            </a:r>
            <a:r>
              <a:rPr lang="fr-CH" dirty="0" err="1" smtClean="0"/>
              <a:t>Beyli</a:t>
            </a:r>
            <a:r>
              <a:rPr lang="fr-CH" dirty="0" smtClean="0"/>
              <a:t> au court du mois d’avril 2020</a:t>
            </a:r>
            <a:r>
              <a:rPr lang="fr-CH" baseline="0" dirty="0" smtClean="0"/>
              <a:t> ? </a:t>
            </a:r>
            <a:endParaRPr lang="fr-CH" dirty="0"/>
          </a:p>
        </p:txBody>
      </p:sp>
      <p:sp>
        <p:nvSpPr>
          <p:cNvPr id="4" name="Espace réservé du numéro de diapositive 3"/>
          <p:cNvSpPr>
            <a:spLocks noGrp="1"/>
          </p:cNvSpPr>
          <p:nvPr>
            <p:ph type="sldNum" sz="quarter" idx="10"/>
          </p:nvPr>
        </p:nvSpPr>
        <p:spPr/>
        <p:txBody>
          <a:bodyPr/>
          <a:lstStyle/>
          <a:p>
            <a:fld id="{C546CEC5-F4B4-46B2-AA4A-A9AF67C3AFFC}" type="slidenum">
              <a:rPr lang="fr-FR" smtClean="0"/>
              <a:t>22</a:t>
            </a:fld>
            <a:endParaRPr lang="fr-FR"/>
          </a:p>
        </p:txBody>
      </p:sp>
    </p:spTree>
    <p:extLst>
      <p:ext uri="{BB962C8B-B14F-4D97-AF65-F5344CB8AC3E}">
        <p14:creationId xmlns:p14="http://schemas.microsoft.com/office/powerpoint/2010/main" val="237843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380421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23899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1506543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369340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EE5859"/>
                </a:solidFill>
                <a:latin typeface="Arial Narrow" panose="020B0606020202030204" pitchFamily="34" charset="0"/>
              </a:rPr>
              <a:t>THANK YOU FOR </a:t>
            </a:r>
            <a:r>
              <a:rPr lang="en-US" sz="4400" b="1" smtClean="0">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smtClean="0"/>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smtClean="0"/>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smtClean="0"/>
              <a:t>www.reach-initiative.org</a:t>
            </a:r>
            <a:endParaRPr lang="es-ES"/>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smtClean="0"/>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chemeClr val="bg1"/>
                </a:solidFill>
                <a:latin typeface="Arial Narrow" panose="020B0606020202030204" pitchFamily="34" charset="0"/>
              </a:rPr>
              <a:t>THANK YOU FOR </a:t>
            </a:r>
            <a:r>
              <a:rPr lang="en-US" sz="4400" b="1" smtClean="0">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16316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png"/><Relationship Id="rId5" Type="http://schemas.openxmlformats.org/officeDocument/2006/relationships/slideLayout" Target="../slideLayouts/slideLayout44.xml"/><Relationship Id="rId10" Type="http://schemas.openxmlformats.org/officeDocument/2006/relationships/image" Target="../media/image20.jpg"/><Relationship Id="rId4" Type="http://schemas.openxmlformats.org/officeDocument/2006/relationships/slideLayout" Target="../slideLayouts/slideLayout43.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4.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3.jp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8.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jpg"/><Relationship Id="rId5" Type="http://schemas.openxmlformats.org/officeDocument/2006/relationships/slideLayout" Target="../slideLayouts/slideLayout33.xml"/><Relationship Id="rId10"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 id="21474837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34" y="412376"/>
            <a:ext cx="6790765" cy="2501153"/>
          </a:xfrm>
        </p:spPr>
        <p:txBody>
          <a:bodyPr/>
          <a:lstStyle/>
          <a:p>
            <a:r>
              <a:rPr lang="fr-FR" sz="3200" dirty="0" smtClean="0"/>
              <a:t>Evaluation moyens de subsistance dans la région de Diffa </a:t>
            </a:r>
            <a:endParaRPr lang="fr-FR" sz="3200" dirty="0"/>
          </a:p>
        </p:txBody>
      </p:sp>
      <p:sp>
        <p:nvSpPr>
          <p:cNvPr id="4" name="Text Placeholder 3"/>
          <p:cNvSpPr>
            <a:spLocks noGrp="1"/>
          </p:cNvSpPr>
          <p:nvPr>
            <p:ph type="body" sz="quarter" idx="14"/>
          </p:nvPr>
        </p:nvSpPr>
        <p:spPr>
          <a:xfrm>
            <a:off x="1743634" y="3632406"/>
            <a:ext cx="2713038" cy="466257"/>
          </a:xfrm>
        </p:spPr>
        <p:txBody>
          <a:bodyPr/>
          <a:lstStyle/>
          <a:p>
            <a:r>
              <a:rPr lang="es-ES" sz="2400" b="1" dirty="0" err="1" smtClean="0"/>
              <a:t>Juin</a:t>
            </a:r>
            <a:r>
              <a:rPr lang="es-ES" sz="2400" b="1" dirty="0" smtClean="0"/>
              <a:t> 2020</a:t>
            </a:r>
          </a:p>
          <a:p>
            <a:endParaRPr lang="es-ES" dirty="0"/>
          </a:p>
        </p:txBody>
      </p:sp>
      <p:sp>
        <p:nvSpPr>
          <p:cNvPr id="3" name="ZoneTexte 2"/>
          <p:cNvSpPr txBox="1"/>
          <p:nvPr/>
        </p:nvSpPr>
        <p:spPr>
          <a:xfrm>
            <a:off x="1743634" y="2954176"/>
            <a:ext cx="6338047" cy="523220"/>
          </a:xfrm>
          <a:prstGeom prst="rect">
            <a:avLst/>
          </a:prstGeom>
          <a:noFill/>
        </p:spPr>
        <p:txBody>
          <a:bodyPr wrap="square" rtlCol="0">
            <a:spAutoFit/>
          </a:bodyPr>
          <a:lstStyle/>
          <a:p>
            <a:r>
              <a:rPr lang="fr-FR" sz="2800" b="1" dirty="0" smtClean="0">
                <a:solidFill>
                  <a:srgbClr val="EE5859"/>
                </a:solidFill>
                <a:latin typeface="Arial Narrow" panose="020B0606020202030204" pitchFamily="34" charset="0"/>
              </a:rPr>
              <a:t>Présentation des résultats</a:t>
            </a:r>
            <a:endParaRPr lang="fr-FR" sz="2800" b="1" dirty="0">
              <a:solidFill>
                <a:srgbClr val="EE5859"/>
              </a:solidFill>
              <a:latin typeface="Arial Narrow" panose="020B060602020203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151668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Limites de l’évaluation</a:t>
            </a:r>
            <a:endParaRPr lang="es-ES" dirty="0"/>
          </a:p>
        </p:txBody>
      </p:sp>
      <p:sp>
        <p:nvSpPr>
          <p:cNvPr id="18" name="ZoneTexte 17"/>
          <p:cNvSpPr txBox="1"/>
          <p:nvPr/>
        </p:nvSpPr>
        <p:spPr>
          <a:xfrm>
            <a:off x="386176" y="1350670"/>
            <a:ext cx="8432422" cy="4524315"/>
          </a:xfrm>
          <a:prstGeom prst="rect">
            <a:avLst/>
          </a:prstGeom>
          <a:noFill/>
          <a:ln>
            <a:noFill/>
          </a:ln>
        </p:spPr>
        <p:txBody>
          <a:bodyPr wrap="square" rtlCol="0">
            <a:spAutoFit/>
          </a:bodyPr>
          <a:lstStyle/>
          <a:p>
            <a:pPr>
              <a:spcAft>
                <a:spcPts val="600"/>
              </a:spcAft>
            </a:pPr>
            <a:endParaRPr lang="en-US" sz="2000" baseline="30000" dirty="0">
              <a:latin typeface="Arial Narrow" panose="020B0606020202030204" pitchFamily="34" charset="0"/>
            </a:endParaRPr>
          </a:p>
          <a:p>
            <a:pPr marL="285750" indent="-285750">
              <a:spcAft>
                <a:spcPts val="600"/>
              </a:spcAft>
              <a:buFont typeface="Arial" panose="020B0604020202020204" pitchFamily="34" charset="0"/>
              <a:buChar char="•"/>
            </a:pPr>
            <a:r>
              <a:rPr lang="fr-FR" sz="2000" baseline="30000" dirty="0">
                <a:solidFill>
                  <a:srgbClr val="666666"/>
                </a:solidFill>
                <a:latin typeface="Arial Narrow" panose="020B0606020202030204" pitchFamily="34" charset="0"/>
              </a:rPr>
              <a:t>Les données ayant été recueillies auprès d’informateurs clés pour l’ensemble de leur communauté au niveau d’un site donné, elles reflètent les</a:t>
            </a:r>
            <a:r>
              <a:rPr lang="fr-FR" sz="2000" baseline="30000" dirty="0">
                <a:solidFill>
                  <a:srgbClr val="EE5859"/>
                </a:solidFill>
                <a:latin typeface="Arial Narrow" panose="020B0606020202030204" pitchFamily="34" charset="0"/>
              </a:rPr>
              <a:t> tendances majoritaires </a:t>
            </a:r>
            <a:r>
              <a:rPr lang="fr-FR" sz="2000" baseline="30000" dirty="0">
                <a:solidFill>
                  <a:srgbClr val="666666"/>
                </a:solidFill>
                <a:latin typeface="Arial Narrow" panose="020B0606020202030204" pitchFamily="34" charset="0"/>
              </a:rPr>
              <a:t>observées au niveau de ce site et </a:t>
            </a:r>
            <a:r>
              <a:rPr lang="fr-FR" sz="2000" baseline="30000" dirty="0" smtClean="0">
                <a:solidFill>
                  <a:srgbClr val="666666"/>
                </a:solidFill>
                <a:latin typeface="Arial Narrow" panose="020B0606020202030204" pitchFamily="34" charset="0"/>
              </a:rPr>
              <a:t>sont donc</a:t>
            </a:r>
            <a:r>
              <a:rPr lang="fr-FR" sz="2000" baseline="30000" dirty="0" smtClean="0">
                <a:solidFill>
                  <a:srgbClr val="EE5859"/>
                </a:solidFill>
                <a:latin typeface="Arial Narrow" panose="020B0606020202030204" pitchFamily="34" charset="0"/>
              </a:rPr>
              <a:t> indicatives </a:t>
            </a:r>
            <a:r>
              <a:rPr lang="fr-FR" sz="2000" baseline="30000" dirty="0" smtClean="0">
                <a:solidFill>
                  <a:srgbClr val="666666"/>
                </a:solidFill>
                <a:latin typeface="Arial Narrow" panose="020B0606020202030204" pitchFamily="34" charset="0"/>
              </a:rPr>
              <a:t>et </a:t>
            </a:r>
            <a:r>
              <a:rPr lang="fr-FR" sz="2000" baseline="30000" smtClean="0">
                <a:solidFill>
                  <a:srgbClr val="666666"/>
                </a:solidFill>
                <a:latin typeface="Arial Narrow" panose="020B0606020202030204" pitchFamily="34" charset="0"/>
              </a:rPr>
              <a:t>non représentatives</a:t>
            </a:r>
            <a:r>
              <a:rPr lang="fr-FR" sz="2000" baseline="30000" dirty="0" smtClean="0">
                <a:solidFill>
                  <a:srgbClr val="666666"/>
                </a:solidFill>
                <a:latin typeface="Arial Narrow" panose="020B0606020202030204" pitchFamily="34" charset="0"/>
              </a:rPr>
              <a:t>. </a:t>
            </a:r>
            <a:endParaRPr lang="fr-FR" sz="2000" baseline="30000" dirty="0">
              <a:solidFill>
                <a:srgbClr val="666666"/>
              </a:solidFill>
              <a:latin typeface="Arial Narrow" panose="020B0606020202030204" pitchFamily="34" charset="0"/>
            </a:endParaRPr>
          </a:p>
          <a:p>
            <a:pPr marL="285750" indent="-285750">
              <a:spcAft>
                <a:spcPts val="600"/>
              </a:spcAft>
              <a:buFont typeface="Arial" panose="020B0604020202020204" pitchFamily="34" charset="0"/>
              <a:buChar char="•"/>
            </a:pPr>
            <a:r>
              <a:rPr lang="fr-FR" sz="2000" baseline="30000" dirty="0">
                <a:solidFill>
                  <a:srgbClr val="666666"/>
                </a:solidFill>
                <a:latin typeface="Arial Narrow" panose="020B0606020202030204" pitchFamily="34" charset="0"/>
              </a:rPr>
              <a:t>Une grande </a:t>
            </a:r>
            <a:r>
              <a:rPr lang="fr-FR" sz="2000" baseline="30000" dirty="0" smtClean="0">
                <a:solidFill>
                  <a:srgbClr val="666666"/>
                </a:solidFill>
                <a:latin typeface="Arial Narrow" panose="020B0606020202030204" pitchFamily="34" charset="0"/>
              </a:rPr>
              <a:t>majorité </a:t>
            </a:r>
            <a:r>
              <a:rPr lang="fr-FR" sz="2000" baseline="30000" dirty="0">
                <a:solidFill>
                  <a:srgbClr val="666666"/>
                </a:solidFill>
                <a:latin typeface="Arial Narrow" panose="020B0606020202030204" pitchFamily="34" charset="0"/>
              </a:rPr>
              <a:t>des IC étaient de sexe masculin. Les activités au sein du ménage étant souvent réparties entre groupes d’âge et sexe, il est possible que les moyens de subsistance des </a:t>
            </a:r>
            <a:r>
              <a:rPr lang="fr-FR" sz="2000" baseline="30000" dirty="0">
                <a:solidFill>
                  <a:srgbClr val="EE5859"/>
                </a:solidFill>
                <a:latin typeface="Arial Narrow" panose="020B0606020202030204" pitchFamily="34" charset="0"/>
              </a:rPr>
              <a:t>femmes</a:t>
            </a:r>
            <a:r>
              <a:rPr lang="fr-FR" sz="2000" baseline="30000" dirty="0">
                <a:solidFill>
                  <a:srgbClr val="666666"/>
                </a:solidFill>
                <a:latin typeface="Arial Narrow" panose="020B0606020202030204" pitchFamily="34" charset="0"/>
              </a:rPr>
              <a:t> aient été </a:t>
            </a:r>
            <a:r>
              <a:rPr lang="fr-FR" sz="2000" baseline="30000" dirty="0">
                <a:solidFill>
                  <a:srgbClr val="EE5859"/>
                </a:solidFill>
                <a:latin typeface="Arial Narrow" panose="020B0606020202030204" pitchFamily="34" charset="0"/>
              </a:rPr>
              <a:t>sous représentés </a:t>
            </a:r>
            <a:r>
              <a:rPr lang="fr-FR" sz="2000" baseline="30000" dirty="0">
                <a:solidFill>
                  <a:srgbClr val="666666"/>
                </a:solidFill>
                <a:latin typeface="Arial Narrow" panose="020B0606020202030204" pitchFamily="34" charset="0"/>
              </a:rPr>
              <a:t>parmi les réponses données. </a:t>
            </a:r>
          </a:p>
          <a:p>
            <a:pPr marL="285750" indent="-285750">
              <a:spcAft>
                <a:spcPts val="600"/>
              </a:spcAft>
              <a:buFont typeface="Arial" panose="020B0604020202020204" pitchFamily="34" charset="0"/>
              <a:buChar char="•"/>
            </a:pPr>
            <a:r>
              <a:rPr lang="fr-FR" sz="2000" baseline="30000" dirty="0">
                <a:solidFill>
                  <a:srgbClr val="666666"/>
                </a:solidFill>
                <a:latin typeface="Arial Narrow" panose="020B0606020202030204" pitchFamily="34" charset="0"/>
              </a:rPr>
              <a:t>La couverture réseau dans la région de Diffa est inégale entre les communes, avec une couverture particulièrement faible dans la commune de N’</a:t>
            </a:r>
            <a:r>
              <a:rPr lang="fr-FR" sz="2000" baseline="30000" dirty="0" err="1">
                <a:solidFill>
                  <a:srgbClr val="666666"/>
                </a:solidFill>
                <a:latin typeface="Arial Narrow" panose="020B0606020202030204" pitchFamily="34" charset="0"/>
              </a:rPr>
              <a:t>Guel</a:t>
            </a:r>
            <a:r>
              <a:rPr lang="fr-FR" sz="2000" baseline="30000" dirty="0">
                <a:solidFill>
                  <a:srgbClr val="666666"/>
                </a:solidFill>
                <a:latin typeface="Arial Narrow" panose="020B0606020202030204" pitchFamily="34" charset="0"/>
              </a:rPr>
              <a:t> </a:t>
            </a:r>
            <a:r>
              <a:rPr lang="fr-FR" sz="2000" baseline="30000" dirty="0" err="1">
                <a:solidFill>
                  <a:srgbClr val="666666"/>
                </a:solidFill>
                <a:latin typeface="Arial Narrow" panose="020B0606020202030204" pitchFamily="34" charset="0"/>
              </a:rPr>
              <a:t>Beyli</a:t>
            </a:r>
            <a:r>
              <a:rPr lang="fr-FR" sz="2000" baseline="30000" dirty="0">
                <a:solidFill>
                  <a:srgbClr val="666666"/>
                </a:solidFill>
                <a:latin typeface="Arial Narrow" panose="020B0606020202030204" pitchFamily="34" charset="0"/>
              </a:rPr>
              <a:t>, et des coupures ponctuelles dans les communes de N’</a:t>
            </a:r>
            <a:r>
              <a:rPr lang="fr-FR" sz="2000" baseline="30000" dirty="0" err="1">
                <a:solidFill>
                  <a:srgbClr val="666666"/>
                </a:solidFill>
                <a:latin typeface="Arial Narrow" panose="020B0606020202030204" pitchFamily="34" charset="0"/>
              </a:rPr>
              <a:t>Guigmi</a:t>
            </a:r>
            <a:r>
              <a:rPr lang="fr-FR" sz="2000" baseline="30000" dirty="0">
                <a:solidFill>
                  <a:srgbClr val="666666"/>
                </a:solidFill>
                <a:latin typeface="Arial Narrow" panose="020B0606020202030204" pitchFamily="34" charset="0"/>
              </a:rPr>
              <a:t> et </a:t>
            </a:r>
            <a:r>
              <a:rPr lang="fr-FR" sz="2000" baseline="30000" dirty="0" err="1">
                <a:solidFill>
                  <a:srgbClr val="666666"/>
                </a:solidFill>
                <a:latin typeface="Arial Narrow" panose="020B0606020202030204" pitchFamily="34" charset="0"/>
              </a:rPr>
              <a:t>Bosso</a:t>
            </a:r>
            <a:r>
              <a:rPr lang="fr-FR" sz="2000" baseline="30000" dirty="0">
                <a:solidFill>
                  <a:srgbClr val="666666"/>
                </a:solidFill>
                <a:latin typeface="Arial Narrow" panose="020B0606020202030204" pitchFamily="34" charset="0"/>
              </a:rPr>
              <a:t> liées à des interventions militaires. De ce </a:t>
            </a:r>
            <a:r>
              <a:rPr lang="fr-FR" sz="2000" baseline="30000" dirty="0" smtClean="0">
                <a:solidFill>
                  <a:srgbClr val="666666"/>
                </a:solidFill>
                <a:latin typeface="Arial Narrow" panose="020B0606020202030204" pitchFamily="34" charset="0"/>
              </a:rPr>
              <a:t>fait les sites de ces communes sont sous représentés.</a:t>
            </a:r>
          </a:p>
          <a:p>
            <a:pPr marL="285750" indent="-285750">
              <a:spcAft>
                <a:spcPts val="600"/>
              </a:spcAft>
              <a:buFont typeface="Arial" panose="020B0604020202020204" pitchFamily="34" charset="0"/>
              <a:buChar char="•"/>
            </a:pPr>
            <a:r>
              <a:rPr lang="fr-FR" sz="2000" baseline="30000" dirty="0" smtClean="0">
                <a:solidFill>
                  <a:srgbClr val="666666"/>
                </a:solidFill>
                <a:latin typeface="Arial Narrow" panose="020B0606020202030204" pitchFamily="34" charset="0"/>
              </a:rPr>
              <a:t>La </a:t>
            </a:r>
            <a:r>
              <a:rPr lang="fr-FR" sz="2000" baseline="30000" dirty="0">
                <a:solidFill>
                  <a:srgbClr val="666666"/>
                </a:solidFill>
                <a:latin typeface="Arial Narrow" panose="020B0606020202030204" pitchFamily="34" charset="0"/>
              </a:rPr>
              <a:t>collecte de données s’est déroulée fin mai 2020, période correspondant dans le calendrier agricole à la préparation des </a:t>
            </a:r>
            <a:r>
              <a:rPr lang="fr-FR" sz="2000" baseline="30000" dirty="0" smtClean="0">
                <a:solidFill>
                  <a:srgbClr val="666666"/>
                </a:solidFill>
                <a:latin typeface="Arial Narrow" panose="020B0606020202030204" pitchFamily="34" charset="0"/>
              </a:rPr>
              <a:t>récoltes, </a:t>
            </a:r>
            <a:r>
              <a:rPr lang="fr-FR" sz="2000" baseline="30000" dirty="0">
                <a:solidFill>
                  <a:srgbClr val="666666"/>
                </a:solidFill>
                <a:latin typeface="Arial Narrow" panose="020B0606020202030204" pitchFamily="34" charset="0"/>
              </a:rPr>
              <a:t>ainsi qu’à la saison creuse pour les nomades pasteurs. Les problématiques liées à la préparation des récoltes et les difficultés rencontrées par les éleveurs pourraient donc être </a:t>
            </a:r>
            <a:r>
              <a:rPr lang="fr-FR" sz="2000" baseline="30000" dirty="0">
                <a:solidFill>
                  <a:srgbClr val="EE5859"/>
                </a:solidFill>
                <a:latin typeface="Arial Narrow" panose="020B0606020202030204" pitchFamily="34" charset="0"/>
              </a:rPr>
              <a:t>surreprésentées</a:t>
            </a:r>
            <a:r>
              <a:rPr lang="fr-FR" sz="2000" baseline="30000" dirty="0">
                <a:solidFill>
                  <a:srgbClr val="666666"/>
                </a:solidFill>
                <a:latin typeface="Arial Narrow" panose="020B0606020202030204" pitchFamily="34" charset="0"/>
              </a:rPr>
              <a:t> par rapport au reste de l’année.</a:t>
            </a:r>
          </a:p>
          <a:p>
            <a:pPr marL="285750" indent="-285750">
              <a:spcAft>
                <a:spcPts val="600"/>
              </a:spcAft>
              <a:buFont typeface="Arial" panose="020B0604020202020204" pitchFamily="34" charset="0"/>
              <a:buChar char="•"/>
            </a:pPr>
            <a:r>
              <a:rPr lang="fr-FR" sz="2000" baseline="30000" dirty="0">
                <a:solidFill>
                  <a:srgbClr val="666666"/>
                </a:solidFill>
                <a:latin typeface="Arial Narrow" panose="020B0606020202030204" pitchFamily="34" charset="0"/>
              </a:rPr>
              <a:t>La porosité entre les zones et l’importance des mouvements pendulaires dans la zone du Lac Tchad contribuent à complexifier l’analyse des données collectées au niveau d’un site donné. En effet, les ménages vivant sur un site de déplacés peuvent exercer la majeure partie de leurs moyens de subsistance dans une autre commune, et potentiellement sur une autre zone de moyens d’existence. Par conséquent, </a:t>
            </a:r>
            <a:r>
              <a:rPr lang="fr-FR" sz="2000" baseline="30000" dirty="0">
                <a:solidFill>
                  <a:srgbClr val="EE5859"/>
                </a:solidFill>
                <a:latin typeface="Arial Narrow" panose="020B0606020202030204" pitchFamily="34" charset="0"/>
              </a:rPr>
              <a:t>il </a:t>
            </a:r>
            <a:r>
              <a:rPr lang="fr-FR" sz="2000" baseline="30000" dirty="0" smtClean="0">
                <a:solidFill>
                  <a:srgbClr val="EE5859"/>
                </a:solidFill>
                <a:latin typeface="Arial Narrow" panose="020B0606020202030204" pitchFamily="34" charset="0"/>
              </a:rPr>
              <a:t>est difficile </a:t>
            </a:r>
            <a:r>
              <a:rPr lang="fr-FR" sz="2000" baseline="30000" dirty="0">
                <a:solidFill>
                  <a:srgbClr val="EE5859"/>
                </a:solidFill>
                <a:latin typeface="Arial Narrow" panose="020B0606020202030204" pitchFamily="34" charset="0"/>
              </a:rPr>
              <a:t>d’évaluer quelles sont les dynamiques précises au niveau d’un site voire d’une zone de moyens </a:t>
            </a:r>
            <a:r>
              <a:rPr lang="fr-FR" sz="2000" baseline="30000" dirty="0" smtClean="0">
                <a:solidFill>
                  <a:srgbClr val="EE5859"/>
                </a:solidFill>
                <a:latin typeface="Arial Narrow" panose="020B0606020202030204" pitchFamily="34" charset="0"/>
              </a:rPr>
              <a:t>de subsistance</a:t>
            </a:r>
            <a:r>
              <a:rPr lang="fr-FR" sz="2000" baseline="30000" dirty="0" smtClean="0">
                <a:solidFill>
                  <a:srgbClr val="666666"/>
                </a:solidFill>
                <a:latin typeface="Arial Narrow" panose="020B0606020202030204" pitchFamily="34" charset="0"/>
              </a:rPr>
              <a:t>, </a:t>
            </a:r>
            <a:r>
              <a:rPr lang="fr-FR" sz="2000" baseline="30000" dirty="0">
                <a:solidFill>
                  <a:srgbClr val="666666"/>
                </a:solidFill>
                <a:latin typeface="Arial Narrow" panose="020B0606020202030204" pitchFamily="34" charset="0"/>
              </a:rPr>
              <a:t>sans prendre en compte l’ensemble des systèmes et des mouvements migratoires qui y coexistent</a:t>
            </a:r>
            <a:r>
              <a:rPr lang="fr-FR" baseline="30000" dirty="0" smtClean="0">
                <a:solidFill>
                  <a:srgbClr val="666666"/>
                </a:solidFill>
              </a:rPr>
              <a:t>.</a:t>
            </a:r>
          </a:p>
          <a:p>
            <a:r>
              <a:rPr lang="fr-FR" baseline="30000" dirty="0" smtClean="0">
                <a:solidFill>
                  <a:srgbClr val="666666"/>
                </a:solidFill>
              </a:rPr>
              <a:t> </a:t>
            </a:r>
            <a:endParaRPr kumimoji="0" lang="fr-FR" sz="1400" b="1" i="0" u="none" strike="noStrike" kern="1200" cap="none" spc="0" normalizeH="0" baseline="0" noProof="0" dirty="0" smtClean="0">
              <a:ln>
                <a:noFill/>
              </a:ln>
              <a:solidFill>
                <a:srgbClr val="666666"/>
              </a:solidFill>
              <a:effectLst/>
              <a:uLnTx/>
              <a:uFillTx/>
              <a:latin typeface="Arial Narrow" panose="020B060602020203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68182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03</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Situation</a:t>
            </a:r>
            <a:r>
              <a:rPr lang="es-ES" dirty="0" smtClean="0"/>
              <a:t> en termes </a:t>
            </a:r>
            <a:r>
              <a:rPr lang="es-ES" dirty="0" err="1" smtClean="0"/>
              <a:t>d’accès</a:t>
            </a:r>
            <a:r>
              <a:rPr lang="es-ES" dirty="0" smtClean="0"/>
              <a:t> </a:t>
            </a:r>
            <a:r>
              <a:rPr lang="es-ES" dirty="0" err="1" smtClean="0"/>
              <a:t>aux</a:t>
            </a:r>
            <a:r>
              <a:rPr lang="es-ES" dirty="0" smtClean="0"/>
              <a:t> </a:t>
            </a:r>
            <a:r>
              <a:rPr lang="es-ES" dirty="0" err="1" smtClean="0"/>
              <a:t>moyens</a:t>
            </a:r>
            <a:r>
              <a:rPr lang="es-ES" dirty="0" smtClean="0"/>
              <a:t> de </a:t>
            </a:r>
            <a:r>
              <a:rPr lang="es-ES" dirty="0" err="1" smtClean="0"/>
              <a:t>subsistance</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4147911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Moyens</a:t>
            </a:r>
            <a:r>
              <a:rPr lang="es-ES" dirty="0" smtClean="0"/>
              <a:t> de </a:t>
            </a:r>
            <a:r>
              <a:rPr lang="es-ES" dirty="0" err="1" smtClean="0"/>
              <a:t>subsistance</a:t>
            </a:r>
            <a:r>
              <a:rPr lang="es-ES" dirty="0" smtClean="0"/>
              <a:t> des </a:t>
            </a:r>
            <a:r>
              <a:rPr lang="es-ES" dirty="0" err="1" smtClean="0"/>
              <a:t>ménages</a:t>
            </a:r>
            <a:endParaRPr lang="es-ES" dirty="0"/>
          </a:p>
        </p:txBody>
      </p:sp>
      <p:sp>
        <p:nvSpPr>
          <p:cNvPr id="3" name="Subtitle 2"/>
          <p:cNvSpPr>
            <a:spLocks noGrp="1"/>
          </p:cNvSpPr>
          <p:nvPr>
            <p:ph type="subTitle" idx="1"/>
          </p:nvPr>
        </p:nvSpPr>
        <p:spPr>
          <a:xfrm>
            <a:off x="482268" y="1362204"/>
            <a:ext cx="8087840" cy="525931"/>
          </a:xfrm>
        </p:spPr>
        <p:txBody>
          <a:bodyPr/>
          <a:lstStyle/>
          <a:p>
            <a:pPr>
              <a:lnSpc>
                <a:spcPct val="100000"/>
              </a:lnSpc>
            </a:pPr>
            <a:r>
              <a:rPr lang="es-ES" sz="1600" dirty="0" err="1" smtClean="0">
                <a:solidFill>
                  <a:srgbClr val="58585A"/>
                </a:solidFill>
              </a:rPr>
              <a:t>Principaux</a:t>
            </a:r>
            <a:r>
              <a:rPr lang="es-ES" sz="1600" dirty="0" smtClean="0">
                <a:solidFill>
                  <a:srgbClr val="58585A"/>
                </a:solidFill>
              </a:rPr>
              <a:t> </a:t>
            </a:r>
            <a:r>
              <a:rPr lang="es-ES" sz="1600" dirty="0" err="1" smtClean="0">
                <a:solidFill>
                  <a:srgbClr val="58585A"/>
                </a:solidFill>
              </a:rPr>
              <a:t>moyens</a:t>
            </a:r>
            <a:r>
              <a:rPr lang="es-ES" sz="1600" dirty="0" smtClean="0">
                <a:solidFill>
                  <a:srgbClr val="58585A"/>
                </a:solidFill>
              </a:rPr>
              <a:t> de </a:t>
            </a:r>
            <a:r>
              <a:rPr lang="es-ES" sz="1600" dirty="0" err="1" smtClean="0">
                <a:solidFill>
                  <a:srgbClr val="58585A"/>
                </a:solidFill>
              </a:rPr>
              <a:t>subsistance</a:t>
            </a:r>
            <a:r>
              <a:rPr lang="es-ES" sz="1600" dirty="0" smtClean="0">
                <a:solidFill>
                  <a:srgbClr val="58585A"/>
                </a:solidFill>
              </a:rPr>
              <a:t>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8" name="Graphique 7"/>
          <p:cNvGraphicFramePr/>
          <p:nvPr>
            <p:extLst>
              <p:ext uri="{D42A27DB-BD31-4B8C-83A1-F6EECF244321}">
                <p14:modId xmlns:p14="http://schemas.microsoft.com/office/powerpoint/2010/main" val="212158904"/>
              </p:ext>
            </p:extLst>
          </p:nvPr>
        </p:nvGraphicFramePr>
        <p:xfrm>
          <a:off x="210220" y="1888135"/>
          <a:ext cx="8631936" cy="319205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5" name="ZoneTexte 4"/>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9" name="ZoneTexte 8"/>
          <p:cNvSpPr txBox="1"/>
          <p:nvPr/>
        </p:nvSpPr>
        <p:spPr>
          <a:xfrm>
            <a:off x="210220" y="5080189"/>
            <a:ext cx="8631936" cy="954107"/>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L’</a:t>
            </a:r>
            <a:r>
              <a:rPr lang="fr-FR" sz="1400" b="1" dirty="0" smtClean="0">
                <a:solidFill>
                  <a:srgbClr val="58585A"/>
                </a:solidFill>
                <a:latin typeface="Arial Narrow" panose="020B0606020202030204" pitchFamily="34" charset="0"/>
              </a:rPr>
              <a:t>agriculture</a:t>
            </a:r>
            <a:r>
              <a:rPr lang="fr-FR" sz="1400" dirty="0" smtClean="0">
                <a:solidFill>
                  <a:srgbClr val="58585A"/>
                </a:solidFill>
                <a:latin typeface="Arial Narrow" panose="020B0606020202030204" pitchFamily="34" charset="0"/>
              </a:rPr>
              <a:t> est le principale moyen de subsistance des ménages de la région selon les IC (81% des sites évaluées) suivi par l’</a:t>
            </a:r>
            <a:r>
              <a:rPr lang="fr-FR" sz="1400" b="1" dirty="0" smtClean="0">
                <a:solidFill>
                  <a:srgbClr val="58585A"/>
                </a:solidFill>
                <a:latin typeface="Arial Narrow" panose="020B0606020202030204" pitchFamily="34" charset="0"/>
              </a:rPr>
              <a:t>élevage</a:t>
            </a:r>
            <a:r>
              <a:rPr lang="fr-FR" sz="1400" dirty="0" smtClean="0">
                <a:solidFill>
                  <a:srgbClr val="58585A"/>
                </a:solidFill>
                <a:latin typeface="Arial Narrow" panose="020B0606020202030204" pitchFamily="34" charset="0"/>
              </a:rPr>
              <a:t> (60% des sites évalués) et le </a:t>
            </a:r>
            <a:r>
              <a:rPr lang="fr-FR" sz="1400" b="1" dirty="0" smtClean="0">
                <a:solidFill>
                  <a:srgbClr val="58585A"/>
                </a:solidFill>
                <a:latin typeface="Arial Narrow" panose="020B0606020202030204" pitchFamily="34" charset="0"/>
              </a:rPr>
              <a:t>petit commerce </a:t>
            </a:r>
            <a:r>
              <a:rPr lang="fr-FR" sz="1400" dirty="0" smtClean="0">
                <a:solidFill>
                  <a:srgbClr val="58585A"/>
                </a:solidFill>
                <a:latin typeface="Arial Narrow" panose="020B0606020202030204" pitchFamily="34" charset="0"/>
              </a:rPr>
              <a:t>(47% des sites évalués). Dans les communes de la zone du Lac Tchad / </a:t>
            </a:r>
            <a:r>
              <a:rPr lang="fr-FR" sz="1400" dirty="0" err="1" smtClean="0">
                <a:solidFill>
                  <a:srgbClr val="58585A"/>
                </a:solidFill>
                <a:latin typeface="Arial Narrow" panose="020B0606020202030204" pitchFamily="34" charset="0"/>
              </a:rPr>
              <a:t>Komadougou</a:t>
            </a:r>
            <a:r>
              <a:rPr lang="fr-FR" sz="1400" dirty="0" smtClean="0">
                <a:solidFill>
                  <a:srgbClr val="58585A"/>
                </a:solidFill>
                <a:latin typeface="Arial Narrow" panose="020B0606020202030204" pitchFamily="34" charset="0"/>
              </a:rPr>
              <a:t>, la </a:t>
            </a:r>
            <a:r>
              <a:rPr lang="fr-FR" sz="1400" b="1" dirty="0" smtClean="0">
                <a:solidFill>
                  <a:srgbClr val="58585A"/>
                </a:solidFill>
                <a:latin typeface="Arial Narrow" panose="020B0606020202030204" pitchFamily="34" charset="0"/>
              </a:rPr>
              <a:t>pêche</a:t>
            </a:r>
            <a:r>
              <a:rPr lang="fr-FR" sz="1400" dirty="0" smtClean="0">
                <a:solidFill>
                  <a:srgbClr val="58585A"/>
                </a:solidFill>
                <a:latin typeface="Arial Narrow" panose="020B0606020202030204" pitchFamily="34" charset="0"/>
              </a:rPr>
              <a:t> joue aussi un rôle important. Dans les communes de Kablewa, N’</a:t>
            </a:r>
            <a:r>
              <a:rPr lang="fr-FR" sz="1400" dirty="0" err="1" smtClean="0">
                <a:solidFill>
                  <a:srgbClr val="58585A"/>
                </a:solidFill>
                <a:latin typeface="Arial Narrow" panose="020B0606020202030204" pitchFamily="34" charset="0"/>
              </a:rPr>
              <a:t>Gourti</a:t>
            </a:r>
            <a:r>
              <a:rPr lang="fr-FR" sz="1400" dirty="0" smtClean="0">
                <a:solidFill>
                  <a:srgbClr val="58585A"/>
                </a:solidFill>
                <a:latin typeface="Arial Narrow" panose="020B0606020202030204" pitchFamily="34" charset="0"/>
              </a:rPr>
              <a:t> et Toumour, la </a:t>
            </a:r>
            <a:r>
              <a:rPr lang="fr-FR" sz="1400" b="1" dirty="0" smtClean="0">
                <a:solidFill>
                  <a:srgbClr val="58585A"/>
                </a:solidFill>
                <a:latin typeface="Arial Narrow" panose="020B0606020202030204" pitchFamily="34" charset="0"/>
              </a:rPr>
              <a:t>vente de charbon / bois et paille </a:t>
            </a:r>
            <a:r>
              <a:rPr lang="fr-FR" sz="1400" dirty="0" smtClean="0">
                <a:solidFill>
                  <a:srgbClr val="58585A"/>
                </a:solidFill>
                <a:latin typeface="Arial Narrow" panose="020B0606020202030204" pitchFamily="34" charset="0"/>
              </a:rPr>
              <a:t>a également été rapportée comme une activité essentielle.  </a:t>
            </a:r>
            <a:endParaRPr lang="fr-FR"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09807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err="1" smtClean="0"/>
              <a:t>Accès</a:t>
            </a:r>
            <a:r>
              <a:rPr lang="es-ES" dirty="0" smtClean="0"/>
              <a:t> </a:t>
            </a:r>
            <a:r>
              <a:rPr lang="es-ES" dirty="0" err="1" smtClean="0"/>
              <a:t>moyens</a:t>
            </a:r>
            <a:r>
              <a:rPr lang="es-ES" dirty="0" smtClean="0"/>
              <a:t> de </a:t>
            </a:r>
            <a:r>
              <a:rPr lang="es-ES" dirty="0" err="1" smtClean="0"/>
              <a:t>subsistance</a:t>
            </a:r>
            <a:endParaRPr lang="es-ES" dirty="0"/>
          </a:p>
        </p:txBody>
      </p:sp>
      <p:sp>
        <p:nvSpPr>
          <p:cNvPr id="3" name="Subtitle 2"/>
          <p:cNvSpPr>
            <a:spLocks noGrp="1"/>
          </p:cNvSpPr>
          <p:nvPr>
            <p:ph type="subTitle" idx="1"/>
          </p:nvPr>
        </p:nvSpPr>
        <p:spPr>
          <a:xfrm>
            <a:off x="364067" y="1347606"/>
            <a:ext cx="8650483" cy="725309"/>
          </a:xfrm>
          <a:noFill/>
        </p:spPr>
        <p:txBody>
          <a:bodyPr/>
          <a:lstStyle/>
          <a:p>
            <a:pPr>
              <a:lnSpc>
                <a:spcPct val="100000"/>
              </a:lnSpc>
            </a:pPr>
            <a:r>
              <a:rPr lang="es-ES" sz="1600" dirty="0" smtClean="0">
                <a:solidFill>
                  <a:srgbClr val="58585A"/>
                </a:solidFill>
              </a:rPr>
              <a:t>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ont</a:t>
            </a:r>
            <a:r>
              <a:rPr lang="es-ES" sz="1600" dirty="0" smtClean="0">
                <a:solidFill>
                  <a:srgbClr val="58585A"/>
                </a:solidFill>
              </a:rPr>
              <a:t> </a:t>
            </a:r>
            <a:r>
              <a:rPr lang="es-ES" sz="1600" dirty="0" err="1" smtClean="0">
                <a:solidFill>
                  <a:srgbClr val="58585A"/>
                </a:solidFill>
              </a:rPr>
              <a:t>accès</a:t>
            </a:r>
            <a:r>
              <a:rPr lang="es-ES" sz="1600" dirty="0" smtClean="0">
                <a:solidFill>
                  <a:srgbClr val="58585A"/>
                </a:solidFill>
              </a:rPr>
              <a:t> </a:t>
            </a:r>
            <a:r>
              <a:rPr lang="es-ES" sz="1600" dirty="0" err="1" smtClean="0">
                <a:solidFill>
                  <a:srgbClr val="58585A"/>
                </a:solidFill>
              </a:rPr>
              <a:t>aux</a:t>
            </a:r>
            <a:r>
              <a:rPr lang="es-ES" sz="1600" dirty="0" smtClean="0">
                <a:solidFill>
                  <a:srgbClr val="58585A"/>
                </a:solidFill>
              </a:rPr>
              <a:t> </a:t>
            </a:r>
            <a:r>
              <a:rPr lang="es-ES" sz="1600" dirty="0" err="1" smtClean="0">
                <a:solidFill>
                  <a:srgbClr val="58585A"/>
                </a:solidFill>
              </a:rPr>
              <a:t>moyens</a:t>
            </a:r>
            <a:r>
              <a:rPr lang="es-ES" sz="1600" dirty="0" smtClean="0">
                <a:solidFill>
                  <a:srgbClr val="58585A"/>
                </a:solidFill>
              </a:rPr>
              <a:t> de </a:t>
            </a:r>
            <a:r>
              <a:rPr lang="es-ES" sz="1600" dirty="0" err="1" smtClean="0">
                <a:solidFill>
                  <a:srgbClr val="58585A"/>
                </a:solidFill>
              </a:rPr>
              <a:t>subsistance</a:t>
            </a:r>
            <a:r>
              <a:rPr lang="es-ES" sz="1600" dirty="0" smtClean="0">
                <a:solidFill>
                  <a:srgbClr val="58585A"/>
                </a:solidFill>
              </a:rPr>
              <a:t> </a:t>
            </a:r>
            <a:r>
              <a:rPr lang="es-ES" sz="1600" dirty="0" err="1" smtClean="0">
                <a:solidFill>
                  <a:srgbClr val="58585A"/>
                </a:solidFill>
              </a:rPr>
              <a:t>habituels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115096097"/>
              </p:ext>
            </p:extLst>
          </p:nvPr>
        </p:nvGraphicFramePr>
        <p:xfrm>
          <a:off x="450122" y="2185317"/>
          <a:ext cx="7557189" cy="3334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extLst>
              <p:ext uri="{D42A27DB-BD31-4B8C-83A1-F6EECF244321}">
                <p14:modId xmlns:p14="http://schemas.microsoft.com/office/powerpoint/2010/main" val="1924120025"/>
              </p:ext>
            </p:extLst>
          </p:nvPr>
        </p:nvGraphicFramePr>
        <p:xfrm>
          <a:off x="8007311" y="2211012"/>
          <a:ext cx="727542" cy="3287319"/>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9" name="ZoneTexte 8"/>
          <p:cNvSpPr txBox="1"/>
          <p:nvPr/>
        </p:nvSpPr>
        <p:spPr>
          <a:xfrm>
            <a:off x="364067" y="5387601"/>
            <a:ext cx="8479144" cy="738664"/>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Dans 66% des sites évalués, les IC ont rapporté que la majorité des ménages avaient eu accès à leurs moyens de subsistance habituels au cours du mois précédant la collecte de donnée. Des disparités existent, avec des difficultés particulières dans les </a:t>
            </a:r>
            <a:r>
              <a:rPr lang="fr-FR" sz="1400" b="1" dirty="0" smtClean="0">
                <a:solidFill>
                  <a:srgbClr val="58585A"/>
                </a:solidFill>
                <a:latin typeface="Arial Narrow" panose="020B0606020202030204" pitchFamily="34" charset="0"/>
              </a:rPr>
              <a:t>communes de </a:t>
            </a:r>
            <a:r>
              <a:rPr lang="fr-FR" sz="1400" b="1" dirty="0" err="1" smtClean="0">
                <a:solidFill>
                  <a:srgbClr val="58585A"/>
                </a:solidFill>
                <a:latin typeface="Arial Narrow" panose="020B0606020202030204" pitchFamily="34" charset="0"/>
              </a:rPr>
              <a:t>Bosso</a:t>
            </a:r>
            <a:r>
              <a:rPr lang="fr-FR" sz="1400" b="1" dirty="0" smtClean="0">
                <a:solidFill>
                  <a:srgbClr val="58585A"/>
                </a:solidFill>
                <a:latin typeface="Arial Narrow" panose="020B0606020202030204" pitchFamily="34" charset="0"/>
              </a:rPr>
              <a:t>, </a:t>
            </a:r>
            <a:r>
              <a:rPr lang="fr-FR" sz="1400" b="1" dirty="0" err="1" smtClean="0">
                <a:solidFill>
                  <a:srgbClr val="58585A"/>
                </a:solidFill>
                <a:latin typeface="Arial Narrow" panose="020B0606020202030204" pitchFamily="34" charset="0"/>
              </a:rPr>
              <a:t>Gueskérou</a:t>
            </a:r>
            <a:r>
              <a:rPr lang="fr-FR" sz="1400" b="1" dirty="0" smtClean="0">
                <a:solidFill>
                  <a:srgbClr val="58585A"/>
                </a:solidFill>
                <a:latin typeface="Arial Narrow" panose="020B0606020202030204" pitchFamily="34" charset="0"/>
              </a:rPr>
              <a:t>, </a:t>
            </a:r>
            <a:r>
              <a:rPr lang="fr-FR" sz="1400" b="1" dirty="0" err="1" smtClean="0">
                <a:solidFill>
                  <a:srgbClr val="58585A"/>
                </a:solidFill>
                <a:latin typeface="Arial Narrow" panose="020B0606020202030204" pitchFamily="34" charset="0"/>
              </a:rPr>
              <a:t>Kablewa</a:t>
            </a:r>
            <a:r>
              <a:rPr lang="fr-FR" sz="1400" b="1" dirty="0" smtClean="0">
                <a:solidFill>
                  <a:srgbClr val="58585A"/>
                </a:solidFill>
                <a:latin typeface="Arial Narrow" panose="020B0606020202030204" pitchFamily="34" charset="0"/>
              </a:rPr>
              <a:t> et N’</a:t>
            </a:r>
            <a:r>
              <a:rPr lang="fr-FR" sz="1400" b="1" dirty="0" err="1" smtClean="0">
                <a:solidFill>
                  <a:srgbClr val="58585A"/>
                </a:solidFill>
                <a:latin typeface="Arial Narrow" panose="020B0606020202030204" pitchFamily="34" charset="0"/>
              </a:rPr>
              <a:t>Guigmi</a:t>
            </a:r>
            <a:r>
              <a:rPr lang="fr-FR" sz="1400" dirty="0" smtClean="0">
                <a:solidFill>
                  <a:srgbClr val="58585A"/>
                </a:solidFill>
                <a:latin typeface="Arial Narrow" panose="020B0606020202030204" pitchFamily="34" charset="0"/>
              </a:rPr>
              <a:t>.</a:t>
            </a:r>
            <a:endParaRPr lang="fr-FR"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788475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Principales activités impactées</a:t>
            </a:r>
            <a:endParaRPr lang="fr-CH" dirty="0"/>
          </a:p>
        </p:txBody>
      </p:sp>
      <p:graphicFrame>
        <p:nvGraphicFramePr>
          <p:cNvPr id="4" name="Espace réservé pour une image  3"/>
          <p:cNvGraphicFramePr>
            <a:graphicFrameLocks noGrp="1"/>
          </p:cNvGraphicFramePr>
          <p:nvPr>
            <p:ph type="pic" sz="quarter" idx="10"/>
            <p:extLst>
              <p:ext uri="{D42A27DB-BD31-4B8C-83A1-F6EECF244321}">
                <p14:modId xmlns:p14="http://schemas.microsoft.com/office/powerpoint/2010/main" val="1773666223"/>
              </p:ext>
            </p:extLst>
          </p:nvPr>
        </p:nvGraphicFramePr>
        <p:xfrm>
          <a:off x="567173" y="2073003"/>
          <a:ext cx="4283325" cy="333474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163740" y="2709362"/>
            <a:ext cx="1169123" cy="85269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Bosso</a:t>
            </a:r>
            <a:endParaRPr lang="fr-FR" sz="1400" b="1" dirty="0" smtClean="0">
              <a:solidFill>
                <a:schemeClr val="bg1"/>
              </a:solidFill>
              <a:latin typeface="Arial Narrow" panose="020B0606020202030204" pitchFamily="34" charset="0"/>
            </a:endParaRPr>
          </a:p>
          <a:p>
            <a:pPr algn="ctr"/>
            <a:r>
              <a:rPr lang="fr-FR" sz="1400" b="1" dirty="0" smtClean="0">
                <a:solidFill>
                  <a:schemeClr val="bg1"/>
                </a:solidFill>
                <a:latin typeface="Arial Narrow" panose="020B0606020202030204" pitchFamily="34" charset="0"/>
              </a:rPr>
              <a:t>&amp;</a:t>
            </a:r>
          </a:p>
          <a:p>
            <a:pPr algn="ctr"/>
            <a:r>
              <a:rPr lang="fr-FR" sz="1400" b="1" dirty="0" err="1" smtClean="0">
                <a:solidFill>
                  <a:schemeClr val="bg1"/>
                </a:solidFill>
                <a:latin typeface="Arial Narrow" panose="020B0606020202030204" pitchFamily="34" charset="0"/>
              </a:rPr>
              <a:t>Kablewa</a:t>
            </a:r>
            <a:endParaRPr lang="fr-FR" sz="1400" b="1" dirty="0">
              <a:solidFill>
                <a:schemeClr val="bg1"/>
              </a:solidFill>
              <a:latin typeface="Arial Narrow" panose="020B0606020202030204" pitchFamily="34" charset="0"/>
            </a:endParaRPr>
          </a:p>
        </p:txBody>
      </p:sp>
      <p:sp>
        <p:nvSpPr>
          <p:cNvPr id="6" name="Rectangle 5"/>
          <p:cNvSpPr/>
          <p:nvPr/>
        </p:nvSpPr>
        <p:spPr>
          <a:xfrm>
            <a:off x="5174270" y="4886614"/>
            <a:ext cx="1169123" cy="468867"/>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Diffa</a:t>
            </a:r>
            <a:endParaRPr lang="fr-FR" sz="1400" b="1" dirty="0">
              <a:solidFill>
                <a:schemeClr val="bg1"/>
              </a:solidFill>
              <a:latin typeface="Arial Narrow" panose="020B0606020202030204" pitchFamily="34" charset="0"/>
            </a:endParaRPr>
          </a:p>
        </p:txBody>
      </p:sp>
      <p:sp>
        <p:nvSpPr>
          <p:cNvPr id="7" name="ZoneTexte 6"/>
          <p:cNvSpPr txBox="1"/>
          <p:nvPr/>
        </p:nvSpPr>
        <p:spPr>
          <a:xfrm>
            <a:off x="6657929" y="2416935"/>
            <a:ext cx="2301343" cy="1569660"/>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58% des sites évalués de Kablewa et 100% des sites évalués de Bosso, il a été rapporté que la principale activité impactée était la </a:t>
            </a:r>
            <a:r>
              <a:rPr lang="fr-FR" sz="1600" b="1" dirty="0" smtClean="0">
                <a:solidFill>
                  <a:srgbClr val="EE5859"/>
                </a:solidFill>
                <a:latin typeface="Arial Narrow" panose="020B0606020202030204" pitchFamily="34" charset="0"/>
              </a:rPr>
              <a:t>pêche.</a:t>
            </a:r>
            <a:endParaRPr lang="fr-FR" sz="1600" b="1" dirty="0">
              <a:solidFill>
                <a:srgbClr val="EE5859"/>
              </a:solidFill>
              <a:latin typeface="Arial Narrow" panose="020B0606020202030204" pitchFamily="34" charset="0"/>
            </a:endParaRPr>
          </a:p>
        </p:txBody>
      </p:sp>
      <p:sp>
        <p:nvSpPr>
          <p:cNvPr id="8" name="ZoneTexte 7"/>
          <p:cNvSpPr txBox="1"/>
          <p:nvPr/>
        </p:nvSpPr>
        <p:spPr>
          <a:xfrm>
            <a:off x="6667165" y="4459329"/>
            <a:ext cx="2301343" cy="1323439"/>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68% des sites évalués, les IC indiquent que le </a:t>
            </a:r>
            <a:r>
              <a:rPr lang="fr-FR" sz="1600" b="1" dirty="0" smtClean="0">
                <a:solidFill>
                  <a:srgbClr val="EE5859"/>
                </a:solidFill>
                <a:latin typeface="Arial Narrow" panose="020B0606020202030204" pitchFamily="34" charset="0"/>
              </a:rPr>
              <a:t>travail journalier </a:t>
            </a:r>
            <a:r>
              <a:rPr lang="fr-FR" sz="1600" dirty="0" smtClean="0">
                <a:latin typeface="Arial Narrow" panose="020B0606020202030204" pitchFamily="34" charset="0"/>
              </a:rPr>
              <a:t>était la principale activité impactée.</a:t>
            </a:r>
            <a:endParaRPr lang="fr-FR" sz="1400" i="1" dirty="0">
              <a:latin typeface="Arial Narrow" panose="020B0606020202030204" pitchFamily="34" charset="0"/>
            </a:endParaRPr>
          </a:p>
        </p:txBody>
      </p:sp>
      <p:cxnSp>
        <p:nvCxnSpPr>
          <p:cNvPr id="9" name="Connecteur droit 8"/>
          <p:cNvCxnSpPr>
            <a:stCxn id="6" idx="3"/>
            <a:endCxn id="8" idx="1"/>
          </p:cNvCxnSpPr>
          <p:nvPr/>
        </p:nvCxnSpPr>
        <p:spPr>
          <a:xfrm>
            <a:off x="6343393" y="5121048"/>
            <a:ext cx="323772" cy="1"/>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a:endCxn id="7" idx="1"/>
          </p:cNvCxnSpPr>
          <p:nvPr/>
        </p:nvCxnSpPr>
        <p:spPr>
          <a:xfrm>
            <a:off x="6332864" y="3078654"/>
            <a:ext cx="325065" cy="13825"/>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386176" y="1443989"/>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smtClean="0">
                <a:solidFill>
                  <a:srgbClr val="58585A"/>
                </a:solidFill>
                <a:latin typeface="Arial Narrow" panose="020B0606020202030204" pitchFamily="34" charset="0"/>
              </a:rPr>
              <a:t>Principales </a:t>
            </a:r>
            <a:r>
              <a:rPr lang="es-ES" sz="1800" b="1" dirty="0" err="1" smtClean="0">
                <a:solidFill>
                  <a:srgbClr val="58585A"/>
                </a:solidFill>
                <a:latin typeface="Arial Narrow" panose="020B0606020202030204" pitchFamily="34" charset="0"/>
              </a:rPr>
              <a:t>activités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impactées</a:t>
            </a:r>
            <a:r>
              <a:rPr lang="es-ES" sz="1800" b="1" dirty="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lorsque</a:t>
            </a:r>
            <a:r>
              <a:rPr lang="es-ES" sz="1800" b="1" dirty="0" smtClean="0">
                <a:solidFill>
                  <a:srgbClr val="58585A"/>
                </a:solidFill>
                <a:latin typeface="Arial Narrow" panose="020B0606020202030204" pitchFamily="34" charset="0"/>
              </a:rPr>
              <a:t> les </a:t>
            </a:r>
            <a:r>
              <a:rPr lang="es-ES" sz="1800" b="1" dirty="0" err="1" smtClean="0">
                <a:solidFill>
                  <a:srgbClr val="58585A"/>
                </a:solidFill>
                <a:latin typeface="Arial Narrow" panose="020B0606020202030204" pitchFamily="34" charset="0"/>
              </a:rPr>
              <a:t>ménages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n’ont</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pas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eu</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accès</a:t>
            </a:r>
            <a:r>
              <a:rPr lang="es-ES" sz="1800" b="1" dirty="0" smtClean="0">
                <a:solidFill>
                  <a:srgbClr val="58585A"/>
                </a:solidFill>
                <a:latin typeface="Arial Narrow" panose="020B0606020202030204" pitchFamily="34" charset="0"/>
              </a:rPr>
              <a:t> à </a:t>
            </a:r>
            <a:r>
              <a:rPr lang="es-ES" sz="1800" b="1" dirty="0" err="1" smtClean="0">
                <a:solidFill>
                  <a:srgbClr val="58585A"/>
                </a:solidFill>
                <a:latin typeface="Arial Narrow" panose="020B0606020202030204" pitchFamily="34" charset="0"/>
              </a:rPr>
              <a:t>leurs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moyens</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subsistance</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habituels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au</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cours</a:t>
            </a:r>
            <a:r>
              <a:rPr lang="es-ES" sz="1800" b="1" dirty="0" smtClean="0">
                <a:solidFill>
                  <a:srgbClr val="58585A"/>
                </a:solidFill>
                <a:latin typeface="Arial Narrow" panose="020B0606020202030204" pitchFamily="34" charset="0"/>
              </a:rPr>
              <a:t> du </a:t>
            </a:r>
            <a:r>
              <a:rPr lang="es-ES" sz="1800" b="1" dirty="0" err="1" smtClean="0">
                <a:solidFill>
                  <a:srgbClr val="58585A"/>
                </a:solidFill>
                <a:latin typeface="Arial Narrow" panose="020B0606020202030204" pitchFamily="34" charset="0"/>
              </a:rPr>
              <a:t>mois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précédant</a:t>
            </a:r>
            <a:r>
              <a:rPr lang="es-ES" sz="1800" b="1" dirty="0" smtClean="0">
                <a:solidFill>
                  <a:srgbClr val="58585A"/>
                </a:solidFill>
                <a:latin typeface="Arial Narrow" panose="020B0606020202030204" pitchFamily="34" charset="0"/>
              </a:rPr>
              <a:t> la </a:t>
            </a:r>
            <a:r>
              <a:rPr lang="es-ES" sz="1800" b="1" dirty="0" err="1" smtClean="0">
                <a:solidFill>
                  <a:srgbClr val="58585A"/>
                </a:solidFill>
                <a:latin typeface="Arial Narrow" panose="020B0606020202030204" pitchFamily="34" charset="0"/>
              </a:rPr>
              <a:t>collecte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données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selon</a:t>
            </a:r>
            <a:r>
              <a:rPr lang="es-ES" sz="1800" b="1" dirty="0" smtClean="0">
                <a:solidFill>
                  <a:srgbClr val="58585A"/>
                </a:solidFill>
                <a:latin typeface="Arial Narrow" panose="020B0606020202030204" pitchFamily="34" charset="0"/>
              </a:rPr>
              <a:t> les IC, par </a:t>
            </a:r>
            <a:r>
              <a:rPr lang="es-ES" sz="1800" b="1" dirty="0" err="1" smtClean="0">
                <a:solidFill>
                  <a:srgbClr val="58585A"/>
                </a:solidFill>
                <a:latin typeface="Arial Narrow" panose="020B0606020202030204" pitchFamily="34" charset="0"/>
              </a:rPr>
              <a:t>pourcentage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sites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évalués</a:t>
            </a:r>
            <a:r>
              <a:rPr lang="es-ES" sz="1800" b="1" dirty="0" smtClean="0">
                <a:solidFill>
                  <a:srgbClr val="58585A"/>
                </a:solidFill>
                <a:latin typeface="Arial Narrow" panose="020B0606020202030204" pitchFamily="34" charset="0"/>
              </a:rPr>
              <a:t>* :</a:t>
            </a:r>
            <a:endParaRPr lang="es-ES" sz="1800" b="1" dirty="0">
              <a:solidFill>
                <a:srgbClr val="58585A"/>
              </a:solidFill>
              <a:latin typeface="Arial Narrow" panose="020B0606020202030204" pitchFamily="34" charset="0"/>
            </a:endParaRP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2" name="ZoneTexte 11"/>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13" name="ZoneTexte 12"/>
          <p:cNvSpPr txBox="1"/>
          <p:nvPr/>
        </p:nvSpPr>
        <p:spPr>
          <a:xfrm>
            <a:off x="210747" y="5232372"/>
            <a:ext cx="4785843" cy="738664"/>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L’agriculture (autoconsommation et vente) et l’élevage sont les deux principales activités impactées sur l’ensemble de la région ; elles sont aussi les deux principales activités exercées par les ménages.</a:t>
            </a:r>
            <a:endParaRPr lang="fr-FR"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46140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Principales activités impactées par statut</a:t>
            </a:r>
            <a:endParaRPr lang="fr-CH" dirty="0"/>
          </a:p>
        </p:txBody>
      </p:sp>
      <p:sp>
        <p:nvSpPr>
          <p:cNvPr id="11" name="Subtitle 2"/>
          <p:cNvSpPr txBox="1">
            <a:spLocks/>
          </p:cNvSpPr>
          <p:nvPr/>
        </p:nvSpPr>
        <p:spPr>
          <a:xfrm>
            <a:off x="386176" y="1282056"/>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a:solidFill>
                  <a:srgbClr val="58585A"/>
                </a:solidFill>
                <a:latin typeface="Arial Narrow" panose="020B0606020202030204" pitchFamily="34" charset="0"/>
              </a:rPr>
              <a:t>Principales </a:t>
            </a:r>
            <a:r>
              <a:rPr lang="es-ES" sz="1800" b="1" dirty="0" err="1">
                <a:solidFill>
                  <a:srgbClr val="58585A"/>
                </a:solidFill>
                <a:latin typeface="Arial Narrow" panose="020B0606020202030204" pitchFamily="34" charset="0"/>
              </a:rPr>
              <a:t>activités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impactées</a:t>
            </a:r>
            <a:r>
              <a:rPr lang="es-ES" sz="1800" b="1" dirty="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lorsque</a:t>
            </a:r>
            <a:r>
              <a:rPr lang="es-ES" sz="1800" b="1" dirty="0" smtClean="0">
                <a:solidFill>
                  <a:srgbClr val="58585A"/>
                </a:solidFill>
                <a:latin typeface="Arial Narrow" panose="020B0606020202030204" pitchFamily="34" charset="0"/>
              </a:rPr>
              <a:t> </a:t>
            </a:r>
            <a:r>
              <a:rPr lang="es-ES" sz="1800" b="1" dirty="0">
                <a:solidFill>
                  <a:srgbClr val="58585A"/>
                </a:solidFill>
                <a:latin typeface="Arial Narrow" panose="020B0606020202030204" pitchFamily="34" charset="0"/>
              </a:rPr>
              <a:t>les </a:t>
            </a:r>
            <a:r>
              <a:rPr lang="es-ES" sz="1800" b="1" dirty="0" err="1">
                <a:solidFill>
                  <a:srgbClr val="58585A"/>
                </a:solidFill>
                <a:latin typeface="Arial Narrow" panose="020B0606020202030204" pitchFamily="34" charset="0"/>
              </a:rPr>
              <a:t>ménages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n’ont</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pas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eu</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accès</a:t>
            </a:r>
            <a:r>
              <a:rPr lang="es-ES" sz="1800" b="1" dirty="0">
                <a:solidFill>
                  <a:srgbClr val="58585A"/>
                </a:solidFill>
                <a:latin typeface="Arial Narrow" panose="020B0606020202030204" pitchFamily="34" charset="0"/>
              </a:rPr>
              <a:t> à </a:t>
            </a:r>
            <a:r>
              <a:rPr lang="es-ES" sz="1800" b="1" dirty="0" err="1">
                <a:solidFill>
                  <a:srgbClr val="58585A"/>
                </a:solidFill>
                <a:latin typeface="Arial Narrow" panose="020B0606020202030204" pitchFamily="34" charset="0"/>
              </a:rPr>
              <a:t>leurs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moyens</a:t>
            </a:r>
            <a:r>
              <a:rPr lang="es-ES" sz="1800" b="1" dirty="0">
                <a:solidFill>
                  <a:srgbClr val="58585A"/>
                </a:solidFill>
                <a:latin typeface="Arial Narrow" panose="020B0606020202030204" pitchFamily="34" charset="0"/>
              </a:rPr>
              <a:t> de </a:t>
            </a:r>
            <a:r>
              <a:rPr lang="es-ES" sz="1800" b="1" dirty="0" err="1">
                <a:solidFill>
                  <a:srgbClr val="58585A"/>
                </a:solidFill>
                <a:latin typeface="Arial Narrow" panose="020B0606020202030204" pitchFamily="34" charset="0"/>
              </a:rPr>
              <a:t>subsistance</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habituels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au</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cours</a:t>
            </a:r>
            <a:r>
              <a:rPr lang="es-ES" sz="1800" b="1" dirty="0">
                <a:solidFill>
                  <a:srgbClr val="58585A"/>
                </a:solidFill>
                <a:latin typeface="Arial Narrow" panose="020B0606020202030204" pitchFamily="34" charset="0"/>
              </a:rPr>
              <a:t> du </a:t>
            </a:r>
            <a:r>
              <a:rPr lang="es-ES" sz="1800" b="1" dirty="0" err="1">
                <a:solidFill>
                  <a:srgbClr val="58585A"/>
                </a:solidFill>
                <a:latin typeface="Arial Narrow" panose="020B0606020202030204" pitchFamily="34" charset="0"/>
              </a:rPr>
              <a:t>mois</a:t>
            </a:r>
            <a:r>
              <a:rPr lang="es-ES" sz="1800" b="1" dirty="0">
                <a:solidFill>
                  <a:srgbClr val="58585A"/>
                </a:solidFill>
                <a:latin typeface="Arial Narrow" panose="020B0606020202030204" pitchFamily="34" charset="0"/>
              </a:rPr>
              <a:t> </a:t>
            </a:r>
            <a:r>
              <a:rPr lang="es-ES" sz="1800" b="1" dirty="0" err="1">
                <a:solidFill>
                  <a:srgbClr val="58585A"/>
                </a:solidFill>
                <a:latin typeface="Arial Narrow" panose="020B0606020202030204" pitchFamily="34" charset="0"/>
              </a:rPr>
              <a:t>précédant</a:t>
            </a:r>
            <a:r>
              <a:rPr lang="es-ES" sz="1800" b="1" dirty="0">
                <a:solidFill>
                  <a:srgbClr val="58585A"/>
                </a:solidFill>
                <a:latin typeface="Arial Narrow" panose="020B0606020202030204" pitchFamily="34" charset="0"/>
              </a:rPr>
              <a:t> la </a:t>
            </a:r>
            <a:r>
              <a:rPr lang="es-ES" sz="1800" b="1" dirty="0" err="1">
                <a:solidFill>
                  <a:srgbClr val="58585A"/>
                </a:solidFill>
                <a:latin typeface="Arial Narrow" panose="020B0606020202030204" pitchFamily="34" charset="0"/>
              </a:rPr>
              <a:t>collecte</a:t>
            </a:r>
            <a:r>
              <a:rPr lang="es-ES" sz="1800" b="1" dirty="0">
                <a:solidFill>
                  <a:srgbClr val="58585A"/>
                </a:solidFill>
                <a:latin typeface="Arial Narrow" panose="020B0606020202030204" pitchFamily="34" charset="0"/>
              </a:rPr>
              <a:t> de </a:t>
            </a:r>
            <a:r>
              <a:rPr lang="es-ES" sz="1800" b="1" dirty="0" err="1">
                <a:solidFill>
                  <a:srgbClr val="58585A"/>
                </a:solidFill>
                <a:latin typeface="Arial Narrow" panose="020B0606020202030204" pitchFamily="34" charset="0"/>
              </a:rPr>
              <a:t>données</a:t>
            </a:r>
            <a:r>
              <a:rPr lang="es-ES" sz="1800" b="1" dirty="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selon</a:t>
            </a:r>
            <a:r>
              <a:rPr lang="es-ES" sz="1800" b="1" dirty="0" smtClean="0">
                <a:solidFill>
                  <a:srgbClr val="58585A"/>
                </a:solidFill>
                <a:latin typeface="Arial Narrow" panose="020B0606020202030204" pitchFamily="34" charset="0"/>
              </a:rPr>
              <a:t> les IC</a:t>
            </a:r>
            <a:r>
              <a:rPr lang="es-ES" sz="1800" b="1" dirty="0">
                <a:solidFill>
                  <a:srgbClr val="58585A"/>
                </a:solidFill>
                <a:latin typeface="Arial Narrow" panose="020B0606020202030204" pitchFamily="34" charset="0"/>
              </a:rPr>
              <a:t>, </a:t>
            </a:r>
            <a:r>
              <a:rPr lang="es-ES" sz="1800" b="1" dirty="0" smtClean="0">
                <a:solidFill>
                  <a:srgbClr val="58585A"/>
                </a:solidFill>
                <a:latin typeface="Arial Narrow" panose="020B0606020202030204" pitchFamily="34" charset="0"/>
              </a:rPr>
              <a:t>par </a:t>
            </a:r>
            <a:r>
              <a:rPr lang="es-ES" sz="1800" b="1" dirty="0" err="1" smtClean="0">
                <a:solidFill>
                  <a:srgbClr val="58585A"/>
                </a:solidFill>
                <a:latin typeface="Arial Narrow" panose="020B0606020202030204" pitchFamily="34" charset="0"/>
              </a:rPr>
              <a:t>statut</a:t>
            </a:r>
            <a:r>
              <a:rPr lang="es-ES" sz="1800" b="1" dirty="0" smtClean="0">
                <a:solidFill>
                  <a:srgbClr val="58585A"/>
                </a:solidFill>
                <a:latin typeface="Arial Narrow" panose="020B0606020202030204" pitchFamily="34" charset="0"/>
              </a:rPr>
              <a:t>*:</a:t>
            </a:r>
            <a:endParaRPr lang="es-ES" sz="1800" b="1" dirty="0">
              <a:solidFill>
                <a:srgbClr val="58585A"/>
              </a:solidFill>
              <a:latin typeface="Arial Narrow" panose="020B060602020203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6" name="ZoneTexte 5"/>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7" name="ZoneTexte 6"/>
          <p:cNvSpPr txBox="1"/>
          <p:nvPr/>
        </p:nvSpPr>
        <p:spPr>
          <a:xfrm>
            <a:off x="386176" y="5370255"/>
            <a:ext cx="8479144" cy="523220"/>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Selon les IC non déplacés plus que pour les autres statuts, les activités agricoles ont été perturbées.</a:t>
            </a:r>
          </a:p>
          <a:p>
            <a:pPr algn="ctr"/>
            <a:r>
              <a:rPr lang="fr-FR" sz="1400" dirty="0" smtClean="0">
                <a:solidFill>
                  <a:srgbClr val="58585A"/>
                </a:solidFill>
                <a:latin typeface="Arial Narrow" panose="020B0606020202030204" pitchFamily="34" charset="0"/>
              </a:rPr>
              <a:t>Pour les ménages PDI, l’élevage a été plus fortement impacté que les autres secteurs, comparé aux autres statuts. </a:t>
            </a:r>
            <a:endParaRPr lang="fr-FR" sz="1400" dirty="0">
              <a:solidFill>
                <a:srgbClr val="58585A"/>
              </a:solidFill>
              <a:latin typeface="Arial Narrow" panose="020B0606020202030204" pitchFamily="34" charset="0"/>
            </a:endParaRPr>
          </a:p>
        </p:txBody>
      </p:sp>
      <p:graphicFrame>
        <p:nvGraphicFramePr>
          <p:cNvPr id="13" name="Espace réservé pour une image  3"/>
          <p:cNvGraphicFramePr>
            <a:graphicFrameLocks/>
          </p:cNvGraphicFramePr>
          <p:nvPr>
            <p:extLst>
              <p:ext uri="{D42A27DB-BD31-4B8C-83A1-F6EECF244321}">
                <p14:modId xmlns:p14="http://schemas.microsoft.com/office/powerpoint/2010/main" val="614777193"/>
              </p:ext>
            </p:extLst>
          </p:nvPr>
        </p:nvGraphicFramePr>
        <p:xfrm>
          <a:off x="322494" y="1637443"/>
          <a:ext cx="8904865" cy="3708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499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Principales raisons des perturbations</a:t>
            </a:r>
            <a:endParaRPr lang="fr-CH" dirty="0"/>
          </a:p>
        </p:txBody>
      </p:sp>
      <p:graphicFrame>
        <p:nvGraphicFramePr>
          <p:cNvPr id="4" name="Espace réservé pour une image  3"/>
          <p:cNvGraphicFramePr>
            <a:graphicFrameLocks/>
          </p:cNvGraphicFramePr>
          <p:nvPr>
            <p:extLst>
              <p:ext uri="{D42A27DB-BD31-4B8C-83A1-F6EECF244321}">
                <p14:modId xmlns:p14="http://schemas.microsoft.com/office/powerpoint/2010/main" val="186539332"/>
              </p:ext>
            </p:extLst>
          </p:nvPr>
        </p:nvGraphicFramePr>
        <p:xfrm>
          <a:off x="146771" y="1801996"/>
          <a:ext cx="4283325" cy="449003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096265" y="2416935"/>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Gueskérou</a:t>
            </a:r>
            <a:endParaRPr lang="fr-FR" sz="1400" b="1" dirty="0">
              <a:solidFill>
                <a:schemeClr val="bg1"/>
              </a:solidFill>
              <a:latin typeface="Arial Narrow" panose="020B0606020202030204" pitchFamily="34" charset="0"/>
            </a:endParaRPr>
          </a:p>
        </p:txBody>
      </p:sp>
      <p:sp>
        <p:nvSpPr>
          <p:cNvPr id="6" name="Rectangle 5"/>
          <p:cNvSpPr/>
          <p:nvPr/>
        </p:nvSpPr>
        <p:spPr>
          <a:xfrm>
            <a:off x="4096265" y="3794845"/>
            <a:ext cx="1319522" cy="48126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Diffa</a:t>
            </a:r>
          </a:p>
          <a:p>
            <a:pPr algn="ctr"/>
            <a:r>
              <a:rPr lang="fr-FR" sz="1400" b="1" dirty="0" smtClean="0">
                <a:solidFill>
                  <a:schemeClr val="bg1"/>
                </a:solidFill>
                <a:latin typeface="Arial Narrow" panose="020B0606020202030204" pitchFamily="34" charset="0"/>
              </a:rPr>
              <a:t>&amp; </a:t>
            </a:r>
            <a:r>
              <a:rPr lang="fr-FR" sz="1400" b="1" dirty="0" err="1" smtClean="0">
                <a:solidFill>
                  <a:schemeClr val="bg1"/>
                </a:solidFill>
                <a:latin typeface="Arial Narrow" panose="020B0606020202030204" pitchFamily="34" charset="0"/>
              </a:rPr>
              <a:t>Maïné-Soroa</a:t>
            </a:r>
            <a:endParaRPr lang="fr-FR" sz="1400" b="1" dirty="0">
              <a:solidFill>
                <a:schemeClr val="bg1"/>
              </a:solidFill>
              <a:latin typeface="Arial Narrow" panose="020B0606020202030204" pitchFamily="34" charset="0"/>
            </a:endParaRPr>
          </a:p>
        </p:txBody>
      </p:sp>
      <p:sp>
        <p:nvSpPr>
          <p:cNvPr id="7" name="ZoneTexte 6"/>
          <p:cNvSpPr txBox="1"/>
          <p:nvPr/>
        </p:nvSpPr>
        <p:spPr>
          <a:xfrm>
            <a:off x="6016547" y="2218009"/>
            <a:ext cx="2935862" cy="830997"/>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59% des sites, les IC indiquent que </a:t>
            </a:r>
            <a:r>
              <a:rPr lang="fr-FR" sz="1600" b="1" dirty="0" smtClean="0">
                <a:solidFill>
                  <a:srgbClr val="EE5859"/>
                </a:solidFill>
                <a:latin typeface="Arial Narrow" panose="020B0606020202030204" pitchFamily="34" charset="0"/>
              </a:rPr>
              <a:t>l’insécurité </a:t>
            </a:r>
            <a:r>
              <a:rPr lang="fr-FR" sz="1600" dirty="0" smtClean="0">
                <a:latin typeface="Arial Narrow" panose="020B0606020202030204" pitchFamily="34" charset="0"/>
              </a:rPr>
              <a:t>était la principale cause des perturbations d’accès </a:t>
            </a:r>
            <a:endParaRPr lang="fr-FR" sz="1600" b="1" dirty="0">
              <a:solidFill>
                <a:srgbClr val="EE5859"/>
              </a:solidFill>
              <a:latin typeface="Arial Narrow" panose="020B0606020202030204" pitchFamily="34" charset="0"/>
            </a:endParaRPr>
          </a:p>
        </p:txBody>
      </p:sp>
      <p:sp>
        <p:nvSpPr>
          <p:cNvPr id="8" name="ZoneTexte 7"/>
          <p:cNvSpPr txBox="1"/>
          <p:nvPr/>
        </p:nvSpPr>
        <p:spPr>
          <a:xfrm>
            <a:off x="6016547" y="3251245"/>
            <a:ext cx="2935862" cy="1569660"/>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respectivement 84% et 48% des sites, les IC indiquent que </a:t>
            </a:r>
            <a:r>
              <a:rPr lang="fr-FR" sz="1600" b="1" dirty="0" smtClean="0">
                <a:solidFill>
                  <a:srgbClr val="EE5859"/>
                </a:solidFill>
                <a:latin typeface="Arial Narrow" panose="020B0606020202030204" pitchFamily="34" charset="0"/>
              </a:rPr>
              <a:t>l’absence de moyens financiers pour lancer une activité </a:t>
            </a:r>
            <a:r>
              <a:rPr lang="fr-FR" sz="1600" dirty="0" smtClean="0">
                <a:latin typeface="Arial Narrow" panose="020B0606020202030204" pitchFamily="34" charset="0"/>
              </a:rPr>
              <a:t>était la principale cause des perturbations d’accès</a:t>
            </a:r>
            <a:endParaRPr lang="fr-FR" sz="1400" i="1" dirty="0">
              <a:latin typeface="Arial Narrow" panose="020B0606020202030204" pitchFamily="34" charset="0"/>
            </a:endParaRPr>
          </a:p>
        </p:txBody>
      </p:sp>
      <p:cxnSp>
        <p:nvCxnSpPr>
          <p:cNvPr id="9" name="Connecteur droit 8"/>
          <p:cNvCxnSpPr>
            <a:stCxn id="6" idx="3"/>
            <a:endCxn id="8" idx="1"/>
          </p:cNvCxnSpPr>
          <p:nvPr/>
        </p:nvCxnSpPr>
        <p:spPr>
          <a:xfrm>
            <a:off x="5415787" y="4035476"/>
            <a:ext cx="600760" cy="599"/>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5" idx="3"/>
            <a:endCxn id="7" idx="1"/>
          </p:cNvCxnSpPr>
          <p:nvPr/>
        </p:nvCxnSpPr>
        <p:spPr>
          <a:xfrm flipV="1">
            <a:off x="5415787" y="2633508"/>
            <a:ext cx="600760" cy="3232"/>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86176" y="1443989"/>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smtClean="0">
                <a:solidFill>
                  <a:srgbClr val="58585A"/>
                </a:solidFill>
                <a:latin typeface="Arial Narrow" panose="020B0606020202030204" pitchFamily="34" charset="0"/>
              </a:rPr>
              <a:t>Principales </a:t>
            </a:r>
            <a:r>
              <a:rPr lang="es-ES" sz="1800" b="1" dirty="0" err="1" smtClean="0">
                <a:solidFill>
                  <a:srgbClr val="58585A"/>
                </a:solidFill>
                <a:latin typeface="Arial Narrow" panose="020B0606020202030204" pitchFamily="34" charset="0"/>
              </a:rPr>
              <a:t>raisons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rapportées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pour</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expliquer</a:t>
            </a:r>
            <a:r>
              <a:rPr lang="es-ES" sz="1800" b="1" dirty="0" smtClean="0">
                <a:solidFill>
                  <a:srgbClr val="58585A"/>
                </a:solidFill>
                <a:latin typeface="Arial Narrow" panose="020B0606020202030204" pitchFamily="34" charset="0"/>
              </a:rPr>
              <a:t> les </a:t>
            </a:r>
            <a:r>
              <a:rPr lang="es-ES" sz="1800" b="1" dirty="0" err="1" smtClean="0">
                <a:solidFill>
                  <a:srgbClr val="58585A"/>
                </a:solidFill>
                <a:latin typeface="Arial Narrow" panose="020B0606020202030204" pitchFamily="34" charset="0"/>
              </a:rPr>
              <a:t>perturbations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d’accès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aux</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moyens</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subsistance</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habituels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lorsque</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rapportées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au</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cours</a:t>
            </a:r>
            <a:r>
              <a:rPr lang="es-ES" sz="1800" b="1" dirty="0" smtClean="0">
                <a:solidFill>
                  <a:srgbClr val="58585A"/>
                </a:solidFill>
                <a:latin typeface="Arial Narrow" panose="020B0606020202030204" pitchFamily="34" charset="0"/>
              </a:rPr>
              <a:t> du </a:t>
            </a:r>
            <a:r>
              <a:rPr lang="es-ES" sz="1800" b="1" dirty="0" err="1" smtClean="0">
                <a:solidFill>
                  <a:srgbClr val="58585A"/>
                </a:solidFill>
                <a:latin typeface="Arial Narrow" panose="020B0606020202030204" pitchFamily="34" charset="0"/>
              </a:rPr>
              <a:t>mois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précédant</a:t>
            </a:r>
            <a:r>
              <a:rPr lang="es-ES" sz="1800" b="1" dirty="0" smtClean="0">
                <a:solidFill>
                  <a:srgbClr val="58585A"/>
                </a:solidFill>
                <a:latin typeface="Arial Narrow" panose="020B0606020202030204" pitchFamily="34" charset="0"/>
              </a:rPr>
              <a:t> la </a:t>
            </a:r>
            <a:r>
              <a:rPr lang="es-ES" sz="1800" b="1" dirty="0" err="1" smtClean="0">
                <a:solidFill>
                  <a:srgbClr val="58585A"/>
                </a:solidFill>
                <a:latin typeface="Arial Narrow" panose="020B0606020202030204" pitchFamily="34" charset="0"/>
              </a:rPr>
              <a:t>collecte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données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selon</a:t>
            </a:r>
            <a:r>
              <a:rPr lang="es-ES" sz="1800" b="1" dirty="0" smtClean="0">
                <a:solidFill>
                  <a:srgbClr val="58585A"/>
                </a:solidFill>
                <a:latin typeface="Arial Narrow" panose="020B0606020202030204" pitchFamily="34" charset="0"/>
              </a:rPr>
              <a:t> les IC, par </a:t>
            </a:r>
            <a:r>
              <a:rPr lang="es-ES" sz="1800" b="1" dirty="0" err="1" smtClean="0">
                <a:solidFill>
                  <a:srgbClr val="58585A"/>
                </a:solidFill>
                <a:latin typeface="Arial Narrow" panose="020B0606020202030204" pitchFamily="34" charset="0"/>
              </a:rPr>
              <a:t>pourcentage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sites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évalués</a:t>
            </a:r>
            <a:r>
              <a:rPr lang="es-ES" sz="1800" b="1" dirty="0" smtClean="0">
                <a:solidFill>
                  <a:srgbClr val="58585A"/>
                </a:solidFill>
                <a:latin typeface="Arial Narrow" panose="020B0606020202030204" pitchFamily="34" charset="0"/>
              </a:rPr>
              <a:t>* :</a:t>
            </a:r>
            <a:endParaRPr lang="es-ES" sz="1800" b="1" dirty="0">
              <a:solidFill>
                <a:srgbClr val="58585A"/>
              </a:solidFill>
              <a:latin typeface="Arial Narrow" panose="020B0606020202030204" pitchFamily="34" charset="0"/>
            </a:endParaRPr>
          </a:p>
        </p:txBody>
      </p:sp>
      <p:sp>
        <p:nvSpPr>
          <p:cNvPr id="22" name="Rectangle 21"/>
          <p:cNvSpPr/>
          <p:nvPr/>
        </p:nvSpPr>
        <p:spPr>
          <a:xfrm>
            <a:off x="4096265" y="5334149"/>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Toumour</a:t>
            </a:r>
            <a:endParaRPr lang="fr-FR" sz="1400" b="1" dirty="0">
              <a:solidFill>
                <a:schemeClr val="bg1"/>
              </a:solidFill>
              <a:latin typeface="Arial Narrow" panose="020B0606020202030204" pitchFamily="34" charset="0"/>
            </a:endParaRPr>
          </a:p>
        </p:txBody>
      </p:sp>
      <p:sp>
        <p:nvSpPr>
          <p:cNvPr id="23" name="ZoneTexte 22"/>
          <p:cNvSpPr txBox="1"/>
          <p:nvPr/>
        </p:nvSpPr>
        <p:spPr>
          <a:xfrm>
            <a:off x="6016547" y="5015345"/>
            <a:ext cx="2935862"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82% des sites, les IC indiquent que </a:t>
            </a:r>
            <a:r>
              <a:rPr lang="fr-FR" sz="1600" b="1" dirty="0" smtClean="0">
                <a:solidFill>
                  <a:srgbClr val="EE5859"/>
                </a:solidFill>
                <a:latin typeface="Arial Narrow" panose="020B0606020202030204" pitchFamily="34" charset="0"/>
              </a:rPr>
              <a:t>le manque d’opportunité de travail journalier </a:t>
            </a:r>
            <a:r>
              <a:rPr lang="fr-FR" sz="1600" dirty="0" smtClean="0">
                <a:latin typeface="Arial Narrow" panose="020B0606020202030204" pitchFamily="34" charset="0"/>
              </a:rPr>
              <a:t>était la principale cause des perturbations d’accès </a:t>
            </a:r>
            <a:endParaRPr lang="fr-FR" sz="1600" b="1" dirty="0">
              <a:solidFill>
                <a:srgbClr val="EE5859"/>
              </a:solidFill>
              <a:latin typeface="Arial Narrow" panose="020B0606020202030204" pitchFamily="34" charset="0"/>
            </a:endParaRPr>
          </a:p>
        </p:txBody>
      </p:sp>
      <p:cxnSp>
        <p:nvCxnSpPr>
          <p:cNvPr id="24" name="Connecteur droit 23"/>
          <p:cNvCxnSpPr>
            <a:stCxn id="22" idx="3"/>
            <a:endCxn id="23" idx="1"/>
          </p:cNvCxnSpPr>
          <p:nvPr/>
        </p:nvCxnSpPr>
        <p:spPr>
          <a:xfrm>
            <a:off x="5415787" y="5553954"/>
            <a:ext cx="600760" cy="0"/>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5" name="ZoneTexte 14"/>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Tree>
    <p:extLst>
      <p:ext uri="{BB962C8B-B14F-4D97-AF65-F5344CB8AC3E}">
        <p14:creationId xmlns:p14="http://schemas.microsoft.com/office/powerpoint/2010/main" val="100318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Difficultés</a:t>
            </a:r>
            <a:r>
              <a:rPr lang="es-ES" dirty="0" smtClean="0"/>
              <a:t> : </a:t>
            </a:r>
            <a:r>
              <a:rPr lang="es-ES" dirty="0" err="1" smtClean="0"/>
              <a:t>groupes</a:t>
            </a:r>
            <a:r>
              <a:rPr lang="es-ES" dirty="0" smtClean="0"/>
              <a:t> </a:t>
            </a:r>
            <a:r>
              <a:rPr lang="es-ES" dirty="0" err="1" smtClean="0"/>
              <a:t>vulnérables</a:t>
            </a:r>
            <a:endParaRPr lang="es-ES" dirty="0"/>
          </a:p>
        </p:txBody>
      </p:sp>
      <p:sp>
        <p:nvSpPr>
          <p:cNvPr id="3" name="Subtitle 2"/>
          <p:cNvSpPr>
            <a:spLocks noGrp="1"/>
          </p:cNvSpPr>
          <p:nvPr>
            <p:ph type="subTitle" idx="1"/>
          </p:nvPr>
        </p:nvSpPr>
        <p:spPr>
          <a:xfrm>
            <a:off x="386176" y="1443989"/>
            <a:ext cx="8582332" cy="519940"/>
          </a:xfrm>
        </p:spPr>
        <p:txBody>
          <a:bodyPr/>
          <a:lstStyle/>
          <a:p>
            <a:pPr>
              <a:lnSpc>
                <a:spcPct val="100000"/>
              </a:lnSpc>
            </a:pPr>
            <a:r>
              <a:rPr lang="es-ES" sz="1600" dirty="0" err="1" smtClean="0">
                <a:solidFill>
                  <a:srgbClr val="58585A"/>
                </a:solidFill>
              </a:rPr>
              <a:t>Principaux</a:t>
            </a:r>
            <a:r>
              <a:rPr lang="es-ES" sz="1600" dirty="0" smtClean="0">
                <a:solidFill>
                  <a:srgbClr val="58585A"/>
                </a:solidFill>
              </a:rPr>
              <a:t> </a:t>
            </a:r>
            <a:r>
              <a:rPr lang="es-ES" sz="1600" dirty="0" err="1" smtClean="0">
                <a:solidFill>
                  <a:srgbClr val="58585A"/>
                </a:solidFill>
              </a:rPr>
              <a:t>groupes</a:t>
            </a:r>
            <a:r>
              <a:rPr lang="es-ES" sz="1600" dirty="0" smtClean="0">
                <a:solidFill>
                  <a:srgbClr val="58585A"/>
                </a:solidFill>
              </a:rPr>
              <a:t> </a:t>
            </a:r>
            <a:r>
              <a:rPr lang="es-ES" sz="1600" dirty="0" err="1" smtClean="0">
                <a:solidFill>
                  <a:srgbClr val="58585A"/>
                </a:solidFill>
              </a:rPr>
              <a:t>vulnérables</a:t>
            </a:r>
            <a:r>
              <a:rPr lang="es-ES" sz="1600" dirty="0" smtClean="0">
                <a:solidFill>
                  <a:srgbClr val="58585A"/>
                </a:solidFill>
              </a:rPr>
              <a:t> en termes </a:t>
            </a:r>
            <a:r>
              <a:rPr lang="es-ES" sz="1600" dirty="0" err="1" smtClean="0">
                <a:solidFill>
                  <a:srgbClr val="58585A"/>
                </a:solidFill>
              </a:rPr>
              <a:t>d’accès</a:t>
            </a:r>
            <a:r>
              <a:rPr lang="es-ES" sz="1600" dirty="0" smtClean="0">
                <a:solidFill>
                  <a:srgbClr val="58585A"/>
                </a:solidFill>
              </a:rPr>
              <a:t> </a:t>
            </a:r>
            <a:r>
              <a:rPr lang="es-ES" sz="1600" dirty="0" err="1" smtClean="0">
                <a:solidFill>
                  <a:srgbClr val="58585A"/>
                </a:solidFill>
              </a:rPr>
              <a:t>aux</a:t>
            </a:r>
            <a:r>
              <a:rPr lang="es-ES" sz="1600" dirty="0" smtClean="0">
                <a:solidFill>
                  <a:srgbClr val="58585A"/>
                </a:solidFill>
              </a:rPr>
              <a:t> </a:t>
            </a:r>
            <a:r>
              <a:rPr lang="es-ES" sz="1600" dirty="0" err="1" smtClean="0">
                <a:solidFill>
                  <a:srgbClr val="58585A"/>
                </a:solidFill>
              </a:rPr>
              <a:t>moyens</a:t>
            </a:r>
            <a:r>
              <a:rPr lang="es-ES" sz="1600" dirty="0" smtClean="0">
                <a:solidFill>
                  <a:srgbClr val="58585A"/>
                </a:solidFill>
              </a:rPr>
              <a:t> de </a:t>
            </a:r>
            <a:r>
              <a:rPr lang="es-ES" sz="1600" dirty="0" err="1" smtClean="0">
                <a:solidFill>
                  <a:srgbClr val="58585A"/>
                </a:solidFill>
              </a:rPr>
              <a:t>subsistance</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8" name="Graphique 7"/>
          <p:cNvGraphicFramePr/>
          <p:nvPr>
            <p:extLst>
              <p:ext uri="{D42A27DB-BD31-4B8C-83A1-F6EECF244321}">
                <p14:modId xmlns:p14="http://schemas.microsoft.com/office/powerpoint/2010/main" val="1211239284"/>
              </p:ext>
            </p:extLst>
          </p:nvPr>
        </p:nvGraphicFramePr>
        <p:xfrm>
          <a:off x="55569" y="2104103"/>
          <a:ext cx="8749053" cy="3050209"/>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7" name="ZoneTexte 6"/>
          <p:cNvSpPr txBox="1"/>
          <p:nvPr/>
        </p:nvSpPr>
        <p:spPr>
          <a:xfrm>
            <a:off x="64655" y="6052199"/>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9" name="ZoneTexte 8"/>
          <p:cNvSpPr txBox="1"/>
          <p:nvPr/>
        </p:nvSpPr>
        <p:spPr>
          <a:xfrm>
            <a:off x="64655" y="5139330"/>
            <a:ext cx="8903853" cy="954107"/>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Dans environ 70% des sites évalués de la région, les </a:t>
            </a:r>
            <a:r>
              <a:rPr lang="fr-FR" sz="1400" b="1" dirty="0" smtClean="0">
                <a:solidFill>
                  <a:srgbClr val="58585A"/>
                </a:solidFill>
                <a:latin typeface="Arial Narrow" panose="020B0606020202030204" pitchFamily="34" charset="0"/>
              </a:rPr>
              <a:t>personnes âgées </a:t>
            </a:r>
            <a:r>
              <a:rPr lang="fr-FR" sz="1400" dirty="0" smtClean="0">
                <a:solidFill>
                  <a:srgbClr val="58585A"/>
                </a:solidFill>
                <a:latin typeface="Arial Narrow" panose="020B0606020202030204" pitchFamily="34" charset="0"/>
              </a:rPr>
              <a:t>et les </a:t>
            </a:r>
            <a:r>
              <a:rPr lang="fr-FR" sz="1400" b="1" dirty="0" smtClean="0">
                <a:solidFill>
                  <a:srgbClr val="58585A"/>
                </a:solidFill>
                <a:latin typeface="Arial Narrow" panose="020B0606020202030204" pitchFamily="34" charset="0"/>
              </a:rPr>
              <a:t>personnes en situation de handicap </a:t>
            </a:r>
            <a:r>
              <a:rPr lang="fr-FR" sz="1400" dirty="0" smtClean="0">
                <a:solidFill>
                  <a:srgbClr val="58585A"/>
                </a:solidFill>
                <a:latin typeface="Arial Narrow" panose="020B0606020202030204" pitchFamily="34" charset="0"/>
              </a:rPr>
              <a:t>ont été identifiées par les IC comme les deux groupes les plus vulnérables en termes d’accès aux moyens de subsistance. Le sexe semble également jouer un rôle important puisque dans 39% des sites évalués, les IC ont rapporté que </a:t>
            </a:r>
            <a:r>
              <a:rPr lang="fr-FR" sz="1400" b="1" dirty="0" smtClean="0">
                <a:solidFill>
                  <a:srgbClr val="58585A"/>
                </a:solidFill>
                <a:latin typeface="Arial Narrow" panose="020B0606020202030204" pitchFamily="34" charset="0"/>
              </a:rPr>
              <a:t>les femmes et les filles </a:t>
            </a:r>
            <a:r>
              <a:rPr lang="fr-FR" sz="1400" dirty="0" smtClean="0">
                <a:solidFill>
                  <a:srgbClr val="58585A"/>
                </a:solidFill>
                <a:latin typeface="Arial Narrow" panose="020B0606020202030204" pitchFamily="34" charset="0"/>
              </a:rPr>
              <a:t>étaient parmi les plus vulnérables. </a:t>
            </a:r>
            <a:endParaRPr lang="fr-FR" sz="14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98345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Difficultés : Exploitation agricole </a:t>
            </a:r>
            <a:endParaRPr lang="fr-CH" dirty="0"/>
          </a:p>
        </p:txBody>
      </p:sp>
      <p:graphicFrame>
        <p:nvGraphicFramePr>
          <p:cNvPr id="4" name="Espace réservé pour une image  3"/>
          <p:cNvGraphicFramePr>
            <a:graphicFrameLocks/>
          </p:cNvGraphicFramePr>
          <p:nvPr>
            <p:extLst>
              <p:ext uri="{D42A27DB-BD31-4B8C-83A1-F6EECF244321}">
                <p14:modId xmlns:p14="http://schemas.microsoft.com/office/powerpoint/2010/main" val="411386858"/>
              </p:ext>
            </p:extLst>
          </p:nvPr>
        </p:nvGraphicFramePr>
        <p:xfrm>
          <a:off x="146771" y="1801996"/>
          <a:ext cx="4283325" cy="44900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6896" y="2537676"/>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Bosso</a:t>
            </a:r>
            <a:endParaRPr lang="fr-FR" sz="1400" b="1" dirty="0">
              <a:solidFill>
                <a:schemeClr val="bg1"/>
              </a:solidFill>
              <a:latin typeface="Arial Narrow" panose="020B0606020202030204" pitchFamily="34" charset="0"/>
            </a:endParaRPr>
          </a:p>
        </p:txBody>
      </p:sp>
      <p:sp>
        <p:nvSpPr>
          <p:cNvPr id="6" name="Rectangle 5"/>
          <p:cNvSpPr/>
          <p:nvPr/>
        </p:nvSpPr>
        <p:spPr>
          <a:xfrm>
            <a:off x="4226896" y="3942516"/>
            <a:ext cx="1319522" cy="42553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Kablewa</a:t>
            </a:r>
            <a:endParaRPr lang="fr-FR" sz="1400" b="1" dirty="0">
              <a:solidFill>
                <a:schemeClr val="bg1"/>
              </a:solidFill>
              <a:latin typeface="Arial Narrow" panose="020B0606020202030204" pitchFamily="34" charset="0"/>
            </a:endParaRPr>
          </a:p>
        </p:txBody>
      </p:sp>
      <p:sp>
        <p:nvSpPr>
          <p:cNvPr id="7" name="ZoneTexte 6"/>
          <p:cNvSpPr txBox="1"/>
          <p:nvPr/>
        </p:nvSpPr>
        <p:spPr>
          <a:xfrm>
            <a:off x="6147178" y="2218009"/>
            <a:ext cx="2821330"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54% des sites, les IC indiquent comme principale raison </a:t>
            </a:r>
            <a:r>
              <a:rPr lang="fr-FR" sz="1600" b="1" dirty="0" smtClean="0">
                <a:solidFill>
                  <a:srgbClr val="EE5859"/>
                </a:solidFill>
                <a:latin typeface="Arial Narrow" panose="020B0606020202030204" pitchFamily="34" charset="0"/>
              </a:rPr>
              <a:t>l’absence de terrain disponible </a:t>
            </a:r>
            <a:r>
              <a:rPr lang="fr-FR" sz="1600" dirty="0" smtClean="0">
                <a:latin typeface="Arial Narrow" panose="020B0606020202030204" pitchFamily="34" charset="0"/>
              </a:rPr>
              <a:t>pouvant être exploité.</a:t>
            </a:r>
            <a:endParaRPr lang="fr-FR" sz="1600" b="1" dirty="0">
              <a:solidFill>
                <a:srgbClr val="EE5859"/>
              </a:solidFill>
              <a:latin typeface="Arial Narrow" panose="020B0606020202030204" pitchFamily="34" charset="0"/>
            </a:endParaRPr>
          </a:p>
        </p:txBody>
      </p:sp>
      <p:sp>
        <p:nvSpPr>
          <p:cNvPr id="8" name="ZoneTexte 7"/>
          <p:cNvSpPr txBox="1"/>
          <p:nvPr/>
        </p:nvSpPr>
        <p:spPr>
          <a:xfrm>
            <a:off x="6147178" y="3619977"/>
            <a:ext cx="2821330"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46% des sites, les IC indiquent comme principale raison </a:t>
            </a:r>
            <a:r>
              <a:rPr lang="fr-FR" sz="1600" b="1" dirty="0" smtClean="0">
                <a:solidFill>
                  <a:srgbClr val="EE5859"/>
                </a:solidFill>
                <a:latin typeface="Arial Narrow" panose="020B0606020202030204" pitchFamily="34" charset="0"/>
              </a:rPr>
              <a:t>un manque de terrains disponibles  </a:t>
            </a:r>
            <a:r>
              <a:rPr lang="fr-FR" sz="1600" dirty="0" smtClean="0">
                <a:latin typeface="Arial Narrow" panose="020B0606020202030204" pitchFamily="34" charset="0"/>
              </a:rPr>
              <a:t>pouvant être exploités</a:t>
            </a:r>
            <a:endParaRPr lang="fr-FR" sz="1400" i="1" dirty="0">
              <a:latin typeface="Arial Narrow" panose="020B0606020202030204" pitchFamily="34" charset="0"/>
            </a:endParaRPr>
          </a:p>
        </p:txBody>
      </p:sp>
      <p:cxnSp>
        <p:nvCxnSpPr>
          <p:cNvPr id="9" name="Connecteur droit 8"/>
          <p:cNvCxnSpPr>
            <a:stCxn id="6" idx="3"/>
            <a:endCxn id="8" idx="1"/>
          </p:cNvCxnSpPr>
          <p:nvPr/>
        </p:nvCxnSpPr>
        <p:spPr>
          <a:xfrm>
            <a:off x="5546418" y="4155286"/>
            <a:ext cx="600760" cy="3300"/>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5" idx="3"/>
            <a:endCxn id="7" idx="1"/>
          </p:cNvCxnSpPr>
          <p:nvPr/>
        </p:nvCxnSpPr>
        <p:spPr>
          <a:xfrm flipV="1">
            <a:off x="5546418" y="2756618"/>
            <a:ext cx="600760" cy="863"/>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86176" y="1443989"/>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smtClean="0">
                <a:solidFill>
                  <a:srgbClr val="58585A"/>
                </a:solidFill>
                <a:latin typeface="Arial Narrow" panose="020B0606020202030204" pitchFamily="34" charset="0"/>
              </a:rPr>
              <a:t>Principales </a:t>
            </a:r>
            <a:r>
              <a:rPr lang="es-ES" sz="1800" b="1" dirty="0" err="1" smtClean="0">
                <a:solidFill>
                  <a:srgbClr val="58585A"/>
                </a:solidFill>
                <a:latin typeface="Arial Narrow" panose="020B0606020202030204" pitchFamily="34" charset="0"/>
              </a:rPr>
              <a:t>difficultés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rencontrées</a:t>
            </a:r>
            <a:r>
              <a:rPr lang="es-ES" sz="1800" b="1" dirty="0" smtClean="0">
                <a:solidFill>
                  <a:srgbClr val="58585A"/>
                </a:solidFill>
                <a:latin typeface="Arial Narrow" panose="020B0606020202030204" pitchFamily="34" charset="0"/>
              </a:rPr>
              <a:t> par la </a:t>
            </a:r>
            <a:r>
              <a:rPr lang="es-ES" sz="1800" b="1" dirty="0" err="1" smtClean="0">
                <a:solidFill>
                  <a:srgbClr val="58585A"/>
                </a:solidFill>
                <a:latin typeface="Arial Narrow" panose="020B0606020202030204" pitchFamily="34" charset="0"/>
              </a:rPr>
              <a:t>majorité</a:t>
            </a:r>
            <a:r>
              <a:rPr lang="es-ES" sz="1800" b="1" dirty="0" smtClean="0">
                <a:solidFill>
                  <a:srgbClr val="58585A"/>
                </a:solidFill>
                <a:latin typeface="Arial Narrow" panose="020B0606020202030204" pitchFamily="34" charset="0"/>
              </a:rPr>
              <a:t> des </a:t>
            </a:r>
            <a:r>
              <a:rPr lang="es-ES" sz="1800" b="1" dirty="0" err="1" smtClean="0">
                <a:solidFill>
                  <a:srgbClr val="58585A"/>
                </a:solidFill>
                <a:latin typeface="Arial Narrow" panose="020B0606020202030204" pitchFamily="34" charset="0"/>
              </a:rPr>
              <a:t>ménages</a:t>
            </a:r>
            <a:r>
              <a:rPr lang="es-ES" sz="1800" b="1" dirty="0" smtClean="0">
                <a:solidFill>
                  <a:srgbClr val="58585A"/>
                </a:solidFill>
                <a:latin typeface="Arial Narrow" panose="020B0606020202030204" pitchFamily="34" charset="0"/>
              </a:rPr>
              <a:t> vivant de </a:t>
            </a:r>
            <a:r>
              <a:rPr lang="es-ES" sz="1800" b="1" dirty="0" err="1" smtClean="0">
                <a:solidFill>
                  <a:srgbClr val="58585A"/>
                </a:solidFill>
                <a:latin typeface="Arial Narrow" panose="020B0606020202030204" pitchFamily="34" charset="0"/>
              </a:rPr>
              <a:t>l’exploitation</a:t>
            </a:r>
            <a:r>
              <a:rPr lang="es-ES" sz="1800" b="1" dirty="0" smtClean="0">
                <a:solidFill>
                  <a:srgbClr val="58585A"/>
                </a:solidFill>
                <a:latin typeface="Arial Narrow" panose="020B0606020202030204" pitchFamily="34" charset="0"/>
              </a:rPr>
              <a:t> de la </a:t>
            </a:r>
            <a:r>
              <a:rPr lang="es-ES" sz="1800" b="1" dirty="0" err="1" smtClean="0">
                <a:solidFill>
                  <a:srgbClr val="58585A"/>
                </a:solidFill>
                <a:latin typeface="Arial Narrow" panose="020B0606020202030204" pitchFamily="34" charset="0"/>
              </a:rPr>
              <a:t>terre</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au</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cours</a:t>
            </a:r>
            <a:r>
              <a:rPr lang="es-ES" sz="1800" b="1" dirty="0" smtClean="0">
                <a:solidFill>
                  <a:srgbClr val="58585A"/>
                </a:solidFill>
                <a:latin typeface="Arial Narrow" panose="020B0606020202030204" pitchFamily="34" charset="0"/>
              </a:rPr>
              <a:t> du </a:t>
            </a:r>
            <a:r>
              <a:rPr lang="es-ES" sz="1800" b="1" dirty="0" err="1" smtClean="0">
                <a:solidFill>
                  <a:srgbClr val="58585A"/>
                </a:solidFill>
                <a:latin typeface="Arial Narrow" panose="020B0606020202030204" pitchFamily="34" charset="0"/>
              </a:rPr>
              <a:t>mois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précédant</a:t>
            </a:r>
            <a:r>
              <a:rPr lang="es-ES" sz="1800" b="1" dirty="0" smtClean="0">
                <a:solidFill>
                  <a:srgbClr val="58585A"/>
                </a:solidFill>
                <a:latin typeface="Arial Narrow" panose="020B0606020202030204" pitchFamily="34" charset="0"/>
              </a:rPr>
              <a:t> la </a:t>
            </a:r>
            <a:r>
              <a:rPr lang="es-ES" sz="1800" b="1" dirty="0" err="1" smtClean="0">
                <a:solidFill>
                  <a:srgbClr val="58585A"/>
                </a:solidFill>
                <a:latin typeface="Arial Narrow" panose="020B0606020202030204" pitchFamily="34" charset="0"/>
              </a:rPr>
              <a:t>collecte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données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selon</a:t>
            </a:r>
            <a:r>
              <a:rPr lang="es-ES" sz="1800" b="1" dirty="0" smtClean="0">
                <a:solidFill>
                  <a:srgbClr val="58585A"/>
                </a:solidFill>
                <a:latin typeface="Arial Narrow" panose="020B0606020202030204" pitchFamily="34" charset="0"/>
              </a:rPr>
              <a:t> les IC, par </a:t>
            </a:r>
            <a:r>
              <a:rPr lang="es-ES" sz="1800" b="1" dirty="0" err="1" smtClean="0">
                <a:solidFill>
                  <a:srgbClr val="58585A"/>
                </a:solidFill>
                <a:latin typeface="Arial Narrow" panose="020B0606020202030204" pitchFamily="34" charset="0"/>
              </a:rPr>
              <a:t>pourcentage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sites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évalués</a:t>
            </a:r>
            <a:r>
              <a:rPr lang="es-ES" sz="1800" b="1" dirty="0" smtClean="0">
                <a:solidFill>
                  <a:srgbClr val="58585A"/>
                </a:solidFill>
                <a:latin typeface="Arial Narrow" panose="020B0606020202030204" pitchFamily="34" charset="0"/>
              </a:rPr>
              <a:t>* :</a:t>
            </a:r>
            <a:endParaRPr lang="es-ES" sz="1800" b="1" dirty="0">
              <a:solidFill>
                <a:srgbClr val="58585A"/>
              </a:solidFill>
              <a:latin typeface="Arial Narrow" panose="020B0606020202030204" pitchFamily="34" charset="0"/>
            </a:endParaRPr>
          </a:p>
        </p:txBody>
      </p:sp>
      <p:sp>
        <p:nvSpPr>
          <p:cNvPr id="22" name="Rectangle 21"/>
          <p:cNvSpPr/>
          <p:nvPr/>
        </p:nvSpPr>
        <p:spPr>
          <a:xfrm>
            <a:off x="4226896" y="5334149"/>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Chétimari</a:t>
            </a:r>
            <a:r>
              <a:rPr lang="fr-FR" sz="1400" b="1" dirty="0" smtClean="0">
                <a:solidFill>
                  <a:schemeClr val="bg1"/>
                </a:solidFill>
                <a:latin typeface="Arial Narrow" panose="020B0606020202030204" pitchFamily="34" charset="0"/>
              </a:rPr>
              <a:t> &amp; </a:t>
            </a:r>
            <a:r>
              <a:rPr lang="fr-FR" sz="1400" b="1" dirty="0" err="1" smtClean="0">
                <a:solidFill>
                  <a:schemeClr val="bg1"/>
                </a:solidFill>
                <a:latin typeface="Arial Narrow" panose="020B0606020202030204" pitchFamily="34" charset="0"/>
              </a:rPr>
              <a:t>Maïné-Soroa</a:t>
            </a:r>
            <a:endParaRPr lang="fr-FR" sz="1400" b="1" dirty="0">
              <a:solidFill>
                <a:schemeClr val="bg1"/>
              </a:solidFill>
              <a:latin typeface="Arial Narrow" panose="020B0606020202030204" pitchFamily="34" charset="0"/>
            </a:endParaRPr>
          </a:p>
        </p:txBody>
      </p:sp>
      <p:sp>
        <p:nvSpPr>
          <p:cNvPr id="23" name="ZoneTexte 22"/>
          <p:cNvSpPr txBox="1"/>
          <p:nvPr/>
        </p:nvSpPr>
        <p:spPr>
          <a:xfrm>
            <a:off x="6147178" y="5135665"/>
            <a:ext cx="2821330" cy="830997"/>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respectivement 46% et 43% des sites, les IC n’indiquent </a:t>
            </a:r>
            <a:r>
              <a:rPr lang="fr-FR" sz="1600" b="1" dirty="0" smtClean="0">
                <a:solidFill>
                  <a:srgbClr val="EE5859"/>
                </a:solidFill>
                <a:latin typeface="Arial Narrow" panose="020B0606020202030204" pitchFamily="34" charset="0"/>
              </a:rPr>
              <a:t>aucune difficulté.</a:t>
            </a:r>
            <a:endParaRPr lang="fr-FR" sz="1600" b="1" dirty="0">
              <a:solidFill>
                <a:srgbClr val="EE5859"/>
              </a:solidFill>
              <a:latin typeface="Arial Narrow" panose="020B0606020202030204" pitchFamily="34" charset="0"/>
            </a:endParaRPr>
          </a:p>
        </p:txBody>
      </p:sp>
      <p:cxnSp>
        <p:nvCxnSpPr>
          <p:cNvPr id="24" name="Connecteur droit 23"/>
          <p:cNvCxnSpPr>
            <a:stCxn id="22" idx="3"/>
            <a:endCxn id="23" idx="1"/>
          </p:cNvCxnSpPr>
          <p:nvPr/>
        </p:nvCxnSpPr>
        <p:spPr>
          <a:xfrm flipV="1">
            <a:off x="5546418" y="5551164"/>
            <a:ext cx="600760" cy="2790"/>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5" name="ZoneTexte 14"/>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Tree>
    <p:extLst>
      <p:ext uri="{BB962C8B-B14F-4D97-AF65-F5344CB8AC3E}">
        <p14:creationId xmlns:p14="http://schemas.microsoft.com/office/powerpoint/2010/main" val="4223568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Difficultés : exploitation du bétail</a:t>
            </a:r>
            <a:endParaRPr lang="fr-CH" dirty="0"/>
          </a:p>
        </p:txBody>
      </p:sp>
      <p:graphicFrame>
        <p:nvGraphicFramePr>
          <p:cNvPr id="4" name="Espace réservé pour une image  3"/>
          <p:cNvGraphicFramePr>
            <a:graphicFrameLocks/>
          </p:cNvGraphicFramePr>
          <p:nvPr>
            <p:extLst>
              <p:ext uri="{D42A27DB-BD31-4B8C-83A1-F6EECF244321}">
                <p14:modId xmlns:p14="http://schemas.microsoft.com/office/powerpoint/2010/main" val="1386030374"/>
              </p:ext>
            </p:extLst>
          </p:nvPr>
        </p:nvGraphicFramePr>
        <p:xfrm>
          <a:off x="0" y="1443988"/>
          <a:ext cx="4379495" cy="454453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86935" y="2467513"/>
            <a:ext cx="1273340" cy="4925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Gueskérou</a:t>
            </a:r>
            <a:r>
              <a:rPr lang="fr-FR" sz="1400" b="1" dirty="0" smtClean="0">
                <a:solidFill>
                  <a:schemeClr val="bg1"/>
                </a:solidFill>
                <a:latin typeface="Arial Narrow" panose="020B0606020202030204" pitchFamily="34" charset="0"/>
              </a:rPr>
              <a:t> &amp; N’</a:t>
            </a:r>
            <a:r>
              <a:rPr lang="fr-FR" sz="1400" b="1" dirty="0" err="1" smtClean="0">
                <a:solidFill>
                  <a:schemeClr val="bg1"/>
                </a:solidFill>
                <a:latin typeface="Arial Narrow" panose="020B0606020202030204" pitchFamily="34" charset="0"/>
              </a:rPr>
              <a:t>Guigmi</a:t>
            </a:r>
            <a:endParaRPr lang="fr-FR" sz="1400" b="1" dirty="0">
              <a:solidFill>
                <a:schemeClr val="bg1"/>
              </a:solidFill>
              <a:latin typeface="Arial Narrow" panose="020B0606020202030204" pitchFamily="34" charset="0"/>
            </a:endParaRPr>
          </a:p>
        </p:txBody>
      </p:sp>
      <p:sp>
        <p:nvSpPr>
          <p:cNvPr id="7" name="ZoneTexte 6"/>
          <p:cNvSpPr txBox="1"/>
          <p:nvPr/>
        </p:nvSpPr>
        <p:spPr>
          <a:xfrm>
            <a:off x="6160655" y="2183734"/>
            <a:ext cx="2821330"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37% et 35% des sites, les IC indiquent que </a:t>
            </a:r>
            <a:r>
              <a:rPr lang="fr-FR" sz="1600" b="1" dirty="0" smtClean="0">
                <a:solidFill>
                  <a:srgbClr val="EE5859"/>
                </a:solidFill>
                <a:latin typeface="Arial Narrow" panose="020B0606020202030204" pitchFamily="34" charset="0"/>
              </a:rPr>
              <a:t>l’insécurité </a:t>
            </a:r>
            <a:r>
              <a:rPr lang="fr-FR" sz="1600" dirty="0" smtClean="0">
                <a:latin typeface="Arial Narrow" panose="020B0606020202030204" pitchFamily="34" charset="0"/>
              </a:rPr>
              <a:t>était la principale cause des difficultés des éleveurs</a:t>
            </a:r>
            <a:endParaRPr lang="fr-FR" sz="1600" b="1" dirty="0">
              <a:solidFill>
                <a:srgbClr val="EE5859"/>
              </a:solidFill>
              <a:latin typeface="Arial Narrow" panose="020B0606020202030204" pitchFamily="34" charset="0"/>
            </a:endParaRPr>
          </a:p>
        </p:txBody>
      </p:sp>
      <p:cxnSp>
        <p:nvCxnSpPr>
          <p:cNvPr id="10" name="Connecteur droit 9"/>
          <p:cNvCxnSpPr>
            <a:stCxn id="5" idx="3"/>
            <a:endCxn id="7" idx="1"/>
          </p:cNvCxnSpPr>
          <p:nvPr/>
        </p:nvCxnSpPr>
        <p:spPr>
          <a:xfrm>
            <a:off x="5860275" y="2713787"/>
            <a:ext cx="300380" cy="8556"/>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86176" y="1443989"/>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smtClean="0">
                <a:solidFill>
                  <a:srgbClr val="58585A"/>
                </a:solidFill>
                <a:latin typeface="Arial Narrow" panose="020B0606020202030204" pitchFamily="34" charset="0"/>
              </a:rPr>
              <a:t>Principales </a:t>
            </a:r>
            <a:r>
              <a:rPr lang="es-ES" sz="1800" b="1" dirty="0" err="1" smtClean="0">
                <a:solidFill>
                  <a:srgbClr val="58585A"/>
                </a:solidFill>
                <a:latin typeface="Arial Narrow" panose="020B0606020202030204" pitchFamily="34" charset="0"/>
              </a:rPr>
              <a:t>difficultés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rencontrées</a:t>
            </a:r>
            <a:r>
              <a:rPr lang="es-ES" sz="1800" b="1" dirty="0" smtClean="0">
                <a:solidFill>
                  <a:srgbClr val="58585A"/>
                </a:solidFill>
                <a:latin typeface="Arial Narrow" panose="020B0606020202030204" pitchFamily="34" charset="0"/>
              </a:rPr>
              <a:t> par la </a:t>
            </a:r>
            <a:r>
              <a:rPr lang="es-ES" sz="1800" b="1" dirty="0" err="1" smtClean="0">
                <a:solidFill>
                  <a:srgbClr val="58585A"/>
                </a:solidFill>
                <a:latin typeface="Arial Narrow" panose="020B0606020202030204" pitchFamily="34" charset="0"/>
              </a:rPr>
              <a:t>majorité</a:t>
            </a:r>
            <a:r>
              <a:rPr lang="es-ES" sz="1800" b="1" dirty="0" smtClean="0">
                <a:solidFill>
                  <a:srgbClr val="58585A"/>
                </a:solidFill>
                <a:latin typeface="Arial Narrow" panose="020B0606020202030204" pitchFamily="34" charset="0"/>
              </a:rPr>
              <a:t> des </a:t>
            </a:r>
            <a:r>
              <a:rPr lang="es-ES" sz="1800" b="1" dirty="0" err="1" smtClean="0">
                <a:solidFill>
                  <a:srgbClr val="58585A"/>
                </a:solidFill>
                <a:latin typeface="Arial Narrow" panose="020B0606020202030204" pitchFamily="34" charset="0"/>
              </a:rPr>
              <a:t>ménages</a:t>
            </a:r>
            <a:r>
              <a:rPr lang="es-ES" sz="1800" b="1" dirty="0" smtClean="0">
                <a:solidFill>
                  <a:srgbClr val="58585A"/>
                </a:solidFill>
                <a:latin typeface="Arial Narrow" panose="020B0606020202030204" pitchFamily="34" charset="0"/>
              </a:rPr>
              <a:t> vivant de </a:t>
            </a:r>
            <a:r>
              <a:rPr lang="es-ES" sz="1800" b="1" dirty="0" err="1" smtClean="0">
                <a:solidFill>
                  <a:srgbClr val="58585A"/>
                </a:solidFill>
                <a:latin typeface="Arial Narrow" panose="020B0606020202030204" pitchFamily="34" charset="0"/>
              </a:rPr>
              <a:t>l’exploitation</a:t>
            </a:r>
            <a:r>
              <a:rPr lang="es-ES" sz="1800" b="1" dirty="0" smtClean="0">
                <a:solidFill>
                  <a:srgbClr val="58585A"/>
                </a:solidFill>
                <a:latin typeface="Arial Narrow" panose="020B0606020202030204" pitchFamily="34" charset="0"/>
              </a:rPr>
              <a:t> du </a:t>
            </a:r>
            <a:r>
              <a:rPr lang="es-ES" sz="1800" b="1" dirty="0" err="1" smtClean="0">
                <a:solidFill>
                  <a:srgbClr val="58585A"/>
                </a:solidFill>
                <a:latin typeface="Arial Narrow" panose="020B0606020202030204" pitchFamily="34" charset="0"/>
              </a:rPr>
              <a:t>bétail</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au</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cours</a:t>
            </a:r>
            <a:r>
              <a:rPr lang="es-ES" sz="1800" b="1" dirty="0" smtClean="0">
                <a:solidFill>
                  <a:srgbClr val="58585A"/>
                </a:solidFill>
                <a:latin typeface="Arial Narrow" panose="020B0606020202030204" pitchFamily="34" charset="0"/>
              </a:rPr>
              <a:t> du </a:t>
            </a:r>
            <a:r>
              <a:rPr lang="es-ES" sz="1800" b="1" dirty="0" err="1" smtClean="0">
                <a:solidFill>
                  <a:srgbClr val="58585A"/>
                </a:solidFill>
                <a:latin typeface="Arial Narrow" panose="020B0606020202030204" pitchFamily="34" charset="0"/>
              </a:rPr>
              <a:t>mois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précédant</a:t>
            </a:r>
            <a:r>
              <a:rPr lang="es-ES" sz="1800" b="1" dirty="0" smtClean="0">
                <a:solidFill>
                  <a:srgbClr val="58585A"/>
                </a:solidFill>
                <a:latin typeface="Arial Narrow" panose="020B0606020202030204" pitchFamily="34" charset="0"/>
              </a:rPr>
              <a:t> la </a:t>
            </a:r>
            <a:r>
              <a:rPr lang="es-ES" sz="1800" b="1" dirty="0" err="1" smtClean="0">
                <a:solidFill>
                  <a:srgbClr val="58585A"/>
                </a:solidFill>
                <a:latin typeface="Arial Narrow" panose="020B0606020202030204" pitchFamily="34" charset="0"/>
              </a:rPr>
              <a:t>collecte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données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selon</a:t>
            </a:r>
            <a:r>
              <a:rPr lang="es-ES" sz="1800" b="1" dirty="0" smtClean="0">
                <a:solidFill>
                  <a:srgbClr val="58585A"/>
                </a:solidFill>
                <a:latin typeface="Arial Narrow" panose="020B0606020202030204" pitchFamily="34" charset="0"/>
              </a:rPr>
              <a:t> les IC, par </a:t>
            </a:r>
            <a:r>
              <a:rPr lang="es-ES" sz="1800" b="1" dirty="0" err="1" smtClean="0">
                <a:solidFill>
                  <a:srgbClr val="58585A"/>
                </a:solidFill>
                <a:latin typeface="Arial Narrow" panose="020B0606020202030204" pitchFamily="34" charset="0"/>
              </a:rPr>
              <a:t>pourcentage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sites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évalués</a:t>
            </a:r>
            <a:r>
              <a:rPr lang="es-ES" sz="1800" b="1" dirty="0" smtClean="0">
                <a:solidFill>
                  <a:srgbClr val="58585A"/>
                </a:solidFill>
                <a:latin typeface="Arial Narrow" panose="020B0606020202030204" pitchFamily="34" charset="0"/>
              </a:rPr>
              <a:t>* :</a:t>
            </a:r>
            <a:endParaRPr lang="es-ES" sz="1800" b="1" dirty="0">
              <a:solidFill>
                <a:srgbClr val="58585A"/>
              </a:solidFill>
              <a:latin typeface="Arial Narrow" panose="020B0606020202030204" pitchFamily="34" charset="0"/>
            </a:endParaRPr>
          </a:p>
        </p:txBody>
      </p:sp>
      <p:sp>
        <p:nvSpPr>
          <p:cNvPr id="22" name="Rectangle 21"/>
          <p:cNvSpPr/>
          <p:nvPr/>
        </p:nvSpPr>
        <p:spPr>
          <a:xfrm>
            <a:off x="4540753" y="3713202"/>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Goudoumaria</a:t>
            </a:r>
            <a:endParaRPr lang="fr-FR" sz="1400" b="1" dirty="0">
              <a:solidFill>
                <a:schemeClr val="bg1"/>
              </a:solidFill>
              <a:latin typeface="Arial Narrow" panose="020B0606020202030204" pitchFamily="34" charset="0"/>
            </a:endParaRPr>
          </a:p>
        </p:txBody>
      </p:sp>
      <p:sp>
        <p:nvSpPr>
          <p:cNvPr id="23" name="ZoneTexte 22"/>
          <p:cNvSpPr txBox="1"/>
          <p:nvPr/>
        </p:nvSpPr>
        <p:spPr>
          <a:xfrm>
            <a:off x="6206837" y="3477525"/>
            <a:ext cx="2775148"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40% des sites, les IC indiquent « </a:t>
            </a:r>
            <a:r>
              <a:rPr lang="fr-FR" sz="1600" b="1" dirty="0" smtClean="0">
                <a:solidFill>
                  <a:srgbClr val="EE5859"/>
                </a:solidFill>
                <a:latin typeface="Arial Narrow" panose="020B0606020202030204" pitchFamily="34" charset="0"/>
              </a:rPr>
              <a:t>les cheptels meurent de maladie</a:t>
            </a:r>
            <a:r>
              <a:rPr lang="fr-FR" sz="1600" dirty="0" smtClean="0">
                <a:latin typeface="Arial Narrow" panose="020B0606020202030204" pitchFamily="34" charset="0"/>
              </a:rPr>
              <a:t> »</a:t>
            </a:r>
            <a:r>
              <a:rPr lang="fr-FR" sz="1600" b="1" dirty="0" smtClean="0">
                <a:solidFill>
                  <a:srgbClr val="EE5859"/>
                </a:solidFill>
                <a:latin typeface="Arial Narrow" panose="020B0606020202030204" pitchFamily="34" charset="0"/>
              </a:rPr>
              <a:t> </a:t>
            </a:r>
            <a:r>
              <a:rPr lang="fr-FR" sz="1600" dirty="0" smtClean="0">
                <a:latin typeface="Arial Narrow" panose="020B0606020202030204" pitchFamily="34" charset="0"/>
              </a:rPr>
              <a:t>comme principale difficulté rencontrée</a:t>
            </a:r>
            <a:endParaRPr lang="fr-FR" sz="1600" b="1" dirty="0">
              <a:solidFill>
                <a:srgbClr val="EE5859"/>
              </a:solidFill>
              <a:latin typeface="Arial Narrow" panose="020B0606020202030204" pitchFamily="34" charset="0"/>
            </a:endParaRPr>
          </a:p>
        </p:txBody>
      </p:sp>
      <p:cxnSp>
        <p:nvCxnSpPr>
          <p:cNvPr id="24" name="Connecteur droit 23"/>
          <p:cNvCxnSpPr>
            <a:stCxn id="22" idx="3"/>
          </p:cNvCxnSpPr>
          <p:nvPr/>
        </p:nvCxnSpPr>
        <p:spPr>
          <a:xfrm>
            <a:off x="5860275" y="3933007"/>
            <a:ext cx="346562" cy="0"/>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2" name="ZoneTexte 11"/>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13" name="Rectangle 12"/>
          <p:cNvSpPr/>
          <p:nvPr/>
        </p:nvSpPr>
        <p:spPr>
          <a:xfrm>
            <a:off x="4540753" y="5195465"/>
            <a:ext cx="1319522" cy="439610"/>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Diffa</a:t>
            </a:r>
            <a:endParaRPr lang="fr-FR" sz="1400" b="1" dirty="0">
              <a:solidFill>
                <a:schemeClr val="bg1"/>
              </a:solidFill>
              <a:latin typeface="Arial Narrow" panose="020B0606020202030204" pitchFamily="34" charset="0"/>
            </a:endParaRPr>
          </a:p>
        </p:txBody>
      </p:sp>
      <p:sp>
        <p:nvSpPr>
          <p:cNvPr id="15" name="ZoneTexte 14"/>
          <p:cNvSpPr txBox="1"/>
          <p:nvPr/>
        </p:nvSpPr>
        <p:spPr>
          <a:xfrm>
            <a:off x="6193360" y="4630440"/>
            <a:ext cx="2775148" cy="1569660"/>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31% des sites, les IC indiquent « </a:t>
            </a:r>
            <a:r>
              <a:rPr lang="fr-FR" sz="1600" b="1" dirty="0" smtClean="0">
                <a:solidFill>
                  <a:srgbClr val="EE5859"/>
                </a:solidFill>
                <a:latin typeface="Arial Narrow" panose="020B0606020202030204" pitchFamily="34" charset="0"/>
              </a:rPr>
              <a:t>les inondation ont réduit les capacités de production des pâturages </a:t>
            </a:r>
            <a:r>
              <a:rPr lang="fr-FR" sz="1600" dirty="0" smtClean="0">
                <a:solidFill>
                  <a:srgbClr val="666666"/>
                </a:solidFill>
                <a:latin typeface="Arial Narrow" panose="020B0606020202030204" pitchFamily="34" charset="0"/>
              </a:rPr>
              <a:t>» </a:t>
            </a:r>
            <a:r>
              <a:rPr lang="fr-FR" sz="1600" dirty="0" smtClean="0">
                <a:latin typeface="Arial Narrow" panose="020B0606020202030204" pitchFamily="34" charset="0"/>
              </a:rPr>
              <a:t>comme principale difficulté rencontrée</a:t>
            </a:r>
            <a:endParaRPr lang="fr-FR" sz="1600" b="1" dirty="0">
              <a:solidFill>
                <a:srgbClr val="EE5859"/>
              </a:solidFill>
              <a:latin typeface="Arial Narrow" panose="020B0606020202030204" pitchFamily="34" charset="0"/>
            </a:endParaRPr>
          </a:p>
        </p:txBody>
      </p:sp>
      <p:cxnSp>
        <p:nvCxnSpPr>
          <p:cNvPr id="16" name="Connecteur droit 15"/>
          <p:cNvCxnSpPr>
            <a:stCxn id="13" idx="3"/>
            <a:endCxn id="15" idx="1"/>
          </p:cNvCxnSpPr>
          <p:nvPr/>
        </p:nvCxnSpPr>
        <p:spPr>
          <a:xfrm>
            <a:off x="5860275" y="5415270"/>
            <a:ext cx="333085" cy="0"/>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05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01</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smtClean="0"/>
              <a:t>Contexte et objectifs de l’étude</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132638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Equipements de stockage</a:t>
            </a:r>
            <a:endParaRPr lang="fr-CH" dirty="0"/>
          </a:p>
        </p:txBody>
      </p:sp>
      <p:graphicFrame>
        <p:nvGraphicFramePr>
          <p:cNvPr id="4" name="Espace réservé pour une image  3"/>
          <p:cNvGraphicFramePr>
            <a:graphicFrameLocks/>
          </p:cNvGraphicFramePr>
          <p:nvPr>
            <p:extLst>
              <p:ext uri="{D42A27DB-BD31-4B8C-83A1-F6EECF244321}">
                <p14:modId xmlns:p14="http://schemas.microsoft.com/office/powerpoint/2010/main" val="269611611"/>
              </p:ext>
            </p:extLst>
          </p:nvPr>
        </p:nvGraphicFramePr>
        <p:xfrm>
          <a:off x="752388" y="1808792"/>
          <a:ext cx="4283325" cy="449003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192963" y="2465340"/>
            <a:ext cx="1319522" cy="48126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bg1"/>
                </a:solidFill>
                <a:latin typeface="Arial Narrow" panose="020B0606020202030204" pitchFamily="34" charset="0"/>
              </a:rPr>
              <a:t>Foulatari</a:t>
            </a:r>
            <a:endParaRPr lang="fr-FR" sz="1400" b="1" dirty="0">
              <a:solidFill>
                <a:schemeClr val="bg1"/>
              </a:solidFill>
              <a:latin typeface="Arial Narrow" panose="020B0606020202030204" pitchFamily="34" charset="0"/>
            </a:endParaRPr>
          </a:p>
        </p:txBody>
      </p:sp>
      <p:sp>
        <p:nvSpPr>
          <p:cNvPr id="8" name="ZoneTexte 7"/>
          <p:cNvSpPr txBox="1"/>
          <p:nvPr/>
        </p:nvSpPr>
        <p:spPr>
          <a:xfrm>
            <a:off x="5195717" y="3300117"/>
            <a:ext cx="3314014"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Dans 78% des sites, les IC indiquent que </a:t>
            </a:r>
            <a:r>
              <a:rPr lang="fr-FR" sz="1600" b="1" dirty="0" smtClean="0">
                <a:solidFill>
                  <a:srgbClr val="EE5859"/>
                </a:solidFill>
                <a:latin typeface="Arial Narrow" panose="020B0606020202030204" pitchFamily="34" charset="0"/>
              </a:rPr>
              <a:t>les dégâts causés par les conditions climatiques </a:t>
            </a:r>
            <a:r>
              <a:rPr lang="fr-FR" sz="1600" dirty="0" smtClean="0">
                <a:latin typeface="Arial Narrow" panose="020B0606020202030204" pitchFamily="34" charset="0"/>
              </a:rPr>
              <a:t>étaient la difficulté principale en termes d’équipements de stockage</a:t>
            </a:r>
            <a:endParaRPr lang="fr-FR" sz="1400" i="1" dirty="0">
              <a:latin typeface="Arial Narrow" panose="020B0606020202030204" pitchFamily="34" charset="0"/>
            </a:endParaRPr>
          </a:p>
        </p:txBody>
      </p:sp>
      <p:cxnSp>
        <p:nvCxnSpPr>
          <p:cNvPr id="9" name="Connecteur droit 8"/>
          <p:cNvCxnSpPr>
            <a:stCxn id="6" idx="2"/>
            <a:endCxn id="8" idx="0"/>
          </p:cNvCxnSpPr>
          <p:nvPr/>
        </p:nvCxnSpPr>
        <p:spPr>
          <a:xfrm>
            <a:off x="6852724" y="2946602"/>
            <a:ext cx="0" cy="353515"/>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86176" y="1443989"/>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1800" b="1" dirty="0" smtClean="0">
                <a:solidFill>
                  <a:srgbClr val="58585A"/>
                </a:solidFill>
                <a:latin typeface="Arial Narrow" panose="020B0606020202030204" pitchFamily="34" charset="0"/>
              </a:rPr>
              <a:t>Principales </a:t>
            </a:r>
            <a:r>
              <a:rPr lang="es-ES" sz="1800" b="1" dirty="0" err="1" smtClean="0">
                <a:solidFill>
                  <a:srgbClr val="58585A"/>
                </a:solidFill>
                <a:latin typeface="Arial Narrow" panose="020B0606020202030204" pitchFamily="34" charset="0"/>
              </a:rPr>
              <a:t>difficultés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rapportées</a:t>
            </a:r>
            <a:r>
              <a:rPr lang="es-ES" sz="1800" b="1" dirty="0" smtClean="0">
                <a:solidFill>
                  <a:srgbClr val="58585A"/>
                </a:solidFill>
                <a:latin typeface="Arial Narrow" panose="020B0606020202030204" pitchFamily="34" charset="0"/>
              </a:rPr>
              <a:t> par les IC </a:t>
            </a:r>
            <a:r>
              <a:rPr lang="es-ES" sz="1800" b="1" dirty="0" err="1" smtClean="0">
                <a:solidFill>
                  <a:srgbClr val="58585A"/>
                </a:solidFill>
                <a:latin typeface="Arial Narrow" panose="020B0606020202030204" pitchFamily="34" charset="0"/>
              </a:rPr>
              <a:t>concernant</a:t>
            </a:r>
            <a:r>
              <a:rPr lang="es-ES" sz="1800" b="1" dirty="0" smtClean="0">
                <a:solidFill>
                  <a:srgbClr val="58585A"/>
                </a:solidFill>
                <a:latin typeface="Arial Narrow" panose="020B0606020202030204" pitchFamily="34" charset="0"/>
              </a:rPr>
              <a:t> les </a:t>
            </a:r>
            <a:r>
              <a:rPr lang="es-ES" sz="1800" b="1" dirty="0" err="1" smtClean="0">
                <a:solidFill>
                  <a:srgbClr val="58585A"/>
                </a:solidFill>
                <a:latin typeface="Arial Narrow" panose="020B0606020202030204" pitchFamily="34" charset="0"/>
              </a:rPr>
              <a:t>espaces</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stockage</a:t>
            </a:r>
            <a:r>
              <a:rPr lang="es-ES" sz="1800" b="1" dirty="0" smtClean="0">
                <a:solidFill>
                  <a:srgbClr val="58585A"/>
                </a:solidFill>
                <a:latin typeface="Arial Narrow" panose="020B0606020202030204" pitchFamily="34" charset="0"/>
              </a:rPr>
              <a:t>, par </a:t>
            </a:r>
            <a:r>
              <a:rPr lang="es-ES" sz="1800" b="1" dirty="0" err="1" smtClean="0">
                <a:solidFill>
                  <a:srgbClr val="58585A"/>
                </a:solidFill>
                <a:latin typeface="Arial Narrow" panose="020B0606020202030204" pitchFamily="34" charset="0"/>
              </a:rPr>
              <a:t>pourcentage</a:t>
            </a:r>
            <a:r>
              <a:rPr lang="es-ES" sz="1800" b="1" dirty="0" smtClean="0">
                <a:solidFill>
                  <a:srgbClr val="58585A"/>
                </a:solidFill>
                <a:latin typeface="Arial Narrow" panose="020B0606020202030204" pitchFamily="34" charset="0"/>
              </a:rPr>
              <a:t> de </a:t>
            </a:r>
            <a:r>
              <a:rPr lang="es-ES" sz="1800" b="1" dirty="0" err="1" smtClean="0">
                <a:solidFill>
                  <a:srgbClr val="58585A"/>
                </a:solidFill>
                <a:latin typeface="Arial Narrow" panose="020B0606020202030204" pitchFamily="34" charset="0"/>
              </a:rPr>
              <a:t>sites</a:t>
            </a:r>
            <a:r>
              <a:rPr lang="es-ES" sz="1800" b="1" dirty="0" smtClean="0">
                <a:solidFill>
                  <a:srgbClr val="58585A"/>
                </a:solidFill>
                <a:latin typeface="Arial Narrow" panose="020B0606020202030204" pitchFamily="34" charset="0"/>
              </a:rPr>
              <a:t> </a:t>
            </a:r>
            <a:r>
              <a:rPr lang="es-ES" sz="1800" b="1" dirty="0" err="1" smtClean="0">
                <a:solidFill>
                  <a:srgbClr val="58585A"/>
                </a:solidFill>
                <a:latin typeface="Arial Narrow" panose="020B0606020202030204" pitchFamily="34" charset="0"/>
              </a:rPr>
              <a:t>évalués</a:t>
            </a:r>
            <a:r>
              <a:rPr lang="es-ES" sz="1800" b="1" dirty="0" smtClean="0">
                <a:solidFill>
                  <a:srgbClr val="58585A"/>
                </a:solidFill>
                <a:latin typeface="Arial Narrow" panose="020B0606020202030204" pitchFamily="34" charset="0"/>
              </a:rPr>
              <a:t>* :</a:t>
            </a:r>
            <a:endParaRPr lang="es-ES" sz="1800" b="1" dirty="0">
              <a:solidFill>
                <a:srgbClr val="58585A"/>
              </a:solidFill>
              <a:latin typeface="Arial Narrow" panose="020B0606020202030204" pitchFamily="34" charset="0"/>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0" name="ZoneTexte 9"/>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13" name="ZoneTexte 12"/>
          <p:cNvSpPr txBox="1"/>
          <p:nvPr/>
        </p:nvSpPr>
        <p:spPr>
          <a:xfrm>
            <a:off x="4668252" y="4753020"/>
            <a:ext cx="4138863" cy="1077218"/>
          </a:xfrm>
          <a:prstGeom prst="rect">
            <a:avLst/>
          </a:prstGeom>
          <a:noFill/>
          <a:ln>
            <a:solidFill>
              <a:srgbClr val="EE5859"/>
            </a:solidFill>
            <a:prstDash val="sysDash"/>
          </a:ln>
        </p:spPr>
        <p:txBody>
          <a:bodyPr wrap="square" rtlCol="0">
            <a:spAutoFit/>
          </a:bodyPr>
          <a:lstStyle/>
          <a:p>
            <a:pPr algn="ctr"/>
            <a:r>
              <a:rPr lang="fr-FR" sz="1600" dirty="0" smtClean="0">
                <a:latin typeface="Arial Narrow" panose="020B0606020202030204" pitchFamily="34" charset="0"/>
              </a:rPr>
              <a:t>L’</a:t>
            </a:r>
            <a:r>
              <a:rPr lang="fr-FR" sz="1600" b="1" dirty="0" smtClean="0">
                <a:solidFill>
                  <a:srgbClr val="EE5859"/>
                </a:solidFill>
                <a:latin typeface="Arial Narrow" panose="020B0606020202030204" pitchFamily="34" charset="0"/>
              </a:rPr>
              <a:t>insécurité </a:t>
            </a:r>
            <a:r>
              <a:rPr lang="fr-FR" sz="1600" dirty="0" smtClean="0">
                <a:latin typeface="Arial Narrow" panose="020B0606020202030204" pitchFamily="34" charset="0"/>
              </a:rPr>
              <a:t>a également été évoquée par les IC comme l’une des trois principales difficultés dans les communes de </a:t>
            </a:r>
            <a:r>
              <a:rPr lang="fr-FR" sz="1600" b="1" dirty="0" smtClean="0">
                <a:latin typeface="Arial Narrow" panose="020B0606020202030204" pitchFamily="34" charset="0"/>
              </a:rPr>
              <a:t>Toumour, </a:t>
            </a:r>
            <a:r>
              <a:rPr lang="fr-FR" sz="1600" b="1" dirty="0" err="1" smtClean="0">
                <a:latin typeface="Arial Narrow" panose="020B0606020202030204" pitchFamily="34" charset="0"/>
              </a:rPr>
              <a:t>Gueskérou</a:t>
            </a:r>
            <a:r>
              <a:rPr lang="fr-FR" sz="1600" b="1" dirty="0" smtClean="0">
                <a:latin typeface="Arial Narrow" panose="020B0606020202030204" pitchFamily="34" charset="0"/>
              </a:rPr>
              <a:t>, Chétimari et Bosso</a:t>
            </a:r>
            <a:r>
              <a:rPr lang="fr-FR" sz="1600" dirty="0" smtClean="0">
                <a:latin typeface="Arial Narrow" panose="020B0606020202030204" pitchFamily="34" charset="0"/>
              </a:rPr>
              <a:t>.</a:t>
            </a:r>
            <a:endParaRPr lang="fr-FR" sz="1400" i="1" dirty="0">
              <a:latin typeface="Arial Narrow" panose="020B0606020202030204" pitchFamily="34" charset="0"/>
            </a:endParaRPr>
          </a:p>
        </p:txBody>
      </p:sp>
    </p:spTree>
    <p:extLst>
      <p:ext uri="{BB962C8B-B14F-4D97-AF65-F5344CB8AC3E}">
        <p14:creationId xmlns:p14="http://schemas.microsoft.com/office/powerpoint/2010/main" val="2677317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04</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smtClean="0"/>
              <a:t>Budget des </a:t>
            </a:r>
            <a:r>
              <a:rPr lang="es-ES" dirty="0" err="1" smtClean="0"/>
              <a:t>ménages</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9763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56" y="283270"/>
            <a:ext cx="8087840" cy="724646"/>
          </a:xfrm>
        </p:spPr>
        <p:txBody>
          <a:bodyPr/>
          <a:lstStyle/>
          <a:p>
            <a:r>
              <a:rPr lang="es-ES" dirty="0" smtClean="0"/>
              <a:t>Budget des </a:t>
            </a:r>
            <a:r>
              <a:rPr lang="es-ES" dirty="0" err="1" smtClean="0"/>
              <a:t>ménages</a:t>
            </a:r>
            <a:endParaRPr lang="es-ES" dirty="0"/>
          </a:p>
        </p:txBody>
      </p:sp>
      <p:sp>
        <p:nvSpPr>
          <p:cNvPr id="3" name="Subtitle 2"/>
          <p:cNvSpPr>
            <a:spLocks noGrp="1"/>
          </p:cNvSpPr>
          <p:nvPr>
            <p:ph type="subTitle" idx="1"/>
          </p:nvPr>
        </p:nvSpPr>
        <p:spPr>
          <a:xfrm>
            <a:off x="450356" y="1412998"/>
            <a:ext cx="8465044" cy="672100"/>
          </a:xfrm>
        </p:spPr>
        <p:txBody>
          <a:bodyPr/>
          <a:lstStyle/>
          <a:p>
            <a:pPr>
              <a:lnSpc>
                <a:spcPct val="100000"/>
              </a:lnSpc>
            </a:pPr>
            <a:r>
              <a:rPr lang="es-ES" sz="1600" dirty="0" err="1" smtClean="0">
                <a:solidFill>
                  <a:srgbClr val="58585A"/>
                </a:solidFill>
              </a:rPr>
              <a:t>Variation</a:t>
            </a:r>
            <a:r>
              <a:rPr lang="es-ES" sz="1600" dirty="0" smtClean="0">
                <a:solidFill>
                  <a:srgbClr val="58585A"/>
                </a:solidFill>
              </a:rPr>
              <a:t> du </a:t>
            </a:r>
            <a:r>
              <a:rPr lang="es-ES" sz="1600" dirty="0" err="1" smtClean="0">
                <a:solidFill>
                  <a:srgbClr val="58585A"/>
                </a:solidFill>
              </a:rPr>
              <a:t>budget</a:t>
            </a:r>
            <a:r>
              <a:rPr lang="es-ES" sz="1600" dirty="0" smtClean="0">
                <a:solidFill>
                  <a:srgbClr val="58585A"/>
                </a:solidFill>
              </a:rPr>
              <a:t>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8" name="Graphique 7"/>
          <p:cNvGraphicFramePr/>
          <p:nvPr>
            <p:extLst>
              <p:ext uri="{D42A27DB-BD31-4B8C-83A1-F6EECF244321}">
                <p14:modId xmlns:p14="http://schemas.microsoft.com/office/powerpoint/2010/main" val="504913002"/>
              </p:ext>
            </p:extLst>
          </p:nvPr>
        </p:nvGraphicFramePr>
        <p:xfrm>
          <a:off x="219456" y="1963928"/>
          <a:ext cx="8631936" cy="33848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6" name="ZoneTexte 5"/>
          <p:cNvSpPr txBox="1"/>
          <p:nvPr/>
        </p:nvSpPr>
        <p:spPr>
          <a:xfrm>
            <a:off x="219456" y="5361069"/>
            <a:ext cx="8631936" cy="523220"/>
          </a:xfrm>
          <a:prstGeom prst="rect">
            <a:avLst/>
          </a:prstGeom>
          <a:noFill/>
          <a:ln>
            <a:solidFill>
              <a:srgbClr val="EE5859"/>
            </a:solidFill>
            <a:prstDash val="sysDash"/>
          </a:ln>
        </p:spPr>
        <p:txBody>
          <a:bodyPr wrap="square" rtlCol="0">
            <a:spAutoFit/>
          </a:bodyPr>
          <a:lstStyle/>
          <a:p>
            <a:pPr algn="ctr"/>
            <a:r>
              <a:rPr lang="fr-FR" sz="1400" dirty="0" smtClean="0">
                <a:solidFill>
                  <a:srgbClr val="666666"/>
                </a:solidFill>
                <a:latin typeface="Arial Narrow" panose="020B0606020202030204" pitchFamily="34" charset="0"/>
              </a:rPr>
              <a:t>La majorité des ménages vivant dans les sites de déplacés évalués ont vu leur revenu diminuer (77% des sites évalués) d’après les IC, sauf sur le site de N’</a:t>
            </a:r>
            <a:r>
              <a:rPr lang="fr-FR" sz="1400" dirty="0" err="1" smtClean="0">
                <a:solidFill>
                  <a:srgbClr val="666666"/>
                </a:solidFill>
                <a:latin typeface="Arial Narrow" panose="020B0606020202030204" pitchFamily="34" charset="0"/>
              </a:rPr>
              <a:t>Guel</a:t>
            </a:r>
            <a:r>
              <a:rPr lang="fr-FR" sz="1400" dirty="0" smtClean="0">
                <a:solidFill>
                  <a:srgbClr val="666666"/>
                </a:solidFill>
                <a:latin typeface="Arial Narrow" panose="020B0606020202030204" pitchFamily="34" charset="0"/>
              </a:rPr>
              <a:t> </a:t>
            </a:r>
            <a:r>
              <a:rPr lang="fr-FR" sz="1400" dirty="0" err="1" smtClean="0">
                <a:solidFill>
                  <a:srgbClr val="666666"/>
                </a:solidFill>
                <a:latin typeface="Arial Narrow" panose="020B0606020202030204" pitchFamily="34" charset="0"/>
              </a:rPr>
              <a:t>Beyli</a:t>
            </a:r>
            <a:r>
              <a:rPr lang="fr-FR" sz="1400" dirty="0" smtClean="0">
                <a:solidFill>
                  <a:srgbClr val="666666"/>
                </a:solidFill>
                <a:latin typeface="Arial Narrow" panose="020B0606020202030204" pitchFamily="34" charset="0"/>
              </a:rPr>
              <a:t> où il aurait augmenté au cours du mois précédant la collecte de données. </a:t>
            </a:r>
            <a:endParaRPr lang="fr-FR" sz="1200" i="1"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4238897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smtClean="0"/>
              <a:t>Budget des </a:t>
            </a:r>
            <a:r>
              <a:rPr lang="es-ES" dirty="0" err="1" smtClean="0"/>
              <a:t>ménages</a:t>
            </a:r>
            <a:endParaRPr lang="es-ES" dirty="0"/>
          </a:p>
        </p:txBody>
      </p:sp>
      <p:sp>
        <p:nvSpPr>
          <p:cNvPr id="3" name="Subtitle 2"/>
          <p:cNvSpPr>
            <a:spLocks noGrp="1"/>
          </p:cNvSpPr>
          <p:nvPr>
            <p:ph type="subTitle" idx="1"/>
          </p:nvPr>
        </p:nvSpPr>
        <p:spPr>
          <a:xfrm>
            <a:off x="364067" y="1347606"/>
            <a:ext cx="8650483" cy="725309"/>
          </a:xfrm>
          <a:noFill/>
        </p:spPr>
        <p:txBody>
          <a:bodyPr/>
          <a:lstStyle/>
          <a:p>
            <a:pPr>
              <a:lnSpc>
                <a:spcPct val="100000"/>
              </a:lnSpc>
            </a:pPr>
            <a:r>
              <a:rPr lang="es-ES" sz="1600" dirty="0" smtClean="0">
                <a:solidFill>
                  <a:srgbClr val="58585A"/>
                </a:solidFill>
              </a:rPr>
              <a:t>Capacité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à se </a:t>
            </a:r>
            <a:r>
              <a:rPr lang="es-ES" sz="1600" dirty="0" err="1" smtClean="0">
                <a:solidFill>
                  <a:srgbClr val="58585A"/>
                </a:solidFill>
              </a:rPr>
              <a:t>procurer</a:t>
            </a:r>
            <a:r>
              <a:rPr lang="es-ES" sz="1600" dirty="0" smtClean="0">
                <a:solidFill>
                  <a:srgbClr val="58585A"/>
                </a:solidFill>
              </a:rPr>
              <a:t> les </a:t>
            </a:r>
            <a:r>
              <a:rPr lang="es-ES" sz="1600" dirty="0" err="1" smtClean="0"/>
              <a:t>biens</a:t>
            </a:r>
            <a:r>
              <a:rPr lang="es-ES" sz="1600" dirty="0" smtClean="0"/>
              <a:t> </a:t>
            </a:r>
            <a:r>
              <a:rPr lang="es-ES" sz="1600" dirty="0" err="1" smtClean="0"/>
              <a:t>alimentaires</a:t>
            </a:r>
            <a:r>
              <a:rPr lang="es-ES" sz="1600" dirty="0" smtClean="0"/>
              <a:t> </a:t>
            </a:r>
            <a:r>
              <a:rPr lang="es-ES" sz="1600" dirty="0" err="1" smtClean="0">
                <a:solidFill>
                  <a:srgbClr val="58585A"/>
                </a:solidFill>
              </a:rPr>
              <a:t>dont</a:t>
            </a:r>
            <a:r>
              <a:rPr lang="es-ES" sz="1600" dirty="0" smtClean="0">
                <a:solidFill>
                  <a:srgbClr val="58585A"/>
                </a:solidFill>
              </a:rPr>
              <a:t> </a:t>
            </a:r>
            <a:r>
              <a:rPr lang="es-ES" sz="1600" dirty="0" err="1" smtClean="0">
                <a:solidFill>
                  <a:srgbClr val="58585A"/>
                </a:solidFill>
              </a:rPr>
              <a:t>ils</a:t>
            </a:r>
            <a:r>
              <a:rPr lang="es-ES" sz="1600" dirty="0" smtClean="0">
                <a:solidFill>
                  <a:srgbClr val="58585A"/>
                </a:solidFill>
              </a:rPr>
              <a:t> </a:t>
            </a:r>
            <a:r>
              <a:rPr lang="es-ES" sz="1600" dirty="0" err="1" smtClean="0">
                <a:solidFill>
                  <a:srgbClr val="58585A"/>
                </a:solidFill>
              </a:rPr>
              <a:t>avaient</a:t>
            </a:r>
            <a:r>
              <a:rPr lang="es-ES" sz="1600" dirty="0" smtClean="0">
                <a:solidFill>
                  <a:srgbClr val="58585A"/>
                </a:solidFill>
              </a:rPr>
              <a:t> </a:t>
            </a:r>
            <a:r>
              <a:rPr lang="es-ES" sz="1600" dirty="0" err="1" smtClean="0">
                <a:solidFill>
                  <a:srgbClr val="58585A"/>
                </a:solidFill>
              </a:rPr>
              <a:t>besoin</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2117561451"/>
              </p:ext>
            </p:extLst>
          </p:nvPr>
        </p:nvGraphicFramePr>
        <p:xfrm>
          <a:off x="364067" y="2296466"/>
          <a:ext cx="7557189" cy="2966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p14="http://schemas.microsoft.com/office/powerpoint/2010/main" val="2544977929"/>
              </p:ext>
            </p:extLst>
          </p:nvPr>
        </p:nvGraphicFramePr>
        <p:xfrm>
          <a:off x="7921256" y="2072915"/>
          <a:ext cx="934787" cy="296262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ZoneTexte 7"/>
          <p:cNvSpPr txBox="1"/>
          <p:nvPr/>
        </p:nvSpPr>
        <p:spPr>
          <a:xfrm>
            <a:off x="438150" y="5362620"/>
            <a:ext cx="8368965" cy="830997"/>
          </a:xfrm>
          <a:prstGeom prst="rect">
            <a:avLst/>
          </a:prstGeom>
          <a:noFill/>
          <a:ln>
            <a:solidFill>
              <a:srgbClr val="EE5859"/>
            </a:solidFill>
            <a:prstDash val="sysDash"/>
          </a:ln>
        </p:spPr>
        <p:txBody>
          <a:bodyPr wrap="square" rtlCol="0">
            <a:spAutoFit/>
          </a:bodyPr>
          <a:lstStyle/>
          <a:p>
            <a:pPr algn="ctr"/>
            <a:r>
              <a:rPr lang="fr-FR" sz="1200" dirty="0" smtClean="0">
                <a:latin typeface="Arial Narrow" panose="020B0606020202030204" pitchFamily="34" charset="0"/>
              </a:rPr>
              <a:t>Dans </a:t>
            </a:r>
            <a:r>
              <a:rPr lang="fr-FR" sz="1200" b="1" dirty="0" smtClean="0">
                <a:latin typeface="Arial Narrow" panose="020B0606020202030204" pitchFamily="34" charset="0"/>
              </a:rPr>
              <a:t>96% </a:t>
            </a:r>
            <a:r>
              <a:rPr lang="fr-FR" sz="1200" dirty="0" smtClean="0">
                <a:latin typeface="Arial Narrow" panose="020B0606020202030204" pitchFamily="34" charset="0"/>
              </a:rPr>
              <a:t>des sites évalués de la région de Diffa, seulement </a:t>
            </a:r>
            <a:r>
              <a:rPr lang="fr-FR" sz="1200" b="1" dirty="0" smtClean="0">
                <a:solidFill>
                  <a:srgbClr val="EE5859"/>
                </a:solidFill>
                <a:latin typeface="Arial Narrow" panose="020B0606020202030204" pitchFamily="34" charset="0"/>
              </a:rPr>
              <a:t>la moitié ou moins </a:t>
            </a:r>
            <a:r>
              <a:rPr lang="fr-FR" sz="1200" dirty="0" smtClean="0">
                <a:latin typeface="Arial Narrow" panose="020B0606020202030204" pitchFamily="34" charset="0"/>
              </a:rPr>
              <a:t>des ménages était en mesure de se procurer les biens alimentaires dont ils avaient besoin au cours du mois précédant la collecte de données, d’après les IC. Dans les communes de </a:t>
            </a:r>
            <a:r>
              <a:rPr lang="fr-FR" sz="1200" b="1" dirty="0" err="1" smtClean="0">
                <a:latin typeface="Arial Narrow" panose="020B0606020202030204" pitchFamily="34" charset="0"/>
              </a:rPr>
              <a:t>Foulatari</a:t>
            </a:r>
            <a:r>
              <a:rPr lang="fr-FR" sz="1200" b="1" dirty="0" smtClean="0">
                <a:latin typeface="Arial Narrow" panose="020B0606020202030204" pitchFamily="34" charset="0"/>
              </a:rPr>
              <a:t>, Kablewa, </a:t>
            </a:r>
            <a:r>
              <a:rPr lang="fr-FR" sz="1200" b="1" dirty="0" err="1" smtClean="0">
                <a:latin typeface="Arial Narrow" panose="020B0606020202030204" pitchFamily="34" charset="0"/>
              </a:rPr>
              <a:t>Maïné</a:t>
            </a:r>
            <a:r>
              <a:rPr lang="fr-FR" sz="1200" b="1" dirty="0" smtClean="0">
                <a:latin typeface="Arial Narrow" panose="020B0606020202030204" pitchFamily="34" charset="0"/>
              </a:rPr>
              <a:t>-Soroa, N’</a:t>
            </a:r>
            <a:r>
              <a:rPr lang="fr-FR" sz="1200" b="1" dirty="0" err="1" smtClean="0">
                <a:latin typeface="Arial Narrow" panose="020B0606020202030204" pitchFamily="34" charset="0"/>
              </a:rPr>
              <a:t>Gourti</a:t>
            </a:r>
            <a:r>
              <a:rPr lang="fr-FR" sz="1200" b="1" dirty="0" smtClean="0">
                <a:latin typeface="Arial Narrow" panose="020B0606020202030204" pitchFamily="34" charset="0"/>
              </a:rPr>
              <a:t>, N’</a:t>
            </a:r>
            <a:r>
              <a:rPr lang="fr-FR" sz="1200" b="1" dirty="0" err="1" smtClean="0">
                <a:latin typeface="Arial Narrow" panose="020B0606020202030204" pitchFamily="34" charset="0"/>
              </a:rPr>
              <a:t>Guel</a:t>
            </a:r>
            <a:r>
              <a:rPr lang="fr-FR" sz="1200" b="1" dirty="0" smtClean="0">
                <a:latin typeface="Arial Narrow" panose="020B0606020202030204" pitchFamily="34" charset="0"/>
              </a:rPr>
              <a:t> </a:t>
            </a:r>
            <a:r>
              <a:rPr lang="fr-FR" sz="1200" b="1" dirty="0" err="1" smtClean="0">
                <a:latin typeface="Arial Narrow" panose="020B0606020202030204" pitchFamily="34" charset="0"/>
              </a:rPr>
              <a:t>Beyli</a:t>
            </a:r>
            <a:r>
              <a:rPr lang="fr-FR" sz="1200" b="1" dirty="0" smtClean="0">
                <a:latin typeface="Arial Narrow" panose="020B0606020202030204" pitchFamily="34" charset="0"/>
              </a:rPr>
              <a:t> et N’Guigmi</a:t>
            </a:r>
            <a:r>
              <a:rPr lang="fr-FR" sz="1200" dirty="0" smtClean="0">
                <a:latin typeface="Arial Narrow" panose="020B0606020202030204" pitchFamily="34" charset="0"/>
              </a:rPr>
              <a:t>, dans aucun site évalué une majorité des ménages a été rapportée comme en capacité de se les procurer.</a:t>
            </a:r>
            <a:endParaRPr lang="fr-FR" sz="1200" dirty="0">
              <a:latin typeface="Arial Narrow" panose="020B0606020202030204" pitchFamily="34" charset="0"/>
            </a:endParaRPr>
          </a:p>
        </p:txBody>
      </p:sp>
    </p:spTree>
    <p:extLst>
      <p:ext uri="{BB962C8B-B14F-4D97-AF65-F5344CB8AC3E}">
        <p14:creationId xmlns:p14="http://schemas.microsoft.com/office/powerpoint/2010/main" val="3539128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smtClean="0"/>
              <a:t>Budget des </a:t>
            </a:r>
            <a:r>
              <a:rPr lang="es-ES" dirty="0" err="1" smtClean="0"/>
              <a:t>ménages</a:t>
            </a:r>
            <a:endParaRPr lang="es-ES" dirty="0"/>
          </a:p>
        </p:txBody>
      </p:sp>
      <p:sp>
        <p:nvSpPr>
          <p:cNvPr id="3" name="Subtitle 2"/>
          <p:cNvSpPr>
            <a:spLocks noGrp="1"/>
          </p:cNvSpPr>
          <p:nvPr>
            <p:ph type="subTitle" idx="1"/>
          </p:nvPr>
        </p:nvSpPr>
        <p:spPr>
          <a:xfrm>
            <a:off x="364067" y="1347606"/>
            <a:ext cx="8650483" cy="725309"/>
          </a:xfrm>
          <a:noFill/>
        </p:spPr>
        <p:txBody>
          <a:bodyPr/>
          <a:lstStyle/>
          <a:p>
            <a:pPr>
              <a:lnSpc>
                <a:spcPct val="100000"/>
              </a:lnSpc>
            </a:pPr>
            <a:r>
              <a:rPr lang="es-ES" sz="1600" dirty="0" smtClean="0">
                <a:solidFill>
                  <a:srgbClr val="58585A"/>
                </a:solidFill>
              </a:rPr>
              <a:t>Capacité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à se </a:t>
            </a:r>
            <a:r>
              <a:rPr lang="es-ES" sz="1600" dirty="0" err="1" smtClean="0">
                <a:solidFill>
                  <a:srgbClr val="58585A"/>
                </a:solidFill>
              </a:rPr>
              <a:t>procurer</a:t>
            </a:r>
            <a:r>
              <a:rPr lang="es-ES" sz="1600" dirty="0" smtClean="0">
                <a:solidFill>
                  <a:srgbClr val="58585A"/>
                </a:solidFill>
              </a:rPr>
              <a:t> les </a:t>
            </a:r>
            <a:r>
              <a:rPr lang="es-ES" sz="1600" dirty="0" err="1" smtClean="0"/>
              <a:t>biens</a:t>
            </a:r>
            <a:r>
              <a:rPr lang="es-ES" sz="1600" dirty="0" smtClean="0"/>
              <a:t> non </a:t>
            </a:r>
            <a:r>
              <a:rPr lang="es-ES" sz="1600" dirty="0" err="1" smtClean="0"/>
              <a:t>alimentaires</a:t>
            </a:r>
            <a:r>
              <a:rPr lang="es-ES" sz="1600" dirty="0" smtClean="0"/>
              <a:t> (BNA) </a:t>
            </a:r>
            <a:r>
              <a:rPr lang="es-ES" sz="1600" dirty="0" err="1" smtClean="0">
                <a:solidFill>
                  <a:srgbClr val="58585A"/>
                </a:solidFill>
              </a:rPr>
              <a:t>dont</a:t>
            </a:r>
            <a:r>
              <a:rPr lang="es-ES" sz="1600" dirty="0" smtClean="0">
                <a:solidFill>
                  <a:srgbClr val="58585A"/>
                </a:solidFill>
              </a:rPr>
              <a:t> </a:t>
            </a:r>
            <a:r>
              <a:rPr lang="es-ES" sz="1600" dirty="0" err="1" smtClean="0">
                <a:solidFill>
                  <a:srgbClr val="58585A"/>
                </a:solidFill>
              </a:rPr>
              <a:t>ils</a:t>
            </a:r>
            <a:r>
              <a:rPr lang="es-ES" sz="1600" dirty="0" smtClean="0">
                <a:solidFill>
                  <a:srgbClr val="58585A"/>
                </a:solidFill>
              </a:rPr>
              <a:t> </a:t>
            </a:r>
            <a:r>
              <a:rPr lang="es-ES" sz="1600" dirty="0" err="1" smtClean="0">
                <a:solidFill>
                  <a:srgbClr val="58585A"/>
                </a:solidFill>
              </a:rPr>
              <a:t>ont</a:t>
            </a:r>
            <a:r>
              <a:rPr lang="es-ES" sz="1600" dirty="0" smtClean="0">
                <a:solidFill>
                  <a:srgbClr val="58585A"/>
                </a:solidFill>
              </a:rPr>
              <a:t> </a:t>
            </a:r>
            <a:r>
              <a:rPr lang="es-ES" sz="1600" dirty="0" err="1" smtClean="0">
                <a:solidFill>
                  <a:srgbClr val="58585A"/>
                </a:solidFill>
              </a:rPr>
              <a:t>besoin</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3481449140"/>
              </p:ext>
            </p:extLst>
          </p:nvPr>
        </p:nvGraphicFramePr>
        <p:xfrm>
          <a:off x="364067" y="2227714"/>
          <a:ext cx="7557189" cy="2966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p14="http://schemas.microsoft.com/office/powerpoint/2010/main" val="2412244116"/>
              </p:ext>
            </p:extLst>
          </p:nvPr>
        </p:nvGraphicFramePr>
        <p:xfrm>
          <a:off x="7921256" y="2004163"/>
          <a:ext cx="934787" cy="296262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ZoneTexte 7"/>
          <p:cNvSpPr txBox="1"/>
          <p:nvPr/>
        </p:nvSpPr>
        <p:spPr>
          <a:xfrm>
            <a:off x="438150" y="5310070"/>
            <a:ext cx="8368965" cy="830997"/>
          </a:xfrm>
          <a:prstGeom prst="rect">
            <a:avLst/>
          </a:prstGeom>
          <a:noFill/>
          <a:ln>
            <a:solidFill>
              <a:srgbClr val="EE5859"/>
            </a:solidFill>
            <a:prstDash val="sysDash"/>
          </a:ln>
        </p:spPr>
        <p:txBody>
          <a:bodyPr wrap="square" rtlCol="0">
            <a:spAutoFit/>
          </a:bodyPr>
          <a:lstStyle/>
          <a:p>
            <a:pPr algn="ctr"/>
            <a:r>
              <a:rPr lang="fr-FR" sz="1200" dirty="0" smtClean="0">
                <a:latin typeface="Arial Narrow" panose="020B0606020202030204" pitchFamily="34" charset="0"/>
              </a:rPr>
              <a:t>Dans </a:t>
            </a:r>
            <a:r>
              <a:rPr lang="fr-FR" sz="1200" b="1" dirty="0" smtClean="0">
                <a:latin typeface="Arial Narrow" panose="020B0606020202030204" pitchFamily="34" charset="0"/>
              </a:rPr>
              <a:t>98% </a:t>
            </a:r>
            <a:r>
              <a:rPr lang="fr-FR" sz="1200" dirty="0" smtClean="0">
                <a:latin typeface="Arial Narrow" panose="020B0606020202030204" pitchFamily="34" charset="0"/>
              </a:rPr>
              <a:t>des sites </a:t>
            </a:r>
            <a:r>
              <a:rPr lang="fr-FR" sz="1200" dirty="0" err="1" smtClean="0">
                <a:latin typeface="Arial Narrow" panose="020B0606020202030204" pitchFamily="34" charset="0"/>
              </a:rPr>
              <a:t>évaulés</a:t>
            </a:r>
            <a:r>
              <a:rPr lang="fr-FR" sz="1200" dirty="0" smtClean="0">
                <a:latin typeface="Arial Narrow" panose="020B0606020202030204" pitchFamily="34" charset="0"/>
              </a:rPr>
              <a:t> </a:t>
            </a:r>
            <a:r>
              <a:rPr lang="fr-FR" sz="1200" dirty="0" smtClean="0">
                <a:latin typeface="Arial Narrow" panose="020B0606020202030204" pitchFamily="34" charset="0"/>
              </a:rPr>
              <a:t>de la région de Diffa, seulement </a:t>
            </a:r>
            <a:r>
              <a:rPr lang="fr-FR" sz="1200" b="1" dirty="0" smtClean="0">
                <a:solidFill>
                  <a:srgbClr val="EE5859"/>
                </a:solidFill>
                <a:latin typeface="Arial Narrow" panose="020B0606020202030204" pitchFamily="34" charset="0"/>
              </a:rPr>
              <a:t>la moitié ou moins </a:t>
            </a:r>
            <a:r>
              <a:rPr lang="fr-FR" sz="1200" dirty="0" smtClean="0">
                <a:latin typeface="Arial Narrow" panose="020B0606020202030204" pitchFamily="34" charset="0"/>
              </a:rPr>
              <a:t>des ménages était en mesure de se procurer les BNA dont ils avaient besoin au cours du mois précédant la collecte de données, d’après les IC. </a:t>
            </a:r>
            <a:r>
              <a:rPr lang="fr-FR" sz="1200" dirty="0" smtClean="0">
                <a:latin typeface="Arial Narrow" panose="020B0606020202030204" pitchFamily="34" charset="0"/>
              </a:rPr>
              <a:t>Dans </a:t>
            </a:r>
            <a:r>
              <a:rPr lang="fr-FR" sz="1200" dirty="0" smtClean="0">
                <a:latin typeface="Arial Narrow" panose="020B0606020202030204" pitchFamily="34" charset="0"/>
              </a:rPr>
              <a:t>les communes de </a:t>
            </a:r>
            <a:r>
              <a:rPr lang="fr-FR" sz="1200" b="1" dirty="0" smtClean="0">
                <a:latin typeface="Arial Narrow" panose="020B0606020202030204" pitchFamily="34" charset="0"/>
              </a:rPr>
              <a:t>Diffa,</a:t>
            </a:r>
            <a:r>
              <a:rPr lang="fr-FR" sz="1200" dirty="0" smtClean="0">
                <a:latin typeface="Arial Narrow" panose="020B0606020202030204" pitchFamily="34" charset="0"/>
              </a:rPr>
              <a:t> </a:t>
            </a:r>
            <a:r>
              <a:rPr lang="fr-FR" sz="1200" b="1" dirty="0" err="1" smtClean="0">
                <a:latin typeface="Arial Narrow" panose="020B0606020202030204" pitchFamily="34" charset="0"/>
              </a:rPr>
              <a:t>Foulatari</a:t>
            </a:r>
            <a:r>
              <a:rPr lang="fr-FR" sz="1200" b="1" dirty="0" smtClean="0">
                <a:latin typeface="Arial Narrow" panose="020B0606020202030204" pitchFamily="34" charset="0"/>
              </a:rPr>
              <a:t>, </a:t>
            </a:r>
            <a:r>
              <a:rPr lang="fr-FR" sz="1200" b="1" dirty="0" err="1" smtClean="0">
                <a:latin typeface="Arial Narrow" panose="020B0606020202030204" pitchFamily="34" charset="0"/>
              </a:rPr>
              <a:t>Goudoumaria</a:t>
            </a:r>
            <a:r>
              <a:rPr lang="fr-FR" sz="1200" b="1" dirty="0" smtClean="0">
                <a:latin typeface="Arial Narrow" panose="020B0606020202030204" pitchFamily="34" charset="0"/>
              </a:rPr>
              <a:t>, </a:t>
            </a:r>
            <a:r>
              <a:rPr lang="fr-FR" sz="1200" b="1" dirty="0" err="1" smtClean="0">
                <a:latin typeface="Arial Narrow" panose="020B0606020202030204" pitchFamily="34" charset="0"/>
              </a:rPr>
              <a:t>Gueskérou</a:t>
            </a:r>
            <a:r>
              <a:rPr lang="fr-FR" sz="1200" b="1" dirty="0" smtClean="0">
                <a:latin typeface="Arial Narrow" panose="020B0606020202030204" pitchFamily="34" charset="0"/>
              </a:rPr>
              <a:t>, Kablewa, N’</a:t>
            </a:r>
            <a:r>
              <a:rPr lang="fr-FR" sz="1200" b="1" dirty="0" err="1" smtClean="0">
                <a:latin typeface="Arial Narrow" panose="020B0606020202030204" pitchFamily="34" charset="0"/>
              </a:rPr>
              <a:t>Gourti</a:t>
            </a:r>
            <a:r>
              <a:rPr lang="fr-FR" sz="1200" b="1" dirty="0" smtClean="0">
                <a:latin typeface="Arial Narrow" panose="020B0606020202030204" pitchFamily="34" charset="0"/>
              </a:rPr>
              <a:t>, N’</a:t>
            </a:r>
            <a:r>
              <a:rPr lang="fr-FR" sz="1200" b="1" dirty="0" err="1" smtClean="0">
                <a:latin typeface="Arial Narrow" panose="020B0606020202030204" pitchFamily="34" charset="0"/>
              </a:rPr>
              <a:t>Guel</a:t>
            </a:r>
            <a:r>
              <a:rPr lang="fr-FR" sz="1200" b="1" dirty="0" smtClean="0">
                <a:latin typeface="Arial Narrow" panose="020B0606020202030204" pitchFamily="34" charset="0"/>
              </a:rPr>
              <a:t> </a:t>
            </a:r>
            <a:r>
              <a:rPr lang="fr-FR" sz="1200" b="1" dirty="0" err="1" smtClean="0">
                <a:latin typeface="Arial Narrow" panose="020B0606020202030204" pitchFamily="34" charset="0"/>
              </a:rPr>
              <a:t>Beyli</a:t>
            </a:r>
            <a:r>
              <a:rPr lang="fr-FR" sz="1200" b="1" dirty="0" smtClean="0">
                <a:latin typeface="Arial Narrow" panose="020B0606020202030204" pitchFamily="34" charset="0"/>
              </a:rPr>
              <a:t> et Toumour</a:t>
            </a:r>
            <a:r>
              <a:rPr lang="fr-FR" sz="1200" dirty="0" smtClean="0">
                <a:latin typeface="Arial Narrow" panose="020B0606020202030204" pitchFamily="34" charset="0"/>
              </a:rPr>
              <a:t>, dans aucun site une majorité des ménages a été rapportée comme en capacité de se les procurer.</a:t>
            </a:r>
            <a:endParaRPr lang="fr-FR" sz="1200" dirty="0">
              <a:latin typeface="Arial Narrow" panose="020B0606020202030204" pitchFamily="34" charset="0"/>
            </a:endParaRPr>
          </a:p>
        </p:txBody>
      </p:sp>
    </p:spTree>
    <p:extLst>
      <p:ext uri="{BB962C8B-B14F-4D97-AF65-F5344CB8AC3E}">
        <p14:creationId xmlns:p14="http://schemas.microsoft.com/office/powerpoint/2010/main" val="2024757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56" y="283270"/>
            <a:ext cx="8087840" cy="724646"/>
          </a:xfrm>
        </p:spPr>
        <p:txBody>
          <a:bodyPr/>
          <a:lstStyle/>
          <a:p>
            <a:r>
              <a:rPr lang="es-ES" dirty="0" smtClean="0"/>
              <a:t>Budget des </a:t>
            </a:r>
            <a:r>
              <a:rPr lang="es-ES" dirty="0" err="1" smtClean="0"/>
              <a:t>ménages</a:t>
            </a:r>
            <a:endParaRPr lang="es-ES" dirty="0"/>
          </a:p>
        </p:txBody>
      </p:sp>
      <p:sp>
        <p:nvSpPr>
          <p:cNvPr id="3" name="Subtitle 2"/>
          <p:cNvSpPr>
            <a:spLocks noGrp="1"/>
          </p:cNvSpPr>
          <p:nvPr>
            <p:ph type="subTitle" idx="1"/>
          </p:nvPr>
        </p:nvSpPr>
        <p:spPr>
          <a:xfrm>
            <a:off x="219456" y="1415844"/>
            <a:ext cx="8695944" cy="669253"/>
          </a:xfrm>
        </p:spPr>
        <p:txBody>
          <a:bodyPr/>
          <a:lstStyle/>
          <a:p>
            <a:pPr>
              <a:lnSpc>
                <a:spcPct val="100000"/>
              </a:lnSpc>
            </a:pPr>
            <a:r>
              <a:rPr lang="es-ES" sz="1600" dirty="0" err="1" smtClean="0">
                <a:solidFill>
                  <a:srgbClr val="58585A"/>
                </a:solidFill>
              </a:rPr>
              <a:t>Accès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crédit</a:t>
            </a:r>
            <a:r>
              <a:rPr lang="es-ES" sz="1600" dirty="0" smtClean="0">
                <a:solidFill>
                  <a:srgbClr val="58585A"/>
                </a:solidFill>
              </a:rPr>
              <a:t>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8" name="Graphique 7"/>
          <p:cNvGraphicFramePr/>
          <p:nvPr>
            <p:extLst>
              <p:ext uri="{D42A27DB-BD31-4B8C-83A1-F6EECF244321}">
                <p14:modId xmlns:p14="http://schemas.microsoft.com/office/powerpoint/2010/main" val="4114839264"/>
              </p:ext>
            </p:extLst>
          </p:nvPr>
        </p:nvGraphicFramePr>
        <p:xfrm>
          <a:off x="219456" y="1963928"/>
          <a:ext cx="8613648" cy="3591298"/>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6" name="ZoneTexte 5"/>
          <p:cNvSpPr txBox="1"/>
          <p:nvPr/>
        </p:nvSpPr>
        <p:spPr>
          <a:xfrm>
            <a:off x="219456" y="5555226"/>
            <a:ext cx="8695944" cy="646331"/>
          </a:xfrm>
          <a:prstGeom prst="rect">
            <a:avLst/>
          </a:prstGeom>
          <a:noFill/>
          <a:ln>
            <a:solidFill>
              <a:srgbClr val="EE5859"/>
            </a:solidFill>
            <a:prstDash val="sysDash"/>
          </a:ln>
        </p:spPr>
        <p:txBody>
          <a:bodyPr wrap="square" rtlCol="0">
            <a:spAutoFit/>
          </a:bodyPr>
          <a:lstStyle/>
          <a:p>
            <a:pPr algn="ctr"/>
            <a:r>
              <a:rPr lang="fr-FR" sz="1200" dirty="0" smtClean="0">
                <a:solidFill>
                  <a:srgbClr val="666666"/>
                </a:solidFill>
                <a:latin typeface="Arial Narrow" panose="020B0606020202030204" pitchFamily="34" charset="0"/>
              </a:rPr>
              <a:t>La principale forme de crédit disponible dans la région de Diffa est le </a:t>
            </a:r>
            <a:r>
              <a:rPr lang="fr-FR" sz="1200" b="1" dirty="0" smtClean="0">
                <a:solidFill>
                  <a:srgbClr val="EE5859"/>
                </a:solidFill>
                <a:latin typeface="Arial Narrow" panose="020B0606020202030204" pitchFamily="34" charset="0"/>
              </a:rPr>
              <a:t>crédit informel </a:t>
            </a:r>
            <a:r>
              <a:rPr lang="fr-FR" sz="1200" dirty="0" smtClean="0">
                <a:solidFill>
                  <a:srgbClr val="666666"/>
                </a:solidFill>
                <a:latin typeface="Arial Narrow" panose="020B0606020202030204" pitchFamily="34" charset="0"/>
              </a:rPr>
              <a:t>auprès de la famille et des proches (dans </a:t>
            </a:r>
            <a:r>
              <a:rPr lang="fr-FR" sz="1200" b="1" dirty="0" smtClean="0">
                <a:solidFill>
                  <a:srgbClr val="666666"/>
                </a:solidFill>
                <a:latin typeface="Arial Narrow" panose="020B0606020202030204" pitchFamily="34" charset="0"/>
              </a:rPr>
              <a:t>94%</a:t>
            </a:r>
            <a:r>
              <a:rPr lang="fr-FR" sz="1200" dirty="0" smtClean="0">
                <a:solidFill>
                  <a:srgbClr val="666666"/>
                </a:solidFill>
                <a:latin typeface="Arial Narrow" panose="020B0606020202030204" pitchFamily="34" charset="0"/>
              </a:rPr>
              <a:t> des sites évalués).</a:t>
            </a:r>
          </a:p>
          <a:p>
            <a:pPr algn="ctr"/>
            <a:r>
              <a:rPr lang="fr-FR" sz="1200" dirty="0" smtClean="0">
                <a:solidFill>
                  <a:srgbClr val="666666"/>
                </a:solidFill>
                <a:latin typeface="Arial Narrow" panose="020B0606020202030204" pitchFamily="34" charset="0"/>
              </a:rPr>
              <a:t>Dans les communes de </a:t>
            </a:r>
            <a:r>
              <a:rPr lang="fr-FR" sz="1200" b="1" dirty="0" smtClean="0">
                <a:solidFill>
                  <a:srgbClr val="666666"/>
                </a:solidFill>
                <a:latin typeface="Arial Narrow" panose="020B0606020202030204" pitchFamily="34" charset="0"/>
              </a:rPr>
              <a:t>Bosso et Kablewa</a:t>
            </a:r>
            <a:r>
              <a:rPr lang="fr-FR" sz="1200" dirty="0" smtClean="0">
                <a:solidFill>
                  <a:srgbClr val="666666"/>
                </a:solidFill>
                <a:latin typeface="Arial Narrow" panose="020B0606020202030204" pitchFamily="34" charset="0"/>
              </a:rPr>
              <a:t>, dans respectivement 25% et 17% des sites évalués, la majorité des ménages n’a accès à </a:t>
            </a:r>
            <a:r>
              <a:rPr lang="fr-FR" sz="1200" b="1" dirty="0" smtClean="0">
                <a:solidFill>
                  <a:srgbClr val="666666"/>
                </a:solidFill>
                <a:latin typeface="Arial Narrow" panose="020B0606020202030204" pitchFamily="34" charset="0"/>
              </a:rPr>
              <a:t>aucune forme de crédit, </a:t>
            </a:r>
            <a:r>
              <a:rPr lang="fr-FR" sz="1200" dirty="0" smtClean="0">
                <a:solidFill>
                  <a:srgbClr val="666666"/>
                </a:solidFill>
                <a:latin typeface="Arial Narrow" panose="020B0606020202030204" pitchFamily="34" charset="0"/>
              </a:rPr>
              <a:t>selon les IC.</a:t>
            </a:r>
            <a:endParaRPr lang="fr-FR" sz="1200" dirty="0">
              <a:latin typeface="Arial Narrow" panose="020B0606020202030204" pitchFamily="34" charset="0"/>
            </a:endParaRPr>
          </a:p>
        </p:txBody>
      </p:sp>
    </p:spTree>
    <p:extLst>
      <p:ext uri="{BB962C8B-B14F-4D97-AF65-F5344CB8AC3E}">
        <p14:creationId xmlns:p14="http://schemas.microsoft.com/office/powerpoint/2010/main" val="1157116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05</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Stratégies</a:t>
            </a:r>
            <a:r>
              <a:rPr lang="es-ES" dirty="0" smtClean="0"/>
              <a:t> </a:t>
            </a:r>
            <a:r>
              <a:rPr lang="es-ES" dirty="0" err="1" smtClean="0"/>
              <a:t>d’adaptation</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249418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Principales </a:t>
            </a:r>
            <a:r>
              <a:rPr lang="es-ES" dirty="0" err="1" smtClean="0"/>
              <a:t>stratégies</a:t>
            </a:r>
            <a:r>
              <a:rPr lang="es-ES" dirty="0" smtClean="0"/>
              <a:t> </a:t>
            </a:r>
            <a:r>
              <a:rPr lang="es-ES" dirty="0" err="1" smtClean="0"/>
              <a:t>d’adaptation</a:t>
            </a:r>
            <a:endParaRPr lang="es-ES" dirty="0"/>
          </a:p>
        </p:txBody>
      </p:sp>
      <p:sp>
        <p:nvSpPr>
          <p:cNvPr id="3" name="Subtitle 2"/>
          <p:cNvSpPr>
            <a:spLocks noGrp="1"/>
          </p:cNvSpPr>
          <p:nvPr>
            <p:ph type="subTitle" idx="1"/>
          </p:nvPr>
        </p:nvSpPr>
        <p:spPr>
          <a:xfrm>
            <a:off x="253696" y="1443988"/>
            <a:ext cx="8643416" cy="678689"/>
          </a:xfrm>
          <a:noFill/>
        </p:spPr>
        <p:txBody>
          <a:bodyPr/>
          <a:lstStyle/>
          <a:p>
            <a:pPr>
              <a:lnSpc>
                <a:spcPct val="100000"/>
              </a:lnSpc>
            </a:pPr>
            <a:r>
              <a:rPr lang="es-ES" sz="1600" dirty="0" smtClean="0">
                <a:solidFill>
                  <a:srgbClr val="58585A"/>
                </a:solidFill>
              </a:rPr>
              <a:t>Principales </a:t>
            </a:r>
            <a:r>
              <a:rPr lang="es-ES" sz="1600" dirty="0" err="1" smtClean="0">
                <a:solidFill>
                  <a:srgbClr val="58585A"/>
                </a:solidFill>
              </a:rPr>
              <a:t>stratégies</a:t>
            </a:r>
            <a:r>
              <a:rPr lang="es-ES" sz="1600" dirty="0" smtClean="0">
                <a:solidFill>
                  <a:srgbClr val="58585A"/>
                </a:solidFill>
              </a:rPr>
              <a:t> </a:t>
            </a:r>
            <a:r>
              <a:rPr lang="es-ES" sz="1600" dirty="0" err="1" smtClean="0">
                <a:solidFill>
                  <a:srgbClr val="58585A"/>
                </a:solidFill>
              </a:rPr>
              <a:t>d’adaptation</a:t>
            </a:r>
            <a:r>
              <a:rPr lang="es-ES" sz="1600" dirty="0" smtClean="0">
                <a:solidFill>
                  <a:srgbClr val="58585A"/>
                </a:solidFill>
              </a:rPr>
              <a:t> mises en place par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pour</a:t>
            </a:r>
            <a:r>
              <a:rPr lang="es-ES" sz="1600" dirty="0" smtClean="0">
                <a:solidFill>
                  <a:srgbClr val="58585A"/>
                </a:solidFill>
              </a:rPr>
              <a:t> </a:t>
            </a:r>
            <a:r>
              <a:rPr lang="es-ES" sz="1600" dirty="0" err="1" smtClean="0">
                <a:solidFill>
                  <a:srgbClr val="58585A"/>
                </a:solidFill>
              </a:rPr>
              <a:t>pallier</a:t>
            </a:r>
            <a:r>
              <a:rPr lang="es-ES" sz="1600" dirty="0" smtClean="0">
                <a:solidFill>
                  <a:srgbClr val="58585A"/>
                </a:solidFill>
              </a:rPr>
              <a:t> les manques de </a:t>
            </a:r>
            <a:r>
              <a:rPr lang="es-ES" sz="1600" dirty="0" err="1" smtClean="0">
                <a:solidFill>
                  <a:srgbClr val="58585A"/>
                </a:solidFill>
              </a:rPr>
              <a:t>moyens</a:t>
            </a:r>
            <a:r>
              <a:rPr lang="es-ES" sz="1600" dirty="0" smtClean="0">
                <a:solidFill>
                  <a:srgbClr val="58585A"/>
                </a:solidFill>
              </a:rPr>
              <a:t> de </a:t>
            </a:r>
            <a:r>
              <a:rPr lang="es-ES" sz="1600" dirty="0" err="1" smtClean="0">
                <a:solidFill>
                  <a:srgbClr val="58585A"/>
                </a:solidFill>
              </a:rPr>
              <a:t>subsistance</a:t>
            </a:r>
            <a:r>
              <a:rPr lang="es-ES" sz="1600" dirty="0" smtClean="0">
                <a:solidFill>
                  <a:srgbClr val="58585A"/>
                </a:solidFill>
              </a:rPr>
              <a:t>,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2740448962"/>
              </p:ext>
            </p:extLst>
          </p:nvPr>
        </p:nvGraphicFramePr>
        <p:xfrm>
          <a:off x="253696" y="2122677"/>
          <a:ext cx="8723156" cy="4176149"/>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0" name="ZoneTexte 9"/>
          <p:cNvSpPr txBox="1"/>
          <p:nvPr/>
        </p:nvSpPr>
        <p:spPr>
          <a:xfrm>
            <a:off x="6499122" y="1861067"/>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Tree>
    <p:extLst>
      <p:ext uri="{BB962C8B-B14F-4D97-AF65-F5344CB8AC3E}">
        <p14:creationId xmlns:p14="http://schemas.microsoft.com/office/powerpoint/2010/main" val="381040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06</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Accès</a:t>
            </a:r>
            <a:r>
              <a:rPr lang="es-ES" dirty="0" smtClean="0"/>
              <a:t> </a:t>
            </a:r>
            <a:r>
              <a:rPr lang="es-ES" dirty="0" err="1" smtClean="0"/>
              <a:t>aux</a:t>
            </a:r>
            <a:r>
              <a:rPr lang="es-ES" dirty="0" smtClean="0"/>
              <a:t> </a:t>
            </a:r>
            <a:r>
              <a:rPr lang="es-ES" dirty="0" err="1" smtClean="0"/>
              <a:t>marchés</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917836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smtClean="0"/>
              <a:t>Accessibilité des marchés </a:t>
            </a:r>
            <a:endParaRPr lang="es-ES" dirty="0"/>
          </a:p>
        </p:txBody>
      </p:sp>
      <p:sp>
        <p:nvSpPr>
          <p:cNvPr id="3" name="Subtitle 2"/>
          <p:cNvSpPr>
            <a:spLocks noGrp="1"/>
          </p:cNvSpPr>
          <p:nvPr>
            <p:ph type="subTitle" idx="1"/>
          </p:nvPr>
        </p:nvSpPr>
        <p:spPr>
          <a:xfrm>
            <a:off x="364067" y="1347606"/>
            <a:ext cx="8650483" cy="725309"/>
          </a:xfrm>
          <a:noFill/>
        </p:spPr>
        <p:txBody>
          <a:bodyPr/>
          <a:lstStyle/>
          <a:p>
            <a:pPr>
              <a:lnSpc>
                <a:spcPct val="100000"/>
              </a:lnSpc>
            </a:pPr>
            <a:r>
              <a:rPr lang="es-ES" sz="1600" dirty="0" err="1" smtClean="0">
                <a:solidFill>
                  <a:srgbClr val="58585A"/>
                </a:solidFill>
              </a:rPr>
              <a:t>Présence</a:t>
            </a:r>
            <a:r>
              <a:rPr lang="es-ES" sz="1600" dirty="0" smtClean="0">
                <a:solidFill>
                  <a:srgbClr val="58585A"/>
                </a:solidFill>
              </a:rPr>
              <a:t> de marché </a:t>
            </a:r>
            <a:r>
              <a:rPr lang="es-ES" sz="1600" dirty="0" err="1" smtClean="0">
                <a:solidFill>
                  <a:srgbClr val="58585A"/>
                </a:solidFill>
              </a:rPr>
              <a:t>fonctionnel</a:t>
            </a:r>
            <a:r>
              <a:rPr lang="es-ES" sz="1600" dirty="0" smtClean="0">
                <a:solidFill>
                  <a:srgbClr val="58585A"/>
                </a:solidFill>
              </a:rPr>
              <a:t> à </a:t>
            </a:r>
            <a:r>
              <a:rPr lang="es-ES" sz="1600" dirty="0" err="1" smtClean="0">
                <a:solidFill>
                  <a:srgbClr val="58585A"/>
                </a:solidFill>
              </a:rPr>
              <a:t>distance</a:t>
            </a:r>
            <a:r>
              <a:rPr lang="es-ES" sz="1600" dirty="0" smtClean="0">
                <a:solidFill>
                  <a:srgbClr val="58585A"/>
                </a:solidFill>
              </a:rPr>
              <a:t> de marche du </a:t>
            </a:r>
            <a:r>
              <a:rPr lang="es-ES" sz="1600" dirty="0" err="1" smtClean="0">
                <a:solidFill>
                  <a:srgbClr val="58585A"/>
                </a:solidFill>
              </a:rPr>
              <a:t>site</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2207184119"/>
              </p:ext>
            </p:extLst>
          </p:nvPr>
        </p:nvGraphicFramePr>
        <p:xfrm>
          <a:off x="364067" y="2227714"/>
          <a:ext cx="7557189" cy="2966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extLst>
              <p:ext uri="{D42A27DB-BD31-4B8C-83A1-F6EECF244321}">
                <p14:modId xmlns:p14="http://schemas.microsoft.com/office/powerpoint/2010/main" val="2490733078"/>
              </p:ext>
            </p:extLst>
          </p:nvPr>
        </p:nvGraphicFramePr>
        <p:xfrm>
          <a:off x="7921256" y="2279105"/>
          <a:ext cx="727542" cy="2863284"/>
        </p:xfrm>
        <a:graphic>
          <a:graphicData uri="http://schemas.openxmlformats.org/drawingml/2006/chart">
            <c:chart xmlns:c="http://schemas.openxmlformats.org/drawingml/2006/chart" xmlns:r="http://schemas.openxmlformats.org/officeDocument/2006/relationships" r:id="rId4"/>
          </a:graphicData>
        </a:graphic>
      </p:graphicFrame>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ZoneTexte 7"/>
          <p:cNvSpPr txBox="1"/>
          <p:nvPr/>
        </p:nvSpPr>
        <p:spPr>
          <a:xfrm>
            <a:off x="219456" y="5423138"/>
            <a:ext cx="8695944" cy="523220"/>
          </a:xfrm>
          <a:prstGeom prst="rect">
            <a:avLst/>
          </a:prstGeom>
          <a:noFill/>
          <a:ln>
            <a:solidFill>
              <a:srgbClr val="EE5859"/>
            </a:solidFill>
            <a:prstDash val="sysDash"/>
          </a:ln>
        </p:spPr>
        <p:txBody>
          <a:bodyPr wrap="square" rtlCol="0">
            <a:spAutoFit/>
          </a:bodyPr>
          <a:lstStyle/>
          <a:p>
            <a:pPr algn="ctr"/>
            <a:r>
              <a:rPr lang="fr-FR" sz="1400" dirty="0" smtClean="0">
                <a:solidFill>
                  <a:srgbClr val="666666"/>
                </a:solidFill>
                <a:latin typeface="Arial Narrow" panose="020B0606020202030204" pitchFamily="34" charset="0"/>
              </a:rPr>
              <a:t>Dans les ¾ des sites évalués, un marché fonctionnel se trouve à distance de marche du site, d’après les IC</a:t>
            </a:r>
            <a:r>
              <a:rPr lang="fr-FR" sz="1400" dirty="0" smtClean="0">
                <a:latin typeface="Arial Narrow" panose="020B0606020202030204" pitchFamily="34" charset="0"/>
              </a:rPr>
              <a:t>.</a:t>
            </a:r>
          </a:p>
          <a:p>
            <a:pPr algn="ctr"/>
            <a:r>
              <a:rPr lang="fr-FR" sz="1400" dirty="0" smtClean="0">
                <a:solidFill>
                  <a:srgbClr val="666666"/>
                </a:solidFill>
                <a:latin typeface="Arial Narrow" panose="020B0606020202030204" pitchFamily="34" charset="0"/>
              </a:rPr>
              <a:t>Les communes de </a:t>
            </a:r>
            <a:r>
              <a:rPr lang="fr-FR" sz="1400" b="1" dirty="0" err="1" smtClean="0">
                <a:solidFill>
                  <a:srgbClr val="666666"/>
                </a:solidFill>
                <a:latin typeface="Arial Narrow" panose="020B0606020202030204" pitchFamily="34" charset="0"/>
              </a:rPr>
              <a:t>Foulatari</a:t>
            </a:r>
            <a:r>
              <a:rPr lang="fr-FR" sz="1400" b="1" dirty="0" smtClean="0">
                <a:solidFill>
                  <a:srgbClr val="666666"/>
                </a:solidFill>
                <a:latin typeface="Arial Narrow" panose="020B0606020202030204" pitchFamily="34" charset="0"/>
              </a:rPr>
              <a:t>, N’</a:t>
            </a:r>
            <a:r>
              <a:rPr lang="fr-FR" sz="1400" b="1" dirty="0" err="1" smtClean="0">
                <a:solidFill>
                  <a:srgbClr val="666666"/>
                </a:solidFill>
                <a:latin typeface="Arial Narrow" panose="020B0606020202030204" pitchFamily="34" charset="0"/>
              </a:rPr>
              <a:t>Gourti</a:t>
            </a:r>
            <a:r>
              <a:rPr lang="fr-FR" sz="1400" b="1" dirty="0" smtClean="0">
                <a:solidFill>
                  <a:srgbClr val="666666"/>
                </a:solidFill>
                <a:latin typeface="Arial Narrow" panose="020B0606020202030204" pitchFamily="34" charset="0"/>
              </a:rPr>
              <a:t> et N’</a:t>
            </a:r>
            <a:r>
              <a:rPr lang="fr-FR" sz="1400" b="1" dirty="0" err="1" smtClean="0">
                <a:solidFill>
                  <a:srgbClr val="666666"/>
                </a:solidFill>
                <a:latin typeface="Arial Narrow" panose="020B0606020202030204" pitchFamily="34" charset="0"/>
              </a:rPr>
              <a:t>Guigmi</a:t>
            </a:r>
            <a:r>
              <a:rPr lang="fr-FR" sz="1400" b="1" dirty="0" smtClean="0">
                <a:solidFill>
                  <a:srgbClr val="666666"/>
                </a:solidFill>
                <a:latin typeface="Arial Narrow" panose="020B0606020202030204" pitchFamily="34" charset="0"/>
              </a:rPr>
              <a:t> </a:t>
            </a:r>
            <a:r>
              <a:rPr lang="fr-FR" sz="1400" dirty="0" smtClean="0">
                <a:solidFill>
                  <a:srgbClr val="666666"/>
                </a:solidFill>
                <a:latin typeface="Arial Narrow" panose="020B0606020202030204" pitchFamily="34" charset="0"/>
              </a:rPr>
              <a:t>présentent de moins bons résultats </a:t>
            </a:r>
            <a:endParaRPr lang="fr-FR" sz="14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80976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Contexte</a:t>
            </a:r>
            <a:endParaRPr lang="es-ES" dirty="0"/>
          </a:p>
        </p:txBody>
      </p:sp>
      <p:sp>
        <p:nvSpPr>
          <p:cNvPr id="3" name="Subtitle 2"/>
          <p:cNvSpPr>
            <a:spLocks noGrp="1"/>
          </p:cNvSpPr>
          <p:nvPr>
            <p:ph type="subTitle" idx="1"/>
          </p:nvPr>
        </p:nvSpPr>
        <p:spPr>
          <a:xfrm>
            <a:off x="4571597" y="369992"/>
            <a:ext cx="4164106" cy="525931"/>
          </a:xfrm>
        </p:spPr>
        <p:txBody>
          <a:bodyPr/>
          <a:lstStyle/>
          <a:p>
            <a:r>
              <a:rPr lang="es-ES" sz="2400" dirty="0" smtClean="0"/>
              <a:t>Pourquoi </a:t>
            </a:r>
            <a:r>
              <a:rPr lang="es-ES" sz="2400" dirty="0" err="1" smtClean="0"/>
              <a:t>cette</a:t>
            </a:r>
            <a:r>
              <a:rPr lang="es-ES" sz="2400" dirty="0" smtClean="0"/>
              <a:t> évaluation ?</a:t>
            </a:r>
            <a:endParaRPr lang="es-ES" sz="2400" dirty="0"/>
          </a:p>
        </p:txBody>
      </p:sp>
      <p:sp>
        <p:nvSpPr>
          <p:cNvPr id="4" name="Text Placeholder 3"/>
          <p:cNvSpPr>
            <a:spLocks noGrp="1"/>
          </p:cNvSpPr>
          <p:nvPr>
            <p:ph type="body" sz="quarter" idx="13"/>
          </p:nvPr>
        </p:nvSpPr>
        <p:spPr>
          <a:xfrm>
            <a:off x="3715926" y="1845249"/>
            <a:ext cx="5087413" cy="4197951"/>
          </a:xfrm>
        </p:spPr>
        <p:txBody>
          <a:bodyPr/>
          <a:lstStyle/>
          <a:p>
            <a:pPr marL="285750" indent="-285750" algn="just">
              <a:lnSpc>
                <a:spcPct val="150000"/>
              </a:lnSpc>
              <a:spcAft>
                <a:spcPts val="600"/>
              </a:spcAft>
              <a:buFont typeface="Wingdings" panose="05000000000000000000" pitchFamily="2" charset="2"/>
              <a:buChar char="§"/>
            </a:pPr>
            <a:r>
              <a:rPr lang="fr-FR" sz="1600" dirty="0" smtClean="0"/>
              <a:t>Situation sécuritaire volatile et mouvements de population importants dans la région de Diffa =&gt; besoin de suivi régulier</a:t>
            </a:r>
          </a:p>
          <a:p>
            <a:pPr marL="285750" indent="-285750" algn="just">
              <a:lnSpc>
                <a:spcPct val="150000"/>
              </a:lnSpc>
              <a:spcAft>
                <a:spcPts val="600"/>
              </a:spcAft>
              <a:buFont typeface="Wingdings" panose="05000000000000000000" pitchFamily="2" charset="2"/>
              <a:buChar char="§"/>
            </a:pPr>
            <a:r>
              <a:rPr lang="fr-FR" sz="1600" dirty="0" smtClean="0"/>
              <a:t>Lacunes en matière d’informations</a:t>
            </a:r>
          </a:p>
          <a:p>
            <a:pPr marL="285750" indent="-285750" algn="just">
              <a:lnSpc>
                <a:spcPct val="150000"/>
              </a:lnSpc>
              <a:spcAft>
                <a:spcPts val="600"/>
              </a:spcAft>
              <a:buFont typeface="Wingdings" panose="05000000000000000000" pitchFamily="2" charset="2"/>
              <a:buChar char="§"/>
            </a:pPr>
            <a:r>
              <a:rPr lang="fr-FR" sz="1600" dirty="0" smtClean="0"/>
              <a:t>Liens entre l’épidémie de COVID-19, les restrictions qui y sont liées et l’accès des populations aux moyens de subsistance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1316065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582" y="287924"/>
            <a:ext cx="8087840" cy="724646"/>
          </a:xfrm>
        </p:spPr>
        <p:txBody>
          <a:bodyPr/>
          <a:lstStyle/>
          <a:p>
            <a:r>
              <a:rPr lang="es-ES" dirty="0" smtClean="0"/>
              <a:t>Accessibilité des marchés </a:t>
            </a:r>
            <a:endParaRPr lang="es-ES" dirty="0"/>
          </a:p>
        </p:txBody>
      </p:sp>
      <p:sp>
        <p:nvSpPr>
          <p:cNvPr id="3" name="Subtitle 2"/>
          <p:cNvSpPr>
            <a:spLocks noGrp="1"/>
          </p:cNvSpPr>
          <p:nvPr>
            <p:ph type="subTitle" idx="1"/>
          </p:nvPr>
        </p:nvSpPr>
        <p:spPr>
          <a:xfrm>
            <a:off x="377072" y="1276135"/>
            <a:ext cx="8495715" cy="548915"/>
          </a:xfrm>
          <a:noFill/>
        </p:spPr>
        <p:txBody>
          <a:bodyPr/>
          <a:lstStyle/>
          <a:p>
            <a:pPr>
              <a:lnSpc>
                <a:spcPct val="100000"/>
              </a:lnSpc>
            </a:pPr>
            <a:r>
              <a:rPr lang="es-ES" sz="1600" dirty="0" smtClean="0">
                <a:solidFill>
                  <a:srgbClr val="58585A"/>
                </a:solidFill>
              </a:rPr>
              <a:t>Principales </a:t>
            </a:r>
            <a:r>
              <a:rPr lang="es-ES" sz="1600" dirty="0" err="1" smtClean="0">
                <a:solidFill>
                  <a:srgbClr val="58585A"/>
                </a:solidFill>
              </a:rPr>
              <a:t>difficultés</a:t>
            </a:r>
            <a:r>
              <a:rPr lang="es-ES" sz="1600" dirty="0" smtClean="0">
                <a:solidFill>
                  <a:srgbClr val="58585A"/>
                </a:solidFill>
              </a:rPr>
              <a:t> pour l’accès aux </a:t>
            </a:r>
            <a:r>
              <a:rPr lang="es-ES" sz="1600" dirty="0" err="1" smtClean="0">
                <a:solidFill>
                  <a:srgbClr val="58585A"/>
                </a:solidFill>
              </a:rPr>
              <a:t>marchés</a:t>
            </a:r>
            <a:r>
              <a:rPr lang="es-ES" sz="1600" dirty="0" smtClean="0">
                <a:solidFill>
                  <a:srgbClr val="58585A"/>
                </a:solidFill>
              </a:rPr>
              <a:t> de la </a:t>
            </a:r>
            <a:r>
              <a:rPr lang="es-ES" sz="1600" dirty="0" err="1" smtClean="0">
                <a:solidFill>
                  <a:srgbClr val="58585A"/>
                </a:solidFill>
              </a:rPr>
              <a:t>majorité</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du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19" name="Graphique 18"/>
          <p:cNvGraphicFramePr/>
          <p:nvPr>
            <p:extLst>
              <p:ext uri="{D42A27DB-BD31-4B8C-83A1-F6EECF244321}">
                <p14:modId xmlns:p14="http://schemas.microsoft.com/office/powerpoint/2010/main" val="3330502291"/>
              </p:ext>
            </p:extLst>
          </p:nvPr>
        </p:nvGraphicFramePr>
        <p:xfrm>
          <a:off x="182670" y="2458065"/>
          <a:ext cx="8884518" cy="368561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11" name="ZoneTexte 10"/>
          <p:cNvSpPr txBox="1"/>
          <p:nvPr/>
        </p:nvSpPr>
        <p:spPr>
          <a:xfrm>
            <a:off x="64655" y="6012871"/>
            <a:ext cx="6096000" cy="261610"/>
          </a:xfrm>
          <a:prstGeom prst="rect">
            <a:avLst/>
          </a:prstGeom>
          <a:noFill/>
        </p:spPr>
        <p:txBody>
          <a:bodyPr wrap="square" rtlCol="0">
            <a:spAutoFit/>
          </a:bodyPr>
          <a:lstStyle/>
          <a:p>
            <a:r>
              <a:rPr lang="fr-CH" sz="1100" dirty="0" smtClean="0">
                <a:latin typeface="Arial Narrow" panose="020B0606020202030204" pitchFamily="34" charset="0"/>
              </a:rPr>
              <a:t>*Plusieurs réponses pouvaient être sélectionnées</a:t>
            </a:r>
            <a:endParaRPr lang="fr-CH" sz="1100" dirty="0">
              <a:latin typeface="Arial Narrow" panose="020B0606020202030204" pitchFamily="34" charset="0"/>
            </a:endParaRPr>
          </a:p>
        </p:txBody>
      </p:sp>
      <p:sp>
        <p:nvSpPr>
          <p:cNvPr id="7" name="ZoneTexte 6"/>
          <p:cNvSpPr txBox="1"/>
          <p:nvPr/>
        </p:nvSpPr>
        <p:spPr>
          <a:xfrm>
            <a:off x="471948" y="2007767"/>
            <a:ext cx="8097830" cy="319493"/>
          </a:xfrm>
          <a:prstGeom prst="rect">
            <a:avLst/>
          </a:prstGeom>
          <a:noFill/>
          <a:ln>
            <a:solidFill>
              <a:srgbClr val="EE5859"/>
            </a:solidFill>
            <a:prstDash val="sysDash"/>
          </a:ln>
        </p:spPr>
        <p:txBody>
          <a:bodyPr wrap="square" rtlCol="0">
            <a:spAutoFit/>
          </a:bodyPr>
          <a:lstStyle/>
          <a:p>
            <a:pPr algn="ctr"/>
            <a:r>
              <a:rPr lang="fr-FR" sz="1400" dirty="0" smtClean="0">
                <a:solidFill>
                  <a:srgbClr val="666666"/>
                </a:solidFill>
                <a:latin typeface="Arial Narrow" panose="020B0606020202030204" pitchFamily="34" charset="0"/>
              </a:rPr>
              <a:t>Dans </a:t>
            </a:r>
            <a:r>
              <a:rPr lang="fr-FR" sz="1400" b="1" dirty="0" smtClean="0">
                <a:solidFill>
                  <a:srgbClr val="666666"/>
                </a:solidFill>
                <a:latin typeface="Arial Narrow" panose="020B0606020202030204" pitchFamily="34" charset="0"/>
              </a:rPr>
              <a:t>57% </a:t>
            </a:r>
            <a:r>
              <a:rPr lang="fr-FR" sz="1400" dirty="0" smtClean="0">
                <a:solidFill>
                  <a:srgbClr val="666666"/>
                </a:solidFill>
                <a:latin typeface="Arial Narrow" panose="020B0606020202030204" pitchFamily="34" charset="0"/>
              </a:rPr>
              <a:t>des sites évalués de la région de Diffa, les IC n’ont déclaré </a:t>
            </a:r>
            <a:r>
              <a:rPr lang="fr-FR" sz="1400" b="1" dirty="0" smtClean="0">
                <a:solidFill>
                  <a:srgbClr val="EE5859"/>
                </a:solidFill>
                <a:latin typeface="Arial Narrow" panose="020B0606020202030204" pitchFamily="34" charset="0"/>
              </a:rPr>
              <a:t>aucune difficulté </a:t>
            </a:r>
            <a:r>
              <a:rPr lang="fr-FR" sz="1400" dirty="0" smtClean="0">
                <a:solidFill>
                  <a:srgbClr val="666666"/>
                </a:solidFill>
                <a:latin typeface="Arial Narrow" panose="020B0606020202030204" pitchFamily="34" charset="0"/>
              </a:rPr>
              <a:t>pour accéder aux marchés.</a:t>
            </a:r>
            <a:endParaRPr lang="fr-FR" sz="14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1137365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07</a:t>
            </a:r>
            <a:endParaRPr lang="es-ES" dirty="0"/>
          </a:p>
        </p:txBody>
      </p:sp>
      <p:sp>
        <p:nvSpPr>
          <p:cNvPr id="3" name="Subtitle 2"/>
          <p:cNvSpPr>
            <a:spLocks noGrp="1"/>
          </p:cNvSpPr>
          <p:nvPr>
            <p:ph type="subTitle" idx="1"/>
          </p:nvPr>
        </p:nvSpPr>
        <p:spPr>
          <a:xfrm>
            <a:off x="4359142" y="2159636"/>
            <a:ext cx="4364234" cy="1743959"/>
          </a:xfrm>
        </p:spPr>
        <p:txBody>
          <a:bodyPr/>
          <a:lstStyle/>
          <a:p>
            <a:r>
              <a:rPr lang="es-ES" dirty="0" err="1" smtClean="0"/>
              <a:t>Assistance</a:t>
            </a:r>
            <a:r>
              <a:rPr lang="es-ES" dirty="0" smtClean="0"/>
              <a:t> </a:t>
            </a:r>
            <a:r>
              <a:rPr lang="es-ES" dirty="0" err="1" smtClean="0"/>
              <a:t>humanitaire</a:t>
            </a:r>
            <a:endParaRPr lang="es-E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1853545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Assistance</a:t>
            </a:r>
            <a:endParaRPr lang="es-ES" dirty="0"/>
          </a:p>
        </p:txBody>
      </p:sp>
      <p:sp>
        <p:nvSpPr>
          <p:cNvPr id="3" name="Subtitle 2"/>
          <p:cNvSpPr>
            <a:spLocks noGrp="1"/>
          </p:cNvSpPr>
          <p:nvPr>
            <p:ph type="subTitle" idx="1"/>
          </p:nvPr>
        </p:nvSpPr>
        <p:spPr>
          <a:noFill/>
        </p:spPr>
        <p:txBody>
          <a:bodyPr/>
          <a:lstStyle/>
          <a:p>
            <a:pPr>
              <a:lnSpc>
                <a:spcPct val="100000"/>
              </a:lnSpc>
            </a:pPr>
            <a:r>
              <a:rPr lang="es-ES" sz="1600" dirty="0" err="1" smtClean="0">
                <a:solidFill>
                  <a:srgbClr val="58585A"/>
                </a:solidFill>
              </a:rPr>
              <a:t>Proportion</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ayant</a:t>
            </a:r>
            <a:r>
              <a:rPr lang="es-ES" sz="1600" dirty="0" smtClean="0">
                <a:solidFill>
                  <a:srgbClr val="58585A"/>
                </a:solidFill>
              </a:rPr>
              <a:t> </a:t>
            </a:r>
            <a:r>
              <a:rPr lang="es-ES" sz="1600" dirty="0" err="1" smtClean="0">
                <a:solidFill>
                  <a:srgbClr val="58585A"/>
                </a:solidFill>
              </a:rPr>
              <a:t>reçu</a:t>
            </a:r>
            <a:r>
              <a:rPr lang="es-ES" sz="1600" dirty="0" smtClean="0">
                <a:solidFill>
                  <a:srgbClr val="58585A"/>
                </a:solidFill>
              </a:rPr>
              <a:t> de </a:t>
            </a:r>
            <a:r>
              <a:rPr lang="es-ES" sz="1600" dirty="0" err="1" smtClean="0">
                <a:solidFill>
                  <a:srgbClr val="58585A"/>
                </a:solidFill>
              </a:rPr>
              <a:t>l’assistance</a:t>
            </a:r>
            <a:r>
              <a:rPr lang="es-ES" sz="1600" dirty="0" smtClean="0">
                <a:solidFill>
                  <a:srgbClr val="58585A"/>
                </a:solidFill>
              </a:rPr>
              <a:t> en </a:t>
            </a:r>
            <a:r>
              <a:rPr lang="es-ES" sz="1600" dirty="0" err="1" smtClean="0">
                <a:solidFill>
                  <a:srgbClr val="58585A"/>
                </a:solidFill>
              </a:rPr>
              <a:t>moyens</a:t>
            </a:r>
            <a:r>
              <a:rPr lang="es-ES" sz="1600" dirty="0" smtClean="0">
                <a:solidFill>
                  <a:srgbClr val="58585A"/>
                </a:solidFill>
              </a:rPr>
              <a:t> de </a:t>
            </a:r>
            <a:r>
              <a:rPr lang="es-ES" sz="1600" dirty="0" err="1" smtClean="0">
                <a:solidFill>
                  <a:srgbClr val="58585A"/>
                </a:solidFill>
              </a:rPr>
              <a:t>subsistance</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des 12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3038070629"/>
              </p:ext>
            </p:extLst>
          </p:nvPr>
        </p:nvGraphicFramePr>
        <p:xfrm>
          <a:off x="386176" y="2039467"/>
          <a:ext cx="7557189" cy="3637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p14="http://schemas.microsoft.com/office/powerpoint/2010/main" val="42672704"/>
              </p:ext>
            </p:extLst>
          </p:nvPr>
        </p:nvGraphicFramePr>
        <p:xfrm>
          <a:off x="7943365" y="1800782"/>
          <a:ext cx="934787" cy="351960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ZoneTexte 7"/>
          <p:cNvSpPr txBox="1"/>
          <p:nvPr/>
        </p:nvSpPr>
        <p:spPr>
          <a:xfrm>
            <a:off x="29496" y="5423139"/>
            <a:ext cx="9075174" cy="738664"/>
          </a:xfrm>
          <a:prstGeom prst="rect">
            <a:avLst/>
          </a:prstGeom>
          <a:noFill/>
          <a:ln>
            <a:solidFill>
              <a:srgbClr val="EE5859"/>
            </a:solidFill>
            <a:prstDash val="sysDash"/>
          </a:ln>
        </p:spPr>
        <p:txBody>
          <a:bodyPr wrap="square" rtlCol="0">
            <a:spAutoFit/>
          </a:bodyPr>
          <a:lstStyle/>
          <a:p>
            <a:pPr algn="ctr"/>
            <a:r>
              <a:rPr lang="fr-FR" sz="1400" dirty="0" smtClean="0">
                <a:solidFill>
                  <a:srgbClr val="666666"/>
                </a:solidFill>
                <a:latin typeface="Arial Narrow" panose="020B0606020202030204" pitchFamily="34" charset="0"/>
              </a:rPr>
              <a:t>Dans </a:t>
            </a:r>
            <a:r>
              <a:rPr lang="fr-FR" sz="1400" b="1" dirty="0" smtClean="0">
                <a:solidFill>
                  <a:srgbClr val="666666"/>
                </a:solidFill>
                <a:latin typeface="Arial Narrow" panose="020B0606020202030204" pitchFamily="34" charset="0"/>
              </a:rPr>
              <a:t>79% </a:t>
            </a:r>
            <a:r>
              <a:rPr lang="fr-FR" sz="1400" dirty="0" smtClean="0">
                <a:solidFill>
                  <a:srgbClr val="666666"/>
                </a:solidFill>
                <a:latin typeface="Arial Narrow" panose="020B0606020202030204" pitchFamily="34" charset="0"/>
              </a:rPr>
              <a:t>des sites évalués de la région, la moitié ou moins des ménages ont reçu une assistance humanitaire en lien avec les moyens de subsistance au cours des 12 mois précédant la collecte. Dans les communes de </a:t>
            </a:r>
            <a:r>
              <a:rPr lang="fr-FR" sz="1400" b="1" dirty="0" smtClean="0">
                <a:solidFill>
                  <a:srgbClr val="666666"/>
                </a:solidFill>
                <a:latin typeface="Arial Narrow" panose="020B0606020202030204" pitchFamily="34" charset="0"/>
              </a:rPr>
              <a:t>N’</a:t>
            </a:r>
            <a:r>
              <a:rPr lang="fr-FR" sz="1400" b="1" dirty="0" err="1" smtClean="0">
                <a:solidFill>
                  <a:srgbClr val="666666"/>
                </a:solidFill>
                <a:latin typeface="Arial Narrow" panose="020B0606020202030204" pitchFamily="34" charset="0"/>
              </a:rPr>
              <a:t>Gourti</a:t>
            </a:r>
            <a:r>
              <a:rPr lang="fr-FR" sz="1400" b="1" dirty="0" smtClean="0">
                <a:solidFill>
                  <a:srgbClr val="666666"/>
                </a:solidFill>
                <a:latin typeface="Arial Narrow" panose="020B0606020202030204" pitchFamily="34" charset="0"/>
              </a:rPr>
              <a:t>, </a:t>
            </a:r>
            <a:r>
              <a:rPr lang="fr-FR" sz="1400" dirty="0" smtClean="0">
                <a:solidFill>
                  <a:srgbClr val="666666"/>
                </a:solidFill>
                <a:latin typeface="Arial Narrow" panose="020B0606020202030204" pitchFamily="34" charset="0"/>
              </a:rPr>
              <a:t>sur le site de </a:t>
            </a:r>
            <a:r>
              <a:rPr lang="fr-FR" sz="1400" dirty="0" err="1" smtClean="0">
                <a:solidFill>
                  <a:srgbClr val="666666"/>
                </a:solidFill>
                <a:latin typeface="Arial Narrow" panose="020B0606020202030204" pitchFamily="34" charset="0"/>
              </a:rPr>
              <a:t>Maholi</a:t>
            </a:r>
            <a:r>
              <a:rPr lang="fr-FR" sz="1400" dirty="0" smtClean="0">
                <a:solidFill>
                  <a:srgbClr val="666666"/>
                </a:solidFill>
                <a:latin typeface="Arial Narrow" panose="020B0606020202030204" pitchFamily="34" charset="0"/>
              </a:rPr>
              <a:t>, </a:t>
            </a:r>
            <a:r>
              <a:rPr lang="fr-FR" sz="1400" b="1" dirty="0" smtClean="0">
                <a:solidFill>
                  <a:srgbClr val="666666"/>
                </a:solidFill>
                <a:latin typeface="Arial Narrow" panose="020B0606020202030204" pitchFamily="34" charset="0"/>
              </a:rPr>
              <a:t>aucun ménage </a:t>
            </a:r>
            <a:r>
              <a:rPr lang="fr-FR" sz="1400" dirty="0" smtClean="0">
                <a:solidFill>
                  <a:srgbClr val="666666"/>
                </a:solidFill>
                <a:latin typeface="Arial Narrow" panose="020B0606020202030204" pitchFamily="34" charset="0"/>
              </a:rPr>
              <a:t>n’a reçu d’assistance selon les IC. Dans la commune de </a:t>
            </a:r>
            <a:r>
              <a:rPr lang="fr-FR" sz="1400" b="1" dirty="0" err="1" smtClean="0">
                <a:solidFill>
                  <a:srgbClr val="666666"/>
                </a:solidFill>
                <a:latin typeface="Arial Narrow" panose="020B0606020202030204" pitchFamily="34" charset="0"/>
              </a:rPr>
              <a:t>Foulatar</a:t>
            </a:r>
            <a:r>
              <a:rPr lang="fr-FR" sz="1400" dirty="0" err="1" smtClean="0">
                <a:solidFill>
                  <a:srgbClr val="666666"/>
                </a:solidFill>
                <a:latin typeface="Arial Narrow" panose="020B0606020202030204" pitchFamily="34" charset="0"/>
              </a:rPr>
              <a:t>i</a:t>
            </a:r>
            <a:r>
              <a:rPr lang="fr-FR" sz="1400" dirty="0" smtClean="0">
                <a:solidFill>
                  <a:srgbClr val="666666"/>
                </a:solidFill>
                <a:latin typeface="Arial Narrow" panose="020B0606020202030204" pitchFamily="34" charset="0"/>
              </a:rPr>
              <a:t>, quasiment aucun site évalué n’a bénéficié d’assistance selon les IC.</a:t>
            </a:r>
            <a:endParaRPr lang="fr-FR" sz="14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93907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Difficultés : Exploitation agricole </a:t>
            </a:r>
            <a:endParaRPr lang="fr-CH" dirty="0"/>
          </a:p>
        </p:txBody>
      </p:sp>
      <p:graphicFrame>
        <p:nvGraphicFramePr>
          <p:cNvPr id="4" name="Espace réservé pour une image  3"/>
          <p:cNvGraphicFramePr>
            <a:graphicFrameLocks/>
          </p:cNvGraphicFramePr>
          <p:nvPr>
            <p:extLst>
              <p:ext uri="{D42A27DB-BD31-4B8C-83A1-F6EECF244321}">
                <p14:modId xmlns:p14="http://schemas.microsoft.com/office/powerpoint/2010/main" val="3459314350"/>
              </p:ext>
            </p:extLst>
          </p:nvPr>
        </p:nvGraphicFramePr>
        <p:xfrm>
          <a:off x="398556" y="1430592"/>
          <a:ext cx="4285754" cy="3976890"/>
        </p:xfrm>
        <a:graphic>
          <a:graphicData uri="http://schemas.openxmlformats.org/drawingml/2006/chart">
            <c:chart xmlns:c="http://schemas.openxmlformats.org/drawingml/2006/chart" xmlns:r="http://schemas.openxmlformats.org/officeDocument/2006/relationships" r:id="rId3"/>
          </a:graphicData>
        </a:graphic>
      </p:graphicFrame>
      <p:sp>
        <p:nvSpPr>
          <p:cNvPr id="11" name="Subtitle 2"/>
          <p:cNvSpPr txBox="1">
            <a:spLocks/>
          </p:cNvSpPr>
          <p:nvPr/>
        </p:nvSpPr>
        <p:spPr>
          <a:xfrm>
            <a:off x="138930" y="1314401"/>
            <a:ext cx="8582332" cy="51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b="1" dirty="0" smtClean="0">
                <a:solidFill>
                  <a:srgbClr val="58585A"/>
                </a:solidFill>
                <a:latin typeface="Arial Narrow" panose="020B0606020202030204" pitchFamily="34" charset="0"/>
              </a:rPr>
              <a:t>Types d’assistance reçue au cours des 12 mois précédant la collecte de données dans la région de Diffa selon les IC, par pourcentage de sites évalués et assistés* </a:t>
            </a:r>
            <a:r>
              <a:rPr lang="es-ES" sz="1800" b="1" dirty="0" smtClean="0">
                <a:solidFill>
                  <a:srgbClr val="58585A"/>
                </a:solidFill>
                <a:latin typeface="Arial Narrow" panose="020B0606020202030204" pitchFamily="34" charset="0"/>
              </a:rPr>
              <a:t>:</a:t>
            </a:r>
            <a:endParaRPr lang="es-ES" sz="1800" b="1" dirty="0">
              <a:solidFill>
                <a:srgbClr val="58585A"/>
              </a:solidFill>
              <a:latin typeface="Arial Narrow" panose="020B0606020202030204" pitchFamily="34" charset="0"/>
            </a:endParaRP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graphicFrame>
        <p:nvGraphicFramePr>
          <p:cNvPr id="15" name="Espace réservé pour une image  3"/>
          <p:cNvGraphicFramePr>
            <a:graphicFrameLocks/>
          </p:cNvGraphicFramePr>
          <p:nvPr>
            <p:extLst>
              <p:ext uri="{D42A27DB-BD31-4B8C-83A1-F6EECF244321}">
                <p14:modId xmlns:p14="http://schemas.microsoft.com/office/powerpoint/2010/main" val="994686364"/>
              </p:ext>
            </p:extLst>
          </p:nvPr>
        </p:nvGraphicFramePr>
        <p:xfrm>
          <a:off x="4671931" y="1801996"/>
          <a:ext cx="4472069" cy="22901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Espace réservé pour une image  3"/>
          <p:cNvGraphicFramePr>
            <a:graphicFrameLocks/>
          </p:cNvGraphicFramePr>
          <p:nvPr>
            <p:extLst>
              <p:ext uri="{D42A27DB-BD31-4B8C-83A1-F6EECF244321}">
                <p14:modId xmlns:p14="http://schemas.microsoft.com/office/powerpoint/2010/main" val="2909938522"/>
              </p:ext>
            </p:extLst>
          </p:nvPr>
        </p:nvGraphicFramePr>
        <p:xfrm>
          <a:off x="4684310" y="4008653"/>
          <a:ext cx="4447310" cy="2290173"/>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Connecteur droit 11"/>
          <p:cNvCxnSpPr/>
          <p:nvPr/>
        </p:nvCxnSpPr>
        <p:spPr>
          <a:xfrm flipH="1">
            <a:off x="4671931" y="2225964"/>
            <a:ext cx="12379" cy="3713018"/>
          </a:xfrm>
          <a:prstGeom prst="line">
            <a:avLst/>
          </a:prstGeom>
          <a:ln>
            <a:solidFill>
              <a:srgbClr val="666666"/>
            </a:solidFill>
            <a:prstDash val="sysDas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0" y="5832418"/>
            <a:ext cx="6096000" cy="430887"/>
          </a:xfrm>
          <a:prstGeom prst="rect">
            <a:avLst/>
          </a:prstGeom>
          <a:noFill/>
        </p:spPr>
        <p:txBody>
          <a:bodyPr wrap="square" rtlCol="0">
            <a:spAutoFit/>
          </a:bodyPr>
          <a:lstStyle/>
          <a:p>
            <a:r>
              <a:rPr lang="fr-CH" sz="1100" dirty="0" smtClean="0">
                <a:latin typeface="Arial Narrow" panose="020B0606020202030204" pitchFamily="34" charset="0"/>
              </a:rPr>
              <a:t>* Plusieurs réponses pouvaient être sélectionnées</a:t>
            </a:r>
          </a:p>
          <a:p>
            <a:r>
              <a:rPr lang="fr-CH" sz="1100" dirty="0" smtClean="0">
                <a:latin typeface="Arial Narrow" panose="020B0606020202030204" pitchFamily="34" charset="0"/>
              </a:rPr>
              <a:t>** Parmi les IC ayant déclaré que ce type d’assistance avait été reçu</a:t>
            </a:r>
            <a:endParaRPr lang="fr-CH" sz="1100" dirty="0">
              <a:latin typeface="Arial Narrow" panose="020B0606020202030204" pitchFamily="34" charset="0"/>
            </a:endParaRPr>
          </a:p>
        </p:txBody>
      </p:sp>
      <p:sp>
        <p:nvSpPr>
          <p:cNvPr id="10" name="ZoneTexte 9"/>
          <p:cNvSpPr txBox="1"/>
          <p:nvPr/>
        </p:nvSpPr>
        <p:spPr>
          <a:xfrm>
            <a:off x="138930" y="5153739"/>
            <a:ext cx="4434735" cy="643158"/>
          </a:xfrm>
          <a:prstGeom prst="rect">
            <a:avLst/>
          </a:prstGeom>
          <a:noFill/>
          <a:ln>
            <a:solidFill>
              <a:srgbClr val="EE5859"/>
            </a:solidFill>
            <a:prstDash val="sysDash"/>
          </a:ln>
        </p:spPr>
        <p:txBody>
          <a:bodyPr wrap="square" rtlCol="0">
            <a:spAutoFit/>
          </a:bodyPr>
          <a:lstStyle/>
          <a:p>
            <a:pPr algn="ctr"/>
            <a:r>
              <a:rPr lang="fr-FR" sz="1200" dirty="0" smtClean="0">
                <a:solidFill>
                  <a:srgbClr val="666666"/>
                </a:solidFill>
                <a:latin typeface="Arial Narrow" panose="020B0606020202030204" pitchFamily="34" charset="0"/>
              </a:rPr>
              <a:t>Dans les communes de </a:t>
            </a:r>
            <a:r>
              <a:rPr lang="fr-FR" sz="1200" b="1" dirty="0" err="1" smtClean="0">
                <a:solidFill>
                  <a:srgbClr val="666666"/>
                </a:solidFill>
                <a:latin typeface="Arial Narrow" panose="020B0606020202030204" pitchFamily="34" charset="0"/>
              </a:rPr>
              <a:t>Chétimari</a:t>
            </a:r>
            <a:r>
              <a:rPr lang="fr-FR" sz="1200" b="1" dirty="0" smtClean="0">
                <a:solidFill>
                  <a:srgbClr val="666666"/>
                </a:solidFill>
                <a:latin typeface="Arial Narrow" panose="020B0606020202030204" pitchFamily="34" charset="0"/>
              </a:rPr>
              <a:t> et </a:t>
            </a:r>
            <a:r>
              <a:rPr lang="fr-FR" sz="1200" b="1" dirty="0" err="1" smtClean="0">
                <a:solidFill>
                  <a:srgbClr val="666666"/>
                </a:solidFill>
                <a:latin typeface="Arial Narrow" panose="020B0606020202030204" pitchFamily="34" charset="0"/>
              </a:rPr>
              <a:t>Maïné-Soroa</a:t>
            </a:r>
            <a:r>
              <a:rPr lang="fr-FR" sz="1200" dirty="0" smtClean="0">
                <a:solidFill>
                  <a:srgbClr val="666666"/>
                </a:solidFill>
                <a:latin typeface="Arial Narrow" panose="020B0606020202030204" pitchFamily="34" charset="0"/>
              </a:rPr>
              <a:t>, les </a:t>
            </a:r>
            <a:r>
              <a:rPr lang="fr-FR" sz="1200" b="1" dirty="0" smtClean="0">
                <a:solidFill>
                  <a:srgbClr val="EE5859"/>
                </a:solidFill>
                <a:latin typeface="Arial Narrow" panose="020B0606020202030204" pitchFamily="34" charset="0"/>
              </a:rPr>
              <a:t>transferts monétaires </a:t>
            </a:r>
            <a:r>
              <a:rPr lang="fr-FR" sz="1200" dirty="0" smtClean="0">
                <a:solidFill>
                  <a:srgbClr val="666666"/>
                </a:solidFill>
                <a:latin typeface="Arial Narrow" panose="020B0606020202030204" pitchFamily="34" charset="0"/>
              </a:rPr>
              <a:t>ont été la principale assistance reçue par les ménages pour les moyens de subsistance selon les IC (respectivement 60% et 68% des sites)</a:t>
            </a:r>
            <a:endParaRPr lang="fr-FR" sz="12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3192924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Assistance</a:t>
            </a:r>
            <a:endParaRPr lang="es-ES" dirty="0"/>
          </a:p>
        </p:txBody>
      </p:sp>
      <p:sp>
        <p:nvSpPr>
          <p:cNvPr id="3" name="Subtitle 2"/>
          <p:cNvSpPr>
            <a:spLocks noGrp="1"/>
          </p:cNvSpPr>
          <p:nvPr>
            <p:ph type="subTitle" idx="1"/>
          </p:nvPr>
        </p:nvSpPr>
        <p:spPr>
          <a:noFill/>
        </p:spPr>
        <p:txBody>
          <a:bodyPr/>
          <a:lstStyle/>
          <a:p>
            <a:pPr>
              <a:lnSpc>
                <a:spcPct val="100000"/>
              </a:lnSpc>
            </a:pPr>
            <a:r>
              <a:rPr lang="es-ES" sz="1600" dirty="0" err="1" smtClean="0">
                <a:solidFill>
                  <a:srgbClr val="58585A"/>
                </a:solidFill>
              </a:rPr>
              <a:t>Satisfaction</a:t>
            </a:r>
            <a:r>
              <a:rPr lang="es-ES" sz="1600" dirty="0" smtClean="0">
                <a:solidFill>
                  <a:srgbClr val="58585A"/>
                </a:solidFill>
              </a:rPr>
              <a:t> des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assistés</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des 12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a:solidFill>
                  <a:srgbClr val="58585A"/>
                </a:solidFill>
              </a:rPr>
              <a:t> </a:t>
            </a:r>
            <a:r>
              <a:rPr lang="es-ES" sz="1600" dirty="0" smtClean="0">
                <a:solidFill>
                  <a:srgbClr val="58585A"/>
                </a:solidFill>
              </a:rPr>
              <a:t>:</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797407040"/>
              </p:ext>
            </p:extLst>
          </p:nvPr>
        </p:nvGraphicFramePr>
        <p:xfrm>
          <a:off x="386176" y="1876049"/>
          <a:ext cx="7557189" cy="37318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p14="http://schemas.microsoft.com/office/powerpoint/2010/main" val="2180768149"/>
              </p:ext>
            </p:extLst>
          </p:nvPr>
        </p:nvGraphicFramePr>
        <p:xfrm>
          <a:off x="7943365" y="1732117"/>
          <a:ext cx="934787" cy="3530216"/>
        </p:xfrm>
        <a:graphic>
          <a:graphicData uri="http://schemas.openxmlformats.org/drawingml/2006/chart">
            <c:chart xmlns:c="http://schemas.openxmlformats.org/drawingml/2006/chart" xmlns:r="http://schemas.openxmlformats.org/officeDocument/2006/relationships" r:id="rId3"/>
          </a:graphicData>
        </a:graphic>
      </p:graphicFrame>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32" y="6290116"/>
            <a:ext cx="531466" cy="531466"/>
          </a:xfrm>
          <a:prstGeom prst="rect">
            <a:avLst/>
          </a:prstGeom>
        </p:spPr>
      </p:pic>
      <p:sp>
        <p:nvSpPr>
          <p:cNvPr id="8" name="ZoneTexte 7"/>
          <p:cNvSpPr txBox="1"/>
          <p:nvPr/>
        </p:nvSpPr>
        <p:spPr>
          <a:xfrm>
            <a:off x="158595" y="5430209"/>
            <a:ext cx="8719557" cy="646331"/>
          </a:xfrm>
          <a:prstGeom prst="rect">
            <a:avLst/>
          </a:prstGeom>
          <a:noFill/>
          <a:ln>
            <a:solidFill>
              <a:srgbClr val="EE5859"/>
            </a:solidFill>
            <a:prstDash val="sysDash"/>
          </a:ln>
        </p:spPr>
        <p:txBody>
          <a:bodyPr wrap="square" rtlCol="0">
            <a:spAutoFit/>
          </a:bodyPr>
          <a:lstStyle/>
          <a:p>
            <a:pPr algn="ctr"/>
            <a:r>
              <a:rPr lang="fr-FR" sz="1200" dirty="0" smtClean="0">
                <a:solidFill>
                  <a:srgbClr val="666666"/>
                </a:solidFill>
                <a:latin typeface="Arial Narrow" panose="020B0606020202030204" pitchFamily="34" charset="0"/>
              </a:rPr>
              <a:t>Dans l’ensemble, les IC rapportent que la majorité des ménages assistés au cours des 12 derniers mois était </a:t>
            </a:r>
            <a:r>
              <a:rPr lang="fr-FR" sz="1200" b="1" dirty="0" smtClean="0">
                <a:solidFill>
                  <a:srgbClr val="EE5859"/>
                </a:solidFill>
                <a:latin typeface="Arial Narrow" panose="020B0606020202030204" pitchFamily="34" charset="0"/>
              </a:rPr>
              <a:t>satisfaite</a:t>
            </a:r>
            <a:r>
              <a:rPr lang="fr-FR" sz="1200" dirty="0" smtClean="0">
                <a:solidFill>
                  <a:srgbClr val="666666"/>
                </a:solidFill>
                <a:latin typeface="Arial Narrow" panose="020B0606020202030204" pitchFamily="34" charset="0"/>
              </a:rPr>
              <a:t> (91% des sites évalués « plutôt satisfait » ou « très satisfait ») ; L’insatisfaction est plus importante dans les communes de </a:t>
            </a:r>
            <a:r>
              <a:rPr lang="fr-FR" sz="1200" b="1" dirty="0" smtClean="0">
                <a:solidFill>
                  <a:srgbClr val="666666"/>
                </a:solidFill>
                <a:latin typeface="Arial Narrow" panose="020B0606020202030204" pitchFamily="34" charset="0"/>
              </a:rPr>
              <a:t>Bosso, </a:t>
            </a:r>
            <a:r>
              <a:rPr lang="fr-FR" sz="1200" b="1" dirty="0" err="1" smtClean="0">
                <a:solidFill>
                  <a:srgbClr val="666666"/>
                </a:solidFill>
                <a:latin typeface="Arial Narrow" panose="020B0606020202030204" pitchFamily="34" charset="0"/>
              </a:rPr>
              <a:t>Gueskérou</a:t>
            </a:r>
            <a:r>
              <a:rPr lang="fr-FR" sz="1200" b="1" dirty="0" smtClean="0">
                <a:solidFill>
                  <a:srgbClr val="666666"/>
                </a:solidFill>
                <a:latin typeface="Arial Narrow" panose="020B0606020202030204" pitchFamily="34" charset="0"/>
              </a:rPr>
              <a:t> et Toumour</a:t>
            </a:r>
            <a:r>
              <a:rPr lang="fr-FR" sz="1200" dirty="0" smtClean="0">
                <a:solidFill>
                  <a:srgbClr val="666666"/>
                </a:solidFill>
                <a:latin typeface="Arial Narrow" panose="020B0606020202030204" pitchFamily="34" charset="0"/>
              </a:rPr>
              <a:t>. Le principal axe d’amélioration suggéré est </a:t>
            </a:r>
            <a:r>
              <a:rPr lang="fr-FR" sz="1200" b="1" dirty="0" smtClean="0">
                <a:solidFill>
                  <a:srgbClr val="EE5859"/>
                </a:solidFill>
                <a:latin typeface="Arial Narrow" panose="020B0606020202030204" pitchFamily="34" charset="0"/>
              </a:rPr>
              <a:t>d’augmenter le nombre de ménages assistés </a:t>
            </a:r>
            <a:r>
              <a:rPr lang="fr-FR" sz="1200" dirty="0" smtClean="0">
                <a:solidFill>
                  <a:srgbClr val="666666"/>
                </a:solidFill>
                <a:latin typeface="Arial Narrow" panose="020B0606020202030204" pitchFamily="34" charset="0"/>
              </a:rPr>
              <a:t>(de la moitié à la totalité des ménages du site).</a:t>
            </a:r>
            <a:endParaRPr lang="fr-FR" sz="12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2959925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Assistance</a:t>
            </a:r>
            <a:endParaRPr lang="es-ES" dirty="0"/>
          </a:p>
        </p:txBody>
      </p:sp>
      <p:sp>
        <p:nvSpPr>
          <p:cNvPr id="3" name="Subtitle 2"/>
          <p:cNvSpPr>
            <a:spLocks noGrp="1"/>
          </p:cNvSpPr>
          <p:nvPr>
            <p:ph type="subTitle" idx="1"/>
          </p:nvPr>
        </p:nvSpPr>
        <p:spPr>
          <a:noFill/>
        </p:spPr>
        <p:txBody>
          <a:bodyPr/>
          <a:lstStyle/>
          <a:p>
            <a:pPr>
              <a:lnSpc>
                <a:spcPct val="100000"/>
              </a:lnSpc>
            </a:pPr>
            <a:r>
              <a:rPr lang="es-ES" sz="1600" dirty="0" err="1" smtClean="0">
                <a:solidFill>
                  <a:srgbClr val="58585A"/>
                </a:solidFill>
              </a:rPr>
              <a:t>Problèmes</a:t>
            </a:r>
            <a:r>
              <a:rPr lang="es-ES" sz="1600" dirty="0" smtClean="0">
                <a:solidFill>
                  <a:srgbClr val="58585A"/>
                </a:solidFill>
              </a:rPr>
              <a:t> </a:t>
            </a:r>
            <a:r>
              <a:rPr lang="es-ES" sz="1600" dirty="0" err="1" smtClean="0">
                <a:solidFill>
                  <a:srgbClr val="58585A"/>
                </a:solidFill>
              </a:rPr>
              <a:t>rencontrés</a:t>
            </a:r>
            <a:r>
              <a:rPr lang="es-ES" sz="1600" dirty="0" smtClean="0">
                <a:solidFill>
                  <a:srgbClr val="58585A"/>
                </a:solidFill>
              </a:rPr>
              <a:t> par les </a:t>
            </a:r>
            <a:r>
              <a:rPr lang="es-ES" sz="1600" dirty="0" err="1" smtClean="0">
                <a:solidFill>
                  <a:srgbClr val="58585A"/>
                </a:solidFill>
              </a:rPr>
              <a:t>ménages</a:t>
            </a:r>
            <a:r>
              <a:rPr lang="es-ES" sz="1600" dirty="0" smtClean="0">
                <a:solidFill>
                  <a:srgbClr val="58585A"/>
                </a:solidFill>
              </a:rPr>
              <a:t> </a:t>
            </a:r>
            <a:r>
              <a:rPr lang="es-ES" sz="1600" dirty="0" err="1" smtClean="0">
                <a:solidFill>
                  <a:srgbClr val="58585A"/>
                </a:solidFill>
              </a:rPr>
              <a:t>assistés</a:t>
            </a:r>
            <a:r>
              <a:rPr lang="es-ES" sz="1600" dirty="0" smtClean="0">
                <a:solidFill>
                  <a:srgbClr val="58585A"/>
                </a:solidFill>
              </a:rPr>
              <a:t> </a:t>
            </a:r>
            <a:r>
              <a:rPr lang="es-ES" sz="1600" dirty="0" err="1" smtClean="0">
                <a:solidFill>
                  <a:srgbClr val="58585A"/>
                </a:solidFill>
              </a:rPr>
              <a:t>lors</a:t>
            </a:r>
            <a:r>
              <a:rPr lang="es-ES" sz="1600" dirty="0" smtClean="0">
                <a:solidFill>
                  <a:srgbClr val="58585A"/>
                </a:solidFill>
              </a:rPr>
              <a:t> de la mise en </a:t>
            </a:r>
            <a:r>
              <a:rPr lang="es-ES" sz="1600" dirty="0" err="1" smtClean="0">
                <a:solidFill>
                  <a:srgbClr val="58585A"/>
                </a:solidFill>
              </a:rPr>
              <a:t>oeuvre</a:t>
            </a:r>
            <a:r>
              <a:rPr lang="es-ES" sz="1600" dirty="0" smtClean="0">
                <a:solidFill>
                  <a:srgbClr val="58585A"/>
                </a:solidFill>
              </a:rPr>
              <a:t> de </a:t>
            </a:r>
            <a:r>
              <a:rPr lang="es-ES" sz="1600" dirty="0" err="1" smtClean="0">
                <a:solidFill>
                  <a:srgbClr val="58585A"/>
                </a:solidFill>
              </a:rPr>
              <a:t>l’assistance</a:t>
            </a:r>
            <a:r>
              <a:rPr lang="es-ES" sz="1600" dirty="0" smtClean="0">
                <a:solidFill>
                  <a:srgbClr val="58585A"/>
                </a:solidFill>
              </a:rPr>
              <a:t> </a:t>
            </a:r>
            <a:r>
              <a:rPr lang="es-ES" sz="1600" dirty="0" err="1" smtClean="0">
                <a:solidFill>
                  <a:srgbClr val="58585A"/>
                </a:solidFill>
              </a:rPr>
              <a:t>reçue</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cours</a:t>
            </a:r>
            <a:r>
              <a:rPr lang="es-ES" sz="1600" dirty="0" smtClean="0">
                <a:solidFill>
                  <a:srgbClr val="58585A"/>
                </a:solidFill>
              </a:rPr>
              <a:t> des 12 </a:t>
            </a:r>
            <a:r>
              <a:rPr lang="es-ES" sz="1600" dirty="0" err="1" smtClean="0">
                <a:solidFill>
                  <a:srgbClr val="58585A"/>
                </a:solidFill>
              </a:rPr>
              <a:t>mois</a:t>
            </a:r>
            <a:r>
              <a:rPr lang="es-ES" sz="1600" dirty="0" smtClean="0">
                <a:solidFill>
                  <a:srgbClr val="58585A"/>
                </a:solidFill>
              </a:rPr>
              <a:t> </a:t>
            </a:r>
            <a:r>
              <a:rPr lang="es-ES" sz="1600" dirty="0" err="1" smtClean="0">
                <a:solidFill>
                  <a:srgbClr val="58585A"/>
                </a:solidFill>
              </a:rPr>
              <a:t>précédant</a:t>
            </a:r>
            <a:r>
              <a:rPr lang="es-ES" sz="1600" dirty="0" smtClean="0">
                <a:solidFill>
                  <a:srgbClr val="58585A"/>
                </a:solidFill>
              </a:rPr>
              <a:t> la </a:t>
            </a:r>
            <a:r>
              <a:rPr lang="es-ES" sz="1600" dirty="0" err="1" smtClean="0">
                <a:solidFill>
                  <a:srgbClr val="58585A"/>
                </a:solidFill>
              </a:rPr>
              <a:t>collecte</a:t>
            </a:r>
            <a:r>
              <a:rPr lang="es-ES" sz="1600" dirty="0" smtClean="0">
                <a:solidFill>
                  <a:srgbClr val="58585A"/>
                </a:solidFill>
              </a:rPr>
              <a:t> de </a:t>
            </a:r>
            <a:r>
              <a:rPr lang="es-ES" sz="1600" dirty="0" err="1" smtClean="0">
                <a:solidFill>
                  <a:srgbClr val="58585A"/>
                </a:solidFill>
              </a:rPr>
              <a:t>données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évalués</a:t>
            </a:r>
            <a:r>
              <a:rPr lang="es-ES" sz="1600" dirty="0" smtClean="0">
                <a:solidFill>
                  <a:srgbClr val="58585A"/>
                </a:solidFill>
              </a:rPr>
              <a:t> :</a:t>
            </a:r>
            <a:endParaRPr lang="es-ES"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3179074938"/>
              </p:ext>
            </p:extLst>
          </p:nvPr>
        </p:nvGraphicFramePr>
        <p:xfrm>
          <a:off x="285409" y="2088453"/>
          <a:ext cx="7557189" cy="3637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p14="http://schemas.microsoft.com/office/powerpoint/2010/main" val="775941964"/>
              </p:ext>
            </p:extLst>
          </p:nvPr>
        </p:nvGraphicFramePr>
        <p:xfrm>
          <a:off x="7842598" y="1969919"/>
          <a:ext cx="934787" cy="341022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ZoneTexte 7"/>
          <p:cNvSpPr txBox="1"/>
          <p:nvPr/>
        </p:nvSpPr>
        <p:spPr>
          <a:xfrm>
            <a:off x="158595" y="5521037"/>
            <a:ext cx="8719557" cy="646331"/>
          </a:xfrm>
          <a:prstGeom prst="rect">
            <a:avLst/>
          </a:prstGeom>
          <a:noFill/>
          <a:ln>
            <a:solidFill>
              <a:srgbClr val="EE5859"/>
            </a:solidFill>
            <a:prstDash val="sysDash"/>
          </a:ln>
        </p:spPr>
        <p:txBody>
          <a:bodyPr wrap="square" rtlCol="0">
            <a:spAutoFit/>
          </a:bodyPr>
          <a:lstStyle/>
          <a:p>
            <a:pPr algn="ctr"/>
            <a:r>
              <a:rPr lang="fr-FR" sz="1200" dirty="0" smtClean="0">
                <a:solidFill>
                  <a:srgbClr val="666666"/>
                </a:solidFill>
                <a:latin typeface="Arial Narrow" panose="020B0606020202030204" pitchFamily="34" charset="0"/>
              </a:rPr>
              <a:t>Dans l’ensemble, les IC rapportent que la majorité des ménages assistés au cours des 12 derniers mois n’a pas rencontré de problèmes au cours de l’assistance (97% des sites évalués) ; Des problèmes ont été rencontrés dans la commune de </a:t>
            </a:r>
            <a:r>
              <a:rPr lang="fr-FR" sz="1200" b="1" dirty="0" smtClean="0">
                <a:solidFill>
                  <a:srgbClr val="666666"/>
                </a:solidFill>
                <a:latin typeface="Arial Narrow" panose="020B0606020202030204" pitchFamily="34" charset="0"/>
              </a:rPr>
              <a:t>Toumour</a:t>
            </a:r>
            <a:r>
              <a:rPr lang="fr-FR" sz="1200" dirty="0" smtClean="0">
                <a:solidFill>
                  <a:srgbClr val="666666"/>
                </a:solidFill>
                <a:latin typeface="Arial Narrow" panose="020B0606020202030204" pitchFamily="34" charset="0"/>
              </a:rPr>
              <a:t>, et dans une moindre mesure, </a:t>
            </a:r>
            <a:r>
              <a:rPr lang="fr-FR" sz="1200" b="1" dirty="0" smtClean="0">
                <a:solidFill>
                  <a:srgbClr val="666666"/>
                </a:solidFill>
                <a:latin typeface="Arial Narrow" panose="020B0606020202030204" pitchFamily="34" charset="0"/>
              </a:rPr>
              <a:t>Kablewa, </a:t>
            </a:r>
            <a:r>
              <a:rPr lang="fr-FR" sz="1200" dirty="0" smtClean="0">
                <a:solidFill>
                  <a:srgbClr val="666666"/>
                </a:solidFill>
                <a:latin typeface="Arial Narrow" panose="020B0606020202030204" pitchFamily="34" charset="0"/>
              </a:rPr>
              <a:t>selon les IC. Le principal problème évoqué était la discrimination perçues par certains statuts.</a:t>
            </a:r>
            <a:endParaRPr lang="fr-FR" sz="12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2887315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p:txBody>
          <a:bodyPr/>
          <a:lstStyle/>
          <a:p>
            <a:r>
              <a:rPr lang="fr-CH" dirty="0" smtClean="0"/>
              <a:t>Questions ?</a:t>
            </a:r>
            <a:endParaRPr lang="fr-CH"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8" name="Titre 7"/>
          <p:cNvSpPr>
            <a:spLocks noGrp="1"/>
          </p:cNvSpPr>
          <p:nvPr>
            <p:ph type="ctrTitle"/>
          </p:nvPr>
        </p:nvSpPr>
        <p:spPr/>
        <p:txBody>
          <a:bodyPr/>
          <a:lstStyle/>
          <a:p>
            <a:endParaRPr lang="fr-CH"/>
          </a:p>
        </p:txBody>
      </p:sp>
    </p:spTree>
    <p:extLst>
      <p:ext uri="{BB962C8B-B14F-4D97-AF65-F5344CB8AC3E}">
        <p14:creationId xmlns:p14="http://schemas.microsoft.com/office/powerpoint/2010/main" val="2317679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056" y="2492943"/>
            <a:ext cx="2091871" cy="1208401"/>
          </a:xfrm>
        </p:spPr>
        <p:txBody>
          <a:bodyPr/>
          <a:lstStyle/>
          <a:p>
            <a:r>
              <a:rPr lang="es-ES" dirty="0" smtClean="0"/>
              <a:t>Fin</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Merci</a:t>
            </a:r>
            <a:r>
              <a:rPr lang="es-ES" dirty="0" smtClean="0"/>
              <a:t> pour </a:t>
            </a:r>
            <a:r>
              <a:rPr lang="es-ES" dirty="0" err="1" smtClean="0"/>
              <a:t>votre</a:t>
            </a:r>
            <a:r>
              <a:rPr lang="es-ES" dirty="0" smtClean="0"/>
              <a:t> </a:t>
            </a:r>
            <a:r>
              <a:rPr lang="es-ES" dirty="0" err="1" smtClean="0"/>
              <a:t>attention</a:t>
            </a:r>
            <a:endParaRPr lang="es-E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67249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Objectifs </a:t>
            </a:r>
            <a:endParaRPr lang="es-ES" dirty="0"/>
          </a:p>
        </p:txBody>
      </p:sp>
      <p:sp>
        <p:nvSpPr>
          <p:cNvPr id="3" name="Subtitle 2"/>
          <p:cNvSpPr>
            <a:spLocks noGrp="1"/>
          </p:cNvSpPr>
          <p:nvPr>
            <p:ph type="subTitle" idx="1"/>
          </p:nvPr>
        </p:nvSpPr>
        <p:spPr>
          <a:xfrm>
            <a:off x="500087" y="4118508"/>
            <a:ext cx="1836713" cy="1142424"/>
          </a:xfrm>
        </p:spPr>
        <p:txBody>
          <a:bodyPr/>
          <a:lstStyle/>
          <a:p>
            <a:r>
              <a:rPr lang="es-ES" sz="1400" b="0" dirty="0" err="1" smtClean="0">
                <a:solidFill>
                  <a:srgbClr val="666666"/>
                </a:solidFill>
              </a:rPr>
              <a:t>Identifier</a:t>
            </a:r>
            <a:r>
              <a:rPr lang="es-ES" sz="1400" b="0" dirty="0" smtClean="0">
                <a:solidFill>
                  <a:srgbClr val="666666"/>
                </a:solidFill>
              </a:rPr>
              <a:t> les </a:t>
            </a:r>
            <a:r>
              <a:rPr lang="es-ES" sz="1400" b="0" dirty="0" err="1" smtClean="0">
                <a:solidFill>
                  <a:srgbClr val="666666"/>
                </a:solidFill>
              </a:rPr>
              <a:t>principaux</a:t>
            </a:r>
            <a:r>
              <a:rPr lang="es-ES" sz="1400" b="0" dirty="0" smtClean="0">
                <a:solidFill>
                  <a:srgbClr val="666666"/>
                </a:solidFill>
              </a:rPr>
              <a:t> </a:t>
            </a:r>
            <a:r>
              <a:rPr lang="es-ES" sz="1400" b="0" dirty="0" err="1" smtClean="0">
                <a:solidFill>
                  <a:srgbClr val="666666"/>
                </a:solidFill>
              </a:rPr>
              <a:t>moyens</a:t>
            </a:r>
            <a:r>
              <a:rPr lang="es-ES" sz="1400" b="0" dirty="0" smtClean="0">
                <a:solidFill>
                  <a:srgbClr val="666666"/>
                </a:solidFill>
              </a:rPr>
              <a:t> de </a:t>
            </a:r>
            <a:r>
              <a:rPr lang="es-ES" sz="1400" b="0" dirty="0" err="1" smtClean="0">
                <a:solidFill>
                  <a:srgbClr val="666666"/>
                </a:solidFill>
              </a:rPr>
              <a:t>subsistance</a:t>
            </a:r>
            <a:r>
              <a:rPr lang="es-ES" sz="1400" b="0" dirty="0" smtClean="0">
                <a:solidFill>
                  <a:srgbClr val="666666"/>
                </a:solidFill>
              </a:rPr>
              <a:t> des </a:t>
            </a:r>
            <a:r>
              <a:rPr lang="es-ES" sz="1400" b="0" dirty="0" err="1" smtClean="0">
                <a:solidFill>
                  <a:srgbClr val="666666"/>
                </a:solidFill>
              </a:rPr>
              <a:t>populations</a:t>
            </a:r>
            <a:r>
              <a:rPr lang="es-ES" sz="1400" b="0" dirty="0" smtClean="0">
                <a:solidFill>
                  <a:srgbClr val="666666"/>
                </a:solidFill>
              </a:rPr>
              <a:t> vivant </a:t>
            </a:r>
            <a:r>
              <a:rPr lang="es-ES" sz="1400" b="0" dirty="0" err="1" smtClean="0">
                <a:solidFill>
                  <a:srgbClr val="666666"/>
                </a:solidFill>
              </a:rPr>
              <a:t>dans</a:t>
            </a:r>
            <a:r>
              <a:rPr lang="es-ES" sz="1400" b="0" dirty="0" smtClean="0">
                <a:solidFill>
                  <a:srgbClr val="666666"/>
                </a:solidFill>
              </a:rPr>
              <a:t> les </a:t>
            </a:r>
            <a:r>
              <a:rPr lang="es-ES" sz="1400" b="0" dirty="0" err="1" smtClean="0">
                <a:solidFill>
                  <a:srgbClr val="666666"/>
                </a:solidFill>
              </a:rPr>
              <a:t>sites</a:t>
            </a:r>
            <a:r>
              <a:rPr lang="es-ES" sz="1400" b="0" dirty="0" smtClean="0">
                <a:solidFill>
                  <a:srgbClr val="666666"/>
                </a:solidFill>
              </a:rPr>
              <a:t> de </a:t>
            </a:r>
            <a:r>
              <a:rPr lang="es-ES" sz="1400" b="0" dirty="0" err="1" smtClean="0">
                <a:solidFill>
                  <a:srgbClr val="666666"/>
                </a:solidFill>
              </a:rPr>
              <a:t>déplacés</a:t>
            </a:r>
            <a:endParaRPr lang="es-ES" sz="1400" b="0" dirty="0">
              <a:solidFill>
                <a:srgbClr val="666666"/>
              </a:solidFill>
            </a:endParaRPr>
          </a:p>
        </p:txBody>
      </p:sp>
      <p:sp>
        <p:nvSpPr>
          <p:cNvPr id="12" name="Text Placeholder 11"/>
          <p:cNvSpPr>
            <a:spLocks noGrp="1"/>
          </p:cNvSpPr>
          <p:nvPr>
            <p:ph type="body" sz="quarter" idx="21"/>
          </p:nvPr>
        </p:nvSpPr>
        <p:spPr>
          <a:xfrm>
            <a:off x="2558851" y="4093270"/>
            <a:ext cx="1952218" cy="1167662"/>
          </a:xfrm>
        </p:spPr>
        <p:txBody>
          <a:bodyPr/>
          <a:lstStyle/>
          <a:p>
            <a:r>
              <a:rPr lang="es-ES" sz="1400" b="0" dirty="0" err="1" smtClean="0">
                <a:solidFill>
                  <a:srgbClr val="666666"/>
                </a:solidFill>
              </a:rPr>
              <a:t>Identifier</a:t>
            </a:r>
            <a:r>
              <a:rPr lang="es-ES" sz="1400" b="0" dirty="0" smtClean="0">
                <a:solidFill>
                  <a:srgbClr val="666666"/>
                </a:solidFill>
              </a:rPr>
              <a:t> les </a:t>
            </a:r>
            <a:r>
              <a:rPr lang="es-ES" sz="1400" b="0" dirty="0" err="1" smtClean="0">
                <a:solidFill>
                  <a:srgbClr val="666666"/>
                </a:solidFill>
              </a:rPr>
              <a:t>besoins</a:t>
            </a:r>
            <a:r>
              <a:rPr lang="es-ES" sz="1400" b="0" dirty="0" smtClean="0">
                <a:solidFill>
                  <a:srgbClr val="666666"/>
                </a:solidFill>
              </a:rPr>
              <a:t> des </a:t>
            </a:r>
            <a:r>
              <a:rPr lang="es-ES" sz="1400" b="0" dirty="0" err="1" smtClean="0">
                <a:solidFill>
                  <a:srgbClr val="666666"/>
                </a:solidFill>
              </a:rPr>
              <a:t>populations</a:t>
            </a:r>
            <a:r>
              <a:rPr lang="es-ES" sz="1400" b="0" dirty="0" smtClean="0">
                <a:solidFill>
                  <a:srgbClr val="666666"/>
                </a:solidFill>
              </a:rPr>
              <a:t> vivant </a:t>
            </a:r>
            <a:r>
              <a:rPr lang="es-ES" sz="1400" b="0" dirty="0" err="1" smtClean="0">
                <a:solidFill>
                  <a:srgbClr val="666666"/>
                </a:solidFill>
              </a:rPr>
              <a:t>dans</a:t>
            </a:r>
            <a:r>
              <a:rPr lang="es-ES" sz="1400" b="0" dirty="0" smtClean="0">
                <a:solidFill>
                  <a:srgbClr val="666666"/>
                </a:solidFill>
              </a:rPr>
              <a:t> les </a:t>
            </a:r>
            <a:r>
              <a:rPr lang="es-ES" sz="1400" b="0" dirty="0" err="1" smtClean="0">
                <a:solidFill>
                  <a:srgbClr val="666666"/>
                </a:solidFill>
              </a:rPr>
              <a:t>sites</a:t>
            </a:r>
            <a:r>
              <a:rPr lang="es-ES" sz="1400" b="0" dirty="0" smtClean="0">
                <a:solidFill>
                  <a:srgbClr val="666666"/>
                </a:solidFill>
              </a:rPr>
              <a:t> de </a:t>
            </a:r>
            <a:r>
              <a:rPr lang="es-ES" sz="1400" b="0" dirty="0" err="1" smtClean="0">
                <a:solidFill>
                  <a:srgbClr val="666666"/>
                </a:solidFill>
              </a:rPr>
              <a:t>déplacés</a:t>
            </a:r>
            <a:r>
              <a:rPr lang="es-ES" sz="1400" b="0" dirty="0" smtClean="0">
                <a:solidFill>
                  <a:srgbClr val="666666"/>
                </a:solidFill>
              </a:rPr>
              <a:t> en termes de </a:t>
            </a:r>
            <a:r>
              <a:rPr lang="es-ES" sz="1400" b="0" dirty="0" err="1" smtClean="0">
                <a:solidFill>
                  <a:srgbClr val="666666"/>
                </a:solidFill>
              </a:rPr>
              <a:t>moyens</a:t>
            </a:r>
            <a:r>
              <a:rPr lang="es-ES" sz="1400" b="0" dirty="0" smtClean="0">
                <a:solidFill>
                  <a:srgbClr val="666666"/>
                </a:solidFill>
              </a:rPr>
              <a:t> de </a:t>
            </a:r>
            <a:r>
              <a:rPr lang="es-ES" sz="1400" b="0" dirty="0" err="1" smtClean="0">
                <a:solidFill>
                  <a:srgbClr val="666666"/>
                </a:solidFill>
              </a:rPr>
              <a:t>subsistance</a:t>
            </a:r>
            <a:r>
              <a:rPr lang="es-ES" sz="1400" b="0" dirty="0" smtClean="0">
                <a:solidFill>
                  <a:srgbClr val="666666"/>
                </a:solidFill>
              </a:rPr>
              <a:t> </a:t>
            </a:r>
            <a:endParaRPr lang="es-ES" sz="1400" b="0" dirty="0">
              <a:solidFill>
                <a:srgbClr val="666666"/>
              </a:solidFill>
            </a:endParaRPr>
          </a:p>
        </p:txBody>
      </p:sp>
      <p:sp>
        <p:nvSpPr>
          <p:cNvPr id="13" name="Text Placeholder 12"/>
          <p:cNvSpPr>
            <a:spLocks noGrp="1"/>
          </p:cNvSpPr>
          <p:nvPr>
            <p:ph type="body" sz="quarter" idx="22"/>
          </p:nvPr>
        </p:nvSpPr>
        <p:spPr>
          <a:xfrm>
            <a:off x="4703211" y="4216916"/>
            <a:ext cx="2011626" cy="1044015"/>
          </a:xfrm>
        </p:spPr>
        <p:txBody>
          <a:bodyPr/>
          <a:lstStyle/>
          <a:p>
            <a:r>
              <a:rPr lang="fr-FR" sz="1400" b="0" dirty="0" smtClean="0">
                <a:solidFill>
                  <a:srgbClr val="666666"/>
                </a:solidFill>
              </a:rPr>
              <a:t>Evaluer les expériences d’assistance des populations vivant sur les sites de déplacés en termes de moyens de subsistance</a:t>
            </a:r>
            <a:endParaRPr lang="es-ES" sz="1400" b="0" dirty="0">
              <a:solidFill>
                <a:srgbClr val="666666"/>
              </a:solidFill>
            </a:endParaRPr>
          </a:p>
        </p:txBody>
      </p:sp>
      <p:sp>
        <p:nvSpPr>
          <p:cNvPr id="14" name="Text Placeholder 13"/>
          <p:cNvSpPr>
            <a:spLocks noGrp="1"/>
          </p:cNvSpPr>
          <p:nvPr>
            <p:ph type="body" sz="quarter" idx="23"/>
          </p:nvPr>
        </p:nvSpPr>
        <p:spPr>
          <a:xfrm>
            <a:off x="6822062" y="4216916"/>
            <a:ext cx="2137213" cy="1044016"/>
          </a:xfrm>
        </p:spPr>
        <p:txBody>
          <a:bodyPr/>
          <a:lstStyle/>
          <a:p>
            <a:r>
              <a:rPr lang="es-ES" sz="1400" b="0" dirty="0" err="1" smtClean="0">
                <a:solidFill>
                  <a:srgbClr val="666666"/>
                </a:solidFill>
              </a:rPr>
              <a:t>Evaluer</a:t>
            </a:r>
            <a:r>
              <a:rPr lang="es-ES" sz="1400" b="0" dirty="0" smtClean="0">
                <a:solidFill>
                  <a:srgbClr val="666666"/>
                </a:solidFill>
              </a:rPr>
              <a:t> </a:t>
            </a:r>
            <a:r>
              <a:rPr lang="es-ES" sz="1400" b="0" dirty="0" err="1" smtClean="0">
                <a:solidFill>
                  <a:srgbClr val="666666"/>
                </a:solidFill>
              </a:rPr>
              <a:t>l’impact</a:t>
            </a:r>
            <a:r>
              <a:rPr lang="es-ES" sz="1400" b="0" dirty="0" smtClean="0">
                <a:solidFill>
                  <a:srgbClr val="666666"/>
                </a:solidFill>
              </a:rPr>
              <a:t> du COVID-19 et des </a:t>
            </a:r>
            <a:r>
              <a:rPr lang="es-ES" sz="1400" b="0" dirty="0" err="1" smtClean="0">
                <a:solidFill>
                  <a:srgbClr val="666666"/>
                </a:solidFill>
              </a:rPr>
              <a:t>restrictions</a:t>
            </a:r>
            <a:r>
              <a:rPr lang="es-ES" sz="1400" b="0" dirty="0" smtClean="0">
                <a:solidFill>
                  <a:srgbClr val="666666"/>
                </a:solidFill>
              </a:rPr>
              <a:t> sur les </a:t>
            </a:r>
            <a:r>
              <a:rPr lang="es-ES" sz="1400" b="0" dirty="0" err="1" smtClean="0">
                <a:solidFill>
                  <a:srgbClr val="666666"/>
                </a:solidFill>
              </a:rPr>
              <a:t>moyens</a:t>
            </a:r>
            <a:r>
              <a:rPr lang="es-ES" sz="1400" b="0" dirty="0" smtClean="0">
                <a:solidFill>
                  <a:srgbClr val="666666"/>
                </a:solidFill>
              </a:rPr>
              <a:t> de </a:t>
            </a:r>
            <a:r>
              <a:rPr lang="es-ES" sz="1400" b="0" dirty="0" err="1" smtClean="0">
                <a:solidFill>
                  <a:srgbClr val="666666"/>
                </a:solidFill>
              </a:rPr>
              <a:t>subsistance</a:t>
            </a:r>
            <a:r>
              <a:rPr lang="es-ES" sz="1400" b="0" dirty="0" smtClean="0">
                <a:solidFill>
                  <a:srgbClr val="666666"/>
                </a:solidFill>
              </a:rPr>
              <a:t> des </a:t>
            </a:r>
            <a:r>
              <a:rPr lang="es-ES" sz="1400" b="0" dirty="0" err="1" smtClean="0">
                <a:solidFill>
                  <a:srgbClr val="666666"/>
                </a:solidFill>
              </a:rPr>
              <a:t>populations</a:t>
            </a:r>
            <a:r>
              <a:rPr lang="es-ES" sz="1400" b="0" dirty="0" smtClean="0">
                <a:solidFill>
                  <a:srgbClr val="666666"/>
                </a:solidFill>
              </a:rPr>
              <a:t> vivant </a:t>
            </a:r>
            <a:r>
              <a:rPr lang="es-ES" sz="1400" b="0" dirty="0" err="1" smtClean="0">
                <a:solidFill>
                  <a:srgbClr val="666666"/>
                </a:solidFill>
              </a:rPr>
              <a:t>dans</a:t>
            </a:r>
            <a:r>
              <a:rPr lang="es-ES" sz="1400" b="0" dirty="0" smtClean="0">
                <a:solidFill>
                  <a:srgbClr val="666666"/>
                </a:solidFill>
              </a:rPr>
              <a:t> les </a:t>
            </a:r>
            <a:r>
              <a:rPr lang="es-ES" sz="1400" b="0" dirty="0" err="1" smtClean="0">
                <a:solidFill>
                  <a:srgbClr val="666666"/>
                </a:solidFill>
              </a:rPr>
              <a:t>sites</a:t>
            </a:r>
            <a:r>
              <a:rPr lang="es-ES" sz="1400" b="0" dirty="0" smtClean="0">
                <a:solidFill>
                  <a:srgbClr val="666666"/>
                </a:solidFill>
              </a:rPr>
              <a:t> de </a:t>
            </a:r>
            <a:r>
              <a:rPr lang="es-ES" sz="1400" b="0" dirty="0" err="1" smtClean="0">
                <a:solidFill>
                  <a:srgbClr val="666666"/>
                </a:solidFill>
              </a:rPr>
              <a:t>déplacés</a:t>
            </a:r>
            <a:endParaRPr lang="es-ES" sz="1400" b="0" dirty="0" smtClean="0">
              <a:solidFill>
                <a:srgbClr val="666666"/>
              </a:solidFill>
            </a:endParaRPr>
          </a:p>
        </p:txBody>
      </p:sp>
      <p:sp>
        <p:nvSpPr>
          <p:cNvPr id="5" name="ZoneTexte 4"/>
          <p:cNvSpPr txBox="1"/>
          <p:nvPr/>
        </p:nvSpPr>
        <p:spPr>
          <a:xfrm>
            <a:off x="521483" y="1431180"/>
            <a:ext cx="8280026" cy="646331"/>
          </a:xfrm>
          <a:prstGeom prst="rect">
            <a:avLst/>
          </a:prstGeom>
          <a:noFill/>
        </p:spPr>
        <p:txBody>
          <a:bodyPr wrap="square" rtlCol="0">
            <a:spAutoFit/>
          </a:bodyPr>
          <a:lstStyle/>
          <a:p>
            <a:r>
              <a:rPr lang="fr-FR" b="1" dirty="0" smtClean="0">
                <a:solidFill>
                  <a:srgbClr val="EE5859"/>
                </a:solidFill>
                <a:latin typeface="Arial Narrow" panose="020B0606020202030204" pitchFamily="34" charset="0"/>
              </a:rPr>
              <a:t>Objectif général</a:t>
            </a:r>
          </a:p>
          <a:p>
            <a:endParaRPr lang="fr-FR" dirty="0"/>
          </a:p>
        </p:txBody>
      </p:sp>
      <p:sp>
        <p:nvSpPr>
          <p:cNvPr id="19" name="ZoneTexte 18"/>
          <p:cNvSpPr txBox="1"/>
          <p:nvPr/>
        </p:nvSpPr>
        <p:spPr>
          <a:xfrm>
            <a:off x="500088" y="1845754"/>
            <a:ext cx="8037979" cy="923330"/>
          </a:xfrm>
          <a:prstGeom prst="rect">
            <a:avLst/>
          </a:prstGeom>
          <a:noFill/>
        </p:spPr>
        <p:txBody>
          <a:bodyPr wrap="square" rtlCol="0">
            <a:spAutoFit/>
          </a:bodyPr>
          <a:lstStyle/>
          <a:p>
            <a:r>
              <a:rPr lang="fr-FR" b="1" dirty="0">
                <a:latin typeface="Arial Narrow" panose="020B0606020202030204" pitchFamily="34" charset="0"/>
              </a:rPr>
              <a:t>Informer la réponse humanitaire sur la situation et les </a:t>
            </a:r>
            <a:r>
              <a:rPr lang="fr-FR" b="1" dirty="0" smtClean="0">
                <a:latin typeface="Arial Narrow" panose="020B0606020202030204" pitchFamily="34" charset="0"/>
              </a:rPr>
              <a:t>besoins en </a:t>
            </a:r>
            <a:r>
              <a:rPr lang="fr-FR" b="1" dirty="0">
                <a:latin typeface="Arial Narrow" panose="020B0606020202030204" pitchFamily="34" charset="0"/>
              </a:rPr>
              <a:t>termes de moyens de subsistance des groupes de population vivant dans les sites de déplacés de la région de Diffa et </a:t>
            </a:r>
            <a:r>
              <a:rPr lang="fr-FR" b="1" dirty="0" smtClean="0">
                <a:latin typeface="Arial Narrow" panose="020B0606020202030204" pitchFamily="34" charset="0"/>
              </a:rPr>
              <a:t>affectés </a:t>
            </a:r>
            <a:r>
              <a:rPr lang="fr-FR" b="1" dirty="0">
                <a:latin typeface="Arial Narrow" panose="020B0606020202030204" pitchFamily="34" charset="0"/>
              </a:rPr>
              <a:t>par la crise du Lac Tchad </a:t>
            </a:r>
            <a:r>
              <a:rPr lang="fr-FR" dirty="0"/>
              <a:t>	</a:t>
            </a:r>
          </a:p>
        </p:txBody>
      </p:sp>
      <p:sp>
        <p:nvSpPr>
          <p:cNvPr id="20" name="ZoneTexte 19"/>
          <p:cNvSpPr txBox="1"/>
          <p:nvPr/>
        </p:nvSpPr>
        <p:spPr>
          <a:xfrm>
            <a:off x="500088" y="2775228"/>
            <a:ext cx="2372285" cy="646331"/>
          </a:xfrm>
          <a:prstGeom prst="rect">
            <a:avLst/>
          </a:prstGeom>
          <a:noFill/>
        </p:spPr>
        <p:txBody>
          <a:bodyPr wrap="square" rtlCol="0">
            <a:spAutoFit/>
          </a:bodyPr>
          <a:lstStyle/>
          <a:p>
            <a:r>
              <a:rPr lang="fr-FR" b="1" dirty="0" smtClean="0">
                <a:solidFill>
                  <a:srgbClr val="EE5859"/>
                </a:solidFill>
                <a:latin typeface="Arial Narrow" panose="020B0606020202030204" pitchFamily="34" charset="0"/>
              </a:rPr>
              <a:t>Objectifs spécifiques </a:t>
            </a:r>
          </a:p>
          <a:p>
            <a:endParaRPr lang="fr-FR" dirty="0"/>
          </a:p>
        </p:txBody>
      </p:sp>
      <p:cxnSp>
        <p:nvCxnSpPr>
          <p:cNvPr id="9" name="Connecteur droit avec flèche 8"/>
          <p:cNvCxnSpPr/>
          <p:nvPr/>
        </p:nvCxnSpPr>
        <p:spPr>
          <a:xfrm>
            <a:off x="695870" y="5373479"/>
            <a:ext cx="8128777" cy="0"/>
          </a:xfrm>
          <a:prstGeom prst="straightConnector1">
            <a:avLst/>
          </a:prstGeom>
          <a:ln>
            <a:solidFill>
              <a:srgbClr val="EE5859"/>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4" name="Espace réservé pour une image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a:xfrm>
            <a:off x="1153114" y="3440795"/>
            <a:ext cx="663575" cy="663575"/>
          </a:xfrm>
        </p:spPr>
      </p:pic>
      <p:pic>
        <p:nvPicPr>
          <p:cNvPr id="7" name="Espace réservé pour une image  6"/>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a:stretch>
            <a:fillRect/>
          </a:stretch>
        </p:blipFill>
        <p:spPr>
          <a:xfrm>
            <a:off x="5369668" y="3440795"/>
            <a:ext cx="663575" cy="663575"/>
          </a:xfrm>
        </p:spPr>
      </p:pic>
      <p:pic>
        <p:nvPicPr>
          <p:cNvPr id="11" name="Espace réservé pour une image  10"/>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a:stretch>
            <a:fillRect/>
          </a:stretch>
        </p:blipFill>
        <p:spPr>
          <a:xfrm>
            <a:off x="7477946" y="3440795"/>
            <a:ext cx="663575" cy="663575"/>
          </a:xfr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pic>
        <p:nvPicPr>
          <p:cNvPr id="10" name="Espace réservé pour une image  9"/>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a:stretch>
            <a:fillRect/>
          </a:stretch>
        </p:blipFill>
        <p:spPr>
          <a:xfrm>
            <a:off x="3067397" y="3421559"/>
            <a:ext cx="663575" cy="663575"/>
          </a:xfrm>
        </p:spPr>
      </p:pic>
    </p:spTree>
    <p:extLst>
      <p:ext uri="{BB962C8B-B14F-4D97-AF65-F5344CB8AC3E}">
        <p14:creationId xmlns:p14="http://schemas.microsoft.com/office/powerpoint/2010/main" val="285867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02</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Méthodologie</a:t>
            </a:r>
            <a:endParaRPr lang="es-E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0345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Couverture</a:t>
            </a:r>
            <a:r>
              <a:rPr lang="es-ES" dirty="0" smtClean="0"/>
              <a:t> géographique</a:t>
            </a:r>
            <a:endParaRPr lang="es-ES" dirty="0"/>
          </a:p>
        </p:txBody>
      </p:sp>
      <p:sp>
        <p:nvSpPr>
          <p:cNvPr id="13" name="Sous-titre 3"/>
          <p:cNvSpPr txBox="1">
            <a:spLocks/>
          </p:cNvSpPr>
          <p:nvPr/>
        </p:nvSpPr>
        <p:spPr>
          <a:xfrm>
            <a:off x="386176" y="1439649"/>
            <a:ext cx="8468732" cy="1293091"/>
          </a:xfrm>
          <a:prstGeom prst="rect">
            <a:avLst/>
          </a:prstGeom>
          <a:ln w="19050">
            <a:noFill/>
            <a:prstDash val="sysDot"/>
          </a:ln>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r-FR" sz="1400" b="0" dirty="0">
                <a:solidFill>
                  <a:srgbClr val="666666"/>
                </a:solidFill>
              </a:rPr>
              <a:t>La collecte de données de l’évaluation a été réalisée </a:t>
            </a:r>
            <a:r>
              <a:rPr lang="fr-FR" sz="1400" b="0" dirty="0" smtClean="0">
                <a:solidFill>
                  <a:srgbClr val="666666"/>
                </a:solidFill>
              </a:rPr>
              <a:t>via appel téléphonique avec des informateurs clés (IC) vivant dans les sites de déplacés de la région de </a:t>
            </a:r>
            <a:r>
              <a:rPr lang="fr-FR" sz="1400" b="0" dirty="0">
                <a:solidFill>
                  <a:srgbClr val="666666"/>
                </a:solidFill>
              </a:rPr>
              <a:t>Diffa ainsi que dans le </a:t>
            </a:r>
            <a:r>
              <a:rPr lang="fr-FR" sz="1400" b="0" dirty="0" smtClean="0">
                <a:solidFill>
                  <a:srgbClr val="666666"/>
                </a:solidFill>
              </a:rPr>
              <a:t>camp </a:t>
            </a:r>
            <a:r>
              <a:rPr lang="fr-FR" sz="1400" b="0" dirty="0">
                <a:solidFill>
                  <a:srgbClr val="666666"/>
                </a:solidFill>
              </a:rPr>
              <a:t>de réfugiés de Sayam Forage </a:t>
            </a:r>
            <a:r>
              <a:rPr lang="fr-FR" sz="1400" b="0" dirty="0" smtClean="0">
                <a:solidFill>
                  <a:srgbClr val="666666"/>
                </a:solidFill>
              </a:rPr>
              <a:t>entre le 25 et le 29 mai 2020. Elle a permis d’obtenir des données désagrégées par statut : PDI, réfugiés, retournés et non déplacés.</a:t>
            </a:r>
          </a:p>
          <a:p>
            <a:pPr algn="just">
              <a:lnSpc>
                <a:spcPct val="100000"/>
              </a:lnSpc>
            </a:pPr>
            <a:r>
              <a:rPr lang="fr-FR" sz="1400" b="0" dirty="0">
                <a:solidFill>
                  <a:srgbClr val="666666"/>
                </a:solidFill>
              </a:rPr>
              <a:t>Sur les 161 sites de déplacés et le camp de réfugié identifiés dans la région de Diffa, 124 sites de déplacés et le camp de réfugiés ont pu être couverts, soit un taux de couverture de 78% au niveau régional.</a:t>
            </a:r>
          </a:p>
        </p:txBody>
      </p:sp>
      <p:sp>
        <p:nvSpPr>
          <p:cNvPr id="3" name="Sous-titre 2"/>
          <p:cNvSpPr>
            <a:spLocks noGrp="1"/>
          </p:cNvSpPr>
          <p:nvPr>
            <p:ph type="subTitle" idx="1"/>
          </p:nvPr>
        </p:nvSpPr>
        <p:spPr>
          <a:xfrm>
            <a:off x="443953" y="2799104"/>
            <a:ext cx="3243716" cy="525931"/>
          </a:xfrm>
        </p:spPr>
        <p:txBody>
          <a:bodyPr/>
          <a:lstStyle/>
          <a:p>
            <a:r>
              <a:rPr lang="fr-CH" dirty="0" smtClean="0"/>
              <a:t>Taux de couverture</a:t>
            </a:r>
            <a:endParaRPr lang="fr-CH" dirty="0"/>
          </a:p>
        </p:txBody>
      </p:sp>
      <p:pic>
        <p:nvPicPr>
          <p:cNvPr id="6" name="Image 5"/>
          <p:cNvPicPr>
            <a:picLocks noChangeAspect="1"/>
          </p:cNvPicPr>
          <p:nvPr/>
        </p:nvPicPr>
        <p:blipFill>
          <a:blip r:embed="rId2"/>
          <a:stretch>
            <a:fillRect/>
          </a:stretch>
        </p:blipFill>
        <p:spPr>
          <a:xfrm>
            <a:off x="386176" y="3370566"/>
            <a:ext cx="5325266" cy="261976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4" name="ZoneTexte 3"/>
          <p:cNvSpPr txBox="1"/>
          <p:nvPr/>
        </p:nvSpPr>
        <p:spPr>
          <a:xfrm>
            <a:off x="5838437" y="3325035"/>
            <a:ext cx="3168072" cy="2462213"/>
          </a:xfrm>
          <a:prstGeom prst="rect">
            <a:avLst/>
          </a:prstGeom>
          <a:noFill/>
        </p:spPr>
        <p:txBody>
          <a:bodyPr wrap="square" rtlCol="0">
            <a:spAutoFit/>
          </a:bodyPr>
          <a:lstStyle/>
          <a:p>
            <a:r>
              <a:rPr lang="fr-FR" sz="1400" dirty="0" smtClean="0">
                <a:solidFill>
                  <a:srgbClr val="666666"/>
                </a:solidFill>
                <a:latin typeface="Arial Narrow" panose="020B0606020202030204" pitchFamily="34" charset="0"/>
                <a:cs typeface="Arial" panose="020B0604020202020204" pitchFamily="34" charset="0"/>
              </a:rPr>
              <a:t>Les </a:t>
            </a:r>
            <a:r>
              <a:rPr lang="fr-FR" sz="1400" dirty="0">
                <a:solidFill>
                  <a:srgbClr val="666666"/>
                </a:solidFill>
                <a:latin typeface="Arial Narrow" panose="020B0606020202030204" pitchFamily="34" charset="0"/>
                <a:cs typeface="Arial" panose="020B0604020202020204" pitchFamily="34" charset="0"/>
              </a:rPr>
              <a:t>taux de couverture </a:t>
            </a:r>
            <a:r>
              <a:rPr lang="fr-FR" sz="1400" dirty="0" smtClean="0">
                <a:solidFill>
                  <a:srgbClr val="666666"/>
                </a:solidFill>
                <a:latin typeface="Arial Narrow" panose="020B0606020202030204" pitchFamily="34" charset="0"/>
                <a:cs typeface="Arial" panose="020B0604020202020204" pitchFamily="34" charset="0"/>
              </a:rPr>
              <a:t>par département et </a:t>
            </a:r>
            <a:r>
              <a:rPr lang="fr-FR" sz="1400" dirty="0">
                <a:solidFill>
                  <a:srgbClr val="666666"/>
                </a:solidFill>
                <a:latin typeface="Arial Narrow" panose="020B0606020202030204" pitchFamily="34" charset="0"/>
                <a:cs typeface="Arial" panose="020B0604020202020204" pitchFamily="34" charset="0"/>
              </a:rPr>
              <a:t>par </a:t>
            </a:r>
            <a:r>
              <a:rPr lang="fr-FR" sz="1400" dirty="0" smtClean="0">
                <a:solidFill>
                  <a:srgbClr val="666666"/>
                </a:solidFill>
                <a:latin typeface="Arial Narrow" panose="020B0606020202030204" pitchFamily="34" charset="0"/>
                <a:cs typeface="Arial" panose="020B0604020202020204" pitchFamily="34" charset="0"/>
              </a:rPr>
              <a:t>statut </a:t>
            </a:r>
            <a:r>
              <a:rPr lang="fr-FR" sz="1400" dirty="0">
                <a:solidFill>
                  <a:srgbClr val="666666"/>
                </a:solidFill>
                <a:latin typeface="Arial Narrow" panose="020B0606020202030204" pitchFamily="34" charset="0"/>
                <a:cs typeface="Arial" panose="020B0604020202020204" pitchFamily="34" charset="0"/>
              </a:rPr>
              <a:t>sont présentés </a:t>
            </a:r>
            <a:r>
              <a:rPr lang="fr-FR" sz="1400" dirty="0" smtClean="0">
                <a:solidFill>
                  <a:srgbClr val="666666"/>
                </a:solidFill>
                <a:latin typeface="Arial Narrow" panose="020B0606020202030204" pitchFamily="34" charset="0"/>
                <a:cs typeface="Arial" panose="020B0604020202020204" pitchFamily="34" charset="0"/>
              </a:rPr>
              <a:t>ci-contre. </a:t>
            </a:r>
            <a:endParaRPr lang="fr-FR" sz="1400" dirty="0">
              <a:solidFill>
                <a:srgbClr val="666666"/>
              </a:solidFill>
              <a:latin typeface="Arial Narrow" panose="020B0606020202030204" pitchFamily="34" charset="0"/>
              <a:cs typeface="Arial" panose="020B0604020202020204" pitchFamily="34" charset="0"/>
            </a:endParaRPr>
          </a:p>
          <a:p>
            <a:r>
              <a:rPr lang="fr-FR" sz="1400" dirty="0" smtClean="0">
                <a:solidFill>
                  <a:srgbClr val="666666"/>
                </a:solidFill>
                <a:latin typeface="Arial Narrow" panose="020B0606020202030204" pitchFamily="34" charset="0"/>
                <a:cs typeface="Arial" panose="020B0604020202020204" pitchFamily="34" charset="0"/>
              </a:rPr>
              <a:t>La variation dans les taux </a:t>
            </a:r>
            <a:r>
              <a:rPr lang="fr-FR" sz="1400" dirty="0">
                <a:solidFill>
                  <a:srgbClr val="666666"/>
                </a:solidFill>
                <a:latin typeface="Arial Narrow" panose="020B0606020202030204" pitchFamily="34" charset="0"/>
                <a:cs typeface="Arial" panose="020B0604020202020204" pitchFamily="34" charset="0"/>
              </a:rPr>
              <a:t>de couverture </a:t>
            </a:r>
            <a:r>
              <a:rPr lang="fr-FR" sz="1400" dirty="0" smtClean="0">
                <a:solidFill>
                  <a:srgbClr val="666666"/>
                </a:solidFill>
                <a:latin typeface="Arial Narrow" panose="020B0606020202030204" pitchFamily="34" charset="0"/>
                <a:cs typeface="Arial" panose="020B0604020202020204" pitchFamily="34" charset="0"/>
              </a:rPr>
              <a:t>résulte </a:t>
            </a:r>
            <a:r>
              <a:rPr lang="fr-FR" sz="1400" dirty="0">
                <a:solidFill>
                  <a:srgbClr val="666666"/>
                </a:solidFill>
                <a:latin typeface="Arial Narrow" panose="020B0606020202030204" pitchFamily="34" charset="0"/>
                <a:cs typeface="Arial" panose="020B0604020202020204" pitchFamily="34" charset="0"/>
              </a:rPr>
              <a:t>de plusieurs </a:t>
            </a:r>
            <a:r>
              <a:rPr lang="fr-FR" sz="1400" dirty="0" smtClean="0">
                <a:solidFill>
                  <a:srgbClr val="666666"/>
                </a:solidFill>
                <a:latin typeface="Arial Narrow" panose="020B0606020202030204" pitchFamily="34" charset="0"/>
                <a:cs typeface="Arial" panose="020B0604020202020204" pitchFamily="34" charset="0"/>
              </a:rPr>
              <a:t>facteurs:</a:t>
            </a:r>
          </a:p>
          <a:p>
            <a:pPr marL="285750" indent="-285750">
              <a:buFontTx/>
              <a:buChar char="-"/>
            </a:pPr>
            <a:r>
              <a:rPr lang="fr-FR" sz="1400" dirty="0" smtClean="0">
                <a:solidFill>
                  <a:srgbClr val="666666"/>
                </a:solidFill>
                <a:latin typeface="Arial Narrow" panose="020B0606020202030204" pitchFamily="34" charset="0"/>
                <a:cs typeface="Arial" panose="020B0604020202020204" pitchFamily="34" charset="0"/>
              </a:rPr>
              <a:t>Présence ou non des </a:t>
            </a:r>
            <a:r>
              <a:rPr lang="fr-FR" sz="1400" dirty="0">
                <a:solidFill>
                  <a:srgbClr val="666666"/>
                </a:solidFill>
                <a:latin typeface="Arial Narrow" panose="020B0606020202030204" pitchFamily="34" charset="0"/>
                <a:cs typeface="Arial" panose="020B0604020202020204" pitchFamily="34" charset="0"/>
              </a:rPr>
              <a:t>communautés </a:t>
            </a:r>
            <a:r>
              <a:rPr lang="fr-FR" sz="1400" dirty="0" smtClean="0">
                <a:solidFill>
                  <a:srgbClr val="666666"/>
                </a:solidFill>
                <a:latin typeface="Arial Narrow" panose="020B0606020202030204" pitchFamily="34" charset="0"/>
                <a:cs typeface="Arial" panose="020B0604020202020204" pitchFamily="34" charset="0"/>
              </a:rPr>
              <a:t>dans</a:t>
            </a:r>
            <a:r>
              <a:rPr lang="fr-FR" sz="1400" dirty="0" smtClean="0">
                <a:solidFill>
                  <a:srgbClr val="666666"/>
                </a:solidFill>
                <a:latin typeface="Arial Narrow" panose="020B0606020202030204" pitchFamily="34" charset="0"/>
              </a:rPr>
              <a:t> </a:t>
            </a:r>
            <a:r>
              <a:rPr lang="fr-FR" sz="1400" dirty="0">
                <a:solidFill>
                  <a:srgbClr val="666666"/>
                </a:solidFill>
                <a:latin typeface="Arial Narrow" panose="020B0606020202030204" pitchFamily="34" charset="0"/>
              </a:rPr>
              <a:t>les </a:t>
            </a:r>
            <a:r>
              <a:rPr lang="fr-FR" sz="1400" dirty="0" smtClean="0">
                <a:solidFill>
                  <a:srgbClr val="666666"/>
                </a:solidFill>
                <a:latin typeface="Arial Narrow" panose="020B0606020202030204" pitchFamily="34" charset="0"/>
              </a:rPr>
              <a:t>sites;</a:t>
            </a:r>
          </a:p>
          <a:p>
            <a:pPr marL="285750" indent="-285750">
              <a:buFontTx/>
              <a:buChar char="-"/>
            </a:pPr>
            <a:r>
              <a:rPr lang="fr-FR" sz="1400" dirty="0" smtClean="0">
                <a:solidFill>
                  <a:srgbClr val="666666"/>
                </a:solidFill>
                <a:latin typeface="Arial Narrow" panose="020B0606020202030204" pitchFamily="34" charset="0"/>
              </a:rPr>
              <a:t>Difficultés liées à l’identification de contacts à distance; </a:t>
            </a:r>
          </a:p>
          <a:p>
            <a:pPr marL="285750" indent="-285750">
              <a:buFontTx/>
              <a:buChar char="-"/>
            </a:pPr>
            <a:r>
              <a:rPr lang="fr-FR" sz="1400" dirty="0" smtClean="0">
                <a:solidFill>
                  <a:srgbClr val="666666"/>
                </a:solidFill>
                <a:latin typeface="Arial Narrow" panose="020B0606020202030204" pitchFamily="34" charset="0"/>
              </a:rPr>
              <a:t>Manque de </a:t>
            </a:r>
            <a:r>
              <a:rPr lang="fr-FR" sz="1400" dirty="0">
                <a:solidFill>
                  <a:srgbClr val="666666"/>
                </a:solidFill>
                <a:latin typeface="Arial Narrow" panose="020B0606020202030204" pitchFamily="34" charset="0"/>
              </a:rPr>
              <a:t>couverture réseau au moment de </a:t>
            </a:r>
            <a:r>
              <a:rPr lang="fr-FR" sz="1400" dirty="0" smtClean="0">
                <a:solidFill>
                  <a:srgbClr val="666666"/>
                </a:solidFill>
                <a:latin typeface="Arial Narrow" panose="020B0606020202030204" pitchFamily="34" charset="0"/>
              </a:rPr>
              <a:t>la collecte de données </a:t>
            </a:r>
            <a:r>
              <a:rPr lang="fr-FR" sz="1400" dirty="0">
                <a:solidFill>
                  <a:srgbClr val="666666"/>
                </a:solidFill>
                <a:latin typeface="Arial Narrow" panose="020B0606020202030204" pitchFamily="34" charset="0"/>
              </a:rPr>
              <a:t>pour joindre les </a:t>
            </a:r>
            <a:r>
              <a:rPr lang="fr-FR" sz="1400" dirty="0" smtClean="0">
                <a:solidFill>
                  <a:srgbClr val="666666"/>
                </a:solidFill>
                <a:latin typeface="Arial Narrow" panose="020B0606020202030204" pitchFamily="34" charset="0"/>
              </a:rPr>
              <a:t>IC.. </a:t>
            </a:r>
            <a:endParaRPr lang="fr-CH" sz="1400" dirty="0">
              <a:solidFill>
                <a:srgbClr val="666666"/>
              </a:solidFill>
              <a:latin typeface="Arial Narrow" panose="020B0606020202030204" pitchFamily="34" charset="0"/>
            </a:endParaRPr>
          </a:p>
        </p:txBody>
      </p:sp>
    </p:spTree>
    <p:extLst>
      <p:ext uri="{BB962C8B-B14F-4D97-AF65-F5344CB8AC3E}">
        <p14:creationId xmlns:p14="http://schemas.microsoft.com/office/powerpoint/2010/main" val="374724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Couverture</a:t>
            </a:r>
            <a:r>
              <a:rPr lang="es-ES" dirty="0" smtClean="0"/>
              <a:t> </a:t>
            </a:r>
            <a:r>
              <a:rPr lang="es-ES" dirty="0" err="1" smtClean="0"/>
              <a:t>géographique</a:t>
            </a:r>
            <a:endParaRPr lang="es-ES" dirty="0"/>
          </a:p>
        </p:txBody>
      </p:sp>
      <p:sp>
        <p:nvSpPr>
          <p:cNvPr id="16" name="Sous-titre 3"/>
          <p:cNvSpPr txBox="1">
            <a:spLocks/>
          </p:cNvSpPr>
          <p:nvPr/>
        </p:nvSpPr>
        <p:spPr>
          <a:xfrm>
            <a:off x="506275" y="1930400"/>
            <a:ext cx="8468732" cy="4123266"/>
          </a:xfrm>
          <a:prstGeom prst="rect">
            <a:avLst/>
          </a:prstGeom>
          <a:ln w="19050">
            <a:noFill/>
            <a:prstDash val="sysDot"/>
          </a:ln>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endParaRPr lang="fr-FR" sz="1600" dirty="0">
              <a:solidFill>
                <a:srgbClr val="666666"/>
              </a:solidFill>
            </a:endParaRPr>
          </a:p>
        </p:txBody>
      </p:sp>
      <p:sp>
        <p:nvSpPr>
          <p:cNvPr id="48" name="ZoneTexte 47"/>
          <p:cNvSpPr txBox="1"/>
          <p:nvPr/>
        </p:nvSpPr>
        <p:spPr>
          <a:xfrm>
            <a:off x="647700" y="1533525"/>
            <a:ext cx="7826316" cy="369332"/>
          </a:xfrm>
          <a:prstGeom prst="rect">
            <a:avLst/>
          </a:prstGeom>
          <a:noFill/>
        </p:spPr>
        <p:txBody>
          <a:bodyPr wrap="square" rtlCol="0">
            <a:spAutoFit/>
          </a:bodyPr>
          <a:lstStyle/>
          <a:p>
            <a:endParaRPr lang="fr-FR" dirty="0"/>
          </a:p>
        </p:txBody>
      </p:sp>
      <p:pic>
        <p:nvPicPr>
          <p:cNvPr id="4" name="Image 3"/>
          <p:cNvPicPr>
            <a:picLocks noChangeAspect="1"/>
          </p:cNvPicPr>
          <p:nvPr/>
        </p:nvPicPr>
        <p:blipFill>
          <a:blip r:embed="rId2"/>
          <a:stretch>
            <a:fillRect/>
          </a:stretch>
        </p:blipFill>
        <p:spPr>
          <a:xfrm>
            <a:off x="2119977" y="1672011"/>
            <a:ext cx="5241328" cy="357237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
        <p:nvSpPr>
          <p:cNvPr id="7" name="Sous-titre 3"/>
          <p:cNvSpPr txBox="1">
            <a:spLocks/>
          </p:cNvSpPr>
          <p:nvPr/>
        </p:nvSpPr>
        <p:spPr>
          <a:xfrm>
            <a:off x="195730" y="1323205"/>
            <a:ext cx="8468732" cy="349259"/>
          </a:xfrm>
          <a:prstGeom prst="rect">
            <a:avLst/>
          </a:prstGeom>
          <a:ln w="19050">
            <a:noFill/>
            <a:prstDash val="sysDot"/>
          </a:ln>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r-FR" sz="1400" dirty="0" smtClean="0">
                <a:solidFill>
                  <a:srgbClr val="666666"/>
                </a:solidFill>
              </a:rPr>
              <a:t>Carte 1. Taux de couverture de l’évaluation par commune</a:t>
            </a:r>
            <a:endParaRPr lang="fr-FR" sz="1400" dirty="0">
              <a:solidFill>
                <a:srgbClr val="666666"/>
              </a:solidFill>
            </a:endParaRPr>
          </a:p>
        </p:txBody>
      </p:sp>
      <p:pic>
        <p:nvPicPr>
          <p:cNvPr id="8" name="Imag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 y="5262038"/>
            <a:ext cx="9143999" cy="10402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730" y="5761703"/>
            <a:ext cx="310545" cy="98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195729" y="6157313"/>
            <a:ext cx="310545" cy="98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8600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Méthodologie</a:t>
            </a:r>
            <a:endParaRPr lang="es-ES" dirty="0"/>
          </a:p>
        </p:txBody>
      </p:sp>
      <p:sp>
        <p:nvSpPr>
          <p:cNvPr id="13" name="Sous-titre 3"/>
          <p:cNvSpPr txBox="1">
            <a:spLocks/>
          </p:cNvSpPr>
          <p:nvPr/>
        </p:nvSpPr>
        <p:spPr>
          <a:xfrm>
            <a:off x="386176" y="1319134"/>
            <a:ext cx="8127287" cy="47098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smtClean="0"/>
              <a:t>Volet quantitatif (entretiens structurés)</a:t>
            </a:r>
            <a:endParaRPr lang="fr-FR" sz="2000" dirty="0"/>
          </a:p>
        </p:txBody>
      </p:sp>
      <p:sp>
        <p:nvSpPr>
          <p:cNvPr id="5" name="Rectangle 4"/>
          <p:cNvSpPr/>
          <p:nvPr/>
        </p:nvSpPr>
        <p:spPr>
          <a:xfrm>
            <a:off x="905435" y="2082238"/>
            <a:ext cx="1828800" cy="62752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Personnes déplacées internes</a:t>
            </a:r>
            <a:endParaRPr lang="fr-FR" sz="1400" b="1" dirty="0">
              <a:solidFill>
                <a:schemeClr val="bg1"/>
              </a:solidFill>
              <a:latin typeface="Arial Narrow" panose="020B0606020202030204" pitchFamily="34" charset="0"/>
            </a:endParaRPr>
          </a:p>
        </p:txBody>
      </p:sp>
      <p:sp>
        <p:nvSpPr>
          <p:cNvPr id="14" name="Rectangle 13"/>
          <p:cNvSpPr/>
          <p:nvPr/>
        </p:nvSpPr>
        <p:spPr>
          <a:xfrm>
            <a:off x="905435" y="2844170"/>
            <a:ext cx="1828800" cy="6281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Personnes réfugiées</a:t>
            </a:r>
            <a:endParaRPr lang="fr-FR" sz="1400" b="1" dirty="0">
              <a:solidFill>
                <a:schemeClr val="bg1"/>
              </a:solidFill>
              <a:latin typeface="Arial Narrow" panose="020B0606020202030204" pitchFamily="34" charset="0"/>
            </a:endParaRPr>
          </a:p>
        </p:txBody>
      </p:sp>
      <p:sp>
        <p:nvSpPr>
          <p:cNvPr id="15" name="Rectangle 14"/>
          <p:cNvSpPr/>
          <p:nvPr/>
        </p:nvSpPr>
        <p:spPr>
          <a:xfrm>
            <a:off x="905435" y="3606732"/>
            <a:ext cx="1828800" cy="6281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Personnes retournées</a:t>
            </a:r>
            <a:endParaRPr lang="fr-FR" sz="1400" b="1" dirty="0">
              <a:solidFill>
                <a:schemeClr val="bg1"/>
              </a:solidFill>
              <a:latin typeface="Arial Narrow" panose="020B0606020202030204" pitchFamily="34" charset="0"/>
            </a:endParaRPr>
          </a:p>
        </p:txBody>
      </p:sp>
      <p:sp>
        <p:nvSpPr>
          <p:cNvPr id="19" name="ZoneTexte 18"/>
          <p:cNvSpPr txBox="1"/>
          <p:nvPr/>
        </p:nvSpPr>
        <p:spPr>
          <a:xfrm>
            <a:off x="5814730" y="2228004"/>
            <a:ext cx="1903593" cy="338554"/>
          </a:xfrm>
          <a:prstGeom prst="rect">
            <a:avLst/>
          </a:prstGeom>
          <a:noFill/>
          <a:ln>
            <a:solidFill>
              <a:srgbClr val="EE5859"/>
            </a:solidFill>
            <a:prstDash val="sysDash"/>
          </a:ln>
        </p:spPr>
        <p:txBody>
          <a:bodyPr wrap="square" rtlCol="0">
            <a:spAutoFit/>
          </a:bodyPr>
          <a:lstStyle/>
          <a:p>
            <a:r>
              <a:rPr lang="fr-FR" sz="1600" dirty="0" smtClean="0">
                <a:latin typeface="Arial Narrow" panose="020B0606020202030204" pitchFamily="34" charset="0"/>
              </a:rPr>
              <a:t>Entretiens avec 102 IC</a:t>
            </a:r>
            <a:endParaRPr lang="fr-FR" sz="1600" dirty="0">
              <a:latin typeface="Arial Narrow" panose="020B0606020202030204" pitchFamily="34" charset="0"/>
            </a:endParaRPr>
          </a:p>
        </p:txBody>
      </p:sp>
      <p:sp>
        <p:nvSpPr>
          <p:cNvPr id="22" name="ZoneTexte 21"/>
          <p:cNvSpPr txBox="1"/>
          <p:nvPr/>
        </p:nvSpPr>
        <p:spPr>
          <a:xfrm>
            <a:off x="5814730" y="2989945"/>
            <a:ext cx="1903593" cy="338554"/>
          </a:xfrm>
          <a:prstGeom prst="rect">
            <a:avLst/>
          </a:prstGeom>
          <a:noFill/>
          <a:ln>
            <a:solidFill>
              <a:srgbClr val="EE5859"/>
            </a:solidFill>
            <a:prstDash val="sysDash"/>
          </a:ln>
        </p:spPr>
        <p:txBody>
          <a:bodyPr wrap="square" rtlCol="0">
            <a:spAutoFit/>
          </a:bodyPr>
          <a:lstStyle/>
          <a:p>
            <a:r>
              <a:rPr lang="fr-FR" sz="1600" dirty="0" smtClean="0">
                <a:latin typeface="Arial Narrow" panose="020B0606020202030204" pitchFamily="34" charset="0"/>
              </a:rPr>
              <a:t>Entretiens avec 91 IC</a:t>
            </a:r>
            <a:endParaRPr lang="fr-FR" sz="1400" i="1" dirty="0">
              <a:latin typeface="Arial Narrow" panose="020B0606020202030204" pitchFamily="34" charset="0"/>
            </a:endParaRPr>
          </a:p>
        </p:txBody>
      </p:sp>
      <p:sp>
        <p:nvSpPr>
          <p:cNvPr id="23" name="ZoneTexte 22"/>
          <p:cNvSpPr txBox="1"/>
          <p:nvPr/>
        </p:nvSpPr>
        <p:spPr>
          <a:xfrm>
            <a:off x="5814730" y="3751886"/>
            <a:ext cx="1903593" cy="338554"/>
          </a:xfrm>
          <a:prstGeom prst="rect">
            <a:avLst/>
          </a:prstGeom>
          <a:noFill/>
          <a:ln>
            <a:solidFill>
              <a:srgbClr val="EE5859"/>
            </a:solidFill>
            <a:prstDash val="sysDash"/>
          </a:ln>
        </p:spPr>
        <p:txBody>
          <a:bodyPr wrap="square" rtlCol="0">
            <a:spAutoFit/>
          </a:bodyPr>
          <a:lstStyle/>
          <a:p>
            <a:r>
              <a:rPr lang="fr-FR" sz="1600" dirty="0" smtClean="0">
                <a:latin typeface="Arial Narrow" panose="020B0606020202030204" pitchFamily="34" charset="0"/>
              </a:rPr>
              <a:t>Entretiens avec 20 IC</a:t>
            </a:r>
            <a:endParaRPr lang="fr-FR" sz="1400" i="1" dirty="0">
              <a:latin typeface="Arial Narrow" panose="020B0606020202030204" pitchFamily="34" charset="0"/>
            </a:endParaRPr>
          </a:p>
        </p:txBody>
      </p:sp>
      <p:cxnSp>
        <p:nvCxnSpPr>
          <p:cNvPr id="28" name="Connecteur droit 27"/>
          <p:cNvCxnSpPr>
            <a:stCxn id="15" idx="3"/>
            <a:endCxn id="23" idx="1"/>
          </p:cNvCxnSpPr>
          <p:nvPr/>
        </p:nvCxnSpPr>
        <p:spPr>
          <a:xfrm>
            <a:off x="2734235" y="3920812"/>
            <a:ext cx="3080495" cy="351"/>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814730" y="4513827"/>
            <a:ext cx="1903593" cy="338554"/>
          </a:xfrm>
          <a:prstGeom prst="rect">
            <a:avLst/>
          </a:prstGeom>
          <a:noFill/>
          <a:ln>
            <a:solidFill>
              <a:srgbClr val="EE5859"/>
            </a:solidFill>
            <a:prstDash val="sysDash"/>
          </a:ln>
        </p:spPr>
        <p:txBody>
          <a:bodyPr wrap="square" rtlCol="0">
            <a:spAutoFit/>
          </a:bodyPr>
          <a:lstStyle/>
          <a:p>
            <a:r>
              <a:rPr lang="fr-FR" sz="1600" dirty="0" smtClean="0">
                <a:latin typeface="Arial Narrow" panose="020B0606020202030204" pitchFamily="34" charset="0"/>
              </a:rPr>
              <a:t>Entretiens avec 100 IC</a:t>
            </a:r>
          </a:p>
        </p:txBody>
      </p:sp>
      <p:cxnSp>
        <p:nvCxnSpPr>
          <p:cNvPr id="33" name="Connecteur droit 32"/>
          <p:cNvCxnSpPr>
            <a:endCxn id="30" idx="1"/>
          </p:cNvCxnSpPr>
          <p:nvPr/>
        </p:nvCxnSpPr>
        <p:spPr>
          <a:xfrm>
            <a:off x="2734235" y="4667717"/>
            <a:ext cx="3080495" cy="15387"/>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05435" y="4369295"/>
            <a:ext cx="1828800" cy="62761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Arial Narrow" panose="020B0606020202030204" pitchFamily="34" charset="0"/>
              </a:rPr>
              <a:t>Personnes non déplacées</a:t>
            </a:r>
            <a:endParaRPr lang="fr-FR" sz="1400" b="1" dirty="0">
              <a:solidFill>
                <a:schemeClr val="bg1"/>
              </a:solidFill>
              <a:latin typeface="Arial Narrow" panose="020B0606020202030204" pitchFamily="34" charset="0"/>
            </a:endParaRPr>
          </a:p>
        </p:txBody>
      </p:sp>
      <p:cxnSp>
        <p:nvCxnSpPr>
          <p:cNvPr id="37" name="Connecteur droit 36"/>
          <p:cNvCxnSpPr>
            <a:stCxn id="14" idx="3"/>
            <a:endCxn id="22" idx="1"/>
          </p:cNvCxnSpPr>
          <p:nvPr/>
        </p:nvCxnSpPr>
        <p:spPr>
          <a:xfrm>
            <a:off x="2734235" y="3158250"/>
            <a:ext cx="3080495" cy="972"/>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5" idx="3"/>
            <a:endCxn id="19" idx="1"/>
          </p:cNvCxnSpPr>
          <p:nvPr/>
        </p:nvCxnSpPr>
        <p:spPr>
          <a:xfrm>
            <a:off x="2734235" y="2396003"/>
            <a:ext cx="3080495" cy="1278"/>
          </a:xfrm>
          <a:prstGeom prst="line">
            <a:avLst/>
          </a:prstGeom>
          <a:ln>
            <a:solidFill>
              <a:srgbClr val="66666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151267" y="1811724"/>
            <a:ext cx="2415748" cy="369332"/>
          </a:xfrm>
          <a:prstGeom prst="rect">
            <a:avLst/>
          </a:prstGeom>
          <a:noFill/>
        </p:spPr>
        <p:txBody>
          <a:bodyPr wrap="square" rtlCol="0">
            <a:spAutoFit/>
          </a:bodyPr>
          <a:lstStyle/>
          <a:p>
            <a:pPr algn="ctr"/>
            <a:r>
              <a:rPr lang="fr-CH" dirty="0" smtClean="0">
                <a:solidFill>
                  <a:srgbClr val="666666"/>
                </a:solidFill>
                <a:latin typeface="Arial Narrow" panose="020B0606020202030204" pitchFamily="34" charset="0"/>
              </a:rPr>
              <a:t>Appels téléphoniques</a:t>
            </a:r>
            <a:endParaRPr lang="fr-CH" dirty="0">
              <a:solidFill>
                <a:srgbClr val="666666"/>
              </a:solidFill>
              <a:latin typeface="Arial Narrow" panose="020B0606020202030204" pitchFamily="34" charset="0"/>
            </a:endParaRPr>
          </a:p>
        </p:txBody>
      </p:sp>
      <p:sp>
        <p:nvSpPr>
          <p:cNvPr id="49" name="Sous-titre 3"/>
          <p:cNvSpPr txBox="1">
            <a:spLocks/>
          </p:cNvSpPr>
          <p:nvPr/>
        </p:nvSpPr>
        <p:spPr>
          <a:xfrm>
            <a:off x="386447" y="4928112"/>
            <a:ext cx="7815061"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smtClean="0"/>
              <a:t>Volet qualitatif (entretiens semi-structurés)</a:t>
            </a:r>
            <a:endParaRPr lang="fr-FR" sz="2000" dirty="0"/>
          </a:p>
        </p:txBody>
      </p:sp>
      <p:sp>
        <p:nvSpPr>
          <p:cNvPr id="50" name="ZoneTexte 49"/>
          <p:cNvSpPr txBox="1"/>
          <p:nvPr/>
        </p:nvSpPr>
        <p:spPr>
          <a:xfrm>
            <a:off x="905435" y="5536329"/>
            <a:ext cx="7764555" cy="523220"/>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Entretiens individuels et de groupes avec des membres de sept organisations (IC) intervenant dans la région de Diffa via des programmes portant sur les moyens de subsistance des populations vivant dans les sites de déplacés.</a:t>
            </a:r>
            <a:endParaRPr lang="fr-FR" sz="1400" dirty="0">
              <a:solidFill>
                <a:srgbClr val="58585A"/>
              </a:solidFill>
              <a:latin typeface="Arial Narrow" panose="020B0606020202030204" pitchFamily="34" charset="0"/>
            </a:endParaRP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380651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Analyse</a:t>
            </a:r>
            <a:r>
              <a:rPr lang="es-ES" dirty="0" smtClean="0"/>
              <a:t> des </a:t>
            </a:r>
            <a:r>
              <a:rPr lang="es-ES" dirty="0" err="1" smtClean="0"/>
              <a:t>données</a:t>
            </a:r>
            <a:endParaRPr lang="es-ES" dirty="0"/>
          </a:p>
        </p:txBody>
      </p:sp>
      <p:sp>
        <p:nvSpPr>
          <p:cNvPr id="13" name="Sous-titre 3"/>
          <p:cNvSpPr txBox="1">
            <a:spLocks/>
          </p:cNvSpPr>
          <p:nvPr/>
        </p:nvSpPr>
        <p:spPr>
          <a:xfrm>
            <a:off x="726689" y="1445942"/>
            <a:ext cx="7815061"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smtClean="0"/>
              <a:t>Volet quantitatif</a:t>
            </a:r>
            <a:endParaRPr lang="fr-FR" sz="2000" dirty="0"/>
          </a:p>
        </p:txBody>
      </p:sp>
      <p:sp>
        <p:nvSpPr>
          <p:cNvPr id="14" name="Rectangle 13"/>
          <p:cNvSpPr/>
          <p:nvPr/>
        </p:nvSpPr>
        <p:spPr>
          <a:xfrm>
            <a:off x="1218128" y="2576463"/>
            <a:ext cx="2199341" cy="62752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Arial Narrow" panose="020B0606020202030204" pitchFamily="34" charset="0"/>
              </a:rPr>
              <a:t>Agrégation par site</a:t>
            </a:r>
            <a:endParaRPr lang="fr-FR" sz="1400" b="1" dirty="0">
              <a:latin typeface="Arial Narrow" panose="020B0606020202030204" pitchFamily="34" charset="0"/>
            </a:endParaRPr>
          </a:p>
        </p:txBody>
      </p:sp>
      <p:sp>
        <p:nvSpPr>
          <p:cNvPr id="15" name="Rectangle 14"/>
          <p:cNvSpPr/>
          <p:nvPr/>
        </p:nvSpPr>
        <p:spPr>
          <a:xfrm>
            <a:off x="5349538" y="2576464"/>
            <a:ext cx="2187383" cy="62752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Arial Narrow" panose="020B0606020202030204" pitchFamily="34" charset="0"/>
              </a:rPr>
              <a:t>Désagrégation par statut</a:t>
            </a:r>
            <a:endParaRPr lang="fr-FR" sz="1400" b="1" dirty="0">
              <a:latin typeface="Arial Narrow" panose="020B0606020202030204" pitchFamily="34" charset="0"/>
            </a:endParaRPr>
          </a:p>
        </p:txBody>
      </p:sp>
      <p:cxnSp>
        <p:nvCxnSpPr>
          <p:cNvPr id="8" name="Connecteur droit avec flèche 7"/>
          <p:cNvCxnSpPr>
            <a:stCxn id="14" idx="2"/>
          </p:cNvCxnSpPr>
          <p:nvPr/>
        </p:nvCxnSpPr>
        <p:spPr>
          <a:xfrm flipH="1">
            <a:off x="2307266" y="3203992"/>
            <a:ext cx="10533" cy="919647"/>
          </a:xfrm>
          <a:prstGeom prst="straightConnector1">
            <a:avLst/>
          </a:prstGeom>
          <a:ln>
            <a:solidFill>
              <a:srgbClr val="4D4D4D"/>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41986" y="4323337"/>
            <a:ext cx="3751626" cy="738664"/>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Pondération en fonction du nombre d’informateurs clés interrogés par site pour que chaque site compte pour un dans l’analyse des données</a:t>
            </a:r>
            <a:endParaRPr lang="fr-FR" sz="1400" dirty="0">
              <a:solidFill>
                <a:srgbClr val="58585A"/>
              </a:solidFill>
              <a:latin typeface="Arial Narrow" panose="020B0606020202030204" pitchFamily="34" charset="0"/>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88" y="6298826"/>
            <a:ext cx="531466" cy="531466"/>
          </a:xfrm>
          <a:prstGeom prst="rect">
            <a:avLst/>
          </a:prstGeom>
        </p:spPr>
      </p:pic>
    </p:spTree>
    <p:extLst>
      <p:ext uri="{BB962C8B-B14F-4D97-AF65-F5344CB8AC3E}">
        <p14:creationId xmlns:p14="http://schemas.microsoft.com/office/powerpoint/2010/main" val="809555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133</TotalTime>
  <Words>3108</Words>
  <Application>Microsoft Office PowerPoint</Application>
  <PresentationFormat>Affichage à l'écran (4:3)</PresentationFormat>
  <Paragraphs>206</Paragraphs>
  <Slides>37</Slides>
  <Notes>13</Notes>
  <HiddenSlides>0</HiddenSlides>
  <MMClips>0</MMClips>
  <ScaleCrop>false</ScaleCrop>
  <HeadingPairs>
    <vt:vector size="6" baseType="variant">
      <vt:variant>
        <vt:lpstr>Polices utilisées</vt:lpstr>
      </vt:variant>
      <vt:variant>
        <vt:i4>4</vt:i4>
      </vt:variant>
      <vt:variant>
        <vt:lpstr>Thème</vt:lpstr>
      </vt:variant>
      <vt:variant>
        <vt:i4>10</vt:i4>
      </vt:variant>
      <vt:variant>
        <vt:lpstr>Titres des diapositives</vt:lpstr>
      </vt:variant>
      <vt:variant>
        <vt:i4>37</vt:i4>
      </vt:variant>
    </vt:vector>
  </HeadingPairs>
  <TitlesOfParts>
    <vt:vector size="51" baseType="lpstr">
      <vt:lpstr>Arial</vt:lpstr>
      <vt:lpstr>Arial Narrow</vt:lpstr>
      <vt:lpstr>Calibri</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Evaluation moyens de subsistance dans la région de Diffa </vt:lpstr>
      <vt:lpstr>01</vt:lpstr>
      <vt:lpstr>Contexte</vt:lpstr>
      <vt:lpstr>Objectifs </vt:lpstr>
      <vt:lpstr>02</vt:lpstr>
      <vt:lpstr>Couverture géographique</vt:lpstr>
      <vt:lpstr>Couverture géographique</vt:lpstr>
      <vt:lpstr>Méthodologie</vt:lpstr>
      <vt:lpstr>Analyse des données</vt:lpstr>
      <vt:lpstr>Limites de l’évaluation</vt:lpstr>
      <vt:lpstr>03</vt:lpstr>
      <vt:lpstr>Moyens de subsistance des ménages</vt:lpstr>
      <vt:lpstr>Accès moyens de subsistance</vt:lpstr>
      <vt:lpstr>Principales activités impactées</vt:lpstr>
      <vt:lpstr>Principales activités impactées par statut</vt:lpstr>
      <vt:lpstr>Principales raisons des perturbations</vt:lpstr>
      <vt:lpstr>Difficultés : groupes vulnérables</vt:lpstr>
      <vt:lpstr>Difficultés : Exploitation agricole </vt:lpstr>
      <vt:lpstr>Difficultés : exploitation du bétail</vt:lpstr>
      <vt:lpstr>Equipements de stockage</vt:lpstr>
      <vt:lpstr>04</vt:lpstr>
      <vt:lpstr>Budget des ménages</vt:lpstr>
      <vt:lpstr>Budget des ménages</vt:lpstr>
      <vt:lpstr>Budget des ménages</vt:lpstr>
      <vt:lpstr>Budget des ménages</vt:lpstr>
      <vt:lpstr>05</vt:lpstr>
      <vt:lpstr>Principales stratégies d’adaptation</vt:lpstr>
      <vt:lpstr>06</vt:lpstr>
      <vt:lpstr>Accessibilité des marchés </vt:lpstr>
      <vt:lpstr>Accessibilité des marchés </vt:lpstr>
      <vt:lpstr>07</vt:lpstr>
      <vt:lpstr>Assistance</vt:lpstr>
      <vt:lpstr>Difficultés : Exploitation agricole </vt:lpstr>
      <vt:lpstr>Assistance</vt:lpstr>
      <vt:lpstr>Assistance</vt:lpstr>
      <vt:lpstr>Présentation PowerPoint</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REACH NER 1</cp:lastModifiedBy>
  <cp:revision>1201</cp:revision>
  <dcterms:created xsi:type="dcterms:W3CDTF">2018-03-16T14:29:28Z</dcterms:created>
  <dcterms:modified xsi:type="dcterms:W3CDTF">2020-07-01T16:33:22Z</dcterms:modified>
</cp:coreProperties>
</file>