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0.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3.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6.xml" ContentType="application/vnd.openxmlformats-officedocument.themeOverride+xml"/>
  <Override PartName="/ppt/notesSlides/notesSlide2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7.xml" ContentType="application/vnd.openxmlformats-officedocument.themeOverride+xml"/>
  <Override PartName="/ppt/notesSlides/notesSlide2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8.xml" ContentType="application/vnd.openxmlformats-officedocument.themeOverride+xml"/>
  <Override PartName="/ppt/notesSlides/notesSlide2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9.xml" ContentType="application/vnd.openxmlformats-officedocument.themeOverride+xml"/>
  <Override PartName="/ppt/notesSlides/notesSlide2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0.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 id="2147483681" r:id="rId3"/>
    <p:sldMasterId id="2147483686" r:id="rId4"/>
    <p:sldMasterId id="2147483696" r:id="rId5"/>
    <p:sldMasterId id="2147483701" r:id="rId6"/>
    <p:sldMasterId id="2147483711" r:id="rId7"/>
    <p:sldMasterId id="2147483716" r:id="rId8"/>
    <p:sldMasterId id="2147483720" r:id="rId9"/>
    <p:sldMasterId id="2147483724" r:id="rId10"/>
    <p:sldMasterId id="2147483734" r:id="rId11"/>
  </p:sldMasterIdLst>
  <p:notesMasterIdLst>
    <p:notesMasterId r:id="rId63"/>
  </p:notesMasterIdLst>
  <p:sldIdLst>
    <p:sldId id="385" r:id="rId12"/>
    <p:sldId id="468" r:id="rId13"/>
    <p:sldId id="479" r:id="rId14"/>
    <p:sldId id="452" r:id="rId15"/>
    <p:sldId id="469" r:id="rId16"/>
    <p:sldId id="470" r:id="rId17"/>
    <p:sldId id="471" r:id="rId18"/>
    <p:sldId id="473" r:id="rId19"/>
    <p:sldId id="463" r:id="rId20"/>
    <p:sldId id="464" r:id="rId21"/>
    <p:sldId id="418" r:id="rId22"/>
    <p:sldId id="424" r:id="rId23"/>
    <p:sldId id="478" r:id="rId24"/>
    <p:sldId id="419" r:id="rId25"/>
    <p:sldId id="425" r:id="rId26"/>
    <p:sldId id="421" r:id="rId27"/>
    <p:sldId id="427" r:id="rId28"/>
    <p:sldId id="423" r:id="rId29"/>
    <p:sldId id="428" r:id="rId30"/>
    <p:sldId id="429" r:id="rId31"/>
    <p:sldId id="430" r:id="rId32"/>
    <p:sldId id="433" r:id="rId33"/>
    <p:sldId id="434" r:id="rId34"/>
    <p:sldId id="396" r:id="rId35"/>
    <p:sldId id="435" r:id="rId36"/>
    <p:sldId id="484" r:id="rId37"/>
    <p:sldId id="393" r:id="rId38"/>
    <p:sldId id="474" r:id="rId39"/>
    <p:sldId id="475" r:id="rId40"/>
    <p:sldId id="480" r:id="rId41"/>
    <p:sldId id="391" r:id="rId42"/>
    <p:sldId id="481" r:id="rId43"/>
    <p:sldId id="482" r:id="rId44"/>
    <p:sldId id="477" r:id="rId45"/>
    <p:sldId id="446" r:id="rId46"/>
    <p:sldId id="447" r:id="rId47"/>
    <p:sldId id="448" r:id="rId48"/>
    <p:sldId id="449" r:id="rId49"/>
    <p:sldId id="438" r:id="rId50"/>
    <p:sldId id="439" r:id="rId51"/>
    <p:sldId id="440" r:id="rId52"/>
    <p:sldId id="441" r:id="rId53"/>
    <p:sldId id="476" r:id="rId54"/>
    <p:sldId id="443" r:id="rId55"/>
    <p:sldId id="444" r:id="rId56"/>
    <p:sldId id="445" r:id="rId57"/>
    <p:sldId id="450" r:id="rId58"/>
    <p:sldId id="451" r:id="rId59"/>
    <p:sldId id="465" r:id="rId60"/>
    <p:sldId id="466" r:id="rId61"/>
    <p:sldId id="467"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Paci" initials="CP" lastIdx="70" clrIdx="0">
    <p:extLst>
      <p:ext uri="{19B8F6BF-5375-455C-9EA6-DF929625EA0E}">
        <p15:presenceInfo xmlns:p15="http://schemas.microsoft.com/office/powerpoint/2012/main" userId="fc52e2649c6eef60" providerId="Windows Live"/>
      </p:ext>
    </p:extLst>
  </p:cmAuthor>
  <p:cmAuthor id="2" name="Test Test2" initials="TT" lastIdx="5" clrIdx="1">
    <p:extLst>
      <p:ext uri="{19B8F6BF-5375-455C-9EA6-DF929625EA0E}">
        <p15:presenceInfo xmlns:p15="http://schemas.microsoft.com/office/powerpoint/2012/main" userId="Test Test2" providerId="None"/>
      </p:ext>
    </p:extLst>
  </p:cmAuthor>
  <p:cmAuthor id="3" name="Joost Neujens" initials="JN" lastIdx="2" clrIdx="2">
    <p:extLst>
      <p:ext uri="{19B8F6BF-5375-455C-9EA6-DF929625EA0E}">
        <p15:presenceInfo xmlns:p15="http://schemas.microsoft.com/office/powerpoint/2012/main" userId="8705570b75e10edf" providerId="Windows Live"/>
      </p:ext>
    </p:extLst>
  </p:cmAuthor>
  <p:cmAuthor id="4" name="REACH" initials="R" lastIdx="55" clrIdx="3">
    <p:extLst>
      <p:ext uri="{19B8F6BF-5375-455C-9EA6-DF929625EA0E}">
        <p15:presenceInfo xmlns:p15="http://schemas.microsoft.com/office/powerpoint/2012/main" userId="REACH" providerId="None"/>
      </p:ext>
    </p:extLst>
  </p:cmAuthor>
  <p:cmAuthor id="5" name="Anouk Theunissen" initials="AT" lastIdx="1" clrIdx="4">
    <p:extLst>
      <p:ext uri="{19B8F6BF-5375-455C-9EA6-DF929625EA0E}">
        <p15:presenceInfo xmlns:p15="http://schemas.microsoft.com/office/powerpoint/2012/main" userId="b877167c2e8f32ad" providerId="Windows Live"/>
      </p:ext>
    </p:extLst>
  </p:cmAuthor>
  <p:cmAuthor id="6" name="Lea Barbezat IMPACT" initials="LB" lastIdx="36" clrIdx="5">
    <p:extLst>
      <p:ext uri="{19B8F6BF-5375-455C-9EA6-DF929625EA0E}">
        <p15:presenceInfo xmlns:p15="http://schemas.microsoft.com/office/powerpoint/2012/main" userId="Lea Barbezat IMPAC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EE5859"/>
    <a:srgbClr val="ED4949"/>
    <a:srgbClr val="D11515"/>
    <a:srgbClr val="F9BFBF"/>
    <a:srgbClr val="585958"/>
    <a:srgbClr val="F6A4A4"/>
    <a:srgbClr val="F27E7E"/>
    <a:srgbClr val="BF1313"/>
    <a:srgbClr val="F385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D85F5-1204-4C3E-98BF-4AB0BBA300B9}" v="381" dt="2019-10-23T20:47:40.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8" autoAdjust="0"/>
    <p:restoredTop sz="88164" autoAdjust="0"/>
  </p:normalViewPr>
  <p:slideViewPr>
    <p:cSldViewPr snapToGrid="0">
      <p:cViewPr varScale="1">
        <p:scale>
          <a:sx n="83" d="100"/>
          <a:sy n="83" d="100"/>
        </p:scale>
        <p:origin x="134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REACH\Documents\Migrant%20MSNA\Data%20Analysis\unsustainable%20food%20calculation.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REACH\Documents\Migrant%20MSNA\Data%20Analysis\Time%20of%20arrival%20differences%20table.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REACH\Documents\Migrant%20MSNA\Data%20Analysis\Time%20of%20arrival%20differences%20table.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5.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7.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WC Africa</c:v>
                </c:pt>
              </c:strCache>
            </c:strRef>
          </c:tx>
          <c:spPr>
            <a:solidFill>
              <a:srgbClr val="ED494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Sheet1!$B$2:$B$5</c:f>
              <c:numCache>
                <c:formatCode>0%</c:formatCode>
                <c:ptCount val="4"/>
                <c:pt idx="0">
                  <c:v>0.54</c:v>
                </c:pt>
                <c:pt idx="1">
                  <c:v>0.72</c:v>
                </c:pt>
                <c:pt idx="2">
                  <c:v>0.33</c:v>
                </c:pt>
                <c:pt idx="3">
                  <c:v>0.56999999999999995</c:v>
                </c:pt>
              </c:numCache>
            </c:numRef>
          </c:val>
          <c:extLst xmlns:c16r2="http://schemas.microsoft.com/office/drawing/2015/06/chart">
            <c:ext xmlns:c16="http://schemas.microsoft.com/office/drawing/2014/chart" uri="{C3380CC4-5D6E-409C-BE32-E72D297353CC}">
              <c16:uniqueId val="{00000000-BB70-4441-895E-4E6D00D2A532}"/>
            </c:ext>
          </c:extLst>
        </c:ser>
        <c:ser>
          <c:idx val="1"/>
          <c:order val="1"/>
          <c:tx>
            <c:strRef>
              <c:f>Sheet1!$C$1</c:f>
              <c:strCache>
                <c:ptCount val="1"/>
                <c:pt idx="0">
                  <c:v>MENA</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Sheet1!$C$2:$C$5</c:f>
              <c:numCache>
                <c:formatCode>0%</c:formatCode>
                <c:ptCount val="4"/>
                <c:pt idx="0">
                  <c:v>0.36</c:v>
                </c:pt>
                <c:pt idx="1">
                  <c:v>0.25</c:v>
                </c:pt>
                <c:pt idx="2">
                  <c:v>0.51</c:v>
                </c:pt>
                <c:pt idx="3">
                  <c:v>0.32</c:v>
                </c:pt>
              </c:numCache>
            </c:numRef>
          </c:val>
          <c:extLst xmlns:c16r2="http://schemas.microsoft.com/office/drawing/2015/06/chart">
            <c:ext xmlns:c16="http://schemas.microsoft.com/office/drawing/2014/chart" uri="{C3380CC4-5D6E-409C-BE32-E72D297353CC}">
              <c16:uniqueId val="{00000001-BB70-4441-895E-4E6D00D2A532}"/>
            </c:ext>
          </c:extLst>
        </c:ser>
        <c:ser>
          <c:idx val="2"/>
          <c:order val="2"/>
          <c:tx>
            <c:strRef>
              <c:f>Sheet1!$D$1</c:f>
              <c:strCache>
                <c:ptCount val="1"/>
                <c:pt idx="0">
                  <c:v>East Africa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Sheet1!$D$2:$D$5</c:f>
              <c:numCache>
                <c:formatCode>0%</c:formatCode>
                <c:ptCount val="4"/>
                <c:pt idx="0">
                  <c:v>7.0000000000000007E-2</c:v>
                </c:pt>
                <c:pt idx="1">
                  <c:v>0.02</c:v>
                </c:pt>
                <c:pt idx="2">
                  <c:v>0.12</c:v>
                </c:pt>
                <c:pt idx="3">
                  <c:v>0.08</c:v>
                </c:pt>
              </c:numCache>
            </c:numRef>
          </c:val>
          <c:extLst xmlns:c16r2="http://schemas.microsoft.com/office/drawing/2015/06/chart">
            <c:ext xmlns:c16="http://schemas.microsoft.com/office/drawing/2014/chart" uri="{C3380CC4-5D6E-409C-BE32-E72D297353CC}">
              <c16:uniqueId val="{00000002-BB70-4441-895E-4E6D00D2A532}"/>
            </c:ext>
          </c:extLst>
        </c:ser>
        <c:ser>
          <c:idx val="3"/>
          <c:order val="3"/>
          <c:tx>
            <c:strRef>
              <c:f>Sheet1!$E$1</c:f>
              <c:strCache>
                <c:ptCount val="1"/>
                <c:pt idx="0">
                  <c:v>Other</c:v>
                </c:pt>
              </c:strCache>
            </c:strRef>
          </c:tx>
          <c:spPr>
            <a:solidFill>
              <a:srgbClr val="F6A4A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Sheet1!$E$2:$E$5</c:f>
              <c:numCache>
                <c:formatCode>0%</c:formatCode>
                <c:ptCount val="4"/>
                <c:pt idx="0">
                  <c:v>0.02</c:v>
                </c:pt>
                <c:pt idx="1">
                  <c:v>0.01</c:v>
                </c:pt>
                <c:pt idx="2">
                  <c:v>0.04</c:v>
                </c:pt>
                <c:pt idx="3">
                  <c:v>0.02</c:v>
                </c:pt>
              </c:numCache>
            </c:numRef>
          </c:val>
          <c:extLst xmlns:c16r2="http://schemas.microsoft.com/office/drawing/2015/06/chart">
            <c:ext xmlns:c16="http://schemas.microsoft.com/office/drawing/2014/chart" uri="{C3380CC4-5D6E-409C-BE32-E72D297353CC}">
              <c16:uniqueId val="{00000003-BB70-4441-895E-4E6D00D2A532}"/>
            </c:ext>
          </c:extLst>
        </c:ser>
        <c:dLbls>
          <c:showLegendKey val="0"/>
          <c:showVal val="1"/>
          <c:showCatName val="0"/>
          <c:showSerName val="0"/>
          <c:showPercent val="0"/>
          <c:showBubbleSize val="0"/>
        </c:dLbls>
        <c:gapWidth val="150"/>
        <c:overlap val="-25"/>
        <c:axId val="602811952"/>
        <c:axId val="602812344"/>
      </c:barChart>
      <c:catAx>
        <c:axId val="6028119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02812344"/>
        <c:crosses val="autoZero"/>
        <c:auto val="1"/>
        <c:lblAlgn val="ctr"/>
        <c:lblOffset val="100"/>
        <c:noMultiLvlLbl val="0"/>
      </c:catAx>
      <c:valAx>
        <c:axId val="602812344"/>
        <c:scaling>
          <c:orientation val="minMax"/>
        </c:scaling>
        <c:delete val="1"/>
        <c:axPos val="l"/>
        <c:numFmt formatCode="0%" sourceLinked="1"/>
        <c:majorTickMark val="none"/>
        <c:minorTickMark val="none"/>
        <c:tickLblPos val="nextTo"/>
        <c:crossAx val="6028119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700" dirty="0"/>
              <a:t>Respondents’ migration intentions </a:t>
            </a:r>
          </a:p>
          <a:p>
            <a:pPr>
              <a:defRPr/>
            </a:pPr>
            <a:r>
              <a:rPr lang="en-US" sz="1700" dirty="0"/>
              <a:t>for the following 6 months</a:t>
            </a:r>
          </a:p>
        </c:rich>
      </c:tx>
      <c:layout>
        <c:manualLayout>
          <c:xMode val="edge"/>
          <c:yMode val="edge"/>
          <c:x val="0.16617676842808984"/>
          <c:y val="7.146738229922386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manualLayout>
          <c:layoutTarget val="inner"/>
          <c:xMode val="edge"/>
          <c:yMode val="edge"/>
          <c:x val="0.3705430462230937"/>
          <c:y val="0.22481181193886693"/>
          <c:w val="0.59151971213101562"/>
          <c:h val="0.47343701835329904"/>
        </c:manualLayout>
      </c:layout>
      <c:barChart>
        <c:barDir val="bar"/>
        <c:grouping val="clustered"/>
        <c:varyColors val="0"/>
        <c:ser>
          <c:idx val="0"/>
          <c:order val="0"/>
          <c:tx>
            <c:strRef>
              <c:f>Sheet1!$B$1</c:f>
              <c:strCache>
                <c:ptCount val="1"/>
                <c:pt idx="0">
                  <c:v>Anthother Location in Libya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Migration Intentions (West) </c:v>
                </c:pt>
              </c:strCache>
            </c:strRef>
          </c:cat>
          <c:val>
            <c:numRef>
              <c:f>Sheet1!$B$2</c:f>
              <c:numCache>
                <c:formatCode>0%</c:formatCode>
                <c:ptCount val="1"/>
                <c:pt idx="0">
                  <c:v>0.13</c:v>
                </c:pt>
              </c:numCache>
            </c:numRef>
          </c:val>
          <c:extLst xmlns:c16r2="http://schemas.microsoft.com/office/drawing/2015/06/chart">
            <c:ext xmlns:c16="http://schemas.microsoft.com/office/drawing/2014/chart" uri="{C3380CC4-5D6E-409C-BE32-E72D297353CC}">
              <c16:uniqueId val="{00000000-2F8E-49D5-B544-9C181E6B60BB}"/>
            </c:ext>
          </c:extLst>
        </c:ser>
        <c:ser>
          <c:idx val="1"/>
          <c:order val="1"/>
          <c:tx>
            <c:strRef>
              <c:f>Sheet1!$C$1</c:f>
              <c:strCache>
                <c:ptCount val="1"/>
                <c:pt idx="0">
                  <c:v>Leave Libya</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Migration Intentions (West) </c:v>
                </c:pt>
              </c:strCache>
            </c:strRef>
          </c:cat>
          <c:val>
            <c:numRef>
              <c:f>Sheet1!$C$2</c:f>
              <c:numCache>
                <c:formatCode>0%</c:formatCode>
                <c:ptCount val="1"/>
                <c:pt idx="0">
                  <c:v>0.23</c:v>
                </c:pt>
              </c:numCache>
            </c:numRef>
          </c:val>
          <c:extLst xmlns:c16r2="http://schemas.microsoft.com/office/drawing/2015/06/chart">
            <c:ext xmlns:c16="http://schemas.microsoft.com/office/drawing/2014/chart" uri="{C3380CC4-5D6E-409C-BE32-E72D297353CC}">
              <c16:uniqueId val="{00000001-2F8E-49D5-B544-9C181E6B60BB}"/>
            </c:ext>
          </c:extLst>
        </c:ser>
        <c:ser>
          <c:idx val="2"/>
          <c:order val="2"/>
          <c:tx>
            <c:strRef>
              <c:f>Sheet1!$D$1</c:f>
              <c:strCache>
                <c:ptCount val="1"/>
                <c:pt idx="0">
                  <c:v>Stay in current location in Libya</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Migration Intentions (West) </c:v>
                </c:pt>
              </c:strCache>
            </c:strRef>
          </c:cat>
          <c:val>
            <c:numRef>
              <c:f>Sheet1!$D$2</c:f>
              <c:numCache>
                <c:formatCode>0%</c:formatCode>
                <c:ptCount val="1"/>
                <c:pt idx="0">
                  <c:v>0.6</c:v>
                </c:pt>
              </c:numCache>
            </c:numRef>
          </c:val>
          <c:extLst xmlns:c16r2="http://schemas.microsoft.com/office/drawing/2015/06/chart">
            <c:ext xmlns:c16="http://schemas.microsoft.com/office/drawing/2014/chart" uri="{C3380CC4-5D6E-409C-BE32-E72D297353CC}">
              <c16:uniqueId val="{00000002-2F8E-49D5-B544-9C181E6B60BB}"/>
            </c:ext>
          </c:extLst>
        </c:ser>
        <c:dLbls>
          <c:showLegendKey val="0"/>
          <c:showVal val="1"/>
          <c:showCatName val="0"/>
          <c:showSerName val="0"/>
          <c:showPercent val="0"/>
          <c:showBubbleSize val="0"/>
        </c:dLbls>
        <c:gapWidth val="150"/>
        <c:overlap val="-25"/>
        <c:axId val="704644288"/>
        <c:axId val="704644680"/>
      </c:barChart>
      <c:catAx>
        <c:axId val="704644288"/>
        <c:scaling>
          <c:orientation val="minMax"/>
        </c:scaling>
        <c:delete val="1"/>
        <c:axPos val="l"/>
        <c:numFmt formatCode="General" sourceLinked="1"/>
        <c:majorTickMark val="none"/>
        <c:minorTickMark val="none"/>
        <c:tickLblPos val="nextTo"/>
        <c:crossAx val="704644680"/>
        <c:crosses val="autoZero"/>
        <c:auto val="1"/>
        <c:lblAlgn val="ctr"/>
        <c:lblOffset val="100"/>
        <c:noMultiLvlLbl val="0"/>
      </c:catAx>
      <c:valAx>
        <c:axId val="704644680"/>
        <c:scaling>
          <c:orientation val="minMax"/>
        </c:scaling>
        <c:delete val="1"/>
        <c:axPos val="b"/>
        <c:numFmt formatCode="0%" sourceLinked="1"/>
        <c:majorTickMark val="none"/>
        <c:minorTickMark val="none"/>
        <c:tickLblPos val="nextTo"/>
        <c:crossAx val="704644288"/>
        <c:crosses val="autoZero"/>
        <c:crossBetween val="between"/>
      </c:valAx>
      <c:spPr>
        <a:noFill/>
        <a:ln>
          <a:noFill/>
        </a:ln>
        <a:effectLst/>
      </c:spPr>
    </c:plotArea>
    <c:legend>
      <c:legendPos val="t"/>
      <c:layout>
        <c:manualLayout>
          <c:xMode val="edge"/>
          <c:yMode val="edge"/>
          <c:x val="1.2802624181735521E-2"/>
          <c:y val="0.26494546782373385"/>
          <c:w val="0.36158896997432244"/>
          <c:h val="0.4323451493155575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73572498946822"/>
          <c:y val="0.31496914279342225"/>
          <c:w val="0.62887670592482592"/>
          <c:h val="0.68503085720657775"/>
        </c:manualLayout>
      </c:layout>
      <c:doughnutChart>
        <c:varyColors val="1"/>
        <c:ser>
          <c:idx val="0"/>
          <c:order val="0"/>
          <c:tx>
            <c:strRef>
              <c:f>Sheet1!$B$1</c:f>
              <c:strCache>
                <c:ptCount val="1"/>
                <c:pt idx="0">
                  <c:v>Column2</c:v>
                </c:pt>
              </c:strCache>
            </c:strRef>
          </c:tx>
          <c:dPt>
            <c:idx val="0"/>
            <c:bubble3D val="0"/>
            <c:spPr>
              <a:solidFill>
                <a:srgbClr val="585958"/>
              </a:solidFill>
              <a:ln w="19050">
                <a:solidFill>
                  <a:schemeClr val="lt1"/>
                </a:solidFill>
              </a:ln>
              <a:effectLst/>
            </c:spPr>
            <c:extLst xmlns:c16r2="http://schemas.microsoft.com/office/drawing/2015/06/chart">
              <c:ext xmlns:c16="http://schemas.microsoft.com/office/drawing/2014/chart" uri="{C3380CC4-5D6E-409C-BE32-E72D297353CC}">
                <c16:uniqueId val="{00000001-A48A-4F0D-A3E4-244DDACB72C5}"/>
              </c:ext>
            </c:extLst>
          </c:dPt>
          <c:dPt>
            <c:idx val="1"/>
            <c:bubble3D val="0"/>
            <c:spPr>
              <a:solidFill>
                <a:srgbClr val="EE5859"/>
              </a:solidFill>
              <a:ln w="19050">
                <a:solidFill>
                  <a:schemeClr val="lt1"/>
                </a:solidFill>
              </a:ln>
              <a:effectLst/>
            </c:spPr>
            <c:extLst xmlns:c16r2="http://schemas.microsoft.com/office/drawing/2015/06/chart">
              <c:ext xmlns:c16="http://schemas.microsoft.com/office/drawing/2014/chart" uri="{C3380CC4-5D6E-409C-BE32-E72D297353CC}">
                <c16:uniqueId val="{00000003-A48A-4F0D-A3E4-244DDACB72C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48A-4F0D-A3E4-244DDACB72C5}"/>
              </c:ext>
            </c:extLst>
          </c:dPt>
          <c:dPt>
            <c:idx val="3"/>
            <c:bubble3D val="0"/>
            <c:spPr>
              <a:solidFill>
                <a:srgbClr val="F9BFBF"/>
              </a:solidFill>
              <a:ln w="19050">
                <a:solidFill>
                  <a:schemeClr val="lt1"/>
                </a:solidFill>
              </a:ln>
              <a:effectLst/>
            </c:spPr>
            <c:extLst xmlns:c16r2="http://schemas.microsoft.com/office/drawing/2015/06/chart">
              <c:ext xmlns:c16="http://schemas.microsoft.com/office/drawing/2014/chart" uri="{C3380CC4-5D6E-409C-BE32-E72D297353CC}">
                <c16:uniqueId val="{00000007-A48A-4F0D-A3E4-244DDACB72C5}"/>
              </c:ext>
            </c:extLst>
          </c:dPt>
          <c:dPt>
            <c:idx val="4"/>
            <c:bubble3D val="0"/>
            <c:spPr>
              <a:solidFill>
                <a:srgbClr val="D11515"/>
              </a:solidFill>
              <a:ln w="19050">
                <a:solidFill>
                  <a:schemeClr val="lt1"/>
                </a:solidFill>
              </a:ln>
              <a:effectLst/>
            </c:spPr>
            <c:extLst xmlns:c16r2="http://schemas.microsoft.com/office/drawing/2015/06/chart">
              <c:ext xmlns:c16="http://schemas.microsoft.com/office/drawing/2014/chart" uri="{C3380CC4-5D6E-409C-BE32-E72D297353CC}">
                <c16:uniqueId val="{00000009-A48A-4F0D-A3E4-244DDACB72C5}"/>
              </c:ext>
            </c:extLst>
          </c:dPt>
          <c:dLbls>
            <c:dLbl>
              <c:idx val="2"/>
              <c:delete val="1"/>
              <c:extLst xmlns:c16r2="http://schemas.microsoft.com/office/drawing/2015/06/chart">
                <c:ext xmlns:c16="http://schemas.microsoft.com/office/drawing/2014/chart" uri="{C3380CC4-5D6E-409C-BE32-E72D297353CC}">
                  <c16:uniqueId val="{00000005-A48A-4F0D-A3E4-244DDACB72C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A48A-4F0D-A3E4-244DDACB72C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A48A-4F0D-A3E4-244DDACB72C5}"/>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Europe</c:v>
                </c:pt>
                <c:pt idx="1">
                  <c:v>Home Country</c:v>
                </c:pt>
                <c:pt idx="2">
                  <c:v>Elsewhere</c:v>
                </c:pt>
                <c:pt idx="3">
                  <c:v>Prefer not to answer</c:v>
                </c:pt>
                <c:pt idx="4">
                  <c:v>Do not know</c:v>
                </c:pt>
              </c:strCache>
            </c:strRef>
          </c:cat>
          <c:val>
            <c:numRef>
              <c:f>Sheet1!$B$2:$B$6</c:f>
              <c:numCache>
                <c:formatCode>0%</c:formatCode>
                <c:ptCount val="5"/>
                <c:pt idx="0">
                  <c:v>0.59</c:v>
                </c:pt>
                <c:pt idx="1">
                  <c:v>0.38</c:v>
                </c:pt>
                <c:pt idx="2">
                  <c:v>0.01</c:v>
                </c:pt>
                <c:pt idx="3">
                  <c:v>0.01</c:v>
                </c:pt>
                <c:pt idx="4">
                  <c:v>0.01</c:v>
                </c:pt>
              </c:numCache>
            </c:numRef>
          </c:val>
          <c:extLst xmlns:c16r2="http://schemas.microsoft.com/office/drawing/2015/06/chart">
            <c:ext xmlns:c16="http://schemas.microsoft.com/office/drawing/2014/chart" uri="{C3380CC4-5D6E-409C-BE32-E72D297353CC}">
              <c16:uniqueId val="{0000000A-A48A-4F0D-A3E4-244DDACB72C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7017358263752596"/>
          <c:y val="1.1507420713879998E-2"/>
          <c:w val="0.43763551880609641"/>
          <c:h val="0.27895774310867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800" dirty="0"/>
              <a:t>% respondents who felt in </a:t>
            </a:r>
            <a:r>
              <a:rPr lang="en-US" sz="1800" dirty="0" smtClean="0"/>
              <a:t>danger in their current </a:t>
            </a:r>
            <a:r>
              <a:rPr lang="en-US" sz="1800" dirty="0" err="1" smtClean="0"/>
              <a:t>baladiya</a:t>
            </a:r>
            <a:endParaRPr lang="en-US" sz="18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tx>
            <c:strRef>
              <c:f>Sheet1!$B$1</c:f>
              <c:strCache>
                <c:ptCount val="1"/>
                <c:pt idx="0">
                  <c:v>Yes</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Sheet1!$B$2:$B$5</c:f>
              <c:numCache>
                <c:formatCode>0%</c:formatCode>
                <c:ptCount val="4"/>
                <c:pt idx="0">
                  <c:v>0.26</c:v>
                </c:pt>
                <c:pt idx="1">
                  <c:v>0.17</c:v>
                </c:pt>
                <c:pt idx="2">
                  <c:v>0.21</c:v>
                </c:pt>
                <c:pt idx="3">
                  <c:v>0.41</c:v>
                </c:pt>
              </c:numCache>
            </c:numRef>
          </c:val>
          <c:extLst xmlns:c16r2="http://schemas.microsoft.com/office/drawing/2015/06/chart">
            <c:ext xmlns:c16="http://schemas.microsoft.com/office/drawing/2014/chart" uri="{C3380CC4-5D6E-409C-BE32-E72D297353CC}">
              <c16:uniqueId val="{00000000-D366-49E0-8186-02B36C2B8A7A}"/>
            </c:ext>
          </c:extLst>
        </c:ser>
        <c:ser>
          <c:idx val="1"/>
          <c:order val="1"/>
          <c:tx>
            <c:strRef>
              <c:f>Sheet1!$C$1</c:f>
              <c:strCache>
                <c:ptCount val="1"/>
                <c:pt idx="0">
                  <c:v>No</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Sheet1!$C$2:$C$5</c:f>
              <c:numCache>
                <c:formatCode>0%</c:formatCode>
                <c:ptCount val="4"/>
                <c:pt idx="0">
                  <c:v>0.71</c:v>
                </c:pt>
                <c:pt idx="1">
                  <c:v>0.75</c:v>
                </c:pt>
                <c:pt idx="2">
                  <c:v>0.78</c:v>
                </c:pt>
                <c:pt idx="3">
                  <c:v>0.56999999999999995</c:v>
                </c:pt>
              </c:numCache>
            </c:numRef>
          </c:val>
          <c:extLst xmlns:c16r2="http://schemas.microsoft.com/office/drawing/2015/06/chart">
            <c:ext xmlns:c16="http://schemas.microsoft.com/office/drawing/2014/chart" uri="{C3380CC4-5D6E-409C-BE32-E72D297353CC}">
              <c16:uniqueId val="{00000001-D366-49E0-8186-02B36C2B8A7A}"/>
            </c:ext>
          </c:extLst>
        </c:ser>
        <c:dLbls>
          <c:showLegendKey val="0"/>
          <c:showVal val="1"/>
          <c:showCatName val="0"/>
          <c:showSerName val="0"/>
          <c:showPercent val="0"/>
          <c:showBubbleSize val="0"/>
        </c:dLbls>
        <c:gapWidth val="150"/>
        <c:overlap val="-25"/>
        <c:axId val="704645856"/>
        <c:axId val="704646248"/>
      </c:barChart>
      <c:catAx>
        <c:axId val="7046458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04646248"/>
        <c:crosses val="autoZero"/>
        <c:auto val="1"/>
        <c:lblAlgn val="ctr"/>
        <c:lblOffset val="100"/>
        <c:noMultiLvlLbl val="0"/>
      </c:catAx>
      <c:valAx>
        <c:axId val="704646248"/>
        <c:scaling>
          <c:orientation val="minMax"/>
        </c:scaling>
        <c:delete val="1"/>
        <c:axPos val="l"/>
        <c:numFmt formatCode="0%" sourceLinked="0"/>
        <c:majorTickMark val="none"/>
        <c:minorTickMark val="none"/>
        <c:tickLblPos val="nextTo"/>
        <c:crossAx val="7046458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arrow" panose="020B0606020202030204" pitchFamily="34" charset="0"/>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a:t>Freedom of movement in past year by region: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tx>
            <c:strRef>
              <c:f>Sheet1!$B$1</c:f>
              <c:strCache>
                <c:ptCount val="1"/>
                <c:pt idx="0">
                  <c:v>Yes</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 </c:v>
                </c:pt>
                <c:pt idx="3">
                  <c:v>West</c:v>
                </c:pt>
              </c:strCache>
            </c:strRef>
          </c:cat>
          <c:val>
            <c:numRef>
              <c:f>Sheet1!$B$2:$B$5</c:f>
              <c:numCache>
                <c:formatCode>0%</c:formatCode>
                <c:ptCount val="4"/>
                <c:pt idx="0">
                  <c:v>0.71</c:v>
                </c:pt>
                <c:pt idx="1">
                  <c:v>0.79</c:v>
                </c:pt>
                <c:pt idx="2">
                  <c:v>0.64</c:v>
                </c:pt>
                <c:pt idx="3">
                  <c:v>0.7</c:v>
                </c:pt>
              </c:numCache>
            </c:numRef>
          </c:val>
          <c:extLst xmlns:c16r2="http://schemas.microsoft.com/office/drawing/2015/06/chart">
            <c:ext xmlns:c16="http://schemas.microsoft.com/office/drawing/2014/chart" uri="{C3380CC4-5D6E-409C-BE32-E72D297353CC}">
              <c16:uniqueId val="{00000000-2A0D-4D1B-B2D4-D9ECDE71FD08}"/>
            </c:ext>
          </c:extLst>
        </c:ser>
        <c:ser>
          <c:idx val="1"/>
          <c:order val="1"/>
          <c:tx>
            <c:strRef>
              <c:f>Sheet1!$C$1</c:f>
              <c:strCache>
                <c:ptCount val="1"/>
                <c:pt idx="0">
                  <c:v>No</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 </c:v>
                </c:pt>
                <c:pt idx="3">
                  <c:v>West</c:v>
                </c:pt>
              </c:strCache>
            </c:strRef>
          </c:cat>
          <c:val>
            <c:numRef>
              <c:f>Sheet1!$C$2:$C$5</c:f>
              <c:numCache>
                <c:formatCode>0%</c:formatCode>
                <c:ptCount val="4"/>
                <c:pt idx="0">
                  <c:v>0.26</c:v>
                </c:pt>
                <c:pt idx="1">
                  <c:v>0.18</c:v>
                </c:pt>
                <c:pt idx="2">
                  <c:v>0.34</c:v>
                </c:pt>
                <c:pt idx="3">
                  <c:v>0.28000000000000003</c:v>
                </c:pt>
              </c:numCache>
            </c:numRef>
          </c:val>
          <c:extLst xmlns:c16r2="http://schemas.microsoft.com/office/drawing/2015/06/chart">
            <c:ext xmlns:c16="http://schemas.microsoft.com/office/drawing/2014/chart" uri="{C3380CC4-5D6E-409C-BE32-E72D297353CC}">
              <c16:uniqueId val="{00000001-2A0D-4D1B-B2D4-D9ECDE71FD08}"/>
            </c:ext>
          </c:extLst>
        </c:ser>
        <c:dLbls>
          <c:showLegendKey val="0"/>
          <c:showVal val="1"/>
          <c:showCatName val="0"/>
          <c:showSerName val="0"/>
          <c:showPercent val="0"/>
          <c:showBubbleSize val="0"/>
        </c:dLbls>
        <c:gapWidth val="150"/>
        <c:overlap val="-25"/>
        <c:axId val="704646640"/>
        <c:axId val="704647424"/>
      </c:barChart>
      <c:catAx>
        <c:axId val="7046466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04647424"/>
        <c:crosses val="autoZero"/>
        <c:auto val="1"/>
        <c:lblAlgn val="ctr"/>
        <c:lblOffset val="100"/>
        <c:noMultiLvlLbl val="0"/>
      </c:catAx>
      <c:valAx>
        <c:axId val="704647424"/>
        <c:scaling>
          <c:orientation val="minMax"/>
        </c:scaling>
        <c:delete val="1"/>
        <c:axPos val="l"/>
        <c:numFmt formatCode="0%" sourceLinked="0"/>
        <c:majorTickMark val="none"/>
        <c:minorTickMark val="none"/>
        <c:tickLblPos val="nextTo"/>
        <c:crossAx val="7046466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dirty="0"/>
              <a:t>Reasons for lack of freedom of </a:t>
            </a:r>
            <a:r>
              <a:rPr lang="en-US" dirty="0" smtClean="0"/>
              <a:t>movement*</a:t>
            </a:r>
          </a:p>
          <a:p>
            <a:pPr>
              <a:defRPr/>
            </a:pPr>
            <a:r>
              <a:rPr lang="en-US" sz="1400" dirty="0" smtClean="0"/>
              <a:t>(multi-select</a:t>
            </a:r>
            <a:r>
              <a:rPr lang="en-US" sz="1400" baseline="0" dirty="0" smtClean="0"/>
              <a:t> question)</a:t>
            </a:r>
            <a:endParaRPr lang="en-US" sz="14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bar"/>
        <c:grouping val="stacked"/>
        <c:varyColors val="0"/>
        <c:ser>
          <c:idx val="0"/>
          <c:order val="0"/>
          <c:tx>
            <c:strRef>
              <c:f>Sheet1!$B$1</c:f>
              <c:strCache>
                <c:ptCount val="1"/>
                <c:pt idx="0">
                  <c:v>Series 1</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Previously arrested or detained</c:v>
                </c:pt>
                <c:pt idx="1">
                  <c:v>Lack of money to travel</c:v>
                </c:pt>
                <c:pt idx="2">
                  <c:v>Fear of arrest</c:v>
                </c:pt>
                <c:pt idx="3">
                  <c:v>Conflict or insecurity</c:v>
                </c:pt>
              </c:strCache>
            </c:strRef>
          </c:cat>
          <c:val>
            <c:numRef>
              <c:f>Sheet1!$B$2:$B$5</c:f>
              <c:numCache>
                <c:formatCode>0%</c:formatCode>
                <c:ptCount val="4"/>
                <c:pt idx="0">
                  <c:v>0.11</c:v>
                </c:pt>
                <c:pt idx="1">
                  <c:v>0.13</c:v>
                </c:pt>
                <c:pt idx="2">
                  <c:v>0.41</c:v>
                </c:pt>
                <c:pt idx="3">
                  <c:v>0.65</c:v>
                </c:pt>
              </c:numCache>
            </c:numRef>
          </c:val>
          <c:extLst xmlns:c16r2="http://schemas.microsoft.com/office/drawing/2015/06/chart">
            <c:ext xmlns:c16="http://schemas.microsoft.com/office/drawing/2014/chart" uri="{C3380CC4-5D6E-409C-BE32-E72D297353CC}">
              <c16:uniqueId val="{00000000-1FFB-405D-AB43-A2562104C030}"/>
            </c:ext>
          </c:extLst>
        </c:ser>
        <c:dLbls>
          <c:showLegendKey val="0"/>
          <c:showVal val="1"/>
          <c:showCatName val="0"/>
          <c:showSerName val="0"/>
          <c:showPercent val="0"/>
          <c:showBubbleSize val="0"/>
        </c:dLbls>
        <c:gapWidth val="75"/>
        <c:overlap val="100"/>
        <c:axId val="670205600"/>
        <c:axId val="670205992"/>
      </c:barChart>
      <c:catAx>
        <c:axId val="67020560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70205992"/>
        <c:crosses val="autoZero"/>
        <c:auto val="1"/>
        <c:lblAlgn val="ctr"/>
        <c:lblOffset val="100"/>
        <c:noMultiLvlLbl val="0"/>
      </c:catAx>
      <c:valAx>
        <c:axId val="670205992"/>
        <c:scaling>
          <c:orientation val="minMax"/>
        </c:scaling>
        <c:delete val="1"/>
        <c:axPos val="b"/>
        <c:numFmt formatCode="0%" sourceLinked="0"/>
        <c:majorTickMark val="none"/>
        <c:minorTickMark val="none"/>
        <c:tickLblPos val="nextTo"/>
        <c:crossAx val="670205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600" b="1" dirty="0">
                <a:solidFill>
                  <a:srgbClr val="58585A"/>
                </a:solidFill>
              </a:rPr>
              <a:t>% of respondents that faced barriers accessing </a:t>
            </a:r>
            <a:r>
              <a:rPr lang="en-US" sz="1600" b="1" dirty="0" smtClean="0">
                <a:solidFill>
                  <a:srgbClr val="58585A"/>
                </a:solidFill>
              </a:rPr>
              <a:t>markets in the preceding 30 days</a:t>
            </a:r>
            <a:endParaRPr lang="en-US" sz="1600" b="1" dirty="0">
              <a:solidFill>
                <a:srgbClr val="58585A"/>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tx>
            <c:strRef>
              <c:f>Sheet1!$B$1</c:f>
              <c:strCache>
                <c:ptCount val="1"/>
                <c:pt idx="0">
                  <c:v>No</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 </c:v>
                </c:pt>
                <c:pt idx="3">
                  <c:v>West</c:v>
                </c:pt>
              </c:strCache>
            </c:strRef>
          </c:cat>
          <c:val>
            <c:numRef>
              <c:f>Sheet1!$B$2:$B$5</c:f>
              <c:numCache>
                <c:formatCode>0%</c:formatCode>
                <c:ptCount val="4"/>
                <c:pt idx="0">
                  <c:v>0.76</c:v>
                </c:pt>
                <c:pt idx="1">
                  <c:v>0.69</c:v>
                </c:pt>
                <c:pt idx="2">
                  <c:v>0.88</c:v>
                </c:pt>
                <c:pt idx="3">
                  <c:v>0.72</c:v>
                </c:pt>
              </c:numCache>
            </c:numRef>
          </c:val>
          <c:extLst xmlns:c16r2="http://schemas.microsoft.com/office/drawing/2015/06/chart">
            <c:ext xmlns:c16="http://schemas.microsoft.com/office/drawing/2014/chart" uri="{C3380CC4-5D6E-409C-BE32-E72D297353CC}">
              <c16:uniqueId val="{00000000-2A0D-4D1B-B2D4-D9ECDE71FD08}"/>
            </c:ext>
          </c:extLst>
        </c:ser>
        <c:ser>
          <c:idx val="1"/>
          <c:order val="1"/>
          <c:tx>
            <c:strRef>
              <c:f>Sheet1!$C$1</c:f>
              <c:strCache>
                <c:ptCount val="1"/>
                <c:pt idx="0">
                  <c:v>Yes</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 </c:v>
                </c:pt>
                <c:pt idx="3">
                  <c:v>West</c:v>
                </c:pt>
              </c:strCache>
            </c:strRef>
          </c:cat>
          <c:val>
            <c:numRef>
              <c:f>Sheet1!$C$2:$C$5</c:f>
              <c:numCache>
                <c:formatCode>0%</c:formatCode>
                <c:ptCount val="4"/>
                <c:pt idx="0">
                  <c:v>0.24</c:v>
                </c:pt>
                <c:pt idx="1">
                  <c:v>0.31</c:v>
                </c:pt>
                <c:pt idx="2">
                  <c:v>0.22</c:v>
                </c:pt>
                <c:pt idx="3">
                  <c:v>0.28000000000000003</c:v>
                </c:pt>
              </c:numCache>
            </c:numRef>
          </c:val>
          <c:extLst xmlns:c16r2="http://schemas.microsoft.com/office/drawing/2015/06/chart">
            <c:ext xmlns:c16="http://schemas.microsoft.com/office/drawing/2014/chart" uri="{C3380CC4-5D6E-409C-BE32-E72D297353CC}">
              <c16:uniqueId val="{00000001-2A0D-4D1B-B2D4-D9ECDE71FD08}"/>
            </c:ext>
          </c:extLst>
        </c:ser>
        <c:dLbls>
          <c:showLegendKey val="0"/>
          <c:showVal val="1"/>
          <c:showCatName val="0"/>
          <c:showSerName val="0"/>
          <c:showPercent val="0"/>
          <c:showBubbleSize val="0"/>
        </c:dLbls>
        <c:gapWidth val="150"/>
        <c:overlap val="-25"/>
        <c:axId val="670206776"/>
        <c:axId val="670207168"/>
      </c:barChart>
      <c:catAx>
        <c:axId val="670206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70207168"/>
        <c:crosses val="autoZero"/>
        <c:auto val="1"/>
        <c:lblAlgn val="ctr"/>
        <c:lblOffset val="100"/>
        <c:noMultiLvlLbl val="0"/>
      </c:catAx>
      <c:valAx>
        <c:axId val="670207168"/>
        <c:scaling>
          <c:orientation val="minMax"/>
        </c:scaling>
        <c:delete val="1"/>
        <c:axPos val="l"/>
        <c:numFmt formatCode="0%" sourceLinked="0"/>
        <c:majorTickMark val="none"/>
        <c:minorTickMark val="none"/>
        <c:tickLblPos val="nextTo"/>
        <c:crossAx val="6702067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600" b="1" dirty="0"/>
              <a:t>Top 5 most reported barriers to accessing markets (overall</a:t>
            </a:r>
            <a:r>
              <a:rPr lang="en-US" sz="1600" b="1" dirty="0" smtClean="0"/>
              <a:t>):</a:t>
            </a:r>
          </a:p>
          <a:p>
            <a:pPr>
              <a:defRPr/>
            </a:pPr>
            <a:r>
              <a:rPr lang="en-US" sz="1400" b="0" dirty="0" smtClean="0"/>
              <a:t>(multi-select question) </a:t>
            </a:r>
            <a:endParaRPr lang="en-US" sz="1400" b="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bar"/>
        <c:grouping val="stacked"/>
        <c:varyColors val="0"/>
        <c:ser>
          <c:idx val="0"/>
          <c:order val="0"/>
          <c:tx>
            <c:strRef>
              <c:f>Sheet1!$B$1</c:f>
              <c:strCache>
                <c:ptCount val="1"/>
                <c:pt idx="0">
                  <c:v>Series 1</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Language barriers</c:v>
                </c:pt>
                <c:pt idx="1">
                  <c:v>Insecurity</c:v>
                </c:pt>
                <c:pt idx="2">
                  <c:v>Too far/no transport</c:v>
                </c:pt>
                <c:pt idx="3">
                  <c:v>Transport too expensive</c:v>
                </c:pt>
              </c:strCache>
            </c:strRef>
          </c:cat>
          <c:val>
            <c:numRef>
              <c:f>Sheet1!$B$2:$B$5</c:f>
              <c:numCache>
                <c:formatCode>0%</c:formatCode>
                <c:ptCount val="4"/>
                <c:pt idx="0">
                  <c:v>0.04</c:v>
                </c:pt>
                <c:pt idx="1">
                  <c:v>7.0000000000000007E-2</c:v>
                </c:pt>
                <c:pt idx="2">
                  <c:v>7.0000000000000007E-2</c:v>
                </c:pt>
                <c:pt idx="3">
                  <c:v>0.12</c:v>
                </c:pt>
              </c:numCache>
            </c:numRef>
          </c:val>
          <c:extLst xmlns:c16r2="http://schemas.microsoft.com/office/drawing/2015/06/chart">
            <c:ext xmlns:c16="http://schemas.microsoft.com/office/drawing/2014/chart" uri="{C3380CC4-5D6E-409C-BE32-E72D297353CC}">
              <c16:uniqueId val="{00000000-1FFB-405D-AB43-A2562104C030}"/>
            </c:ext>
          </c:extLst>
        </c:ser>
        <c:dLbls>
          <c:showLegendKey val="0"/>
          <c:showVal val="1"/>
          <c:showCatName val="0"/>
          <c:showSerName val="0"/>
          <c:showPercent val="0"/>
          <c:showBubbleSize val="0"/>
        </c:dLbls>
        <c:gapWidth val="75"/>
        <c:overlap val="100"/>
        <c:axId val="670207952"/>
        <c:axId val="670208344"/>
      </c:barChart>
      <c:catAx>
        <c:axId val="67020795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70208344"/>
        <c:crosses val="autoZero"/>
        <c:auto val="1"/>
        <c:lblAlgn val="ctr"/>
        <c:lblOffset val="100"/>
        <c:noMultiLvlLbl val="0"/>
      </c:catAx>
      <c:valAx>
        <c:axId val="670208344"/>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70207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dirty="0"/>
              <a:t>% of respondents that faced challenges accessing </a:t>
            </a:r>
            <a:r>
              <a:rPr lang="en-US" dirty="0" smtClean="0"/>
              <a:t>healthcare per region:</a:t>
            </a:r>
            <a:endParaRPr lang="en-US" dirty="0"/>
          </a:p>
        </c:rich>
      </c:tx>
      <c:layout/>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tx>
            <c:strRef>
              <c:f>Sheet1!$B$1</c:f>
              <c:strCache>
                <c:ptCount val="1"/>
                <c:pt idx="0">
                  <c:v>No</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 </c:v>
                </c:pt>
                <c:pt idx="3">
                  <c:v>West</c:v>
                </c:pt>
              </c:strCache>
            </c:strRef>
          </c:cat>
          <c:val>
            <c:numRef>
              <c:f>Sheet1!$B$2:$B$5</c:f>
              <c:numCache>
                <c:formatCode>0%</c:formatCode>
                <c:ptCount val="4"/>
                <c:pt idx="0">
                  <c:v>0.8</c:v>
                </c:pt>
                <c:pt idx="1">
                  <c:v>0.83</c:v>
                </c:pt>
                <c:pt idx="2">
                  <c:v>0.85</c:v>
                </c:pt>
                <c:pt idx="3">
                  <c:v>0.7</c:v>
                </c:pt>
              </c:numCache>
            </c:numRef>
          </c:val>
          <c:extLst xmlns:c16r2="http://schemas.microsoft.com/office/drawing/2015/06/chart">
            <c:ext xmlns:c16="http://schemas.microsoft.com/office/drawing/2014/chart" uri="{C3380CC4-5D6E-409C-BE32-E72D297353CC}">
              <c16:uniqueId val="{00000000-2A0D-4D1B-B2D4-D9ECDE71FD08}"/>
            </c:ext>
          </c:extLst>
        </c:ser>
        <c:ser>
          <c:idx val="1"/>
          <c:order val="1"/>
          <c:tx>
            <c:strRef>
              <c:f>Sheet1!$C$1</c:f>
              <c:strCache>
                <c:ptCount val="1"/>
                <c:pt idx="0">
                  <c:v>Yes</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 </c:v>
                </c:pt>
                <c:pt idx="3">
                  <c:v>West</c:v>
                </c:pt>
              </c:strCache>
            </c:strRef>
          </c:cat>
          <c:val>
            <c:numRef>
              <c:f>Sheet1!$C$2:$C$5</c:f>
              <c:numCache>
                <c:formatCode>0%</c:formatCode>
                <c:ptCount val="4"/>
                <c:pt idx="0">
                  <c:v>0.18</c:v>
                </c:pt>
                <c:pt idx="1">
                  <c:v>0.12</c:v>
                </c:pt>
                <c:pt idx="2">
                  <c:v>0.14000000000000001</c:v>
                </c:pt>
                <c:pt idx="3">
                  <c:v>0.28000000000000003</c:v>
                </c:pt>
              </c:numCache>
            </c:numRef>
          </c:val>
          <c:extLst xmlns:c16r2="http://schemas.microsoft.com/office/drawing/2015/06/chart">
            <c:ext xmlns:c16="http://schemas.microsoft.com/office/drawing/2014/chart" uri="{C3380CC4-5D6E-409C-BE32-E72D297353CC}">
              <c16:uniqueId val="{00000001-2A0D-4D1B-B2D4-D9ECDE71FD08}"/>
            </c:ext>
          </c:extLst>
        </c:ser>
        <c:dLbls>
          <c:showLegendKey val="0"/>
          <c:showVal val="1"/>
          <c:showCatName val="0"/>
          <c:showSerName val="0"/>
          <c:showPercent val="0"/>
          <c:showBubbleSize val="0"/>
        </c:dLbls>
        <c:gapWidth val="150"/>
        <c:overlap val="-25"/>
        <c:axId val="670209520"/>
        <c:axId val="670209912"/>
      </c:barChart>
      <c:catAx>
        <c:axId val="670209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70209912"/>
        <c:crosses val="autoZero"/>
        <c:auto val="1"/>
        <c:lblAlgn val="ctr"/>
        <c:lblOffset val="100"/>
        <c:noMultiLvlLbl val="0"/>
      </c:catAx>
      <c:valAx>
        <c:axId val="670209912"/>
        <c:scaling>
          <c:orientation val="minMax"/>
        </c:scaling>
        <c:delete val="1"/>
        <c:axPos val="l"/>
        <c:numFmt formatCode="0%" sourceLinked="0"/>
        <c:majorTickMark val="none"/>
        <c:minorTickMark val="none"/>
        <c:tickLblPos val="nextTo"/>
        <c:crossAx val="6702095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dirty="0" smtClean="0"/>
              <a:t>Top 4 most </a:t>
            </a:r>
            <a:r>
              <a:rPr lang="en-US" dirty="0"/>
              <a:t>reported barriers to accessing </a:t>
            </a:r>
            <a:r>
              <a:rPr lang="en-US" dirty="0" smtClean="0"/>
              <a:t>healthcare (overall):</a:t>
            </a:r>
          </a:p>
          <a:p>
            <a:pPr>
              <a:defRPr/>
            </a:pPr>
            <a:r>
              <a:rPr lang="en-US" sz="1400" dirty="0" smtClean="0"/>
              <a:t>(multi-select question)</a:t>
            </a:r>
            <a:endParaRPr lang="en-US" sz="14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bar"/>
        <c:grouping val="stacked"/>
        <c:varyColors val="0"/>
        <c:ser>
          <c:idx val="0"/>
          <c:order val="0"/>
          <c:tx>
            <c:strRef>
              <c:f>Sheet1!$B$1</c:f>
              <c:strCache>
                <c:ptCount val="1"/>
                <c:pt idx="0">
                  <c:v>Series 1</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health facilities that accept refugees/migrants</c:v>
                </c:pt>
                <c:pt idx="1">
                  <c:v>Lack of staff</c:v>
                </c:pt>
                <c:pt idx="2">
                  <c:v>Distance</c:v>
                </c:pt>
                <c:pt idx="3">
                  <c:v>Lack of Money</c:v>
                </c:pt>
              </c:strCache>
            </c:strRef>
          </c:cat>
          <c:val>
            <c:numRef>
              <c:f>Sheet1!$B$2:$B$5</c:f>
              <c:numCache>
                <c:formatCode>0%</c:formatCode>
                <c:ptCount val="4"/>
                <c:pt idx="0">
                  <c:v>0.13</c:v>
                </c:pt>
                <c:pt idx="1">
                  <c:v>0.15</c:v>
                </c:pt>
                <c:pt idx="2">
                  <c:v>0.22</c:v>
                </c:pt>
                <c:pt idx="3">
                  <c:v>0.35</c:v>
                </c:pt>
              </c:numCache>
            </c:numRef>
          </c:val>
          <c:extLst xmlns:c16r2="http://schemas.microsoft.com/office/drawing/2015/06/chart">
            <c:ext xmlns:c16="http://schemas.microsoft.com/office/drawing/2014/chart" uri="{C3380CC4-5D6E-409C-BE32-E72D297353CC}">
              <c16:uniqueId val="{00000000-1FFB-405D-AB43-A2562104C030}"/>
            </c:ext>
          </c:extLst>
        </c:ser>
        <c:dLbls>
          <c:showLegendKey val="0"/>
          <c:showVal val="1"/>
          <c:showCatName val="0"/>
          <c:showSerName val="0"/>
          <c:showPercent val="0"/>
          <c:showBubbleSize val="0"/>
        </c:dLbls>
        <c:gapWidth val="75"/>
        <c:overlap val="100"/>
        <c:axId val="670210696"/>
        <c:axId val="670211088"/>
      </c:barChart>
      <c:catAx>
        <c:axId val="6702106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70211088"/>
        <c:crosses val="autoZero"/>
        <c:auto val="1"/>
        <c:lblAlgn val="ctr"/>
        <c:lblOffset val="100"/>
        <c:noMultiLvlLbl val="0"/>
      </c:catAx>
      <c:valAx>
        <c:axId val="670211088"/>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70210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dirty="0"/>
              <a:t>Insufficient access to drinking water in the last month per region: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tx>
            <c:strRef>
              <c:f>Sheet1!$B$1</c:f>
              <c:strCache>
                <c:ptCount val="1"/>
                <c:pt idx="0">
                  <c:v>Yes</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Sheet1!$B$2:$B$5</c:f>
              <c:numCache>
                <c:formatCode>0%</c:formatCode>
                <c:ptCount val="4"/>
                <c:pt idx="0">
                  <c:v>0.34</c:v>
                </c:pt>
                <c:pt idx="1">
                  <c:v>0.49</c:v>
                </c:pt>
                <c:pt idx="2">
                  <c:v>0.2</c:v>
                </c:pt>
                <c:pt idx="3">
                  <c:v>0.35</c:v>
                </c:pt>
              </c:numCache>
            </c:numRef>
          </c:val>
          <c:extLst xmlns:c16r2="http://schemas.microsoft.com/office/drawing/2015/06/chart">
            <c:ext xmlns:c16="http://schemas.microsoft.com/office/drawing/2014/chart" uri="{C3380CC4-5D6E-409C-BE32-E72D297353CC}">
              <c16:uniqueId val="{00000000-13EE-4863-AF83-B66FD07B8052}"/>
            </c:ext>
          </c:extLst>
        </c:ser>
        <c:ser>
          <c:idx val="1"/>
          <c:order val="1"/>
          <c:tx>
            <c:strRef>
              <c:f>Sheet1!$C$1</c:f>
              <c:strCache>
                <c:ptCount val="1"/>
                <c:pt idx="0">
                  <c:v>No</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Sheet1!$C$2:$C$5</c:f>
              <c:numCache>
                <c:formatCode>0%</c:formatCode>
                <c:ptCount val="4"/>
                <c:pt idx="0">
                  <c:v>0.65</c:v>
                </c:pt>
                <c:pt idx="1">
                  <c:v>0.5</c:v>
                </c:pt>
                <c:pt idx="2">
                  <c:v>0.8</c:v>
                </c:pt>
                <c:pt idx="3">
                  <c:v>0.65</c:v>
                </c:pt>
              </c:numCache>
            </c:numRef>
          </c:val>
          <c:extLst xmlns:c16r2="http://schemas.microsoft.com/office/drawing/2015/06/chart">
            <c:ext xmlns:c16="http://schemas.microsoft.com/office/drawing/2014/chart" uri="{C3380CC4-5D6E-409C-BE32-E72D297353CC}">
              <c16:uniqueId val="{00000001-13EE-4863-AF83-B66FD07B8052}"/>
            </c:ext>
          </c:extLst>
        </c:ser>
        <c:dLbls>
          <c:showLegendKey val="0"/>
          <c:showVal val="1"/>
          <c:showCatName val="0"/>
          <c:showSerName val="0"/>
          <c:showPercent val="0"/>
          <c:showBubbleSize val="0"/>
        </c:dLbls>
        <c:gapWidth val="150"/>
        <c:overlap val="-25"/>
        <c:axId val="670211872"/>
        <c:axId val="670212264"/>
      </c:barChart>
      <c:catAx>
        <c:axId val="6702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70212264"/>
        <c:crosses val="autoZero"/>
        <c:auto val="1"/>
        <c:lblAlgn val="ctr"/>
        <c:lblOffset val="100"/>
        <c:noMultiLvlLbl val="0"/>
      </c:catAx>
      <c:valAx>
        <c:axId val="670212264"/>
        <c:scaling>
          <c:orientation val="minMax"/>
        </c:scaling>
        <c:delete val="1"/>
        <c:axPos val="l"/>
        <c:numFmt formatCode="0%" sourceLinked="1"/>
        <c:majorTickMark val="none"/>
        <c:minorTickMark val="none"/>
        <c:tickLblPos val="nextTo"/>
        <c:crossAx val="6702118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0-2 years</c:v>
                </c:pt>
              </c:strCache>
            </c:strRef>
          </c:tx>
          <c:spPr>
            <a:solidFill>
              <a:srgbClr val="ED494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Sheet1!$B$2:$B$5</c:f>
              <c:numCache>
                <c:formatCode>0%</c:formatCode>
                <c:ptCount val="4"/>
                <c:pt idx="0">
                  <c:v>0.28000000000000003</c:v>
                </c:pt>
                <c:pt idx="1">
                  <c:v>0.3</c:v>
                </c:pt>
                <c:pt idx="2">
                  <c:v>0.24</c:v>
                </c:pt>
                <c:pt idx="3">
                  <c:v>0.3</c:v>
                </c:pt>
              </c:numCache>
            </c:numRef>
          </c:val>
          <c:extLst xmlns:c16r2="http://schemas.microsoft.com/office/drawing/2015/06/chart">
            <c:ext xmlns:c16="http://schemas.microsoft.com/office/drawing/2014/chart" uri="{C3380CC4-5D6E-409C-BE32-E72D297353CC}">
              <c16:uniqueId val="{00000000-BAB4-4417-A62D-C733D169743A}"/>
            </c:ext>
          </c:extLst>
        </c:ser>
        <c:ser>
          <c:idx val="1"/>
          <c:order val="1"/>
          <c:tx>
            <c:strRef>
              <c:f>Sheet1!$C$1</c:f>
              <c:strCache>
                <c:ptCount val="1"/>
                <c:pt idx="0">
                  <c:v>2-4 years</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Sheet1!$C$2:$C$5</c:f>
              <c:numCache>
                <c:formatCode>0%</c:formatCode>
                <c:ptCount val="4"/>
                <c:pt idx="0">
                  <c:v>0.4</c:v>
                </c:pt>
                <c:pt idx="1">
                  <c:v>0.31</c:v>
                </c:pt>
                <c:pt idx="2">
                  <c:v>0.61</c:v>
                </c:pt>
                <c:pt idx="3">
                  <c:v>0.28000000000000003</c:v>
                </c:pt>
              </c:numCache>
            </c:numRef>
          </c:val>
          <c:extLst xmlns:c16r2="http://schemas.microsoft.com/office/drawing/2015/06/chart">
            <c:ext xmlns:c16="http://schemas.microsoft.com/office/drawing/2014/chart" uri="{C3380CC4-5D6E-409C-BE32-E72D297353CC}">
              <c16:uniqueId val="{00000001-BAB4-4417-A62D-C733D169743A}"/>
            </c:ext>
          </c:extLst>
        </c:ser>
        <c:ser>
          <c:idx val="2"/>
          <c:order val="2"/>
          <c:tx>
            <c:strRef>
              <c:f>Sheet1!$D$1</c:f>
              <c:strCache>
                <c:ptCount val="1"/>
                <c:pt idx="0">
                  <c:v>4-6 years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Sheet1!$D$2:$D$5</c:f>
              <c:numCache>
                <c:formatCode>0%</c:formatCode>
                <c:ptCount val="4"/>
                <c:pt idx="0">
                  <c:v>0.13</c:v>
                </c:pt>
                <c:pt idx="1">
                  <c:v>0.18</c:v>
                </c:pt>
                <c:pt idx="2">
                  <c:v>7.0000000000000007E-2</c:v>
                </c:pt>
                <c:pt idx="3">
                  <c:v>0.13</c:v>
                </c:pt>
              </c:numCache>
            </c:numRef>
          </c:val>
          <c:extLst xmlns:c16r2="http://schemas.microsoft.com/office/drawing/2015/06/chart">
            <c:ext xmlns:c16="http://schemas.microsoft.com/office/drawing/2014/chart" uri="{C3380CC4-5D6E-409C-BE32-E72D297353CC}">
              <c16:uniqueId val="{00000002-BAB4-4417-A62D-C733D169743A}"/>
            </c:ext>
          </c:extLst>
        </c:ser>
        <c:ser>
          <c:idx val="3"/>
          <c:order val="3"/>
          <c:tx>
            <c:strRef>
              <c:f>Sheet1!$E$1</c:f>
              <c:strCache>
                <c:ptCount val="1"/>
                <c:pt idx="0">
                  <c:v>6-8 years</c:v>
                </c:pt>
              </c:strCache>
            </c:strRef>
          </c:tx>
          <c:spPr>
            <a:solidFill>
              <a:srgbClr val="F9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Sheet1!$E$2:$E$5</c:f>
              <c:numCache>
                <c:formatCode>0%</c:formatCode>
                <c:ptCount val="4"/>
                <c:pt idx="0">
                  <c:v>0.08</c:v>
                </c:pt>
                <c:pt idx="1">
                  <c:v>0.11</c:v>
                </c:pt>
                <c:pt idx="2">
                  <c:v>0.05</c:v>
                </c:pt>
                <c:pt idx="3">
                  <c:v>7.0000000000000007E-2</c:v>
                </c:pt>
              </c:numCache>
            </c:numRef>
          </c:val>
          <c:extLst xmlns:c16r2="http://schemas.microsoft.com/office/drawing/2015/06/chart">
            <c:ext xmlns:c16="http://schemas.microsoft.com/office/drawing/2014/chart" uri="{C3380CC4-5D6E-409C-BE32-E72D297353CC}">
              <c16:uniqueId val="{00000003-BAB4-4417-A62D-C733D169743A}"/>
            </c:ext>
          </c:extLst>
        </c:ser>
        <c:ser>
          <c:idx val="4"/>
          <c:order val="4"/>
          <c:tx>
            <c:strRef>
              <c:f>Sheet1!$F$1</c:f>
              <c:strCache>
                <c:ptCount val="1"/>
                <c:pt idx="0">
                  <c:v>8+ years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South</c:v>
                </c:pt>
                <c:pt idx="2">
                  <c:v>East</c:v>
                </c:pt>
                <c:pt idx="3">
                  <c:v>West</c:v>
                </c:pt>
              </c:strCache>
            </c:strRef>
          </c:cat>
          <c:val>
            <c:numRef>
              <c:f>Sheet1!$F$2:$F$5</c:f>
              <c:numCache>
                <c:formatCode>0%</c:formatCode>
                <c:ptCount val="4"/>
                <c:pt idx="0">
                  <c:v>0.11</c:v>
                </c:pt>
                <c:pt idx="1">
                  <c:v>0.1</c:v>
                </c:pt>
                <c:pt idx="2">
                  <c:v>0.03</c:v>
                </c:pt>
                <c:pt idx="3">
                  <c:v>0.21</c:v>
                </c:pt>
              </c:numCache>
            </c:numRef>
          </c:val>
          <c:extLst xmlns:c16r2="http://schemas.microsoft.com/office/drawing/2015/06/chart">
            <c:ext xmlns:c16="http://schemas.microsoft.com/office/drawing/2014/chart" uri="{C3380CC4-5D6E-409C-BE32-E72D297353CC}">
              <c16:uniqueId val="{00000004-BAB4-4417-A62D-C733D169743A}"/>
            </c:ext>
          </c:extLst>
        </c:ser>
        <c:dLbls>
          <c:showLegendKey val="0"/>
          <c:showVal val="1"/>
          <c:showCatName val="0"/>
          <c:showSerName val="0"/>
          <c:showPercent val="0"/>
          <c:showBubbleSize val="0"/>
        </c:dLbls>
        <c:gapWidth val="150"/>
        <c:overlap val="-25"/>
        <c:axId val="602813128"/>
        <c:axId val="602813520"/>
      </c:barChart>
      <c:catAx>
        <c:axId val="60281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02813520"/>
        <c:crosses val="autoZero"/>
        <c:auto val="1"/>
        <c:lblAlgn val="ctr"/>
        <c:lblOffset val="100"/>
        <c:noMultiLvlLbl val="0"/>
      </c:catAx>
      <c:valAx>
        <c:axId val="602813520"/>
        <c:scaling>
          <c:orientation val="minMax"/>
        </c:scaling>
        <c:delete val="1"/>
        <c:axPos val="l"/>
        <c:numFmt formatCode="0%" sourceLinked="1"/>
        <c:majorTickMark val="none"/>
        <c:minorTickMark val="none"/>
        <c:tickLblPos val="nextTo"/>
        <c:crossAx val="6028131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dirty="0" smtClean="0"/>
              <a:t>Of</a:t>
            </a:r>
            <a:r>
              <a:rPr lang="fr-FR" baseline="0" dirty="0" smtClean="0"/>
              <a:t> </a:t>
            </a:r>
            <a:r>
              <a:rPr lang="fr-FR" baseline="0" dirty="0" err="1" smtClean="0"/>
              <a:t>respondents</a:t>
            </a:r>
            <a:r>
              <a:rPr lang="fr-FR" baseline="0" dirty="0" smtClean="0"/>
              <a:t> in </a:t>
            </a:r>
            <a:r>
              <a:rPr lang="fr-FR" baseline="0" dirty="0" err="1" smtClean="0"/>
              <a:t>HHs</a:t>
            </a:r>
            <a:r>
              <a:rPr lang="fr-FR" baseline="0" dirty="0" smtClean="0"/>
              <a:t> </a:t>
            </a:r>
            <a:r>
              <a:rPr lang="fr-FR" baseline="0" dirty="0" err="1" smtClean="0"/>
              <a:t>with</a:t>
            </a:r>
            <a:r>
              <a:rPr lang="fr-FR" baseline="0" dirty="0" smtClean="0"/>
              <a:t> </a:t>
            </a:r>
            <a:r>
              <a:rPr lang="fr-FR" baseline="0" dirty="0" err="1" smtClean="0"/>
              <a:t>school-aged</a:t>
            </a:r>
            <a:r>
              <a:rPr lang="fr-FR" baseline="0" dirty="0" smtClean="0"/>
              <a:t> </a:t>
            </a:r>
            <a:r>
              <a:rPr lang="fr-FR" baseline="0" dirty="0" err="1" smtClean="0"/>
              <a:t>children</a:t>
            </a:r>
            <a:r>
              <a:rPr lang="fr-FR" baseline="0" dirty="0" smtClean="0"/>
              <a:t>, % </a:t>
            </a:r>
            <a:r>
              <a:rPr lang="fr-FR" dirty="0" err="1" smtClean="0"/>
              <a:t>reporting</a:t>
            </a:r>
            <a:r>
              <a:rPr lang="fr-FR" dirty="0" smtClean="0"/>
              <a:t> </a:t>
            </a:r>
            <a:r>
              <a:rPr lang="fr-FR" dirty="0" err="1"/>
              <a:t>that</a:t>
            </a:r>
            <a:r>
              <a:rPr lang="fr-FR" dirty="0"/>
              <a:t> the </a:t>
            </a:r>
            <a:r>
              <a:rPr lang="fr-FR" dirty="0" err="1"/>
              <a:t>children</a:t>
            </a:r>
            <a:r>
              <a:rPr lang="fr-FR" dirty="0"/>
              <a:t> </a:t>
            </a:r>
            <a:r>
              <a:rPr lang="fr-FR" dirty="0" smtClean="0"/>
              <a:t>have </a:t>
            </a:r>
            <a:r>
              <a:rPr lang="fr-FR" b="1" dirty="0"/>
              <a:t>no </a:t>
            </a:r>
            <a:r>
              <a:rPr lang="fr-FR" b="1" dirty="0" err="1"/>
              <a:t>access</a:t>
            </a:r>
            <a:r>
              <a:rPr lang="fr-FR" b="1" dirty="0"/>
              <a:t> to </a:t>
            </a:r>
            <a:r>
              <a:rPr lang="fr-FR" b="1" dirty="0" err="1"/>
              <a:t>formal</a:t>
            </a:r>
            <a:r>
              <a:rPr lang="fr-FR" b="1" dirty="0"/>
              <a:t> </a:t>
            </a:r>
            <a:r>
              <a:rPr lang="fr-FR" b="1" dirty="0" err="1"/>
              <a:t>education</a:t>
            </a:r>
            <a:r>
              <a:rPr lang="fr-FR" dirty="0"/>
              <a:t> in </a:t>
            </a:r>
            <a:r>
              <a:rPr lang="fr-FR" dirty="0" err="1"/>
              <a:t>their</a:t>
            </a:r>
            <a:r>
              <a:rPr lang="fr-FR" dirty="0"/>
              <a:t> </a:t>
            </a:r>
            <a:r>
              <a:rPr lang="fr-FR" dirty="0" err="1"/>
              <a:t>baladiya</a:t>
            </a:r>
            <a:endParaRPr lang="fr-FR"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region_libya!$G$384:$I$384</c:f>
              <c:strCache>
                <c:ptCount val="3"/>
                <c:pt idx="0">
                  <c:v>South </c:v>
                </c:pt>
                <c:pt idx="1">
                  <c:v>East</c:v>
                </c:pt>
                <c:pt idx="2">
                  <c:v>West </c:v>
                </c:pt>
              </c:strCache>
            </c:strRef>
          </c:cat>
          <c:val>
            <c:numRef>
              <c:f>region_libya!$G$385:$I$385</c:f>
              <c:numCache>
                <c:formatCode>0%</c:formatCode>
                <c:ptCount val="3"/>
                <c:pt idx="0">
                  <c:v>0.59</c:v>
                </c:pt>
                <c:pt idx="1">
                  <c:v>0.08</c:v>
                </c:pt>
                <c:pt idx="2">
                  <c:v>0.26</c:v>
                </c:pt>
              </c:numCache>
            </c:numRef>
          </c:val>
          <c:extLst xmlns:c16r2="http://schemas.microsoft.com/office/drawing/2015/06/chart">
            <c:ext xmlns:c16="http://schemas.microsoft.com/office/drawing/2014/chart" uri="{C3380CC4-5D6E-409C-BE32-E72D297353CC}">
              <c16:uniqueId val="{00000000-7087-40BD-BB84-515906D982CC}"/>
            </c:ext>
          </c:extLst>
        </c:ser>
        <c:dLbls>
          <c:dLblPos val="outEnd"/>
          <c:showLegendKey val="0"/>
          <c:showVal val="1"/>
          <c:showCatName val="0"/>
          <c:showSerName val="0"/>
          <c:showPercent val="0"/>
          <c:showBubbleSize val="0"/>
        </c:dLbls>
        <c:gapWidth val="219"/>
        <c:overlap val="-27"/>
        <c:axId val="710839592"/>
        <c:axId val="710839984"/>
      </c:barChart>
      <c:catAx>
        <c:axId val="71083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10839984"/>
        <c:crosses val="autoZero"/>
        <c:auto val="1"/>
        <c:lblAlgn val="ctr"/>
        <c:lblOffset val="100"/>
        <c:noMultiLvlLbl val="0"/>
      </c:catAx>
      <c:valAx>
        <c:axId val="710839984"/>
        <c:scaling>
          <c:orientation val="minMax"/>
        </c:scaling>
        <c:delete val="1"/>
        <c:axPos val="l"/>
        <c:numFmt formatCode="0%" sourceLinked="1"/>
        <c:majorTickMark val="none"/>
        <c:minorTickMark val="none"/>
        <c:tickLblPos val="nextTo"/>
        <c:crossAx val="71083959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Narrow" panose="020B0606020202030204" pitchFamily="34" charset="0"/>
        </a:defRPr>
      </a:pPr>
      <a:endParaRPr lang="ru-RU"/>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dirty="0"/>
              <a:t>% of </a:t>
            </a:r>
            <a:r>
              <a:rPr lang="fr-FR" dirty="0" err="1"/>
              <a:t>respondents</a:t>
            </a:r>
            <a:r>
              <a:rPr lang="fr-FR" dirty="0"/>
              <a:t> </a:t>
            </a:r>
            <a:r>
              <a:rPr lang="fr-FR" dirty="0" err="1" smtClean="0"/>
              <a:t>that</a:t>
            </a:r>
            <a:r>
              <a:rPr lang="fr-FR" baseline="0" dirty="0" smtClean="0"/>
              <a:t> </a:t>
            </a:r>
            <a:r>
              <a:rPr lang="fr-FR" baseline="0" dirty="0" err="1" smtClean="0"/>
              <a:t>reported</a:t>
            </a:r>
            <a:r>
              <a:rPr lang="fr-FR" baseline="0" dirty="0" smtClean="0"/>
              <a:t> living </a:t>
            </a:r>
            <a:r>
              <a:rPr lang="fr-FR" baseline="0" dirty="0" err="1" smtClean="0"/>
              <a:t>with</a:t>
            </a:r>
            <a:r>
              <a:rPr lang="fr-FR" baseline="0" dirty="0" smtClean="0"/>
              <a:t> </a:t>
            </a:r>
            <a:r>
              <a:rPr lang="fr-FR" b="1" baseline="0" dirty="0" err="1" smtClean="0"/>
              <a:t>unaccompanied</a:t>
            </a:r>
            <a:r>
              <a:rPr lang="fr-FR" b="1" baseline="0" dirty="0" smtClean="0"/>
              <a:t> or </a:t>
            </a:r>
            <a:r>
              <a:rPr lang="fr-FR" b="1" baseline="0" dirty="0" err="1" smtClean="0"/>
              <a:t>separated</a:t>
            </a:r>
            <a:r>
              <a:rPr lang="fr-FR" b="1" baseline="0" dirty="0" smtClean="0"/>
              <a:t> </a:t>
            </a:r>
            <a:r>
              <a:rPr lang="fr-FR" b="1" baseline="0" dirty="0" err="1" smtClean="0"/>
              <a:t>children</a:t>
            </a:r>
            <a:endParaRPr lang="fr-FR" b="1" baseline="0" dirty="0" smtClean="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region_libya!$G$384:$I$384</c:f>
              <c:strCache>
                <c:ptCount val="3"/>
                <c:pt idx="0">
                  <c:v>South </c:v>
                </c:pt>
                <c:pt idx="1">
                  <c:v>East</c:v>
                </c:pt>
                <c:pt idx="2">
                  <c:v>West </c:v>
                </c:pt>
              </c:strCache>
            </c:strRef>
          </c:cat>
          <c:val>
            <c:numRef>
              <c:f>region_libya!$G$385:$I$385</c:f>
              <c:numCache>
                <c:formatCode>0%</c:formatCode>
                <c:ptCount val="3"/>
                <c:pt idx="0">
                  <c:v>0.08</c:v>
                </c:pt>
                <c:pt idx="1">
                  <c:v>0.02</c:v>
                </c:pt>
                <c:pt idx="2">
                  <c:v>0.16</c:v>
                </c:pt>
              </c:numCache>
            </c:numRef>
          </c:val>
          <c:extLst xmlns:c16r2="http://schemas.microsoft.com/office/drawing/2015/06/chart">
            <c:ext xmlns:c16="http://schemas.microsoft.com/office/drawing/2014/chart" uri="{C3380CC4-5D6E-409C-BE32-E72D297353CC}">
              <c16:uniqueId val="{00000000-86DD-46E2-8BC2-5880C6C7F172}"/>
            </c:ext>
          </c:extLst>
        </c:ser>
        <c:dLbls>
          <c:dLblPos val="outEnd"/>
          <c:showLegendKey val="0"/>
          <c:showVal val="1"/>
          <c:showCatName val="0"/>
          <c:showSerName val="0"/>
          <c:showPercent val="0"/>
          <c:showBubbleSize val="0"/>
        </c:dLbls>
        <c:gapWidth val="219"/>
        <c:overlap val="-27"/>
        <c:axId val="710841552"/>
        <c:axId val="710841944"/>
      </c:barChart>
      <c:catAx>
        <c:axId val="7108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10841944"/>
        <c:crosses val="autoZero"/>
        <c:auto val="1"/>
        <c:lblAlgn val="ctr"/>
        <c:lblOffset val="100"/>
        <c:noMultiLvlLbl val="0"/>
      </c:catAx>
      <c:valAx>
        <c:axId val="710841944"/>
        <c:scaling>
          <c:orientation val="minMax"/>
        </c:scaling>
        <c:delete val="1"/>
        <c:axPos val="l"/>
        <c:numFmt formatCode="0%" sourceLinked="1"/>
        <c:majorTickMark val="none"/>
        <c:minorTickMark val="none"/>
        <c:tickLblPos val="nextTo"/>
        <c:crossAx val="71084155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Narrow" panose="020B0606020202030204" pitchFamily="34" charset="0"/>
        </a:defRPr>
      </a:pPr>
      <a:endParaRPr lang="ru-RU"/>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b="1" dirty="0"/>
              <a:t>% of </a:t>
            </a:r>
            <a:r>
              <a:rPr lang="fr-FR" b="1" dirty="0" err="1"/>
              <a:t>respondents</a:t>
            </a:r>
            <a:r>
              <a:rPr lang="fr-FR" b="1" dirty="0"/>
              <a:t> </a:t>
            </a:r>
            <a:r>
              <a:rPr lang="fr-FR" b="1" dirty="0" err="1"/>
              <a:t>that</a:t>
            </a:r>
            <a:r>
              <a:rPr lang="fr-FR" b="1" dirty="0"/>
              <a:t> </a:t>
            </a:r>
            <a:r>
              <a:rPr lang="fr-FR" b="1" dirty="0" err="1"/>
              <a:t>reported</a:t>
            </a:r>
            <a:r>
              <a:rPr lang="fr-FR" b="1" dirty="0"/>
              <a:t> </a:t>
            </a:r>
            <a:r>
              <a:rPr lang="fr-FR" b="1" dirty="0" err="1"/>
              <a:t>facing</a:t>
            </a:r>
            <a:r>
              <a:rPr lang="fr-FR" b="1" dirty="0"/>
              <a:t> challenges </a:t>
            </a:r>
            <a:r>
              <a:rPr lang="fr-FR" b="1" dirty="0" err="1"/>
              <a:t>accessing</a:t>
            </a:r>
            <a:r>
              <a:rPr lang="fr-FR" b="1" dirty="0"/>
              <a:t> </a:t>
            </a:r>
            <a:r>
              <a:rPr lang="fr-FR" b="1" dirty="0" err="1"/>
              <a:t>shelter</a:t>
            </a:r>
            <a:endParaRPr lang="fr-FR" b="1"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region_origin!$J$143:$L$143</c:f>
              <c:strCache>
                <c:ptCount val="3"/>
                <c:pt idx="0">
                  <c:v>West and Central Africa </c:v>
                </c:pt>
                <c:pt idx="1">
                  <c:v>East Africa </c:v>
                </c:pt>
                <c:pt idx="2">
                  <c:v>MENA </c:v>
                </c:pt>
              </c:strCache>
            </c:strRef>
          </c:cat>
          <c:val>
            <c:numRef>
              <c:f>region_origin!$J$144:$L$144</c:f>
              <c:numCache>
                <c:formatCode>0%</c:formatCode>
                <c:ptCount val="3"/>
                <c:pt idx="0">
                  <c:v>0.62</c:v>
                </c:pt>
                <c:pt idx="1">
                  <c:v>0.6</c:v>
                </c:pt>
                <c:pt idx="2">
                  <c:v>0.49</c:v>
                </c:pt>
              </c:numCache>
            </c:numRef>
          </c:val>
          <c:extLst xmlns:c16r2="http://schemas.microsoft.com/office/drawing/2015/06/chart">
            <c:ext xmlns:c16="http://schemas.microsoft.com/office/drawing/2014/chart" uri="{C3380CC4-5D6E-409C-BE32-E72D297353CC}">
              <c16:uniqueId val="{00000000-3DCC-48C8-82E6-1C5B6D9A61A4}"/>
            </c:ext>
          </c:extLst>
        </c:ser>
        <c:dLbls>
          <c:dLblPos val="outEnd"/>
          <c:showLegendKey val="0"/>
          <c:showVal val="1"/>
          <c:showCatName val="0"/>
          <c:showSerName val="0"/>
          <c:showPercent val="0"/>
          <c:showBubbleSize val="0"/>
        </c:dLbls>
        <c:gapWidth val="219"/>
        <c:overlap val="-27"/>
        <c:axId val="710843512"/>
        <c:axId val="710843904"/>
      </c:barChart>
      <c:catAx>
        <c:axId val="71084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10843904"/>
        <c:crosses val="autoZero"/>
        <c:auto val="1"/>
        <c:lblAlgn val="ctr"/>
        <c:lblOffset val="100"/>
        <c:noMultiLvlLbl val="0"/>
      </c:catAx>
      <c:valAx>
        <c:axId val="710843904"/>
        <c:scaling>
          <c:orientation val="minMax"/>
        </c:scaling>
        <c:delete val="1"/>
        <c:axPos val="l"/>
        <c:numFmt formatCode="0%" sourceLinked="1"/>
        <c:majorTickMark val="none"/>
        <c:minorTickMark val="none"/>
        <c:tickLblPos val="nextTo"/>
        <c:crossAx val="71084351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Narrow" panose="020B0606020202030204" pitchFamily="34" charset="0"/>
        </a:defRPr>
      </a:pPr>
      <a:endParaRPr lang="ru-RU"/>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b="1" dirty="0" smtClean="0"/>
              <a:t>% of </a:t>
            </a:r>
            <a:r>
              <a:rPr lang="fr-FR" b="1" dirty="0" err="1" smtClean="0"/>
              <a:t>respondents</a:t>
            </a:r>
            <a:r>
              <a:rPr lang="fr-FR" b="1" dirty="0" smtClean="0"/>
              <a:t> </a:t>
            </a:r>
            <a:r>
              <a:rPr lang="en-US" b="1" dirty="0" smtClean="0"/>
              <a:t>engaged in the following types of work in the preceding 30 days</a:t>
            </a:r>
            <a:r>
              <a:rPr lang="en-US" b="0" dirty="0" smtClean="0"/>
              <a:t> (multi-select</a:t>
            </a:r>
            <a:r>
              <a:rPr lang="en-US" b="0" baseline="0" dirty="0" smtClean="0"/>
              <a:t> question)</a:t>
            </a:r>
            <a:endParaRPr lang="en-US" b="0" dirty="0" smtClean="0"/>
          </a:p>
        </c:rich>
      </c:tx>
      <c:layout>
        <c:manualLayout>
          <c:xMode val="edge"/>
          <c:yMode val="edge"/>
          <c:x val="0.1063987697845898"/>
          <c:y val="7.872972701372565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tx>
            <c:strRef>
              <c:f>region_origin!$I$172</c:f>
              <c:strCache>
                <c:ptCount val="1"/>
                <c:pt idx="0">
                  <c:v>Did not work outside the home</c:v>
                </c:pt>
              </c:strCache>
            </c:strRef>
          </c:tx>
          <c:spPr>
            <a:solidFill>
              <a:srgbClr val="F9BF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region_origin!$J$171:$L$171</c:f>
              <c:strCache>
                <c:ptCount val="3"/>
                <c:pt idx="0">
                  <c:v>West and Central Africa </c:v>
                </c:pt>
                <c:pt idx="1">
                  <c:v>MENA </c:v>
                </c:pt>
                <c:pt idx="2">
                  <c:v>East Africa </c:v>
                </c:pt>
              </c:strCache>
            </c:strRef>
          </c:cat>
          <c:val>
            <c:numRef>
              <c:f>region_origin!$J$172:$L$172</c:f>
              <c:numCache>
                <c:formatCode>0%</c:formatCode>
                <c:ptCount val="3"/>
                <c:pt idx="0">
                  <c:v>0.05</c:v>
                </c:pt>
                <c:pt idx="1">
                  <c:v>0.05</c:v>
                </c:pt>
                <c:pt idx="2">
                  <c:v>0.15</c:v>
                </c:pt>
              </c:numCache>
            </c:numRef>
          </c:val>
          <c:extLst xmlns:c16r2="http://schemas.microsoft.com/office/drawing/2015/06/chart">
            <c:ext xmlns:c16="http://schemas.microsoft.com/office/drawing/2014/chart" uri="{C3380CC4-5D6E-409C-BE32-E72D297353CC}">
              <c16:uniqueId val="{00000000-4964-419E-9C3E-3E9B739E338E}"/>
            </c:ext>
          </c:extLst>
        </c:ser>
        <c:ser>
          <c:idx val="1"/>
          <c:order val="1"/>
          <c:tx>
            <c:strRef>
              <c:f>region_origin!$I$173</c:f>
              <c:strCache>
                <c:ptCount val="1"/>
                <c:pt idx="0">
                  <c:v>Permanent job</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region_origin!$J$171:$L$171</c:f>
              <c:strCache>
                <c:ptCount val="3"/>
                <c:pt idx="0">
                  <c:v>West and Central Africa </c:v>
                </c:pt>
                <c:pt idx="1">
                  <c:v>MENA </c:v>
                </c:pt>
                <c:pt idx="2">
                  <c:v>East Africa </c:v>
                </c:pt>
              </c:strCache>
            </c:strRef>
          </c:cat>
          <c:val>
            <c:numRef>
              <c:f>region_origin!$J$173:$L$173</c:f>
              <c:numCache>
                <c:formatCode>0%</c:formatCode>
                <c:ptCount val="3"/>
                <c:pt idx="0">
                  <c:v>0.25</c:v>
                </c:pt>
                <c:pt idx="1">
                  <c:v>0.4</c:v>
                </c:pt>
                <c:pt idx="2">
                  <c:v>0.34</c:v>
                </c:pt>
              </c:numCache>
            </c:numRef>
          </c:val>
          <c:extLst xmlns:c16r2="http://schemas.microsoft.com/office/drawing/2015/06/chart">
            <c:ext xmlns:c16="http://schemas.microsoft.com/office/drawing/2014/chart" uri="{C3380CC4-5D6E-409C-BE32-E72D297353CC}">
              <c16:uniqueId val="{00000001-4964-419E-9C3E-3E9B739E338E}"/>
            </c:ext>
          </c:extLst>
        </c:ser>
        <c:ser>
          <c:idx val="2"/>
          <c:order val="2"/>
          <c:tx>
            <c:strRef>
              <c:f>region_origin!$I$174</c:f>
              <c:strCache>
                <c:ptCount val="1"/>
                <c:pt idx="0">
                  <c:v>Temporary job</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region_origin!$J$171:$L$171</c:f>
              <c:strCache>
                <c:ptCount val="3"/>
                <c:pt idx="0">
                  <c:v>West and Central Africa </c:v>
                </c:pt>
                <c:pt idx="1">
                  <c:v>MENA </c:v>
                </c:pt>
                <c:pt idx="2">
                  <c:v>East Africa </c:v>
                </c:pt>
              </c:strCache>
            </c:strRef>
          </c:cat>
          <c:val>
            <c:numRef>
              <c:f>region_origin!$J$174:$L$174</c:f>
              <c:numCache>
                <c:formatCode>0%</c:formatCode>
                <c:ptCount val="3"/>
                <c:pt idx="0">
                  <c:v>0.28000000000000003</c:v>
                </c:pt>
                <c:pt idx="1">
                  <c:v>0.21</c:v>
                </c:pt>
                <c:pt idx="2">
                  <c:v>0.28000000000000003</c:v>
                </c:pt>
              </c:numCache>
            </c:numRef>
          </c:val>
          <c:extLst xmlns:c16r2="http://schemas.microsoft.com/office/drawing/2015/06/chart">
            <c:ext xmlns:c16="http://schemas.microsoft.com/office/drawing/2014/chart" uri="{C3380CC4-5D6E-409C-BE32-E72D297353CC}">
              <c16:uniqueId val="{00000002-4964-419E-9C3E-3E9B739E338E}"/>
            </c:ext>
          </c:extLst>
        </c:ser>
        <c:ser>
          <c:idx val="3"/>
          <c:order val="3"/>
          <c:tx>
            <c:strRef>
              <c:f>region_origin!$I$175</c:f>
              <c:strCache>
                <c:ptCount val="1"/>
                <c:pt idx="0">
                  <c:v>Daily labour</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region_origin!$J$171:$L$171</c:f>
              <c:strCache>
                <c:ptCount val="3"/>
                <c:pt idx="0">
                  <c:v>West and Central Africa </c:v>
                </c:pt>
                <c:pt idx="1">
                  <c:v>MENA </c:v>
                </c:pt>
                <c:pt idx="2">
                  <c:v>East Africa </c:v>
                </c:pt>
              </c:strCache>
            </c:strRef>
          </c:cat>
          <c:val>
            <c:numRef>
              <c:f>region_origin!$J$175:$L$175</c:f>
              <c:numCache>
                <c:formatCode>0%</c:formatCode>
                <c:ptCount val="3"/>
                <c:pt idx="0">
                  <c:v>0.48</c:v>
                </c:pt>
                <c:pt idx="1">
                  <c:v>0.37</c:v>
                </c:pt>
                <c:pt idx="2">
                  <c:v>0.33</c:v>
                </c:pt>
              </c:numCache>
            </c:numRef>
          </c:val>
          <c:extLst xmlns:c16r2="http://schemas.microsoft.com/office/drawing/2015/06/chart">
            <c:ext xmlns:c16="http://schemas.microsoft.com/office/drawing/2014/chart" uri="{C3380CC4-5D6E-409C-BE32-E72D297353CC}">
              <c16:uniqueId val="{00000003-4964-419E-9C3E-3E9B739E338E}"/>
            </c:ext>
          </c:extLst>
        </c:ser>
        <c:dLbls>
          <c:dLblPos val="outEnd"/>
          <c:showLegendKey val="0"/>
          <c:showVal val="1"/>
          <c:showCatName val="0"/>
          <c:showSerName val="0"/>
          <c:showPercent val="0"/>
          <c:showBubbleSize val="0"/>
        </c:dLbls>
        <c:gapWidth val="219"/>
        <c:overlap val="-27"/>
        <c:axId val="710845472"/>
        <c:axId val="710845864"/>
      </c:barChart>
      <c:catAx>
        <c:axId val="71084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10845864"/>
        <c:crosses val="autoZero"/>
        <c:auto val="1"/>
        <c:lblAlgn val="ctr"/>
        <c:lblOffset val="100"/>
        <c:noMultiLvlLbl val="0"/>
      </c:catAx>
      <c:valAx>
        <c:axId val="710845864"/>
        <c:scaling>
          <c:orientation val="minMax"/>
        </c:scaling>
        <c:delete val="1"/>
        <c:axPos val="l"/>
        <c:numFmt formatCode="0%" sourceLinked="1"/>
        <c:majorTickMark val="none"/>
        <c:minorTickMark val="none"/>
        <c:tickLblPos val="nextTo"/>
        <c:crossAx val="710845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sz="1400">
          <a:latin typeface="Arial Narrow" panose="020B0606020202030204" pitchFamily="34" charset="0"/>
        </a:defRPr>
      </a:pPr>
      <a:endParaRPr lang="ru-RU"/>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600" b="1" dirty="0" smtClean="0"/>
              <a:t>% of men and women engaged in the following types of work in the preceding 30 days </a:t>
            </a:r>
            <a:r>
              <a:rPr lang="en-US" sz="1600" b="0" dirty="0" smtClean="0"/>
              <a:t>(multi-select</a:t>
            </a:r>
            <a:r>
              <a:rPr lang="en-US" sz="1600" b="0" baseline="0" dirty="0" smtClean="0"/>
              <a:t> question)</a:t>
            </a:r>
            <a:endParaRPr lang="en-US" sz="1600" b="0" dirty="0"/>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tx>
            <c:strRef>
              <c:f>Sheet1!$Q$736</c:f>
              <c:strCache>
                <c:ptCount val="1"/>
                <c:pt idx="0">
                  <c:v>Men</c:v>
                </c:pt>
              </c:strCache>
            </c:strRef>
          </c:tx>
          <c:spPr>
            <a:solidFill>
              <a:srgbClr val="585958"/>
            </a:solidFill>
            <a:ln>
              <a:noFill/>
            </a:ln>
            <a:effectLst/>
          </c:spPr>
          <c:invertIfNegative val="0"/>
          <c:cat>
            <c:strRef>
              <c:f>Sheet1!$P$737:$P$740</c:f>
              <c:strCache>
                <c:ptCount val="4"/>
                <c:pt idx="0">
                  <c:v>Did not work</c:v>
                </c:pt>
                <c:pt idx="1">
                  <c:v>Permanent job</c:v>
                </c:pt>
                <c:pt idx="2">
                  <c:v>Temporary job</c:v>
                </c:pt>
                <c:pt idx="3">
                  <c:v>Daily labour</c:v>
                </c:pt>
              </c:strCache>
            </c:strRef>
          </c:cat>
          <c:val>
            <c:numRef>
              <c:f>Sheet1!$Q$737:$Q$740</c:f>
              <c:numCache>
                <c:formatCode>0%</c:formatCode>
                <c:ptCount val="4"/>
                <c:pt idx="0">
                  <c:v>0.11</c:v>
                </c:pt>
                <c:pt idx="1">
                  <c:v>0.31</c:v>
                </c:pt>
                <c:pt idx="2">
                  <c:v>0.2</c:v>
                </c:pt>
                <c:pt idx="3">
                  <c:v>0.43</c:v>
                </c:pt>
              </c:numCache>
            </c:numRef>
          </c:val>
          <c:extLst xmlns:c16r2="http://schemas.microsoft.com/office/drawing/2015/06/chart">
            <c:ext xmlns:c16="http://schemas.microsoft.com/office/drawing/2014/chart" uri="{C3380CC4-5D6E-409C-BE32-E72D297353CC}">
              <c16:uniqueId val="{00000000-302D-4273-83A6-DD90FC743CC5}"/>
            </c:ext>
          </c:extLst>
        </c:ser>
        <c:ser>
          <c:idx val="1"/>
          <c:order val="1"/>
          <c:tx>
            <c:strRef>
              <c:f>Sheet1!$R$736</c:f>
              <c:strCache>
                <c:ptCount val="1"/>
                <c:pt idx="0">
                  <c:v>Women</c:v>
                </c:pt>
              </c:strCache>
            </c:strRef>
          </c:tx>
          <c:spPr>
            <a:solidFill>
              <a:srgbClr val="EE5859"/>
            </a:solidFill>
            <a:ln>
              <a:noFill/>
            </a:ln>
            <a:effectLst/>
          </c:spPr>
          <c:invertIfNegative val="0"/>
          <c:cat>
            <c:strRef>
              <c:f>Sheet1!$P$737:$P$740</c:f>
              <c:strCache>
                <c:ptCount val="4"/>
                <c:pt idx="0">
                  <c:v>Did not work</c:v>
                </c:pt>
                <c:pt idx="1">
                  <c:v>Permanent job</c:v>
                </c:pt>
                <c:pt idx="2">
                  <c:v>Temporary job</c:v>
                </c:pt>
                <c:pt idx="3">
                  <c:v>Daily labour</c:v>
                </c:pt>
              </c:strCache>
            </c:strRef>
          </c:cat>
          <c:val>
            <c:numRef>
              <c:f>Sheet1!$R$737:$R$740</c:f>
              <c:numCache>
                <c:formatCode>0%</c:formatCode>
                <c:ptCount val="4"/>
                <c:pt idx="0">
                  <c:v>0.37</c:v>
                </c:pt>
                <c:pt idx="1">
                  <c:v>0.12</c:v>
                </c:pt>
                <c:pt idx="2">
                  <c:v>0.23</c:v>
                </c:pt>
                <c:pt idx="3">
                  <c:v>0.26</c:v>
                </c:pt>
              </c:numCache>
            </c:numRef>
          </c:val>
          <c:extLst xmlns:c16r2="http://schemas.microsoft.com/office/drawing/2015/06/chart">
            <c:ext xmlns:c16="http://schemas.microsoft.com/office/drawing/2014/chart" uri="{C3380CC4-5D6E-409C-BE32-E72D297353CC}">
              <c16:uniqueId val="{00000001-302D-4273-83A6-DD90FC743CC5}"/>
            </c:ext>
          </c:extLst>
        </c:ser>
        <c:dLbls>
          <c:showLegendKey val="0"/>
          <c:showVal val="0"/>
          <c:showCatName val="0"/>
          <c:showSerName val="0"/>
          <c:showPercent val="0"/>
          <c:showBubbleSize val="0"/>
        </c:dLbls>
        <c:gapWidth val="219"/>
        <c:overlap val="-27"/>
        <c:axId val="710846648"/>
        <c:axId val="744573336"/>
      </c:barChart>
      <c:catAx>
        <c:axId val="71084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44573336"/>
        <c:crosses val="autoZero"/>
        <c:auto val="1"/>
        <c:lblAlgn val="ctr"/>
        <c:lblOffset val="100"/>
        <c:noMultiLvlLbl val="0"/>
      </c:catAx>
      <c:valAx>
        <c:axId val="74457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10846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ru-RU"/>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800" b="1" dirty="0" smtClean="0"/>
              <a:t>% of respondents that reported typically acquiring food from unsustainable sources,</a:t>
            </a:r>
            <a:r>
              <a:rPr lang="en-US" sz="1800" b="1" baseline="0" dirty="0" smtClean="0"/>
              <a:t> by time of arrival</a:t>
            </a:r>
            <a:endParaRPr lang="fr-FR" sz="1800" b="1"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Sheet4!$G$17:$G$23</c:f>
              <c:strCache>
                <c:ptCount val="7"/>
                <c:pt idx="0">
                  <c:v>Within 6 months</c:v>
                </c:pt>
                <c:pt idx="1">
                  <c:v>6 months to 1 year ago</c:v>
                </c:pt>
                <c:pt idx="2">
                  <c:v>1 to 2 years ago</c:v>
                </c:pt>
                <c:pt idx="3">
                  <c:v>2 to 4 years ago</c:v>
                </c:pt>
                <c:pt idx="4">
                  <c:v>4 to 6 years ago</c:v>
                </c:pt>
                <c:pt idx="5">
                  <c:v>6 to 8 years ago</c:v>
                </c:pt>
                <c:pt idx="6">
                  <c:v>Over 8 years ago</c:v>
                </c:pt>
              </c:strCache>
            </c:strRef>
          </c:cat>
          <c:val>
            <c:numRef>
              <c:f>Sheet4!$H$17:$H$23</c:f>
              <c:numCache>
                <c:formatCode>0%</c:formatCode>
                <c:ptCount val="7"/>
                <c:pt idx="0">
                  <c:v>0.42446043165467628</c:v>
                </c:pt>
                <c:pt idx="1">
                  <c:v>0.35057471264367818</c:v>
                </c:pt>
                <c:pt idx="2">
                  <c:v>0.21893491124260356</c:v>
                </c:pt>
                <c:pt idx="3">
                  <c:v>0.2134387351778656</c:v>
                </c:pt>
                <c:pt idx="4">
                  <c:v>0.2923728813559322</c:v>
                </c:pt>
                <c:pt idx="5">
                  <c:v>0.29629629629629628</c:v>
                </c:pt>
                <c:pt idx="6">
                  <c:v>0.33510638297872342</c:v>
                </c:pt>
              </c:numCache>
            </c:numRef>
          </c:val>
          <c:extLst xmlns:c16r2="http://schemas.microsoft.com/office/drawing/2015/06/chart">
            <c:ext xmlns:c16="http://schemas.microsoft.com/office/drawing/2014/chart" uri="{C3380CC4-5D6E-409C-BE32-E72D297353CC}">
              <c16:uniqueId val="{00000000-F360-47E3-B9EA-DCB005A7A057}"/>
            </c:ext>
          </c:extLst>
        </c:ser>
        <c:dLbls>
          <c:dLblPos val="outEnd"/>
          <c:showLegendKey val="0"/>
          <c:showVal val="1"/>
          <c:showCatName val="0"/>
          <c:showSerName val="0"/>
          <c:showPercent val="0"/>
          <c:showBubbleSize val="0"/>
        </c:dLbls>
        <c:gapWidth val="219"/>
        <c:overlap val="-27"/>
        <c:axId val="669366272"/>
        <c:axId val="669366664"/>
      </c:barChart>
      <c:catAx>
        <c:axId val="66936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69366664"/>
        <c:crosses val="autoZero"/>
        <c:auto val="1"/>
        <c:lblAlgn val="ctr"/>
        <c:lblOffset val="100"/>
        <c:noMultiLvlLbl val="0"/>
      </c:catAx>
      <c:valAx>
        <c:axId val="669366664"/>
        <c:scaling>
          <c:orientation val="minMax"/>
        </c:scaling>
        <c:delete val="1"/>
        <c:axPos val="l"/>
        <c:numFmt formatCode="0%" sourceLinked="1"/>
        <c:majorTickMark val="none"/>
        <c:minorTickMark val="none"/>
        <c:tickLblPos val="nextTo"/>
        <c:crossAx val="66936627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ru-RU"/>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sz="1600" b="1" dirty="0"/>
              <a:t>% of </a:t>
            </a:r>
            <a:r>
              <a:rPr lang="fr-FR" sz="1600" b="1" dirty="0" err="1"/>
              <a:t>respondents</a:t>
            </a:r>
            <a:r>
              <a:rPr lang="fr-FR" sz="1600" b="1" dirty="0"/>
              <a:t> in </a:t>
            </a:r>
            <a:r>
              <a:rPr lang="fr-FR" sz="1600" b="1" dirty="0" err="1"/>
              <a:t>shelter</a:t>
            </a:r>
            <a:r>
              <a:rPr lang="fr-FR" sz="1600" b="1" dirty="0"/>
              <a:t> </a:t>
            </a:r>
            <a:r>
              <a:rPr lang="fr-FR" sz="1600" b="1" dirty="0" err="1"/>
              <a:t>with</a:t>
            </a:r>
            <a:r>
              <a:rPr lang="fr-FR" sz="1600" b="1" dirty="0"/>
              <a:t> medium or </a:t>
            </a:r>
            <a:r>
              <a:rPr lang="fr-FR" sz="1600" b="1" dirty="0" err="1"/>
              <a:t>heavy</a:t>
            </a:r>
            <a:r>
              <a:rPr lang="fr-FR" sz="1600" b="1" dirty="0"/>
              <a:t> damage, by time of </a:t>
            </a:r>
            <a:r>
              <a:rPr lang="fr-FR" sz="1600" b="1" dirty="0" err="1"/>
              <a:t>arrival</a:t>
            </a:r>
            <a:endParaRPr lang="fr-FR" sz="1600" b="1" dirty="0"/>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Sheet1!$S$880:$Y$880</c:f>
              <c:strCache>
                <c:ptCount val="7"/>
                <c:pt idx="0">
                  <c:v>Within 6 months</c:v>
                </c:pt>
                <c:pt idx="1">
                  <c:v>6 months to 1 year ago</c:v>
                </c:pt>
                <c:pt idx="2">
                  <c:v>1 to 2 years ago</c:v>
                </c:pt>
                <c:pt idx="3">
                  <c:v>2 to 4 years ago</c:v>
                </c:pt>
                <c:pt idx="4">
                  <c:v>4 to 6 years ago</c:v>
                </c:pt>
                <c:pt idx="5">
                  <c:v>6 to 8 years ago</c:v>
                </c:pt>
                <c:pt idx="6">
                  <c:v>Over 8 years ago</c:v>
                </c:pt>
              </c:strCache>
            </c:strRef>
          </c:cat>
          <c:val>
            <c:numRef>
              <c:f>Sheet1!$S$881:$Y$881</c:f>
              <c:numCache>
                <c:formatCode>0%</c:formatCode>
                <c:ptCount val="7"/>
                <c:pt idx="0">
                  <c:v>0.21600000000000003</c:v>
                </c:pt>
                <c:pt idx="1">
                  <c:v>9.1999999999999998E-2</c:v>
                </c:pt>
                <c:pt idx="2">
                  <c:v>9.1999999999999998E-2</c:v>
                </c:pt>
                <c:pt idx="3">
                  <c:v>0.10299999999999999</c:v>
                </c:pt>
                <c:pt idx="4">
                  <c:v>9.1999999999999998E-2</c:v>
                </c:pt>
                <c:pt idx="5">
                  <c:v>9.9000000000000005E-2</c:v>
                </c:pt>
                <c:pt idx="6">
                  <c:v>0.13900000000000001</c:v>
                </c:pt>
              </c:numCache>
            </c:numRef>
          </c:val>
          <c:extLst xmlns:c16r2="http://schemas.microsoft.com/office/drawing/2015/06/chart">
            <c:ext xmlns:c16="http://schemas.microsoft.com/office/drawing/2014/chart" uri="{C3380CC4-5D6E-409C-BE32-E72D297353CC}">
              <c16:uniqueId val="{00000000-BA00-48F8-A9FC-1D78550BC8F8}"/>
            </c:ext>
          </c:extLst>
        </c:ser>
        <c:dLbls>
          <c:showLegendKey val="0"/>
          <c:showVal val="0"/>
          <c:showCatName val="0"/>
          <c:showSerName val="0"/>
          <c:showPercent val="0"/>
          <c:showBubbleSize val="0"/>
        </c:dLbls>
        <c:gapWidth val="219"/>
        <c:overlap val="-27"/>
        <c:axId val="669367448"/>
        <c:axId val="669367840"/>
      </c:barChart>
      <c:catAx>
        <c:axId val="66936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69367840"/>
        <c:crosses val="autoZero"/>
        <c:auto val="1"/>
        <c:lblAlgn val="ctr"/>
        <c:lblOffset val="100"/>
        <c:noMultiLvlLbl val="0"/>
      </c:catAx>
      <c:valAx>
        <c:axId val="669367840"/>
        <c:scaling>
          <c:orientation val="minMax"/>
        </c:scaling>
        <c:delete val="1"/>
        <c:axPos val="l"/>
        <c:numFmt formatCode="0%" sourceLinked="1"/>
        <c:majorTickMark val="none"/>
        <c:minorTickMark val="none"/>
        <c:tickLblPos val="nextTo"/>
        <c:crossAx val="6693674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ru-RU"/>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sz="1600" b="1" dirty="0"/>
              <a:t>%</a:t>
            </a:r>
            <a:r>
              <a:rPr lang="fr-FR" sz="1600" b="1" baseline="0" dirty="0"/>
              <a:t> of </a:t>
            </a:r>
            <a:r>
              <a:rPr lang="fr-FR" sz="1600" b="1" baseline="0" dirty="0" err="1"/>
              <a:t>respondents</a:t>
            </a:r>
            <a:r>
              <a:rPr lang="fr-FR" sz="1600" b="1" baseline="0" dirty="0"/>
              <a:t> </a:t>
            </a:r>
            <a:r>
              <a:rPr lang="fr-FR" sz="1600" b="1" baseline="0" dirty="0" err="1"/>
              <a:t>that</a:t>
            </a:r>
            <a:r>
              <a:rPr lang="fr-FR" sz="1600" b="1" baseline="0" dirty="0"/>
              <a:t> </a:t>
            </a:r>
            <a:r>
              <a:rPr lang="fr-FR" sz="1600" b="1" baseline="0" dirty="0" err="1"/>
              <a:t>faced</a:t>
            </a:r>
            <a:r>
              <a:rPr lang="fr-FR" sz="1600" b="1" baseline="0" dirty="0"/>
              <a:t> challenges </a:t>
            </a:r>
            <a:r>
              <a:rPr lang="fr-FR" sz="1600" b="1" baseline="0" dirty="0" err="1"/>
              <a:t>obtaining</a:t>
            </a:r>
            <a:r>
              <a:rPr lang="fr-FR" sz="1600" b="1" baseline="0" dirty="0"/>
              <a:t> </a:t>
            </a:r>
            <a:r>
              <a:rPr lang="fr-FR" sz="1600" b="1" baseline="0" dirty="0" err="1"/>
              <a:t>enough</a:t>
            </a:r>
            <a:r>
              <a:rPr lang="fr-FR" sz="1600" b="1" baseline="0" dirty="0"/>
              <a:t> money to </a:t>
            </a:r>
            <a:r>
              <a:rPr lang="fr-FR" sz="1600" b="1" baseline="0" dirty="0" err="1"/>
              <a:t>meet</a:t>
            </a:r>
            <a:r>
              <a:rPr lang="fr-FR" sz="1600" b="1" baseline="0" dirty="0"/>
              <a:t> </a:t>
            </a:r>
            <a:r>
              <a:rPr lang="fr-FR" sz="1600" b="1" baseline="0" dirty="0" err="1"/>
              <a:t>their</a:t>
            </a:r>
            <a:r>
              <a:rPr lang="fr-FR" sz="1600" b="1" baseline="0" dirty="0"/>
              <a:t> </a:t>
            </a:r>
            <a:r>
              <a:rPr lang="fr-FR" sz="1600" b="1" baseline="0" dirty="0" err="1"/>
              <a:t>needs</a:t>
            </a:r>
            <a:r>
              <a:rPr lang="fr-FR" sz="1600" b="1" baseline="0" dirty="0"/>
              <a:t> in the last 30 </a:t>
            </a:r>
            <a:r>
              <a:rPr lang="fr-FR" sz="1600" b="1" baseline="0" dirty="0" err="1"/>
              <a:t>days</a:t>
            </a:r>
            <a:endParaRPr lang="fr-FR" sz="1600" b="1" dirty="0"/>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Sheet1!$T$1169:$Z$1169</c:f>
              <c:strCache>
                <c:ptCount val="7"/>
                <c:pt idx="0">
                  <c:v>Within 6 months</c:v>
                </c:pt>
                <c:pt idx="1">
                  <c:v>6 months to 1 year</c:v>
                </c:pt>
                <c:pt idx="2">
                  <c:v>1 to 2 years ago</c:v>
                </c:pt>
                <c:pt idx="3">
                  <c:v>2 to 4 years ago</c:v>
                </c:pt>
                <c:pt idx="4">
                  <c:v>4 to 6 years ago</c:v>
                </c:pt>
                <c:pt idx="5">
                  <c:v>6 to 8 years ago</c:v>
                </c:pt>
                <c:pt idx="6">
                  <c:v>Over 8 years ago</c:v>
                </c:pt>
              </c:strCache>
            </c:strRef>
          </c:cat>
          <c:val>
            <c:numRef>
              <c:f>Sheet1!$T$1170:$Z$1170</c:f>
              <c:numCache>
                <c:formatCode>0%</c:formatCode>
                <c:ptCount val="7"/>
                <c:pt idx="0">
                  <c:v>0.47499999999999998</c:v>
                </c:pt>
                <c:pt idx="1">
                  <c:v>0.379</c:v>
                </c:pt>
                <c:pt idx="2">
                  <c:v>0.40799999999999997</c:v>
                </c:pt>
                <c:pt idx="3">
                  <c:v>0.39</c:v>
                </c:pt>
                <c:pt idx="4">
                  <c:v>0.377</c:v>
                </c:pt>
                <c:pt idx="5">
                  <c:v>0.42700000000000005</c:v>
                </c:pt>
                <c:pt idx="6">
                  <c:v>0.55600000000000005</c:v>
                </c:pt>
              </c:numCache>
            </c:numRef>
          </c:val>
          <c:extLst xmlns:c16r2="http://schemas.microsoft.com/office/drawing/2015/06/chart">
            <c:ext xmlns:c16="http://schemas.microsoft.com/office/drawing/2014/chart" uri="{C3380CC4-5D6E-409C-BE32-E72D297353CC}">
              <c16:uniqueId val="{00000000-F1F9-40D8-930D-C033ED63F811}"/>
            </c:ext>
          </c:extLst>
        </c:ser>
        <c:dLbls>
          <c:dLblPos val="outEnd"/>
          <c:showLegendKey val="0"/>
          <c:showVal val="1"/>
          <c:showCatName val="0"/>
          <c:showSerName val="0"/>
          <c:showPercent val="0"/>
          <c:showBubbleSize val="0"/>
        </c:dLbls>
        <c:gapWidth val="219"/>
        <c:overlap val="-27"/>
        <c:axId val="669368624"/>
        <c:axId val="669369016"/>
      </c:barChart>
      <c:catAx>
        <c:axId val="66936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69369016"/>
        <c:crosses val="autoZero"/>
        <c:auto val="1"/>
        <c:lblAlgn val="ctr"/>
        <c:lblOffset val="100"/>
        <c:noMultiLvlLbl val="0"/>
      </c:catAx>
      <c:valAx>
        <c:axId val="669369016"/>
        <c:scaling>
          <c:orientation val="minMax"/>
        </c:scaling>
        <c:delete val="1"/>
        <c:axPos val="l"/>
        <c:numFmt formatCode="0%" sourceLinked="1"/>
        <c:majorTickMark val="none"/>
        <c:minorTickMark val="none"/>
        <c:tickLblPos val="nextTo"/>
        <c:crossAx val="6693686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ru-RU"/>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sz="1800" b="1" dirty="0"/>
              <a:t>% of </a:t>
            </a:r>
            <a:r>
              <a:rPr lang="fr-FR" sz="1800" b="1" dirty="0" err="1"/>
              <a:t>respondents</a:t>
            </a:r>
            <a:r>
              <a:rPr lang="fr-FR" sz="1800" b="1" dirty="0"/>
              <a:t> </a:t>
            </a:r>
            <a:r>
              <a:rPr lang="fr-FR" sz="1800" b="1" dirty="0" err="1"/>
              <a:t>that</a:t>
            </a:r>
            <a:r>
              <a:rPr lang="fr-FR" sz="1800" b="1" dirty="0"/>
              <a:t> face challenges </a:t>
            </a:r>
            <a:r>
              <a:rPr lang="fr-FR" sz="1800" b="1" dirty="0" err="1"/>
              <a:t>accessing</a:t>
            </a:r>
            <a:r>
              <a:rPr lang="fr-FR" sz="1800" b="1" dirty="0"/>
              <a:t> </a:t>
            </a:r>
            <a:r>
              <a:rPr lang="fr-FR" sz="1800" b="1" dirty="0" err="1"/>
              <a:t>health</a:t>
            </a:r>
            <a:r>
              <a:rPr lang="fr-FR" sz="1800" b="1" dirty="0"/>
              <a:t> care </a:t>
            </a:r>
            <a:r>
              <a:rPr lang="fr-FR" sz="1800" b="1" dirty="0" err="1"/>
              <a:t>when</a:t>
            </a:r>
            <a:r>
              <a:rPr lang="fr-FR" sz="1800" b="1" dirty="0"/>
              <a:t> </a:t>
            </a:r>
            <a:r>
              <a:rPr lang="fr-FR" sz="1800" b="1" dirty="0" err="1" smtClean="0"/>
              <a:t>needed</a:t>
            </a:r>
            <a:r>
              <a:rPr lang="fr-FR" sz="1800" b="1" dirty="0" smtClean="0"/>
              <a:t>, by time</a:t>
            </a:r>
            <a:r>
              <a:rPr lang="fr-FR" sz="1800" b="1" baseline="0" dirty="0" smtClean="0"/>
              <a:t> of </a:t>
            </a:r>
            <a:r>
              <a:rPr lang="fr-FR" sz="1800" b="1" baseline="0" dirty="0" err="1" smtClean="0"/>
              <a:t>arrival</a:t>
            </a:r>
            <a:endParaRPr lang="fr-FR" sz="1800" b="1"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Sheet1!$Q$1551:$W$1551</c:f>
              <c:strCache>
                <c:ptCount val="7"/>
                <c:pt idx="0">
                  <c:v>Within 6 months</c:v>
                </c:pt>
                <c:pt idx="1">
                  <c:v>6 months to 1 year ago</c:v>
                </c:pt>
                <c:pt idx="2">
                  <c:v>1 to 2 years ago</c:v>
                </c:pt>
                <c:pt idx="3">
                  <c:v>2 to 4 years ago</c:v>
                </c:pt>
                <c:pt idx="4">
                  <c:v>4 to 6 years ago</c:v>
                </c:pt>
                <c:pt idx="5">
                  <c:v>6 to 8 years ago</c:v>
                </c:pt>
                <c:pt idx="6">
                  <c:v>Over 8 years ago</c:v>
                </c:pt>
              </c:strCache>
            </c:strRef>
          </c:cat>
          <c:val>
            <c:numRef>
              <c:f>Sheet1!$Q$1552:$W$1552</c:f>
              <c:numCache>
                <c:formatCode>0%</c:formatCode>
                <c:ptCount val="7"/>
                <c:pt idx="0">
                  <c:v>0.28100000000000003</c:v>
                </c:pt>
                <c:pt idx="1">
                  <c:v>0.20699999999999999</c:v>
                </c:pt>
                <c:pt idx="2">
                  <c:v>0.124</c:v>
                </c:pt>
                <c:pt idx="3">
                  <c:v>0.156</c:v>
                </c:pt>
                <c:pt idx="4">
                  <c:v>0.14499999999999999</c:v>
                </c:pt>
                <c:pt idx="5">
                  <c:v>0.14499999999999999</c:v>
                </c:pt>
                <c:pt idx="6">
                  <c:v>0.27800000000000002</c:v>
                </c:pt>
              </c:numCache>
            </c:numRef>
          </c:val>
          <c:extLst xmlns:c16r2="http://schemas.microsoft.com/office/drawing/2015/06/chart">
            <c:ext xmlns:c16="http://schemas.microsoft.com/office/drawing/2014/chart" uri="{C3380CC4-5D6E-409C-BE32-E72D297353CC}">
              <c16:uniqueId val="{00000000-8B31-444B-A7F3-D6C0321A2C7F}"/>
            </c:ext>
          </c:extLst>
        </c:ser>
        <c:dLbls>
          <c:dLblPos val="outEnd"/>
          <c:showLegendKey val="0"/>
          <c:showVal val="1"/>
          <c:showCatName val="0"/>
          <c:showSerName val="0"/>
          <c:showPercent val="0"/>
          <c:showBubbleSize val="0"/>
        </c:dLbls>
        <c:gapWidth val="219"/>
        <c:overlap val="-27"/>
        <c:axId val="744574120"/>
        <c:axId val="744574512"/>
      </c:barChart>
      <c:catAx>
        <c:axId val="74457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44574512"/>
        <c:crosses val="autoZero"/>
        <c:auto val="1"/>
        <c:lblAlgn val="ctr"/>
        <c:lblOffset val="100"/>
        <c:noMultiLvlLbl val="0"/>
      </c:catAx>
      <c:valAx>
        <c:axId val="744574512"/>
        <c:scaling>
          <c:orientation val="minMax"/>
        </c:scaling>
        <c:delete val="1"/>
        <c:axPos val="l"/>
        <c:numFmt formatCode="0%" sourceLinked="1"/>
        <c:majorTickMark val="none"/>
        <c:minorTickMark val="none"/>
        <c:tickLblPos val="nextTo"/>
        <c:crossAx val="7445741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ru-RU"/>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sz="1600" dirty="0" err="1"/>
              <a:t>Among</a:t>
            </a:r>
            <a:r>
              <a:rPr lang="fr-FR" sz="1600" dirty="0"/>
              <a:t> </a:t>
            </a:r>
            <a:r>
              <a:rPr lang="fr-FR" sz="1600" dirty="0" err="1"/>
              <a:t>respondents</a:t>
            </a:r>
            <a:r>
              <a:rPr lang="fr-FR" sz="1600" dirty="0"/>
              <a:t> </a:t>
            </a:r>
            <a:r>
              <a:rPr lang="fr-FR" sz="1600" dirty="0" err="1"/>
              <a:t>that</a:t>
            </a:r>
            <a:r>
              <a:rPr lang="fr-FR" sz="1600" dirty="0"/>
              <a:t> </a:t>
            </a:r>
            <a:r>
              <a:rPr lang="fr-FR" sz="1600" dirty="0" err="1" smtClean="0"/>
              <a:t>felt</a:t>
            </a:r>
            <a:r>
              <a:rPr lang="fr-FR" sz="1600" dirty="0" smtClean="0"/>
              <a:t> in </a:t>
            </a:r>
            <a:r>
              <a:rPr lang="fr-FR" sz="1600" dirty="0"/>
              <a:t>danger, % </a:t>
            </a:r>
            <a:r>
              <a:rPr lang="fr-FR" sz="1600" dirty="0" err="1" smtClean="0"/>
              <a:t>that</a:t>
            </a:r>
            <a:r>
              <a:rPr lang="fr-FR" sz="1600" dirty="0" smtClean="0"/>
              <a:t> </a:t>
            </a:r>
            <a:r>
              <a:rPr lang="fr-FR" sz="1600" dirty="0" err="1" smtClean="0"/>
              <a:t>were</a:t>
            </a:r>
            <a:r>
              <a:rPr lang="fr-FR" sz="1600" dirty="0" smtClean="0"/>
              <a:t> </a:t>
            </a:r>
            <a:r>
              <a:rPr lang="fr-FR" sz="1600" b="1" dirty="0" err="1"/>
              <a:t>afraid</a:t>
            </a:r>
            <a:r>
              <a:rPr lang="fr-FR" sz="1600" b="1" dirty="0"/>
              <a:t> of </a:t>
            </a:r>
            <a:r>
              <a:rPr lang="fr-FR" sz="1600" b="1" dirty="0" err="1"/>
              <a:t>being</a:t>
            </a:r>
            <a:r>
              <a:rPr lang="fr-FR" sz="1600" b="1" dirty="0"/>
              <a:t> </a:t>
            </a:r>
            <a:r>
              <a:rPr lang="fr-FR" sz="1600" b="1" dirty="0" err="1"/>
              <a:t>arrested</a:t>
            </a:r>
            <a:r>
              <a:rPr lang="fr-FR" sz="1600" b="1" dirty="0"/>
              <a:t> </a:t>
            </a:r>
            <a:r>
              <a:rPr lang="fr-FR" sz="1600" b="0" dirty="0"/>
              <a:t>for</a:t>
            </a:r>
            <a:r>
              <a:rPr lang="fr-FR" sz="1600" b="1" dirty="0"/>
              <a:t> </a:t>
            </a:r>
            <a:r>
              <a:rPr lang="fr-FR" sz="1600" b="1" dirty="0" err="1"/>
              <a:t>lack</a:t>
            </a:r>
            <a:r>
              <a:rPr lang="fr-FR" sz="1600" b="1" dirty="0"/>
              <a:t> of documents</a:t>
            </a:r>
          </a:p>
        </c:rich>
      </c:tx>
      <c:layout>
        <c:manualLayout>
          <c:xMode val="edge"/>
          <c:yMode val="edge"/>
          <c:x val="0.10789850579701159"/>
          <c:y val="0.1296296296296296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Sheet1!$P$1923:$V$1923</c:f>
              <c:strCache>
                <c:ptCount val="7"/>
                <c:pt idx="0">
                  <c:v>Within 6 months</c:v>
                </c:pt>
                <c:pt idx="1">
                  <c:v>6 months to 1 year ago</c:v>
                </c:pt>
                <c:pt idx="2">
                  <c:v>1 to 2 years ago</c:v>
                </c:pt>
                <c:pt idx="3">
                  <c:v>2 to 4 years ago</c:v>
                </c:pt>
                <c:pt idx="4">
                  <c:v>4 to 6 years ago</c:v>
                </c:pt>
                <c:pt idx="5">
                  <c:v>6 to 8 years ago</c:v>
                </c:pt>
                <c:pt idx="6">
                  <c:v>Over 8 years ago</c:v>
                </c:pt>
              </c:strCache>
            </c:strRef>
          </c:cat>
          <c:val>
            <c:numRef>
              <c:f>Sheet1!$P$1924:$V$1924</c:f>
              <c:numCache>
                <c:formatCode>0%</c:formatCode>
                <c:ptCount val="7"/>
                <c:pt idx="0">
                  <c:v>0.39</c:v>
                </c:pt>
                <c:pt idx="1">
                  <c:v>0.27</c:v>
                </c:pt>
                <c:pt idx="2">
                  <c:v>0.22</c:v>
                </c:pt>
                <c:pt idx="3">
                  <c:v>0.23</c:v>
                </c:pt>
                <c:pt idx="4">
                  <c:v>0.28999999999999998</c:v>
                </c:pt>
                <c:pt idx="5">
                  <c:v>0.16</c:v>
                </c:pt>
                <c:pt idx="6">
                  <c:v>0.04</c:v>
                </c:pt>
              </c:numCache>
            </c:numRef>
          </c:val>
          <c:extLst xmlns:c16r2="http://schemas.microsoft.com/office/drawing/2015/06/chart">
            <c:ext xmlns:c16="http://schemas.microsoft.com/office/drawing/2014/chart" uri="{C3380CC4-5D6E-409C-BE32-E72D297353CC}">
              <c16:uniqueId val="{00000000-2207-4301-BDA9-6F6E06D57D82}"/>
            </c:ext>
          </c:extLst>
        </c:ser>
        <c:dLbls>
          <c:dLblPos val="outEnd"/>
          <c:showLegendKey val="0"/>
          <c:showVal val="1"/>
          <c:showCatName val="0"/>
          <c:showSerName val="0"/>
          <c:showPercent val="0"/>
          <c:showBubbleSize val="0"/>
        </c:dLbls>
        <c:gapWidth val="219"/>
        <c:overlap val="-27"/>
        <c:axId val="744575296"/>
        <c:axId val="744575688"/>
      </c:barChart>
      <c:catAx>
        <c:axId val="74457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44575688"/>
        <c:crosses val="autoZero"/>
        <c:auto val="1"/>
        <c:lblAlgn val="ctr"/>
        <c:lblOffset val="100"/>
        <c:noMultiLvlLbl val="0"/>
      </c:catAx>
      <c:valAx>
        <c:axId val="744575688"/>
        <c:scaling>
          <c:orientation val="minMax"/>
        </c:scaling>
        <c:delete val="1"/>
        <c:axPos val="l"/>
        <c:numFmt formatCode="0%" sourceLinked="1"/>
        <c:majorTickMark val="none"/>
        <c:minorTickMark val="none"/>
        <c:tickLblPos val="nextTo"/>
        <c:crossAx val="7445752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800" dirty="0"/>
              <a:t>Respondents’ migration intentions </a:t>
            </a:r>
          </a:p>
          <a:p>
            <a:pPr>
              <a:defRPr/>
            </a:pPr>
            <a:r>
              <a:rPr lang="en-US" sz="1800" dirty="0"/>
              <a:t>for the </a:t>
            </a:r>
            <a:r>
              <a:rPr lang="en-US" sz="1800" dirty="0" smtClean="0"/>
              <a:t>6 months </a:t>
            </a:r>
            <a:r>
              <a:rPr lang="en-US" sz="1862" b="0" i="0" u="none" strike="noStrike" baseline="0" dirty="0" smtClean="0">
                <a:effectLst/>
              </a:rPr>
              <a:t>following data collection</a:t>
            </a:r>
            <a:endParaRPr lang="en-US" sz="1800" dirty="0"/>
          </a:p>
        </c:rich>
      </c:tx>
      <c:layout>
        <c:manualLayout>
          <c:xMode val="edge"/>
          <c:yMode val="edge"/>
          <c:x val="0.168879095810079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manualLayout>
          <c:layoutTarget val="inner"/>
          <c:xMode val="edge"/>
          <c:yMode val="edge"/>
          <c:x val="0.43077172515554718"/>
          <c:y val="0.17401034239900598"/>
          <c:w val="0.55791174398462218"/>
          <c:h val="0.52505235001384953"/>
        </c:manualLayout>
      </c:layout>
      <c:barChart>
        <c:barDir val="bar"/>
        <c:grouping val="clustered"/>
        <c:varyColors val="0"/>
        <c:ser>
          <c:idx val="0"/>
          <c:order val="0"/>
          <c:tx>
            <c:strRef>
              <c:f>Sheet1!$B$1</c:f>
              <c:strCache>
                <c:ptCount val="1"/>
                <c:pt idx="0">
                  <c:v>Another location in Libya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Migration Intentions (West) </c:v>
                </c:pt>
              </c:strCache>
            </c:strRef>
          </c:cat>
          <c:val>
            <c:numRef>
              <c:f>Sheet1!$B$2</c:f>
              <c:numCache>
                <c:formatCode>0%</c:formatCode>
                <c:ptCount val="1"/>
                <c:pt idx="0">
                  <c:v>0.11</c:v>
                </c:pt>
              </c:numCache>
            </c:numRef>
          </c:val>
          <c:extLst xmlns:c16r2="http://schemas.microsoft.com/office/drawing/2015/06/chart">
            <c:ext xmlns:c16="http://schemas.microsoft.com/office/drawing/2014/chart" uri="{C3380CC4-5D6E-409C-BE32-E72D297353CC}">
              <c16:uniqueId val="{00000000-2F8E-49D5-B544-9C181E6B60BB}"/>
            </c:ext>
          </c:extLst>
        </c:ser>
        <c:ser>
          <c:idx val="1"/>
          <c:order val="1"/>
          <c:tx>
            <c:strRef>
              <c:f>Sheet1!$C$1</c:f>
              <c:strCache>
                <c:ptCount val="1"/>
                <c:pt idx="0">
                  <c:v>Leave Libya</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Migration Intentions (West) </c:v>
                </c:pt>
              </c:strCache>
            </c:strRef>
          </c:cat>
          <c:val>
            <c:numRef>
              <c:f>Sheet1!$C$2</c:f>
              <c:numCache>
                <c:formatCode>0%</c:formatCode>
                <c:ptCount val="1"/>
                <c:pt idx="0">
                  <c:v>0.42</c:v>
                </c:pt>
              </c:numCache>
            </c:numRef>
          </c:val>
          <c:extLst xmlns:c16r2="http://schemas.microsoft.com/office/drawing/2015/06/chart">
            <c:ext xmlns:c16="http://schemas.microsoft.com/office/drawing/2014/chart" uri="{C3380CC4-5D6E-409C-BE32-E72D297353CC}">
              <c16:uniqueId val="{00000001-2F8E-49D5-B544-9C181E6B60BB}"/>
            </c:ext>
          </c:extLst>
        </c:ser>
        <c:ser>
          <c:idx val="2"/>
          <c:order val="2"/>
          <c:tx>
            <c:strRef>
              <c:f>Sheet1!$D$1</c:f>
              <c:strCache>
                <c:ptCount val="1"/>
                <c:pt idx="0">
                  <c:v>Stay in current Libyan location</c:v>
                </c:pt>
              </c:strCache>
            </c:strRef>
          </c:tx>
          <c:spPr>
            <a:solidFill>
              <a:srgbClr val="ED494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Migration Intentions (West) </c:v>
                </c:pt>
              </c:strCache>
            </c:strRef>
          </c:cat>
          <c:val>
            <c:numRef>
              <c:f>Sheet1!$D$2</c:f>
              <c:numCache>
                <c:formatCode>0%</c:formatCode>
                <c:ptCount val="1"/>
                <c:pt idx="0">
                  <c:v>0.4</c:v>
                </c:pt>
              </c:numCache>
            </c:numRef>
          </c:val>
          <c:extLst xmlns:c16r2="http://schemas.microsoft.com/office/drawing/2015/06/chart">
            <c:ext xmlns:c16="http://schemas.microsoft.com/office/drawing/2014/chart" uri="{C3380CC4-5D6E-409C-BE32-E72D297353CC}">
              <c16:uniqueId val="{00000002-2F8E-49D5-B544-9C181E6B60BB}"/>
            </c:ext>
          </c:extLst>
        </c:ser>
        <c:dLbls>
          <c:showLegendKey val="0"/>
          <c:showVal val="1"/>
          <c:showCatName val="0"/>
          <c:showSerName val="0"/>
          <c:showPercent val="0"/>
          <c:showBubbleSize val="0"/>
        </c:dLbls>
        <c:gapWidth val="150"/>
        <c:overlap val="-25"/>
        <c:axId val="602814304"/>
        <c:axId val="602814696"/>
      </c:barChart>
      <c:catAx>
        <c:axId val="602814304"/>
        <c:scaling>
          <c:orientation val="minMax"/>
        </c:scaling>
        <c:delete val="1"/>
        <c:axPos val="l"/>
        <c:numFmt formatCode="General" sourceLinked="1"/>
        <c:majorTickMark val="none"/>
        <c:minorTickMark val="none"/>
        <c:tickLblPos val="nextTo"/>
        <c:crossAx val="602814696"/>
        <c:crosses val="autoZero"/>
        <c:auto val="1"/>
        <c:lblAlgn val="ctr"/>
        <c:lblOffset val="100"/>
        <c:noMultiLvlLbl val="0"/>
      </c:catAx>
      <c:valAx>
        <c:axId val="602814696"/>
        <c:scaling>
          <c:orientation val="minMax"/>
        </c:scaling>
        <c:delete val="1"/>
        <c:axPos val="b"/>
        <c:numFmt formatCode="0%" sourceLinked="1"/>
        <c:majorTickMark val="none"/>
        <c:minorTickMark val="none"/>
        <c:tickLblPos val="nextTo"/>
        <c:crossAx val="602814304"/>
        <c:crosses val="autoZero"/>
        <c:crossBetween val="between"/>
      </c:valAx>
      <c:spPr>
        <a:noFill/>
        <a:ln>
          <a:noFill/>
        </a:ln>
        <a:effectLst/>
      </c:spPr>
    </c:plotArea>
    <c:legend>
      <c:legendPos val="t"/>
      <c:layout>
        <c:manualLayout>
          <c:xMode val="edge"/>
          <c:yMode val="edge"/>
          <c:x val="2.1580676836246578E-3"/>
          <c:y val="0.22621038299581056"/>
          <c:w val="0.40306302607686129"/>
          <c:h val="0.416463508804618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Sheet1!$W$2023:$AC$2023</c:f>
              <c:strCache>
                <c:ptCount val="7"/>
                <c:pt idx="0">
                  <c:v>Over 8 YA</c:v>
                </c:pt>
                <c:pt idx="1">
                  <c:v>6-8 YA</c:v>
                </c:pt>
                <c:pt idx="2">
                  <c:v>4-6 YA</c:v>
                </c:pt>
                <c:pt idx="3">
                  <c:v>2- 4 YA</c:v>
                </c:pt>
                <c:pt idx="4">
                  <c:v>1-2 YA</c:v>
                </c:pt>
                <c:pt idx="5">
                  <c:v>6 mo.s-1 YA</c:v>
                </c:pt>
                <c:pt idx="6">
                  <c:v>&lt;6 mo.s ago</c:v>
                </c:pt>
              </c:strCache>
            </c:strRef>
          </c:cat>
          <c:val>
            <c:numRef>
              <c:f>Sheet1!$W$2024:$AC$2024</c:f>
              <c:numCache>
                <c:formatCode>0%</c:formatCode>
                <c:ptCount val="7"/>
                <c:pt idx="0">
                  <c:v>0.21</c:v>
                </c:pt>
                <c:pt idx="1">
                  <c:v>0.28999999999999998</c:v>
                </c:pt>
                <c:pt idx="2">
                  <c:v>0.31</c:v>
                </c:pt>
                <c:pt idx="3">
                  <c:v>0.43</c:v>
                </c:pt>
                <c:pt idx="4">
                  <c:v>0.42</c:v>
                </c:pt>
                <c:pt idx="5">
                  <c:v>0.41</c:v>
                </c:pt>
                <c:pt idx="6">
                  <c:v>0.68</c:v>
                </c:pt>
              </c:numCache>
            </c:numRef>
          </c:val>
          <c:extLst xmlns:c16r2="http://schemas.microsoft.com/office/drawing/2015/06/chart">
            <c:ext xmlns:c16="http://schemas.microsoft.com/office/drawing/2014/chart" uri="{C3380CC4-5D6E-409C-BE32-E72D297353CC}">
              <c16:uniqueId val="{00000000-3415-4650-9821-BAEA1706B48C}"/>
            </c:ext>
          </c:extLst>
        </c:ser>
        <c:dLbls>
          <c:dLblPos val="outEnd"/>
          <c:showLegendKey val="0"/>
          <c:showVal val="1"/>
          <c:showCatName val="0"/>
          <c:showSerName val="0"/>
          <c:showPercent val="0"/>
          <c:showBubbleSize val="0"/>
        </c:dLbls>
        <c:gapWidth val="182"/>
        <c:axId val="744576864"/>
        <c:axId val="744577256"/>
      </c:barChart>
      <c:catAx>
        <c:axId val="74457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44577256"/>
        <c:crosses val="autoZero"/>
        <c:auto val="1"/>
        <c:lblAlgn val="ctr"/>
        <c:lblOffset val="100"/>
        <c:noMultiLvlLbl val="0"/>
      </c:catAx>
      <c:valAx>
        <c:axId val="74457725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4457686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Narrow" panose="020B0606020202030204" pitchFamily="34" charset="0"/>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20723425126593"/>
          <c:y val="0.42865265576413547"/>
          <c:w val="0.38224766250097697"/>
          <c:h val="0.557271913668547"/>
        </c:manualLayout>
      </c:layout>
      <c:doughnutChart>
        <c:varyColors val="1"/>
        <c:ser>
          <c:idx val="0"/>
          <c:order val="0"/>
          <c:tx>
            <c:strRef>
              <c:f>Sheet1!$B$1</c:f>
              <c:strCache>
                <c:ptCount val="1"/>
                <c:pt idx="0">
                  <c:v>Column2</c:v>
                </c:pt>
              </c:strCache>
            </c:strRef>
          </c:tx>
          <c:dPt>
            <c:idx val="0"/>
            <c:bubble3D val="0"/>
            <c:spPr>
              <a:solidFill>
                <a:srgbClr val="585958"/>
              </a:solidFill>
              <a:ln w="19050">
                <a:solidFill>
                  <a:schemeClr val="lt1"/>
                </a:solidFill>
              </a:ln>
              <a:effectLst/>
            </c:spPr>
            <c:extLst xmlns:c16r2="http://schemas.microsoft.com/office/drawing/2015/06/chart">
              <c:ext xmlns:c16="http://schemas.microsoft.com/office/drawing/2014/chart" uri="{C3380CC4-5D6E-409C-BE32-E72D297353CC}">
                <c16:uniqueId val="{00000001-A7E4-456D-8895-C6DEEBEF0E40}"/>
              </c:ext>
            </c:extLst>
          </c:dPt>
          <c:dPt>
            <c:idx val="1"/>
            <c:bubble3D val="0"/>
            <c:spPr>
              <a:solidFill>
                <a:srgbClr val="ED4949"/>
              </a:solidFill>
              <a:ln w="19050">
                <a:solidFill>
                  <a:schemeClr val="lt1"/>
                </a:solidFill>
              </a:ln>
              <a:effectLst/>
            </c:spPr>
            <c:extLst xmlns:c16r2="http://schemas.microsoft.com/office/drawing/2015/06/chart">
              <c:ext xmlns:c16="http://schemas.microsoft.com/office/drawing/2014/chart" uri="{C3380CC4-5D6E-409C-BE32-E72D297353CC}">
                <c16:uniqueId val="{00000003-A7E4-456D-8895-C6DEEBEF0E4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7E4-456D-8895-C6DEEBEF0E40}"/>
              </c:ext>
            </c:extLst>
          </c:dPt>
          <c:dPt>
            <c:idx val="3"/>
            <c:bubble3D val="0"/>
            <c:spPr>
              <a:solidFill>
                <a:srgbClr val="F9BFBF"/>
              </a:solidFill>
              <a:ln w="19050">
                <a:solidFill>
                  <a:schemeClr val="lt1"/>
                </a:solidFill>
              </a:ln>
              <a:effectLst/>
            </c:spPr>
            <c:extLst xmlns:c16r2="http://schemas.microsoft.com/office/drawing/2015/06/chart">
              <c:ext xmlns:c16="http://schemas.microsoft.com/office/drawing/2014/chart" uri="{C3380CC4-5D6E-409C-BE32-E72D297353CC}">
                <c16:uniqueId val="{00000007-A7E4-456D-8895-C6DEEBEF0E40}"/>
              </c:ext>
            </c:extLst>
          </c:dPt>
          <c:dPt>
            <c:idx val="4"/>
            <c:bubble3D val="0"/>
            <c:spPr>
              <a:solidFill>
                <a:srgbClr val="D11515"/>
              </a:solidFill>
              <a:ln w="19050">
                <a:solidFill>
                  <a:schemeClr val="lt1"/>
                </a:solidFill>
              </a:ln>
              <a:effectLst/>
            </c:spPr>
            <c:extLst xmlns:c16r2="http://schemas.microsoft.com/office/drawing/2015/06/chart">
              <c:ext xmlns:c16="http://schemas.microsoft.com/office/drawing/2014/chart" uri="{C3380CC4-5D6E-409C-BE32-E72D297353CC}">
                <c16:uniqueId val="{00000009-A7E4-456D-8895-C6DEEBEF0E40}"/>
              </c:ext>
            </c:extLst>
          </c:dPt>
          <c:dLbls>
            <c:dLbl>
              <c:idx val="0"/>
              <c:layout/>
              <c:tx>
                <c:rich>
                  <a:bodyPr/>
                  <a:lstStyle/>
                  <a:p>
                    <a:fld id="{BFC55592-DF0C-4C0A-B31D-F099667A76CE}" type="PERCENTAGE">
                      <a:rPr lang="en-US">
                        <a:solidFill>
                          <a:schemeClr val="bg1"/>
                        </a:solidFill>
                      </a:rPr>
                      <a:pPr/>
                      <a:t>[PERCENTAGE]</a:t>
                    </a:fld>
                    <a:endParaRPr lang="ru-RU"/>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A7E4-456D-8895-C6DEEBEF0E40}"/>
                </c:ext>
                <c:ext xmlns:c15="http://schemas.microsoft.com/office/drawing/2012/chart" uri="{CE6537A1-D6FC-4f65-9D91-7224C49458BB}">
                  <c15:layout/>
                  <c15:dlblFieldTable/>
                  <c15:showDataLabelsRange val="0"/>
                </c:ext>
              </c:extLst>
            </c:dLbl>
            <c:dLbl>
              <c:idx val="2"/>
              <c:delete val="1"/>
              <c:extLst xmlns:c16r2="http://schemas.microsoft.com/office/drawing/2015/06/chart">
                <c:ext xmlns:c16="http://schemas.microsoft.com/office/drawing/2014/chart" uri="{C3380CC4-5D6E-409C-BE32-E72D297353CC}">
                  <c16:uniqueId val="{00000005-A7E4-456D-8895-C6DEEBEF0E40}"/>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A7E4-456D-8895-C6DEEBEF0E40}"/>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A7E4-456D-8895-C6DEEBEF0E40}"/>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Europe</c:v>
                </c:pt>
                <c:pt idx="1">
                  <c:v>Home Country</c:v>
                </c:pt>
                <c:pt idx="2">
                  <c:v>Elsewhere</c:v>
                </c:pt>
                <c:pt idx="3">
                  <c:v>Another African Country</c:v>
                </c:pt>
                <c:pt idx="4">
                  <c:v>Do not know</c:v>
                </c:pt>
              </c:strCache>
            </c:strRef>
          </c:cat>
          <c:val>
            <c:numRef>
              <c:f>Sheet1!$B$2:$B$6</c:f>
              <c:numCache>
                <c:formatCode>0%</c:formatCode>
                <c:ptCount val="5"/>
                <c:pt idx="0">
                  <c:v>0.73</c:v>
                </c:pt>
                <c:pt idx="1">
                  <c:v>0.22</c:v>
                </c:pt>
                <c:pt idx="2">
                  <c:v>0.03</c:v>
                </c:pt>
                <c:pt idx="3">
                  <c:v>0.01</c:v>
                </c:pt>
                <c:pt idx="4">
                  <c:v>0.01</c:v>
                </c:pt>
              </c:numCache>
            </c:numRef>
          </c:val>
          <c:extLst xmlns:c16r2="http://schemas.microsoft.com/office/drawing/2015/06/chart">
            <c:ext xmlns:c16="http://schemas.microsoft.com/office/drawing/2014/chart" uri="{C3380CC4-5D6E-409C-BE32-E72D297353CC}">
              <c16:uniqueId val="{0000000A-A7E4-456D-8895-C6DEEBEF0E4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5929145124202428"/>
          <c:y val="0.12214732007513061"/>
          <c:w val="0.43763551880609641"/>
          <c:h val="0.27895774310867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369603892485"/>
          <c:y val="0.18392426325351693"/>
          <c:w val="0.68681811848930419"/>
          <c:h val="0.44455720370178792"/>
        </c:manualLayout>
      </c:layout>
      <c:barChart>
        <c:barDir val="bar"/>
        <c:grouping val="stacked"/>
        <c:varyColors val="0"/>
        <c:ser>
          <c:idx val="0"/>
          <c:order val="0"/>
          <c:tx>
            <c:strRef>
              <c:f>Sheet1!$B$1</c:f>
              <c:strCache>
                <c:ptCount val="1"/>
                <c:pt idx="0">
                  <c:v>Series 1</c:v>
                </c:pt>
              </c:strCache>
            </c:strRef>
          </c:tx>
          <c:spPr>
            <a:solidFill>
              <a:srgbClr val="EE5859"/>
            </a:solidFill>
            <a:ln>
              <a:noFill/>
            </a:ln>
            <a:effectLst/>
          </c:spPr>
          <c:invertIfNegative val="0"/>
          <c:cat>
            <c:strRef>
              <c:f>Sheet1!$A$2:$A$5</c:f>
              <c:strCache>
                <c:ptCount val="2"/>
                <c:pt idx="0">
                  <c:v>Max. in other regions</c:v>
                </c:pt>
                <c:pt idx="1">
                  <c:v>West</c:v>
                </c:pt>
              </c:strCache>
            </c:strRef>
          </c:cat>
          <c:val>
            <c:numRef>
              <c:f>Sheet1!$B$2:$B$5</c:f>
              <c:numCache>
                <c:formatCode>0%</c:formatCode>
                <c:ptCount val="4"/>
                <c:pt idx="0">
                  <c:v>0.05</c:v>
                </c:pt>
                <c:pt idx="1">
                  <c:v>0.12</c:v>
                </c:pt>
              </c:numCache>
            </c:numRef>
          </c:val>
          <c:extLst xmlns:c16r2="http://schemas.microsoft.com/office/drawing/2015/06/chart">
            <c:ext xmlns:c16="http://schemas.microsoft.com/office/drawing/2014/chart" uri="{C3380CC4-5D6E-409C-BE32-E72D297353CC}">
              <c16:uniqueId val="{00000000-8C6A-40BA-A21F-36559EFF27AF}"/>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2"/>
                <c:pt idx="0">
                  <c:v>Max. in other regions</c:v>
                </c:pt>
                <c:pt idx="1">
                  <c:v>West</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8C6A-40BA-A21F-36559EFF27AF}"/>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2"/>
                <c:pt idx="0">
                  <c:v>Max. in other regions</c:v>
                </c:pt>
                <c:pt idx="1">
                  <c:v>West</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8C6A-40BA-A21F-36559EFF27AF}"/>
            </c:ext>
          </c:extLst>
        </c:ser>
        <c:dLbls>
          <c:showLegendKey val="0"/>
          <c:showVal val="0"/>
          <c:showCatName val="0"/>
          <c:showSerName val="0"/>
          <c:showPercent val="0"/>
          <c:showBubbleSize val="0"/>
        </c:dLbls>
        <c:gapWidth val="55"/>
        <c:overlap val="100"/>
        <c:axId val="602815480"/>
        <c:axId val="704639976"/>
      </c:barChart>
      <c:catAx>
        <c:axId val="6028154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04639976"/>
        <c:crosses val="autoZero"/>
        <c:auto val="1"/>
        <c:lblAlgn val="ctr"/>
        <c:lblOffset val="100"/>
        <c:noMultiLvlLbl val="0"/>
      </c:catAx>
      <c:valAx>
        <c:axId val="704639976"/>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02815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800" b="0" i="0" baseline="0" dirty="0" smtClean="0">
                <a:effectLst/>
              </a:rPr>
              <a:t>Respondents’ migration intentions </a:t>
            </a:r>
            <a:endParaRPr lang="ru-RU" dirty="0" smtClean="0">
              <a:effectLst/>
            </a:endParaRPr>
          </a:p>
          <a:p>
            <a:pPr>
              <a:defRPr/>
            </a:pPr>
            <a:r>
              <a:rPr lang="en-US" sz="1800" b="0" i="0" baseline="0" dirty="0" smtClean="0">
                <a:effectLst/>
              </a:rPr>
              <a:t>for the </a:t>
            </a:r>
            <a:r>
              <a:rPr lang="en-US" sz="1862" b="0" i="0" u="none" strike="noStrike" baseline="0" dirty="0" smtClean="0">
                <a:effectLst/>
              </a:rPr>
              <a:t>6 months following data collection</a:t>
            </a:r>
            <a:endParaRPr lang="ru-RU" dirty="0">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ru-RU"/>
        </a:p>
      </c:txPr>
    </c:title>
    <c:autoTitleDeleted val="0"/>
    <c:plotArea>
      <c:layout>
        <c:manualLayout>
          <c:layoutTarget val="inner"/>
          <c:xMode val="edge"/>
          <c:yMode val="edge"/>
          <c:x val="0.37602060541293619"/>
          <c:y val="0.17006543495981491"/>
          <c:w val="0.56783907473090689"/>
          <c:h val="0.57672288351202117"/>
        </c:manualLayout>
      </c:layout>
      <c:barChart>
        <c:barDir val="bar"/>
        <c:grouping val="clustered"/>
        <c:varyColors val="0"/>
        <c:ser>
          <c:idx val="0"/>
          <c:order val="0"/>
          <c:tx>
            <c:strRef>
              <c:f>Sheet1!$B$1</c:f>
              <c:strCache>
                <c:ptCount val="1"/>
                <c:pt idx="0">
                  <c:v>Another location in Libya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Migration Intentions (West) </c:v>
                </c:pt>
              </c:strCache>
            </c:strRef>
          </c:cat>
          <c:val>
            <c:numRef>
              <c:f>Sheet1!$B$2</c:f>
              <c:numCache>
                <c:formatCode>0%</c:formatCode>
                <c:ptCount val="1"/>
                <c:pt idx="0">
                  <c:v>0.21</c:v>
                </c:pt>
              </c:numCache>
            </c:numRef>
          </c:val>
          <c:extLst xmlns:c16r2="http://schemas.microsoft.com/office/drawing/2015/06/chart">
            <c:ext xmlns:c16="http://schemas.microsoft.com/office/drawing/2014/chart" uri="{C3380CC4-5D6E-409C-BE32-E72D297353CC}">
              <c16:uniqueId val="{00000000-2F8E-49D5-B544-9C181E6B60BB}"/>
            </c:ext>
          </c:extLst>
        </c:ser>
        <c:ser>
          <c:idx val="1"/>
          <c:order val="1"/>
          <c:tx>
            <c:strRef>
              <c:f>Sheet1!$C$1</c:f>
              <c:strCache>
                <c:ptCount val="1"/>
                <c:pt idx="0">
                  <c:v>Leave Libya</c:v>
                </c:pt>
              </c:strCache>
            </c:strRef>
          </c:tx>
          <c:spPr>
            <a:solidFill>
              <a:srgbClr val="58595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Migration Intentions (West) </c:v>
                </c:pt>
              </c:strCache>
            </c:strRef>
          </c:cat>
          <c:val>
            <c:numRef>
              <c:f>Sheet1!$C$2</c:f>
              <c:numCache>
                <c:formatCode>0%</c:formatCode>
                <c:ptCount val="1"/>
                <c:pt idx="0">
                  <c:v>0.38</c:v>
                </c:pt>
              </c:numCache>
            </c:numRef>
          </c:val>
          <c:extLst xmlns:c16r2="http://schemas.microsoft.com/office/drawing/2015/06/chart">
            <c:ext xmlns:c16="http://schemas.microsoft.com/office/drawing/2014/chart" uri="{C3380CC4-5D6E-409C-BE32-E72D297353CC}">
              <c16:uniqueId val="{00000001-2F8E-49D5-B544-9C181E6B60BB}"/>
            </c:ext>
          </c:extLst>
        </c:ser>
        <c:ser>
          <c:idx val="2"/>
          <c:order val="2"/>
          <c:tx>
            <c:strRef>
              <c:f>Sheet1!$D$1</c:f>
              <c:strCache>
                <c:ptCount val="1"/>
                <c:pt idx="0">
                  <c:v>Stay in current location in Libya</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Migration Intentions (West) </c:v>
                </c:pt>
              </c:strCache>
            </c:strRef>
          </c:cat>
          <c:val>
            <c:numRef>
              <c:f>Sheet1!$D$2</c:f>
              <c:numCache>
                <c:formatCode>0%</c:formatCode>
                <c:ptCount val="1"/>
                <c:pt idx="0">
                  <c:v>0.37</c:v>
                </c:pt>
              </c:numCache>
            </c:numRef>
          </c:val>
          <c:extLst xmlns:c16r2="http://schemas.microsoft.com/office/drawing/2015/06/chart">
            <c:ext xmlns:c16="http://schemas.microsoft.com/office/drawing/2014/chart" uri="{C3380CC4-5D6E-409C-BE32-E72D297353CC}">
              <c16:uniqueId val="{00000002-2F8E-49D5-B544-9C181E6B60BB}"/>
            </c:ext>
          </c:extLst>
        </c:ser>
        <c:dLbls>
          <c:showLegendKey val="0"/>
          <c:showVal val="1"/>
          <c:showCatName val="0"/>
          <c:showSerName val="0"/>
          <c:showPercent val="0"/>
          <c:showBubbleSize val="0"/>
        </c:dLbls>
        <c:gapWidth val="150"/>
        <c:overlap val="-25"/>
        <c:axId val="704641152"/>
        <c:axId val="704641544"/>
      </c:barChart>
      <c:catAx>
        <c:axId val="704641152"/>
        <c:scaling>
          <c:orientation val="minMax"/>
        </c:scaling>
        <c:delete val="1"/>
        <c:axPos val="l"/>
        <c:numFmt formatCode="General" sourceLinked="1"/>
        <c:majorTickMark val="none"/>
        <c:minorTickMark val="none"/>
        <c:tickLblPos val="nextTo"/>
        <c:crossAx val="704641544"/>
        <c:crosses val="autoZero"/>
        <c:auto val="1"/>
        <c:lblAlgn val="ctr"/>
        <c:lblOffset val="100"/>
        <c:noMultiLvlLbl val="0"/>
      </c:catAx>
      <c:valAx>
        <c:axId val="704641544"/>
        <c:scaling>
          <c:orientation val="minMax"/>
        </c:scaling>
        <c:delete val="1"/>
        <c:axPos val="b"/>
        <c:numFmt formatCode="0%" sourceLinked="1"/>
        <c:majorTickMark val="none"/>
        <c:minorTickMark val="none"/>
        <c:tickLblPos val="nextTo"/>
        <c:crossAx val="704641152"/>
        <c:crosses val="autoZero"/>
        <c:crossBetween val="between"/>
      </c:valAx>
      <c:spPr>
        <a:noFill/>
        <a:ln>
          <a:noFill/>
        </a:ln>
        <a:effectLst/>
      </c:spPr>
    </c:plotArea>
    <c:legend>
      <c:legendPos val="t"/>
      <c:layout>
        <c:manualLayout>
          <c:xMode val="edge"/>
          <c:yMode val="edge"/>
          <c:x val="0"/>
          <c:y val="0.26645885072469233"/>
          <c:w val="0.34521471001627663"/>
          <c:h val="0.510331614414634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20723425126593"/>
          <c:y val="0.42865265576413547"/>
          <c:w val="0.38224766250097697"/>
          <c:h val="0.557271913668547"/>
        </c:manualLayout>
      </c:layout>
      <c:doughnutChart>
        <c:varyColors val="1"/>
        <c:ser>
          <c:idx val="0"/>
          <c:order val="0"/>
          <c:tx>
            <c:strRef>
              <c:f>Sheet1!$B$1</c:f>
              <c:strCache>
                <c:ptCount val="1"/>
                <c:pt idx="0">
                  <c:v>Column2</c:v>
                </c:pt>
              </c:strCache>
            </c:strRef>
          </c:tx>
          <c:dPt>
            <c:idx val="0"/>
            <c:bubble3D val="0"/>
            <c:spPr>
              <a:solidFill>
                <a:srgbClr val="585958"/>
              </a:solidFill>
              <a:ln w="19050">
                <a:solidFill>
                  <a:schemeClr val="lt1"/>
                </a:solidFill>
              </a:ln>
              <a:effectLst/>
            </c:spPr>
            <c:extLst xmlns:c16r2="http://schemas.microsoft.com/office/drawing/2015/06/chart">
              <c:ext xmlns:c16="http://schemas.microsoft.com/office/drawing/2014/chart" uri="{C3380CC4-5D6E-409C-BE32-E72D297353CC}">
                <c16:uniqueId val="{00000001-806D-4773-A99A-B6FC56B4DFC0}"/>
              </c:ext>
            </c:extLst>
          </c:dPt>
          <c:dPt>
            <c:idx val="1"/>
            <c:bubble3D val="0"/>
            <c:spPr>
              <a:solidFill>
                <a:srgbClr val="EE5859"/>
              </a:solidFill>
              <a:ln w="19050">
                <a:solidFill>
                  <a:schemeClr val="lt1"/>
                </a:solidFill>
              </a:ln>
              <a:effectLst/>
            </c:spPr>
            <c:extLst xmlns:c16r2="http://schemas.microsoft.com/office/drawing/2015/06/chart">
              <c:ext xmlns:c16="http://schemas.microsoft.com/office/drawing/2014/chart" uri="{C3380CC4-5D6E-409C-BE32-E72D297353CC}">
                <c16:uniqueId val="{00000003-806D-4773-A99A-B6FC56B4DFC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06D-4773-A99A-B6FC56B4DFC0}"/>
              </c:ext>
            </c:extLst>
          </c:dPt>
          <c:dPt>
            <c:idx val="3"/>
            <c:bubble3D val="0"/>
            <c:spPr>
              <a:solidFill>
                <a:srgbClr val="F9BFBF"/>
              </a:solidFill>
              <a:ln w="19050">
                <a:solidFill>
                  <a:schemeClr val="lt1"/>
                </a:solidFill>
              </a:ln>
              <a:effectLst/>
            </c:spPr>
            <c:extLst xmlns:c16r2="http://schemas.microsoft.com/office/drawing/2015/06/chart">
              <c:ext xmlns:c16="http://schemas.microsoft.com/office/drawing/2014/chart" uri="{C3380CC4-5D6E-409C-BE32-E72D297353CC}">
                <c16:uniqueId val="{00000007-806D-4773-A99A-B6FC56B4DFC0}"/>
              </c:ext>
            </c:extLst>
          </c:dPt>
          <c:dPt>
            <c:idx val="4"/>
            <c:bubble3D val="0"/>
            <c:spPr>
              <a:solidFill>
                <a:srgbClr val="D11515"/>
              </a:solidFill>
              <a:ln w="19050">
                <a:solidFill>
                  <a:schemeClr val="lt1"/>
                </a:solidFill>
              </a:ln>
              <a:effectLst/>
            </c:spPr>
            <c:extLst xmlns:c16r2="http://schemas.microsoft.com/office/drawing/2015/06/chart">
              <c:ext xmlns:c16="http://schemas.microsoft.com/office/drawing/2014/chart" uri="{C3380CC4-5D6E-409C-BE32-E72D297353CC}">
                <c16:uniqueId val="{0000000E-806D-4773-A99A-B6FC56B4DFC0}"/>
              </c:ext>
            </c:extLst>
          </c:dPt>
          <c:dLbls>
            <c:dLbl>
              <c:idx val="0"/>
              <c:layout>
                <c:manualLayout>
                  <c:x val="8.2971808700739766E-2"/>
                  <c:y val="-7.3759932907501748E-3"/>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8.6044838652619124E-2"/>
                  <c:y val="-1.1063989936125194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2.7657269566913292E-2"/>
                  <c:y val="-8.1135926198250441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Europe</c:v>
                </c:pt>
                <c:pt idx="1">
                  <c:v>Home Country</c:v>
                </c:pt>
                <c:pt idx="2">
                  <c:v>Elsewhere</c:v>
                </c:pt>
                <c:pt idx="3">
                  <c:v>Another African Country</c:v>
                </c:pt>
                <c:pt idx="4">
                  <c:v>Do not know</c:v>
                </c:pt>
              </c:strCache>
            </c:strRef>
          </c:cat>
          <c:val>
            <c:numRef>
              <c:f>Sheet1!$B$2:$B$6</c:f>
              <c:numCache>
                <c:formatCode>0%</c:formatCode>
                <c:ptCount val="5"/>
                <c:pt idx="0">
                  <c:v>0.5</c:v>
                </c:pt>
                <c:pt idx="1">
                  <c:v>0.44</c:v>
                </c:pt>
                <c:pt idx="2">
                  <c:v>0.04</c:v>
                </c:pt>
                <c:pt idx="3">
                  <c:v>0.01</c:v>
                </c:pt>
                <c:pt idx="4">
                  <c:v>0.01</c:v>
                </c:pt>
              </c:numCache>
            </c:numRef>
          </c:val>
          <c:extLst xmlns:c16r2="http://schemas.microsoft.com/office/drawing/2015/06/chart">
            <c:ext xmlns:c16="http://schemas.microsoft.com/office/drawing/2014/chart" uri="{C3380CC4-5D6E-409C-BE32-E72D297353CC}">
              <c16:uniqueId val="{00000008-806D-4773-A99A-B6FC56B4DFC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5929145124202428"/>
          <c:y val="0.12214732007513061"/>
          <c:w val="0.43763551880609641"/>
          <c:h val="0.27895774310867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40389355682258"/>
          <c:y val="0.12988062407873446"/>
          <c:w val="0.68681811848930419"/>
          <c:h val="0.44455720370178792"/>
        </c:manualLayout>
      </c:layout>
      <c:barChart>
        <c:barDir val="bar"/>
        <c:grouping val="stacked"/>
        <c:varyColors val="0"/>
        <c:ser>
          <c:idx val="0"/>
          <c:order val="0"/>
          <c:tx>
            <c:strRef>
              <c:f>Sheet1!$B$1</c:f>
              <c:strCache>
                <c:ptCount val="1"/>
                <c:pt idx="0">
                  <c:v>Series 1</c:v>
                </c:pt>
              </c:strCache>
            </c:strRef>
          </c:tx>
          <c:spPr>
            <a:solidFill>
              <a:srgbClr val="EE5859"/>
            </a:solidFill>
            <a:ln>
              <a:noFill/>
            </a:ln>
            <a:effectLst/>
          </c:spPr>
          <c:invertIfNegative val="0"/>
          <c:cat>
            <c:strRef>
              <c:f>Sheet1!$A$2:$A$5</c:f>
              <c:strCache>
                <c:ptCount val="2"/>
                <c:pt idx="0">
                  <c:v>Overall</c:v>
                </c:pt>
                <c:pt idx="1">
                  <c:v>West</c:v>
                </c:pt>
              </c:strCache>
            </c:strRef>
          </c:cat>
          <c:val>
            <c:numRef>
              <c:f>Sheet1!$B$2:$B$5</c:f>
              <c:numCache>
                <c:formatCode>0%</c:formatCode>
                <c:ptCount val="4"/>
                <c:pt idx="0">
                  <c:v>0.49</c:v>
                </c:pt>
                <c:pt idx="1">
                  <c:v>0.68</c:v>
                </c:pt>
              </c:numCache>
            </c:numRef>
          </c:val>
          <c:extLst xmlns:c16r2="http://schemas.microsoft.com/office/drawing/2015/06/chart">
            <c:ext xmlns:c16="http://schemas.microsoft.com/office/drawing/2014/chart" uri="{C3380CC4-5D6E-409C-BE32-E72D297353CC}">
              <c16:uniqueId val="{00000000-8C6A-40BA-A21F-36559EFF27AF}"/>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2"/>
                <c:pt idx="0">
                  <c:v>Overall</c:v>
                </c:pt>
                <c:pt idx="1">
                  <c:v>West</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8C6A-40BA-A21F-36559EFF27AF}"/>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2"/>
                <c:pt idx="0">
                  <c:v>Overall</c:v>
                </c:pt>
                <c:pt idx="1">
                  <c:v>West</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8C6A-40BA-A21F-36559EFF27AF}"/>
            </c:ext>
          </c:extLst>
        </c:ser>
        <c:dLbls>
          <c:showLegendKey val="0"/>
          <c:showVal val="0"/>
          <c:showCatName val="0"/>
          <c:showSerName val="0"/>
          <c:showPercent val="0"/>
          <c:showBubbleSize val="0"/>
        </c:dLbls>
        <c:gapWidth val="55"/>
        <c:overlap val="100"/>
        <c:axId val="704642720"/>
        <c:axId val="704643112"/>
      </c:barChart>
      <c:catAx>
        <c:axId val="70464272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04643112"/>
        <c:crosses val="autoZero"/>
        <c:auto val="1"/>
        <c:lblAlgn val="ctr"/>
        <c:lblOffset val="100"/>
        <c:noMultiLvlLbl val="0"/>
      </c:catAx>
      <c:valAx>
        <c:axId val="704643112"/>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04642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ru-RU"/>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ru-RU"/>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ru-RU"/>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ru-RU"/>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ru-RU"/>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ru-RU"/>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ru-RU"/>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ru-RU"/>
        </a:p>
      </dgm:t>
    </dgm:pt>
  </dgm:ptLst>
  <dgm:cxnLst>
    <dgm:cxn modelId="{4B908479-D3B3-4115-B14A-8D0C766009FF}" srcId="{0A21F6C2-60C5-4F12-865C-902F24AB221A}" destId="{19770A51-E882-4041-8689-E12E416E18B0}" srcOrd="3" destOrd="0" parTransId="{F8D44643-2EEE-4C0B-8D5E-7991F657DD12}" sibTransId="{CA9D706E-AD53-4513-8AB1-DC3187D95985}"/>
    <dgm:cxn modelId="{F6EB394A-2E58-4252-BADE-E4168254D690}" srcId="{0A21F6C2-60C5-4F12-865C-902F24AB221A}" destId="{FACC9926-4231-4E01-A9AB-E5DFED19C8FD}" srcOrd="1" destOrd="0" parTransId="{0C711441-5BF4-4D4A-BBBF-F67CBFF2D5EB}" sibTransId="{6E4BD22F-C643-4283-A19D-4D334A5EED6D}"/>
    <dgm:cxn modelId="{FB6E8B5B-DCF9-4BAE-B24B-C142CB4A9393}" type="presOf" srcId="{156E385A-87A1-4206-B4DD-06094F754068}" destId="{2544BCCF-E002-438A-A74F-A495E284AB9E}" srcOrd="0" destOrd="0" presId="urn:microsoft.com/office/officeart/2011/layout/HexagonRadial"/>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DF4A6FE1-F3D1-4975-8BB0-10DB6283CBF6}" type="presOf" srcId="{7262C3E8-EB66-4EAB-8987-2136D95F56BF}" destId="{0DD1483D-ABBF-4C01-A05A-2422BE723BD5}" srcOrd="0" destOrd="0" presId="urn:microsoft.com/office/officeart/2011/layout/HexagonRadial"/>
    <dgm:cxn modelId="{E9F19034-B97A-4ADE-8613-C446F2E921FB}" type="presOf" srcId="{1623FBE0-81BA-469A-BC11-A39E0579D9A5}" destId="{B26889CB-5ABD-47CC-95BF-2DC4E5124E04}" srcOrd="0" destOrd="0" presId="urn:microsoft.com/office/officeart/2011/layout/HexagonRadial"/>
    <dgm:cxn modelId="{B0F8EC8C-6AE6-455D-B39D-C83DE0D9A610}" type="presOf" srcId="{70E3F231-63EE-41EF-9A8D-1C355E45F643}" destId="{AB67786F-3905-46D7-A93E-AF5E97A1DB68}"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6F85F8F0-4941-4FA7-8B7C-AF1A68399888}" type="presOf" srcId="{0A21F6C2-60C5-4F12-865C-902F24AB221A}" destId="{02B2154D-66E7-4FDE-87D6-54A84AD23FAA}" srcOrd="0" destOrd="0" presId="urn:microsoft.com/office/officeart/2011/layout/HexagonRadial"/>
    <dgm:cxn modelId="{B4B69C70-8458-450C-B3DB-CB7A12148F32}" type="presOf" srcId="{19770A51-E882-4041-8689-E12E416E18B0}" destId="{5B907FC8-9B3B-4696-91E4-08971BF9F525}"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DAC355E1-8896-4095-BF0C-DED702D7BDA9}" type="presOf" srcId="{FACC9926-4231-4E01-A9AB-E5DFED19C8FD}" destId="{28444ACE-AB4C-4B84-A5F3-B60EE582385E}" srcOrd="0" destOrd="0" presId="urn:microsoft.com/office/officeart/2011/layout/HexagonRadial"/>
    <dgm:cxn modelId="{4A66D7E0-2D9F-46D6-84CD-2B4BDD8DA8C7}" type="presOf" srcId="{25D6640D-C921-4827-9C68-28FABCB989C1}" destId="{C83C3C06-A202-4832-9AD7-6ED9D092A04C}" srcOrd="0" destOrd="0" presId="urn:microsoft.com/office/officeart/2011/layout/HexagonRadial"/>
    <dgm:cxn modelId="{C2CB881B-D131-442B-8C9B-09A85F9A9FE1}" type="presParOf" srcId="{2544BCCF-E002-438A-A74F-A495E284AB9E}" destId="{02B2154D-66E7-4FDE-87D6-54A84AD23FAA}" srcOrd="0" destOrd="0" presId="urn:microsoft.com/office/officeart/2011/layout/HexagonRadial"/>
    <dgm:cxn modelId="{39301DD2-51C8-45A3-B7FF-94360EDF389A}" type="presParOf" srcId="{2544BCCF-E002-438A-A74F-A495E284AB9E}" destId="{D53A5D26-E23B-41E4-9F51-28032B415ED6}" srcOrd="1" destOrd="0" presId="urn:microsoft.com/office/officeart/2011/layout/HexagonRadial"/>
    <dgm:cxn modelId="{8BE581FE-F89D-4461-8A27-C7F0443FC18D}" type="presParOf" srcId="{D53A5D26-E23B-41E4-9F51-28032B415ED6}" destId="{CC74C9F0-6D76-4523-973E-C83ED7E14E54}" srcOrd="0" destOrd="0" presId="urn:microsoft.com/office/officeart/2011/layout/HexagonRadial"/>
    <dgm:cxn modelId="{90B48D79-4DC0-43B7-AAE4-583854439698}" type="presParOf" srcId="{2544BCCF-E002-438A-A74F-A495E284AB9E}" destId="{AB67786F-3905-46D7-A93E-AF5E97A1DB68}" srcOrd="2" destOrd="0" presId="urn:microsoft.com/office/officeart/2011/layout/HexagonRadial"/>
    <dgm:cxn modelId="{A96E22A0-5137-4DA9-BFD0-6FCB9E8E9174}" type="presParOf" srcId="{2544BCCF-E002-438A-A74F-A495E284AB9E}" destId="{D0749FBA-A039-460E-8EB7-07349660E9E7}" srcOrd="3" destOrd="0" presId="urn:microsoft.com/office/officeart/2011/layout/HexagonRadial"/>
    <dgm:cxn modelId="{6EB5C362-AA8D-4DA5-B38C-17E6CB7DDD93}" type="presParOf" srcId="{D0749FBA-A039-460E-8EB7-07349660E9E7}" destId="{868AB947-ADE5-46AC-9026-8304CA11CDEB}" srcOrd="0" destOrd="0" presId="urn:microsoft.com/office/officeart/2011/layout/HexagonRadial"/>
    <dgm:cxn modelId="{73A3614A-A369-4C87-9816-3760714D4AA9}" type="presParOf" srcId="{2544BCCF-E002-438A-A74F-A495E284AB9E}" destId="{28444ACE-AB4C-4B84-A5F3-B60EE582385E}" srcOrd="4" destOrd="0" presId="urn:microsoft.com/office/officeart/2011/layout/HexagonRadial"/>
    <dgm:cxn modelId="{307975EE-ED3C-418E-A358-44FE097270BD}" type="presParOf" srcId="{2544BCCF-E002-438A-A74F-A495E284AB9E}" destId="{51F81EA7-6C16-4064-A9A3-974D86577728}" srcOrd="5" destOrd="0" presId="urn:microsoft.com/office/officeart/2011/layout/HexagonRadial"/>
    <dgm:cxn modelId="{A3533102-5A1C-4389-BC47-0E6E31B17478}" type="presParOf" srcId="{51F81EA7-6C16-4064-A9A3-974D86577728}" destId="{B2A6F704-34B4-4E29-99E6-61B5FB753B5F}" srcOrd="0" destOrd="0" presId="urn:microsoft.com/office/officeart/2011/layout/HexagonRadial"/>
    <dgm:cxn modelId="{109565AB-FE23-4E10-B2AA-CCF367A8523A}" type="presParOf" srcId="{2544BCCF-E002-438A-A74F-A495E284AB9E}" destId="{C83C3C06-A202-4832-9AD7-6ED9D092A04C}" srcOrd="6" destOrd="0" presId="urn:microsoft.com/office/officeart/2011/layout/HexagonRadial"/>
    <dgm:cxn modelId="{CFA90053-6221-43C7-81E2-6001186428D5}" type="presParOf" srcId="{2544BCCF-E002-438A-A74F-A495E284AB9E}" destId="{DA8EAE14-7540-460E-B450-CA5240B81D56}" srcOrd="7" destOrd="0" presId="urn:microsoft.com/office/officeart/2011/layout/HexagonRadial"/>
    <dgm:cxn modelId="{FEE84FA2-0ACF-4A45-9E6D-B68373E249BE}" type="presParOf" srcId="{DA8EAE14-7540-460E-B450-CA5240B81D56}" destId="{7CC1EDCE-2FE7-4E45-9414-DC40B3D97FA7}" srcOrd="0" destOrd="0" presId="urn:microsoft.com/office/officeart/2011/layout/HexagonRadial"/>
    <dgm:cxn modelId="{D9489B1F-27F6-4DB9-8B52-7A8C3ED29673}" type="presParOf" srcId="{2544BCCF-E002-438A-A74F-A495E284AB9E}" destId="{5B907FC8-9B3B-4696-91E4-08971BF9F525}" srcOrd="8" destOrd="0" presId="urn:microsoft.com/office/officeart/2011/layout/HexagonRadial"/>
    <dgm:cxn modelId="{D6B47D25-FE57-4A96-8890-D8183AA017E7}" type="presParOf" srcId="{2544BCCF-E002-438A-A74F-A495E284AB9E}" destId="{08C84FB7-C75A-4903-AAF1-3B387018DDD9}" srcOrd="9" destOrd="0" presId="urn:microsoft.com/office/officeart/2011/layout/HexagonRadial"/>
    <dgm:cxn modelId="{26AB4F6F-9BE7-49A2-A7D7-58BF08698200}" type="presParOf" srcId="{08C84FB7-C75A-4903-AAF1-3B387018DDD9}" destId="{CA03A5CC-D4CC-4B60-A4F9-B0D5A47FC231}" srcOrd="0" destOrd="0" presId="urn:microsoft.com/office/officeart/2011/layout/HexagonRadial"/>
    <dgm:cxn modelId="{724FE1C6-7EC3-4494-9659-9113A71870C6}" type="presParOf" srcId="{2544BCCF-E002-438A-A74F-A495E284AB9E}" destId="{0DD1483D-ABBF-4C01-A05A-2422BE723BD5}" srcOrd="10" destOrd="0" presId="urn:microsoft.com/office/officeart/2011/layout/HexagonRadial"/>
    <dgm:cxn modelId="{8DF20BC0-93F5-498B-B0E7-577963476BAD}" type="presParOf" srcId="{2544BCCF-E002-438A-A74F-A495E284AB9E}" destId="{F276F10A-6569-4D5A-8787-D62E28445ECB}" srcOrd="11" destOrd="0" presId="urn:microsoft.com/office/officeart/2011/layout/HexagonRadial"/>
    <dgm:cxn modelId="{A10F15FD-C636-4771-A974-3EC18F2E0868}" type="presParOf" srcId="{F276F10A-6569-4D5A-8787-D62E28445ECB}" destId="{5EB18341-C21D-4938-A464-D3060C0A5EB8}" srcOrd="0" destOrd="0" presId="urn:microsoft.com/office/officeart/2011/layout/HexagonRadial"/>
    <dgm:cxn modelId="{1132A33D-AE4E-480B-A2C0-5D27FE860769}"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ru-RU"/>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ru-RU"/>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ru-RU"/>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ru-RU"/>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ru-RU"/>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ru-RU"/>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ru-RU"/>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ru-RU"/>
        </a:p>
      </dgm:t>
    </dgm:pt>
  </dgm:ptLst>
  <dgm:cxnLst>
    <dgm:cxn modelId="{938F04E5-814C-435B-8FD2-A72FFA1E580B}" type="presOf" srcId="{25D6640D-C921-4827-9C68-28FABCB989C1}" destId="{C83C3C06-A202-4832-9AD7-6ED9D092A04C}"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8D5F5D52-57D8-4D01-87FB-3C27FB6C7A14}" type="presOf" srcId="{FACC9926-4231-4E01-A9AB-E5DFED19C8FD}" destId="{28444ACE-AB4C-4B84-A5F3-B60EE582385E}" srcOrd="0" destOrd="0" presId="urn:microsoft.com/office/officeart/2011/layout/HexagonRadial"/>
    <dgm:cxn modelId="{043E3E5A-41E8-4DA8-A46C-B42166C1E89B}" type="presOf" srcId="{7262C3E8-EB66-4EAB-8987-2136D95F56BF}" destId="{0DD1483D-ABBF-4C01-A05A-2422BE723BD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311D4CE8-BDBA-4182-A600-50A2DBD6064D}" type="presOf" srcId="{1623FBE0-81BA-469A-BC11-A39E0579D9A5}" destId="{B26889CB-5ABD-47CC-95BF-2DC4E5124E04}" srcOrd="0" destOrd="0" presId="urn:microsoft.com/office/officeart/2011/layout/HexagonRadial"/>
    <dgm:cxn modelId="{106A0AE0-7F65-45F9-9626-53F1BE9FABD3}" type="presOf" srcId="{0A21F6C2-60C5-4F12-865C-902F24AB221A}" destId="{02B2154D-66E7-4FDE-87D6-54A84AD23FAA}"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941E02F1-30CB-4D65-BE79-882ACDDE9DFF}" type="presOf" srcId="{70E3F231-63EE-41EF-9A8D-1C355E45F643}" destId="{AB67786F-3905-46D7-A93E-AF5E97A1DB68}" srcOrd="0" destOrd="0" presId="urn:microsoft.com/office/officeart/2011/layout/HexagonRadial"/>
    <dgm:cxn modelId="{347DCA8B-0F30-4B6D-A393-DB64229A1B34}" type="presOf" srcId="{19770A51-E882-4041-8689-E12E416E18B0}" destId="{5B907FC8-9B3B-4696-91E4-08971BF9F525}" srcOrd="0" destOrd="0" presId="urn:microsoft.com/office/officeart/2011/layout/HexagonRadial"/>
    <dgm:cxn modelId="{EF1E83C4-7F24-45C2-89D1-A1B5D8A918C2}" type="presOf" srcId="{156E385A-87A1-4206-B4DD-06094F754068}" destId="{2544BCCF-E002-438A-A74F-A495E284AB9E}"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EE0E3341-ECC3-4BD0-A57C-178D0265134A}" type="presParOf" srcId="{2544BCCF-E002-438A-A74F-A495E284AB9E}" destId="{02B2154D-66E7-4FDE-87D6-54A84AD23FAA}" srcOrd="0" destOrd="0" presId="urn:microsoft.com/office/officeart/2011/layout/HexagonRadial"/>
    <dgm:cxn modelId="{D478859E-E674-4FE3-9D1B-835F74BC3289}" type="presParOf" srcId="{2544BCCF-E002-438A-A74F-A495E284AB9E}" destId="{D53A5D26-E23B-41E4-9F51-28032B415ED6}" srcOrd="1" destOrd="0" presId="urn:microsoft.com/office/officeart/2011/layout/HexagonRadial"/>
    <dgm:cxn modelId="{1F419F5F-C4CD-4D31-864A-F64498834A35}" type="presParOf" srcId="{D53A5D26-E23B-41E4-9F51-28032B415ED6}" destId="{CC74C9F0-6D76-4523-973E-C83ED7E14E54}" srcOrd="0" destOrd="0" presId="urn:microsoft.com/office/officeart/2011/layout/HexagonRadial"/>
    <dgm:cxn modelId="{A7FEB38A-5946-4372-A8C9-9DBC951E7F03}" type="presParOf" srcId="{2544BCCF-E002-438A-A74F-A495E284AB9E}" destId="{AB67786F-3905-46D7-A93E-AF5E97A1DB68}" srcOrd="2" destOrd="0" presId="urn:microsoft.com/office/officeart/2011/layout/HexagonRadial"/>
    <dgm:cxn modelId="{62E11065-953A-45ED-B664-5D16F2C7038B}" type="presParOf" srcId="{2544BCCF-E002-438A-A74F-A495E284AB9E}" destId="{D0749FBA-A039-460E-8EB7-07349660E9E7}" srcOrd="3" destOrd="0" presId="urn:microsoft.com/office/officeart/2011/layout/HexagonRadial"/>
    <dgm:cxn modelId="{9E921030-58EA-4868-9893-271D9FF85818}" type="presParOf" srcId="{D0749FBA-A039-460E-8EB7-07349660E9E7}" destId="{868AB947-ADE5-46AC-9026-8304CA11CDEB}" srcOrd="0" destOrd="0" presId="urn:microsoft.com/office/officeart/2011/layout/HexagonRadial"/>
    <dgm:cxn modelId="{D09FEC77-BB04-476F-B884-4929129F5DA9}" type="presParOf" srcId="{2544BCCF-E002-438A-A74F-A495E284AB9E}" destId="{28444ACE-AB4C-4B84-A5F3-B60EE582385E}" srcOrd="4" destOrd="0" presId="urn:microsoft.com/office/officeart/2011/layout/HexagonRadial"/>
    <dgm:cxn modelId="{131218C4-C747-4D60-B20A-F5ED04DD94CD}" type="presParOf" srcId="{2544BCCF-E002-438A-A74F-A495E284AB9E}" destId="{51F81EA7-6C16-4064-A9A3-974D86577728}" srcOrd="5" destOrd="0" presId="urn:microsoft.com/office/officeart/2011/layout/HexagonRadial"/>
    <dgm:cxn modelId="{2E99AFB5-F8F8-425F-93F6-B7D65FCE6C02}" type="presParOf" srcId="{51F81EA7-6C16-4064-A9A3-974D86577728}" destId="{B2A6F704-34B4-4E29-99E6-61B5FB753B5F}" srcOrd="0" destOrd="0" presId="urn:microsoft.com/office/officeart/2011/layout/HexagonRadial"/>
    <dgm:cxn modelId="{D9B87366-4EC7-47F2-ADDD-983461C6E485}" type="presParOf" srcId="{2544BCCF-E002-438A-A74F-A495E284AB9E}" destId="{C83C3C06-A202-4832-9AD7-6ED9D092A04C}" srcOrd="6" destOrd="0" presId="urn:microsoft.com/office/officeart/2011/layout/HexagonRadial"/>
    <dgm:cxn modelId="{BBE83032-C3FE-4AEF-972B-585F3385B339}" type="presParOf" srcId="{2544BCCF-E002-438A-A74F-A495E284AB9E}" destId="{DA8EAE14-7540-460E-B450-CA5240B81D56}" srcOrd="7" destOrd="0" presId="urn:microsoft.com/office/officeart/2011/layout/HexagonRadial"/>
    <dgm:cxn modelId="{64AB99A8-BC83-404F-9EF0-D08CF2182D9B}" type="presParOf" srcId="{DA8EAE14-7540-460E-B450-CA5240B81D56}" destId="{7CC1EDCE-2FE7-4E45-9414-DC40B3D97FA7}" srcOrd="0" destOrd="0" presId="urn:microsoft.com/office/officeart/2011/layout/HexagonRadial"/>
    <dgm:cxn modelId="{F60D5D9F-1BB4-4A8C-ACF3-D5A7450AF6D7}" type="presParOf" srcId="{2544BCCF-E002-438A-A74F-A495E284AB9E}" destId="{5B907FC8-9B3B-4696-91E4-08971BF9F525}" srcOrd="8" destOrd="0" presId="urn:microsoft.com/office/officeart/2011/layout/HexagonRadial"/>
    <dgm:cxn modelId="{96C3D8E0-3362-4140-9887-F64CB08D2032}" type="presParOf" srcId="{2544BCCF-E002-438A-A74F-A495E284AB9E}" destId="{08C84FB7-C75A-4903-AAF1-3B387018DDD9}" srcOrd="9" destOrd="0" presId="urn:microsoft.com/office/officeart/2011/layout/HexagonRadial"/>
    <dgm:cxn modelId="{C02B3F6E-D3B2-49F8-91C8-99037BD79A5B}" type="presParOf" srcId="{08C84FB7-C75A-4903-AAF1-3B387018DDD9}" destId="{CA03A5CC-D4CC-4B60-A4F9-B0D5A47FC231}" srcOrd="0" destOrd="0" presId="urn:microsoft.com/office/officeart/2011/layout/HexagonRadial"/>
    <dgm:cxn modelId="{B753A618-BAFB-4532-B834-C0429C7BD8C9}" type="presParOf" srcId="{2544BCCF-E002-438A-A74F-A495E284AB9E}" destId="{0DD1483D-ABBF-4C01-A05A-2422BE723BD5}" srcOrd="10" destOrd="0" presId="urn:microsoft.com/office/officeart/2011/layout/HexagonRadial"/>
    <dgm:cxn modelId="{7E6FED59-FFC1-4BE8-8674-C0D92F05BFA5}" type="presParOf" srcId="{2544BCCF-E002-438A-A74F-A495E284AB9E}" destId="{F276F10A-6569-4D5A-8787-D62E28445ECB}" srcOrd="11" destOrd="0" presId="urn:microsoft.com/office/officeart/2011/layout/HexagonRadial"/>
    <dgm:cxn modelId="{DCCBAF69-7226-46D3-BA0E-372660A510EF}" type="presParOf" srcId="{F276F10A-6569-4D5A-8787-D62E28445ECB}" destId="{5EB18341-C21D-4938-A464-D3060C0A5EB8}" srcOrd="0" destOrd="0" presId="urn:microsoft.com/office/officeart/2011/layout/HexagonRadial"/>
    <dgm:cxn modelId="{35F38A18-332A-408C-8726-60BAED3EBECD}"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ru-RU"/>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ru-RU"/>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ru-RU"/>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ru-RU"/>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ru-RU"/>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ru-RU"/>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ru-RU"/>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ru-RU"/>
        </a:p>
      </dgm:t>
    </dgm:pt>
  </dgm:ptLst>
  <dgm:cxnLst>
    <dgm:cxn modelId="{186E094A-0D99-45B7-A664-9B6F6B1D7FDB}" type="presOf" srcId="{1623FBE0-81BA-469A-BC11-A39E0579D9A5}" destId="{B26889CB-5ABD-47CC-95BF-2DC4E5124E04}" srcOrd="0" destOrd="0" presId="urn:microsoft.com/office/officeart/2011/layout/HexagonRadial"/>
    <dgm:cxn modelId="{8D582173-B6DF-4416-A526-DF102D4C7E24}" type="presOf" srcId="{156E385A-87A1-4206-B4DD-06094F754068}" destId="{2544BCCF-E002-438A-A74F-A495E284AB9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F6EB394A-2E58-4252-BADE-E4168254D690}" srcId="{0A21F6C2-60C5-4F12-865C-902F24AB221A}" destId="{FACC9926-4231-4E01-A9AB-E5DFED19C8FD}" srcOrd="1" destOrd="0" parTransId="{0C711441-5BF4-4D4A-BBBF-F67CBFF2D5EB}" sibTransId="{6E4BD22F-C643-4283-A19D-4D334A5EED6D}"/>
    <dgm:cxn modelId="{69A1EB48-DE60-4EE4-A2BC-3EEC1CADE34D}" type="presOf" srcId="{19770A51-E882-4041-8689-E12E416E18B0}" destId="{5B907FC8-9B3B-4696-91E4-08971BF9F525}" srcOrd="0" destOrd="0" presId="urn:microsoft.com/office/officeart/2011/layout/HexagonRadial"/>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42543435-6272-40F5-AB09-6786ED007D7B}" type="presOf" srcId="{0A21F6C2-60C5-4F12-865C-902F24AB221A}" destId="{02B2154D-66E7-4FDE-87D6-54A84AD23FAA}" srcOrd="0" destOrd="0" presId="urn:microsoft.com/office/officeart/2011/layout/HexagonRadial"/>
    <dgm:cxn modelId="{B031092C-FAB3-4A91-AE61-AAA350538719}" type="presOf" srcId="{25D6640D-C921-4827-9C68-28FABCB989C1}" destId="{C83C3C06-A202-4832-9AD7-6ED9D092A04C}"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A79A6053-02E8-4385-99FB-FE06AF29ACBB}" type="presOf" srcId="{7262C3E8-EB66-4EAB-8987-2136D95F56BF}" destId="{0DD1483D-ABBF-4C01-A05A-2422BE723BD5}"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AE6841C5-C58C-451A-BC86-D2B26E173DBE}" type="presOf" srcId="{FACC9926-4231-4E01-A9AB-E5DFED19C8FD}" destId="{28444ACE-AB4C-4B84-A5F3-B60EE582385E}" srcOrd="0" destOrd="0" presId="urn:microsoft.com/office/officeart/2011/layout/HexagonRadial"/>
    <dgm:cxn modelId="{4A4A06B0-EEC7-4E30-9B1A-0EA0446E0593}" type="presOf" srcId="{70E3F231-63EE-41EF-9A8D-1C355E45F643}" destId="{AB67786F-3905-46D7-A93E-AF5E97A1DB68}" srcOrd="0" destOrd="0" presId="urn:microsoft.com/office/officeart/2011/layout/HexagonRadial"/>
    <dgm:cxn modelId="{0D2D4A96-2E5D-41C6-8A9E-8781FDF3ADCA}" type="presParOf" srcId="{2544BCCF-E002-438A-A74F-A495E284AB9E}" destId="{02B2154D-66E7-4FDE-87D6-54A84AD23FAA}" srcOrd="0" destOrd="0" presId="urn:microsoft.com/office/officeart/2011/layout/HexagonRadial"/>
    <dgm:cxn modelId="{C7350FDB-05F7-4D23-AD9F-DE3DA1E5CFD4}" type="presParOf" srcId="{2544BCCF-E002-438A-A74F-A495E284AB9E}" destId="{D53A5D26-E23B-41E4-9F51-28032B415ED6}" srcOrd="1" destOrd="0" presId="urn:microsoft.com/office/officeart/2011/layout/HexagonRadial"/>
    <dgm:cxn modelId="{EA3A62A9-C1B9-4EFE-89C9-723C9109CF81}" type="presParOf" srcId="{D53A5D26-E23B-41E4-9F51-28032B415ED6}" destId="{CC74C9F0-6D76-4523-973E-C83ED7E14E54}" srcOrd="0" destOrd="0" presId="urn:microsoft.com/office/officeart/2011/layout/HexagonRadial"/>
    <dgm:cxn modelId="{4B32D521-7DBA-4775-825A-A405F727D1C8}" type="presParOf" srcId="{2544BCCF-E002-438A-A74F-A495E284AB9E}" destId="{AB67786F-3905-46D7-A93E-AF5E97A1DB68}" srcOrd="2" destOrd="0" presId="urn:microsoft.com/office/officeart/2011/layout/HexagonRadial"/>
    <dgm:cxn modelId="{97DB415F-AB76-4EC3-B59E-F2B5EDE252CA}" type="presParOf" srcId="{2544BCCF-E002-438A-A74F-A495E284AB9E}" destId="{D0749FBA-A039-460E-8EB7-07349660E9E7}" srcOrd="3" destOrd="0" presId="urn:microsoft.com/office/officeart/2011/layout/HexagonRadial"/>
    <dgm:cxn modelId="{E4A480DA-7D69-46DB-BAF9-E89E0467F0D4}" type="presParOf" srcId="{D0749FBA-A039-460E-8EB7-07349660E9E7}" destId="{868AB947-ADE5-46AC-9026-8304CA11CDEB}" srcOrd="0" destOrd="0" presId="urn:microsoft.com/office/officeart/2011/layout/HexagonRadial"/>
    <dgm:cxn modelId="{94435497-DCB2-4098-AE15-1FEBB4FE3702}" type="presParOf" srcId="{2544BCCF-E002-438A-A74F-A495E284AB9E}" destId="{28444ACE-AB4C-4B84-A5F3-B60EE582385E}" srcOrd="4" destOrd="0" presId="urn:microsoft.com/office/officeart/2011/layout/HexagonRadial"/>
    <dgm:cxn modelId="{37360CFE-F193-4D75-87AB-E65FB92B423A}" type="presParOf" srcId="{2544BCCF-E002-438A-A74F-A495E284AB9E}" destId="{51F81EA7-6C16-4064-A9A3-974D86577728}" srcOrd="5" destOrd="0" presId="urn:microsoft.com/office/officeart/2011/layout/HexagonRadial"/>
    <dgm:cxn modelId="{2E1AE71B-439E-404F-9F15-0D0A1AF9D413}" type="presParOf" srcId="{51F81EA7-6C16-4064-A9A3-974D86577728}" destId="{B2A6F704-34B4-4E29-99E6-61B5FB753B5F}" srcOrd="0" destOrd="0" presId="urn:microsoft.com/office/officeart/2011/layout/HexagonRadial"/>
    <dgm:cxn modelId="{53D7C31F-A04B-491C-A891-7EA91B68DFE1}" type="presParOf" srcId="{2544BCCF-E002-438A-A74F-A495E284AB9E}" destId="{C83C3C06-A202-4832-9AD7-6ED9D092A04C}" srcOrd="6" destOrd="0" presId="urn:microsoft.com/office/officeart/2011/layout/HexagonRadial"/>
    <dgm:cxn modelId="{89ECBEC3-2066-49D7-B675-0FE7D7E21A6F}" type="presParOf" srcId="{2544BCCF-E002-438A-A74F-A495E284AB9E}" destId="{DA8EAE14-7540-460E-B450-CA5240B81D56}" srcOrd="7" destOrd="0" presId="urn:microsoft.com/office/officeart/2011/layout/HexagonRadial"/>
    <dgm:cxn modelId="{F2D5E317-D369-4EF1-A697-CD5785387FE0}" type="presParOf" srcId="{DA8EAE14-7540-460E-B450-CA5240B81D56}" destId="{7CC1EDCE-2FE7-4E45-9414-DC40B3D97FA7}" srcOrd="0" destOrd="0" presId="urn:microsoft.com/office/officeart/2011/layout/HexagonRadial"/>
    <dgm:cxn modelId="{3D1D9763-E1BB-411B-91E3-004241EA7854}" type="presParOf" srcId="{2544BCCF-E002-438A-A74F-A495E284AB9E}" destId="{5B907FC8-9B3B-4696-91E4-08971BF9F525}" srcOrd="8" destOrd="0" presId="urn:microsoft.com/office/officeart/2011/layout/HexagonRadial"/>
    <dgm:cxn modelId="{9FAF6878-DE9B-4AC0-8913-165D72FBA36A}" type="presParOf" srcId="{2544BCCF-E002-438A-A74F-A495E284AB9E}" destId="{08C84FB7-C75A-4903-AAF1-3B387018DDD9}" srcOrd="9" destOrd="0" presId="urn:microsoft.com/office/officeart/2011/layout/HexagonRadial"/>
    <dgm:cxn modelId="{C44814E9-ED6B-412B-874E-CDF908F30EC6}" type="presParOf" srcId="{08C84FB7-C75A-4903-AAF1-3B387018DDD9}" destId="{CA03A5CC-D4CC-4B60-A4F9-B0D5A47FC231}" srcOrd="0" destOrd="0" presId="urn:microsoft.com/office/officeart/2011/layout/HexagonRadial"/>
    <dgm:cxn modelId="{11E2E72F-E514-41B6-A1EE-D53F03F9FB4F}" type="presParOf" srcId="{2544BCCF-E002-438A-A74F-A495E284AB9E}" destId="{0DD1483D-ABBF-4C01-A05A-2422BE723BD5}" srcOrd="10" destOrd="0" presId="urn:microsoft.com/office/officeart/2011/layout/HexagonRadial"/>
    <dgm:cxn modelId="{55FD1948-615F-47B1-90CC-39156770EEDE}" type="presParOf" srcId="{2544BCCF-E002-438A-A74F-A495E284AB9E}" destId="{F276F10A-6569-4D5A-8787-D62E28445ECB}" srcOrd="11" destOrd="0" presId="urn:microsoft.com/office/officeart/2011/layout/HexagonRadial"/>
    <dgm:cxn modelId="{C3EE6926-486A-488E-B2D6-7EB376CB49DE}" type="presParOf" srcId="{F276F10A-6569-4D5A-8787-D62E28445ECB}" destId="{5EB18341-C21D-4938-A464-D3060C0A5EB8}" srcOrd="0" destOrd="0" presId="urn:microsoft.com/office/officeart/2011/layout/HexagonRadial"/>
    <dgm:cxn modelId="{5D367E9A-53B2-4685-83BF-ABA2529454D8}"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9F5FA-35DB-4190-856B-6D0709DF9DF7}" type="datetimeFigureOut">
              <a:rPr lang="en-US" smtClean="0"/>
              <a:t>11/28/2019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C976D-0B03-4353-BC0A-9A5CF82A2D68}" type="slidenum">
              <a:rPr lang="en-US" smtClean="0"/>
              <a:t>‹#›</a:t>
            </a:fld>
            <a:endParaRPr lang="en-US"/>
          </a:p>
        </p:txBody>
      </p:sp>
    </p:spTree>
    <p:extLst>
      <p:ext uri="{BB962C8B-B14F-4D97-AF65-F5344CB8AC3E}">
        <p14:creationId xmlns:p14="http://schemas.microsoft.com/office/powerpoint/2010/main" val="250854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5B36D-E4FB-4E63-B98F-B76277EA55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150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Real</a:t>
            </a:r>
            <a:r>
              <a:rPr lang="en-GB" baseline="0" dirty="0" smtClean="0"/>
              <a:t> incidents in West</a:t>
            </a:r>
          </a:p>
          <a:p>
            <a:r>
              <a:rPr lang="en-GB" baseline="0" dirty="0" smtClean="0"/>
              <a:t>Fears in East</a:t>
            </a:r>
            <a:endParaRPr lang="ru-RU" dirty="0"/>
          </a:p>
        </p:txBody>
      </p:sp>
      <p:sp>
        <p:nvSpPr>
          <p:cNvPr id="4" name="Slide Number Placeholder 3"/>
          <p:cNvSpPr>
            <a:spLocks noGrp="1"/>
          </p:cNvSpPr>
          <p:nvPr>
            <p:ph type="sldNum" sz="quarter" idx="10"/>
          </p:nvPr>
        </p:nvSpPr>
        <p:spPr/>
        <p:txBody>
          <a:bodyPr/>
          <a:lstStyle/>
          <a:p>
            <a:fld id="{BAAC976D-0B03-4353-BC0A-9A5CF82A2D68}" type="slidenum">
              <a:rPr lang="en-US" smtClean="0"/>
              <a:t>20</a:t>
            </a:fld>
            <a:endParaRPr lang="en-US"/>
          </a:p>
        </p:txBody>
      </p:sp>
    </p:spTree>
    <p:extLst>
      <p:ext uri="{BB962C8B-B14F-4D97-AF65-F5344CB8AC3E}">
        <p14:creationId xmlns:p14="http://schemas.microsoft.com/office/powerpoint/2010/main" val="150588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Reasons:</a:t>
            </a:r>
          </a:p>
          <a:p>
            <a:r>
              <a:rPr lang="en-US" sz="1200" b="0" i="0" u="none" strike="noStrike" kern="1200" dirty="0" smtClean="0">
                <a:solidFill>
                  <a:schemeClr val="tx1"/>
                </a:solidFill>
                <a:effectLst/>
                <a:latin typeface="+mn-lt"/>
                <a:ea typeface="+mn-ea"/>
                <a:cs typeface="+mn-cs"/>
              </a:rPr>
              <a:t>Conflict or security reported in all areas</a:t>
            </a:r>
            <a:r>
              <a:rPr lang="en-US" dirty="0" smtClean="0"/>
              <a:t> </a:t>
            </a:r>
          </a:p>
          <a:p>
            <a:r>
              <a:rPr lang="en-US" sz="1200" b="0" i="0" u="none" strike="noStrike" kern="1200" dirty="0" smtClean="0">
                <a:solidFill>
                  <a:schemeClr val="tx1"/>
                </a:solidFill>
                <a:effectLst/>
                <a:latin typeface="+mn-lt"/>
                <a:ea typeface="+mn-ea"/>
                <a:cs typeface="+mn-cs"/>
              </a:rPr>
              <a:t>Fear of being arrested reported everywhere </a:t>
            </a:r>
            <a:endParaRPr lang="en-GB" dirty="0" smtClean="0"/>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Lack</a:t>
            </a:r>
            <a:r>
              <a:rPr lang="en-US" sz="1200" b="1" i="0" u="none" strike="noStrike" kern="1200" baseline="0" dirty="0" smtClean="0">
                <a:solidFill>
                  <a:schemeClr val="tx1"/>
                </a:solidFill>
                <a:effectLst/>
                <a:latin typeface="+mn-lt"/>
                <a:ea typeface="+mn-ea"/>
                <a:cs typeface="+mn-cs"/>
              </a:rPr>
              <a:t> of means of t</a:t>
            </a:r>
            <a:r>
              <a:rPr lang="en-US" sz="1200" b="1" i="0" u="none" strike="noStrike" kern="1200" dirty="0" smtClean="0">
                <a:solidFill>
                  <a:schemeClr val="tx1"/>
                </a:solidFill>
                <a:effectLst/>
                <a:latin typeface="+mn-lt"/>
                <a:ea typeface="+mn-ea"/>
                <a:cs typeface="+mn-cs"/>
              </a:rPr>
              <a:t>ransportation</a:t>
            </a:r>
            <a:r>
              <a:rPr lang="en-US" sz="1200" b="0" i="0" u="none" strike="noStrike" kern="1200" dirty="0" smtClean="0">
                <a:solidFill>
                  <a:schemeClr val="tx1"/>
                </a:solidFill>
                <a:effectLst/>
                <a:latin typeface="+mn-lt"/>
                <a:ea typeface="+mn-ea"/>
                <a:cs typeface="+mn-cs"/>
              </a:rPr>
              <a:t> bigger issue in </a:t>
            </a:r>
            <a:r>
              <a:rPr lang="en-US" sz="1200" b="1" i="0" u="none" strike="noStrike" kern="1200" dirty="0" smtClean="0">
                <a:solidFill>
                  <a:schemeClr val="tx1"/>
                </a:solidFill>
                <a:effectLst/>
                <a:latin typeface="+mn-lt"/>
                <a:ea typeface="+mn-ea"/>
                <a:cs typeface="+mn-cs"/>
              </a:rPr>
              <a:t>South </a:t>
            </a:r>
            <a:r>
              <a:rPr lang="en-US" b="1" dirty="0" smtClean="0"/>
              <a:t> </a:t>
            </a:r>
          </a:p>
          <a:p>
            <a:r>
              <a:rPr lang="en-US" sz="1200" b="1" i="0" u="none" strike="noStrike" kern="1200" dirty="0" smtClean="0">
                <a:solidFill>
                  <a:schemeClr val="tx1"/>
                </a:solidFill>
                <a:effectLst/>
                <a:latin typeface="+mn-lt"/>
                <a:ea typeface="+mn-ea"/>
                <a:cs typeface="+mn-cs"/>
              </a:rPr>
              <a:t>Kidnapping and detainment </a:t>
            </a:r>
            <a:r>
              <a:rPr lang="en-US" sz="1200" b="0" i="0" u="none" strike="noStrike" kern="1200" dirty="0" smtClean="0">
                <a:solidFill>
                  <a:schemeClr val="tx1"/>
                </a:solidFill>
                <a:effectLst/>
                <a:latin typeface="+mn-lt"/>
                <a:ea typeface="+mn-ea"/>
                <a:cs typeface="+mn-cs"/>
              </a:rPr>
              <a:t>in </a:t>
            </a:r>
            <a:r>
              <a:rPr lang="en-US" sz="1200" b="1" i="0" u="none" strike="noStrike" kern="1200" dirty="0" smtClean="0">
                <a:solidFill>
                  <a:schemeClr val="tx1"/>
                </a:solidFill>
                <a:effectLst/>
                <a:latin typeface="+mn-lt"/>
                <a:ea typeface="+mn-ea"/>
                <a:cs typeface="+mn-cs"/>
              </a:rPr>
              <a:t>West </a:t>
            </a:r>
          </a:p>
          <a:p>
            <a:r>
              <a:rPr lang="en-US" sz="1200" b="1" i="0" u="none" strike="noStrike" kern="1200" dirty="0" smtClean="0">
                <a:solidFill>
                  <a:schemeClr val="tx1"/>
                </a:solidFill>
                <a:effectLst/>
                <a:latin typeface="+mn-lt"/>
                <a:ea typeface="+mn-ea"/>
                <a:cs typeface="+mn-cs"/>
              </a:rPr>
              <a:t>Fear of</a:t>
            </a:r>
            <a:r>
              <a:rPr lang="en-US" sz="1200" b="1" i="0" u="none" strike="noStrike" kern="1200" baseline="0" dirty="0" smtClean="0">
                <a:solidFill>
                  <a:schemeClr val="tx1"/>
                </a:solidFill>
                <a:effectLst/>
                <a:latin typeface="+mn-lt"/>
                <a:ea typeface="+mn-ea"/>
                <a:cs typeface="+mn-cs"/>
              </a:rPr>
              <a:t> being arrested </a:t>
            </a:r>
            <a:r>
              <a:rPr lang="en-US" sz="1200" b="0" i="0" u="none" strike="noStrike" kern="1200" baseline="0" dirty="0" smtClean="0">
                <a:solidFill>
                  <a:schemeClr val="tx1"/>
                </a:solidFill>
                <a:effectLst/>
                <a:latin typeface="+mn-lt"/>
                <a:ea typeface="+mn-ea"/>
                <a:cs typeface="+mn-cs"/>
              </a:rPr>
              <a:t>higher in </a:t>
            </a:r>
            <a:r>
              <a:rPr lang="en-US" sz="1200" b="1" i="0" u="none" strike="noStrike" kern="1200" baseline="0" dirty="0" smtClean="0">
                <a:solidFill>
                  <a:schemeClr val="tx1"/>
                </a:solidFill>
                <a:effectLst/>
                <a:latin typeface="+mn-lt"/>
                <a:ea typeface="+mn-ea"/>
                <a:cs typeface="+mn-cs"/>
              </a:rPr>
              <a:t>East</a:t>
            </a:r>
            <a:endParaRPr lang="ru-RU" b="1" dirty="0"/>
          </a:p>
        </p:txBody>
      </p:sp>
      <p:sp>
        <p:nvSpPr>
          <p:cNvPr id="4" name="Slide Number Placeholder 3"/>
          <p:cNvSpPr>
            <a:spLocks noGrp="1"/>
          </p:cNvSpPr>
          <p:nvPr>
            <p:ph type="sldNum" sz="quarter" idx="10"/>
          </p:nvPr>
        </p:nvSpPr>
        <p:spPr/>
        <p:txBody>
          <a:bodyPr/>
          <a:lstStyle/>
          <a:p>
            <a:fld id="{BAAC976D-0B03-4353-BC0A-9A5CF82A2D68}" type="slidenum">
              <a:rPr lang="en-US" smtClean="0"/>
              <a:t>21</a:t>
            </a:fld>
            <a:endParaRPr lang="en-US"/>
          </a:p>
        </p:txBody>
      </p:sp>
    </p:spTree>
    <p:extLst>
      <p:ext uri="{BB962C8B-B14F-4D97-AF65-F5344CB8AC3E}">
        <p14:creationId xmlns:p14="http://schemas.microsoft.com/office/powerpoint/2010/main" val="2309638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South</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Transportation too </a:t>
            </a:r>
            <a:r>
              <a:rPr lang="en-US" b="1" dirty="0" smtClean="0"/>
              <a:t>expensive</a:t>
            </a:r>
            <a:r>
              <a:rPr lang="en-US" dirty="0" smtClean="0"/>
              <a:t>, </a:t>
            </a:r>
          </a:p>
          <a:p>
            <a:r>
              <a:rPr lang="en-GB" dirty="0" smtClean="0"/>
              <a:t>-2. </a:t>
            </a:r>
            <a:r>
              <a:rPr lang="en-US" dirty="0" smtClean="0"/>
              <a:t>Live </a:t>
            </a:r>
            <a:r>
              <a:rPr lang="en-US" b="1" dirty="0" smtClean="0"/>
              <a:t>too far </a:t>
            </a:r>
            <a:r>
              <a:rPr lang="en-US" dirty="0" smtClean="0"/>
              <a:t>from marketplace / no means of transport,</a:t>
            </a:r>
            <a:r>
              <a:rPr lang="en-US" baseline="0" dirty="0" smtClean="0"/>
              <a:t> </a:t>
            </a:r>
          </a:p>
          <a:p>
            <a:r>
              <a:rPr lang="en-US" sz="1200" b="1"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3. </a:t>
            </a:r>
            <a:r>
              <a:rPr lang="en-US" sz="1200" b="1" i="0" u="none" strike="noStrike" kern="1200" dirty="0" smtClean="0">
                <a:solidFill>
                  <a:schemeClr val="tx1"/>
                </a:solidFill>
                <a:effectLst/>
                <a:latin typeface="+mn-lt"/>
                <a:ea typeface="+mn-ea"/>
                <a:cs typeface="+mn-cs"/>
              </a:rPr>
              <a:t>Insecurity</a:t>
            </a:r>
            <a:r>
              <a:rPr lang="en-US" sz="1200" b="0" i="0" u="none" strike="noStrike" kern="1200" dirty="0" smtClean="0">
                <a:solidFill>
                  <a:schemeClr val="tx1"/>
                </a:solidFill>
                <a:effectLst/>
                <a:latin typeface="+mn-lt"/>
                <a:ea typeface="+mn-ea"/>
                <a:cs typeface="+mn-cs"/>
              </a:rPr>
              <a:t> travelling to and from marketplace</a:t>
            </a:r>
            <a:r>
              <a:rPr lang="en-US" dirty="0" smtClean="0"/>
              <a:t> </a:t>
            </a:r>
          </a:p>
          <a:p>
            <a:r>
              <a:rPr lang="en-GB" b="1" dirty="0" smtClean="0"/>
              <a:t>West</a:t>
            </a:r>
            <a:r>
              <a:rPr lang="en-GB" dirty="0" smtClean="0"/>
              <a:t>:</a:t>
            </a:r>
          </a:p>
          <a:p>
            <a:r>
              <a:rPr lang="en-GB" dirty="0" smtClean="0"/>
              <a:t>-1. </a:t>
            </a:r>
            <a:r>
              <a:rPr lang="en-GB" b="1" dirty="0" smtClean="0"/>
              <a:t>Insecurity</a:t>
            </a:r>
          </a:p>
          <a:p>
            <a:r>
              <a:rPr lang="en-GB" dirty="0" smtClean="0"/>
              <a:t>(2.</a:t>
            </a:r>
            <a:r>
              <a:rPr lang="en-GB" baseline="0" dirty="0" smtClean="0"/>
              <a:t> </a:t>
            </a:r>
            <a:r>
              <a:rPr lang="en-GB" dirty="0" smtClean="0"/>
              <a:t>transport</a:t>
            </a:r>
            <a:r>
              <a:rPr lang="en-GB" baseline="0" dirty="0" smtClean="0"/>
              <a:t> expensive)</a:t>
            </a:r>
          </a:p>
          <a:p>
            <a:r>
              <a:rPr lang="en-GB" baseline="0" dirty="0" smtClean="0"/>
              <a:t>-3. </a:t>
            </a:r>
            <a:r>
              <a:rPr lang="en-GB" b="1" baseline="0" dirty="0" smtClean="0"/>
              <a:t>language</a:t>
            </a:r>
            <a:r>
              <a:rPr lang="en-GB" baseline="0" dirty="0" smtClean="0"/>
              <a:t> barriers</a:t>
            </a:r>
          </a:p>
          <a:p>
            <a:r>
              <a:rPr lang="en-GB" baseline="0" dirty="0" smtClean="0"/>
              <a:t>-4. </a:t>
            </a:r>
            <a:r>
              <a:rPr lang="en-GB" b="1" baseline="0" dirty="0" smtClean="0"/>
              <a:t>explosive</a:t>
            </a:r>
            <a:r>
              <a:rPr lang="en-GB" baseline="0" dirty="0" smtClean="0"/>
              <a:t> hazards</a:t>
            </a:r>
          </a:p>
          <a:p>
            <a:r>
              <a:rPr lang="en-GB" baseline="0" dirty="0" smtClean="0"/>
              <a:t>-5. lack of </a:t>
            </a:r>
            <a:r>
              <a:rPr lang="en-GB" b="1" baseline="0" dirty="0" smtClean="0"/>
              <a:t>documents</a:t>
            </a:r>
            <a:r>
              <a:rPr lang="en-GB" baseline="0" dirty="0" smtClean="0"/>
              <a:t> to travel</a:t>
            </a:r>
            <a:endParaRPr lang="ru-RU" dirty="0"/>
          </a:p>
        </p:txBody>
      </p:sp>
      <p:sp>
        <p:nvSpPr>
          <p:cNvPr id="4" name="Slide Number Placeholder 3"/>
          <p:cNvSpPr>
            <a:spLocks noGrp="1"/>
          </p:cNvSpPr>
          <p:nvPr>
            <p:ph type="sldNum" sz="quarter" idx="10"/>
          </p:nvPr>
        </p:nvSpPr>
        <p:spPr/>
        <p:txBody>
          <a:bodyPr/>
          <a:lstStyle/>
          <a:p>
            <a:fld id="{BAAC976D-0B03-4353-BC0A-9A5CF82A2D68}" type="slidenum">
              <a:rPr lang="en-US" smtClean="0"/>
              <a:t>22</a:t>
            </a:fld>
            <a:endParaRPr lang="en-US"/>
          </a:p>
        </p:txBody>
      </p:sp>
    </p:spTree>
    <p:extLst>
      <p:ext uri="{BB962C8B-B14F-4D97-AF65-F5344CB8AC3E}">
        <p14:creationId xmlns:p14="http://schemas.microsoft.com/office/powerpoint/2010/main" val="253655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West</a:t>
            </a:r>
            <a:r>
              <a:rPr lang="en-GB" dirty="0" smtClean="0"/>
              <a:t>:</a:t>
            </a:r>
          </a:p>
          <a:p>
            <a:pPr marL="228600" indent="-228600">
              <a:buAutoNum type="arabicPeriod"/>
            </a:pPr>
            <a:r>
              <a:rPr lang="en-GB" baseline="0" dirty="0" smtClean="0"/>
              <a:t>Lack of money (higher than </a:t>
            </a:r>
            <a:r>
              <a:rPr lang="en-GB" baseline="0" dirty="0" err="1" smtClean="0"/>
              <a:t>oa</a:t>
            </a:r>
            <a:r>
              <a:rPr lang="en-GB" baseline="0" dirty="0" smtClean="0"/>
              <a:t>)</a:t>
            </a:r>
          </a:p>
          <a:p>
            <a:pPr marL="228600" indent="-228600">
              <a:buAutoNum type="arabicPeriod"/>
            </a:pPr>
            <a:r>
              <a:rPr lang="en-US" sz="1200" b="0" i="0" u="none" strike="noStrike" kern="1200" dirty="0" smtClean="0">
                <a:solidFill>
                  <a:schemeClr val="tx1"/>
                </a:solidFill>
                <a:effectLst/>
                <a:latin typeface="+mn-lt"/>
                <a:ea typeface="+mn-ea"/>
                <a:cs typeface="+mn-cs"/>
              </a:rPr>
              <a:t>(Distance to health facilities is too far)</a:t>
            </a:r>
            <a:r>
              <a:rPr lang="en-US" sz="1200" b="0" i="0" u="none" strike="noStrike" kern="1200" baseline="0" dirty="0" smtClean="0">
                <a:solidFill>
                  <a:schemeClr val="tx1"/>
                </a:solidFill>
                <a:effectLst/>
                <a:latin typeface="+mn-lt"/>
                <a:ea typeface="+mn-ea"/>
                <a:cs typeface="+mn-cs"/>
              </a:rPr>
              <a:t> (lower)</a:t>
            </a:r>
            <a:endParaRPr lang="en-US" sz="1200" b="0" i="0" u="none" strike="noStrike" kern="1200" dirty="0" smtClean="0">
              <a:solidFill>
                <a:schemeClr val="tx1"/>
              </a:solidFill>
              <a:effectLst/>
              <a:latin typeface="+mn-lt"/>
              <a:ea typeface="+mn-ea"/>
              <a:cs typeface="+mn-cs"/>
            </a:endParaRPr>
          </a:p>
          <a:p>
            <a:pPr marL="228600" indent="-228600">
              <a:buAutoNum type="arabicPeriod"/>
            </a:pPr>
            <a:r>
              <a:rPr lang="en-US" sz="1200" b="0" i="0" u="none" strike="noStrike" kern="1200" dirty="0" smtClean="0">
                <a:solidFill>
                  <a:schemeClr val="tx1"/>
                </a:solidFill>
                <a:effectLst/>
                <a:latin typeface="+mn-lt"/>
                <a:ea typeface="+mn-ea"/>
                <a:cs typeface="+mn-cs"/>
              </a:rPr>
              <a:t>No available health facilities that accept refugees/migrants</a:t>
            </a:r>
            <a:r>
              <a:rPr lang="en-US" dirty="0" smtClean="0"/>
              <a:t>  (a little higher)</a:t>
            </a:r>
          </a:p>
          <a:p>
            <a:pPr marL="228600" indent="-228600">
              <a:buAutoNum type="arabicPeriod"/>
            </a:pPr>
            <a:endParaRPr lang="ru-RU" dirty="0"/>
          </a:p>
        </p:txBody>
      </p:sp>
      <p:sp>
        <p:nvSpPr>
          <p:cNvPr id="4" name="Slide Number Placeholder 3"/>
          <p:cNvSpPr>
            <a:spLocks noGrp="1"/>
          </p:cNvSpPr>
          <p:nvPr>
            <p:ph type="sldNum" sz="quarter" idx="10"/>
          </p:nvPr>
        </p:nvSpPr>
        <p:spPr/>
        <p:txBody>
          <a:bodyPr/>
          <a:lstStyle/>
          <a:p>
            <a:fld id="{BAAC976D-0B03-4353-BC0A-9A5CF82A2D68}" type="slidenum">
              <a:rPr lang="en-US" smtClean="0"/>
              <a:t>23</a:t>
            </a:fld>
            <a:endParaRPr lang="en-US"/>
          </a:p>
        </p:txBody>
      </p:sp>
    </p:spTree>
    <p:extLst>
      <p:ext uri="{BB962C8B-B14F-4D97-AF65-F5344CB8AC3E}">
        <p14:creationId xmlns:p14="http://schemas.microsoft.com/office/powerpoint/2010/main" val="10440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Prices at informal markets are far higher: MEB in South Libya is traditionally higher than elsewhere in the country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958"/>
                </a:solidFill>
                <a:latin typeface="Arial Narrow" panose="020B0606020202030204" pitchFamily="34" charset="0"/>
              </a:rPr>
              <a:t>Supply chain disruption </a:t>
            </a:r>
            <a:r>
              <a:rPr lang="en-US" sz="1200" dirty="0">
                <a:solidFill>
                  <a:srgbClr val="585958"/>
                </a:solidFill>
                <a:latin typeface="Arial Narrow" panose="020B0606020202030204" pitchFamily="34" charset="0"/>
              </a:rPr>
              <a:t>due to conflict and closure of official markets in </a:t>
            </a:r>
            <a:r>
              <a:rPr lang="en-US" sz="1200" dirty="0" err="1">
                <a:solidFill>
                  <a:srgbClr val="585958"/>
                </a:solidFill>
                <a:latin typeface="Arial Narrow" panose="020B0606020202030204" pitchFamily="34" charset="0"/>
              </a:rPr>
              <a:t>Murzuq</a:t>
            </a:r>
            <a:r>
              <a:rPr lang="en-US" sz="1200" dirty="0">
                <a:solidFill>
                  <a:srgbClr val="585958"/>
                </a:solidFill>
                <a:latin typeface="Arial Narrow" panose="020B0606020202030204" pitchFamily="34" charset="0"/>
              </a:rPr>
              <a:t> due to clashes (JMMI August 2019) </a:t>
            </a:r>
          </a:p>
          <a:p>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t>24</a:t>
            </a:fld>
            <a:endParaRPr lang="en-US"/>
          </a:p>
        </p:txBody>
      </p:sp>
    </p:spTree>
    <p:extLst>
      <p:ext uri="{BB962C8B-B14F-4D97-AF65-F5344CB8AC3E}">
        <p14:creationId xmlns:p14="http://schemas.microsoft.com/office/powerpoint/2010/main" val="1046764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Prices at informal markets are far higher: MEB in South Libya is traditionally higher than elsewhere in the country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958"/>
                </a:solidFill>
                <a:latin typeface="Arial Narrow" panose="020B0606020202030204" pitchFamily="34" charset="0"/>
              </a:rPr>
              <a:t>Supply chain disruption </a:t>
            </a:r>
            <a:r>
              <a:rPr lang="en-US" sz="1200" dirty="0">
                <a:solidFill>
                  <a:srgbClr val="585958"/>
                </a:solidFill>
                <a:latin typeface="Arial Narrow" panose="020B0606020202030204" pitchFamily="34" charset="0"/>
              </a:rPr>
              <a:t>due to conflict and closure of official markets in </a:t>
            </a:r>
            <a:r>
              <a:rPr lang="en-US" sz="1200" dirty="0" err="1">
                <a:solidFill>
                  <a:srgbClr val="585958"/>
                </a:solidFill>
                <a:latin typeface="Arial Narrow" panose="020B0606020202030204" pitchFamily="34" charset="0"/>
              </a:rPr>
              <a:t>Murzuq</a:t>
            </a:r>
            <a:r>
              <a:rPr lang="en-US" sz="1200" dirty="0">
                <a:solidFill>
                  <a:srgbClr val="585958"/>
                </a:solidFill>
                <a:latin typeface="Arial Narrow" panose="020B0606020202030204" pitchFamily="34" charset="0"/>
              </a:rPr>
              <a:t> due to clashes (JMMI August 2019) </a:t>
            </a:r>
          </a:p>
          <a:p>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1815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WASH : </a:t>
            </a:r>
          </a:p>
          <a:p>
            <a:r>
              <a:rPr lang="en-US" dirty="0" smtClean="0"/>
              <a:t>in Libya MSNA, </a:t>
            </a:r>
            <a:r>
              <a:rPr lang="en-US" b="1" dirty="0" smtClean="0"/>
              <a:t>EAST</a:t>
            </a:r>
            <a:r>
              <a:rPr lang="en-US" dirty="0" smtClean="0"/>
              <a:t> also had highest use of </a:t>
            </a:r>
            <a:r>
              <a:rPr lang="en-US" b="1" dirty="0" smtClean="0"/>
              <a:t>public networks </a:t>
            </a:r>
            <a:r>
              <a:rPr lang="en-US" dirty="0" smtClean="0"/>
              <a:t>as main water source (70% in </a:t>
            </a:r>
            <a:r>
              <a:rPr lang="en-US" dirty="0" err="1" smtClean="0"/>
              <a:t>libya</a:t>
            </a:r>
            <a:r>
              <a:rPr lang="en-US" dirty="0" smtClean="0"/>
              <a:t> MSNA. </a:t>
            </a:r>
          </a:p>
          <a:p>
            <a:r>
              <a:rPr lang="en-US" dirty="0" smtClean="0"/>
              <a:t>% reporting </a:t>
            </a:r>
            <a:r>
              <a:rPr lang="en-US" b="1" dirty="0" smtClean="0"/>
              <a:t>insufficient drinking water </a:t>
            </a:r>
            <a:r>
              <a:rPr lang="en-US" dirty="0" smtClean="0"/>
              <a:t>also highest in </a:t>
            </a:r>
            <a:r>
              <a:rPr lang="en-US" b="1" dirty="0" smtClean="0"/>
              <a:t>South</a:t>
            </a:r>
            <a:r>
              <a:rPr lang="en-US" dirty="0" smtClean="0"/>
              <a:t> (62%) in Libya MSNA, might be interesting to note </a:t>
            </a:r>
          </a:p>
        </p:txBody>
      </p:sp>
      <p:sp>
        <p:nvSpPr>
          <p:cNvPr id="4" name="Slide Number Placeholder 3"/>
          <p:cNvSpPr>
            <a:spLocks noGrp="1"/>
          </p:cNvSpPr>
          <p:nvPr>
            <p:ph type="sldNum" sz="quarter" idx="10"/>
          </p:nvPr>
        </p:nvSpPr>
        <p:spPr/>
        <p:txBody>
          <a:bodyPr/>
          <a:lstStyle/>
          <a:p>
            <a:fld id="{BAAC976D-0B03-4353-BC0A-9A5CF82A2D68}" type="slidenum">
              <a:rPr lang="en-US" smtClean="0"/>
              <a:t>28</a:t>
            </a:fld>
            <a:endParaRPr lang="en-US"/>
          </a:p>
        </p:txBody>
      </p:sp>
    </p:spTree>
    <p:extLst>
      <p:ext uri="{BB962C8B-B14F-4D97-AF65-F5344CB8AC3E}">
        <p14:creationId xmlns:p14="http://schemas.microsoft.com/office/powerpoint/2010/main" val="333316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60C32-A6E6-2B4A-A78C-2AC0BD055C1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99871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a:t>
            </a:r>
            <a:r>
              <a:rPr lang="en-GB" b="1" dirty="0" smtClean="0"/>
              <a:t>intense</a:t>
            </a:r>
            <a:r>
              <a:rPr lang="en-GB" dirty="0" smtClean="0"/>
              <a:t>: </a:t>
            </a:r>
            <a:r>
              <a:rPr lang="en-GB" b="1" dirty="0" err="1" smtClean="0"/>
              <a:t>murzuq</a:t>
            </a:r>
            <a:r>
              <a:rPr lang="en-GB" dirty="0" smtClean="0"/>
              <a:t> (98% have needs</a:t>
            </a:r>
            <a:r>
              <a:rPr lang="en-GB" baseline="0" dirty="0" smtClean="0"/>
              <a:t> in at least 1 sector – biggest contributor: shelter)</a:t>
            </a:r>
          </a:p>
          <a:p>
            <a:r>
              <a:rPr lang="en-GB" baseline="0" dirty="0" smtClean="0"/>
              <a:t>Most </a:t>
            </a:r>
            <a:r>
              <a:rPr lang="en-GB" b="1" baseline="0" dirty="0" smtClean="0"/>
              <a:t>complex</a:t>
            </a:r>
            <a:r>
              <a:rPr lang="en-GB" baseline="0" dirty="0" smtClean="0"/>
              <a:t>: </a:t>
            </a:r>
            <a:r>
              <a:rPr lang="en-GB" b="1" baseline="0" dirty="0" smtClean="0"/>
              <a:t>Tripoli</a:t>
            </a:r>
            <a:r>
              <a:rPr lang="en-GB" baseline="0" dirty="0" smtClean="0"/>
              <a:t> (48% </a:t>
            </a:r>
            <a:r>
              <a:rPr lang="en-GB" dirty="0" smtClean="0"/>
              <a:t>have needs</a:t>
            </a:r>
            <a:r>
              <a:rPr lang="en-GB" baseline="0" dirty="0" smtClean="0"/>
              <a:t> in at least 3 sectors – biggest contributors: 1. protection, 2. shelter, 3. wash)</a:t>
            </a:r>
          </a:p>
          <a:p>
            <a:endParaRPr lang="en-GB" baseline="0" dirty="0" smtClean="0"/>
          </a:p>
          <a:p>
            <a:r>
              <a:rPr lang="en-GB" b="1" baseline="0" dirty="0" smtClean="0"/>
              <a:t>Libyan</a:t>
            </a:r>
            <a:r>
              <a:rPr lang="en-GB" baseline="0" dirty="0" smtClean="0"/>
              <a:t> MSNA most </a:t>
            </a:r>
            <a:r>
              <a:rPr lang="en-GB" b="1" baseline="0" dirty="0" smtClean="0"/>
              <a:t>intense</a:t>
            </a:r>
            <a:r>
              <a:rPr lang="en-GB" baseline="0" dirty="0" smtClean="0"/>
              <a:t>:       </a:t>
            </a:r>
            <a:r>
              <a:rPr lang="en-GB" b="1" baseline="0" dirty="0" smtClean="0"/>
              <a:t>South</a:t>
            </a:r>
            <a:r>
              <a:rPr lang="en-GB" baseline="0" dirty="0" smtClean="0"/>
              <a:t> (</a:t>
            </a:r>
            <a:r>
              <a:rPr lang="en-GB" baseline="0" dirty="0" err="1" smtClean="0"/>
              <a:t>Aljufra</a:t>
            </a:r>
            <a:r>
              <a:rPr lang="en-GB" baseline="0" dirty="0" smtClean="0"/>
              <a:t>, </a:t>
            </a:r>
            <a:r>
              <a:rPr lang="en-GB" baseline="0" dirty="0" err="1" smtClean="0"/>
              <a:t>Ghat</a:t>
            </a:r>
            <a:r>
              <a:rPr lang="en-GB" baseline="0" dirty="0" smtClean="0"/>
              <a:t>, </a:t>
            </a:r>
            <a:r>
              <a:rPr lang="en-GB" baseline="0" dirty="0" err="1" smtClean="0"/>
              <a:t>Ubari</a:t>
            </a:r>
            <a:r>
              <a:rPr lang="en-GB" baseline="0" dirty="0" smtClean="0"/>
              <a:t>)</a:t>
            </a:r>
          </a:p>
          <a:p>
            <a:r>
              <a:rPr lang="en-GB" b="1" baseline="0" dirty="0" smtClean="0"/>
              <a:t>Libyan</a:t>
            </a:r>
            <a:r>
              <a:rPr lang="en-GB" baseline="0" dirty="0" smtClean="0"/>
              <a:t> MSNA most </a:t>
            </a:r>
            <a:r>
              <a:rPr lang="en-GB" b="1" baseline="0" dirty="0" smtClean="0"/>
              <a:t>complex</a:t>
            </a:r>
            <a:r>
              <a:rPr lang="en-GB" baseline="0" dirty="0" smtClean="0"/>
              <a:t>:     </a:t>
            </a:r>
            <a:r>
              <a:rPr lang="en-GB" b="1" baseline="0" dirty="0" smtClean="0"/>
              <a:t>South</a:t>
            </a:r>
            <a:r>
              <a:rPr lang="en-GB" baseline="0" dirty="0" smtClean="0"/>
              <a:t> (</a:t>
            </a:r>
            <a:r>
              <a:rPr lang="en-GB" baseline="0" dirty="0" err="1" smtClean="0"/>
              <a:t>Ubari</a:t>
            </a:r>
            <a:r>
              <a:rPr lang="en-GB" baseline="0" dirty="0" smtClean="0"/>
              <a:t>, </a:t>
            </a:r>
            <a:r>
              <a:rPr lang="en-GB" baseline="0" dirty="0" err="1" smtClean="0"/>
              <a:t>Ghat</a:t>
            </a:r>
            <a:r>
              <a:rPr lang="en-GB" baseline="0" dirty="0" smtClean="0"/>
              <a:t>), </a:t>
            </a:r>
            <a:r>
              <a:rPr lang="en-GB" b="1" baseline="0" dirty="0" smtClean="0"/>
              <a:t>West</a:t>
            </a:r>
            <a:r>
              <a:rPr lang="en-GB" baseline="0" dirty="0" smtClean="0"/>
              <a:t> (</a:t>
            </a:r>
            <a:r>
              <a:rPr lang="en-GB" baseline="0" dirty="0" err="1" smtClean="0"/>
              <a:t>Zwara</a:t>
            </a:r>
            <a:r>
              <a:rPr lang="en-GB" baseline="0" dirty="0" smtClean="0"/>
              <a:t>, Al </a:t>
            </a:r>
            <a:r>
              <a:rPr lang="en-GB" baseline="0" dirty="0" err="1" smtClean="0"/>
              <a:t>Jabal</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8483059E-38D7-4279-8E89-F268DE4C8C30}" type="slidenum">
              <a:rPr lang="en-GB" smtClean="0">
                <a:solidFill>
                  <a:prstClr val="black"/>
                </a:solidFill>
              </a:rPr>
              <a:pPr>
                <a:defRPr/>
              </a:pPr>
              <a:t>33</a:t>
            </a:fld>
            <a:endParaRPr lang="en-GB">
              <a:solidFill>
                <a:prstClr val="black"/>
              </a:solidFill>
            </a:endParaRPr>
          </a:p>
        </p:txBody>
      </p:sp>
    </p:spTree>
    <p:extLst>
      <p:ext uri="{BB962C8B-B14F-4D97-AF65-F5344CB8AC3E}">
        <p14:creationId xmlns:p14="http://schemas.microsoft.com/office/powerpoint/2010/main" val="18165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B960C32-A6E6-2B4A-A78C-2AC0BD055C15}"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297582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1F7313FB-5FA3-4471-A8D1-557095D1BEC0}" type="slidenum">
              <a:rPr lang="en-US" smtClean="0"/>
              <a:t>2</a:t>
            </a:fld>
            <a:endParaRPr lang="en-US"/>
          </a:p>
        </p:txBody>
      </p:sp>
    </p:spTree>
    <p:extLst>
      <p:ext uri="{BB962C8B-B14F-4D97-AF65-F5344CB8AC3E}">
        <p14:creationId xmlns:p14="http://schemas.microsoft.com/office/powerpoint/2010/main" val="3072675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342900" indent="-342900">
              <a:lnSpc>
                <a:spcPct val="100000"/>
              </a:lnSpc>
              <a:buFont typeface="Arial" panose="020B0604020202020204" pitchFamily="34" charset="0"/>
              <a:buChar char="•"/>
            </a:pPr>
            <a:r>
              <a:rPr lang="en-US" sz="2000" dirty="0">
                <a:solidFill>
                  <a:srgbClr val="585958"/>
                </a:solidFill>
              </a:rPr>
              <a:t>Perception of danger and restricted freedom of movement was lower among other respondents </a:t>
            </a:r>
          </a:p>
          <a:p>
            <a:pPr marL="728663" lvl="1" indent="-342900">
              <a:lnSpc>
                <a:spcPct val="100000"/>
              </a:lnSpc>
            </a:pPr>
            <a:r>
              <a:rPr lang="en-US" sz="2000" b="1" dirty="0">
                <a:solidFill>
                  <a:srgbClr val="585958"/>
                </a:solidFill>
                <a:latin typeface="Arial Narrow" panose="020B0606020202030204" pitchFamily="34" charset="0"/>
              </a:rPr>
              <a:t>MENA</a:t>
            </a:r>
            <a:r>
              <a:rPr lang="en-US" sz="2000" dirty="0">
                <a:solidFill>
                  <a:srgbClr val="585958"/>
                </a:solidFill>
                <a:latin typeface="Arial Narrow" panose="020B0606020202030204" pitchFamily="34" charset="0"/>
              </a:rPr>
              <a:t> respondents felt </a:t>
            </a:r>
            <a:r>
              <a:rPr lang="en-US" sz="2000" b="1" dirty="0">
                <a:solidFill>
                  <a:srgbClr val="585958"/>
                </a:solidFill>
                <a:latin typeface="Arial Narrow" panose="020B0606020202030204" pitchFamily="34" charset="0"/>
              </a:rPr>
              <a:t>safest</a:t>
            </a:r>
            <a:r>
              <a:rPr lang="en-US" sz="2000" dirty="0">
                <a:solidFill>
                  <a:srgbClr val="585958"/>
                </a:solidFill>
                <a:latin typeface="Arial Narrow" panose="020B0606020202030204" pitchFamily="34" charset="0"/>
              </a:rPr>
              <a:t> </a:t>
            </a:r>
          </a:p>
          <a:p>
            <a:pPr marL="728663" lvl="1" indent="-342900">
              <a:lnSpc>
                <a:spcPct val="100000"/>
              </a:lnSpc>
            </a:pPr>
            <a:r>
              <a:rPr lang="en-US" sz="2000" b="1" dirty="0">
                <a:solidFill>
                  <a:srgbClr val="585958"/>
                </a:solidFill>
                <a:latin typeface="Arial Narrow" panose="020B0606020202030204" pitchFamily="34" charset="0"/>
              </a:rPr>
              <a:t>Main perceived dangers </a:t>
            </a:r>
            <a:r>
              <a:rPr lang="en-US" sz="2000" dirty="0">
                <a:solidFill>
                  <a:srgbClr val="585958"/>
                </a:solidFill>
                <a:latin typeface="Arial Narrow" panose="020B0606020202030204" pitchFamily="34" charset="0"/>
              </a:rPr>
              <a:t>among all respondents related to </a:t>
            </a:r>
            <a:r>
              <a:rPr lang="en-US" sz="2000" b="1" dirty="0">
                <a:solidFill>
                  <a:srgbClr val="585958"/>
                </a:solidFill>
                <a:latin typeface="Arial Narrow" panose="020B0606020202030204" pitchFamily="34" charset="0"/>
              </a:rPr>
              <a:t>robbing</a:t>
            </a:r>
            <a:r>
              <a:rPr lang="en-US" sz="2000" dirty="0">
                <a:solidFill>
                  <a:srgbClr val="585958"/>
                </a:solidFill>
                <a:latin typeface="Arial Narrow" panose="020B0606020202030204" pitchFamily="34" charset="0"/>
              </a:rPr>
              <a:t>, </a:t>
            </a:r>
            <a:r>
              <a:rPr lang="en-US" sz="2000" b="1" dirty="0">
                <a:solidFill>
                  <a:srgbClr val="585958"/>
                </a:solidFill>
                <a:latin typeface="Arial Narrow" panose="020B0606020202030204" pitchFamily="34" charset="0"/>
              </a:rPr>
              <a:t>conflict</a:t>
            </a:r>
            <a:r>
              <a:rPr lang="en-US" sz="2000" dirty="0">
                <a:solidFill>
                  <a:srgbClr val="585958"/>
                </a:solidFill>
                <a:latin typeface="Arial Narrow" panose="020B0606020202030204" pitchFamily="34" charset="0"/>
              </a:rPr>
              <a:t> </a:t>
            </a:r>
            <a:r>
              <a:rPr lang="en-US" sz="2000" b="1" dirty="0">
                <a:solidFill>
                  <a:srgbClr val="585958"/>
                </a:solidFill>
                <a:latin typeface="Arial Narrow" panose="020B0606020202030204" pitchFamily="34" charset="0"/>
              </a:rPr>
              <a:t>and</a:t>
            </a:r>
            <a:r>
              <a:rPr lang="en-US" sz="2000" dirty="0">
                <a:solidFill>
                  <a:srgbClr val="585958"/>
                </a:solidFill>
                <a:latin typeface="Arial Narrow" panose="020B0606020202030204" pitchFamily="34" charset="0"/>
              </a:rPr>
              <a:t> </a:t>
            </a:r>
            <a:r>
              <a:rPr lang="en-US" sz="2000" b="1" dirty="0">
                <a:solidFill>
                  <a:srgbClr val="585958"/>
                </a:solidFill>
                <a:latin typeface="Arial Narrow" panose="020B0606020202030204" pitchFamily="34" charset="0"/>
              </a:rPr>
              <a:t>insecurity</a:t>
            </a:r>
            <a:r>
              <a:rPr lang="en-US" sz="2000" dirty="0">
                <a:solidFill>
                  <a:srgbClr val="585958"/>
                </a:solidFill>
                <a:latin typeface="Arial Narrow" panose="020B0606020202030204" pitchFamily="34" charset="0"/>
              </a:rPr>
              <a:t>, </a:t>
            </a:r>
            <a:r>
              <a:rPr lang="en-US" sz="2000" b="1" dirty="0">
                <a:solidFill>
                  <a:srgbClr val="585958"/>
                </a:solidFill>
                <a:latin typeface="Arial Narrow" panose="020B0606020202030204" pitchFamily="34" charset="0"/>
              </a:rPr>
              <a:t>detainment</a:t>
            </a:r>
            <a:r>
              <a:rPr lang="en-US" sz="2000" dirty="0">
                <a:solidFill>
                  <a:srgbClr val="585958"/>
                </a:solidFill>
                <a:latin typeface="Arial Narrow" panose="020B0606020202030204" pitchFamily="34" charset="0"/>
              </a:rPr>
              <a:t> and </a:t>
            </a:r>
            <a:r>
              <a:rPr lang="en-US" sz="2000" b="1" dirty="0">
                <a:solidFill>
                  <a:srgbClr val="585958"/>
                </a:solidFill>
                <a:latin typeface="Arial Narrow" panose="020B0606020202030204" pitchFamily="34" charset="0"/>
              </a:rPr>
              <a:t>kidnapping</a:t>
            </a:r>
            <a:r>
              <a:rPr lang="en-US" sz="2000" dirty="0">
                <a:solidFill>
                  <a:srgbClr val="585958"/>
                </a:solidFill>
                <a:latin typeface="Arial Narrow" panose="020B0606020202030204" pitchFamily="34" charset="0"/>
              </a:rPr>
              <a:t> </a:t>
            </a:r>
          </a:p>
          <a:p>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969287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203596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a:t>
            </a:r>
            <a:r>
              <a:rPr lang="en-US" baseline="0" dirty="0" smtClean="0"/>
              <a:t> t</a:t>
            </a:r>
            <a:r>
              <a:rPr lang="en-US" dirty="0" smtClean="0"/>
              <a:t>end</a:t>
            </a:r>
            <a:r>
              <a:rPr lang="en-US" baseline="0" dirty="0" smtClean="0"/>
              <a:t> to live in houses – with family – not with employers or migrant friends</a:t>
            </a:r>
          </a:p>
          <a:p>
            <a:endParaRPr lang="en-US" baseline="0" dirty="0" smtClean="0"/>
          </a:p>
          <a:p>
            <a:r>
              <a:rPr lang="en-US" b="1" dirty="0" smtClean="0"/>
              <a:t>Substandard shelter types</a:t>
            </a:r>
            <a:r>
              <a:rPr lang="en-US" dirty="0" smtClean="0"/>
              <a:t>: </a:t>
            </a:r>
            <a:r>
              <a:rPr lang="en-GB" sz="1200" b="0" dirty="0" smtClean="0">
                <a:solidFill>
                  <a:srgbClr val="58585A"/>
                </a:solidFill>
              </a:rPr>
              <a:t>unfinished rooms, public space not usually used for shelter, connection house, private building not usually used for shelter, camp or informal settlement, temporary shelter provided by INGO or local NGO, outdoors, tent or caravan</a:t>
            </a:r>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128562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585958"/>
                </a:solidFill>
                <a:latin typeface="Arial Narrow" panose="020B0606020202030204" pitchFamily="34" charset="0"/>
              </a:rPr>
              <a:t>Debt more often for healthcare among women</a:t>
            </a:r>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90654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less frequently</a:t>
            </a:r>
            <a:r>
              <a:rPr lang="en-US" baseline="0" dirty="0" smtClean="0"/>
              <a:t> report actually having experienced protection incidents</a:t>
            </a:r>
          </a:p>
          <a:p>
            <a:endParaRPr lang="en-US" baseline="0" dirty="0" smtClean="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40796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25770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982440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847736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086576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32679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sz="1200" kern="1200" dirty="0">
                <a:solidFill>
                  <a:schemeClr val="tx1"/>
                </a:solidFill>
                <a:effectLst/>
                <a:latin typeface="+mn-lt"/>
                <a:ea typeface="+mn-ea"/>
                <a:cs typeface="+mn-cs"/>
              </a:rPr>
              <a:t>REACH found that two criteria are particularly associated with migrants and refugees’ experience in Libya.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Firstly, migrants and refugees’ </a:t>
            </a:r>
            <a:r>
              <a:rPr lang="en-GB" sz="1200" b="1" kern="1200" dirty="0">
                <a:solidFill>
                  <a:schemeClr val="tx1"/>
                </a:solidFill>
                <a:effectLst/>
                <a:latin typeface="+mn-lt"/>
                <a:ea typeface="+mn-ea"/>
                <a:cs typeface="+mn-cs"/>
              </a:rPr>
              <a:t>region of origin </a:t>
            </a:r>
            <a:r>
              <a:rPr lang="en-GB" sz="1200" kern="1200" dirty="0">
                <a:solidFill>
                  <a:schemeClr val="tx1"/>
                </a:solidFill>
                <a:effectLst/>
                <a:latin typeface="+mn-lt"/>
                <a:ea typeface="+mn-ea"/>
                <a:cs typeface="+mn-cs"/>
              </a:rPr>
              <a:t>was found to be linked to different experiences in accessing services, separate coping strategies in use, and different extent of exposure to protection risks.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Secondly, long-term migrants and refugees were found to cope with adversity better than recently arrived migrants and refugees.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Interviewees for this assessment will be therefore </a:t>
            </a:r>
            <a:r>
              <a:rPr lang="en-GB" sz="1200" b="1" kern="1200" dirty="0">
                <a:solidFill>
                  <a:schemeClr val="tx1"/>
                </a:solidFill>
                <a:effectLst/>
                <a:latin typeface="+mn-lt"/>
                <a:ea typeface="+mn-ea"/>
                <a:cs typeface="+mn-cs"/>
              </a:rPr>
              <a:t>classified</a:t>
            </a:r>
            <a:r>
              <a:rPr lang="en-GB" sz="1200" kern="1200" dirty="0">
                <a:solidFill>
                  <a:schemeClr val="tx1"/>
                </a:solidFill>
                <a:effectLst/>
                <a:latin typeface="+mn-lt"/>
                <a:ea typeface="+mn-ea"/>
                <a:cs typeface="+mn-cs"/>
              </a:rPr>
              <a:t> according to their </a:t>
            </a:r>
            <a:r>
              <a:rPr lang="en-GB" sz="1200" b="1" kern="1200" dirty="0">
                <a:solidFill>
                  <a:schemeClr val="tx1"/>
                </a:solidFill>
                <a:effectLst/>
                <a:latin typeface="+mn-lt"/>
                <a:ea typeface="+mn-ea"/>
                <a:cs typeface="+mn-cs"/>
              </a:rPr>
              <a:t>country of origin</a:t>
            </a:r>
            <a:r>
              <a:rPr lang="en-GB" sz="1200" kern="1200" dirty="0">
                <a:solidFill>
                  <a:schemeClr val="tx1"/>
                </a:solidFill>
                <a:effectLst/>
                <a:latin typeface="+mn-lt"/>
                <a:ea typeface="+mn-ea"/>
                <a:cs typeface="+mn-cs"/>
              </a:rPr>
              <a:t>, four </a:t>
            </a:r>
            <a:r>
              <a:rPr lang="en-GB" sz="1200" b="1" kern="1200" dirty="0">
                <a:solidFill>
                  <a:schemeClr val="tx1"/>
                </a:solidFill>
                <a:effectLst/>
                <a:latin typeface="+mn-lt"/>
                <a:ea typeface="+mn-ea"/>
                <a:cs typeface="+mn-cs"/>
              </a:rPr>
              <a:t>regions of origin </a:t>
            </a:r>
            <a:r>
              <a:rPr lang="en-GB" sz="1200" kern="1200" dirty="0">
                <a:solidFill>
                  <a:schemeClr val="tx1"/>
                </a:solidFill>
                <a:effectLst/>
                <a:latin typeface="+mn-lt"/>
                <a:ea typeface="+mn-ea"/>
                <a:cs typeface="+mn-cs"/>
              </a:rPr>
              <a:t>(West Africa, MENA, East Africa and Other) and </a:t>
            </a:r>
            <a:r>
              <a:rPr lang="en-GB" sz="1200" b="1" kern="1200" dirty="0">
                <a:solidFill>
                  <a:schemeClr val="tx1"/>
                </a:solidFill>
                <a:effectLst/>
                <a:latin typeface="+mn-lt"/>
                <a:ea typeface="+mn-ea"/>
                <a:cs typeface="+mn-cs"/>
              </a:rPr>
              <a:t>two times of arrival </a:t>
            </a:r>
            <a:r>
              <a:rPr lang="en-GB" sz="1200" kern="1200" dirty="0">
                <a:solidFill>
                  <a:schemeClr val="tx1"/>
                </a:solidFill>
                <a:effectLst/>
                <a:latin typeface="+mn-lt"/>
                <a:ea typeface="+mn-ea"/>
                <a:cs typeface="+mn-cs"/>
              </a:rPr>
              <a:t>(within the past 12 months and longer than 12 months ago) in order to enable the </a:t>
            </a:r>
            <a:r>
              <a:rPr lang="en-GB" sz="1200" b="1" kern="1200" dirty="0">
                <a:solidFill>
                  <a:schemeClr val="tx1"/>
                </a:solidFill>
                <a:effectLst/>
                <a:latin typeface="+mn-lt"/>
                <a:ea typeface="+mn-ea"/>
                <a:cs typeface="+mn-cs"/>
              </a:rPr>
              <a:t>comparison</a:t>
            </a:r>
            <a:r>
              <a:rPr lang="en-GB" sz="1200" kern="1200" dirty="0">
                <a:solidFill>
                  <a:schemeClr val="tx1"/>
                </a:solidFill>
                <a:effectLst/>
                <a:latin typeface="+mn-lt"/>
                <a:ea typeface="+mn-ea"/>
                <a:cs typeface="+mn-cs"/>
              </a:rPr>
              <a:t> of </a:t>
            </a:r>
            <a:r>
              <a:rPr lang="en-GB" sz="1200" b="1" kern="1200" dirty="0">
                <a:solidFill>
                  <a:schemeClr val="tx1"/>
                </a:solidFill>
                <a:effectLst/>
                <a:latin typeface="+mn-lt"/>
                <a:ea typeface="+mn-ea"/>
                <a:cs typeface="+mn-cs"/>
              </a:rPr>
              <a:t>subgroups</a:t>
            </a:r>
            <a:r>
              <a:rPr lang="en-GB" sz="1200" kern="1200" dirty="0">
                <a:solidFill>
                  <a:schemeClr val="tx1"/>
                </a:solidFill>
                <a:effectLst/>
                <a:latin typeface="+mn-lt"/>
                <a:ea typeface="+mn-ea"/>
                <a:cs typeface="+mn-cs"/>
              </a:rPr>
              <a:t> within the sample.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2ADDC119-AE40-43D9-988D-3EF194594E65}"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2833299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*Unemployed respondents</a:t>
            </a:r>
            <a:r>
              <a:rPr lang="en-US" baseline="0" dirty="0" smtClean="0"/>
              <a:t> – challenges obtaining money because of lack of work opportunity</a:t>
            </a:r>
            <a:endParaRPr lang="en-US" dirty="0" smtClean="0"/>
          </a:p>
          <a:p>
            <a:endParaRPr lang="en-US" dirty="0" smtClean="0"/>
          </a:p>
          <a:p>
            <a:r>
              <a:rPr lang="en-US" dirty="0" smtClean="0"/>
              <a:t>Respondents </a:t>
            </a:r>
            <a:r>
              <a:rPr lang="en-US" dirty="0"/>
              <a:t>who work in more than 1 job relatively often use livelihoods coping strategies to pay smugglers </a:t>
            </a:r>
            <a:endParaRPr lang="en-US" dirty="0" smtClean="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78490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AC976D-0B03-4353-BC0A-9A5CF82A2D68}"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742253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B960C32-A6E6-2B4A-A78C-2AC0BD055C15}"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379990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B960C32-A6E6-2B4A-A78C-2AC0BD055C15}"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3294512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483059E-38D7-4279-8E89-F268DE4C8C30}" type="slidenum">
              <a:rPr lang="en-GB" smtClean="0">
                <a:solidFill>
                  <a:prstClr val="black"/>
                </a:solidFill>
              </a:rPr>
              <a:pPr>
                <a:defRPr/>
              </a:pPr>
              <a:t>51</a:t>
            </a:fld>
            <a:endParaRPr lang="en-GB">
              <a:solidFill>
                <a:prstClr val="black"/>
              </a:solidFill>
            </a:endParaRPr>
          </a:p>
        </p:txBody>
      </p:sp>
    </p:spTree>
    <p:extLst>
      <p:ext uri="{BB962C8B-B14F-4D97-AF65-F5344CB8AC3E}">
        <p14:creationId xmlns:p14="http://schemas.microsoft.com/office/powerpoint/2010/main" val="186726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D5B36D-E4FB-4E63-B98F-B76277EA5534}"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94436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South:</a:t>
            </a:r>
            <a:r>
              <a:rPr lang="en-GB" baseline="0" dirty="0" smtClean="0"/>
              <a:t> W&amp;C Africa</a:t>
            </a:r>
          </a:p>
          <a:p>
            <a:r>
              <a:rPr lang="en-GB" baseline="0" dirty="0" smtClean="0"/>
              <a:t>East: MENA</a:t>
            </a:r>
            <a:endParaRPr lang="ru-RU" dirty="0"/>
          </a:p>
        </p:txBody>
      </p:sp>
      <p:sp>
        <p:nvSpPr>
          <p:cNvPr id="4" name="Slide Number Placeholder 3"/>
          <p:cNvSpPr>
            <a:spLocks noGrp="1"/>
          </p:cNvSpPr>
          <p:nvPr>
            <p:ph type="sldNum" sz="quarter" idx="10"/>
          </p:nvPr>
        </p:nvSpPr>
        <p:spPr/>
        <p:txBody>
          <a:bodyPr/>
          <a:lstStyle/>
          <a:p>
            <a:fld id="{BAAC976D-0B03-4353-BC0A-9A5CF82A2D68}" type="slidenum">
              <a:rPr lang="en-US" smtClean="0"/>
              <a:t>11</a:t>
            </a:fld>
            <a:endParaRPr lang="en-US"/>
          </a:p>
        </p:txBody>
      </p:sp>
    </p:spTree>
    <p:extLst>
      <p:ext uri="{BB962C8B-B14F-4D97-AF65-F5344CB8AC3E}">
        <p14:creationId xmlns:p14="http://schemas.microsoft.com/office/powerpoint/2010/main" val="165498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Needs high</a:t>
            </a:r>
            <a:endParaRPr lang="ru-RU" dirty="0"/>
          </a:p>
        </p:txBody>
      </p:sp>
      <p:sp>
        <p:nvSpPr>
          <p:cNvPr id="4" name="Slide Number Placeholder 3"/>
          <p:cNvSpPr>
            <a:spLocks noGrp="1"/>
          </p:cNvSpPr>
          <p:nvPr>
            <p:ph type="sldNum" sz="quarter" idx="10"/>
          </p:nvPr>
        </p:nvSpPr>
        <p:spPr/>
        <p:txBody>
          <a:bodyPr/>
          <a:lstStyle/>
          <a:p>
            <a:fld id="{BAAC976D-0B03-4353-BC0A-9A5CF82A2D68}" type="slidenum">
              <a:rPr lang="en-US" smtClean="0"/>
              <a:t>15</a:t>
            </a:fld>
            <a:endParaRPr lang="en-US"/>
          </a:p>
        </p:txBody>
      </p:sp>
    </p:spTree>
    <p:extLst>
      <p:ext uri="{BB962C8B-B14F-4D97-AF65-F5344CB8AC3E}">
        <p14:creationId xmlns:p14="http://schemas.microsoft.com/office/powerpoint/2010/main" val="174748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Higher</a:t>
            </a:r>
            <a:r>
              <a:rPr lang="en-GB" baseline="0" dirty="0" smtClean="0"/>
              <a:t> % of respondents in South want to return to their home country (44% vs. 34% overall)</a:t>
            </a:r>
          </a:p>
          <a:p>
            <a:endParaRPr lang="en-GB" baseline="0" dirty="0" smtClean="0"/>
          </a:p>
          <a:p>
            <a:r>
              <a:rPr lang="en-GB" baseline="0" dirty="0" smtClean="0"/>
              <a:t>Findings are indicative of circular labour migration</a:t>
            </a:r>
            <a:endParaRPr lang="ru-RU" dirty="0"/>
          </a:p>
        </p:txBody>
      </p:sp>
      <p:sp>
        <p:nvSpPr>
          <p:cNvPr id="4" name="Slide Number Placeholder 3"/>
          <p:cNvSpPr>
            <a:spLocks noGrp="1"/>
          </p:cNvSpPr>
          <p:nvPr>
            <p:ph type="sldNum" sz="quarter" idx="10"/>
          </p:nvPr>
        </p:nvSpPr>
        <p:spPr/>
        <p:txBody>
          <a:bodyPr/>
          <a:lstStyle/>
          <a:p>
            <a:fld id="{BAAC976D-0B03-4353-BC0A-9A5CF82A2D68}" type="slidenum">
              <a:rPr lang="en-US" smtClean="0"/>
              <a:t>16</a:t>
            </a:fld>
            <a:endParaRPr lang="en-US"/>
          </a:p>
        </p:txBody>
      </p:sp>
    </p:spTree>
    <p:extLst>
      <p:ext uri="{BB962C8B-B14F-4D97-AF65-F5344CB8AC3E}">
        <p14:creationId xmlns:p14="http://schemas.microsoft.com/office/powerpoint/2010/main" val="66685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Coping strategy reason –</a:t>
            </a:r>
            <a:r>
              <a:rPr lang="en-GB" baseline="0" dirty="0" smtClean="0"/>
              <a:t> </a:t>
            </a:r>
            <a:r>
              <a:rPr lang="en-GB" dirty="0" smtClean="0"/>
              <a:t>evidence of links to </a:t>
            </a:r>
            <a:r>
              <a:rPr lang="en-GB" dirty="0" err="1" smtClean="0"/>
              <a:t>CoO</a:t>
            </a:r>
            <a:r>
              <a:rPr lang="en-GB" baseline="0" dirty="0" smtClean="0"/>
              <a:t> and circular migration</a:t>
            </a:r>
            <a:endParaRPr lang="ru-RU" dirty="0"/>
          </a:p>
        </p:txBody>
      </p:sp>
      <p:sp>
        <p:nvSpPr>
          <p:cNvPr id="4" name="Slide Number Placeholder 3"/>
          <p:cNvSpPr>
            <a:spLocks noGrp="1"/>
          </p:cNvSpPr>
          <p:nvPr>
            <p:ph type="sldNum" sz="quarter" idx="10"/>
          </p:nvPr>
        </p:nvSpPr>
        <p:spPr/>
        <p:txBody>
          <a:bodyPr/>
          <a:lstStyle/>
          <a:p>
            <a:fld id="{BAAC976D-0B03-4353-BC0A-9A5CF82A2D68}" type="slidenum">
              <a:rPr lang="en-US" smtClean="0"/>
              <a:t>17</a:t>
            </a:fld>
            <a:endParaRPr lang="en-US"/>
          </a:p>
        </p:txBody>
      </p:sp>
    </p:spTree>
    <p:extLst>
      <p:ext uri="{BB962C8B-B14F-4D97-AF65-F5344CB8AC3E}">
        <p14:creationId xmlns:p14="http://schemas.microsoft.com/office/powerpoint/2010/main" val="186346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Has</a:t>
            </a:r>
            <a:r>
              <a:rPr lang="en-GB" baseline="0" dirty="0" smtClean="0"/>
              <a:t> </a:t>
            </a:r>
            <a:r>
              <a:rPr lang="en-GB" b="1" baseline="0" dirty="0" smtClean="0"/>
              <a:t>lowest % </a:t>
            </a:r>
            <a:r>
              <a:rPr lang="en-GB" dirty="0" smtClean="0"/>
              <a:t>in following </a:t>
            </a:r>
            <a:r>
              <a:rPr lang="en-GB" b="1" dirty="0" smtClean="0"/>
              <a:t>migration intention reasons</a:t>
            </a:r>
            <a:r>
              <a:rPr lang="en-GB" dirty="0" smtClean="0"/>
              <a:t>: </a:t>
            </a:r>
          </a:p>
          <a:p>
            <a:r>
              <a:rPr lang="fr-FR" sz="1200" b="0" i="0" u="none" strike="noStrike" kern="1200" dirty="0" smtClean="0">
                <a:solidFill>
                  <a:schemeClr val="tx1"/>
                </a:solidFill>
                <a:effectLst/>
                <a:latin typeface="+mn-lt"/>
                <a:ea typeface="+mn-ea"/>
                <a:cs typeface="+mn-cs"/>
              </a:rPr>
              <a:t>-For </a:t>
            </a:r>
            <a:r>
              <a:rPr lang="fr-FR" sz="1200" b="1" i="0" u="none" strike="noStrike" kern="1200" dirty="0" err="1" smtClean="0">
                <a:solidFill>
                  <a:schemeClr val="tx1"/>
                </a:solidFill>
                <a:effectLst/>
                <a:latin typeface="+mn-lt"/>
                <a:ea typeface="+mn-ea"/>
                <a:cs typeface="+mn-cs"/>
              </a:rPr>
              <a:t>security</a:t>
            </a:r>
            <a:r>
              <a:rPr lang="fr-FR" sz="1200" b="1" i="0" u="none" strike="noStrike" kern="1200" dirty="0" smtClean="0">
                <a:solidFill>
                  <a:schemeClr val="tx1"/>
                </a:solidFill>
                <a:effectLst/>
                <a:latin typeface="+mn-lt"/>
                <a:ea typeface="+mn-ea"/>
                <a:cs typeface="+mn-cs"/>
              </a:rPr>
              <a:t> </a:t>
            </a:r>
            <a:r>
              <a:rPr lang="fr-FR" sz="1200" b="1" i="0" u="none" strike="noStrike" kern="1200" dirty="0" err="1" smtClean="0">
                <a:solidFill>
                  <a:schemeClr val="tx1"/>
                </a:solidFill>
                <a:effectLst/>
                <a:latin typeface="+mn-lt"/>
                <a:ea typeface="+mn-ea"/>
                <a:cs typeface="+mn-cs"/>
              </a:rPr>
              <a:t>reasons</a:t>
            </a:r>
            <a:r>
              <a:rPr lang="fr-FR" sz="1200" b="0" i="0" u="none" strike="noStrike" kern="1200" dirty="0" smtClean="0">
                <a:solidFill>
                  <a:schemeClr val="tx1"/>
                </a:solidFill>
                <a:effectLst/>
                <a:latin typeface="+mn-lt"/>
                <a:ea typeface="+mn-ea"/>
                <a:cs typeface="+mn-cs"/>
              </a:rPr>
              <a:t>,</a:t>
            </a:r>
            <a:r>
              <a:rPr lang="fr-FR" sz="1200" b="0" i="0" u="none" strike="noStrike" kern="1200" baseline="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rPr>
              <a:t>-I came to Libya with the </a:t>
            </a:r>
            <a:r>
              <a:rPr lang="en-US" sz="1200" b="1" i="0" u="none" strike="noStrike" kern="1200" dirty="0" smtClean="0">
                <a:solidFill>
                  <a:schemeClr val="tx1"/>
                </a:solidFill>
                <a:effectLst/>
                <a:latin typeface="+mn-lt"/>
                <a:ea typeface="+mn-ea"/>
                <a:cs typeface="+mn-cs"/>
              </a:rPr>
              <a:t>plan to travel to another country</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rPr>
              <a:t>-I came to Libya with the </a:t>
            </a:r>
            <a:r>
              <a:rPr lang="en-US" sz="1200" b="1" i="0" u="none" strike="noStrike" kern="1200" dirty="0" smtClean="0">
                <a:solidFill>
                  <a:schemeClr val="tx1"/>
                </a:solidFill>
                <a:effectLst/>
                <a:latin typeface="+mn-lt"/>
                <a:ea typeface="+mn-ea"/>
                <a:cs typeface="+mn-cs"/>
              </a:rPr>
              <a:t>plan to return home </a:t>
            </a:r>
            <a:r>
              <a:rPr lang="en-US" sz="1200" b="0" i="0" u="none" strike="noStrike" kern="1200" dirty="0" smtClean="0">
                <a:solidFill>
                  <a:schemeClr val="tx1"/>
                </a:solidFill>
                <a:effectLst/>
                <a:latin typeface="+mn-lt"/>
                <a:ea typeface="+mn-ea"/>
                <a:cs typeface="+mn-cs"/>
              </a:rPr>
              <a:t>after a short amount of time</a:t>
            </a:r>
            <a:r>
              <a:rPr lang="en-US" dirty="0" smtClean="0"/>
              <a:t> </a:t>
            </a:r>
            <a:endParaRPr lang="ru-RU" dirty="0"/>
          </a:p>
        </p:txBody>
      </p:sp>
      <p:sp>
        <p:nvSpPr>
          <p:cNvPr id="4" name="Slide Number Placeholder 3"/>
          <p:cNvSpPr>
            <a:spLocks noGrp="1"/>
          </p:cNvSpPr>
          <p:nvPr>
            <p:ph type="sldNum" sz="quarter" idx="10"/>
          </p:nvPr>
        </p:nvSpPr>
        <p:spPr/>
        <p:txBody>
          <a:bodyPr/>
          <a:lstStyle/>
          <a:p>
            <a:fld id="{BAAC976D-0B03-4353-BC0A-9A5CF82A2D68}" type="slidenum">
              <a:rPr lang="en-US" smtClean="0"/>
              <a:t>18</a:t>
            </a:fld>
            <a:endParaRPr lang="en-US"/>
          </a:p>
        </p:txBody>
      </p:sp>
    </p:spTree>
    <p:extLst>
      <p:ext uri="{BB962C8B-B14F-4D97-AF65-F5344CB8AC3E}">
        <p14:creationId xmlns:p14="http://schemas.microsoft.com/office/powerpoint/2010/main" val="216802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2"/>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6" y="412378"/>
            <a:ext cx="4714315" cy="2501153"/>
          </a:xfrm>
          <a:prstGeom prst="rect">
            <a:avLst/>
          </a:prstGeom>
        </p:spPr>
        <p:txBody>
          <a:bodyPr anchor="b"/>
          <a:lstStyle>
            <a:lvl1pPr algn="l">
              <a:lnSpc>
                <a:spcPts val="4275"/>
              </a:lnSpc>
              <a:defRPr sz="45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3"/>
            <a:ext cx="4164106" cy="525931"/>
          </a:xfrm>
          <a:prstGeom prst="rect">
            <a:avLst/>
          </a:prstGeom>
        </p:spPr>
        <p:txBody>
          <a:bodyPr/>
          <a:lstStyle>
            <a:lvl1pPr marL="0" indent="0" algn="l">
              <a:buNone/>
              <a:defRPr sz="1200">
                <a:solidFill>
                  <a:schemeClr val="bg1"/>
                </a:solidFill>
                <a:latin typeface="Arial Narrow" panose="020B0606020202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9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1261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701"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sz="1913" b="1" dirty="0">
                <a:solidFill>
                  <a:srgbClr val="EE5859"/>
                </a:solidFill>
                <a:latin typeface="Arial Narrow" panose="020B0606020202030204" pitchFamily="34" charset="0"/>
              </a:rPr>
              <a:t>THANK YOU FOR YOUR ATTENTION</a:t>
            </a:r>
            <a:endParaRPr lang="es-ES" sz="1913"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6" y="3525066"/>
            <a:ext cx="3069499" cy="213900"/>
          </a:xfrm>
          <a:prstGeom prst="rect">
            <a:avLst/>
          </a:prstGeom>
        </p:spPr>
        <p:txBody>
          <a:bodyPr/>
          <a:lstStyle>
            <a:lvl1pPr marL="0" indent="0">
              <a:lnSpc>
                <a:spcPct val="100000"/>
              </a:lnSpc>
              <a:buNone/>
              <a:defRPr sz="535"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81" y="3767409"/>
            <a:ext cx="3069499" cy="366764"/>
          </a:xfrm>
          <a:prstGeom prst="rect">
            <a:avLst/>
          </a:prstGeom>
        </p:spPr>
        <p:txBody>
          <a:bodyPr/>
          <a:lstStyle>
            <a:lvl1pPr marL="0" indent="0">
              <a:lnSpc>
                <a:spcPct val="100000"/>
              </a:lnSpc>
              <a:spcBef>
                <a:spcPts val="0"/>
              </a:spcBef>
              <a:buNone/>
              <a:defRPr sz="535"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81" y="4134173"/>
            <a:ext cx="3069499" cy="213900"/>
          </a:xfrm>
          <a:prstGeom prst="rect">
            <a:avLst/>
          </a:prstGeom>
        </p:spPr>
        <p:txBody>
          <a:bodyPr/>
          <a:lstStyle>
            <a:lvl1pPr marL="0" indent="0">
              <a:lnSpc>
                <a:spcPct val="100000"/>
              </a:lnSpc>
              <a:buNone/>
              <a:defRPr sz="535">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80" y="4348073"/>
            <a:ext cx="3069499" cy="213900"/>
          </a:xfrm>
          <a:prstGeom prst="rect">
            <a:avLst/>
          </a:prstGeom>
        </p:spPr>
        <p:txBody>
          <a:bodyPr/>
          <a:lstStyle>
            <a:lvl1pPr marL="0" indent="0">
              <a:lnSpc>
                <a:spcPct val="100000"/>
              </a:lnSpc>
              <a:buNone/>
              <a:defRPr sz="535"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9" y="4561973"/>
            <a:ext cx="3069499" cy="213900"/>
          </a:xfrm>
          <a:prstGeom prst="rect">
            <a:avLst/>
          </a:prstGeom>
        </p:spPr>
        <p:txBody>
          <a:bodyPr/>
          <a:lstStyle>
            <a:lvl1pPr marL="0" indent="0">
              <a:lnSpc>
                <a:spcPct val="100000"/>
              </a:lnSpc>
              <a:buNone/>
              <a:defRPr sz="535">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8" y="4790051"/>
            <a:ext cx="3069499" cy="213900"/>
          </a:xfrm>
          <a:prstGeom prst="rect">
            <a:avLst/>
          </a:prstGeom>
        </p:spPr>
        <p:txBody>
          <a:bodyPr/>
          <a:lstStyle>
            <a:lvl1pPr marL="0" indent="0">
              <a:lnSpc>
                <a:spcPct val="100000"/>
              </a:lnSpc>
              <a:buNone/>
              <a:defRPr sz="535">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7" y="5018129"/>
            <a:ext cx="3069499" cy="213900"/>
          </a:xfrm>
          <a:prstGeom prst="rect">
            <a:avLst/>
          </a:prstGeom>
        </p:spPr>
        <p:txBody>
          <a:bodyPr/>
          <a:lstStyle>
            <a:lvl1pPr marL="0" indent="0">
              <a:lnSpc>
                <a:spcPct val="100000"/>
              </a:lnSpc>
              <a:buNone/>
              <a:defRPr sz="535">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10" y="3817685"/>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5"/>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4" y="4393778"/>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7"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81"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4"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96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501" y="2512336"/>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2531"/>
              </a:lnSpc>
            </a:pPr>
            <a:r>
              <a:rPr lang="en-US" sz="2475" b="1" dirty="0">
                <a:solidFill>
                  <a:srgbClr val="EE5859"/>
                </a:solidFill>
                <a:latin typeface="Arial Narrow" panose="020B0606020202030204" pitchFamily="34" charset="0"/>
              </a:rPr>
              <a:t>THANK YOU FOR </a:t>
            </a:r>
            <a:r>
              <a:rPr lang="en-US" sz="2475" b="1">
                <a:solidFill>
                  <a:srgbClr val="EE5859"/>
                </a:solidFill>
                <a:latin typeface="Arial Narrow" panose="020B0606020202030204" pitchFamily="34" charset="0"/>
              </a:rPr>
              <a:t>YOUR ATTENTION</a:t>
            </a:r>
            <a:endParaRPr lang="es-ES" sz="2475"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03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92"/>
            <a:ext cx="8087840" cy="525931"/>
          </a:xfrm>
          <a:prstGeom prst="rect">
            <a:avLst/>
          </a:prstGeom>
        </p:spPr>
        <p:txBody>
          <a:bodyPr anchor="b"/>
          <a:lstStyle>
            <a:lvl1pPr marL="0" indent="0" algn="l">
              <a:buNone/>
              <a:defRPr sz="956"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22"/>
            <a:ext cx="8087840" cy="4063235"/>
          </a:xfrm>
          <a:prstGeom prst="rect">
            <a:avLst/>
          </a:prstGeom>
        </p:spPr>
        <p:txBody>
          <a:bodyPr/>
          <a:lstStyle>
            <a:lvl1pPr marL="0" indent="0">
              <a:lnSpc>
                <a:spcPts val="844"/>
              </a:lnSpc>
              <a:buNone/>
              <a:defRPr sz="731"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81428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35252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1" y="3052117"/>
            <a:ext cx="1568450" cy="525931"/>
          </a:xfrm>
          <a:prstGeom prst="rect">
            <a:avLst/>
          </a:prstGeom>
        </p:spPr>
        <p:txBody>
          <a:bodyPr anchor="b"/>
          <a:lstStyle>
            <a:lvl1pPr marL="0" indent="0" algn="ctr">
              <a:lnSpc>
                <a:spcPts val="844"/>
              </a:lnSpc>
              <a:buNone/>
              <a:defRPr sz="675"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1" y="3546294"/>
            <a:ext cx="1568450" cy="1730556"/>
          </a:xfrm>
          <a:prstGeom prst="rect">
            <a:avLst/>
          </a:prstGeom>
        </p:spPr>
        <p:txBody>
          <a:bodyPr/>
          <a:lstStyle>
            <a:lvl1pPr marL="0" indent="0" algn="ctr">
              <a:lnSpc>
                <a:spcPts val="675"/>
              </a:lnSpc>
              <a:buNone/>
              <a:defRPr sz="619"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5" y="2299642"/>
            <a:ext cx="663575" cy="663575"/>
          </a:xfrm>
          <a:prstGeom prst="rect">
            <a:avLst/>
          </a:prstGeom>
        </p:spPr>
        <p:txBody>
          <a:bodyPr/>
          <a:lstStyle>
            <a:lvl1pPr>
              <a:defRPr sz="563"/>
            </a:lvl1pPr>
          </a:lstStyle>
          <a:p>
            <a:endParaRPr lang="es-ES" dirty="0"/>
          </a:p>
        </p:txBody>
      </p:sp>
      <p:sp>
        <p:nvSpPr>
          <p:cNvPr id="9" name="Text Placeholder 8"/>
          <p:cNvSpPr>
            <a:spLocks noGrp="1"/>
          </p:cNvSpPr>
          <p:nvPr>
            <p:ph type="body" sz="quarter" idx="15" hasCustomPrompt="1"/>
          </p:nvPr>
        </p:nvSpPr>
        <p:spPr>
          <a:xfrm>
            <a:off x="2635252" y="3546294"/>
            <a:ext cx="1568450" cy="1730556"/>
          </a:xfrm>
          <a:prstGeom prst="rect">
            <a:avLst/>
          </a:prstGeom>
        </p:spPr>
        <p:txBody>
          <a:bodyPr/>
          <a:lstStyle>
            <a:lvl1pPr marL="0" indent="0" algn="ctr">
              <a:lnSpc>
                <a:spcPts val="675"/>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5" y="2299642"/>
            <a:ext cx="663575" cy="663575"/>
          </a:xfrm>
          <a:prstGeom prst="rect">
            <a:avLst/>
          </a:prstGeom>
        </p:spPr>
        <p:txBody>
          <a:bodyPr/>
          <a:lstStyle>
            <a:lvl1pPr>
              <a:defRPr sz="563"/>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675"/>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5" y="2299642"/>
            <a:ext cx="663575" cy="663575"/>
          </a:xfrm>
          <a:prstGeom prst="rect">
            <a:avLst/>
          </a:prstGeom>
        </p:spPr>
        <p:txBody>
          <a:bodyPr/>
          <a:lstStyle>
            <a:lvl1pPr>
              <a:defRPr sz="563"/>
            </a:lvl1pPr>
          </a:lstStyle>
          <a:p>
            <a:endParaRPr lang="es-ES" dirty="0"/>
          </a:p>
        </p:txBody>
      </p:sp>
      <p:sp>
        <p:nvSpPr>
          <p:cNvPr id="15" name="Text Placeholder 8"/>
          <p:cNvSpPr>
            <a:spLocks noGrp="1"/>
          </p:cNvSpPr>
          <p:nvPr>
            <p:ph type="body" sz="quarter" idx="19" hasCustomPrompt="1"/>
          </p:nvPr>
        </p:nvSpPr>
        <p:spPr>
          <a:xfrm>
            <a:off x="6877051" y="3546294"/>
            <a:ext cx="1568450" cy="1730556"/>
          </a:xfrm>
          <a:prstGeom prst="rect">
            <a:avLst/>
          </a:prstGeom>
        </p:spPr>
        <p:txBody>
          <a:bodyPr/>
          <a:lstStyle>
            <a:lvl1pPr marL="0" indent="0" algn="ctr">
              <a:lnSpc>
                <a:spcPts val="675"/>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5" y="2299642"/>
            <a:ext cx="663575" cy="663575"/>
          </a:xfrm>
          <a:prstGeom prst="rect">
            <a:avLst/>
          </a:prstGeom>
        </p:spPr>
        <p:txBody>
          <a:bodyPr/>
          <a:lstStyle>
            <a:lvl1pPr>
              <a:defRPr sz="563"/>
            </a:lvl1pPr>
          </a:lstStyle>
          <a:p>
            <a:endParaRPr lang="es-ES" dirty="0"/>
          </a:p>
        </p:txBody>
      </p:sp>
      <p:sp>
        <p:nvSpPr>
          <p:cNvPr id="17" name="Text Placeholder 16"/>
          <p:cNvSpPr>
            <a:spLocks noGrp="1"/>
          </p:cNvSpPr>
          <p:nvPr>
            <p:ph type="body" sz="quarter" idx="21" hasCustomPrompt="1"/>
          </p:nvPr>
        </p:nvSpPr>
        <p:spPr>
          <a:xfrm>
            <a:off x="2635252" y="3129720"/>
            <a:ext cx="1568450" cy="448324"/>
          </a:xfrm>
          <a:prstGeom prst="rect">
            <a:avLst/>
          </a:prstGeom>
        </p:spPr>
        <p:txBody>
          <a:bodyPr anchor="b"/>
          <a:lstStyle>
            <a:lvl1pPr marL="0" indent="0" algn="ctr">
              <a:lnSpc>
                <a:spcPts val="844"/>
              </a:lnSpc>
              <a:buNone/>
              <a:defRPr sz="675"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844"/>
              </a:lnSpc>
              <a:buNone/>
              <a:defRPr sz="675"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1" y="3138180"/>
            <a:ext cx="1568450" cy="448324"/>
          </a:xfrm>
          <a:prstGeom prst="rect">
            <a:avLst/>
          </a:prstGeom>
        </p:spPr>
        <p:txBody>
          <a:bodyPr anchor="b"/>
          <a:lstStyle>
            <a:lvl1pPr marL="0" indent="0" algn="ctr">
              <a:lnSpc>
                <a:spcPts val="844"/>
              </a:lnSpc>
              <a:buNone/>
              <a:defRPr sz="675"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51366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3"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srgbClr val="EE5859"/>
              </a:solidFill>
            </a:endParaRPr>
          </a:p>
        </p:txBody>
      </p:sp>
      <p:sp>
        <p:nvSpPr>
          <p:cNvPr id="28" name="Rectangle 27"/>
          <p:cNvSpPr/>
          <p:nvPr userDrawn="1"/>
        </p:nvSpPr>
        <p:spPr>
          <a:xfrm>
            <a:off x="4750054"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29" name="Rectangle 28"/>
          <p:cNvSpPr/>
          <p:nvPr userDrawn="1"/>
        </p:nvSpPr>
        <p:spPr>
          <a:xfrm>
            <a:off x="2668597"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25" name="Text Placeholder 16"/>
          <p:cNvSpPr>
            <a:spLocks noGrp="1"/>
          </p:cNvSpPr>
          <p:nvPr>
            <p:ph type="body" sz="quarter" idx="25" hasCustomPrompt="1"/>
          </p:nvPr>
        </p:nvSpPr>
        <p:spPr>
          <a:xfrm>
            <a:off x="4874491" y="1856512"/>
            <a:ext cx="1568450" cy="2918691"/>
          </a:xfrm>
          <a:prstGeom prst="rect">
            <a:avLst/>
          </a:prstGeom>
        </p:spPr>
        <p:txBody>
          <a:bodyPr anchor="ctr"/>
          <a:lstStyle>
            <a:lvl1pPr marL="0" indent="0" algn="l">
              <a:lnSpc>
                <a:spcPts val="1406"/>
              </a:lnSpc>
              <a:buNone/>
              <a:defRPr sz="1238"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7" y="4995195"/>
            <a:ext cx="8177069" cy="1026914"/>
          </a:xfrm>
          <a:prstGeom prst="rect">
            <a:avLst/>
          </a:prstGeom>
        </p:spPr>
        <p:txBody>
          <a:bodyPr/>
          <a:lstStyle>
            <a:lvl1pPr marL="0" indent="0" algn="l">
              <a:lnSpc>
                <a:spcPct val="100000"/>
              </a:lnSpc>
              <a:buNone/>
              <a:defRPr sz="619">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8" y="1856513"/>
            <a:ext cx="1568450" cy="2918691"/>
          </a:xfrm>
          <a:prstGeom prst="rect">
            <a:avLst/>
          </a:prstGeom>
          <a:noFill/>
        </p:spPr>
        <p:txBody>
          <a:bodyPr anchor="ctr"/>
          <a:lstStyle>
            <a:lvl1pPr marL="0" indent="0" algn="l">
              <a:lnSpc>
                <a:spcPts val="1406"/>
              </a:lnSpc>
              <a:spcBef>
                <a:spcPts val="0"/>
              </a:spcBef>
              <a:buNone/>
              <a:defRPr sz="1238"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5" y="1856513"/>
            <a:ext cx="1568450" cy="2918691"/>
          </a:xfrm>
          <a:prstGeom prst="rect">
            <a:avLst/>
          </a:prstGeom>
        </p:spPr>
        <p:txBody>
          <a:bodyPr anchor="ctr"/>
          <a:lstStyle>
            <a:lvl1pPr marL="0" indent="0" algn="l">
              <a:lnSpc>
                <a:spcPts val="1406"/>
              </a:lnSpc>
              <a:spcBef>
                <a:spcPts val="0"/>
              </a:spcBef>
              <a:buNone/>
              <a:defRPr sz="1238"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11"/>
            <a:ext cx="1568450" cy="2918691"/>
          </a:xfrm>
          <a:prstGeom prst="rect">
            <a:avLst/>
          </a:prstGeom>
        </p:spPr>
        <p:txBody>
          <a:bodyPr anchor="ctr"/>
          <a:lstStyle>
            <a:lvl1pPr marL="0" indent="0" algn="l">
              <a:lnSpc>
                <a:spcPts val="1406"/>
              </a:lnSpc>
              <a:buNone/>
              <a:defRPr sz="1238"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7203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4"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23" name="Rectangle 22"/>
          <p:cNvSpPr/>
          <p:nvPr userDrawn="1"/>
        </p:nvSpPr>
        <p:spPr>
          <a:xfrm>
            <a:off x="664144"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33" name="Rectangle 32"/>
          <p:cNvSpPr/>
          <p:nvPr userDrawn="1"/>
        </p:nvSpPr>
        <p:spPr>
          <a:xfrm>
            <a:off x="4692307"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34" name="Rectangle 33"/>
          <p:cNvSpPr/>
          <p:nvPr userDrawn="1"/>
        </p:nvSpPr>
        <p:spPr>
          <a:xfrm>
            <a:off x="4692307"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35" name="Rectangle 34"/>
          <p:cNvSpPr/>
          <p:nvPr userDrawn="1"/>
        </p:nvSpPr>
        <p:spPr>
          <a:xfrm>
            <a:off x="6706387"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36" name="Rectangle 35"/>
          <p:cNvSpPr/>
          <p:nvPr userDrawn="1"/>
        </p:nvSpPr>
        <p:spPr>
          <a:xfrm>
            <a:off x="6706387"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sp>
        <p:nvSpPr>
          <p:cNvPr id="25" name="Text Placeholder 16"/>
          <p:cNvSpPr>
            <a:spLocks noGrp="1"/>
          </p:cNvSpPr>
          <p:nvPr>
            <p:ph type="body" sz="quarter" idx="25" hasCustomPrompt="1"/>
          </p:nvPr>
        </p:nvSpPr>
        <p:spPr>
          <a:xfrm>
            <a:off x="752124" y="2686528"/>
            <a:ext cx="1630739" cy="2886830"/>
          </a:xfrm>
          <a:prstGeom prst="rect">
            <a:avLst/>
          </a:prstGeom>
        </p:spPr>
        <p:txBody>
          <a:bodyPr anchor="t"/>
          <a:lstStyle>
            <a:lvl1pPr marL="0" indent="0" algn="l">
              <a:lnSpc>
                <a:spcPts val="506"/>
              </a:lnSpc>
              <a:buNone/>
              <a:defRPr sz="394"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844"/>
              </a:lnSpc>
              <a:buNone/>
              <a:defRPr sz="788"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1406"/>
              </a:lnSpc>
              <a:buNone/>
              <a:defRPr sz="563"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7" y="2686528"/>
            <a:ext cx="1630739" cy="2886830"/>
          </a:xfrm>
          <a:prstGeom prst="rect">
            <a:avLst/>
          </a:prstGeom>
        </p:spPr>
        <p:txBody>
          <a:bodyPr anchor="t"/>
          <a:lstStyle>
            <a:lvl1pPr marL="0" indent="0" algn="l">
              <a:lnSpc>
                <a:spcPts val="506"/>
              </a:lnSpc>
              <a:buNone/>
              <a:defRPr sz="394">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844"/>
              </a:lnSpc>
              <a:buNone/>
              <a:defRPr sz="788"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8" y="2353435"/>
            <a:ext cx="1630739" cy="360218"/>
          </a:xfrm>
          <a:prstGeom prst="rect">
            <a:avLst/>
          </a:prstGeom>
        </p:spPr>
        <p:txBody>
          <a:bodyPr anchor="t"/>
          <a:lstStyle>
            <a:lvl1pPr marL="0" indent="0" algn="l">
              <a:lnSpc>
                <a:spcPts val="1406"/>
              </a:lnSpc>
              <a:buNone/>
              <a:defRPr sz="563"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9" y="2686528"/>
            <a:ext cx="1630739" cy="2886830"/>
          </a:xfrm>
          <a:prstGeom prst="rect">
            <a:avLst/>
          </a:prstGeom>
        </p:spPr>
        <p:txBody>
          <a:bodyPr anchor="t"/>
          <a:lstStyle>
            <a:lvl1pPr marL="0" indent="0" algn="l">
              <a:lnSpc>
                <a:spcPts val="506"/>
              </a:lnSpc>
              <a:buNone/>
              <a:defRPr sz="394">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844"/>
              </a:lnSpc>
              <a:buNone/>
              <a:defRPr sz="788"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10" y="2353435"/>
            <a:ext cx="1630739" cy="360218"/>
          </a:xfrm>
          <a:prstGeom prst="rect">
            <a:avLst/>
          </a:prstGeom>
        </p:spPr>
        <p:txBody>
          <a:bodyPr anchor="t"/>
          <a:lstStyle>
            <a:lvl1pPr marL="0" indent="0" algn="l">
              <a:lnSpc>
                <a:spcPts val="1406"/>
              </a:lnSpc>
              <a:buNone/>
              <a:defRPr sz="563"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401" y="2686528"/>
            <a:ext cx="1630739" cy="2886830"/>
          </a:xfrm>
          <a:prstGeom prst="rect">
            <a:avLst/>
          </a:prstGeom>
        </p:spPr>
        <p:txBody>
          <a:bodyPr anchor="t"/>
          <a:lstStyle>
            <a:lvl1pPr marL="0" indent="0" algn="l">
              <a:lnSpc>
                <a:spcPts val="506"/>
              </a:lnSpc>
              <a:buNone/>
              <a:defRPr sz="394">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844"/>
              </a:lnSpc>
              <a:buNone/>
              <a:defRPr sz="788"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2" y="2353435"/>
            <a:ext cx="1630739" cy="360218"/>
          </a:xfrm>
          <a:prstGeom prst="rect">
            <a:avLst/>
          </a:prstGeom>
        </p:spPr>
        <p:txBody>
          <a:bodyPr anchor="t"/>
          <a:lstStyle>
            <a:lvl1pPr marL="0" indent="0" algn="l">
              <a:lnSpc>
                <a:spcPts val="1406"/>
              </a:lnSpc>
              <a:buNone/>
              <a:defRPr sz="563"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31063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30"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13">
              <a:solidFill>
                <a:prstClr val="white"/>
              </a:solidFill>
            </a:endParaRPr>
          </a:p>
        </p:txBody>
      </p:sp>
      <p:sp>
        <p:nvSpPr>
          <p:cNvPr id="38" name="Rectangle 37"/>
          <p:cNvSpPr/>
          <p:nvPr/>
        </p:nvSpPr>
        <p:spPr>
          <a:xfrm>
            <a:off x="556330"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13" dirty="0">
              <a:solidFill>
                <a:prstClr val="white"/>
              </a:solidFill>
            </a:endParaRPr>
          </a:p>
        </p:txBody>
      </p:sp>
      <p:sp>
        <p:nvSpPr>
          <p:cNvPr id="40" name="Rectangle 39"/>
          <p:cNvSpPr/>
          <p:nvPr/>
        </p:nvSpPr>
        <p:spPr>
          <a:xfrm>
            <a:off x="4810279"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13">
              <a:solidFill>
                <a:prstClr val="white"/>
              </a:solidFill>
            </a:endParaRPr>
          </a:p>
        </p:txBody>
      </p:sp>
      <p:sp>
        <p:nvSpPr>
          <p:cNvPr id="41" name="Rectangle 40"/>
          <p:cNvSpPr/>
          <p:nvPr/>
        </p:nvSpPr>
        <p:spPr>
          <a:xfrm>
            <a:off x="481027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13"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619"/>
              </a:lnSpc>
              <a:buNone/>
              <a:defRPr sz="535">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1406"/>
              </a:lnSpc>
              <a:buNone/>
              <a:defRPr sz="1238"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1406"/>
              </a:lnSpc>
              <a:buNone/>
              <a:defRPr sz="731"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9" y="2676003"/>
            <a:ext cx="3286677" cy="2984568"/>
          </a:xfrm>
          <a:prstGeom prst="rect">
            <a:avLst/>
          </a:prstGeom>
        </p:spPr>
        <p:txBody>
          <a:bodyPr anchor="t"/>
          <a:lstStyle>
            <a:lvl1pPr marL="0" indent="0" algn="l">
              <a:lnSpc>
                <a:spcPts val="619"/>
              </a:lnSpc>
              <a:buNone/>
              <a:defRPr sz="535">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9" y="1926539"/>
            <a:ext cx="3286677" cy="360218"/>
          </a:xfrm>
          <a:prstGeom prst="rect">
            <a:avLst/>
          </a:prstGeom>
        </p:spPr>
        <p:txBody>
          <a:bodyPr anchor="t"/>
          <a:lstStyle>
            <a:lvl1pPr marL="0" indent="0" algn="l">
              <a:lnSpc>
                <a:spcPts val="1406"/>
              </a:lnSpc>
              <a:buNone/>
              <a:defRPr sz="1238"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1406"/>
              </a:lnSpc>
              <a:buNone/>
              <a:defRPr sz="731"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27388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9" y="1794971"/>
            <a:ext cx="3243716" cy="525931"/>
          </a:xfrm>
          <a:prstGeom prst="rect">
            <a:avLst/>
          </a:prstGeom>
        </p:spPr>
        <p:txBody>
          <a:bodyPr anchor="b"/>
          <a:lstStyle>
            <a:lvl1pPr marL="0" indent="0" algn="l">
              <a:buNone/>
              <a:defRPr sz="1238"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9" y="2466113"/>
            <a:ext cx="3243716" cy="147781"/>
          </a:xfrm>
          <a:prstGeom prst="rect">
            <a:avLst/>
          </a:prstGeom>
        </p:spPr>
        <p:txBody>
          <a:bodyPr anchor="ctr"/>
          <a:lstStyle>
            <a:lvl1pPr marL="0" indent="0">
              <a:lnSpc>
                <a:spcPts val="844"/>
              </a:lnSpc>
              <a:buNone/>
              <a:defRPr sz="731"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9" y="2663222"/>
            <a:ext cx="3243716" cy="2816828"/>
          </a:xfrm>
          <a:prstGeom prst="rect">
            <a:avLst/>
          </a:prstGeom>
        </p:spPr>
        <p:txBody>
          <a:bodyPr anchor="t"/>
          <a:lstStyle>
            <a:lvl1pPr marL="0" indent="0">
              <a:lnSpc>
                <a:spcPts val="619"/>
              </a:lnSpc>
              <a:buNone/>
              <a:defRPr sz="506">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nvGraphicFramePr>
        <p:xfrm>
          <a:off x="275772"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280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9" y="1794971"/>
            <a:ext cx="3243716" cy="525931"/>
          </a:xfrm>
          <a:prstGeom prst="rect">
            <a:avLst/>
          </a:prstGeom>
        </p:spPr>
        <p:txBody>
          <a:bodyPr anchor="b"/>
          <a:lstStyle>
            <a:lvl1pPr marL="0" indent="0" algn="l">
              <a:buNone/>
              <a:defRPr sz="1238"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9" y="2466113"/>
            <a:ext cx="3243716" cy="147781"/>
          </a:xfrm>
          <a:prstGeom prst="rect">
            <a:avLst/>
          </a:prstGeom>
        </p:spPr>
        <p:txBody>
          <a:bodyPr anchor="ctr"/>
          <a:lstStyle>
            <a:lvl1pPr marL="0" indent="0">
              <a:lnSpc>
                <a:spcPts val="844"/>
              </a:lnSpc>
              <a:buNone/>
              <a:defRPr sz="731"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9" y="2663222"/>
            <a:ext cx="3243716" cy="2816828"/>
          </a:xfrm>
          <a:prstGeom prst="rect">
            <a:avLst/>
          </a:prstGeom>
        </p:spPr>
        <p:txBody>
          <a:bodyPr anchor="t"/>
          <a:lstStyle>
            <a:lvl1pPr marL="0" indent="0">
              <a:lnSpc>
                <a:spcPts val="619"/>
              </a:lnSpc>
              <a:buNone/>
              <a:defRPr sz="506">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7"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97732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9" y="2492945"/>
            <a:ext cx="1539249" cy="1208401"/>
          </a:xfrm>
          <a:prstGeom prst="rect">
            <a:avLst/>
          </a:prstGeom>
        </p:spPr>
        <p:txBody>
          <a:bodyPr anchor="b"/>
          <a:lstStyle>
            <a:lvl1pPr algn="r">
              <a:lnSpc>
                <a:spcPts val="4275"/>
              </a:lnSpc>
              <a:defRPr sz="72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5" y="2168603"/>
            <a:ext cx="2300341" cy="1743959"/>
          </a:xfrm>
          <a:prstGeom prst="rect">
            <a:avLst/>
          </a:prstGeom>
        </p:spPr>
        <p:txBody>
          <a:bodyPr anchor="ctr"/>
          <a:lstStyle>
            <a:lvl1pPr marL="0" indent="0" algn="l">
              <a:buNone/>
              <a:defRPr sz="2550" b="1">
                <a:solidFill>
                  <a:schemeClr val="bg1"/>
                </a:solidFill>
                <a:latin typeface="Arial Narrow" panose="020B0606020202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HERE GOES THE TITLE OF YOUR SECTION</a:t>
            </a:r>
            <a:endParaRPr lang="es-ES" dirty="0"/>
          </a:p>
        </p:txBody>
      </p:sp>
      <p:cxnSp>
        <p:nvCxnSpPr>
          <p:cNvPr id="9" name="Straight Connector 8"/>
          <p:cNvCxnSpPr/>
          <p:nvPr userDrawn="1"/>
        </p:nvCxnSpPr>
        <p:spPr>
          <a:xfrm>
            <a:off x="4012877" y="1894903"/>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788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9" y="1794971"/>
            <a:ext cx="3243716" cy="525931"/>
          </a:xfrm>
          <a:prstGeom prst="rect">
            <a:avLst/>
          </a:prstGeom>
        </p:spPr>
        <p:txBody>
          <a:bodyPr anchor="b"/>
          <a:lstStyle>
            <a:lvl1pPr marL="0" indent="0" algn="l">
              <a:buNone/>
              <a:defRPr sz="1181"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9" y="2466113"/>
            <a:ext cx="3243716" cy="147781"/>
          </a:xfrm>
          <a:prstGeom prst="rect">
            <a:avLst/>
          </a:prstGeom>
        </p:spPr>
        <p:txBody>
          <a:bodyPr anchor="ctr"/>
          <a:lstStyle>
            <a:lvl1pPr marL="0" indent="0">
              <a:lnSpc>
                <a:spcPts val="844"/>
              </a:lnSpc>
              <a:buNone/>
              <a:defRPr sz="731"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9" y="2663222"/>
            <a:ext cx="3243716" cy="2816828"/>
          </a:xfrm>
          <a:prstGeom prst="rect">
            <a:avLst/>
          </a:prstGeom>
        </p:spPr>
        <p:txBody>
          <a:bodyPr anchor="t"/>
          <a:lstStyle>
            <a:lvl1pPr marL="0" indent="0">
              <a:lnSpc>
                <a:spcPts val="619"/>
              </a:lnSpc>
              <a:buNone/>
              <a:defRPr sz="506">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7"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76965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538574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307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EE5859"/>
                </a:solidFill>
                <a:effectLst/>
                <a:uLnTx/>
                <a:uFillTx/>
                <a:latin typeface="Arial Narrow" panose="020B0606020202030204" pitchFamily="34" charset="0"/>
                <a:ea typeface="+mj-ea"/>
                <a:cs typeface="+mj-cs"/>
              </a:rPr>
              <a:t>THANK YOU FOR YOUR ATTENTION</a:t>
            </a:r>
            <a:endParaRPr kumimoji="0" lang="es-ES" sz="3400" b="1" i="0" u="none" strike="noStrike" kern="1200" cap="none" spc="0" normalizeH="0" baseline="0" noProof="0" dirty="0">
              <a:ln>
                <a:noFill/>
              </a:ln>
              <a:solidFill>
                <a:srgbClr val="EE5859"/>
              </a:solidFill>
              <a:effectLst/>
              <a:uLnTx/>
              <a:uFillTx/>
              <a:latin typeface="Arial Narrow" panose="020B0606020202030204" pitchFamily="34" charset="0"/>
              <a:ea typeface="+mj-ea"/>
              <a:cs typeface="+mj-cs"/>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875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marL="0" marR="0" lvl="0" indent="0" algn="l" defTabSz="914400" rtl="0" eaLnBrk="1" fontAlgn="auto" latinLnBrk="0" hangingPunct="1">
              <a:lnSpc>
                <a:spcPts val="45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EE5859"/>
                </a:solidFill>
                <a:effectLst/>
                <a:uLnTx/>
                <a:uFillTx/>
                <a:latin typeface="Arial Narrow" panose="020B0606020202030204" pitchFamily="34" charset="0"/>
                <a:ea typeface="+mj-ea"/>
                <a:cs typeface="+mj-cs"/>
              </a:rPr>
              <a:t>THANK YOU FOR </a:t>
            </a:r>
            <a:r>
              <a:rPr kumimoji="0" lang="en-US" sz="4400" b="1" i="0" u="none" strike="noStrike" kern="1200" cap="none" spc="0" normalizeH="0" baseline="0" noProof="0">
                <a:ln>
                  <a:noFill/>
                </a:ln>
                <a:solidFill>
                  <a:srgbClr val="EE5859"/>
                </a:solidFill>
                <a:effectLst/>
                <a:uLnTx/>
                <a:uFillTx/>
                <a:latin typeface="Arial Narrow" panose="020B0606020202030204" pitchFamily="34" charset="0"/>
                <a:ea typeface="+mj-ea"/>
                <a:cs typeface="+mj-cs"/>
              </a:rPr>
              <a:t>YOUR ATTENTION</a:t>
            </a:r>
            <a:endParaRPr kumimoji="0" lang="es-ES" sz="4400" b="1" i="0" u="none" strike="noStrike" kern="1200" cap="none" spc="0" normalizeH="0" baseline="0" noProof="0" dirty="0">
              <a:ln>
                <a:noFill/>
              </a:ln>
              <a:solidFill>
                <a:srgbClr val="EE5859"/>
              </a:solidFill>
              <a:effectLst/>
              <a:uLnTx/>
              <a:uFillTx/>
              <a:latin typeface="Arial Narrow" panose="020B0606020202030204" pitchFamily="34" charset="0"/>
              <a:ea typeface="+mj-ea"/>
              <a:cs typeface="+mj-cs"/>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045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867231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17228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43674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510435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4713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700"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defTabSz="685800">
              <a:lnSpc>
                <a:spcPts val="2775"/>
              </a:lnSpc>
              <a:defRPr/>
            </a:pPr>
            <a:r>
              <a:rPr lang="en-US" sz="2550" b="1" dirty="0">
                <a:solidFill>
                  <a:srgbClr val="EE5859"/>
                </a:solidFill>
                <a:latin typeface="Arial Narrow" panose="020B0606020202030204" pitchFamily="34" charset="0"/>
              </a:rPr>
              <a:t>THANK YOU FOR YOUR ATTENTION</a:t>
            </a:r>
            <a:endParaRPr lang="es-ES" sz="2550"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5" y="3525066"/>
            <a:ext cx="3069499" cy="213900"/>
          </a:xfrm>
          <a:prstGeom prst="rect">
            <a:avLst/>
          </a:prstGeom>
        </p:spPr>
        <p:txBody>
          <a:bodyPr/>
          <a:lstStyle>
            <a:lvl1pPr marL="0" indent="0">
              <a:lnSpc>
                <a:spcPct val="100000"/>
              </a:lnSpc>
              <a:buNone/>
              <a:defRPr sz="713"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80" y="3767409"/>
            <a:ext cx="3069499" cy="366764"/>
          </a:xfrm>
          <a:prstGeom prst="rect">
            <a:avLst/>
          </a:prstGeom>
        </p:spPr>
        <p:txBody>
          <a:bodyPr/>
          <a:lstStyle>
            <a:lvl1pPr marL="0" indent="0">
              <a:lnSpc>
                <a:spcPct val="100000"/>
              </a:lnSpc>
              <a:spcBef>
                <a:spcPts val="0"/>
              </a:spcBef>
              <a:buNone/>
              <a:defRPr sz="713"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80" y="4134173"/>
            <a:ext cx="3069499" cy="213900"/>
          </a:xfrm>
          <a:prstGeom prst="rect">
            <a:avLst/>
          </a:prstGeom>
        </p:spPr>
        <p:txBody>
          <a:bodyPr/>
          <a:lstStyle>
            <a:lvl1pPr marL="0" indent="0">
              <a:lnSpc>
                <a:spcPct val="100000"/>
              </a:lnSpc>
              <a:buNone/>
              <a:defRPr sz="713">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9" y="4348073"/>
            <a:ext cx="3069499" cy="213900"/>
          </a:xfrm>
          <a:prstGeom prst="rect">
            <a:avLst/>
          </a:prstGeom>
        </p:spPr>
        <p:txBody>
          <a:bodyPr/>
          <a:lstStyle>
            <a:lvl1pPr marL="0" indent="0">
              <a:lnSpc>
                <a:spcPct val="100000"/>
              </a:lnSpc>
              <a:buNone/>
              <a:defRPr sz="713"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8" y="4561973"/>
            <a:ext cx="3069499" cy="213900"/>
          </a:xfrm>
          <a:prstGeom prst="rect">
            <a:avLst/>
          </a:prstGeom>
        </p:spPr>
        <p:txBody>
          <a:bodyPr/>
          <a:lstStyle>
            <a:lvl1pPr marL="0" indent="0">
              <a:lnSpc>
                <a:spcPct val="100000"/>
              </a:lnSpc>
              <a:buNone/>
              <a:defRPr sz="713">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7" y="4790051"/>
            <a:ext cx="3069499" cy="213900"/>
          </a:xfrm>
          <a:prstGeom prst="rect">
            <a:avLst/>
          </a:prstGeom>
        </p:spPr>
        <p:txBody>
          <a:bodyPr/>
          <a:lstStyle>
            <a:lvl1pPr marL="0" indent="0">
              <a:lnSpc>
                <a:spcPct val="100000"/>
              </a:lnSpc>
              <a:buNone/>
              <a:defRPr sz="713">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6" y="5018129"/>
            <a:ext cx="3069499" cy="213900"/>
          </a:xfrm>
          <a:prstGeom prst="rect">
            <a:avLst/>
          </a:prstGeom>
        </p:spPr>
        <p:txBody>
          <a:bodyPr/>
          <a:lstStyle>
            <a:lvl1pPr marL="0" indent="0">
              <a:lnSpc>
                <a:spcPct val="100000"/>
              </a:lnSpc>
              <a:buNone/>
              <a:defRPr sz="713">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9" y="3817683"/>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3"/>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3" y="4393776"/>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7"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80"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3"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050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48915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3434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13290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629866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33399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066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888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EE5859"/>
                </a:solidFill>
                <a:latin typeface="Arial Narrow" panose="020B0606020202030204" pitchFamily="34" charset="0"/>
              </a:rPr>
              <a:t>THANK YOU FOR </a:t>
            </a:r>
            <a:r>
              <a:rPr lang="en-US" sz="4400" b="1">
                <a:solidFill>
                  <a:srgbClr val="EE5859"/>
                </a:solidFill>
                <a:latin typeface="Arial Narrow" panose="020B0606020202030204" pitchFamily="34" charset="0"/>
              </a:rPr>
              <a:t>YOUR ATTENTION</a:t>
            </a:r>
            <a:endParaRPr lang="es-ES" sz="4400"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748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9" y="1845254"/>
            <a:ext cx="2941487" cy="2501153"/>
          </a:xfrm>
          <a:prstGeom prst="rect">
            <a:avLst/>
          </a:prstGeom>
        </p:spPr>
        <p:txBody>
          <a:bodyPr anchor="ctr"/>
          <a:lstStyle>
            <a:lvl1pPr algn="l">
              <a:lnSpc>
                <a:spcPts val="2531"/>
              </a:lnSpc>
              <a:defRPr sz="2475"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6"/>
            <a:ext cx="4164106" cy="525931"/>
          </a:xfrm>
          <a:prstGeom prst="rect">
            <a:avLst/>
          </a:prstGeom>
        </p:spPr>
        <p:txBody>
          <a:bodyPr anchor="b"/>
          <a:lstStyle>
            <a:lvl1pPr marL="0" indent="0" algn="l">
              <a:buNone/>
              <a:defRPr sz="956" b="1" baseline="0">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62"/>
            <a:ext cx="4164106" cy="4063235"/>
          </a:xfrm>
          <a:prstGeom prst="rect">
            <a:avLst/>
          </a:prstGeom>
        </p:spPr>
        <p:txBody>
          <a:bodyPr/>
          <a:lstStyle>
            <a:lvl1pPr marL="0" indent="0">
              <a:lnSpc>
                <a:spcPts val="844"/>
              </a:lnSpc>
              <a:buNone/>
              <a:defRPr sz="731">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967717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9" y="1845254"/>
            <a:ext cx="2941487" cy="2501153"/>
          </a:xfrm>
          <a:prstGeom prst="rect">
            <a:avLst/>
          </a:prstGeom>
        </p:spPr>
        <p:txBody>
          <a:bodyPr anchor="ctr"/>
          <a:lstStyle>
            <a:lvl1pPr algn="l">
              <a:lnSpc>
                <a:spcPts val="2531"/>
              </a:lnSpc>
              <a:defRPr sz="2475"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9" y="462069"/>
            <a:ext cx="2998694" cy="525931"/>
          </a:xfrm>
          <a:prstGeom prst="rect">
            <a:avLst/>
          </a:prstGeom>
        </p:spPr>
        <p:txBody>
          <a:bodyPr anchor="b"/>
          <a:lstStyle>
            <a:lvl1pPr marL="0" indent="0" algn="l">
              <a:buNone/>
              <a:defRPr sz="731"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9" y="943175"/>
            <a:ext cx="2998694" cy="778053"/>
          </a:xfrm>
          <a:prstGeom prst="rect">
            <a:avLst/>
          </a:prstGeom>
        </p:spPr>
        <p:txBody>
          <a:bodyPr/>
          <a:lstStyle>
            <a:lvl1pPr marL="0" indent="0">
              <a:lnSpc>
                <a:spcPts val="731"/>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5" y="850904"/>
            <a:ext cx="663575" cy="663575"/>
          </a:xfrm>
          <a:prstGeom prst="rect">
            <a:avLst/>
          </a:prstGeom>
        </p:spPr>
        <p:txBody>
          <a:bodyPr/>
          <a:lstStyle>
            <a:lvl1pPr>
              <a:defRPr sz="563"/>
            </a:lvl1pPr>
          </a:lstStyle>
          <a:p>
            <a:endParaRPr lang="es-ES" dirty="0"/>
          </a:p>
        </p:txBody>
      </p:sp>
      <p:sp>
        <p:nvSpPr>
          <p:cNvPr id="8" name="Text Placeholder 8"/>
          <p:cNvSpPr>
            <a:spLocks noGrp="1"/>
          </p:cNvSpPr>
          <p:nvPr>
            <p:ph type="body" sz="quarter" idx="15" hasCustomPrompt="1"/>
          </p:nvPr>
        </p:nvSpPr>
        <p:spPr>
          <a:xfrm>
            <a:off x="5428189" y="2238194"/>
            <a:ext cx="2998694" cy="778053"/>
          </a:xfrm>
          <a:prstGeom prst="rect">
            <a:avLst/>
          </a:prstGeom>
        </p:spPr>
        <p:txBody>
          <a:bodyPr/>
          <a:lstStyle>
            <a:lvl1pPr marL="0" indent="0">
              <a:lnSpc>
                <a:spcPts val="731"/>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5" y="2145923"/>
            <a:ext cx="663575" cy="663575"/>
          </a:xfrm>
          <a:prstGeom prst="rect">
            <a:avLst/>
          </a:prstGeom>
        </p:spPr>
        <p:txBody>
          <a:bodyPr/>
          <a:lstStyle>
            <a:lvl1pPr>
              <a:defRPr sz="563"/>
            </a:lvl1pPr>
          </a:lstStyle>
          <a:p>
            <a:endParaRPr lang="es-ES" dirty="0"/>
          </a:p>
        </p:txBody>
      </p:sp>
      <p:sp>
        <p:nvSpPr>
          <p:cNvPr id="12" name="Text Placeholder 8"/>
          <p:cNvSpPr>
            <a:spLocks noGrp="1"/>
          </p:cNvSpPr>
          <p:nvPr>
            <p:ph type="body" sz="quarter" idx="17" hasCustomPrompt="1"/>
          </p:nvPr>
        </p:nvSpPr>
        <p:spPr>
          <a:xfrm>
            <a:off x="5428189" y="3568354"/>
            <a:ext cx="2998694" cy="778053"/>
          </a:xfrm>
          <a:prstGeom prst="rect">
            <a:avLst/>
          </a:prstGeom>
        </p:spPr>
        <p:txBody>
          <a:bodyPr/>
          <a:lstStyle>
            <a:lvl1pPr marL="0" indent="0">
              <a:lnSpc>
                <a:spcPts val="731"/>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5" y="3476083"/>
            <a:ext cx="663575" cy="663575"/>
          </a:xfrm>
          <a:prstGeom prst="rect">
            <a:avLst/>
          </a:prstGeom>
        </p:spPr>
        <p:txBody>
          <a:bodyPr/>
          <a:lstStyle>
            <a:lvl1pPr>
              <a:defRPr sz="563"/>
            </a:lvl1pPr>
          </a:lstStyle>
          <a:p>
            <a:endParaRPr lang="es-ES" dirty="0"/>
          </a:p>
        </p:txBody>
      </p:sp>
      <p:sp>
        <p:nvSpPr>
          <p:cNvPr id="15" name="Text Placeholder 8"/>
          <p:cNvSpPr>
            <a:spLocks noGrp="1"/>
          </p:cNvSpPr>
          <p:nvPr>
            <p:ph type="body" sz="quarter" idx="19" hasCustomPrompt="1"/>
          </p:nvPr>
        </p:nvSpPr>
        <p:spPr>
          <a:xfrm>
            <a:off x="5428189" y="4905575"/>
            <a:ext cx="2998694" cy="778053"/>
          </a:xfrm>
          <a:prstGeom prst="rect">
            <a:avLst/>
          </a:prstGeom>
        </p:spPr>
        <p:txBody>
          <a:bodyPr/>
          <a:lstStyle>
            <a:lvl1pPr marL="0" indent="0">
              <a:lnSpc>
                <a:spcPts val="731"/>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5" y="4813304"/>
            <a:ext cx="663575" cy="663575"/>
          </a:xfrm>
          <a:prstGeom prst="rect">
            <a:avLst/>
          </a:prstGeom>
        </p:spPr>
        <p:txBody>
          <a:bodyPr/>
          <a:lstStyle>
            <a:lvl1pPr>
              <a:defRPr sz="563"/>
            </a:lvl1pPr>
          </a:lstStyle>
          <a:p>
            <a:endParaRPr lang="es-ES" dirty="0"/>
          </a:p>
        </p:txBody>
      </p:sp>
      <p:sp>
        <p:nvSpPr>
          <p:cNvPr id="21" name="Text Placeholder 20"/>
          <p:cNvSpPr>
            <a:spLocks noGrp="1"/>
          </p:cNvSpPr>
          <p:nvPr>
            <p:ph type="body" sz="quarter" idx="21" hasCustomPrompt="1"/>
          </p:nvPr>
        </p:nvSpPr>
        <p:spPr>
          <a:xfrm>
            <a:off x="5428189" y="1836014"/>
            <a:ext cx="2998787" cy="437765"/>
          </a:xfrm>
          <a:prstGeom prst="rect">
            <a:avLst/>
          </a:prstGeom>
        </p:spPr>
        <p:txBody>
          <a:bodyPr anchor="b"/>
          <a:lstStyle>
            <a:lvl1pPr marL="0" indent="0">
              <a:buNone/>
              <a:defRPr sz="731"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6" y="3161149"/>
            <a:ext cx="2998787" cy="437765"/>
          </a:xfrm>
          <a:prstGeom prst="rect">
            <a:avLst/>
          </a:prstGeom>
        </p:spPr>
        <p:txBody>
          <a:bodyPr anchor="b"/>
          <a:lstStyle>
            <a:lvl1pPr marL="0" indent="0">
              <a:buNone/>
              <a:defRPr sz="731"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6" y="4520189"/>
            <a:ext cx="2998787" cy="437765"/>
          </a:xfrm>
          <a:prstGeom prst="rect">
            <a:avLst/>
          </a:prstGeom>
        </p:spPr>
        <p:txBody>
          <a:bodyPr anchor="b"/>
          <a:lstStyle>
            <a:lvl1pPr marL="0" indent="0">
              <a:buNone/>
              <a:defRPr sz="731"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03348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500" y="2512336"/>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defTabSz="685800">
              <a:lnSpc>
                <a:spcPts val="3375"/>
              </a:lnSpc>
              <a:defRPr/>
            </a:pPr>
            <a:r>
              <a:rPr lang="en-US" sz="3300" b="1" dirty="0">
                <a:solidFill>
                  <a:srgbClr val="EE5859"/>
                </a:solidFill>
                <a:latin typeface="Arial Narrow" panose="020B0606020202030204" pitchFamily="34" charset="0"/>
              </a:rPr>
              <a:t>THANK YOU FOR </a:t>
            </a:r>
            <a:r>
              <a:rPr lang="en-US" sz="3300" b="1">
                <a:solidFill>
                  <a:srgbClr val="EE5859"/>
                </a:solidFill>
                <a:latin typeface="Arial Narrow" panose="020B0606020202030204" pitchFamily="34" charset="0"/>
              </a:rPr>
              <a:t>YOUR ATTENTION</a:t>
            </a:r>
            <a:endParaRPr lang="es-ES" sz="3300"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4410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9" y="1845254"/>
            <a:ext cx="2941487" cy="2501153"/>
          </a:xfrm>
          <a:prstGeom prst="rect">
            <a:avLst/>
          </a:prstGeom>
        </p:spPr>
        <p:txBody>
          <a:bodyPr anchor="ctr"/>
          <a:lstStyle>
            <a:lvl1pPr algn="l">
              <a:lnSpc>
                <a:spcPts val="2531"/>
              </a:lnSpc>
              <a:defRPr sz="2475"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7"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460018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10" y="1845256"/>
            <a:ext cx="2941487" cy="2501153"/>
          </a:xfrm>
          <a:prstGeom prst="rect">
            <a:avLst/>
          </a:prstGeom>
        </p:spPr>
        <p:txBody>
          <a:bodyPr anchor="ctr"/>
          <a:lstStyle>
            <a:lvl1pPr algn="l">
              <a:lnSpc>
                <a:spcPts val="3375"/>
              </a:lnSpc>
              <a:defRPr sz="33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8"/>
            <a:ext cx="4164106" cy="525931"/>
          </a:xfrm>
          <a:prstGeom prst="rect">
            <a:avLst/>
          </a:prstGeom>
        </p:spPr>
        <p:txBody>
          <a:bodyPr anchor="b"/>
          <a:lstStyle>
            <a:lvl1pPr marL="0" indent="0" algn="l">
              <a:buNone/>
              <a:defRPr sz="1275" b="1" baseline="0">
                <a:solidFill>
                  <a:srgbClr val="EE5859"/>
                </a:solidFill>
                <a:latin typeface="Arial Narrow" panose="020B060602020203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62"/>
            <a:ext cx="4164106" cy="4063235"/>
          </a:xfrm>
          <a:prstGeom prst="rect">
            <a:avLst/>
          </a:prstGeom>
        </p:spPr>
        <p:txBody>
          <a:bodyPr/>
          <a:lstStyle>
            <a:lvl1pPr marL="0" indent="0">
              <a:lnSpc>
                <a:spcPts val="1125"/>
              </a:lnSpc>
              <a:buNone/>
              <a:defRPr sz="975">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056284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10" y="1845256"/>
            <a:ext cx="2941487" cy="2501153"/>
          </a:xfrm>
          <a:prstGeom prst="rect">
            <a:avLst/>
          </a:prstGeom>
        </p:spPr>
        <p:txBody>
          <a:bodyPr anchor="ctr"/>
          <a:lstStyle>
            <a:lvl1pPr algn="l">
              <a:lnSpc>
                <a:spcPts val="3375"/>
              </a:lnSpc>
              <a:defRPr sz="33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9" y="462071"/>
            <a:ext cx="2998694" cy="525931"/>
          </a:xfrm>
          <a:prstGeom prst="rect">
            <a:avLst/>
          </a:prstGeom>
        </p:spPr>
        <p:txBody>
          <a:bodyPr anchor="b"/>
          <a:lstStyle>
            <a:lvl1pPr marL="0" indent="0" algn="l">
              <a:buNone/>
              <a:defRPr sz="975" b="1">
                <a:solidFill>
                  <a:srgbClr val="EE5859"/>
                </a:solidFill>
                <a:latin typeface="Arial Narrow" panose="020B060602020203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9" y="943177"/>
            <a:ext cx="2998694" cy="778053"/>
          </a:xfrm>
          <a:prstGeom prst="rect">
            <a:avLst/>
          </a:prstGeom>
        </p:spPr>
        <p:txBody>
          <a:bodyPr/>
          <a:lstStyle>
            <a:lvl1pPr marL="0" indent="0">
              <a:lnSpc>
                <a:spcPts val="975"/>
              </a:lnSpc>
              <a:buNone/>
              <a:defRPr sz="825">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6" y="850906"/>
            <a:ext cx="663575" cy="663575"/>
          </a:xfrm>
          <a:prstGeom prst="rect">
            <a:avLst/>
          </a:prstGeom>
        </p:spPr>
        <p:txBody>
          <a:bodyPr/>
          <a:lstStyle>
            <a:lvl1pPr>
              <a:defRPr sz="751"/>
            </a:lvl1pPr>
          </a:lstStyle>
          <a:p>
            <a:endParaRPr lang="es-ES" dirty="0"/>
          </a:p>
        </p:txBody>
      </p:sp>
      <p:sp>
        <p:nvSpPr>
          <p:cNvPr id="8" name="Text Placeholder 8"/>
          <p:cNvSpPr>
            <a:spLocks noGrp="1"/>
          </p:cNvSpPr>
          <p:nvPr>
            <p:ph type="body" sz="quarter" idx="15" hasCustomPrompt="1"/>
          </p:nvPr>
        </p:nvSpPr>
        <p:spPr>
          <a:xfrm>
            <a:off x="5428189" y="2238196"/>
            <a:ext cx="2998694" cy="778053"/>
          </a:xfrm>
          <a:prstGeom prst="rect">
            <a:avLst/>
          </a:prstGeom>
        </p:spPr>
        <p:txBody>
          <a:bodyPr/>
          <a:lstStyle>
            <a:lvl1pPr marL="0" indent="0">
              <a:lnSpc>
                <a:spcPts val="975"/>
              </a:lnSpc>
              <a:buNone/>
              <a:defRPr sz="825">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6" y="2145925"/>
            <a:ext cx="663575" cy="663575"/>
          </a:xfrm>
          <a:prstGeom prst="rect">
            <a:avLst/>
          </a:prstGeom>
        </p:spPr>
        <p:txBody>
          <a:bodyPr/>
          <a:lstStyle>
            <a:lvl1pPr>
              <a:defRPr sz="751"/>
            </a:lvl1pPr>
          </a:lstStyle>
          <a:p>
            <a:endParaRPr lang="es-ES" dirty="0"/>
          </a:p>
        </p:txBody>
      </p:sp>
      <p:sp>
        <p:nvSpPr>
          <p:cNvPr id="12" name="Text Placeholder 8"/>
          <p:cNvSpPr>
            <a:spLocks noGrp="1"/>
          </p:cNvSpPr>
          <p:nvPr>
            <p:ph type="body" sz="quarter" idx="17" hasCustomPrompt="1"/>
          </p:nvPr>
        </p:nvSpPr>
        <p:spPr>
          <a:xfrm>
            <a:off x="5428189" y="3568354"/>
            <a:ext cx="2998694" cy="778053"/>
          </a:xfrm>
          <a:prstGeom prst="rect">
            <a:avLst/>
          </a:prstGeom>
        </p:spPr>
        <p:txBody>
          <a:bodyPr/>
          <a:lstStyle>
            <a:lvl1pPr marL="0" indent="0">
              <a:lnSpc>
                <a:spcPts val="975"/>
              </a:lnSpc>
              <a:buNone/>
              <a:defRPr sz="825">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6" y="3476083"/>
            <a:ext cx="663575" cy="663575"/>
          </a:xfrm>
          <a:prstGeom prst="rect">
            <a:avLst/>
          </a:prstGeom>
        </p:spPr>
        <p:txBody>
          <a:bodyPr/>
          <a:lstStyle>
            <a:lvl1pPr>
              <a:defRPr sz="751"/>
            </a:lvl1pPr>
          </a:lstStyle>
          <a:p>
            <a:endParaRPr lang="es-ES" dirty="0"/>
          </a:p>
        </p:txBody>
      </p:sp>
      <p:sp>
        <p:nvSpPr>
          <p:cNvPr id="15" name="Text Placeholder 8"/>
          <p:cNvSpPr>
            <a:spLocks noGrp="1"/>
          </p:cNvSpPr>
          <p:nvPr>
            <p:ph type="body" sz="quarter" idx="19" hasCustomPrompt="1"/>
          </p:nvPr>
        </p:nvSpPr>
        <p:spPr>
          <a:xfrm>
            <a:off x="5428189" y="4905577"/>
            <a:ext cx="2998694" cy="778053"/>
          </a:xfrm>
          <a:prstGeom prst="rect">
            <a:avLst/>
          </a:prstGeom>
        </p:spPr>
        <p:txBody>
          <a:bodyPr/>
          <a:lstStyle>
            <a:lvl1pPr marL="0" indent="0">
              <a:lnSpc>
                <a:spcPts val="975"/>
              </a:lnSpc>
              <a:buNone/>
              <a:defRPr sz="825">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6" y="4813306"/>
            <a:ext cx="663575" cy="663575"/>
          </a:xfrm>
          <a:prstGeom prst="rect">
            <a:avLst/>
          </a:prstGeom>
        </p:spPr>
        <p:txBody>
          <a:bodyPr/>
          <a:lstStyle>
            <a:lvl1pPr>
              <a:defRPr sz="751"/>
            </a:lvl1pPr>
          </a:lstStyle>
          <a:p>
            <a:endParaRPr lang="es-ES" dirty="0"/>
          </a:p>
        </p:txBody>
      </p:sp>
      <p:sp>
        <p:nvSpPr>
          <p:cNvPr id="21" name="Text Placeholder 20"/>
          <p:cNvSpPr>
            <a:spLocks noGrp="1"/>
          </p:cNvSpPr>
          <p:nvPr>
            <p:ph type="body" sz="quarter" idx="21" hasCustomPrompt="1"/>
          </p:nvPr>
        </p:nvSpPr>
        <p:spPr>
          <a:xfrm>
            <a:off x="5428190" y="1836014"/>
            <a:ext cx="2998787" cy="437765"/>
          </a:xfrm>
          <a:prstGeom prst="rect">
            <a:avLst/>
          </a:prstGeom>
        </p:spPr>
        <p:txBody>
          <a:bodyPr anchor="b"/>
          <a:lstStyle>
            <a:lvl1pPr marL="0" indent="0">
              <a:buNone/>
              <a:defRPr sz="975"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7" y="3161151"/>
            <a:ext cx="2998787" cy="437765"/>
          </a:xfrm>
          <a:prstGeom prst="rect">
            <a:avLst/>
          </a:prstGeom>
        </p:spPr>
        <p:txBody>
          <a:bodyPr anchor="b"/>
          <a:lstStyle>
            <a:lvl1pPr marL="0" indent="0">
              <a:buNone/>
              <a:defRPr sz="975"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7" y="4520191"/>
            <a:ext cx="2998787" cy="437765"/>
          </a:xfrm>
          <a:prstGeom prst="rect">
            <a:avLst/>
          </a:prstGeom>
        </p:spPr>
        <p:txBody>
          <a:bodyPr anchor="b"/>
          <a:lstStyle>
            <a:lvl1pPr marL="0" indent="0">
              <a:buNone/>
              <a:defRPr sz="975"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441992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10" y="1845256"/>
            <a:ext cx="2941487" cy="2501153"/>
          </a:xfrm>
          <a:prstGeom prst="rect">
            <a:avLst/>
          </a:prstGeom>
        </p:spPr>
        <p:txBody>
          <a:bodyPr anchor="ctr"/>
          <a:lstStyle>
            <a:lvl1pPr algn="l">
              <a:lnSpc>
                <a:spcPts val="3375"/>
              </a:lnSpc>
              <a:defRPr sz="33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8"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892407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92"/>
            <a:ext cx="8087840" cy="525931"/>
          </a:xfrm>
          <a:prstGeom prst="rect">
            <a:avLst/>
          </a:prstGeom>
        </p:spPr>
        <p:txBody>
          <a:bodyPr anchor="b"/>
          <a:lstStyle>
            <a:lvl1pPr marL="0" indent="0" algn="l">
              <a:buNone/>
              <a:defRPr sz="956"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22"/>
            <a:ext cx="8087840" cy="4063235"/>
          </a:xfrm>
          <a:prstGeom prst="rect">
            <a:avLst/>
          </a:prstGeom>
        </p:spPr>
        <p:txBody>
          <a:bodyPr/>
          <a:lstStyle>
            <a:lvl1pPr marL="0" indent="0">
              <a:lnSpc>
                <a:spcPts val="844"/>
              </a:lnSpc>
              <a:buNone/>
              <a:defRPr sz="731"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335251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484970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1" y="3052117"/>
            <a:ext cx="1568450" cy="525931"/>
          </a:xfrm>
          <a:prstGeom prst="rect">
            <a:avLst/>
          </a:prstGeom>
        </p:spPr>
        <p:txBody>
          <a:bodyPr anchor="b"/>
          <a:lstStyle>
            <a:lvl1pPr marL="0" indent="0" algn="ctr">
              <a:lnSpc>
                <a:spcPts val="844"/>
              </a:lnSpc>
              <a:buNone/>
              <a:defRPr sz="675"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1" y="3546294"/>
            <a:ext cx="1568450" cy="1730556"/>
          </a:xfrm>
          <a:prstGeom prst="rect">
            <a:avLst/>
          </a:prstGeom>
        </p:spPr>
        <p:txBody>
          <a:bodyPr/>
          <a:lstStyle>
            <a:lvl1pPr marL="0" indent="0" algn="ctr">
              <a:lnSpc>
                <a:spcPts val="675"/>
              </a:lnSpc>
              <a:buNone/>
              <a:defRPr sz="619"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5" y="2299642"/>
            <a:ext cx="663575" cy="663575"/>
          </a:xfrm>
          <a:prstGeom prst="rect">
            <a:avLst/>
          </a:prstGeom>
        </p:spPr>
        <p:txBody>
          <a:bodyPr/>
          <a:lstStyle>
            <a:lvl1pPr>
              <a:defRPr sz="563"/>
            </a:lvl1pPr>
          </a:lstStyle>
          <a:p>
            <a:endParaRPr lang="es-ES" dirty="0"/>
          </a:p>
        </p:txBody>
      </p:sp>
      <p:sp>
        <p:nvSpPr>
          <p:cNvPr id="9" name="Text Placeholder 8"/>
          <p:cNvSpPr>
            <a:spLocks noGrp="1"/>
          </p:cNvSpPr>
          <p:nvPr>
            <p:ph type="body" sz="quarter" idx="15" hasCustomPrompt="1"/>
          </p:nvPr>
        </p:nvSpPr>
        <p:spPr>
          <a:xfrm>
            <a:off x="2635252" y="3546294"/>
            <a:ext cx="1568450" cy="1730556"/>
          </a:xfrm>
          <a:prstGeom prst="rect">
            <a:avLst/>
          </a:prstGeom>
        </p:spPr>
        <p:txBody>
          <a:bodyPr/>
          <a:lstStyle>
            <a:lvl1pPr marL="0" indent="0" algn="ctr">
              <a:lnSpc>
                <a:spcPts val="675"/>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5" y="2299642"/>
            <a:ext cx="663575" cy="663575"/>
          </a:xfrm>
          <a:prstGeom prst="rect">
            <a:avLst/>
          </a:prstGeom>
        </p:spPr>
        <p:txBody>
          <a:bodyPr/>
          <a:lstStyle>
            <a:lvl1pPr>
              <a:defRPr sz="563"/>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675"/>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5" y="2299642"/>
            <a:ext cx="663575" cy="663575"/>
          </a:xfrm>
          <a:prstGeom prst="rect">
            <a:avLst/>
          </a:prstGeom>
        </p:spPr>
        <p:txBody>
          <a:bodyPr/>
          <a:lstStyle>
            <a:lvl1pPr>
              <a:defRPr sz="563"/>
            </a:lvl1pPr>
          </a:lstStyle>
          <a:p>
            <a:endParaRPr lang="es-ES" dirty="0"/>
          </a:p>
        </p:txBody>
      </p:sp>
      <p:sp>
        <p:nvSpPr>
          <p:cNvPr id="15" name="Text Placeholder 8"/>
          <p:cNvSpPr>
            <a:spLocks noGrp="1"/>
          </p:cNvSpPr>
          <p:nvPr>
            <p:ph type="body" sz="quarter" idx="19" hasCustomPrompt="1"/>
          </p:nvPr>
        </p:nvSpPr>
        <p:spPr>
          <a:xfrm>
            <a:off x="6877051" y="3546294"/>
            <a:ext cx="1568450" cy="1730556"/>
          </a:xfrm>
          <a:prstGeom prst="rect">
            <a:avLst/>
          </a:prstGeom>
        </p:spPr>
        <p:txBody>
          <a:bodyPr/>
          <a:lstStyle>
            <a:lvl1pPr marL="0" indent="0" algn="ctr">
              <a:lnSpc>
                <a:spcPts val="675"/>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5" y="2299642"/>
            <a:ext cx="663575" cy="663575"/>
          </a:xfrm>
          <a:prstGeom prst="rect">
            <a:avLst/>
          </a:prstGeom>
        </p:spPr>
        <p:txBody>
          <a:bodyPr/>
          <a:lstStyle>
            <a:lvl1pPr>
              <a:defRPr sz="563"/>
            </a:lvl1pPr>
          </a:lstStyle>
          <a:p>
            <a:endParaRPr lang="es-ES" dirty="0"/>
          </a:p>
        </p:txBody>
      </p:sp>
      <p:sp>
        <p:nvSpPr>
          <p:cNvPr id="17" name="Text Placeholder 16"/>
          <p:cNvSpPr>
            <a:spLocks noGrp="1"/>
          </p:cNvSpPr>
          <p:nvPr>
            <p:ph type="body" sz="quarter" idx="21" hasCustomPrompt="1"/>
          </p:nvPr>
        </p:nvSpPr>
        <p:spPr>
          <a:xfrm>
            <a:off x="2635252" y="3129720"/>
            <a:ext cx="1568450" cy="448324"/>
          </a:xfrm>
          <a:prstGeom prst="rect">
            <a:avLst/>
          </a:prstGeom>
        </p:spPr>
        <p:txBody>
          <a:bodyPr anchor="b"/>
          <a:lstStyle>
            <a:lvl1pPr marL="0" indent="0" algn="ctr">
              <a:lnSpc>
                <a:spcPts val="844"/>
              </a:lnSpc>
              <a:buNone/>
              <a:defRPr sz="675"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844"/>
              </a:lnSpc>
              <a:buNone/>
              <a:defRPr sz="675"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1" y="3138180"/>
            <a:ext cx="1568450" cy="448324"/>
          </a:xfrm>
          <a:prstGeom prst="rect">
            <a:avLst/>
          </a:prstGeom>
        </p:spPr>
        <p:txBody>
          <a:bodyPr anchor="b"/>
          <a:lstStyle>
            <a:lvl1pPr marL="0" indent="0" algn="ctr">
              <a:lnSpc>
                <a:spcPts val="844"/>
              </a:lnSpc>
              <a:buNone/>
              <a:defRPr sz="675"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420999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3"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srgbClr val="EE5859"/>
              </a:solidFill>
            </a:endParaRPr>
          </a:p>
        </p:txBody>
      </p:sp>
      <p:sp>
        <p:nvSpPr>
          <p:cNvPr id="28" name="Rectangle 27"/>
          <p:cNvSpPr/>
          <p:nvPr userDrawn="1"/>
        </p:nvSpPr>
        <p:spPr>
          <a:xfrm>
            <a:off x="4750054"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29" name="Rectangle 28"/>
          <p:cNvSpPr/>
          <p:nvPr userDrawn="1"/>
        </p:nvSpPr>
        <p:spPr>
          <a:xfrm>
            <a:off x="2668597"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25" name="Text Placeholder 16"/>
          <p:cNvSpPr>
            <a:spLocks noGrp="1"/>
          </p:cNvSpPr>
          <p:nvPr>
            <p:ph type="body" sz="quarter" idx="25" hasCustomPrompt="1"/>
          </p:nvPr>
        </p:nvSpPr>
        <p:spPr>
          <a:xfrm>
            <a:off x="4874491" y="1856512"/>
            <a:ext cx="1568450" cy="2918691"/>
          </a:xfrm>
          <a:prstGeom prst="rect">
            <a:avLst/>
          </a:prstGeom>
        </p:spPr>
        <p:txBody>
          <a:bodyPr anchor="ctr"/>
          <a:lstStyle>
            <a:lvl1pPr marL="0" indent="0" algn="l">
              <a:lnSpc>
                <a:spcPts val="1406"/>
              </a:lnSpc>
              <a:buNone/>
              <a:defRPr sz="1238"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7" y="4995195"/>
            <a:ext cx="8177069" cy="1026914"/>
          </a:xfrm>
          <a:prstGeom prst="rect">
            <a:avLst/>
          </a:prstGeom>
        </p:spPr>
        <p:txBody>
          <a:bodyPr/>
          <a:lstStyle>
            <a:lvl1pPr marL="0" indent="0" algn="l">
              <a:lnSpc>
                <a:spcPct val="100000"/>
              </a:lnSpc>
              <a:buNone/>
              <a:defRPr sz="619">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8" y="1856513"/>
            <a:ext cx="1568450" cy="2918691"/>
          </a:xfrm>
          <a:prstGeom prst="rect">
            <a:avLst/>
          </a:prstGeom>
          <a:noFill/>
        </p:spPr>
        <p:txBody>
          <a:bodyPr anchor="ctr"/>
          <a:lstStyle>
            <a:lvl1pPr marL="0" indent="0" algn="l">
              <a:lnSpc>
                <a:spcPts val="1406"/>
              </a:lnSpc>
              <a:spcBef>
                <a:spcPts val="0"/>
              </a:spcBef>
              <a:buNone/>
              <a:defRPr sz="1238"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5" y="1856513"/>
            <a:ext cx="1568450" cy="2918691"/>
          </a:xfrm>
          <a:prstGeom prst="rect">
            <a:avLst/>
          </a:prstGeom>
        </p:spPr>
        <p:txBody>
          <a:bodyPr anchor="ctr"/>
          <a:lstStyle>
            <a:lvl1pPr marL="0" indent="0" algn="l">
              <a:lnSpc>
                <a:spcPts val="1406"/>
              </a:lnSpc>
              <a:spcBef>
                <a:spcPts val="0"/>
              </a:spcBef>
              <a:buNone/>
              <a:defRPr sz="1238"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11"/>
            <a:ext cx="1568450" cy="2918691"/>
          </a:xfrm>
          <a:prstGeom prst="rect">
            <a:avLst/>
          </a:prstGeom>
        </p:spPr>
        <p:txBody>
          <a:bodyPr anchor="ctr"/>
          <a:lstStyle>
            <a:lvl1pPr marL="0" indent="0" algn="l">
              <a:lnSpc>
                <a:spcPts val="1406"/>
              </a:lnSpc>
              <a:buNone/>
              <a:defRPr sz="1238"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519455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4"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23" name="Rectangle 22"/>
          <p:cNvSpPr/>
          <p:nvPr userDrawn="1"/>
        </p:nvSpPr>
        <p:spPr>
          <a:xfrm>
            <a:off x="664144"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33" name="Rectangle 32"/>
          <p:cNvSpPr/>
          <p:nvPr userDrawn="1"/>
        </p:nvSpPr>
        <p:spPr>
          <a:xfrm>
            <a:off x="4692307"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34" name="Rectangle 33"/>
          <p:cNvSpPr/>
          <p:nvPr userDrawn="1"/>
        </p:nvSpPr>
        <p:spPr>
          <a:xfrm>
            <a:off x="4692307"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35" name="Rectangle 34"/>
          <p:cNvSpPr/>
          <p:nvPr userDrawn="1"/>
        </p:nvSpPr>
        <p:spPr>
          <a:xfrm>
            <a:off x="6706387"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36" name="Rectangle 35"/>
          <p:cNvSpPr/>
          <p:nvPr userDrawn="1"/>
        </p:nvSpPr>
        <p:spPr>
          <a:xfrm>
            <a:off x="6706387"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sp>
        <p:nvSpPr>
          <p:cNvPr id="25" name="Text Placeholder 16"/>
          <p:cNvSpPr>
            <a:spLocks noGrp="1"/>
          </p:cNvSpPr>
          <p:nvPr>
            <p:ph type="body" sz="quarter" idx="25" hasCustomPrompt="1"/>
          </p:nvPr>
        </p:nvSpPr>
        <p:spPr>
          <a:xfrm>
            <a:off x="752124" y="2686528"/>
            <a:ext cx="1630739" cy="2886830"/>
          </a:xfrm>
          <a:prstGeom prst="rect">
            <a:avLst/>
          </a:prstGeom>
        </p:spPr>
        <p:txBody>
          <a:bodyPr anchor="t"/>
          <a:lstStyle>
            <a:lvl1pPr marL="0" indent="0" algn="l">
              <a:lnSpc>
                <a:spcPts val="506"/>
              </a:lnSpc>
              <a:buNone/>
              <a:defRPr sz="394"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844"/>
              </a:lnSpc>
              <a:buNone/>
              <a:defRPr sz="788"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1406"/>
              </a:lnSpc>
              <a:buNone/>
              <a:defRPr sz="563"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7" y="2686528"/>
            <a:ext cx="1630739" cy="2886830"/>
          </a:xfrm>
          <a:prstGeom prst="rect">
            <a:avLst/>
          </a:prstGeom>
        </p:spPr>
        <p:txBody>
          <a:bodyPr anchor="t"/>
          <a:lstStyle>
            <a:lvl1pPr marL="0" indent="0" algn="l">
              <a:lnSpc>
                <a:spcPts val="506"/>
              </a:lnSpc>
              <a:buNone/>
              <a:defRPr sz="394">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844"/>
              </a:lnSpc>
              <a:buNone/>
              <a:defRPr sz="788"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8" y="2353435"/>
            <a:ext cx="1630739" cy="360218"/>
          </a:xfrm>
          <a:prstGeom prst="rect">
            <a:avLst/>
          </a:prstGeom>
        </p:spPr>
        <p:txBody>
          <a:bodyPr anchor="t"/>
          <a:lstStyle>
            <a:lvl1pPr marL="0" indent="0" algn="l">
              <a:lnSpc>
                <a:spcPts val="1406"/>
              </a:lnSpc>
              <a:buNone/>
              <a:defRPr sz="563"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9" y="2686528"/>
            <a:ext cx="1630739" cy="2886830"/>
          </a:xfrm>
          <a:prstGeom prst="rect">
            <a:avLst/>
          </a:prstGeom>
        </p:spPr>
        <p:txBody>
          <a:bodyPr anchor="t"/>
          <a:lstStyle>
            <a:lvl1pPr marL="0" indent="0" algn="l">
              <a:lnSpc>
                <a:spcPts val="506"/>
              </a:lnSpc>
              <a:buNone/>
              <a:defRPr sz="394">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844"/>
              </a:lnSpc>
              <a:buNone/>
              <a:defRPr sz="788"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10" y="2353435"/>
            <a:ext cx="1630739" cy="360218"/>
          </a:xfrm>
          <a:prstGeom prst="rect">
            <a:avLst/>
          </a:prstGeom>
        </p:spPr>
        <p:txBody>
          <a:bodyPr anchor="t"/>
          <a:lstStyle>
            <a:lvl1pPr marL="0" indent="0" algn="l">
              <a:lnSpc>
                <a:spcPts val="1406"/>
              </a:lnSpc>
              <a:buNone/>
              <a:defRPr sz="563"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401" y="2686528"/>
            <a:ext cx="1630739" cy="2886830"/>
          </a:xfrm>
          <a:prstGeom prst="rect">
            <a:avLst/>
          </a:prstGeom>
        </p:spPr>
        <p:txBody>
          <a:bodyPr anchor="t"/>
          <a:lstStyle>
            <a:lvl1pPr marL="0" indent="0" algn="l">
              <a:lnSpc>
                <a:spcPts val="506"/>
              </a:lnSpc>
              <a:buNone/>
              <a:defRPr sz="394">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844"/>
              </a:lnSpc>
              <a:buNone/>
              <a:defRPr sz="788"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2" y="2353435"/>
            <a:ext cx="1630739" cy="360218"/>
          </a:xfrm>
          <a:prstGeom prst="rect">
            <a:avLst/>
          </a:prstGeom>
        </p:spPr>
        <p:txBody>
          <a:bodyPr anchor="t"/>
          <a:lstStyle>
            <a:lvl1pPr marL="0" indent="0" algn="l">
              <a:lnSpc>
                <a:spcPts val="1406"/>
              </a:lnSpc>
              <a:buNone/>
              <a:defRPr sz="563"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4320454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30"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x-none" sz="1013">
              <a:solidFill>
                <a:prstClr val="white"/>
              </a:solidFill>
            </a:endParaRPr>
          </a:p>
        </p:txBody>
      </p:sp>
      <p:sp>
        <p:nvSpPr>
          <p:cNvPr id="38" name="Rectangle 37"/>
          <p:cNvSpPr/>
          <p:nvPr/>
        </p:nvSpPr>
        <p:spPr>
          <a:xfrm>
            <a:off x="556330"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x-none" sz="1013" dirty="0">
              <a:solidFill>
                <a:prstClr val="white"/>
              </a:solidFill>
            </a:endParaRPr>
          </a:p>
        </p:txBody>
      </p:sp>
      <p:sp>
        <p:nvSpPr>
          <p:cNvPr id="40" name="Rectangle 39"/>
          <p:cNvSpPr/>
          <p:nvPr/>
        </p:nvSpPr>
        <p:spPr>
          <a:xfrm>
            <a:off x="4810279"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x-none" sz="1013">
              <a:solidFill>
                <a:prstClr val="white"/>
              </a:solidFill>
            </a:endParaRPr>
          </a:p>
        </p:txBody>
      </p:sp>
      <p:sp>
        <p:nvSpPr>
          <p:cNvPr id="41" name="Rectangle 40"/>
          <p:cNvSpPr/>
          <p:nvPr/>
        </p:nvSpPr>
        <p:spPr>
          <a:xfrm>
            <a:off x="481027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x-none" sz="1013"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619"/>
              </a:lnSpc>
              <a:buNone/>
              <a:defRPr sz="535">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1406"/>
              </a:lnSpc>
              <a:buNone/>
              <a:defRPr sz="1238"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1406"/>
              </a:lnSpc>
              <a:buNone/>
              <a:defRPr sz="731"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9" y="2676003"/>
            <a:ext cx="3286677" cy="2984568"/>
          </a:xfrm>
          <a:prstGeom prst="rect">
            <a:avLst/>
          </a:prstGeom>
        </p:spPr>
        <p:txBody>
          <a:bodyPr anchor="t"/>
          <a:lstStyle>
            <a:lvl1pPr marL="0" indent="0" algn="l">
              <a:lnSpc>
                <a:spcPts val="619"/>
              </a:lnSpc>
              <a:buNone/>
              <a:defRPr sz="535">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9" y="1926539"/>
            <a:ext cx="3286677" cy="360218"/>
          </a:xfrm>
          <a:prstGeom prst="rect">
            <a:avLst/>
          </a:prstGeom>
        </p:spPr>
        <p:txBody>
          <a:bodyPr anchor="t"/>
          <a:lstStyle>
            <a:lvl1pPr marL="0" indent="0" algn="l">
              <a:lnSpc>
                <a:spcPts val="1406"/>
              </a:lnSpc>
              <a:buNone/>
              <a:defRPr sz="1238"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1406"/>
              </a:lnSpc>
              <a:buNone/>
              <a:defRPr sz="731"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358813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9" y="1845254"/>
            <a:ext cx="2941487" cy="2501153"/>
          </a:xfrm>
          <a:prstGeom prst="rect">
            <a:avLst/>
          </a:prstGeom>
        </p:spPr>
        <p:txBody>
          <a:bodyPr anchor="ctr"/>
          <a:lstStyle>
            <a:lvl1pPr algn="l">
              <a:lnSpc>
                <a:spcPts val="2531"/>
              </a:lnSpc>
              <a:defRPr sz="2475"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6"/>
            <a:ext cx="4164106" cy="525931"/>
          </a:xfrm>
          <a:prstGeom prst="rect">
            <a:avLst/>
          </a:prstGeom>
        </p:spPr>
        <p:txBody>
          <a:bodyPr anchor="b"/>
          <a:lstStyle>
            <a:lvl1pPr marL="0" indent="0" algn="l">
              <a:buNone/>
              <a:defRPr sz="956" b="1" baseline="0">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62"/>
            <a:ext cx="4164106" cy="4063235"/>
          </a:xfrm>
          <a:prstGeom prst="rect">
            <a:avLst/>
          </a:prstGeom>
        </p:spPr>
        <p:txBody>
          <a:bodyPr/>
          <a:lstStyle>
            <a:lvl1pPr marL="0" indent="0">
              <a:lnSpc>
                <a:spcPts val="844"/>
              </a:lnSpc>
              <a:buNone/>
              <a:defRPr sz="731">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125957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9" y="1794971"/>
            <a:ext cx="3243716" cy="525931"/>
          </a:xfrm>
          <a:prstGeom prst="rect">
            <a:avLst/>
          </a:prstGeom>
        </p:spPr>
        <p:txBody>
          <a:bodyPr anchor="b"/>
          <a:lstStyle>
            <a:lvl1pPr marL="0" indent="0" algn="l">
              <a:buNone/>
              <a:defRPr sz="1238"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9" y="2466113"/>
            <a:ext cx="3243716" cy="147781"/>
          </a:xfrm>
          <a:prstGeom prst="rect">
            <a:avLst/>
          </a:prstGeom>
        </p:spPr>
        <p:txBody>
          <a:bodyPr anchor="ctr"/>
          <a:lstStyle>
            <a:lvl1pPr marL="0" indent="0">
              <a:lnSpc>
                <a:spcPts val="844"/>
              </a:lnSpc>
              <a:buNone/>
              <a:defRPr sz="731"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9" y="2663222"/>
            <a:ext cx="3243716" cy="2816828"/>
          </a:xfrm>
          <a:prstGeom prst="rect">
            <a:avLst/>
          </a:prstGeom>
        </p:spPr>
        <p:txBody>
          <a:bodyPr anchor="t"/>
          <a:lstStyle>
            <a:lvl1pPr marL="0" indent="0">
              <a:lnSpc>
                <a:spcPts val="619"/>
              </a:lnSpc>
              <a:buNone/>
              <a:defRPr sz="506">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nvGraphicFramePr>
        <p:xfrm>
          <a:off x="275772"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1636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9" y="1794971"/>
            <a:ext cx="3243716" cy="525931"/>
          </a:xfrm>
          <a:prstGeom prst="rect">
            <a:avLst/>
          </a:prstGeom>
        </p:spPr>
        <p:txBody>
          <a:bodyPr anchor="b"/>
          <a:lstStyle>
            <a:lvl1pPr marL="0" indent="0" algn="l">
              <a:buNone/>
              <a:defRPr sz="1238"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9" y="2466113"/>
            <a:ext cx="3243716" cy="147781"/>
          </a:xfrm>
          <a:prstGeom prst="rect">
            <a:avLst/>
          </a:prstGeom>
        </p:spPr>
        <p:txBody>
          <a:bodyPr anchor="ctr"/>
          <a:lstStyle>
            <a:lvl1pPr marL="0" indent="0">
              <a:lnSpc>
                <a:spcPts val="844"/>
              </a:lnSpc>
              <a:buNone/>
              <a:defRPr sz="731"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9" y="2663222"/>
            <a:ext cx="3243716" cy="2816828"/>
          </a:xfrm>
          <a:prstGeom prst="rect">
            <a:avLst/>
          </a:prstGeom>
        </p:spPr>
        <p:txBody>
          <a:bodyPr anchor="t"/>
          <a:lstStyle>
            <a:lvl1pPr marL="0" indent="0">
              <a:lnSpc>
                <a:spcPts val="619"/>
              </a:lnSpc>
              <a:buNone/>
              <a:defRPr sz="506">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7"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122283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2531"/>
              </a:lnSpc>
              <a:defRPr sz="1631"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9" y="1794971"/>
            <a:ext cx="3243716" cy="525931"/>
          </a:xfrm>
          <a:prstGeom prst="rect">
            <a:avLst/>
          </a:prstGeom>
        </p:spPr>
        <p:txBody>
          <a:bodyPr anchor="b"/>
          <a:lstStyle>
            <a:lvl1pPr marL="0" indent="0" algn="l">
              <a:buNone/>
              <a:defRPr sz="1181"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9" y="2466113"/>
            <a:ext cx="3243716" cy="147781"/>
          </a:xfrm>
          <a:prstGeom prst="rect">
            <a:avLst/>
          </a:prstGeom>
        </p:spPr>
        <p:txBody>
          <a:bodyPr anchor="ctr"/>
          <a:lstStyle>
            <a:lvl1pPr marL="0" indent="0">
              <a:lnSpc>
                <a:spcPts val="844"/>
              </a:lnSpc>
              <a:buNone/>
              <a:defRPr sz="731"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9" y="2663222"/>
            <a:ext cx="3243716" cy="2816828"/>
          </a:xfrm>
          <a:prstGeom prst="rect">
            <a:avLst/>
          </a:prstGeom>
        </p:spPr>
        <p:txBody>
          <a:bodyPr anchor="t"/>
          <a:lstStyle>
            <a:lvl1pPr marL="0" indent="0">
              <a:lnSpc>
                <a:spcPts val="619"/>
              </a:lnSpc>
              <a:buNone/>
              <a:defRPr sz="506">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7"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402054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2"/>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7" y="412380"/>
            <a:ext cx="4714315" cy="2501153"/>
          </a:xfrm>
          <a:prstGeom prst="rect">
            <a:avLst/>
          </a:prstGeom>
        </p:spPr>
        <p:txBody>
          <a:bodyPr anchor="b"/>
          <a:lstStyle>
            <a:lvl1pPr algn="l">
              <a:lnSpc>
                <a:spcPts val="3206"/>
              </a:lnSpc>
              <a:defRPr sz="3375"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5"/>
            <a:ext cx="4164106" cy="525931"/>
          </a:xfrm>
          <a:prstGeom prst="rect">
            <a:avLst/>
          </a:prstGeom>
        </p:spPr>
        <p:txBody>
          <a:bodyPr/>
          <a:lstStyle>
            <a:lvl1pPr marL="0" indent="0" algn="l">
              <a:buNone/>
              <a:defRPr sz="900">
                <a:solidFill>
                  <a:schemeClr val="bg1"/>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675">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368114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9" y="2492947"/>
            <a:ext cx="1539249" cy="1208401"/>
          </a:xfrm>
          <a:prstGeom prst="rect">
            <a:avLst/>
          </a:prstGeom>
        </p:spPr>
        <p:txBody>
          <a:bodyPr anchor="b"/>
          <a:lstStyle>
            <a:lvl1pPr algn="r">
              <a:lnSpc>
                <a:spcPts val="3206"/>
              </a:lnSpc>
              <a:defRPr sz="54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6" y="2168605"/>
            <a:ext cx="2300341" cy="1743959"/>
          </a:xfrm>
          <a:prstGeom prst="rect">
            <a:avLst/>
          </a:prstGeom>
        </p:spPr>
        <p:txBody>
          <a:bodyPr anchor="ctr"/>
          <a:lstStyle>
            <a:lvl1pPr marL="0" indent="0" algn="l">
              <a:buNone/>
              <a:defRPr sz="1913" b="1">
                <a:solidFill>
                  <a:schemeClr val="bg1"/>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GOES THE TITLE OF YOUR SECTION</a:t>
            </a:r>
            <a:endParaRPr lang="es-ES" dirty="0"/>
          </a:p>
        </p:txBody>
      </p:sp>
      <p:cxnSp>
        <p:nvCxnSpPr>
          <p:cNvPr id="9" name="Straight Connector 8"/>
          <p:cNvCxnSpPr/>
          <p:nvPr userDrawn="1"/>
        </p:nvCxnSpPr>
        <p:spPr>
          <a:xfrm>
            <a:off x="4012877" y="1894905"/>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997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701"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sz="1913" b="1" dirty="0">
                <a:solidFill>
                  <a:srgbClr val="EE5859"/>
                </a:solidFill>
                <a:latin typeface="Arial Narrow" panose="020B0606020202030204" pitchFamily="34" charset="0"/>
              </a:rPr>
              <a:t>THANK YOU FOR YOUR ATTENTION</a:t>
            </a:r>
            <a:endParaRPr lang="es-ES" sz="1913"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6" y="3525066"/>
            <a:ext cx="3069499" cy="213900"/>
          </a:xfrm>
          <a:prstGeom prst="rect">
            <a:avLst/>
          </a:prstGeom>
        </p:spPr>
        <p:txBody>
          <a:bodyPr/>
          <a:lstStyle>
            <a:lvl1pPr marL="0" indent="0">
              <a:lnSpc>
                <a:spcPct val="100000"/>
              </a:lnSpc>
              <a:buNone/>
              <a:defRPr sz="535"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81" y="3767409"/>
            <a:ext cx="3069499" cy="366764"/>
          </a:xfrm>
          <a:prstGeom prst="rect">
            <a:avLst/>
          </a:prstGeom>
        </p:spPr>
        <p:txBody>
          <a:bodyPr/>
          <a:lstStyle>
            <a:lvl1pPr marL="0" indent="0">
              <a:lnSpc>
                <a:spcPct val="100000"/>
              </a:lnSpc>
              <a:spcBef>
                <a:spcPts val="0"/>
              </a:spcBef>
              <a:buNone/>
              <a:defRPr sz="535"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81" y="4134173"/>
            <a:ext cx="3069499" cy="213900"/>
          </a:xfrm>
          <a:prstGeom prst="rect">
            <a:avLst/>
          </a:prstGeom>
        </p:spPr>
        <p:txBody>
          <a:bodyPr/>
          <a:lstStyle>
            <a:lvl1pPr marL="0" indent="0">
              <a:lnSpc>
                <a:spcPct val="100000"/>
              </a:lnSpc>
              <a:buNone/>
              <a:defRPr sz="535">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80" y="4348073"/>
            <a:ext cx="3069499" cy="213900"/>
          </a:xfrm>
          <a:prstGeom prst="rect">
            <a:avLst/>
          </a:prstGeom>
        </p:spPr>
        <p:txBody>
          <a:bodyPr/>
          <a:lstStyle>
            <a:lvl1pPr marL="0" indent="0">
              <a:lnSpc>
                <a:spcPct val="100000"/>
              </a:lnSpc>
              <a:buNone/>
              <a:defRPr sz="535"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9" y="4561973"/>
            <a:ext cx="3069499" cy="213900"/>
          </a:xfrm>
          <a:prstGeom prst="rect">
            <a:avLst/>
          </a:prstGeom>
        </p:spPr>
        <p:txBody>
          <a:bodyPr/>
          <a:lstStyle>
            <a:lvl1pPr marL="0" indent="0">
              <a:lnSpc>
                <a:spcPct val="100000"/>
              </a:lnSpc>
              <a:buNone/>
              <a:defRPr sz="535">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8" y="4790051"/>
            <a:ext cx="3069499" cy="213900"/>
          </a:xfrm>
          <a:prstGeom prst="rect">
            <a:avLst/>
          </a:prstGeom>
        </p:spPr>
        <p:txBody>
          <a:bodyPr/>
          <a:lstStyle>
            <a:lvl1pPr marL="0" indent="0">
              <a:lnSpc>
                <a:spcPct val="100000"/>
              </a:lnSpc>
              <a:buNone/>
              <a:defRPr sz="535">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7" y="5018129"/>
            <a:ext cx="3069499" cy="213900"/>
          </a:xfrm>
          <a:prstGeom prst="rect">
            <a:avLst/>
          </a:prstGeom>
        </p:spPr>
        <p:txBody>
          <a:bodyPr/>
          <a:lstStyle>
            <a:lvl1pPr marL="0" indent="0">
              <a:lnSpc>
                <a:spcPct val="100000"/>
              </a:lnSpc>
              <a:buNone/>
              <a:defRPr sz="535">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10" y="3817685"/>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5"/>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4" y="4393778"/>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7"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81"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4"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000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501" y="2512336"/>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2531"/>
              </a:lnSpc>
            </a:pPr>
            <a:r>
              <a:rPr lang="en-US" sz="2475" b="1" dirty="0">
                <a:solidFill>
                  <a:srgbClr val="EE5859"/>
                </a:solidFill>
                <a:latin typeface="Arial Narrow" panose="020B0606020202030204" pitchFamily="34" charset="0"/>
              </a:rPr>
              <a:t>THANK YOU FOR </a:t>
            </a:r>
            <a:r>
              <a:rPr lang="en-US" sz="2475" b="1">
                <a:solidFill>
                  <a:srgbClr val="EE5859"/>
                </a:solidFill>
                <a:latin typeface="Arial Narrow" panose="020B0606020202030204" pitchFamily="34" charset="0"/>
              </a:rPr>
              <a:t>YOUR ATTENTION</a:t>
            </a:r>
            <a:endParaRPr lang="es-ES" sz="2475"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9" y="1845254"/>
            <a:ext cx="2941487" cy="2501153"/>
          </a:xfrm>
          <a:prstGeom prst="rect">
            <a:avLst/>
          </a:prstGeom>
        </p:spPr>
        <p:txBody>
          <a:bodyPr anchor="ctr"/>
          <a:lstStyle>
            <a:lvl1pPr algn="l">
              <a:lnSpc>
                <a:spcPts val="2531"/>
              </a:lnSpc>
              <a:defRPr sz="2475"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9" y="462069"/>
            <a:ext cx="2998694" cy="525931"/>
          </a:xfrm>
          <a:prstGeom prst="rect">
            <a:avLst/>
          </a:prstGeom>
        </p:spPr>
        <p:txBody>
          <a:bodyPr anchor="b"/>
          <a:lstStyle>
            <a:lvl1pPr marL="0" indent="0" algn="l">
              <a:buNone/>
              <a:defRPr sz="731" b="1">
                <a:solidFill>
                  <a:srgbClr val="EE5859"/>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9" y="943175"/>
            <a:ext cx="2998694" cy="778053"/>
          </a:xfrm>
          <a:prstGeom prst="rect">
            <a:avLst/>
          </a:prstGeom>
        </p:spPr>
        <p:txBody>
          <a:bodyPr/>
          <a:lstStyle>
            <a:lvl1pPr marL="0" indent="0">
              <a:lnSpc>
                <a:spcPts val="731"/>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5" y="850904"/>
            <a:ext cx="663575" cy="663575"/>
          </a:xfrm>
          <a:prstGeom prst="rect">
            <a:avLst/>
          </a:prstGeom>
        </p:spPr>
        <p:txBody>
          <a:bodyPr/>
          <a:lstStyle>
            <a:lvl1pPr>
              <a:defRPr sz="563"/>
            </a:lvl1pPr>
          </a:lstStyle>
          <a:p>
            <a:endParaRPr lang="es-ES" dirty="0"/>
          </a:p>
        </p:txBody>
      </p:sp>
      <p:sp>
        <p:nvSpPr>
          <p:cNvPr id="8" name="Text Placeholder 8"/>
          <p:cNvSpPr>
            <a:spLocks noGrp="1"/>
          </p:cNvSpPr>
          <p:nvPr>
            <p:ph type="body" sz="quarter" idx="15" hasCustomPrompt="1"/>
          </p:nvPr>
        </p:nvSpPr>
        <p:spPr>
          <a:xfrm>
            <a:off x="5428189" y="2238194"/>
            <a:ext cx="2998694" cy="778053"/>
          </a:xfrm>
          <a:prstGeom prst="rect">
            <a:avLst/>
          </a:prstGeom>
        </p:spPr>
        <p:txBody>
          <a:bodyPr/>
          <a:lstStyle>
            <a:lvl1pPr marL="0" indent="0">
              <a:lnSpc>
                <a:spcPts val="731"/>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5" y="2145923"/>
            <a:ext cx="663575" cy="663575"/>
          </a:xfrm>
          <a:prstGeom prst="rect">
            <a:avLst/>
          </a:prstGeom>
        </p:spPr>
        <p:txBody>
          <a:bodyPr/>
          <a:lstStyle>
            <a:lvl1pPr>
              <a:defRPr sz="563"/>
            </a:lvl1pPr>
          </a:lstStyle>
          <a:p>
            <a:endParaRPr lang="es-ES" dirty="0"/>
          </a:p>
        </p:txBody>
      </p:sp>
      <p:sp>
        <p:nvSpPr>
          <p:cNvPr id="12" name="Text Placeholder 8"/>
          <p:cNvSpPr>
            <a:spLocks noGrp="1"/>
          </p:cNvSpPr>
          <p:nvPr>
            <p:ph type="body" sz="quarter" idx="17" hasCustomPrompt="1"/>
          </p:nvPr>
        </p:nvSpPr>
        <p:spPr>
          <a:xfrm>
            <a:off x="5428189" y="3568354"/>
            <a:ext cx="2998694" cy="778053"/>
          </a:xfrm>
          <a:prstGeom prst="rect">
            <a:avLst/>
          </a:prstGeom>
        </p:spPr>
        <p:txBody>
          <a:bodyPr/>
          <a:lstStyle>
            <a:lvl1pPr marL="0" indent="0">
              <a:lnSpc>
                <a:spcPts val="731"/>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5" y="3476083"/>
            <a:ext cx="663575" cy="663575"/>
          </a:xfrm>
          <a:prstGeom prst="rect">
            <a:avLst/>
          </a:prstGeom>
        </p:spPr>
        <p:txBody>
          <a:bodyPr/>
          <a:lstStyle>
            <a:lvl1pPr>
              <a:defRPr sz="563"/>
            </a:lvl1pPr>
          </a:lstStyle>
          <a:p>
            <a:endParaRPr lang="es-ES" dirty="0"/>
          </a:p>
        </p:txBody>
      </p:sp>
      <p:sp>
        <p:nvSpPr>
          <p:cNvPr id="15" name="Text Placeholder 8"/>
          <p:cNvSpPr>
            <a:spLocks noGrp="1"/>
          </p:cNvSpPr>
          <p:nvPr>
            <p:ph type="body" sz="quarter" idx="19" hasCustomPrompt="1"/>
          </p:nvPr>
        </p:nvSpPr>
        <p:spPr>
          <a:xfrm>
            <a:off x="5428189" y="4905575"/>
            <a:ext cx="2998694" cy="778053"/>
          </a:xfrm>
          <a:prstGeom prst="rect">
            <a:avLst/>
          </a:prstGeom>
        </p:spPr>
        <p:txBody>
          <a:bodyPr/>
          <a:lstStyle>
            <a:lvl1pPr marL="0" indent="0">
              <a:lnSpc>
                <a:spcPts val="731"/>
              </a:lnSpc>
              <a:buNone/>
              <a:defRPr sz="619">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5" y="4813304"/>
            <a:ext cx="663575" cy="663575"/>
          </a:xfrm>
          <a:prstGeom prst="rect">
            <a:avLst/>
          </a:prstGeom>
        </p:spPr>
        <p:txBody>
          <a:bodyPr/>
          <a:lstStyle>
            <a:lvl1pPr>
              <a:defRPr sz="563"/>
            </a:lvl1pPr>
          </a:lstStyle>
          <a:p>
            <a:endParaRPr lang="es-ES" dirty="0"/>
          </a:p>
        </p:txBody>
      </p:sp>
      <p:sp>
        <p:nvSpPr>
          <p:cNvPr id="21" name="Text Placeholder 20"/>
          <p:cNvSpPr>
            <a:spLocks noGrp="1"/>
          </p:cNvSpPr>
          <p:nvPr>
            <p:ph type="body" sz="quarter" idx="21" hasCustomPrompt="1"/>
          </p:nvPr>
        </p:nvSpPr>
        <p:spPr>
          <a:xfrm>
            <a:off x="5428189" y="1836014"/>
            <a:ext cx="2998787" cy="437765"/>
          </a:xfrm>
          <a:prstGeom prst="rect">
            <a:avLst/>
          </a:prstGeom>
        </p:spPr>
        <p:txBody>
          <a:bodyPr anchor="b"/>
          <a:lstStyle>
            <a:lvl1pPr marL="0" indent="0">
              <a:buNone/>
              <a:defRPr sz="731"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6" y="3161149"/>
            <a:ext cx="2998787" cy="437765"/>
          </a:xfrm>
          <a:prstGeom prst="rect">
            <a:avLst/>
          </a:prstGeom>
        </p:spPr>
        <p:txBody>
          <a:bodyPr anchor="b"/>
          <a:lstStyle>
            <a:lvl1pPr marL="0" indent="0">
              <a:buNone/>
              <a:defRPr sz="731"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6" y="4520189"/>
            <a:ext cx="2998787" cy="437765"/>
          </a:xfrm>
          <a:prstGeom prst="rect">
            <a:avLst/>
          </a:prstGeom>
        </p:spPr>
        <p:txBody>
          <a:bodyPr anchor="b"/>
          <a:lstStyle>
            <a:lvl1pPr marL="0" indent="0">
              <a:buNone/>
              <a:defRPr sz="731"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76102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9" y="1845254"/>
            <a:ext cx="2941487" cy="2501153"/>
          </a:xfrm>
          <a:prstGeom prst="rect">
            <a:avLst/>
          </a:prstGeom>
        </p:spPr>
        <p:txBody>
          <a:bodyPr anchor="ctr"/>
          <a:lstStyle>
            <a:lvl1pPr algn="l">
              <a:lnSpc>
                <a:spcPts val="2531"/>
              </a:lnSpc>
              <a:defRPr sz="2475"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7"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414669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2"/>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7" y="412380"/>
            <a:ext cx="4714315" cy="2501153"/>
          </a:xfrm>
          <a:prstGeom prst="rect">
            <a:avLst/>
          </a:prstGeom>
        </p:spPr>
        <p:txBody>
          <a:bodyPr anchor="b"/>
          <a:lstStyle>
            <a:lvl1pPr algn="l">
              <a:lnSpc>
                <a:spcPts val="3206"/>
              </a:lnSpc>
              <a:defRPr sz="3375"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5"/>
            <a:ext cx="4164106" cy="525931"/>
          </a:xfrm>
          <a:prstGeom prst="rect">
            <a:avLst/>
          </a:prstGeom>
        </p:spPr>
        <p:txBody>
          <a:bodyPr/>
          <a:lstStyle>
            <a:lvl1pPr marL="0" indent="0" algn="l">
              <a:buNone/>
              <a:defRPr sz="900">
                <a:solidFill>
                  <a:schemeClr val="bg1"/>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675">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59469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9" y="2492947"/>
            <a:ext cx="1539249" cy="1208401"/>
          </a:xfrm>
          <a:prstGeom prst="rect">
            <a:avLst/>
          </a:prstGeom>
        </p:spPr>
        <p:txBody>
          <a:bodyPr anchor="b"/>
          <a:lstStyle>
            <a:lvl1pPr algn="r">
              <a:lnSpc>
                <a:spcPts val="3206"/>
              </a:lnSpc>
              <a:defRPr sz="54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6" y="2168605"/>
            <a:ext cx="2300341" cy="1743959"/>
          </a:xfrm>
          <a:prstGeom prst="rect">
            <a:avLst/>
          </a:prstGeom>
        </p:spPr>
        <p:txBody>
          <a:bodyPr anchor="ctr"/>
          <a:lstStyle>
            <a:lvl1pPr marL="0" indent="0" algn="l">
              <a:buNone/>
              <a:defRPr sz="1913" b="1">
                <a:solidFill>
                  <a:schemeClr val="bg1"/>
                </a:solidFill>
                <a:latin typeface="Arial Narrow" panose="020B0606020202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HERE GOES THE TITLE OF YOUR SECTION</a:t>
            </a:r>
            <a:endParaRPr lang="es-ES" dirty="0"/>
          </a:p>
        </p:txBody>
      </p:sp>
      <p:cxnSp>
        <p:nvCxnSpPr>
          <p:cNvPr id="9" name="Straight Connector 8"/>
          <p:cNvCxnSpPr/>
          <p:nvPr userDrawn="1"/>
        </p:nvCxnSpPr>
        <p:spPr>
          <a:xfrm>
            <a:off x="4012877" y="1894905"/>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12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2.jp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1.jpg"/><Relationship Id="rId5" Type="http://schemas.openxmlformats.org/officeDocument/2006/relationships/slideLayout" Target="../slideLayouts/slideLayout48.xml"/><Relationship Id="rId10" Type="http://schemas.openxmlformats.org/officeDocument/2006/relationships/theme" Target="../theme/theme10.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5.xml"/><Relationship Id="rId7" Type="http://schemas.microsoft.com/office/2007/relationships/hdphoto" Target="../media/hdphoto1.wdp"/><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microsoft.com/office/2007/relationships/hdphoto" Target="../media/hdphoto1.wdp"/><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1.jpg"/><Relationship Id="rId5" Type="http://schemas.openxmlformats.org/officeDocument/2006/relationships/slideLayout" Target="../slideLayouts/slideLayout16.xml"/><Relationship Id="rId10" Type="http://schemas.openxmlformats.org/officeDocument/2006/relationships/theme" Target="../theme/theme4.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microsoft.com/office/2007/relationships/hdphoto" Target="../media/hdphoto1.wdp"/><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3.jpg"/><Relationship Id="rId5" Type="http://schemas.openxmlformats.org/officeDocument/2006/relationships/slideLayout" Target="../slideLayouts/slideLayout29.xml"/><Relationship Id="rId10" Type="http://schemas.openxmlformats.org/officeDocument/2006/relationships/theme" Target="../theme/theme6.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xml"/><Relationship Id="rId7" Type="http://schemas.microsoft.com/office/2007/relationships/hdphoto" Target="../media/hdphoto2.wdp"/><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theme" Target="../theme/theme7.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96603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24027473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1532198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604263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25000256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solidFill>
                  <a:prstClr val="white"/>
                </a:solidFill>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841122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7000874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prstClr val="white"/>
                </a:solidFill>
              </a:endParaRP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287525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5346705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013">
                <a:solidFill>
                  <a:prstClr val="white"/>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1008934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sz="1351">
                <a:solidFill>
                  <a:prstClr val="white"/>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4093610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s-E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5.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4.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5.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5.xml"/><Relationship Id="rId4" Type="http://schemas.openxmlformats.org/officeDocument/2006/relationships/chart" Target="../charts/char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jpeg"/><Relationship Id="rId7" Type="http://schemas.openxmlformats.org/officeDocument/2006/relationships/image" Target="../media/image23.emf"/><Relationship Id="rId2" Type="http://schemas.openxmlformats.org/officeDocument/2006/relationships/image" Target="../media/image18.png"/><Relationship Id="rId1" Type="http://schemas.openxmlformats.org/officeDocument/2006/relationships/slideLayout" Target="../slideLayouts/slideLayout4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7.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0726" y="1166534"/>
            <a:ext cx="5778874" cy="1244158"/>
          </a:xfrm>
        </p:spPr>
        <p:txBody>
          <a:bodyPr/>
          <a:lstStyle/>
          <a:p>
            <a:r>
              <a:rPr lang="es-ES" sz="3300" dirty="0" err="1" smtClean="0"/>
              <a:t>Migrant</a:t>
            </a:r>
            <a:r>
              <a:rPr lang="es-ES" sz="3300" dirty="0" smtClean="0"/>
              <a:t> and </a:t>
            </a:r>
            <a:r>
              <a:rPr lang="es-ES" sz="3300" dirty="0" err="1"/>
              <a:t>R</a:t>
            </a:r>
            <a:r>
              <a:rPr lang="es-ES" sz="3300" dirty="0" err="1" smtClean="0"/>
              <a:t>efugee</a:t>
            </a:r>
            <a:r>
              <a:rPr lang="es-ES" sz="3300" dirty="0" smtClean="0"/>
              <a:t> </a:t>
            </a:r>
            <a:r>
              <a:rPr lang="es-ES" sz="3300" dirty="0" err="1" smtClean="0"/>
              <a:t>Multi</a:t>
            </a:r>
            <a:r>
              <a:rPr lang="es-ES" sz="3300" dirty="0" smtClean="0"/>
              <a:t>-Sector </a:t>
            </a:r>
            <a:r>
              <a:rPr lang="es-ES" sz="3300" dirty="0" err="1" smtClean="0"/>
              <a:t>Needs</a:t>
            </a:r>
            <a:r>
              <a:rPr lang="es-ES" sz="3300" dirty="0" smtClean="0"/>
              <a:t> </a:t>
            </a:r>
            <a:r>
              <a:rPr lang="es-ES" sz="3300" dirty="0" err="1" smtClean="0"/>
              <a:t>Assessent</a:t>
            </a:r>
            <a:r>
              <a:rPr lang="es-ES" sz="3300" dirty="0" smtClean="0"/>
              <a:t> (MSNA)</a:t>
            </a:r>
            <a:endParaRPr lang="es-ES" sz="3300" dirty="0"/>
          </a:p>
        </p:txBody>
      </p:sp>
      <p:sp>
        <p:nvSpPr>
          <p:cNvPr id="3" name="Subtitle 2"/>
          <p:cNvSpPr>
            <a:spLocks noGrp="1"/>
          </p:cNvSpPr>
          <p:nvPr>
            <p:ph type="subTitle" idx="1"/>
          </p:nvPr>
        </p:nvSpPr>
        <p:spPr>
          <a:xfrm>
            <a:off x="2450726" y="3618384"/>
            <a:ext cx="4016335" cy="394448"/>
          </a:xfrm>
        </p:spPr>
        <p:txBody>
          <a:bodyPr/>
          <a:lstStyle/>
          <a:p>
            <a:r>
              <a:rPr lang="es-ES" sz="1800" dirty="0" err="1"/>
              <a:t>October</a:t>
            </a:r>
            <a:r>
              <a:rPr lang="es-ES" sz="1800" dirty="0"/>
              <a:t> 2019 </a:t>
            </a:r>
          </a:p>
          <a:p>
            <a:endParaRPr lang="es-ES" sz="1800" dirty="0"/>
          </a:p>
        </p:txBody>
      </p:sp>
      <p:sp>
        <p:nvSpPr>
          <p:cNvPr id="4" name="Subtitle 2"/>
          <p:cNvSpPr txBox="1">
            <a:spLocks/>
          </p:cNvSpPr>
          <p:nvPr/>
        </p:nvSpPr>
        <p:spPr>
          <a:xfrm>
            <a:off x="2450726" y="2759194"/>
            <a:ext cx="6210301" cy="41811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ES" sz="2400" smtClean="0"/>
              <a:t>Inter-Sectoral Coordination Group</a:t>
            </a:r>
            <a:endParaRPr lang="es-ES" sz="2400" b="1" dirty="0"/>
          </a:p>
        </p:txBody>
      </p:sp>
    </p:spTree>
    <p:extLst>
      <p:ext uri="{BB962C8B-B14F-4D97-AF65-F5344CB8AC3E}">
        <p14:creationId xmlns:p14="http://schemas.microsoft.com/office/powerpoint/2010/main" val="405659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Demographic overview </a:t>
            </a:r>
            <a:endParaRPr lang="en-GB" sz="3200" dirty="0"/>
          </a:p>
        </p:txBody>
      </p:sp>
      <p:sp>
        <p:nvSpPr>
          <p:cNvPr id="8" name="Content Placeholder 2"/>
          <p:cNvSpPr txBox="1">
            <a:spLocks/>
          </p:cNvSpPr>
          <p:nvPr/>
        </p:nvSpPr>
        <p:spPr>
          <a:xfrm>
            <a:off x="5653031" y="3203264"/>
            <a:ext cx="2585624" cy="1290735"/>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defRPr/>
            </a:pPr>
            <a:r>
              <a:rPr lang="en-GB" sz="6000" dirty="0"/>
              <a:t>3 </a:t>
            </a:r>
            <a:endParaRPr lang="en-GB" sz="5000" dirty="0"/>
          </a:p>
          <a:p>
            <a:pPr algn="ctr">
              <a:defRPr/>
            </a:pPr>
            <a:r>
              <a:rPr lang="en-GB" sz="2000" b="0" dirty="0">
                <a:solidFill>
                  <a:srgbClr val="58585A"/>
                </a:solidFill>
              </a:rPr>
              <a:t>Average HH size reported</a:t>
            </a:r>
          </a:p>
        </p:txBody>
      </p:sp>
      <p:sp>
        <p:nvSpPr>
          <p:cNvPr id="9" name="Content Placeholder 2"/>
          <p:cNvSpPr txBox="1">
            <a:spLocks/>
          </p:cNvSpPr>
          <p:nvPr/>
        </p:nvSpPr>
        <p:spPr>
          <a:xfrm>
            <a:off x="5653031" y="1605346"/>
            <a:ext cx="2558133" cy="1290735"/>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defRPr/>
            </a:pPr>
            <a:r>
              <a:rPr lang="en-GB" sz="6000" dirty="0"/>
              <a:t>7.8% </a:t>
            </a:r>
            <a:endParaRPr lang="en-GB" sz="5000" dirty="0"/>
          </a:p>
          <a:p>
            <a:pPr algn="ctr">
              <a:defRPr/>
            </a:pPr>
            <a:r>
              <a:rPr lang="en-GB" sz="2000" b="0" dirty="0">
                <a:solidFill>
                  <a:srgbClr val="58585A"/>
                </a:solidFill>
              </a:rPr>
              <a:t>Female respondents</a:t>
            </a:r>
          </a:p>
        </p:txBody>
      </p:sp>
      <p:sp>
        <p:nvSpPr>
          <p:cNvPr id="11" name="Content Placeholder 2"/>
          <p:cNvSpPr txBox="1">
            <a:spLocks/>
          </p:cNvSpPr>
          <p:nvPr/>
        </p:nvSpPr>
        <p:spPr>
          <a:xfrm>
            <a:off x="719250" y="1616014"/>
            <a:ext cx="2781236" cy="1290735"/>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defRPr/>
            </a:pPr>
            <a:r>
              <a:rPr lang="en-GB" sz="6000" dirty="0"/>
              <a:t>33 </a:t>
            </a:r>
            <a:endParaRPr lang="en-GB" sz="5000" dirty="0"/>
          </a:p>
          <a:p>
            <a:pPr algn="ctr">
              <a:defRPr/>
            </a:pPr>
            <a:r>
              <a:rPr lang="en-GB" sz="2000" b="0" dirty="0">
                <a:solidFill>
                  <a:srgbClr val="58585A"/>
                </a:solidFill>
              </a:rPr>
              <a:t>Average age of respondent</a:t>
            </a:r>
          </a:p>
        </p:txBody>
      </p:sp>
      <p:sp>
        <p:nvSpPr>
          <p:cNvPr id="10" name="Content Placeholder 2">
            <a:extLst>
              <a:ext uri="{FF2B5EF4-FFF2-40B4-BE49-F238E27FC236}">
                <a16:creationId xmlns="" xmlns:a16="http://schemas.microsoft.com/office/drawing/2014/main" id="{8DDDA560-8B30-4E56-BAB3-59DD4CAC2424}"/>
              </a:ext>
            </a:extLst>
          </p:cNvPr>
          <p:cNvSpPr txBox="1">
            <a:spLocks/>
          </p:cNvSpPr>
          <p:nvPr/>
        </p:nvSpPr>
        <p:spPr>
          <a:xfrm>
            <a:off x="-414634" y="4274641"/>
            <a:ext cx="5253071" cy="614363"/>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defRPr/>
            </a:pPr>
            <a:endParaRPr lang="en-GB" sz="2000" b="0" dirty="0">
              <a:solidFill>
                <a:srgbClr val="58585A"/>
              </a:solidFill>
            </a:endParaRPr>
          </a:p>
          <a:p>
            <a:pPr algn="ctr">
              <a:defRPr/>
            </a:pPr>
            <a:r>
              <a:rPr lang="en-GB" sz="6000" dirty="0">
                <a:solidFill>
                  <a:srgbClr val="EE5958"/>
                </a:solidFill>
              </a:rPr>
              <a:t>54.5%</a:t>
            </a:r>
          </a:p>
          <a:p>
            <a:pPr algn="ctr">
              <a:defRPr/>
            </a:pPr>
            <a:r>
              <a:rPr lang="en-GB" sz="2000" b="0" dirty="0">
                <a:solidFill>
                  <a:srgbClr val="58585A"/>
                </a:solidFill>
              </a:rPr>
              <a:t>Proportion of respondents that reported </a:t>
            </a:r>
            <a:br>
              <a:rPr lang="en-GB" sz="2000" b="0" dirty="0">
                <a:solidFill>
                  <a:srgbClr val="58585A"/>
                </a:solidFill>
              </a:rPr>
            </a:br>
            <a:r>
              <a:rPr lang="en-GB" sz="2000" dirty="0">
                <a:solidFill>
                  <a:srgbClr val="58585A"/>
                </a:solidFill>
              </a:rPr>
              <a:t>living in a household</a:t>
            </a:r>
          </a:p>
        </p:txBody>
      </p:sp>
    </p:spTree>
    <p:extLst>
      <p:ext uri="{BB962C8B-B14F-4D97-AF65-F5344CB8AC3E}">
        <p14:creationId xmlns:p14="http://schemas.microsoft.com/office/powerpoint/2010/main" val="3578089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prstClr val="white"/>
                </a:solidFill>
              </a:rPr>
              <a:t>Demographic overview </a:t>
            </a:r>
            <a:endParaRPr lang="en-US" dirty="0"/>
          </a:p>
        </p:txBody>
      </p:sp>
      <p:sp>
        <p:nvSpPr>
          <p:cNvPr id="5" name="Subtitle 2">
            <a:extLst>
              <a:ext uri="{FF2B5EF4-FFF2-40B4-BE49-F238E27FC236}">
                <a16:creationId xmlns="" xmlns:a16="http://schemas.microsoft.com/office/drawing/2014/main" id="{02AF8164-5666-4BC6-9FED-2D65BAB60E1C}"/>
              </a:ext>
            </a:extLst>
          </p:cNvPr>
          <p:cNvSpPr>
            <a:spLocks noGrp="1"/>
          </p:cNvSpPr>
          <p:nvPr>
            <p:ph type="subTitle" idx="1"/>
          </p:nvPr>
        </p:nvSpPr>
        <p:spPr>
          <a:xfrm>
            <a:off x="386176" y="1368716"/>
            <a:ext cx="8087840" cy="525931"/>
          </a:xfrm>
        </p:spPr>
        <p:txBody>
          <a:bodyPr/>
          <a:lstStyle/>
          <a:p>
            <a:pPr marL="0" indent="0">
              <a:buNone/>
            </a:pPr>
            <a:r>
              <a:rPr lang="en-US" sz="2400" b="1" dirty="0">
                <a:solidFill>
                  <a:srgbClr val="EE5859"/>
                </a:solidFill>
                <a:latin typeface="Arial Narrow" panose="020B0606020202030204" pitchFamily="34" charset="0"/>
              </a:rPr>
              <a:t>Region of origin of respondents</a:t>
            </a:r>
          </a:p>
        </p:txBody>
      </p:sp>
      <p:graphicFrame>
        <p:nvGraphicFramePr>
          <p:cNvPr id="7" name="Chart 6">
            <a:extLst>
              <a:ext uri="{FF2B5EF4-FFF2-40B4-BE49-F238E27FC236}">
                <a16:creationId xmlns="" xmlns:a16="http://schemas.microsoft.com/office/drawing/2014/main" id="{FFFB45F4-7F11-4E66-9339-CC30CCE5B0B3}"/>
              </a:ext>
            </a:extLst>
          </p:cNvPr>
          <p:cNvGraphicFramePr/>
          <p:nvPr>
            <p:extLst>
              <p:ext uri="{D42A27DB-BD31-4B8C-83A1-F6EECF244321}">
                <p14:modId xmlns:p14="http://schemas.microsoft.com/office/powerpoint/2010/main" val="635357328"/>
              </p:ext>
            </p:extLst>
          </p:nvPr>
        </p:nvGraphicFramePr>
        <p:xfrm>
          <a:off x="1114097" y="1894647"/>
          <a:ext cx="696835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49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9BC11A-40FD-45F8-9863-DFEA1C5F0DFC}"/>
              </a:ext>
            </a:extLst>
          </p:cNvPr>
          <p:cNvSpPr>
            <a:spLocks noGrp="1"/>
          </p:cNvSpPr>
          <p:nvPr>
            <p:ph type="ctrTitle"/>
          </p:nvPr>
        </p:nvSpPr>
        <p:spPr/>
        <p:txBody>
          <a:bodyPr/>
          <a:lstStyle/>
          <a:p>
            <a:r>
              <a:rPr lang="en-US" sz="3200" dirty="0">
                <a:solidFill>
                  <a:prstClr val="white"/>
                </a:solidFill>
              </a:rPr>
              <a:t>Demographic overview </a:t>
            </a:r>
            <a:endParaRPr lang="x-none" dirty="0"/>
          </a:p>
        </p:txBody>
      </p:sp>
      <p:sp>
        <p:nvSpPr>
          <p:cNvPr id="5" name="Subtitle 2">
            <a:extLst>
              <a:ext uri="{FF2B5EF4-FFF2-40B4-BE49-F238E27FC236}">
                <a16:creationId xmlns="" xmlns:a16="http://schemas.microsoft.com/office/drawing/2014/main" id="{42F23D2E-0913-4F37-907F-3CFA4445E997}"/>
              </a:ext>
            </a:extLst>
          </p:cNvPr>
          <p:cNvSpPr>
            <a:spLocks noGrp="1"/>
          </p:cNvSpPr>
          <p:nvPr>
            <p:ph type="subTitle" idx="1"/>
          </p:nvPr>
        </p:nvSpPr>
        <p:spPr>
          <a:xfrm>
            <a:off x="386176" y="1475347"/>
            <a:ext cx="8087840" cy="525931"/>
          </a:xfrm>
        </p:spPr>
        <p:txBody>
          <a:bodyPr/>
          <a:lstStyle/>
          <a:p>
            <a:pPr marL="0" indent="0">
              <a:buNone/>
            </a:pPr>
            <a:r>
              <a:rPr lang="en-US" sz="2400" b="1" dirty="0">
                <a:solidFill>
                  <a:srgbClr val="EE5859"/>
                </a:solidFill>
                <a:latin typeface="Arial Narrow" panose="020B0606020202030204" pitchFamily="34" charset="0"/>
              </a:rPr>
              <a:t>Duration of stay of respondents per Libyan region</a:t>
            </a:r>
          </a:p>
        </p:txBody>
      </p:sp>
      <p:graphicFrame>
        <p:nvGraphicFramePr>
          <p:cNvPr id="7" name="Chart 6">
            <a:extLst>
              <a:ext uri="{FF2B5EF4-FFF2-40B4-BE49-F238E27FC236}">
                <a16:creationId xmlns="" xmlns:a16="http://schemas.microsoft.com/office/drawing/2014/main" id="{9C5EA1A2-C93D-48E7-8094-8C848CB48553}"/>
              </a:ext>
            </a:extLst>
          </p:cNvPr>
          <p:cNvGraphicFramePr/>
          <p:nvPr>
            <p:extLst>
              <p:ext uri="{D42A27DB-BD31-4B8C-83A1-F6EECF244321}">
                <p14:modId xmlns:p14="http://schemas.microsoft.com/office/powerpoint/2010/main" val="3523989363"/>
              </p:ext>
            </p:extLst>
          </p:nvPr>
        </p:nvGraphicFramePr>
        <p:xfrm>
          <a:off x="629728" y="2016101"/>
          <a:ext cx="7844287"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93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8ABF00-CD6E-4E3D-B9F7-DB8E0F831131}"/>
              </a:ext>
            </a:extLst>
          </p:cNvPr>
          <p:cNvSpPr>
            <a:spLocks noGrp="1"/>
          </p:cNvSpPr>
          <p:nvPr>
            <p:ph type="ctrTitle"/>
          </p:nvPr>
        </p:nvSpPr>
        <p:spPr/>
        <p:txBody>
          <a:bodyPr/>
          <a:lstStyle/>
          <a:p>
            <a:r>
              <a:rPr lang="en-US" dirty="0" smtClean="0"/>
              <a:t>03</a:t>
            </a:r>
            <a:endParaRPr lang="en-US" dirty="0"/>
          </a:p>
        </p:txBody>
      </p:sp>
      <p:sp>
        <p:nvSpPr>
          <p:cNvPr id="3" name="Subtitle 2">
            <a:extLst>
              <a:ext uri="{FF2B5EF4-FFF2-40B4-BE49-F238E27FC236}">
                <a16:creationId xmlns="" xmlns:a16="http://schemas.microsoft.com/office/drawing/2014/main" id="{A3E601DC-B9C5-4C64-B4ED-936BEC1114A9}"/>
              </a:ext>
            </a:extLst>
          </p:cNvPr>
          <p:cNvSpPr>
            <a:spLocks noGrp="1"/>
          </p:cNvSpPr>
          <p:nvPr>
            <p:ph type="subTitle" idx="1"/>
          </p:nvPr>
        </p:nvSpPr>
        <p:spPr>
          <a:xfrm>
            <a:off x="4439824" y="2168601"/>
            <a:ext cx="2883843" cy="1743959"/>
          </a:xfrm>
        </p:spPr>
        <p:txBody>
          <a:bodyPr/>
          <a:lstStyle/>
          <a:p>
            <a:r>
              <a:rPr lang="en-US" dirty="0" smtClean="0"/>
              <a:t>Regional </a:t>
            </a:r>
            <a:r>
              <a:rPr lang="en-US" dirty="0" err="1" smtClean="0"/>
              <a:t>disaggreagtion</a:t>
            </a:r>
            <a:endParaRPr lang="en-US" dirty="0"/>
          </a:p>
        </p:txBody>
      </p:sp>
    </p:spTree>
    <p:extLst>
      <p:ext uri="{BB962C8B-B14F-4D97-AF65-F5344CB8AC3E}">
        <p14:creationId xmlns:p14="http://schemas.microsoft.com/office/powerpoint/2010/main" val="1673617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a:t>
            </a:r>
            <a:endParaRPr lang="en-US" sz="3200" dirty="0"/>
          </a:p>
        </p:txBody>
      </p:sp>
      <p:sp>
        <p:nvSpPr>
          <p:cNvPr id="7" name="Rectangle 6"/>
          <p:cNvSpPr/>
          <p:nvPr/>
        </p:nvSpPr>
        <p:spPr>
          <a:xfrm>
            <a:off x="321896" y="1928720"/>
            <a:ext cx="4327730" cy="2185214"/>
          </a:xfrm>
          <a:prstGeom prst="rect">
            <a:avLst/>
          </a:prstGeom>
        </p:spPr>
        <p:txBody>
          <a:bodyPr wrap="square">
            <a:spAutoFit/>
          </a:bodyPr>
          <a:lstStyle/>
          <a:p>
            <a:r>
              <a:rPr lang="en-US" dirty="0">
                <a:solidFill>
                  <a:srgbClr val="58585A"/>
                </a:solidFill>
                <a:latin typeface="Arial Narrow" panose="020B0606020202030204" pitchFamily="34" charset="0"/>
              </a:rPr>
              <a:t>Respondents in the West </a:t>
            </a:r>
            <a:r>
              <a:rPr lang="en-US" dirty="0" smtClean="0">
                <a:solidFill>
                  <a:srgbClr val="58585A"/>
                </a:solidFill>
                <a:latin typeface="Arial Narrow" panose="020B0606020202030204" pitchFamily="34" charset="0"/>
              </a:rPr>
              <a:t>are more </a:t>
            </a:r>
            <a:r>
              <a:rPr lang="en-US" dirty="0">
                <a:solidFill>
                  <a:srgbClr val="58585A"/>
                </a:solidFill>
                <a:latin typeface="Arial Narrow" panose="020B0606020202030204" pitchFamily="34" charset="0"/>
              </a:rPr>
              <a:t>inclined to </a:t>
            </a:r>
            <a:r>
              <a:rPr lang="en-US" b="1" dirty="0">
                <a:solidFill>
                  <a:srgbClr val="58585A"/>
                </a:solidFill>
                <a:latin typeface="Arial Narrow" panose="020B0606020202030204" pitchFamily="34" charset="0"/>
              </a:rPr>
              <a:t>leave Libya </a:t>
            </a:r>
            <a:r>
              <a:rPr lang="en-US" dirty="0">
                <a:solidFill>
                  <a:srgbClr val="58585A"/>
                </a:solidFill>
                <a:latin typeface="Arial Narrow" panose="020B0606020202030204" pitchFamily="34" charset="0"/>
              </a:rPr>
              <a:t>for </a:t>
            </a:r>
            <a:r>
              <a:rPr lang="en-US" dirty="0" smtClean="0">
                <a:solidFill>
                  <a:srgbClr val="58585A"/>
                </a:solidFill>
                <a:latin typeface="Arial Narrow" panose="020B0606020202030204" pitchFamily="34" charset="0"/>
              </a:rPr>
              <a:t>Europe in the next 6 months </a:t>
            </a:r>
            <a:r>
              <a:rPr lang="en-US" dirty="0">
                <a:solidFill>
                  <a:srgbClr val="58585A"/>
                </a:solidFill>
                <a:latin typeface="Arial Narrow" panose="020B0606020202030204" pitchFamily="34" charset="0"/>
              </a:rPr>
              <a:t>than respondents in other regions (42</a:t>
            </a:r>
            <a:r>
              <a:rPr lang="en-US" dirty="0" smtClean="0">
                <a:solidFill>
                  <a:srgbClr val="58585A"/>
                </a:solidFill>
                <a:latin typeface="Arial Narrow" panose="020B0606020202030204" pitchFamily="34" charset="0"/>
              </a:rPr>
              <a:t>% vs 34% </a:t>
            </a:r>
            <a:r>
              <a:rPr lang="en-US" dirty="0" err="1" smtClean="0">
                <a:solidFill>
                  <a:srgbClr val="58585A"/>
                </a:solidFill>
                <a:latin typeface="Arial Narrow" panose="020B0606020202030204" pitchFamily="34" charset="0"/>
              </a:rPr>
              <a:t>oa</a:t>
            </a:r>
            <a:r>
              <a:rPr lang="en-US" dirty="0" smtClean="0">
                <a:solidFill>
                  <a:srgbClr val="58585A"/>
                </a:solidFill>
                <a:latin typeface="Arial Narrow" panose="020B0606020202030204" pitchFamily="34" charset="0"/>
              </a:rPr>
              <a:t>):</a:t>
            </a:r>
            <a:endParaRPr lang="en-US" sz="3200" dirty="0">
              <a:solidFill>
                <a:srgbClr val="58585A"/>
              </a:solidFill>
              <a:latin typeface="Arial Narrow" panose="020B0606020202030204" pitchFamily="34" charset="0"/>
            </a:endParaRPr>
          </a:p>
          <a:p>
            <a:endParaRPr lang="en-US" sz="3200" dirty="0">
              <a:solidFill>
                <a:srgbClr val="ED4949"/>
              </a:solidFill>
              <a:latin typeface="Arial Narrow" panose="020B0606020202030204" pitchFamily="34" charset="0"/>
            </a:endParaRPr>
          </a:p>
          <a:p>
            <a:endParaRPr lang="en-US" sz="3200" dirty="0">
              <a:solidFill>
                <a:srgbClr val="ED4949"/>
              </a:solidFill>
              <a:latin typeface="Arial Narrow" panose="020B0606020202030204" pitchFamily="34" charset="0"/>
            </a:endParaRPr>
          </a:p>
          <a:p>
            <a:endParaRPr lang="en-US" dirty="0">
              <a:solidFill>
                <a:srgbClr val="ED4949"/>
              </a:solidFill>
              <a:latin typeface="Arial Narrow" panose="020B0606020202030204" pitchFamily="34" charset="0"/>
            </a:endParaRPr>
          </a:p>
        </p:txBody>
      </p:sp>
      <p:sp>
        <p:nvSpPr>
          <p:cNvPr id="8" name="Subtitle 2">
            <a:extLst>
              <a:ext uri="{FF2B5EF4-FFF2-40B4-BE49-F238E27FC236}">
                <a16:creationId xmlns="" xmlns:a16="http://schemas.microsoft.com/office/drawing/2014/main" id="{1306C195-32D5-444D-8360-E3EDD0683529}"/>
              </a:ext>
            </a:extLst>
          </p:cNvPr>
          <p:cNvSpPr>
            <a:spLocks noGrp="1"/>
          </p:cNvSpPr>
          <p:nvPr>
            <p:ph type="subTitle" idx="1"/>
          </p:nvPr>
        </p:nvSpPr>
        <p:spPr>
          <a:xfrm>
            <a:off x="386176" y="1368716"/>
            <a:ext cx="8087840" cy="525931"/>
          </a:xfrm>
        </p:spPr>
        <p:txBody>
          <a:bodyPr/>
          <a:lstStyle/>
          <a:p>
            <a:pPr marL="0" indent="0">
              <a:buNone/>
            </a:pPr>
            <a:r>
              <a:rPr lang="en-US" sz="2400" b="1" dirty="0">
                <a:solidFill>
                  <a:srgbClr val="EE5859"/>
                </a:solidFill>
                <a:latin typeface="Arial Narrow" panose="020B0606020202030204" pitchFamily="34" charset="0"/>
              </a:rPr>
              <a:t>West</a:t>
            </a:r>
            <a:endParaRPr lang="en-US" sz="2400" dirty="0">
              <a:solidFill>
                <a:srgbClr val="EE5859"/>
              </a:solidFill>
            </a:endParaRPr>
          </a:p>
        </p:txBody>
      </p:sp>
      <p:graphicFrame>
        <p:nvGraphicFramePr>
          <p:cNvPr id="11" name="Chart 10"/>
          <p:cNvGraphicFramePr/>
          <p:nvPr>
            <p:extLst>
              <p:ext uri="{D42A27DB-BD31-4B8C-83A1-F6EECF244321}">
                <p14:modId xmlns:p14="http://schemas.microsoft.com/office/powerpoint/2010/main" val="2987867358"/>
              </p:ext>
            </p:extLst>
          </p:nvPr>
        </p:nvGraphicFramePr>
        <p:xfrm>
          <a:off x="139952" y="3690263"/>
          <a:ext cx="5267212" cy="316773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 xmlns:a16="http://schemas.microsoft.com/office/drawing/2014/main" id="{6ADC8D84-EEE3-4CED-BC5C-574E7547080B}"/>
              </a:ext>
            </a:extLst>
          </p:cNvPr>
          <p:cNvSpPr/>
          <p:nvPr/>
        </p:nvSpPr>
        <p:spPr>
          <a:xfrm>
            <a:off x="4851890" y="1894647"/>
            <a:ext cx="4292110" cy="2185214"/>
          </a:xfrm>
          <a:prstGeom prst="rect">
            <a:avLst/>
          </a:prstGeom>
        </p:spPr>
        <p:txBody>
          <a:bodyPr wrap="square">
            <a:spAutoFit/>
          </a:bodyPr>
          <a:lstStyle/>
          <a:p>
            <a:r>
              <a:rPr lang="en-US" dirty="0">
                <a:solidFill>
                  <a:srgbClr val="58585A"/>
                </a:solidFill>
                <a:latin typeface="Arial Narrow" panose="020B0606020202030204" pitchFamily="34" charset="0"/>
              </a:rPr>
              <a:t>Of the 42% that </a:t>
            </a:r>
            <a:r>
              <a:rPr lang="en-US" dirty="0" smtClean="0">
                <a:solidFill>
                  <a:srgbClr val="58585A"/>
                </a:solidFill>
                <a:latin typeface="Arial Narrow" panose="020B0606020202030204" pitchFamily="34" charset="0"/>
              </a:rPr>
              <a:t>intend to </a:t>
            </a:r>
            <a:r>
              <a:rPr lang="en-US" dirty="0">
                <a:solidFill>
                  <a:srgbClr val="58585A"/>
                </a:solidFill>
                <a:latin typeface="Arial Narrow" panose="020B0606020202030204" pitchFamily="34" charset="0"/>
              </a:rPr>
              <a:t>leave Libya, 73% </a:t>
            </a:r>
            <a:r>
              <a:rPr lang="en-US" dirty="0" smtClean="0">
                <a:solidFill>
                  <a:srgbClr val="58585A"/>
                </a:solidFill>
                <a:latin typeface="Arial Narrow" panose="020B0606020202030204" pitchFamily="34" charset="0"/>
              </a:rPr>
              <a:t>intend </a:t>
            </a:r>
            <a:r>
              <a:rPr lang="en-US" dirty="0">
                <a:solidFill>
                  <a:srgbClr val="58585A"/>
                </a:solidFill>
                <a:latin typeface="Arial Narrow" panose="020B0606020202030204" pitchFamily="34" charset="0"/>
              </a:rPr>
              <a:t>to go to </a:t>
            </a:r>
            <a:r>
              <a:rPr lang="en-US" b="1" dirty="0" smtClean="0">
                <a:solidFill>
                  <a:srgbClr val="58585A"/>
                </a:solidFill>
                <a:latin typeface="Arial Narrow" panose="020B0606020202030204" pitchFamily="34" charset="0"/>
              </a:rPr>
              <a:t>Europe </a:t>
            </a:r>
            <a:r>
              <a:rPr lang="en-US" dirty="0" smtClean="0">
                <a:solidFill>
                  <a:srgbClr val="58585A"/>
                </a:solidFill>
                <a:latin typeface="Arial Narrow" panose="020B0606020202030204" pitchFamily="34" charset="0"/>
              </a:rPr>
              <a:t>(vs. 61% </a:t>
            </a:r>
            <a:r>
              <a:rPr lang="en-US" dirty="0" err="1" smtClean="0">
                <a:solidFill>
                  <a:srgbClr val="58585A"/>
                </a:solidFill>
                <a:latin typeface="Arial Narrow" panose="020B0606020202030204" pitchFamily="34" charset="0"/>
              </a:rPr>
              <a:t>oa</a:t>
            </a:r>
            <a:r>
              <a:rPr lang="en-US" dirty="0" smtClean="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22% intend to go to their </a:t>
            </a:r>
            <a:r>
              <a:rPr lang="en-US" b="1" dirty="0">
                <a:solidFill>
                  <a:srgbClr val="58585A"/>
                </a:solidFill>
                <a:latin typeface="Arial Narrow" panose="020B0606020202030204" pitchFamily="34" charset="0"/>
              </a:rPr>
              <a:t>home </a:t>
            </a:r>
            <a:r>
              <a:rPr lang="en-US" b="1" dirty="0" smtClean="0">
                <a:solidFill>
                  <a:srgbClr val="58585A"/>
                </a:solidFill>
                <a:latin typeface="Arial Narrow" panose="020B0606020202030204" pitchFamily="34" charset="0"/>
              </a:rPr>
              <a:t>country </a:t>
            </a:r>
            <a:r>
              <a:rPr lang="en-US" dirty="0" smtClean="0">
                <a:solidFill>
                  <a:srgbClr val="58585A"/>
                </a:solidFill>
                <a:latin typeface="Arial Narrow" panose="020B0606020202030204" pitchFamily="34" charset="0"/>
              </a:rPr>
              <a:t>(vs. 34% </a:t>
            </a:r>
            <a:r>
              <a:rPr lang="en-US" dirty="0" err="1" smtClean="0">
                <a:solidFill>
                  <a:srgbClr val="58585A"/>
                </a:solidFill>
                <a:latin typeface="Arial Narrow" panose="020B0606020202030204" pitchFamily="34" charset="0"/>
              </a:rPr>
              <a:t>oa</a:t>
            </a:r>
            <a:r>
              <a:rPr lang="en-US" dirty="0">
                <a:solidFill>
                  <a:srgbClr val="58585A"/>
                </a:solidFill>
                <a:latin typeface="Arial Narrow" panose="020B0606020202030204" pitchFamily="34" charset="0"/>
              </a:rPr>
              <a:t>)</a:t>
            </a:r>
            <a:r>
              <a:rPr lang="en-US" dirty="0" smtClean="0">
                <a:solidFill>
                  <a:srgbClr val="58585A"/>
                </a:solidFill>
                <a:latin typeface="Arial Narrow" panose="020B0606020202030204" pitchFamily="34" charset="0"/>
              </a:rPr>
              <a:t>: </a:t>
            </a:r>
            <a:endParaRPr lang="en-US" dirty="0">
              <a:solidFill>
                <a:srgbClr val="58585A"/>
              </a:solidFill>
              <a:latin typeface="Arial Narrow" panose="020B0606020202030204" pitchFamily="34" charset="0"/>
            </a:endParaRPr>
          </a:p>
          <a:p>
            <a:endParaRPr lang="en-US" sz="3200" dirty="0">
              <a:solidFill>
                <a:srgbClr val="ED4949"/>
              </a:solidFill>
              <a:latin typeface="Arial Narrow" panose="020B0606020202030204" pitchFamily="34" charset="0"/>
            </a:endParaRPr>
          </a:p>
          <a:p>
            <a:endParaRPr lang="en-US" sz="3200" dirty="0">
              <a:solidFill>
                <a:srgbClr val="ED4949"/>
              </a:solidFill>
              <a:latin typeface="Arial Narrow" panose="020B0606020202030204" pitchFamily="34" charset="0"/>
            </a:endParaRPr>
          </a:p>
          <a:p>
            <a:endParaRPr lang="en-US" dirty="0">
              <a:solidFill>
                <a:srgbClr val="ED4949"/>
              </a:solidFill>
              <a:latin typeface="Arial Narrow" panose="020B0606020202030204" pitchFamily="34" charset="0"/>
            </a:endParaRPr>
          </a:p>
        </p:txBody>
      </p:sp>
      <p:graphicFrame>
        <p:nvGraphicFramePr>
          <p:cNvPr id="10" name="Chart 9">
            <a:extLst>
              <a:ext uri="{FF2B5EF4-FFF2-40B4-BE49-F238E27FC236}">
                <a16:creationId xmlns="" xmlns:a16="http://schemas.microsoft.com/office/drawing/2014/main" id="{2E8A8128-6573-453C-B86F-C04FE8C874A9}"/>
              </a:ext>
            </a:extLst>
          </p:cNvPr>
          <p:cNvGraphicFramePr/>
          <p:nvPr>
            <p:extLst>
              <p:ext uri="{D42A27DB-BD31-4B8C-83A1-F6EECF244321}">
                <p14:modId xmlns:p14="http://schemas.microsoft.com/office/powerpoint/2010/main" val="3934787931"/>
              </p:ext>
            </p:extLst>
          </p:nvPr>
        </p:nvGraphicFramePr>
        <p:xfrm>
          <a:off x="4649626" y="2579250"/>
          <a:ext cx="4132729" cy="3443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896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1CC765-D2D8-4288-BBB0-7FA4278B3976}"/>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a:t>
            </a:r>
            <a:endParaRPr lang="x-none" dirty="0"/>
          </a:p>
        </p:txBody>
      </p:sp>
      <p:sp>
        <p:nvSpPr>
          <p:cNvPr id="4" name="Rectangle 3">
            <a:extLst>
              <a:ext uri="{FF2B5EF4-FFF2-40B4-BE49-F238E27FC236}">
                <a16:creationId xmlns="" xmlns:a16="http://schemas.microsoft.com/office/drawing/2014/main" id="{F313A335-80F4-4916-87E6-9E0EC924BFFC}"/>
              </a:ext>
            </a:extLst>
          </p:cNvPr>
          <p:cNvSpPr/>
          <p:nvPr/>
        </p:nvSpPr>
        <p:spPr>
          <a:xfrm>
            <a:off x="211189" y="2304054"/>
            <a:ext cx="8358045" cy="2585323"/>
          </a:xfrm>
          <a:prstGeom prst="rect">
            <a:avLst/>
          </a:prstGeom>
        </p:spPr>
        <p:txBody>
          <a:bodyPr wrap="square">
            <a:spAutoFit/>
          </a:bodyPr>
          <a:lstStyle/>
          <a:p>
            <a:pPr marL="342900" indent="-342900">
              <a:lnSpc>
                <a:spcPct val="100000"/>
              </a:lnSpc>
              <a:buFont typeface="Arial" panose="020B0604020202020204" pitchFamily="34" charset="0"/>
              <a:buChar char="•"/>
            </a:pPr>
            <a:r>
              <a:rPr lang="en-US" dirty="0">
                <a:solidFill>
                  <a:srgbClr val="58585A"/>
                </a:solidFill>
                <a:latin typeface="Arial Narrow" panose="020B0606020202030204" pitchFamily="34" charset="0"/>
              </a:rPr>
              <a:t>Highest percentage </a:t>
            </a:r>
            <a:r>
              <a:rPr lang="en-US" dirty="0" smtClean="0">
                <a:solidFill>
                  <a:srgbClr val="58585A"/>
                </a:solidFill>
                <a:latin typeface="Arial Narrow" panose="020B0606020202030204" pitchFamily="34" charset="0"/>
              </a:rPr>
              <a:t>of respondents being </a:t>
            </a:r>
            <a:r>
              <a:rPr lang="en-US" b="1" dirty="0" smtClean="0">
                <a:solidFill>
                  <a:srgbClr val="58585A"/>
                </a:solidFill>
                <a:latin typeface="Arial Narrow" panose="020B0606020202030204" pitchFamily="34" charset="0"/>
              </a:rPr>
              <a:t>unemployed</a:t>
            </a:r>
            <a:r>
              <a:rPr lang="en-US" dirty="0" smtClean="0">
                <a:solidFill>
                  <a:srgbClr val="58585A"/>
                </a:solidFill>
                <a:latin typeface="Arial Narrow" panose="020B0606020202030204" pitchFamily="34" charset="0"/>
              </a:rPr>
              <a:t> during the preceding 30 days across </a:t>
            </a:r>
            <a:r>
              <a:rPr lang="en-US" dirty="0">
                <a:solidFill>
                  <a:srgbClr val="58585A"/>
                </a:solidFill>
                <a:latin typeface="Arial Narrow" panose="020B0606020202030204" pitchFamily="34" charset="0"/>
              </a:rPr>
              <a:t>Libya: </a:t>
            </a:r>
            <a:r>
              <a:rPr lang="en-US" b="1" dirty="0" smtClean="0">
                <a:solidFill>
                  <a:srgbClr val="EE5859"/>
                </a:solidFill>
                <a:latin typeface="Arial Narrow" panose="020B0606020202030204" pitchFamily="34" charset="0"/>
              </a:rPr>
              <a:t>13% vs. 6% </a:t>
            </a:r>
            <a:r>
              <a:rPr lang="en-US" b="1" dirty="0" err="1" smtClean="0">
                <a:solidFill>
                  <a:srgbClr val="EE5859"/>
                </a:solidFill>
                <a:latin typeface="Arial Narrow" panose="020B0606020202030204" pitchFamily="34" charset="0"/>
              </a:rPr>
              <a:t>oa</a:t>
            </a:r>
            <a:endParaRPr lang="en-US" b="1" dirty="0">
              <a:solidFill>
                <a:srgbClr val="EE5859"/>
              </a:solidFill>
              <a:latin typeface="Arial Narrow" panose="020B0606020202030204" pitchFamily="34" charset="0"/>
            </a:endParaRPr>
          </a:p>
          <a:p>
            <a:pPr marL="342900" indent="-342900">
              <a:lnSpc>
                <a:spcPct val="100000"/>
              </a:lnSpc>
              <a:buFont typeface="Arial" panose="020B0604020202020204" pitchFamily="34" charset="0"/>
              <a:buChar char="•"/>
            </a:pPr>
            <a:r>
              <a:rPr lang="en-US" dirty="0">
                <a:solidFill>
                  <a:srgbClr val="58585A"/>
                </a:solidFill>
                <a:latin typeface="Arial Narrow" panose="020B0606020202030204" pitchFamily="34" charset="0"/>
              </a:rPr>
              <a:t>Highest </a:t>
            </a:r>
            <a:r>
              <a:rPr lang="en-US" dirty="0" smtClean="0">
                <a:solidFill>
                  <a:srgbClr val="58585A"/>
                </a:solidFill>
                <a:latin typeface="Arial Narrow" panose="020B0606020202030204" pitchFamily="34" charset="0"/>
              </a:rPr>
              <a:t>percentage with </a:t>
            </a:r>
            <a:r>
              <a:rPr lang="en-US" b="1" dirty="0" smtClean="0">
                <a:solidFill>
                  <a:srgbClr val="58585A"/>
                </a:solidFill>
                <a:latin typeface="Arial Narrow" panose="020B0606020202030204" pitchFamily="34" charset="0"/>
              </a:rPr>
              <a:t>high reduced </a:t>
            </a:r>
            <a:r>
              <a:rPr lang="en-US" b="1" dirty="0">
                <a:solidFill>
                  <a:srgbClr val="58585A"/>
                </a:solidFill>
                <a:latin typeface="Arial Narrow" panose="020B0606020202030204" pitchFamily="34" charset="0"/>
              </a:rPr>
              <a:t>coping strategy index</a:t>
            </a:r>
            <a:r>
              <a:rPr lang="en-US" dirty="0">
                <a:solidFill>
                  <a:srgbClr val="58585A"/>
                </a:solidFill>
                <a:latin typeface="Arial Narrow" panose="020B0606020202030204" pitchFamily="34" charset="0"/>
              </a:rPr>
              <a:t> (</a:t>
            </a:r>
            <a:r>
              <a:rPr lang="en-US" dirty="0" err="1">
                <a:solidFill>
                  <a:srgbClr val="58585A"/>
                </a:solidFill>
                <a:latin typeface="Arial Narrow" panose="020B0606020202030204" pitchFamily="34" charset="0"/>
              </a:rPr>
              <a:t>rCSI</a:t>
            </a:r>
            <a:r>
              <a:rPr lang="en-US" dirty="0">
                <a:solidFill>
                  <a:srgbClr val="58585A"/>
                </a:solidFill>
                <a:latin typeface="Arial Narrow" panose="020B0606020202030204" pitchFamily="34" charset="0"/>
              </a:rPr>
              <a:t>) </a:t>
            </a:r>
            <a:r>
              <a:rPr lang="en-US" dirty="0" smtClean="0">
                <a:solidFill>
                  <a:srgbClr val="58585A"/>
                </a:solidFill>
                <a:latin typeface="Arial Narrow" panose="020B0606020202030204" pitchFamily="34" charset="0"/>
              </a:rPr>
              <a:t>scores during the preceding 7 days across </a:t>
            </a:r>
            <a:r>
              <a:rPr lang="en-US" dirty="0">
                <a:solidFill>
                  <a:srgbClr val="58585A"/>
                </a:solidFill>
                <a:latin typeface="Arial Narrow" panose="020B0606020202030204" pitchFamily="34" charset="0"/>
              </a:rPr>
              <a:t>Libya: </a:t>
            </a:r>
            <a:r>
              <a:rPr lang="en-US" b="1" dirty="0">
                <a:solidFill>
                  <a:srgbClr val="EE5859"/>
                </a:solidFill>
                <a:latin typeface="Arial Narrow" panose="020B0606020202030204" pitchFamily="34" charset="0"/>
              </a:rPr>
              <a:t>50</a:t>
            </a:r>
            <a:r>
              <a:rPr lang="en-US" b="1" dirty="0" smtClean="0">
                <a:solidFill>
                  <a:srgbClr val="EE5859"/>
                </a:solidFill>
                <a:latin typeface="Arial Narrow" panose="020B0606020202030204" pitchFamily="34" charset="0"/>
              </a:rPr>
              <a:t>% vs. 32% </a:t>
            </a:r>
            <a:r>
              <a:rPr lang="en-US" b="1" dirty="0" err="1" smtClean="0">
                <a:solidFill>
                  <a:srgbClr val="EE5859"/>
                </a:solidFill>
                <a:latin typeface="Arial Narrow" panose="020B0606020202030204" pitchFamily="34" charset="0"/>
              </a:rPr>
              <a:t>oa</a:t>
            </a:r>
            <a:endParaRPr lang="en-US" b="1" dirty="0">
              <a:solidFill>
                <a:srgbClr val="EE5859"/>
              </a:solidFill>
              <a:latin typeface="Arial Narrow" panose="020B0606020202030204" pitchFamily="34" charset="0"/>
            </a:endParaRPr>
          </a:p>
          <a:p>
            <a:pPr>
              <a:lnSpc>
                <a:spcPct val="100000"/>
              </a:lnSpc>
            </a:pPr>
            <a:endParaRPr lang="en-US" b="1" dirty="0">
              <a:solidFill>
                <a:srgbClr val="ED4949"/>
              </a:solidFill>
              <a:latin typeface="Arial Narrow" panose="020B0606020202030204" pitchFamily="34" charset="0"/>
            </a:endParaRPr>
          </a:p>
          <a:p>
            <a:pPr marL="342900" indent="-342900">
              <a:buFont typeface="Arial" panose="020B0604020202020204" pitchFamily="34" charset="0"/>
              <a:buChar char="•"/>
            </a:pPr>
            <a:r>
              <a:rPr lang="en-US" dirty="0">
                <a:solidFill>
                  <a:srgbClr val="58585A"/>
                </a:solidFill>
                <a:latin typeface="Arial Narrow" panose="020B0606020202030204" pitchFamily="34" charset="0"/>
              </a:rPr>
              <a:t>Relatively high percentage use livelihood coping strategies in order to </a:t>
            </a:r>
            <a:r>
              <a:rPr lang="en-US" b="1" dirty="0">
                <a:solidFill>
                  <a:srgbClr val="58585A"/>
                </a:solidFill>
                <a:latin typeface="Arial Narrow" panose="020B0606020202030204" pitchFamily="34" charset="0"/>
              </a:rPr>
              <a:t>pay for smuggler</a:t>
            </a:r>
            <a:r>
              <a:rPr lang="en-US" dirty="0">
                <a:solidFill>
                  <a:srgbClr val="58585A"/>
                </a:solidFill>
                <a:latin typeface="Arial Narrow" panose="020B0606020202030204" pitchFamily="34" charset="0"/>
              </a:rPr>
              <a:t> </a:t>
            </a:r>
            <a:r>
              <a:rPr lang="en-US" b="1" dirty="0" smtClean="0">
                <a:solidFill>
                  <a:srgbClr val="EE5859"/>
                </a:solidFill>
                <a:latin typeface="Arial Narrow" panose="020B0606020202030204" pitchFamily="34" charset="0"/>
              </a:rPr>
              <a:t>(of </a:t>
            </a:r>
            <a:r>
              <a:rPr lang="en-US" b="1" dirty="0">
                <a:solidFill>
                  <a:srgbClr val="EE5859"/>
                </a:solidFill>
                <a:latin typeface="Arial Narrow" panose="020B0606020202030204" pitchFamily="34" charset="0"/>
              </a:rPr>
              <a:t>those that use coping </a:t>
            </a:r>
            <a:r>
              <a:rPr lang="en-US" b="1" dirty="0" smtClean="0">
                <a:solidFill>
                  <a:srgbClr val="EE5859"/>
                </a:solidFill>
                <a:latin typeface="Arial Narrow" panose="020B0606020202030204" pitchFamily="34" charset="0"/>
              </a:rPr>
              <a:t>strategies, </a:t>
            </a:r>
            <a:r>
              <a:rPr lang="en-US" b="1" dirty="0">
                <a:solidFill>
                  <a:srgbClr val="EE5859"/>
                </a:solidFill>
                <a:latin typeface="Arial Narrow" panose="020B0606020202030204" pitchFamily="34" charset="0"/>
              </a:rPr>
              <a:t>12% compared to max. 5</a:t>
            </a:r>
            <a:r>
              <a:rPr lang="en-US" b="1" dirty="0" smtClean="0">
                <a:solidFill>
                  <a:srgbClr val="EE5859"/>
                </a:solidFill>
                <a:latin typeface="Arial Narrow" panose="020B0606020202030204" pitchFamily="34" charset="0"/>
              </a:rPr>
              <a:t>%):</a:t>
            </a:r>
            <a:endParaRPr lang="en-US" b="1" dirty="0">
              <a:solidFill>
                <a:srgbClr val="EE5859"/>
              </a:solidFill>
              <a:latin typeface="Arial Narrow" panose="020B0606020202030204" pitchFamily="34" charset="0"/>
            </a:endParaRPr>
          </a:p>
          <a:p>
            <a:pPr marL="342900" indent="-342900">
              <a:lnSpc>
                <a:spcPct val="100000"/>
              </a:lnSpc>
              <a:buFont typeface="Arial" panose="020B0604020202020204" pitchFamily="34" charset="0"/>
              <a:buChar char="•"/>
            </a:pPr>
            <a:endParaRPr lang="en-US" b="1" dirty="0">
              <a:solidFill>
                <a:srgbClr val="ED4949"/>
              </a:solidFill>
              <a:latin typeface="Arial Narrow" panose="020B0606020202030204" pitchFamily="34" charset="0"/>
            </a:endParaRPr>
          </a:p>
          <a:p>
            <a:pPr marL="342900" indent="-342900">
              <a:lnSpc>
                <a:spcPct val="100000"/>
              </a:lnSpc>
              <a:buFont typeface="Arial" panose="020B0604020202020204" pitchFamily="34" charset="0"/>
              <a:buChar char="•"/>
            </a:pPr>
            <a:endParaRPr lang="en-US" b="1" dirty="0">
              <a:solidFill>
                <a:srgbClr val="ED4949"/>
              </a:solidFill>
              <a:latin typeface="Arial Narrow" panose="020B0606020202030204" pitchFamily="34" charset="0"/>
            </a:endParaRPr>
          </a:p>
        </p:txBody>
      </p:sp>
      <p:sp>
        <p:nvSpPr>
          <p:cNvPr id="5" name="Subtitle 2">
            <a:extLst>
              <a:ext uri="{FF2B5EF4-FFF2-40B4-BE49-F238E27FC236}">
                <a16:creationId xmlns="" xmlns:a16="http://schemas.microsoft.com/office/drawing/2014/main" id="{4643A645-93AC-4D50-99AB-20E09A1C1282}"/>
              </a:ext>
            </a:extLst>
          </p:cNvPr>
          <p:cNvSpPr>
            <a:spLocks noGrp="1"/>
          </p:cNvSpPr>
          <p:nvPr>
            <p:ph type="subTitle" idx="1"/>
          </p:nvPr>
        </p:nvSpPr>
        <p:spPr>
          <a:xfrm>
            <a:off x="386176" y="1700917"/>
            <a:ext cx="8087840" cy="525931"/>
          </a:xfrm>
        </p:spPr>
        <p:txBody>
          <a:bodyPr/>
          <a:lstStyle/>
          <a:p>
            <a:pPr marL="0" indent="0">
              <a:buNone/>
            </a:pPr>
            <a:r>
              <a:rPr lang="en-US" sz="2400" b="1" dirty="0">
                <a:solidFill>
                  <a:srgbClr val="EE5859"/>
                </a:solidFill>
                <a:latin typeface="Arial Narrow" panose="020B0606020202030204" pitchFamily="34" charset="0"/>
              </a:rPr>
              <a:t>West</a:t>
            </a:r>
          </a:p>
        </p:txBody>
      </p:sp>
      <p:sp>
        <p:nvSpPr>
          <p:cNvPr id="7" name="Title 1">
            <a:extLst>
              <a:ext uri="{FF2B5EF4-FFF2-40B4-BE49-F238E27FC236}">
                <a16:creationId xmlns="" xmlns:a16="http://schemas.microsoft.com/office/drawing/2014/main" id="{B88B6BDE-3A54-4AD5-B556-F07C5A19948E}"/>
              </a:ext>
            </a:extLst>
          </p:cNvPr>
          <p:cNvSpPr txBox="1">
            <a:spLocks/>
          </p:cNvSpPr>
          <p:nvPr/>
        </p:nvSpPr>
        <p:spPr>
          <a:xfrm>
            <a:off x="5472804" y="2868465"/>
            <a:ext cx="1539249" cy="1208401"/>
          </a:xfrm>
          <a:prstGeom prst="rect">
            <a:avLst/>
          </a:prstGeom>
        </p:spPr>
        <p:txBody>
          <a:bodyPr anchor="ctr"/>
          <a:lstStyle>
            <a:lvl1pPr algn="l" defTabSz="514350" rtl="0" eaLnBrk="1" latinLnBrk="0" hangingPunct="1">
              <a:lnSpc>
                <a:spcPts val="2531"/>
              </a:lnSpc>
              <a:spcBef>
                <a:spcPct val="0"/>
              </a:spcBef>
              <a:buNone/>
              <a:defRPr sz="1631" b="1" kern="1200" baseline="0">
                <a:solidFill>
                  <a:schemeClr val="bg1"/>
                </a:solidFill>
                <a:latin typeface="Arial Narrow" panose="020B0606020202030204" pitchFamily="34" charset="0"/>
                <a:ea typeface="+mj-ea"/>
                <a:cs typeface="+mj-cs"/>
              </a:defRPr>
            </a:lvl1pPr>
          </a:lstStyle>
          <a:p>
            <a:r>
              <a:rPr lang="es-ES"/>
              <a:t>05</a:t>
            </a:r>
            <a:endParaRPr lang="es-ES" dirty="0"/>
          </a:p>
        </p:txBody>
      </p:sp>
      <p:graphicFrame>
        <p:nvGraphicFramePr>
          <p:cNvPr id="11" name="Chart 10">
            <a:extLst>
              <a:ext uri="{FF2B5EF4-FFF2-40B4-BE49-F238E27FC236}">
                <a16:creationId xmlns="" xmlns:a16="http://schemas.microsoft.com/office/drawing/2014/main" id="{22B69C77-0A50-462C-85ED-F0AD73DC1E08}"/>
              </a:ext>
            </a:extLst>
          </p:cNvPr>
          <p:cNvGraphicFramePr/>
          <p:nvPr>
            <p:extLst>
              <p:ext uri="{D42A27DB-BD31-4B8C-83A1-F6EECF244321}">
                <p14:modId xmlns:p14="http://schemas.microsoft.com/office/powerpoint/2010/main" val="2203466099"/>
              </p:ext>
            </p:extLst>
          </p:nvPr>
        </p:nvGraphicFramePr>
        <p:xfrm>
          <a:off x="510353" y="2920951"/>
          <a:ext cx="4462150" cy="3936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9083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a:t>
            </a:r>
            <a:endParaRPr lang="en-US" dirty="0"/>
          </a:p>
        </p:txBody>
      </p:sp>
      <p:sp>
        <p:nvSpPr>
          <p:cNvPr id="7" name="Rectangle 6"/>
          <p:cNvSpPr/>
          <p:nvPr/>
        </p:nvSpPr>
        <p:spPr>
          <a:xfrm>
            <a:off x="244270" y="1894647"/>
            <a:ext cx="4327730" cy="2308324"/>
          </a:xfrm>
          <a:prstGeom prst="rect">
            <a:avLst/>
          </a:prstGeom>
        </p:spPr>
        <p:txBody>
          <a:bodyPr wrap="square">
            <a:spAutoFit/>
          </a:bodyPr>
          <a:lstStyle/>
          <a:p>
            <a:r>
              <a:rPr lang="en-US" dirty="0">
                <a:solidFill>
                  <a:srgbClr val="58585A"/>
                </a:solidFill>
                <a:latin typeface="Arial Narrow" panose="020B0606020202030204" pitchFamily="34" charset="0"/>
              </a:rPr>
              <a:t>Respondents in the South were more likely to have come to Libya with the </a:t>
            </a:r>
            <a:r>
              <a:rPr lang="en-US" b="1" dirty="0">
                <a:solidFill>
                  <a:srgbClr val="58585A"/>
                </a:solidFill>
                <a:latin typeface="Arial Narrow" panose="020B0606020202030204" pitchFamily="34" charset="0"/>
              </a:rPr>
              <a:t>plan to return home after a short amount of time </a:t>
            </a:r>
            <a:r>
              <a:rPr lang="en-US" dirty="0">
                <a:solidFill>
                  <a:srgbClr val="58585A"/>
                </a:solidFill>
                <a:latin typeface="Arial Narrow" panose="020B0606020202030204" pitchFamily="34" charset="0"/>
              </a:rPr>
              <a:t>(14% vs. 8% </a:t>
            </a:r>
            <a:r>
              <a:rPr lang="en-US" dirty="0" err="1">
                <a:solidFill>
                  <a:srgbClr val="58585A"/>
                </a:solidFill>
                <a:latin typeface="Arial Narrow" panose="020B0606020202030204" pitchFamily="34" charset="0"/>
              </a:rPr>
              <a:t>oa</a:t>
            </a:r>
            <a:r>
              <a:rPr lang="en-US" dirty="0">
                <a:solidFill>
                  <a:srgbClr val="58585A"/>
                </a:solidFill>
                <a:latin typeface="Arial Narrow" panose="020B0606020202030204" pitchFamily="34" charset="0"/>
              </a:rPr>
              <a:t>)</a:t>
            </a:r>
            <a:endParaRPr lang="en-US" dirty="0">
              <a:solidFill>
                <a:srgbClr val="ED4949"/>
              </a:solidFill>
              <a:latin typeface="Arial Narrow" panose="020B0606020202030204" pitchFamily="34" charset="0"/>
            </a:endParaRPr>
          </a:p>
          <a:p>
            <a:endParaRPr lang="en-US" dirty="0" smtClean="0">
              <a:solidFill>
                <a:srgbClr val="58585A"/>
              </a:solidFill>
              <a:latin typeface="Arial Narrow" panose="020B0606020202030204" pitchFamily="34" charset="0"/>
            </a:endParaRPr>
          </a:p>
          <a:p>
            <a:r>
              <a:rPr lang="en-US" dirty="0" smtClean="0">
                <a:solidFill>
                  <a:srgbClr val="58585A"/>
                </a:solidFill>
                <a:latin typeface="Arial Narrow" panose="020B0606020202030204" pitchFamily="34" charset="0"/>
              </a:rPr>
              <a:t>A higher % </a:t>
            </a:r>
            <a:r>
              <a:rPr lang="en-US" dirty="0">
                <a:solidFill>
                  <a:srgbClr val="58585A"/>
                </a:solidFill>
                <a:latin typeface="Arial Narrow" panose="020B0606020202030204" pitchFamily="34" charset="0"/>
              </a:rPr>
              <a:t>of respondents in the </a:t>
            </a:r>
            <a:r>
              <a:rPr lang="en-US" dirty="0" smtClean="0">
                <a:solidFill>
                  <a:srgbClr val="58585A"/>
                </a:solidFill>
                <a:latin typeface="Arial Narrow" panose="020B0606020202030204" pitchFamily="34" charset="0"/>
              </a:rPr>
              <a:t>South intended to </a:t>
            </a:r>
            <a:r>
              <a:rPr lang="en-US" b="1" dirty="0" smtClean="0">
                <a:solidFill>
                  <a:srgbClr val="58585A"/>
                </a:solidFill>
                <a:latin typeface="Arial Narrow" panose="020B0606020202030204" pitchFamily="34" charset="0"/>
              </a:rPr>
              <a:t>move to another location in Libya </a:t>
            </a:r>
            <a:r>
              <a:rPr lang="en-US" dirty="0" smtClean="0">
                <a:solidFill>
                  <a:srgbClr val="58585A"/>
                </a:solidFill>
                <a:latin typeface="Arial Narrow" panose="020B0606020202030204" pitchFamily="34" charset="0"/>
              </a:rPr>
              <a:t>in the next 6 months than in other regions (21% vs. 15% </a:t>
            </a:r>
            <a:r>
              <a:rPr lang="en-US" dirty="0" err="1" smtClean="0">
                <a:solidFill>
                  <a:srgbClr val="58585A"/>
                </a:solidFill>
                <a:latin typeface="Arial Narrow" panose="020B0606020202030204" pitchFamily="34" charset="0"/>
              </a:rPr>
              <a:t>oa</a:t>
            </a:r>
            <a:r>
              <a:rPr lang="en-US" dirty="0" smtClean="0">
                <a:solidFill>
                  <a:srgbClr val="58585A"/>
                </a:solidFill>
                <a:latin typeface="Arial Narrow" panose="020B0606020202030204" pitchFamily="34" charset="0"/>
              </a:rPr>
              <a:t>)</a:t>
            </a:r>
          </a:p>
          <a:p>
            <a:endParaRPr lang="en-US" dirty="0">
              <a:solidFill>
                <a:srgbClr val="58585A"/>
              </a:solidFill>
              <a:latin typeface="Arial Narrow" panose="020B0606020202030204" pitchFamily="34" charset="0"/>
            </a:endParaRPr>
          </a:p>
        </p:txBody>
      </p:sp>
      <p:sp>
        <p:nvSpPr>
          <p:cNvPr id="8" name="Subtitle 2">
            <a:extLst>
              <a:ext uri="{FF2B5EF4-FFF2-40B4-BE49-F238E27FC236}">
                <a16:creationId xmlns="" xmlns:a16="http://schemas.microsoft.com/office/drawing/2014/main" id="{1306C195-32D5-444D-8360-E3EDD0683529}"/>
              </a:ext>
            </a:extLst>
          </p:cNvPr>
          <p:cNvSpPr>
            <a:spLocks noGrp="1"/>
          </p:cNvSpPr>
          <p:nvPr>
            <p:ph type="subTitle" idx="1"/>
          </p:nvPr>
        </p:nvSpPr>
        <p:spPr>
          <a:xfrm>
            <a:off x="386176" y="1368716"/>
            <a:ext cx="8087840" cy="525931"/>
          </a:xfrm>
        </p:spPr>
        <p:txBody>
          <a:bodyPr/>
          <a:lstStyle/>
          <a:p>
            <a:pPr marL="0" lvl="0" indent="0">
              <a:buNone/>
            </a:pPr>
            <a:r>
              <a:rPr lang="en-US" sz="2400" b="1" dirty="0">
                <a:solidFill>
                  <a:srgbClr val="EE5859"/>
                </a:solidFill>
                <a:latin typeface="Arial Narrow" panose="020B0606020202030204" pitchFamily="34" charset="0"/>
              </a:rPr>
              <a:t>South </a:t>
            </a:r>
          </a:p>
          <a:p>
            <a:pPr marL="0" indent="0">
              <a:buNone/>
            </a:pPr>
            <a:endParaRPr lang="en-US" sz="2400" dirty="0">
              <a:solidFill>
                <a:srgbClr val="FF0000"/>
              </a:solidFill>
            </a:endParaRPr>
          </a:p>
        </p:txBody>
      </p:sp>
      <p:graphicFrame>
        <p:nvGraphicFramePr>
          <p:cNvPr id="11" name="Chart 10"/>
          <p:cNvGraphicFramePr/>
          <p:nvPr>
            <p:extLst>
              <p:ext uri="{D42A27DB-BD31-4B8C-83A1-F6EECF244321}">
                <p14:modId xmlns:p14="http://schemas.microsoft.com/office/powerpoint/2010/main" val="37831067"/>
              </p:ext>
            </p:extLst>
          </p:nvPr>
        </p:nvGraphicFramePr>
        <p:xfrm>
          <a:off x="244270" y="4123529"/>
          <a:ext cx="5429253" cy="273447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 xmlns:a16="http://schemas.microsoft.com/office/drawing/2014/main" id="{6ADC8D84-EEE3-4CED-BC5C-574E7547080B}"/>
              </a:ext>
            </a:extLst>
          </p:cNvPr>
          <p:cNvSpPr/>
          <p:nvPr/>
        </p:nvSpPr>
        <p:spPr>
          <a:xfrm>
            <a:off x="4959927" y="1830807"/>
            <a:ext cx="4222987" cy="2462213"/>
          </a:xfrm>
          <a:prstGeom prst="rect">
            <a:avLst/>
          </a:prstGeom>
        </p:spPr>
        <p:txBody>
          <a:bodyPr wrap="square">
            <a:spAutoFit/>
          </a:bodyPr>
          <a:lstStyle/>
          <a:p>
            <a:r>
              <a:rPr lang="en-US" dirty="0">
                <a:solidFill>
                  <a:srgbClr val="58585A"/>
                </a:solidFill>
                <a:latin typeface="Arial Narrow" panose="020B0606020202030204" pitchFamily="34" charset="0"/>
              </a:rPr>
              <a:t>Of the </a:t>
            </a:r>
            <a:r>
              <a:rPr lang="en-US" dirty="0" smtClean="0">
                <a:solidFill>
                  <a:srgbClr val="58585A"/>
                </a:solidFill>
                <a:latin typeface="Arial Narrow" panose="020B0606020202030204" pitchFamily="34" charset="0"/>
              </a:rPr>
              <a:t>38% </a:t>
            </a:r>
            <a:r>
              <a:rPr lang="en-US" dirty="0">
                <a:solidFill>
                  <a:srgbClr val="58585A"/>
                </a:solidFill>
                <a:latin typeface="Arial Narrow" panose="020B0606020202030204" pitchFamily="34" charset="0"/>
              </a:rPr>
              <a:t>that </a:t>
            </a:r>
            <a:r>
              <a:rPr lang="en-US" dirty="0" smtClean="0">
                <a:solidFill>
                  <a:srgbClr val="58585A"/>
                </a:solidFill>
                <a:latin typeface="Arial Narrow" panose="020B0606020202030204" pitchFamily="34" charset="0"/>
              </a:rPr>
              <a:t>intend to </a:t>
            </a:r>
            <a:r>
              <a:rPr lang="en-US" dirty="0">
                <a:solidFill>
                  <a:srgbClr val="58585A"/>
                </a:solidFill>
                <a:latin typeface="Arial Narrow" panose="020B0606020202030204" pitchFamily="34" charset="0"/>
              </a:rPr>
              <a:t>leave Libya, 50% </a:t>
            </a:r>
            <a:r>
              <a:rPr lang="en-US" dirty="0" smtClean="0">
                <a:solidFill>
                  <a:srgbClr val="58585A"/>
                </a:solidFill>
                <a:latin typeface="Arial Narrow" panose="020B0606020202030204" pitchFamily="34" charset="0"/>
              </a:rPr>
              <a:t>intend </a:t>
            </a:r>
            <a:r>
              <a:rPr lang="en-US" dirty="0">
                <a:solidFill>
                  <a:srgbClr val="58585A"/>
                </a:solidFill>
                <a:latin typeface="Arial Narrow" panose="020B0606020202030204" pitchFamily="34" charset="0"/>
              </a:rPr>
              <a:t>to go to </a:t>
            </a:r>
            <a:r>
              <a:rPr lang="en-US" b="1" dirty="0" smtClean="0">
                <a:solidFill>
                  <a:srgbClr val="58585A"/>
                </a:solidFill>
                <a:latin typeface="Arial Narrow" panose="020B0606020202030204" pitchFamily="34" charset="0"/>
              </a:rPr>
              <a:t>Europe </a:t>
            </a:r>
            <a:r>
              <a:rPr lang="en-US" dirty="0" smtClean="0">
                <a:solidFill>
                  <a:srgbClr val="58585A"/>
                </a:solidFill>
                <a:latin typeface="Arial Narrow" panose="020B0606020202030204" pitchFamily="34" charset="0"/>
              </a:rPr>
              <a:t>(lowest % among regions), </a:t>
            </a:r>
            <a:r>
              <a:rPr lang="en-US" dirty="0">
                <a:solidFill>
                  <a:srgbClr val="58585A"/>
                </a:solidFill>
                <a:latin typeface="Arial Narrow" panose="020B0606020202030204" pitchFamily="34" charset="0"/>
              </a:rPr>
              <a:t>44% </a:t>
            </a:r>
            <a:r>
              <a:rPr lang="en-US" dirty="0" smtClean="0">
                <a:solidFill>
                  <a:srgbClr val="58585A"/>
                </a:solidFill>
                <a:latin typeface="Arial Narrow" panose="020B0606020202030204" pitchFamily="34" charset="0"/>
              </a:rPr>
              <a:t>intend </a:t>
            </a:r>
            <a:r>
              <a:rPr lang="en-US" dirty="0">
                <a:solidFill>
                  <a:srgbClr val="58585A"/>
                </a:solidFill>
                <a:latin typeface="Arial Narrow" panose="020B0606020202030204" pitchFamily="34" charset="0"/>
              </a:rPr>
              <a:t>to go </a:t>
            </a:r>
            <a:r>
              <a:rPr lang="en-US" dirty="0" smtClean="0">
                <a:solidFill>
                  <a:srgbClr val="58585A"/>
                </a:solidFill>
                <a:latin typeface="Arial Narrow" panose="020B0606020202030204" pitchFamily="34" charset="0"/>
              </a:rPr>
              <a:t>to their </a:t>
            </a:r>
            <a:r>
              <a:rPr lang="en-US" b="1" dirty="0">
                <a:solidFill>
                  <a:srgbClr val="58585A"/>
                </a:solidFill>
                <a:latin typeface="Arial Narrow" panose="020B0606020202030204" pitchFamily="34" charset="0"/>
              </a:rPr>
              <a:t>home </a:t>
            </a:r>
            <a:r>
              <a:rPr lang="en-US" b="1" dirty="0" smtClean="0">
                <a:solidFill>
                  <a:srgbClr val="58585A"/>
                </a:solidFill>
                <a:latin typeface="Arial Narrow" panose="020B0606020202030204" pitchFamily="34" charset="0"/>
              </a:rPr>
              <a:t>country </a:t>
            </a:r>
            <a:r>
              <a:rPr lang="en-US" dirty="0" smtClean="0">
                <a:solidFill>
                  <a:srgbClr val="58585A"/>
                </a:solidFill>
                <a:latin typeface="Arial Narrow" panose="020B0606020202030204" pitchFamily="34" charset="0"/>
              </a:rPr>
              <a:t>(highest % </a:t>
            </a:r>
            <a:r>
              <a:rPr lang="en-US" dirty="0">
                <a:solidFill>
                  <a:srgbClr val="58585A"/>
                </a:solidFill>
                <a:latin typeface="Arial Narrow" panose="020B0606020202030204" pitchFamily="34" charset="0"/>
              </a:rPr>
              <a:t>among regions): </a:t>
            </a:r>
          </a:p>
          <a:p>
            <a:endParaRPr lang="en-US" sz="3200" dirty="0">
              <a:solidFill>
                <a:srgbClr val="ED4949"/>
              </a:solidFill>
              <a:latin typeface="Arial Narrow" panose="020B0606020202030204" pitchFamily="34" charset="0"/>
            </a:endParaRPr>
          </a:p>
          <a:p>
            <a:endParaRPr lang="en-US" sz="3200" dirty="0">
              <a:solidFill>
                <a:srgbClr val="ED4949"/>
              </a:solidFill>
              <a:latin typeface="Arial Narrow" panose="020B0606020202030204" pitchFamily="34" charset="0"/>
            </a:endParaRPr>
          </a:p>
          <a:p>
            <a:endParaRPr lang="en-US" dirty="0">
              <a:solidFill>
                <a:srgbClr val="ED4949"/>
              </a:solidFill>
              <a:latin typeface="Arial Narrow" panose="020B0606020202030204" pitchFamily="34" charset="0"/>
            </a:endParaRPr>
          </a:p>
        </p:txBody>
      </p:sp>
      <p:graphicFrame>
        <p:nvGraphicFramePr>
          <p:cNvPr id="10" name="Chart 9">
            <a:extLst>
              <a:ext uri="{FF2B5EF4-FFF2-40B4-BE49-F238E27FC236}">
                <a16:creationId xmlns="" xmlns:a16="http://schemas.microsoft.com/office/drawing/2014/main" id="{CBFFE403-FCC6-41A6-9BEE-D636F8331E9F}"/>
              </a:ext>
            </a:extLst>
          </p:cNvPr>
          <p:cNvGraphicFramePr/>
          <p:nvPr>
            <p:extLst>
              <p:ext uri="{D42A27DB-BD31-4B8C-83A1-F6EECF244321}">
                <p14:modId xmlns:p14="http://schemas.microsoft.com/office/powerpoint/2010/main" val="1860999916"/>
              </p:ext>
            </p:extLst>
          </p:nvPr>
        </p:nvGraphicFramePr>
        <p:xfrm>
          <a:off x="4855184" y="2734471"/>
          <a:ext cx="4132729" cy="34436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7015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1CC765-D2D8-4288-BBB0-7FA4278B3976}"/>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a:t>
            </a:r>
            <a:endParaRPr lang="x-none" dirty="0"/>
          </a:p>
        </p:txBody>
      </p:sp>
      <p:sp>
        <p:nvSpPr>
          <p:cNvPr id="4" name="Rectangle 3">
            <a:extLst>
              <a:ext uri="{FF2B5EF4-FFF2-40B4-BE49-F238E27FC236}">
                <a16:creationId xmlns="" xmlns:a16="http://schemas.microsoft.com/office/drawing/2014/main" id="{F313A335-80F4-4916-87E6-9E0EC924BFFC}"/>
              </a:ext>
            </a:extLst>
          </p:cNvPr>
          <p:cNvSpPr/>
          <p:nvPr/>
        </p:nvSpPr>
        <p:spPr>
          <a:xfrm>
            <a:off x="386176" y="1905705"/>
            <a:ext cx="8357230" cy="2939266"/>
          </a:xfrm>
          <a:prstGeom prst="rect">
            <a:avLst/>
          </a:prstGeom>
        </p:spPr>
        <p:txBody>
          <a:bodyPr wrap="square">
            <a:spAutoFit/>
          </a:bodyPr>
          <a:lstStyle/>
          <a:p>
            <a:pPr>
              <a:lnSpc>
                <a:spcPct val="100000"/>
              </a:lnSpc>
            </a:pPr>
            <a:endParaRPr lang="en-US" dirty="0"/>
          </a:p>
          <a:p>
            <a:pPr marL="342900" indent="-342900">
              <a:lnSpc>
                <a:spcPct val="100000"/>
              </a:lnSpc>
              <a:buFont typeface="Arial" panose="020B0604020202020204" pitchFamily="34" charset="0"/>
              <a:buChar char="•"/>
            </a:pPr>
            <a:r>
              <a:rPr lang="en-US" dirty="0">
                <a:solidFill>
                  <a:srgbClr val="58585A"/>
                </a:solidFill>
                <a:latin typeface="Arial Narrow" panose="020B0606020202030204" pitchFamily="34" charset="0"/>
              </a:rPr>
              <a:t>Relatively </a:t>
            </a:r>
            <a:r>
              <a:rPr lang="en-US" b="1" dirty="0">
                <a:solidFill>
                  <a:srgbClr val="58585A"/>
                </a:solidFill>
                <a:latin typeface="Arial Narrow" panose="020B0606020202030204" pitchFamily="34" charset="0"/>
              </a:rPr>
              <a:t>low proportion </a:t>
            </a:r>
            <a:r>
              <a:rPr lang="en-US" dirty="0">
                <a:solidFill>
                  <a:srgbClr val="58585A"/>
                </a:solidFill>
                <a:latin typeface="Arial Narrow" panose="020B0606020202030204" pitchFamily="34" charset="0"/>
              </a:rPr>
              <a:t>of respondents reportedly </a:t>
            </a:r>
            <a:r>
              <a:rPr lang="en-US" b="1" dirty="0" smtClean="0">
                <a:solidFill>
                  <a:srgbClr val="58585A"/>
                </a:solidFill>
                <a:latin typeface="Arial Narrow" panose="020B0606020202030204" pitchFamily="34" charset="0"/>
              </a:rPr>
              <a:t>unemployed </a:t>
            </a:r>
            <a:r>
              <a:rPr lang="en-US" dirty="0" smtClean="0">
                <a:solidFill>
                  <a:srgbClr val="58585A"/>
                </a:solidFill>
                <a:latin typeface="Arial Narrow" panose="020B0606020202030204" pitchFamily="34" charset="0"/>
              </a:rPr>
              <a:t>during preceding 30 days: </a:t>
            </a:r>
            <a:r>
              <a:rPr lang="en-US" b="1" dirty="0">
                <a:solidFill>
                  <a:srgbClr val="EE5859"/>
                </a:solidFill>
                <a:latin typeface="Arial Narrow" panose="020B0606020202030204" pitchFamily="34" charset="0"/>
              </a:rPr>
              <a:t>3</a:t>
            </a:r>
            <a:r>
              <a:rPr lang="en-US" b="1" dirty="0" smtClean="0">
                <a:solidFill>
                  <a:srgbClr val="EE5859"/>
                </a:solidFill>
                <a:latin typeface="Arial Narrow" panose="020B0606020202030204" pitchFamily="34" charset="0"/>
              </a:rPr>
              <a:t>% vs. 6% </a:t>
            </a:r>
            <a:r>
              <a:rPr lang="en-US" b="1" dirty="0" err="1" smtClean="0">
                <a:solidFill>
                  <a:srgbClr val="EE5859"/>
                </a:solidFill>
                <a:latin typeface="Arial Narrow" panose="020B0606020202030204" pitchFamily="34" charset="0"/>
              </a:rPr>
              <a:t>oa</a:t>
            </a:r>
            <a:endParaRPr lang="en-US" b="1" dirty="0">
              <a:solidFill>
                <a:srgbClr val="EE5859"/>
              </a:solidFill>
              <a:latin typeface="Arial Narrow" panose="020B0606020202030204" pitchFamily="34" charset="0"/>
            </a:endParaRPr>
          </a:p>
          <a:p>
            <a:pPr marL="342900" indent="-342900">
              <a:lnSpc>
                <a:spcPct val="100000"/>
              </a:lnSpc>
              <a:buFont typeface="Arial" panose="020B0604020202020204" pitchFamily="34" charset="0"/>
              <a:buChar char="•"/>
            </a:pPr>
            <a:r>
              <a:rPr lang="en-US" b="1" dirty="0">
                <a:solidFill>
                  <a:srgbClr val="58585A"/>
                </a:solidFill>
                <a:latin typeface="Arial Narrow" panose="020B0606020202030204" pitchFamily="34" charset="0"/>
              </a:rPr>
              <a:t>Low percentage</a:t>
            </a:r>
            <a:r>
              <a:rPr lang="en-US" dirty="0">
                <a:solidFill>
                  <a:srgbClr val="58585A"/>
                </a:solidFill>
                <a:latin typeface="Arial Narrow" panose="020B0606020202030204" pitchFamily="34" charset="0"/>
              </a:rPr>
              <a:t> of </a:t>
            </a:r>
            <a:r>
              <a:rPr lang="en-US" b="1" dirty="0">
                <a:solidFill>
                  <a:srgbClr val="58585A"/>
                </a:solidFill>
                <a:latin typeface="Arial Narrow" panose="020B0606020202030204" pitchFamily="34" charset="0"/>
              </a:rPr>
              <a:t>permanent job holders: </a:t>
            </a:r>
            <a:r>
              <a:rPr lang="en-US" b="1" dirty="0">
                <a:solidFill>
                  <a:srgbClr val="EE5859"/>
                </a:solidFill>
                <a:latin typeface="Arial Narrow" panose="020B0606020202030204" pitchFamily="34" charset="0"/>
              </a:rPr>
              <a:t>19</a:t>
            </a:r>
            <a:r>
              <a:rPr lang="en-US" b="1" dirty="0" smtClean="0">
                <a:solidFill>
                  <a:srgbClr val="EE5859"/>
                </a:solidFill>
                <a:latin typeface="Arial Narrow" panose="020B0606020202030204" pitchFamily="34" charset="0"/>
              </a:rPr>
              <a:t>% vs. 31% </a:t>
            </a:r>
            <a:r>
              <a:rPr lang="en-US" b="1" dirty="0" err="1" smtClean="0">
                <a:solidFill>
                  <a:srgbClr val="EE5859"/>
                </a:solidFill>
                <a:latin typeface="Arial Narrow" panose="020B0606020202030204" pitchFamily="34" charset="0"/>
              </a:rPr>
              <a:t>oa</a:t>
            </a:r>
            <a:endParaRPr lang="en-US" b="1" dirty="0" smtClean="0">
              <a:solidFill>
                <a:srgbClr val="EE5859"/>
              </a:solidFill>
              <a:latin typeface="Arial Narrow" panose="020B0606020202030204" pitchFamily="34" charset="0"/>
            </a:endParaRPr>
          </a:p>
          <a:p>
            <a:pPr marL="342900" indent="-342900">
              <a:buFont typeface="Arial" panose="020B0604020202020204" pitchFamily="34" charset="0"/>
              <a:buChar char="•"/>
            </a:pPr>
            <a:r>
              <a:rPr lang="en-US" dirty="0" smtClean="0">
                <a:solidFill>
                  <a:srgbClr val="58585A"/>
                </a:solidFill>
                <a:latin typeface="Arial Narrow" panose="020B0606020202030204" pitchFamily="34" charset="0"/>
              </a:rPr>
              <a:t>A </a:t>
            </a:r>
            <a:r>
              <a:rPr lang="en-US" b="1" dirty="0" smtClean="0">
                <a:solidFill>
                  <a:srgbClr val="58585A"/>
                </a:solidFill>
                <a:latin typeface="Arial Narrow" panose="020B0606020202030204" pitchFamily="34" charset="0"/>
              </a:rPr>
              <a:t>higher percentage</a:t>
            </a:r>
            <a:r>
              <a:rPr lang="en-US" dirty="0" smtClean="0">
                <a:solidFill>
                  <a:srgbClr val="58585A"/>
                </a:solidFill>
                <a:latin typeface="Arial Narrow" panose="020B0606020202030204" pitchFamily="34" charset="0"/>
              </a:rPr>
              <a:t> were engaged </a:t>
            </a:r>
            <a:r>
              <a:rPr lang="en-US" dirty="0">
                <a:solidFill>
                  <a:srgbClr val="58585A"/>
                </a:solidFill>
                <a:latin typeface="Arial Narrow" panose="020B0606020202030204" pitchFamily="34" charset="0"/>
              </a:rPr>
              <a:t>in </a:t>
            </a:r>
            <a:r>
              <a:rPr lang="en-US" b="1" dirty="0">
                <a:solidFill>
                  <a:srgbClr val="58585A"/>
                </a:solidFill>
                <a:latin typeface="Arial Narrow" panose="020B0606020202030204" pitchFamily="34" charset="0"/>
              </a:rPr>
              <a:t>daily </a:t>
            </a:r>
            <a:r>
              <a:rPr lang="en-US" b="1" dirty="0" err="1" smtClean="0">
                <a:solidFill>
                  <a:srgbClr val="58585A"/>
                </a:solidFill>
                <a:latin typeface="Arial Narrow" panose="020B0606020202030204" pitchFamily="34" charset="0"/>
              </a:rPr>
              <a:t>labour</a:t>
            </a:r>
            <a:r>
              <a:rPr lang="en-US" b="1" dirty="0" smtClean="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during preceding 30 </a:t>
            </a:r>
            <a:r>
              <a:rPr lang="en-US" dirty="0" smtClean="0">
                <a:solidFill>
                  <a:srgbClr val="58585A"/>
                </a:solidFill>
                <a:latin typeface="Arial Narrow" panose="020B0606020202030204" pitchFamily="34" charset="0"/>
              </a:rPr>
              <a:t>days</a:t>
            </a:r>
            <a:r>
              <a:rPr lang="en-US" b="1" dirty="0" smtClean="0">
                <a:solidFill>
                  <a:srgbClr val="58585A"/>
                </a:solidFill>
                <a:latin typeface="Arial Narrow" panose="020B0606020202030204" pitchFamily="34" charset="0"/>
              </a:rPr>
              <a:t>:                     </a:t>
            </a:r>
            <a:r>
              <a:rPr lang="en-US" b="1" dirty="0" smtClean="0">
                <a:solidFill>
                  <a:srgbClr val="EE5859"/>
                </a:solidFill>
                <a:latin typeface="Arial Narrow" panose="020B0606020202030204" pitchFamily="34" charset="0"/>
              </a:rPr>
              <a:t>46% </a:t>
            </a:r>
            <a:r>
              <a:rPr lang="en-US" b="1" dirty="0">
                <a:solidFill>
                  <a:srgbClr val="EE5859"/>
                </a:solidFill>
                <a:latin typeface="Arial Narrow" panose="020B0606020202030204" pitchFamily="34" charset="0"/>
              </a:rPr>
              <a:t>vs. </a:t>
            </a:r>
            <a:r>
              <a:rPr lang="en-US" b="1" dirty="0" smtClean="0">
                <a:solidFill>
                  <a:srgbClr val="EE5859"/>
                </a:solidFill>
                <a:latin typeface="Arial Narrow" panose="020B0606020202030204" pitchFamily="34" charset="0"/>
              </a:rPr>
              <a:t>42% </a:t>
            </a:r>
            <a:r>
              <a:rPr lang="en-US" b="1" dirty="0" err="1">
                <a:solidFill>
                  <a:srgbClr val="EE5859"/>
                </a:solidFill>
                <a:latin typeface="Arial Narrow" panose="020B0606020202030204" pitchFamily="34" charset="0"/>
              </a:rPr>
              <a:t>oa</a:t>
            </a:r>
            <a:endParaRPr lang="en-US" b="1" dirty="0">
              <a:solidFill>
                <a:srgbClr val="EE5859"/>
              </a:solidFill>
              <a:latin typeface="Arial Narrow" panose="020B0606020202030204" pitchFamily="34" charset="0"/>
            </a:endParaRPr>
          </a:p>
          <a:p>
            <a:pPr marL="342900" indent="-342900">
              <a:buFont typeface="Arial" panose="020B0604020202020204" pitchFamily="34" charset="0"/>
              <a:buChar char="•"/>
            </a:pPr>
            <a:endParaRPr lang="en-US" dirty="0">
              <a:solidFill>
                <a:srgbClr val="ED4949"/>
              </a:solidFill>
              <a:latin typeface="Arial Narrow" panose="020B0606020202030204" pitchFamily="34" charset="0"/>
            </a:endParaRPr>
          </a:p>
          <a:p>
            <a:pPr marL="342900" lvl="0" indent="-342900" defTabSz="514350">
              <a:spcBef>
                <a:spcPts val="563"/>
              </a:spcBef>
              <a:buFont typeface="Arial" panose="020B0604020202020204" pitchFamily="34" charset="0"/>
              <a:buChar char="•"/>
            </a:pPr>
            <a:r>
              <a:rPr lang="en-US" dirty="0">
                <a:solidFill>
                  <a:srgbClr val="58585A"/>
                </a:solidFill>
                <a:latin typeface="Arial Narrow" panose="020B0606020202030204" pitchFamily="34" charset="0"/>
              </a:rPr>
              <a:t>Relatively high percentage use livelihood coping strategies in order to </a:t>
            </a:r>
            <a:r>
              <a:rPr lang="en-US" b="1" dirty="0" smtClean="0">
                <a:solidFill>
                  <a:srgbClr val="58585A"/>
                </a:solidFill>
                <a:latin typeface="Arial Narrow" panose="020B0606020202030204" pitchFamily="34" charset="0"/>
              </a:rPr>
              <a:t>send money to family in country of origin: </a:t>
            </a:r>
            <a:r>
              <a:rPr lang="en-US" b="1" dirty="0" smtClean="0">
                <a:solidFill>
                  <a:srgbClr val="EE5859"/>
                </a:solidFill>
                <a:latin typeface="Arial Narrow" panose="020B0606020202030204" pitchFamily="34" charset="0"/>
              </a:rPr>
              <a:t>Of those using coping strategies, 68% vs. 49% </a:t>
            </a:r>
            <a:r>
              <a:rPr lang="en-US" b="1" dirty="0" err="1" smtClean="0">
                <a:solidFill>
                  <a:srgbClr val="EE5859"/>
                </a:solidFill>
                <a:latin typeface="Arial Narrow" panose="020B0606020202030204" pitchFamily="34" charset="0"/>
              </a:rPr>
              <a:t>oa</a:t>
            </a:r>
            <a:endParaRPr lang="en-US" b="1" dirty="0" smtClean="0">
              <a:solidFill>
                <a:srgbClr val="EE5859"/>
              </a:solidFill>
              <a:latin typeface="Arial Narrow" panose="020B0606020202030204" pitchFamily="34" charset="0"/>
            </a:endParaRPr>
          </a:p>
          <a:p>
            <a:pPr>
              <a:lnSpc>
                <a:spcPct val="100000"/>
              </a:lnSpc>
            </a:pPr>
            <a:endParaRPr lang="en-US" dirty="0" smtClean="0">
              <a:latin typeface="Arial Narrow" panose="020B0606020202030204" pitchFamily="34" charset="0"/>
            </a:endParaRPr>
          </a:p>
        </p:txBody>
      </p:sp>
      <p:sp>
        <p:nvSpPr>
          <p:cNvPr id="5" name="Subtitle 2">
            <a:extLst>
              <a:ext uri="{FF2B5EF4-FFF2-40B4-BE49-F238E27FC236}">
                <a16:creationId xmlns="" xmlns:a16="http://schemas.microsoft.com/office/drawing/2014/main" id="{4643A645-93AC-4D50-99AB-20E09A1C1282}"/>
              </a:ext>
            </a:extLst>
          </p:cNvPr>
          <p:cNvSpPr>
            <a:spLocks noGrp="1"/>
          </p:cNvSpPr>
          <p:nvPr>
            <p:ph type="subTitle" idx="1"/>
          </p:nvPr>
        </p:nvSpPr>
        <p:spPr>
          <a:xfrm>
            <a:off x="386176" y="1368716"/>
            <a:ext cx="8087840" cy="525931"/>
          </a:xfrm>
        </p:spPr>
        <p:txBody>
          <a:bodyPr/>
          <a:lstStyle/>
          <a:p>
            <a:pPr marL="0" lvl="0" indent="0">
              <a:buNone/>
            </a:pPr>
            <a:r>
              <a:rPr lang="en-US" sz="2400" b="1" dirty="0">
                <a:solidFill>
                  <a:srgbClr val="EE5859"/>
                </a:solidFill>
                <a:latin typeface="Arial Narrow" panose="020B0606020202030204" pitchFamily="34" charset="0"/>
              </a:rPr>
              <a:t>South </a:t>
            </a:r>
          </a:p>
          <a:p>
            <a:pPr marL="0" indent="0">
              <a:buNone/>
            </a:pPr>
            <a:endParaRPr lang="en-US" sz="2400" dirty="0"/>
          </a:p>
        </p:txBody>
      </p:sp>
      <p:graphicFrame>
        <p:nvGraphicFramePr>
          <p:cNvPr id="11" name="Chart 10">
            <a:extLst>
              <a:ext uri="{FF2B5EF4-FFF2-40B4-BE49-F238E27FC236}">
                <a16:creationId xmlns="" xmlns:a16="http://schemas.microsoft.com/office/drawing/2014/main" id="{22B69C77-0A50-462C-85ED-F0AD73DC1E08}"/>
              </a:ext>
            </a:extLst>
          </p:cNvPr>
          <p:cNvGraphicFramePr/>
          <p:nvPr>
            <p:extLst>
              <p:ext uri="{D42A27DB-BD31-4B8C-83A1-F6EECF244321}">
                <p14:modId xmlns:p14="http://schemas.microsoft.com/office/powerpoint/2010/main" val="4247667150"/>
              </p:ext>
            </p:extLst>
          </p:nvPr>
        </p:nvGraphicFramePr>
        <p:xfrm>
          <a:off x="728917" y="3158663"/>
          <a:ext cx="3192433" cy="4229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871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a:t>
            </a:r>
            <a:endParaRPr lang="en-US" sz="3200" dirty="0"/>
          </a:p>
        </p:txBody>
      </p:sp>
      <p:graphicFrame>
        <p:nvGraphicFramePr>
          <p:cNvPr id="6" name="Chart 5"/>
          <p:cNvGraphicFramePr/>
          <p:nvPr>
            <p:extLst>
              <p:ext uri="{D42A27DB-BD31-4B8C-83A1-F6EECF244321}">
                <p14:modId xmlns:p14="http://schemas.microsoft.com/office/powerpoint/2010/main" val="4210495037"/>
              </p:ext>
            </p:extLst>
          </p:nvPr>
        </p:nvGraphicFramePr>
        <p:xfrm>
          <a:off x="5206797" y="3173591"/>
          <a:ext cx="4774163" cy="256228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96898" y="1697205"/>
            <a:ext cx="4327730" cy="3631763"/>
          </a:xfrm>
          <a:prstGeom prst="rect">
            <a:avLst/>
          </a:prstGeom>
        </p:spPr>
        <p:txBody>
          <a:bodyPr wrap="square">
            <a:spAutoFit/>
          </a:bodyPr>
          <a:lstStyle/>
          <a:p>
            <a:pPr>
              <a:lnSpc>
                <a:spcPct val="100000"/>
              </a:lnSpc>
            </a:pPr>
            <a:r>
              <a:rPr lang="en-US" dirty="0">
                <a:solidFill>
                  <a:srgbClr val="585958"/>
                </a:solidFill>
                <a:latin typeface="Arial Narrow" panose="020B0606020202030204" pitchFamily="34" charset="0"/>
              </a:rPr>
              <a:t>Respondents in the East are most likely to </a:t>
            </a:r>
            <a:r>
              <a:rPr lang="en-US" b="1" dirty="0" smtClean="0">
                <a:solidFill>
                  <a:srgbClr val="585958"/>
                </a:solidFill>
                <a:latin typeface="Arial Narrow" panose="020B0606020202030204" pitchFamily="34" charset="0"/>
              </a:rPr>
              <a:t>intend to </a:t>
            </a:r>
            <a:r>
              <a:rPr lang="en-US" b="1" dirty="0">
                <a:solidFill>
                  <a:srgbClr val="585958"/>
                </a:solidFill>
                <a:latin typeface="Arial Narrow" panose="020B0606020202030204" pitchFamily="34" charset="0"/>
              </a:rPr>
              <a:t>stay in </a:t>
            </a:r>
            <a:r>
              <a:rPr lang="en-US" b="1" dirty="0" smtClean="0">
                <a:solidFill>
                  <a:srgbClr val="585958"/>
                </a:solidFill>
                <a:latin typeface="Arial Narrow" panose="020B0606020202030204" pitchFamily="34" charset="0"/>
              </a:rPr>
              <a:t>Libya </a:t>
            </a:r>
            <a:r>
              <a:rPr lang="en-US" dirty="0" smtClean="0">
                <a:solidFill>
                  <a:srgbClr val="585958"/>
                </a:solidFill>
                <a:latin typeface="Arial Narrow" panose="020B0606020202030204" pitchFamily="34" charset="0"/>
              </a:rPr>
              <a:t>during the next 6 months</a:t>
            </a:r>
            <a:r>
              <a:rPr lang="en-US" b="1" dirty="0" smtClean="0">
                <a:solidFill>
                  <a:srgbClr val="585958"/>
                </a:solidFill>
                <a:latin typeface="Arial Narrow" panose="020B0606020202030204" pitchFamily="34" charset="0"/>
              </a:rPr>
              <a:t> </a:t>
            </a:r>
            <a:r>
              <a:rPr lang="en-US" dirty="0">
                <a:solidFill>
                  <a:srgbClr val="585958"/>
                </a:solidFill>
                <a:latin typeface="Arial Narrow" panose="020B0606020202030204" pitchFamily="34" charset="0"/>
              </a:rPr>
              <a:t>(73</a:t>
            </a:r>
            <a:r>
              <a:rPr lang="en-US" dirty="0" smtClean="0">
                <a:solidFill>
                  <a:srgbClr val="585958"/>
                </a:solidFill>
                <a:latin typeface="Arial Narrow" panose="020B0606020202030204" pitchFamily="34" charset="0"/>
              </a:rPr>
              <a:t>% vs. 46% </a:t>
            </a:r>
            <a:r>
              <a:rPr lang="en-US" dirty="0" err="1" smtClean="0">
                <a:solidFill>
                  <a:srgbClr val="585958"/>
                </a:solidFill>
                <a:latin typeface="Arial Narrow" panose="020B0606020202030204" pitchFamily="34" charset="0"/>
              </a:rPr>
              <a:t>oa</a:t>
            </a:r>
            <a:r>
              <a:rPr lang="en-US" dirty="0" smtClean="0">
                <a:solidFill>
                  <a:srgbClr val="585958"/>
                </a:solidFill>
                <a:latin typeface="Arial Narrow" panose="020B0606020202030204" pitchFamily="34" charset="0"/>
              </a:rPr>
              <a:t>)</a:t>
            </a:r>
          </a:p>
          <a:p>
            <a:pPr>
              <a:lnSpc>
                <a:spcPct val="100000"/>
              </a:lnSpc>
            </a:pPr>
            <a:endParaRPr lang="en-US" b="1" dirty="0" smtClean="0">
              <a:solidFill>
                <a:srgbClr val="585958"/>
              </a:solidFill>
              <a:latin typeface="Arial Narrow" panose="020B0606020202030204" pitchFamily="34" charset="0"/>
            </a:endParaRPr>
          </a:p>
          <a:p>
            <a:pPr>
              <a:lnSpc>
                <a:spcPct val="100000"/>
              </a:lnSpc>
            </a:pPr>
            <a:r>
              <a:rPr lang="en-US" dirty="0" smtClean="0">
                <a:solidFill>
                  <a:srgbClr val="585958"/>
                </a:solidFill>
                <a:latin typeface="Arial Narrow" panose="020B0606020202030204" pitchFamily="34" charset="0"/>
              </a:rPr>
              <a:t>Migration intentions are more based on </a:t>
            </a:r>
            <a:r>
              <a:rPr lang="en-US" b="1" dirty="0" smtClean="0">
                <a:solidFill>
                  <a:srgbClr val="585958"/>
                </a:solidFill>
                <a:latin typeface="Arial Narrow" panose="020B0606020202030204" pitchFamily="34" charset="0"/>
              </a:rPr>
              <a:t>employment or economic reasons </a:t>
            </a:r>
            <a:r>
              <a:rPr lang="en-US" dirty="0" smtClean="0">
                <a:solidFill>
                  <a:srgbClr val="585958"/>
                </a:solidFill>
                <a:latin typeface="Arial Narrow" panose="020B0606020202030204" pitchFamily="34" charset="0"/>
              </a:rPr>
              <a:t>than elsewhere (82% vs. 71% </a:t>
            </a:r>
            <a:r>
              <a:rPr lang="en-US" dirty="0" err="1" smtClean="0">
                <a:solidFill>
                  <a:srgbClr val="585958"/>
                </a:solidFill>
                <a:latin typeface="Arial Narrow" panose="020B0606020202030204" pitchFamily="34" charset="0"/>
              </a:rPr>
              <a:t>oa</a:t>
            </a:r>
            <a:r>
              <a:rPr lang="en-US" dirty="0" smtClean="0">
                <a:solidFill>
                  <a:srgbClr val="585958"/>
                </a:solidFill>
                <a:latin typeface="Arial Narrow" panose="020B0606020202030204" pitchFamily="34" charset="0"/>
              </a:rPr>
              <a:t>)</a:t>
            </a:r>
            <a:endParaRPr lang="en-US" dirty="0">
              <a:solidFill>
                <a:srgbClr val="585958"/>
              </a:solidFill>
              <a:latin typeface="Arial Narrow" panose="020B0606020202030204" pitchFamily="34" charset="0"/>
            </a:endParaRPr>
          </a:p>
          <a:p>
            <a:pPr>
              <a:lnSpc>
                <a:spcPct val="100000"/>
              </a:lnSpc>
            </a:pPr>
            <a:endParaRPr lang="en-US" b="1" dirty="0">
              <a:solidFill>
                <a:srgbClr val="585958"/>
              </a:solidFill>
              <a:latin typeface="Arial Narrow" panose="020B0606020202030204" pitchFamily="34" charset="0"/>
            </a:endParaRPr>
          </a:p>
          <a:p>
            <a:pPr>
              <a:lnSpc>
                <a:spcPct val="100000"/>
              </a:lnSpc>
            </a:pPr>
            <a:r>
              <a:rPr lang="en-US" dirty="0" smtClean="0">
                <a:solidFill>
                  <a:srgbClr val="585958"/>
                </a:solidFill>
                <a:latin typeface="Arial Narrow" panose="020B0606020202030204" pitchFamily="34" charset="0"/>
              </a:rPr>
              <a:t>Had </a:t>
            </a:r>
            <a:r>
              <a:rPr lang="en-US" dirty="0">
                <a:solidFill>
                  <a:srgbClr val="585958"/>
                </a:solidFill>
                <a:latin typeface="Arial Narrow" panose="020B0606020202030204" pitchFamily="34" charset="0"/>
              </a:rPr>
              <a:t>the highest percentage of </a:t>
            </a:r>
            <a:r>
              <a:rPr lang="en-US" b="1" dirty="0">
                <a:solidFill>
                  <a:srgbClr val="585958"/>
                </a:solidFill>
                <a:latin typeface="Arial Narrow" panose="020B0606020202030204" pitchFamily="34" charset="0"/>
              </a:rPr>
              <a:t>permanent job holders (46</a:t>
            </a:r>
            <a:r>
              <a:rPr lang="en-US" b="1" dirty="0" smtClean="0">
                <a:solidFill>
                  <a:srgbClr val="585958"/>
                </a:solidFill>
                <a:latin typeface="Arial Narrow" panose="020B0606020202030204" pitchFamily="34" charset="0"/>
              </a:rPr>
              <a:t>% vs. 31% </a:t>
            </a:r>
            <a:r>
              <a:rPr lang="en-US" b="1" dirty="0" err="1" smtClean="0">
                <a:solidFill>
                  <a:srgbClr val="585958"/>
                </a:solidFill>
                <a:latin typeface="Arial Narrow" panose="020B0606020202030204" pitchFamily="34" charset="0"/>
              </a:rPr>
              <a:t>oa</a:t>
            </a:r>
            <a:r>
              <a:rPr lang="en-US" b="1" dirty="0" smtClean="0">
                <a:solidFill>
                  <a:srgbClr val="585958"/>
                </a:solidFill>
                <a:latin typeface="Arial Narrow" panose="020B0606020202030204" pitchFamily="34" charset="0"/>
              </a:rPr>
              <a:t>).</a:t>
            </a:r>
            <a:endParaRPr lang="en-US" b="1" dirty="0">
              <a:solidFill>
                <a:srgbClr val="585958"/>
              </a:solidFill>
              <a:latin typeface="Arial Narrow" panose="020B0606020202030204" pitchFamily="34" charset="0"/>
            </a:endParaRPr>
          </a:p>
          <a:p>
            <a:endParaRPr lang="en-US" sz="3200" dirty="0">
              <a:solidFill>
                <a:srgbClr val="ED4949"/>
              </a:solidFill>
              <a:latin typeface="Arial Narrow" panose="020B0606020202030204" pitchFamily="34" charset="0"/>
            </a:endParaRPr>
          </a:p>
          <a:p>
            <a:endParaRPr lang="en-US" dirty="0">
              <a:solidFill>
                <a:srgbClr val="ED4949"/>
              </a:solidFill>
              <a:latin typeface="Arial Narrow" panose="020B0606020202030204" pitchFamily="34" charset="0"/>
            </a:endParaRPr>
          </a:p>
        </p:txBody>
      </p:sp>
      <p:sp>
        <p:nvSpPr>
          <p:cNvPr id="8" name="Subtitle 2">
            <a:extLst>
              <a:ext uri="{FF2B5EF4-FFF2-40B4-BE49-F238E27FC236}">
                <a16:creationId xmlns="" xmlns:a16="http://schemas.microsoft.com/office/drawing/2014/main" id="{1306C195-32D5-444D-8360-E3EDD0683529}"/>
              </a:ext>
            </a:extLst>
          </p:cNvPr>
          <p:cNvSpPr>
            <a:spLocks noGrp="1"/>
          </p:cNvSpPr>
          <p:nvPr>
            <p:ph type="subTitle" idx="1"/>
          </p:nvPr>
        </p:nvSpPr>
        <p:spPr>
          <a:xfrm>
            <a:off x="386176" y="1313417"/>
            <a:ext cx="8087840" cy="525931"/>
          </a:xfrm>
        </p:spPr>
        <p:txBody>
          <a:bodyPr/>
          <a:lstStyle/>
          <a:p>
            <a:pPr marL="0" lvl="0" indent="0">
              <a:buNone/>
            </a:pPr>
            <a:r>
              <a:rPr lang="en-US" sz="2400" b="1" dirty="0">
                <a:solidFill>
                  <a:srgbClr val="EE5859"/>
                </a:solidFill>
                <a:latin typeface="Arial Narrow" panose="020B0606020202030204" pitchFamily="34" charset="0"/>
              </a:rPr>
              <a:t>East</a:t>
            </a:r>
          </a:p>
          <a:p>
            <a:pPr marL="0" indent="0">
              <a:buNone/>
            </a:pPr>
            <a:endParaRPr lang="en-US" sz="2400" dirty="0">
              <a:solidFill>
                <a:srgbClr val="FF0000"/>
              </a:solidFill>
            </a:endParaRPr>
          </a:p>
        </p:txBody>
      </p:sp>
      <p:graphicFrame>
        <p:nvGraphicFramePr>
          <p:cNvPr id="11" name="Chart 10"/>
          <p:cNvGraphicFramePr/>
          <p:nvPr>
            <p:extLst>
              <p:ext uri="{D42A27DB-BD31-4B8C-83A1-F6EECF244321}">
                <p14:modId xmlns:p14="http://schemas.microsoft.com/office/powerpoint/2010/main" val="3598528237"/>
              </p:ext>
            </p:extLst>
          </p:nvPr>
        </p:nvGraphicFramePr>
        <p:xfrm>
          <a:off x="-49991" y="4468027"/>
          <a:ext cx="6295188" cy="251521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 xmlns:a16="http://schemas.microsoft.com/office/drawing/2014/main" id="{6ADC8D84-EEE3-4CED-BC5C-574E7547080B}"/>
              </a:ext>
            </a:extLst>
          </p:cNvPr>
          <p:cNvSpPr/>
          <p:nvPr/>
        </p:nvSpPr>
        <p:spPr>
          <a:xfrm>
            <a:off x="4875732" y="1710083"/>
            <a:ext cx="4327730" cy="2185214"/>
          </a:xfrm>
          <a:prstGeom prst="rect">
            <a:avLst/>
          </a:prstGeom>
        </p:spPr>
        <p:txBody>
          <a:bodyPr wrap="square">
            <a:spAutoFit/>
          </a:bodyPr>
          <a:lstStyle/>
          <a:p>
            <a:r>
              <a:rPr lang="en-US" dirty="0">
                <a:solidFill>
                  <a:srgbClr val="585958"/>
                </a:solidFill>
                <a:latin typeface="Arial Narrow" panose="020B0606020202030204" pitchFamily="34" charset="0"/>
              </a:rPr>
              <a:t>Of the 23% of people </a:t>
            </a:r>
            <a:r>
              <a:rPr lang="en-US" dirty="0" smtClean="0">
                <a:solidFill>
                  <a:srgbClr val="585958"/>
                </a:solidFill>
                <a:latin typeface="Arial Narrow" panose="020B0606020202030204" pitchFamily="34" charset="0"/>
              </a:rPr>
              <a:t>intending to </a:t>
            </a:r>
            <a:r>
              <a:rPr lang="en-US" dirty="0">
                <a:solidFill>
                  <a:srgbClr val="585958"/>
                </a:solidFill>
                <a:latin typeface="Arial Narrow" panose="020B0606020202030204" pitchFamily="34" charset="0"/>
              </a:rPr>
              <a:t>leave Libya, 59% </a:t>
            </a:r>
            <a:r>
              <a:rPr lang="en-US" dirty="0" smtClean="0">
                <a:solidFill>
                  <a:srgbClr val="585958"/>
                </a:solidFill>
                <a:latin typeface="Arial Narrow" panose="020B0606020202030204" pitchFamily="34" charset="0"/>
              </a:rPr>
              <a:t>intend </a:t>
            </a:r>
            <a:r>
              <a:rPr lang="en-US" dirty="0">
                <a:solidFill>
                  <a:srgbClr val="585958"/>
                </a:solidFill>
                <a:latin typeface="Arial Narrow" panose="020B0606020202030204" pitchFamily="34" charset="0"/>
              </a:rPr>
              <a:t>to go to Europe, 38% </a:t>
            </a:r>
            <a:r>
              <a:rPr lang="en-US" dirty="0" smtClean="0">
                <a:solidFill>
                  <a:srgbClr val="585958"/>
                </a:solidFill>
                <a:latin typeface="Arial Narrow" panose="020B0606020202030204" pitchFamily="34" charset="0"/>
              </a:rPr>
              <a:t>intend </a:t>
            </a:r>
            <a:r>
              <a:rPr lang="en-US" dirty="0">
                <a:solidFill>
                  <a:srgbClr val="585958"/>
                </a:solidFill>
                <a:latin typeface="Arial Narrow" panose="020B0606020202030204" pitchFamily="34" charset="0"/>
              </a:rPr>
              <a:t>to </a:t>
            </a:r>
            <a:r>
              <a:rPr lang="en-US" dirty="0" smtClean="0">
                <a:solidFill>
                  <a:srgbClr val="585958"/>
                </a:solidFill>
                <a:latin typeface="Arial Narrow" panose="020B0606020202030204" pitchFamily="34" charset="0"/>
              </a:rPr>
              <a:t>go back to their </a:t>
            </a:r>
            <a:r>
              <a:rPr lang="en-US" dirty="0">
                <a:solidFill>
                  <a:srgbClr val="585958"/>
                </a:solidFill>
                <a:latin typeface="Arial Narrow" panose="020B0606020202030204" pitchFamily="34" charset="0"/>
              </a:rPr>
              <a:t>home country:</a:t>
            </a:r>
          </a:p>
          <a:p>
            <a:endParaRPr lang="en-US" sz="3200" dirty="0">
              <a:solidFill>
                <a:srgbClr val="ED4949"/>
              </a:solidFill>
              <a:latin typeface="Arial Narrow" panose="020B0606020202030204" pitchFamily="34" charset="0"/>
            </a:endParaRPr>
          </a:p>
          <a:p>
            <a:endParaRPr lang="en-US" sz="3200" dirty="0">
              <a:solidFill>
                <a:srgbClr val="ED4949"/>
              </a:solidFill>
              <a:latin typeface="Arial Narrow" panose="020B0606020202030204" pitchFamily="34" charset="0"/>
            </a:endParaRPr>
          </a:p>
          <a:p>
            <a:endParaRPr lang="en-US" dirty="0">
              <a:solidFill>
                <a:srgbClr val="ED4949"/>
              </a:solidFill>
              <a:latin typeface="Arial Narrow" panose="020B0606020202030204" pitchFamily="34" charset="0"/>
            </a:endParaRPr>
          </a:p>
        </p:txBody>
      </p:sp>
      <p:graphicFrame>
        <p:nvGraphicFramePr>
          <p:cNvPr id="10" name="Chart 9">
            <a:extLst>
              <a:ext uri="{FF2B5EF4-FFF2-40B4-BE49-F238E27FC236}">
                <a16:creationId xmlns="" xmlns:a16="http://schemas.microsoft.com/office/drawing/2014/main" id="{9191978B-6D16-40A2-A6B4-73B56625C76A}"/>
              </a:ext>
            </a:extLst>
          </p:cNvPr>
          <p:cNvGraphicFramePr/>
          <p:nvPr>
            <p:extLst>
              <p:ext uri="{D42A27DB-BD31-4B8C-83A1-F6EECF244321}">
                <p14:modId xmlns:p14="http://schemas.microsoft.com/office/powerpoint/2010/main" val="4058088367"/>
              </p:ext>
            </p:extLst>
          </p:nvPr>
        </p:nvGraphicFramePr>
        <p:xfrm>
          <a:off x="4671893" y="2732929"/>
          <a:ext cx="4132729" cy="34436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730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2B4562-A2B4-4458-A378-C8A739C4926D}"/>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a:t>
            </a:r>
            <a:endParaRPr lang="x-none" dirty="0"/>
          </a:p>
        </p:txBody>
      </p:sp>
      <p:sp>
        <p:nvSpPr>
          <p:cNvPr id="4" name="Subtitle 2">
            <a:extLst>
              <a:ext uri="{FF2B5EF4-FFF2-40B4-BE49-F238E27FC236}">
                <a16:creationId xmlns="" xmlns:a16="http://schemas.microsoft.com/office/drawing/2014/main" id="{836368EB-D994-4CDD-BDB1-5FEB568CA4D8}"/>
              </a:ext>
            </a:extLst>
          </p:cNvPr>
          <p:cNvSpPr>
            <a:spLocks noGrp="1"/>
          </p:cNvSpPr>
          <p:nvPr>
            <p:ph type="subTitle" idx="1"/>
          </p:nvPr>
        </p:nvSpPr>
        <p:spPr>
          <a:xfrm>
            <a:off x="386176" y="1324307"/>
            <a:ext cx="8585296" cy="684980"/>
          </a:xfrm>
        </p:spPr>
        <p:txBody>
          <a:bodyPr/>
          <a:lstStyle/>
          <a:p>
            <a:pPr marL="0" indent="0">
              <a:buNone/>
            </a:pPr>
            <a:r>
              <a:rPr lang="en-US" sz="2400" b="1" dirty="0">
                <a:solidFill>
                  <a:srgbClr val="EE5859"/>
                </a:solidFill>
                <a:latin typeface="Arial Narrow" panose="020B0606020202030204" pitchFamily="34" charset="0"/>
              </a:rPr>
              <a:t>Vulnerability and risk across Libya </a:t>
            </a:r>
          </a:p>
        </p:txBody>
      </p:sp>
      <p:sp>
        <p:nvSpPr>
          <p:cNvPr id="5" name="Rectangle 4">
            <a:extLst>
              <a:ext uri="{FF2B5EF4-FFF2-40B4-BE49-F238E27FC236}">
                <a16:creationId xmlns="" xmlns:a16="http://schemas.microsoft.com/office/drawing/2014/main" id="{FB2064DB-91D2-4876-9B83-75ACBB84AAF4}"/>
              </a:ext>
            </a:extLst>
          </p:cNvPr>
          <p:cNvSpPr/>
          <p:nvPr/>
        </p:nvSpPr>
        <p:spPr>
          <a:xfrm>
            <a:off x="581486" y="1866674"/>
            <a:ext cx="8020975" cy="369332"/>
          </a:xfrm>
          <a:prstGeom prst="rect">
            <a:avLst/>
          </a:prstGeom>
        </p:spPr>
        <p:txBody>
          <a:bodyPr wrap="square">
            <a:spAutoFit/>
          </a:bodyPr>
          <a:lstStyle/>
          <a:p>
            <a:pPr marL="342900" indent="-342900">
              <a:lnSpc>
                <a:spcPct val="100000"/>
              </a:lnSpc>
              <a:buFont typeface="Arial" panose="020B0604020202020204" pitchFamily="34" charset="0"/>
              <a:buChar char="•"/>
            </a:pPr>
            <a:r>
              <a:rPr lang="en-US" dirty="0" smtClean="0">
                <a:solidFill>
                  <a:srgbClr val="585958"/>
                </a:solidFill>
                <a:latin typeface="Arial Narrow" panose="020B0606020202030204" pitchFamily="34" charset="0"/>
              </a:rPr>
              <a:t>A higher proportion of respondents </a:t>
            </a:r>
            <a:r>
              <a:rPr lang="en-US" dirty="0">
                <a:solidFill>
                  <a:srgbClr val="585958"/>
                </a:solidFill>
                <a:latin typeface="Arial Narrow" panose="020B0606020202030204" pitchFamily="34" charset="0"/>
              </a:rPr>
              <a:t>reported </a:t>
            </a:r>
            <a:r>
              <a:rPr lang="en-US" b="1" dirty="0">
                <a:solidFill>
                  <a:srgbClr val="585958"/>
                </a:solidFill>
                <a:latin typeface="Arial Narrow" panose="020B0606020202030204" pitchFamily="34" charset="0"/>
              </a:rPr>
              <a:t>feeling in danger </a:t>
            </a:r>
            <a:r>
              <a:rPr lang="en-US" dirty="0">
                <a:solidFill>
                  <a:srgbClr val="585958"/>
                </a:solidFill>
                <a:latin typeface="Arial Narrow" panose="020B0606020202030204" pitchFamily="34" charset="0"/>
              </a:rPr>
              <a:t>in </a:t>
            </a:r>
            <a:r>
              <a:rPr lang="en-US" b="1" dirty="0" smtClean="0">
                <a:solidFill>
                  <a:srgbClr val="585958"/>
                </a:solidFill>
                <a:latin typeface="Arial Narrow" panose="020B0606020202030204" pitchFamily="34" charset="0"/>
              </a:rPr>
              <a:t>West </a:t>
            </a:r>
            <a:r>
              <a:rPr lang="en-US" b="1" dirty="0">
                <a:solidFill>
                  <a:srgbClr val="585958"/>
                </a:solidFill>
                <a:latin typeface="Arial Narrow" panose="020B0606020202030204" pitchFamily="34" charset="0"/>
              </a:rPr>
              <a:t>Libya</a:t>
            </a:r>
            <a:r>
              <a:rPr lang="en-US" dirty="0">
                <a:solidFill>
                  <a:srgbClr val="585958"/>
                </a:solidFill>
                <a:latin typeface="Arial Narrow" panose="020B0606020202030204" pitchFamily="34" charset="0"/>
              </a:rPr>
              <a:t>:</a:t>
            </a:r>
          </a:p>
        </p:txBody>
      </p:sp>
      <p:graphicFrame>
        <p:nvGraphicFramePr>
          <p:cNvPr id="8" name="Chart 7">
            <a:extLst>
              <a:ext uri="{FF2B5EF4-FFF2-40B4-BE49-F238E27FC236}">
                <a16:creationId xmlns="" xmlns:a16="http://schemas.microsoft.com/office/drawing/2014/main" id="{B16F3F45-14F4-4833-A9ED-E7E6B552D576}"/>
              </a:ext>
            </a:extLst>
          </p:cNvPr>
          <p:cNvGraphicFramePr/>
          <p:nvPr>
            <p:extLst>
              <p:ext uri="{D42A27DB-BD31-4B8C-83A1-F6EECF244321}">
                <p14:modId xmlns:p14="http://schemas.microsoft.com/office/powerpoint/2010/main" val="2983369344"/>
              </p:ext>
            </p:extLst>
          </p:nvPr>
        </p:nvGraphicFramePr>
        <p:xfrm>
          <a:off x="1519238" y="2622884"/>
          <a:ext cx="6096000" cy="3363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24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942C8-36ED-44EF-A1B9-C58E12A013E7}"/>
              </a:ext>
            </a:extLst>
          </p:cNvPr>
          <p:cNvSpPr>
            <a:spLocks noGrp="1"/>
          </p:cNvSpPr>
          <p:nvPr>
            <p:ph type="ctrTitle"/>
          </p:nvPr>
        </p:nvSpPr>
        <p:spPr>
          <a:xfrm>
            <a:off x="170803" y="2028918"/>
            <a:ext cx="2325488" cy="1875865"/>
          </a:xfrm>
        </p:spPr>
        <p:txBody>
          <a:bodyPr/>
          <a:lstStyle/>
          <a:p>
            <a:r>
              <a:rPr lang="en-US" dirty="0"/>
              <a:t>Coordination Framework</a:t>
            </a:r>
          </a:p>
        </p:txBody>
      </p:sp>
      <p:sp>
        <p:nvSpPr>
          <p:cNvPr id="5" name="Subtitle 2">
            <a:extLst>
              <a:ext uri="{FF2B5EF4-FFF2-40B4-BE49-F238E27FC236}">
                <a16:creationId xmlns="" xmlns:a16="http://schemas.microsoft.com/office/drawing/2014/main" id="{69F96C1E-F245-48AB-8C90-8DEA5BBA0CA3}"/>
              </a:ext>
            </a:extLst>
          </p:cNvPr>
          <p:cNvSpPr txBox="1">
            <a:spLocks/>
          </p:cNvSpPr>
          <p:nvPr/>
        </p:nvSpPr>
        <p:spPr>
          <a:xfrm>
            <a:off x="3672732" y="65258"/>
            <a:ext cx="2249021" cy="39444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700" b="1" kern="1200" baseline="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783">
              <a:spcBef>
                <a:spcPts val="751"/>
              </a:spcBef>
            </a:pPr>
            <a:r>
              <a:rPr lang="es-ES" sz="1800" u="sng" dirty="0" err="1"/>
              <a:t>Design</a:t>
            </a:r>
            <a:endParaRPr lang="es-ES" sz="1800" u="sng" dirty="0"/>
          </a:p>
        </p:txBody>
      </p:sp>
      <p:sp>
        <p:nvSpPr>
          <p:cNvPr id="6" name="Text Placeholder 3">
            <a:extLst>
              <a:ext uri="{FF2B5EF4-FFF2-40B4-BE49-F238E27FC236}">
                <a16:creationId xmlns="" xmlns:a16="http://schemas.microsoft.com/office/drawing/2014/main" id="{B63F6CF5-0726-4B28-95EA-161FD2B3CAAE}"/>
              </a:ext>
            </a:extLst>
          </p:cNvPr>
          <p:cNvSpPr txBox="1">
            <a:spLocks/>
          </p:cNvSpPr>
          <p:nvPr/>
        </p:nvSpPr>
        <p:spPr>
          <a:xfrm>
            <a:off x="3672732" y="432561"/>
            <a:ext cx="3715133" cy="699144"/>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400" dirty="0"/>
              <a:t>ISCG oversaw and validated the indicators via sector consultation and in partnership with IMAWG. </a:t>
            </a:r>
          </a:p>
        </p:txBody>
      </p:sp>
      <p:sp>
        <p:nvSpPr>
          <p:cNvPr id="7" name="Text Placeholder 5">
            <a:extLst>
              <a:ext uri="{FF2B5EF4-FFF2-40B4-BE49-F238E27FC236}">
                <a16:creationId xmlns="" xmlns:a16="http://schemas.microsoft.com/office/drawing/2014/main" id="{602884F6-94D9-48E7-8438-7A88D37CEE60}"/>
              </a:ext>
            </a:extLst>
          </p:cNvPr>
          <p:cNvSpPr txBox="1">
            <a:spLocks/>
          </p:cNvSpPr>
          <p:nvPr/>
        </p:nvSpPr>
        <p:spPr>
          <a:xfrm>
            <a:off x="3704397" y="1259037"/>
            <a:ext cx="3573605" cy="583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a:solidFill>
                  <a:schemeClr val="tx1">
                    <a:lumMod val="65000"/>
                    <a:lumOff val="35000"/>
                  </a:schemeClr>
                </a:solidFill>
                <a:latin typeface="Arial Narrow" panose="020B0606020202030204" pitchFamily="34" charset="0"/>
              </a:rPr>
              <a:t>Humanitarian Country Team (HCT)</a:t>
            </a:r>
            <a:br>
              <a:rPr lang="en-GB" sz="1400" dirty="0">
                <a:solidFill>
                  <a:schemeClr val="tx1">
                    <a:lumMod val="65000"/>
                    <a:lumOff val="35000"/>
                  </a:schemeClr>
                </a:solidFill>
                <a:latin typeface="Arial Narrow" panose="020B0606020202030204" pitchFamily="34" charset="0"/>
              </a:rPr>
            </a:br>
            <a:r>
              <a:rPr lang="en-GB" sz="1400" dirty="0">
                <a:solidFill>
                  <a:schemeClr val="tx1">
                    <a:lumMod val="65000"/>
                    <a:lumOff val="35000"/>
                  </a:schemeClr>
                </a:solidFill>
                <a:latin typeface="Arial Narrow" panose="020B0606020202030204" pitchFamily="34" charset="0"/>
              </a:rPr>
              <a:t>Inter-Sector Coordination Group (ISCG)</a:t>
            </a:r>
            <a:br>
              <a:rPr lang="en-GB" sz="1400" dirty="0">
                <a:solidFill>
                  <a:schemeClr val="tx1">
                    <a:lumMod val="65000"/>
                    <a:lumOff val="35000"/>
                  </a:schemeClr>
                </a:solidFill>
                <a:latin typeface="Arial Narrow" panose="020B0606020202030204" pitchFamily="34" charset="0"/>
              </a:rPr>
            </a:br>
            <a:r>
              <a:rPr lang="en-GB" sz="1400" dirty="0">
                <a:solidFill>
                  <a:schemeClr val="tx1">
                    <a:lumMod val="65000"/>
                    <a:lumOff val="35000"/>
                  </a:schemeClr>
                </a:solidFill>
                <a:latin typeface="Arial Narrow" panose="020B0606020202030204" pitchFamily="34" charset="0"/>
              </a:rPr>
              <a:t>Information Management Working Group </a:t>
            </a:r>
            <a:r>
              <a:rPr lang="en-GB" sz="1400" dirty="0">
                <a:solidFill>
                  <a:schemeClr val="tx1">
                    <a:lumMod val="65000"/>
                    <a:lumOff val="35000"/>
                  </a:schemeClr>
                </a:solidFill>
              </a:rPr>
              <a:t>(IMAWG)</a:t>
            </a:r>
          </a:p>
        </p:txBody>
      </p:sp>
      <p:sp>
        <p:nvSpPr>
          <p:cNvPr id="8" name="Text Placeholder 11">
            <a:extLst>
              <a:ext uri="{FF2B5EF4-FFF2-40B4-BE49-F238E27FC236}">
                <a16:creationId xmlns="" xmlns:a16="http://schemas.microsoft.com/office/drawing/2014/main" id="{4501755A-4D87-4635-9E1B-4AC76CB2CEF4}"/>
              </a:ext>
            </a:extLst>
          </p:cNvPr>
          <p:cNvSpPr txBox="1">
            <a:spLocks/>
          </p:cNvSpPr>
          <p:nvPr/>
        </p:nvSpPr>
        <p:spPr>
          <a:xfrm>
            <a:off x="3672662" y="971996"/>
            <a:ext cx="2249091" cy="3283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spcBef>
                <a:spcPts val="751"/>
              </a:spcBef>
              <a:buFont typeface="Arial" panose="020B0604020202020204" pitchFamily="34" charset="0"/>
              <a:buNone/>
            </a:pPr>
            <a:r>
              <a:rPr lang="es-ES" sz="1800" b="1" u="sng" dirty="0" err="1">
                <a:solidFill>
                  <a:srgbClr val="EE5859"/>
                </a:solidFill>
                <a:latin typeface="Arial Narrow" panose="020B0606020202030204" pitchFamily="34" charset="0"/>
              </a:rPr>
              <a:t>Coordination</a:t>
            </a:r>
            <a:endParaRPr lang="es-ES" sz="1800" b="1" u="sng" dirty="0">
              <a:solidFill>
                <a:srgbClr val="EE5859"/>
              </a:solidFill>
              <a:latin typeface="Arial Narrow" panose="020B0606020202030204" pitchFamily="34" charset="0"/>
            </a:endParaRPr>
          </a:p>
        </p:txBody>
      </p:sp>
      <p:sp>
        <p:nvSpPr>
          <p:cNvPr id="9" name="Text Placeholder 12">
            <a:extLst>
              <a:ext uri="{FF2B5EF4-FFF2-40B4-BE49-F238E27FC236}">
                <a16:creationId xmlns="" xmlns:a16="http://schemas.microsoft.com/office/drawing/2014/main" id="{F5A4250D-5E36-44AF-B0B4-4F77D998CE00}"/>
              </a:ext>
            </a:extLst>
          </p:cNvPr>
          <p:cNvSpPr txBox="1">
            <a:spLocks/>
          </p:cNvSpPr>
          <p:nvPr/>
        </p:nvSpPr>
        <p:spPr>
          <a:xfrm>
            <a:off x="3704397" y="2496066"/>
            <a:ext cx="2249091" cy="3283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spcBef>
                <a:spcPts val="751"/>
              </a:spcBef>
              <a:buFont typeface="Arial" panose="020B0604020202020204" pitchFamily="34" charset="0"/>
              <a:buNone/>
            </a:pPr>
            <a:r>
              <a:rPr lang="es-ES" sz="1800" b="1" u="sng" dirty="0" err="1" smtClean="0">
                <a:solidFill>
                  <a:srgbClr val="EE5859"/>
                </a:solidFill>
                <a:latin typeface="Arial Narrow" panose="020B0606020202030204" pitchFamily="34" charset="0"/>
              </a:rPr>
              <a:t>Donor</a:t>
            </a:r>
            <a:endParaRPr lang="es-ES" sz="1800" b="1" u="sng" dirty="0">
              <a:solidFill>
                <a:srgbClr val="EE5859"/>
              </a:solidFill>
              <a:latin typeface="Arial Narrow" panose="020B0606020202030204" pitchFamily="34" charset="0"/>
            </a:endParaRPr>
          </a:p>
        </p:txBody>
      </p:sp>
      <p:pic>
        <p:nvPicPr>
          <p:cNvPr id="12" name="Picture 11">
            <a:extLst>
              <a:ext uri="{FF2B5EF4-FFF2-40B4-BE49-F238E27FC236}">
                <a16:creationId xmlns="" xmlns:a16="http://schemas.microsoft.com/office/drawing/2014/main" id="{FF0F9142-8834-4CC8-83F2-A474AB1C1D40}"/>
              </a:ext>
            </a:extLst>
          </p:cNvPr>
          <p:cNvPicPr>
            <a:picLocks noChangeAspect="1"/>
          </p:cNvPicPr>
          <p:nvPr/>
        </p:nvPicPr>
        <p:blipFill>
          <a:blip r:embed="rId3"/>
          <a:stretch>
            <a:fillRect/>
          </a:stretch>
        </p:blipFill>
        <p:spPr>
          <a:xfrm>
            <a:off x="3768001" y="2874222"/>
            <a:ext cx="1605798" cy="426540"/>
          </a:xfrm>
          <a:prstGeom prst="rect">
            <a:avLst/>
          </a:prstGeom>
        </p:spPr>
      </p:pic>
      <p:sp>
        <p:nvSpPr>
          <p:cNvPr id="13" name="Text Placeholder 12">
            <a:extLst>
              <a:ext uri="{FF2B5EF4-FFF2-40B4-BE49-F238E27FC236}">
                <a16:creationId xmlns="" xmlns:a16="http://schemas.microsoft.com/office/drawing/2014/main" id="{01466EFF-B1F9-4C0E-934D-44EC94F11D76}"/>
              </a:ext>
            </a:extLst>
          </p:cNvPr>
          <p:cNvSpPr txBox="1">
            <a:spLocks/>
          </p:cNvSpPr>
          <p:nvPr/>
        </p:nvSpPr>
        <p:spPr>
          <a:xfrm>
            <a:off x="3688265" y="3322840"/>
            <a:ext cx="2249091" cy="402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spcBef>
                <a:spcPts val="751"/>
              </a:spcBef>
              <a:buFont typeface="Arial" panose="020B0604020202020204" pitchFamily="34" charset="0"/>
              <a:buNone/>
            </a:pPr>
            <a:r>
              <a:rPr lang="es-ES" sz="1800" b="1" u="sng" dirty="0" err="1" smtClean="0">
                <a:solidFill>
                  <a:srgbClr val="EE5859"/>
                </a:solidFill>
                <a:latin typeface="Arial Narrow" panose="020B0606020202030204" pitchFamily="34" charset="0"/>
              </a:rPr>
              <a:t>Joint</a:t>
            </a:r>
            <a:r>
              <a:rPr lang="es-ES" sz="1800" b="1" u="sng" dirty="0" smtClean="0">
                <a:solidFill>
                  <a:srgbClr val="EE5859"/>
                </a:solidFill>
                <a:latin typeface="Arial Narrow" panose="020B0606020202030204" pitchFamily="34" charset="0"/>
              </a:rPr>
              <a:t> </a:t>
            </a:r>
            <a:r>
              <a:rPr lang="es-ES" sz="1800" b="1" u="sng" dirty="0" err="1" smtClean="0">
                <a:solidFill>
                  <a:srgbClr val="EE5859"/>
                </a:solidFill>
                <a:latin typeface="Arial Narrow" panose="020B0606020202030204" pitchFamily="34" charset="0"/>
              </a:rPr>
              <a:t>analysis</a:t>
            </a:r>
            <a:r>
              <a:rPr lang="es-ES" sz="1800" b="1" u="sng" dirty="0" smtClean="0">
                <a:solidFill>
                  <a:srgbClr val="EE5859"/>
                </a:solidFill>
                <a:latin typeface="Arial Narrow" panose="020B0606020202030204" pitchFamily="34" charset="0"/>
              </a:rPr>
              <a:t> </a:t>
            </a:r>
            <a:r>
              <a:rPr lang="es-ES" sz="1800" b="1" u="sng" dirty="0" err="1" smtClean="0">
                <a:solidFill>
                  <a:srgbClr val="EE5859"/>
                </a:solidFill>
                <a:latin typeface="Arial Narrow" panose="020B0606020202030204" pitchFamily="34" charset="0"/>
              </a:rPr>
              <a:t>partners</a:t>
            </a:r>
            <a:r>
              <a:rPr lang="es-ES" sz="1800" b="1" dirty="0" smtClean="0">
                <a:solidFill>
                  <a:srgbClr val="EE5859"/>
                </a:solidFill>
                <a:latin typeface="Arial Narrow" panose="020B0606020202030204" pitchFamily="34" charset="0"/>
              </a:rPr>
              <a:t> </a:t>
            </a:r>
            <a:endParaRPr lang="es-ES" sz="1800" b="1" dirty="0">
              <a:solidFill>
                <a:srgbClr val="EE5859"/>
              </a:solidFill>
              <a:latin typeface="Arial Narrow" panose="020B0606020202030204" pitchFamily="34" charset="0"/>
            </a:endParaRPr>
          </a:p>
        </p:txBody>
      </p:sp>
      <p:pic>
        <p:nvPicPr>
          <p:cNvPr id="11" name="Picture 10"/>
          <p:cNvPicPr>
            <a:picLocks noChangeAspect="1"/>
          </p:cNvPicPr>
          <p:nvPr/>
        </p:nvPicPr>
        <p:blipFill rotWithShape="1">
          <a:blip r:embed="rId4"/>
          <a:srcRect t="36081" b="18949"/>
          <a:stretch/>
        </p:blipFill>
        <p:spPr>
          <a:xfrm>
            <a:off x="4743450" y="4822888"/>
            <a:ext cx="4400550" cy="843840"/>
          </a:xfrm>
          <a:prstGeom prst="rect">
            <a:avLst/>
          </a:prstGeom>
        </p:spPr>
      </p:pic>
      <p:pic>
        <p:nvPicPr>
          <p:cNvPr id="16" name="Picture 15"/>
          <p:cNvPicPr>
            <a:picLocks noChangeAspect="1"/>
          </p:cNvPicPr>
          <p:nvPr/>
        </p:nvPicPr>
        <p:blipFill rotWithShape="1">
          <a:blip r:embed="rId4"/>
          <a:srcRect l="30166" r="35273" b="60256"/>
          <a:stretch/>
        </p:blipFill>
        <p:spPr>
          <a:xfrm>
            <a:off x="3688265" y="3689312"/>
            <a:ext cx="1520890" cy="745763"/>
          </a:xfrm>
          <a:prstGeom prst="rect">
            <a:avLst/>
          </a:prstGeom>
        </p:spPr>
      </p:pic>
      <p:pic>
        <p:nvPicPr>
          <p:cNvPr id="14" name="Picture 13">
            <a:extLst>
              <a:ext uri="{FF2B5EF4-FFF2-40B4-BE49-F238E27FC236}">
                <a16:creationId xmlns="" xmlns:a16="http://schemas.microsoft.com/office/drawing/2014/main" id="{FF0F9142-8834-4CC8-83F2-A474AB1C1D40}"/>
              </a:ext>
            </a:extLst>
          </p:cNvPr>
          <p:cNvPicPr>
            <a:picLocks noChangeAspect="1"/>
          </p:cNvPicPr>
          <p:nvPr/>
        </p:nvPicPr>
        <p:blipFill>
          <a:blip r:embed="rId3"/>
          <a:stretch>
            <a:fillRect/>
          </a:stretch>
        </p:blipFill>
        <p:spPr>
          <a:xfrm>
            <a:off x="5373799" y="3845250"/>
            <a:ext cx="1605798" cy="426540"/>
          </a:xfrm>
          <a:prstGeom prst="rect">
            <a:avLst/>
          </a:prstGeom>
        </p:spPr>
      </p:pic>
      <p:pic>
        <p:nvPicPr>
          <p:cNvPr id="17" name="Picture 16">
            <a:extLst>
              <a:ext uri="{FF2B5EF4-FFF2-40B4-BE49-F238E27FC236}">
                <a16:creationId xmlns="" xmlns:a16="http://schemas.microsoft.com/office/drawing/2014/main" id="{E0DB4276-516E-4904-85AE-79E9DE42D14C}"/>
              </a:ext>
            </a:extLst>
          </p:cNvPr>
          <p:cNvPicPr>
            <a:picLocks noChangeAspect="1"/>
          </p:cNvPicPr>
          <p:nvPr/>
        </p:nvPicPr>
        <p:blipFill>
          <a:blip r:embed="rId5"/>
          <a:stretch>
            <a:fillRect/>
          </a:stretch>
        </p:blipFill>
        <p:spPr>
          <a:xfrm>
            <a:off x="3780597" y="1989335"/>
            <a:ext cx="2616799" cy="460977"/>
          </a:xfrm>
          <a:prstGeom prst="rect">
            <a:avLst/>
          </a:prstGeom>
        </p:spPr>
      </p:pic>
      <p:pic>
        <p:nvPicPr>
          <p:cNvPr id="15" name="Picture 14"/>
          <p:cNvPicPr>
            <a:picLocks noChangeAspect="1"/>
          </p:cNvPicPr>
          <p:nvPr/>
        </p:nvPicPr>
        <p:blipFill rotWithShape="1">
          <a:blip r:embed="rId4"/>
          <a:srcRect l="30166" r="35273" b="60256"/>
          <a:stretch/>
        </p:blipFill>
        <p:spPr>
          <a:xfrm>
            <a:off x="3768001" y="4876579"/>
            <a:ext cx="1270938" cy="623200"/>
          </a:xfrm>
          <a:prstGeom prst="rect">
            <a:avLst/>
          </a:prstGeom>
        </p:spPr>
      </p:pic>
      <p:sp>
        <p:nvSpPr>
          <p:cNvPr id="18" name="Text Placeholder 12">
            <a:extLst>
              <a:ext uri="{FF2B5EF4-FFF2-40B4-BE49-F238E27FC236}">
                <a16:creationId xmlns="" xmlns:a16="http://schemas.microsoft.com/office/drawing/2014/main" id="{01466EFF-B1F9-4C0E-934D-44EC94F11D76}"/>
              </a:ext>
            </a:extLst>
          </p:cNvPr>
          <p:cNvSpPr txBox="1">
            <a:spLocks/>
          </p:cNvSpPr>
          <p:nvPr/>
        </p:nvSpPr>
        <p:spPr>
          <a:xfrm>
            <a:off x="3704397" y="4482815"/>
            <a:ext cx="2435146" cy="402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spcBef>
                <a:spcPts val="751"/>
              </a:spcBef>
              <a:buFont typeface="Arial" panose="020B0604020202020204" pitchFamily="34" charset="0"/>
              <a:buNone/>
            </a:pPr>
            <a:r>
              <a:rPr lang="es-ES" sz="1800" b="1" u="sng" dirty="0" smtClean="0">
                <a:solidFill>
                  <a:srgbClr val="EE5859"/>
                </a:solidFill>
                <a:latin typeface="Arial Narrow" panose="020B0606020202030204" pitchFamily="34" charset="0"/>
              </a:rPr>
              <a:t>Data </a:t>
            </a:r>
            <a:r>
              <a:rPr lang="es-ES" sz="1800" b="1" u="sng" dirty="0" err="1" smtClean="0">
                <a:solidFill>
                  <a:srgbClr val="EE5859"/>
                </a:solidFill>
                <a:latin typeface="Arial Narrow" panose="020B0606020202030204" pitchFamily="34" charset="0"/>
              </a:rPr>
              <a:t>collection</a:t>
            </a:r>
            <a:r>
              <a:rPr lang="es-ES" sz="1800" b="1" u="sng" dirty="0" smtClean="0">
                <a:solidFill>
                  <a:srgbClr val="EE5859"/>
                </a:solidFill>
                <a:latin typeface="Arial Narrow" panose="020B0606020202030204" pitchFamily="34" charset="0"/>
              </a:rPr>
              <a:t> </a:t>
            </a:r>
            <a:r>
              <a:rPr lang="es-ES" sz="1800" b="1" u="sng" dirty="0" err="1" smtClean="0">
                <a:solidFill>
                  <a:srgbClr val="EE5859"/>
                </a:solidFill>
                <a:latin typeface="Arial Narrow" panose="020B0606020202030204" pitchFamily="34" charset="0"/>
              </a:rPr>
              <a:t>partners</a:t>
            </a:r>
            <a:r>
              <a:rPr lang="es-ES" sz="1800" b="1" dirty="0" smtClean="0">
                <a:solidFill>
                  <a:srgbClr val="EE5859"/>
                </a:solidFill>
                <a:latin typeface="Arial Narrow" panose="020B0606020202030204" pitchFamily="34" charset="0"/>
              </a:rPr>
              <a:t> </a:t>
            </a:r>
            <a:endParaRPr lang="es-ES" sz="1800" b="1" dirty="0">
              <a:solidFill>
                <a:srgbClr val="EE5859"/>
              </a:solidFill>
              <a:latin typeface="Arial Narrow" panose="020B0606020202030204" pitchFamily="34" charset="0"/>
            </a:endParaRPr>
          </a:p>
        </p:txBody>
      </p:sp>
    </p:spTree>
    <p:extLst>
      <p:ext uri="{BB962C8B-B14F-4D97-AF65-F5344CB8AC3E}">
        <p14:creationId xmlns:p14="http://schemas.microsoft.com/office/powerpoint/2010/main" val="159484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1AA1C-4D66-4702-A6A5-C0EC158FD486}"/>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a:t>
            </a:r>
            <a:endParaRPr lang="x-none" dirty="0"/>
          </a:p>
        </p:txBody>
      </p:sp>
      <p:sp>
        <p:nvSpPr>
          <p:cNvPr id="8" name="Rectangle 7">
            <a:extLst>
              <a:ext uri="{FF2B5EF4-FFF2-40B4-BE49-F238E27FC236}">
                <a16:creationId xmlns="" xmlns:a16="http://schemas.microsoft.com/office/drawing/2014/main" id="{75AA421C-2812-40D7-BCA7-93C5A1D50ABD}"/>
              </a:ext>
            </a:extLst>
          </p:cNvPr>
          <p:cNvSpPr/>
          <p:nvPr/>
        </p:nvSpPr>
        <p:spPr>
          <a:xfrm>
            <a:off x="386176" y="1665896"/>
            <a:ext cx="8757824" cy="4493538"/>
          </a:xfrm>
          <a:prstGeom prst="rect">
            <a:avLst/>
          </a:prstGeom>
        </p:spPr>
        <p:txBody>
          <a:bodyPr wrap="square">
            <a:spAutoFit/>
          </a:bodyPr>
          <a:lstStyle/>
          <a:p>
            <a:pPr>
              <a:lnSpc>
                <a:spcPct val="100000"/>
              </a:lnSpc>
              <a:spcBef>
                <a:spcPts val="600"/>
              </a:spcBef>
            </a:pPr>
            <a:r>
              <a:rPr lang="en-US" sz="2000" dirty="0">
                <a:solidFill>
                  <a:srgbClr val="585958"/>
                </a:solidFill>
                <a:latin typeface="Arial Narrow" panose="020B0606020202030204" pitchFamily="34" charset="0"/>
              </a:rPr>
              <a:t>Compared to other regions, in </a:t>
            </a:r>
            <a:r>
              <a:rPr lang="en-US" sz="2000" b="1" dirty="0">
                <a:solidFill>
                  <a:srgbClr val="585958"/>
                </a:solidFill>
                <a:latin typeface="Arial Narrow" panose="020B0606020202030204" pitchFamily="34" charset="0"/>
              </a:rPr>
              <a:t>West Libya</a:t>
            </a:r>
            <a:r>
              <a:rPr lang="en-US" sz="2000" dirty="0">
                <a:solidFill>
                  <a:srgbClr val="585958"/>
                </a:solidFill>
                <a:latin typeface="Arial Narrow" panose="020B0606020202030204" pitchFamily="34" charset="0"/>
              </a:rPr>
              <a:t>:</a:t>
            </a:r>
          </a:p>
          <a:p>
            <a:pPr marL="342900" indent="-342900">
              <a:spcBef>
                <a:spcPts val="600"/>
              </a:spcBef>
              <a:buFont typeface="Arial" panose="020B0604020202020204" pitchFamily="34" charset="0"/>
              <a:buChar char="•"/>
            </a:pPr>
            <a:r>
              <a:rPr lang="en-US" dirty="0" smtClean="0">
                <a:solidFill>
                  <a:srgbClr val="585958"/>
                </a:solidFill>
                <a:latin typeface="Arial Narrow" panose="020B0606020202030204" pitchFamily="34" charset="0"/>
              </a:rPr>
              <a:t>Higher proportion of </a:t>
            </a:r>
            <a:r>
              <a:rPr lang="en-US" dirty="0">
                <a:solidFill>
                  <a:srgbClr val="585958"/>
                </a:solidFill>
                <a:latin typeface="Arial Narrow" panose="020B0606020202030204" pitchFamily="34" charset="0"/>
              </a:rPr>
              <a:t>respondents </a:t>
            </a:r>
            <a:r>
              <a:rPr lang="en-US" dirty="0" smtClean="0">
                <a:solidFill>
                  <a:srgbClr val="585958"/>
                </a:solidFill>
                <a:latin typeface="Arial Narrow" panose="020B0606020202030204" pitchFamily="34" charset="0"/>
              </a:rPr>
              <a:t>reporting having </a:t>
            </a:r>
            <a:r>
              <a:rPr lang="en-US" dirty="0">
                <a:solidFill>
                  <a:srgbClr val="585958"/>
                </a:solidFill>
                <a:latin typeface="Arial Narrow" panose="020B0606020202030204" pitchFamily="34" charset="0"/>
              </a:rPr>
              <a:t>faced </a:t>
            </a:r>
            <a:r>
              <a:rPr lang="en-US" b="1" dirty="0">
                <a:solidFill>
                  <a:srgbClr val="EE5859"/>
                </a:solidFill>
                <a:latin typeface="Arial Narrow" panose="020B0606020202030204" pitchFamily="34" charset="0"/>
              </a:rPr>
              <a:t>previous</a:t>
            </a:r>
            <a:r>
              <a:rPr lang="en-US" b="1" dirty="0">
                <a:solidFill>
                  <a:srgbClr val="58585A"/>
                </a:solidFill>
                <a:latin typeface="Arial Narrow" panose="020B0606020202030204" pitchFamily="34" charset="0"/>
              </a:rPr>
              <a:t> </a:t>
            </a:r>
            <a:r>
              <a:rPr lang="en-US" b="1" dirty="0">
                <a:solidFill>
                  <a:srgbClr val="EE5859"/>
                </a:solidFill>
                <a:latin typeface="Arial Narrow" panose="020B0606020202030204" pitchFamily="34" charset="0"/>
              </a:rPr>
              <a:t>protection incidents</a:t>
            </a:r>
            <a:r>
              <a:rPr lang="en-US" b="1" dirty="0">
                <a:solidFill>
                  <a:srgbClr val="58585A"/>
                </a:solidFill>
                <a:latin typeface="Arial Narrow" panose="020B0606020202030204" pitchFamily="34" charset="0"/>
              </a:rPr>
              <a:t>:</a:t>
            </a:r>
            <a:r>
              <a:rPr lang="en-US" b="1" dirty="0">
                <a:solidFill>
                  <a:srgbClr val="EE5859"/>
                </a:solidFill>
                <a:latin typeface="Arial Narrow" panose="020B0606020202030204" pitchFamily="34" charset="0"/>
              </a:rPr>
              <a:t> </a:t>
            </a:r>
            <a:r>
              <a:rPr lang="en-US" b="1" dirty="0" smtClean="0">
                <a:solidFill>
                  <a:srgbClr val="EE5859"/>
                </a:solidFill>
                <a:latin typeface="Arial Narrow" panose="020B0606020202030204" pitchFamily="34" charset="0"/>
              </a:rPr>
              <a:t>robbery </a:t>
            </a:r>
            <a:r>
              <a:rPr lang="en-US" b="1" dirty="0">
                <a:solidFill>
                  <a:srgbClr val="58585A"/>
                </a:solidFill>
                <a:latin typeface="Arial Narrow" panose="020B0606020202030204" pitchFamily="34" charset="0"/>
              </a:rPr>
              <a:t>(39</a:t>
            </a:r>
            <a:r>
              <a:rPr lang="en-US" b="1" dirty="0" smtClean="0">
                <a:solidFill>
                  <a:srgbClr val="58585A"/>
                </a:solidFill>
                <a:latin typeface="Arial Narrow" panose="020B0606020202030204" pitchFamily="34" charset="0"/>
              </a:rPr>
              <a:t>% vs. 26% </a:t>
            </a:r>
            <a:r>
              <a:rPr lang="en-US" b="1" dirty="0" err="1" smtClean="0">
                <a:solidFill>
                  <a:srgbClr val="58585A"/>
                </a:solidFill>
                <a:latin typeface="Arial Narrow" panose="020B0606020202030204" pitchFamily="34" charset="0"/>
              </a:rPr>
              <a:t>oa</a:t>
            </a:r>
            <a:r>
              <a:rPr lang="en-US" b="1" dirty="0" smtClean="0">
                <a:solidFill>
                  <a:srgbClr val="58585A"/>
                </a:solidFill>
                <a:latin typeface="Arial Narrow" panose="020B0606020202030204" pitchFamily="34" charset="0"/>
              </a:rPr>
              <a:t>),</a:t>
            </a:r>
            <a:r>
              <a:rPr lang="en-US" b="1" dirty="0" smtClean="0">
                <a:solidFill>
                  <a:srgbClr val="EE5859"/>
                </a:solidFill>
                <a:latin typeface="Arial Narrow" panose="020B0606020202030204" pitchFamily="34" charset="0"/>
              </a:rPr>
              <a:t> </a:t>
            </a:r>
            <a:r>
              <a:rPr lang="en-US" b="1" dirty="0">
                <a:solidFill>
                  <a:srgbClr val="EE5859"/>
                </a:solidFill>
                <a:latin typeface="Arial Narrow" panose="020B0606020202030204" pitchFamily="34" charset="0"/>
              </a:rPr>
              <a:t>verbal harassment </a:t>
            </a:r>
            <a:r>
              <a:rPr lang="en-US" b="1" dirty="0">
                <a:solidFill>
                  <a:srgbClr val="58585A"/>
                </a:solidFill>
                <a:latin typeface="Arial Narrow" panose="020B0606020202030204" pitchFamily="34" charset="0"/>
              </a:rPr>
              <a:t>(20</a:t>
            </a:r>
            <a:r>
              <a:rPr lang="en-US" b="1" dirty="0" smtClean="0">
                <a:solidFill>
                  <a:srgbClr val="58585A"/>
                </a:solidFill>
                <a:latin typeface="Arial Narrow" panose="020B0606020202030204" pitchFamily="34" charset="0"/>
              </a:rPr>
              <a:t>% vs. 16% </a:t>
            </a:r>
            <a:r>
              <a:rPr lang="en-US" b="1" dirty="0" err="1" smtClean="0">
                <a:solidFill>
                  <a:srgbClr val="58585A"/>
                </a:solidFill>
                <a:latin typeface="Arial Narrow" panose="020B0606020202030204" pitchFamily="34" charset="0"/>
              </a:rPr>
              <a:t>oa</a:t>
            </a:r>
            <a:r>
              <a:rPr lang="en-US" b="1" dirty="0" smtClean="0">
                <a:solidFill>
                  <a:srgbClr val="58585A"/>
                </a:solidFill>
                <a:latin typeface="Arial Narrow" panose="020B0606020202030204" pitchFamily="34" charset="0"/>
              </a:rPr>
              <a:t>), </a:t>
            </a:r>
            <a:r>
              <a:rPr lang="en-US" b="1" dirty="0" smtClean="0">
                <a:solidFill>
                  <a:srgbClr val="EE5859"/>
                </a:solidFill>
                <a:latin typeface="Arial Narrow" panose="020B0606020202030204" pitchFamily="34" charset="0"/>
              </a:rPr>
              <a:t>arrested for lack of documents </a:t>
            </a:r>
            <a:r>
              <a:rPr lang="en-US" b="1" dirty="0" smtClean="0">
                <a:solidFill>
                  <a:srgbClr val="58585A"/>
                </a:solidFill>
                <a:latin typeface="Arial Narrow" panose="020B0606020202030204" pitchFamily="34" charset="0"/>
              </a:rPr>
              <a:t>(17% vs. 11% </a:t>
            </a:r>
            <a:r>
              <a:rPr lang="en-US" b="1" dirty="0" err="1" smtClean="0">
                <a:solidFill>
                  <a:srgbClr val="58585A"/>
                </a:solidFill>
                <a:latin typeface="Arial Narrow" panose="020B0606020202030204" pitchFamily="34" charset="0"/>
              </a:rPr>
              <a:t>oa</a:t>
            </a:r>
            <a:r>
              <a:rPr lang="en-US" b="1" dirty="0" smtClean="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and</a:t>
            </a:r>
            <a:r>
              <a:rPr lang="en-US" b="1" dirty="0">
                <a:solidFill>
                  <a:srgbClr val="EE5859"/>
                </a:solidFill>
                <a:latin typeface="Arial Narrow" panose="020B0606020202030204" pitchFamily="34" charset="0"/>
              </a:rPr>
              <a:t> </a:t>
            </a:r>
            <a:r>
              <a:rPr lang="en-US" b="1" dirty="0" smtClean="0">
                <a:solidFill>
                  <a:srgbClr val="EE5859"/>
                </a:solidFill>
                <a:latin typeface="Arial Narrow" panose="020B0606020202030204" pitchFamily="34" charset="0"/>
              </a:rPr>
              <a:t>kidnapping </a:t>
            </a:r>
            <a:r>
              <a:rPr lang="en-US" b="1" dirty="0" smtClean="0">
                <a:solidFill>
                  <a:srgbClr val="58585A"/>
                </a:solidFill>
                <a:latin typeface="Arial Narrow" panose="020B0606020202030204" pitchFamily="34" charset="0"/>
              </a:rPr>
              <a:t>(</a:t>
            </a:r>
            <a:r>
              <a:rPr lang="en-US" b="1" dirty="0">
                <a:solidFill>
                  <a:srgbClr val="58585A"/>
                </a:solidFill>
                <a:latin typeface="Arial Narrow" panose="020B0606020202030204" pitchFamily="34" charset="0"/>
              </a:rPr>
              <a:t>10</a:t>
            </a:r>
            <a:r>
              <a:rPr lang="en-US" b="1" dirty="0" smtClean="0">
                <a:solidFill>
                  <a:srgbClr val="58585A"/>
                </a:solidFill>
                <a:latin typeface="Arial Narrow" panose="020B0606020202030204" pitchFamily="34" charset="0"/>
              </a:rPr>
              <a:t>% vs. 5% </a:t>
            </a:r>
            <a:r>
              <a:rPr lang="en-US" b="1" dirty="0" err="1" smtClean="0">
                <a:solidFill>
                  <a:srgbClr val="58585A"/>
                </a:solidFill>
                <a:latin typeface="Arial Narrow" panose="020B0606020202030204" pitchFamily="34" charset="0"/>
              </a:rPr>
              <a:t>oa</a:t>
            </a:r>
            <a:r>
              <a:rPr lang="en-US" b="1" dirty="0" smtClean="0">
                <a:solidFill>
                  <a:srgbClr val="58585A"/>
                </a:solidFill>
                <a:latin typeface="Arial Narrow" panose="020B0606020202030204" pitchFamily="34" charset="0"/>
              </a:rPr>
              <a:t>)</a:t>
            </a:r>
            <a:r>
              <a:rPr lang="en-US" dirty="0" smtClean="0">
                <a:solidFill>
                  <a:srgbClr val="58585A"/>
                </a:solidFill>
                <a:latin typeface="Arial Narrow" panose="020B0606020202030204" pitchFamily="34" charset="0"/>
              </a:rPr>
              <a:t>*</a:t>
            </a:r>
            <a:r>
              <a:rPr lang="en-US" sz="1400" dirty="0" smtClean="0">
                <a:solidFill>
                  <a:srgbClr val="58585A"/>
                </a:solidFill>
                <a:latin typeface="Arial Narrow" panose="020B0606020202030204" pitchFamily="34" charset="0"/>
              </a:rPr>
              <a:t>†</a:t>
            </a:r>
          </a:p>
          <a:p>
            <a:pPr marL="342900" indent="-342900">
              <a:spcBef>
                <a:spcPts val="600"/>
              </a:spcBef>
              <a:buFont typeface="Arial" panose="020B0604020202020204" pitchFamily="34" charset="0"/>
              <a:buChar char="•"/>
            </a:pPr>
            <a:r>
              <a:rPr lang="en-US" dirty="0" smtClean="0">
                <a:solidFill>
                  <a:srgbClr val="585958"/>
                </a:solidFill>
                <a:latin typeface="Arial Narrow" panose="020B0606020202030204" pitchFamily="34" charset="0"/>
              </a:rPr>
              <a:t>A higher percentage in West Libya reported </a:t>
            </a:r>
            <a:r>
              <a:rPr lang="en-US" b="1" dirty="0" smtClean="0">
                <a:solidFill>
                  <a:srgbClr val="EE5859"/>
                </a:solidFill>
                <a:latin typeface="Arial Narrow" panose="020B0606020202030204" pitchFamily="34" charset="0"/>
              </a:rPr>
              <a:t>security and safety concerns </a:t>
            </a:r>
            <a:r>
              <a:rPr lang="en-US" dirty="0" smtClean="0">
                <a:solidFill>
                  <a:srgbClr val="585958"/>
                </a:solidFill>
                <a:latin typeface="Arial Narrow" panose="020B0606020202030204" pitchFamily="34" charset="0"/>
              </a:rPr>
              <a:t>for </a:t>
            </a:r>
            <a:r>
              <a:rPr lang="en-US" b="1" dirty="0" smtClean="0">
                <a:solidFill>
                  <a:srgbClr val="EE5859"/>
                </a:solidFill>
                <a:latin typeface="Arial Narrow" panose="020B0606020202030204" pitchFamily="34" charset="0"/>
              </a:rPr>
              <a:t>M&amp;R</a:t>
            </a:r>
            <a:r>
              <a:rPr lang="en-US" dirty="0" smtClean="0">
                <a:solidFill>
                  <a:srgbClr val="585958"/>
                </a:solidFill>
                <a:latin typeface="Arial Narrow" panose="020B0606020202030204" pitchFamily="34" charset="0"/>
              </a:rPr>
              <a:t> </a:t>
            </a:r>
            <a:r>
              <a:rPr lang="en-US" b="1" dirty="0" smtClean="0">
                <a:solidFill>
                  <a:srgbClr val="EE5859"/>
                </a:solidFill>
                <a:latin typeface="Arial Narrow" panose="020B0606020202030204" pitchFamily="34" charset="0"/>
              </a:rPr>
              <a:t>children</a:t>
            </a:r>
            <a:r>
              <a:rPr lang="en-US" dirty="0" smtClean="0">
                <a:solidFill>
                  <a:srgbClr val="585958"/>
                </a:solidFill>
                <a:latin typeface="Arial Narrow" panose="020B0606020202030204" pitchFamily="34" charset="0"/>
              </a:rPr>
              <a:t> where they lived </a:t>
            </a:r>
            <a:r>
              <a:rPr lang="en-US" b="1" dirty="0" smtClean="0">
                <a:solidFill>
                  <a:srgbClr val="585958"/>
                </a:solidFill>
                <a:latin typeface="Arial Narrow" panose="020B0606020202030204" pitchFamily="34" charset="0"/>
              </a:rPr>
              <a:t>(80% vs. 65% </a:t>
            </a:r>
            <a:r>
              <a:rPr lang="en-US" b="1" dirty="0" err="1" smtClean="0">
                <a:solidFill>
                  <a:srgbClr val="585958"/>
                </a:solidFill>
                <a:latin typeface="Arial Narrow" panose="020B0606020202030204" pitchFamily="34" charset="0"/>
              </a:rPr>
              <a:t>oa</a:t>
            </a:r>
            <a:r>
              <a:rPr lang="en-US" b="1" dirty="0" smtClean="0">
                <a:solidFill>
                  <a:srgbClr val="585958"/>
                </a:solidFill>
                <a:latin typeface="Arial Narrow" panose="020B0606020202030204" pitchFamily="34" charset="0"/>
              </a:rPr>
              <a:t>)</a:t>
            </a:r>
          </a:p>
          <a:p>
            <a:pPr marL="342900" indent="-342900">
              <a:spcBef>
                <a:spcPts val="600"/>
              </a:spcBef>
              <a:buFont typeface="Arial" panose="020B0604020202020204" pitchFamily="34" charset="0"/>
              <a:buChar char="•"/>
            </a:pPr>
            <a:r>
              <a:rPr lang="en-US" dirty="0" smtClean="0">
                <a:solidFill>
                  <a:srgbClr val="585958"/>
                </a:solidFill>
                <a:latin typeface="Arial Narrow" panose="020B0606020202030204" pitchFamily="34" charset="0"/>
              </a:rPr>
              <a:t>In the West, the </a:t>
            </a:r>
            <a:r>
              <a:rPr lang="en-US" dirty="0">
                <a:solidFill>
                  <a:srgbClr val="585958"/>
                </a:solidFill>
                <a:latin typeface="Arial Narrow" panose="020B0606020202030204" pitchFamily="34" charset="0"/>
              </a:rPr>
              <a:t>most reported </a:t>
            </a:r>
            <a:r>
              <a:rPr lang="en-US" b="1" dirty="0" smtClean="0">
                <a:solidFill>
                  <a:srgbClr val="EE5859"/>
                </a:solidFill>
                <a:latin typeface="Arial Narrow" panose="020B0606020202030204" pitchFamily="34" charset="0"/>
              </a:rPr>
              <a:t>safety </a:t>
            </a:r>
            <a:r>
              <a:rPr lang="en-US" b="1" dirty="0">
                <a:solidFill>
                  <a:srgbClr val="EE5859"/>
                </a:solidFill>
                <a:latin typeface="Arial Narrow" panose="020B0606020202030204" pitchFamily="34" charset="0"/>
              </a:rPr>
              <a:t>concerns </a:t>
            </a:r>
            <a:r>
              <a:rPr lang="en-US" dirty="0">
                <a:solidFill>
                  <a:srgbClr val="585958"/>
                </a:solidFill>
                <a:latin typeface="Arial Narrow" panose="020B0606020202030204" pitchFamily="34" charset="0"/>
              </a:rPr>
              <a:t>for migrant and refugee </a:t>
            </a:r>
            <a:r>
              <a:rPr lang="en-US" dirty="0" smtClean="0">
                <a:solidFill>
                  <a:srgbClr val="585958"/>
                </a:solidFill>
                <a:latin typeface="Arial Narrow" panose="020B0606020202030204" pitchFamily="34" charset="0"/>
              </a:rPr>
              <a:t>children were: </a:t>
            </a:r>
            <a:r>
              <a:rPr lang="en-US" b="1" dirty="0">
                <a:solidFill>
                  <a:srgbClr val="EE5859"/>
                </a:solidFill>
                <a:latin typeface="Arial Narrow" panose="020B0606020202030204" pitchFamily="34" charset="0"/>
              </a:rPr>
              <a:t>being robbed </a:t>
            </a:r>
            <a:r>
              <a:rPr lang="en-US" b="1" dirty="0">
                <a:solidFill>
                  <a:srgbClr val="58585A"/>
                </a:solidFill>
                <a:latin typeface="Arial Narrow" panose="020B0606020202030204" pitchFamily="34" charset="0"/>
              </a:rPr>
              <a:t>(47%), </a:t>
            </a:r>
            <a:r>
              <a:rPr lang="en-US" b="1" dirty="0">
                <a:solidFill>
                  <a:srgbClr val="EE5859"/>
                </a:solidFill>
                <a:latin typeface="Arial Narrow" panose="020B0606020202030204" pitchFamily="34" charset="0"/>
              </a:rPr>
              <a:t>being kidnapped </a:t>
            </a:r>
            <a:r>
              <a:rPr lang="en-US" b="1" dirty="0">
                <a:solidFill>
                  <a:srgbClr val="58585A"/>
                </a:solidFill>
                <a:latin typeface="Arial Narrow" panose="020B0606020202030204" pitchFamily="34" charset="0"/>
              </a:rPr>
              <a:t>(34</a:t>
            </a:r>
            <a:r>
              <a:rPr lang="en-US" b="1" dirty="0" smtClean="0">
                <a:solidFill>
                  <a:srgbClr val="58585A"/>
                </a:solidFill>
                <a:latin typeface="Arial Narrow" panose="020B0606020202030204" pitchFamily="34" charset="0"/>
              </a:rPr>
              <a:t>% vs. 15% </a:t>
            </a:r>
            <a:r>
              <a:rPr lang="en-US" b="1" dirty="0" err="1" smtClean="0">
                <a:solidFill>
                  <a:srgbClr val="58585A"/>
                </a:solidFill>
                <a:latin typeface="Arial Narrow" panose="020B0606020202030204" pitchFamily="34" charset="0"/>
              </a:rPr>
              <a:t>oa</a:t>
            </a:r>
            <a:r>
              <a:rPr lang="en-US" b="1" dirty="0" smtClean="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and</a:t>
            </a:r>
            <a:r>
              <a:rPr lang="en-US" b="1" dirty="0">
                <a:solidFill>
                  <a:srgbClr val="EE5859"/>
                </a:solidFill>
                <a:latin typeface="Arial Narrow" panose="020B0606020202030204" pitchFamily="34" charset="0"/>
              </a:rPr>
              <a:t> being threatened </a:t>
            </a:r>
            <a:r>
              <a:rPr lang="en-US" b="1" dirty="0">
                <a:solidFill>
                  <a:srgbClr val="58585A"/>
                </a:solidFill>
                <a:latin typeface="Arial Narrow" panose="020B0606020202030204" pitchFamily="34" charset="0"/>
              </a:rPr>
              <a:t>(25</a:t>
            </a:r>
            <a:r>
              <a:rPr lang="en-US" b="1" dirty="0" smtClean="0">
                <a:solidFill>
                  <a:srgbClr val="58585A"/>
                </a:solidFill>
                <a:latin typeface="Arial Narrow" panose="020B0606020202030204" pitchFamily="34" charset="0"/>
              </a:rPr>
              <a:t>% vs. 14% </a:t>
            </a:r>
            <a:r>
              <a:rPr lang="en-US" b="1" dirty="0" err="1" smtClean="0">
                <a:solidFill>
                  <a:srgbClr val="58585A"/>
                </a:solidFill>
                <a:latin typeface="Arial Narrow" panose="020B0606020202030204" pitchFamily="34" charset="0"/>
              </a:rPr>
              <a:t>oa</a:t>
            </a:r>
            <a:r>
              <a:rPr lang="en-US" b="1" dirty="0" smtClean="0">
                <a:solidFill>
                  <a:srgbClr val="58585A"/>
                </a:solidFill>
                <a:latin typeface="Arial Narrow" panose="020B0606020202030204" pitchFamily="34" charset="0"/>
              </a:rPr>
              <a:t>)</a:t>
            </a:r>
            <a:r>
              <a:rPr lang="en-US" sz="1400" dirty="0" smtClean="0">
                <a:solidFill>
                  <a:srgbClr val="58585A"/>
                </a:solidFill>
                <a:latin typeface="Arial Narrow" panose="020B0606020202030204" pitchFamily="34" charset="0"/>
              </a:rPr>
              <a:t>†</a:t>
            </a:r>
            <a:endParaRPr lang="en-US" sz="1400" dirty="0">
              <a:solidFill>
                <a:srgbClr val="58585A"/>
              </a:solidFill>
              <a:latin typeface="Arial Narrow" panose="020B0606020202030204" pitchFamily="34" charset="0"/>
            </a:endParaRPr>
          </a:p>
          <a:p>
            <a:pPr marL="342900" indent="-342900">
              <a:spcBef>
                <a:spcPts val="600"/>
              </a:spcBef>
              <a:buFont typeface="Arial" panose="020B0604020202020204" pitchFamily="34" charset="0"/>
              <a:buChar char="•"/>
            </a:pPr>
            <a:r>
              <a:rPr lang="en-US" dirty="0">
                <a:solidFill>
                  <a:srgbClr val="585958"/>
                </a:solidFill>
                <a:latin typeface="Arial Narrow" panose="020B0606020202030204" pitchFamily="34" charset="0"/>
              </a:rPr>
              <a:t>In </a:t>
            </a:r>
            <a:r>
              <a:rPr lang="en-US" b="1" dirty="0">
                <a:solidFill>
                  <a:srgbClr val="585958"/>
                </a:solidFill>
                <a:latin typeface="Arial Narrow" panose="020B0606020202030204" pitchFamily="34" charset="0"/>
              </a:rPr>
              <a:t>East Libya, </a:t>
            </a:r>
            <a:r>
              <a:rPr lang="en-US" dirty="0" smtClean="0">
                <a:solidFill>
                  <a:srgbClr val="585958"/>
                </a:solidFill>
                <a:latin typeface="Arial Narrow" panose="020B0606020202030204" pitchFamily="34" charset="0"/>
              </a:rPr>
              <a:t>fears of </a:t>
            </a:r>
            <a:r>
              <a:rPr lang="en-US" dirty="0">
                <a:solidFill>
                  <a:srgbClr val="585958"/>
                </a:solidFill>
                <a:latin typeface="Arial Narrow" panose="020B0606020202030204" pitchFamily="34" charset="0"/>
              </a:rPr>
              <a:t>being </a:t>
            </a:r>
            <a:r>
              <a:rPr lang="en-US" b="1" dirty="0">
                <a:solidFill>
                  <a:srgbClr val="EE5859"/>
                </a:solidFill>
                <a:latin typeface="Arial Narrow" panose="020B0606020202030204" pitchFamily="34" charset="0"/>
              </a:rPr>
              <a:t>held captive or detained against their will </a:t>
            </a:r>
            <a:r>
              <a:rPr lang="en-US" b="1" dirty="0" smtClean="0">
                <a:solidFill>
                  <a:srgbClr val="58585A"/>
                </a:solidFill>
                <a:latin typeface="Arial Narrow" panose="020B0606020202030204" pitchFamily="34" charset="0"/>
              </a:rPr>
              <a:t>(32% </a:t>
            </a:r>
            <a:r>
              <a:rPr lang="en-US" b="1" dirty="0">
                <a:solidFill>
                  <a:srgbClr val="58585A"/>
                </a:solidFill>
                <a:latin typeface="Arial Narrow" panose="020B0606020202030204" pitchFamily="34" charset="0"/>
              </a:rPr>
              <a:t>vs. </a:t>
            </a:r>
            <a:r>
              <a:rPr lang="en-US" b="1" dirty="0" smtClean="0">
                <a:solidFill>
                  <a:srgbClr val="58585A"/>
                </a:solidFill>
                <a:latin typeface="Arial Narrow" panose="020B0606020202030204" pitchFamily="34" charset="0"/>
              </a:rPr>
              <a:t>17% </a:t>
            </a:r>
            <a:r>
              <a:rPr lang="en-US" b="1" dirty="0" err="1">
                <a:solidFill>
                  <a:srgbClr val="58585A"/>
                </a:solidFill>
                <a:latin typeface="Arial Narrow" panose="020B0606020202030204" pitchFamily="34" charset="0"/>
              </a:rPr>
              <a:t>oa</a:t>
            </a:r>
            <a:r>
              <a:rPr lang="en-US" b="1" dirty="0" smtClean="0">
                <a:solidFill>
                  <a:srgbClr val="58585A"/>
                </a:solidFill>
                <a:latin typeface="Arial Narrow" panose="020B0606020202030204" pitchFamily="34" charset="0"/>
              </a:rPr>
              <a:t>), </a:t>
            </a:r>
            <a:r>
              <a:rPr lang="en-US" dirty="0" smtClean="0">
                <a:solidFill>
                  <a:srgbClr val="585958"/>
                </a:solidFill>
                <a:latin typeface="Arial Narrow" panose="020B0606020202030204" pitchFamily="34" charset="0"/>
              </a:rPr>
              <a:t>being </a:t>
            </a:r>
            <a:r>
              <a:rPr lang="en-US" b="1" dirty="0">
                <a:solidFill>
                  <a:srgbClr val="EE5859"/>
                </a:solidFill>
                <a:latin typeface="Arial Narrow" panose="020B0606020202030204" pitchFamily="34" charset="0"/>
              </a:rPr>
              <a:t>arrested due to lack of documents </a:t>
            </a:r>
            <a:r>
              <a:rPr lang="en-US" b="1" dirty="0">
                <a:solidFill>
                  <a:srgbClr val="58585A"/>
                </a:solidFill>
                <a:latin typeface="Arial Narrow" panose="020B0606020202030204" pitchFamily="34" charset="0"/>
              </a:rPr>
              <a:t>(32% vs. </a:t>
            </a:r>
            <a:r>
              <a:rPr lang="en-US" b="1" dirty="0" smtClean="0">
                <a:solidFill>
                  <a:srgbClr val="58585A"/>
                </a:solidFill>
                <a:latin typeface="Arial Narrow" panose="020B0606020202030204" pitchFamily="34" charset="0"/>
              </a:rPr>
              <a:t>23% </a:t>
            </a:r>
            <a:r>
              <a:rPr lang="en-US" b="1" dirty="0" err="1" smtClean="0">
                <a:solidFill>
                  <a:srgbClr val="58585A"/>
                </a:solidFill>
                <a:latin typeface="Arial Narrow" panose="020B0606020202030204" pitchFamily="34" charset="0"/>
              </a:rPr>
              <a:t>oa</a:t>
            </a:r>
            <a:r>
              <a:rPr lang="en-US" b="1" dirty="0" smtClean="0">
                <a:solidFill>
                  <a:srgbClr val="58585A"/>
                </a:solidFill>
                <a:latin typeface="Arial Narrow" panose="020B0606020202030204" pitchFamily="34" charset="0"/>
              </a:rPr>
              <a:t>) </a:t>
            </a:r>
            <a:r>
              <a:rPr lang="en-US" dirty="0" smtClean="0">
                <a:solidFill>
                  <a:srgbClr val="585958"/>
                </a:solidFill>
                <a:latin typeface="Arial Narrow" panose="020B0606020202030204" pitchFamily="34" charset="0"/>
              </a:rPr>
              <a:t>and</a:t>
            </a:r>
            <a:r>
              <a:rPr lang="en-US" b="1" dirty="0" smtClean="0">
                <a:solidFill>
                  <a:srgbClr val="EE5859"/>
                </a:solidFill>
                <a:latin typeface="Arial Narrow" panose="020B0606020202030204" pitchFamily="34" charset="0"/>
              </a:rPr>
              <a:t> being tortured </a:t>
            </a:r>
            <a:r>
              <a:rPr lang="en-US" b="1" dirty="0" smtClean="0">
                <a:solidFill>
                  <a:srgbClr val="58585A"/>
                </a:solidFill>
                <a:latin typeface="Arial Narrow" panose="020B0606020202030204" pitchFamily="34" charset="0"/>
              </a:rPr>
              <a:t>(21% </a:t>
            </a:r>
            <a:r>
              <a:rPr lang="en-US" b="1" dirty="0">
                <a:solidFill>
                  <a:srgbClr val="58585A"/>
                </a:solidFill>
                <a:latin typeface="Arial Narrow" panose="020B0606020202030204" pitchFamily="34" charset="0"/>
              </a:rPr>
              <a:t>vs. </a:t>
            </a:r>
            <a:r>
              <a:rPr lang="en-US" b="1" dirty="0" smtClean="0">
                <a:solidFill>
                  <a:srgbClr val="58585A"/>
                </a:solidFill>
                <a:latin typeface="Arial Narrow" panose="020B0606020202030204" pitchFamily="34" charset="0"/>
              </a:rPr>
              <a:t>13% </a:t>
            </a:r>
            <a:r>
              <a:rPr lang="en-US" b="1" dirty="0" err="1" smtClean="0">
                <a:solidFill>
                  <a:srgbClr val="58585A"/>
                </a:solidFill>
                <a:latin typeface="Arial Narrow" panose="020B0606020202030204" pitchFamily="34" charset="0"/>
              </a:rPr>
              <a:t>oa</a:t>
            </a:r>
            <a:r>
              <a:rPr lang="en-US" b="1" dirty="0" smtClean="0">
                <a:solidFill>
                  <a:srgbClr val="58585A"/>
                </a:solidFill>
                <a:latin typeface="Arial Narrow" panose="020B0606020202030204" pitchFamily="34" charset="0"/>
              </a:rPr>
              <a:t>) </a:t>
            </a:r>
            <a:r>
              <a:rPr lang="en-US" dirty="0" smtClean="0">
                <a:solidFill>
                  <a:srgbClr val="585958"/>
                </a:solidFill>
                <a:latin typeface="Arial Narrow" panose="020B0606020202030204" pitchFamily="34" charset="0"/>
              </a:rPr>
              <a:t>were </a:t>
            </a:r>
            <a:r>
              <a:rPr lang="en-US" dirty="0">
                <a:solidFill>
                  <a:srgbClr val="585958"/>
                </a:solidFill>
                <a:latin typeface="Arial Narrow" panose="020B0606020202030204" pitchFamily="34" charset="0"/>
              </a:rPr>
              <a:t>reported</a:t>
            </a:r>
            <a:r>
              <a:rPr lang="en-US" dirty="0" smtClean="0">
                <a:solidFill>
                  <a:srgbClr val="585958"/>
                </a:solidFill>
                <a:latin typeface="Arial Narrow" panose="020B0606020202030204" pitchFamily="34" charset="0"/>
              </a:rPr>
              <a:t> by higher proportions </a:t>
            </a:r>
            <a:r>
              <a:rPr lang="en-US" dirty="0">
                <a:solidFill>
                  <a:srgbClr val="585958"/>
                </a:solidFill>
                <a:latin typeface="Arial Narrow" panose="020B0606020202030204" pitchFamily="34" charset="0"/>
              </a:rPr>
              <a:t>of </a:t>
            </a:r>
            <a:r>
              <a:rPr lang="en-US" dirty="0" smtClean="0">
                <a:solidFill>
                  <a:srgbClr val="585958"/>
                </a:solidFill>
                <a:latin typeface="Arial Narrow" panose="020B0606020202030204" pitchFamily="34" charset="0"/>
              </a:rPr>
              <a:t>respondents than elsewhere</a:t>
            </a:r>
            <a:r>
              <a:rPr lang="en-US" dirty="0">
                <a:solidFill>
                  <a:srgbClr val="585958"/>
                </a:solidFill>
                <a:latin typeface="Arial Narrow" panose="020B0606020202030204" pitchFamily="34" charset="0"/>
              </a:rPr>
              <a:t>*</a:t>
            </a:r>
            <a:r>
              <a:rPr lang="en-US" sz="1400" dirty="0">
                <a:solidFill>
                  <a:srgbClr val="585958"/>
                </a:solidFill>
                <a:latin typeface="Arial Narrow" panose="020B0606020202030204" pitchFamily="34" charset="0"/>
              </a:rPr>
              <a:t>†</a:t>
            </a:r>
            <a:endParaRPr lang="en-US" sz="1400" dirty="0" smtClean="0">
              <a:solidFill>
                <a:srgbClr val="585958"/>
              </a:solidFill>
              <a:latin typeface="Arial Narrow" panose="020B0606020202030204" pitchFamily="34" charset="0"/>
            </a:endParaRPr>
          </a:p>
          <a:p>
            <a:pPr marL="342900" indent="-342900">
              <a:spcBef>
                <a:spcPts val="600"/>
              </a:spcBef>
              <a:buFont typeface="Arial" panose="020B0604020202020204" pitchFamily="34" charset="0"/>
              <a:buChar char="•"/>
            </a:pPr>
            <a:r>
              <a:rPr lang="en-US" dirty="0" smtClean="0">
                <a:solidFill>
                  <a:srgbClr val="585958"/>
                </a:solidFill>
                <a:latin typeface="Arial Narrow" panose="020B0606020202030204" pitchFamily="34" charset="0"/>
              </a:rPr>
              <a:t>In </a:t>
            </a:r>
            <a:r>
              <a:rPr lang="en-US" b="1" dirty="0">
                <a:solidFill>
                  <a:srgbClr val="585958"/>
                </a:solidFill>
                <a:latin typeface="Arial Narrow" panose="020B0606020202030204" pitchFamily="34" charset="0"/>
              </a:rPr>
              <a:t>South Libya, </a:t>
            </a:r>
            <a:r>
              <a:rPr lang="en-US" dirty="0" smtClean="0">
                <a:solidFill>
                  <a:srgbClr val="585958"/>
                </a:solidFill>
                <a:latin typeface="Arial Narrow" panose="020B0606020202030204" pitchFamily="34" charset="0"/>
              </a:rPr>
              <a:t>respondents’ most commonly </a:t>
            </a:r>
            <a:r>
              <a:rPr lang="en-US" dirty="0">
                <a:solidFill>
                  <a:srgbClr val="585958"/>
                </a:solidFill>
                <a:latin typeface="Arial Narrow" panose="020B0606020202030204" pitchFamily="34" charset="0"/>
              </a:rPr>
              <a:t>reported </a:t>
            </a:r>
            <a:r>
              <a:rPr lang="en-US" dirty="0" smtClean="0">
                <a:solidFill>
                  <a:srgbClr val="585958"/>
                </a:solidFill>
                <a:latin typeface="Arial Narrow" panose="020B0606020202030204" pitchFamily="34" charset="0"/>
              </a:rPr>
              <a:t>reason for feeling in danger was </a:t>
            </a:r>
            <a:r>
              <a:rPr lang="en-US" b="1" dirty="0">
                <a:solidFill>
                  <a:srgbClr val="EE5859"/>
                </a:solidFill>
                <a:latin typeface="Arial Narrow" panose="020B0606020202030204" pitchFamily="34" charset="0"/>
              </a:rPr>
              <a:t>fear of being robbed</a:t>
            </a:r>
            <a:r>
              <a:rPr lang="en-US" dirty="0" smtClean="0">
                <a:solidFill>
                  <a:srgbClr val="585958"/>
                </a:solidFill>
                <a:latin typeface="Arial Narrow" panose="020B0606020202030204" pitchFamily="34" charset="0"/>
              </a:rPr>
              <a:t> </a:t>
            </a:r>
            <a:r>
              <a:rPr lang="en-US" b="1" dirty="0" smtClean="0">
                <a:solidFill>
                  <a:srgbClr val="585958"/>
                </a:solidFill>
                <a:latin typeface="Arial Narrow" panose="020B0606020202030204" pitchFamily="34" charset="0"/>
              </a:rPr>
              <a:t>(</a:t>
            </a:r>
            <a:r>
              <a:rPr lang="en-US" b="1" dirty="0">
                <a:solidFill>
                  <a:srgbClr val="585958"/>
                </a:solidFill>
                <a:latin typeface="Arial Narrow" panose="020B0606020202030204" pitchFamily="34" charset="0"/>
              </a:rPr>
              <a:t>32%)</a:t>
            </a:r>
            <a:r>
              <a:rPr lang="en-US" dirty="0">
                <a:solidFill>
                  <a:srgbClr val="585958"/>
                </a:solidFill>
                <a:latin typeface="Arial Narrow" panose="020B0606020202030204" pitchFamily="34" charset="0"/>
              </a:rPr>
              <a:t>*</a:t>
            </a:r>
            <a:r>
              <a:rPr lang="en-US" sz="1400" dirty="0">
                <a:solidFill>
                  <a:srgbClr val="585958"/>
                </a:solidFill>
                <a:latin typeface="Arial Narrow" panose="020B0606020202030204" pitchFamily="34" charset="0"/>
              </a:rPr>
              <a:t>†</a:t>
            </a:r>
            <a:endParaRPr lang="en-US" sz="1400" dirty="0">
              <a:solidFill>
                <a:srgbClr val="EE5859"/>
              </a:solidFill>
              <a:latin typeface="Arial Narrow" panose="020B0606020202030204" pitchFamily="34" charset="0"/>
            </a:endParaRPr>
          </a:p>
          <a:p>
            <a:pPr marL="342900" indent="-342900">
              <a:spcBef>
                <a:spcPts val="600"/>
              </a:spcBef>
              <a:buFont typeface="Arial" panose="020B0604020202020204" pitchFamily="34" charset="0"/>
              <a:buChar char="•"/>
            </a:pPr>
            <a:endParaRPr lang="en-US" sz="2000" dirty="0">
              <a:solidFill>
                <a:srgbClr val="585958"/>
              </a:solidFill>
              <a:latin typeface="Arial Narrow" panose="020B0606020202030204" pitchFamily="34" charset="0"/>
            </a:endParaRPr>
          </a:p>
        </p:txBody>
      </p:sp>
      <p:sp>
        <p:nvSpPr>
          <p:cNvPr id="9" name="Subtitle 2">
            <a:extLst>
              <a:ext uri="{FF2B5EF4-FFF2-40B4-BE49-F238E27FC236}">
                <a16:creationId xmlns="" xmlns:a16="http://schemas.microsoft.com/office/drawing/2014/main" id="{FC6B9A09-C1D8-4303-B49B-299FA43E749F}"/>
              </a:ext>
            </a:extLst>
          </p:cNvPr>
          <p:cNvSpPr txBox="1">
            <a:spLocks/>
          </p:cNvSpPr>
          <p:nvPr/>
        </p:nvSpPr>
        <p:spPr>
          <a:xfrm>
            <a:off x="386176" y="1312271"/>
            <a:ext cx="8087840" cy="525931"/>
          </a:xfr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EE5859"/>
                </a:solidFill>
                <a:latin typeface="Arial Narrow" panose="020B0606020202030204" pitchFamily="34" charset="0"/>
              </a:rPr>
              <a:t>Safety and Security</a:t>
            </a:r>
          </a:p>
          <a:p>
            <a:pPr marL="0" indent="0">
              <a:buFont typeface="Arial" panose="020B0604020202020204" pitchFamily="34" charset="0"/>
              <a:buNone/>
            </a:pPr>
            <a:endParaRPr lang="en-US" sz="2400" dirty="0">
              <a:solidFill>
                <a:srgbClr val="FF0000"/>
              </a:solidFill>
            </a:endParaRPr>
          </a:p>
        </p:txBody>
      </p:sp>
      <p:sp>
        <p:nvSpPr>
          <p:cNvPr id="3" name="TextBox 2"/>
          <p:cNvSpPr txBox="1"/>
          <p:nvPr/>
        </p:nvSpPr>
        <p:spPr>
          <a:xfrm>
            <a:off x="386176" y="5694971"/>
            <a:ext cx="5376793" cy="307777"/>
          </a:xfrm>
          <a:prstGeom prst="rect">
            <a:avLst/>
          </a:prstGeom>
          <a:noFill/>
        </p:spPr>
        <p:txBody>
          <a:bodyPr wrap="none" rtlCol="0">
            <a:spAutoFit/>
          </a:bodyPr>
          <a:lstStyle/>
          <a:p>
            <a:r>
              <a:rPr lang="en-GB" sz="1400" dirty="0" smtClean="0">
                <a:solidFill>
                  <a:srgbClr val="58585A"/>
                </a:solidFill>
                <a:latin typeface="Arial Narrow" panose="020B0606020202030204" pitchFamily="34" charset="0"/>
              </a:rPr>
              <a:t>*These percentages are of the subset of respondents reporting feeling in danger</a:t>
            </a:r>
            <a:endParaRPr lang="ru-RU" sz="1400" dirty="0">
              <a:solidFill>
                <a:srgbClr val="58585A"/>
              </a:solidFill>
              <a:latin typeface="Arial Narrow" panose="020B0606020202030204" pitchFamily="34" charset="0"/>
            </a:endParaRPr>
          </a:p>
        </p:txBody>
      </p:sp>
      <p:sp>
        <p:nvSpPr>
          <p:cNvPr id="6" name="TextBox 5"/>
          <p:cNvSpPr txBox="1"/>
          <p:nvPr/>
        </p:nvSpPr>
        <p:spPr>
          <a:xfrm>
            <a:off x="386176" y="5977658"/>
            <a:ext cx="2494594" cy="307777"/>
          </a:xfrm>
          <a:prstGeom prst="rect">
            <a:avLst/>
          </a:prstGeom>
          <a:noFill/>
        </p:spPr>
        <p:txBody>
          <a:bodyPr wrap="none" rtlCol="0">
            <a:spAutoFit/>
          </a:bodyPr>
          <a:lstStyle/>
          <a:p>
            <a:r>
              <a:rPr lang="en-GB" sz="1400" dirty="0" smtClean="0">
                <a:solidFill>
                  <a:srgbClr val="58585A"/>
                </a:solidFill>
                <a:latin typeface="Arial Narrow" panose="020B0606020202030204" pitchFamily="34" charset="0"/>
              </a:rPr>
              <a:t>†These were multi-select questions</a:t>
            </a:r>
            <a:endParaRPr lang="ru-RU" sz="14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25630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BDF344-ABC9-4BCA-9243-C4D5B1283B29}"/>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a:t>
            </a:r>
            <a:endParaRPr lang="x-none" dirty="0"/>
          </a:p>
        </p:txBody>
      </p:sp>
      <p:graphicFrame>
        <p:nvGraphicFramePr>
          <p:cNvPr id="9" name="Chart 8">
            <a:extLst>
              <a:ext uri="{FF2B5EF4-FFF2-40B4-BE49-F238E27FC236}">
                <a16:creationId xmlns="" xmlns:a16="http://schemas.microsoft.com/office/drawing/2014/main" id="{B601E395-7FBC-43CD-ABE8-5613C3333272}"/>
              </a:ext>
            </a:extLst>
          </p:cNvPr>
          <p:cNvGraphicFramePr/>
          <p:nvPr>
            <p:extLst>
              <p:ext uri="{D42A27DB-BD31-4B8C-83A1-F6EECF244321}">
                <p14:modId xmlns:p14="http://schemas.microsoft.com/office/powerpoint/2010/main" val="3876592809"/>
              </p:ext>
            </p:extLst>
          </p:nvPr>
        </p:nvGraphicFramePr>
        <p:xfrm>
          <a:off x="125445" y="1367772"/>
          <a:ext cx="4650742" cy="3467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icture Placeholder 10">
            <a:extLst>
              <a:ext uri="{FF2B5EF4-FFF2-40B4-BE49-F238E27FC236}">
                <a16:creationId xmlns="" xmlns:a16="http://schemas.microsoft.com/office/drawing/2014/main" id="{E200CBBD-B75B-45A7-82F4-379DCD021F0E}"/>
              </a:ext>
            </a:extLst>
          </p:cNvPr>
          <p:cNvGraphicFramePr>
            <a:graphicFrameLocks noGrp="1"/>
          </p:cNvGraphicFramePr>
          <p:nvPr>
            <p:ph type="pic" sz="quarter" idx="10"/>
            <p:extLst>
              <p:ext uri="{D42A27DB-BD31-4B8C-83A1-F6EECF244321}">
                <p14:modId xmlns:p14="http://schemas.microsoft.com/office/powerpoint/2010/main" val="2805475446"/>
              </p:ext>
            </p:extLst>
          </p:nvPr>
        </p:nvGraphicFramePr>
        <p:xfrm>
          <a:off x="4776187" y="1367772"/>
          <a:ext cx="4003829" cy="34677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3">
            <a:extLst>
              <a:ext uri="{FF2B5EF4-FFF2-40B4-BE49-F238E27FC236}">
                <a16:creationId xmlns="" xmlns:a16="http://schemas.microsoft.com/office/drawing/2014/main" id="{B569057B-A659-4470-AE07-77D5669DB7D4}"/>
              </a:ext>
            </a:extLst>
          </p:cNvPr>
          <p:cNvSpPr txBox="1">
            <a:spLocks/>
          </p:cNvSpPr>
          <p:nvPr/>
        </p:nvSpPr>
        <p:spPr>
          <a:xfrm>
            <a:off x="518174" y="4861877"/>
            <a:ext cx="8087840" cy="1765295"/>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r>
              <a:rPr lang="en-US" sz="1800" b="1" dirty="0" smtClean="0">
                <a:solidFill>
                  <a:srgbClr val="58585A"/>
                </a:solidFill>
                <a:latin typeface="Arial Narrow" panose="020B0606020202030204" pitchFamily="34" charset="0"/>
              </a:rPr>
              <a:t>Reasons </a:t>
            </a:r>
            <a:r>
              <a:rPr lang="en-US" sz="1800" dirty="0" smtClean="0">
                <a:solidFill>
                  <a:srgbClr val="58585A"/>
                </a:solidFill>
                <a:latin typeface="Arial Narrow" panose="020B0606020202030204" pitchFamily="34" charset="0"/>
              </a:rPr>
              <a:t>for</a:t>
            </a:r>
            <a:r>
              <a:rPr lang="en-US" sz="1800" b="1" dirty="0" smtClean="0">
                <a:solidFill>
                  <a:srgbClr val="58585A"/>
                </a:solidFill>
                <a:latin typeface="Arial Narrow" panose="020B0606020202030204" pitchFamily="34" charset="0"/>
              </a:rPr>
              <a:t> restricted freedom of movement</a:t>
            </a:r>
            <a:r>
              <a:rPr lang="en-US" sz="1800" dirty="0" smtClean="0">
                <a:solidFill>
                  <a:srgbClr val="58585A"/>
                </a:solidFill>
                <a:latin typeface="Arial Narrow" panose="020B0606020202030204" pitchFamily="34" charset="0"/>
              </a:rPr>
              <a:t>:  </a:t>
            </a:r>
          </a:p>
          <a:p>
            <a:pPr lvl="1">
              <a:lnSpc>
                <a:spcPct val="100000"/>
              </a:lnSpc>
            </a:pPr>
            <a:r>
              <a:rPr lang="en-US" sz="1600" b="1" dirty="0">
                <a:solidFill>
                  <a:srgbClr val="58585A"/>
                </a:solidFill>
                <a:latin typeface="Arial Narrow" panose="020B0606020202030204" pitchFamily="34" charset="0"/>
              </a:rPr>
              <a:t>Lack of means of transportation </a:t>
            </a:r>
            <a:r>
              <a:rPr lang="en-US" sz="1600" dirty="0" smtClean="0">
                <a:solidFill>
                  <a:srgbClr val="58585A"/>
                </a:solidFill>
                <a:latin typeface="Arial Narrow" panose="020B0606020202030204" pitchFamily="34" charset="0"/>
              </a:rPr>
              <a:t>relatively more reported in </a:t>
            </a:r>
            <a:r>
              <a:rPr lang="en-US" sz="1600" b="1" dirty="0">
                <a:solidFill>
                  <a:srgbClr val="58585A"/>
                </a:solidFill>
                <a:latin typeface="Arial Narrow" panose="020B0606020202030204" pitchFamily="34" charset="0"/>
              </a:rPr>
              <a:t>South  </a:t>
            </a:r>
          </a:p>
          <a:p>
            <a:pPr lvl="1">
              <a:lnSpc>
                <a:spcPct val="100000"/>
              </a:lnSpc>
            </a:pPr>
            <a:r>
              <a:rPr lang="en-US" sz="1600" b="1" dirty="0">
                <a:solidFill>
                  <a:srgbClr val="58585A"/>
                </a:solidFill>
                <a:latin typeface="Arial Narrow" panose="020B0606020202030204" pitchFamily="34" charset="0"/>
              </a:rPr>
              <a:t>Kidnapping and detainment </a:t>
            </a:r>
            <a:r>
              <a:rPr lang="en-US" sz="1600" dirty="0">
                <a:solidFill>
                  <a:srgbClr val="58585A"/>
                </a:solidFill>
                <a:latin typeface="Arial Narrow" panose="020B0606020202030204" pitchFamily="34" charset="0"/>
              </a:rPr>
              <a:t>relatively more reported </a:t>
            </a:r>
            <a:r>
              <a:rPr lang="en-US" sz="1600" dirty="0" smtClean="0">
                <a:solidFill>
                  <a:srgbClr val="58585A"/>
                </a:solidFill>
                <a:latin typeface="Arial Narrow" panose="020B0606020202030204" pitchFamily="34" charset="0"/>
              </a:rPr>
              <a:t>in </a:t>
            </a:r>
            <a:r>
              <a:rPr lang="en-US" sz="1600" b="1" dirty="0" smtClean="0">
                <a:solidFill>
                  <a:srgbClr val="58585A"/>
                </a:solidFill>
                <a:latin typeface="Arial Narrow" panose="020B0606020202030204" pitchFamily="34" charset="0"/>
              </a:rPr>
              <a:t>West </a:t>
            </a:r>
            <a:endParaRPr lang="en-US" sz="1600" b="1" dirty="0">
              <a:solidFill>
                <a:srgbClr val="58585A"/>
              </a:solidFill>
              <a:latin typeface="Arial Narrow" panose="020B0606020202030204" pitchFamily="34" charset="0"/>
            </a:endParaRPr>
          </a:p>
          <a:p>
            <a:pPr lvl="1">
              <a:lnSpc>
                <a:spcPct val="100000"/>
              </a:lnSpc>
            </a:pPr>
            <a:r>
              <a:rPr lang="en-US" sz="1600" b="1" dirty="0">
                <a:solidFill>
                  <a:srgbClr val="58585A"/>
                </a:solidFill>
                <a:latin typeface="Arial Narrow" panose="020B0606020202030204" pitchFamily="34" charset="0"/>
              </a:rPr>
              <a:t>Fear of being arrested higher </a:t>
            </a:r>
            <a:r>
              <a:rPr lang="en-US" sz="1600" dirty="0">
                <a:solidFill>
                  <a:srgbClr val="58585A"/>
                </a:solidFill>
                <a:latin typeface="Arial Narrow" panose="020B0606020202030204" pitchFamily="34" charset="0"/>
              </a:rPr>
              <a:t>relatively more reported </a:t>
            </a:r>
            <a:r>
              <a:rPr lang="en-US" sz="1600" dirty="0" smtClean="0">
                <a:solidFill>
                  <a:srgbClr val="58585A"/>
                </a:solidFill>
                <a:latin typeface="Arial Narrow" panose="020B0606020202030204" pitchFamily="34" charset="0"/>
              </a:rPr>
              <a:t>in </a:t>
            </a:r>
            <a:r>
              <a:rPr lang="en-US" sz="1600" b="1" dirty="0" smtClean="0">
                <a:solidFill>
                  <a:srgbClr val="58585A"/>
                </a:solidFill>
                <a:latin typeface="Arial Narrow" panose="020B0606020202030204" pitchFamily="34" charset="0"/>
              </a:rPr>
              <a:t>East</a:t>
            </a:r>
            <a:endParaRPr lang="en-US" sz="1600" b="1" dirty="0">
              <a:solidFill>
                <a:srgbClr val="58585A"/>
              </a:solidFill>
              <a:latin typeface="Arial Narrow" panose="020B0606020202030204" pitchFamily="34" charset="0"/>
            </a:endParaRPr>
          </a:p>
          <a:p>
            <a:pPr marL="342900" indent="-342900">
              <a:lnSpc>
                <a:spcPct val="100000"/>
              </a:lnSpc>
            </a:pPr>
            <a:endParaRPr lang="en-US" sz="1800" dirty="0" smtClean="0">
              <a:latin typeface="Arial Narrow" panose="020B0606020202030204" pitchFamily="34" charset="0"/>
            </a:endParaRPr>
          </a:p>
          <a:p>
            <a:pPr>
              <a:lnSpc>
                <a:spcPct val="100000"/>
              </a:lnSpc>
            </a:pPr>
            <a:endParaRPr lang="en-US" sz="2000" dirty="0" smtClean="0">
              <a:solidFill>
                <a:srgbClr val="585958"/>
              </a:solidFill>
              <a:latin typeface="Arial Narrow" panose="020B0606020202030204" pitchFamily="34" charset="0"/>
            </a:endParaRPr>
          </a:p>
          <a:p>
            <a:pPr marL="342900" indent="-342900">
              <a:lnSpc>
                <a:spcPct val="100000"/>
              </a:lnSpc>
            </a:pPr>
            <a:endParaRPr lang="en-US" sz="2000" dirty="0">
              <a:solidFill>
                <a:srgbClr val="585958"/>
              </a:solidFill>
              <a:latin typeface="Arial Narrow" panose="020B0606020202030204" pitchFamily="34" charset="0"/>
            </a:endParaRPr>
          </a:p>
        </p:txBody>
      </p:sp>
      <p:sp>
        <p:nvSpPr>
          <p:cNvPr id="3" name="TextBox 2"/>
          <p:cNvSpPr txBox="1"/>
          <p:nvPr/>
        </p:nvSpPr>
        <p:spPr>
          <a:xfrm>
            <a:off x="6650596" y="5476590"/>
            <a:ext cx="2493404" cy="738664"/>
          </a:xfrm>
          <a:prstGeom prst="rect">
            <a:avLst/>
          </a:prstGeom>
          <a:noFill/>
        </p:spPr>
        <p:txBody>
          <a:bodyPr wrap="square" rtlCol="0">
            <a:spAutoFit/>
          </a:bodyPr>
          <a:lstStyle/>
          <a:p>
            <a:r>
              <a:rPr lang="en-US" sz="1400" dirty="0" smtClean="0">
                <a:solidFill>
                  <a:srgbClr val="58585A"/>
                </a:solidFill>
                <a:latin typeface="Arial Narrow" panose="020B0606020202030204" pitchFamily="34" charset="0"/>
              </a:rPr>
              <a:t>*Among </a:t>
            </a:r>
            <a:r>
              <a:rPr lang="en-US" sz="1400" dirty="0">
                <a:solidFill>
                  <a:srgbClr val="58585A"/>
                </a:solidFill>
                <a:latin typeface="Arial Narrow" panose="020B0606020202030204" pitchFamily="34" charset="0"/>
              </a:rPr>
              <a:t>respondents that </a:t>
            </a:r>
            <a:r>
              <a:rPr lang="en-US" sz="1400" dirty="0" smtClean="0">
                <a:solidFill>
                  <a:srgbClr val="58585A"/>
                </a:solidFill>
                <a:latin typeface="Arial Narrow" panose="020B0606020202030204" pitchFamily="34" charset="0"/>
              </a:rPr>
              <a:t>reported experiencing </a:t>
            </a:r>
            <a:r>
              <a:rPr lang="en-US" sz="1400" dirty="0">
                <a:solidFill>
                  <a:srgbClr val="58585A"/>
                </a:solidFill>
                <a:latin typeface="Arial Narrow" panose="020B0606020202030204" pitchFamily="34" charset="0"/>
              </a:rPr>
              <a:t>restricted freedom of </a:t>
            </a:r>
            <a:r>
              <a:rPr lang="en-US" sz="1400" dirty="0" smtClean="0">
                <a:solidFill>
                  <a:srgbClr val="58585A"/>
                </a:solidFill>
                <a:latin typeface="Arial Narrow" panose="020B0606020202030204" pitchFamily="34" charset="0"/>
              </a:rPr>
              <a:t>movement during the past year</a:t>
            </a:r>
            <a:endParaRPr lang="ru-RU" sz="14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276142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BDF344-ABC9-4BCA-9243-C4D5B1283B29}"/>
              </a:ext>
            </a:extLst>
          </p:cNvPr>
          <p:cNvSpPr>
            <a:spLocks noGrp="1"/>
          </p:cNvSpPr>
          <p:nvPr>
            <p:ph type="ctrTitle"/>
          </p:nvPr>
        </p:nvSpPr>
        <p:spPr/>
        <p:txBody>
          <a:bodyPr/>
          <a:lstStyle/>
          <a:p>
            <a:r>
              <a:rPr lang="en-US" sz="3200" dirty="0">
                <a:solidFill>
                  <a:prstClr val="white"/>
                </a:solidFill>
              </a:rPr>
              <a:t>Regional d</a:t>
            </a:r>
            <a:r>
              <a:rPr lang="en-US" sz="3200" dirty="0" smtClean="0">
                <a:solidFill>
                  <a:prstClr val="white"/>
                </a:solidFill>
              </a:rPr>
              <a:t>isaggregation</a:t>
            </a:r>
            <a:endParaRPr lang="x-none" dirty="0"/>
          </a:p>
        </p:txBody>
      </p:sp>
      <p:graphicFrame>
        <p:nvGraphicFramePr>
          <p:cNvPr id="9" name="Chart 8">
            <a:extLst>
              <a:ext uri="{FF2B5EF4-FFF2-40B4-BE49-F238E27FC236}">
                <a16:creationId xmlns="" xmlns:a16="http://schemas.microsoft.com/office/drawing/2014/main" id="{B601E395-7FBC-43CD-ABE8-5613C3333272}"/>
              </a:ext>
            </a:extLst>
          </p:cNvPr>
          <p:cNvGraphicFramePr/>
          <p:nvPr>
            <p:extLst>
              <p:ext uri="{D42A27DB-BD31-4B8C-83A1-F6EECF244321}">
                <p14:modId xmlns:p14="http://schemas.microsoft.com/office/powerpoint/2010/main" val="3833574951"/>
              </p:ext>
            </p:extLst>
          </p:nvPr>
        </p:nvGraphicFramePr>
        <p:xfrm>
          <a:off x="125445" y="1309867"/>
          <a:ext cx="4650742" cy="3467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icture Placeholder 10">
            <a:extLst>
              <a:ext uri="{FF2B5EF4-FFF2-40B4-BE49-F238E27FC236}">
                <a16:creationId xmlns="" xmlns:a16="http://schemas.microsoft.com/office/drawing/2014/main" id="{E200CBBD-B75B-45A7-82F4-379DCD021F0E}"/>
              </a:ext>
            </a:extLst>
          </p:cNvPr>
          <p:cNvGraphicFramePr>
            <a:graphicFrameLocks noGrp="1"/>
          </p:cNvGraphicFramePr>
          <p:nvPr>
            <p:ph type="pic" sz="quarter" idx="10"/>
            <p:extLst>
              <p:ext uri="{D42A27DB-BD31-4B8C-83A1-F6EECF244321}">
                <p14:modId xmlns:p14="http://schemas.microsoft.com/office/powerpoint/2010/main" val="2629625749"/>
              </p:ext>
            </p:extLst>
          </p:nvPr>
        </p:nvGraphicFramePr>
        <p:xfrm>
          <a:off x="4776187" y="1309867"/>
          <a:ext cx="4003829" cy="34677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3">
            <a:extLst>
              <a:ext uri="{FF2B5EF4-FFF2-40B4-BE49-F238E27FC236}">
                <a16:creationId xmlns="" xmlns:a16="http://schemas.microsoft.com/office/drawing/2014/main" id="{B569057B-A659-4470-AE07-77D5669DB7D4}"/>
              </a:ext>
            </a:extLst>
          </p:cNvPr>
          <p:cNvSpPr txBox="1">
            <a:spLocks/>
          </p:cNvSpPr>
          <p:nvPr/>
        </p:nvSpPr>
        <p:spPr>
          <a:xfrm>
            <a:off x="518174" y="4883861"/>
            <a:ext cx="8087840" cy="1765295"/>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r>
              <a:rPr lang="en-US" sz="1600" b="1" dirty="0" smtClean="0">
                <a:solidFill>
                  <a:srgbClr val="58585A"/>
                </a:solidFill>
                <a:latin typeface="Arial Narrow" panose="020B0606020202030204" pitchFamily="34" charset="0"/>
              </a:rPr>
              <a:t>West Libya</a:t>
            </a:r>
            <a:r>
              <a:rPr lang="en-US" sz="1600" dirty="0" smtClean="0">
                <a:solidFill>
                  <a:srgbClr val="58585A"/>
                </a:solidFill>
                <a:latin typeface="Arial Narrow" panose="020B0606020202030204" pitchFamily="34" charset="0"/>
              </a:rPr>
              <a:t>:  Relatively frequent challenges faced due to </a:t>
            </a:r>
          </a:p>
          <a:p>
            <a:pPr lvl="2">
              <a:lnSpc>
                <a:spcPct val="100000"/>
              </a:lnSpc>
            </a:pPr>
            <a:r>
              <a:rPr lang="en-US" sz="1600" b="1" dirty="0" smtClean="0">
                <a:solidFill>
                  <a:srgbClr val="58585A"/>
                </a:solidFill>
                <a:latin typeface="Arial Narrow" panose="020B0606020202030204" pitchFamily="34" charset="0"/>
              </a:rPr>
              <a:t>Insecurity, language barriers, explosive hazards </a:t>
            </a:r>
            <a:r>
              <a:rPr lang="en-US" sz="1600" dirty="0" smtClean="0">
                <a:solidFill>
                  <a:srgbClr val="58585A"/>
                </a:solidFill>
                <a:latin typeface="Arial Narrow" panose="020B0606020202030204" pitchFamily="34" charset="0"/>
              </a:rPr>
              <a:t>and</a:t>
            </a:r>
            <a:r>
              <a:rPr lang="en-US" sz="1600" b="1" dirty="0" smtClean="0">
                <a:solidFill>
                  <a:srgbClr val="58585A"/>
                </a:solidFill>
                <a:latin typeface="Arial Narrow" panose="020B0606020202030204" pitchFamily="34" charset="0"/>
              </a:rPr>
              <a:t> lack of documents to travel</a:t>
            </a:r>
          </a:p>
          <a:p>
            <a:pPr>
              <a:lnSpc>
                <a:spcPct val="100000"/>
              </a:lnSpc>
            </a:pPr>
            <a:r>
              <a:rPr lang="en-US" sz="1600" b="1" dirty="0" smtClean="0">
                <a:solidFill>
                  <a:srgbClr val="58585A"/>
                </a:solidFill>
                <a:latin typeface="Arial Narrow" panose="020B0606020202030204" pitchFamily="34" charset="0"/>
              </a:rPr>
              <a:t>South Libya: </a:t>
            </a:r>
          </a:p>
          <a:p>
            <a:pPr lvl="2">
              <a:lnSpc>
                <a:spcPct val="100000"/>
              </a:lnSpc>
            </a:pPr>
            <a:r>
              <a:rPr lang="en-US" sz="1600" b="1" dirty="0" smtClean="0">
                <a:solidFill>
                  <a:srgbClr val="58585A"/>
                </a:solidFill>
                <a:latin typeface="Arial Narrow" panose="020B0606020202030204" pitchFamily="34" charset="0"/>
              </a:rPr>
              <a:t>Markets</a:t>
            </a:r>
            <a:r>
              <a:rPr lang="en-US" sz="1600" dirty="0" smtClean="0">
                <a:solidFill>
                  <a:srgbClr val="58585A"/>
                </a:solidFill>
                <a:latin typeface="Arial Narrow" panose="020B0606020202030204" pitchFamily="34" charset="0"/>
              </a:rPr>
              <a:t> more frequently inaccessible due to </a:t>
            </a:r>
            <a:r>
              <a:rPr lang="en-US" sz="1600" b="1" dirty="0" smtClean="0">
                <a:solidFill>
                  <a:srgbClr val="58585A"/>
                </a:solidFill>
                <a:latin typeface="Arial Narrow" panose="020B0606020202030204" pitchFamily="34" charset="0"/>
              </a:rPr>
              <a:t>distance</a:t>
            </a:r>
            <a:r>
              <a:rPr lang="en-US" sz="1600" dirty="0" smtClean="0">
                <a:solidFill>
                  <a:srgbClr val="58585A"/>
                </a:solidFill>
                <a:latin typeface="Arial Narrow" panose="020B0606020202030204" pitchFamily="34" charset="0"/>
              </a:rPr>
              <a:t> and </a:t>
            </a:r>
            <a:r>
              <a:rPr lang="en-US" sz="1600" b="1" dirty="0" smtClean="0">
                <a:solidFill>
                  <a:srgbClr val="58585A"/>
                </a:solidFill>
                <a:latin typeface="Arial Narrow" panose="020B0606020202030204" pitchFamily="34" charset="0"/>
              </a:rPr>
              <a:t>travel costs</a:t>
            </a:r>
          </a:p>
          <a:p>
            <a:pPr marL="342900" indent="-342900">
              <a:lnSpc>
                <a:spcPct val="100000"/>
              </a:lnSpc>
            </a:pPr>
            <a:endParaRPr lang="en-US" sz="1800" dirty="0" smtClean="0">
              <a:latin typeface="Arial Narrow" panose="020B0606020202030204" pitchFamily="34" charset="0"/>
            </a:endParaRPr>
          </a:p>
          <a:p>
            <a:pPr>
              <a:lnSpc>
                <a:spcPct val="100000"/>
              </a:lnSpc>
            </a:pPr>
            <a:endParaRPr lang="en-US" sz="2000" dirty="0" smtClean="0">
              <a:solidFill>
                <a:srgbClr val="585958"/>
              </a:solidFill>
              <a:latin typeface="Arial Narrow" panose="020B0606020202030204" pitchFamily="34" charset="0"/>
            </a:endParaRPr>
          </a:p>
          <a:p>
            <a:pPr marL="342900" indent="-342900">
              <a:lnSpc>
                <a:spcPct val="100000"/>
              </a:lnSpc>
            </a:pPr>
            <a:endParaRPr lang="en-US" sz="2000" dirty="0">
              <a:solidFill>
                <a:srgbClr val="585958"/>
              </a:solidFill>
              <a:latin typeface="Arial Narrow" panose="020B0606020202030204" pitchFamily="34" charset="0"/>
            </a:endParaRPr>
          </a:p>
        </p:txBody>
      </p:sp>
    </p:spTree>
    <p:extLst>
      <p:ext uri="{BB962C8B-B14F-4D97-AF65-F5344CB8AC3E}">
        <p14:creationId xmlns:p14="http://schemas.microsoft.com/office/powerpoint/2010/main" val="2784058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BDF344-ABC9-4BCA-9243-C4D5B1283B29}"/>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a:t>
            </a:r>
            <a:endParaRPr lang="x-none" dirty="0"/>
          </a:p>
        </p:txBody>
      </p:sp>
      <p:graphicFrame>
        <p:nvGraphicFramePr>
          <p:cNvPr id="9" name="Chart 8">
            <a:extLst>
              <a:ext uri="{FF2B5EF4-FFF2-40B4-BE49-F238E27FC236}">
                <a16:creationId xmlns="" xmlns:a16="http://schemas.microsoft.com/office/drawing/2014/main" id="{B601E395-7FBC-43CD-ABE8-5613C3333272}"/>
              </a:ext>
            </a:extLst>
          </p:cNvPr>
          <p:cNvGraphicFramePr/>
          <p:nvPr>
            <p:extLst>
              <p:ext uri="{D42A27DB-BD31-4B8C-83A1-F6EECF244321}">
                <p14:modId xmlns:p14="http://schemas.microsoft.com/office/powerpoint/2010/main" val="1426197194"/>
              </p:ext>
            </p:extLst>
          </p:nvPr>
        </p:nvGraphicFramePr>
        <p:xfrm>
          <a:off x="0" y="1260833"/>
          <a:ext cx="4847608" cy="35585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icture Placeholder 10">
            <a:extLst>
              <a:ext uri="{FF2B5EF4-FFF2-40B4-BE49-F238E27FC236}">
                <a16:creationId xmlns="" xmlns:a16="http://schemas.microsoft.com/office/drawing/2014/main" id="{E200CBBD-B75B-45A7-82F4-379DCD021F0E}"/>
              </a:ext>
            </a:extLst>
          </p:cNvPr>
          <p:cNvGraphicFramePr>
            <a:graphicFrameLocks noGrp="1"/>
          </p:cNvGraphicFramePr>
          <p:nvPr>
            <p:ph type="pic" sz="quarter" idx="10"/>
            <p:extLst>
              <p:ext uri="{D42A27DB-BD31-4B8C-83A1-F6EECF244321}">
                <p14:modId xmlns:p14="http://schemas.microsoft.com/office/powerpoint/2010/main" val="808250273"/>
              </p:ext>
            </p:extLst>
          </p:nvPr>
        </p:nvGraphicFramePr>
        <p:xfrm>
          <a:off x="4847608" y="1291025"/>
          <a:ext cx="4003829" cy="349811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3">
            <a:extLst>
              <a:ext uri="{FF2B5EF4-FFF2-40B4-BE49-F238E27FC236}">
                <a16:creationId xmlns="" xmlns:a16="http://schemas.microsoft.com/office/drawing/2014/main" id="{B569057B-A659-4470-AE07-77D5669DB7D4}"/>
              </a:ext>
            </a:extLst>
          </p:cNvPr>
          <p:cNvSpPr txBox="1">
            <a:spLocks/>
          </p:cNvSpPr>
          <p:nvPr/>
        </p:nvSpPr>
        <p:spPr>
          <a:xfrm>
            <a:off x="386176" y="4819333"/>
            <a:ext cx="8087840" cy="1765295"/>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r>
              <a:rPr lang="en-US" sz="1800" b="1" dirty="0" smtClean="0">
                <a:solidFill>
                  <a:srgbClr val="58585A"/>
                </a:solidFill>
                <a:latin typeface="Arial Narrow" panose="020B0606020202030204" pitchFamily="34" charset="0"/>
              </a:rPr>
              <a:t>Reasons </a:t>
            </a:r>
            <a:r>
              <a:rPr lang="en-US" sz="1800" dirty="0" smtClean="0">
                <a:solidFill>
                  <a:srgbClr val="58585A"/>
                </a:solidFill>
                <a:latin typeface="Arial Narrow" panose="020B0606020202030204" pitchFamily="34" charset="0"/>
              </a:rPr>
              <a:t>for</a:t>
            </a:r>
            <a:r>
              <a:rPr lang="en-US" sz="1800" b="1" dirty="0" smtClean="0">
                <a:solidFill>
                  <a:srgbClr val="58585A"/>
                </a:solidFill>
                <a:latin typeface="Arial Narrow" panose="020B0606020202030204" pitchFamily="34" charset="0"/>
              </a:rPr>
              <a:t> limited access to healthcare</a:t>
            </a:r>
            <a:r>
              <a:rPr lang="en-US" sz="1800" dirty="0" smtClean="0">
                <a:solidFill>
                  <a:srgbClr val="58585A"/>
                </a:solidFill>
                <a:latin typeface="Arial Narrow" panose="020B0606020202030204" pitchFamily="34" charset="0"/>
              </a:rPr>
              <a:t>:  </a:t>
            </a:r>
          </a:p>
          <a:p>
            <a:pPr lvl="1">
              <a:lnSpc>
                <a:spcPct val="100000"/>
              </a:lnSpc>
            </a:pPr>
            <a:r>
              <a:rPr lang="en-US" sz="1600" b="1" dirty="0" smtClean="0">
                <a:solidFill>
                  <a:srgbClr val="58585A"/>
                </a:solidFill>
                <a:latin typeface="Arial Narrow" panose="020B0606020202030204" pitchFamily="34" charset="0"/>
              </a:rPr>
              <a:t>Lack of </a:t>
            </a:r>
            <a:r>
              <a:rPr lang="en-US" sz="1600" b="1" dirty="0">
                <a:solidFill>
                  <a:srgbClr val="58585A"/>
                </a:solidFill>
                <a:latin typeface="Arial Narrow" panose="020B0606020202030204" pitchFamily="34" charset="0"/>
              </a:rPr>
              <a:t>money </a:t>
            </a:r>
            <a:r>
              <a:rPr lang="en-US" sz="1600" dirty="0">
                <a:solidFill>
                  <a:srgbClr val="58585A"/>
                </a:solidFill>
                <a:latin typeface="Arial Narrow" panose="020B0606020202030204" pitchFamily="34" charset="0"/>
              </a:rPr>
              <a:t>and</a:t>
            </a:r>
            <a:r>
              <a:rPr lang="en-US" sz="1600" b="1" dirty="0">
                <a:solidFill>
                  <a:srgbClr val="58585A"/>
                </a:solidFill>
                <a:latin typeface="Arial Narrow" panose="020B0606020202030204" pitchFamily="34" charset="0"/>
              </a:rPr>
              <a:t> </a:t>
            </a:r>
            <a:r>
              <a:rPr lang="en-US" sz="1600" b="1" dirty="0" smtClean="0">
                <a:solidFill>
                  <a:srgbClr val="58585A"/>
                </a:solidFill>
                <a:latin typeface="Arial Narrow" panose="020B0606020202030204" pitchFamily="34" charset="0"/>
              </a:rPr>
              <a:t>no facilities </a:t>
            </a:r>
            <a:r>
              <a:rPr lang="en-US" sz="1600" b="1" dirty="0">
                <a:solidFill>
                  <a:srgbClr val="58585A"/>
                </a:solidFill>
                <a:latin typeface="Arial Narrow" panose="020B0606020202030204" pitchFamily="34" charset="0"/>
              </a:rPr>
              <a:t>that accept </a:t>
            </a:r>
            <a:r>
              <a:rPr lang="en-US" sz="1600" b="1" dirty="0" smtClean="0">
                <a:solidFill>
                  <a:srgbClr val="58585A"/>
                </a:solidFill>
                <a:latin typeface="Arial Narrow" panose="020B0606020202030204" pitchFamily="34" charset="0"/>
              </a:rPr>
              <a:t>refugees/migrants </a:t>
            </a:r>
            <a:r>
              <a:rPr lang="en-US" sz="1600" dirty="0" smtClean="0">
                <a:solidFill>
                  <a:srgbClr val="58585A"/>
                </a:solidFill>
                <a:latin typeface="Arial Narrow" panose="020B0606020202030204" pitchFamily="34" charset="0"/>
              </a:rPr>
              <a:t>relatively </a:t>
            </a:r>
            <a:r>
              <a:rPr lang="en-US" sz="1600" dirty="0">
                <a:solidFill>
                  <a:srgbClr val="58585A"/>
                </a:solidFill>
                <a:latin typeface="Arial Narrow" panose="020B0606020202030204" pitchFamily="34" charset="0"/>
              </a:rPr>
              <a:t>more reported in </a:t>
            </a:r>
            <a:r>
              <a:rPr lang="en-US" sz="1600" b="1" dirty="0">
                <a:solidFill>
                  <a:srgbClr val="58585A"/>
                </a:solidFill>
                <a:latin typeface="Arial Narrow" panose="020B0606020202030204" pitchFamily="34" charset="0"/>
              </a:rPr>
              <a:t>West </a:t>
            </a:r>
          </a:p>
          <a:p>
            <a:pPr lvl="1">
              <a:lnSpc>
                <a:spcPct val="100000"/>
              </a:lnSpc>
            </a:pPr>
            <a:r>
              <a:rPr lang="en-US" sz="1600" b="1" dirty="0" smtClean="0">
                <a:solidFill>
                  <a:srgbClr val="58585A"/>
                </a:solidFill>
                <a:latin typeface="Arial Narrow" panose="020B0606020202030204" pitchFamily="34" charset="0"/>
              </a:rPr>
              <a:t>Lack of medical staff and medicines </a:t>
            </a:r>
            <a:r>
              <a:rPr lang="en-US" sz="1600" dirty="0" smtClean="0">
                <a:solidFill>
                  <a:srgbClr val="58585A"/>
                </a:solidFill>
                <a:latin typeface="Arial Narrow" panose="020B0606020202030204" pitchFamily="34" charset="0"/>
              </a:rPr>
              <a:t>and</a:t>
            </a:r>
            <a:r>
              <a:rPr lang="en-US" sz="1600" b="1" dirty="0" smtClean="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fear of </a:t>
            </a:r>
            <a:r>
              <a:rPr lang="en-US" sz="1600" b="1" dirty="0" smtClean="0">
                <a:solidFill>
                  <a:srgbClr val="58585A"/>
                </a:solidFill>
                <a:latin typeface="Arial Narrow" panose="020B0606020202030204" pitchFamily="34" charset="0"/>
              </a:rPr>
              <a:t>becoming </a:t>
            </a:r>
            <a:r>
              <a:rPr lang="en-US" sz="1600" b="1" dirty="0">
                <a:solidFill>
                  <a:srgbClr val="58585A"/>
                </a:solidFill>
                <a:latin typeface="Arial Narrow" panose="020B0606020202030204" pitchFamily="34" charset="0"/>
              </a:rPr>
              <a:t>known as a </a:t>
            </a:r>
            <a:r>
              <a:rPr lang="en-US" sz="1600" b="1" dirty="0" smtClean="0">
                <a:solidFill>
                  <a:srgbClr val="58585A"/>
                </a:solidFill>
                <a:latin typeface="Arial Narrow" panose="020B0606020202030204" pitchFamily="34" charset="0"/>
              </a:rPr>
              <a:t>migrant </a:t>
            </a:r>
            <a:r>
              <a:rPr lang="en-US" sz="1600" dirty="0" smtClean="0">
                <a:solidFill>
                  <a:srgbClr val="58585A"/>
                </a:solidFill>
                <a:latin typeface="Arial Narrow" panose="020B0606020202030204" pitchFamily="34" charset="0"/>
              </a:rPr>
              <a:t>relatively </a:t>
            </a:r>
            <a:r>
              <a:rPr lang="en-US" sz="1600" dirty="0">
                <a:solidFill>
                  <a:srgbClr val="58585A"/>
                </a:solidFill>
                <a:latin typeface="Arial Narrow" panose="020B0606020202030204" pitchFamily="34" charset="0"/>
              </a:rPr>
              <a:t>more reported in </a:t>
            </a:r>
            <a:r>
              <a:rPr lang="en-US" sz="1600" b="1" dirty="0">
                <a:solidFill>
                  <a:srgbClr val="58585A"/>
                </a:solidFill>
                <a:latin typeface="Arial Narrow" panose="020B0606020202030204" pitchFamily="34" charset="0"/>
              </a:rPr>
              <a:t>East</a:t>
            </a:r>
          </a:p>
          <a:p>
            <a:pPr lvl="1">
              <a:lnSpc>
                <a:spcPct val="100000"/>
              </a:lnSpc>
            </a:pPr>
            <a:r>
              <a:rPr lang="en-US" sz="1600" b="1" dirty="0" smtClean="0">
                <a:solidFill>
                  <a:srgbClr val="58585A"/>
                </a:solidFill>
                <a:latin typeface="Arial Narrow" panose="020B0606020202030204" pitchFamily="34" charset="0"/>
              </a:rPr>
              <a:t>Distance </a:t>
            </a:r>
            <a:r>
              <a:rPr lang="en-US" sz="1600" dirty="0" smtClean="0">
                <a:solidFill>
                  <a:srgbClr val="58585A"/>
                </a:solidFill>
                <a:latin typeface="Arial Narrow" panose="020B0606020202030204" pitchFamily="34" charset="0"/>
              </a:rPr>
              <a:t>and</a:t>
            </a:r>
            <a:r>
              <a:rPr lang="en-US" sz="1600" b="1" dirty="0" smtClean="0">
                <a:solidFill>
                  <a:srgbClr val="58585A"/>
                </a:solidFill>
                <a:latin typeface="Arial Narrow" panose="020B0606020202030204" pitchFamily="34" charset="0"/>
              </a:rPr>
              <a:t> routes to facilities being unsafe </a:t>
            </a:r>
            <a:r>
              <a:rPr lang="en-US" sz="1600" dirty="0" smtClean="0">
                <a:solidFill>
                  <a:srgbClr val="58585A"/>
                </a:solidFill>
                <a:latin typeface="Arial Narrow" panose="020B0606020202030204" pitchFamily="34" charset="0"/>
              </a:rPr>
              <a:t>relatively more reported in </a:t>
            </a:r>
            <a:r>
              <a:rPr lang="en-US" sz="1600" b="1" dirty="0">
                <a:solidFill>
                  <a:srgbClr val="58585A"/>
                </a:solidFill>
                <a:latin typeface="Arial Narrow" panose="020B0606020202030204" pitchFamily="34" charset="0"/>
              </a:rPr>
              <a:t>South  </a:t>
            </a:r>
          </a:p>
          <a:p>
            <a:pPr marL="342900" indent="-342900">
              <a:lnSpc>
                <a:spcPct val="100000"/>
              </a:lnSpc>
            </a:pPr>
            <a:endParaRPr lang="en-US" sz="1800" dirty="0" smtClean="0">
              <a:latin typeface="Arial Narrow" panose="020B0606020202030204" pitchFamily="34" charset="0"/>
            </a:endParaRPr>
          </a:p>
          <a:p>
            <a:pPr>
              <a:lnSpc>
                <a:spcPct val="100000"/>
              </a:lnSpc>
            </a:pPr>
            <a:endParaRPr lang="en-US" sz="2000" dirty="0" smtClean="0">
              <a:solidFill>
                <a:srgbClr val="585958"/>
              </a:solidFill>
              <a:latin typeface="Arial Narrow" panose="020B0606020202030204" pitchFamily="34" charset="0"/>
            </a:endParaRPr>
          </a:p>
          <a:p>
            <a:pPr marL="342900" indent="-342900">
              <a:lnSpc>
                <a:spcPct val="100000"/>
              </a:lnSpc>
            </a:pPr>
            <a:endParaRPr lang="en-US" sz="2000" dirty="0">
              <a:solidFill>
                <a:srgbClr val="585958"/>
              </a:solidFill>
              <a:latin typeface="Arial Narrow" panose="020B0606020202030204" pitchFamily="34" charset="0"/>
            </a:endParaRPr>
          </a:p>
        </p:txBody>
      </p:sp>
    </p:spTree>
    <p:extLst>
      <p:ext uri="{BB962C8B-B14F-4D97-AF65-F5344CB8AC3E}">
        <p14:creationId xmlns:p14="http://schemas.microsoft.com/office/powerpoint/2010/main" val="101098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3F55E-3D81-44F2-A19F-2B5701CC83CC}"/>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 - </a:t>
            </a:r>
            <a:r>
              <a:rPr lang="en-US" sz="3200" dirty="0" smtClean="0"/>
              <a:t>Access </a:t>
            </a:r>
            <a:r>
              <a:rPr lang="en-US" sz="3200" dirty="0"/>
              <a:t>to </a:t>
            </a:r>
            <a:r>
              <a:rPr lang="en-US" sz="3200" dirty="0" smtClean="0"/>
              <a:t>markets</a:t>
            </a:r>
            <a:endParaRPr lang="en-US" strike="sngStrike" dirty="0">
              <a:solidFill>
                <a:schemeClr val="accent6">
                  <a:lumMod val="75000"/>
                </a:schemeClr>
              </a:solidFill>
            </a:endParaRPr>
          </a:p>
        </p:txBody>
      </p:sp>
      <p:sp>
        <p:nvSpPr>
          <p:cNvPr id="4" name="Text Placeholder 3">
            <a:extLst>
              <a:ext uri="{FF2B5EF4-FFF2-40B4-BE49-F238E27FC236}">
                <a16:creationId xmlns="" xmlns:a16="http://schemas.microsoft.com/office/drawing/2014/main" id="{7869ACFF-6ABA-4E60-8E58-FA915C198448}"/>
              </a:ext>
            </a:extLst>
          </p:cNvPr>
          <p:cNvSpPr txBox="1">
            <a:spLocks/>
          </p:cNvSpPr>
          <p:nvPr/>
        </p:nvSpPr>
        <p:spPr>
          <a:xfrm>
            <a:off x="386176" y="1656175"/>
            <a:ext cx="8087840" cy="4063235"/>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endParaRPr lang="en-US" sz="2000" dirty="0"/>
          </a:p>
          <a:p>
            <a:pPr marL="285750" indent="-285750">
              <a:lnSpc>
                <a:spcPct val="100000"/>
              </a:lnSpc>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7" name="Text Placeholder 3">
            <a:extLst>
              <a:ext uri="{FF2B5EF4-FFF2-40B4-BE49-F238E27FC236}">
                <a16:creationId xmlns="" xmlns:a16="http://schemas.microsoft.com/office/drawing/2014/main" id="{B569057B-A659-4470-AE07-77D5669DB7D4}"/>
              </a:ext>
            </a:extLst>
          </p:cNvPr>
          <p:cNvSpPr>
            <a:spLocks noGrp="1"/>
          </p:cNvSpPr>
          <p:nvPr>
            <p:ph type="body" sz="quarter" idx="13"/>
          </p:nvPr>
        </p:nvSpPr>
        <p:spPr>
          <a:xfrm>
            <a:off x="386176" y="1656174"/>
            <a:ext cx="8087840" cy="4063235"/>
          </a:xfrm>
        </p:spPr>
        <p:txBody>
          <a:bodyPr/>
          <a:lstStyle/>
          <a:p>
            <a:pPr>
              <a:lnSpc>
                <a:spcPct val="100000"/>
              </a:lnSpc>
            </a:pPr>
            <a:endParaRPr lang="en-US" sz="2000" dirty="0"/>
          </a:p>
          <a:p>
            <a:pPr marL="342900" indent="-342900">
              <a:lnSpc>
                <a:spcPct val="100000"/>
              </a:lnSpc>
              <a:buFont typeface="Arial" panose="020B0604020202020204" pitchFamily="34" charset="0"/>
              <a:buChar char="•"/>
            </a:pPr>
            <a:endParaRPr lang="en-US" sz="2000" dirty="0"/>
          </a:p>
          <a:p>
            <a:pPr>
              <a:lnSpc>
                <a:spcPct val="100000"/>
              </a:lnSpc>
            </a:pPr>
            <a:endParaRPr lang="en-US" sz="2000" dirty="0">
              <a:solidFill>
                <a:srgbClr val="585958"/>
              </a:solidFill>
              <a:latin typeface="Arial Narrow" panose="020B0606020202030204" pitchFamily="34" charset="0"/>
            </a:endParaRPr>
          </a:p>
          <a:p>
            <a:pPr marL="342900" indent="-342900">
              <a:lnSpc>
                <a:spcPct val="100000"/>
              </a:lnSpc>
              <a:buFont typeface="Arial" panose="020B0604020202020204" pitchFamily="34" charset="0"/>
              <a:buChar char="•"/>
            </a:pPr>
            <a:endParaRPr lang="en-US" sz="2000" dirty="0">
              <a:solidFill>
                <a:srgbClr val="585958"/>
              </a:solidFill>
              <a:latin typeface="Arial Narrow" panose="020B0606020202030204" pitchFamily="34" charset="0"/>
            </a:endParaRPr>
          </a:p>
        </p:txBody>
      </p:sp>
      <p:sp>
        <p:nvSpPr>
          <p:cNvPr id="3" name="Rectangle 2">
            <a:extLst>
              <a:ext uri="{FF2B5EF4-FFF2-40B4-BE49-F238E27FC236}">
                <a16:creationId xmlns="" xmlns:a16="http://schemas.microsoft.com/office/drawing/2014/main" id="{5454EAC5-C179-4CCF-B989-F6A93F346563}"/>
              </a:ext>
            </a:extLst>
          </p:cNvPr>
          <p:cNvSpPr/>
          <p:nvPr/>
        </p:nvSpPr>
        <p:spPr>
          <a:xfrm>
            <a:off x="386176" y="1910203"/>
            <a:ext cx="8087840" cy="707886"/>
          </a:xfrm>
          <a:prstGeom prst="rect">
            <a:avLst/>
          </a:prstGeom>
        </p:spPr>
        <p:txBody>
          <a:bodyPr wrap="square">
            <a:spAutoFit/>
          </a:bodyPr>
          <a:lstStyle/>
          <a:p>
            <a:pPr marL="342900" indent="-342900">
              <a:lnSpc>
                <a:spcPct val="100000"/>
              </a:lnSpc>
              <a:buFont typeface="Arial" panose="020B0604020202020204" pitchFamily="34" charset="0"/>
              <a:buChar char="•"/>
            </a:pPr>
            <a:endParaRPr lang="en-US" sz="2000" dirty="0">
              <a:solidFill>
                <a:srgbClr val="585958"/>
              </a:solidFill>
              <a:latin typeface="Arial Narrow" panose="020B0606020202030204" pitchFamily="34" charset="0"/>
            </a:endParaRPr>
          </a:p>
          <a:p>
            <a:pPr>
              <a:lnSpc>
                <a:spcPct val="100000"/>
              </a:lnSpc>
            </a:pPr>
            <a:endParaRPr lang="en-US" sz="2000" dirty="0">
              <a:solidFill>
                <a:srgbClr val="585958"/>
              </a:solidFill>
              <a:latin typeface="Arial Narrow" panose="020B0606020202030204" pitchFamily="34" charset="0"/>
            </a:endParaRPr>
          </a:p>
        </p:txBody>
      </p:sp>
      <p:sp>
        <p:nvSpPr>
          <p:cNvPr id="8" name="Subtitle 2">
            <a:extLst>
              <a:ext uri="{FF2B5EF4-FFF2-40B4-BE49-F238E27FC236}">
                <a16:creationId xmlns="" xmlns:a16="http://schemas.microsoft.com/office/drawing/2014/main" id="{706397E6-9DB7-46D5-85E0-4577803A2BC0}"/>
              </a:ext>
            </a:extLst>
          </p:cNvPr>
          <p:cNvSpPr>
            <a:spLocks noGrp="1"/>
          </p:cNvSpPr>
          <p:nvPr>
            <p:ph type="subTitle" idx="1"/>
          </p:nvPr>
        </p:nvSpPr>
        <p:spPr>
          <a:xfrm>
            <a:off x="386176" y="1384272"/>
            <a:ext cx="8087840" cy="525931"/>
          </a:xfrm>
        </p:spPr>
        <p:txBody>
          <a:bodyPr/>
          <a:lstStyle/>
          <a:p>
            <a:r>
              <a:rPr lang="en-US" sz="2400" dirty="0"/>
              <a:t>Availability and prices </a:t>
            </a:r>
          </a:p>
        </p:txBody>
      </p:sp>
      <p:graphicFrame>
        <p:nvGraphicFramePr>
          <p:cNvPr id="12" name="Object 11">
            <a:extLst>
              <a:ext uri="{FF2B5EF4-FFF2-40B4-BE49-F238E27FC236}">
                <a16:creationId xmlns="" xmlns:a16="http://schemas.microsoft.com/office/drawing/2014/main" id="{D702BC98-DCB2-4FBA-94DB-E99930CF3BE6}"/>
              </a:ext>
            </a:extLst>
          </p:cNvPr>
          <p:cNvGraphicFramePr>
            <a:graphicFrameLocks noChangeAspect="1"/>
          </p:cNvGraphicFramePr>
          <p:nvPr>
            <p:extLst>
              <p:ext uri="{D42A27DB-BD31-4B8C-83A1-F6EECF244321}">
                <p14:modId xmlns:p14="http://schemas.microsoft.com/office/powerpoint/2010/main" val="2104441170"/>
              </p:ext>
            </p:extLst>
          </p:nvPr>
        </p:nvGraphicFramePr>
        <p:xfrm>
          <a:off x="554038" y="2751138"/>
          <a:ext cx="7920037" cy="3136900"/>
        </p:xfrm>
        <a:graphic>
          <a:graphicData uri="http://schemas.openxmlformats.org/presentationml/2006/ole">
            <mc:AlternateContent xmlns:mc="http://schemas.openxmlformats.org/markup-compatibility/2006">
              <mc:Choice xmlns:v="urn:schemas-microsoft-com:vml" Requires="v">
                <p:oleObj spid="_x0000_s1297" name="Worksheet" r:id="rId4" imgW="4404431" imgH="1836389" progId="Excel.Sheet.12">
                  <p:embed/>
                </p:oleObj>
              </mc:Choice>
              <mc:Fallback>
                <p:oleObj name="Worksheet" r:id="rId4" imgW="4404431" imgH="1836389" progId="Excel.Sheet.12">
                  <p:embed/>
                  <p:pic>
                    <p:nvPicPr>
                      <p:cNvPr id="12" name="Object 11">
                        <a:extLst>
                          <a:ext uri="{FF2B5EF4-FFF2-40B4-BE49-F238E27FC236}">
                            <a16:creationId xmlns="" xmlns:a16="http://schemas.microsoft.com/office/drawing/2014/main" id="{D702BC98-DCB2-4FBA-94DB-E99930CF3BE6}"/>
                          </a:ext>
                        </a:extLst>
                      </p:cNvPr>
                      <p:cNvPicPr/>
                      <p:nvPr/>
                    </p:nvPicPr>
                    <p:blipFill>
                      <a:blip r:embed="rId5"/>
                      <a:stretch>
                        <a:fillRect/>
                      </a:stretch>
                    </p:blipFill>
                    <p:spPr>
                      <a:xfrm>
                        <a:off x="554038" y="2751138"/>
                        <a:ext cx="7920037" cy="3136900"/>
                      </a:xfrm>
                      <a:prstGeom prst="rect">
                        <a:avLst/>
                      </a:prstGeom>
                    </p:spPr>
                  </p:pic>
                </p:oleObj>
              </mc:Fallback>
            </mc:AlternateContent>
          </a:graphicData>
        </a:graphic>
      </p:graphicFrame>
      <p:sp>
        <p:nvSpPr>
          <p:cNvPr id="16" name="Rectangle 15">
            <a:extLst>
              <a:ext uri="{FF2B5EF4-FFF2-40B4-BE49-F238E27FC236}">
                <a16:creationId xmlns="" xmlns:a16="http://schemas.microsoft.com/office/drawing/2014/main" id="{6320FDFB-E748-47D5-AB60-7D5A841D0FC0}"/>
              </a:ext>
            </a:extLst>
          </p:cNvPr>
          <p:cNvSpPr/>
          <p:nvPr/>
        </p:nvSpPr>
        <p:spPr>
          <a:xfrm>
            <a:off x="386117" y="1831918"/>
            <a:ext cx="8182150" cy="923330"/>
          </a:xfrm>
          <a:prstGeom prst="rect">
            <a:avLst/>
          </a:prstGeom>
        </p:spPr>
        <p:txBody>
          <a:bodyPr wrap="square">
            <a:spAutoFit/>
          </a:bodyPr>
          <a:lstStyle/>
          <a:p>
            <a:pPr marL="342900" indent="-342900">
              <a:lnSpc>
                <a:spcPct val="100000"/>
              </a:lnSpc>
              <a:buFont typeface="Arial" panose="020B0604020202020204" pitchFamily="34" charset="0"/>
              <a:buChar char="•"/>
            </a:pPr>
            <a:r>
              <a:rPr lang="en-US" dirty="0" smtClean="0">
                <a:solidFill>
                  <a:srgbClr val="58585A"/>
                </a:solidFill>
                <a:latin typeface="Arial Narrow" panose="020B0606020202030204" pitchFamily="34" charset="0"/>
              </a:rPr>
              <a:t>Among respondents who reported that some items were too expensive to purchase in the market in the last 30 days </a:t>
            </a:r>
            <a:r>
              <a:rPr lang="en-US" b="1" dirty="0" smtClean="0">
                <a:solidFill>
                  <a:srgbClr val="58585A"/>
                </a:solidFill>
                <a:latin typeface="Arial Narrow" panose="020B0606020202030204" pitchFamily="34" charset="0"/>
              </a:rPr>
              <a:t>(60% overall), </a:t>
            </a:r>
            <a:r>
              <a:rPr lang="en-US" dirty="0" smtClean="0">
                <a:solidFill>
                  <a:srgbClr val="58585A"/>
                </a:solidFill>
                <a:latin typeface="Arial Narrow" panose="020B0606020202030204" pitchFamily="34" charset="0"/>
              </a:rPr>
              <a:t>the following items were reportedly </a:t>
            </a:r>
            <a:r>
              <a:rPr lang="en-US" b="1" dirty="0" smtClean="0">
                <a:solidFill>
                  <a:srgbClr val="EE5859"/>
                </a:solidFill>
                <a:latin typeface="Arial Narrow" panose="020B0606020202030204" pitchFamily="34" charset="0"/>
              </a:rPr>
              <a:t>unavailable due to high prices </a:t>
            </a:r>
            <a:r>
              <a:rPr lang="en-US" b="1" dirty="0" smtClean="0">
                <a:solidFill>
                  <a:srgbClr val="58585A"/>
                </a:solidFill>
                <a:latin typeface="Arial Narrow" panose="020B0606020202030204" pitchFamily="34" charset="0"/>
              </a:rPr>
              <a:t>(% respondents</a:t>
            </a:r>
            <a:r>
              <a:rPr lang="en-US" b="1"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(multi-select question</a:t>
            </a:r>
            <a:r>
              <a:rPr lang="en-US" dirty="0" smtClean="0">
                <a:solidFill>
                  <a:srgbClr val="58585A"/>
                </a:solidFill>
                <a:latin typeface="Arial Narrow" panose="020B0606020202030204" pitchFamily="34" charset="0"/>
              </a:rPr>
              <a:t>)</a:t>
            </a:r>
            <a:r>
              <a:rPr lang="en-US" b="1" dirty="0" smtClean="0">
                <a:solidFill>
                  <a:srgbClr val="58585A"/>
                </a:solidFill>
                <a:latin typeface="Arial Narrow" panose="020B0606020202030204" pitchFamily="34" charset="0"/>
              </a:rPr>
              <a:t>:</a:t>
            </a:r>
            <a:endParaRPr lang="en-US"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1787217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46CA1-5F56-4E73-A845-FAABBE8BA1AF}"/>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 - </a:t>
            </a:r>
            <a:r>
              <a:rPr lang="en-US" sz="3200" dirty="0" smtClean="0"/>
              <a:t>Access </a:t>
            </a:r>
            <a:r>
              <a:rPr lang="en-US" sz="3200" dirty="0"/>
              <a:t>to markets</a:t>
            </a:r>
            <a:endParaRPr lang="x-none" sz="3200" dirty="0"/>
          </a:p>
        </p:txBody>
      </p:sp>
      <p:sp>
        <p:nvSpPr>
          <p:cNvPr id="4" name="Rectangle 3">
            <a:extLst>
              <a:ext uri="{FF2B5EF4-FFF2-40B4-BE49-F238E27FC236}">
                <a16:creationId xmlns="" xmlns:a16="http://schemas.microsoft.com/office/drawing/2014/main" id="{07227033-FD39-4FB8-9350-759954785E4A}"/>
              </a:ext>
            </a:extLst>
          </p:cNvPr>
          <p:cNvSpPr/>
          <p:nvPr/>
        </p:nvSpPr>
        <p:spPr>
          <a:xfrm>
            <a:off x="386174" y="1910203"/>
            <a:ext cx="8087841" cy="923330"/>
          </a:xfrm>
          <a:prstGeom prst="rect">
            <a:avLst/>
          </a:prstGeom>
        </p:spPr>
        <p:txBody>
          <a:bodyPr wrap="square">
            <a:spAutoFit/>
          </a:bodyPr>
          <a:lstStyle/>
          <a:p>
            <a:pPr marL="342900" indent="-342900">
              <a:lnSpc>
                <a:spcPct val="100000"/>
              </a:lnSpc>
              <a:buFont typeface="Arial" panose="020B0604020202020204" pitchFamily="34" charset="0"/>
              <a:buChar char="•"/>
            </a:pPr>
            <a:r>
              <a:rPr lang="en-US" dirty="0">
                <a:solidFill>
                  <a:srgbClr val="58585A"/>
                </a:solidFill>
                <a:latin typeface="Arial Narrow" panose="020B0606020202030204" pitchFamily="34" charset="0"/>
              </a:rPr>
              <a:t>Among respondents who reported </a:t>
            </a:r>
            <a:r>
              <a:rPr lang="en-US" dirty="0" smtClean="0">
                <a:solidFill>
                  <a:srgbClr val="58585A"/>
                </a:solidFill>
                <a:latin typeface="Arial Narrow" panose="020B0606020202030204" pitchFamily="34" charset="0"/>
              </a:rPr>
              <a:t>that some </a:t>
            </a:r>
            <a:r>
              <a:rPr lang="en-US" dirty="0">
                <a:solidFill>
                  <a:srgbClr val="58585A"/>
                </a:solidFill>
                <a:latin typeface="Arial Narrow" panose="020B0606020202030204" pitchFamily="34" charset="0"/>
              </a:rPr>
              <a:t>items </a:t>
            </a:r>
            <a:r>
              <a:rPr lang="en-US" dirty="0" smtClean="0">
                <a:solidFill>
                  <a:srgbClr val="58585A"/>
                </a:solidFill>
                <a:latin typeface="Arial Narrow" panose="020B0606020202030204" pitchFamily="34" charset="0"/>
              </a:rPr>
              <a:t>were </a:t>
            </a:r>
            <a:r>
              <a:rPr lang="en-US" dirty="0">
                <a:solidFill>
                  <a:srgbClr val="58585A"/>
                </a:solidFill>
                <a:latin typeface="Arial Narrow" panose="020B0606020202030204" pitchFamily="34" charset="0"/>
              </a:rPr>
              <a:t>not available in the market in the last 30 days </a:t>
            </a:r>
            <a:r>
              <a:rPr lang="en-US" b="1" dirty="0" smtClean="0">
                <a:solidFill>
                  <a:srgbClr val="58585A"/>
                </a:solidFill>
                <a:latin typeface="Arial Narrow" panose="020B0606020202030204" pitchFamily="34" charset="0"/>
              </a:rPr>
              <a:t>(14% </a:t>
            </a:r>
            <a:r>
              <a:rPr lang="en-US" b="1" dirty="0">
                <a:solidFill>
                  <a:srgbClr val="58585A"/>
                </a:solidFill>
                <a:latin typeface="Arial Narrow" panose="020B0606020202030204" pitchFamily="34" charset="0"/>
              </a:rPr>
              <a:t>overall), </a:t>
            </a:r>
            <a:r>
              <a:rPr lang="en-US" dirty="0">
                <a:solidFill>
                  <a:srgbClr val="58585A"/>
                </a:solidFill>
                <a:latin typeface="Arial Narrow" panose="020B0606020202030204" pitchFamily="34" charset="0"/>
              </a:rPr>
              <a:t>the following items were reportedly </a:t>
            </a:r>
            <a:r>
              <a:rPr lang="en-US" b="1" dirty="0">
                <a:solidFill>
                  <a:srgbClr val="ED4949"/>
                </a:solidFill>
                <a:latin typeface="Arial Narrow" panose="020B0606020202030204" pitchFamily="34" charset="0"/>
              </a:rPr>
              <a:t>consistently unavailable </a:t>
            </a:r>
            <a:r>
              <a:rPr lang="en-US" b="1" dirty="0">
                <a:solidFill>
                  <a:srgbClr val="58585A"/>
                </a:solidFill>
                <a:latin typeface="Arial Narrow" panose="020B0606020202030204" pitchFamily="34" charset="0"/>
              </a:rPr>
              <a:t>(% respondents</a:t>
            </a:r>
            <a:r>
              <a:rPr lang="en-US" b="1" dirty="0" smtClean="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(multi-select question)</a:t>
            </a:r>
            <a:r>
              <a:rPr lang="en-US" b="1" dirty="0" smtClean="0">
                <a:solidFill>
                  <a:srgbClr val="58585A"/>
                </a:solidFill>
                <a:latin typeface="Arial Narrow" panose="020B0606020202030204" pitchFamily="34" charset="0"/>
              </a:rPr>
              <a:t>:</a:t>
            </a:r>
            <a:endParaRPr lang="en-US" b="1" dirty="0">
              <a:solidFill>
                <a:srgbClr val="58585A"/>
              </a:solidFill>
              <a:latin typeface="Arial Narrow" panose="020B0606020202030204" pitchFamily="34" charset="0"/>
            </a:endParaRPr>
          </a:p>
        </p:txBody>
      </p:sp>
      <p:sp>
        <p:nvSpPr>
          <p:cNvPr id="6" name="Rectangle 5">
            <a:extLst>
              <a:ext uri="{FF2B5EF4-FFF2-40B4-BE49-F238E27FC236}">
                <a16:creationId xmlns="" xmlns:a16="http://schemas.microsoft.com/office/drawing/2014/main" id="{02F03F55-0ADE-42FA-83E8-E5D577444844}"/>
              </a:ext>
            </a:extLst>
          </p:cNvPr>
          <p:cNvSpPr/>
          <p:nvPr/>
        </p:nvSpPr>
        <p:spPr>
          <a:xfrm>
            <a:off x="386175" y="1573881"/>
            <a:ext cx="2918235" cy="424732"/>
          </a:xfrm>
          <a:prstGeom prst="rect">
            <a:avLst/>
          </a:prstGeom>
        </p:spPr>
        <p:txBody>
          <a:bodyPr wrap="none">
            <a:spAutoFit/>
          </a:bodyPr>
          <a:lstStyle/>
          <a:p>
            <a:pPr lvl="0" defTabSz="514350">
              <a:lnSpc>
                <a:spcPct val="90000"/>
              </a:lnSpc>
              <a:spcBef>
                <a:spcPts val="563"/>
              </a:spcBef>
            </a:pPr>
            <a:r>
              <a:rPr lang="en-US" sz="2400" b="1" dirty="0">
                <a:solidFill>
                  <a:srgbClr val="EE5859"/>
                </a:solidFill>
                <a:latin typeface="Arial Narrow" panose="020B0606020202030204" pitchFamily="34" charset="0"/>
              </a:rPr>
              <a:t>Availability and prices </a:t>
            </a:r>
          </a:p>
        </p:txBody>
      </p:sp>
      <p:graphicFrame>
        <p:nvGraphicFramePr>
          <p:cNvPr id="8" name="Object 7">
            <a:extLst>
              <a:ext uri="{FF2B5EF4-FFF2-40B4-BE49-F238E27FC236}">
                <a16:creationId xmlns="" xmlns:a16="http://schemas.microsoft.com/office/drawing/2014/main" id="{3C2E7792-4D92-45E2-9396-A89708A9742C}"/>
              </a:ext>
            </a:extLst>
          </p:cNvPr>
          <p:cNvGraphicFramePr>
            <a:graphicFrameLocks noChangeAspect="1"/>
          </p:cNvGraphicFramePr>
          <p:nvPr>
            <p:extLst>
              <p:ext uri="{D42A27DB-BD31-4B8C-83A1-F6EECF244321}">
                <p14:modId xmlns:p14="http://schemas.microsoft.com/office/powerpoint/2010/main" val="104231473"/>
              </p:ext>
            </p:extLst>
          </p:nvPr>
        </p:nvGraphicFramePr>
        <p:xfrm>
          <a:off x="386175" y="2798282"/>
          <a:ext cx="8087841" cy="3073129"/>
        </p:xfrm>
        <a:graphic>
          <a:graphicData uri="http://schemas.openxmlformats.org/presentationml/2006/ole">
            <mc:AlternateContent xmlns:mc="http://schemas.openxmlformats.org/markup-compatibility/2006">
              <mc:Choice xmlns:v="urn:schemas-microsoft-com:vml" Requires="v">
                <p:oleObj spid="_x0000_s2321" name="Worksheet" r:id="rId3" imgW="4465406" imgH="1836432" progId="Excel.Sheet.12">
                  <p:embed/>
                </p:oleObj>
              </mc:Choice>
              <mc:Fallback>
                <p:oleObj name="Worksheet" r:id="rId3" imgW="4465406" imgH="1836432" progId="Excel.Sheet.12">
                  <p:embed/>
                  <p:pic>
                    <p:nvPicPr>
                      <p:cNvPr id="8" name="Object 7">
                        <a:extLst>
                          <a:ext uri="{FF2B5EF4-FFF2-40B4-BE49-F238E27FC236}">
                            <a16:creationId xmlns="" xmlns:a16="http://schemas.microsoft.com/office/drawing/2014/main" id="{3C2E7792-4D92-45E2-9396-A89708A9742C}"/>
                          </a:ext>
                        </a:extLst>
                      </p:cNvPr>
                      <p:cNvPicPr/>
                      <p:nvPr/>
                    </p:nvPicPr>
                    <p:blipFill>
                      <a:blip r:embed="rId4"/>
                      <a:stretch>
                        <a:fillRect/>
                      </a:stretch>
                    </p:blipFill>
                    <p:spPr>
                      <a:xfrm>
                        <a:off x="386175" y="2798282"/>
                        <a:ext cx="8087841" cy="3073129"/>
                      </a:xfrm>
                      <a:prstGeom prst="rect">
                        <a:avLst/>
                      </a:prstGeom>
                    </p:spPr>
                  </p:pic>
                </p:oleObj>
              </mc:Fallback>
            </mc:AlternateContent>
          </a:graphicData>
        </a:graphic>
      </p:graphicFrame>
    </p:spTree>
    <p:extLst>
      <p:ext uri="{BB962C8B-B14F-4D97-AF65-F5344CB8AC3E}">
        <p14:creationId xmlns:p14="http://schemas.microsoft.com/office/powerpoint/2010/main" val="1225011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3F55E-3D81-44F2-A19F-2B5701CC83CC}"/>
              </a:ext>
            </a:extLst>
          </p:cNvPr>
          <p:cNvSpPr>
            <a:spLocks noGrp="1"/>
          </p:cNvSpPr>
          <p:nvPr>
            <p:ph type="ctrTitle"/>
          </p:nvPr>
        </p:nvSpPr>
        <p:spPr/>
        <p:txBody>
          <a:bodyPr/>
          <a:lstStyle/>
          <a:p>
            <a:r>
              <a:rPr lang="en-US" sz="3200" dirty="0"/>
              <a:t>Access to </a:t>
            </a:r>
            <a:r>
              <a:rPr lang="en-US" sz="3200" dirty="0" smtClean="0"/>
              <a:t>markets</a:t>
            </a:r>
            <a:endParaRPr lang="en-US" dirty="0"/>
          </a:p>
        </p:txBody>
      </p:sp>
      <p:sp>
        <p:nvSpPr>
          <p:cNvPr id="4" name="Text Placeholder 3">
            <a:extLst>
              <a:ext uri="{FF2B5EF4-FFF2-40B4-BE49-F238E27FC236}">
                <a16:creationId xmlns="" xmlns:a16="http://schemas.microsoft.com/office/drawing/2014/main" id="{7869ACFF-6ABA-4E60-8E58-FA915C198448}"/>
              </a:ext>
            </a:extLst>
          </p:cNvPr>
          <p:cNvSpPr txBox="1">
            <a:spLocks/>
          </p:cNvSpPr>
          <p:nvPr/>
        </p:nvSpPr>
        <p:spPr>
          <a:xfrm>
            <a:off x="386176" y="1656175"/>
            <a:ext cx="8087840" cy="4063235"/>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endParaRPr lang="en-US" sz="2000" dirty="0"/>
          </a:p>
          <a:p>
            <a:pPr marL="285750" indent="-285750">
              <a:lnSpc>
                <a:spcPct val="100000"/>
              </a:lnSpc>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7" name="Text Placeholder 3">
            <a:extLst>
              <a:ext uri="{FF2B5EF4-FFF2-40B4-BE49-F238E27FC236}">
                <a16:creationId xmlns="" xmlns:a16="http://schemas.microsoft.com/office/drawing/2014/main" id="{B569057B-A659-4470-AE07-77D5669DB7D4}"/>
              </a:ext>
            </a:extLst>
          </p:cNvPr>
          <p:cNvSpPr>
            <a:spLocks noGrp="1"/>
          </p:cNvSpPr>
          <p:nvPr>
            <p:ph type="body" sz="quarter" idx="13"/>
          </p:nvPr>
        </p:nvSpPr>
        <p:spPr>
          <a:xfrm>
            <a:off x="386176" y="1656174"/>
            <a:ext cx="8087840" cy="4063235"/>
          </a:xfrm>
        </p:spPr>
        <p:txBody>
          <a:bodyPr/>
          <a:lstStyle/>
          <a:p>
            <a:pPr>
              <a:lnSpc>
                <a:spcPct val="100000"/>
              </a:lnSpc>
            </a:pPr>
            <a:endParaRPr lang="en-US" sz="2000" dirty="0"/>
          </a:p>
          <a:p>
            <a:pPr marL="342900" indent="-342900">
              <a:lnSpc>
                <a:spcPct val="100000"/>
              </a:lnSpc>
              <a:buFont typeface="Arial" panose="020B0604020202020204" pitchFamily="34" charset="0"/>
              <a:buChar char="•"/>
            </a:pPr>
            <a:endParaRPr lang="en-US" sz="2000" dirty="0"/>
          </a:p>
          <a:p>
            <a:pPr>
              <a:lnSpc>
                <a:spcPct val="100000"/>
              </a:lnSpc>
            </a:pPr>
            <a:endParaRPr lang="en-US" sz="2000" dirty="0">
              <a:solidFill>
                <a:srgbClr val="585958"/>
              </a:solidFill>
              <a:latin typeface="Arial Narrow" panose="020B0606020202030204" pitchFamily="34" charset="0"/>
            </a:endParaRPr>
          </a:p>
          <a:p>
            <a:pPr marL="342900" indent="-342900">
              <a:lnSpc>
                <a:spcPct val="100000"/>
              </a:lnSpc>
              <a:buFont typeface="Arial" panose="020B0604020202020204" pitchFamily="34" charset="0"/>
              <a:buChar char="•"/>
            </a:pPr>
            <a:endParaRPr lang="en-US" sz="2000" dirty="0">
              <a:solidFill>
                <a:srgbClr val="585958"/>
              </a:solidFill>
              <a:latin typeface="Arial Narrow" panose="020B0606020202030204" pitchFamily="34" charset="0"/>
            </a:endParaRPr>
          </a:p>
        </p:txBody>
      </p:sp>
      <p:sp>
        <p:nvSpPr>
          <p:cNvPr id="3" name="Rectangle 2">
            <a:extLst>
              <a:ext uri="{FF2B5EF4-FFF2-40B4-BE49-F238E27FC236}">
                <a16:creationId xmlns="" xmlns:a16="http://schemas.microsoft.com/office/drawing/2014/main" id="{5454EAC5-C179-4CCF-B989-F6A93F346563}"/>
              </a:ext>
            </a:extLst>
          </p:cNvPr>
          <p:cNvSpPr/>
          <p:nvPr/>
        </p:nvSpPr>
        <p:spPr>
          <a:xfrm>
            <a:off x="386176" y="1910203"/>
            <a:ext cx="8087840" cy="4401205"/>
          </a:xfrm>
          <a:prstGeom prst="rect">
            <a:avLst/>
          </a:prstGeom>
        </p:spPr>
        <p:txBody>
          <a:bodyPr wrap="square">
            <a:spAutoFit/>
          </a:bodyPr>
          <a:lstStyle/>
          <a:p>
            <a:r>
              <a:rPr lang="en-US" sz="2000" b="1" dirty="0">
                <a:solidFill>
                  <a:srgbClr val="585958"/>
                </a:solidFill>
                <a:latin typeface="Arial Narrow" panose="020B0606020202030204" pitchFamily="34" charset="0"/>
              </a:rPr>
              <a:t>South</a:t>
            </a:r>
            <a:r>
              <a:rPr lang="en-US" sz="2000" dirty="0">
                <a:solidFill>
                  <a:srgbClr val="585958"/>
                </a:solidFill>
                <a:latin typeface="Arial Narrow" panose="020B0606020202030204" pitchFamily="34" charset="0"/>
              </a:rPr>
              <a:t>: </a:t>
            </a:r>
          </a:p>
          <a:p>
            <a:pPr marL="342900" indent="-342900">
              <a:buFont typeface="Arial" panose="020B0604020202020204" pitchFamily="34" charset="0"/>
              <a:buChar char="•"/>
            </a:pPr>
            <a:r>
              <a:rPr lang="en-US" sz="2000" dirty="0">
                <a:solidFill>
                  <a:srgbClr val="585958"/>
                </a:solidFill>
                <a:latin typeface="Arial Narrow" panose="020B0606020202030204" pitchFamily="34" charset="0"/>
              </a:rPr>
              <a:t>High </a:t>
            </a:r>
            <a:r>
              <a:rPr lang="en-US" sz="2000" b="1" dirty="0">
                <a:solidFill>
                  <a:srgbClr val="585958"/>
                </a:solidFill>
                <a:latin typeface="Arial Narrow" panose="020B0606020202030204" pitchFamily="34" charset="0"/>
              </a:rPr>
              <a:t>unavailability</a:t>
            </a:r>
            <a:r>
              <a:rPr lang="en-US" sz="2000" dirty="0">
                <a:solidFill>
                  <a:srgbClr val="585958"/>
                </a:solidFill>
                <a:latin typeface="Arial Narrow" panose="020B0606020202030204" pitchFamily="34" charset="0"/>
              </a:rPr>
              <a:t> of </a:t>
            </a:r>
            <a:r>
              <a:rPr lang="en-US" sz="2000" b="1" dirty="0">
                <a:solidFill>
                  <a:srgbClr val="585958"/>
                </a:solidFill>
                <a:latin typeface="Arial Narrow" panose="020B0606020202030204" pitchFamily="34" charset="0"/>
              </a:rPr>
              <a:t>fuel</a:t>
            </a:r>
            <a:r>
              <a:rPr lang="en-US" sz="2000" dirty="0">
                <a:solidFill>
                  <a:srgbClr val="585958"/>
                </a:solidFill>
                <a:latin typeface="Arial Narrow" panose="020B0606020202030204" pitchFamily="34" charset="0"/>
              </a:rPr>
              <a:t> and </a:t>
            </a:r>
            <a:r>
              <a:rPr lang="en-US" sz="2000" b="1" dirty="0">
                <a:solidFill>
                  <a:srgbClr val="585958"/>
                </a:solidFill>
                <a:latin typeface="Arial Narrow" panose="020B0606020202030204" pitchFamily="34" charset="0"/>
              </a:rPr>
              <a:t>food</a:t>
            </a:r>
            <a:r>
              <a:rPr lang="en-US" sz="2000" dirty="0">
                <a:solidFill>
                  <a:srgbClr val="585958"/>
                </a:solidFill>
                <a:latin typeface="Arial Narrow" panose="020B0606020202030204" pitchFamily="34" charset="0"/>
              </a:rPr>
              <a:t> types other than fresh produce and meat </a:t>
            </a:r>
          </a:p>
          <a:p>
            <a:pPr marL="342900" indent="-342900">
              <a:buFont typeface="Arial" panose="020B0604020202020204" pitchFamily="34" charset="0"/>
              <a:buChar char="•"/>
            </a:pPr>
            <a:r>
              <a:rPr lang="en-US" sz="2000" b="1" dirty="0">
                <a:solidFill>
                  <a:srgbClr val="585958"/>
                </a:solidFill>
                <a:latin typeface="Arial Narrow" panose="020B0606020202030204" pitchFamily="34" charset="0"/>
              </a:rPr>
              <a:t>Key </a:t>
            </a:r>
            <a:r>
              <a:rPr lang="en-US" sz="2000" b="1" dirty="0" smtClean="0">
                <a:solidFill>
                  <a:srgbClr val="585958"/>
                </a:solidFill>
                <a:latin typeface="Arial Narrow" panose="020B0606020202030204" pitchFamily="34" charset="0"/>
              </a:rPr>
              <a:t>items </a:t>
            </a:r>
            <a:r>
              <a:rPr lang="en-US" sz="2000" dirty="0">
                <a:solidFill>
                  <a:srgbClr val="585958"/>
                </a:solidFill>
                <a:latin typeface="Arial Narrow" panose="020B0606020202030204" pitchFamily="34" charset="0"/>
              </a:rPr>
              <a:t>(</a:t>
            </a:r>
            <a:r>
              <a:rPr lang="en-US" sz="2000" dirty="0" smtClean="0">
                <a:solidFill>
                  <a:srgbClr val="585958"/>
                </a:solidFill>
                <a:latin typeface="Arial Narrow" panose="020B0606020202030204" pitchFamily="34" charset="0"/>
              </a:rPr>
              <a:t>NFIs </a:t>
            </a:r>
            <a:r>
              <a:rPr lang="en-US" sz="2000" dirty="0">
                <a:solidFill>
                  <a:srgbClr val="585958"/>
                </a:solidFill>
                <a:latin typeface="Arial Narrow" panose="020B0606020202030204" pitchFamily="34" charset="0"/>
              </a:rPr>
              <a:t>and food items) reportedly </a:t>
            </a:r>
            <a:r>
              <a:rPr lang="en-US" sz="2000" b="1" dirty="0">
                <a:solidFill>
                  <a:srgbClr val="585958"/>
                </a:solidFill>
                <a:latin typeface="Arial Narrow" panose="020B0606020202030204" pitchFamily="34" charset="0"/>
              </a:rPr>
              <a:t>too</a:t>
            </a:r>
            <a:r>
              <a:rPr lang="en-US" sz="2000" dirty="0">
                <a:solidFill>
                  <a:srgbClr val="585958"/>
                </a:solidFill>
                <a:latin typeface="Arial Narrow" panose="020B0606020202030204" pitchFamily="34" charset="0"/>
              </a:rPr>
              <a:t> </a:t>
            </a:r>
            <a:r>
              <a:rPr lang="en-US" sz="2000" b="1" dirty="0">
                <a:solidFill>
                  <a:srgbClr val="585958"/>
                </a:solidFill>
                <a:latin typeface="Arial Narrow" panose="020B0606020202030204" pitchFamily="34" charset="0"/>
              </a:rPr>
              <a:t>expensive</a:t>
            </a:r>
            <a:r>
              <a:rPr lang="en-US" sz="2000" dirty="0">
                <a:solidFill>
                  <a:srgbClr val="585958"/>
                </a:solidFill>
                <a:latin typeface="Arial Narrow" panose="020B0606020202030204" pitchFamily="34" charset="0"/>
              </a:rPr>
              <a:t> </a:t>
            </a:r>
          </a:p>
          <a:p>
            <a:pPr marL="342900" indent="-342900">
              <a:buFont typeface="Arial" panose="020B0604020202020204" pitchFamily="34" charset="0"/>
              <a:buChar char="•"/>
            </a:pPr>
            <a:endParaRPr lang="en-US" sz="2000" dirty="0">
              <a:solidFill>
                <a:srgbClr val="585958"/>
              </a:solidFill>
              <a:latin typeface="Arial Narrow" panose="020B0606020202030204" pitchFamily="34" charset="0"/>
            </a:endParaRPr>
          </a:p>
          <a:p>
            <a:r>
              <a:rPr lang="en-US" sz="2000" b="1" dirty="0">
                <a:solidFill>
                  <a:srgbClr val="585958"/>
                </a:solidFill>
                <a:latin typeface="Arial Narrow" panose="020B0606020202030204" pitchFamily="34" charset="0"/>
              </a:rPr>
              <a:t>West</a:t>
            </a:r>
            <a:r>
              <a:rPr lang="en-US" sz="2000" dirty="0">
                <a:solidFill>
                  <a:srgbClr val="585958"/>
                </a:solidFill>
                <a:latin typeface="Arial Narrow" panose="020B0606020202030204" pitchFamily="34" charset="0"/>
              </a:rPr>
              <a:t> </a:t>
            </a:r>
          </a:p>
          <a:p>
            <a:pPr marL="342900" indent="-342900">
              <a:buFont typeface="Arial" panose="020B0604020202020204" pitchFamily="34" charset="0"/>
              <a:buChar char="•"/>
            </a:pPr>
            <a:r>
              <a:rPr lang="en-US" sz="2000" b="1" dirty="0">
                <a:solidFill>
                  <a:srgbClr val="585958"/>
                </a:solidFill>
                <a:latin typeface="Arial Narrow" panose="020B0606020202030204" pitchFamily="34" charset="0"/>
              </a:rPr>
              <a:t>Lack of </a:t>
            </a:r>
            <a:r>
              <a:rPr lang="en-US" sz="2000" dirty="0" smtClean="0">
                <a:solidFill>
                  <a:srgbClr val="585958"/>
                </a:solidFill>
                <a:latin typeface="Arial Narrow" panose="020B0606020202030204" pitchFamily="34" charset="0"/>
              </a:rPr>
              <a:t>and </a:t>
            </a:r>
            <a:r>
              <a:rPr lang="en-US" sz="2000" b="1" dirty="0">
                <a:solidFill>
                  <a:srgbClr val="585958"/>
                </a:solidFill>
                <a:latin typeface="Arial Narrow" panose="020B0606020202030204" pitchFamily="34" charset="0"/>
              </a:rPr>
              <a:t>high </a:t>
            </a:r>
            <a:r>
              <a:rPr lang="en-US" sz="2000" b="1" dirty="0" smtClean="0">
                <a:solidFill>
                  <a:srgbClr val="585958"/>
                </a:solidFill>
                <a:latin typeface="Arial Narrow" panose="020B0606020202030204" pitchFamily="34" charset="0"/>
              </a:rPr>
              <a:t>prices </a:t>
            </a:r>
            <a:r>
              <a:rPr lang="en-US" sz="2000" dirty="0" smtClean="0">
                <a:solidFill>
                  <a:srgbClr val="585958"/>
                </a:solidFill>
                <a:latin typeface="Arial Narrow" panose="020B0606020202030204" pitchFamily="34" charset="0"/>
              </a:rPr>
              <a:t>of</a:t>
            </a:r>
            <a:r>
              <a:rPr lang="en-US" sz="2000" b="1" dirty="0" smtClean="0">
                <a:solidFill>
                  <a:srgbClr val="585958"/>
                </a:solidFill>
                <a:latin typeface="Arial Narrow" panose="020B0606020202030204" pitchFamily="34" charset="0"/>
              </a:rPr>
              <a:t> </a:t>
            </a:r>
            <a:r>
              <a:rPr lang="en-US" sz="2000" b="1" dirty="0">
                <a:solidFill>
                  <a:srgbClr val="585958"/>
                </a:solidFill>
                <a:latin typeface="Arial Narrow" panose="020B0606020202030204" pitchFamily="34" charset="0"/>
              </a:rPr>
              <a:t>medicine</a:t>
            </a:r>
            <a:r>
              <a:rPr lang="en-US" sz="2000" dirty="0">
                <a:solidFill>
                  <a:srgbClr val="585958"/>
                </a:solidFill>
                <a:latin typeface="Arial Narrow" panose="020B0606020202030204" pitchFamily="34" charset="0"/>
              </a:rPr>
              <a:t> </a:t>
            </a:r>
            <a:r>
              <a:rPr lang="en-US" sz="2000" dirty="0" smtClean="0">
                <a:solidFill>
                  <a:srgbClr val="585958"/>
                </a:solidFill>
                <a:latin typeface="Arial Narrow" panose="020B0606020202030204" pitchFamily="34" charset="0"/>
              </a:rPr>
              <a:t>and </a:t>
            </a:r>
            <a:r>
              <a:rPr lang="en-US" sz="2000" b="1" dirty="0" smtClean="0">
                <a:solidFill>
                  <a:srgbClr val="585958"/>
                </a:solidFill>
                <a:latin typeface="Arial Narrow" panose="020B0606020202030204" pitchFamily="34" charset="0"/>
              </a:rPr>
              <a:t>health-related </a:t>
            </a:r>
            <a:r>
              <a:rPr lang="en-US" sz="2000" b="1" dirty="0">
                <a:solidFill>
                  <a:srgbClr val="585958"/>
                </a:solidFill>
                <a:latin typeface="Arial Narrow" panose="020B0606020202030204" pitchFamily="34" charset="0"/>
              </a:rPr>
              <a:t>items </a:t>
            </a:r>
          </a:p>
          <a:p>
            <a:pPr marL="342900" indent="-342900">
              <a:buFont typeface="Arial" panose="020B0604020202020204" pitchFamily="34" charset="0"/>
              <a:buChar char="•"/>
            </a:pPr>
            <a:r>
              <a:rPr lang="en-US" sz="2000" dirty="0">
                <a:solidFill>
                  <a:srgbClr val="585958"/>
                </a:solidFill>
                <a:latin typeface="Arial Narrow" panose="020B0606020202030204" pitchFamily="34" charset="0"/>
              </a:rPr>
              <a:t>Fresh produce </a:t>
            </a:r>
            <a:r>
              <a:rPr lang="en-US" sz="2000" b="1" dirty="0">
                <a:solidFill>
                  <a:srgbClr val="585958"/>
                </a:solidFill>
                <a:latin typeface="Arial Narrow" panose="020B0606020202030204" pitchFamily="34" charset="0"/>
              </a:rPr>
              <a:t>unavailable</a:t>
            </a:r>
            <a:r>
              <a:rPr lang="en-US" sz="2000" dirty="0">
                <a:solidFill>
                  <a:srgbClr val="585958"/>
                </a:solidFill>
                <a:latin typeface="Arial Narrow" panose="020B0606020202030204" pitchFamily="34" charset="0"/>
              </a:rPr>
              <a:t> or too </a:t>
            </a:r>
            <a:r>
              <a:rPr lang="en-US" sz="2000" b="1" dirty="0">
                <a:solidFill>
                  <a:srgbClr val="585958"/>
                </a:solidFill>
                <a:latin typeface="Arial Narrow" panose="020B0606020202030204" pitchFamily="34" charset="0"/>
              </a:rPr>
              <a:t>expensive</a:t>
            </a:r>
            <a:r>
              <a:rPr lang="en-US" sz="2000" dirty="0">
                <a:solidFill>
                  <a:srgbClr val="585958"/>
                </a:solidFill>
                <a:latin typeface="Arial Narrow" panose="020B0606020202030204" pitchFamily="34" charset="0"/>
              </a:rPr>
              <a:t> </a:t>
            </a:r>
          </a:p>
          <a:p>
            <a:pPr marL="342900" indent="-342900">
              <a:buFont typeface="Arial" panose="020B0604020202020204" pitchFamily="34" charset="0"/>
              <a:buChar char="•"/>
            </a:pPr>
            <a:endParaRPr lang="en-US" sz="2000" dirty="0">
              <a:solidFill>
                <a:srgbClr val="585958"/>
              </a:solidFill>
              <a:latin typeface="Arial Narrow" panose="020B0606020202030204" pitchFamily="34" charset="0"/>
            </a:endParaRPr>
          </a:p>
          <a:p>
            <a:r>
              <a:rPr lang="en-US" sz="2000" b="1" dirty="0">
                <a:solidFill>
                  <a:srgbClr val="585958"/>
                </a:solidFill>
                <a:latin typeface="Arial Narrow" panose="020B0606020202030204" pitchFamily="34" charset="0"/>
              </a:rPr>
              <a:t>East</a:t>
            </a:r>
            <a:r>
              <a:rPr lang="en-US" sz="2000" dirty="0">
                <a:solidFill>
                  <a:srgbClr val="585958"/>
                </a:solidFill>
                <a:latin typeface="Arial Narrow" panose="020B0606020202030204" pitchFamily="34" charset="0"/>
              </a:rPr>
              <a:t>: </a:t>
            </a:r>
          </a:p>
          <a:p>
            <a:pPr marL="342900" indent="-342900">
              <a:buFont typeface="Arial" panose="020B0604020202020204" pitchFamily="34" charset="0"/>
              <a:buChar char="•"/>
            </a:pPr>
            <a:r>
              <a:rPr lang="en-US" sz="2000" dirty="0">
                <a:solidFill>
                  <a:srgbClr val="585958"/>
                </a:solidFill>
                <a:latin typeface="Arial Narrow" panose="020B0606020202030204" pitchFamily="34" charset="0"/>
              </a:rPr>
              <a:t>Most respondents </a:t>
            </a:r>
            <a:r>
              <a:rPr lang="en-US" sz="2000" dirty="0" smtClean="0">
                <a:solidFill>
                  <a:srgbClr val="585958"/>
                </a:solidFill>
                <a:latin typeface="Arial Narrow" panose="020B0606020202030204" pitchFamily="34" charset="0"/>
              </a:rPr>
              <a:t>reported </a:t>
            </a:r>
            <a:r>
              <a:rPr lang="en-US" sz="2000" dirty="0">
                <a:solidFill>
                  <a:srgbClr val="585958"/>
                </a:solidFill>
                <a:latin typeface="Arial Narrow" panose="020B0606020202030204" pitchFamily="34" charset="0"/>
              </a:rPr>
              <a:t>items</a:t>
            </a:r>
            <a:r>
              <a:rPr lang="en-US" sz="2000" b="1" dirty="0">
                <a:solidFill>
                  <a:srgbClr val="585958"/>
                </a:solidFill>
                <a:latin typeface="Arial Narrow" panose="020B0606020202030204" pitchFamily="34" charset="0"/>
              </a:rPr>
              <a:t> consistently available</a:t>
            </a:r>
            <a:r>
              <a:rPr lang="en-US" sz="2000" dirty="0">
                <a:solidFill>
                  <a:srgbClr val="585958"/>
                </a:solidFill>
                <a:latin typeface="Arial Narrow" panose="020B0606020202030204" pitchFamily="34" charset="0"/>
              </a:rPr>
              <a:t>, </a:t>
            </a:r>
            <a:r>
              <a:rPr lang="en-US" sz="2000" b="1" dirty="0">
                <a:solidFill>
                  <a:srgbClr val="585958"/>
                </a:solidFill>
                <a:latin typeface="Arial Narrow" panose="020B0606020202030204" pitchFamily="34" charset="0"/>
              </a:rPr>
              <a:t>access to markets </a:t>
            </a:r>
            <a:r>
              <a:rPr lang="en-US" sz="2000" dirty="0">
                <a:solidFill>
                  <a:srgbClr val="585958"/>
                </a:solidFill>
                <a:latin typeface="Arial Narrow" panose="020B0606020202030204" pitchFamily="34" charset="0"/>
              </a:rPr>
              <a:t>is</a:t>
            </a:r>
            <a:r>
              <a:rPr lang="en-US" sz="2000" b="1" dirty="0">
                <a:solidFill>
                  <a:srgbClr val="585958"/>
                </a:solidFill>
                <a:latin typeface="Arial Narrow" panose="020B0606020202030204" pitchFamily="34" charset="0"/>
              </a:rPr>
              <a:t> good</a:t>
            </a:r>
          </a:p>
          <a:p>
            <a:pPr marL="342900" indent="-342900">
              <a:buFont typeface="Arial" panose="020B0604020202020204" pitchFamily="34" charset="0"/>
              <a:buChar char="•"/>
            </a:pPr>
            <a:r>
              <a:rPr lang="en-US" sz="2000" dirty="0">
                <a:solidFill>
                  <a:srgbClr val="585958"/>
                </a:solidFill>
                <a:latin typeface="Arial Narrow" panose="020B0606020202030204" pitchFamily="34" charset="0"/>
              </a:rPr>
              <a:t>Food items </a:t>
            </a:r>
            <a:r>
              <a:rPr lang="en-US" sz="2000" b="1" dirty="0">
                <a:solidFill>
                  <a:srgbClr val="585958"/>
                </a:solidFill>
                <a:latin typeface="Arial Narrow" panose="020B0606020202030204" pitchFamily="34" charset="0"/>
              </a:rPr>
              <a:t>too expensive </a:t>
            </a:r>
            <a:r>
              <a:rPr lang="en-US" sz="2000" dirty="0">
                <a:solidFill>
                  <a:srgbClr val="585958"/>
                </a:solidFill>
                <a:latin typeface="Arial Narrow" panose="020B0606020202030204" pitchFamily="34" charset="0"/>
              </a:rPr>
              <a:t> </a:t>
            </a:r>
          </a:p>
          <a:p>
            <a:pPr marL="342900" indent="-342900">
              <a:buFont typeface="Arial" panose="020B0604020202020204" pitchFamily="34" charset="0"/>
              <a:buChar char="•"/>
            </a:pPr>
            <a:endParaRPr lang="en-US" sz="2000" dirty="0">
              <a:solidFill>
                <a:srgbClr val="585958"/>
              </a:solidFill>
              <a:latin typeface="Arial Narrow" panose="020B0606020202030204" pitchFamily="34" charset="0"/>
            </a:endParaRPr>
          </a:p>
          <a:p>
            <a:endParaRPr lang="en-US" sz="2000" dirty="0">
              <a:solidFill>
                <a:srgbClr val="585958"/>
              </a:solidFill>
              <a:latin typeface="Arial Narrow" panose="020B0606020202030204" pitchFamily="34" charset="0"/>
            </a:endParaRPr>
          </a:p>
        </p:txBody>
      </p:sp>
      <p:sp>
        <p:nvSpPr>
          <p:cNvPr id="8" name="Subtitle 2">
            <a:extLst>
              <a:ext uri="{FF2B5EF4-FFF2-40B4-BE49-F238E27FC236}">
                <a16:creationId xmlns="" xmlns:a16="http://schemas.microsoft.com/office/drawing/2014/main" id="{706397E6-9DB7-46D5-85E0-4577803A2BC0}"/>
              </a:ext>
            </a:extLst>
          </p:cNvPr>
          <p:cNvSpPr>
            <a:spLocks noGrp="1"/>
          </p:cNvSpPr>
          <p:nvPr>
            <p:ph type="subTitle" idx="1"/>
          </p:nvPr>
        </p:nvSpPr>
        <p:spPr>
          <a:xfrm>
            <a:off x="386176" y="1384272"/>
            <a:ext cx="8087840" cy="525931"/>
          </a:xfrm>
        </p:spPr>
        <p:txBody>
          <a:bodyPr/>
          <a:lstStyle/>
          <a:p>
            <a:r>
              <a:rPr lang="en-US" sz="2400" dirty="0"/>
              <a:t>Availability and prices </a:t>
            </a:r>
          </a:p>
        </p:txBody>
      </p:sp>
    </p:spTree>
    <p:extLst>
      <p:ext uri="{BB962C8B-B14F-4D97-AF65-F5344CB8AC3E}">
        <p14:creationId xmlns:p14="http://schemas.microsoft.com/office/powerpoint/2010/main" val="360714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3F55E-3D81-44F2-A19F-2B5701CC83CC}"/>
              </a:ext>
            </a:extLst>
          </p:cNvPr>
          <p:cNvSpPr>
            <a:spLocks noGrp="1"/>
          </p:cNvSpPr>
          <p:nvPr>
            <p:ph type="ctrTitle"/>
          </p:nvPr>
        </p:nvSpPr>
        <p:spPr/>
        <p:txBody>
          <a:bodyPr/>
          <a:lstStyle/>
          <a:p>
            <a:r>
              <a:rPr lang="en-US" sz="3200" dirty="0"/>
              <a:t>Regional disaggregation </a:t>
            </a:r>
            <a:endParaRPr lang="en-US" dirty="0"/>
          </a:p>
        </p:txBody>
      </p:sp>
      <p:sp>
        <p:nvSpPr>
          <p:cNvPr id="5" name="Text Placeholder 3">
            <a:extLst>
              <a:ext uri="{FF2B5EF4-FFF2-40B4-BE49-F238E27FC236}">
                <a16:creationId xmlns="" xmlns:a16="http://schemas.microsoft.com/office/drawing/2014/main" id="{2C875ECA-1D8B-4FEA-B7D4-E6E41525C581}"/>
              </a:ext>
            </a:extLst>
          </p:cNvPr>
          <p:cNvSpPr>
            <a:spLocks noGrp="1"/>
          </p:cNvSpPr>
          <p:nvPr>
            <p:ph type="body" sz="quarter" idx="13"/>
          </p:nvPr>
        </p:nvSpPr>
        <p:spPr>
          <a:xfrm>
            <a:off x="386176" y="1810873"/>
            <a:ext cx="8087840" cy="4063235"/>
          </a:xfrm>
        </p:spPr>
        <p:txBody>
          <a:bodyPr/>
          <a:lstStyle/>
          <a:p>
            <a:pPr marL="285750" indent="-285750">
              <a:buFont typeface="Arial" panose="020B0604020202020204" pitchFamily="34" charset="0"/>
              <a:buChar char="•"/>
            </a:pPr>
            <a:endParaRPr lang="en-US" sz="1800" dirty="0"/>
          </a:p>
          <a:p>
            <a:pPr marL="342900" indent="-342900">
              <a:lnSpc>
                <a:spcPct val="100000"/>
              </a:lnSpc>
              <a:buFont typeface="Arial" panose="020B0604020202020204" pitchFamily="34" charset="0"/>
              <a:buChar char="•"/>
            </a:pPr>
            <a:r>
              <a:rPr lang="en-US" sz="2000" b="1" dirty="0"/>
              <a:t>Fear of arrest </a:t>
            </a:r>
            <a:r>
              <a:rPr lang="en-US" sz="2000" b="1" dirty="0">
                <a:solidFill>
                  <a:srgbClr val="EE5859"/>
                </a:solidFill>
              </a:rPr>
              <a:t>(23% </a:t>
            </a:r>
            <a:r>
              <a:rPr lang="en-US" sz="2000" b="1" dirty="0" smtClean="0">
                <a:solidFill>
                  <a:srgbClr val="EE5859"/>
                </a:solidFill>
              </a:rPr>
              <a:t>overall) </a:t>
            </a:r>
            <a:r>
              <a:rPr lang="en-US" sz="2000" b="1" dirty="0" smtClean="0"/>
              <a:t>and</a:t>
            </a:r>
            <a:r>
              <a:rPr lang="en-US" sz="2000" b="1" dirty="0" smtClean="0">
                <a:solidFill>
                  <a:srgbClr val="ED4949"/>
                </a:solidFill>
              </a:rPr>
              <a:t> </a:t>
            </a:r>
            <a:r>
              <a:rPr lang="en-US" sz="2000" b="1" dirty="0" smtClean="0"/>
              <a:t>previous </a:t>
            </a:r>
            <a:r>
              <a:rPr lang="en-US" sz="2000" b="1" dirty="0"/>
              <a:t>arrest </a:t>
            </a:r>
            <a:r>
              <a:rPr lang="en-US" sz="2000" b="1" dirty="0">
                <a:solidFill>
                  <a:srgbClr val="EE5859"/>
                </a:solidFill>
              </a:rPr>
              <a:t>(11% overall) </a:t>
            </a:r>
            <a:r>
              <a:rPr lang="en-US" sz="2000" b="1" dirty="0" smtClean="0"/>
              <a:t>due </a:t>
            </a:r>
            <a:r>
              <a:rPr lang="en-US" sz="2000" b="1" dirty="0"/>
              <a:t>to lack of documents </a:t>
            </a:r>
            <a:r>
              <a:rPr lang="en-US" sz="2000" dirty="0" smtClean="0"/>
              <a:t>reported </a:t>
            </a:r>
            <a:r>
              <a:rPr lang="en-US" sz="2000" dirty="0"/>
              <a:t>across all regions in Libya</a:t>
            </a:r>
            <a:r>
              <a:rPr lang="en-US" sz="2000" dirty="0" smtClean="0"/>
              <a:t>*</a:t>
            </a:r>
            <a:r>
              <a:rPr lang="en-US" sz="1400" dirty="0" smtClean="0"/>
              <a:t>†</a:t>
            </a:r>
          </a:p>
          <a:p>
            <a:pPr marL="342900" indent="-342900">
              <a:lnSpc>
                <a:spcPct val="100000"/>
              </a:lnSpc>
              <a:buFont typeface="Arial" panose="020B0604020202020204" pitchFamily="34" charset="0"/>
              <a:buChar char="•"/>
            </a:pPr>
            <a:r>
              <a:rPr lang="en-US" sz="2000" dirty="0" smtClean="0"/>
              <a:t>Highest percentage of respondents that were previously arrested due to lack of documents was in </a:t>
            </a:r>
            <a:r>
              <a:rPr lang="en-US" sz="2000" b="1" dirty="0" smtClean="0"/>
              <a:t>West Libya </a:t>
            </a:r>
            <a:r>
              <a:rPr lang="en-US" sz="2000" b="1" dirty="0" smtClean="0">
                <a:solidFill>
                  <a:srgbClr val="EE5859"/>
                </a:solidFill>
              </a:rPr>
              <a:t>(17%)</a:t>
            </a:r>
            <a:r>
              <a:rPr lang="en-US" sz="2000" b="1" dirty="0" smtClean="0"/>
              <a:t>.</a:t>
            </a:r>
            <a:r>
              <a:rPr lang="en-US" sz="2000" dirty="0" smtClean="0"/>
              <a:t>*</a:t>
            </a:r>
          </a:p>
          <a:p>
            <a:pPr marL="285750" indent="-285750">
              <a:lnSpc>
                <a:spcPct val="100000"/>
              </a:lnSpc>
              <a:buFont typeface="Arial" panose="020B0604020202020204" pitchFamily="34" charset="0"/>
              <a:buChar char="•"/>
            </a:pPr>
            <a:r>
              <a:rPr lang="en-US" sz="2000" dirty="0" smtClean="0"/>
              <a:t>Highest </a:t>
            </a:r>
            <a:r>
              <a:rPr lang="en-US" sz="2000" dirty="0"/>
              <a:t>percentage of respondents that </a:t>
            </a:r>
            <a:r>
              <a:rPr lang="en-US" sz="2000" b="1" dirty="0"/>
              <a:t>feared</a:t>
            </a:r>
            <a:r>
              <a:rPr lang="en-US" sz="2000" dirty="0"/>
              <a:t> </a:t>
            </a:r>
            <a:r>
              <a:rPr lang="en-US" sz="2000" b="1" dirty="0"/>
              <a:t>arrest for lack of documents</a:t>
            </a:r>
            <a:r>
              <a:rPr lang="en-US" sz="2000" dirty="0"/>
              <a:t> in </a:t>
            </a:r>
            <a:r>
              <a:rPr lang="en-US" sz="2000" b="1" dirty="0"/>
              <a:t>East Libya </a:t>
            </a:r>
            <a:r>
              <a:rPr lang="en-US" sz="2000" b="1" dirty="0">
                <a:solidFill>
                  <a:srgbClr val="EE5859"/>
                </a:solidFill>
              </a:rPr>
              <a:t>(32</a:t>
            </a:r>
            <a:r>
              <a:rPr lang="en-US" sz="2000" b="1" dirty="0" smtClean="0">
                <a:solidFill>
                  <a:srgbClr val="EE5859"/>
                </a:solidFill>
              </a:rPr>
              <a:t>%)</a:t>
            </a:r>
            <a:r>
              <a:rPr lang="en-US" sz="2000" b="1" dirty="0" smtClean="0">
                <a:solidFill>
                  <a:schemeClr val="tx1">
                    <a:lumMod val="65000"/>
                    <a:lumOff val="35000"/>
                  </a:schemeClr>
                </a:solidFill>
              </a:rPr>
              <a:t>.</a:t>
            </a:r>
            <a:r>
              <a:rPr lang="en-US" sz="2000" dirty="0" smtClean="0">
                <a:solidFill>
                  <a:schemeClr val="tx1">
                    <a:lumMod val="65000"/>
                    <a:lumOff val="35000"/>
                  </a:schemeClr>
                </a:solidFill>
              </a:rPr>
              <a:t>*</a:t>
            </a:r>
            <a:endParaRPr lang="en-US" sz="2000" dirty="0">
              <a:solidFill>
                <a:srgbClr val="ED4949"/>
              </a:solidFill>
            </a:endParaRPr>
          </a:p>
          <a:p>
            <a:pPr marL="285750" indent="-285750">
              <a:lnSpc>
                <a:spcPct val="100000"/>
              </a:lnSpc>
              <a:buFont typeface="Arial" panose="020B0604020202020204" pitchFamily="34" charset="0"/>
              <a:buChar char="•"/>
            </a:pPr>
            <a:r>
              <a:rPr lang="en-US" sz="2000" dirty="0" smtClean="0"/>
              <a:t>Of respondents that face </a:t>
            </a:r>
            <a:r>
              <a:rPr lang="en-US" sz="2000" b="1" dirty="0" smtClean="0"/>
              <a:t>challenges </a:t>
            </a:r>
            <a:r>
              <a:rPr lang="en-US" sz="2000" b="1" dirty="0"/>
              <a:t>accessing health </a:t>
            </a:r>
            <a:r>
              <a:rPr lang="en-US" sz="2000" b="1" dirty="0" smtClean="0"/>
              <a:t>care</a:t>
            </a:r>
            <a:r>
              <a:rPr lang="en-US" sz="2000" dirty="0" smtClean="0"/>
              <a:t>, </a:t>
            </a:r>
            <a:r>
              <a:rPr lang="en-US" sz="2000" b="1" dirty="0" smtClean="0"/>
              <a:t>lack </a:t>
            </a:r>
            <a:r>
              <a:rPr lang="en-US" sz="2000" b="1" dirty="0"/>
              <a:t>of documents </a:t>
            </a:r>
            <a:r>
              <a:rPr lang="en-US" sz="2000" dirty="0" smtClean="0"/>
              <a:t>limits their </a:t>
            </a:r>
            <a:r>
              <a:rPr lang="en-US" sz="2000" dirty="0"/>
              <a:t>access</a:t>
            </a:r>
            <a:r>
              <a:rPr lang="en-US" sz="2000" b="1" dirty="0"/>
              <a:t> </a:t>
            </a:r>
            <a:r>
              <a:rPr lang="en-US" sz="2000" dirty="0" smtClean="0"/>
              <a:t>to a similar extent across </a:t>
            </a:r>
            <a:r>
              <a:rPr lang="en-US" sz="2000" dirty="0"/>
              <a:t>all regions </a:t>
            </a:r>
            <a:r>
              <a:rPr lang="en-US" sz="2000" b="1" dirty="0">
                <a:solidFill>
                  <a:srgbClr val="EE5859"/>
                </a:solidFill>
              </a:rPr>
              <a:t>(12% overall</a:t>
            </a:r>
            <a:r>
              <a:rPr lang="en-US" sz="2000" b="1" dirty="0" smtClean="0">
                <a:solidFill>
                  <a:srgbClr val="EE5859"/>
                </a:solidFill>
              </a:rPr>
              <a:t>).</a:t>
            </a:r>
            <a:endParaRPr lang="en-US" sz="2000" dirty="0">
              <a:solidFill>
                <a:srgbClr val="EE5859"/>
              </a:solidFill>
            </a:endParaRPr>
          </a:p>
        </p:txBody>
      </p:sp>
      <p:sp>
        <p:nvSpPr>
          <p:cNvPr id="7" name="Subtitle 2">
            <a:extLst>
              <a:ext uri="{FF2B5EF4-FFF2-40B4-BE49-F238E27FC236}">
                <a16:creationId xmlns="" xmlns:a16="http://schemas.microsoft.com/office/drawing/2014/main" id="{B048DC94-5A84-4BE4-B5DC-EE74FC695B99}"/>
              </a:ext>
            </a:extLst>
          </p:cNvPr>
          <p:cNvSpPr>
            <a:spLocks noGrp="1"/>
          </p:cNvSpPr>
          <p:nvPr>
            <p:ph type="subTitle" idx="1"/>
          </p:nvPr>
        </p:nvSpPr>
        <p:spPr>
          <a:xfrm>
            <a:off x="386176" y="1284942"/>
            <a:ext cx="8087840" cy="525931"/>
          </a:xfrm>
        </p:spPr>
        <p:txBody>
          <a:bodyPr/>
          <a:lstStyle/>
          <a:p>
            <a:r>
              <a:rPr lang="en-US" sz="2400" dirty="0"/>
              <a:t>Lack of documents </a:t>
            </a:r>
          </a:p>
        </p:txBody>
      </p:sp>
      <p:sp>
        <p:nvSpPr>
          <p:cNvPr id="6" name="TextBox 5"/>
          <p:cNvSpPr txBox="1"/>
          <p:nvPr/>
        </p:nvSpPr>
        <p:spPr>
          <a:xfrm>
            <a:off x="386176" y="5576952"/>
            <a:ext cx="6194324" cy="338554"/>
          </a:xfrm>
          <a:prstGeom prst="rect">
            <a:avLst/>
          </a:prstGeom>
          <a:noFill/>
        </p:spPr>
        <p:txBody>
          <a:bodyPr wrap="none" rtlCol="0">
            <a:spAutoFit/>
          </a:bodyPr>
          <a:lstStyle/>
          <a:p>
            <a:r>
              <a:rPr lang="en-GB" sz="1600" dirty="0" smtClean="0">
                <a:solidFill>
                  <a:srgbClr val="58585A"/>
                </a:solidFill>
                <a:latin typeface="Arial Narrow" panose="020B0606020202030204" pitchFamily="34" charset="0"/>
              </a:rPr>
              <a:t>*These percentages are of the subset of respondents that said they felt in danger</a:t>
            </a:r>
            <a:endParaRPr lang="ru-RU" sz="1600" dirty="0">
              <a:solidFill>
                <a:srgbClr val="58585A"/>
              </a:solidFill>
              <a:latin typeface="Arial Narrow" panose="020B0606020202030204" pitchFamily="34" charset="0"/>
            </a:endParaRPr>
          </a:p>
        </p:txBody>
      </p:sp>
      <p:sp>
        <p:nvSpPr>
          <p:cNvPr id="8" name="TextBox 7"/>
          <p:cNvSpPr txBox="1"/>
          <p:nvPr/>
        </p:nvSpPr>
        <p:spPr>
          <a:xfrm>
            <a:off x="386176" y="5915506"/>
            <a:ext cx="2739853" cy="338554"/>
          </a:xfrm>
          <a:prstGeom prst="rect">
            <a:avLst/>
          </a:prstGeom>
          <a:noFill/>
        </p:spPr>
        <p:txBody>
          <a:bodyPr wrap="none" rtlCol="0">
            <a:spAutoFit/>
          </a:bodyPr>
          <a:lstStyle/>
          <a:p>
            <a:r>
              <a:rPr lang="en-GB" sz="1600" dirty="0" smtClean="0">
                <a:solidFill>
                  <a:srgbClr val="58585A"/>
                </a:solidFill>
                <a:latin typeface="Arial Narrow" panose="020B0606020202030204" pitchFamily="34" charset="0"/>
              </a:rPr>
              <a:t>†This was a multi-select question</a:t>
            </a:r>
            <a:endParaRPr lang="ru-RU" sz="16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1213794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7B254-DF94-41F7-B539-2FCB97413E86}"/>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 - </a:t>
            </a:r>
            <a:r>
              <a:rPr lang="en-US" sz="3200" dirty="0" smtClean="0"/>
              <a:t>WASH </a:t>
            </a:r>
            <a:endParaRPr lang="en-US" sz="3200" dirty="0"/>
          </a:p>
        </p:txBody>
      </p:sp>
      <p:sp>
        <p:nvSpPr>
          <p:cNvPr id="5" name="Subtitle 2">
            <a:extLst>
              <a:ext uri="{FF2B5EF4-FFF2-40B4-BE49-F238E27FC236}">
                <a16:creationId xmlns="" xmlns:a16="http://schemas.microsoft.com/office/drawing/2014/main" id="{09A03F8A-50C8-402A-808E-A3D65E0B3F2F}"/>
              </a:ext>
            </a:extLst>
          </p:cNvPr>
          <p:cNvSpPr txBox="1">
            <a:spLocks/>
          </p:cNvSpPr>
          <p:nvPr/>
        </p:nvSpPr>
        <p:spPr>
          <a:xfrm>
            <a:off x="386176" y="1384272"/>
            <a:ext cx="8087840" cy="525931"/>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endParaRPr lang="en-US" sz="2400" b="1" dirty="0">
              <a:solidFill>
                <a:srgbClr val="ED4949"/>
              </a:solidFill>
              <a:latin typeface="Arial Narrow" panose="020B0606020202030204" pitchFamily="34" charset="0"/>
            </a:endParaRPr>
          </a:p>
        </p:txBody>
      </p:sp>
      <p:graphicFrame>
        <p:nvGraphicFramePr>
          <p:cNvPr id="7" name="Chart 6">
            <a:extLst>
              <a:ext uri="{FF2B5EF4-FFF2-40B4-BE49-F238E27FC236}">
                <a16:creationId xmlns="" xmlns:a16="http://schemas.microsoft.com/office/drawing/2014/main" id="{96772D4F-C1C5-4D0A-8806-4F316C4832E8}"/>
              </a:ext>
            </a:extLst>
          </p:cNvPr>
          <p:cNvGraphicFramePr/>
          <p:nvPr>
            <p:extLst>
              <p:ext uri="{D42A27DB-BD31-4B8C-83A1-F6EECF244321}">
                <p14:modId xmlns:p14="http://schemas.microsoft.com/office/powerpoint/2010/main" val="1820146721"/>
              </p:ext>
            </p:extLst>
          </p:nvPr>
        </p:nvGraphicFramePr>
        <p:xfrm>
          <a:off x="237180" y="1543522"/>
          <a:ext cx="4655888" cy="41777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 xmlns:a16="http://schemas.microsoft.com/office/drawing/2014/main" id="{F3DAA236-3F98-445B-AF39-D0659856C7B4}"/>
              </a:ext>
            </a:extLst>
          </p:cNvPr>
          <p:cNvSpPr txBox="1"/>
          <p:nvPr/>
        </p:nvSpPr>
        <p:spPr>
          <a:xfrm>
            <a:off x="5238865" y="1461246"/>
            <a:ext cx="3823855" cy="4708981"/>
          </a:xfrm>
          <a:prstGeom prst="rect">
            <a:avLst/>
          </a:prstGeom>
          <a:noFill/>
        </p:spPr>
        <p:txBody>
          <a:bodyPr wrap="square" rtlCol="0">
            <a:spAutoFit/>
          </a:bodyPr>
          <a:lstStyle/>
          <a:p>
            <a:r>
              <a:rPr lang="en-US" sz="2000" b="1" dirty="0" smtClean="0">
                <a:solidFill>
                  <a:srgbClr val="EE5859"/>
                </a:solidFill>
                <a:latin typeface="Arial Narrow" panose="020B0606020202030204" pitchFamily="34" charset="0"/>
              </a:rPr>
              <a:t>28</a:t>
            </a:r>
            <a:r>
              <a:rPr lang="en-US" sz="2000" b="1" dirty="0">
                <a:solidFill>
                  <a:srgbClr val="EE5859"/>
                </a:solidFill>
                <a:latin typeface="Arial Narrow" panose="020B0606020202030204" pitchFamily="34" charset="0"/>
              </a:rPr>
              <a:t>%</a:t>
            </a:r>
            <a:r>
              <a:rPr lang="en-US" sz="2000" dirty="0">
                <a:solidFill>
                  <a:srgbClr val="EE5859"/>
                </a:solidFill>
                <a:latin typeface="Arial Narrow" panose="020B0606020202030204" pitchFamily="34" charset="0"/>
              </a:rPr>
              <a:t> </a:t>
            </a:r>
            <a:r>
              <a:rPr lang="en-US" sz="2000" dirty="0">
                <a:solidFill>
                  <a:srgbClr val="58585A"/>
                </a:solidFill>
                <a:latin typeface="Arial Narrow" panose="020B0606020202030204" pitchFamily="34" charset="0"/>
              </a:rPr>
              <a:t>of respondents in the </a:t>
            </a:r>
            <a:r>
              <a:rPr lang="en-US" sz="2000" b="1" dirty="0">
                <a:solidFill>
                  <a:srgbClr val="58585A"/>
                </a:solidFill>
                <a:latin typeface="Arial Narrow" panose="020B0606020202030204" pitchFamily="34" charset="0"/>
              </a:rPr>
              <a:t>South</a:t>
            </a:r>
            <a:r>
              <a:rPr lang="en-US" sz="2000" dirty="0">
                <a:solidFill>
                  <a:srgbClr val="58585A"/>
                </a:solidFill>
                <a:latin typeface="Arial Narrow" panose="020B0606020202030204" pitchFamily="34" charset="0"/>
              </a:rPr>
              <a:t> and </a:t>
            </a:r>
            <a:r>
              <a:rPr lang="en-US" sz="2000" b="1" dirty="0">
                <a:solidFill>
                  <a:srgbClr val="EE5859"/>
                </a:solidFill>
                <a:latin typeface="Arial Narrow" panose="020B0606020202030204" pitchFamily="34" charset="0"/>
              </a:rPr>
              <a:t>32%</a:t>
            </a:r>
            <a:r>
              <a:rPr lang="en-US" sz="2000" dirty="0">
                <a:solidFill>
                  <a:prstClr val="black"/>
                </a:solidFill>
                <a:latin typeface="Arial Narrow" panose="020B0606020202030204" pitchFamily="34" charset="0"/>
              </a:rPr>
              <a:t> </a:t>
            </a:r>
            <a:r>
              <a:rPr lang="en-US" sz="2000" dirty="0">
                <a:solidFill>
                  <a:srgbClr val="58585A"/>
                </a:solidFill>
                <a:latin typeface="Arial Narrow" panose="020B0606020202030204" pitchFamily="34" charset="0"/>
              </a:rPr>
              <a:t>of respondents in the </a:t>
            </a:r>
            <a:r>
              <a:rPr lang="en-US" sz="2000" b="1" dirty="0">
                <a:solidFill>
                  <a:srgbClr val="58585A"/>
                </a:solidFill>
                <a:latin typeface="Arial Narrow" panose="020B0606020202030204" pitchFamily="34" charset="0"/>
              </a:rPr>
              <a:t>West</a:t>
            </a:r>
            <a:r>
              <a:rPr lang="en-US" sz="2000" dirty="0">
                <a:solidFill>
                  <a:srgbClr val="58585A"/>
                </a:solidFill>
                <a:latin typeface="Arial Narrow" panose="020B0606020202030204" pitchFamily="34" charset="0"/>
              </a:rPr>
              <a:t> reported </a:t>
            </a:r>
            <a:r>
              <a:rPr lang="en-US" sz="2000" dirty="0" smtClean="0">
                <a:solidFill>
                  <a:srgbClr val="58585A"/>
                </a:solidFill>
                <a:latin typeface="Arial Narrow" panose="020B0606020202030204" pitchFamily="34" charset="0"/>
              </a:rPr>
              <a:t>using the  </a:t>
            </a:r>
            <a:r>
              <a:rPr lang="en-US" sz="2000" b="1" dirty="0">
                <a:solidFill>
                  <a:srgbClr val="58585A"/>
                </a:solidFill>
                <a:latin typeface="Arial Narrow" panose="020B0606020202030204" pitchFamily="34" charset="0"/>
              </a:rPr>
              <a:t>public </a:t>
            </a:r>
            <a:r>
              <a:rPr lang="en-US" sz="2000" b="1" dirty="0" smtClean="0">
                <a:solidFill>
                  <a:srgbClr val="58585A"/>
                </a:solidFill>
                <a:latin typeface="Arial Narrow" panose="020B0606020202030204" pitchFamily="34" charset="0"/>
              </a:rPr>
              <a:t>network </a:t>
            </a:r>
            <a:r>
              <a:rPr lang="en-US" sz="2000" dirty="0">
                <a:solidFill>
                  <a:srgbClr val="58585A"/>
                </a:solidFill>
                <a:latin typeface="Arial Narrow" panose="020B0606020202030204" pitchFamily="34" charset="0"/>
              </a:rPr>
              <a:t>as their </a:t>
            </a:r>
            <a:r>
              <a:rPr lang="en-US" sz="2000" b="1" dirty="0">
                <a:solidFill>
                  <a:srgbClr val="58585A"/>
                </a:solidFill>
                <a:latin typeface="Arial Narrow" panose="020B0606020202030204" pitchFamily="34" charset="0"/>
              </a:rPr>
              <a:t>main </a:t>
            </a:r>
            <a:r>
              <a:rPr lang="en-US" sz="2000" b="1" dirty="0" smtClean="0">
                <a:solidFill>
                  <a:srgbClr val="58585A"/>
                </a:solidFill>
                <a:latin typeface="Arial Narrow" panose="020B0606020202030204" pitchFamily="34" charset="0"/>
              </a:rPr>
              <a:t>drinking water source </a:t>
            </a:r>
            <a:r>
              <a:rPr lang="en-US" sz="2000" dirty="0" smtClean="0">
                <a:solidFill>
                  <a:srgbClr val="58585A"/>
                </a:solidFill>
                <a:latin typeface="Arial Narrow" panose="020B0606020202030204" pitchFamily="34" charset="0"/>
              </a:rPr>
              <a:t>over the preceding 30 days. </a:t>
            </a:r>
          </a:p>
          <a:p>
            <a:endParaRPr lang="en-US" sz="2000" dirty="0">
              <a:solidFill>
                <a:srgbClr val="58585A"/>
              </a:solidFill>
              <a:latin typeface="Arial Narrow" panose="020B0606020202030204" pitchFamily="34" charset="0"/>
            </a:endParaRPr>
          </a:p>
          <a:p>
            <a:r>
              <a:rPr lang="en-US" sz="2000" dirty="0">
                <a:solidFill>
                  <a:srgbClr val="58585A"/>
                </a:solidFill>
                <a:latin typeface="Arial Narrow" panose="020B0606020202030204" pitchFamily="34" charset="0"/>
              </a:rPr>
              <a:t>Conversely</a:t>
            </a:r>
            <a:r>
              <a:rPr lang="en-US" sz="2000" dirty="0" smtClean="0">
                <a:solidFill>
                  <a:srgbClr val="58585A"/>
                </a:solidFill>
                <a:latin typeface="Arial Narrow" panose="020B0606020202030204" pitchFamily="34" charset="0"/>
              </a:rPr>
              <a:t>, only </a:t>
            </a:r>
            <a:r>
              <a:rPr lang="en-US" sz="2000" b="1" dirty="0">
                <a:solidFill>
                  <a:srgbClr val="EE5859"/>
                </a:solidFill>
                <a:latin typeface="Arial Narrow" panose="020B0606020202030204" pitchFamily="34" charset="0"/>
              </a:rPr>
              <a:t>69% </a:t>
            </a:r>
            <a:r>
              <a:rPr lang="en-US" sz="2000" dirty="0">
                <a:solidFill>
                  <a:srgbClr val="58585A"/>
                </a:solidFill>
                <a:latin typeface="Arial Narrow" panose="020B0606020202030204" pitchFamily="34" charset="0"/>
              </a:rPr>
              <a:t>of respondents in the East reported using </a:t>
            </a:r>
            <a:r>
              <a:rPr lang="en-US" sz="2000" b="1" dirty="0">
                <a:solidFill>
                  <a:srgbClr val="58585A"/>
                </a:solidFill>
                <a:latin typeface="Arial Narrow" panose="020B0606020202030204" pitchFamily="34" charset="0"/>
              </a:rPr>
              <a:t>public networks </a:t>
            </a:r>
            <a:r>
              <a:rPr lang="en-US" sz="2000" dirty="0">
                <a:solidFill>
                  <a:srgbClr val="58585A"/>
                </a:solidFill>
                <a:latin typeface="Arial Narrow" panose="020B0606020202030204" pitchFamily="34" charset="0"/>
              </a:rPr>
              <a:t>for their </a:t>
            </a:r>
            <a:r>
              <a:rPr lang="en-US" sz="2000" b="1" dirty="0">
                <a:solidFill>
                  <a:srgbClr val="58585A"/>
                </a:solidFill>
                <a:latin typeface="Arial Narrow" panose="020B0606020202030204" pitchFamily="34" charset="0"/>
              </a:rPr>
              <a:t>main water source</a:t>
            </a:r>
            <a:r>
              <a:rPr lang="en-US" sz="2000" dirty="0">
                <a:solidFill>
                  <a:srgbClr val="58585A"/>
                </a:solidFill>
                <a:latin typeface="Arial Narrow" panose="020B0606020202030204" pitchFamily="34" charset="0"/>
              </a:rPr>
              <a:t>. </a:t>
            </a:r>
            <a:endParaRPr lang="en-US" sz="2000" dirty="0" smtClean="0">
              <a:solidFill>
                <a:srgbClr val="58585A"/>
              </a:solidFill>
              <a:latin typeface="Arial Narrow" panose="020B0606020202030204" pitchFamily="34" charset="0"/>
            </a:endParaRPr>
          </a:p>
          <a:p>
            <a:endParaRPr lang="en-US" sz="2000" dirty="0">
              <a:solidFill>
                <a:srgbClr val="58585A"/>
              </a:solidFill>
              <a:latin typeface="Arial Narrow" panose="020B0606020202030204" pitchFamily="34" charset="0"/>
            </a:endParaRPr>
          </a:p>
          <a:p>
            <a:r>
              <a:rPr lang="en-GB" sz="2000" dirty="0" smtClean="0">
                <a:solidFill>
                  <a:srgbClr val="58585A"/>
                </a:solidFill>
                <a:latin typeface="Arial Narrow" panose="020B0606020202030204" pitchFamily="34" charset="0"/>
              </a:rPr>
              <a:t>Of respondents without a water source available at their shelter (51% </a:t>
            </a:r>
            <a:r>
              <a:rPr lang="en-GB" sz="2000" dirty="0" err="1" smtClean="0">
                <a:solidFill>
                  <a:srgbClr val="58585A"/>
                </a:solidFill>
                <a:latin typeface="Arial Narrow" panose="020B0606020202030204" pitchFamily="34" charset="0"/>
              </a:rPr>
              <a:t>oa</a:t>
            </a:r>
            <a:r>
              <a:rPr lang="en-GB" sz="2000" dirty="0" smtClean="0">
                <a:solidFill>
                  <a:srgbClr val="58585A"/>
                </a:solidFill>
                <a:latin typeface="Arial Narrow" panose="020B0606020202030204" pitchFamily="34" charset="0"/>
              </a:rPr>
              <a:t>), </a:t>
            </a:r>
            <a:r>
              <a:rPr lang="en-US" sz="2000" b="1" dirty="0" smtClean="0">
                <a:solidFill>
                  <a:srgbClr val="EE5859"/>
                </a:solidFill>
                <a:latin typeface="Arial Narrow" panose="020B0606020202030204" pitchFamily="34" charset="0"/>
              </a:rPr>
              <a:t>38% </a:t>
            </a:r>
            <a:r>
              <a:rPr lang="en-GB" sz="2000" dirty="0" smtClean="0">
                <a:solidFill>
                  <a:srgbClr val="58585A"/>
                </a:solidFill>
                <a:latin typeface="Arial Narrow" panose="020B0606020202030204" pitchFamily="34" charset="0"/>
              </a:rPr>
              <a:t>of those in the </a:t>
            </a:r>
            <a:r>
              <a:rPr lang="en-GB" sz="2000" b="1" dirty="0" smtClean="0">
                <a:solidFill>
                  <a:srgbClr val="58585A"/>
                </a:solidFill>
                <a:latin typeface="Arial Narrow" panose="020B0606020202030204" pitchFamily="34" charset="0"/>
              </a:rPr>
              <a:t>South </a:t>
            </a:r>
            <a:r>
              <a:rPr lang="en-GB" sz="2000" dirty="0" smtClean="0">
                <a:solidFill>
                  <a:srgbClr val="58585A"/>
                </a:solidFill>
                <a:latin typeface="Arial Narrow" panose="020B0606020202030204" pitchFamily="34" charset="0"/>
              </a:rPr>
              <a:t>had to travel</a:t>
            </a:r>
            <a:r>
              <a:rPr lang="en-GB" sz="2000" b="1" dirty="0" smtClean="0">
                <a:solidFill>
                  <a:srgbClr val="58585A"/>
                </a:solidFill>
                <a:latin typeface="Arial Narrow" panose="020B0606020202030204" pitchFamily="34" charset="0"/>
              </a:rPr>
              <a:t> over 500m </a:t>
            </a:r>
            <a:r>
              <a:rPr lang="en-GB" sz="2000" dirty="0" smtClean="0">
                <a:solidFill>
                  <a:srgbClr val="58585A"/>
                </a:solidFill>
                <a:latin typeface="Arial Narrow" panose="020B0606020202030204" pitchFamily="34" charset="0"/>
              </a:rPr>
              <a:t>to</a:t>
            </a:r>
            <a:r>
              <a:rPr lang="en-GB" sz="2000" b="1" dirty="0" smtClean="0">
                <a:solidFill>
                  <a:srgbClr val="58585A"/>
                </a:solidFill>
                <a:latin typeface="Arial Narrow" panose="020B0606020202030204" pitchFamily="34" charset="0"/>
              </a:rPr>
              <a:t> access water, </a:t>
            </a:r>
            <a:r>
              <a:rPr lang="en-GB" sz="2000" dirty="0" smtClean="0">
                <a:solidFill>
                  <a:srgbClr val="58585A"/>
                </a:solidFill>
                <a:latin typeface="Arial Narrow" panose="020B0606020202030204" pitchFamily="34" charset="0"/>
              </a:rPr>
              <a:t>compared to </a:t>
            </a:r>
            <a:r>
              <a:rPr lang="en-US" sz="2000" b="1" dirty="0" smtClean="0">
                <a:solidFill>
                  <a:srgbClr val="EE5859"/>
                </a:solidFill>
                <a:latin typeface="Arial Narrow" panose="020B0606020202030204" pitchFamily="34" charset="0"/>
              </a:rPr>
              <a:t>3% </a:t>
            </a:r>
            <a:r>
              <a:rPr lang="en-GB" sz="2000" dirty="0" smtClean="0">
                <a:solidFill>
                  <a:srgbClr val="58585A"/>
                </a:solidFill>
                <a:latin typeface="Arial Narrow" panose="020B0606020202030204" pitchFamily="34" charset="0"/>
              </a:rPr>
              <a:t>in the other regions.</a:t>
            </a:r>
            <a:endParaRPr lang="x-none" sz="20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479515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BDF344-ABC9-4BCA-9243-C4D5B1283B29}"/>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 - Education</a:t>
            </a:r>
            <a:endParaRPr lang="x-none" dirty="0"/>
          </a:p>
        </p:txBody>
      </p:sp>
      <p:sp>
        <p:nvSpPr>
          <p:cNvPr id="4" name="TextBox 3">
            <a:extLst>
              <a:ext uri="{FF2B5EF4-FFF2-40B4-BE49-F238E27FC236}">
                <a16:creationId xmlns="" xmlns:a16="http://schemas.microsoft.com/office/drawing/2014/main" id="{53DD12F4-F7E7-43C3-A406-002F25D70D37}"/>
              </a:ext>
            </a:extLst>
          </p:cNvPr>
          <p:cNvSpPr txBox="1"/>
          <p:nvPr/>
        </p:nvSpPr>
        <p:spPr>
          <a:xfrm>
            <a:off x="386176" y="4027613"/>
            <a:ext cx="8561881" cy="4185761"/>
          </a:xfrm>
          <a:prstGeom prst="rect">
            <a:avLst/>
          </a:prstGeom>
          <a:noFill/>
        </p:spPr>
        <p:txBody>
          <a:bodyPr wrap="square" rtlCol="0">
            <a:spAutoFit/>
          </a:bodyPr>
          <a:lstStyle/>
          <a:p>
            <a:r>
              <a:rPr lang="en-US" sz="2000" dirty="0">
                <a:solidFill>
                  <a:srgbClr val="58585A"/>
                </a:solidFill>
                <a:latin typeface="Arial Narrow" panose="020B0606020202030204" pitchFamily="34" charset="0"/>
              </a:rPr>
              <a:t>In the </a:t>
            </a:r>
            <a:r>
              <a:rPr lang="en-US" sz="2000" b="1" dirty="0">
                <a:solidFill>
                  <a:srgbClr val="58585A"/>
                </a:solidFill>
                <a:latin typeface="Arial Narrow" panose="020B0606020202030204" pitchFamily="34" charset="0"/>
              </a:rPr>
              <a:t>South</a:t>
            </a:r>
            <a:r>
              <a:rPr lang="en-US" sz="2000" dirty="0">
                <a:solidFill>
                  <a:srgbClr val="58585A"/>
                </a:solidFill>
                <a:latin typeface="Arial Narrow" panose="020B0606020202030204" pitchFamily="34" charset="0"/>
              </a:rPr>
              <a:t>, the highest proportion of </a:t>
            </a:r>
            <a:r>
              <a:rPr lang="en-US" sz="2000" dirty="0" smtClean="0">
                <a:solidFill>
                  <a:srgbClr val="58585A"/>
                </a:solidFill>
                <a:latin typeface="Arial Narrow" panose="020B0606020202030204" pitchFamily="34" charset="0"/>
              </a:rPr>
              <a:t>respondents </a:t>
            </a:r>
            <a:r>
              <a:rPr lang="en-US" sz="2000" dirty="0">
                <a:solidFill>
                  <a:srgbClr val="58585A"/>
                </a:solidFill>
                <a:latin typeface="Arial Narrow" panose="020B0606020202030204" pitchFamily="34" charset="0"/>
              </a:rPr>
              <a:t>with school-aged </a:t>
            </a:r>
            <a:r>
              <a:rPr lang="en-US" sz="2000" dirty="0" smtClean="0">
                <a:solidFill>
                  <a:srgbClr val="58585A"/>
                </a:solidFill>
                <a:latin typeface="Arial Narrow" panose="020B0606020202030204" pitchFamily="34" charset="0"/>
              </a:rPr>
              <a:t>children in their households reported that these children had </a:t>
            </a:r>
            <a:r>
              <a:rPr lang="en-US" sz="2000" b="1" dirty="0" smtClean="0">
                <a:solidFill>
                  <a:srgbClr val="58585A"/>
                </a:solidFill>
                <a:latin typeface="Arial Narrow" panose="020B0606020202030204" pitchFamily="34" charset="0"/>
              </a:rPr>
              <a:t>no </a:t>
            </a:r>
            <a:r>
              <a:rPr lang="en-US" sz="2000" b="1" dirty="0">
                <a:solidFill>
                  <a:srgbClr val="58585A"/>
                </a:solidFill>
                <a:latin typeface="Arial Narrow" panose="020B0606020202030204" pitchFamily="34" charset="0"/>
              </a:rPr>
              <a:t>access to any formal education</a:t>
            </a:r>
            <a:r>
              <a:rPr lang="en-US" sz="2000" dirty="0">
                <a:solidFill>
                  <a:srgbClr val="58585A"/>
                </a:solidFill>
                <a:latin typeface="Arial Narrow" panose="020B0606020202030204" pitchFamily="34" charset="0"/>
              </a:rPr>
              <a:t> </a:t>
            </a:r>
            <a:r>
              <a:rPr lang="en-US" sz="2000" b="1" dirty="0">
                <a:solidFill>
                  <a:srgbClr val="EE5859"/>
                </a:solidFill>
                <a:latin typeface="Arial Narrow" panose="020B0606020202030204" pitchFamily="34" charset="0"/>
              </a:rPr>
              <a:t>(59%)</a:t>
            </a:r>
            <a:r>
              <a:rPr lang="en-US" sz="2000" dirty="0">
                <a:solidFill>
                  <a:prstClr val="black"/>
                </a:solidFill>
                <a:latin typeface="Arial Narrow" panose="020B0606020202030204" pitchFamily="34" charset="0"/>
              </a:rPr>
              <a:t>, </a:t>
            </a:r>
            <a:r>
              <a:rPr lang="en-US" sz="2000" dirty="0">
                <a:solidFill>
                  <a:srgbClr val="58585A"/>
                </a:solidFill>
                <a:latin typeface="Arial Narrow" panose="020B0606020202030204" pitchFamily="34" charset="0"/>
              </a:rPr>
              <a:t>followed by the </a:t>
            </a:r>
            <a:r>
              <a:rPr lang="en-US" sz="2000" b="1" dirty="0">
                <a:solidFill>
                  <a:srgbClr val="58585A"/>
                </a:solidFill>
                <a:latin typeface="Arial Narrow" panose="020B0606020202030204" pitchFamily="34" charset="0"/>
              </a:rPr>
              <a:t>West</a:t>
            </a:r>
            <a:r>
              <a:rPr lang="en-US" sz="2000" dirty="0">
                <a:solidFill>
                  <a:srgbClr val="58585A"/>
                </a:solidFill>
                <a:latin typeface="Arial Narrow" panose="020B0606020202030204" pitchFamily="34" charset="0"/>
              </a:rPr>
              <a:t> </a:t>
            </a:r>
            <a:r>
              <a:rPr lang="en-US" sz="2000" b="1" dirty="0">
                <a:solidFill>
                  <a:srgbClr val="EE5859"/>
                </a:solidFill>
                <a:latin typeface="Arial Narrow" panose="020B0606020202030204" pitchFamily="34" charset="0"/>
              </a:rPr>
              <a:t>(26%)</a:t>
            </a:r>
            <a:r>
              <a:rPr lang="en-US" sz="2000" b="1" dirty="0">
                <a:solidFill>
                  <a:srgbClr val="58585A"/>
                </a:solidFill>
                <a:latin typeface="Arial Narrow" panose="020B0606020202030204" pitchFamily="34" charset="0"/>
              </a:rPr>
              <a:t>.</a:t>
            </a:r>
          </a:p>
          <a:p>
            <a:endParaRPr lang="en-US" sz="2000" b="1" dirty="0">
              <a:solidFill>
                <a:srgbClr val="EE5859"/>
              </a:solidFill>
              <a:latin typeface="Arial Narrow" panose="020B0606020202030204" pitchFamily="34" charset="0"/>
            </a:endParaRPr>
          </a:p>
          <a:p>
            <a:r>
              <a:rPr lang="en-US" sz="2000" dirty="0">
                <a:solidFill>
                  <a:srgbClr val="58585A"/>
                </a:solidFill>
                <a:latin typeface="Arial Narrow" panose="020B0606020202030204" pitchFamily="34" charset="0"/>
              </a:rPr>
              <a:t>In the </a:t>
            </a:r>
            <a:r>
              <a:rPr lang="en-US" sz="2000" b="1" dirty="0">
                <a:solidFill>
                  <a:srgbClr val="58585A"/>
                </a:solidFill>
                <a:latin typeface="Arial Narrow" panose="020B0606020202030204" pitchFamily="34" charset="0"/>
              </a:rPr>
              <a:t>South </a:t>
            </a:r>
            <a:r>
              <a:rPr lang="en-US" sz="2000" dirty="0">
                <a:solidFill>
                  <a:srgbClr val="58585A"/>
                </a:solidFill>
                <a:latin typeface="Arial Narrow" panose="020B0606020202030204" pitchFamily="34" charset="0"/>
              </a:rPr>
              <a:t>and </a:t>
            </a:r>
            <a:r>
              <a:rPr lang="en-US" sz="2000" b="1" dirty="0">
                <a:solidFill>
                  <a:srgbClr val="58585A"/>
                </a:solidFill>
                <a:latin typeface="Arial Narrow" panose="020B0606020202030204" pitchFamily="34" charset="0"/>
              </a:rPr>
              <a:t>West, </a:t>
            </a:r>
            <a:r>
              <a:rPr lang="en-US" sz="2000" dirty="0">
                <a:solidFill>
                  <a:srgbClr val="58585A"/>
                </a:solidFill>
                <a:latin typeface="Arial Narrow" panose="020B0606020202030204" pitchFamily="34" charset="0"/>
              </a:rPr>
              <a:t>a minority of respondents reported that </a:t>
            </a:r>
            <a:r>
              <a:rPr lang="en-US" sz="2000" dirty="0" smtClean="0">
                <a:solidFill>
                  <a:srgbClr val="58585A"/>
                </a:solidFill>
                <a:latin typeface="Arial Narrow" panose="020B0606020202030204" pitchFamily="34" charset="0"/>
              </a:rPr>
              <a:t>HH children had access to </a:t>
            </a:r>
            <a:r>
              <a:rPr lang="en-US" sz="2000" b="1" dirty="0" smtClean="0">
                <a:solidFill>
                  <a:srgbClr val="58585A"/>
                </a:solidFill>
                <a:latin typeface="Arial Narrow" panose="020B0606020202030204" pitchFamily="34" charset="0"/>
              </a:rPr>
              <a:t>public </a:t>
            </a:r>
            <a:r>
              <a:rPr lang="en-US" sz="2000" b="1" dirty="0">
                <a:solidFill>
                  <a:srgbClr val="58585A"/>
                </a:solidFill>
                <a:latin typeface="Arial Narrow" panose="020B0606020202030204" pitchFamily="34" charset="0"/>
              </a:rPr>
              <a:t>school </a:t>
            </a:r>
            <a:r>
              <a:rPr lang="en-US" sz="2000" b="1" dirty="0">
                <a:solidFill>
                  <a:srgbClr val="EE5859"/>
                </a:solidFill>
                <a:latin typeface="Arial Narrow" panose="020B0606020202030204" pitchFamily="34" charset="0"/>
              </a:rPr>
              <a:t>(20% and </a:t>
            </a:r>
            <a:r>
              <a:rPr lang="en-US" sz="2000" b="1" dirty="0" smtClean="0">
                <a:solidFill>
                  <a:srgbClr val="EE5859"/>
                </a:solidFill>
                <a:latin typeface="Arial Narrow" panose="020B0606020202030204" pitchFamily="34" charset="0"/>
              </a:rPr>
              <a:t>33%</a:t>
            </a:r>
            <a:r>
              <a:rPr lang="en-US" sz="2000" dirty="0" smtClean="0">
                <a:solidFill>
                  <a:prstClr val="black"/>
                </a:solidFill>
                <a:latin typeface="Arial Narrow" panose="020B0606020202030204" pitchFamily="34" charset="0"/>
              </a:rPr>
              <a:t> </a:t>
            </a:r>
            <a:r>
              <a:rPr lang="en-US" sz="2000" b="1" dirty="0" smtClean="0">
                <a:solidFill>
                  <a:srgbClr val="EE5859"/>
                </a:solidFill>
                <a:latin typeface="Arial Narrow" panose="020B0606020202030204" pitchFamily="34" charset="0"/>
              </a:rPr>
              <a:t>respectively)</a:t>
            </a:r>
            <a:r>
              <a:rPr lang="en-US" sz="2000" dirty="0" smtClean="0">
                <a:solidFill>
                  <a:srgbClr val="58585A"/>
                </a:solidFill>
                <a:latin typeface="Arial Narrow" panose="020B0606020202030204" pitchFamily="34" charset="0"/>
              </a:rPr>
              <a:t>. </a:t>
            </a:r>
            <a:r>
              <a:rPr lang="en-US" sz="2000" dirty="0">
                <a:solidFill>
                  <a:srgbClr val="58585A"/>
                </a:solidFill>
                <a:latin typeface="Arial Narrow" panose="020B0606020202030204" pitchFamily="34" charset="0"/>
              </a:rPr>
              <a:t>In contrast, </a:t>
            </a:r>
            <a:r>
              <a:rPr lang="en-US" sz="2000" b="1" dirty="0">
                <a:solidFill>
                  <a:srgbClr val="EE5859"/>
                </a:solidFill>
                <a:latin typeface="Arial Narrow" panose="020B0606020202030204" pitchFamily="34" charset="0"/>
              </a:rPr>
              <a:t>75%</a:t>
            </a:r>
            <a:r>
              <a:rPr lang="en-US" sz="2000" dirty="0">
                <a:solidFill>
                  <a:prstClr val="black"/>
                </a:solidFill>
                <a:latin typeface="Arial Narrow" panose="020B0606020202030204" pitchFamily="34" charset="0"/>
              </a:rPr>
              <a:t> </a:t>
            </a:r>
            <a:r>
              <a:rPr lang="en-US" sz="2000" dirty="0">
                <a:solidFill>
                  <a:srgbClr val="58585A"/>
                </a:solidFill>
                <a:latin typeface="Arial Narrow" panose="020B0606020202030204" pitchFamily="34" charset="0"/>
              </a:rPr>
              <a:t>of respondents reported </a:t>
            </a:r>
            <a:r>
              <a:rPr lang="en-US" sz="2000" dirty="0" smtClean="0">
                <a:solidFill>
                  <a:srgbClr val="58585A"/>
                </a:solidFill>
                <a:latin typeface="Arial Narrow" panose="020B0606020202030204" pitchFamily="34" charset="0"/>
              </a:rPr>
              <a:t>HH children having access to public </a:t>
            </a:r>
            <a:r>
              <a:rPr lang="en-US" sz="2000" dirty="0">
                <a:solidFill>
                  <a:srgbClr val="58585A"/>
                </a:solidFill>
                <a:latin typeface="Arial Narrow" panose="020B0606020202030204" pitchFamily="34" charset="0"/>
              </a:rPr>
              <a:t>school in the </a:t>
            </a:r>
            <a:r>
              <a:rPr lang="en-US" sz="2000" b="1" dirty="0">
                <a:solidFill>
                  <a:srgbClr val="58585A"/>
                </a:solidFill>
                <a:latin typeface="Arial Narrow" panose="020B0606020202030204" pitchFamily="34" charset="0"/>
              </a:rPr>
              <a:t>East</a:t>
            </a:r>
            <a:r>
              <a:rPr lang="en-US" sz="2000" dirty="0">
                <a:solidFill>
                  <a:srgbClr val="58585A"/>
                </a:solidFill>
                <a:latin typeface="Arial Narrow" panose="020B0606020202030204" pitchFamily="34" charset="0"/>
              </a:rPr>
              <a:t>.</a:t>
            </a:r>
            <a:endParaRPr lang="en-US" sz="2000" b="1" dirty="0">
              <a:solidFill>
                <a:srgbClr val="58585A"/>
              </a:solidFill>
              <a:latin typeface="Arial Narrow" panose="020B0606020202030204" pitchFamily="34" charset="0"/>
            </a:endParaRPr>
          </a:p>
          <a:p>
            <a:endParaRPr lang="en-US" b="1" dirty="0">
              <a:solidFill>
                <a:srgbClr val="EE5859"/>
              </a:solidFill>
              <a:latin typeface="Arial Narrow" panose="020B0606020202030204" pitchFamily="34" charset="0"/>
            </a:endParaRPr>
          </a:p>
          <a:p>
            <a:endParaRPr lang="en-US" b="1" dirty="0">
              <a:solidFill>
                <a:srgbClr val="EE5859"/>
              </a:solidFill>
              <a:latin typeface="Arial Narrow" panose="020B0606020202030204" pitchFamily="34" charset="0"/>
            </a:endParaRPr>
          </a:p>
          <a:p>
            <a:endParaRPr lang="en-US" dirty="0">
              <a:solidFill>
                <a:prstClr val="black"/>
              </a:solidFill>
              <a:latin typeface="Arial Narrow" panose="020B0606020202030204" pitchFamily="34" charset="0"/>
            </a:endParaRPr>
          </a:p>
          <a:p>
            <a:endParaRPr lang="en-US" dirty="0">
              <a:solidFill>
                <a:prstClr val="black"/>
              </a:solidFill>
              <a:latin typeface="Arial Narrow" panose="020B0606020202030204" pitchFamily="34" charset="0"/>
            </a:endParaRPr>
          </a:p>
          <a:p>
            <a:endParaRPr lang="en-US" dirty="0">
              <a:solidFill>
                <a:prstClr val="black"/>
              </a:solidFill>
              <a:latin typeface="Arial Narrow" panose="020B0606020202030204" pitchFamily="34" charset="0"/>
            </a:endParaRPr>
          </a:p>
          <a:p>
            <a:endParaRPr lang="en-US" dirty="0">
              <a:solidFill>
                <a:prstClr val="black"/>
              </a:solidFill>
              <a:latin typeface="Arial Narrow" panose="020B0606020202030204" pitchFamily="34" charset="0"/>
            </a:endParaRPr>
          </a:p>
          <a:p>
            <a:endParaRPr lang="en-US" dirty="0">
              <a:solidFill>
                <a:prstClr val="black"/>
              </a:solidFill>
              <a:latin typeface="Arial Narrow" panose="020B0606020202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108985218"/>
              </p:ext>
            </p:extLst>
          </p:nvPr>
        </p:nvGraphicFramePr>
        <p:xfrm>
          <a:off x="1812471" y="1222112"/>
          <a:ext cx="4572000" cy="2884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084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264470-3EDC-45D7-8CBA-F8C0DF17FED3}"/>
              </a:ext>
            </a:extLst>
          </p:cNvPr>
          <p:cNvSpPr>
            <a:spLocks noGrp="1"/>
          </p:cNvSpPr>
          <p:nvPr>
            <p:ph type="ctrTitle"/>
          </p:nvPr>
        </p:nvSpPr>
        <p:spPr/>
        <p:txBody>
          <a:bodyPr/>
          <a:lstStyle/>
          <a:p>
            <a:r>
              <a:rPr lang="en-US" sz="4800" dirty="0" smtClean="0"/>
              <a:t>Contents </a:t>
            </a:r>
            <a:endParaRPr lang="en-US" sz="4800" dirty="0"/>
          </a:p>
        </p:txBody>
      </p:sp>
      <p:sp>
        <p:nvSpPr>
          <p:cNvPr id="23" name="TextBox 22">
            <a:extLst>
              <a:ext uri="{FF2B5EF4-FFF2-40B4-BE49-F238E27FC236}">
                <a16:creationId xmlns="" xmlns:a16="http://schemas.microsoft.com/office/drawing/2014/main" id="{668D85F2-0C64-4968-BE0A-ABD732A9884B}"/>
              </a:ext>
            </a:extLst>
          </p:cNvPr>
          <p:cNvSpPr txBox="1"/>
          <p:nvPr/>
        </p:nvSpPr>
        <p:spPr>
          <a:xfrm>
            <a:off x="5420264" y="1387670"/>
            <a:ext cx="2819063" cy="5355312"/>
          </a:xfrm>
          <a:prstGeom prst="rect">
            <a:avLst/>
          </a:prstGeom>
          <a:noFill/>
        </p:spPr>
        <p:txBody>
          <a:bodyPr wrap="square" rtlCol="0">
            <a:spAutoFit/>
          </a:bodyPr>
          <a:lstStyle/>
          <a:p>
            <a:pPr defTabSz="514350">
              <a:defRPr/>
            </a:pPr>
            <a:r>
              <a:rPr lang="en-US" b="1" dirty="0">
                <a:solidFill>
                  <a:srgbClr val="4D4D4D"/>
                </a:solidFill>
                <a:latin typeface="Arial Narrow" panose="020B0606020202030204" pitchFamily="34" charset="0"/>
              </a:rPr>
              <a:t>MSNA overview</a:t>
            </a:r>
          </a:p>
          <a:p>
            <a:pPr defTabSz="514350">
              <a:defRPr/>
            </a:pPr>
            <a:endParaRPr lang="en-US" b="1" dirty="0">
              <a:solidFill>
                <a:srgbClr val="4D4D4D"/>
              </a:solidFill>
              <a:latin typeface="Arial Narrow" panose="020B0606020202030204" pitchFamily="34" charset="0"/>
            </a:endParaRPr>
          </a:p>
          <a:p>
            <a:pPr defTabSz="514350">
              <a:defRPr/>
            </a:pPr>
            <a:endParaRPr lang="en-US" b="1" dirty="0">
              <a:solidFill>
                <a:srgbClr val="4D4D4D"/>
              </a:solidFill>
              <a:latin typeface="Arial Narrow" panose="020B0606020202030204" pitchFamily="34" charset="0"/>
            </a:endParaRPr>
          </a:p>
          <a:p>
            <a:pPr defTabSz="514350">
              <a:defRPr/>
            </a:pPr>
            <a:r>
              <a:rPr lang="en-US" b="1" dirty="0" smtClean="0">
                <a:solidFill>
                  <a:srgbClr val="4D4D4D"/>
                </a:solidFill>
                <a:latin typeface="Arial Narrow" panose="020B0606020202030204" pitchFamily="34" charset="0"/>
              </a:rPr>
              <a:t>Demographic overview</a:t>
            </a:r>
            <a:endParaRPr lang="en-US" b="1" dirty="0">
              <a:solidFill>
                <a:srgbClr val="4D4D4D"/>
              </a:solidFill>
              <a:latin typeface="Arial Narrow" panose="020B0606020202030204" pitchFamily="34" charset="0"/>
            </a:endParaRPr>
          </a:p>
          <a:p>
            <a:pPr defTabSz="514350">
              <a:defRPr/>
            </a:pPr>
            <a:endParaRPr lang="en-US" b="1" dirty="0">
              <a:solidFill>
                <a:srgbClr val="4D4D4D"/>
              </a:solidFill>
              <a:latin typeface="Arial Narrow" panose="020B0606020202030204" pitchFamily="34" charset="0"/>
            </a:endParaRPr>
          </a:p>
          <a:p>
            <a:pPr defTabSz="514350">
              <a:defRPr/>
            </a:pPr>
            <a:endParaRPr lang="en-US" b="1" dirty="0">
              <a:solidFill>
                <a:srgbClr val="4D4D4D"/>
              </a:solidFill>
              <a:latin typeface="Arial Narrow" panose="020B0606020202030204" pitchFamily="34" charset="0"/>
            </a:endParaRPr>
          </a:p>
          <a:p>
            <a:pPr defTabSz="514350">
              <a:defRPr/>
            </a:pPr>
            <a:r>
              <a:rPr lang="en-US" b="1" dirty="0" smtClean="0">
                <a:solidFill>
                  <a:srgbClr val="4D4D4D"/>
                </a:solidFill>
                <a:latin typeface="Arial Narrow" panose="020B0606020202030204" pitchFamily="34" charset="0"/>
              </a:rPr>
              <a:t>Regional disaggregation</a:t>
            </a:r>
            <a:endParaRPr lang="en-US" b="1" dirty="0">
              <a:solidFill>
                <a:srgbClr val="4D4D4D"/>
              </a:solidFill>
              <a:latin typeface="Arial Narrow" panose="020B0606020202030204" pitchFamily="34" charset="0"/>
            </a:endParaRPr>
          </a:p>
          <a:p>
            <a:pPr defTabSz="514350">
              <a:defRPr/>
            </a:pPr>
            <a:endParaRPr lang="en-US" b="1" dirty="0">
              <a:solidFill>
                <a:srgbClr val="4D4D4D"/>
              </a:solidFill>
              <a:latin typeface="Arial Narrow" panose="020B0606020202030204" pitchFamily="34" charset="0"/>
            </a:endParaRPr>
          </a:p>
          <a:p>
            <a:pPr defTabSz="514350">
              <a:defRPr/>
            </a:pPr>
            <a:endParaRPr lang="en-US" b="1" dirty="0">
              <a:solidFill>
                <a:srgbClr val="4D4D4D"/>
              </a:solidFill>
              <a:latin typeface="Arial Narrow" panose="020B0606020202030204" pitchFamily="34" charset="0"/>
            </a:endParaRPr>
          </a:p>
          <a:p>
            <a:pPr defTabSz="514350">
              <a:defRPr/>
            </a:pPr>
            <a:r>
              <a:rPr lang="en-US" b="1" dirty="0" smtClean="0">
                <a:solidFill>
                  <a:srgbClr val="4D4D4D"/>
                </a:solidFill>
                <a:latin typeface="Arial Narrow" panose="020B0606020202030204" pitchFamily="34" charset="0"/>
              </a:rPr>
              <a:t>Locations with </a:t>
            </a:r>
            <a:r>
              <a:rPr lang="en-US" b="1" dirty="0">
                <a:solidFill>
                  <a:srgbClr val="4D4D4D"/>
                </a:solidFill>
                <a:latin typeface="Arial Narrow" panose="020B0606020202030204" pitchFamily="34" charset="0"/>
              </a:rPr>
              <a:t>the </a:t>
            </a:r>
            <a:r>
              <a:rPr lang="en-US" b="1" dirty="0" smtClean="0">
                <a:solidFill>
                  <a:srgbClr val="4D4D4D"/>
                </a:solidFill>
                <a:latin typeface="Arial Narrow" panose="020B0606020202030204" pitchFamily="34" charset="0"/>
              </a:rPr>
              <a:t>most complex unmet </a:t>
            </a:r>
            <a:r>
              <a:rPr lang="en-US" b="1" dirty="0">
                <a:solidFill>
                  <a:srgbClr val="4D4D4D"/>
                </a:solidFill>
                <a:latin typeface="Arial Narrow" panose="020B0606020202030204" pitchFamily="34" charset="0"/>
              </a:rPr>
              <a:t>n</a:t>
            </a:r>
            <a:r>
              <a:rPr lang="en-US" b="1" dirty="0" smtClean="0">
                <a:solidFill>
                  <a:srgbClr val="4D4D4D"/>
                </a:solidFill>
                <a:latin typeface="Arial Narrow" panose="020B0606020202030204" pitchFamily="34" charset="0"/>
              </a:rPr>
              <a:t>eeds</a:t>
            </a:r>
            <a:endParaRPr lang="en-US" b="1" dirty="0">
              <a:solidFill>
                <a:srgbClr val="4D4D4D"/>
              </a:solidFill>
              <a:latin typeface="Arial Narrow" panose="020B0606020202030204" pitchFamily="34" charset="0"/>
            </a:endParaRPr>
          </a:p>
          <a:p>
            <a:pPr defTabSz="514350">
              <a:defRPr/>
            </a:pPr>
            <a:endParaRPr lang="en-US" b="1" dirty="0" smtClean="0">
              <a:solidFill>
                <a:srgbClr val="4D4D4D"/>
              </a:solidFill>
              <a:latin typeface="Arial Narrow" panose="020B0606020202030204" pitchFamily="34" charset="0"/>
            </a:endParaRPr>
          </a:p>
          <a:p>
            <a:pPr defTabSz="514350">
              <a:defRPr/>
            </a:pPr>
            <a:r>
              <a:rPr lang="en-US" b="1" dirty="0" smtClean="0">
                <a:solidFill>
                  <a:srgbClr val="4D4D4D"/>
                </a:solidFill>
                <a:latin typeface="Arial Narrow" panose="020B0606020202030204" pitchFamily="34" charset="0"/>
              </a:rPr>
              <a:t>Vulnerability factors</a:t>
            </a:r>
            <a:endParaRPr lang="en-US" b="1" dirty="0">
              <a:solidFill>
                <a:srgbClr val="4D4D4D"/>
              </a:solidFill>
              <a:latin typeface="Arial Narrow" panose="020B0606020202030204" pitchFamily="34" charset="0"/>
            </a:endParaRPr>
          </a:p>
          <a:p>
            <a:pPr defTabSz="514350">
              <a:defRPr/>
            </a:pPr>
            <a:endParaRPr lang="en-US" b="1" dirty="0">
              <a:solidFill>
                <a:srgbClr val="4D4D4D"/>
              </a:solidFill>
              <a:latin typeface="Arial Narrow" panose="020B0606020202030204" pitchFamily="34" charset="0"/>
            </a:endParaRPr>
          </a:p>
          <a:p>
            <a:pPr defTabSz="514350">
              <a:defRPr/>
            </a:pPr>
            <a:endParaRPr lang="en-US" b="1" dirty="0">
              <a:solidFill>
                <a:srgbClr val="4D4D4D"/>
              </a:solidFill>
              <a:latin typeface="Arial Narrow" panose="020B0606020202030204" pitchFamily="34" charset="0"/>
            </a:endParaRPr>
          </a:p>
          <a:p>
            <a:pPr defTabSz="514350">
              <a:defRPr/>
            </a:pPr>
            <a:r>
              <a:rPr lang="en-US" b="1" dirty="0" smtClean="0">
                <a:solidFill>
                  <a:srgbClr val="4D4D4D"/>
                </a:solidFill>
                <a:latin typeface="Arial Narrow" panose="020B0606020202030204" pitchFamily="34" charset="0"/>
              </a:rPr>
              <a:t>Next steps</a:t>
            </a:r>
            <a:endParaRPr lang="en-US" b="1" dirty="0">
              <a:solidFill>
                <a:srgbClr val="4D4D4D"/>
              </a:solidFill>
              <a:latin typeface="Arial Narrow" panose="020B0606020202030204" pitchFamily="34" charset="0"/>
            </a:endParaRPr>
          </a:p>
          <a:p>
            <a:pPr defTabSz="514350">
              <a:defRPr/>
            </a:pPr>
            <a:r>
              <a:rPr lang="en-US" b="1" dirty="0">
                <a:solidFill>
                  <a:srgbClr val="4D4D4D"/>
                </a:solidFill>
                <a:latin typeface="Arial Narrow" panose="020B0606020202030204" pitchFamily="34" charset="0"/>
              </a:rPr>
              <a:t> </a:t>
            </a:r>
          </a:p>
          <a:p>
            <a:pPr marL="289322" indent="-289322" defTabSz="514350">
              <a:buFontTx/>
              <a:buAutoNum type="arabicPlain"/>
              <a:defRPr/>
            </a:pPr>
            <a:endParaRPr lang="en-US" b="1" dirty="0">
              <a:solidFill>
                <a:srgbClr val="EE5859"/>
              </a:solidFill>
              <a:latin typeface="Arial Narrow" panose="020B0606020202030204" pitchFamily="34" charset="0"/>
            </a:endParaRPr>
          </a:p>
          <a:p>
            <a:pPr marL="289322" indent="-289322" defTabSz="514350">
              <a:buFontTx/>
              <a:buAutoNum type="arabicPlain"/>
              <a:defRPr/>
            </a:pPr>
            <a:endParaRPr lang="en-US" b="1" dirty="0">
              <a:solidFill>
                <a:srgbClr val="EE5859"/>
              </a:solidFill>
              <a:latin typeface="Arial Narrow" panose="020B0606020202030204" pitchFamily="34" charset="0"/>
            </a:endParaRPr>
          </a:p>
        </p:txBody>
      </p:sp>
      <p:sp>
        <p:nvSpPr>
          <p:cNvPr id="24" name="TextBox 23">
            <a:extLst>
              <a:ext uri="{FF2B5EF4-FFF2-40B4-BE49-F238E27FC236}">
                <a16:creationId xmlns="" xmlns:a16="http://schemas.microsoft.com/office/drawing/2014/main" id="{3DF56A9D-1EA4-4547-A488-A75844907792}"/>
              </a:ext>
            </a:extLst>
          </p:cNvPr>
          <p:cNvSpPr txBox="1"/>
          <p:nvPr/>
        </p:nvSpPr>
        <p:spPr>
          <a:xfrm>
            <a:off x="4649822" y="1214603"/>
            <a:ext cx="983908" cy="663708"/>
          </a:xfrm>
          <a:prstGeom prst="rect">
            <a:avLst/>
          </a:prstGeom>
          <a:noFill/>
        </p:spPr>
        <p:txBody>
          <a:bodyPr wrap="square" rtlCol="0">
            <a:spAutoFit/>
          </a:bodyPr>
          <a:lstStyle/>
          <a:p>
            <a:pPr defTabSz="514350">
              <a:defRPr/>
            </a:pPr>
            <a:r>
              <a:rPr lang="en-US" sz="3713" b="1" dirty="0">
                <a:solidFill>
                  <a:srgbClr val="EE5859"/>
                </a:solidFill>
                <a:latin typeface="Arial Narrow" panose="020B0606020202030204" pitchFamily="34" charset="0"/>
              </a:rPr>
              <a:t>01</a:t>
            </a:r>
          </a:p>
        </p:txBody>
      </p:sp>
      <p:sp>
        <p:nvSpPr>
          <p:cNvPr id="26" name="TextBox 25">
            <a:extLst>
              <a:ext uri="{FF2B5EF4-FFF2-40B4-BE49-F238E27FC236}">
                <a16:creationId xmlns="" xmlns:a16="http://schemas.microsoft.com/office/drawing/2014/main" id="{FF92DAD5-FB0C-4790-96BC-3B9F924BE74B}"/>
              </a:ext>
            </a:extLst>
          </p:cNvPr>
          <p:cNvSpPr txBox="1"/>
          <p:nvPr/>
        </p:nvSpPr>
        <p:spPr>
          <a:xfrm>
            <a:off x="4649822" y="2032000"/>
            <a:ext cx="983908" cy="663708"/>
          </a:xfrm>
          <a:prstGeom prst="rect">
            <a:avLst/>
          </a:prstGeom>
          <a:noFill/>
        </p:spPr>
        <p:txBody>
          <a:bodyPr wrap="square" rtlCol="0">
            <a:spAutoFit/>
          </a:bodyPr>
          <a:lstStyle/>
          <a:p>
            <a:pPr defTabSz="514350">
              <a:defRPr/>
            </a:pPr>
            <a:r>
              <a:rPr lang="en-US" sz="3713" b="1" dirty="0">
                <a:solidFill>
                  <a:srgbClr val="EE5859"/>
                </a:solidFill>
                <a:latin typeface="Arial Narrow" panose="020B0606020202030204" pitchFamily="34" charset="0"/>
              </a:rPr>
              <a:t>02</a:t>
            </a:r>
          </a:p>
        </p:txBody>
      </p:sp>
      <p:sp>
        <p:nvSpPr>
          <p:cNvPr id="27" name="TextBox 26">
            <a:extLst>
              <a:ext uri="{FF2B5EF4-FFF2-40B4-BE49-F238E27FC236}">
                <a16:creationId xmlns="" xmlns:a16="http://schemas.microsoft.com/office/drawing/2014/main" id="{3C368D65-61C7-4AF9-801F-1E891E49C60C}"/>
              </a:ext>
            </a:extLst>
          </p:cNvPr>
          <p:cNvSpPr txBox="1"/>
          <p:nvPr/>
        </p:nvSpPr>
        <p:spPr>
          <a:xfrm>
            <a:off x="4649822" y="2849397"/>
            <a:ext cx="983908" cy="663708"/>
          </a:xfrm>
          <a:prstGeom prst="rect">
            <a:avLst/>
          </a:prstGeom>
          <a:noFill/>
        </p:spPr>
        <p:txBody>
          <a:bodyPr wrap="square" rtlCol="0">
            <a:spAutoFit/>
          </a:bodyPr>
          <a:lstStyle/>
          <a:p>
            <a:pPr defTabSz="514350">
              <a:defRPr/>
            </a:pPr>
            <a:r>
              <a:rPr lang="en-US" sz="3713" b="1" dirty="0">
                <a:solidFill>
                  <a:srgbClr val="EE5859"/>
                </a:solidFill>
                <a:latin typeface="Arial Narrow" panose="020B0606020202030204" pitchFamily="34" charset="0"/>
              </a:rPr>
              <a:t>03</a:t>
            </a:r>
          </a:p>
        </p:txBody>
      </p:sp>
      <p:sp>
        <p:nvSpPr>
          <p:cNvPr id="28" name="TextBox 27">
            <a:extLst>
              <a:ext uri="{FF2B5EF4-FFF2-40B4-BE49-F238E27FC236}">
                <a16:creationId xmlns="" xmlns:a16="http://schemas.microsoft.com/office/drawing/2014/main" id="{D9CF3804-076F-4CA3-AEB4-4FC0B1DA8805}"/>
              </a:ext>
            </a:extLst>
          </p:cNvPr>
          <p:cNvSpPr txBox="1"/>
          <p:nvPr/>
        </p:nvSpPr>
        <p:spPr>
          <a:xfrm>
            <a:off x="4649822" y="3696149"/>
            <a:ext cx="983908" cy="663708"/>
          </a:xfrm>
          <a:prstGeom prst="rect">
            <a:avLst/>
          </a:prstGeom>
          <a:noFill/>
        </p:spPr>
        <p:txBody>
          <a:bodyPr wrap="square" rtlCol="0">
            <a:spAutoFit/>
          </a:bodyPr>
          <a:lstStyle/>
          <a:p>
            <a:pPr defTabSz="514350">
              <a:defRPr/>
            </a:pPr>
            <a:r>
              <a:rPr lang="en-US" sz="3713" b="1" dirty="0">
                <a:solidFill>
                  <a:srgbClr val="EE5859"/>
                </a:solidFill>
                <a:latin typeface="Arial Narrow" panose="020B0606020202030204" pitchFamily="34" charset="0"/>
              </a:rPr>
              <a:t>04</a:t>
            </a:r>
          </a:p>
        </p:txBody>
      </p:sp>
      <p:sp>
        <p:nvSpPr>
          <p:cNvPr id="8" name="TextBox 7">
            <a:extLst>
              <a:ext uri="{FF2B5EF4-FFF2-40B4-BE49-F238E27FC236}">
                <a16:creationId xmlns="" xmlns:a16="http://schemas.microsoft.com/office/drawing/2014/main" id="{6D385A30-8DE7-4F4D-9EE9-733E742A1926}"/>
              </a:ext>
            </a:extLst>
          </p:cNvPr>
          <p:cNvSpPr txBox="1"/>
          <p:nvPr/>
        </p:nvSpPr>
        <p:spPr>
          <a:xfrm>
            <a:off x="4649822" y="4472213"/>
            <a:ext cx="983908" cy="663708"/>
          </a:xfrm>
          <a:prstGeom prst="rect">
            <a:avLst/>
          </a:prstGeom>
          <a:noFill/>
        </p:spPr>
        <p:txBody>
          <a:bodyPr wrap="square" rtlCol="0">
            <a:spAutoFit/>
          </a:bodyPr>
          <a:lstStyle/>
          <a:p>
            <a:pPr defTabSz="514350">
              <a:defRPr/>
            </a:pPr>
            <a:r>
              <a:rPr lang="en-US" sz="3713" b="1" dirty="0">
                <a:solidFill>
                  <a:srgbClr val="EE5859"/>
                </a:solidFill>
                <a:latin typeface="Arial Narrow" panose="020B0606020202030204" pitchFamily="34" charset="0"/>
              </a:rPr>
              <a:t>05</a:t>
            </a:r>
          </a:p>
        </p:txBody>
      </p:sp>
      <p:sp>
        <p:nvSpPr>
          <p:cNvPr id="9" name="TextBox 8">
            <a:extLst>
              <a:ext uri="{FF2B5EF4-FFF2-40B4-BE49-F238E27FC236}">
                <a16:creationId xmlns="" xmlns:a16="http://schemas.microsoft.com/office/drawing/2014/main" id="{6D385A30-8DE7-4F4D-9EE9-733E742A1926}"/>
              </a:ext>
            </a:extLst>
          </p:cNvPr>
          <p:cNvSpPr txBox="1"/>
          <p:nvPr/>
        </p:nvSpPr>
        <p:spPr>
          <a:xfrm>
            <a:off x="4649822" y="5308988"/>
            <a:ext cx="983908" cy="663708"/>
          </a:xfrm>
          <a:prstGeom prst="rect">
            <a:avLst/>
          </a:prstGeom>
          <a:noFill/>
        </p:spPr>
        <p:txBody>
          <a:bodyPr wrap="square" rtlCol="0">
            <a:spAutoFit/>
          </a:bodyPr>
          <a:lstStyle/>
          <a:p>
            <a:pPr defTabSz="514350">
              <a:defRPr/>
            </a:pPr>
            <a:r>
              <a:rPr lang="en-US" sz="3713" b="1" dirty="0" smtClean="0">
                <a:solidFill>
                  <a:srgbClr val="EE5859"/>
                </a:solidFill>
                <a:latin typeface="Arial Narrow" panose="020B0606020202030204" pitchFamily="34" charset="0"/>
              </a:rPr>
              <a:t>06</a:t>
            </a:r>
            <a:endParaRPr lang="en-US" sz="3713" b="1" dirty="0">
              <a:solidFill>
                <a:srgbClr val="EE5859"/>
              </a:solidFill>
              <a:latin typeface="Arial Narrow" panose="020B0606020202030204" pitchFamily="34" charset="0"/>
            </a:endParaRPr>
          </a:p>
        </p:txBody>
      </p:sp>
    </p:spTree>
    <p:extLst>
      <p:ext uri="{BB962C8B-B14F-4D97-AF65-F5344CB8AC3E}">
        <p14:creationId xmlns:p14="http://schemas.microsoft.com/office/powerpoint/2010/main" val="718705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BDF344-ABC9-4BCA-9243-C4D5B1283B29}"/>
              </a:ext>
            </a:extLst>
          </p:cNvPr>
          <p:cNvSpPr>
            <a:spLocks noGrp="1"/>
          </p:cNvSpPr>
          <p:nvPr>
            <p:ph type="ctrTitle"/>
          </p:nvPr>
        </p:nvSpPr>
        <p:spPr/>
        <p:txBody>
          <a:bodyPr/>
          <a:lstStyle/>
          <a:p>
            <a:r>
              <a:rPr lang="en-US" sz="3200" dirty="0">
                <a:solidFill>
                  <a:prstClr val="white"/>
                </a:solidFill>
              </a:rPr>
              <a:t>Regional </a:t>
            </a:r>
            <a:r>
              <a:rPr lang="en-US" sz="3200" dirty="0" smtClean="0">
                <a:solidFill>
                  <a:prstClr val="white"/>
                </a:solidFill>
              </a:rPr>
              <a:t>disaggregation – Child </a:t>
            </a:r>
            <a:r>
              <a:rPr lang="en-US" sz="3200" dirty="0" err="1" smtClean="0">
                <a:solidFill>
                  <a:prstClr val="white"/>
                </a:solidFill>
              </a:rPr>
              <a:t>Protecion</a:t>
            </a:r>
            <a:endParaRPr lang="x-none" dirty="0"/>
          </a:p>
        </p:txBody>
      </p:sp>
      <p:graphicFrame>
        <p:nvGraphicFramePr>
          <p:cNvPr id="6" name="Chart 5"/>
          <p:cNvGraphicFramePr>
            <a:graphicFrameLocks/>
          </p:cNvGraphicFramePr>
          <p:nvPr>
            <p:extLst>
              <p:ext uri="{D42A27DB-BD31-4B8C-83A1-F6EECF244321}">
                <p14:modId xmlns:p14="http://schemas.microsoft.com/office/powerpoint/2010/main" val="3574683538"/>
              </p:ext>
            </p:extLst>
          </p:nvPr>
        </p:nvGraphicFramePr>
        <p:xfrm>
          <a:off x="1812471" y="1222112"/>
          <a:ext cx="4572000" cy="2884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58544972"/>
              </p:ext>
            </p:extLst>
          </p:nvPr>
        </p:nvGraphicFramePr>
        <p:xfrm>
          <a:off x="2967486" y="5311833"/>
          <a:ext cx="2501661" cy="793706"/>
        </p:xfrm>
        <a:graphic>
          <a:graphicData uri="http://schemas.openxmlformats.org/drawingml/2006/table">
            <a:tbl>
              <a:tblPr/>
              <a:tblGrid>
                <a:gridCol w="833887">
                  <a:extLst>
                    <a:ext uri="{9D8B030D-6E8A-4147-A177-3AD203B41FA5}">
                      <a16:colId xmlns="" xmlns:a16="http://schemas.microsoft.com/office/drawing/2014/main" val="20000"/>
                    </a:ext>
                  </a:extLst>
                </a:gridCol>
                <a:gridCol w="833887">
                  <a:extLst>
                    <a:ext uri="{9D8B030D-6E8A-4147-A177-3AD203B41FA5}">
                      <a16:colId xmlns="" xmlns:a16="http://schemas.microsoft.com/office/drawing/2014/main" val="20001"/>
                    </a:ext>
                  </a:extLst>
                </a:gridCol>
                <a:gridCol w="833887">
                  <a:extLst>
                    <a:ext uri="{9D8B030D-6E8A-4147-A177-3AD203B41FA5}">
                      <a16:colId xmlns="" xmlns:a16="http://schemas.microsoft.com/office/drawing/2014/main" val="20002"/>
                    </a:ext>
                  </a:extLst>
                </a:gridCol>
              </a:tblGrid>
              <a:tr h="396853">
                <a:tc>
                  <a:txBody>
                    <a:bodyPr/>
                    <a:lstStyle/>
                    <a:p>
                      <a:pPr algn="ctr" fontAlgn="b"/>
                      <a:r>
                        <a:rPr lang="fr-FR" sz="1800" b="0" i="0" u="none" strike="noStrike" dirty="0">
                          <a:solidFill>
                            <a:srgbClr val="58585A"/>
                          </a:solidFill>
                          <a:effectLst/>
                          <a:latin typeface="Arial Narrow" panose="020B0606020202030204" pitchFamily="34" charset="0"/>
                        </a:rPr>
                        <a:t>South</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0" i="0" u="none" strike="noStrike" dirty="0">
                          <a:solidFill>
                            <a:srgbClr val="58585A"/>
                          </a:solidFill>
                          <a:effectLst/>
                          <a:latin typeface="Arial Narrow" panose="020B0606020202030204" pitchFamily="34" charset="0"/>
                        </a:rPr>
                        <a:t>East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0" i="0" u="none" strike="noStrike" dirty="0">
                          <a:solidFill>
                            <a:srgbClr val="58585A"/>
                          </a:solidFill>
                          <a:effectLst/>
                          <a:latin typeface="Arial Narrow" panose="020B0606020202030204" pitchFamily="34" charset="0"/>
                        </a:rPr>
                        <a:t>West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96853">
                <a:tc>
                  <a:txBody>
                    <a:bodyPr/>
                    <a:lstStyle/>
                    <a:p>
                      <a:pPr algn="ctr" fontAlgn="b"/>
                      <a:r>
                        <a:rPr lang="ru-RU" sz="1800" b="0" i="0" u="none" strike="noStrike">
                          <a:solidFill>
                            <a:srgbClr val="58585A"/>
                          </a:solidFill>
                          <a:effectLst/>
                          <a:latin typeface="Arial Narrow" panose="020B0606020202030204" pitchFamily="34" charset="0"/>
                        </a:rPr>
                        <a:t>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ru-RU" sz="1800" b="0" i="0" u="none" strike="noStrike" dirty="0">
                          <a:solidFill>
                            <a:srgbClr val="58585A"/>
                          </a:solidFill>
                          <a:effectLst/>
                          <a:latin typeface="Arial Narrow" panose="020B0606020202030204" pitchFamily="34" charset="0"/>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tc>
                  <a:txBody>
                    <a:bodyPr/>
                    <a:lstStyle/>
                    <a:p>
                      <a:pPr algn="ctr" fontAlgn="b"/>
                      <a:r>
                        <a:rPr lang="ru-RU" sz="1800" b="0" i="0" u="none" strike="noStrike" dirty="0">
                          <a:solidFill>
                            <a:srgbClr val="58585A"/>
                          </a:solidFill>
                          <a:effectLst/>
                          <a:latin typeface="Arial Narrow" panose="020B0606020202030204" pitchFamily="34" charset="0"/>
                        </a:rPr>
                        <a:t>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8BA"/>
                    </a:solidFill>
                  </a:tcPr>
                </a:tc>
                <a:extLst>
                  <a:ext uri="{0D108BD9-81ED-4DB2-BD59-A6C34878D82A}">
                    <a16:rowId xmlns="" xmlns:a16="http://schemas.microsoft.com/office/drawing/2014/main" val="10001"/>
                  </a:ext>
                </a:extLst>
              </a:tr>
            </a:tbl>
          </a:graphicData>
        </a:graphic>
      </p:graphicFrame>
      <p:sp>
        <p:nvSpPr>
          <p:cNvPr id="5" name="TextBox 4"/>
          <p:cNvSpPr txBox="1"/>
          <p:nvPr/>
        </p:nvSpPr>
        <p:spPr>
          <a:xfrm>
            <a:off x="1996552" y="4337764"/>
            <a:ext cx="4443528" cy="923330"/>
          </a:xfrm>
          <a:prstGeom prst="rect">
            <a:avLst/>
          </a:prstGeom>
          <a:noFill/>
        </p:spPr>
        <p:txBody>
          <a:bodyPr wrap="square" rtlCol="0">
            <a:spAutoFit/>
          </a:bodyPr>
          <a:lstStyle/>
          <a:p>
            <a:pPr algn="ctr"/>
            <a:r>
              <a:rPr lang="en-GB" dirty="0" smtClean="0">
                <a:solidFill>
                  <a:srgbClr val="58585A"/>
                </a:solidFill>
                <a:latin typeface="Arial Narrow" panose="020B0606020202030204" pitchFamily="34" charset="0"/>
              </a:rPr>
              <a:t>% of respondents that reported </a:t>
            </a:r>
            <a:r>
              <a:rPr lang="en-US" dirty="0" smtClean="0">
                <a:solidFill>
                  <a:srgbClr val="58585A"/>
                </a:solidFill>
                <a:latin typeface="Arial Narrow" panose="020B0606020202030204" pitchFamily="34" charset="0"/>
              </a:rPr>
              <a:t>encountering </a:t>
            </a:r>
            <a:r>
              <a:rPr lang="en-US" b="1" dirty="0" smtClean="0">
                <a:solidFill>
                  <a:srgbClr val="58585A"/>
                </a:solidFill>
                <a:latin typeface="Arial Narrow" panose="020B0606020202030204" pitchFamily="34" charset="0"/>
              </a:rPr>
              <a:t>refugee </a:t>
            </a:r>
            <a:r>
              <a:rPr lang="en-US" b="1" dirty="0">
                <a:solidFill>
                  <a:srgbClr val="58585A"/>
                </a:solidFill>
                <a:latin typeface="Arial Narrow" panose="020B0606020202030204" pitchFamily="34" charset="0"/>
              </a:rPr>
              <a:t>or migrant children </a:t>
            </a:r>
            <a:r>
              <a:rPr lang="en-US" b="1" dirty="0" smtClean="0">
                <a:solidFill>
                  <a:srgbClr val="58585A"/>
                </a:solidFill>
                <a:latin typeface="Arial Narrow" panose="020B0606020202030204" pitchFamily="34" charset="0"/>
              </a:rPr>
              <a:t>working </a:t>
            </a:r>
            <a:r>
              <a:rPr lang="en-US" dirty="0" smtClean="0">
                <a:solidFill>
                  <a:srgbClr val="58585A"/>
                </a:solidFill>
                <a:latin typeface="Arial Narrow" panose="020B0606020202030204" pitchFamily="34" charset="0"/>
              </a:rPr>
              <a:t>in their </a:t>
            </a:r>
            <a:r>
              <a:rPr lang="en-US" dirty="0" err="1" smtClean="0">
                <a:solidFill>
                  <a:srgbClr val="58585A"/>
                </a:solidFill>
                <a:latin typeface="Arial Narrow" panose="020B0606020202030204" pitchFamily="34" charset="0"/>
              </a:rPr>
              <a:t>baladiya</a:t>
            </a:r>
            <a:r>
              <a:rPr lang="en-US" dirty="0" smtClean="0">
                <a:solidFill>
                  <a:srgbClr val="58585A"/>
                </a:solidFill>
                <a:latin typeface="Arial Narrow" panose="020B0606020202030204" pitchFamily="34" charset="0"/>
              </a:rPr>
              <a:t> in the past year</a:t>
            </a:r>
            <a:endParaRPr lang="ru-RU" dirty="0">
              <a:solidFill>
                <a:srgbClr val="58585A"/>
              </a:solidFill>
              <a:latin typeface="Arial Narrow" panose="020B0606020202030204" pitchFamily="34" charset="0"/>
            </a:endParaRPr>
          </a:p>
        </p:txBody>
      </p:sp>
      <p:cxnSp>
        <p:nvCxnSpPr>
          <p:cNvPr id="7" name="Straight Connector 6"/>
          <p:cNvCxnSpPr/>
          <p:nvPr/>
        </p:nvCxnSpPr>
        <p:spPr>
          <a:xfrm>
            <a:off x="528896" y="4255963"/>
            <a:ext cx="7945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824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3F55E-3D81-44F2-A19F-2B5701CC83CC}"/>
              </a:ext>
            </a:extLst>
          </p:cNvPr>
          <p:cNvSpPr>
            <a:spLocks noGrp="1"/>
          </p:cNvSpPr>
          <p:nvPr>
            <p:ph type="ctrTitle"/>
          </p:nvPr>
        </p:nvSpPr>
        <p:spPr/>
        <p:txBody>
          <a:bodyPr/>
          <a:lstStyle/>
          <a:p>
            <a:r>
              <a:rPr lang="en-US" sz="3200" dirty="0"/>
              <a:t>Regional disaggregation </a:t>
            </a:r>
            <a:endParaRPr lang="en-US" dirty="0"/>
          </a:p>
        </p:txBody>
      </p:sp>
      <p:sp>
        <p:nvSpPr>
          <p:cNvPr id="3" name="Subtitle 2">
            <a:extLst>
              <a:ext uri="{FF2B5EF4-FFF2-40B4-BE49-F238E27FC236}">
                <a16:creationId xmlns="" xmlns:a16="http://schemas.microsoft.com/office/drawing/2014/main" id="{672E8278-775B-4C6E-9F97-DCAC8A042CE8}"/>
              </a:ext>
            </a:extLst>
          </p:cNvPr>
          <p:cNvSpPr>
            <a:spLocks noGrp="1"/>
          </p:cNvSpPr>
          <p:nvPr>
            <p:ph type="subTitle" idx="1"/>
          </p:nvPr>
        </p:nvSpPr>
        <p:spPr>
          <a:xfrm>
            <a:off x="386176" y="1284942"/>
            <a:ext cx="8087840" cy="525931"/>
          </a:xfrm>
        </p:spPr>
        <p:txBody>
          <a:bodyPr/>
          <a:lstStyle/>
          <a:p>
            <a:r>
              <a:rPr lang="en-US" sz="2400" dirty="0"/>
              <a:t>Top 3</a:t>
            </a:r>
            <a:r>
              <a:rPr lang="en-US" sz="2400" dirty="0" smtClean="0"/>
              <a:t> </a:t>
            </a:r>
            <a:r>
              <a:rPr lang="en-US" sz="2400" dirty="0"/>
              <a:t>priority </a:t>
            </a:r>
            <a:r>
              <a:rPr lang="en-US" sz="2400" dirty="0" smtClean="0"/>
              <a:t>needs</a:t>
            </a:r>
            <a:r>
              <a:rPr lang="en-US" sz="2400" b="0" dirty="0" smtClean="0"/>
              <a:t>*</a:t>
            </a:r>
            <a:endParaRPr lang="en-US" sz="2400" b="0" dirty="0"/>
          </a:p>
        </p:txBody>
      </p:sp>
      <p:sp>
        <p:nvSpPr>
          <p:cNvPr id="4" name="Text Placeholder 3">
            <a:extLst>
              <a:ext uri="{FF2B5EF4-FFF2-40B4-BE49-F238E27FC236}">
                <a16:creationId xmlns="" xmlns:a16="http://schemas.microsoft.com/office/drawing/2014/main" id="{3F8B4D32-9CA7-49EB-9FA4-778DA3136A27}"/>
              </a:ext>
            </a:extLst>
          </p:cNvPr>
          <p:cNvSpPr>
            <a:spLocks noGrp="1"/>
          </p:cNvSpPr>
          <p:nvPr>
            <p:ph type="body" sz="quarter" idx="13"/>
          </p:nvPr>
        </p:nvSpPr>
        <p:spPr>
          <a:xfrm>
            <a:off x="386174" y="2120957"/>
            <a:ext cx="1201085" cy="704493"/>
          </a:xfrm>
        </p:spPr>
        <p:txBody>
          <a:bodyPr/>
          <a:lstStyle/>
          <a:p>
            <a:pPr marL="285750" indent="-285750">
              <a:lnSpc>
                <a:spcPct val="100000"/>
              </a:lnSpc>
              <a:buFont typeface="Arial" panose="020B0604020202020204" pitchFamily="34" charset="0"/>
              <a:buChar char="•"/>
            </a:pPr>
            <a:endParaRPr lang="en-US" sz="1800" dirty="0"/>
          </a:p>
          <a:p>
            <a:r>
              <a:rPr lang="en-US" sz="3200" b="1" dirty="0">
                <a:solidFill>
                  <a:srgbClr val="EE5859"/>
                </a:solidFill>
              </a:rPr>
              <a:t>West</a:t>
            </a:r>
          </a:p>
          <a:p>
            <a:endParaRPr lang="en-US" sz="3200" b="1" dirty="0">
              <a:solidFill>
                <a:srgbClr val="ED4949"/>
              </a:solidFill>
            </a:endParaRPr>
          </a:p>
          <a:p>
            <a:endParaRPr lang="en-US" sz="3200" b="1" dirty="0">
              <a:solidFill>
                <a:srgbClr val="ED4949"/>
              </a:solidFill>
            </a:endParaRPr>
          </a:p>
          <a:p>
            <a:endParaRPr lang="en-US" sz="2400" b="1" dirty="0">
              <a:solidFill>
                <a:schemeClr val="bg2">
                  <a:lumMod val="25000"/>
                </a:schemeClr>
              </a:solidFill>
            </a:endParaRPr>
          </a:p>
          <a:p>
            <a:endParaRPr lang="en-US" sz="3200" b="1" dirty="0">
              <a:solidFill>
                <a:srgbClr val="ED4949"/>
              </a:solidFill>
            </a:endParaRPr>
          </a:p>
          <a:p>
            <a:endParaRPr lang="en-US" sz="3200" b="1" dirty="0">
              <a:solidFill>
                <a:srgbClr val="ED4949"/>
              </a:solidFill>
            </a:endParaRPr>
          </a:p>
        </p:txBody>
      </p:sp>
      <p:sp>
        <p:nvSpPr>
          <p:cNvPr id="7" name="Text Placeholder 3">
            <a:extLst>
              <a:ext uri="{FF2B5EF4-FFF2-40B4-BE49-F238E27FC236}">
                <a16:creationId xmlns="" xmlns:a16="http://schemas.microsoft.com/office/drawing/2014/main" id="{659048B5-66DB-4E07-B914-3C8890B3EFB7}"/>
              </a:ext>
            </a:extLst>
          </p:cNvPr>
          <p:cNvSpPr txBox="1">
            <a:spLocks/>
          </p:cNvSpPr>
          <p:nvPr/>
        </p:nvSpPr>
        <p:spPr>
          <a:xfrm>
            <a:off x="3426985" y="2103930"/>
            <a:ext cx="1201084" cy="721520"/>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sz="1800" dirty="0"/>
          </a:p>
          <a:p>
            <a:r>
              <a:rPr lang="en-US" sz="3200" b="1" dirty="0">
                <a:solidFill>
                  <a:srgbClr val="EE5859"/>
                </a:solidFill>
              </a:rPr>
              <a:t>East</a:t>
            </a:r>
          </a:p>
          <a:p>
            <a:endParaRPr lang="en-US" sz="3200" b="1" dirty="0">
              <a:solidFill>
                <a:srgbClr val="ED4949"/>
              </a:solidFill>
            </a:endParaRPr>
          </a:p>
          <a:p>
            <a:endParaRPr lang="en-US" sz="3200" b="1" dirty="0">
              <a:solidFill>
                <a:srgbClr val="ED4949"/>
              </a:solidFill>
            </a:endParaRPr>
          </a:p>
          <a:p>
            <a:endParaRPr lang="en-US" sz="3200" b="1" dirty="0">
              <a:solidFill>
                <a:schemeClr val="bg2">
                  <a:lumMod val="25000"/>
                </a:schemeClr>
              </a:solidFill>
            </a:endParaRPr>
          </a:p>
        </p:txBody>
      </p:sp>
      <p:sp>
        <p:nvSpPr>
          <p:cNvPr id="8" name="Text Placeholder 3">
            <a:extLst>
              <a:ext uri="{FF2B5EF4-FFF2-40B4-BE49-F238E27FC236}">
                <a16:creationId xmlns="" xmlns:a16="http://schemas.microsoft.com/office/drawing/2014/main" id="{8B91B02A-A065-4E48-B7C6-A3D69759C0C0}"/>
              </a:ext>
            </a:extLst>
          </p:cNvPr>
          <p:cNvSpPr txBox="1">
            <a:spLocks/>
          </p:cNvSpPr>
          <p:nvPr/>
        </p:nvSpPr>
        <p:spPr>
          <a:xfrm>
            <a:off x="6467794" y="2103930"/>
            <a:ext cx="1201084" cy="721520"/>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sz="1800" dirty="0"/>
          </a:p>
          <a:p>
            <a:r>
              <a:rPr lang="en-US" sz="3200" b="1" dirty="0">
                <a:solidFill>
                  <a:srgbClr val="EE5859"/>
                </a:solidFill>
              </a:rPr>
              <a:t>South</a:t>
            </a:r>
            <a:r>
              <a:rPr lang="en-US" sz="3200" b="1" dirty="0">
                <a:solidFill>
                  <a:srgbClr val="ED4949"/>
                </a:solidFill>
              </a:rPr>
              <a:t> 				</a:t>
            </a:r>
          </a:p>
        </p:txBody>
      </p:sp>
      <p:sp>
        <p:nvSpPr>
          <p:cNvPr id="9" name="Text Placeholder 3">
            <a:extLst>
              <a:ext uri="{FF2B5EF4-FFF2-40B4-BE49-F238E27FC236}">
                <a16:creationId xmlns="" xmlns:a16="http://schemas.microsoft.com/office/drawing/2014/main" id="{0DDB11FF-AA62-418D-BC91-1ACFDBC3CF7A}"/>
              </a:ext>
            </a:extLst>
          </p:cNvPr>
          <p:cNvSpPr txBox="1">
            <a:spLocks/>
          </p:cNvSpPr>
          <p:nvPr/>
        </p:nvSpPr>
        <p:spPr>
          <a:xfrm>
            <a:off x="386175" y="2580087"/>
            <a:ext cx="2495048" cy="1443688"/>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200" indent="-457200">
              <a:lnSpc>
                <a:spcPct val="100000"/>
              </a:lnSpc>
              <a:buAutoNum type="arabicPeriod"/>
            </a:pPr>
            <a:r>
              <a:rPr lang="en-US" sz="2400" b="1" dirty="0"/>
              <a:t>Food </a:t>
            </a:r>
          </a:p>
          <a:p>
            <a:pPr marL="457200" indent="-457200">
              <a:lnSpc>
                <a:spcPct val="100000"/>
              </a:lnSpc>
              <a:buAutoNum type="arabicPeriod"/>
            </a:pPr>
            <a:r>
              <a:rPr lang="en-US" sz="2400" b="1" dirty="0"/>
              <a:t>Medical care </a:t>
            </a:r>
          </a:p>
          <a:p>
            <a:pPr marL="457200" indent="-457200">
              <a:lnSpc>
                <a:spcPct val="100000"/>
              </a:lnSpc>
              <a:buAutoNum type="arabicPeriod"/>
            </a:pPr>
            <a:r>
              <a:rPr lang="en-US" sz="2400" b="1" dirty="0" smtClean="0"/>
              <a:t>Employment</a:t>
            </a:r>
            <a:endParaRPr lang="en-US" sz="2400" b="1" dirty="0"/>
          </a:p>
          <a:p>
            <a:pPr marL="457200" indent="-457200">
              <a:lnSpc>
                <a:spcPct val="100000"/>
              </a:lnSpc>
              <a:buAutoNum type="arabicPeriod"/>
            </a:pPr>
            <a:endParaRPr lang="en-US" sz="2400" b="1" dirty="0">
              <a:solidFill>
                <a:schemeClr val="bg2">
                  <a:lumMod val="25000"/>
                </a:schemeClr>
              </a:solidFill>
            </a:endParaRPr>
          </a:p>
        </p:txBody>
      </p:sp>
      <p:sp>
        <p:nvSpPr>
          <p:cNvPr id="13" name="Text Placeholder 3">
            <a:extLst>
              <a:ext uri="{FF2B5EF4-FFF2-40B4-BE49-F238E27FC236}">
                <a16:creationId xmlns="" xmlns:a16="http://schemas.microsoft.com/office/drawing/2014/main" id="{90CE0483-5192-4468-9ABD-0D14697FEEBF}"/>
              </a:ext>
            </a:extLst>
          </p:cNvPr>
          <p:cNvSpPr txBox="1">
            <a:spLocks/>
          </p:cNvSpPr>
          <p:nvPr/>
        </p:nvSpPr>
        <p:spPr>
          <a:xfrm>
            <a:off x="3426984" y="2580087"/>
            <a:ext cx="2495048" cy="1443688"/>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200" indent="-457200">
              <a:lnSpc>
                <a:spcPct val="100000"/>
              </a:lnSpc>
              <a:buAutoNum type="arabicPeriod"/>
            </a:pPr>
            <a:r>
              <a:rPr lang="en-US" sz="2400" b="1" dirty="0"/>
              <a:t>Employment</a:t>
            </a:r>
          </a:p>
          <a:p>
            <a:pPr marL="457200" indent="-457200">
              <a:lnSpc>
                <a:spcPct val="100000"/>
              </a:lnSpc>
              <a:buAutoNum type="arabicPeriod"/>
            </a:pPr>
            <a:r>
              <a:rPr lang="en-US" sz="2400" b="1" dirty="0"/>
              <a:t>Medical Care</a:t>
            </a:r>
          </a:p>
          <a:p>
            <a:pPr marL="457200" indent="-457200">
              <a:lnSpc>
                <a:spcPct val="100000"/>
              </a:lnSpc>
              <a:buAutoNum type="arabicPeriod"/>
            </a:pPr>
            <a:r>
              <a:rPr lang="en-US" sz="2400" b="1" dirty="0" smtClean="0"/>
              <a:t>Food</a:t>
            </a:r>
            <a:endParaRPr lang="en-US" sz="2400" b="1" dirty="0"/>
          </a:p>
        </p:txBody>
      </p:sp>
      <p:sp>
        <p:nvSpPr>
          <p:cNvPr id="14" name="Text Placeholder 3">
            <a:extLst>
              <a:ext uri="{FF2B5EF4-FFF2-40B4-BE49-F238E27FC236}">
                <a16:creationId xmlns="" xmlns:a16="http://schemas.microsoft.com/office/drawing/2014/main" id="{0474FE38-741A-4A1E-998A-419BD73ED7F6}"/>
              </a:ext>
            </a:extLst>
          </p:cNvPr>
          <p:cNvSpPr txBox="1">
            <a:spLocks/>
          </p:cNvSpPr>
          <p:nvPr/>
        </p:nvSpPr>
        <p:spPr>
          <a:xfrm>
            <a:off x="6467793" y="2580087"/>
            <a:ext cx="2722646" cy="1443688"/>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200" indent="-457200">
              <a:lnSpc>
                <a:spcPct val="100000"/>
              </a:lnSpc>
              <a:buAutoNum type="arabicPeriod"/>
            </a:pPr>
            <a:r>
              <a:rPr lang="en-US" sz="2400" b="1" dirty="0"/>
              <a:t>Food </a:t>
            </a:r>
          </a:p>
          <a:p>
            <a:pPr marL="457200" indent="-457200">
              <a:lnSpc>
                <a:spcPct val="100000"/>
              </a:lnSpc>
              <a:buAutoNum type="arabicPeriod"/>
            </a:pPr>
            <a:r>
              <a:rPr lang="en-US" sz="2400" b="1" dirty="0"/>
              <a:t>Employment</a:t>
            </a:r>
          </a:p>
          <a:p>
            <a:pPr marL="457200" indent="-457200">
              <a:lnSpc>
                <a:spcPct val="100000"/>
              </a:lnSpc>
              <a:buAutoNum type="arabicPeriod"/>
            </a:pPr>
            <a:r>
              <a:rPr lang="en-US" sz="2400" b="1" dirty="0"/>
              <a:t>Medical </a:t>
            </a:r>
            <a:r>
              <a:rPr lang="en-US" sz="2400" b="1" dirty="0" smtClean="0"/>
              <a:t>Care</a:t>
            </a:r>
            <a:endParaRPr lang="en-US" sz="2400" b="1" dirty="0"/>
          </a:p>
        </p:txBody>
      </p:sp>
      <p:cxnSp>
        <p:nvCxnSpPr>
          <p:cNvPr id="6" name="Straight Connector 5">
            <a:extLst>
              <a:ext uri="{FF2B5EF4-FFF2-40B4-BE49-F238E27FC236}">
                <a16:creationId xmlns="" xmlns:a16="http://schemas.microsoft.com/office/drawing/2014/main" id="{9838A300-6947-498B-A7C7-D5C069147379}"/>
              </a:ext>
            </a:extLst>
          </p:cNvPr>
          <p:cNvCxnSpPr/>
          <p:nvPr/>
        </p:nvCxnSpPr>
        <p:spPr>
          <a:xfrm>
            <a:off x="1587259" y="4335477"/>
            <a:ext cx="5481077"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BF9536DF-BB27-43EB-98ED-ADF4F2F1EB08}"/>
              </a:ext>
            </a:extLst>
          </p:cNvPr>
          <p:cNvSpPr txBox="1"/>
          <p:nvPr/>
        </p:nvSpPr>
        <p:spPr>
          <a:xfrm>
            <a:off x="1048541" y="4499932"/>
            <a:ext cx="676310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58585A"/>
                </a:solidFill>
                <a:latin typeface="Arial Narrow" panose="020B0606020202030204" pitchFamily="34" charset="0"/>
              </a:rPr>
              <a:t>Self-reported needs </a:t>
            </a:r>
            <a:r>
              <a:rPr lang="en-US" sz="2000" b="1" dirty="0">
                <a:solidFill>
                  <a:srgbClr val="58585A"/>
                </a:solidFill>
                <a:latin typeface="Arial Narrow" panose="020B0606020202030204" pitchFamily="34" charset="0"/>
              </a:rPr>
              <a:t>consistent across Libya</a:t>
            </a:r>
            <a:r>
              <a:rPr lang="en-US" sz="2000" dirty="0">
                <a:solidFill>
                  <a:srgbClr val="58585A"/>
                </a:solidFill>
                <a:latin typeface="Arial Narrow" panose="020B0606020202030204" pitchFamily="34" charset="0"/>
              </a:rPr>
              <a:t> and </a:t>
            </a:r>
            <a:r>
              <a:rPr lang="en-US" sz="2000" dirty="0" smtClean="0">
                <a:solidFill>
                  <a:srgbClr val="58585A"/>
                </a:solidFill>
                <a:latin typeface="Arial Narrow" panose="020B0606020202030204" pitchFamily="34" charset="0"/>
              </a:rPr>
              <a:t>across sampled population groups</a:t>
            </a:r>
            <a:endParaRPr lang="en-US" sz="2000" dirty="0">
              <a:solidFill>
                <a:srgbClr val="58585A"/>
              </a:solidFill>
              <a:latin typeface="Arial Narrow" panose="020B0606020202030204" pitchFamily="34" charset="0"/>
            </a:endParaRPr>
          </a:p>
          <a:p>
            <a:pPr marL="285750" indent="-285750">
              <a:buFont typeface="Arial" panose="020B0604020202020204" pitchFamily="34" charset="0"/>
              <a:buChar char="•"/>
            </a:pPr>
            <a:r>
              <a:rPr lang="en-US" sz="2000" dirty="0">
                <a:solidFill>
                  <a:srgbClr val="58585A"/>
                </a:solidFill>
                <a:latin typeface="Arial Narrow" panose="020B0606020202030204" pitchFamily="34" charset="0"/>
              </a:rPr>
              <a:t>Other reported needs: </a:t>
            </a:r>
            <a:r>
              <a:rPr lang="en-US" sz="2000" b="1" dirty="0">
                <a:solidFill>
                  <a:srgbClr val="58585A"/>
                </a:solidFill>
                <a:latin typeface="Arial Narrow" panose="020B0606020202030204" pitchFamily="34" charset="0"/>
              </a:rPr>
              <a:t>access to cash,</a:t>
            </a:r>
            <a:r>
              <a:rPr lang="en-US" sz="2000" dirty="0">
                <a:solidFill>
                  <a:srgbClr val="58585A"/>
                </a:solidFill>
                <a:latin typeface="Arial Narrow" panose="020B0606020202030204" pitchFamily="34" charset="0"/>
              </a:rPr>
              <a:t> </a:t>
            </a:r>
            <a:r>
              <a:rPr lang="en-US" sz="2000" b="1" dirty="0">
                <a:solidFill>
                  <a:srgbClr val="58585A"/>
                </a:solidFill>
                <a:latin typeface="Arial Narrow" panose="020B0606020202030204" pitchFamily="34" charset="0"/>
              </a:rPr>
              <a:t>shelter, electricity and fuel, water</a:t>
            </a:r>
            <a:r>
              <a:rPr lang="en-US" sz="2000" dirty="0">
                <a:solidFill>
                  <a:srgbClr val="58585A"/>
                </a:solidFill>
                <a:latin typeface="Arial Narrow" panose="020B0606020202030204" pitchFamily="34" charset="0"/>
              </a:rPr>
              <a:t> and </a:t>
            </a:r>
            <a:r>
              <a:rPr lang="en-US" sz="2000" b="1" dirty="0">
                <a:solidFill>
                  <a:srgbClr val="58585A"/>
                </a:solidFill>
                <a:latin typeface="Arial Narrow" panose="020B0606020202030204" pitchFamily="34" charset="0"/>
              </a:rPr>
              <a:t>education</a:t>
            </a:r>
            <a:r>
              <a:rPr lang="en-US" sz="2000" dirty="0">
                <a:solidFill>
                  <a:srgbClr val="58585A"/>
                </a:solidFill>
                <a:latin typeface="Arial Narrow" panose="020B0606020202030204" pitchFamily="34" charset="0"/>
              </a:rPr>
              <a:t> </a:t>
            </a:r>
          </a:p>
        </p:txBody>
      </p:sp>
      <p:sp>
        <p:nvSpPr>
          <p:cNvPr id="12" name="TextBox 11"/>
          <p:cNvSpPr txBox="1"/>
          <p:nvPr/>
        </p:nvSpPr>
        <p:spPr>
          <a:xfrm>
            <a:off x="386176" y="5915506"/>
            <a:ext cx="2627642" cy="338554"/>
          </a:xfrm>
          <a:prstGeom prst="rect">
            <a:avLst/>
          </a:prstGeom>
          <a:noFill/>
        </p:spPr>
        <p:txBody>
          <a:bodyPr wrap="none" rtlCol="0">
            <a:spAutoFit/>
          </a:bodyPr>
          <a:lstStyle/>
          <a:p>
            <a:r>
              <a:rPr lang="en-GB" sz="1600" dirty="0">
                <a:solidFill>
                  <a:srgbClr val="58585A"/>
                </a:solidFill>
                <a:latin typeface="Arial Narrow" panose="020B0606020202030204" pitchFamily="34" charset="0"/>
              </a:rPr>
              <a:t>*</a:t>
            </a:r>
            <a:r>
              <a:rPr lang="en-GB" sz="1600" dirty="0" smtClean="0">
                <a:solidFill>
                  <a:srgbClr val="58585A"/>
                </a:solidFill>
                <a:latin typeface="Arial Narrow" panose="020B0606020202030204" pitchFamily="34" charset="0"/>
              </a:rPr>
              <a:t>This was a multi-select question</a:t>
            </a:r>
            <a:endParaRPr lang="ru-RU" sz="16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2222481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04</a:t>
            </a:r>
            <a:endParaRPr lang="es-ES" dirty="0"/>
          </a:p>
        </p:txBody>
      </p:sp>
      <p:sp>
        <p:nvSpPr>
          <p:cNvPr id="3" name="Subtitle 2"/>
          <p:cNvSpPr>
            <a:spLocks noGrp="1"/>
          </p:cNvSpPr>
          <p:nvPr>
            <p:ph type="subTitle" idx="1"/>
          </p:nvPr>
        </p:nvSpPr>
        <p:spPr>
          <a:xfrm>
            <a:off x="4439824" y="2168601"/>
            <a:ext cx="3254755" cy="1743959"/>
          </a:xfrm>
        </p:spPr>
        <p:txBody>
          <a:bodyPr/>
          <a:lstStyle/>
          <a:p>
            <a:r>
              <a:rPr lang="en-US" dirty="0" smtClean="0"/>
              <a:t>Locations </a:t>
            </a:r>
            <a:r>
              <a:rPr lang="en-US" dirty="0"/>
              <a:t>with the Most Complex Unmet Needs</a:t>
            </a:r>
          </a:p>
        </p:txBody>
      </p:sp>
    </p:spTree>
    <p:extLst>
      <p:ext uri="{BB962C8B-B14F-4D97-AF65-F5344CB8AC3E}">
        <p14:creationId xmlns:p14="http://schemas.microsoft.com/office/powerpoint/2010/main" val="166856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Intensity vs. Complexity of Needs: </a:t>
            </a:r>
            <a:r>
              <a:rPr lang="en-GB" dirty="0" smtClean="0"/>
              <a:t>Locations with </a:t>
            </a:r>
            <a:r>
              <a:rPr lang="en-GB" dirty="0"/>
              <a:t>Any Unmet Needs vs. Unmet Needs in 3+ Sectors</a:t>
            </a:r>
          </a:p>
        </p:txBody>
      </p:sp>
      <p:sp>
        <p:nvSpPr>
          <p:cNvPr id="4" name="Text Placeholder 4">
            <a:extLst>
              <a:ext uri="{FF2B5EF4-FFF2-40B4-BE49-F238E27FC236}">
                <a16:creationId xmlns="" xmlns:a16="http://schemas.microsoft.com/office/drawing/2014/main" id="{01462751-492C-4BE3-A7E4-EE5E1FF1D0A9}"/>
              </a:ext>
            </a:extLst>
          </p:cNvPr>
          <p:cNvSpPr txBox="1">
            <a:spLocks/>
          </p:cNvSpPr>
          <p:nvPr/>
        </p:nvSpPr>
        <p:spPr>
          <a:xfrm>
            <a:off x="4468225" y="1289936"/>
            <a:ext cx="4606328" cy="670665"/>
          </a:xfrm>
          <a:prstGeom prst="rect">
            <a:avLst/>
          </a:prstGeom>
        </p:spPr>
        <p:txBody>
          <a:bodyPr anchor="t"/>
          <a:lstStyle>
            <a:lvl1pPr marL="0" indent="0" algn="l" defTabSz="914400" rtl="0" eaLnBrk="1" latinLnBrk="0" hangingPunct="1">
              <a:lnSpc>
                <a:spcPts val="1100"/>
              </a:lnSpc>
              <a:spcBef>
                <a:spcPts val="1000"/>
              </a:spcBef>
              <a:buFont typeface="Arial" panose="020B0604020202020204" pitchFamily="34" charset="0"/>
              <a:buNone/>
              <a:defRPr sz="9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b="1" dirty="0">
                <a:solidFill>
                  <a:srgbClr val="EE5859"/>
                </a:solidFill>
                <a:sym typeface="Wingdings" pitchFamily="2" charset="2"/>
              </a:rPr>
              <a:t>Complexity: </a:t>
            </a:r>
            <a:r>
              <a:rPr lang="en-US" sz="1800" b="1" dirty="0" smtClean="0">
                <a:solidFill>
                  <a:srgbClr val="EE5859"/>
                </a:solidFill>
                <a:sym typeface="Wingdings" pitchFamily="2" charset="2"/>
              </a:rPr>
              <a:t>Locations with </a:t>
            </a:r>
            <a:r>
              <a:rPr lang="en-US" sz="1800" b="1" dirty="0">
                <a:solidFill>
                  <a:srgbClr val="EE5859"/>
                </a:solidFill>
                <a:sym typeface="Wingdings" pitchFamily="2" charset="2"/>
              </a:rPr>
              <a:t>highest % </a:t>
            </a:r>
            <a:r>
              <a:rPr lang="en-US" sz="1800" b="1" dirty="0" smtClean="0">
                <a:solidFill>
                  <a:srgbClr val="EE5859"/>
                </a:solidFill>
                <a:sym typeface="Wingdings" pitchFamily="2" charset="2"/>
              </a:rPr>
              <a:t>of respondents with </a:t>
            </a:r>
            <a:r>
              <a:rPr lang="en-US" sz="1800" b="1" dirty="0">
                <a:solidFill>
                  <a:srgbClr val="EE5859"/>
                </a:solidFill>
                <a:sym typeface="Wingdings" pitchFamily="2" charset="2"/>
              </a:rPr>
              <a:t>unmet needs in 3+ </a:t>
            </a:r>
            <a:r>
              <a:rPr lang="en-US" sz="1800" b="1" dirty="0" smtClean="0">
                <a:solidFill>
                  <a:srgbClr val="EE5859"/>
                </a:solidFill>
                <a:sym typeface="Wingdings" pitchFamily="2" charset="2"/>
              </a:rPr>
              <a:t>sectors*</a:t>
            </a:r>
            <a:endParaRPr lang="en-US" sz="1800" dirty="0">
              <a:solidFill>
                <a:srgbClr val="EE5859"/>
              </a:solidFill>
              <a:sym typeface="Wingdings" pitchFamily="2" charset="2"/>
            </a:endParaRPr>
          </a:p>
        </p:txBody>
      </p:sp>
      <p:sp>
        <p:nvSpPr>
          <p:cNvPr id="8" name="Text Placeholder 4">
            <a:extLst>
              <a:ext uri="{FF2B5EF4-FFF2-40B4-BE49-F238E27FC236}">
                <a16:creationId xmlns="" xmlns:a16="http://schemas.microsoft.com/office/drawing/2014/main" id="{B6089660-B84A-4E60-BD97-C02782B85EEC}"/>
              </a:ext>
            </a:extLst>
          </p:cNvPr>
          <p:cNvSpPr txBox="1">
            <a:spLocks/>
          </p:cNvSpPr>
          <p:nvPr/>
        </p:nvSpPr>
        <p:spPr>
          <a:xfrm>
            <a:off x="144686" y="1289936"/>
            <a:ext cx="4261533" cy="670665"/>
          </a:xfrm>
          <a:prstGeom prst="rect">
            <a:avLst/>
          </a:prstGeom>
        </p:spPr>
        <p:txBody>
          <a:bodyPr anchor="t"/>
          <a:lstStyle>
            <a:lvl1pPr marL="0" indent="0" algn="l" defTabSz="914400" rtl="0" eaLnBrk="1" latinLnBrk="0" hangingPunct="1">
              <a:lnSpc>
                <a:spcPts val="1100"/>
              </a:lnSpc>
              <a:spcBef>
                <a:spcPts val="1000"/>
              </a:spcBef>
              <a:buFont typeface="Arial" panose="020B0604020202020204" pitchFamily="34" charset="0"/>
              <a:buNone/>
              <a:defRPr sz="9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b="1" dirty="0">
                <a:solidFill>
                  <a:srgbClr val="EE5859"/>
                </a:solidFill>
                <a:sym typeface="Wingdings" pitchFamily="2" charset="2"/>
              </a:rPr>
              <a:t>Intensity: </a:t>
            </a:r>
            <a:r>
              <a:rPr lang="en-US" sz="1800" b="1" dirty="0" smtClean="0">
                <a:solidFill>
                  <a:srgbClr val="EE5859"/>
                </a:solidFill>
                <a:sym typeface="Wingdings" pitchFamily="2" charset="2"/>
              </a:rPr>
              <a:t>Locations with </a:t>
            </a:r>
            <a:r>
              <a:rPr lang="en-US" sz="1800" b="1" dirty="0">
                <a:solidFill>
                  <a:srgbClr val="EE5859"/>
                </a:solidFill>
                <a:sym typeface="Wingdings" pitchFamily="2" charset="2"/>
              </a:rPr>
              <a:t>highest % </a:t>
            </a:r>
            <a:r>
              <a:rPr lang="en-US" sz="1800" b="1" dirty="0" smtClean="0">
                <a:solidFill>
                  <a:srgbClr val="EE5859"/>
                </a:solidFill>
                <a:sym typeface="Wingdings" pitchFamily="2" charset="2"/>
              </a:rPr>
              <a:t>of respondents with </a:t>
            </a:r>
            <a:r>
              <a:rPr lang="en-US" sz="1800" b="1" dirty="0">
                <a:solidFill>
                  <a:srgbClr val="EE5859"/>
                </a:solidFill>
                <a:sym typeface="Wingdings" pitchFamily="2" charset="2"/>
              </a:rPr>
              <a:t>unmet needs in any (i.e., 1+) </a:t>
            </a:r>
            <a:r>
              <a:rPr lang="en-US" sz="1800" b="1" dirty="0" smtClean="0">
                <a:solidFill>
                  <a:srgbClr val="EE5859"/>
                </a:solidFill>
                <a:sym typeface="Wingdings" pitchFamily="2" charset="2"/>
              </a:rPr>
              <a:t>sectors*</a:t>
            </a:r>
            <a:endParaRPr lang="en-US" sz="1800" dirty="0">
              <a:solidFill>
                <a:srgbClr val="EE5859"/>
              </a:solidFill>
              <a:sym typeface="Wingdings" pitchFamily="2" charset="2"/>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957" t="27340" r="6619" b="14208"/>
          <a:stretch/>
        </p:blipFill>
        <p:spPr>
          <a:xfrm>
            <a:off x="171354" y="2149302"/>
            <a:ext cx="3897488" cy="378413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574" t="26918" r="6045" b="14132"/>
          <a:stretch/>
        </p:blipFill>
        <p:spPr>
          <a:xfrm>
            <a:off x="4610718" y="2130829"/>
            <a:ext cx="3924156" cy="3802611"/>
          </a:xfrm>
          <a:prstGeom prst="rect">
            <a:avLst/>
          </a:prstGeom>
        </p:spPr>
      </p:pic>
      <p:cxnSp>
        <p:nvCxnSpPr>
          <p:cNvPr id="9" name="Straight Connector 8"/>
          <p:cNvCxnSpPr/>
          <p:nvPr/>
        </p:nvCxnSpPr>
        <p:spPr>
          <a:xfrm flipH="1" flipV="1">
            <a:off x="4335347" y="1746334"/>
            <a:ext cx="8866" cy="4069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1354" y="5968252"/>
            <a:ext cx="4998484" cy="307777"/>
          </a:xfrm>
          <a:prstGeom prst="rect">
            <a:avLst/>
          </a:prstGeom>
          <a:noFill/>
        </p:spPr>
        <p:txBody>
          <a:bodyPr wrap="none" rtlCol="0">
            <a:spAutoFit/>
          </a:bodyPr>
          <a:lstStyle/>
          <a:p>
            <a:r>
              <a:rPr lang="en-GB" sz="1400" dirty="0" smtClean="0">
                <a:solidFill>
                  <a:srgbClr val="58585A"/>
                </a:solidFill>
                <a:latin typeface="Arial Narrow" panose="020B0606020202030204" pitchFamily="34" charset="0"/>
              </a:rPr>
              <a:t>*Calculated using thresholds for a number of key indicators in each sector</a:t>
            </a:r>
            <a:endParaRPr lang="ru-RU" sz="14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1979604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05</a:t>
            </a:r>
            <a:endParaRPr lang="es-ES" dirty="0"/>
          </a:p>
        </p:txBody>
      </p:sp>
      <p:sp>
        <p:nvSpPr>
          <p:cNvPr id="3" name="Subtitle 2"/>
          <p:cNvSpPr>
            <a:spLocks noGrp="1"/>
          </p:cNvSpPr>
          <p:nvPr>
            <p:ph type="subTitle" idx="1"/>
          </p:nvPr>
        </p:nvSpPr>
        <p:spPr>
          <a:xfrm>
            <a:off x="4439823" y="2168601"/>
            <a:ext cx="3466219" cy="1743959"/>
          </a:xfrm>
        </p:spPr>
        <p:txBody>
          <a:bodyPr/>
          <a:lstStyle/>
          <a:p>
            <a:r>
              <a:rPr lang="en-US" dirty="0" smtClean="0"/>
              <a:t>Vulnerability Factors</a:t>
            </a:r>
            <a:endParaRPr lang="es-ES" dirty="0"/>
          </a:p>
        </p:txBody>
      </p:sp>
    </p:spTree>
    <p:extLst>
      <p:ext uri="{BB962C8B-B14F-4D97-AF65-F5344CB8AC3E}">
        <p14:creationId xmlns:p14="http://schemas.microsoft.com/office/powerpoint/2010/main" val="1808781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3F55E-3D81-44F2-A19F-2B5701CC83CC}"/>
              </a:ext>
            </a:extLst>
          </p:cNvPr>
          <p:cNvSpPr>
            <a:spLocks noGrp="1"/>
          </p:cNvSpPr>
          <p:nvPr>
            <p:ph type="ctrTitle"/>
          </p:nvPr>
        </p:nvSpPr>
        <p:spPr/>
        <p:txBody>
          <a:bodyPr/>
          <a:lstStyle/>
          <a:p>
            <a:r>
              <a:rPr lang="en-US" sz="3200" dirty="0"/>
              <a:t>Vulnerabilities – Region of origin  </a:t>
            </a:r>
            <a:endParaRPr lang="en-US" dirty="0"/>
          </a:p>
        </p:txBody>
      </p:sp>
      <p:sp>
        <p:nvSpPr>
          <p:cNvPr id="4" name="Text Placeholder 3">
            <a:extLst>
              <a:ext uri="{FF2B5EF4-FFF2-40B4-BE49-F238E27FC236}">
                <a16:creationId xmlns="" xmlns:a16="http://schemas.microsoft.com/office/drawing/2014/main" id="{7869ACFF-6ABA-4E60-8E58-FA915C198448}"/>
              </a:ext>
            </a:extLst>
          </p:cNvPr>
          <p:cNvSpPr txBox="1">
            <a:spLocks/>
          </p:cNvSpPr>
          <p:nvPr/>
        </p:nvSpPr>
        <p:spPr>
          <a:xfrm>
            <a:off x="386176" y="1656175"/>
            <a:ext cx="8087840" cy="4063235"/>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endParaRPr lang="en-US" sz="2000" dirty="0"/>
          </a:p>
          <a:p>
            <a:pPr marL="285750" indent="-285750">
              <a:lnSpc>
                <a:spcPct val="100000"/>
              </a:lnSpc>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7" name="Text Placeholder 3">
            <a:extLst>
              <a:ext uri="{FF2B5EF4-FFF2-40B4-BE49-F238E27FC236}">
                <a16:creationId xmlns="" xmlns:a16="http://schemas.microsoft.com/office/drawing/2014/main" id="{B569057B-A659-4470-AE07-77D5669DB7D4}"/>
              </a:ext>
            </a:extLst>
          </p:cNvPr>
          <p:cNvSpPr>
            <a:spLocks noGrp="1"/>
          </p:cNvSpPr>
          <p:nvPr>
            <p:ph type="body" sz="quarter" idx="13"/>
          </p:nvPr>
        </p:nvSpPr>
        <p:spPr>
          <a:xfrm>
            <a:off x="386176" y="1656174"/>
            <a:ext cx="8087840" cy="4063235"/>
          </a:xfrm>
        </p:spPr>
        <p:txBody>
          <a:bodyPr/>
          <a:lstStyle/>
          <a:p>
            <a:pPr>
              <a:lnSpc>
                <a:spcPct val="100000"/>
              </a:lnSpc>
            </a:pPr>
            <a:endParaRPr lang="en-US" sz="2000" dirty="0"/>
          </a:p>
          <a:p>
            <a:pPr>
              <a:lnSpc>
                <a:spcPct val="100000"/>
              </a:lnSpc>
            </a:pPr>
            <a:endParaRPr lang="en-US" sz="2000" dirty="0"/>
          </a:p>
          <a:p>
            <a:pPr>
              <a:lnSpc>
                <a:spcPct val="100000"/>
              </a:lnSpc>
            </a:pPr>
            <a:endParaRPr lang="en-US" sz="2000" dirty="0"/>
          </a:p>
          <a:p>
            <a:pPr marL="342900" indent="-342900">
              <a:lnSpc>
                <a:spcPct val="100000"/>
              </a:lnSpc>
              <a:buFont typeface="Arial" panose="020B0604020202020204" pitchFamily="34" charset="0"/>
              <a:buChar char="•"/>
            </a:pPr>
            <a:endParaRPr lang="en-US" sz="2000" dirty="0"/>
          </a:p>
          <a:p>
            <a:pPr>
              <a:lnSpc>
                <a:spcPct val="100000"/>
              </a:lnSpc>
            </a:pPr>
            <a:endParaRPr lang="en-US" sz="2000" dirty="0">
              <a:solidFill>
                <a:srgbClr val="585958"/>
              </a:solidFill>
              <a:latin typeface="Arial Narrow" panose="020B0606020202030204" pitchFamily="34" charset="0"/>
            </a:endParaRPr>
          </a:p>
          <a:p>
            <a:pPr marL="342900" indent="-342900">
              <a:lnSpc>
                <a:spcPct val="100000"/>
              </a:lnSpc>
              <a:buFont typeface="Arial" panose="020B0604020202020204" pitchFamily="34" charset="0"/>
              <a:buChar char="•"/>
            </a:pPr>
            <a:endParaRPr lang="en-US" sz="2000" dirty="0">
              <a:solidFill>
                <a:srgbClr val="585958"/>
              </a:solidFill>
              <a:latin typeface="Arial Narrow" panose="020B0606020202030204" pitchFamily="34" charset="0"/>
            </a:endParaRPr>
          </a:p>
        </p:txBody>
      </p:sp>
      <p:sp>
        <p:nvSpPr>
          <p:cNvPr id="8" name="Text Placeholder 3">
            <a:extLst>
              <a:ext uri="{FF2B5EF4-FFF2-40B4-BE49-F238E27FC236}">
                <a16:creationId xmlns="" xmlns:a16="http://schemas.microsoft.com/office/drawing/2014/main" id="{458A166C-E39A-4EC5-B90E-ED21512BD867}"/>
              </a:ext>
            </a:extLst>
          </p:cNvPr>
          <p:cNvSpPr txBox="1">
            <a:spLocks/>
          </p:cNvSpPr>
          <p:nvPr/>
        </p:nvSpPr>
        <p:spPr>
          <a:xfrm>
            <a:off x="247028" y="3595134"/>
            <a:ext cx="8506755" cy="2833557"/>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endParaRPr lang="en-US" sz="2000" dirty="0"/>
          </a:p>
          <a:p>
            <a:pPr marL="728663" lvl="1" indent="-342900">
              <a:lnSpc>
                <a:spcPct val="100000"/>
              </a:lnSpc>
            </a:pPr>
            <a:r>
              <a:rPr lang="en-US" sz="2000" dirty="0" smtClean="0">
                <a:solidFill>
                  <a:srgbClr val="585958"/>
                </a:solidFill>
                <a:latin typeface="Arial Narrow" panose="020B0606020202030204" pitchFamily="34" charset="0"/>
              </a:rPr>
              <a:t>Among </a:t>
            </a:r>
            <a:r>
              <a:rPr lang="en-US" sz="2000" b="1" dirty="0" smtClean="0">
                <a:solidFill>
                  <a:srgbClr val="585958"/>
                </a:solidFill>
                <a:latin typeface="Arial Narrow" panose="020B0606020202030204" pitchFamily="34" charset="0"/>
              </a:rPr>
              <a:t>East Africans </a:t>
            </a:r>
            <a:r>
              <a:rPr lang="en-US" sz="2000" dirty="0" smtClean="0">
                <a:solidFill>
                  <a:srgbClr val="585958"/>
                </a:solidFill>
                <a:latin typeface="Arial Narrow" panose="020B0606020202030204" pitchFamily="34" charset="0"/>
              </a:rPr>
              <a:t>with restricted </a:t>
            </a:r>
            <a:r>
              <a:rPr lang="en-US" sz="2000" dirty="0">
                <a:solidFill>
                  <a:srgbClr val="585958"/>
                </a:solidFill>
                <a:latin typeface="Arial Narrow" panose="020B0606020202030204" pitchFamily="34" charset="0"/>
              </a:rPr>
              <a:t>freedom of </a:t>
            </a:r>
            <a:r>
              <a:rPr lang="en-US" sz="2000" dirty="0" smtClean="0">
                <a:solidFill>
                  <a:srgbClr val="585958"/>
                </a:solidFill>
                <a:latin typeface="Arial Narrow" panose="020B0606020202030204" pitchFamily="34" charset="0"/>
              </a:rPr>
              <a:t>movement, restrictions were more related </a:t>
            </a:r>
            <a:r>
              <a:rPr lang="en-US" sz="2000" dirty="0">
                <a:solidFill>
                  <a:srgbClr val="585958"/>
                </a:solidFill>
                <a:latin typeface="Arial Narrow" panose="020B0606020202030204" pitchFamily="34" charset="0"/>
              </a:rPr>
              <a:t>to </a:t>
            </a:r>
            <a:r>
              <a:rPr lang="en-US" sz="2000" b="1" dirty="0">
                <a:solidFill>
                  <a:srgbClr val="585958"/>
                </a:solidFill>
                <a:latin typeface="Arial Narrow" panose="020B0606020202030204" pitchFamily="34" charset="0"/>
              </a:rPr>
              <a:t>fear of arrest </a:t>
            </a:r>
            <a:r>
              <a:rPr lang="en-US" sz="2000" dirty="0">
                <a:solidFill>
                  <a:srgbClr val="585958"/>
                </a:solidFill>
                <a:latin typeface="Arial Narrow" panose="020B0606020202030204" pitchFamily="34" charset="0"/>
              </a:rPr>
              <a:t>(52</a:t>
            </a:r>
            <a:r>
              <a:rPr lang="en-US" sz="2000" dirty="0" smtClean="0">
                <a:solidFill>
                  <a:srgbClr val="585958"/>
                </a:solidFill>
                <a:latin typeface="Arial Narrow" panose="020B0606020202030204" pitchFamily="34" charset="0"/>
              </a:rPr>
              <a:t>% vs. 41% </a:t>
            </a:r>
            <a:r>
              <a:rPr lang="en-US" sz="2000" dirty="0" err="1" smtClean="0">
                <a:solidFill>
                  <a:srgbClr val="585958"/>
                </a:solidFill>
                <a:latin typeface="Arial Narrow" panose="020B0606020202030204" pitchFamily="34" charset="0"/>
              </a:rPr>
              <a:t>oa</a:t>
            </a:r>
            <a:r>
              <a:rPr lang="en-US" sz="2000" dirty="0" smtClean="0">
                <a:solidFill>
                  <a:srgbClr val="585958"/>
                </a:solidFill>
                <a:latin typeface="Arial Narrow" panose="020B0606020202030204" pitchFamily="34" charset="0"/>
              </a:rPr>
              <a:t>) than for others.*</a:t>
            </a:r>
            <a:endParaRPr lang="en-US" sz="2000" b="1" dirty="0">
              <a:solidFill>
                <a:srgbClr val="585958"/>
              </a:solidFill>
              <a:latin typeface="Arial Narrow" panose="020B0606020202030204" pitchFamily="34" charset="0"/>
            </a:endParaRPr>
          </a:p>
          <a:p>
            <a:pPr marL="728663" lvl="1" indent="-342900">
              <a:lnSpc>
                <a:spcPct val="100000"/>
              </a:lnSpc>
            </a:pPr>
            <a:endParaRPr lang="en-US" sz="2000" dirty="0" smtClean="0">
              <a:solidFill>
                <a:srgbClr val="585958"/>
              </a:solidFill>
              <a:latin typeface="Arial Narrow" panose="020B0606020202030204" pitchFamily="34" charset="0"/>
            </a:endParaRPr>
          </a:p>
          <a:p>
            <a:pPr marL="728663" lvl="1" indent="-342900">
              <a:lnSpc>
                <a:spcPct val="100000"/>
              </a:lnSpc>
            </a:pPr>
            <a:r>
              <a:rPr lang="en-US" sz="2000" dirty="0" smtClean="0">
                <a:solidFill>
                  <a:srgbClr val="585958"/>
                </a:solidFill>
                <a:latin typeface="Arial Narrow" panose="020B0606020202030204" pitchFamily="34" charset="0"/>
              </a:rPr>
              <a:t>Among </a:t>
            </a:r>
            <a:r>
              <a:rPr lang="en-US" sz="2000" b="1" dirty="0" smtClean="0">
                <a:solidFill>
                  <a:srgbClr val="585958"/>
                </a:solidFill>
                <a:latin typeface="Arial Narrow" panose="020B0606020202030204" pitchFamily="34" charset="0"/>
              </a:rPr>
              <a:t>East Africans </a:t>
            </a:r>
            <a:r>
              <a:rPr lang="en-US" sz="2000" dirty="0" smtClean="0">
                <a:solidFill>
                  <a:srgbClr val="585958"/>
                </a:solidFill>
                <a:latin typeface="Arial Narrow" panose="020B0606020202030204" pitchFamily="34" charset="0"/>
              </a:rPr>
              <a:t>who felt in danger, proportions reporting </a:t>
            </a:r>
            <a:r>
              <a:rPr lang="en-US" sz="2000" b="1" dirty="0" smtClean="0">
                <a:solidFill>
                  <a:srgbClr val="585958"/>
                </a:solidFill>
                <a:latin typeface="Arial Narrow" panose="020B0606020202030204" pitchFamily="34" charset="0"/>
              </a:rPr>
              <a:t>fear </a:t>
            </a:r>
            <a:r>
              <a:rPr lang="en-US" sz="2000" b="1" dirty="0">
                <a:solidFill>
                  <a:srgbClr val="585958"/>
                </a:solidFill>
                <a:latin typeface="Arial Narrow" panose="020B0606020202030204" pitchFamily="34" charset="0"/>
              </a:rPr>
              <a:t>of detainment </a:t>
            </a:r>
            <a:r>
              <a:rPr lang="en-US" sz="2000" dirty="0" smtClean="0">
                <a:solidFill>
                  <a:srgbClr val="585958"/>
                </a:solidFill>
                <a:latin typeface="Arial Narrow" panose="020B0606020202030204" pitchFamily="34" charset="0"/>
              </a:rPr>
              <a:t>(32% vs. 17% </a:t>
            </a:r>
            <a:r>
              <a:rPr lang="en-US" sz="2000" dirty="0" err="1" smtClean="0">
                <a:solidFill>
                  <a:srgbClr val="585958"/>
                </a:solidFill>
                <a:latin typeface="Arial Narrow" panose="020B0606020202030204" pitchFamily="34" charset="0"/>
              </a:rPr>
              <a:t>oa</a:t>
            </a:r>
            <a:r>
              <a:rPr lang="en-US" sz="2000" dirty="0" smtClean="0">
                <a:solidFill>
                  <a:srgbClr val="585958"/>
                </a:solidFill>
                <a:latin typeface="Arial Narrow" panose="020B0606020202030204" pitchFamily="34" charset="0"/>
              </a:rPr>
              <a:t>) and</a:t>
            </a:r>
            <a:r>
              <a:rPr lang="en-US" sz="2000" b="1" dirty="0" smtClean="0">
                <a:solidFill>
                  <a:srgbClr val="585958"/>
                </a:solidFill>
                <a:latin typeface="Arial Narrow" panose="020B0606020202030204" pitchFamily="34" charset="0"/>
              </a:rPr>
              <a:t> </a:t>
            </a:r>
            <a:r>
              <a:rPr lang="en-US" sz="2000" b="1" dirty="0">
                <a:solidFill>
                  <a:srgbClr val="585958"/>
                </a:solidFill>
                <a:latin typeface="Arial Narrow" panose="020B0606020202030204" pitchFamily="34" charset="0"/>
              </a:rPr>
              <a:t>torture</a:t>
            </a:r>
            <a:r>
              <a:rPr lang="en-US" sz="2000" dirty="0">
                <a:solidFill>
                  <a:srgbClr val="585958"/>
                </a:solidFill>
                <a:latin typeface="Arial Narrow" panose="020B0606020202030204" pitchFamily="34" charset="0"/>
              </a:rPr>
              <a:t> </a:t>
            </a:r>
            <a:r>
              <a:rPr lang="en-US" sz="2000" dirty="0" smtClean="0">
                <a:solidFill>
                  <a:srgbClr val="585958"/>
                </a:solidFill>
                <a:latin typeface="Arial Narrow" panose="020B0606020202030204" pitchFamily="34" charset="0"/>
              </a:rPr>
              <a:t>(32% vs. 13% </a:t>
            </a:r>
            <a:r>
              <a:rPr lang="en-US" sz="2000" dirty="0" err="1" smtClean="0">
                <a:solidFill>
                  <a:srgbClr val="585958"/>
                </a:solidFill>
                <a:latin typeface="Arial Narrow" panose="020B0606020202030204" pitchFamily="34" charset="0"/>
              </a:rPr>
              <a:t>oa</a:t>
            </a:r>
            <a:r>
              <a:rPr lang="en-US" sz="2000" dirty="0" smtClean="0">
                <a:solidFill>
                  <a:srgbClr val="585958"/>
                </a:solidFill>
                <a:latin typeface="Arial Narrow" panose="020B0606020202030204" pitchFamily="34" charset="0"/>
              </a:rPr>
              <a:t>) were </a:t>
            </a:r>
            <a:r>
              <a:rPr lang="en-US" sz="2000" dirty="0">
                <a:solidFill>
                  <a:srgbClr val="585958"/>
                </a:solidFill>
                <a:latin typeface="Arial Narrow" panose="020B0606020202030204" pitchFamily="34" charset="0"/>
              </a:rPr>
              <a:t>high compared to other </a:t>
            </a:r>
            <a:r>
              <a:rPr lang="en-US" sz="2000" dirty="0" smtClean="0">
                <a:solidFill>
                  <a:srgbClr val="585958"/>
                </a:solidFill>
                <a:latin typeface="Arial Narrow" panose="020B0606020202030204" pitchFamily="34" charset="0"/>
              </a:rPr>
              <a:t>respondents.*</a:t>
            </a:r>
            <a:endParaRPr lang="en-US" sz="2000" dirty="0">
              <a:solidFill>
                <a:srgbClr val="585958"/>
              </a:solidFill>
              <a:latin typeface="Arial Narrow" panose="020B0606020202030204" pitchFamily="34" charset="0"/>
            </a:endParaRPr>
          </a:p>
          <a:p>
            <a:pPr marL="728663" lvl="1" indent="-342900">
              <a:lnSpc>
                <a:spcPct val="100000"/>
              </a:lnSpc>
            </a:pPr>
            <a:endParaRPr lang="en-US" sz="2000" dirty="0">
              <a:solidFill>
                <a:srgbClr val="585958"/>
              </a:solidFill>
            </a:endParaRPr>
          </a:p>
          <a:p>
            <a:pPr marL="342900" indent="-342900">
              <a:lnSpc>
                <a:spcPct val="100000"/>
              </a:lnSpc>
              <a:buFont typeface="Arial" panose="020B0604020202020204" pitchFamily="34" charset="0"/>
              <a:buChar char="•"/>
            </a:pPr>
            <a:endParaRPr lang="en-US" sz="2000" dirty="0">
              <a:solidFill>
                <a:srgbClr val="585958"/>
              </a:solidFill>
            </a:endParaRPr>
          </a:p>
        </p:txBody>
      </p:sp>
      <p:sp>
        <p:nvSpPr>
          <p:cNvPr id="9" name="Subtitle 2">
            <a:extLst>
              <a:ext uri="{FF2B5EF4-FFF2-40B4-BE49-F238E27FC236}">
                <a16:creationId xmlns="" xmlns:a16="http://schemas.microsoft.com/office/drawing/2014/main" id="{7A6B1D7D-A7AB-49B4-9F10-0A73D8417C66}"/>
              </a:ext>
            </a:extLst>
          </p:cNvPr>
          <p:cNvSpPr>
            <a:spLocks noGrp="1"/>
          </p:cNvSpPr>
          <p:nvPr>
            <p:ph type="subTitle" idx="1"/>
          </p:nvPr>
        </p:nvSpPr>
        <p:spPr>
          <a:xfrm>
            <a:off x="386176" y="1196538"/>
            <a:ext cx="8087840" cy="525931"/>
          </a:xfrm>
        </p:spPr>
        <p:txBody>
          <a:bodyPr/>
          <a:lstStyle/>
          <a:p>
            <a:r>
              <a:rPr lang="en-US" sz="2400" dirty="0"/>
              <a:t>Risks and freedom of movement </a:t>
            </a:r>
          </a:p>
        </p:txBody>
      </p:sp>
      <p:sp>
        <p:nvSpPr>
          <p:cNvPr id="11" name="Content Placeholder 2"/>
          <p:cNvSpPr txBox="1">
            <a:spLocks/>
          </p:cNvSpPr>
          <p:nvPr/>
        </p:nvSpPr>
        <p:spPr>
          <a:xfrm>
            <a:off x="247028" y="1531605"/>
            <a:ext cx="3950830" cy="874784"/>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defRPr/>
            </a:pPr>
            <a:r>
              <a:rPr lang="en-GB" sz="2000" b="0" dirty="0" smtClean="0">
                <a:solidFill>
                  <a:srgbClr val="58585A"/>
                </a:solidFill>
              </a:rPr>
              <a:t>% of respondents that reported </a:t>
            </a:r>
            <a:r>
              <a:rPr lang="en-GB" sz="2000" dirty="0">
                <a:solidFill>
                  <a:srgbClr val="58585A"/>
                </a:solidFill>
              </a:rPr>
              <a:t>feeling in danger </a:t>
            </a:r>
            <a:r>
              <a:rPr lang="en-GB" sz="2000" b="0" dirty="0">
                <a:solidFill>
                  <a:srgbClr val="58585A"/>
                </a:solidFill>
              </a:rPr>
              <a:t>in current </a:t>
            </a:r>
            <a:r>
              <a:rPr lang="en-GB" sz="2000" b="0" dirty="0" err="1" smtClean="0">
                <a:solidFill>
                  <a:srgbClr val="58585A"/>
                </a:solidFill>
              </a:rPr>
              <a:t>baladiya</a:t>
            </a:r>
            <a:r>
              <a:rPr lang="en-GB" sz="2000" b="0" dirty="0" smtClean="0">
                <a:solidFill>
                  <a:srgbClr val="58585A"/>
                </a:solidFill>
              </a:rPr>
              <a:t>: </a:t>
            </a:r>
            <a:endParaRPr lang="en-GB" sz="2000" b="0" dirty="0">
              <a:solidFill>
                <a:srgbClr val="58585A"/>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536762761"/>
              </p:ext>
            </p:extLst>
          </p:nvPr>
        </p:nvGraphicFramePr>
        <p:xfrm>
          <a:off x="573807" y="2653825"/>
          <a:ext cx="3081130" cy="887648"/>
        </p:xfrm>
        <a:graphic>
          <a:graphicData uri="http://schemas.openxmlformats.org/drawingml/2006/table">
            <a:tbl>
              <a:tblPr/>
              <a:tblGrid>
                <a:gridCol w="975691">
                  <a:extLst>
                    <a:ext uri="{9D8B030D-6E8A-4147-A177-3AD203B41FA5}">
                      <a16:colId xmlns="" xmlns:a16="http://schemas.microsoft.com/office/drawing/2014/main" val="20000"/>
                    </a:ext>
                  </a:extLst>
                </a:gridCol>
                <a:gridCol w="1129748">
                  <a:extLst>
                    <a:ext uri="{9D8B030D-6E8A-4147-A177-3AD203B41FA5}">
                      <a16:colId xmlns="" xmlns:a16="http://schemas.microsoft.com/office/drawing/2014/main" val="20001"/>
                    </a:ext>
                  </a:extLst>
                </a:gridCol>
                <a:gridCol w="975691">
                  <a:extLst>
                    <a:ext uri="{9D8B030D-6E8A-4147-A177-3AD203B41FA5}">
                      <a16:colId xmlns="" xmlns:a16="http://schemas.microsoft.com/office/drawing/2014/main" val="20002"/>
                    </a:ext>
                  </a:extLst>
                </a:gridCol>
              </a:tblGrid>
              <a:tr h="526290">
                <a:tc>
                  <a:txBody>
                    <a:bodyPr/>
                    <a:lstStyle/>
                    <a:p>
                      <a:pPr algn="ctr" fontAlgn="b"/>
                      <a:r>
                        <a:rPr lang="fr-FR" sz="1600" b="1" i="0" u="none" strike="noStrike" dirty="0">
                          <a:solidFill>
                            <a:srgbClr val="58585A"/>
                          </a:solidFill>
                          <a:effectLst/>
                          <a:latin typeface="Arial Narrow" panose="020B0606020202030204" pitchFamily="34" charset="0"/>
                        </a:rPr>
                        <a:t>MENA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85A"/>
                          </a:solidFill>
                          <a:effectLst/>
                          <a:latin typeface="Arial Narrow" panose="020B0606020202030204" pitchFamily="34" charset="0"/>
                        </a:rPr>
                        <a:t>West &amp; Central </a:t>
                      </a:r>
                      <a:r>
                        <a:rPr lang="fr-FR" sz="1600" b="1" i="0" u="none" strike="noStrike" dirty="0" err="1">
                          <a:solidFill>
                            <a:srgbClr val="58585A"/>
                          </a:solidFill>
                          <a:effectLst/>
                          <a:latin typeface="Arial Narrow" panose="020B0606020202030204" pitchFamily="34" charset="0"/>
                        </a:rPr>
                        <a:t>Africa</a:t>
                      </a:r>
                      <a:endParaRPr lang="fr-FR" sz="1600" b="1" i="0" u="none" strike="noStrike" dirty="0">
                        <a:solidFill>
                          <a:srgbClr val="58585A"/>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85A"/>
                          </a:solidFill>
                          <a:effectLst/>
                          <a:latin typeface="Arial Narrow" panose="020B0606020202030204" pitchFamily="34" charset="0"/>
                        </a:rPr>
                        <a:t>East </a:t>
                      </a:r>
                      <a:r>
                        <a:rPr lang="fr-FR" sz="1600" b="1" i="0" u="none" strike="noStrike" dirty="0" err="1">
                          <a:solidFill>
                            <a:srgbClr val="58585A"/>
                          </a:solidFill>
                          <a:effectLst/>
                          <a:latin typeface="Arial Narrow" panose="020B0606020202030204" pitchFamily="34" charset="0"/>
                        </a:rPr>
                        <a:t>Africa</a:t>
                      </a:r>
                      <a:endParaRPr lang="fr-FR" sz="1600" b="1" i="0" u="none" strike="noStrike" dirty="0">
                        <a:solidFill>
                          <a:srgbClr val="58585A"/>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61358">
                <a:tc>
                  <a:txBody>
                    <a:bodyPr/>
                    <a:lstStyle/>
                    <a:p>
                      <a:pPr algn="ctr" fontAlgn="b"/>
                      <a:r>
                        <a:rPr lang="ru-RU" sz="1600" b="0" i="0" u="none" strike="noStrike">
                          <a:solidFill>
                            <a:srgbClr val="58585A"/>
                          </a:solidFill>
                          <a:effectLst/>
                          <a:latin typeface="Arial Narrow" panose="020B0606020202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DE0"/>
                    </a:solidFill>
                  </a:tcPr>
                </a:tc>
                <a:tc>
                  <a:txBody>
                    <a:bodyPr/>
                    <a:lstStyle/>
                    <a:p>
                      <a:pPr algn="ctr" fontAlgn="b"/>
                      <a:r>
                        <a:rPr lang="ru-RU" sz="1600" b="0" i="0" u="none" strike="noStrike" dirty="0">
                          <a:solidFill>
                            <a:srgbClr val="58585A"/>
                          </a:solidFill>
                          <a:effectLst/>
                          <a:latin typeface="Arial Narrow" panose="020B0606020202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5B8"/>
                    </a:solidFill>
                  </a:tcPr>
                </a:tc>
                <a:tc>
                  <a:txBody>
                    <a:bodyPr/>
                    <a:lstStyle/>
                    <a:p>
                      <a:pPr algn="ctr" fontAlgn="b"/>
                      <a:r>
                        <a:rPr lang="ru-RU" sz="1600" b="0" i="0" u="none" strike="noStrike" dirty="0">
                          <a:solidFill>
                            <a:srgbClr val="58585A"/>
                          </a:solidFill>
                          <a:effectLst/>
                          <a:latin typeface="Arial Narrow" panose="020B0606020202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 xmlns:a16="http://schemas.microsoft.com/office/drawing/2014/main" val="10001"/>
                  </a:ext>
                </a:extLst>
              </a:tr>
            </a:tbl>
          </a:graphicData>
        </a:graphic>
      </p:graphicFrame>
      <p:sp>
        <p:nvSpPr>
          <p:cNvPr id="13" name="TextBox 12"/>
          <p:cNvSpPr txBox="1"/>
          <p:nvPr/>
        </p:nvSpPr>
        <p:spPr>
          <a:xfrm>
            <a:off x="4574855" y="2948803"/>
            <a:ext cx="1315012" cy="369332"/>
          </a:xfrm>
          <a:prstGeom prst="rect">
            <a:avLst/>
          </a:prstGeom>
          <a:noFill/>
        </p:spPr>
        <p:txBody>
          <a:bodyPr wrap="square" rtlCol="0">
            <a:spAutoFit/>
          </a:bodyPr>
          <a:lstStyle/>
          <a:p>
            <a:pPr>
              <a:defRPr/>
            </a:pPr>
            <a:r>
              <a:rPr lang="en-GB" b="1" dirty="0">
                <a:solidFill>
                  <a:srgbClr val="EE5859"/>
                </a:solidFill>
                <a:latin typeface="Arial Narrow" panose="020B0606020202030204" pitchFamily="34" charset="0"/>
              </a:rPr>
              <a:t>21%</a:t>
            </a:r>
            <a:r>
              <a:rPr lang="en-GB" dirty="0">
                <a:solidFill>
                  <a:srgbClr val="58585A"/>
                </a:solidFill>
                <a:latin typeface="Arial Narrow" panose="020B0606020202030204" pitchFamily="34" charset="0"/>
              </a:rPr>
              <a:t> MENA  </a:t>
            </a:r>
          </a:p>
        </p:txBody>
      </p:sp>
      <p:sp>
        <p:nvSpPr>
          <p:cNvPr id="14" name="TextBox 13"/>
          <p:cNvSpPr txBox="1"/>
          <p:nvPr/>
        </p:nvSpPr>
        <p:spPr>
          <a:xfrm>
            <a:off x="5816149" y="2895142"/>
            <a:ext cx="1555719" cy="646331"/>
          </a:xfrm>
          <a:prstGeom prst="rect">
            <a:avLst/>
          </a:prstGeom>
          <a:noFill/>
        </p:spPr>
        <p:txBody>
          <a:bodyPr wrap="square" rtlCol="0">
            <a:spAutoFit/>
          </a:bodyPr>
          <a:lstStyle/>
          <a:p>
            <a:pPr>
              <a:defRPr/>
            </a:pPr>
            <a:r>
              <a:rPr lang="en-GB" b="1" dirty="0">
                <a:solidFill>
                  <a:srgbClr val="EE5859"/>
                </a:solidFill>
                <a:latin typeface="Arial Narrow" panose="020B0606020202030204" pitchFamily="34" charset="0"/>
              </a:rPr>
              <a:t>28%</a:t>
            </a:r>
            <a:r>
              <a:rPr lang="en-GB" dirty="0">
                <a:solidFill>
                  <a:srgbClr val="58585A"/>
                </a:solidFill>
                <a:latin typeface="Arial Narrow" panose="020B0606020202030204" pitchFamily="34" charset="0"/>
              </a:rPr>
              <a:t> West &amp; Central African  </a:t>
            </a:r>
          </a:p>
        </p:txBody>
      </p:sp>
      <p:sp>
        <p:nvSpPr>
          <p:cNvPr id="15" name="TextBox 14"/>
          <p:cNvSpPr txBox="1"/>
          <p:nvPr/>
        </p:nvSpPr>
        <p:spPr>
          <a:xfrm>
            <a:off x="7330641" y="2895142"/>
            <a:ext cx="1555719" cy="646331"/>
          </a:xfrm>
          <a:prstGeom prst="rect">
            <a:avLst/>
          </a:prstGeom>
          <a:noFill/>
        </p:spPr>
        <p:txBody>
          <a:bodyPr wrap="square" rtlCol="0">
            <a:spAutoFit/>
          </a:bodyPr>
          <a:lstStyle/>
          <a:p>
            <a:pPr>
              <a:defRPr/>
            </a:pPr>
            <a:r>
              <a:rPr lang="en-GB" b="1" dirty="0">
                <a:solidFill>
                  <a:srgbClr val="EE5859"/>
                </a:solidFill>
                <a:latin typeface="Arial Narrow" panose="020B0606020202030204" pitchFamily="34" charset="0"/>
              </a:rPr>
              <a:t>48%</a:t>
            </a:r>
            <a:r>
              <a:rPr lang="en-GB" dirty="0">
                <a:solidFill>
                  <a:srgbClr val="58585A"/>
                </a:solidFill>
                <a:latin typeface="Arial Narrow" panose="020B0606020202030204" pitchFamily="34" charset="0"/>
              </a:rPr>
              <a:t> East African </a:t>
            </a:r>
          </a:p>
        </p:txBody>
      </p:sp>
      <p:sp>
        <p:nvSpPr>
          <p:cNvPr id="16" name="Content Placeholder 2"/>
          <p:cNvSpPr txBox="1">
            <a:spLocks/>
          </p:cNvSpPr>
          <p:nvPr/>
        </p:nvSpPr>
        <p:spPr>
          <a:xfrm>
            <a:off x="4574855" y="1828836"/>
            <a:ext cx="4038309" cy="874784"/>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defRPr/>
            </a:pPr>
            <a:r>
              <a:rPr lang="en-GB" sz="2000" b="0" dirty="0" smtClean="0">
                <a:solidFill>
                  <a:srgbClr val="58585A"/>
                </a:solidFill>
              </a:rPr>
              <a:t>% of respondents that reported </a:t>
            </a:r>
            <a:r>
              <a:rPr lang="en-US" sz="2000" b="0" dirty="0" smtClean="0">
                <a:solidFill>
                  <a:srgbClr val="58585A"/>
                </a:solidFill>
              </a:rPr>
              <a:t>having </a:t>
            </a:r>
            <a:r>
              <a:rPr lang="en-US" sz="2000" b="0" dirty="0">
                <a:solidFill>
                  <a:srgbClr val="58585A"/>
                </a:solidFill>
              </a:rPr>
              <a:t>experienced </a:t>
            </a:r>
            <a:r>
              <a:rPr lang="en-US" sz="2000" dirty="0">
                <a:solidFill>
                  <a:srgbClr val="58585A"/>
                </a:solidFill>
              </a:rPr>
              <a:t>movement restrictions </a:t>
            </a:r>
            <a:r>
              <a:rPr lang="en-US" sz="2000" b="0" dirty="0">
                <a:solidFill>
                  <a:srgbClr val="58585A"/>
                </a:solidFill>
              </a:rPr>
              <a:t>in their </a:t>
            </a:r>
            <a:r>
              <a:rPr lang="en-US" sz="2000" b="0" dirty="0" err="1">
                <a:solidFill>
                  <a:srgbClr val="58585A"/>
                </a:solidFill>
              </a:rPr>
              <a:t>baladiya</a:t>
            </a:r>
            <a:r>
              <a:rPr lang="en-US" sz="2000" b="0" dirty="0">
                <a:solidFill>
                  <a:srgbClr val="58585A"/>
                </a:solidFill>
              </a:rPr>
              <a:t> in the past </a:t>
            </a:r>
            <a:r>
              <a:rPr lang="en-US" sz="2000" b="0" dirty="0" smtClean="0">
                <a:solidFill>
                  <a:srgbClr val="58585A"/>
                </a:solidFill>
              </a:rPr>
              <a:t>year:</a:t>
            </a:r>
            <a:endParaRPr lang="en-US" sz="2000" b="0" dirty="0">
              <a:solidFill>
                <a:srgbClr val="58585A"/>
              </a:solidFill>
            </a:endParaRPr>
          </a:p>
        </p:txBody>
      </p:sp>
      <p:sp>
        <p:nvSpPr>
          <p:cNvPr id="17" name="TextBox 16"/>
          <p:cNvSpPr txBox="1"/>
          <p:nvPr/>
        </p:nvSpPr>
        <p:spPr>
          <a:xfrm>
            <a:off x="386176" y="5964592"/>
            <a:ext cx="2404826" cy="307777"/>
          </a:xfrm>
          <a:prstGeom prst="rect">
            <a:avLst/>
          </a:prstGeom>
          <a:noFill/>
        </p:spPr>
        <p:txBody>
          <a:bodyPr wrap="none" rtlCol="0">
            <a:spAutoFit/>
          </a:bodyPr>
          <a:lstStyle/>
          <a:p>
            <a:r>
              <a:rPr lang="en-GB" sz="1400" dirty="0" smtClean="0">
                <a:solidFill>
                  <a:srgbClr val="58585A"/>
                </a:solidFill>
                <a:latin typeface="Arial Narrow" panose="020B0606020202030204" pitchFamily="34" charset="0"/>
              </a:rPr>
              <a:t>*This was a multi-select question</a:t>
            </a:r>
            <a:endParaRPr lang="ru-RU" sz="14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3152884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3F55E-3D81-44F2-A19F-2B5701CC83CC}"/>
              </a:ext>
            </a:extLst>
          </p:cNvPr>
          <p:cNvSpPr>
            <a:spLocks noGrp="1"/>
          </p:cNvSpPr>
          <p:nvPr>
            <p:ph type="ctrTitle"/>
          </p:nvPr>
        </p:nvSpPr>
        <p:spPr/>
        <p:txBody>
          <a:bodyPr/>
          <a:lstStyle/>
          <a:p>
            <a:r>
              <a:rPr lang="en-US" sz="3200" dirty="0"/>
              <a:t>Vulnerabilities – Region of origin  </a:t>
            </a:r>
            <a:endParaRPr lang="en-US" dirty="0"/>
          </a:p>
        </p:txBody>
      </p:sp>
      <p:sp>
        <p:nvSpPr>
          <p:cNvPr id="4" name="Text Placeholder 3">
            <a:extLst>
              <a:ext uri="{FF2B5EF4-FFF2-40B4-BE49-F238E27FC236}">
                <a16:creationId xmlns="" xmlns:a16="http://schemas.microsoft.com/office/drawing/2014/main" id="{7869ACFF-6ABA-4E60-8E58-FA915C198448}"/>
              </a:ext>
            </a:extLst>
          </p:cNvPr>
          <p:cNvSpPr txBox="1">
            <a:spLocks/>
          </p:cNvSpPr>
          <p:nvPr/>
        </p:nvSpPr>
        <p:spPr>
          <a:xfrm>
            <a:off x="386176" y="1656175"/>
            <a:ext cx="8087840" cy="4063235"/>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endParaRPr lang="en-US" sz="2000" dirty="0"/>
          </a:p>
          <a:p>
            <a:pPr marL="285750" indent="-285750">
              <a:lnSpc>
                <a:spcPct val="100000"/>
              </a:lnSpc>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7" name="Text Placeholder 3">
            <a:extLst>
              <a:ext uri="{FF2B5EF4-FFF2-40B4-BE49-F238E27FC236}">
                <a16:creationId xmlns="" xmlns:a16="http://schemas.microsoft.com/office/drawing/2014/main" id="{B569057B-A659-4470-AE07-77D5669DB7D4}"/>
              </a:ext>
            </a:extLst>
          </p:cNvPr>
          <p:cNvSpPr>
            <a:spLocks noGrp="1"/>
          </p:cNvSpPr>
          <p:nvPr>
            <p:ph type="body" sz="quarter" idx="13"/>
          </p:nvPr>
        </p:nvSpPr>
        <p:spPr>
          <a:xfrm>
            <a:off x="386176" y="1509347"/>
            <a:ext cx="8087840" cy="4063235"/>
          </a:xfrm>
        </p:spPr>
        <p:txBody>
          <a:bodyPr/>
          <a:lstStyle/>
          <a:p>
            <a:pPr>
              <a:lnSpc>
                <a:spcPct val="100000"/>
              </a:lnSpc>
            </a:pPr>
            <a:endParaRPr lang="en-US" sz="2000" dirty="0">
              <a:solidFill>
                <a:srgbClr val="585958"/>
              </a:solidFill>
            </a:endParaRPr>
          </a:p>
          <a:p>
            <a:pPr marL="342900" indent="-342900">
              <a:lnSpc>
                <a:spcPct val="100000"/>
              </a:lnSpc>
              <a:buFont typeface="Arial" panose="020B0604020202020204" pitchFamily="34" charset="0"/>
              <a:buChar char="•"/>
            </a:pPr>
            <a:endParaRPr lang="en-US" sz="2000" dirty="0" smtClean="0">
              <a:solidFill>
                <a:srgbClr val="585958"/>
              </a:solidFill>
            </a:endParaRPr>
          </a:p>
          <a:p>
            <a:pPr marL="342900" indent="-342900">
              <a:lnSpc>
                <a:spcPct val="100000"/>
              </a:lnSpc>
              <a:buFont typeface="Arial" panose="020B0604020202020204" pitchFamily="34" charset="0"/>
              <a:buChar char="•"/>
            </a:pPr>
            <a:endParaRPr lang="en-US" sz="2000" dirty="0">
              <a:solidFill>
                <a:srgbClr val="585958"/>
              </a:solidFill>
            </a:endParaRPr>
          </a:p>
          <a:p>
            <a:pPr marL="342900" indent="-342900">
              <a:lnSpc>
                <a:spcPct val="100000"/>
              </a:lnSpc>
              <a:buFont typeface="Arial" panose="020B0604020202020204" pitchFamily="34" charset="0"/>
              <a:buChar char="•"/>
            </a:pPr>
            <a:endParaRPr lang="en-US" sz="2000" dirty="0">
              <a:solidFill>
                <a:srgbClr val="585958"/>
              </a:solidFill>
            </a:endParaRPr>
          </a:p>
          <a:p>
            <a:pPr marL="342900" indent="-342900">
              <a:lnSpc>
                <a:spcPct val="100000"/>
              </a:lnSpc>
              <a:buFont typeface="Arial" panose="020B0604020202020204" pitchFamily="34" charset="0"/>
              <a:buChar char="•"/>
            </a:pPr>
            <a:endParaRPr lang="en-US" sz="2000" dirty="0" smtClean="0">
              <a:solidFill>
                <a:srgbClr val="585958"/>
              </a:solidFill>
            </a:endParaRPr>
          </a:p>
          <a:p>
            <a:pPr marL="342900" indent="-342900">
              <a:lnSpc>
                <a:spcPct val="100000"/>
              </a:lnSpc>
              <a:buFont typeface="Arial" panose="020B0604020202020204" pitchFamily="34" charset="0"/>
              <a:buChar char="•"/>
            </a:pPr>
            <a:endParaRPr lang="en-US" sz="2000" dirty="0" smtClean="0">
              <a:solidFill>
                <a:srgbClr val="585958"/>
              </a:solidFill>
            </a:endParaRPr>
          </a:p>
          <a:p>
            <a:pPr marL="342900" indent="-342900">
              <a:lnSpc>
                <a:spcPct val="100000"/>
              </a:lnSpc>
              <a:buFont typeface="Arial" panose="020B0604020202020204" pitchFamily="34" charset="0"/>
              <a:buChar char="•"/>
            </a:pPr>
            <a:endParaRPr lang="en-US" sz="2000" dirty="0">
              <a:solidFill>
                <a:srgbClr val="585958"/>
              </a:solidFill>
            </a:endParaRPr>
          </a:p>
          <a:p>
            <a:pPr>
              <a:lnSpc>
                <a:spcPct val="100000"/>
              </a:lnSpc>
            </a:pPr>
            <a:endParaRPr lang="en-US" sz="2000" dirty="0" smtClean="0">
              <a:solidFill>
                <a:srgbClr val="585958"/>
              </a:solidFill>
            </a:endParaRPr>
          </a:p>
          <a:p>
            <a:pPr marL="342900" indent="-342900">
              <a:lnSpc>
                <a:spcPct val="100000"/>
              </a:lnSpc>
              <a:buFont typeface="Arial" panose="020B0604020202020204" pitchFamily="34" charset="0"/>
              <a:buChar char="•"/>
            </a:pPr>
            <a:r>
              <a:rPr lang="en-US" sz="1800" b="1" dirty="0">
                <a:solidFill>
                  <a:srgbClr val="585958"/>
                </a:solidFill>
              </a:rPr>
              <a:t>W&amp;C African </a:t>
            </a:r>
            <a:r>
              <a:rPr lang="en-US" sz="1800" dirty="0" smtClean="0">
                <a:solidFill>
                  <a:srgbClr val="585958"/>
                </a:solidFill>
              </a:rPr>
              <a:t>respondents reported facing </a:t>
            </a:r>
            <a:r>
              <a:rPr lang="en-US" sz="1800" dirty="0">
                <a:solidFill>
                  <a:srgbClr val="585958"/>
                </a:solidFill>
              </a:rPr>
              <a:t>more access </a:t>
            </a:r>
            <a:r>
              <a:rPr lang="en-US" sz="1800" dirty="0" smtClean="0">
                <a:solidFill>
                  <a:srgbClr val="585958"/>
                </a:solidFill>
              </a:rPr>
              <a:t>challenges, </a:t>
            </a:r>
            <a:r>
              <a:rPr lang="en-US" sz="1800" dirty="0">
                <a:solidFill>
                  <a:srgbClr val="585958"/>
                </a:solidFill>
              </a:rPr>
              <a:t>related to having </a:t>
            </a:r>
            <a:r>
              <a:rPr lang="en-US" sz="1800" b="1" dirty="0">
                <a:solidFill>
                  <a:srgbClr val="585958"/>
                </a:solidFill>
              </a:rPr>
              <a:t>insufficient funds </a:t>
            </a:r>
            <a:r>
              <a:rPr lang="en-US" sz="1800" dirty="0">
                <a:solidFill>
                  <a:srgbClr val="585958"/>
                </a:solidFill>
              </a:rPr>
              <a:t>and </a:t>
            </a:r>
            <a:r>
              <a:rPr lang="en-US" sz="1800" b="1" dirty="0">
                <a:solidFill>
                  <a:srgbClr val="585958"/>
                </a:solidFill>
              </a:rPr>
              <a:t>lacking appropriate documents </a:t>
            </a:r>
            <a:r>
              <a:rPr lang="en-US" sz="1800" dirty="0">
                <a:solidFill>
                  <a:srgbClr val="585958"/>
                </a:solidFill>
              </a:rPr>
              <a:t>than </a:t>
            </a:r>
            <a:r>
              <a:rPr lang="en-US" sz="1800" dirty="0" smtClean="0">
                <a:solidFill>
                  <a:srgbClr val="585958"/>
                </a:solidFill>
              </a:rPr>
              <a:t>others.</a:t>
            </a:r>
            <a:endParaRPr lang="en-US" sz="1800" dirty="0">
              <a:solidFill>
                <a:srgbClr val="585958"/>
              </a:solidFill>
            </a:endParaRPr>
          </a:p>
          <a:p>
            <a:pPr marL="342900" indent="-342900">
              <a:lnSpc>
                <a:spcPct val="100000"/>
              </a:lnSpc>
              <a:buFont typeface="Arial" panose="020B0604020202020204" pitchFamily="34" charset="0"/>
              <a:buChar char="•"/>
            </a:pPr>
            <a:endParaRPr lang="en-US" sz="1800" b="1" dirty="0" smtClean="0">
              <a:solidFill>
                <a:srgbClr val="585958"/>
              </a:solidFill>
            </a:endParaRPr>
          </a:p>
          <a:p>
            <a:pPr marL="342900" indent="-342900">
              <a:lnSpc>
                <a:spcPct val="100000"/>
              </a:lnSpc>
              <a:buFont typeface="Arial" panose="020B0604020202020204" pitchFamily="34" charset="0"/>
              <a:buChar char="•"/>
            </a:pPr>
            <a:r>
              <a:rPr lang="en-US" sz="1800" b="1" dirty="0" smtClean="0">
                <a:solidFill>
                  <a:srgbClr val="585958"/>
                </a:solidFill>
              </a:rPr>
              <a:t>East </a:t>
            </a:r>
            <a:r>
              <a:rPr lang="en-US" sz="1800" b="1" dirty="0">
                <a:solidFill>
                  <a:srgbClr val="585958"/>
                </a:solidFill>
              </a:rPr>
              <a:t>African </a:t>
            </a:r>
            <a:r>
              <a:rPr lang="en-US" sz="1800" dirty="0">
                <a:solidFill>
                  <a:srgbClr val="585958"/>
                </a:solidFill>
              </a:rPr>
              <a:t>respondents faced more access challenges related to </a:t>
            </a:r>
            <a:r>
              <a:rPr lang="en-US" sz="1800" b="1" dirty="0">
                <a:solidFill>
                  <a:srgbClr val="585958"/>
                </a:solidFill>
              </a:rPr>
              <a:t>insecurity</a:t>
            </a:r>
            <a:r>
              <a:rPr lang="en-US" sz="1800" dirty="0">
                <a:solidFill>
                  <a:srgbClr val="585958"/>
                </a:solidFill>
              </a:rPr>
              <a:t>, </a:t>
            </a:r>
            <a:r>
              <a:rPr lang="en-US" sz="1800" b="1" dirty="0">
                <a:solidFill>
                  <a:srgbClr val="585958"/>
                </a:solidFill>
              </a:rPr>
              <a:t>lack of information </a:t>
            </a:r>
            <a:r>
              <a:rPr lang="en-US" sz="1800" dirty="0">
                <a:solidFill>
                  <a:srgbClr val="585958"/>
                </a:solidFill>
              </a:rPr>
              <a:t>and </a:t>
            </a:r>
            <a:r>
              <a:rPr lang="en-US" sz="1800" b="1" dirty="0">
                <a:solidFill>
                  <a:srgbClr val="585958"/>
                </a:solidFill>
              </a:rPr>
              <a:t>restricted freedom of movement </a:t>
            </a:r>
            <a:r>
              <a:rPr lang="en-US" sz="1800" dirty="0">
                <a:solidFill>
                  <a:srgbClr val="585958"/>
                </a:solidFill>
              </a:rPr>
              <a:t>than other </a:t>
            </a:r>
            <a:r>
              <a:rPr lang="en-US" sz="1800" dirty="0" smtClean="0">
                <a:solidFill>
                  <a:srgbClr val="585958"/>
                </a:solidFill>
              </a:rPr>
              <a:t>respondents.</a:t>
            </a:r>
            <a:endParaRPr lang="en-US" sz="1800" dirty="0">
              <a:solidFill>
                <a:srgbClr val="585958"/>
              </a:solidFill>
            </a:endParaRPr>
          </a:p>
          <a:p>
            <a:pPr>
              <a:lnSpc>
                <a:spcPct val="100000"/>
              </a:lnSpc>
            </a:pPr>
            <a:endParaRPr lang="en-US" sz="2000" dirty="0">
              <a:solidFill>
                <a:srgbClr val="585958"/>
              </a:solidFill>
              <a:latin typeface="Arial Narrow" panose="020B0606020202030204" pitchFamily="34" charset="0"/>
            </a:endParaRPr>
          </a:p>
          <a:p>
            <a:pPr marL="342900" indent="-342900">
              <a:lnSpc>
                <a:spcPct val="100000"/>
              </a:lnSpc>
              <a:buFont typeface="Arial" panose="020B0604020202020204" pitchFamily="34" charset="0"/>
              <a:buChar char="•"/>
            </a:pPr>
            <a:endParaRPr lang="en-US" sz="2000" dirty="0">
              <a:solidFill>
                <a:srgbClr val="585958"/>
              </a:solidFill>
              <a:latin typeface="Arial Narrow" panose="020B0606020202030204" pitchFamily="34" charset="0"/>
            </a:endParaRPr>
          </a:p>
        </p:txBody>
      </p:sp>
      <p:sp>
        <p:nvSpPr>
          <p:cNvPr id="8" name="Text Placeholder 3">
            <a:extLst>
              <a:ext uri="{FF2B5EF4-FFF2-40B4-BE49-F238E27FC236}">
                <a16:creationId xmlns="" xmlns:a16="http://schemas.microsoft.com/office/drawing/2014/main" id="{458A166C-E39A-4EC5-B90E-ED21512BD867}"/>
              </a:ext>
            </a:extLst>
          </p:cNvPr>
          <p:cNvSpPr txBox="1">
            <a:spLocks/>
          </p:cNvSpPr>
          <p:nvPr/>
        </p:nvSpPr>
        <p:spPr>
          <a:xfrm>
            <a:off x="386176" y="1393205"/>
            <a:ext cx="8087840" cy="4063235"/>
          </a:xfrm>
          <a:prstGeom prst="rect">
            <a:avLst/>
          </a:prstGeom>
        </p:spPr>
        <p:txBody>
          <a:bodyPr/>
          <a:lstStyle>
            <a:lvl1pPr marL="0" indent="0" algn="l" defTabSz="514350" rtl="0" eaLnBrk="1" latinLnBrk="0" hangingPunct="1">
              <a:lnSpc>
                <a:spcPts val="844"/>
              </a:lnSpc>
              <a:spcBef>
                <a:spcPts val="563"/>
              </a:spcBef>
              <a:buFont typeface="Arial" panose="020B0604020202020204" pitchFamily="34" charset="0"/>
              <a:buNone/>
              <a:defRPr sz="731" kern="1200" baseline="0">
                <a:solidFill>
                  <a:srgbClr val="58585A"/>
                </a:solidFill>
                <a:latin typeface="Arial Narrow" panose="020B060602020203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endParaRPr lang="en-US" sz="2000" dirty="0">
              <a:solidFill>
                <a:srgbClr val="585958"/>
              </a:solidFill>
            </a:endParaRPr>
          </a:p>
        </p:txBody>
      </p:sp>
      <p:sp>
        <p:nvSpPr>
          <p:cNvPr id="9" name="Subtitle 2">
            <a:extLst>
              <a:ext uri="{FF2B5EF4-FFF2-40B4-BE49-F238E27FC236}">
                <a16:creationId xmlns="" xmlns:a16="http://schemas.microsoft.com/office/drawing/2014/main" id="{7A6B1D7D-A7AB-49B4-9F10-0A73D8417C66}"/>
              </a:ext>
            </a:extLst>
          </p:cNvPr>
          <p:cNvSpPr>
            <a:spLocks noGrp="1"/>
          </p:cNvSpPr>
          <p:nvPr>
            <p:ph type="subTitle" idx="1"/>
          </p:nvPr>
        </p:nvSpPr>
        <p:spPr>
          <a:xfrm>
            <a:off x="386176" y="1303221"/>
            <a:ext cx="8087840" cy="525931"/>
          </a:xfrm>
        </p:spPr>
        <p:txBody>
          <a:bodyPr/>
          <a:lstStyle/>
          <a:p>
            <a:r>
              <a:rPr lang="en-US" sz="2400" dirty="0"/>
              <a:t>Shelter </a:t>
            </a:r>
          </a:p>
        </p:txBody>
      </p:sp>
      <p:graphicFrame>
        <p:nvGraphicFramePr>
          <p:cNvPr id="10" name="Chart 9"/>
          <p:cNvGraphicFramePr>
            <a:graphicFrameLocks/>
          </p:cNvGraphicFramePr>
          <p:nvPr>
            <p:extLst>
              <p:ext uri="{D42A27DB-BD31-4B8C-83A1-F6EECF244321}">
                <p14:modId xmlns:p14="http://schemas.microsoft.com/office/powerpoint/2010/main" val="296703251"/>
              </p:ext>
            </p:extLst>
          </p:nvPr>
        </p:nvGraphicFramePr>
        <p:xfrm>
          <a:off x="1958008" y="1566186"/>
          <a:ext cx="4572000" cy="2962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306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B24C7E-B03C-4EE7-A31B-28E9FA389375}"/>
              </a:ext>
            </a:extLst>
          </p:cNvPr>
          <p:cNvSpPr>
            <a:spLocks noGrp="1"/>
          </p:cNvSpPr>
          <p:nvPr>
            <p:ph type="ctrTitle"/>
          </p:nvPr>
        </p:nvSpPr>
        <p:spPr/>
        <p:txBody>
          <a:bodyPr/>
          <a:lstStyle/>
          <a:p>
            <a:r>
              <a:rPr lang="en-US" sz="3200" dirty="0"/>
              <a:t>Vulnerabilities – Region of origin   </a:t>
            </a:r>
          </a:p>
        </p:txBody>
      </p:sp>
      <p:sp>
        <p:nvSpPr>
          <p:cNvPr id="4" name="Text Placeholder 3">
            <a:extLst>
              <a:ext uri="{FF2B5EF4-FFF2-40B4-BE49-F238E27FC236}">
                <a16:creationId xmlns="" xmlns:a16="http://schemas.microsoft.com/office/drawing/2014/main" id="{057BE654-A915-4EAA-8261-B6F1D0D1A396}"/>
              </a:ext>
            </a:extLst>
          </p:cNvPr>
          <p:cNvSpPr>
            <a:spLocks noGrp="1"/>
          </p:cNvSpPr>
          <p:nvPr>
            <p:ph type="body" sz="quarter" idx="4294967295"/>
          </p:nvPr>
        </p:nvSpPr>
        <p:spPr>
          <a:xfrm>
            <a:off x="386175" y="1937288"/>
            <a:ext cx="8087840" cy="4063235"/>
          </a:xfrm>
        </p:spPr>
        <p:txBody>
          <a:bodyPr/>
          <a:lstStyle/>
          <a:p>
            <a:pPr lvl="1">
              <a:lnSpc>
                <a:spcPct val="100000"/>
              </a:lnSpc>
            </a:pPr>
            <a:endParaRPr lang="en-US" sz="2000" b="1" dirty="0" smtClean="0">
              <a:solidFill>
                <a:srgbClr val="585958"/>
              </a:solidFill>
              <a:latin typeface="Arial Narrow" panose="020B0606020202030204" pitchFamily="34" charset="0"/>
            </a:endParaRPr>
          </a:p>
          <a:p>
            <a:pPr marL="0" indent="0">
              <a:lnSpc>
                <a:spcPct val="100000"/>
              </a:lnSpc>
              <a:buNone/>
            </a:pPr>
            <a:endParaRPr lang="en-US" sz="2000" b="1" dirty="0">
              <a:solidFill>
                <a:srgbClr val="585958"/>
              </a:solidFill>
              <a:latin typeface="Arial Narrow" panose="020B0606020202030204" pitchFamily="34" charset="0"/>
            </a:endParaRPr>
          </a:p>
          <a:p>
            <a:pPr marL="0" indent="0">
              <a:lnSpc>
                <a:spcPct val="100000"/>
              </a:lnSpc>
              <a:buNone/>
            </a:pPr>
            <a:endParaRPr lang="en-US" sz="2000" b="1" dirty="0" smtClean="0">
              <a:solidFill>
                <a:srgbClr val="585958"/>
              </a:solidFill>
              <a:latin typeface="Arial Narrow" panose="020B0606020202030204" pitchFamily="34" charset="0"/>
            </a:endParaRPr>
          </a:p>
          <a:p>
            <a:pPr marL="0" indent="0">
              <a:lnSpc>
                <a:spcPct val="100000"/>
              </a:lnSpc>
              <a:buNone/>
            </a:pPr>
            <a:endParaRPr lang="en-US" sz="2000" b="1" dirty="0">
              <a:solidFill>
                <a:srgbClr val="585958"/>
              </a:solidFill>
              <a:latin typeface="Arial Narrow" panose="020B0606020202030204" pitchFamily="34" charset="0"/>
            </a:endParaRPr>
          </a:p>
          <a:p>
            <a:pPr marL="0" indent="0">
              <a:lnSpc>
                <a:spcPct val="100000"/>
              </a:lnSpc>
              <a:buNone/>
            </a:pPr>
            <a:endParaRPr lang="en-US" sz="2000" b="1" dirty="0" smtClean="0">
              <a:solidFill>
                <a:srgbClr val="585958"/>
              </a:solidFill>
              <a:latin typeface="Arial Narrow" panose="020B0606020202030204" pitchFamily="34" charset="0"/>
            </a:endParaRPr>
          </a:p>
          <a:p>
            <a:pPr marL="0" indent="0">
              <a:lnSpc>
                <a:spcPct val="100000"/>
              </a:lnSpc>
              <a:buNone/>
            </a:pPr>
            <a:endParaRPr lang="en-US" sz="2000" b="1" dirty="0">
              <a:solidFill>
                <a:srgbClr val="585958"/>
              </a:solidFill>
              <a:latin typeface="Arial Narrow" panose="020B0606020202030204" pitchFamily="34" charset="0"/>
            </a:endParaRPr>
          </a:p>
          <a:p>
            <a:pPr marL="0" indent="0">
              <a:lnSpc>
                <a:spcPct val="100000"/>
              </a:lnSpc>
              <a:buNone/>
            </a:pPr>
            <a:endParaRPr lang="en-US" sz="2000" b="1" dirty="0" smtClean="0">
              <a:solidFill>
                <a:srgbClr val="585958"/>
              </a:solidFill>
              <a:latin typeface="Arial Narrow" panose="020B0606020202030204" pitchFamily="34" charset="0"/>
            </a:endParaRPr>
          </a:p>
          <a:p>
            <a:pPr marL="0" indent="0">
              <a:lnSpc>
                <a:spcPct val="100000"/>
              </a:lnSpc>
              <a:buNone/>
            </a:pPr>
            <a:endParaRPr lang="en-US" sz="2000" dirty="0">
              <a:solidFill>
                <a:srgbClr val="585958"/>
              </a:solidFill>
              <a:latin typeface="Arial Narrow" panose="020B0606020202030204" pitchFamily="34" charset="0"/>
            </a:endParaRPr>
          </a:p>
          <a:p>
            <a:pPr lvl="1">
              <a:lnSpc>
                <a:spcPct val="100000"/>
              </a:lnSpc>
            </a:pPr>
            <a:r>
              <a:rPr lang="en-US" sz="1800" b="1" dirty="0">
                <a:solidFill>
                  <a:srgbClr val="585958"/>
                </a:solidFill>
                <a:latin typeface="Arial Narrow" panose="020B0606020202030204" pitchFamily="34" charset="0"/>
              </a:rPr>
              <a:t>East Africans</a:t>
            </a:r>
            <a:r>
              <a:rPr lang="en-US" sz="1800" dirty="0">
                <a:solidFill>
                  <a:srgbClr val="585958"/>
                </a:solidFill>
                <a:latin typeface="Arial Narrow" panose="020B0606020202030204" pitchFamily="34" charset="0"/>
              </a:rPr>
              <a:t> as well as</a:t>
            </a:r>
            <a:r>
              <a:rPr lang="en-US" sz="1800" b="1" dirty="0">
                <a:solidFill>
                  <a:srgbClr val="585958"/>
                </a:solidFill>
                <a:latin typeface="Arial Narrow" panose="020B0606020202030204" pitchFamily="34" charset="0"/>
              </a:rPr>
              <a:t> West and Central Africans</a:t>
            </a:r>
            <a:r>
              <a:rPr lang="en-US" sz="1800" dirty="0">
                <a:solidFill>
                  <a:srgbClr val="585958"/>
                </a:solidFill>
                <a:latin typeface="Arial Narrow" panose="020B0606020202030204" pitchFamily="34" charset="0"/>
              </a:rPr>
              <a:t> </a:t>
            </a:r>
            <a:r>
              <a:rPr lang="en-US" sz="1800" dirty="0" smtClean="0">
                <a:solidFill>
                  <a:srgbClr val="585958"/>
                </a:solidFill>
                <a:latin typeface="Arial Narrow" panose="020B0606020202030204" pitchFamily="34" charset="0"/>
              </a:rPr>
              <a:t>reported using the </a:t>
            </a:r>
            <a:r>
              <a:rPr lang="en-US" sz="1800" dirty="0">
                <a:solidFill>
                  <a:srgbClr val="585958"/>
                </a:solidFill>
                <a:latin typeface="Arial Narrow" panose="020B0606020202030204" pitchFamily="34" charset="0"/>
              </a:rPr>
              <a:t>most </a:t>
            </a:r>
            <a:r>
              <a:rPr lang="en-US" sz="1800" b="1" dirty="0">
                <a:solidFill>
                  <a:srgbClr val="585958"/>
                </a:solidFill>
                <a:latin typeface="Arial Narrow" panose="020B0606020202030204" pitchFamily="34" charset="0"/>
              </a:rPr>
              <a:t>severe livelihoods copings </a:t>
            </a:r>
            <a:r>
              <a:rPr lang="en-US" sz="1800" b="1" dirty="0" smtClean="0">
                <a:solidFill>
                  <a:srgbClr val="585958"/>
                </a:solidFill>
                <a:latin typeface="Arial Narrow" panose="020B0606020202030204" pitchFamily="34" charset="0"/>
              </a:rPr>
              <a:t>strategies </a:t>
            </a:r>
            <a:r>
              <a:rPr lang="en-US" sz="1800" dirty="0" smtClean="0">
                <a:solidFill>
                  <a:srgbClr val="585958"/>
                </a:solidFill>
                <a:latin typeface="Arial Narrow" panose="020B0606020202030204" pitchFamily="34" charset="0"/>
              </a:rPr>
              <a:t>during the preceding 30 days. </a:t>
            </a:r>
            <a:endParaRPr lang="en-US" sz="1800" dirty="0">
              <a:solidFill>
                <a:srgbClr val="585958"/>
              </a:solidFill>
              <a:latin typeface="Arial Narrow" panose="020B0606020202030204" pitchFamily="34" charset="0"/>
            </a:endParaRPr>
          </a:p>
          <a:p>
            <a:pPr lvl="2">
              <a:lnSpc>
                <a:spcPct val="100000"/>
              </a:lnSpc>
            </a:pPr>
            <a:r>
              <a:rPr lang="en-US" sz="1800" b="1" dirty="0">
                <a:solidFill>
                  <a:srgbClr val="585958"/>
                </a:solidFill>
                <a:latin typeface="Arial Narrow" panose="020B0606020202030204" pitchFamily="34" charset="0"/>
              </a:rPr>
              <a:t>East Africans</a:t>
            </a:r>
            <a:r>
              <a:rPr lang="en-US" sz="1800" dirty="0">
                <a:solidFill>
                  <a:srgbClr val="585958"/>
                </a:solidFill>
                <a:latin typeface="Arial Narrow" panose="020B0606020202030204" pitchFamily="34" charset="0"/>
              </a:rPr>
              <a:t> reported using </a:t>
            </a:r>
            <a:r>
              <a:rPr lang="en-US" sz="1800" b="1" dirty="0" smtClean="0">
                <a:solidFill>
                  <a:srgbClr val="585958"/>
                </a:solidFill>
                <a:latin typeface="Arial Narrow" panose="020B0606020202030204" pitchFamily="34" charset="0"/>
              </a:rPr>
              <a:t>negative</a:t>
            </a:r>
            <a:r>
              <a:rPr lang="en-US" sz="1800" dirty="0" smtClean="0">
                <a:solidFill>
                  <a:srgbClr val="585958"/>
                </a:solidFill>
                <a:latin typeface="Arial Narrow" panose="020B0606020202030204" pitchFamily="34" charset="0"/>
              </a:rPr>
              <a:t> </a:t>
            </a:r>
            <a:r>
              <a:rPr lang="en-US" sz="1800" b="1" dirty="0">
                <a:solidFill>
                  <a:srgbClr val="585958"/>
                </a:solidFill>
                <a:latin typeface="Arial Narrow" panose="020B0606020202030204" pitchFamily="34" charset="0"/>
              </a:rPr>
              <a:t>livelihoods coping </a:t>
            </a:r>
            <a:r>
              <a:rPr lang="en-US" sz="1800" b="1" dirty="0" smtClean="0">
                <a:solidFill>
                  <a:srgbClr val="585958"/>
                </a:solidFill>
                <a:latin typeface="Arial Narrow" panose="020B0606020202030204" pitchFamily="34" charset="0"/>
              </a:rPr>
              <a:t>strategies </a:t>
            </a:r>
            <a:r>
              <a:rPr lang="en-US" sz="1800" dirty="0" smtClean="0">
                <a:solidFill>
                  <a:srgbClr val="585958"/>
                </a:solidFill>
                <a:latin typeface="Arial Narrow" panose="020B0606020202030204" pitchFamily="34" charset="0"/>
              </a:rPr>
              <a:t>to</a:t>
            </a:r>
            <a:r>
              <a:rPr lang="en-US" sz="1800" b="1" dirty="0" smtClean="0">
                <a:solidFill>
                  <a:srgbClr val="585958"/>
                </a:solidFill>
                <a:latin typeface="Arial Narrow" panose="020B0606020202030204" pitchFamily="34" charset="0"/>
              </a:rPr>
              <a:t> </a:t>
            </a:r>
            <a:r>
              <a:rPr lang="en-US" sz="1800" b="1" dirty="0">
                <a:solidFill>
                  <a:srgbClr val="585958"/>
                </a:solidFill>
                <a:latin typeface="Arial Narrow" panose="020B0606020202030204" pitchFamily="34" charset="0"/>
              </a:rPr>
              <a:t>pay smugglers</a:t>
            </a:r>
            <a:r>
              <a:rPr lang="en-US" sz="1800" dirty="0">
                <a:solidFill>
                  <a:srgbClr val="585958"/>
                </a:solidFill>
                <a:latin typeface="Arial Narrow" panose="020B0606020202030204" pitchFamily="34" charset="0"/>
              </a:rPr>
              <a:t> more than other respondents </a:t>
            </a:r>
          </a:p>
          <a:p>
            <a:pPr marL="0" indent="0">
              <a:lnSpc>
                <a:spcPct val="100000"/>
              </a:lnSpc>
              <a:buNone/>
            </a:pPr>
            <a:endParaRPr lang="en-US" sz="2000" dirty="0">
              <a:solidFill>
                <a:srgbClr val="585958"/>
              </a:solidFill>
            </a:endParaRPr>
          </a:p>
          <a:p>
            <a:pPr>
              <a:lnSpc>
                <a:spcPct val="100000"/>
              </a:lnSpc>
            </a:pPr>
            <a:endParaRPr lang="en-US" sz="2000" dirty="0">
              <a:solidFill>
                <a:srgbClr val="585958"/>
              </a:solidFill>
              <a:latin typeface="Arial Narrow" panose="020B0606020202030204" pitchFamily="34" charset="0"/>
            </a:endParaRPr>
          </a:p>
          <a:p>
            <a:pPr marL="342900" indent="-342900">
              <a:lnSpc>
                <a:spcPct val="100000"/>
              </a:lnSpc>
              <a:buFont typeface="Arial" panose="020B0604020202020204" pitchFamily="34" charset="0"/>
              <a:buChar char="•"/>
            </a:pPr>
            <a:endParaRPr lang="en-US" sz="2000" dirty="0">
              <a:solidFill>
                <a:srgbClr val="585958"/>
              </a:solidFill>
              <a:latin typeface="Arial Narrow" panose="020B0606020202030204" pitchFamily="34" charset="0"/>
            </a:endParaRPr>
          </a:p>
        </p:txBody>
      </p:sp>
      <p:sp>
        <p:nvSpPr>
          <p:cNvPr id="7" name="Subtitle 2">
            <a:extLst>
              <a:ext uri="{FF2B5EF4-FFF2-40B4-BE49-F238E27FC236}">
                <a16:creationId xmlns="" xmlns:a16="http://schemas.microsoft.com/office/drawing/2014/main" id="{3CD0ACC8-AB4F-41E8-8CAF-702FB37B125E}"/>
              </a:ext>
            </a:extLst>
          </p:cNvPr>
          <p:cNvSpPr txBox="1">
            <a:spLocks/>
          </p:cNvSpPr>
          <p:nvPr/>
        </p:nvSpPr>
        <p:spPr>
          <a:xfrm>
            <a:off x="386175" y="1313692"/>
            <a:ext cx="8087840" cy="525931"/>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EE5859"/>
                </a:solidFill>
                <a:latin typeface="Arial Narrow" panose="020B0606020202030204" pitchFamily="34" charset="0"/>
              </a:rPr>
              <a:t>Livelihoods</a:t>
            </a:r>
          </a:p>
        </p:txBody>
      </p:sp>
      <p:graphicFrame>
        <p:nvGraphicFramePr>
          <p:cNvPr id="5" name="Chart 4"/>
          <p:cNvGraphicFramePr>
            <a:graphicFrameLocks/>
          </p:cNvGraphicFramePr>
          <p:nvPr>
            <p:extLst>
              <p:ext uri="{D42A27DB-BD31-4B8C-83A1-F6EECF244321}">
                <p14:modId xmlns:p14="http://schemas.microsoft.com/office/powerpoint/2010/main" val="3346179136"/>
              </p:ext>
            </p:extLst>
          </p:nvPr>
        </p:nvGraphicFramePr>
        <p:xfrm>
          <a:off x="1468234" y="1411356"/>
          <a:ext cx="6122505" cy="343893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608748" y="4850295"/>
            <a:ext cx="7945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73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B24C7E-B03C-4EE7-A31B-28E9FA389375}"/>
              </a:ext>
            </a:extLst>
          </p:cNvPr>
          <p:cNvSpPr>
            <a:spLocks noGrp="1"/>
          </p:cNvSpPr>
          <p:nvPr>
            <p:ph type="ctrTitle"/>
          </p:nvPr>
        </p:nvSpPr>
        <p:spPr/>
        <p:txBody>
          <a:bodyPr/>
          <a:lstStyle/>
          <a:p>
            <a:r>
              <a:rPr lang="en-US" sz="3200" dirty="0"/>
              <a:t>Vulnerabilities – Region of origin   </a:t>
            </a:r>
          </a:p>
        </p:txBody>
      </p:sp>
      <p:sp>
        <p:nvSpPr>
          <p:cNvPr id="6" name="TextBox 5"/>
          <p:cNvSpPr txBox="1"/>
          <p:nvPr/>
        </p:nvSpPr>
        <p:spPr>
          <a:xfrm>
            <a:off x="1606114" y="1254413"/>
            <a:ext cx="5273175" cy="369332"/>
          </a:xfrm>
          <a:prstGeom prst="rect">
            <a:avLst/>
          </a:prstGeom>
          <a:noFill/>
        </p:spPr>
        <p:txBody>
          <a:bodyPr wrap="none" rtlCol="0">
            <a:spAutoFit/>
          </a:bodyPr>
          <a:lstStyle/>
          <a:p>
            <a:r>
              <a:rPr lang="en-GB" dirty="0">
                <a:solidFill>
                  <a:srgbClr val="585958"/>
                </a:solidFill>
                <a:latin typeface="Arial Narrow" panose="020B0606020202030204" pitchFamily="34" charset="0"/>
              </a:rPr>
              <a:t>% of respondents in each </a:t>
            </a:r>
            <a:r>
              <a:rPr lang="en-GB" b="1" dirty="0">
                <a:solidFill>
                  <a:srgbClr val="585958"/>
                </a:solidFill>
                <a:latin typeface="Arial Narrow" panose="020B0606020202030204" pitchFamily="34" charset="0"/>
              </a:rPr>
              <a:t>FCS</a:t>
            </a:r>
            <a:r>
              <a:rPr lang="en-GB" dirty="0">
                <a:solidFill>
                  <a:srgbClr val="585958"/>
                </a:solidFill>
                <a:latin typeface="Arial Narrow" panose="020B0606020202030204" pitchFamily="34" charset="0"/>
              </a:rPr>
              <a:t> category, by region of </a:t>
            </a:r>
            <a:r>
              <a:rPr lang="en-GB" dirty="0" smtClean="0">
                <a:solidFill>
                  <a:srgbClr val="585958"/>
                </a:solidFill>
                <a:latin typeface="Arial Narrow" panose="020B0606020202030204" pitchFamily="34" charset="0"/>
              </a:rPr>
              <a:t>origin*</a:t>
            </a:r>
            <a:endParaRPr lang="ru-RU" dirty="0">
              <a:solidFill>
                <a:srgbClr val="585958"/>
              </a:solidFill>
              <a:latin typeface="Arial Narrow" panose="020B0606020202030204" pitchFamily="34" charset="0"/>
            </a:endParaRPr>
          </a:p>
        </p:txBody>
      </p:sp>
      <p:cxnSp>
        <p:nvCxnSpPr>
          <p:cNvPr id="10" name="Straight Connector 9"/>
          <p:cNvCxnSpPr/>
          <p:nvPr/>
        </p:nvCxnSpPr>
        <p:spPr>
          <a:xfrm>
            <a:off x="628626" y="2862234"/>
            <a:ext cx="7945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06114" y="4604553"/>
            <a:ext cx="5225085" cy="369332"/>
          </a:xfrm>
          <a:prstGeom prst="rect">
            <a:avLst/>
          </a:prstGeom>
          <a:noFill/>
        </p:spPr>
        <p:txBody>
          <a:bodyPr wrap="none" rtlCol="0">
            <a:spAutoFit/>
          </a:bodyPr>
          <a:lstStyle/>
          <a:p>
            <a:r>
              <a:rPr lang="en-GB" dirty="0">
                <a:solidFill>
                  <a:srgbClr val="585958"/>
                </a:solidFill>
                <a:latin typeface="Arial Narrow" panose="020B0606020202030204" pitchFamily="34" charset="0"/>
              </a:rPr>
              <a:t>% of respondents in each </a:t>
            </a:r>
            <a:r>
              <a:rPr lang="en-GB" b="1" dirty="0" err="1" smtClean="0">
                <a:solidFill>
                  <a:srgbClr val="585958"/>
                </a:solidFill>
                <a:latin typeface="Arial Narrow" panose="020B0606020202030204" pitchFamily="34" charset="0"/>
              </a:rPr>
              <a:t>rCSI</a:t>
            </a:r>
            <a:r>
              <a:rPr lang="en-GB" dirty="0" smtClean="0">
                <a:solidFill>
                  <a:srgbClr val="585958"/>
                </a:solidFill>
                <a:latin typeface="Arial Narrow" panose="020B0606020202030204" pitchFamily="34" charset="0"/>
              </a:rPr>
              <a:t> </a:t>
            </a:r>
            <a:r>
              <a:rPr lang="en-GB" dirty="0">
                <a:solidFill>
                  <a:srgbClr val="585958"/>
                </a:solidFill>
                <a:latin typeface="Arial Narrow" panose="020B0606020202030204" pitchFamily="34" charset="0"/>
              </a:rPr>
              <a:t>category, by region of </a:t>
            </a:r>
            <a:r>
              <a:rPr lang="en-GB" dirty="0" smtClean="0">
                <a:solidFill>
                  <a:srgbClr val="585958"/>
                </a:solidFill>
                <a:latin typeface="Arial Narrow" panose="020B0606020202030204" pitchFamily="34" charset="0"/>
              </a:rPr>
              <a:t>origin*</a:t>
            </a:r>
            <a:endParaRPr lang="ru-RU" dirty="0">
              <a:solidFill>
                <a:srgbClr val="585958"/>
              </a:solidFill>
              <a:latin typeface="Arial Narrow" panose="020B0606020202030204" pitchFamily="34" charset="0"/>
            </a:endParaRPr>
          </a:p>
        </p:txBody>
      </p:sp>
      <p:cxnSp>
        <p:nvCxnSpPr>
          <p:cNvPr id="12" name="Straight Connector 11"/>
          <p:cNvCxnSpPr/>
          <p:nvPr/>
        </p:nvCxnSpPr>
        <p:spPr>
          <a:xfrm>
            <a:off x="628626" y="4564263"/>
            <a:ext cx="7945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968004441"/>
              </p:ext>
            </p:extLst>
          </p:nvPr>
        </p:nvGraphicFramePr>
        <p:xfrm>
          <a:off x="1342526" y="4975188"/>
          <a:ext cx="6175132" cy="1203960"/>
        </p:xfrm>
        <a:graphic>
          <a:graphicData uri="http://schemas.openxmlformats.org/drawingml/2006/table">
            <a:tbl>
              <a:tblPr/>
              <a:tblGrid>
                <a:gridCol w="2122702">
                  <a:extLst>
                    <a:ext uri="{9D8B030D-6E8A-4147-A177-3AD203B41FA5}">
                      <a16:colId xmlns="" xmlns:a16="http://schemas.microsoft.com/office/drawing/2014/main" val="20000"/>
                    </a:ext>
                  </a:extLst>
                </a:gridCol>
                <a:gridCol w="1350810">
                  <a:extLst>
                    <a:ext uri="{9D8B030D-6E8A-4147-A177-3AD203B41FA5}">
                      <a16:colId xmlns="" xmlns:a16="http://schemas.microsoft.com/office/drawing/2014/main" val="20001"/>
                    </a:ext>
                  </a:extLst>
                </a:gridCol>
                <a:gridCol w="1350810">
                  <a:extLst>
                    <a:ext uri="{9D8B030D-6E8A-4147-A177-3AD203B41FA5}">
                      <a16:colId xmlns="" xmlns:a16="http://schemas.microsoft.com/office/drawing/2014/main" val="20002"/>
                    </a:ext>
                  </a:extLst>
                </a:gridCol>
                <a:gridCol w="1350810">
                  <a:extLst>
                    <a:ext uri="{9D8B030D-6E8A-4147-A177-3AD203B41FA5}">
                      <a16:colId xmlns="" xmlns:a16="http://schemas.microsoft.com/office/drawing/2014/main" val="20003"/>
                    </a:ext>
                  </a:extLst>
                </a:gridCol>
              </a:tblGrid>
              <a:tr h="175260">
                <a:tc>
                  <a:txBody>
                    <a:bodyPr/>
                    <a:lstStyle/>
                    <a:p>
                      <a:pPr algn="ctr" fontAlgn="b"/>
                      <a:r>
                        <a:rPr lang="ru-RU" sz="1600" b="0" i="0" u="none" strike="noStrike" dirty="0">
                          <a:solidFill>
                            <a:srgbClr val="58585A"/>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85A"/>
                          </a:solidFill>
                          <a:effectLst/>
                          <a:latin typeface="Arial Narrow" panose="020B0606020202030204" pitchFamily="34" charset="0"/>
                        </a:rPr>
                        <a:t>None/</a:t>
                      </a:r>
                      <a:r>
                        <a:rPr lang="fr-FR" sz="1600" b="1" i="0" u="none" strike="noStrike" dirty="0" err="1">
                          <a:solidFill>
                            <a:srgbClr val="58585A"/>
                          </a:solidFill>
                          <a:effectLst/>
                          <a:latin typeface="Arial Narrow" panose="020B0606020202030204" pitchFamily="34" charset="0"/>
                        </a:rPr>
                        <a:t>Low</a:t>
                      </a:r>
                      <a:r>
                        <a:rPr lang="fr-FR" sz="1600" b="1" i="0" u="none" strike="noStrike" dirty="0">
                          <a:solidFill>
                            <a:srgbClr val="58585A"/>
                          </a:solidFill>
                          <a:effectLst/>
                          <a:latin typeface="Arial Narrow" panose="020B0606020202030204" pitchFamily="34" charset="0"/>
                        </a:rPr>
                        <a:t> 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85A"/>
                          </a:solidFill>
                          <a:effectLst/>
                          <a:latin typeface="Arial Narrow" panose="020B0606020202030204" pitchFamily="34" charset="0"/>
                        </a:rPr>
                        <a:t>Medium 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85A"/>
                          </a:solidFill>
                          <a:effectLst/>
                          <a:latin typeface="Arial Narrow" panose="020B0606020202030204" pitchFamily="34" charset="0"/>
                        </a:rPr>
                        <a:t>High &gt;= 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0520">
                <a:tc>
                  <a:txBody>
                    <a:bodyPr/>
                    <a:lstStyle/>
                    <a:p>
                      <a:pPr algn="ctr" fontAlgn="b"/>
                      <a:r>
                        <a:rPr lang="fr-FR" sz="1600" b="1" i="0" u="none" strike="noStrike" dirty="0">
                          <a:solidFill>
                            <a:srgbClr val="58585A"/>
                          </a:solidFill>
                          <a:effectLst/>
                          <a:latin typeface="Arial Narrow" panose="020B0606020202030204" pitchFamily="34" charset="0"/>
                        </a:rPr>
                        <a:t>East </a:t>
                      </a:r>
                      <a:r>
                        <a:rPr lang="fr-FR" sz="1600" b="1" i="0" u="none" strike="noStrike" dirty="0" err="1">
                          <a:solidFill>
                            <a:srgbClr val="58585A"/>
                          </a:solidFill>
                          <a:effectLst/>
                          <a:latin typeface="Arial Narrow" panose="020B0606020202030204" pitchFamily="34" charset="0"/>
                        </a:rPr>
                        <a:t>Africa</a:t>
                      </a:r>
                      <a:r>
                        <a:rPr lang="fr-FR" sz="1600" b="1" i="0" u="none" strike="noStrike" dirty="0">
                          <a:solidFill>
                            <a:srgbClr val="58585A"/>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85A"/>
                          </a:solidFill>
                          <a:effectLst/>
                          <a:latin typeface="Arial Narrow" panose="020B0606020202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ru-RU" sz="1600" b="0" i="0" u="none" strike="noStrike">
                          <a:solidFill>
                            <a:srgbClr val="58585A"/>
                          </a:solidFill>
                          <a:effectLst/>
                          <a:latin typeface="Arial Narrow" panose="020B0606020202030204" pitchFamily="34"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ru-RU" sz="1600" b="0" i="0" u="none" strike="noStrike">
                          <a:solidFill>
                            <a:srgbClr val="58585A"/>
                          </a:solidFill>
                          <a:effectLst/>
                          <a:latin typeface="Arial Narrow" panose="020B0606020202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 xmlns:a16="http://schemas.microsoft.com/office/drawing/2014/main" val="10001"/>
                  </a:ext>
                </a:extLst>
              </a:tr>
              <a:tr h="350520">
                <a:tc>
                  <a:txBody>
                    <a:bodyPr/>
                    <a:lstStyle/>
                    <a:p>
                      <a:pPr algn="ctr" fontAlgn="b"/>
                      <a:r>
                        <a:rPr lang="fr-FR" sz="1600" b="1" i="0" u="none" strike="noStrike">
                          <a:solidFill>
                            <a:srgbClr val="58585A"/>
                          </a:solidFill>
                          <a:effectLst/>
                          <a:latin typeface="Arial Narrow" panose="020B0606020202030204" pitchFamily="34" charset="0"/>
                        </a:rPr>
                        <a:t>W&amp;C Africa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85A"/>
                          </a:solidFill>
                          <a:effectLst/>
                          <a:latin typeface="Arial Narrow" panose="020B0606020202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DBC"/>
                    </a:solidFill>
                  </a:tcPr>
                </a:tc>
                <a:tc>
                  <a:txBody>
                    <a:bodyPr/>
                    <a:lstStyle/>
                    <a:p>
                      <a:pPr algn="ctr" fontAlgn="b"/>
                      <a:r>
                        <a:rPr lang="ru-RU" sz="1600" b="0" i="0" u="none" strike="noStrike">
                          <a:solidFill>
                            <a:srgbClr val="58585A"/>
                          </a:solidFill>
                          <a:effectLst/>
                          <a:latin typeface="Arial Narrow" panose="020B0606020202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58585A"/>
                          </a:solidFill>
                          <a:effectLst/>
                          <a:latin typeface="Arial Narrow" panose="020B0606020202030204"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A7C"/>
                    </a:solidFill>
                  </a:tcPr>
                </a:tc>
                <a:extLst>
                  <a:ext uri="{0D108BD9-81ED-4DB2-BD59-A6C34878D82A}">
                    <a16:rowId xmlns="" xmlns:a16="http://schemas.microsoft.com/office/drawing/2014/main" val="10002"/>
                  </a:ext>
                </a:extLst>
              </a:tr>
              <a:tr h="175260">
                <a:tc>
                  <a:txBody>
                    <a:bodyPr/>
                    <a:lstStyle/>
                    <a:p>
                      <a:pPr algn="ctr" fontAlgn="b"/>
                      <a:r>
                        <a:rPr lang="fr-FR" sz="1600" b="1" i="0" u="none" strike="noStrike">
                          <a:solidFill>
                            <a:srgbClr val="58585A"/>
                          </a:solidFill>
                          <a:effectLst/>
                          <a:latin typeface="Arial Narrow" panose="020B0606020202030204" pitchFamily="34" charset="0"/>
                        </a:rPr>
                        <a:t>MENA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85A"/>
                          </a:solidFill>
                          <a:effectLst/>
                          <a:latin typeface="Arial Narrow" panose="020B0606020202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ru-RU" sz="1600" b="0" i="0" u="none" strike="noStrike">
                          <a:solidFill>
                            <a:srgbClr val="58585A"/>
                          </a:solidFill>
                          <a:effectLst/>
                          <a:latin typeface="Arial Narrow" panose="020B0606020202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AA"/>
                    </a:solidFill>
                  </a:tcPr>
                </a:tc>
                <a:tc>
                  <a:txBody>
                    <a:bodyPr/>
                    <a:lstStyle/>
                    <a:p>
                      <a:pPr algn="ctr" fontAlgn="b"/>
                      <a:r>
                        <a:rPr lang="ru-RU" sz="1600" b="0" i="0" u="none" strike="noStrike" dirty="0">
                          <a:solidFill>
                            <a:srgbClr val="58585A"/>
                          </a:solidFill>
                          <a:effectLst/>
                          <a:latin typeface="Arial Narrow" panose="020B0606020202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7163038"/>
              </p:ext>
            </p:extLst>
          </p:nvPr>
        </p:nvGraphicFramePr>
        <p:xfrm>
          <a:off x="1342526" y="1623745"/>
          <a:ext cx="6175131" cy="1059180"/>
        </p:xfrm>
        <a:graphic>
          <a:graphicData uri="http://schemas.openxmlformats.org/drawingml/2006/table">
            <a:tbl>
              <a:tblPr/>
              <a:tblGrid>
                <a:gridCol w="2037488">
                  <a:extLst>
                    <a:ext uri="{9D8B030D-6E8A-4147-A177-3AD203B41FA5}">
                      <a16:colId xmlns="" xmlns:a16="http://schemas.microsoft.com/office/drawing/2014/main" val="20000"/>
                    </a:ext>
                  </a:extLst>
                </a:gridCol>
                <a:gridCol w="1436915">
                  <a:extLst>
                    <a:ext uri="{9D8B030D-6E8A-4147-A177-3AD203B41FA5}">
                      <a16:colId xmlns="" xmlns:a16="http://schemas.microsoft.com/office/drawing/2014/main" val="20001"/>
                    </a:ext>
                  </a:extLst>
                </a:gridCol>
                <a:gridCol w="1420585">
                  <a:extLst>
                    <a:ext uri="{9D8B030D-6E8A-4147-A177-3AD203B41FA5}">
                      <a16:colId xmlns="" xmlns:a16="http://schemas.microsoft.com/office/drawing/2014/main" val="20002"/>
                    </a:ext>
                  </a:extLst>
                </a:gridCol>
                <a:gridCol w="1280143">
                  <a:extLst>
                    <a:ext uri="{9D8B030D-6E8A-4147-A177-3AD203B41FA5}">
                      <a16:colId xmlns="" xmlns:a16="http://schemas.microsoft.com/office/drawing/2014/main" val="20003"/>
                    </a:ext>
                  </a:extLst>
                </a:gridCol>
              </a:tblGrid>
              <a:tr h="281940">
                <a:tc>
                  <a:txBody>
                    <a:bodyPr/>
                    <a:lstStyle/>
                    <a:p>
                      <a:pPr algn="ctr" rtl="0" fontAlgn="b"/>
                      <a:r>
                        <a:rPr lang="ru-RU" sz="1600" b="0" i="0" u="none" strike="noStrike">
                          <a:solidFill>
                            <a:srgbClr val="585958"/>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600" b="1" i="0" u="none" strike="noStrike">
                          <a:solidFill>
                            <a:srgbClr val="585958"/>
                          </a:solidFill>
                          <a:effectLst/>
                          <a:latin typeface="Arial Narrow" panose="020B0606020202030204" pitchFamily="34" charset="0"/>
                        </a:rPr>
                        <a:t>Acceptable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600" b="1" i="0" u="none" strike="noStrike">
                          <a:solidFill>
                            <a:srgbClr val="585958"/>
                          </a:solidFill>
                          <a:effectLst/>
                          <a:latin typeface="Arial Narrow" panose="020B0606020202030204" pitchFamily="34" charset="0"/>
                        </a:rPr>
                        <a:t>Borderline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600" b="1" i="0" u="none" strike="noStrike">
                          <a:solidFill>
                            <a:srgbClr val="585958"/>
                          </a:solidFill>
                          <a:effectLst/>
                          <a:latin typeface="Arial Narrow" panose="020B0606020202030204" pitchFamily="34" charset="0"/>
                        </a:rPr>
                        <a:t>Poor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9080">
                <a:tc>
                  <a:txBody>
                    <a:bodyPr/>
                    <a:lstStyle/>
                    <a:p>
                      <a:pPr algn="ctr" rtl="0" fontAlgn="b"/>
                      <a:r>
                        <a:rPr lang="fr-FR" sz="1600" b="1" i="0" u="none" strike="noStrike">
                          <a:solidFill>
                            <a:srgbClr val="585958"/>
                          </a:solidFill>
                          <a:effectLst/>
                          <a:latin typeface="Arial Narrow" panose="020B0606020202030204" pitchFamily="34" charset="0"/>
                        </a:rPr>
                        <a:t>East Africa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600" b="0" i="0" u="none" strike="noStrike">
                          <a:solidFill>
                            <a:srgbClr val="585958"/>
                          </a:solidFill>
                          <a:effectLst/>
                          <a:latin typeface="Arial Narrow" panose="020B0606020202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ru-RU" sz="1600" b="0" i="0" u="none" strike="noStrike">
                          <a:solidFill>
                            <a:srgbClr val="585958"/>
                          </a:solidFill>
                          <a:effectLst/>
                          <a:latin typeface="Arial Narrow" panose="020B0606020202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ru-RU" sz="1600" b="0" i="0" u="none" strike="noStrike">
                          <a:solidFill>
                            <a:srgbClr val="585958"/>
                          </a:solidFill>
                          <a:effectLst/>
                          <a:latin typeface="Arial Narrow" panose="020B0606020202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 xmlns:a16="http://schemas.microsoft.com/office/drawing/2014/main" val="10001"/>
                  </a:ext>
                </a:extLst>
              </a:tr>
              <a:tr h="259080">
                <a:tc>
                  <a:txBody>
                    <a:bodyPr/>
                    <a:lstStyle/>
                    <a:p>
                      <a:pPr algn="ctr" rtl="0" fontAlgn="b"/>
                      <a:r>
                        <a:rPr lang="fr-FR" sz="1600" b="1" i="0" u="none" strike="noStrike">
                          <a:solidFill>
                            <a:srgbClr val="585958"/>
                          </a:solidFill>
                          <a:effectLst/>
                          <a:latin typeface="Arial Narrow" panose="020B0606020202030204" pitchFamily="34" charset="0"/>
                        </a:rPr>
                        <a:t>W&amp;C Africa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600" b="0" i="0" u="none" strike="noStrike">
                          <a:solidFill>
                            <a:srgbClr val="585958"/>
                          </a:solidFill>
                          <a:effectLst/>
                          <a:latin typeface="Arial Narrow" panose="020B0606020202030204" pitchFamily="34" charset="0"/>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5CD"/>
                    </a:solidFill>
                  </a:tcPr>
                </a:tc>
                <a:tc>
                  <a:txBody>
                    <a:bodyPr/>
                    <a:lstStyle/>
                    <a:p>
                      <a:pPr algn="ctr" rtl="0" fontAlgn="b"/>
                      <a:r>
                        <a:rPr lang="ru-RU" sz="1600" b="0" i="0" u="none" strike="noStrike">
                          <a:solidFill>
                            <a:srgbClr val="585958"/>
                          </a:solidFill>
                          <a:effectLst/>
                          <a:latin typeface="Arial Narrow" panose="020B0606020202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102"/>
                    </a:solidFill>
                  </a:tcPr>
                </a:tc>
                <a:tc>
                  <a:txBody>
                    <a:bodyPr/>
                    <a:lstStyle/>
                    <a:p>
                      <a:pPr algn="ctr" rtl="0" fontAlgn="b"/>
                      <a:r>
                        <a:rPr lang="ru-RU" sz="1600" b="0" i="0" u="none" strike="noStrike">
                          <a:solidFill>
                            <a:srgbClr val="585958"/>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5"/>
                    </a:solidFill>
                  </a:tcPr>
                </a:tc>
                <a:extLst>
                  <a:ext uri="{0D108BD9-81ED-4DB2-BD59-A6C34878D82A}">
                    <a16:rowId xmlns="" xmlns:a16="http://schemas.microsoft.com/office/drawing/2014/main" val="10002"/>
                  </a:ext>
                </a:extLst>
              </a:tr>
              <a:tr h="259080">
                <a:tc>
                  <a:txBody>
                    <a:bodyPr/>
                    <a:lstStyle/>
                    <a:p>
                      <a:pPr algn="ctr" rtl="0" fontAlgn="b"/>
                      <a:r>
                        <a:rPr lang="fr-FR" sz="1600" b="1" i="0" u="none" strike="noStrike">
                          <a:solidFill>
                            <a:srgbClr val="585958"/>
                          </a:solidFill>
                          <a:effectLst/>
                          <a:latin typeface="Arial Narrow" panose="020B0606020202030204" pitchFamily="34" charset="0"/>
                        </a:rPr>
                        <a:t>MENA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600" b="0" i="0" u="none" strike="noStrike">
                          <a:solidFill>
                            <a:srgbClr val="585958"/>
                          </a:solidFill>
                          <a:effectLst/>
                          <a:latin typeface="Arial Narrow" panose="020B0606020202030204" pitchFamily="34" charset="0"/>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D9A"/>
                    </a:solidFill>
                  </a:tcPr>
                </a:tc>
                <a:tc>
                  <a:txBody>
                    <a:bodyPr/>
                    <a:lstStyle/>
                    <a:p>
                      <a:pPr algn="ctr" rtl="0" fontAlgn="b"/>
                      <a:r>
                        <a:rPr lang="ru-RU" sz="1600" b="0" i="0" u="none" strike="noStrike">
                          <a:solidFill>
                            <a:srgbClr val="585958"/>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AF"/>
                    </a:solidFill>
                  </a:tcPr>
                </a:tc>
                <a:tc>
                  <a:txBody>
                    <a:bodyPr/>
                    <a:lstStyle/>
                    <a:p>
                      <a:pPr algn="ctr" rtl="0" fontAlgn="b"/>
                      <a:r>
                        <a:rPr lang="ru-RU" sz="1600" b="0" i="0" u="none" strike="noStrike" dirty="0">
                          <a:solidFill>
                            <a:srgbClr val="585958"/>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5E8"/>
                    </a:solidFill>
                  </a:tcPr>
                </a:tc>
                <a:extLst>
                  <a:ext uri="{0D108BD9-81ED-4DB2-BD59-A6C34878D82A}">
                    <a16:rowId xmlns=""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60756587"/>
              </p:ext>
            </p:extLst>
          </p:nvPr>
        </p:nvGraphicFramePr>
        <p:xfrm>
          <a:off x="1345457" y="3031437"/>
          <a:ext cx="6172200" cy="1295400"/>
        </p:xfrm>
        <a:graphic>
          <a:graphicData uri="http://schemas.openxmlformats.org/drawingml/2006/table">
            <a:tbl>
              <a:tblPr/>
              <a:tblGrid>
                <a:gridCol w="1561029">
                  <a:extLst>
                    <a:ext uri="{9D8B030D-6E8A-4147-A177-3AD203B41FA5}">
                      <a16:colId xmlns="" xmlns:a16="http://schemas.microsoft.com/office/drawing/2014/main" val="20000"/>
                    </a:ext>
                  </a:extLst>
                </a:gridCol>
                <a:gridCol w="2253343">
                  <a:extLst>
                    <a:ext uri="{9D8B030D-6E8A-4147-A177-3AD203B41FA5}">
                      <a16:colId xmlns="" xmlns:a16="http://schemas.microsoft.com/office/drawing/2014/main" val="20001"/>
                    </a:ext>
                  </a:extLst>
                </a:gridCol>
                <a:gridCol w="2357828">
                  <a:extLst>
                    <a:ext uri="{9D8B030D-6E8A-4147-A177-3AD203B41FA5}">
                      <a16:colId xmlns="" xmlns:a16="http://schemas.microsoft.com/office/drawing/2014/main" val="20002"/>
                    </a:ext>
                  </a:extLst>
                </a:gridCol>
              </a:tblGrid>
              <a:tr h="518160">
                <a:tc>
                  <a:txBody>
                    <a:bodyPr/>
                    <a:lstStyle/>
                    <a:p>
                      <a:pPr algn="ctr" rtl="0" fontAlgn="b"/>
                      <a:r>
                        <a:rPr lang="ru-RU" sz="1600" b="0" i="0" u="none" strike="noStrike" dirty="0">
                          <a:solidFill>
                            <a:srgbClr val="58585A"/>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58585A"/>
                          </a:solidFill>
                          <a:effectLst/>
                          <a:latin typeface="Arial Narrow" panose="020B0606020202030204" pitchFamily="34" charset="0"/>
                        </a:rPr>
                        <a:t>Typically use </a:t>
                      </a:r>
                      <a:r>
                        <a:rPr lang="en-US" sz="1600" b="1" i="0" u="none" strike="noStrike" dirty="0">
                          <a:solidFill>
                            <a:srgbClr val="58585A"/>
                          </a:solidFill>
                          <a:effectLst/>
                          <a:latin typeface="Arial Narrow" panose="020B0606020202030204" pitchFamily="34" charset="0"/>
                        </a:rPr>
                        <a:t>only sustainable </a:t>
                      </a:r>
                      <a:r>
                        <a:rPr lang="en-US" sz="1600" b="1" i="0" u="none" strike="noStrike" dirty="0" smtClean="0">
                          <a:solidFill>
                            <a:srgbClr val="58585A"/>
                          </a:solidFill>
                          <a:effectLst/>
                          <a:latin typeface="Arial Narrow" panose="020B0606020202030204" pitchFamily="34" charset="0"/>
                        </a:rPr>
                        <a:t>food sources</a:t>
                      </a:r>
                      <a:endParaRPr lang="en-US" sz="1600" b="1" i="0" u="none" strike="noStrike" dirty="0">
                        <a:solidFill>
                          <a:srgbClr val="58585A"/>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600" b="1" i="0" u="none" strike="noStrike" dirty="0" err="1">
                          <a:solidFill>
                            <a:srgbClr val="58585A"/>
                          </a:solidFill>
                          <a:effectLst/>
                          <a:latin typeface="Arial Narrow" panose="020B0606020202030204" pitchFamily="34" charset="0"/>
                        </a:rPr>
                        <a:t>Typically</a:t>
                      </a:r>
                      <a:r>
                        <a:rPr lang="fr-FR" sz="1600" b="1" i="0" u="none" strike="noStrike" dirty="0">
                          <a:solidFill>
                            <a:srgbClr val="58585A"/>
                          </a:solidFill>
                          <a:effectLst/>
                          <a:latin typeface="Arial Narrow" panose="020B0606020202030204" pitchFamily="34" charset="0"/>
                        </a:rPr>
                        <a:t> use </a:t>
                      </a:r>
                      <a:r>
                        <a:rPr lang="fr-FR" sz="1600" b="1" i="0" u="none" strike="noStrike" dirty="0" err="1">
                          <a:solidFill>
                            <a:srgbClr val="58585A"/>
                          </a:solidFill>
                          <a:effectLst/>
                          <a:latin typeface="Arial Narrow" panose="020B0606020202030204" pitchFamily="34" charset="0"/>
                        </a:rPr>
                        <a:t>unsustainable</a:t>
                      </a:r>
                      <a:r>
                        <a:rPr lang="fr-FR" sz="1600" b="1" i="0" u="none" strike="noStrike" dirty="0">
                          <a:solidFill>
                            <a:srgbClr val="58585A"/>
                          </a:solidFill>
                          <a:effectLst/>
                          <a:latin typeface="Arial Narrow" panose="020B0606020202030204" pitchFamily="34" charset="0"/>
                        </a:rPr>
                        <a:t> </a:t>
                      </a:r>
                      <a:r>
                        <a:rPr lang="fr-FR" sz="1600" b="1" i="0" u="none" strike="noStrike" dirty="0" err="1" smtClean="0">
                          <a:solidFill>
                            <a:srgbClr val="58585A"/>
                          </a:solidFill>
                          <a:effectLst/>
                          <a:latin typeface="Arial Narrow" panose="020B0606020202030204" pitchFamily="34" charset="0"/>
                        </a:rPr>
                        <a:t>food</a:t>
                      </a:r>
                      <a:r>
                        <a:rPr lang="fr-FR" sz="1600" b="1" i="0" u="none" strike="noStrike" dirty="0" smtClean="0">
                          <a:solidFill>
                            <a:srgbClr val="58585A"/>
                          </a:solidFill>
                          <a:effectLst/>
                          <a:latin typeface="Arial Narrow" panose="020B0606020202030204" pitchFamily="34" charset="0"/>
                        </a:rPr>
                        <a:t> sources</a:t>
                      </a:r>
                      <a:endParaRPr lang="fr-FR" sz="1600" b="1" i="0" u="none" strike="noStrike" dirty="0">
                        <a:solidFill>
                          <a:srgbClr val="58585A"/>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9080">
                <a:tc>
                  <a:txBody>
                    <a:bodyPr/>
                    <a:lstStyle/>
                    <a:p>
                      <a:pPr algn="ctr" rtl="0" fontAlgn="b"/>
                      <a:r>
                        <a:rPr lang="fr-FR" sz="1600" b="1" i="0" u="none" strike="noStrike">
                          <a:solidFill>
                            <a:srgbClr val="58585A"/>
                          </a:solidFill>
                          <a:effectLst/>
                          <a:latin typeface="Arial Narrow" panose="020B0606020202030204" pitchFamily="34" charset="0"/>
                        </a:rPr>
                        <a:t>East Africa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600" b="0" i="0" u="none" strike="noStrike">
                          <a:solidFill>
                            <a:srgbClr val="58585A"/>
                          </a:solidFill>
                          <a:effectLst/>
                          <a:latin typeface="Arial Narrow" panose="020B0606020202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ru-RU" sz="1600" b="0" i="0" u="none" strike="noStrike">
                          <a:solidFill>
                            <a:srgbClr val="58585A"/>
                          </a:solidFill>
                          <a:effectLst/>
                          <a:latin typeface="Arial Narrow" panose="020B0606020202030204" pitchFamily="34" charset="0"/>
                        </a:rPr>
                        <a:t>40.00%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 xmlns:a16="http://schemas.microsoft.com/office/drawing/2014/main" val="10001"/>
                  </a:ext>
                </a:extLst>
              </a:tr>
              <a:tr h="259080">
                <a:tc>
                  <a:txBody>
                    <a:bodyPr/>
                    <a:lstStyle/>
                    <a:p>
                      <a:pPr algn="ctr" rtl="0" fontAlgn="b"/>
                      <a:r>
                        <a:rPr lang="fr-FR" sz="1600" b="1" i="0" u="none" strike="noStrike">
                          <a:solidFill>
                            <a:srgbClr val="58585A"/>
                          </a:solidFill>
                          <a:effectLst/>
                          <a:latin typeface="Arial Narrow" panose="020B0606020202030204" pitchFamily="34" charset="0"/>
                        </a:rPr>
                        <a:t>W&amp;C Africa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600" b="0" i="0" u="none" strike="noStrike">
                          <a:solidFill>
                            <a:srgbClr val="58585A"/>
                          </a:solidFill>
                          <a:effectLst/>
                          <a:latin typeface="Arial Narrow" panose="020B0606020202030204" pitchFamily="34" charset="0"/>
                        </a:rPr>
                        <a:t>74.10%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CE9C"/>
                    </a:solidFill>
                  </a:tcPr>
                </a:tc>
                <a:tc>
                  <a:txBody>
                    <a:bodyPr/>
                    <a:lstStyle/>
                    <a:p>
                      <a:pPr algn="ctr" rtl="0" fontAlgn="b"/>
                      <a:r>
                        <a:rPr lang="ru-RU" sz="1600" b="0" i="0" u="none" strike="noStrike">
                          <a:solidFill>
                            <a:srgbClr val="58585A"/>
                          </a:solidFill>
                          <a:effectLst/>
                          <a:latin typeface="Arial Narrow" panose="020B0606020202030204" pitchFamily="34" charset="0"/>
                        </a:rPr>
                        <a:t>25.90%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9DB"/>
                    </a:solidFill>
                  </a:tcPr>
                </a:tc>
                <a:extLst>
                  <a:ext uri="{0D108BD9-81ED-4DB2-BD59-A6C34878D82A}">
                    <a16:rowId xmlns="" xmlns:a16="http://schemas.microsoft.com/office/drawing/2014/main" val="10002"/>
                  </a:ext>
                </a:extLst>
              </a:tr>
              <a:tr h="259080">
                <a:tc>
                  <a:txBody>
                    <a:bodyPr/>
                    <a:lstStyle/>
                    <a:p>
                      <a:pPr algn="ctr" rtl="0" fontAlgn="b"/>
                      <a:r>
                        <a:rPr lang="fr-FR" sz="1600" b="1" i="0" u="none" strike="noStrike">
                          <a:solidFill>
                            <a:srgbClr val="58585A"/>
                          </a:solidFill>
                          <a:effectLst/>
                          <a:latin typeface="Arial Narrow" panose="020B0606020202030204" pitchFamily="34" charset="0"/>
                        </a:rPr>
                        <a:t>MENA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600" b="0" i="0" u="none" strike="noStrike">
                          <a:solidFill>
                            <a:srgbClr val="58585A"/>
                          </a:solidFill>
                          <a:effectLst/>
                          <a:latin typeface="Arial Narrow" panose="020B0606020202030204" pitchFamily="34" charset="0"/>
                        </a:rPr>
                        <a:t>71.90%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D5AB"/>
                    </a:solidFill>
                  </a:tcPr>
                </a:tc>
                <a:tc>
                  <a:txBody>
                    <a:bodyPr/>
                    <a:lstStyle/>
                    <a:p>
                      <a:pPr algn="ctr" rtl="0" fontAlgn="b"/>
                      <a:r>
                        <a:rPr lang="ru-RU" sz="1600" b="0" i="0" u="none" strike="noStrike" dirty="0">
                          <a:solidFill>
                            <a:srgbClr val="58585A"/>
                          </a:solidFill>
                          <a:effectLst/>
                          <a:latin typeface="Arial Narrow" panose="020B0606020202030204" pitchFamily="34" charset="0"/>
                        </a:rPr>
                        <a:t>28.10%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A"/>
                    </a:solidFill>
                  </a:tcPr>
                </a:tc>
                <a:extLst>
                  <a:ext uri="{0D108BD9-81ED-4DB2-BD59-A6C34878D82A}">
                    <a16:rowId xmlns="" xmlns:a16="http://schemas.microsoft.com/office/drawing/2014/main" val="10003"/>
                  </a:ext>
                </a:extLst>
              </a:tr>
            </a:tbl>
          </a:graphicData>
        </a:graphic>
      </p:graphicFrame>
      <p:sp>
        <p:nvSpPr>
          <p:cNvPr id="7" name="TextBox 6"/>
          <p:cNvSpPr txBox="1"/>
          <p:nvPr/>
        </p:nvSpPr>
        <p:spPr>
          <a:xfrm>
            <a:off x="7842226" y="5506234"/>
            <a:ext cx="1463040" cy="738664"/>
          </a:xfrm>
          <a:prstGeom prst="rect">
            <a:avLst/>
          </a:prstGeom>
          <a:noFill/>
        </p:spPr>
        <p:txBody>
          <a:bodyPr wrap="square" rtlCol="0">
            <a:spAutoFit/>
          </a:bodyPr>
          <a:lstStyle/>
          <a:p>
            <a:r>
              <a:rPr lang="en-GB" sz="1400" dirty="0">
                <a:solidFill>
                  <a:srgbClr val="58585A"/>
                </a:solidFill>
                <a:latin typeface="Arial Narrow" panose="020B0606020202030204" pitchFamily="34" charset="0"/>
              </a:rPr>
              <a:t>*</a:t>
            </a:r>
            <a:r>
              <a:rPr lang="en-GB" sz="1400" dirty="0" smtClean="0">
                <a:solidFill>
                  <a:srgbClr val="58585A"/>
                </a:solidFill>
                <a:latin typeface="Arial Narrow" panose="020B0606020202030204" pitchFamily="34" charset="0"/>
              </a:rPr>
              <a:t>Calculated using standard WFP guidance</a:t>
            </a:r>
            <a:endParaRPr lang="ru-RU" sz="14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1609880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a:t>
            </a:r>
            <a:r>
              <a:rPr lang="en-US" sz="3200" dirty="0" smtClean="0"/>
              <a:t>– Gender </a:t>
            </a:r>
            <a:br>
              <a:rPr lang="en-US" sz="3200" dirty="0" smtClean="0"/>
            </a:br>
            <a:r>
              <a:rPr lang="en-US" sz="1800" dirty="0" smtClean="0"/>
              <a:t>Comparison of Male and Female respondents in Tripoli and </a:t>
            </a:r>
            <a:r>
              <a:rPr lang="en-US" sz="1800" dirty="0" err="1" smtClean="0"/>
              <a:t>Misrata</a:t>
            </a:r>
            <a:endParaRPr lang="en-US" sz="1800" dirty="0"/>
          </a:p>
        </p:txBody>
      </p:sp>
      <p:sp>
        <p:nvSpPr>
          <p:cNvPr id="4" name="TextBox 3">
            <a:extLst>
              <a:ext uri="{FF2B5EF4-FFF2-40B4-BE49-F238E27FC236}">
                <a16:creationId xmlns="" xmlns:a16="http://schemas.microsoft.com/office/drawing/2014/main" id="{93F886DB-456F-42D5-9352-5ECEF81724ED}"/>
              </a:ext>
            </a:extLst>
          </p:cNvPr>
          <p:cNvSpPr txBox="1"/>
          <p:nvPr/>
        </p:nvSpPr>
        <p:spPr>
          <a:xfrm>
            <a:off x="386176" y="1311215"/>
            <a:ext cx="8430020" cy="5262979"/>
          </a:xfrm>
          <a:prstGeom prst="rect">
            <a:avLst/>
          </a:prstGeom>
          <a:noFill/>
        </p:spPr>
        <p:txBody>
          <a:bodyPr wrap="square" rtlCol="0">
            <a:spAutoFit/>
          </a:bodyPr>
          <a:lstStyle/>
          <a:p>
            <a:r>
              <a:rPr lang="en-US" sz="2000" b="1" dirty="0" smtClean="0">
                <a:solidFill>
                  <a:srgbClr val="585958"/>
                </a:solidFill>
                <a:latin typeface="Arial Narrow" panose="020B0606020202030204" pitchFamily="34" charset="0"/>
              </a:rPr>
              <a:t>Food security</a:t>
            </a:r>
          </a:p>
          <a:p>
            <a:pPr marL="342900" indent="-342900">
              <a:buFont typeface="Arial" panose="020B0604020202020204" pitchFamily="34" charset="0"/>
              <a:buChar char="•"/>
            </a:pPr>
            <a:r>
              <a:rPr lang="en-US" dirty="0" smtClean="0">
                <a:solidFill>
                  <a:srgbClr val="585958"/>
                </a:solidFill>
                <a:latin typeface="Arial Narrow" panose="020B0606020202030204" pitchFamily="34" charset="0"/>
              </a:rPr>
              <a:t>A higher % of women reported using </a:t>
            </a:r>
            <a:r>
              <a:rPr lang="en-US" b="1" dirty="0" smtClean="0">
                <a:solidFill>
                  <a:srgbClr val="585958"/>
                </a:solidFill>
                <a:latin typeface="Arial Narrow" panose="020B0606020202030204" pitchFamily="34" charset="0"/>
              </a:rPr>
              <a:t>unsustainable food sources </a:t>
            </a:r>
            <a:r>
              <a:rPr lang="en-US" dirty="0" smtClean="0">
                <a:solidFill>
                  <a:srgbClr val="585958"/>
                </a:solidFill>
                <a:latin typeface="Arial Narrow" panose="020B0606020202030204" pitchFamily="34" charset="0"/>
              </a:rPr>
              <a:t>(M: 27%, F: 39%)</a:t>
            </a:r>
          </a:p>
          <a:p>
            <a:pPr marL="1257300" lvl="2" indent="-342900">
              <a:buFont typeface="Arial" panose="020B0604020202020204" pitchFamily="34" charset="0"/>
              <a:buChar char="•"/>
            </a:pPr>
            <a:r>
              <a:rPr lang="en-US" dirty="0" smtClean="0">
                <a:solidFill>
                  <a:srgbClr val="585958"/>
                </a:solidFill>
                <a:latin typeface="Arial Narrow" panose="020B0606020202030204" pitchFamily="34" charset="0"/>
              </a:rPr>
              <a:t>Rely more on </a:t>
            </a:r>
            <a:r>
              <a:rPr lang="en-US" b="1" dirty="0" smtClean="0">
                <a:solidFill>
                  <a:srgbClr val="585958"/>
                </a:solidFill>
                <a:latin typeface="Arial Narrow" panose="020B0606020202030204" pitchFamily="34" charset="0"/>
              </a:rPr>
              <a:t>credit</a:t>
            </a:r>
            <a:r>
              <a:rPr lang="en-US" dirty="0" smtClean="0">
                <a:solidFill>
                  <a:srgbClr val="585958"/>
                </a:solidFill>
                <a:latin typeface="Arial Narrow" panose="020B0606020202030204" pitchFamily="34" charset="0"/>
              </a:rPr>
              <a:t> and less on cash for buying food, compared to men</a:t>
            </a:r>
          </a:p>
          <a:p>
            <a:r>
              <a:rPr lang="en-US" dirty="0" smtClean="0">
                <a:solidFill>
                  <a:srgbClr val="585958"/>
                </a:solidFill>
                <a:latin typeface="Arial Narrow" panose="020B0606020202030204" pitchFamily="34" charset="0"/>
              </a:rPr>
              <a:t>			</a:t>
            </a:r>
          </a:p>
          <a:p>
            <a:r>
              <a:rPr lang="en-US" b="1" dirty="0">
                <a:solidFill>
                  <a:srgbClr val="585958"/>
                </a:solidFill>
                <a:latin typeface="Arial Narrow" panose="020B0606020202030204" pitchFamily="34" charset="0"/>
              </a:rPr>
              <a:t>	</a:t>
            </a:r>
            <a:r>
              <a:rPr lang="en-US" b="1" dirty="0" smtClean="0">
                <a:solidFill>
                  <a:srgbClr val="585958"/>
                </a:solidFill>
                <a:latin typeface="Arial Narrow" panose="020B0606020202030204" pitchFamily="34" charset="0"/>
              </a:rPr>
              <a:t>				Food consumption score (FCS), by gender</a:t>
            </a:r>
          </a:p>
          <a:p>
            <a:r>
              <a:rPr lang="en-US" sz="2000" b="1" dirty="0" smtClean="0">
                <a:solidFill>
                  <a:srgbClr val="585958"/>
                </a:solidFill>
                <a:latin typeface="Arial Narrow" panose="020B0606020202030204" pitchFamily="34" charset="0"/>
              </a:rPr>
              <a:t>								</a:t>
            </a:r>
          </a:p>
          <a:p>
            <a:endParaRPr lang="en-US" sz="2000" b="1" dirty="0">
              <a:solidFill>
                <a:srgbClr val="585958"/>
              </a:solidFill>
              <a:latin typeface="Arial Narrow" panose="020B0606020202030204" pitchFamily="34" charset="0"/>
            </a:endParaRPr>
          </a:p>
          <a:p>
            <a:endParaRPr lang="en-US" sz="2000" b="1" dirty="0" smtClean="0">
              <a:solidFill>
                <a:srgbClr val="585958"/>
              </a:solidFill>
              <a:latin typeface="Arial Narrow" panose="020B0606020202030204" pitchFamily="34" charset="0"/>
            </a:endParaRPr>
          </a:p>
          <a:p>
            <a:r>
              <a:rPr lang="en-US" sz="2000" b="1" dirty="0" smtClean="0">
                <a:solidFill>
                  <a:srgbClr val="585958"/>
                </a:solidFill>
                <a:latin typeface="Arial Narrow" panose="020B0606020202030204" pitchFamily="34" charset="0"/>
              </a:rPr>
              <a:t>Shelter</a:t>
            </a:r>
            <a:endParaRPr lang="en-US" sz="2000" dirty="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Women are less likely to live in </a:t>
            </a:r>
            <a:r>
              <a:rPr lang="en-US" b="1" dirty="0" smtClean="0">
                <a:solidFill>
                  <a:srgbClr val="585958"/>
                </a:solidFill>
                <a:latin typeface="Arial Narrow" panose="020B0606020202030204" pitchFamily="34" charset="0"/>
              </a:rPr>
              <a:t>substandard shelter types </a:t>
            </a:r>
            <a:r>
              <a:rPr lang="en-US" dirty="0" smtClean="0">
                <a:solidFill>
                  <a:srgbClr val="585958"/>
                </a:solidFill>
                <a:latin typeface="Arial Narrow" panose="020B0606020202030204" pitchFamily="34" charset="0"/>
              </a:rPr>
              <a:t>than </a:t>
            </a:r>
            <a:r>
              <a:rPr lang="en-US" dirty="0">
                <a:solidFill>
                  <a:srgbClr val="585958"/>
                </a:solidFill>
                <a:latin typeface="Arial Narrow" panose="020B0606020202030204" pitchFamily="34" charset="0"/>
              </a:rPr>
              <a:t>men (M: </a:t>
            </a:r>
            <a:r>
              <a:rPr lang="en-US" dirty="0" smtClean="0">
                <a:solidFill>
                  <a:srgbClr val="585958"/>
                </a:solidFill>
                <a:latin typeface="Arial Narrow" panose="020B0606020202030204" pitchFamily="34" charset="0"/>
              </a:rPr>
              <a:t>34%,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20%)</a:t>
            </a:r>
            <a:endParaRPr lang="en-US" dirty="0">
              <a:solidFill>
                <a:srgbClr val="585958"/>
              </a:solidFill>
              <a:latin typeface="Arial Narrow" panose="020B0606020202030204" pitchFamily="34" charset="0"/>
            </a:endParaRPr>
          </a:p>
          <a:p>
            <a:pPr marL="1200150" lvl="2" indent="-285750">
              <a:buFont typeface="Arial" panose="020B0604020202020204" pitchFamily="34" charset="0"/>
              <a:buChar char="•"/>
            </a:pPr>
            <a:r>
              <a:rPr lang="en-US" dirty="0" smtClean="0">
                <a:solidFill>
                  <a:srgbClr val="585958"/>
                </a:solidFill>
                <a:latin typeface="Arial Narrow" panose="020B0606020202030204" pitchFamily="34" charset="0"/>
              </a:rPr>
              <a:t>But more likely to live in </a:t>
            </a:r>
            <a:r>
              <a:rPr lang="en-US" b="1" dirty="0" smtClean="0">
                <a:solidFill>
                  <a:srgbClr val="585958"/>
                </a:solidFill>
                <a:latin typeface="Arial Narrow" panose="020B0606020202030204" pitchFamily="34" charset="0"/>
              </a:rPr>
              <a:t>damaged </a:t>
            </a:r>
            <a:r>
              <a:rPr lang="en-US" b="1" dirty="0">
                <a:solidFill>
                  <a:srgbClr val="585958"/>
                </a:solidFill>
                <a:latin typeface="Arial Narrow" panose="020B0606020202030204" pitchFamily="34" charset="0"/>
              </a:rPr>
              <a:t>shelters </a:t>
            </a:r>
            <a:r>
              <a:rPr lang="en-US" dirty="0">
                <a:solidFill>
                  <a:srgbClr val="585958"/>
                </a:solidFill>
                <a:latin typeface="Arial Narrow" panose="020B0606020202030204" pitchFamily="34" charset="0"/>
              </a:rPr>
              <a:t>(M: </a:t>
            </a:r>
            <a:r>
              <a:rPr lang="en-US" dirty="0" smtClean="0">
                <a:solidFill>
                  <a:srgbClr val="585958"/>
                </a:solidFill>
                <a:latin typeface="Arial Narrow" panose="020B0606020202030204" pitchFamily="34" charset="0"/>
              </a:rPr>
              <a:t>41%,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59%)</a:t>
            </a:r>
          </a:p>
          <a:p>
            <a:pPr marL="285750" indent="-285750">
              <a:buFont typeface="Arial" panose="020B0604020202020204" pitchFamily="34" charset="0"/>
              <a:buChar char="•"/>
            </a:pPr>
            <a:endParaRPr lang="en-US" dirty="0" smtClean="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Women reported </a:t>
            </a:r>
            <a:r>
              <a:rPr lang="en-US" b="1" dirty="0" smtClean="0">
                <a:solidFill>
                  <a:srgbClr val="585958"/>
                </a:solidFill>
                <a:latin typeface="Arial Narrow" panose="020B0606020202030204" pitchFamily="34" charset="0"/>
              </a:rPr>
              <a:t>overcrowding</a:t>
            </a:r>
            <a:r>
              <a:rPr lang="en-US" dirty="0" smtClean="0">
                <a:solidFill>
                  <a:srgbClr val="585958"/>
                </a:solidFill>
                <a:latin typeface="Arial Narrow" panose="020B0606020202030204" pitchFamily="34" charset="0"/>
              </a:rPr>
              <a:t> and </a:t>
            </a:r>
            <a:r>
              <a:rPr lang="en-US" b="1" dirty="0" smtClean="0">
                <a:solidFill>
                  <a:srgbClr val="585958"/>
                </a:solidFill>
                <a:latin typeface="Arial Narrow" panose="020B0606020202030204" pitchFamily="34" charset="0"/>
              </a:rPr>
              <a:t>insecurity</a:t>
            </a:r>
            <a:r>
              <a:rPr lang="en-US" dirty="0" smtClean="0">
                <a:solidFill>
                  <a:srgbClr val="585958"/>
                </a:solidFill>
                <a:latin typeface="Arial Narrow" panose="020B0606020202030204" pitchFamily="34" charset="0"/>
              </a:rPr>
              <a:t> as shelter-related concerns more than men</a:t>
            </a:r>
          </a:p>
          <a:p>
            <a:pPr marL="285750" indent="-285750">
              <a:buFont typeface="Arial" panose="020B0604020202020204" pitchFamily="34" charset="0"/>
              <a:buChar char="•"/>
            </a:pPr>
            <a:endParaRPr lang="en-US" dirty="0" smtClean="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A higher % of women reported </a:t>
            </a:r>
            <a:r>
              <a:rPr lang="en-US" b="1" dirty="0" smtClean="0">
                <a:solidFill>
                  <a:srgbClr val="585958"/>
                </a:solidFill>
                <a:latin typeface="Arial Narrow" panose="020B0606020202030204" pitchFamily="34" charset="0"/>
              </a:rPr>
              <a:t>challenges accessing shelter </a:t>
            </a:r>
            <a:r>
              <a:rPr lang="en-US" dirty="0">
                <a:solidFill>
                  <a:srgbClr val="585958"/>
                </a:solidFill>
                <a:latin typeface="Arial Narrow" panose="020B0606020202030204" pitchFamily="34" charset="0"/>
              </a:rPr>
              <a:t>(M: </a:t>
            </a:r>
            <a:r>
              <a:rPr lang="en-US" dirty="0" smtClean="0">
                <a:solidFill>
                  <a:srgbClr val="585958"/>
                </a:solidFill>
                <a:latin typeface="Arial Narrow" panose="020B0606020202030204" pitchFamily="34" charset="0"/>
              </a:rPr>
              <a:t>70%,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83%)</a:t>
            </a:r>
            <a:endParaRPr lang="en-US" b="1" dirty="0" smtClean="0">
              <a:solidFill>
                <a:srgbClr val="585958"/>
              </a:solidFill>
              <a:latin typeface="Arial Narrow" panose="020B0606020202030204" pitchFamily="34" charset="0"/>
            </a:endParaRPr>
          </a:p>
          <a:p>
            <a:pPr marL="1200150" lvl="2" indent="-285750">
              <a:buFont typeface="Arial" panose="020B0604020202020204" pitchFamily="34" charset="0"/>
              <a:buChar char="•"/>
            </a:pPr>
            <a:r>
              <a:rPr lang="en-US" dirty="0" smtClean="0">
                <a:solidFill>
                  <a:srgbClr val="585958"/>
                </a:solidFill>
                <a:latin typeface="Arial Narrow" panose="020B0606020202030204" pitchFamily="34" charset="0"/>
              </a:rPr>
              <a:t>Mostly due to </a:t>
            </a:r>
            <a:r>
              <a:rPr lang="en-US" b="1" dirty="0" smtClean="0">
                <a:solidFill>
                  <a:srgbClr val="585958"/>
                </a:solidFill>
                <a:latin typeface="Arial Narrow" panose="020B0606020202030204" pitchFamily="34" charset="0"/>
              </a:rPr>
              <a:t>lack of money </a:t>
            </a:r>
            <a:r>
              <a:rPr lang="en-US" dirty="0">
                <a:solidFill>
                  <a:srgbClr val="585958"/>
                </a:solidFill>
                <a:latin typeface="Arial Narrow" panose="020B0606020202030204" pitchFamily="34" charset="0"/>
              </a:rPr>
              <a:t>(M: </a:t>
            </a:r>
            <a:r>
              <a:rPr lang="en-US" dirty="0" smtClean="0">
                <a:solidFill>
                  <a:srgbClr val="585958"/>
                </a:solidFill>
                <a:latin typeface="Arial Narrow" panose="020B0606020202030204" pitchFamily="34" charset="0"/>
              </a:rPr>
              <a:t>38%,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60%)</a:t>
            </a:r>
            <a:endParaRPr lang="en-US" dirty="0">
              <a:solidFill>
                <a:srgbClr val="585958"/>
              </a:solidFill>
              <a:latin typeface="Arial Narrow" panose="020B0606020202030204" pitchFamily="34" charset="0"/>
            </a:endParaRPr>
          </a:p>
          <a:p>
            <a:pPr marL="285750" indent="-285750">
              <a:buFont typeface="Arial" panose="020B0604020202020204" pitchFamily="34" charset="0"/>
              <a:buChar char="•"/>
            </a:pPr>
            <a:endParaRPr lang="en-US" sz="2000" dirty="0">
              <a:solidFill>
                <a:srgbClr val="585958"/>
              </a:solidFill>
              <a:latin typeface="Arial Narrow" panose="020B0606020202030204" pitchFamily="34" charset="0"/>
            </a:endParaRPr>
          </a:p>
          <a:p>
            <a:endParaRPr lang="en-US" dirty="0">
              <a:solidFill>
                <a:srgbClr val="585958"/>
              </a:solidFill>
              <a:latin typeface="Arial Narrow" panose="020B0606020202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71499834"/>
              </p:ext>
            </p:extLst>
          </p:nvPr>
        </p:nvGraphicFramePr>
        <p:xfrm>
          <a:off x="2688302" y="2772686"/>
          <a:ext cx="3825768" cy="754380"/>
        </p:xfrm>
        <a:graphic>
          <a:graphicData uri="http://schemas.openxmlformats.org/drawingml/2006/table">
            <a:tbl>
              <a:tblPr/>
              <a:tblGrid>
                <a:gridCol w="956442">
                  <a:extLst>
                    <a:ext uri="{9D8B030D-6E8A-4147-A177-3AD203B41FA5}">
                      <a16:colId xmlns="" xmlns:a16="http://schemas.microsoft.com/office/drawing/2014/main" val="20000"/>
                    </a:ext>
                  </a:extLst>
                </a:gridCol>
                <a:gridCol w="956442">
                  <a:extLst>
                    <a:ext uri="{9D8B030D-6E8A-4147-A177-3AD203B41FA5}">
                      <a16:colId xmlns="" xmlns:a16="http://schemas.microsoft.com/office/drawing/2014/main" val="20001"/>
                    </a:ext>
                  </a:extLst>
                </a:gridCol>
                <a:gridCol w="956442">
                  <a:extLst>
                    <a:ext uri="{9D8B030D-6E8A-4147-A177-3AD203B41FA5}">
                      <a16:colId xmlns="" xmlns:a16="http://schemas.microsoft.com/office/drawing/2014/main" val="20002"/>
                    </a:ext>
                  </a:extLst>
                </a:gridCol>
                <a:gridCol w="956442">
                  <a:extLst>
                    <a:ext uri="{9D8B030D-6E8A-4147-A177-3AD203B41FA5}">
                      <a16:colId xmlns="" xmlns:a16="http://schemas.microsoft.com/office/drawing/2014/main" val="20003"/>
                    </a:ext>
                  </a:extLst>
                </a:gridCol>
              </a:tblGrid>
              <a:tr h="182880">
                <a:tc>
                  <a:txBody>
                    <a:bodyPr/>
                    <a:lstStyle/>
                    <a:p>
                      <a:pPr algn="ctr" fontAlgn="b"/>
                      <a:r>
                        <a:rPr lang="ru-RU" sz="1600" b="0" i="0" u="none" strike="noStrike" dirty="0">
                          <a:solidFill>
                            <a:srgbClr val="585958"/>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958"/>
                          </a:solidFill>
                          <a:effectLst/>
                          <a:latin typeface="Arial Narrow" panose="020B0606020202030204" pitchFamily="34" charset="0"/>
                        </a:rPr>
                        <a:t>Poor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958"/>
                          </a:solidFill>
                          <a:effectLst/>
                          <a:latin typeface="Arial Narrow" panose="020B0606020202030204" pitchFamily="34" charset="0"/>
                        </a:rPr>
                        <a:t>Borderline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585958"/>
                          </a:solidFill>
                          <a:effectLst/>
                          <a:latin typeface="Arial Narrow" panose="020B0606020202030204" pitchFamily="34" charset="0"/>
                        </a:rPr>
                        <a:t>Acceptable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82880">
                <a:tc>
                  <a:txBody>
                    <a:bodyPr/>
                    <a:lstStyle/>
                    <a:p>
                      <a:pPr algn="ctr" fontAlgn="b"/>
                      <a:r>
                        <a:rPr lang="fr-FR" sz="1600" b="1" i="0" u="none" strike="noStrike" dirty="0" err="1" smtClean="0">
                          <a:solidFill>
                            <a:srgbClr val="585958"/>
                          </a:solidFill>
                          <a:effectLst/>
                          <a:latin typeface="Arial Narrow" panose="020B0606020202030204" pitchFamily="34" charset="0"/>
                        </a:rPr>
                        <a:t>Women</a:t>
                      </a:r>
                      <a:endParaRPr lang="fr-FR" sz="1600" b="1"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dirty="0" smtClean="0">
                          <a:solidFill>
                            <a:srgbClr val="585958"/>
                          </a:solidFill>
                          <a:effectLst/>
                          <a:latin typeface="Arial Narrow" panose="020B0606020202030204" pitchFamily="34" charset="0"/>
                        </a:rPr>
                        <a:t>2</a:t>
                      </a:r>
                      <a:r>
                        <a:rPr lang="en-GB" sz="1600" b="0" i="0" u="none" strike="noStrike" dirty="0" smtClean="0">
                          <a:solidFill>
                            <a:srgbClr val="585958"/>
                          </a:solidFill>
                          <a:effectLst/>
                          <a:latin typeface="Arial Narrow" panose="020B0606020202030204" pitchFamily="34" charset="0"/>
                        </a:rPr>
                        <a:t>3</a:t>
                      </a:r>
                      <a:r>
                        <a:rPr lang="ru-RU" sz="1600" b="0" i="0" u="none" strike="noStrike" dirty="0" smtClean="0">
                          <a:solidFill>
                            <a:srgbClr val="585958"/>
                          </a:solidFill>
                          <a:effectLst/>
                          <a:latin typeface="Arial Narrow" panose="020B0606020202030204" pitchFamily="34" charset="0"/>
                        </a:rPr>
                        <a:t>%</a:t>
                      </a:r>
                      <a:endParaRPr lang="ru-RU" sz="1600" b="0"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ru-RU" sz="1600" b="0" i="0" u="none" strike="noStrike" dirty="0">
                          <a:solidFill>
                            <a:srgbClr val="585958"/>
                          </a:solidFill>
                          <a:effectLst/>
                          <a:latin typeface="Arial Narrow" panose="020B0606020202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600" b="0" i="0" u="none" strike="noStrike" dirty="0" smtClean="0">
                          <a:solidFill>
                            <a:srgbClr val="585958"/>
                          </a:solidFill>
                          <a:effectLst/>
                          <a:latin typeface="Arial Narrow" panose="020B0606020202030204" pitchFamily="34" charset="0"/>
                        </a:rPr>
                        <a:t>6</a:t>
                      </a:r>
                      <a:r>
                        <a:rPr lang="en-GB" sz="1600" b="0" i="0" u="none" strike="noStrike" dirty="0" smtClean="0">
                          <a:solidFill>
                            <a:srgbClr val="585958"/>
                          </a:solidFill>
                          <a:effectLst/>
                          <a:latin typeface="Arial Narrow" panose="020B0606020202030204" pitchFamily="34" charset="0"/>
                        </a:rPr>
                        <a:t>5</a:t>
                      </a:r>
                      <a:r>
                        <a:rPr lang="ru-RU" sz="1600" b="0" i="0" u="none" strike="noStrike" dirty="0" smtClean="0">
                          <a:solidFill>
                            <a:srgbClr val="585958"/>
                          </a:solidFill>
                          <a:effectLst/>
                          <a:latin typeface="Arial Narrow" panose="020B0606020202030204" pitchFamily="34" charset="0"/>
                        </a:rPr>
                        <a:t>%</a:t>
                      </a:r>
                      <a:endParaRPr lang="ru-RU" sz="1600" b="0"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1"/>
                  </a:ext>
                </a:extLst>
              </a:tr>
              <a:tr h="182880">
                <a:tc>
                  <a:txBody>
                    <a:bodyPr/>
                    <a:lstStyle/>
                    <a:p>
                      <a:pPr algn="ctr" fontAlgn="b"/>
                      <a:r>
                        <a:rPr lang="fr-FR" sz="1600" b="1" i="0" u="none" strike="noStrike" dirty="0" smtClean="0">
                          <a:solidFill>
                            <a:srgbClr val="585958"/>
                          </a:solidFill>
                          <a:effectLst/>
                          <a:latin typeface="Arial Narrow" panose="020B0606020202030204" pitchFamily="34" charset="0"/>
                        </a:rPr>
                        <a:t>Men</a:t>
                      </a:r>
                      <a:endParaRPr lang="fr-FR" sz="1600" b="1"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dirty="0" smtClean="0">
                          <a:solidFill>
                            <a:srgbClr val="585958"/>
                          </a:solidFill>
                          <a:effectLst/>
                          <a:latin typeface="Arial Narrow" panose="020B0606020202030204" pitchFamily="34" charset="0"/>
                        </a:rPr>
                        <a:t>1</a:t>
                      </a:r>
                      <a:r>
                        <a:rPr lang="en-GB" sz="1600" b="0" i="0" u="none" strike="noStrike" dirty="0" smtClean="0">
                          <a:solidFill>
                            <a:srgbClr val="585958"/>
                          </a:solidFill>
                          <a:effectLst/>
                          <a:latin typeface="Arial Narrow" panose="020B0606020202030204" pitchFamily="34" charset="0"/>
                        </a:rPr>
                        <a:t>1</a:t>
                      </a:r>
                      <a:r>
                        <a:rPr lang="ru-RU" sz="1600" b="0" i="0" u="none" strike="noStrike" dirty="0" smtClean="0">
                          <a:solidFill>
                            <a:srgbClr val="585958"/>
                          </a:solidFill>
                          <a:effectLst/>
                          <a:latin typeface="Arial Narrow" panose="020B0606020202030204" pitchFamily="34" charset="0"/>
                        </a:rPr>
                        <a:t>%</a:t>
                      </a:r>
                      <a:endParaRPr lang="ru-RU" sz="1600" b="0"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r" fontAlgn="b"/>
                      <a:r>
                        <a:rPr lang="ru-RU" sz="1600" b="0" i="0" u="none" strike="noStrike" dirty="0">
                          <a:solidFill>
                            <a:srgbClr val="585958"/>
                          </a:solidFill>
                          <a:effectLst/>
                          <a:latin typeface="Arial Narrow" panose="020B0606020202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ru-RU" sz="1600" b="0" i="0" u="none" strike="noStrike" dirty="0" smtClean="0">
                          <a:solidFill>
                            <a:srgbClr val="585958"/>
                          </a:solidFill>
                          <a:effectLst/>
                          <a:latin typeface="Arial Narrow" panose="020B0606020202030204" pitchFamily="34" charset="0"/>
                        </a:rPr>
                        <a:t>7</a:t>
                      </a:r>
                      <a:r>
                        <a:rPr lang="en-GB" sz="1600" b="0" i="0" u="none" strike="noStrike" dirty="0" smtClean="0">
                          <a:solidFill>
                            <a:srgbClr val="585958"/>
                          </a:solidFill>
                          <a:effectLst/>
                          <a:latin typeface="Arial Narrow" panose="020B0606020202030204" pitchFamily="34" charset="0"/>
                        </a:rPr>
                        <a:t>5</a:t>
                      </a:r>
                      <a:r>
                        <a:rPr lang="ru-RU" sz="1600" b="0" i="0" u="none" strike="noStrike" dirty="0" smtClean="0">
                          <a:solidFill>
                            <a:srgbClr val="585958"/>
                          </a:solidFill>
                          <a:effectLst/>
                          <a:latin typeface="Arial Narrow" panose="020B0606020202030204" pitchFamily="34" charset="0"/>
                        </a:rPr>
                        <a:t>%</a:t>
                      </a:r>
                      <a:endParaRPr lang="ru-RU" sz="1600" b="0"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8241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z="9600" dirty="0"/>
              <a:t>01</a:t>
            </a:r>
          </a:p>
        </p:txBody>
      </p:sp>
      <p:sp>
        <p:nvSpPr>
          <p:cNvPr id="3" name="Subtitle 2"/>
          <p:cNvSpPr>
            <a:spLocks noGrp="1"/>
          </p:cNvSpPr>
          <p:nvPr>
            <p:ph type="subTitle" idx="1"/>
          </p:nvPr>
        </p:nvSpPr>
        <p:spPr>
          <a:xfrm>
            <a:off x="4497651" y="2492947"/>
            <a:ext cx="2337864" cy="980977"/>
          </a:xfrm>
        </p:spPr>
        <p:txBody>
          <a:bodyPr/>
          <a:lstStyle/>
          <a:p>
            <a:r>
              <a:rPr lang="en-US" sz="4000" dirty="0"/>
              <a:t>Overview</a:t>
            </a:r>
            <a:endParaRPr lang="es-ES" sz="4000" dirty="0"/>
          </a:p>
        </p:txBody>
      </p:sp>
    </p:spTree>
    <p:extLst>
      <p:ext uri="{BB962C8B-B14F-4D97-AF65-F5344CB8AC3E}">
        <p14:creationId xmlns:p14="http://schemas.microsoft.com/office/powerpoint/2010/main" val="321891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 Gender</a:t>
            </a:r>
            <a:br>
              <a:rPr lang="en-US" sz="3200" dirty="0"/>
            </a:br>
            <a:r>
              <a:rPr lang="en-US" sz="1800" dirty="0" smtClean="0"/>
              <a:t>Comparison </a:t>
            </a:r>
            <a:r>
              <a:rPr lang="en-US" sz="1800" dirty="0"/>
              <a:t>of Male and Female respondents in Tripoli and </a:t>
            </a:r>
            <a:r>
              <a:rPr lang="en-US" sz="1800" dirty="0" err="1" smtClean="0"/>
              <a:t>Misrata</a:t>
            </a:r>
            <a:endParaRPr lang="en-US" sz="1800" dirty="0"/>
          </a:p>
        </p:txBody>
      </p:sp>
      <p:sp>
        <p:nvSpPr>
          <p:cNvPr id="4" name="TextBox 3">
            <a:extLst>
              <a:ext uri="{FF2B5EF4-FFF2-40B4-BE49-F238E27FC236}">
                <a16:creationId xmlns="" xmlns:a16="http://schemas.microsoft.com/office/drawing/2014/main" id="{93F886DB-456F-42D5-9352-5ECEF81724ED}"/>
              </a:ext>
            </a:extLst>
          </p:cNvPr>
          <p:cNvSpPr txBox="1"/>
          <p:nvPr/>
        </p:nvSpPr>
        <p:spPr>
          <a:xfrm>
            <a:off x="304896" y="1348800"/>
            <a:ext cx="8524144" cy="5509200"/>
          </a:xfrm>
          <a:prstGeom prst="rect">
            <a:avLst/>
          </a:prstGeom>
          <a:noFill/>
        </p:spPr>
        <p:txBody>
          <a:bodyPr wrap="square" rtlCol="0">
            <a:spAutoFit/>
          </a:bodyPr>
          <a:lstStyle/>
          <a:p>
            <a:endParaRPr lang="en-US" dirty="0" smtClean="0">
              <a:solidFill>
                <a:srgbClr val="585958"/>
              </a:solidFill>
              <a:latin typeface="Arial Narrow" panose="020B0606020202030204" pitchFamily="34" charset="0"/>
            </a:endParaRPr>
          </a:p>
          <a:p>
            <a:r>
              <a:rPr lang="en-US" dirty="0" smtClean="0">
                <a:solidFill>
                  <a:srgbClr val="585958"/>
                </a:solidFill>
                <a:latin typeface="Arial Narrow" panose="020B0606020202030204" pitchFamily="34" charset="0"/>
              </a:rPr>
              <a:t>			</a:t>
            </a:r>
          </a:p>
          <a:p>
            <a:r>
              <a:rPr lang="en-US" sz="2000" b="1" dirty="0" smtClean="0">
                <a:solidFill>
                  <a:srgbClr val="585958"/>
                </a:solidFill>
                <a:latin typeface="Arial Narrow" panose="020B0606020202030204" pitchFamily="34" charset="0"/>
              </a:rPr>
              <a:t>				</a:t>
            </a:r>
          </a:p>
          <a:p>
            <a:endParaRPr lang="en-US" sz="2000" b="1" dirty="0">
              <a:solidFill>
                <a:srgbClr val="585958"/>
              </a:solidFill>
              <a:latin typeface="Arial Narrow" panose="020B0606020202030204" pitchFamily="34" charset="0"/>
            </a:endParaRPr>
          </a:p>
          <a:p>
            <a:endParaRPr lang="en-US" sz="2000" b="1" dirty="0" smtClean="0">
              <a:solidFill>
                <a:srgbClr val="585958"/>
              </a:solidFill>
              <a:latin typeface="Arial Narrow" panose="020B0606020202030204" pitchFamily="34" charset="0"/>
            </a:endParaRPr>
          </a:p>
          <a:p>
            <a:endParaRPr lang="en-US" sz="2000" b="1" dirty="0" smtClean="0">
              <a:solidFill>
                <a:srgbClr val="585958"/>
              </a:solidFill>
              <a:latin typeface="Arial Narrow" panose="020B0606020202030204" pitchFamily="34" charset="0"/>
            </a:endParaRPr>
          </a:p>
          <a:p>
            <a:endParaRPr lang="en-US" sz="2000" b="1" dirty="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Women: </a:t>
            </a:r>
          </a:p>
          <a:p>
            <a:pPr marL="742950" lvl="1" indent="-285750">
              <a:buFont typeface="Arial" panose="020B0604020202020204" pitchFamily="34" charset="0"/>
              <a:buChar char="•"/>
            </a:pPr>
            <a:r>
              <a:rPr lang="en-US" dirty="0" smtClean="0">
                <a:solidFill>
                  <a:srgbClr val="585958"/>
                </a:solidFill>
                <a:latin typeface="Arial Narrow" panose="020B0606020202030204" pitchFamily="34" charset="0"/>
              </a:rPr>
              <a:t>received </a:t>
            </a:r>
            <a:r>
              <a:rPr lang="en-US" b="1" dirty="0" smtClean="0">
                <a:solidFill>
                  <a:srgbClr val="585958"/>
                </a:solidFill>
                <a:latin typeface="Arial Narrow" panose="020B0606020202030204" pitchFamily="34" charset="0"/>
              </a:rPr>
              <a:t>less income from work </a:t>
            </a:r>
          </a:p>
          <a:p>
            <a:pPr marL="1200150" lvl="2" indent="-285750">
              <a:buFont typeface="Arial" panose="020B0604020202020204" pitchFamily="34" charset="0"/>
              <a:buChar char="•"/>
            </a:pPr>
            <a:r>
              <a:rPr lang="en-US" dirty="0">
                <a:solidFill>
                  <a:srgbClr val="585958"/>
                </a:solidFill>
                <a:latin typeface="Arial Narrow" panose="020B0606020202030204" pitchFamily="34" charset="0"/>
              </a:rPr>
              <a:t>m</a:t>
            </a:r>
            <a:r>
              <a:rPr lang="en-US" dirty="0" smtClean="0">
                <a:solidFill>
                  <a:srgbClr val="585958"/>
                </a:solidFill>
                <a:latin typeface="Arial Narrow" panose="020B0606020202030204" pitchFamily="34" charset="0"/>
              </a:rPr>
              <a:t>ore from </a:t>
            </a:r>
            <a:r>
              <a:rPr lang="en-US" b="1" dirty="0" smtClean="0">
                <a:solidFill>
                  <a:srgbClr val="585958"/>
                </a:solidFill>
                <a:latin typeface="Arial Narrow" panose="020B0606020202030204" pitchFamily="34" charset="0"/>
              </a:rPr>
              <a:t>friends and family in country of origin</a:t>
            </a:r>
            <a:r>
              <a:rPr lang="en-US" dirty="0" smtClean="0">
                <a:solidFill>
                  <a:srgbClr val="585958"/>
                </a:solidFill>
                <a:latin typeface="Arial Narrow" panose="020B0606020202030204" pitchFamily="34" charset="0"/>
              </a:rPr>
              <a:t> and </a:t>
            </a:r>
            <a:r>
              <a:rPr lang="en-US" b="1" dirty="0" smtClean="0">
                <a:solidFill>
                  <a:srgbClr val="585958"/>
                </a:solidFill>
                <a:latin typeface="Arial Narrow" panose="020B0606020202030204" pitchFamily="34" charset="0"/>
              </a:rPr>
              <a:t>humanitarian assistance </a:t>
            </a:r>
          </a:p>
          <a:p>
            <a:pPr marL="742950" lvl="1" indent="-285750">
              <a:buFont typeface="Arial" panose="020B0604020202020204" pitchFamily="34" charset="0"/>
              <a:buChar char="•"/>
            </a:pPr>
            <a:r>
              <a:rPr lang="en-US" dirty="0" smtClean="0">
                <a:solidFill>
                  <a:srgbClr val="585958"/>
                </a:solidFill>
                <a:latin typeface="Arial Narrow" panose="020B0606020202030204" pitchFamily="34" charset="0"/>
              </a:rPr>
              <a:t>had </a:t>
            </a:r>
            <a:r>
              <a:rPr lang="en-US" b="1" dirty="0" smtClean="0">
                <a:solidFill>
                  <a:srgbClr val="585958"/>
                </a:solidFill>
                <a:latin typeface="Arial Narrow" panose="020B0606020202030204" pitchFamily="34" charset="0"/>
              </a:rPr>
              <a:t>more debt </a:t>
            </a:r>
            <a:r>
              <a:rPr lang="en-US" dirty="0" smtClean="0">
                <a:solidFill>
                  <a:srgbClr val="585958"/>
                </a:solidFill>
                <a:latin typeface="Arial Narrow" panose="020B0606020202030204" pitchFamily="34" charset="0"/>
              </a:rPr>
              <a:t>and</a:t>
            </a:r>
            <a:r>
              <a:rPr lang="en-US" b="1" dirty="0" smtClean="0">
                <a:solidFill>
                  <a:srgbClr val="585958"/>
                </a:solidFill>
                <a:latin typeface="Arial Narrow" panose="020B0606020202030204" pitchFamily="34" charset="0"/>
              </a:rPr>
              <a:t> saved less</a:t>
            </a:r>
          </a:p>
          <a:p>
            <a:pPr marL="285750" indent="-285750">
              <a:buFont typeface="Arial" panose="020B0604020202020204" pitchFamily="34" charset="0"/>
              <a:buChar char="•"/>
            </a:pPr>
            <a:endParaRPr lang="en-US" dirty="0" smtClean="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A higher % of women faced </a:t>
            </a:r>
            <a:r>
              <a:rPr lang="en-US" b="1" dirty="0" smtClean="0">
                <a:solidFill>
                  <a:srgbClr val="585958"/>
                </a:solidFill>
                <a:latin typeface="Arial Narrow" panose="020B0606020202030204" pitchFamily="34" charset="0"/>
              </a:rPr>
              <a:t>barriers</a:t>
            </a:r>
            <a:r>
              <a:rPr lang="en-US" dirty="0" smtClean="0">
                <a:solidFill>
                  <a:srgbClr val="585958"/>
                </a:solidFill>
                <a:latin typeface="Arial Narrow" panose="020B0606020202030204" pitchFamily="34" charset="0"/>
              </a:rPr>
              <a:t> </a:t>
            </a:r>
            <a:r>
              <a:rPr lang="en-US" dirty="0">
                <a:solidFill>
                  <a:srgbClr val="585958"/>
                </a:solidFill>
                <a:latin typeface="Arial Narrow" panose="020B0606020202030204" pitchFamily="34" charset="0"/>
              </a:rPr>
              <a:t>to consistently </a:t>
            </a:r>
            <a:r>
              <a:rPr lang="en-US" b="1" dirty="0">
                <a:solidFill>
                  <a:srgbClr val="585958"/>
                </a:solidFill>
                <a:latin typeface="Arial Narrow" panose="020B0606020202030204" pitchFamily="34" charset="0"/>
              </a:rPr>
              <a:t>accessing </a:t>
            </a:r>
            <a:r>
              <a:rPr lang="en-US" b="1" dirty="0" smtClean="0">
                <a:solidFill>
                  <a:srgbClr val="585958"/>
                </a:solidFill>
                <a:latin typeface="Arial Narrow" panose="020B0606020202030204" pitchFamily="34" charset="0"/>
              </a:rPr>
              <a:t>marketplaces </a:t>
            </a:r>
            <a:r>
              <a:rPr lang="en-US" dirty="0" smtClean="0">
                <a:solidFill>
                  <a:srgbClr val="585958"/>
                </a:solidFill>
                <a:latin typeface="Arial Narrow" panose="020B0606020202030204" pitchFamily="34" charset="0"/>
              </a:rPr>
              <a:t>(M: 20%, F: 33%)</a:t>
            </a:r>
          </a:p>
          <a:p>
            <a:pPr marL="742950" lvl="1" indent="-285750">
              <a:buFont typeface="Arial" panose="020B0604020202020204" pitchFamily="34" charset="0"/>
              <a:buChar char="•"/>
            </a:pPr>
            <a:r>
              <a:rPr lang="en-US" dirty="0" smtClean="0">
                <a:solidFill>
                  <a:srgbClr val="585958"/>
                </a:solidFill>
                <a:latin typeface="Arial Narrow" panose="020B0606020202030204" pitchFamily="34" charset="0"/>
              </a:rPr>
              <a:t>More often due to </a:t>
            </a:r>
            <a:r>
              <a:rPr lang="en-US" b="1" dirty="0" smtClean="0">
                <a:solidFill>
                  <a:srgbClr val="585958"/>
                </a:solidFill>
                <a:latin typeface="Arial Narrow" panose="020B0606020202030204" pitchFamily="34" charset="0"/>
              </a:rPr>
              <a:t>transportation costs </a:t>
            </a:r>
            <a:r>
              <a:rPr lang="en-US" dirty="0" smtClean="0">
                <a:solidFill>
                  <a:srgbClr val="585958"/>
                </a:solidFill>
                <a:latin typeface="Arial Narrow" panose="020B0606020202030204" pitchFamily="34" charset="0"/>
              </a:rPr>
              <a:t>(M: 5%, F: 14%)</a:t>
            </a:r>
          </a:p>
          <a:p>
            <a:pPr marL="285750" indent="-285750">
              <a:buFont typeface="Arial" panose="020B0604020202020204" pitchFamily="34" charset="0"/>
              <a:buChar char="•"/>
            </a:pPr>
            <a:endParaRPr lang="en-US" dirty="0" smtClean="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A </a:t>
            </a:r>
            <a:r>
              <a:rPr lang="en-US" dirty="0">
                <a:solidFill>
                  <a:srgbClr val="585958"/>
                </a:solidFill>
                <a:latin typeface="Arial Narrow" panose="020B0606020202030204" pitchFamily="34" charset="0"/>
              </a:rPr>
              <a:t>higher % of women faced </a:t>
            </a:r>
            <a:r>
              <a:rPr lang="en-US" b="1" dirty="0">
                <a:solidFill>
                  <a:srgbClr val="585958"/>
                </a:solidFill>
                <a:latin typeface="Arial Narrow" panose="020B0606020202030204" pitchFamily="34" charset="0"/>
              </a:rPr>
              <a:t>barriers</a:t>
            </a:r>
            <a:r>
              <a:rPr lang="en-US" dirty="0">
                <a:solidFill>
                  <a:srgbClr val="585958"/>
                </a:solidFill>
                <a:latin typeface="Arial Narrow" panose="020B0606020202030204" pitchFamily="34" charset="0"/>
              </a:rPr>
              <a:t> to </a:t>
            </a:r>
            <a:r>
              <a:rPr lang="en-US" b="1" dirty="0" smtClean="0">
                <a:solidFill>
                  <a:srgbClr val="585958"/>
                </a:solidFill>
                <a:latin typeface="Arial Narrow" panose="020B0606020202030204" pitchFamily="34" charset="0"/>
              </a:rPr>
              <a:t>purchasing items </a:t>
            </a:r>
            <a:r>
              <a:rPr lang="en-US" dirty="0">
                <a:solidFill>
                  <a:srgbClr val="585958"/>
                </a:solidFill>
                <a:latin typeface="Arial Narrow" panose="020B0606020202030204" pitchFamily="34" charset="0"/>
              </a:rPr>
              <a:t>(M: </a:t>
            </a:r>
            <a:r>
              <a:rPr lang="en-US" dirty="0" smtClean="0">
                <a:solidFill>
                  <a:srgbClr val="585958"/>
                </a:solidFill>
                <a:latin typeface="Arial Narrow" panose="020B0606020202030204" pitchFamily="34" charset="0"/>
              </a:rPr>
              <a:t>55%,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77%)</a:t>
            </a:r>
            <a:endParaRPr lang="en-US" dirty="0">
              <a:solidFill>
                <a:srgbClr val="585958"/>
              </a:solidFill>
              <a:latin typeface="Arial Narrow" panose="020B0606020202030204" pitchFamily="34" charset="0"/>
            </a:endParaRPr>
          </a:p>
          <a:p>
            <a:pPr marL="742950" lvl="1" indent="-285750">
              <a:buFont typeface="Arial" panose="020B0604020202020204" pitchFamily="34" charset="0"/>
              <a:buChar char="•"/>
            </a:pPr>
            <a:r>
              <a:rPr lang="en-US" dirty="0">
                <a:solidFill>
                  <a:srgbClr val="585958"/>
                </a:solidFill>
                <a:latin typeface="Arial Narrow" panose="020B0606020202030204" pitchFamily="34" charset="0"/>
              </a:rPr>
              <a:t>More often due to </a:t>
            </a:r>
            <a:r>
              <a:rPr lang="en-US" b="1" dirty="0" smtClean="0">
                <a:solidFill>
                  <a:srgbClr val="585958"/>
                </a:solidFill>
                <a:latin typeface="Arial Narrow" panose="020B0606020202030204" pitchFamily="34" charset="0"/>
              </a:rPr>
              <a:t>expense of items </a:t>
            </a:r>
            <a:r>
              <a:rPr lang="en-US" dirty="0">
                <a:solidFill>
                  <a:srgbClr val="585958"/>
                </a:solidFill>
                <a:latin typeface="Arial Narrow" panose="020B0606020202030204" pitchFamily="34" charset="0"/>
              </a:rPr>
              <a:t>(M: </a:t>
            </a:r>
            <a:r>
              <a:rPr lang="en-US" dirty="0" smtClean="0">
                <a:solidFill>
                  <a:srgbClr val="585958"/>
                </a:solidFill>
                <a:latin typeface="Arial Narrow" panose="020B0606020202030204" pitchFamily="34" charset="0"/>
              </a:rPr>
              <a:t>51%,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73%)</a:t>
            </a:r>
            <a:endParaRPr lang="en-US" dirty="0">
              <a:solidFill>
                <a:srgbClr val="585958"/>
              </a:solidFill>
              <a:latin typeface="Arial Narrow" panose="020B0606020202030204" pitchFamily="34" charset="0"/>
            </a:endParaRPr>
          </a:p>
          <a:p>
            <a:pPr marL="742950" lvl="1" indent="-285750">
              <a:buFont typeface="Arial" panose="020B0604020202020204" pitchFamily="34" charset="0"/>
              <a:buChar char="•"/>
            </a:pPr>
            <a:endParaRPr lang="en-US" b="1" dirty="0">
              <a:solidFill>
                <a:srgbClr val="585958"/>
              </a:solidFill>
              <a:latin typeface="Arial Narrow" panose="020B0606020202030204" pitchFamily="34" charset="0"/>
            </a:endParaRPr>
          </a:p>
          <a:p>
            <a:endParaRPr lang="en-US" dirty="0">
              <a:solidFill>
                <a:srgbClr val="585958"/>
              </a:solidFill>
              <a:latin typeface="Arial Narrow" panose="020B0606020202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065086639"/>
              </p:ext>
            </p:extLst>
          </p:nvPr>
        </p:nvGraphicFramePr>
        <p:xfrm>
          <a:off x="1641176" y="1231337"/>
          <a:ext cx="5577840" cy="2453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996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 Gender</a:t>
            </a:r>
            <a:br>
              <a:rPr lang="en-US" sz="3200" dirty="0"/>
            </a:br>
            <a:r>
              <a:rPr lang="en-US" sz="1800" dirty="0" smtClean="0"/>
              <a:t>Comparison </a:t>
            </a:r>
            <a:r>
              <a:rPr lang="en-US" sz="1800" dirty="0"/>
              <a:t>of Male and Female respondents in Tripoli and </a:t>
            </a:r>
            <a:r>
              <a:rPr lang="en-US" sz="1800" dirty="0" err="1" smtClean="0"/>
              <a:t>Misrata</a:t>
            </a:r>
            <a:endParaRPr lang="en-US" sz="1800" dirty="0"/>
          </a:p>
        </p:txBody>
      </p:sp>
      <p:sp>
        <p:nvSpPr>
          <p:cNvPr id="4" name="TextBox 3">
            <a:extLst>
              <a:ext uri="{FF2B5EF4-FFF2-40B4-BE49-F238E27FC236}">
                <a16:creationId xmlns="" xmlns:a16="http://schemas.microsoft.com/office/drawing/2014/main" id="{93F886DB-456F-42D5-9352-5ECEF81724ED}"/>
              </a:ext>
            </a:extLst>
          </p:cNvPr>
          <p:cNvSpPr txBox="1"/>
          <p:nvPr/>
        </p:nvSpPr>
        <p:spPr>
          <a:xfrm>
            <a:off x="386176" y="990983"/>
            <a:ext cx="8524144" cy="5539978"/>
          </a:xfrm>
          <a:prstGeom prst="rect">
            <a:avLst/>
          </a:prstGeom>
          <a:noFill/>
        </p:spPr>
        <p:txBody>
          <a:bodyPr wrap="square" rtlCol="0">
            <a:spAutoFit/>
          </a:bodyPr>
          <a:lstStyle/>
          <a:p>
            <a:r>
              <a:rPr lang="en-US" dirty="0" smtClean="0">
                <a:solidFill>
                  <a:srgbClr val="585958"/>
                </a:solidFill>
                <a:latin typeface="Arial Narrow" panose="020B0606020202030204" pitchFamily="34" charset="0"/>
              </a:rPr>
              <a:t>			</a:t>
            </a:r>
          </a:p>
          <a:p>
            <a:r>
              <a:rPr lang="en-US" sz="2000" b="1" dirty="0" smtClean="0">
                <a:solidFill>
                  <a:srgbClr val="585958"/>
                </a:solidFill>
                <a:latin typeface="Arial Narrow" panose="020B0606020202030204" pitchFamily="34" charset="0"/>
              </a:rPr>
              <a:t>				</a:t>
            </a:r>
          </a:p>
          <a:p>
            <a:endParaRPr lang="en-US" sz="2000" b="1" dirty="0">
              <a:solidFill>
                <a:srgbClr val="585958"/>
              </a:solidFill>
              <a:latin typeface="Arial Narrow" panose="020B0606020202030204" pitchFamily="34" charset="0"/>
            </a:endParaRPr>
          </a:p>
          <a:p>
            <a:endParaRPr lang="en-US" sz="2000" b="1" dirty="0" smtClean="0">
              <a:solidFill>
                <a:srgbClr val="585958"/>
              </a:solidFill>
              <a:latin typeface="Arial Narrow" panose="020B0606020202030204" pitchFamily="34" charset="0"/>
            </a:endParaRPr>
          </a:p>
          <a:p>
            <a:endParaRPr lang="en-US" sz="2000" b="1" dirty="0" smtClean="0">
              <a:solidFill>
                <a:srgbClr val="585958"/>
              </a:solidFill>
              <a:latin typeface="Arial Narrow" panose="020B0606020202030204" pitchFamily="34" charset="0"/>
            </a:endParaRPr>
          </a:p>
          <a:p>
            <a:endParaRPr lang="en-US" sz="2000" b="1" dirty="0">
              <a:solidFill>
                <a:srgbClr val="585958"/>
              </a:solidFill>
              <a:latin typeface="Arial Narrow" panose="020B0606020202030204" pitchFamily="34" charset="0"/>
            </a:endParaRPr>
          </a:p>
          <a:p>
            <a:r>
              <a:rPr lang="en-US" sz="2000" b="1" dirty="0" smtClean="0">
                <a:solidFill>
                  <a:srgbClr val="585958"/>
                </a:solidFill>
                <a:latin typeface="Arial Narrow" panose="020B0606020202030204" pitchFamily="34" charset="0"/>
              </a:rPr>
              <a:t>Health</a:t>
            </a:r>
            <a:endParaRPr lang="en-US" dirty="0" smtClean="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Women were more likely to have </a:t>
            </a:r>
            <a:r>
              <a:rPr lang="en-US" b="1" dirty="0" smtClean="0">
                <a:solidFill>
                  <a:srgbClr val="585958"/>
                </a:solidFill>
                <a:latin typeface="Arial Narrow" panose="020B0606020202030204" pitchFamily="34" charset="0"/>
              </a:rPr>
              <a:t>been </a:t>
            </a:r>
            <a:r>
              <a:rPr lang="en-US" b="1" dirty="0">
                <a:solidFill>
                  <a:srgbClr val="585958"/>
                </a:solidFill>
                <a:latin typeface="Arial Narrow" panose="020B0606020202030204" pitchFamily="34" charset="0"/>
              </a:rPr>
              <a:t>ill</a:t>
            </a:r>
            <a:r>
              <a:rPr lang="en-US" dirty="0">
                <a:solidFill>
                  <a:srgbClr val="585958"/>
                </a:solidFill>
                <a:latin typeface="Arial Narrow" panose="020B0606020202030204" pitchFamily="34" charset="0"/>
              </a:rPr>
              <a:t> in the </a:t>
            </a:r>
            <a:r>
              <a:rPr lang="en-US" dirty="0" smtClean="0">
                <a:solidFill>
                  <a:srgbClr val="585958"/>
                </a:solidFill>
                <a:latin typeface="Arial Narrow" panose="020B0606020202030204" pitchFamily="34" charset="0"/>
              </a:rPr>
              <a:t>preceding 15 days </a:t>
            </a:r>
            <a:r>
              <a:rPr lang="en-US" dirty="0">
                <a:solidFill>
                  <a:srgbClr val="585958"/>
                </a:solidFill>
                <a:latin typeface="Arial Narrow" panose="020B0606020202030204" pitchFamily="34" charset="0"/>
              </a:rPr>
              <a:t>(M: </a:t>
            </a:r>
            <a:r>
              <a:rPr lang="en-US" dirty="0" smtClean="0">
                <a:solidFill>
                  <a:srgbClr val="585958"/>
                </a:solidFill>
                <a:latin typeface="Arial Narrow" panose="020B0606020202030204" pitchFamily="34" charset="0"/>
              </a:rPr>
              <a:t>33%,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65%) </a:t>
            </a:r>
          </a:p>
          <a:p>
            <a:pPr marL="742950" lvl="1" indent="-285750">
              <a:buFont typeface="Arial" panose="020B0604020202020204" pitchFamily="34" charset="0"/>
              <a:buChar char="•"/>
            </a:pPr>
            <a:r>
              <a:rPr lang="en-US" dirty="0" smtClean="0">
                <a:solidFill>
                  <a:srgbClr val="585958"/>
                </a:solidFill>
                <a:latin typeface="Arial Narrow" panose="020B0606020202030204" pitchFamily="34" charset="0"/>
              </a:rPr>
              <a:t>And ill women were less likely to </a:t>
            </a:r>
            <a:r>
              <a:rPr lang="en-US" b="1" dirty="0" smtClean="0">
                <a:solidFill>
                  <a:srgbClr val="585958"/>
                </a:solidFill>
                <a:latin typeface="Arial Narrow" panose="020B0606020202030204" pitchFamily="34" charset="0"/>
              </a:rPr>
              <a:t>visit a health facility </a:t>
            </a:r>
            <a:r>
              <a:rPr lang="en-US" dirty="0" smtClean="0">
                <a:solidFill>
                  <a:srgbClr val="585958"/>
                </a:solidFill>
                <a:latin typeface="Arial Narrow" panose="020B0606020202030204" pitchFamily="34" charset="0"/>
              </a:rPr>
              <a:t>than ill </a:t>
            </a:r>
            <a:r>
              <a:rPr lang="en-US" dirty="0">
                <a:solidFill>
                  <a:srgbClr val="585958"/>
                </a:solidFill>
                <a:latin typeface="Arial Narrow" panose="020B0606020202030204" pitchFamily="34" charset="0"/>
              </a:rPr>
              <a:t>men (M: </a:t>
            </a:r>
            <a:r>
              <a:rPr lang="en-US" dirty="0" smtClean="0">
                <a:solidFill>
                  <a:srgbClr val="585958"/>
                </a:solidFill>
                <a:latin typeface="Arial Narrow" panose="020B0606020202030204" pitchFamily="34" charset="0"/>
              </a:rPr>
              <a:t>73%,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51%) </a:t>
            </a:r>
          </a:p>
          <a:p>
            <a:pPr marL="742950" lvl="1" indent="-285750">
              <a:buFont typeface="Arial" panose="020B0604020202020204" pitchFamily="34" charset="0"/>
              <a:buChar char="•"/>
            </a:pPr>
            <a:endParaRPr lang="en-US" b="1" dirty="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A higher % of women reported facing </a:t>
            </a:r>
            <a:r>
              <a:rPr lang="en-US" b="1" dirty="0" smtClean="0">
                <a:solidFill>
                  <a:srgbClr val="585958"/>
                </a:solidFill>
                <a:latin typeface="Arial Narrow" panose="020B0606020202030204" pitchFamily="34" charset="0"/>
              </a:rPr>
              <a:t>challenges </a:t>
            </a:r>
            <a:r>
              <a:rPr lang="en-US" b="1" dirty="0">
                <a:solidFill>
                  <a:srgbClr val="585958"/>
                </a:solidFill>
                <a:latin typeface="Arial Narrow" panose="020B0606020202030204" pitchFamily="34" charset="0"/>
              </a:rPr>
              <a:t>accessing health </a:t>
            </a:r>
            <a:r>
              <a:rPr lang="en-US" b="1" dirty="0" smtClean="0">
                <a:solidFill>
                  <a:srgbClr val="585958"/>
                </a:solidFill>
                <a:latin typeface="Arial Narrow" panose="020B0606020202030204" pitchFamily="34" charset="0"/>
              </a:rPr>
              <a:t>care </a:t>
            </a:r>
            <a:r>
              <a:rPr lang="en-US" dirty="0" smtClean="0">
                <a:solidFill>
                  <a:srgbClr val="585958"/>
                </a:solidFill>
                <a:latin typeface="Arial Narrow" panose="020B0606020202030204" pitchFamily="34" charset="0"/>
              </a:rPr>
              <a:t>(</a:t>
            </a:r>
            <a:r>
              <a:rPr lang="en-US" dirty="0">
                <a:solidFill>
                  <a:srgbClr val="585958"/>
                </a:solidFill>
                <a:latin typeface="Arial Narrow" panose="020B0606020202030204" pitchFamily="34" charset="0"/>
              </a:rPr>
              <a:t>M: </a:t>
            </a:r>
            <a:r>
              <a:rPr lang="en-US" dirty="0" smtClean="0">
                <a:solidFill>
                  <a:srgbClr val="585958"/>
                </a:solidFill>
                <a:latin typeface="Arial Narrow" panose="020B0606020202030204" pitchFamily="34" charset="0"/>
              </a:rPr>
              <a:t>28%,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52%) </a:t>
            </a:r>
          </a:p>
          <a:p>
            <a:pPr marL="285750" indent="-285750">
              <a:buFont typeface="Arial" panose="020B0604020202020204" pitchFamily="34" charset="0"/>
              <a:buChar char="•"/>
            </a:pPr>
            <a:endParaRPr lang="en-US" dirty="0">
              <a:solidFill>
                <a:srgbClr val="585958"/>
              </a:solidFill>
              <a:latin typeface="Arial Narrow" panose="020B0606020202030204" pitchFamily="34" charset="0"/>
            </a:endParaRPr>
          </a:p>
          <a:p>
            <a:r>
              <a:rPr lang="en-US" b="1" dirty="0" smtClean="0">
                <a:solidFill>
                  <a:srgbClr val="585958"/>
                </a:solidFill>
                <a:latin typeface="Arial Narrow" panose="020B0606020202030204" pitchFamily="34" charset="0"/>
              </a:rPr>
              <a:t>Protection</a:t>
            </a:r>
            <a:endParaRPr lang="en-US" dirty="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Women are somewhat more likely to </a:t>
            </a:r>
            <a:r>
              <a:rPr lang="en-US" b="1" dirty="0" smtClean="0">
                <a:solidFill>
                  <a:srgbClr val="585958"/>
                </a:solidFill>
                <a:latin typeface="Arial Narrow" panose="020B0606020202030204" pitchFamily="34" charset="0"/>
              </a:rPr>
              <a:t>feel in danger </a:t>
            </a:r>
            <a:r>
              <a:rPr lang="en-US" dirty="0" smtClean="0">
                <a:solidFill>
                  <a:srgbClr val="585958"/>
                </a:solidFill>
                <a:latin typeface="Arial Narrow" panose="020B0606020202030204" pitchFamily="34" charset="0"/>
              </a:rPr>
              <a:t>in their current </a:t>
            </a:r>
            <a:r>
              <a:rPr lang="en-US" dirty="0">
                <a:solidFill>
                  <a:srgbClr val="585958"/>
                </a:solidFill>
                <a:latin typeface="Arial Narrow" panose="020B0606020202030204" pitchFamily="34" charset="0"/>
              </a:rPr>
              <a:t>location (M: </a:t>
            </a:r>
            <a:r>
              <a:rPr lang="en-US" dirty="0" smtClean="0">
                <a:solidFill>
                  <a:srgbClr val="585958"/>
                </a:solidFill>
                <a:latin typeface="Arial Narrow" panose="020B0606020202030204" pitchFamily="34" charset="0"/>
              </a:rPr>
              <a:t>40%,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47%) </a:t>
            </a:r>
            <a:endParaRPr lang="en-US" dirty="0">
              <a:solidFill>
                <a:srgbClr val="585958"/>
              </a:solidFill>
              <a:latin typeface="Arial Narrow" panose="020B0606020202030204" pitchFamily="34" charset="0"/>
            </a:endParaRPr>
          </a:p>
          <a:p>
            <a:pPr marL="742950" lvl="1" indent="-285750">
              <a:buFont typeface="Arial" panose="020B0604020202020204" pitchFamily="34" charset="0"/>
              <a:buChar char="•"/>
            </a:pPr>
            <a:r>
              <a:rPr lang="en-US" dirty="0" smtClean="0">
                <a:solidFill>
                  <a:srgbClr val="585958"/>
                </a:solidFill>
                <a:latin typeface="Arial Narrow" panose="020B0606020202030204" pitchFamily="34" charset="0"/>
              </a:rPr>
              <a:t>More often because they feel they have </a:t>
            </a:r>
            <a:r>
              <a:rPr lang="en-US" b="1" dirty="0" smtClean="0">
                <a:solidFill>
                  <a:srgbClr val="585958"/>
                </a:solidFill>
                <a:latin typeface="Arial Narrow" panose="020B0606020202030204" pitchFamily="34" charset="0"/>
              </a:rPr>
              <a:t>no one that can help or protect them</a:t>
            </a:r>
          </a:p>
          <a:p>
            <a:pPr marL="742950" lvl="1" indent="-285750">
              <a:buFont typeface="Arial" panose="020B0604020202020204" pitchFamily="34" charset="0"/>
              <a:buChar char="•"/>
            </a:pPr>
            <a:endParaRPr lang="en-US" b="1" dirty="0">
              <a:solidFill>
                <a:srgbClr val="585958"/>
              </a:solidFill>
              <a:latin typeface="Arial Narrow" panose="020B0606020202030204" pitchFamily="34" charset="0"/>
            </a:endParaRPr>
          </a:p>
          <a:p>
            <a:pPr marL="285750" indent="-285750">
              <a:buFont typeface="Arial" panose="020B0604020202020204" pitchFamily="34" charset="0"/>
              <a:buChar char="•"/>
            </a:pPr>
            <a:r>
              <a:rPr lang="en-US" dirty="0" smtClean="0">
                <a:solidFill>
                  <a:srgbClr val="585958"/>
                </a:solidFill>
                <a:latin typeface="Arial Narrow" panose="020B0606020202030204" pitchFamily="34" charset="0"/>
              </a:rPr>
              <a:t>Women’s </a:t>
            </a:r>
            <a:r>
              <a:rPr lang="en-US" b="1" dirty="0" smtClean="0">
                <a:solidFill>
                  <a:srgbClr val="585958"/>
                </a:solidFill>
                <a:latin typeface="Arial Narrow" panose="020B0606020202030204" pitchFamily="34" charset="0"/>
              </a:rPr>
              <a:t>migration intentions </a:t>
            </a:r>
            <a:r>
              <a:rPr lang="en-US" dirty="0" smtClean="0">
                <a:solidFill>
                  <a:srgbClr val="585958"/>
                </a:solidFill>
                <a:latin typeface="Arial Narrow" panose="020B0606020202030204" pitchFamily="34" charset="0"/>
              </a:rPr>
              <a:t>are less likely to be based on </a:t>
            </a:r>
            <a:r>
              <a:rPr lang="en-US" b="1" dirty="0" smtClean="0">
                <a:solidFill>
                  <a:srgbClr val="585958"/>
                </a:solidFill>
                <a:latin typeface="Arial Narrow" panose="020B0606020202030204" pitchFamily="34" charset="0"/>
              </a:rPr>
              <a:t>employment or economic </a:t>
            </a:r>
            <a:r>
              <a:rPr lang="en-US" b="1" dirty="0">
                <a:solidFill>
                  <a:srgbClr val="585958"/>
                </a:solidFill>
                <a:latin typeface="Arial Narrow" panose="020B0606020202030204" pitchFamily="34" charset="0"/>
              </a:rPr>
              <a:t>reasons </a:t>
            </a:r>
            <a:r>
              <a:rPr lang="en-US" dirty="0">
                <a:solidFill>
                  <a:srgbClr val="585958"/>
                </a:solidFill>
                <a:latin typeface="Arial Narrow" panose="020B0606020202030204" pitchFamily="34" charset="0"/>
              </a:rPr>
              <a:t>(M: </a:t>
            </a:r>
            <a:r>
              <a:rPr lang="en-US" dirty="0" smtClean="0">
                <a:solidFill>
                  <a:srgbClr val="585958"/>
                </a:solidFill>
                <a:latin typeface="Arial Narrow" panose="020B0606020202030204" pitchFamily="34" charset="0"/>
              </a:rPr>
              <a:t>62%, </a:t>
            </a:r>
            <a:r>
              <a:rPr lang="en-US" dirty="0">
                <a:solidFill>
                  <a:srgbClr val="585958"/>
                </a:solidFill>
                <a:latin typeface="Arial Narrow" panose="020B0606020202030204" pitchFamily="34" charset="0"/>
              </a:rPr>
              <a:t>F: </a:t>
            </a:r>
            <a:r>
              <a:rPr lang="en-US" dirty="0" smtClean="0">
                <a:solidFill>
                  <a:srgbClr val="585958"/>
                </a:solidFill>
                <a:latin typeface="Arial Narrow" panose="020B0606020202030204" pitchFamily="34" charset="0"/>
              </a:rPr>
              <a:t>35%); and more on </a:t>
            </a:r>
            <a:r>
              <a:rPr lang="en-US" b="1" dirty="0" smtClean="0">
                <a:solidFill>
                  <a:srgbClr val="585958"/>
                </a:solidFill>
                <a:latin typeface="Arial Narrow" panose="020B0606020202030204" pitchFamily="34" charset="0"/>
              </a:rPr>
              <a:t>security reasons </a:t>
            </a:r>
            <a:r>
              <a:rPr lang="en-US" dirty="0">
                <a:solidFill>
                  <a:srgbClr val="585958"/>
                </a:solidFill>
                <a:latin typeface="Arial Narrow" panose="020B0606020202030204" pitchFamily="34" charset="0"/>
              </a:rPr>
              <a:t>(M: 29%, F: 37</a:t>
            </a:r>
            <a:r>
              <a:rPr lang="en-US" dirty="0" smtClean="0">
                <a:solidFill>
                  <a:srgbClr val="585958"/>
                </a:solidFill>
                <a:latin typeface="Arial Narrow" panose="020B0606020202030204" pitchFamily="34" charset="0"/>
              </a:rPr>
              <a:t>%) </a:t>
            </a:r>
            <a:r>
              <a:rPr lang="en-US" sz="1400" dirty="0" smtClean="0">
                <a:solidFill>
                  <a:srgbClr val="585958"/>
                </a:solidFill>
                <a:latin typeface="Arial Narrow" panose="020B0606020202030204" pitchFamily="34" charset="0"/>
              </a:rPr>
              <a:t>(multi-select question)</a:t>
            </a:r>
            <a:endParaRPr lang="en-US" sz="1400" dirty="0">
              <a:solidFill>
                <a:srgbClr val="585958"/>
              </a:solidFill>
              <a:latin typeface="Arial Narrow" panose="020B0606020202030204" pitchFamily="34" charset="0"/>
            </a:endParaRPr>
          </a:p>
          <a:p>
            <a:pPr marL="285750" indent="-285750">
              <a:buFont typeface="Arial" panose="020B0604020202020204" pitchFamily="34" charset="0"/>
              <a:buChar char="•"/>
            </a:pPr>
            <a:endParaRPr lang="en-US" dirty="0">
              <a:solidFill>
                <a:srgbClr val="585958"/>
              </a:solidFill>
              <a:latin typeface="Arial Narrow" panose="020B0606020202030204" pitchFamily="34" charset="0"/>
            </a:endParaRPr>
          </a:p>
        </p:txBody>
      </p:sp>
      <p:graphicFrame>
        <p:nvGraphicFramePr>
          <p:cNvPr id="3" name="Table 2"/>
          <p:cNvGraphicFramePr>
            <a:graphicFrameLocks noGrp="1"/>
          </p:cNvGraphicFramePr>
          <p:nvPr/>
        </p:nvGraphicFramePr>
        <p:xfrm>
          <a:off x="2207173" y="1637485"/>
          <a:ext cx="4155305" cy="1086762"/>
        </p:xfrm>
        <a:graphic>
          <a:graphicData uri="http://schemas.openxmlformats.org/drawingml/2006/table">
            <a:tbl>
              <a:tblPr/>
              <a:tblGrid>
                <a:gridCol w="802958">
                  <a:extLst>
                    <a:ext uri="{9D8B030D-6E8A-4147-A177-3AD203B41FA5}">
                      <a16:colId xmlns="" xmlns:a16="http://schemas.microsoft.com/office/drawing/2014/main" val="20000"/>
                    </a:ext>
                  </a:extLst>
                </a:gridCol>
                <a:gridCol w="823031">
                  <a:extLst>
                    <a:ext uri="{9D8B030D-6E8A-4147-A177-3AD203B41FA5}">
                      <a16:colId xmlns="" xmlns:a16="http://schemas.microsoft.com/office/drawing/2014/main" val="20001"/>
                    </a:ext>
                  </a:extLst>
                </a:gridCol>
                <a:gridCol w="682514">
                  <a:extLst>
                    <a:ext uri="{9D8B030D-6E8A-4147-A177-3AD203B41FA5}">
                      <a16:colId xmlns="" xmlns:a16="http://schemas.microsoft.com/office/drawing/2014/main" val="20002"/>
                    </a:ext>
                  </a:extLst>
                </a:gridCol>
                <a:gridCol w="750007">
                  <a:extLst>
                    <a:ext uri="{9D8B030D-6E8A-4147-A177-3AD203B41FA5}">
                      <a16:colId xmlns="" xmlns:a16="http://schemas.microsoft.com/office/drawing/2014/main" val="20003"/>
                    </a:ext>
                  </a:extLst>
                </a:gridCol>
                <a:gridCol w="1096795">
                  <a:extLst>
                    <a:ext uri="{9D8B030D-6E8A-4147-A177-3AD203B41FA5}">
                      <a16:colId xmlns="" xmlns:a16="http://schemas.microsoft.com/office/drawing/2014/main" val="20004"/>
                    </a:ext>
                  </a:extLst>
                </a:gridCol>
              </a:tblGrid>
              <a:tr h="362254">
                <a:tc>
                  <a:txBody>
                    <a:bodyPr/>
                    <a:lstStyle/>
                    <a:p>
                      <a:pPr algn="ctr" fontAlgn="b"/>
                      <a:r>
                        <a:rPr lang="ru-RU" sz="1600" b="1" i="0" u="none" strike="noStrike" dirty="0">
                          <a:solidFill>
                            <a:srgbClr val="585958"/>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585958"/>
                          </a:solidFill>
                          <a:effectLst/>
                          <a:latin typeface="Arial Narrow" panose="020B0606020202030204" pitchFamily="34" charset="0"/>
                        </a:rPr>
                        <a:t>None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585958"/>
                          </a:solidFill>
                          <a:effectLst/>
                          <a:latin typeface="Arial Narrow" panose="020B0606020202030204" pitchFamily="34" charset="0"/>
                        </a:rPr>
                        <a:t>Stress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err="1">
                          <a:solidFill>
                            <a:srgbClr val="585958"/>
                          </a:solidFill>
                          <a:effectLst/>
                          <a:latin typeface="Arial Narrow" panose="020B0606020202030204" pitchFamily="34" charset="0"/>
                        </a:rPr>
                        <a:t>Crisis</a:t>
                      </a:r>
                      <a:endParaRPr lang="fr-FR" sz="1600" b="1"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585958"/>
                          </a:solidFill>
                          <a:effectLst/>
                          <a:latin typeface="Arial Narrow" panose="020B0606020202030204" pitchFamily="34" charset="0"/>
                        </a:rPr>
                        <a:t>Emergency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62254">
                <a:tc>
                  <a:txBody>
                    <a:bodyPr/>
                    <a:lstStyle/>
                    <a:p>
                      <a:pPr algn="ctr" fontAlgn="b"/>
                      <a:r>
                        <a:rPr lang="fr-FR" sz="1600" b="1" i="0" u="none" strike="noStrike">
                          <a:solidFill>
                            <a:srgbClr val="585958"/>
                          </a:solidFill>
                          <a:effectLst/>
                          <a:latin typeface="Arial Narrow" panose="020B0606020202030204" pitchFamily="34" charset="0"/>
                        </a:rPr>
                        <a:t>Women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958"/>
                          </a:solidFill>
                          <a:effectLst/>
                          <a:latin typeface="Arial Narrow" panose="020B0606020202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ru-RU" sz="1600" b="0" i="0" u="none" strike="noStrike">
                          <a:solidFill>
                            <a:srgbClr val="585958"/>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585958"/>
                          </a:solidFill>
                          <a:effectLst/>
                          <a:latin typeface="Arial Narrow" panose="020B060602020203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ru-RU" sz="1600" b="0" i="0" u="none" strike="noStrike" dirty="0">
                          <a:solidFill>
                            <a:srgbClr val="585958"/>
                          </a:solidFill>
                          <a:effectLst/>
                          <a:latin typeface="Arial Narrow" panose="020B0606020202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 xmlns:a16="http://schemas.microsoft.com/office/drawing/2014/main" val="10001"/>
                  </a:ext>
                </a:extLst>
              </a:tr>
              <a:tr h="362254">
                <a:tc>
                  <a:txBody>
                    <a:bodyPr/>
                    <a:lstStyle/>
                    <a:p>
                      <a:pPr algn="ctr" fontAlgn="b"/>
                      <a:r>
                        <a:rPr lang="fr-FR" sz="1600" b="1" i="0" u="none" strike="noStrike">
                          <a:solidFill>
                            <a:srgbClr val="585958"/>
                          </a:solidFill>
                          <a:effectLst/>
                          <a:latin typeface="Arial Narrow" panose="020B0606020202030204" pitchFamily="34" charset="0"/>
                        </a:rPr>
                        <a:t>Men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958"/>
                          </a:solidFill>
                          <a:effectLst/>
                          <a:latin typeface="Arial Narrow" panose="020B060602020203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ru-RU" sz="1600" b="0" i="0" u="none" strike="noStrike" dirty="0">
                          <a:solidFill>
                            <a:srgbClr val="585958"/>
                          </a:solidFill>
                          <a:effectLst/>
                          <a:latin typeface="Arial Narrow" panose="020B0606020202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F768"/>
                    </a:solidFill>
                  </a:tcPr>
                </a:tc>
                <a:tc>
                  <a:txBody>
                    <a:bodyPr/>
                    <a:lstStyle/>
                    <a:p>
                      <a:pPr algn="ctr" fontAlgn="b"/>
                      <a:r>
                        <a:rPr lang="ru-RU" sz="1600" b="0" i="0" u="none" strike="noStrike">
                          <a:solidFill>
                            <a:srgbClr val="585958"/>
                          </a:solidFill>
                          <a:effectLst/>
                          <a:latin typeface="Arial Narrow" panose="020B0606020202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dirty="0">
                          <a:solidFill>
                            <a:srgbClr val="585958"/>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2207173" y="1268153"/>
            <a:ext cx="4155305" cy="369332"/>
          </a:xfrm>
          <a:prstGeom prst="rect">
            <a:avLst/>
          </a:prstGeom>
          <a:noFill/>
        </p:spPr>
        <p:txBody>
          <a:bodyPr wrap="none" rtlCol="0">
            <a:spAutoFit/>
          </a:bodyPr>
          <a:lstStyle/>
          <a:p>
            <a:r>
              <a:rPr lang="en-GB" b="1" dirty="0">
                <a:solidFill>
                  <a:srgbClr val="585958"/>
                </a:solidFill>
                <a:latin typeface="Arial Narrow" panose="020B0606020202030204" pitchFamily="34" charset="0"/>
              </a:rPr>
              <a:t>% of </a:t>
            </a:r>
            <a:r>
              <a:rPr lang="en-GB" b="1" dirty="0" smtClean="0">
                <a:solidFill>
                  <a:srgbClr val="585958"/>
                </a:solidFill>
                <a:latin typeface="Arial Narrow" panose="020B0606020202030204" pitchFamily="34" charset="0"/>
              </a:rPr>
              <a:t>men and women in </a:t>
            </a:r>
            <a:r>
              <a:rPr lang="en-GB" b="1" dirty="0">
                <a:solidFill>
                  <a:srgbClr val="585958"/>
                </a:solidFill>
                <a:latin typeface="Arial Narrow" panose="020B0606020202030204" pitchFamily="34" charset="0"/>
              </a:rPr>
              <a:t>each LCSI </a:t>
            </a:r>
            <a:r>
              <a:rPr lang="en-GB" b="1" dirty="0" smtClean="0">
                <a:solidFill>
                  <a:srgbClr val="585958"/>
                </a:solidFill>
                <a:latin typeface="Arial Narrow" panose="020B0606020202030204" pitchFamily="34" charset="0"/>
              </a:rPr>
              <a:t>category</a:t>
            </a:r>
            <a:endParaRPr lang="ru-RU" b="1" dirty="0">
              <a:solidFill>
                <a:srgbClr val="585958"/>
              </a:solidFill>
              <a:latin typeface="Arial Narrow" panose="020B0606020202030204" pitchFamily="34" charset="0"/>
            </a:endParaRPr>
          </a:p>
        </p:txBody>
      </p:sp>
    </p:spTree>
    <p:extLst>
      <p:ext uri="{BB962C8B-B14F-4D97-AF65-F5344CB8AC3E}">
        <p14:creationId xmlns:p14="http://schemas.microsoft.com/office/powerpoint/2010/main" val="2498087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a:t>
            </a:r>
            <a:r>
              <a:rPr lang="en-US" sz="3200" dirty="0" smtClean="0"/>
              <a:t>– Time of Arrival</a:t>
            </a:r>
            <a:endParaRPr lang="en-US" sz="3200" dirty="0"/>
          </a:p>
        </p:txBody>
      </p:sp>
      <p:sp>
        <p:nvSpPr>
          <p:cNvPr id="3" name="TextBox 2">
            <a:extLst>
              <a:ext uri="{FF2B5EF4-FFF2-40B4-BE49-F238E27FC236}">
                <a16:creationId xmlns="" xmlns:a16="http://schemas.microsoft.com/office/drawing/2014/main" id="{93F886DB-456F-42D5-9352-5ECEF81724ED}"/>
              </a:ext>
            </a:extLst>
          </p:cNvPr>
          <p:cNvSpPr txBox="1"/>
          <p:nvPr/>
        </p:nvSpPr>
        <p:spPr>
          <a:xfrm>
            <a:off x="386176" y="1311215"/>
            <a:ext cx="8430020" cy="1292662"/>
          </a:xfrm>
          <a:prstGeom prst="rect">
            <a:avLst/>
          </a:prstGeom>
          <a:noFill/>
        </p:spPr>
        <p:txBody>
          <a:bodyPr wrap="square" rtlCol="0">
            <a:spAutoFit/>
          </a:bodyPr>
          <a:lstStyle/>
          <a:p>
            <a:r>
              <a:rPr lang="en-US" sz="2000" b="1" dirty="0" smtClean="0">
                <a:solidFill>
                  <a:srgbClr val="585958"/>
                </a:solidFill>
                <a:latin typeface="Arial Narrow" panose="020B0606020202030204" pitchFamily="34" charset="0"/>
              </a:rPr>
              <a:t>Food security</a:t>
            </a:r>
          </a:p>
          <a:p>
            <a:pPr marL="342900" indent="-342900">
              <a:buFont typeface="Arial" panose="020B0604020202020204" pitchFamily="34" charset="0"/>
              <a:buChar char="•"/>
            </a:pPr>
            <a:endParaRPr lang="en-US" sz="2000" dirty="0">
              <a:solidFill>
                <a:srgbClr val="585958"/>
              </a:solidFill>
              <a:latin typeface="Arial Narrow" panose="020B0606020202030204" pitchFamily="34" charset="0"/>
            </a:endParaRPr>
          </a:p>
          <a:p>
            <a:pPr marL="285750" indent="-285750">
              <a:buFont typeface="Arial" panose="020B0604020202020204" pitchFamily="34" charset="0"/>
              <a:buChar char="•"/>
            </a:pPr>
            <a:endParaRPr lang="en-US" sz="2000" dirty="0">
              <a:solidFill>
                <a:srgbClr val="585958"/>
              </a:solidFill>
              <a:latin typeface="Arial Narrow" panose="020B0606020202030204" pitchFamily="34" charset="0"/>
            </a:endParaRPr>
          </a:p>
          <a:p>
            <a:endParaRPr lang="en-US" dirty="0">
              <a:solidFill>
                <a:srgbClr val="585958"/>
              </a:solidFill>
              <a:latin typeface="Arial Narrow" panose="020B0606020202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572356534"/>
              </p:ext>
            </p:extLst>
          </p:nvPr>
        </p:nvGraphicFramePr>
        <p:xfrm>
          <a:off x="1420637" y="2047240"/>
          <a:ext cx="6018917" cy="32867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078" y="5598160"/>
            <a:ext cx="8016938"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solidFill>
                  <a:srgbClr val="58585A"/>
                </a:solidFill>
                <a:latin typeface="Arial Narrow" panose="020B0606020202030204" pitchFamily="34" charset="0"/>
              </a:rPr>
              <a:t>Most recent and oldest time of arrival groups depend more on unsustainable food sources</a:t>
            </a:r>
            <a:endParaRPr lang="ru-RU"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3323053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 Time of Arrival</a:t>
            </a:r>
          </a:p>
        </p:txBody>
      </p:sp>
      <p:sp>
        <p:nvSpPr>
          <p:cNvPr id="3" name="TextBox 2">
            <a:extLst>
              <a:ext uri="{FF2B5EF4-FFF2-40B4-BE49-F238E27FC236}">
                <a16:creationId xmlns="" xmlns:a16="http://schemas.microsoft.com/office/drawing/2014/main" id="{93F886DB-456F-42D5-9352-5ECEF81724ED}"/>
              </a:ext>
            </a:extLst>
          </p:cNvPr>
          <p:cNvSpPr txBox="1"/>
          <p:nvPr/>
        </p:nvSpPr>
        <p:spPr>
          <a:xfrm>
            <a:off x="386176" y="1311215"/>
            <a:ext cx="8430020" cy="1292662"/>
          </a:xfrm>
          <a:prstGeom prst="rect">
            <a:avLst/>
          </a:prstGeom>
          <a:noFill/>
        </p:spPr>
        <p:txBody>
          <a:bodyPr wrap="square" rtlCol="0">
            <a:spAutoFit/>
          </a:bodyPr>
          <a:lstStyle/>
          <a:p>
            <a:r>
              <a:rPr lang="en-US" sz="2000" b="1" dirty="0">
                <a:solidFill>
                  <a:srgbClr val="585958"/>
                </a:solidFill>
                <a:latin typeface="Arial Narrow" panose="020B0606020202030204" pitchFamily="34" charset="0"/>
              </a:rPr>
              <a:t>Shelter</a:t>
            </a:r>
          </a:p>
          <a:p>
            <a:pPr marL="342900" indent="-342900">
              <a:buFont typeface="Arial" panose="020B0604020202020204" pitchFamily="34" charset="0"/>
              <a:buChar char="•"/>
            </a:pPr>
            <a:endParaRPr lang="en-US" sz="2000" dirty="0">
              <a:solidFill>
                <a:srgbClr val="585958"/>
              </a:solidFill>
              <a:latin typeface="Arial Narrow" panose="020B0606020202030204" pitchFamily="34" charset="0"/>
            </a:endParaRPr>
          </a:p>
          <a:p>
            <a:pPr marL="285750" indent="-285750">
              <a:buFont typeface="Arial" panose="020B0604020202020204" pitchFamily="34" charset="0"/>
              <a:buChar char="•"/>
            </a:pPr>
            <a:endParaRPr lang="en-US" sz="2000" dirty="0">
              <a:solidFill>
                <a:srgbClr val="585958"/>
              </a:solidFill>
              <a:latin typeface="Arial Narrow" panose="020B0606020202030204" pitchFamily="34" charset="0"/>
            </a:endParaRPr>
          </a:p>
          <a:p>
            <a:endParaRPr lang="en-US" dirty="0">
              <a:solidFill>
                <a:srgbClr val="585958"/>
              </a:solidFill>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2340322"/>
              </p:ext>
            </p:extLst>
          </p:nvPr>
        </p:nvGraphicFramePr>
        <p:xfrm>
          <a:off x="272696" y="1876862"/>
          <a:ext cx="8656980" cy="1325880"/>
        </p:xfrm>
        <a:graphic>
          <a:graphicData uri="http://schemas.openxmlformats.org/drawingml/2006/table">
            <a:tbl>
              <a:tblPr/>
              <a:tblGrid>
                <a:gridCol w="2275044">
                  <a:extLst>
                    <a:ext uri="{9D8B030D-6E8A-4147-A177-3AD203B41FA5}">
                      <a16:colId xmlns="" xmlns:a16="http://schemas.microsoft.com/office/drawing/2014/main" val="20000"/>
                    </a:ext>
                  </a:extLst>
                </a:gridCol>
                <a:gridCol w="901153">
                  <a:extLst>
                    <a:ext uri="{9D8B030D-6E8A-4147-A177-3AD203B41FA5}">
                      <a16:colId xmlns="" xmlns:a16="http://schemas.microsoft.com/office/drawing/2014/main" val="20001"/>
                    </a:ext>
                  </a:extLst>
                </a:gridCol>
                <a:gridCol w="901153">
                  <a:extLst>
                    <a:ext uri="{9D8B030D-6E8A-4147-A177-3AD203B41FA5}">
                      <a16:colId xmlns="" xmlns:a16="http://schemas.microsoft.com/office/drawing/2014/main" val="20002"/>
                    </a:ext>
                  </a:extLst>
                </a:gridCol>
                <a:gridCol w="915926">
                  <a:extLst>
                    <a:ext uri="{9D8B030D-6E8A-4147-A177-3AD203B41FA5}">
                      <a16:colId xmlns="" xmlns:a16="http://schemas.microsoft.com/office/drawing/2014/main" val="20003"/>
                    </a:ext>
                  </a:extLst>
                </a:gridCol>
                <a:gridCol w="915926">
                  <a:extLst>
                    <a:ext uri="{9D8B030D-6E8A-4147-A177-3AD203B41FA5}">
                      <a16:colId xmlns="" xmlns:a16="http://schemas.microsoft.com/office/drawing/2014/main" val="20004"/>
                    </a:ext>
                  </a:extLst>
                </a:gridCol>
                <a:gridCol w="915926">
                  <a:extLst>
                    <a:ext uri="{9D8B030D-6E8A-4147-A177-3AD203B41FA5}">
                      <a16:colId xmlns="" xmlns:a16="http://schemas.microsoft.com/office/drawing/2014/main" val="20005"/>
                    </a:ext>
                  </a:extLst>
                </a:gridCol>
                <a:gridCol w="915926">
                  <a:extLst>
                    <a:ext uri="{9D8B030D-6E8A-4147-A177-3AD203B41FA5}">
                      <a16:colId xmlns="" xmlns:a16="http://schemas.microsoft.com/office/drawing/2014/main" val="20006"/>
                    </a:ext>
                  </a:extLst>
                </a:gridCol>
                <a:gridCol w="915926">
                  <a:extLst>
                    <a:ext uri="{9D8B030D-6E8A-4147-A177-3AD203B41FA5}">
                      <a16:colId xmlns="" xmlns:a16="http://schemas.microsoft.com/office/drawing/2014/main" val="20007"/>
                    </a:ext>
                  </a:extLst>
                </a:gridCol>
              </a:tblGrid>
              <a:tr h="182880">
                <a:tc>
                  <a:txBody>
                    <a:bodyPr/>
                    <a:lstStyle/>
                    <a:p>
                      <a:pPr algn="ctr" fontAlgn="b"/>
                      <a:r>
                        <a:rPr lang="ru-RU" sz="1400" b="1" i="0" u="none" strike="noStrike" dirty="0">
                          <a:solidFill>
                            <a:srgbClr val="585958"/>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585958"/>
                          </a:solidFill>
                          <a:effectLst/>
                          <a:latin typeface="Arial Narrow" panose="020B0606020202030204" pitchFamily="34" charset="0"/>
                        </a:rPr>
                        <a:t>&lt;6 </a:t>
                      </a:r>
                      <a:r>
                        <a:rPr lang="fr-FR" sz="1400" b="1" i="0" u="none" strike="noStrike" dirty="0" err="1">
                          <a:solidFill>
                            <a:srgbClr val="585958"/>
                          </a:solidFill>
                          <a:effectLst/>
                          <a:latin typeface="Arial Narrow" panose="020B0606020202030204" pitchFamily="34" charset="0"/>
                        </a:rPr>
                        <a:t>mo.s</a:t>
                      </a:r>
                      <a:r>
                        <a:rPr lang="fr-FR" sz="1400" b="1" i="0" u="none" strike="noStrike" dirty="0">
                          <a:solidFill>
                            <a:srgbClr val="585958"/>
                          </a:solidFill>
                          <a:effectLst/>
                          <a:latin typeface="Arial Narrow" panose="020B0606020202030204" pitchFamily="34" charset="0"/>
                        </a:rPr>
                        <a:t> </a:t>
                      </a:r>
                      <a:r>
                        <a:rPr lang="fr-FR" sz="1400" b="1" i="0" u="none" strike="noStrike" dirty="0" err="1">
                          <a:solidFill>
                            <a:srgbClr val="585958"/>
                          </a:solidFill>
                          <a:effectLst/>
                          <a:latin typeface="Arial Narrow" panose="020B0606020202030204" pitchFamily="34" charset="0"/>
                        </a:rPr>
                        <a:t>ago</a:t>
                      </a:r>
                      <a:endParaRPr lang="fr-FR" sz="1400" b="1"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585958"/>
                          </a:solidFill>
                          <a:effectLst/>
                          <a:latin typeface="Arial Narrow" panose="020B0606020202030204" pitchFamily="34" charset="0"/>
                        </a:rPr>
                        <a:t>6 mo.s-1 YA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585958"/>
                          </a:solidFill>
                          <a:effectLst/>
                          <a:latin typeface="Arial Narrow" panose="020B0606020202030204" pitchFamily="34" charset="0"/>
                        </a:rPr>
                        <a:t>1-2 YA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585958"/>
                          </a:solidFill>
                          <a:effectLst/>
                          <a:latin typeface="Arial Narrow" panose="020B0606020202030204" pitchFamily="34" charset="0"/>
                        </a:rPr>
                        <a:t>2- 4 YA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585958"/>
                          </a:solidFill>
                          <a:effectLst/>
                          <a:latin typeface="Arial Narrow" panose="020B0606020202030204" pitchFamily="34" charset="0"/>
                        </a:rPr>
                        <a:t>4-6 YA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585958"/>
                          </a:solidFill>
                          <a:effectLst/>
                          <a:latin typeface="Arial Narrow" panose="020B0606020202030204" pitchFamily="34" charset="0"/>
                        </a:rPr>
                        <a:t>6-8 YA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585958"/>
                          </a:solidFill>
                          <a:effectLst/>
                          <a:latin typeface="Arial Narrow" panose="020B0606020202030204" pitchFamily="34" charset="0"/>
                        </a:rPr>
                        <a:t>Over 8 YA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82880">
                <a:tc>
                  <a:txBody>
                    <a:bodyPr/>
                    <a:lstStyle/>
                    <a:p>
                      <a:pPr algn="ctr" fontAlgn="b"/>
                      <a:r>
                        <a:rPr lang="fr-FR" sz="1400" b="1" i="0" u="none" strike="noStrike">
                          <a:solidFill>
                            <a:srgbClr val="585958"/>
                          </a:solidFill>
                          <a:effectLst/>
                          <a:latin typeface="Arial Narrow" panose="020B0606020202030204" pitchFamily="34" charset="0"/>
                        </a:rPr>
                        <a:t>Rental (with verbal agreement)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585958"/>
                          </a:solidFill>
                          <a:effectLst/>
                          <a:latin typeface="Arial Narrow" panose="020B0606020202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400" b="0" i="0" u="none" strike="noStrike" dirty="0">
                          <a:solidFill>
                            <a:srgbClr val="585958"/>
                          </a:solidFill>
                          <a:effectLst/>
                          <a:latin typeface="Arial Narrow" panose="020B0606020202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4CF"/>
                    </a:solidFill>
                  </a:tcPr>
                </a:tc>
                <a:tc>
                  <a:txBody>
                    <a:bodyPr/>
                    <a:lstStyle/>
                    <a:p>
                      <a:pPr algn="ctr" fontAlgn="b"/>
                      <a:r>
                        <a:rPr lang="ru-RU" sz="1400" b="0" i="0" u="none" strike="noStrike">
                          <a:solidFill>
                            <a:srgbClr val="585958"/>
                          </a:solidFill>
                          <a:effectLst/>
                          <a:latin typeface="Arial Narrow" panose="020B0606020202030204" pitchFamily="34" charset="0"/>
                        </a:rPr>
                        <a:t>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F3A"/>
                    </a:solidFill>
                  </a:tcPr>
                </a:tc>
                <a:tc>
                  <a:txBody>
                    <a:bodyPr/>
                    <a:lstStyle/>
                    <a:p>
                      <a:pPr algn="ctr" fontAlgn="b"/>
                      <a:r>
                        <a:rPr lang="ru-RU" sz="1400" b="0" i="0" u="none" strike="noStrike">
                          <a:solidFill>
                            <a:srgbClr val="585958"/>
                          </a:solidFill>
                          <a:effectLst/>
                          <a:latin typeface="Arial Narrow" panose="020B0606020202030204" pitchFamily="34" charset="0"/>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5"/>
                    </a:solidFill>
                  </a:tcPr>
                </a:tc>
                <a:tc>
                  <a:txBody>
                    <a:bodyPr/>
                    <a:lstStyle/>
                    <a:p>
                      <a:pPr algn="ctr" fontAlgn="b"/>
                      <a:r>
                        <a:rPr lang="ru-RU" sz="1400" b="0" i="0" u="none" strike="noStrike">
                          <a:solidFill>
                            <a:srgbClr val="585958"/>
                          </a:solidFill>
                          <a:effectLst/>
                          <a:latin typeface="Arial Narrow" panose="020B0606020202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93"/>
                    </a:solidFill>
                  </a:tcPr>
                </a:tc>
                <a:tc>
                  <a:txBody>
                    <a:bodyPr/>
                    <a:lstStyle/>
                    <a:p>
                      <a:pPr algn="ctr" fontAlgn="b"/>
                      <a:r>
                        <a:rPr lang="ru-RU" sz="1400" b="0" i="0" u="none" strike="noStrike">
                          <a:solidFill>
                            <a:srgbClr val="585958"/>
                          </a:solidFill>
                          <a:effectLst/>
                          <a:latin typeface="Arial Narrow" panose="020B0606020202030204" pitchFamily="34" charset="0"/>
                        </a:rPr>
                        <a:t>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ru-RU" sz="1400" b="0" i="0" u="none" strike="noStrike">
                          <a:solidFill>
                            <a:srgbClr val="585958"/>
                          </a:solidFill>
                          <a:effectLst/>
                          <a:latin typeface="Arial Narrow" panose="020B0606020202030204" pitchFamily="34" charset="0"/>
                        </a:rPr>
                        <a:t>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142"/>
                    </a:solidFill>
                  </a:tcPr>
                </a:tc>
                <a:extLst>
                  <a:ext uri="{0D108BD9-81ED-4DB2-BD59-A6C34878D82A}">
                    <a16:rowId xmlns="" xmlns:a16="http://schemas.microsoft.com/office/drawing/2014/main" val="10001"/>
                  </a:ext>
                </a:extLst>
              </a:tr>
              <a:tr h="190500">
                <a:tc>
                  <a:txBody>
                    <a:bodyPr/>
                    <a:lstStyle/>
                    <a:p>
                      <a:pPr algn="ctr" fontAlgn="b"/>
                      <a:r>
                        <a:rPr lang="fr-FR" sz="1400" b="1" i="0" u="none" strike="noStrike">
                          <a:solidFill>
                            <a:srgbClr val="585958"/>
                          </a:solidFill>
                          <a:effectLst/>
                          <a:latin typeface="Arial Narrow" panose="020B0606020202030204" pitchFamily="34" charset="0"/>
                        </a:rPr>
                        <a:t>Rental (with written contract)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585958"/>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400" b="0" i="0" u="none" strike="noStrike" dirty="0">
                          <a:solidFill>
                            <a:srgbClr val="585958"/>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9C"/>
                    </a:solidFill>
                  </a:tcPr>
                </a:tc>
                <a:tc>
                  <a:txBody>
                    <a:bodyPr/>
                    <a:lstStyle/>
                    <a:p>
                      <a:pPr algn="ctr" fontAlgn="b"/>
                      <a:r>
                        <a:rPr lang="ru-RU" sz="1400" b="0" i="0" u="none" strike="noStrike" dirty="0">
                          <a:solidFill>
                            <a:srgbClr val="585958"/>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E7"/>
                    </a:solidFill>
                  </a:tcPr>
                </a:tc>
                <a:tc>
                  <a:txBody>
                    <a:bodyPr/>
                    <a:lstStyle/>
                    <a:p>
                      <a:pPr algn="ctr" fontAlgn="b"/>
                      <a:r>
                        <a:rPr lang="ru-RU" sz="1400" b="0" i="0" u="none" strike="noStrike">
                          <a:solidFill>
                            <a:srgbClr val="585958"/>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75A"/>
                    </a:solidFill>
                  </a:tcPr>
                </a:tc>
                <a:tc>
                  <a:txBody>
                    <a:bodyPr/>
                    <a:lstStyle/>
                    <a:p>
                      <a:pPr algn="ctr" fontAlgn="b"/>
                      <a:r>
                        <a:rPr lang="ru-RU" sz="1400" b="0" i="0" u="none" strike="noStrike">
                          <a:solidFill>
                            <a:srgbClr val="585958"/>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B2A"/>
                    </a:solidFill>
                  </a:tcPr>
                </a:tc>
                <a:tc>
                  <a:txBody>
                    <a:bodyPr/>
                    <a:lstStyle/>
                    <a:p>
                      <a:pPr algn="ctr" fontAlgn="b"/>
                      <a:r>
                        <a:rPr lang="ru-RU" sz="1400" b="0" i="0" u="none" strike="noStrike">
                          <a:solidFill>
                            <a:srgbClr val="585958"/>
                          </a:solidFill>
                          <a:effectLst/>
                          <a:latin typeface="Arial Narrow" panose="020B0606020202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ru-RU" sz="1400" b="0" i="0" u="none" strike="noStrike">
                          <a:solidFill>
                            <a:srgbClr val="585958"/>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D33"/>
                    </a:solidFill>
                  </a:tcPr>
                </a:tc>
                <a:extLst>
                  <a:ext uri="{0D108BD9-81ED-4DB2-BD59-A6C34878D82A}">
                    <a16:rowId xmlns="" xmlns:a16="http://schemas.microsoft.com/office/drawing/2014/main" val="10002"/>
                  </a:ext>
                </a:extLst>
              </a:tr>
              <a:tr h="182880">
                <a:tc>
                  <a:txBody>
                    <a:bodyPr/>
                    <a:lstStyle/>
                    <a:p>
                      <a:pPr algn="ctr" fontAlgn="b"/>
                      <a:r>
                        <a:rPr lang="fr-FR" sz="1400" b="1" i="0" u="none" strike="noStrike">
                          <a:solidFill>
                            <a:srgbClr val="585958"/>
                          </a:solidFill>
                          <a:effectLst/>
                          <a:latin typeface="Arial Narrow" panose="020B0606020202030204" pitchFamily="34" charset="0"/>
                        </a:rPr>
                        <a:t>Housing provided by employer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585958"/>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ru-RU" sz="1400" b="0" i="0" u="none" strike="noStrike">
                          <a:solidFill>
                            <a:srgbClr val="585958"/>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F71"/>
                    </a:solidFill>
                  </a:tcPr>
                </a:tc>
                <a:tc>
                  <a:txBody>
                    <a:bodyPr/>
                    <a:lstStyle/>
                    <a:p>
                      <a:pPr algn="ctr" fontAlgn="b"/>
                      <a:r>
                        <a:rPr lang="ru-RU" sz="1400" b="0" i="0" u="none" strike="noStrike" dirty="0">
                          <a:solidFill>
                            <a:srgbClr val="585958"/>
                          </a:solidFill>
                          <a:effectLst/>
                          <a:latin typeface="Arial Narrow" panose="020B0606020202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CAE"/>
                    </a:solidFill>
                  </a:tcPr>
                </a:tc>
                <a:tc>
                  <a:txBody>
                    <a:bodyPr/>
                    <a:lstStyle/>
                    <a:p>
                      <a:pPr algn="ctr" fontAlgn="b"/>
                      <a:r>
                        <a:rPr lang="ru-RU" sz="1400" b="0" i="0" u="none" strike="noStrike" dirty="0">
                          <a:solidFill>
                            <a:srgbClr val="585958"/>
                          </a:solidFill>
                          <a:effectLst/>
                          <a:latin typeface="Arial Narrow" panose="020B0606020202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AAD"/>
                    </a:solidFill>
                  </a:tcPr>
                </a:tc>
                <a:tc>
                  <a:txBody>
                    <a:bodyPr/>
                    <a:lstStyle/>
                    <a:p>
                      <a:pPr algn="ctr" fontAlgn="b"/>
                      <a:r>
                        <a:rPr lang="ru-RU" sz="1400" b="0" i="0" u="none" strike="noStrike" dirty="0">
                          <a:solidFill>
                            <a:srgbClr val="585958"/>
                          </a:solidFill>
                          <a:effectLst/>
                          <a:latin typeface="Arial Narrow" panose="020B0606020202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7BA"/>
                    </a:solidFill>
                  </a:tcPr>
                </a:tc>
                <a:tc>
                  <a:txBody>
                    <a:bodyPr/>
                    <a:lstStyle/>
                    <a:p>
                      <a:pPr algn="ctr" fontAlgn="b"/>
                      <a:r>
                        <a:rPr lang="ru-RU" sz="1400" b="0" i="0" u="none" strike="noStrike" dirty="0">
                          <a:solidFill>
                            <a:srgbClr val="585958"/>
                          </a:solidFill>
                          <a:effectLst/>
                          <a:latin typeface="Arial Narrow" panose="020B0606020202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FF2"/>
                    </a:solidFill>
                  </a:tcPr>
                </a:tc>
                <a:tc>
                  <a:txBody>
                    <a:bodyPr/>
                    <a:lstStyle/>
                    <a:p>
                      <a:pPr algn="ctr" fontAlgn="b"/>
                      <a:r>
                        <a:rPr lang="ru-RU" sz="1400" b="0" i="0" u="none" strike="noStrike">
                          <a:solidFill>
                            <a:srgbClr val="585958"/>
                          </a:solidFill>
                          <a:effectLst/>
                          <a:latin typeface="Arial Narrow" panose="020B0606020202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3"/>
                  </a:ext>
                </a:extLst>
              </a:tr>
              <a:tr h="182880">
                <a:tc>
                  <a:txBody>
                    <a:bodyPr/>
                    <a:lstStyle/>
                    <a:p>
                      <a:pPr algn="ctr" fontAlgn="b"/>
                      <a:r>
                        <a:rPr lang="fr-FR" sz="1400" b="1" i="0" u="none" strike="noStrike">
                          <a:solidFill>
                            <a:srgbClr val="585958"/>
                          </a:solidFill>
                          <a:effectLst/>
                          <a:latin typeface="Arial Narrow" panose="020B0606020202030204" pitchFamily="34" charset="0"/>
                        </a:rPr>
                        <a:t>Being hosted for free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585958"/>
                          </a:solidFill>
                          <a:effectLst/>
                          <a:latin typeface="Arial Narrow" panose="020B0606020202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ru-RU" sz="1400" b="0" i="0" u="none" strike="noStrike">
                          <a:solidFill>
                            <a:srgbClr val="585958"/>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8AA"/>
                    </a:solidFill>
                  </a:tcPr>
                </a:tc>
                <a:tc>
                  <a:txBody>
                    <a:bodyPr/>
                    <a:lstStyle/>
                    <a:p>
                      <a:pPr algn="ctr" fontAlgn="b"/>
                      <a:r>
                        <a:rPr lang="ru-RU" sz="1400" b="0" i="0" u="none" strike="noStrike">
                          <a:solidFill>
                            <a:srgbClr val="585958"/>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D7"/>
                    </a:solidFill>
                  </a:tcPr>
                </a:tc>
                <a:tc>
                  <a:txBody>
                    <a:bodyPr/>
                    <a:lstStyle/>
                    <a:p>
                      <a:pPr algn="ctr" fontAlgn="b"/>
                      <a:r>
                        <a:rPr lang="ru-RU" sz="1400" b="0" i="0" u="none" strike="noStrike" dirty="0">
                          <a:solidFill>
                            <a:srgbClr val="585958"/>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E7"/>
                    </a:solidFill>
                  </a:tcPr>
                </a:tc>
                <a:tc>
                  <a:txBody>
                    <a:bodyPr/>
                    <a:lstStyle/>
                    <a:p>
                      <a:pPr algn="ctr" fontAlgn="b"/>
                      <a:r>
                        <a:rPr lang="ru-RU" sz="1400" b="0" i="0" u="none" strike="noStrike" dirty="0">
                          <a:solidFill>
                            <a:srgbClr val="585958"/>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CD"/>
                    </a:solidFill>
                  </a:tcPr>
                </a:tc>
                <a:tc>
                  <a:txBody>
                    <a:bodyPr/>
                    <a:lstStyle/>
                    <a:p>
                      <a:pPr algn="ctr" fontAlgn="b"/>
                      <a:r>
                        <a:rPr lang="ru-RU" sz="1400" b="0" i="0" u="none" strike="noStrike" dirty="0">
                          <a:solidFill>
                            <a:srgbClr val="585958"/>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B"/>
                    </a:solidFill>
                  </a:tcPr>
                </a:tc>
                <a:tc>
                  <a:txBody>
                    <a:bodyPr/>
                    <a:lstStyle/>
                    <a:p>
                      <a:pPr algn="ctr" fontAlgn="b"/>
                      <a:r>
                        <a:rPr lang="ru-RU" sz="1400" b="0" i="0" u="none" strike="noStrike" dirty="0">
                          <a:solidFill>
                            <a:srgbClr val="585958"/>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4"/>
                  </a:ext>
                </a:extLst>
              </a:tr>
              <a:tr h="182880">
                <a:tc>
                  <a:txBody>
                    <a:bodyPr/>
                    <a:lstStyle/>
                    <a:p>
                      <a:pPr algn="ctr" fontAlgn="b"/>
                      <a:r>
                        <a:rPr lang="fr-FR" sz="1400" b="1" i="0" u="none" strike="noStrike">
                          <a:solidFill>
                            <a:srgbClr val="585958"/>
                          </a:solidFill>
                          <a:effectLst/>
                          <a:latin typeface="Arial Narrow" panose="020B0606020202030204" pitchFamily="34" charset="0"/>
                        </a:rPr>
                        <a:t>Housing provided by smuggler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585958"/>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ru-RU" sz="1400" b="0" i="0" u="none" strike="noStrike">
                          <a:solidFill>
                            <a:srgbClr val="585958"/>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ru-RU" sz="1400" b="0" i="0" u="none" strike="noStrike">
                          <a:solidFill>
                            <a:srgbClr val="585958"/>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2F5"/>
                    </a:solidFill>
                  </a:tcPr>
                </a:tc>
                <a:tc>
                  <a:txBody>
                    <a:bodyPr/>
                    <a:lstStyle/>
                    <a:p>
                      <a:pPr algn="ctr" fontAlgn="b"/>
                      <a:r>
                        <a:rPr lang="ru-RU" sz="1400" b="0" i="0" u="none" strike="noStrike">
                          <a:solidFill>
                            <a:srgbClr val="585958"/>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ADD"/>
                    </a:solidFill>
                  </a:tcPr>
                </a:tc>
                <a:tc>
                  <a:txBody>
                    <a:bodyPr/>
                    <a:lstStyle/>
                    <a:p>
                      <a:pPr algn="ctr" fontAlgn="b"/>
                      <a:r>
                        <a:rPr lang="ru-RU" sz="1400" b="0" i="0" u="none" strike="noStrike">
                          <a:solidFill>
                            <a:srgbClr val="585958"/>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EB0"/>
                    </a:solidFill>
                  </a:tcPr>
                </a:tc>
                <a:tc>
                  <a:txBody>
                    <a:bodyPr/>
                    <a:lstStyle/>
                    <a:p>
                      <a:pPr algn="ctr" fontAlgn="b"/>
                      <a:r>
                        <a:rPr lang="ru-RU" sz="1400" b="0" i="0" u="none" strike="noStrike" dirty="0">
                          <a:solidFill>
                            <a:srgbClr val="585958"/>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ru-RU" sz="1400" b="0" i="0" u="none" strike="noStrike" dirty="0">
                          <a:solidFill>
                            <a:srgbClr val="585958"/>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5"/>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362698079"/>
              </p:ext>
            </p:extLst>
          </p:nvPr>
        </p:nvGraphicFramePr>
        <p:xfrm>
          <a:off x="1613602" y="3645045"/>
          <a:ext cx="5829488" cy="226807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628626" y="3645045"/>
            <a:ext cx="7945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85772" y="1551802"/>
            <a:ext cx="4285147" cy="338554"/>
          </a:xfrm>
          <a:prstGeom prst="rect">
            <a:avLst/>
          </a:prstGeom>
          <a:noFill/>
        </p:spPr>
        <p:txBody>
          <a:bodyPr wrap="none" rtlCol="0">
            <a:spAutoFit/>
          </a:bodyPr>
          <a:lstStyle/>
          <a:p>
            <a:r>
              <a:rPr lang="en-GB" sz="1600" b="1" dirty="0" smtClean="0">
                <a:solidFill>
                  <a:srgbClr val="58585A"/>
                </a:solidFill>
                <a:latin typeface="Arial Narrow" panose="020B0606020202030204" pitchFamily="34" charset="0"/>
              </a:rPr>
              <a:t>% of respondents per tenure type, by time of arrival</a:t>
            </a:r>
            <a:endParaRPr lang="ru-RU" sz="1600" b="1" dirty="0">
              <a:solidFill>
                <a:srgbClr val="58585A"/>
              </a:solidFill>
              <a:latin typeface="Arial Narrow" panose="020B0606020202030204" pitchFamily="34" charset="0"/>
            </a:endParaRPr>
          </a:p>
        </p:txBody>
      </p:sp>
      <p:sp>
        <p:nvSpPr>
          <p:cNvPr id="5" name="TextBox 4"/>
          <p:cNvSpPr txBox="1"/>
          <p:nvPr/>
        </p:nvSpPr>
        <p:spPr>
          <a:xfrm>
            <a:off x="973430" y="3254616"/>
            <a:ext cx="7255512" cy="338554"/>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rgbClr val="58585A"/>
                </a:solidFill>
                <a:latin typeface="Arial Narrow" panose="020B0606020202030204" pitchFamily="34" charset="0"/>
              </a:rPr>
              <a:t>Most recent time of arrival groups rely more on temporary housing being provided by others</a:t>
            </a:r>
            <a:endParaRPr lang="ru-RU" sz="1600" dirty="0">
              <a:solidFill>
                <a:srgbClr val="58585A"/>
              </a:solidFill>
              <a:latin typeface="Arial Narrow" panose="020B0606020202030204" pitchFamily="34" charset="0"/>
            </a:endParaRPr>
          </a:p>
        </p:txBody>
      </p:sp>
      <p:sp>
        <p:nvSpPr>
          <p:cNvPr id="9" name="TextBox 8"/>
          <p:cNvSpPr txBox="1"/>
          <p:nvPr/>
        </p:nvSpPr>
        <p:spPr>
          <a:xfrm>
            <a:off x="973430" y="5913120"/>
            <a:ext cx="6843540" cy="338554"/>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rgbClr val="58585A"/>
                </a:solidFill>
                <a:latin typeface="Arial Narrow" panose="020B0606020202030204" pitchFamily="34" charset="0"/>
              </a:rPr>
              <a:t>Most recent and oldest time of arrival groups more frequently live in damaged shelters</a:t>
            </a:r>
            <a:endParaRPr lang="ru-RU" sz="16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2539587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a:t>
            </a:r>
            <a:r>
              <a:rPr lang="en-US" sz="3200" dirty="0" smtClean="0"/>
              <a:t>– Time of Arrival</a:t>
            </a:r>
            <a:endParaRPr lang="en-US" sz="3200" dirty="0"/>
          </a:p>
        </p:txBody>
      </p:sp>
      <p:sp>
        <p:nvSpPr>
          <p:cNvPr id="3" name="TextBox 2">
            <a:extLst>
              <a:ext uri="{FF2B5EF4-FFF2-40B4-BE49-F238E27FC236}">
                <a16:creationId xmlns="" xmlns:a16="http://schemas.microsoft.com/office/drawing/2014/main" id="{93F886DB-456F-42D5-9352-5ECEF81724ED}"/>
              </a:ext>
            </a:extLst>
          </p:cNvPr>
          <p:cNvSpPr txBox="1"/>
          <p:nvPr/>
        </p:nvSpPr>
        <p:spPr>
          <a:xfrm>
            <a:off x="386176" y="1311215"/>
            <a:ext cx="8430020" cy="1292662"/>
          </a:xfrm>
          <a:prstGeom prst="rect">
            <a:avLst/>
          </a:prstGeom>
          <a:noFill/>
        </p:spPr>
        <p:txBody>
          <a:bodyPr wrap="square" rtlCol="0">
            <a:spAutoFit/>
          </a:bodyPr>
          <a:lstStyle/>
          <a:p>
            <a:r>
              <a:rPr lang="en-US" sz="2000" b="1" dirty="0" smtClean="0">
                <a:solidFill>
                  <a:srgbClr val="585958"/>
                </a:solidFill>
                <a:latin typeface="Arial Narrow" panose="020B0606020202030204" pitchFamily="34" charset="0"/>
              </a:rPr>
              <a:t>Cash &amp; Markets</a:t>
            </a:r>
          </a:p>
          <a:p>
            <a:pPr marL="342900" indent="-342900">
              <a:buFont typeface="Arial" panose="020B0604020202020204" pitchFamily="34" charset="0"/>
              <a:buChar char="•"/>
            </a:pPr>
            <a:endParaRPr lang="en-US" sz="2000" dirty="0">
              <a:solidFill>
                <a:srgbClr val="585958"/>
              </a:solidFill>
              <a:latin typeface="Arial Narrow" panose="020B0606020202030204" pitchFamily="34" charset="0"/>
            </a:endParaRPr>
          </a:p>
          <a:p>
            <a:pPr marL="285750" indent="-285750">
              <a:buFont typeface="Arial" panose="020B0604020202020204" pitchFamily="34" charset="0"/>
              <a:buChar char="•"/>
            </a:pPr>
            <a:endParaRPr lang="en-US" sz="2000" dirty="0">
              <a:solidFill>
                <a:srgbClr val="585958"/>
              </a:solidFill>
              <a:latin typeface="Arial Narrow" panose="020B0606020202030204" pitchFamily="34" charset="0"/>
            </a:endParaRPr>
          </a:p>
          <a:p>
            <a:endParaRPr lang="en-US" dirty="0">
              <a:solidFill>
                <a:srgbClr val="585958"/>
              </a:solidFill>
              <a:latin typeface="Arial Narrow" panose="020B0606020202030204" pitchFamily="34" charset="0"/>
            </a:endParaRPr>
          </a:p>
        </p:txBody>
      </p:sp>
      <p:graphicFrame>
        <p:nvGraphicFramePr>
          <p:cNvPr id="4" name="Table 3"/>
          <p:cNvGraphicFramePr>
            <a:graphicFrameLocks noGrp="1"/>
          </p:cNvGraphicFramePr>
          <p:nvPr/>
        </p:nvGraphicFramePr>
        <p:xfrm>
          <a:off x="5974302" y="3088240"/>
          <a:ext cx="2465733" cy="1760220"/>
        </p:xfrm>
        <a:graphic>
          <a:graphicData uri="http://schemas.openxmlformats.org/drawingml/2006/table">
            <a:tbl>
              <a:tblPr/>
              <a:tblGrid>
                <a:gridCol w="1871159">
                  <a:extLst>
                    <a:ext uri="{9D8B030D-6E8A-4147-A177-3AD203B41FA5}">
                      <a16:colId xmlns="" xmlns:a16="http://schemas.microsoft.com/office/drawing/2014/main" val="20000"/>
                    </a:ext>
                  </a:extLst>
                </a:gridCol>
                <a:gridCol w="594574">
                  <a:extLst>
                    <a:ext uri="{9D8B030D-6E8A-4147-A177-3AD203B41FA5}">
                      <a16:colId xmlns="" xmlns:a16="http://schemas.microsoft.com/office/drawing/2014/main" val="20001"/>
                    </a:ext>
                  </a:extLst>
                </a:gridCol>
              </a:tblGrid>
              <a:tr h="182880">
                <a:tc>
                  <a:txBody>
                    <a:bodyPr/>
                    <a:lstStyle/>
                    <a:p>
                      <a:pPr algn="ctr" fontAlgn="b"/>
                      <a:r>
                        <a:rPr lang="fr-FR" sz="1600" b="1" i="0" u="none" strike="noStrike" dirty="0" err="1">
                          <a:solidFill>
                            <a:srgbClr val="585958"/>
                          </a:solidFill>
                          <a:effectLst/>
                          <a:latin typeface="Arial Narrow" panose="020B0606020202030204" pitchFamily="34" charset="0"/>
                        </a:rPr>
                        <a:t>Within</a:t>
                      </a:r>
                      <a:r>
                        <a:rPr lang="fr-FR" sz="1600" b="1" i="0" u="none" strike="noStrike" dirty="0">
                          <a:solidFill>
                            <a:srgbClr val="585958"/>
                          </a:solidFill>
                          <a:effectLst/>
                          <a:latin typeface="Arial Narrow" panose="020B0606020202030204" pitchFamily="34" charset="0"/>
                        </a:rPr>
                        <a:t> 6 </a:t>
                      </a:r>
                      <a:r>
                        <a:rPr lang="fr-FR" sz="1600" b="1" i="0" u="none" strike="noStrike" dirty="0" err="1">
                          <a:solidFill>
                            <a:srgbClr val="585958"/>
                          </a:solidFill>
                          <a:effectLst/>
                          <a:latin typeface="Arial Narrow" panose="020B0606020202030204" pitchFamily="34" charset="0"/>
                        </a:rPr>
                        <a:t>months</a:t>
                      </a:r>
                      <a:endParaRPr lang="fr-FR" sz="1600" b="1"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958"/>
                          </a:solidFill>
                          <a:effectLst/>
                          <a:latin typeface="Arial Narrow" panose="020B0606020202030204" pitchFamily="34" charset="0"/>
                        </a:rPr>
                        <a:t>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284"/>
                    </a:solidFill>
                  </a:tcPr>
                </a:tc>
                <a:extLst>
                  <a:ext uri="{0D108BD9-81ED-4DB2-BD59-A6C34878D82A}">
                    <a16:rowId xmlns="" xmlns:a16="http://schemas.microsoft.com/office/drawing/2014/main" val="10000"/>
                  </a:ext>
                </a:extLst>
              </a:tr>
              <a:tr h="182880">
                <a:tc>
                  <a:txBody>
                    <a:bodyPr/>
                    <a:lstStyle/>
                    <a:p>
                      <a:pPr algn="ctr" fontAlgn="b"/>
                      <a:r>
                        <a:rPr lang="en-US" sz="1600" b="1" i="0" u="none" strike="noStrike" dirty="0">
                          <a:solidFill>
                            <a:srgbClr val="585958"/>
                          </a:solidFill>
                          <a:effectLst/>
                          <a:latin typeface="Arial Narrow" panose="020B0606020202030204" pitchFamily="34" charset="0"/>
                        </a:rPr>
                        <a:t>6 months to 1 year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958"/>
                          </a:solidFill>
                          <a:effectLst/>
                          <a:latin typeface="Arial Narrow" panose="020B060602020203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 xmlns:a16="http://schemas.microsoft.com/office/drawing/2014/main" val="10001"/>
                  </a:ext>
                </a:extLst>
              </a:tr>
              <a:tr h="182880">
                <a:tc>
                  <a:txBody>
                    <a:bodyPr/>
                    <a:lstStyle/>
                    <a:p>
                      <a:pPr algn="ctr" fontAlgn="b"/>
                      <a:r>
                        <a:rPr lang="en-US" sz="1600" b="1" i="0" u="none" strike="noStrike" dirty="0">
                          <a:solidFill>
                            <a:srgbClr val="585958"/>
                          </a:solidFill>
                          <a:effectLst/>
                          <a:latin typeface="Arial Narrow" panose="020B0606020202030204" pitchFamily="34" charset="0"/>
                        </a:rPr>
                        <a:t>1 to 2 years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7A9"/>
                    </a:solidFill>
                  </a:tcPr>
                </a:tc>
                <a:extLst>
                  <a:ext uri="{0D108BD9-81ED-4DB2-BD59-A6C34878D82A}">
                    <a16:rowId xmlns="" xmlns:a16="http://schemas.microsoft.com/office/drawing/2014/main" val="10002"/>
                  </a:ext>
                </a:extLst>
              </a:tr>
              <a:tr h="182880">
                <a:tc>
                  <a:txBody>
                    <a:bodyPr/>
                    <a:lstStyle/>
                    <a:p>
                      <a:pPr algn="ctr" fontAlgn="b"/>
                      <a:r>
                        <a:rPr lang="en-US" sz="1600" b="1" i="0" u="none" strike="noStrike" dirty="0">
                          <a:solidFill>
                            <a:srgbClr val="585958"/>
                          </a:solidFill>
                          <a:effectLst/>
                          <a:latin typeface="Arial Narrow" panose="020B0606020202030204" pitchFamily="34" charset="0"/>
                        </a:rPr>
                        <a:t>2 to 4 years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DAF"/>
                    </a:solidFill>
                  </a:tcPr>
                </a:tc>
                <a:extLst>
                  <a:ext uri="{0D108BD9-81ED-4DB2-BD59-A6C34878D82A}">
                    <a16:rowId xmlns="" xmlns:a16="http://schemas.microsoft.com/office/drawing/2014/main" val="10003"/>
                  </a:ext>
                </a:extLst>
              </a:tr>
              <a:tr h="182880">
                <a:tc>
                  <a:txBody>
                    <a:bodyPr/>
                    <a:lstStyle/>
                    <a:p>
                      <a:pPr algn="ctr" fontAlgn="b"/>
                      <a:r>
                        <a:rPr lang="en-US" sz="1600" b="1" i="0" u="none" strike="noStrike">
                          <a:solidFill>
                            <a:srgbClr val="585958"/>
                          </a:solidFill>
                          <a:effectLst/>
                          <a:latin typeface="Arial Narrow" panose="020B0606020202030204" pitchFamily="34" charset="0"/>
                        </a:rPr>
                        <a:t>4 to 6 years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E7"/>
                    </a:solidFill>
                  </a:tcPr>
                </a:tc>
                <a:extLst>
                  <a:ext uri="{0D108BD9-81ED-4DB2-BD59-A6C34878D82A}">
                    <a16:rowId xmlns="" xmlns:a16="http://schemas.microsoft.com/office/drawing/2014/main" val="10004"/>
                  </a:ext>
                </a:extLst>
              </a:tr>
              <a:tr h="182880">
                <a:tc>
                  <a:txBody>
                    <a:bodyPr/>
                    <a:lstStyle/>
                    <a:p>
                      <a:pPr algn="ctr" fontAlgn="b"/>
                      <a:r>
                        <a:rPr lang="en-US" sz="1600" b="1" i="0" u="none" strike="noStrike">
                          <a:solidFill>
                            <a:srgbClr val="585958"/>
                          </a:solidFill>
                          <a:effectLst/>
                          <a:latin typeface="Arial Narrow" panose="020B0606020202030204" pitchFamily="34" charset="0"/>
                        </a:rPr>
                        <a:t>6 to 8 years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5"/>
                  </a:ext>
                </a:extLst>
              </a:tr>
              <a:tr h="182880">
                <a:tc>
                  <a:txBody>
                    <a:bodyPr/>
                    <a:lstStyle/>
                    <a:p>
                      <a:pPr algn="ctr" fontAlgn="b"/>
                      <a:r>
                        <a:rPr lang="fr-FR" sz="1600" b="1" i="0" u="none" strike="noStrike" dirty="0">
                          <a:solidFill>
                            <a:srgbClr val="585958"/>
                          </a:solidFill>
                          <a:effectLst/>
                          <a:latin typeface="Arial Narrow" panose="020B0606020202030204" pitchFamily="34" charset="0"/>
                        </a:rPr>
                        <a:t>Over 8 </a:t>
                      </a:r>
                      <a:r>
                        <a:rPr lang="fr-FR" sz="1600" b="1" i="0" u="none" strike="noStrike" dirty="0" err="1">
                          <a:solidFill>
                            <a:srgbClr val="585958"/>
                          </a:solidFill>
                          <a:effectLst/>
                          <a:latin typeface="Arial Narrow" panose="020B0606020202030204" pitchFamily="34" charset="0"/>
                        </a:rPr>
                        <a:t>years</a:t>
                      </a:r>
                      <a:r>
                        <a:rPr lang="fr-FR" sz="1600" b="1" i="0" u="none" strike="noStrike" dirty="0">
                          <a:solidFill>
                            <a:srgbClr val="585958"/>
                          </a:solidFill>
                          <a:effectLst/>
                          <a:latin typeface="Arial Narrow" panose="020B0606020202030204" pitchFamily="34" charset="0"/>
                        </a:rPr>
                        <a:t> </a:t>
                      </a:r>
                      <a:r>
                        <a:rPr lang="fr-FR" sz="1600" b="1" i="0" u="none" strike="noStrike" dirty="0" err="1">
                          <a:solidFill>
                            <a:srgbClr val="585958"/>
                          </a:solidFill>
                          <a:effectLst/>
                          <a:latin typeface="Arial Narrow" panose="020B0606020202030204" pitchFamily="34" charset="0"/>
                        </a:rPr>
                        <a:t>ago</a:t>
                      </a:r>
                      <a:endParaRPr lang="fr-FR" sz="1600" b="1"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ED"/>
                    </a:solidFill>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4835663" y="2339334"/>
            <a:ext cx="4308337" cy="584775"/>
          </a:xfrm>
          <a:prstGeom prst="rect">
            <a:avLst/>
          </a:prstGeom>
          <a:noFill/>
        </p:spPr>
        <p:txBody>
          <a:bodyPr wrap="square" rtlCol="0">
            <a:spAutoFit/>
          </a:bodyPr>
          <a:lstStyle/>
          <a:p>
            <a:pPr algn="ctr"/>
            <a:r>
              <a:rPr lang="en-GB" sz="1600" b="1" dirty="0" smtClean="0">
                <a:solidFill>
                  <a:srgbClr val="585958"/>
                </a:solidFill>
                <a:latin typeface="Arial Narrow" panose="020B0606020202030204" pitchFamily="34" charset="0"/>
              </a:rPr>
              <a:t>% of respondents that </a:t>
            </a:r>
            <a:r>
              <a:rPr lang="en-US" sz="1600" b="1" dirty="0" smtClean="0">
                <a:solidFill>
                  <a:srgbClr val="585958"/>
                </a:solidFill>
                <a:latin typeface="Arial Narrow" panose="020B0606020202030204" pitchFamily="34" charset="0"/>
              </a:rPr>
              <a:t>faced barriers </a:t>
            </a:r>
            <a:r>
              <a:rPr lang="en-US" sz="1600" b="1" dirty="0">
                <a:solidFill>
                  <a:srgbClr val="585958"/>
                </a:solidFill>
                <a:latin typeface="Arial Narrow" panose="020B0606020202030204" pitchFamily="34" charset="0"/>
              </a:rPr>
              <a:t>to </a:t>
            </a:r>
            <a:r>
              <a:rPr lang="en-US" sz="1600" b="1" dirty="0" smtClean="0">
                <a:solidFill>
                  <a:srgbClr val="585958"/>
                </a:solidFill>
                <a:latin typeface="Arial Narrow" panose="020B0606020202030204" pitchFamily="34" charset="0"/>
              </a:rPr>
              <a:t>purchasing items on the market in the past 30 days</a:t>
            </a:r>
            <a:endParaRPr lang="ru-RU" sz="1600" b="1" dirty="0">
              <a:solidFill>
                <a:srgbClr val="585958"/>
              </a:solidFill>
              <a:latin typeface="Arial Narrow" panose="020B0606020202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576543209"/>
              </p:ext>
            </p:extLst>
          </p:nvPr>
        </p:nvGraphicFramePr>
        <p:xfrm>
          <a:off x="58372" y="2311489"/>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H="1" flipV="1">
            <a:off x="4719718" y="1690916"/>
            <a:ext cx="8866" cy="4069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188" y="5259460"/>
            <a:ext cx="4340908"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58585A"/>
                </a:solidFill>
                <a:latin typeface="Arial Narrow" panose="020B0606020202030204" pitchFamily="34" charset="0"/>
              </a:rPr>
              <a:t>Most recent and oldest time of arrival groups face more challenges obtaining enough money</a:t>
            </a:r>
            <a:endParaRPr lang="ru-RU" sz="1600" dirty="0">
              <a:solidFill>
                <a:srgbClr val="58585A"/>
              </a:solidFill>
              <a:latin typeface="Arial Narrow" panose="020B0606020202030204" pitchFamily="34" charset="0"/>
            </a:endParaRPr>
          </a:p>
        </p:txBody>
      </p:sp>
      <p:sp>
        <p:nvSpPr>
          <p:cNvPr id="11" name="TextBox 10"/>
          <p:cNvSpPr txBox="1"/>
          <p:nvPr/>
        </p:nvSpPr>
        <p:spPr>
          <a:xfrm>
            <a:off x="4835663" y="5259459"/>
            <a:ext cx="4308337"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58585A"/>
                </a:solidFill>
                <a:latin typeface="Arial Narrow" panose="020B0606020202030204" pitchFamily="34" charset="0"/>
              </a:rPr>
              <a:t>Most recent time of arrival groups face more barriers to purchasing items on the market</a:t>
            </a:r>
            <a:endParaRPr lang="ru-RU" sz="16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281813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a:t>
            </a:r>
            <a:r>
              <a:rPr lang="en-US" sz="3200" dirty="0" smtClean="0"/>
              <a:t>– Time of Arrival</a:t>
            </a:r>
            <a:endParaRPr lang="en-US" sz="3200" dirty="0"/>
          </a:p>
        </p:txBody>
      </p:sp>
      <p:sp>
        <p:nvSpPr>
          <p:cNvPr id="3" name="TextBox 2">
            <a:extLst>
              <a:ext uri="{FF2B5EF4-FFF2-40B4-BE49-F238E27FC236}">
                <a16:creationId xmlns="" xmlns:a16="http://schemas.microsoft.com/office/drawing/2014/main" id="{93F886DB-456F-42D5-9352-5ECEF81724ED}"/>
              </a:ext>
            </a:extLst>
          </p:cNvPr>
          <p:cNvSpPr txBox="1"/>
          <p:nvPr/>
        </p:nvSpPr>
        <p:spPr>
          <a:xfrm>
            <a:off x="386176" y="1331535"/>
            <a:ext cx="8430020" cy="1292662"/>
          </a:xfrm>
          <a:prstGeom prst="rect">
            <a:avLst/>
          </a:prstGeom>
          <a:noFill/>
        </p:spPr>
        <p:txBody>
          <a:bodyPr wrap="square" rtlCol="0">
            <a:spAutoFit/>
          </a:bodyPr>
          <a:lstStyle/>
          <a:p>
            <a:r>
              <a:rPr lang="en-US" sz="2000" b="1" dirty="0" smtClean="0">
                <a:solidFill>
                  <a:srgbClr val="585958"/>
                </a:solidFill>
                <a:latin typeface="Arial Narrow" panose="020B0606020202030204" pitchFamily="34" charset="0"/>
              </a:rPr>
              <a:t>Health</a:t>
            </a:r>
          </a:p>
          <a:p>
            <a:pPr marL="342900" indent="-342900">
              <a:buFont typeface="Arial" panose="020B0604020202020204" pitchFamily="34" charset="0"/>
              <a:buChar char="•"/>
            </a:pPr>
            <a:endParaRPr lang="en-US" sz="2000" dirty="0">
              <a:solidFill>
                <a:srgbClr val="585958"/>
              </a:solidFill>
              <a:latin typeface="Arial Narrow" panose="020B0606020202030204" pitchFamily="34" charset="0"/>
            </a:endParaRPr>
          </a:p>
          <a:p>
            <a:pPr marL="285750" indent="-285750">
              <a:buFont typeface="Arial" panose="020B0604020202020204" pitchFamily="34" charset="0"/>
              <a:buChar char="•"/>
            </a:pPr>
            <a:endParaRPr lang="en-US" sz="2000" dirty="0">
              <a:solidFill>
                <a:srgbClr val="585958"/>
              </a:solidFill>
              <a:latin typeface="Arial Narrow" panose="020B0606020202030204" pitchFamily="34" charset="0"/>
            </a:endParaRPr>
          </a:p>
          <a:p>
            <a:endParaRPr lang="en-US" dirty="0">
              <a:solidFill>
                <a:srgbClr val="585958"/>
              </a:solidFill>
              <a:latin typeface="Arial Narrow" panose="020B0606020202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627872251"/>
              </p:ext>
            </p:extLst>
          </p:nvPr>
        </p:nvGraphicFramePr>
        <p:xfrm>
          <a:off x="1478174" y="2108658"/>
          <a:ext cx="5903843" cy="25547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078" y="4998720"/>
            <a:ext cx="7855035"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solidFill>
                  <a:srgbClr val="58585A"/>
                </a:solidFill>
                <a:latin typeface="Arial Narrow" panose="020B0606020202030204" pitchFamily="34" charset="0"/>
              </a:rPr>
              <a:t>Most recent and oldest time of arrival groups face more challenges accessing healthcare</a:t>
            </a:r>
            <a:endParaRPr lang="ru-RU"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4225091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a:t>
            </a:r>
            <a:r>
              <a:rPr lang="en-US" sz="3200" dirty="0" smtClean="0"/>
              <a:t>– Time of Arrival</a:t>
            </a:r>
            <a:endParaRPr lang="en-US" sz="3200" dirty="0"/>
          </a:p>
        </p:txBody>
      </p:sp>
      <p:sp>
        <p:nvSpPr>
          <p:cNvPr id="10" name="TextBox 9">
            <a:extLst>
              <a:ext uri="{FF2B5EF4-FFF2-40B4-BE49-F238E27FC236}">
                <a16:creationId xmlns="" xmlns:a16="http://schemas.microsoft.com/office/drawing/2014/main" id="{93F886DB-456F-42D5-9352-5ECEF81724ED}"/>
              </a:ext>
            </a:extLst>
          </p:cNvPr>
          <p:cNvSpPr txBox="1"/>
          <p:nvPr/>
        </p:nvSpPr>
        <p:spPr>
          <a:xfrm>
            <a:off x="386176" y="1232453"/>
            <a:ext cx="8430020" cy="1292662"/>
          </a:xfrm>
          <a:prstGeom prst="rect">
            <a:avLst/>
          </a:prstGeom>
          <a:noFill/>
        </p:spPr>
        <p:txBody>
          <a:bodyPr wrap="square" rtlCol="0">
            <a:spAutoFit/>
          </a:bodyPr>
          <a:lstStyle/>
          <a:p>
            <a:r>
              <a:rPr lang="en-US" sz="2000" b="1" dirty="0" smtClean="0">
                <a:solidFill>
                  <a:srgbClr val="585958"/>
                </a:solidFill>
                <a:latin typeface="Arial Narrow" panose="020B0606020202030204" pitchFamily="34" charset="0"/>
              </a:rPr>
              <a:t>Protection</a:t>
            </a:r>
          </a:p>
          <a:p>
            <a:pPr marL="342900" indent="-342900">
              <a:buFont typeface="Arial" panose="020B0604020202020204" pitchFamily="34" charset="0"/>
              <a:buChar char="•"/>
            </a:pPr>
            <a:endParaRPr lang="en-US" sz="2000" dirty="0">
              <a:solidFill>
                <a:srgbClr val="585958"/>
              </a:solidFill>
              <a:latin typeface="Arial Narrow" panose="020B0606020202030204" pitchFamily="34" charset="0"/>
            </a:endParaRPr>
          </a:p>
          <a:p>
            <a:pPr marL="285750" indent="-285750">
              <a:buFont typeface="Arial" panose="020B0604020202020204" pitchFamily="34" charset="0"/>
              <a:buChar char="•"/>
            </a:pPr>
            <a:endParaRPr lang="en-US" sz="2000" dirty="0">
              <a:solidFill>
                <a:srgbClr val="585958"/>
              </a:solidFill>
              <a:latin typeface="Arial Narrow" panose="020B0606020202030204" pitchFamily="34" charset="0"/>
            </a:endParaRPr>
          </a:p>
          <a:p>
            <a:endParaRPr lang="en-US" dirty="0">
              <a:solidFill>
                <a:srgbClr val="585958"/>
              </a:solidFill>
              <a:latin typeface="Arial Narrow" panose="020B0606020202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519638562"/>
              </p:ext>
            </p:extLst>
          </p:nvPr>
        </p:nvGraphicFramePr>
        <p:xfrm>
          <a:off x="1375386" y="925326"/>
          <a:ext cx="64516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628626" y="3617608"/>
            <a:ext cx="7945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628626" y="4219960"/>
          <a:ext cx="2616200" cy="1919764"/>
        </p:xfrm>
        <a:graphic>
          <a:graphicData uri="http://schemas.openxmlformats.org/drawingml/2006/table">
            <a:tbl>
              <a:tblPr/>
              <a:tblGrid>
                <a:gridCol w="1734654">
                  <a:extLst>
                    <a:ext uri="{9D8B030D-6E8A-4147-A177-3AD203B41FA5}">
                      <a16:colId xmlns="" xmlns:a16="http://schemas.microsoft.com/office/drawing/2014/main" val="20000"/>
                    </a:ext>
                  </a:extLst>
                </a:gridCol>
                <a:gridCol w="881546">
                  <a:extLst>
                    <a:ext uri="{9D8B030D-6E8A-4147-A177-3AD203B41FA5}">
                      <a16:colId xmlns="" xmlns:a16="http://schemas.microsoft.com/office/drawing/2014/main" val="20001"/>
                    </a:ext>
                  </a:extLst>
                </a:gridCol>
              </a:tblGrid>
              <a:tr h="274252">
                <a:tc>
                  <a:txBody>
                    <a:bodyPr/>
                    <a:lstStyle/>
                    <a:p>
                      <a:pPr algn="ctr" fontAlgn="b"/>
                      <a:r>
                        <a:rPr lang="fr-FR" sz="1600" b="0" i="0" u="none" strike="noStrike" dirty="0" err="1">
                          <a:solidFill>
                            <a:srgbClr val="585958"/>
                          </a:solidFill>
                          <a:effectLst/>
                          <a:latin typeface="Arial Narrow" panose="020B0606020202030204" pitchFamily="34" charset="0"/>
                        </a:rPr>
                        <a:t>Within</a:t>
                      </a:r>
                      <a:r>
                        <a:rPr lang="fr-FR" sz="1600" b="0" i="0" u="none" strike="noStrike" dirty="0">
                          <a:solidFill>
                            <a:srgbClr val="585958"/>
                          </a:solidFill>
                          <a:effectLst/>
                          <a:latin typeface="Arial Narrow" panose="020B0606020202030204" pitchFamily="34" charset="0"/>
                        </a:rPr>
                        <a:t> 6 </a:t>
                      </a:r>
                      <a:r>
                        <a:rPr lang="fr-FR" sz="1600" b="0" i="0" u="none" strike="noStrike" dirty="0" err="1">
                          <a:solidFill>
                            <a:srgbClr val="585958"/>
                          </a:solidFill>
                          <a:effectLst/>
                          <a:latin typeface="Arial Narrow" panose="020B0606020202030204" pitchFamily="34" charset="0"/>
                        </a:rPr>
                        <a:t>months</a:t>
                      </a:r>
                      <a:endParaRPr lang="fr-FR" sz="1600" b="0"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958"/>
                          </a:solidFill>
                          <a:effectLst/>
                          <a:latin typeface="Arial Narrow" panose="020B0606020202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8B"/>
                    </a:solidFill>
                  </a:tcPr>
                </a:tc>
                <a:extLst>
                  <a:ext uri="{0D108BD9-81ED-4DB2-BD59-A6C34878D82A}">
                    <a16:rowId xmlns="" xmlns:a16="http://schemas.microsoft.com/office/drawing/2014/main" val="10000"/>
                  </a:ext>
                </a:extLst>
              </a:tr>
              <a:tr h="274252">
                <a:tc>
                  <a:txBody>
                    <a:bodyPr/>
                    <a:lstStyle/>
                    <a:p>
                      <a:pPr algn="ctr" fontAlgn="b"/>
                      <a:r>
                        <a:rPr lang="en-US" sz="1600" b="0" i="0" u="none" strike="noStrike" dirty="0">
                          <a:solidFill>
                            <a:srgbClr val="585958"/>
                          </a:solidFill>
                          <a:effectLst/>
                          <a:latin typeface="Arial Narrow" panose="020B0606020202030204" pitchFamily="34" charset="0"/>
                        </a:rPr>
                        <a:t>6 months to 1 year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958"/>
                          </a:solidFill>
                          <a:effectLst/>
                          <a:latin typeface="Arial Narrow" panose="020B0606020202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8A"/>
                    </a:solidFill>
                  </a:tcPr>
                </a:tc>
                <a:extLst>
                  <a:ext uri="{0D108BD9-81ED-4DB2-BD59-A6C34878D82A}">
                    <a16:rowId xmlns="" xmlns:a16="http://schemas.microsoft.com/office/drawing/2014/main" val="10001"/>
                  </a:ext>
                </a:extLst>
              </a:tr>
              <a:tr h="274252">
                <a:tc>
                  <a:txBody>
                    <a:bodyPr/>
                    <a:lstStyle/>
                    <a:p>
                      <a:pPr algn="ctr" fontAlgn="b"/>
                      <a:r>
                        <a:rPr lang="en-US" sz="1600" b="0" i="0" u="none" strike="noStrike" dirty="0">
                          <a:solidFill>
                            <a:srgbClr val="585958"/>
                          </a:solidFill>
                          <a:effectLst/>
                          <a:latin typeface="Arial Narrow" panose="020B0606020202030204" pitchFamily="34" charset="0"/>
                        </a:rPr>
                        <a:t>1 to 2 years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B6D"/>
                    </a:solidFill>
                  </a:tcPr>
                </a:tc>
                <a:extLst>
                  <a:ext uri="{0D108BD9-81ED-4DB2-BD59-A6C34878D82A}">
                    <a16:rowId xmlns="" xmlns:a16="http://schemas.microsoft.com/office/drawing/2014/main" val="10002"/>
                  </a:ext>
                </a:extLst>
              </a:tr>
              <a:tr h="274252">
                <a:tc>
                  <a:txBody>
                    <a:bodyPr/>
                    <a:lstStyle/>
                    <a:p>
                      <a:pPr algn="ctr" fontAlgn="b"/>
                      <a:r>
                        <a:rPr lang="en-US" sz="1600" b="0" i="0" u="none" strike="noStrike" dirty="0">
                          <a:solidFill>
                            <a:srgbClr val="585958"/>
                          </a:solidFill>
                          <a:effectLst/>
                          <a:latin typeface="Arial Narrow" panose="020B0606020202030204" pitchFamily="34" charset="0"/>
                        </a:rPr>
                        <a:t>2 to 4 years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 xmlns:a16="http://schemas.microsoft.com/office/drawing/2014/main" val="10003"/>
                  </a:ext>
                </a:extLst>
              </a:tr>
              <a:tr h="274252">
                <a:tc>
                  <a:txBody>
                    <a:bodyPr/>
                    <a:lstStyle/>
                    <a:p>
                      <a:pPr algn="ctr" fontAlgn="b"/>
                      <a:r>
                        <a:rPr lang="en-US" sz="1600" b="0" i="0" u="none" strike="noStrike">
                          <a:solidFill>
                            <a:srgbClr val="585958"/>
                          </a:solidFill>
                          <a:effectLst/>
                          <a:latin typeface="Arial Narrow" panose="020B0606020202030204" pitchFamily="34" charset="0"/>
                        </a:rPr>
                        <a:t>4 to 6 years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5B7"/>
                    </a:solidFill>
                  </a:tcPr>
                </a:tc>
                <a:extLst>
                  <a:ext uri="{0D108BD9-81ED-4DB2-BD59-A6C34878D82A}">
                    <a16:rowId xmlns="" xmlns:a16="http://schemas.microsoft.com/office/drawing/2014/main" val="10004"/>
                  </a:ext>
                </a:extLst>
              </a:tr>
              <a:tr h="274252">
                <a:tc>
                  <a:txBody>
                    <a:bodyPr/>
                    <a:lstStyle/>
                    <a:p>
                      <a:pPr algn="ctr" fontAlgn="b"/>
                      <a:r>
                        <a:rPr lang="en-US" sz="1600" b="0" i="0" u="none" strike="noStrike">
                          <a:solidFill>
                            <a:srgbClr val="585958"/>
                          </a:solidFill>
                          <a:effectLst/>
                          <a:latin typeface="Arial Narrow" panose="020B0606020202030204" pitchFamily="34" charset="0"/>
                        </a:rPr>
                        <a:t>6 to 8 years 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E7"/>
                    </a:solidFill>
                  </a:tcPr>
                </a:tc>
                <a:extLst>
                  <a:ext uri="{0D108BD9-81ED-4DB2-BD59-A6C34878D82A}">
                    <a16:rowId xmlns="" xmlns:a16="http://schemas.microsoft.com/office/drawing/2014/main" val="10005"/>
                  </a:ext>
                </a:extLst>
              </a:tr>
              <a:tr h="274252">
                <a:tc>
                  <a:txBody>
                    <a:bodyPr/>
                    <a:lstStyle/>
                    <a:p>
                      <a:pPr algn="ctr" fontAlgn="b"/>
                      <a:r>
                        <a:rPr lang="fr-FR" sz="1600" b="0" i="0" u="none" strike="noStrike" dirty="0">
                          <a:solidFill>
                            <a:srgbClr val="585958"/>
                          </a:solidFill>
                          <a:effectLst/>
                          <a:latin typeface="Arial Narrow" panose="020B0606020202030204" pitchFamily="34" charset="0"/>
                        </a:rPr>
                        <a:t>Over 8 </a:t>
                      </a:r>
                      <a:r>
                        <a:rPr lang="fr-FR" sz="1600" b="0" i="0" u="none" strike="noStrike" dirty="0" err="1">
                          <a:solidFill>
                            <a:srgbClr val="585958"/>
                          </a:solidFill>
                          <a:effectLst/>
                          <a:latin typeface="Arial Narrow" panose="020B0606020202030204" pitchFamily="34" charset="0"/>
                        </a:rPr>
                        <a:t>years</a:t>
                      </a:r>
                      <a:r>
                        <a:rPr lang="fr-FR" sz="1600" b="0" i="0" u="none" strike="noStrike" dirty="0">
                          <a:solidFill>
                            <a:srgbClr val="585958"/>
                          </a:solidFill>
                          <a:effectLst/>
                          <a:latin typeface="Arial Narrow" panose="020B0606020202030204" pitchFamily="34" charset="0"/>
                        </a:rPr>
                        <a:t> </a:t>
                      </a:r>
                      <a:r>
                        <a:rPr lang="fr-FR" sz="1600" b="0" i="0" u="none" strike="noStrike" dirty="0" err="1">
                          <a:solidFill>
                            <a:srgbClr val="585958"/>
                          </a:solidFill>
                          <a:effectLst/>
                          <a:latin typeface="Arial Narrow" panose="020B0606020202030204" pitchFamily="34" charset="0"/>
                        </a:rPr>
                        <a:t>ago</a:t>
                      </a:r>
                      <a:endParaRPr lang="fr-FR" sz="1600" b="0" i="0" u="none" strike="noStrike" dirty="0">
                        <a:solidFill>
                          <a:srgbClr val="585958"/>
                        </a:solidFill>
                        <a:effectLst/>
                        <a:latin typeface="Arial Narrow" panose="020B0606020202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6"/>
                  </a:ext>
                </a:extLst>
              </a:tr>
            </a:tbl>
          </a:graphicData>
        </a:graphic>
      </p:graphicFrame>
      <p:sp>
        <p:nvSpPr>
          <p:cNvPr id="13" name="TextBox 12"/>
          <p:cNvSpPr txBox="1"/>
          <p:nvPr/>
        </p:nvSpPr>
        <p:spPr>
          <a:xfrm>
            <a:off x="219087" y="3615510"/>
            <a:ext cx="3774440" cy="584775"/>
          </a:xfrm>
          <a:prstGeom prst="rect">
            <a:avLst/>
          </a:prstGeom>
          <a:noFill/>
        </p:spPr>
        <p:txBody>
          <a:bodyPr wrap="square" rtlCol="0">
            <a:spAutoFit/>
          </a:bodyPr>
          <a:lstStyle/>
          <a:p>
            <a:pPr algn="ctr"/>
            <a:r>
              <a:rPr lang="en-GB" sz="1600" dirty="0" smtClean="0">
                <a:solidFill>
                  <a:srgbClr val="585958"/>
                </a:solidFill>
                <a:latin typeface="Arial Narrow" panose="020B0606020202030204" pitchFamily="34" charset="0"/>
              </a:rPr>
              <a:t>% of respondents that experienced </a:t>
            </a:r>
            <a:r>
              <a:rPr lang="en-GB" sz="1600" b="1" dirty="0" smtClean="0">
                <a:solidFill>
                  <a:srgbClr val="585958"/>
                </a:solidFill>
                <a:latin typeface="Arial Narrow" panose="020B0606020202030204" pitchFamily="34" charset="0"/>
              </a:rPr>
              <a:t>restricted freedom of movement </a:t>
            </a:r>
            <a:r>
              <a:rPr lang="en-GB" sz="1600" dirty="0" smtClean="0">
                <a:solidFill>
                  <a:srgbClr val="585958"/>
                </a:solidFill>
                <a:latin typeface="Arial Narrow" panose="020B0606020202030204" pitchFamily="34" charset="0"/>
              </a:rPr>
              <a:t>during the past year</a:t>
            </a:r>
            <a:endParaRPr lang="ru-RU" sz="1600" dirty="0">
              <a:solidFill>
                <a:srgbClr val="585958"/>
              </a:solidFill>
              <a:latin typeface="Arial Narrow" panose="020B0606020202030204" pitchFamily="34" charset="0"/>
            </a:endParaRPr>
          </a:p>
        </p:txBody>
      </p:sp>
      <p:graphicFrame>
        <p:nvGraphicFramePr>
          <p:cNvPr id="14" name="Chart 13"/>
          <p:cNvGraphicFramePr>
            <a:graphicFrameLocks/>
          </p:cNvGraphicFramePr>
          <p:nvPr/>
        </p:nvGraphicFramePr>
        <p:xfrm>
          <a:off x="4540872" y="4147268"/>
          <a:ext cx="3759200" cy="2235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267200" y="3617608"/>
            <a:ext cx="4306545" cy="584775"/>
          </a:xfrm>
          <a:prstGeom prst="rect">
            <a:avLst/>
          </a:prstGeom>
          <a:noFill/>
        </p:spPr>
        <p:txBody>
          <a:bodyPr wrap="square" rtlCol="0">
            <a:spAutoFit/>
          </a:bodyPr>
          <a:lstStyle/>
          <a:p>
            <a:pPr algn="ctr"/>
            <a:r>
              <a:rPr lang="en-GB" sz="1600" dirty="0" smtClean="0">
                <a:solidFill>
                  <a:srgbClr val="585958"/>
                </a:solidFill>
                <a:latin typeface="Arial Narrow" panose="020B0606020202030204" pitchFamily="34" charset="0"/>
              </a:rPr>
              <a:t>Among respondents that experienced </a:t>
            </a:r>
            <a:r>
              <a:rPr lang="en-GB" sz="1600" b="1" dirty="0" smtClean="0">
                <a:solidFill>
                  <a:srgbClr val="585958"/>
                </a:solidFill>
                <a:latin typeface="Arial Narrow" panose="020B0606020202030204" pitchFamily="34" charset="0"/>
              </a:rPr>
              <a:t>restricted movement, </a:t>
            </a:r>
            <a:r>
              <a:rPr lang="en-GB" sz="1600" dirty="0" smtClean="0">
                <a:solidFill>
                  <a:srgbClr val="585958"/>
                </a:solidFill>
                <a:latin typeface="Arial Narrow" panose="020B0606020202030204" pitchFamily="34" charset="0"/>
              </a:rPr>
              <a:t>% due to </a:t>
            </a:r>
            <a:r>
              <a:rPr lang="en-GB" sz="1600" b="1" dirty="0" smtClean="0">
                <a:solidFill>
                  <a:srgbClr val="585958"/>
                </a:solidFill>
                <a:latin typeface="Arial Narrow" panose="020B0606020202030204" pitchFamily="34" charset="0"/>
              </a:rPr>
              <a:t>fear of being arrested</a:t>
            </a:r>
            <a:endParaRPr lang="ru-RU" sz="1600" dirty="0">
              <a:solidFill>
                <a:srgbClr val="585958"/>
              </a:solidFill>
              <a:latin typeface="Arial Narrow" panose="020B0606020202030204" pitchFamily="34" charset="0"/>
            </a:endParaRPr>
          </a:p>
        </p:txBody>
      </p:sp>
    </p:spTree>
    <p:extLst>
      <p:ext uri="{BB962C8B-B14F-4D97-AF65-F5344CB8AC3E}">
        <p14:creationId xmlns:p14="http://schemas.microsoft.com/office/powerpoint/2010/main" val="664102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 Job Type </a:t>
            </a:r>
          </a:p>
        </p:txBody>
      </p:sp>
      <p:sp>
        <p:nvSpPr>
          <p:cNvPr id="3" name="TextBox 2">
            <a:extLst>
              <a:ext uri="{FF2B5EF4-FFF2-40B4-BE49-F238E27FC236}">
                <a16:creationId xmlns="" xmlns:a16="http://schemas.microsoft.com/office/drawing/2014/main" id="{BCE31DCD-788B-4E06-BC06-61CAD80BAD63}"/>
              </a:ext>
            </a:extLst>
          </p:cNvPr>
          <p:cNvSpPr txBox="1"/>
          <p:nvPr/>
        </p:nvSpPr>
        <p:spPr>
          <a:xfrm>
            <a:off x="386176" y="1271272"/>
            <a:ext cx="8412767" cy="5293757"/>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Temporary job </a:t>
            </a:r>
            <a:r>
              <a:rPr lang="en-US" sz="2000" b="1" dirty="0" smtClean="0">
                <a:solidFill>
                  <a:srgbClr val="EE5859"/>
                </a:solidFill>
                <a:latin typeface="Arial Narrow" panose="020B0606020202030204" pitchFamily="34" charset="0"/>
              </a:rPr>
              <a:t>holders</a:t>
            </a:r>
            <a:r>
              <a:rPr lang="en-US" sz="2000" b="1" dirty="0" smtClean="0">
                <a:solidFill>
                  <a:srgbClr val="585958"/>
                </a:solidFill>
                <a:latin typeface="Arial Narrow" panose="020B0606020202030204" pitchFamily="34" charset="0"/>
              </a:rPr>
              <a:t>, </a:t>
            </a:r>
            <a:r>
              <a:rPr lang="en-US" sz="2000" b="1" dirty="0" smtClean="0">
                <a:solidFill>
                  <a:srgbClr val="EE5859"/>
                </a:solidFill>
                <a:latin typeface="Arial Narrow" panose="020B0606020202030204" pitchFamily="34" charset="0"/>
              </a:rPr>
              <a:t>unemployed people </a:t>
            </a:r>
            <a:r>
              <a:rPr lang="en-US" sz="2000" dirty="0" smtClean="0">
                <a:solidFill>
                  <a:srgbClr val="585958"/>
                </a:solidFill>
                <a:latin typeface="Arial Narrow" panose="020B0606020202030204" pitchFamily="34" charset="0"/>
              </a:rPr>
              <a:t>and</a:t>
            </a:r>
            <a:r>
              <a:rPr lang="en-US" sz="2000" b="1" dirty="0" smtClean="0">
                <a:solidFill>
                  <a:srgbClr val="585958"/>
                </a:solidFill>
                <a:latin typeface="Arial Narrow" panose="020B0606020202030204" pitchFamily="34" charset="0"/>
              </a:rPr>
              <a:t> </a:t>
            </a:r>
            <a:r>
              <a:rPr lang="en-US" sz="2000" b="1" dirty="0" smtClean="0">
                <a:solidFill>
                  <a:srgbClr val="EE5859"/>
                </a:solidFill>
                <a:latin typeface="Arial Narrow" panose="020B0606020202030204" pitchFamily="34" charset="0"/>
              </a:rPr>
              <a:t>those with more than 1 job</a:t>
            </a:r>
            <a:r>
              <a:rPr lang="en-US" sz="2000" dirty="0" smtClean="0">
                <a:solidFill>
                  <a:srgbClr val="EE5859"/>
                </a:solidFill>
                <a:latin typeface="Arial Narrow" panose="020B0606020202030204" pitchFamily="34" charset="0"/>
              </a:rPr>
              <a:t> </a:t>
            </a:r>
            <a:r>
              <a:rPr lang="en-US" sz="2000" dirty="0" smtClean="0">
                <a:solidFill>
                  <a:srgbClr val="585958"/>
                </a:solidFill>
                <a:latin typeface="Arial Narrow" panose="020B0606020202030204" pitchFamily="34" charset="0"/>
              </a:rPr>
              <a:t>(during </a:t>
            </a:r>
            <a:r>
              <a:rPr lang="en-US" sz="2000" dirty="0">
                <a:solidFill>
                  <a:srgbClr val="585958"/>
                </a:solidFill>
                <a:latin typeface="Arial Narrow" panose="020B0606020202030204" pitchFamily="34" charset="0"/>
              </a:rPr>
              <a:t>the preceding 30 </a:t>
            </a:r>
            <a:r>
              <a:rPr lang="en-US" sz="2000" dirty="0" smtClean="0">
                <a:solidFill>
                  <a:srgbClr val="585958"/>
                </a:solidFill>
                <a:latin typeface="Arial Narrow" panose="020B0606020202030204" pitchFamily="34" charset="0"/>
              </a:rPr>
              <a:t>days) tended to </a:t>
            </a:r>
            <a:r>
              <a:rPr lang="en-US" sz="2000" dirty="0">
                <a:solidFill>
                  <a:srgbClr val="585958"/>
                </a:solidFill>
                <a:latin typeface="Arial Narrow" panose="020B0606020202030204" pitchFamily="34" charset="0"/>
              </a:rPr>
              <a:t>be </a:t>
            </a:r>
            <a:r>
              <a:rPr lang="en-US" sz="2000" b="1" dirty="0">
                <a:solidFill>
                  <a:srgbClr val="585958"/>
                </a:solidFill>
                <a:latin typeface="Arial Narrow" panose="020B0606020202030204" pitchFamily="34" charset="0"/>
              </a:rPr>
              <a:t>more vulnerable</a:t>
            </a:r>
            <a:r>
              <a:rPr lang="en-US" sz="2000" dirty="0">
                <a:solidFill>
                  <a:srgbClr val="585958"/>
                </a:solidFill>
                <a:latin typeface="Arial Narrow" panose="020B0606020202030204" pitchFamily="34" charset="0"/>
              </a:rPr>
              <a:t> than permanent job </a:t>
            </a:r>
            <a:r>
              <a:rPr lang="en-US" sz="2000" dirty="0" smtClean="0">
                <a:solidFill>
                  <a:srgbClr val="585958"/>
                </a:solidFill>
                <a:latin typeface="Arial Narrow" panose="020B0606020202030204" pitchFamily="34" charset="0"/>
              </a:rPr>
              <a:t>holders and </a:t>
            </a:r>
            <a:r>
              <a:rPr lang="en-US" sz="2000" dirty="0">
                <a:solidFill>
                  <a:srgbClr val="585958"/>
                </a:solidFill>
                <a:latin typeface="Arial Narrow" panose="020B0606020202030204" pitchFamily="34" charset="0"/>
              </a:rPr>
              <a:t>daily </a:t>
            </a:r>
            <a:r>
              <a:rPr lang="en-US" sz="2000" dirty="0" smtClean="0">
                <a:solidFill>
                  <a:srgbClr val="585958"/>
                </a:solidFill>
                <a:latin typeface="Arial Narrow" panose="020B0606020202030204" pitchFamily="34" charset="0"/>
              </a:rPr>
              <a:t>laborers:</a:t>
            </a:r>
            <a:endParaRPr lang="en-US" sz="2000" dirty="0">
              <a:solidFill>
                <a:srgbClr val="585958"/>
              </a:solidFill>
              <a:latin typeface="Arial Narrow" panose="020B0606020202030204" pitchFamily="34" charset="0"/>
            </a:endParaRPr>
          </a:p>
          <a:p>
            <a:pPr marL="342900" indent="-342900">
              <a:buFont typeface="Arial" panose="020B0604020202020204" pitchFamily="34" charset="0"/>
              <a:buChar char="•"/>
            </a:pPr>
            <a:r>
              <a:rPr lang="en-US" sz="2000" dirty="0">
                <a:solidFill>
                  <a:srgbClr val="585958"/>
                </a:solidFill>
                <a:latin typeface="Arial Narrow" panose="020B0606020202030204" pitchFamily="34" charset="0"/>
              </a:rPr>
              <a:t>T</a:t>
            </a:r>
            <a:r>
              <a:rPr lang="en-US" sz="2000" dirty="0" smtClean="0">
                <a:solidFill>
                  <a:srgbClr val="585958"/>
                </a:solidFill>
                <a:latin typeface="Arial Narrow" panose="020B0606020202030204" pitchFamily="34" charset="0"/>
              </a:rPr>
              <a:t>hey </a:t>
            </a:r>
            <a:r>
              <a:rPr lang="en-US" sz="2000" dirty="0">
                <a:solidFill>
                  <a:srgbClr val="585958"/>
                </a:solidFill>
                <a:latin typeface="Arial Narrow" panose="020B0606020202030204" pitchFamily="34" charset="0"/>
              </a:rPr>
              <a:t>present: the </a:t>
            </a:r>
            <a:r>
              <a:rPr lang="en-US" sz="2000" b="1" dirty="0">
                <a:solidFill>
                  <a:srgbClr val="585958"/>
                </a:solidFill>
                <a:latin typeface="Arial Narrow" panose="020B0606020202030204" pitchFamily="34" charset="0"/>
              </a:rPr>
              <a:t>highest </a:t>
            </a:r>
            <a:r>
              <a:rPr lang="en-US" sz="2000" b="1" dirty="0" err="1" smtClean="0">
                <a:solidFill>
                  <a:srgbClr val="585958"/>
                </a:solidFill>
                <a:latin typeface="Arial Narrow" panose="020B0606020202030204" pitchFamily="34" charset="0"/>
              </a:rPr>
              <a:t>rCSI</a:t>
            </a:r>
            <a:r>
              <a:rPr lang="en-US" sz="2000" b="1" dirty="0" smtClean="0">
                <a:solidFill>
                  <a:srgbClr val="585958"/>
                </a:solidFill>
                <a:latin typeface="Arial Narrow" panose="020B0606020202030204" pitchFamily="34" charset="0"/>
              </a:rPr>
              <a:t> scores </a:t>
            </a:r>
            <a:r>
              <a:rPr lang="en-US" sz="2000" dirty="0" smtClean="0">
                <a:solidFill>
                  <a:srgbClr val="585958"/>
                </a:solidFill>
                <a:latin typeface="Arial Narrow" panose="020B0606020202030204" pitchFamily="34" charset="0"/>
              </a:rPr>
              <a:t>and </a:t>
            </a:r>
            <a:r>
              <a:rPr lang="en-US" sz="2000" dirty="0">
                <a:solidFill>
                  <a:srgbClr val="585958"/>
                </a:solidFill>
                <a:latin typeface="Arial Narrow" panose="020B0606020202030204" pitchFamily="34" charset="0"/>
              </a:rPr>
              <a:t>the </a:t>
            </a:r>
            <a:r>
              <a:rPr lang="en-US" sz="2000" b="1" dirty="0">
                <a:solidFill>
                  <a:srgbClr val="585958"/>
                </a:solidFill>
                <a:latin typeface="Arial Narrow" panose="020B0606020202030204" pitchFamily="34" charset="0"/>
              </a:rPr>
              <a:t>most severe </a:t>
            </a:r>
            <a:r>
              <a:rPr lang="en-US" sz="2000" b="1" dirty="0" smtClean="0">
                <a:solidFill>
                  <a:srgbClr val="585958"/>
                </a:solidFill>
                <a:latin typeface="Arial Narrow" panose="020B0606020202030204" pitchFamily="34" charset="0"/>
              </a:rPr>
              <a:t>LCSI scores</a:t>
            </a:r>
            <a:endParaRPr lang="en-US" sz="2000" b="1" dirty="0">
              <a:solidFill>
                <a:srgbClr val="585958"/>
              </a:solidFill>
              <a:latin typeface="Arial Narrow" panose="020B0606020202030204" pitchFamily="34" charset="0"/>
            </a:endParaRPr>
          </a:p>
          <a:p>
            <a:pPr marL="342900" indent="-342900">
              <a:buFont typeface="Arial" panose="020B0604020202020204" pitchFamily="34" charset="0"/>
              <a:buChar char="•"/>
            </a:pPr>
            <a:r>
              <a:rPr lang="en-US" sz="2000" b="1" dirty="0" smtClean="0">
                <a:solidFill>
                  <a:srgbClr val="585958"/>
                </a:solidFill>
                <a:latin typeface="Arial Narrow" panose="020B0606020202030204" pitchFamily="34" charset="0"/>
              </a:rPr>
              <a:t>Unemployed</a:t>
            </a:r>
            <a:r>
              <a:rPr lang="en-US" sz="2000" dirty="0" smtClean="0">
                <a:solidFill>
                  <a:srgbClr val="585958"/>
                </a:solidFill>
                <a:latin typeface="Arial Narrow" panose="020B0606020202030204" pitchFamily="34" charset="0"/>
              </a:rPr>
              <a:t> respondents faced the </a:t>
            </a:r>
            <a:r>
              <a:rPr lang="en-US" sz="2000" dirty="0">
                <a:solidFill>
                  <a:srgbClr val="585958"/>
                </a:solidFill>
                <a:latin typeface="Arial Narrow" panose="020B0606020202030204" pitchFamily="34" charset="0"/>
              </a:rPr>
              <a:t>most challenges </a:t>
            </a:r>
            <a:r>
              <a:rPr lang="en-US" sz="2000" b="1" dirty="0">
                <a:solidFill>
                  <a:srgbClr val="585958"/>
                </a:solidFill>
                <a:latin typeface="Arial Narrow" panose="020B0606020202030204" pitchFamily="34" charset="0"/>
              </a:rPr>
              <a:t>obtaining enough </a:t>
            </a:r>
            <a:r>
              <a:rPr lang="en-US" sz="2000" b="1" dirty="0" smtClean="0">
                <a:solidFill>
                  <a:srgbClr val="585958"/>
                </a:solidFill>
                <a:latin typeface="Arial Narrow" panose="020B0606020202030204" pitchFamily="34" charset="0"/>
              </a:rPr>
              <a:t>money </a:t>
            </a:r>
            <a:r>
              <a:rPr lang="en-US" sz="2000" dirty="0" smtClean="0">
                <a:solidFill>
                  <a:srgbClr val="585958"/>
                </a:solidFill>
                <a:latin typeface="Arial Narrow" panose="020B0606020202030204" pitchFamily="34" charset="0"/>
              </a:rPr>
              <a:t>to meet their needs (72% vs. 42% </a:t>
            </a:r>
            <a:r>
              <a:rPr lang="en-US" sz="2000" dirty="0" err="1" smtClean="0">
                <a:solidFill>
                  <a:srgbClr val="585958"/>
                </a:solidFill>
                <a:latin typeface="Arial Narrow" panose="020B0606020202030204" pitchFamily="34" charset="0"/>
              </a:rPr>
              <a:t>oa</a:t>
            </a:r>
            <a:r>
              <a:rPr lang="en-US" sz="2000" dirty="0" smtClean="0">
                <a:solidFill>
                  <a:srgbClr val="585958"/>
                </a:solidFill>
                <a:latin typeface="Arial Narrow" panose="020B0606020202030204" pitchFamily="34" charset="0"/>
              </a:rPr>
              <a:t>)</a:t>
            </a:r>
          </a:p>
          <a:p>
            <a:pPr marL="342900" indent="-342900">
              <a:buFont typeface="Arial" panose="020B0604020202020204" pitchFamily="34" charset="0"/>
              <a:buChar char="•"/>
            </a:pPr>
            <a:r>
              <a:rPr lang="en-US" sz="2000" b="1" dirty="0" smtClean="0">
                <a:solidFill>
                  <a:srgbClr val="585958"/>
                </a:solidFill>
                <a:latin typeface="Arial Narrow" panose="020B0606020202030204" pitchFamily="34" charset="0"/>
              </a:rPr>
              <a:t>Temporary job </a:t>
            </a:r>
            <a:r>
              <a:rPr lang="en-US" sz="2000" dirty="0" smtClean="0">
                <a:solidFill>
                  <a:srgbClr val="585958"/>
                </a:solidFill>
                <a:latin typeface="Arial Narrow" panose="020B0606020202030204" pitchFamily="34" charset="0"/>
              </a:rPr>
              <a:t>holders were the next most likely to face </a:t>
            </a:r>
            <a:r>
              <a:rPr lang="en-US" sz="2000" b="1" dirty="0" smtClean="0">
                <a:solidFill>
                  <a:srgbClr val="585958"/>
                </a:solidFill>
                <a:latin typeface="Arial Narrow" panose="020B0606020202030204" pitchFamily="34" charset="0"/>
              </a:rPr>
              <a:t>challenges</a:t>
            </a:r>
            <a:r>
              <a:rPr lang="en-US" sz="2000" dirty="0" smtClean="0">
                <a:solidFill>
                  <a:srgbClr val="585958"/>
                </a:solidFill>
                <a:latin typeface="Arial Narrow" panose="020B0606020202030204" pitchFamily="34" charset="0"/>
              </a:rPr>
              <a:t> </a:t>
            </a:r>
            <a:r>
              <a:rPr lang="en-US" sz="2000" b="1" dirty="0" smtClean="0">
                <a:solidFill>
                  <a:srgbClr val="585958"/>
                </a:solidFill>
                <a:latin typeface="Arial Narrow" panose="020B0606020202030204" pitchFamily="34" charset="0"/>
              </a:rPr>
              <a:t>obtaining money </a:t>
            </a:r>
            <a:r>
              <a:rPr lang="en-US" sz="2000" dirty="0" smtClean="0">
                <a:solidFill>
                  <a:srgbClr val="585958"/>
                </a:solidFill>
                <a:latin typeface="Arial Narrow" panose="020B0606020202030204" pitchFamily="34" charset="0"/>
              </a:rPr>
              <a:t>(55%)</a:t>
            </a:r>
            <a:endParaRPr lang="en-US" sz="2000" b="1" dirty="0" smtClean="0">
              <a:solidFill>
                <a:srgbClr val="585958"/>
              </a:solidFill>
              <a:latin typeface="Arial Narrow" panose="020B0606020202030204" pitchFamily="34" charset="0"/>
            </a:endParaRPr>
          </a:p>
          <a:p>
            <a:pPr marL="800100" lvl="1" indent="-342900">
              <a:buFont typeface="Arial" panose="020B0604020202020204" pitchFamily="34" charset="0"/>
              <a:buChar char="•"/>
            </a:pPr>
            <a:r>
              <a:rPr lang="en-US" sz="2000" dirty="0" smtClean="0">
                <a:solidFill>
                  <a:srgbClr val="585958"/>
                </a:solidFill>
                <a:latin typeface="Arial Narrow" panose="020B0606020202030204" pitchFamily="34" charset="0"/>
              </a:rPr>
              <a:t>Largely due to not</a:t>
            </a:r>
            <a:r>
              <a:rPr lang="en-US" sz="2000" b="1" dirty="0" smtClean="0">
                <a:solidFill>
                  <a:srgbClr val="585958"/>
                </a:solidFill>
                <a:latin typeface="Arial Narrow" panose="020B0606020202030204" pitchFamily="34" charset="0"/>
              </a:rPr>
              <a:t> being </a:t>
            </a:r>
            <a:r>
              <a:rPr lang="en-US" sz="2000" b="1" dirty="0">
                <a:solidFill>
                  <a:srgbClr val="585958"/>
                </a:solidFill>
                <a:latin typeface="Arial Narrow" panose="020B0606020202030204" pitchFamily="34" charset="0"/>
              </a:rPr>
              <a:t>regularly </a:t>
            </a:r>
            <a:r>
              <a:rPr lang="en-US" sz="2000" b="1" dirty="0" smtClean="0">
                <a:solidFill>
                  <a:srgbClr val="585958"/>
                </a:solidFill>
                <a:latin typeface="Arial Narrow" panose="020B0606020202030204" pitchFamily="34" charset="0"/>
              </a:rPr>
              <a:t>paid</a:t>
            </a:r>
            <a:endParaRPr lang="en-US" sz="2000" b="1" dirty="0">
              <a:solidFill>
                <a:srgbClr val="585958"/>
              </a:solidFill>
              <a:latin typeface="Arial Narrow" panose="020B0606020202030204" pitchFamily="34" charset="0"/>
            </a:endParaRPr>
          </a:p>
          <a:p>
            <a:pPr marL="285750" indent="-285750">
              <a:buFont typeface="Arial" panose="020B0604020202020204" pitchFamily="34" charset="0"/>
              <a:buChar char="•"/>
            </a:pPr>
            <a:endParaRPr lang="en-US" sz="2000" dirty="0">
              <a:solidFill>
                <a:srgbClr val="585958"/>
              </a:solidFill>
              <a:latin typeface="Arial Narrow" panose="020B0606020202030204" pitchFamily="34" charset="0"/>
            </a:endParaRPr>
          </a:p>
          <a:p>
            <a:r>
              <a:rPr lang="en-US" sz="2000" b="1" dirty="0">
                <a:solidFill>
                  <a:srgbClr val="EE5859"/>
                </a:solidFill>
                <a:latin typeface="Arial Narrow" panose="020B0606020202030204" pitchFamily="34" charset="0"/>
              </a:rPr>
              <a:t>Permanent job holders</a:t>
            </a:r>
            <a:r>
              <a:rPr lang="en-US" sz="2000" dirty="0">
                <a:solidFill>
                  <a:srgbClr val="EE5859"/>
                </a:solidFill>
                <a:latin typeface="Arial Narrow" panose="020B0606020202030204" pitchFamily="34" charset="0"/>
              </a:rPr>
              <a:t> </a:t>
            </a:r>
            <a:r>
              <a:rPr lang="en-US" sz="2000" dirty="0">
                <a:solidFill>
                  <a:srgbClr val="585958"/>
                </a:solidFill>
                <a:latin typeface="Arial Narrow" panose="020B0606020202030204" pitchFamily="34" charset="0"/>
              </a:rPr>
              <a:t>are likely to be the </a:t>
            </a:r>
            <a:r>
              <a:rPr lang="en-US" sz="2000" b="1" dirty="0">
                <a:solidFill>
                  <a:srgbClr val="585958"/>
                </a:solidFill>
                <a:latin typeface="Arial Narrow" panose="020B0606020202030204" pitchFamily="34" charset="0"/>
              </a:rPr>
              <a:t>least vulnerable</a:t>
            </a:r>
            <a:r>
              <a:rPr lang="en-US" sz="2000" dirty="0">
                <a:solidFill>
                  <a:srgbClr val="585958"/>
                </a:solidFill>
                <a:latin typeface="Arial Narrow" panose="020B0606020202030204" pitchFamily="34" charset="0"/>
              </a:rPr>
              <a:t> of all types of job holders: </a:t>
            </a:r>
          </a:p>
          <a:p>
            <a:pPr marL="285750" indent="-285750">
              <a:buFont typeface="Arial" panose="020B0604020202020204" pitchFamily="34" charset="0"/>
              <a:buChar char="•"/>
            </a:pPr>
            <a:r>
              <a:rPr lang="en-US" sz="2000" dirty="0">
                <a:solidFill>
                  <a:srgbClr val="585958"/>
                </a:solidFill>
                <a:latin typeface="Arial Narrow" panose="020B0606020202030204" pitchFamily="34" charset="0"/>
              </a:rPr>
              <a:t>Least difficulties </a:t>
            </a:r>
            <a:r>
              <a:rPr lang="en-US" sz="2000" b="1" dirty="0">
                <a:solidFill>
                  <a:srgbClr val="585958"/>
                </a:solidFill>
                <a:latin typeface="Arial Narrow" panose="020B0606020202030204" pitchFamily="34" charset="0"/>
              </a:rPr>
              <a:t>obtaining </a:t>
            </a:r>
            <a:r>
              <a:rPr lang="en-US" sz="2000" b="1" dirty="0" smtClean="0">
                <a:solidFill>
                  <a:srgbClr val="585958"/>
                </a:solidFill>
                <a:latin typeface="Arial Narrow" panose="020B0606020202030204" pitchFamily="34" charset="0"/>
              </a:rPr>
              <a:t>enough money </a:t>
            </a:r>
            <a:r>
              <a:rPr lang="en-US" sz="2000" dirty="0" smtClean="0">
                <a:solidFill>
                  <a:srgbClr val="585958"/>
                </a:solidFill>
                <a:latin typeface="Arial Narrow" panose="020B0606020202030204" pitchFamily="34" charset="0"/>
              </a:rPr>
              <a:t>to meet needs (79% face no challenges vs. 56% </a:t>
            </a:r>
            <a:r>
              <a:rPr lang="en-US" sz="2000" dirty="0" err="1" smtClean="0">
                <a:solidFill>
                  <a:srgbClr val="585958"/>
                </a:solidFill>
                <a:latin typeface="Arial Narrow" panose="020B0606020202030204" pitchFamily="34" charset="0"/>
              </a:rPr>
              <a:t>oa</a:t>
            </a:r>
            <a:r>
              <a:rPr lang="en-US" sz="2000" dirty="0" smtClean="0">
                <a:solidFill>
                  <a:srgbClr val="585958"/>
                </a:solidFill>
                <a:latin typeface="Arial Narrow" panose="020B0606020202030204" pitchFamily="34" charset="0"/>
              </a:rPr>
              <a:t>)</a:t>
            </a:r>
            <a:endParaRPr lang="en-US" sz="2000" dirty="0">
              <a:solidFill>
                <a:srgbClr val="585958"/>
              </a:solidFill>
              <a:latin typeface="Arial Narrow" panose="020B0606020202030204" pitchFamily="34" charset="0"/>
            </a:endParaRPr>
          </a:p>
          <a:p>
            <a:pPr marL="285750" indent="-285750">
              <a:buFont typeface="Arial" panose="020B0604020202020204" pitchFamily="34" charset="0"/>
              <a:buChar char="•"/>
            </a:pPr>
            <a:r>
              <a:rPr lang="en-US" sz="2000" dirty="0" smtClean="0">
                <a:solidFill>
                  <a:srgbClr val="585958"/>
                </a:solidFill>
                <a:latin typeface="Arial Narrow" panose="020B0606020202030204" pitchFamily="34" charset="0"/>
              </a:rPr>
              <a:t>Fewest </a:t>
            </a:r>
            <a:r>
              <a:rPr lang="en-US" sz="2000" b="1" dirty="0">
                <a:solidFill>
                  <a:srgbClr val="585958"/>
                </a:solidFill>
                <a:latin typeface="Arial Narrow" panose="020B0606020202030204" pitchFamily="34" charset="0"/>
              </a:rPr>
              <a:t>shelter-related concerns </a:t>
            </a:r>
            <a:r>
              <a:rPr lang="en-US" sz="2000" dirty="0" smtClean="0">
                <a:solidFill>
                  <a:srgbClr val="585958"/>
                </a:solidFill>
                <a:latin typeface="Arial Narrow" panose="020B0606020202030204" pitchFamily="34" charset="0"/>
              </a:rPr>
              <a:t>(72% have none vs. 51% </a:t>
            </a:r>
            <a:r>
              <a:rPr lang="en-US" sz="2000" dirty="0" err="1" smtClean="0">
                <a:solidFill>
                  <a:srgbClr val="585958"/>
                </a:solidFill>
                <a:latin typeface="Arial Narrow" panose="020B0606020202030204" pitchFamily="34" charset="0"/>
              </a:rPr>
              <a:t>oa</a:t>
            </a:r>
            <a:r>
              <a:rPr lang="en-US" sz="2000" dirty="0" smtClean="0">
                <a:solidFill>
                  <a:srgbClr val="585958"/>
                </a:solidFill>
                <a:latin typeface="Arial Narrow" panose="020B0606020202030204" pitchFamily="34" charset="0"/>
              </a:rPr>
              <a:t>) and least </a:t>
            </a:r>
            <a:r>
              <a:rPr lang="en-US" sz="2000" b="1" dirty="0" smtClean="0">
                <a:solidFill>
                  <a:srgbClr val="585958"/>
                </a:solidFill>
                <a:latin typeface="Arial Narrow" panose="020B0606020202030204" pitchFamily="34" charset="0"/>
              </a:rPr>
              <a:t>challenges accessing shelter </a:t>
            </a:r>
            <a:r>
              <a:rPr lang="en-US" sz="2000" dirty="0" smtClean="0">
                <a:solidFill>
                  <a:srgbClr val="585958"/>
                </a:solidFill>
                <a:latin typeface="Arial Narrow" panose="020B0606020202030204" pitchFamily="34" charset="0"/>
              </a:rPr>
              <a:t>(64% face none vs. 43% </a:t>
            </a:r>
            <a:r>
              <a:rPr lang="en-US" sz="2000" dirty="0" err="1" smtClean="0">
                <a:solidFill>
                  <a:srgbClr val="585958"/>
                </a:solidFill>
                <a:latin typeface="Arial Narrow" panose="020B0606020202030204" pitchFamily="34" charset="0"/>
              </a:rPr>
              <a:t>oa</a:t>
            </a:r>
            <a:r>
              <a:rPr lang="en-US" sz="2000" dirty="0">
                <a:solidFill>
                  <a:srgbClr val="585958"/>
                </a:solidFill>
                <a:latin typeface="Arial Narrow" panose="020B0606020202030204" pitchFamily="34" charset="0"/>
              </a:rPr>
              <a:t>)</a:t>
            </a:r>
            <a:endParaRPr lang="en-US" sz="2000" b="1" dirty="0">
              <a:solidFill>
                <a:srgbClr val="585958"/>
              </a:solidFill>
              <a:latin typeface="Arial Narrow" panose="020B0606020202030204" pitchFamily="34" charset="0"/>
            </a:endParaRPr>
          </a:p>
          <a:p>
            <a:pPr marL="285750" indent="-285750">
              <a:buFont typeface="Arial" panose="020B0604020202020204" pitchFamily="34" charset="0"/>
              <a:buChar char="•"/>
            </a:pPr>
            <a:r>
              <a:rPr lang="en-US" sz="2000" dirty="0" smtClean="0">
                <a:solidFill>
                  <a:srgbClr val="585958"/>
                </a:solidFill>
                <a:latin typeface="Arial Narrow" panose="020B0606020202030204" pitchFamily="34" charset="0"/>
              </a:rPr>
              <a:t>Least severe </a:t>
            </a:r>
            <a:r>
              <a:rPr lang="en-US" sz="2000" b="1" dirty="0" smtClean="0">
                <a:solidFill>
                  <a:srgbClr val="585958"/>
                </a:solidFill>
                <a:latin typeface="Arial Narrow" panose="020B0606020202030204" pitchFamily="34" charset="0"/>
              </a:rPr>
              <a:t>Livelihoods </a:t>
            </a:r>
            <a:r>
              <a:rPr lang="en-US" sz="2000" b="1" dirty="0">
                <a:solidFill>
                  <a:srgbClr val="585958"/>
                </a:solidFill>
                <a:latin typeface="Arial Narrow" panose="020B0606020202030204" pitchFamily="34" charset="0"/>
              </a:rPr>
              <a:t>Coping Strategy </a:t>
            </a:r>
            <a:r>
              <a:rPr lang="en-US" sz="2000" b="1" dirty="0" smtClean="0">
                <a:solidFill>
                  <a:srgbClr val="585958"/>
                </a:solidFill>
                <a:latin typeface="Arial Narrow" panose="020B0606020202030204" pitchFamily="34" charset="0"/>
              </a:rPr>
              <a:t>Index </a:t>
            </a:r>
            <a:r>
              <a:rPr lang="en-US" sz="2000" dirty="0" smtClean="0">
                <a:solidFill>
                  <a:srgbClr val="585958"/>
                </a:solidFill>
                <a:latin typeface="Arial Narrow" panose="020B0606020202030204" pitchFamily="34" charset="0"/>
              </a:rPr>
              <a:t>and </a:t>
            </a:r>
            <a:r>
              <a:rPr lang="en-US" sz="2000" b="1" dirty="0" err="1" smtClean="0">
                <a:solidFill>
                  <a:srgbClr val="585958"/>
                </a:solidFill>
                <a:latin typeface="Arial Narrow" panose="020B0606020202030204" pitchFamily="34" charset="0"/>
              </a:rPr>
              <a:t>rCSI</a:t>
            </a:r>
            <a:r>
              <a:rPr lang="en-US" sz="2000" b="1" dirty="0" smtClean="0">
                <a:solidFill>
                  <a:srgbClr val="585958"/>
                </a:solidFill>
                <a:latin typeface="Arial Narrow" panose="020B0606020202030204" pitchFamily="34" charset="0"/>
              </a:rPr>
              <a:t> scores</a:t>
            </a:r>
          </a:p>
          <a:p>
            <a:pPr marL="285750" indent="-285750">
              <a:buFont typeface="Arial" panose="020B0604020202020204" pitchFamily="34" charset="0"/>
              <a:buChar char="•"/>
            </a:pPr>
            <a:endParaRPr lang="en-US" dirty="0">
              <a:solidFill>
                <a:srgbClr val="585958"/>
              </a:solidFill>
              <a:latin typeface="Arial Narrow" panose="020B0606020202030204" pitchFamily="34" charset="0"/>
            </a:endParaRPr>
          </a:p>
        </p:txBody>
      </p:sp>
    </p:spTree>
    <p:extLst>
      <p:ext uri="{BB962C8B-B14F-4D97-AF65-F5344CB8AC3E}">
        <p14:creationId xmlns:p14="http://schemas.microsoft.com/office/powerpoint/2010/main" val="4018095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492D5-4B18-4237-947F-F8608692AEB5}"/>
              </a:ext>
            </a:extLst>
          </p:cNvPr>
          <p:cNvSpPr>
            <a:spLocks noGrp="1"/>
          </p:cNvSpPr>
          <p:nvPr>
            <p:ph type="ctrTitle"/>
          </p:nvPr>
        </p:nvSpPr>
        <p:spPr/>
        <p:txBody>
          <a:bodyPr/>
          <a:lstStyle/>
          <a:p>
            <a:r>
              <a:rPr lang="en-US" sz="3200" dirty="0"/>
              <a:t>Vulnerabilities - Job Type </a:t>
            </a:r>
          </a:p>
        </p:txBody>
      </p:sp>
      <p:graphicFrame>
        <p:nvGraphicFramePr>
          <p:cNvPr id="4" name="Table 3"/>
          <p:cNvGraphicFramePr>
            <a:graphicFrameLocks noGrp="1"/>
          </p:cNvGraphicFramePr>
          <p:nvPr/>
        </p:nvGraphicFramePr>
        <p:xfrm>
          <a:off x="974031" y="1696576"/>
          <a:ext cx="6639342" cy="1559483"/>
        </p:xfrm>
        <a:graphic>
          <a:graphicData uri="http://schemas.openxmlformats.org/drawingml/2006/table">
            <a:tbl>
              <a:tblPr/>
              <a:tblGrid>
                <a:gridCol w="2146856">
                  <a:extLst>
                    <a:ext uri="{9D8B030D-6E8A-4147-A177-3AD203B41FA5}">
                      <a16:colId xmlns="" xmlns:a16="http://schemas.microsoft.com/office/drawing/2014/main" val="20000"/>
                    </a:ext>
                  </a:extLst>
                </a:gridCol>
                <a:gridCol w="1073426">
                  <a:extLst>
                    <a:ext uri="{9D8B030D-6E8A-4147-A177-3AD203B41FA5}">
                      <a16:colId xmlns="" xmlns:a16="http://schemas.microsoft.com/office/drawing/2014/main" val="20001"/>
                    </a:ext>
                  </a:extLst>
                </a:gridCol>
                <a:gridCol w="1162878">
                  <a:extLst>
                    <a:ext uri="{9D8B030D-6E8A-4147-A177-3AD203B41FA5}">
                      <a16:colId xmlns="" xmlns:a16="http://schemas.microsoft.com/office/drawing/2014/main" val="20002"/>
                    </a:ext>
                  </a:extLst>
                </a:gridCol>
                <a:gridCol w="1152939">
                  <a:extLst>
                    <a:ext uri="{9D8B030D-6E8A-4147-A177-3AD203B41FA5}">
                      <a16:colId xmlns="" xmlns:a16="http://schemas.microsoft.com/office/drawing/2014/main" val="20003"/>
                    </a:ext>
                  </a:extLst>
                </a:gridCol>
                <a:gridCol w="1103243">
                  <a:extLst>
                    <a:ext uri="{9D8B030D-6E8A-4147-A177-3AD203B41FA5}">
                      <a16:colId xmlns="" xmlns:a16="http://schemas.microsoft.com/office/drawing/2014/main" val="20004"/>
                    </a:ext>
                  </a:extLst>
                </a:gridCol>
              </a:tblGrid>
              <a:tr h="182880">
                <a:tc>
                  <a:txBody>
                    <a:bodyPr/>
                    <a:lstStyle/>
                    <a:p>
                      <a:pPr algn="ctr" fontAlgn="b"/>
                      <a:r>
                        <a:rPr lang="ru-RU" sz="1600" b="1" i="0" u="none" strike="noStrike" dirty="0">
                          <a:solidFill>
                            <a:srgbClr val="585958"/>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958"/>
                          </a:solidFill>
                          <a:effectLst/>
                          <a:latin typeface="Arial Narrow" panose="020B0606020202030204" pitchFamily="34" charset="0"/>
                        </a:rPr>
                        <a:t>None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958"/>
                          </a:solidFill>
                          <a:effectLst/>
                          <a:latin typeface="Arial Narrow" panose="020B0606020202030204" pitchFamily="34" charset="0"/>
                        </a:rPr>
                        <a:t>Stress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585958"/>
                          </a:solidFill>
                          <a:effectLst/>
                          <a:latin typeface="Arial Narrow" panose="020B0606020202030204" pitchFamily="34" charset="0"/>
                        </a:rPr>
                        <a:t>Crisis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585958"/>
                          </a:solidFill>
                          <a:effectLst/>
                          <a:latin typeface="Arial Narrow" panose="020B0606020202030204" pitchFamily="34" charset="0"/>
                        </a:rPr>
                        <a:t>Emergency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82880">
                <a:tc>
                  <a:txBody>
                    <a:bodyPr/>
                    <a:lstStyle/>
                    <a:p>
                      <a:pPr algn="ctr" fontAlgn="b"/>
                      <a:r>
                        <a:rPr lang="fr-FR" sz="1600" b="1" i="0" u="none" strike="noStrike" dirty="0">
                          <a:solidFill>
                            <a:srgbClr val="585958"/>
                          </a:solidFill>
                          <a:effectLst/>
                          <a:latin typeface="Arial Narrow" panose="020B0606020202030204" pitchFamily="34" charset="0"/>
                        </a:rPr>
                        <a:t>Permanent job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ru-RU" sz="1600" b="0" i="0" u="none" strike="noStrike" dirty="0">
                          <a:solidFill>
                            <a:srgbClr val="585958"/>
                          </a:solidFill>
                          <a:effectLst/>
                          <a:latin typeface="Arial Narrow" panose="020B0606020202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F768"/>
                    </a:solidFill>
                  </a:tcPr>
                </a:tc>
                <a:tc>
                  <a:txBody>
                    <a:bodyPr/>
                    <a:lstStyle/>
                    <a:p>
                      <a:pPr algn="ctr" fontAlgn="b"/>
                      <a:r>
                        <a:rPr lang="ru-RU" sz="1600" b="0" i="0" u="none" strike="noStrike" dirty="0">
                          <a:solidFill>
                            <a:srgbClr val="585958"/>
                          </a:solidFill>
                          <a:effectLst/>
                          <a:latin typeface="Arial Narrow" panose="020B0606020202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585958"/>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1"/>
                  </a:ext>
                </a:extLst>
              </a:tr>
              <a:tr h="182880">
                <a:tc>
                  <a:txBody>
                    <a:bodyPr/>
                    <a:lstStyle/>
                    <a:p>
                      <a:pPr algn="ctr" fontAlgn="b"/>
                      <a:r>
                        <a:rPr lang="fr-FR" sz="1600" b="1" i="0" u="none" strike="noStrike">
                          <a:solidFill>
                            <a:srgbClr val="585958"/>
                          </a:solidFill>
                          <a:effectLst/>
                          <a:latin typeface="Arial Narrow" panose="020B0606020202030204" pitchFamily="34" charset="0"/>
                        </a:rPr>
                        <a:t>Temporary job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958"/>
                          </a:solidFill>
                          <a:effectLst/>
                          <a:latin typeface="Arial Narrow" panose="020B0606020202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E1"/>
                    </a:solidFill>
                  </a:tcPr>
                </a:tc>
                <a:tc>
                  <a:txBody>
                    <a:bodyPr/>
                    <a:lstStyle/>
                    <a:p>
                      <a:pPr algn="ctr" fontAlgn="b"/>
                      <a:r>
                        <a:rPr lang="ru-RU" sz="1600" b="0" i="0" u="none" strike="noStrike" dirty="0">
                          <a:solidFill>
                            <a:srgbClr val="585958"/>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9C"/>
                    </a:solidFill>
                  </a:tcPr>
                </a:tc>
                <a:tc>
                  <a:txBody>
                    <a:bodyPr/>
                    <a:lstStyle/>
                    <a:p>
                      <a:pPr algn="ctr" fontAlgn="b"/>
                      <a:r>
                        <a:rPr lang="ru-RU" sz="1600" b="0" i="0" u="none" strike="noStrike" dirty="0">
                          <a:solidFill>
                            <a:srgbClr val="585958"/>
                          </a:solidFill>
                          <a:effectLst/>
                          <a:latin typeface="Arial Narrow" panose="020B0606020202030204" pitchFamily="34" charset="0"/>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ru-RU" sz="1600" b="0" i="0" u="none" strike="noStrike">
                          <a:solidFill>
                            <a:srgbClr val="585958"/>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7EA"/>
                    </a:solidFill>
                  </a:tcPr>
                </a:tc>
                <a:extLst>
                  <a:ext uri="{0D108BD9-81ED-4DB2-BD59-A6C34878D82A}">
                    <a16:rowId xmlns="" xmlns:a16="http://schemas.microsoft.com/office/drawing/2014/main" val="10002"/>
                  </a:ext>
                </a:extLst>
              </a:tr>
              <a:tr h="302183">
                <a:tc>
                  <a:txBody>
                    <a:bodyPr/>
                    <a:lstStyle/>
                    <a:p>
                      <a:pPr algn="ctr" fontAlgn="b"/>
                      <a:r>
                        <a:rPr lang="fr-FR" sz="1600" b="1" i="0" u="none" strike="noStrike" dirty="0">
                          <a:solidFill>
                            <a:srgbClr val="585958"/>
                          </a:solidFill>
                          <a:effectLst/>
                          <a:latin typeface="Arial Narrow" panose="020B0606020202030204" pitchFamily="34" charset="0"/>
                        </a:rPr>
                        <a:t>Daily labour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958"/>
                          </a:solidFill>
                          <a:effectLst/>
                          <a:latin typeface="Arial Narrow" panose="020B0606020202030204" pitchFamily="34"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D5AB"/>
                    </a:solidFill>
                  </a:tcPr>
                </a:tc>
                <a:tc>
                  <a:txBody>
                    <a:bodyPr/>
                    <a:lstStyle/>
                    <a:p>
                      <a:pPr algn="ctr" fontAlgn="b"/>
                      <a:r>
                        <a:rPr lang="ru-RU" sz="1600" b="0" i="0" u="none" strike="noStrike" dirty="0">
                          <a:solidFill>
                            <a:srgbClr val="585958"/>
                          </a:solidFill>
                          <a:effectLst/>
                          <a:latin typeface="Arial Narrow" panose="020B0606020202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98D"/>
                    </a:solidFill>
                  </a:tcPr>
                </a:tc>
                <a:tc>
                  <a:txBody>
                    <a:bodyPr/>
                    <a:lstStyle/>
                    <a:p>
                      <a:pPr algn="ctr" fontAlgn="b"/>
                      <a:r>
                        <a:rPr lang="ru-RU" sz="1600" b="0" i="0" u="none" strike="noStrike" dirty="0">
                          <a:solidFill>
                            <a:srgbClr val="585958"/>
                          </a:solidFill>
                          <a:effectLst/>
                          <a:latin typeface="Arial Narrow" panose="020B060602020203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A0"/>
                    </a:solidFill>
                  </a:tcPr>
                </a:tc>
                <a:tc>
                  <a:txBody>
                    <a:bodyPr/>
                    <a:lstStyle/>
                    <a:p>
                      <a:pPr algn="ctr" fontAlgn="b"/>
                      <a:r>
                        <a:rPr lang="ru-RU" sz="1600" b="0" i="0" u="none" strike="noStrike" dirty="0">
                          <a:solidFill>
                            <a:srgbClr val="585958"/>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CDF"/>
                    </a:solidFill>
                  </a:tcPr>
                </a:tc>
                <a:extLst>
                  <a:ext uri="{0D108BD9-81ED-4DB2-BD59-A6C34878D82A}">
                    <a16:rowId xmlns="" xmlns:a16="http://schemas.microsoft.com/office/drawing/2014/main" val="10003"/>
                  </a:ext>
                </a:extLst>
              </a:tr>
              <a:tr h="182880">
                <a:tc>
                  <a:txBody>
                    <a:bodyPr/>
                    <a:lstStyle/>
                    <a:p>
                      <a:pPr algn="ctr" fontAlgn="b"/>
                      <a:r>
                        <a:rPr lang="en-US" sz="1600" b="1" i="0" u="none" strike="noStrike">
                          <a:solidFill>
                            <a:srgbClr val="585958"/>
                          </a:solidFill>
                          <a:effectLst/>
                          <a:latin typeface="Arial Narrow" panose="020B0606020202030204" pitchFamily="34" charset="0"/>
                        </a:rPr>
                        <a:t>Worked more than 1 job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958"/>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ru-RU" sz="1600" b="0" i="0" u="none" strike="noStrike" dirty="0">
                          <a:solidFill>
                            <a:srgbClr val="585958"/>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585958"/>
                          </a:solidFill>
                          <a:effectLst/>
                          <a:latin typeface="Arial Narrow" panose="020B0606020202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820"/>
                    </a:solidFill>
                  </a:tcPr>
                </a:tc>
                <a:tc>
                  <a:txBody>
                    <a:bodyPr/>
                    <a:lstStyle/>
                    <a:p>
                      <a:pPr algn="ctr" fontAlgn="b"/>
                      <a:r>
                        <a:rPr lang="ru-RU" sz="1600" b="0" i="0" u="none" strike="noStrike" dirty="0">
                          <a:solidFill>
                            <a:srgbClr val="585958"/>
                          </a:solidFill>
                          <a:effectLst/>
                          <a:latin typeface="Arial Narrow" panose="020B0606020202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 xmlns:a16="http://schemas.microsoft.com/office/drawing/2014/main" val="10004"/>
                  </a:ext>
                </a:extLst>
              </a:tr>
              <a:tr h="182880">
                <a:tc>
                  <a:txBody>
                    <a:bodyPr/>
                    <a:lstStyle/>
                    <a:p>
                      <a:pPr algn="ctr" fontAlgn="b"/>
                      <a:r>
                        <a:rPr lang="fr-FR" sz="1600" b="1" i="0" u="none" strike="noStrike">
                          <a:solidFill>
                            <a:srgbClr val="585958"/>
                          </a:solidFill>
                          <a:effectLst/>
                          <a:latin typeface="Arial Narrow" panose="020B0606020202030204" pitchFamily="34" charset="0"/>
                        </a:rPr>
                        <a:t>Didn't work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958"/>
                          </a:solidFill>
                          <a:effectLst/>
                          <a:latin typeface="Arial Narrow" panose="020B0606020202030204" pitchFamily="34"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4A9"/>
                    </a:solidFill>
                  </a:tcPr>
                </a:tc>
                <a:tc>
                  <a:txBody>
                    <a:bodyPr/>
                    <a:lstStyle/>
                    <a:p>
                      <a:pPr algn="ctr" fontAlgn="b"/>
                      <a:r>
                        <a:rPr lang="ru-RU" sz="1600" b="0" i="0" u="none" strike="noStrike">
                          <a:solidFill>
                            <a:srgbClr val="585958"/>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CC3"/>
                    </a:solidFill>
                  </a:tcPr>
                </a:tc>
                <a:tc>
                  <a:txBody>
                    <a:bodyPr/>
                    <a:lstStyle/>
                    <a:p>
                      <a:pPr algn="ctr" fontAlgn="b"/>
                      <a:r>
                        <a:rPr lang="ru-RU" sz="1600" b="0" i="0" u="none" strike="noStrike" dirty="0">
                          <a:solidFill>
                            <a:srgbClr val="585958"/>
                          </a:solidFill>
                          <a:effectLst/>
                          <a:latin typeface="Arial Narrow" panose="020B060602020203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CF3"/>
                    </a:solidFill>
                  </a:tcPr>
                </a:tc>
                <a:tc>
                  <a:txBody>
                    <a:bodyPr/>
                    <a:lstStyle/>
                    <a:p>
                      <a:pPr algn="ctr" fontAlgn="b"/>
                      <a:r>
                        <a:rPr lang="ru-RU" sz="1600" b="0" i="0" u="none" strike="noStrike" dirty="0">
                          <a:solidFill>
                            <a:srgbClr val="585958"/>
                          </a:solidFill>
                          <a:effectLst/>
                          <a:latin typeface="Arial Narrow" panose="020B0606020202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8B"/>
                    </a:solid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1956876" y="3592320"/>
            <a:ext cx="4612738" cy="369332"/>
          </a:xfrm>
          <a:prstGeom prst="rect">
            <a:avLst/>
          </a:prstGeom>
          <a:noFill/>
        </p:spPr>
        <p:txBody>
          <a:bodyPr wrap="none" rtlCol="0">
            <a:spAutoFit/>
          </a:bodyPr>
          <a:lstStyle/>
          <a:p>
            <a:r>
              <a:rPr lang="en-GB" dirty="0">
                <a:solidFill>
                  <a:srgbClr val="585958"/>
                </a:solidFill>
                <a:latin typeface="Arial Narrow" panose="020B0606020202030204" pitchFamily="34" charset="0"/>
              </a:rPr>
              <a:t>% of respondents in each </a:t>
            </a:r>
            <a:r>
              <a:rPr lang="en-GB" b="1" dirty="0" err="1" smtClean="0">
                <a:solidFill>
                  <a:srgbClr val="585958"/>
                </a:solidFill>
                <a:latin typeface="Arial Narrow" panose="020B0606020202030204" pitchFamily="34" charset="0"/>
              </a:rPr>
              <a:t>rCSI</a:t>
            </a:r>
            <a:r>
              <a:rPr lang="en-GB" dirty="0" smtClean="0">
                <a:solidFill>
                  <a:srgbClr val="585958"/>
                </a:solidFill>
                <a:latin typeface="Arial Narrow" panose="020B0606020202030204" pitchFamily="34" charset="0"/>
              </a:rPr>
              <a:t> </a:t>
            </a:r>
            <a:r>
              <a:rPr lang="en-GB" dirty="0">
                <a:solidFill>
                  <a:srgbClr val="585958"/>
                </a:solidFill>
                <a:latin typeface="Arial Narrow" panose="020B0606020202030204" pitchFamily="34" charset="0"/>
              </a:rPr>
              <a:t>category, </a:t>
            </a:r>
            <a:r>
              <a:rPr lang="en-GB" dirty="0" smtClean="0">
                <a:solidFill>
                  <a:srgbClr val="585958"/>
                </a:solidFill>
                <a:latin typeface="Arial Narrow" panose="020B0606020202030204" pitchFamily="34" charset="0"/>
              </a:rPr>
              <a:t>by job type</a:t>
            </a:r>
            <a:endParaRPr lang="ru-RU" b="1" dirty="0">
              <a:solidFill>
                <a:srgbClr val="585958"/>
              </a:solidFill>
              <a:latin typeface="Arial Narrow" panose="020B0606020202030204" pitchFamily="34" charset="0"/>
            </a:endParaRPr>
          </a:p>
        </p:txBody>
      </p:sp>
      <p:sp>
        <p:nvSpPr>
          <p:cNvPr id="7" name="TextBox 6"/>
          <p:cNvSpPr txBox="1"/>
          <p:nvPr/>
        </p:nvSpPr>
        <p:spPr>
          <a:xfrm>
            <a:off x="1956876" y="1327244"/>
            <a:ext cx="4593502" cy="369332"/>
          </a:xfrm>
          <a:prstGeom prst="rect">
            <a:avLst/>
          </a:prstGeom>
          <a:noFill/>
        </p:spPr>
        <p:txBody>
          <a:bodyPr wrap="none" rtlCol="0">
            <a:spAutoFit/>
          </a:bodyPr>
          <a:lstStyle/>
          <a:p>
            <a:r>
              <a:rPr lang="en-GB" dirty="0">
                <a:solidFill>
                  <a:srgbClr val="585958"/>
                </a:solidFill>
                <a:latin typeface="Arial Narrow" panose="020B0606020202030204" pitchFamily="34" charset="0"/>
              </a:rPr>
              <a:t>% of respondents in each </a:t>
            </a:r>
            <a:r>
              <a:rPr lang="en-GB" b="1" dirty="0" smtClean="0">
                <a:solidFill>
                  <a:srgbClr val="585958"/>
                </a:solidFill>
                <a:latin typeface="Arial Narrow" panose="020B0606020202030204" pitchFamily="34" charset="0"/>
              </a:rPr>
              <a:t>LCSI</a:t>
            </a:r>
            <a:r>
              <a:rPr lang="en-GB" dirty="0" smtClean="0">
                <a:solidFill>
                  <a:srgbClr val="585958"/>
                </a:solidFill>
                <a:latin typeface="Arial Narrow" panose="020B0606020202030204" pitchFamily="34" charset="0"/>
              </a:rPr>
              <a:t> category</a:t>
            </a:r>
            <a:r>
              <a:rPr lang="en-GB" dirty="0">
                <a:solidFill>
                  <a:srgbClr val="585958"/>
                </a:solidFill>
                <a:latin typeface="Arial Narrow" panose="020B0606020202030204" pitchFamily="34" charset="0"/>
              </a:rPr>
              <a:t>, </a:t>
            </a:r>
            <a:r>
              <a:rPr lang="en-GB" dirty="0" smtClean="0">
                <a:solidFill>
                  <a:srgbClr val="585958"/>
                </a:solidFill>
                <a:latin typeface="Arial Narrow" panose="020B0606020202030204" pitchFamily="34" charset="0"/>
              </a:rPr>
              <a:t>by job type</a:t>
            </a:r>
            <a:endParaRPr lang="ru-RU" b="1" dirty="0">
              <a:solidFill>
                <a:srgbClr val="585958"/>
              </a:solidFill>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91795552"/>
              </p:ext>
            </p:extLst>
          </p:nvPr>
        </p:nvGraphicFramePr>
        <p:xfrm>
          <a:off x="974031" y="4023253"/>
          <a:ext cx="6639342" cy="1508760"/>
        </p:xfrm>
        <a:graphic>
          <a:graphicData uri="http://schemas.openxmlformats.org/drawingml/2006/table">
            <a:tbl>
              <a:tblPr/>
              <a:tblGrid>
                <a:gridCol w="2811957">
                  <a:extLst>
                    <a:ext uri="{9D8B030D-6E8A-4147-A177-3AD203B41FA5}">
                      <a16:colId xmlns="" xmlns:a16="http://schemas.microsoft.com/office/drawing/2014/main" val="20000"/>
                    </a:ext>
                  </a:extLst>
                </a:gridCol>
                <a:gridCol w="1275795">
                  <a:extLst>
                    <a:ext uri="{9D8B030D-6E8A-4147-A177-3AD203B41FA5}">
                      <a16:colId xmlns="" xmlns:a16="http://schemas.microsoft.com/office/drawing/2014/main" val="20001"/>
                    </a:ext>
                  </a:extLst>
                </a:gridCol>
                <a:gridCol w="1275795">
                  <a:extLst>
                    <a:ext uri="{9D8B030D-6E8A-4147-A177-3AD203B41FA5}">
                      <a16:colId xmlns="" xmlns:a16="http://schemas.microsoft.com/office/drawing/2014/main" val="20002"/>
                    </a:ext>
                  </a:extLst>
                </a:gridCol>
                <a:gridCol w="1275795">
                  <a:extLst>
                    <a:ext uri="{9D8B030D-6E8A-4147-A177-3AD203B41FA5}">
                      <a16:colId xmlns="" xmlns:a16="http://schemas.microsoft.com/office/drawing/2014/main" val="20003"/>
                    </a:ext>
                  </a:extLst>
                </a:gridCol>
              </a:tblGrid>
              <a:tr h="175260">
                <a:tc>
                  <a:txBody>
                    <a:bodyPr/>
                    <a:lstStyle/>
                    <a:p>
                      <a:pPr algn="ctr" fontAlgn="b"/>
                      <a:r>
                        <a:rPr lang="ru-RU" sz="1600" b="0" i="0" u="none" strike="noStrike" dirty="0">
                          <a:solidFill>
                            <a:srgbClr val="000000"/>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85A"/>
                          </a:solidFill>
                          <a:effectLst/>
                          <a:latin typeface="Arial Narrow" panose="020B0606020202030204" pitchFamily="34" charset="0"/>
                        </a:rPr>
                        <a:t>None/</a:t>
                      </a:r>
                      <a:r>
                        <a:rPr lang="fr-FR" sz="1600" b="1" i="0" u="none" strike="noStrike" dirty="0" err="1">
                          <a:solidFill>
                            <a:srgbClr val="58585A"/>
                          </a:solidFill>
                          <a:effectLst/>
                          <a:latin typeface="Arial Narrow" panose="020B0606020202030204" pitchFamily="34" charset="0"/>
                        </a:rPr>
                        <a:t>Low</a:t>
                      </a:r>
                      <a:r>
                        <a:rPr lang="fr-FR" sz="1600" b="1" i="0" u="none" strike="noStrike" dirty="0">
                          <a:solidFill>
                            <a:srgbClr val="58585A"/>
                          </a:solidFill>
                          <a:effectLst/>
                          <a:latin typeface="Arial Narrow" panose="020B0606020202030204" pitchFamily="34" charset="0"/>
                        </a:rPr>
                        <a:t> 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85A"/>
                          </a:solidFill>
                          <a:effectLst/>
                          <a:latin typeface="Arial Narrow" panose="020B0606020202030204" pitchFamily="34" charset="0"/>
                        </a:rPr>
                        <a:t>Medium 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58585A"/>
                          </a:solidFill>
                          <a:effectLst/>
                          <a:latin typeface="Arial Narrow" panose="020B0606020202030204" pitchFamily="34" charset="0"/>
                        </a:rPr>
                        <a:t>High &gt;= 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75260">
                <a:tc>
                  <a:txBody>
                    <a:bodyPr/>
                    <a:lstStyle/>
                    <a:p>
                      <a:pPr algn="ctr" fontAlgn="b"/>
                      <a:r>
                        <a:rPr lang="fr-FR" sz="1600" b="1" i="0" u="none" strike="noStrike" dirty="0">
                          <a:solidFill>
                            <a:srgbClr val="58585A"/>
                          </a:solidFill>
                          <a:effectLst/>
                          <a:latin typeface="Arial Narrow" panose="020B0606020202030204" pitchFamily="34" charset="0"/>
                        </a:rPr>
                        <a:t>Permanent job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85A"/>
                          </a:solidFill>
                          <a:effectLst/>
                          <a:latin typeface="Arial Narrow" panose="020B0606020202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ru-RU" sz="1600" b="0" i="0" u="none" strike="noStrike">
                          <a:solidFill>
                            <a:srgbClr val="58585A"/>
                          </a:solidFill>
                          <a:effectLst/>
                          <a:latin typeface="Arial Narrow" panose="020B0606020202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BD"/>
                    </a:solidFill>
                  </a:tcPr>
                </a:tc>
                <a:tc>
                  <a:txBody>
                    <a:bodyPr/>
                    <a:lstStyle/>
                    <a:p>
                      <a:pPr algn="ctr" fontAlgn="b"/>
                      <a:r>
                        <a:rPr lang="ru-RU" sz="1600" b="0" i="0" u="none" strike="noStrike">
                          <a:solidFill>
                            <a:srgbClr val="58585A"/>
                          </a:solidFill>
                          <a:effectLst/>
                          <a:latin typeface="Arial Narrow" panose="020B0606020202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 xmlns:a16="http://schemas.microsoft.com/office/drawing/2014/main" val="10001"/>
                  </a:ext>
                </a:extLst>
              </a:tr>
              <a:tr h="175260">
                <a:tc>
                  <a:txBody>
                    <a:bodyPr/>
                    <a:lstStyle/>
                    <a:p>
                      <a:pPr algn="ctr" fontAlgn="b"/>
                      <a:r>
                        <a:rPr lang="fr-FR" sz="1600" b="1" i="0" u="none" strike="noStrike">
                          <a:solidFill>
                            <a:srgbClr val="58585A"/>
                          </a:solidFill>
                          <a:effectLst/>
                          <a:latin typeface="Arial Narrow" panose="020B0606020202030204" pitchFamily="34" charset="0"/>
                        </a:rPr>
                        <a:t>Temporary job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85A"/>
                          </a:solidFill>
                          <a:effectLst/>
                          <a:latin typeface="Arial Narrow" panose="020B0606020202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EE0"/>
                    </a:solidFill>
                  </a:tcPr>
                </a:tc>
                <a:tc>
                  <a:txBody>
                    <a:bodyPr/>
                    <a:lstStyle/>
                    <a:p>
                      <a:pPr algn="ctr" fontAlgn="b"/>
                      <a:r>
                        <a:rPr lang="ru-RU" sz="1600" b="0" i="0" u="none" strike="noStrike">
                          <a:solidFill>
                            <a:srgbClr val="58585A"/>
                          </a:solidFill>
                          <a:effectLst/>
                          <a:latin typeface="Arial Narrow" panose="020B0606020202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249"/>
                    </a:solidFill>
                  </a:tcPr>
                </a:tc>
                <a:tc>
                  <a:txBody>
                    <a:bodyPr/>
                    <a:lstStyle/>
                    <a:p>
                      <a:pPr algn="ctr" fontAlgn="b"/>
                      <a:r>
                        <a:rPr lang="ru-RU" sz="1600" b="0" i="0" u="none" strike="noStrike">
                          <a:solidFill>
                            <a:srgbClr val="58585A"/>
                          </a:solidFill>
                          <a:effectLst/>
                          <a:latin typeface="Arial Narrow" panose="020B0606020202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BAE"/>
                    </a:solidFill>
                  </a:tcPr>
                </a:tc>
                <a:extLst>
                  <a:ext uri="{0D108BD9-81ED-4DB2-BD59-A6C34878D82A}">
                    <a16:rowId xmlns="" xmlns:a16="http://schemas.microsoft.com/office/drawing/2014/main" val="10002"/>
                  </a:ext>
                </a:extLst>
              </a:tr>
              <a:tr h="175260">
                <a:tc>
                  <a:txBody>
                    <a:bodyPr/>
                    <a:lstStyle/>
                    <a:p>
                      <a:pPr algn="ctr" fontAlgn="b"/>
                      <a:r>
                        <a:rPr lang="fr-FR" sz="1600" b="1" i="0" u="none" strike="noStrike">
                          <a:solidFill>
                            <a:srgbClr val="58585A"/>
                          </a:solidFill>
                          <a:effectLst/>
                          <a:latin typeface="Arial Narrow" panose="020B0606020202030204" pitchFamily="34" charset="0"/>
                        </a:rPr>
                        <a:t>Daily labour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85A"/>
                          </a:solidFill>
                          <a:effectLst/>
                          <a:latin typeface="Arial Narrow" panose="020B0606020202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D3A8"/>
                    </a:solidFill>
                  </a:tcPr>
                </a:tc>
                <a:tc>
                  <a:txBody>
                    <a:bodyPr/>
                    <a:lstStyle/>
                    <a:p>
                      <a:pPr algn="ctr" fontAlgn="b"/>
                      <a:r>
                        <a:rPr lang="ru-RU" sz="1600" b="0" i="0" u="none" strike="noStrike" dirty="0">
                          <a:solidFill>
                            <a:srgbClr val="58585A"/>
                          </a:solidFill>
                          <a:effectLst/>
                          <a:latin typeface="Arial Narrow" panose="020B0606020202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D"/>
                    </a:solidFill>
                  </a:tcPr>
                </a:tc>
                <a:tc>
                  <a:txBody>
                    <a:bodyPr/>
                    <a:lstStyle/>
                    <a:p>
                      <a:pPr algn="ctr" fontAlgn="b"/>
                      <a:r>
                        <a:rPr lang="ru-RU" sz="1600" b="0" i="0" u="none" strike="noStrike">
                          <a:solidFill>
                            <a:srgbClr val="58585A"/>
                          </a:solidFill>
                          <a:effectLst/>
                          <a:latin typeface="Arial Narrow" panose="020B0606020202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8DB"/>
                    </a:solidFill>
                  </a:tcPr>
                </a:tc>
                <a:extLst>
                  <a:ext uri="{0D108BD9-81ED-4DB2-BD59-A6C34878D82A}">
                    <a16:rowId xmlns="" xmlns:a16="http://schemas.microsoft.com/office/drawing/2014/main" val="10003"/>
                  </a:ext>
                </a:extLst>
              </a:tr>
              <a:tr h="175260">
                <a:tc>
                  <a:txBody>
                    <a:bodyPr/>
                    <a:lstStyle/>
                    <a:p>
                      <a:pPr algn="ctr" fontAlgn="b"/>
                      <a:r>
                        <a:rPr lang="en-US" sz="1600" b="1" i="0" u="none" strike="noStrike">
                          <a:solidFill>
                            <a:srgbClr val="58585A"/>
                          </a:solidFill>
                          <a:effectLst/>
                          <a:latin typeface="Arial Narrow" panose="020B0606020202030204" pitchFamily="34" charset="0"/>
                        </a:rPr>
                        <a:t>Worked more than 1 job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58585A"/>
                          </a:solidFill>
                          <a:effectLst/>
                          <a:latin typeface="Arial Narrow" panose="020B0606020202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EBF"/>
                    </a:solidFill>
                  </a:tcPr>
                </a:tc>
                <a:tc>
                  <a:txBody>
                    <a:bodyPr/>
                    <a:lstStyle/>
                    <a:p>
                      <a:pPr algn="ctr" fontAlgn="b"/>
                      <a:r>
                        <a:rPr lang="ru-RU" sz="1600" b="0" i="0" u="none" strike="noStrike" dirty="0">
                          <a:solidFill>
                            <a:srgbClr val="58585A"/>
                          </a:solidFill>
                          <a:effectLst/>
                          <a:latin typeface="Arial Narrow" panose="020B0606020202030204" pitchFamily="34" charset="0"/>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ru-RU" sz="1600" b="0" i="0" u="none" strike="noStrike" dirty="0">
                          <a:solidFill>
                            <a:srgbClr val="58585A"/>
                          </a:solidFill>
                          <a:effectLst/>
                          <a:latin typeface="Arial Narrow" panose="020B0606020202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BDE"/>
                    </a:solidFill>
                  </a:tcPr>
                </a:tc>
                <a:extLst>
                  <a:ext uri="{0D108BD9-81ED-4DB2-BD59-A6C34878D82A}">
                    <a16:rowId xmlns="" xmlns:a16="http://schemas.microsoft.com/office/drawing/2014/main" val="10004"/>
                  </a:ext>
                </a:extLst>
              </a:tr>
              <a:tr h="175260">
                <a:tc>
                  <a:txBody>
                    <a:bodyPr/>
                    <a:lstStyle/>
                    <a:p>
                      <a:pPr algn="ctr" fontAlgn="b"/>
                      <a:r>
                        <a:rPr lang="fr-FR" sz="1600" b="1" i="0" u="none" strike="noStrike">
                          <a:solidFill>
                            <a:srgbClr val="58585A"/>
                          </a:solidFill>
                          <a:effectLst/>
                          <a:latin typeface="Arial Narrow" panose="020B0606020202030204" pitchFamily="34" charset="0"/>
                        </a:rPr>
                        <a:t>Didn't work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58585A"/>
                          </a:solidFill>
                          <a:effectLst/>
                          <a:latin typeface="Arial Narrow" panose="020B0606020202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ru-RU" sz="1600" b="0" i="0" u="none" strike="noStrike">
                          <a:solidFill>
                            <a:srgbClr val="58585A"/>
                          </a:solidFill>
                          <a:effectLst/>
                          <a:latin typeface="Arial Narrow" panose="020B0606020202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dirty="0">
                          <a:solidFill>
                            <a:srgbClr val="58585A"/>
                          </a:solidFill>
                          <a:effectLst/>
                          <a:latin typeface="Arial Narrow" panose="020B0606020202030204" pitchFamily="34" charset="0"/>
                        </a:rPr>
                        <a:t>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002888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06</a:t>
            </a:r>
            <a:endParaRPr lang="es-ES" dirty="0"/>
          </a:p>
        </p:txBody>
      </p:sp>
      <p:sp>
        <p:nvSpPr>
          <p:cNvPr id="3" name="Subtitle 2"/>
          <p:cNvSpPr>
            <a:spLocks noGrp="1"/>
          </p:cNvSpPr>
          <p:nvPr>
            <p:ph type="subTitle" idx="1"/>
          </p:nvPr>
        </p:nvSpPr>
        <p:spPr>
          <a:xfrm>
            <a:off x="4439823" y="2168601"/>
            <a:ext cx="3466219" cy="1743959"/>
          </a:xfrm>
        </p:spPr>
        <p:txBody>
          <a:bodyPr/>
          <a:lstStyle/>
          <a:p>
            <a:r>
              <a:rPr lang="en-US"/>
              <a:t>Next Steps</a:t>
            </a:r>
            <a:endParaRPr lang="es-ES" dirty="0"/>
          </a:p>
        </p:txBody>
      </p:sp>
    </p:spTree>
    <p:extLst>
      <p:ext uri="{BB962C8B-B14F-4D97-AF65-F5344CB8AC3E}">
        <p14:creationId xmlns:p14="http://schemas.microsoft.com/office/powerpoint/2010/main" val="31162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A60A56-403A-49C3-9FB3-8FB71EEBCF3D}"/>
              </a:ext>
            </a:extLst>
          </p:cNvPr>
          <p:cNvSpPr>
            <a:spLocks noGrp="1"/>
          </p:cNvSpPr>
          <p:nvPr>
            <p:ph type="ctrTitle"/>
          </p:nvPr>
        </p:nvSpPr>
        <p:spPr/>
        <p:txBody>
          <a:bodyPr/>
          <a:lstStyle/>
          <a:p>
            <a:r>
              <a:rPr lang="en-US" sz="3600" dirty="0"/>
              <a:t>G</a:t>
            </a:r>
            <a:r>
              <a:rPr lang="en-US" sz="3600" dirty="0" smtClean="0"/>
              <a:t>eographical </a:t>
            </a:r>
            <a:r>
              <a:rPr lang="en-US" sz="3600" dirty="0"/>
              <a:t>coverage </a:t>
            </a:r>
          </a:p>
        </p:txBody>
      </p:sp>
      <p:sp>
        <p:nvSpPr>
          <p:cNvPr id="6" name="Subtitle 5">
            <a:extLst>
              <a:ext uri="{FF2B5EF4-FFF2-40B4-BE49-F238E27FC236}">
                <a16:creationId xmlns="" xmlns:a16="http://schemas.microsoft.com/office/drawing/2014/main" id="{6C30ACD8-E19C-4E0A-9BA1-F5DFDECC2BD1}"/>
              </a:ext>
            </a:extLst>
          </p:cNvPr>
          <p:cNvSpPr>
            <a:spLocks noGrp="1"/>
          </p:cNvSpPr>
          <p:nvPr>
            <p:ph type="subTitle" idx="1"/>
          </p:nvPr>
        </p:nvSpPr>
        <p:spPr>
          <a:xfrm>
            <a:off x="466967" y="1848880"/>
            <a:ext cx="2695958" cy="369332"/>
          </a:xfrm>
          <a:solidFill>
            <a:srgbClr val="4D4D4D"/>
          </a:solidFill>
        </p:spPr>
        <p:txBody>
          <a:bodyPr/>
          <a:lstStyle/>
          <a:p>
            <a:pPr algn="ctr"/>
            <a:r>
              <a:rPr lang="en-US" sz="2000" dirty="0">
                <a:solidFill>
                  <a:schemeClr val="bg1"/>
                </a:solidFill>
              </a:rPr>
              <a:t>Sectors</a:t>
            </a:r>
            <a:r>
              <a:rPr lang="en-US" dirty="0"/>
              <a:t> </a:t>
            </a:r>
          </a:p>
        </p:txBody>
      </p:sp>
      <p:pic>
        <p:nvPicPr>
          <p:cNvPr id="8" name="Picture 7">
            <a:extLst>
              <a:ext uri="{FF2B5EF4-FFF2-40B4-BE49-F238E27FC236}">
                <a16:creationId xmlns="" xmlns:a16="http://schemas.microsoft.com/office/drawing/2014/main" id="{B65CC055-D290-4093-B28B-6EA0C583FCEF}"/>
              </a:ext>
            </a:extLst>
          </p:cNvPr>
          <p:cNvPicPr>
            <a:picLocks noChangeAspect="1"/>
          </p:cNvPicPr>
          <p:nvPr/>
        </p:nvPicPr>
        <p:blipFill>
          <a:blip r:embed="rId2"/>
          <a:stretch>
            <a:fillRect/>
          </a:stretch>
        </p:blipFill>
        <p:spPr>
          <a:xfrm>
            <a:off x="466967" y="2218211"/>
            <a:ext cx="519674" cy="3250971"/>
          </a:xfrm>
          <a:prstGeom prst="rect">
            <a:avLst/>
          </a:prstGeom>
          <a:ln>
            <a:solidFill>
              <a:srgbClr val="EE5859"/>
            </a:solidFill>
          </a:ln>
        </p:spPr>
      </p:pic>
      <p:sp>
        <p:nvSpPr>
          <p:cNvPr id="14" name="TextBox 13">
            <a:extLst>
              <a:ext uri="{FF2B5EF4-FFF2-40B4-BE49-F238E27FC236}">
                <a16:creationId xmlns="" xmlns:a16="http://schemas.microsoft.com/office/drawing/2014/main" id="{A99D41CE-734D-48C7-818F-E899415B9B7E}"/>
              </a:ext>
            </a:extLst>
          </p:cNvPr>
          <p:cNvSpPr txBox="1"/>
          <p:nvPr/>
        </p:nvSpPr>
        <p:spPr>
          <a:xfrm>
            <a:off x="1115502" y="2267015"/>
            <a:ext cx="1888761" cy="369332"/>
          </a:xfrm>
          <a:prstGeom prst="rect">
            <a:avLst/>
          </a:prstGeom>
          <a:noFill/>
        </p:spPr>
        <p:txBody>
          <a:bodyPr wrap="square" rtlCol="0">
            <a:spAutoFit/>
          </a:bodyPr>
          <a:lstStyle/>
          <a:p>
            <a:pPr defTabSz="514350">
              <a:defRPr/>
            </a:pPr>
            <a:r>
              <a:rPr lang="en-US" b="1" dirty="0">
                <a:solidFill>
                  <a:srgbClr val="EE5859"/>
                </a:solidFill>
                <a:latin typeface="Arial Narrow" panose="020B0606020202030204" pitchFamily="34" charset="0"/>
              </a:rPr>
              <a:t>Protection</a:t>
            </a:r>
          </a:p>
        </p:txBody>
      </p:sp>
      <p:sp>
        <p:nvSpPr>
          <p:cNvPr id="15" name="TextBox 14">
            <a:extLst>
              <a:ext uri="{FF2B5EF4-FFF2-40B4-BE49-F238E27FC236}">
                <a16:creationId xmlns="" xmlns:a16="http://schemas.microsoft.com/office/drawing/2014/main" id="{117A530D-D830-439A-BF53-F1C7C2DD83C5}"/>
              </a:ext>
            </a:extLst>
          </p:cNvPr>
          <p:cNvSpPr txBox="1"/>
          <p:nvPr/>
        </p:nvSpPr>
        <p:spPr>
          <a:xfrm>
            <a:off x="1115500" y="2737819"/>
            <a:ext cx="1888761" cy="369332"/>
          </a:xfrm>
          <a:prstGeom prst="rect">
            <a:avLst/>
          </a:prstGeom>
          <a:noFill/>
        </p:spPr>
        <p:txBody>
          <a:bodyPr wrap="square" rtlCol="0">
            <a:spAutoFit/>
          </a:bodyPr>
          <a:lstStyle/>
          <a:p>
            <a:pPr defTabSz="514350">
              <a:defRPr/>
            </a:pPr>
            <a:r>
              <a:rPr lang="en-US" b="1" dirty="0">
                <a:solidFill>
                  <a:srgbClr val="EE5859"/>
                </a:solidFill>
                <a:latin typeface="Arial Narrow" panose="020B0606020202030204" pitchFamily="34" charset="0"/>
              </a:rPr>
              <a:t>Shelter and NFI</a:t>
            </a:r>
          </a:p>
        </p:txBody>
      </p:sp>
      <p:sp>
        <p:nvSpPr>
          <p:cNvPr id="16" name="TextBox 15">
            <a:extLst>
              <a:ext uri="{FF2B5EF4-FFF2-40B4-BE49-F238E27FC236}">
                <a16:creationId xmlns="" xmlns:a16="http://schemas.microsoft.com/office/drawing/2014/main" id="{76D6902E-6EC0-4DB1-8FEA-18E33CB80E69}"/>
              </a:ext>
            </a:extLst>
          </p:cNvPr>
          <p:cNvSpPr txBox="1"/>
          <p:nvPr/>
        </p:nvSpPr>
        <p:spPr>
          <a:xfrm>
            <a:off x="1115500" y="3668211"/>
            <a:ext cx="1888761" cy="369332"/>
          </a:xfrm>
          <a:prstGeom prst="rect">
            <a:avLst/>
          </a:prstGeom>
          <a:noFill/>
        </p:spPr>
        <p:txBody>
          <a:bodyPr wrap="square" rtlCol="0">
            <a:spAutoFit/>
          </a:bodyPr>
          <a:lstStyle/>
          <a:p>
            <a:pPr defTabSz="514350">
              <a:defRPr/>
            </a:pPr>
            <a:r>
              <a:rPr lang="en-US" b="1" dirty="0">
                <a:solidFill>
                  <a:srgbClr val="EE5859"/>
                </a:solidFill>
                <a:latin typeface="Arial Narrow" panose="020B0606020202030204" pitchFamily="34" charset="0"/>
              </a:rPr>
              <a:t>Education</a:t>
            </a:r>
          </a:p>
        </p:txBody>
      </p:sp>
      <p:sp>
        <p:nvSpPr>
          <p:cNvPr id="17" name="TextBox 16">
            <a:extLst>
              <a:ext uri="{FF2B5EF4-FFF2-40B4-BE49-F238E27FC236}">
                <a16:creationId xmlns="" xmlns:a16="http://schemas.microsoft.com/office/drawing/2014/main" id="{78A20A50-52B8-4103-A12F-808834679DE4}"/>
              </a:ext>
            </a:extLst>
          </p:cNvPr>
          <p:cNvSpPr txBox="1"/>
          <p:nvPr/>
        </p:nvSpPr>
        <p:spPr>
          <a:xfrm>
            <a:off x="1115501" y="4085072"/>
            <a:ext cx="1888761" cy="369332"/>
          </a:xfrm>
          <a:prstGeom prst="rect">
            <a:avLst/>
          </a:prstGeom>
          <a:noFill/>
        </p:spPr>
        <p:txBody>
          <a:bodyPr wrap="square" rtlCol="0">
            <a:spAutoFit/>
          </a:bodyPr>
          <a:lstStyle/>
          <a:p>
            <a:pPr defTabSz="514350">
              <a:defRPr/>
            </a:pPr>
            <a:r>
              <a:rPr lang="en-US" b="1" dirty="0">
                <a:solidFill>
                  <a:srgbClr val="EE5859"/>
                </a:solidFill>
                <a:latin typeface="Arial Narrow" panose="020B0606020202030204" pitchFamily="34" charset="0"/>
              </a:rPr>
              <a:t>Health</a:t>
            </a:r>
          </a:p>
        </p:txBody>
      </p:sp>
      <p:sp>
        <p:nvSpPr>
          <p:cNvPr id="18" name="TextBox 17">
            <a:extLst>
              <a:ext uri="{FF2B5EF4-FFF2-40B4-BE49-F238E27FC236}">
                <a16:creationId xmlns="" xmlns:a16="http://schemas.microsoft.com/office/drawing/2014/main" id="{F8D58A44-B103-42DC-B880-DCFDEBC8FA1F}"/>
              </a:ext>
            </a:extLst>
          </p:cNvPr>
          <p:cNvSpPr txBox="1"/>
          <p:nvPr/>
        </p:nvSpPr>
        <p:spPr>
          <a:xfrm>
            <a:off x="1115500" y="3235099"/>
            <a:ext cx="1888761" cy="369332"/>
          </a:xfrm>
          <a:prstGeom prst="rect">
            <a:avLst/>
          </a:prstGeom>
          <a:noFill/>
        </p:spPr>
        <p:txBody>
          <a:bodyPr wrap="square" rtlCol="0">
            <a:spAutoFit/>
          </a:bodyPr>
          <a:lstStyle/>
          <a:p>
            <a:pPr defTabSz="514350">
              <a:defRPr/>
            </a:pPr>
            <a:r>
              <a:rPr lang="en-US" b="1" dirty="0">
                <a:solidFill>
                  <a:srgbClr val="EE5859"/>
                </a:solidFill>
                <a:latin typeface="Arial Narrow" panose="020B0606020202030204" pitchFamily="34" charset="0"/>
              </a:rPr>
              <a:t>Food Security </a:t>
            </a:r>
          </a:p>
        </p:txBody>
      </p:sp>
      <p:sp>
        <p:nvSpPr>
          <p:cNvPr id="19" name="TextBox 18">
            <a:extLst>
              <a:ext uri="{FF2B5EF4-FFF2-40B4-BE49-F238E27FC236}">
                <a16:creationId xmlns="" xmlns:a16="http://schemas.microsoft.com/office/drawing/2014/main" id="{202D62DF-76BB-4C73-A76B-B3610F98E76D}"/>
              </a:ext>
            </a:extLst>
          </p:cNvPr>
          <p:cNvSpPr txBox="1"/>
          <p:nvPr/>
        </p:nvSpPr>
        <p:spPr>
          <a:xfrm>
            <a:off x="1115501" y="5099850"/>
            <a:ext cx="1888761" cy="369332"/>
          </a:xfrm>
          <a:prstGeom prst="rect">
            <a:avLst/>
          </a:prstGeom>
          <a:noFill/>
        </p:spPr>
        <p:txBody>
          <a:bodyPr wrap="square" rtlCol="0">
            <a:spAutoFit/>
          </a:bodyPr>
          <a:lstStyle/>
          <a:p>
            <a:pPr defTabSz="514350">
              <a:defRPr/>
            </a:pPr>
            <a:r>
              <a:rPr lang="en-US" b="1" dirty="0">
                <a:solidFill>
                  <a:srgbClr val="EE5859"/>
                </a:solidFill>
                <a:latin typeface="Arial Narrow" panose="020B0606020202030204" pitchFamily="34" charset="0"/>
              </a:rPr>
              <a:t>Cash and markets</a:t>
            </a:r>
          </a:p>
        </p:txBody>
      </p:sp>
      <p:sp>
        <p:nvSpPr>
          <p:cNvPr id="20" name="TextBox 19">
            <a:extLst>
              <a:ext uri="{FF2B5EF4-FFF2-40B4-BE49-F238E27FC236}">
                <a16:creationId xmlns="" xmlns:a16="http://schemas.microsoft.com/office/drawing/2014/main" id="{93094AD7-3267-4B82-B649-DD96A8893415}"/>
              </a:ext>
            </a:extLst>
          </p:cNvPr>
          <p:cNvSpPr txBox="1"/>
          <p:nvPr/>
        </p:nvSpPr>
        <p:spPr>
          <a:xfrm>
            <a:off x="1115501" y="4609820"/>
            <a:ext cx="1888761" cy="369332"/>
          </a:xfrm>
          <a:prstGeom prst="rect">
            <a:avLst/>
          </a:prstGeom>
          <a:noFill/>
        </p:spPr>
        <p:txBody>
          <a:bodyPr wrap="square" rtlCol="0">
            <a:spAutoFit/>
          </a:bodyPr>
          <a:lstStyle/>
          <a:p>
            <a:pPr defTabSz="514350">
              <a:defRPr/>
            </a:pPr>
            <a:r>
              <a:rPr lang="en-US" b="1" dirty="0">
                <a:solidFill>
                  <a:srgbClr val="EE5859"/>
                </a:solidFill>
                <a:latin typeface="Arial Narrow" panose="020B0606020202030204" pitchFamily="34" charset="0"/>
              </a:rPr>
              <a:t>WASH</a:t>
            </a:r>
          </a:p>
        </p:txBody>
      </p:sp>
      <p:sp>
        <p:nvSpPr>
          <p:cNvPr id="22" name="TextBox 21">
            <a:extLst>
              <a:ext uri="{FF2B5EF4-FFF2-40B4-BE49-F238E27FC236}">
                <a16:creationId xmlns="" xmlns:a16="http://schemas.microsoft.com/office/drawing/2014/main" id="{84C5D87A-BB4C-4398-B636-F9635161E4BC}"/>
              </a:ext>
            </a:extLst>
          </p:cNvPr>
          <p:cNvSpPr txBox="1"/>
          <p:nvPr/>
        </p:nvSpPr>
        <p:spPr>
          <a:xfrm>
            <a:off x="5060681" y="3164200"/>
            <a:ext cx="2194884" cy="369332"/>
          </a:xfrm>
          <a:prstGeom prst="rect">
            <a:avLst/>
          </a:prstGeom>
          <a:noFill/>
        </p:spPr>
        <p:txBody>
          <a:bodyPr wrap="square" rtlCol="0">
            <a:spAutoFit/>
          </a:bodyPr>
          <a:lstStyle/>
          <a:p>
            <a:pPr defTabSz="514350">
              <a:defRPr/>
            </a:pPr>
            <a:r>
              <a:rPr lang="en-US" dirty="0">
                <a:solidFill>
                  <a:srgbClr val="EE5859"/>
                </a:solidFill>
                <a:latin typeface="Arial Narrow" panose="020B0606020202030204" pitchFamily="34" charset="0"/>
              </a:rPr>
              <a:t> </a:t>
            </a:r>
          </a:p>
        </p:txBody>
      </p:sp>
      <p:pic>
        <p:nvPicPr>
          <p:cNvPr id="3" name="Picture 2" descr="A picture containing text, map&#10;&#10;Description automatically generated">
            <a:extLst>
              <a:ext uri="{FF2B5EF4-FFF2-40B4-BE49-F238E27FC236}">
                <a16:creationId xmlns="" xmlns:a16="http://schemas.microsoft.com/office/drawing/2014/main" id="{DB73F864-CF62-4648-81C4-9B9FB5E97D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37" r="898" b="10682"/>
          <a:stretch/>
        </p:blipFill>
        <p:spPr>
          <a:xfrm>
            <a:off x="3864723" y="1439361"/>
            <a:ext cx="4998851" cy="4457700"/>
          </a:xfrm>
          <a:prstGeom prst="rect">
            <a:avLst/>
          </a:prstGeom>
        </p:spPr>
      </p:pic>
      <p:pic>
        <p:nvPicPr>
          <p:cNvPr id="2" name="Picture 1"/>
          <p:cNvPicPr>
            <a:picLocks noChangeAspect="1"/>
          </p:cNvPicPr>
          <p:nvPr/>
        </p:nvPicPr>
        <p:blipFill rotWithShape="1">
          <a:blip r:embed="rId4"/>
          <a:srcRect l="11864" t="2882" r="15188" b="29735"/>
          <a:stretch/>
        </p:blipFill>
        <p:spPr>
          <a:xfrm>
            <a:off x="491277" y="2693134"/>
            <a:ext cx="471054" cy="472898"/>
          </a:xfrm>
          <a:prstGeom prst="rect">
            <a:avLst/>
          </a:prstGeom>
        </p:spPr>
      </p:pic>
      <p:pic>
        <p:nvPicPr>
          <p:cNvPr id="4" name="Picture 3"/>
          <p:cNvPicPr>
            <a:picLocks noChangeAspect="1"/>
          </p:cNvPicPr>
          <p:nvPr/>
        </p:nvPicPr>
        <p:blipFill rotWithShape="1">
          <a:blip r:embed="rId5"/>
          <a:srcRect l="5350" t="4189" r="4798" b="4545"/>
          <a:stretch/>
        </p:blipFill>
        <p:spPr>
          <a:xfrm>
            <a:off x="491278" y="3215616"/>
            <a:ext cx="471053" cy="388997"/>
          </a:xfrm>
          <a:prstGeom prst="rect">
            <a:avLst/>
          </a:prstGeom>
        </p:spPr>
      </p:pic>
      <p:sp>
        <p:nvSpPr>
          <p:cNvPr id="9" name="Rectangle 8"/>
          <p:cNvSpPr/>
          <p:nvPr/>
        </p:nvSpPr>
        <p:spPr>
          <a:xfrm>
            <a:off x="2558047" y="3903110"/>
            <a:ext cx="471054" cy="318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9"/>
          <p:cNvPicPr>
            <a:picLocks noChangeAspect="1"/>
          </p:cNvPicPr>
          <p:nvPr/>
        </p:nvPicPr>
        <p:blipFill rotWithShape="1">
          <a:blip r:embed="rId6"/>
          <a:srcRect l="15485" t="-5685" b="2357"/>
          <a:stretch/>
        </p:blipFill>
        <p:spPr>
          <a:xfrm>
            <a:off x="526473" y="3657600"/>
            <a:ext cx="460168" cy="379943"/>
          </a:xfrm>
          <a:prstGeom prst="rect">
            <a:avLst/>
          </a:prstGeom>
        </p:spPr>
      </p:pic>
      <p:pic>
        <p:nvPicPr>
          <p:cNvPr id="12" name="Picture 11"/>
          <p:cNvPicPr>
            <a:picLocks noChangeAspect="1"/>
          </p:cNvPicPr>
          <p:nvPr/>
        </p:nvPicPr>
        <p:blipFill>
          <a:blip r:embed="rId7"/>
          <a:stretch>
            <a:fillRect/>
          </a:stretch>
        </p:blipFill>
        <p:spPr>
          <a:xfrm>
            <a:off x="485804" y="4085073"/>
            <a:ext cx="476528" cy="408654"/>
          </a:xfrm>
          <a:prstGeom prst="rect">
            <a:avLst/>
          </a:prstGeom>
        </p:spPr>
      </p:pic>
      <p:pic>
        <p:nvPicPr>
          <p:cNvPr id="13" name="Picture 12"/>
          <p:cNvPicPr>
            <a:picLocks noChangeAspect="1"/>
          </p:cNvPicPr>
          <p:nvPr/>
        </p:nvPicPr>
        <p:blipFill>
          <a:blip r:embed="rId8"/>
          <a:stretch>
            <a:fillRect/>
          </a:stretch>
        </p:blipFill>
        <p:spPr>
          <a:xfrm>
            <a:off x="485804" y="4584784"/>
            <a:ext cx="476527" cy="371800"/>
          </a:xfrm>
          <a:prstGeom prst="rect">
            <a:avLst/>
          </a:prstGeom>
        </p:spPr>
      </p:pic>
    </p:spTree>
    <p:extLst>
      <p:ext uri="{BB962C8B-B14F-4D97-AF65-F5344CB8AC3E}">
        <p14:creationId xmlns:p14="http://schemas.microsoft.com/office/powerpoint/2010/main" val="1283205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C85325-197B-4951-BAC3-F4AE8CA1C658}"/>
              </a:ext>
            </a:extLst>
          </p:cNvPr>
          <p:cNvSpPr>
            <a:spLocks noGrp="1"/>
          </p:cNvSpPr>
          <p:nvPr>
            <p:ph type="ctrTitle"/>
          </p:nvPr>
        </p:nvSpPr>
        <p:spPr/>
        <p:txBody>
          <a:bodyPr/>
          <a:lstStyle/>
          <a:p>
            <a:r>
              <a:rPr lang="en-US" dirty="0" smtClean="0"/>
              <a:t>M&amp;R MSNA </a:t>
            </a:r>
            <a:r>
              <a:rPr lang="en-US" dirty="0"/>
              <a:t>Next Steps</a:t>
            </a:r>
          </a:p>
        </p:txBody>
      </p:sp>
      <p:sp>
        <p:nvSpPr>
          <p:cNvPr id="6" name="Text Placeholder 5">
            <a:extLst>
              <a:ext uri="{FF2B5EF4-FFF2-40B4-BE49-F238E27FC236}">
                <a16:creationId xmlns="" xmlns:a16="http://schemas.microsoft.com/office/drawing/2014/main" id="{46C3A12F-72CC-43D5-80CF-E4767CF2B4DF}"/>
              </a:ext>
            </a:extLst>
          </p:cNvPr>
          <p:cNvSpPr>
            <a:spLocks noGrp="1"/>
          </p:cNvSpPr>
          <p:nvPr>
            <p:ph type="body" sz="quarter" idx="15"/>
          </p:nvPr>
        </p:nvSpPr>
        <p:spPr>
          <a:xfrm>
            <a:off x="1725889" y="3559424"/>
            <a:ext cx="1568450" cy="1730556"/>
          </a:xfrm>
        </p:spPr>
        <p:txBody>
          <a:bodyPr/>
          <a:lstStyle/>
          <a:p>
            <a:pPr>
              <a:lnSpc>
                <a:spcPct val="100000"/>
              </a:lnSpc>
            </a:pPr>
            <a:r>
              <a:rPr lang="en-US" sz="1800" dirty="0"/>
              <a:t>Sector- and </a:t>
            </a:r>
            <a:r>
              <a:rPr lang="en-US" sz="1800" dirty="0" smtClean="0"/>
              <a:t>location-specific </a:t>
            </a:r>
            <a:r>
              <a:rPr lang="en-US" sz="1800" dirty="0"/>
              <a:t>fact sheets will be published in </a:t>
            </a:r>
            <a:r>
              <a:rPr lang="en-US" sz="1800" b="1" dirty="0" smtClean="0"/>
              <a:t>November</a:t>
            </a:r>
            <a:endParaRPr lang="en-US" sz="1800" b="1" dirty="0"/>
          </a:p>
        </p:txBody>
      </p:sp>
      <p:pic>
        <p:nvPicPr>
          <p:cNvPr id="18" name="Picture Placeholder 17">
            <a:extLst>
              <a:ext uri="{FF2B5EF4-FFF2-40B4-BE49-F238E27FC236}">
                <a16:creationId xmlns="" xmlns:a16="http://schemas.microsoft.com/office/drawing/2014/main" id="{DD3DD5A3-0AB7-4770-A415-C6D18B8BA621}"/>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a:stretch>
            <a:fillRect/>
          </a:stretch>
        </p:blipFill>
        <p:spPr>
          <a:xfrm>
            <a:off x="2178327" y="2172706"/>
            <a:ext cx="663575" cy="663575"/>
          </a:xfrm>
        </p:spPr>
      </p:pic>
      <p:sp>
        <p:nvSpPr>
          <p:cNvPr id="8" name="Text Placeholder 7">
            <a:extLst>
              <a:ext uri="{FF2B5EF4-FFF2-40B4-BE49-F238E27FC236}">
                <a16:creationId xmlns="" xmlns:a16="http://schemas.microsoft.com/office/drawing/2014/main" id="{9D2B26BF-DDA2-46B1-A41B-62E159BECFBD}"/>
              </a:ext>
            </a:extLst>
          </p:cNvPr>
          <p:cNvSpPr>
            <a:spLocks noGrp="1"/>
          </p:cNvSpPr>
          <p:nvPr>
            <p:ph type="body" sz="quarter" idx="17"/>
          </p:nvPr>
        </p:nvSpPr>
        <p:spPr>
          <a:xfrm>
            <a:off x="5632221" y="3564969"/>
            <a:ext cx="1770185" cy="1730556"/>
          </a:xfrm>
        </p:spPr>
        <p:txBody>
          <a:bodyPr/>
          <a:lstStyle/>
          <a:p>
            <a:pPr>
              <a:lnSpc>
                <a:spcPct val="100000"/>
              </a:lnSpc>
            </a:pPr>
            <a:r>
              <a:rPr lang="en-US" sz="1800" dirty="0"/>
              <a:t>The final report with a cross-sector analysis will be published in </a:t>
            </a:r>
            <a:r>
              <a:rPr lang="en-US" sz="1800" b="1" dirty="0"/>
              <a:t>December</a:t>
            </a:r>
          </a:p>
        </p:txBody>
      </p:sp>
      <p:sp>
        <p:nvSpPr>
          <p:cNvPr id="12" name="Text Placeholder 11">
            <a:extLst>
              <a:ext uri="{FF2B5EF4-FFF2-40B4-BE49-F238E27FC236}">
                <a16:creationId xmlns="" xmlns:a16="http://schemas.microsoft.com/office/drawing/2014/main" id="{1D611AC7-F26D-48D4-A48B-DAE3EA15020E}"/>
              </a:ext>
            </a:extLst>
          </p:cNvPr>
          <p:cNvSpPr>
            <a:spLocks noGrp="1"/>
          </p:cNvSpPr>
          <p:nvPr>
            <p:ph type="body" sz="quarter" idx="21"/>
          </p:nvPr>
        </p:nvSpPr>
        <p:spPr>
          <a:xfrm>
            <a:off x="1471472" y="2976463"/>
            <a:ext cx="2411172" cy="448324"/>
          </a:xfrm>
        </p:spPr>
        <p:txBody>
          <a:bodyPr/>
          <a:lstStyle/>
          <a:p>
            <a:r>
              <a:rPr lang="en-US" sz="2800" dirty="0"/>
              <a:t>FACT SHEETS</a:t>
            </a:r>
          </a:p>
        </p:txBody>
      </p:sp>
      <p:sp>
        <p:nvSpPr>
          <p:cNvPr id="13" name="Text Placeholder 12">
            <a:extLst>
              <a:ext uri="{FF2B5EF4-FFF2-40B4-BE49-F238E27FC236}">
                <a16:creationId xmlns="" xmlns:a16="http://schemas.microsoft.com/office/drawing/2014/main" id="{A9E137E5-1218-40A6-A613-85D7C02E3328}"/>
              </a:ext>
            </a:extLst>
          </p:cNvPr>
          <p:cNvSpPr>
            <a:spLocks noGrp="1"/>
          </p:cNvSpPr>
          <p:nvPr>
            <p:ph type="body" sz="quarter" idx="22"/>
          </p:nvPr>
        </p:nvSpPr>
        <p:spPr>
          <a:xfrm>
            <a:off x="5311728" y="2968746"/>
            <a:ext cx="2411172" cy="448324"/>
          </a:xfrm>
        </p:spPr>
        <p:txBody>
          <a:bodyPr/>
          <a:lstStyle/>
          <a:p>
            <a:r>
              <a:rPr lang="en-US" sz="2800" dirty="0"/>
              <a:t>FINAL REPORT</a:t>
            </a:r>
          </a:p>
        </p:txBody>
      </p:sp>
      <p:pic>
        <p:nvPicPr>
          <p:cNvPr id="28" name="Picture 27">
            <a:extLst>
              <a:ext uri="{FF2B5EF4-FFF2-40B4-BE49-F238E27FC236}">
                <a16:creationId xmlns="" xmlns:a16="http://schemas.microsoft.com/office/drawing/2014/main" id="{F5627E8F-A526-4F95-9C3A-ACCBD4A8F8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8897" y="2128405"/>
            <a:ext cx="1216834" cy="752178"/>
          </a:xfrm>
          <a:prstGeom prst="rect">
            <a:avLst/>
          </a:prstGeom>
        </p:spPr>
      </p:pic>
    </p:spTree>
    <p:extLst>
      <p:ext uri="{BB962C8B-B14F-4D97-AF65-F5344CB8AC3E}">
        <p14:creationId xmlns:p14="http://schemas.microsoft.com/office/powerpoint/2010/main" val="183847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07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434819-2795-45D8-A6E0-64F849DFB5BB}"/>
              </a:ext>
            </a:extLst>
          </p:cNvPr>
          <p:cNvSpPr>
            <a:spLocks noGrp="1"/>
          </p:cNvSpPr>
          <p:nvPr>
            <p:ph type="ctrTitle"/>
          </p:nvPr>
        </p:nvSpPr>
        <p:spPr/>
        <p:txBody>
          <a:bodyPr/>
          <a:lstStyle/>
          <a:p>
            <a:r>
              <a:rPr lang="en-US" sz="3600" dirty="0" smtClean="0"/>
              <a:t>Methodology </a:t>
            </a:r>
            <a:endParaRPr lang="en-US" sz="3600" dirty="0"/>
          </a:p>
        </p:txBody>
      </p:sp>
      <p:sp>
        <p:nvSpPr>
          <p:cNvPr id="3" name="Subtitle 2">
            <a:extLst>
              <a:ext uri="{FF2B5EF4-FFF2-40B4-BE49-F238E27FC236}">
                <a16:creationId xmlns="" xmlns:a16="http://schemas.microsoft.com/office/drawing/2014/main" id="{0DEA0DEB-9C90-4119-A537-C56295C78718}"/>
              </a:ext>
            </a:extLst>
          </p:cNvPr>
          <p:cNvSpPr>
            <a:spLocks noGrp="1"/>
          </p:cNvSpPr>
          <p:nvPr>
            <p:ph type="subTitle" idx="1"/>
          </p:nvPr>
        </p:nvSpPr>
        <p:spPr/>
        <p:txBody>
          <a:bodyPr/>
          <a:lstStyle/>
          <a:p>
            <a:r>
              <a:rPr lang="en-US" sz="2000" dirty="0" smtClean="0"/>
              <a:t>Research design and data collection</a:t>
            </a:r>
            <a:endParaRPr lang="en-US" sz="2000" dirty="0"/>
          </a:p>
        </p:txBody>
      </p:sp>
      <p:sp>
        <p:nvSpPr>
          <p:cNvPr id="4" name="Text Placeholder 3">
            <a:extLst>
              <a:ext uri="{FF2B5EF4-FFF2-40B4-BE49-F238E27FC236}">
                <a16:creationId xmlns="" xmlns:a16="http://schemas.microsoft.com/office/drawing/2014/main" id="{016B521B-F56D-46B6-B553-3841602227DA}"/>
              </a:ext>
            </a:extLst>
          </p:cNvPr>
          <p:cNvSpPr>
            <a:spLocks noGrp="1"/>
          </p:cNvSpPr>
          <p:nvPr>
            <p:ph type="body" sz="quarter" idx="13"/>
          </p:nvPr>
        </p:nvSpPr>
        <p:spPr>
          <a:xfrm>
            <a:off x="386176" y="2154670"/>
            <a:ext cx="3705718" cy="3340504"/>
          </a:xfrm>
          <a:solidFill>
            <a:srgbClr val="EE5859"/>
          </a:solidFill>
          <a:ln w="76200">
            <a:noFill/>
          </a:ln>
        </p:spPr>
        <p:txBody>
          <a:bodyPr/>
          <a:lstStyle/>
          <a:p>
            <a:r>
              <a:rPr lang="en-US" sz="1400" b="1" u="sng" dirty="0">
                <a:solidFill>
                  <a:srgbClr val="000000"/>
                </a:solidFill>
              </a:rPr>
              <a:t/>
            </a:r>
            <a:br>
              <a:rPr lang="en-US" sz="1400" b="1" u="sng" dirty="0">
                <a:solidFill>
                  <a:srgbClr val="000000"/>
                </a:solidFill>
              </a:rPr>
            </a:br>
            <a:endParaRPr lang="en-US" sz="1400" b="1" u="sng" dirty="0">
              <a:solidFill>
                <a:srgbClr val="000000"/>
              </a:solidFill>
            </a:endParaRPr>
          </a:p>
          <a:p>
            <a:r>
              <a:rPr lang="en-US" sz="1800" b="1" u="sng" dirty="0">
                <a:solidFill>
                  <a:srgbClr val="000000"/>
                </a:solidFill>
              </a:rPr>
              <a:t>Mixed methods approach </a:t>
            </a:r>
          </a:p>
          <a:p>
            <a:endParaRPr lang="en-US" sz="1600" b="1" dirty="0">
              <a:solidFill>
                <a:srgbClr val="000000"/>
              </a:solidFill>
            </a:endParaRPr>
          </a:p>
          <a:p>
            <a:endParaRPr lang="en-US" sz="1600" b="1" dirty="0">
              <a:solidFill>
                <a:srgbClr val="000000"/>
              </a:solidFill>
            </a:endParaRPr>
          </a:p>
          <a:p>
            <a:r>
              <a:rPr lang="en-US" sz="1600" b="1" dirty="0">
                <a:solidFill>
                  <a:srgbClr val="000000"/>
                </a:solidFill>
              </a:rPr>
              <a:t>Quantitative: </a:t>
            </a:r>
          </a:p>
          <a:p>
            <a:pPr>
              <a:lnSpc>
                <a:spcPct val="100000"/>
              </a:lnSpc>
            </a:pPr>
            <a:r>
              <a:rPr lang="en-US" sz="1600" dirty="0">
                <a:solidFill>
                  <a:srgbClr val="000000"/>
                </a:solidFill>
              </a:rPr>
              <a:t>Individual surveys                                  </a:t>
            </a:r>
            <a:r>
              <a:rPr lang="en-US" sz="1600" b="1" dirty="0" smtClean="0">
                <a:solidFill>
                  <a:srgbClr val="000000"/>
                </a:solidFill>
              </a:rPr>
              <a:t>1,716</a:t>
            </a:r>
            <a:endParaRPr lang="en-US" sz="1600" b="1"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b="1" dirty="0">
              <a:solidFill>
                <a:srgbClr val="000000"/>
              </a:solidFill>
            </a:endParaRPr>
          </a:p>
          <a:p>
            <a:r>
              <a:rPr lang="en-US" sz="1600" b="1" dirty="0">
                <a:solidFill>
                  <a:srgbClr val="000000"/>
                </a:solidFill>
              </a:rPr>
              <a:t>Qualitative:</a:t>
            </a:r>
          </a:p>
          <a:p>
            <a:endParaRPr lang="en-US" sz="1600" dirty="0">
              <a:solidFill>
                <a:srgbClr val="000000"/>
              </a:solidFill>
            </a:endParaRPr>
          </a:p>
          <a:p>
            <a:r>
              <a:rPr lang="en-US" sz="1600" dirty="0">
                <a:solidFill>
                  <a:srgbClr val="000000"/>
                </a:solidFill>
              </a:rPr>
              <a:t>Focus Group Discussions                      </a:t>
            </a:r>
            <a:r>
              <a:rPr lang="en-US" sz="1600" b="1" dirty="0">
                <a:solidFill>
                  <a:srgbClr val="000000"/>
                </a:solidFill>
              </a:rPr>
              <a:t>6 FGDs </a:t>
            </a:r>
          </a:p>
          <a:p>
            <a:r>
              <a:rPr lang="en-US" sz="1600" dirty="0">
                <a:solidFill>
                  <a:srgbClr val="000000"/>
                </a:solidFill>
              </a:rPr>
              <a:t>			</a:t>
            </a:r>
          </a:p>
          <a:p>
            <a:r>
              <a:rPr lang="en-US" sz="1600" dirty="0">
                <a:solidFill>
                  <a:srgbClr val="000000"/>
                </a:solidFill>
              </a:rPr>
              <a:t>Key Informant Interviews                       </a:t>
            </a:r>
            <a:r>
              <a:rPr lang="en-US" sz="1600" b="1" dirty="0">
                <a:solidFill>
                  <a:srgbClr val="000000"/>
                </a:solidFill>
              </a:rPr>
              <a:t>45 KIIs    </a:t>
            </a:r>
          </a:p>
        </p:txBody>
      </p:sp>
      <p:sp>
        <p:nvSpPr>
          <p:cNvPr id="5" name="Arrow: Right 4">
            <a:extLst>
              <a:ext uri="{FF2B5EF4-FFF2-40B4-BE49-F238E27FC236}">
                <a16:creationId xmlns="" xmlns:a16="http://schemas.microsoft.com/office/drawing/2014/main" id="{A61AD894-DA64-42F7-9F43-F5ACF004D35D}"/>
              </a:ext>
            </a:extLst>
          </p:cNvPr>
          <p:cNvSpPr/>
          <p:nvPr/>
        </p:nvSpPr>
        <p:spPr>
          <a:xfrm>
            <a:off x="2642642" y="3137895"/>
            <a:ext cx="531627" cy="393684"/>
          </a:xfrm>
          <a:prstGeom prst="rightArrow">
            <a:avLst/>
          </a:prstGeom>
          <a:solidFill>
            <a:srgbClr val="4D4D4D"/>
          </a:solidFill>
          <a:ln>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endParaRPr>
          </a:p>
        </p:txBody>
      </p:sp>
      <p:sp>
        <p:nvSpPr>
          <p:cNvPr id="6" name="Arrow: Right 5">
            <a:extLst>
              <a:ext uri="{FF2B5EF4-FFF2-40B4-BE49-F238E27FC236}">
                <a16:creationId xmlns="" xmlns:a16="http://schemas.microsoft.com/office/drawing/2014/main" id="{309E91E8-B7B7-409E-AFC6-E456094A978B}"/>
              </a:ext>
            </a:extLst>
          </p:cNvPr>
          <p:cNvSpPr/>
          <p:nvPr/>
        </p:nvSpPr>
        <p:spPr>
          <a:xfrm>
            <a:off x="2642644" y="4299016"/>
            <a:ext cx="531627" cy="393684"/>
          </a:xfrm>
          <a:prstGeom prst="rightArrow">
            <a:avLst/>
          </a:prstGeom>
          <a:solidFill>
            <a:srgbClr val="4D4D4D"/>
          </a:solidFill>
          <a:ln>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endParaRPr>
          </a:p>
        </p:txBody>
      </p:sp>
      <p:sp>
        <p:nvSpPr>
          <p:cNvPr id="7" name="Arrow: Right 6">
            <a:extLst>
              <a:ext uri="{FF2B5EF4-FFF2-40B4-BE49-F238E27FC236}">
                <a16:creationId xmlns="" xmlns:a16="http://schemas.microsoft.com/office/drawing/2014/main" id="{27C2FD16-4786-407D-976D-7B9EBFEA08A0}"/>
              </a:ext>
            </a:extLst>
          </p:cNvPr>
          <p:cNvSpPr/>
          <p:nvPr/>
        </p:nvSpPr>
        <p:spPr>
          <a:xfrm>
            <a:off x="2642643" y="4777237"/>
            <a:ext cx="531627" cy="393684"/>
          </a:xfrm>
          <a:prstGeom prst="rightArrow">
            <a:avLst/>
          </a:prstGeom>
          <a:solidFill>
            <a:srgbClr val="4D4D4D"/>
          </a:solidFill>
          <a:ln>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endParaRPr>
          </a:p>
        </p:txBody>
      </p:sp>
      <p:sp>
        <p:nvSpPr>
          <p:cNvPr id="11" name="TextBox 10">
            <a:extLst>
              <a:ext uri="{FF2B5EF4-FFF2-40B4-BE49-F238E27FC236}">
                <a16:creationId xmlns="" xmlns:a16="http://schemas.microsoft.com/office/drawing/2014/main" id="{D45D658C-A406-4E5F-84FD-53E68817D723}"/>
              </a:ext>
            </a:extLst>
          </p:cNvPr>
          <p:cNvSpPr txBox="1"/>
          <p:nvPr/>
        </p:nvSpPr>
        <p:spPr>
          <a:xfrm>
            <a:off x="4778756" y="1969923"/>
            <a:ext cx="3695260" cy="3864584"/>
          </a:xfrm>
          <a:prstGeom prst="rect">
            <a:avLst/>
          </a:prstGeom>
          <a:noFill/>
        </p:spPr>
        <p:txBody>
          <a:bodyPr wrap="square" rtlCol="0">
            <a:spAutoFit/>
          </a:bodyPr>
          <a:lstStyle/>
          <a:p>
            <a:pPr defTabSz="514350">
              <a:defRPr/>
            </a:pPr>
            <a:r>
              <a:rPr lang="en-US" b="1" u="sng" dirty="0">
                <a:solidFill>
                  <a:srgbClr val="4D4D4D"/>
                </a:solidFill>
                <a:latin typeface="Arial Narrow" panose="020B0606020202030204" pitchFamily="34" charset="0"/>
              </a:rPr>
              <a:t>Sampling</a:t>
            </a:r>
          </a:p>
          <a:p>
            <a:pPr marL="160735" indent="-160735" defTabSz="514350">
              <a:buFont typeface="Arial" panose="020B0604020202020204" pitchFamily="34" charset="0"/>
              <a:buChar char="•"/>
              <a:defRPr/>
            </a:pPr>
            <a:r>
              <a:rPr lang="en-US" sz="1600" dirty="0">
                <a:solidFill>
                  <a:srgbClr val="4D4D4D"/>
                </a:solidFill>
                <a:latin typeface="Arial Narrow" panose="020B0606020202030204" pitchFamily="34" charset="0"/>
              </a:rPr>
              <a:t>The migrant </a:t>
            </a:r>
            <a:r>
              <a:rPr lang="en-US" sz="1600" dirty="0" smtClean="0">
                <a:solidFill>
                  <a:srgbClr val="4D4D4D"/>
                </a:solidFill>
                <a:latin typeface="Arial Narrow" panose="020B0606020202030204" pitchFamily="34" charset="0"/>
              </a:rPr>
              <a:t>and refugee component </a:t>
            </a:r>
            <a:r>
              <a:rPr lang="en-US" sz="1600" dirty="0">
                <a:solidFill>
                  <a:srgbClr val="4D4D4D"/>
                </a:solidFill>
                <a:latin typeface="Arial Narrow" panose="020B0606020202030204" pitchFamily="34" charset="0"/>
              </a:rPr>
              <a:t>of the 2019 MSNA employed </a:t>
            </a:r>
            <a:r>
              <a:rPr lang="en-US" sz="1600" b="1" dirty="0">
                <a:solidFill>
                  <a:srgbClr val="4D4D4D"/>
                </a:solidFill>
                <a:latin typeface="Arial Narrow" panose="020B0606020202030204" pitchFamily="34" charset="0"/>
              </a:rPr>
              <a:t>purposive sampling methods</a:t>
            </a:r>
            <a:r>
              <a:rPr lang="en-US" sz="1600" dirty="0">
                <a:solidFill>
                  <a:srgbClr val="4D4D4D"/>
                </a:solidFill>
                <a:latin typeface="Arial Narrow" panose="020B0606020202030204" pitchFamily="34" charset="0"/>
              </a:rPr>
              <a:t>. The sampling was stratified by </a:t>
            </a:r>
            <a:r>
              <a:rPr lang="en-US" sz="1600" b="1" dirty="0">
                <a:solidFill>
                  <a:srgbClr val="4D4D4D"/>
                </a:solidFill>
                <a:latin typeface="Arial Narrow" panose="020B0606020202030204" pitchFamily="34" charset="0"/>
              </a:rPr>
              <a:t>location </a:t>
            </a:r>
            <a:r>
              <a:rPr lang="en-US" sz="1600" dirty="0">
                <a:solidFill>
                  <a:srgbClr val="4D4D4D"/>
                </a:solidFill>
                <a:latin typeface="Arial Narrow" panose="020B0606020202030204" pitchFamily="34" charset="0"/>
              </a:rPr>
              <a:t>and </a:t>
            </a:r>
            <a:r>
              <a:rPr lang="en-US" sz="1600" b="1" dirty="0">
                <a:solidFill>
                  <a:srgbClr val="4D4D4D"/>
                </a:solidFill>
                <a:latin typeface="Arial Narrow" panose="020B0606020202030204" pitchFamily="34" charset="0"/>
              </a:rPr>
              <a:t>region of </a:t>
            </a:r>
            <a:r>
              <a:rPr lang="en-US" sz="1600" b="1" dirty="0" smtClean="0">
                <a:solidFill>
                  <a:srgbClr val="4D4D4D"/>
                </a:solidFill>
                <a:latin typeface="Arial Narrow" panose="020B0606020202030204" pitchFamily="34" charset="0"/>
              </a:rPr>
              <a:t>origin, with a min. target </a:t>
            </a:r>
            <a:r>
              <a:rPr lang="en-US" sz="1600" dirty="0" smtClean="0">
                <a:solidFill>
                  <a:srgbClr val="4D4D4D"/>
                </a:solidFill>
                <a:latin typeface="Arial Narrow" panose="020B0606020202030204" pitchFamily="34" charset="0"/>
              </a:rPr>
              <a:t>chosen </a:t>
            </a:r>
            <a:r>
              <a:rPr lang="en-US" sz="1600" b="1" dirty="0">
                <a:solidFill>
                  <a:srgbClr val="4D4D4D"/>
                </a:solidFill>
                <a:latin typeface="Arial Narrow" panose="020B0606020202030204" pitchFamily="34" charset="0"/>
              </a:rPr>
              <a:t>for </a:t>
            </a:r>
            <a:r>
              <a:rPr lang="en-US" sz="1600" b="1" dirty="0" smtClean="0">
                <a:solidFill>
                  <a:srgbClr val="4D4D4D"/>
                </a:solidFill>
                <a:latin typeface="Arial Narrow" panose="020B0606020202030204" pitchFamily="34" charset="0"/>
              </a:rPr>
              <a:t>some nationalities</a:t>
            </a:r>
            <a:r>
              <a:rPr lang="en-US" sz="1600" dirty="0" smtClean="0">
                <a:solidFill>
                  <a:srgbClr val="4D4D4D"/>
                </a:solidFill>
                <a:latin typeface="Arial Narrow" panose="020B0606020202030204" pitchFamily="34" charset="0"/>
              </a:rPr>
              <a:t> [in </a:t>
            </a:r>
            <a:r>
              <a:rPr lang="en-US" sz="1600" dirty="0">
                <a:solidFill>
                  <a:srgbClr val="4D4D4D"/>
                </a:solidFill>
                <a:latin typeface="Arial Narrow" panose="020B0606020202030204" pitchFamily="34" charset="0"/>
              </a:rPr>
              <a:t>proportion to the relative population from that region in that </a:t>
            </a:r>
            <a:r>
              <a:rPr lang="en-US" sz="1600" dirty="0" smtClean="0">
                <a:solidFill>
                  <a:srgbClr val="4D4D4D"/>
                </a:solidFill>
                <a:latin typeface="Arial Narrow" panose="020B0606020202030204" pitchFamily="34" charset="0"/>
              </a:rPr>
              <a:t>location according to IOM-DTM data]</a:t>
            </a:r>
          </a:p>
          <a:p>
            <a:pPr marL="160735" indent="-160735" defTabSz="514350">
              <a:buFont typeface="Arial" panose="020B0604020202020204" pitchFamily="34" charset="0"/>
              <a:buChar char="•"/>
              <a:defRPr/>
            </a:pPr>
            <a:r>
              <a:rPr lang="en-US" sz="1600" dirty="0" smtClean="0">
                <a:solidFill>
                  <a:srgbClr val="4D4D4D"/>
                </a:solidFill>
                <a:latin typeface="Arial Narrow" panose="020B0606020202030204" pitchFamily="34" charset="0"/>
              </a:rPr>
              <a:t>Individual surveys instead </a:t>
            </a:r>
            <a:r>
              <a:rPr lang="en-US" sz="1600" dirty="0">
                <a:solidFill>
                  <a:srgbClr val="4D4D4D"/>
                </a:solidFill>
                <a:latin typeface="Arial Narrow" panose="020B0606020202030204" pitchFamily="34" charset="0"/>
              </a:rPr>
              <a:t>of </a:t>
            </a:r>
            <a:r>
              <a:rPr lang="en-US" sz="1600" dirty="0" smtClean="0">
                <a:solidFill>
                  <a:srgbClr val="4D4D4D"/>
                </a:solidFill>
                <a:latin typeface="Arial Narrow" panose="020B0606020202030204" pitchFamily="34" charset="0"/>
              </a:rPr>
              <a:t>household </a:t>
            </a:r>
            <a:r>
              <a:rPr lang="en-US" sz="1600" dirty="0">
                <a:solidFill>
                  <a:srgbClr val="4D4D4D"/>
                </a:solidFill>
                <a:latin typeface="Arial Narrow" panose="020B0606020202030204" pitchFamily="34" charset="0"/>
              </a:rPr>
              <a:t>surveys (the Libya MSNA)</a:t>
            </a:r>
          </a:p>
          <a:p>
            <a:pPr defTabSz="514350">
              <a:defRPr/>
            </a:pPr>
            <a:endParaRPr lang="en-US" sz="1600" b="1" u="sng" dirty="0">
              <a:solidFill>
                <a:srgbClr val="4D4D4D"/>
              </a:solidFill>
              <a:latin typeface="Arial Narrow" panose="020B0606020202030204" pitchFamily="34" charset="0"/>
            </a:endParaRPr>
          </a:p>
          <a:p>
            <a:pPr marL="160735" indent="-160735" defTabSz="514350">
              <a:buFont typeface="Arial" panose="020B0604020202020204" pitchFamily="34" charset="0"/>
              <a:buChar char="•"/>
              <a:defRPr/>
            </a:pPr>
            <a:endParaRPr lang="en-US" sz="1600" b="1" u="sng" dirty="0">
              <a:solidFill>
                <a:srgbClr val="4D4D4D"/>
              </a:solidFill>
              <a:latin typeface="Arial Narrow" panose="020B0606020202030204" pitchFamily="34" charset="0"/>
            </a:endParaRPr>
          </a:p>
          <a:p>
            <a:pPr marL="160735" indent="-160735" defTabSz="514350">
              <a:buFont typeface="Arial" panose="020B0604020202020204" pitchFamily="34" charset="0"/>
              <a:buChar char="•"/>
              <a:defRPr/>
            </a:pPr>
            <a:endParaRPr lang="en-US" sz="1600" dirty="0">
              <a:solidFill>
                <a:srgbClr val="4D4D4D"/>
              </a:solidFill>
              <a:latin typeface="Arial Narrow" panose="020B0606020202030204" pitchFamily="34" charset="0"/>
            </a:endParaRPr>
          </a:p>
          <a:p>
            <a:pPr marL="160735" indent="-160735" defTabSz="514350">
              <a:buFont typeface="Arial" panose="020B0604020202020204" pitchFamily="34" charset="0"/>
              <a:buChar char="•"/>
              <a:defRPr/>
            </a:pPr>
            <a:endParaRPr lang="en-US" sz="900" dirty="0">
              <a:solidFill>
                <a:srgbClr val="4D4D4D"/>
              </a:solidFill>
              <a:latin typeface="Arial Narrow" panose="020B0606020202030204" pitchFamily="34" charset="0"/>
            </a:endParaRPr>
          </a:p>
          <a:p>
            <a:pPr defTabSz="514350">
              <a:defRPr/>
            </a:pPr>
            <a:endParaRPr lang="en-US" sz="1013" b="1" dirty="0">
              <a:solidFill>
                <a:srgbClr val="4D4D4D"/>
              </a:solidFill>
              <a:latin typeface="Arial Narrow" panose="020B0606020202030204" pitchFamily="34" charset="0"/>
            </a:endParaRPr>
          </a:p>
        </p:txBody>
      </p:sp>
      <p:cxnSp>
        <p:nvCxnSpPr>
          <p:cNvPr id="13" name="Straight Connector 12">
            <a:extLst>
              <a:ext uri="{FF2B5EF4-FFF2-40B4-BE49-F238E27FC236}">
                <a16:creationId xmlns="" xmlns:a16="http://schemas.microsoft.com/office/drawing/2014/main" id="{0AF4BD82-A4AE-44EE-9934-F40F8F445F75}"/>
              </a:ext>
            </a:extLst>
          </p:cNvPr>
          <p:cNvCxnSpPr>
            <a:cxnSpLocks/>
          </p:cNvCxnSpPr>
          <p:nvPr/>
        </p:nvCxnSpPr>
        <p:spPr>
          <a:xfrm>
            <a:off x="1242227" y="3820794"/>
            <a:ext cx="1993616"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30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z="3600" dirty="0" smtClean="0"/>
              <a:t>Objectives and limitations</a:t>
            </a:r>
            <a:endParaRPr lang="fr-FR" sz="3600" dirty="0"/>
          </a:p>
        </p:txBody>
      </p:sp>
      <p:sp>
        <p:nvSpPr>
          <p:cNvPr id="4" name="Text Placeholder 3"/>
          <p:cNvSpPr>
            <a:spLocks noGrp="1"/>
          </p:cNvSpPr>
          <p:nvPr>
            <p:ph type="body" sz="quarter" idx="13"/>
          </p:nvPr>
        </p:nvSpPr>
        <p:spPr>
          <a:xfrm>
            <a:off x="386176" y="1437537"/>
            <a:ext cx="8087840" cy="4456284"/>
          </a:xfrm>
        </p:spPr>
        <p:txBody>
          <a:bodyPr/>
          <a:lstStyle/>
          <a:p>
            <a:pPr>
              <a:lnSpc>
                <a:spcPct val="114000"/>
              </a:lnSpc>
            </a:pPr>
            <a:r>
              <a:rPr lang="it-IT" sz="1800" b="1" dirty="0">
                <a:solidFill>
                  <a:srgbClr val="EE5859"/>
                </a:solidFill>
              </a:rPr>
              <a:t>Objective</a:t>
            </a:r>
            <a:endParaRPr lang="fr-FR" sz="1800" b="1" dirty="0">
              <a:solidFill>
                <a:srgbClr val="EE5859"/>
              </a:solidFill>
            </a:endParaRPr>
          </a:p>
          <a:p>
            <a:pPr marL="285750" indent="-285750">
              <a:lnSpc>
                <a:spcPct val="114000"/>
              </a:lnSpc>
              <a:buFont typeface="Arial" panose="020B0604020202020204" pitchFamily="34" charset="0"/>
              <a:buChar char="•"/>
            </a:pPr>
            <a:r>
              <a:rPr lang="en-US" sz="1800" dirty="0" smtClean="0"/>
              <a:t>The </a:t>
            </a:r>
            <a:r>
              <a:rPr lang="en-US" sz="1800" dirty="0"/>
              <a:t>2019 MSNA </a:t>
            </a:r>
            <a:r>
              <a:rPr lang="en-US" sz="1800" b="1" dirty="0"/>
              <a:t>will inform the 2020 Humanitarian Needs Overview </a:t>
            </a:r>
            <a:r>
              <a:rPr lang="en-US" sz="1800" dirty="0"/>
              <a:t>(HNO) </a:t>
            </a:r>
            <a:r>
              <a:rPr lang="en-US" sz="1800" b="1" dirty="0"/>
              <a:t>and the 2020 Humanitarian Response Plan </a:t>
            </a:r>
            <a:r>
              <a:rPr lang="en-US" sz="1800" dirty="0"/>
              <a:t>(HRP</a:t>
            </a:r>
            <a:r>
              <a:rPr lang="en-US" sz="1800" dirty="0" smtClean="0"/>
              <a:t>).</a:t>
            </a:r>
          </a:p>
          <a:p>
            <a:pPr marL="160735" indent="-160735">
              <a:lnSpc>
                <a:spcPct val="100000"/>
              </a:lnSpc>
              <a:buFont typeface="Arial" panose="020B0604020202020204" pitchFamily="34" charset="0"/>
              <a:buChar char="•"/>
            </a:pPr>
            <a:r>
              <a:rPr lang="it-IT" sz="1800" dirty="0" smtClean="0"/>
              <a:t> MSNA </a:t>
            </a:r>
            <a:r>
              <a:rPr lang="it-IT" sz="1800" dirty="0"/>
              <a:t>rolled out in Libya for the fourth consecutive year, </a:t>
            </a:r>
            <a:r>
              <a:rPr lang="it-IT" sz="1800" b="1" dirty="0"/>
              <a:t>migrants and refugees (M&amp;R) included for the first time in the 2019 MSNA</a:t>
            </a:r>
            <a:r>
              <a:rPr lang="es-ES" sz="1800" dirty="0"/>
              <a:t>.</a:t>
            </a:r>
          </a:p>
          <a:p>
            <a:pPr>
              <a:lnSpc>
                <a:spcPct val="114000"/>
              </a:lnSpc>
            </a:pPr>
            <a:r>
              <a:rPr lang="it-IT" sz="1800" b="1" dirty="0" smtClean="0">
                <a:solidFill>
                  <a:srgbClr val="EE5859"/>
                </a:solidFill>
              </a:rPr>
              <a:t>Key limitations</a:t>
            </a:r>
          </a:p>
          <a:p>
            <a:pPr marL="285750" indent="-285750">
              <a:lnSpc>
                <a:spcPct val="114000"/>
              </a:lnSpc>
              <a:buFont typeface="Arial" panose="020B0604020202020204" pitchFamily="34" charset="0"/>
              <a:buChar char="•"/>
            </a:pPr>
            <a:r>
              <a:rPr lang="en-GB" sz="1800" dirty="0" smtClean="0"/>
              <a:t>The </a:t>
            </a:r>
            <a:r>
              <a:rPr lang="en-GB" sz="1800" dirty="0"/>
              <a:t>Migrant component of the 2019 MSNA is built on a </a:t>
            </a:r>
            <a:r>
              <a:rPr lang="en-GB" sz="1800" b="1" dirty="0"/>
              <a:t>purposive sampling strategy</a:t>
            </a:r>
            <a:r>
              <a:rPr lang="en-GB" sz="1800" dirty="0"/>
              <a:t>. Accordingly, findings are </a:t>
            </a:r>
            <a:r>
              <a:rPr lang="en-GB" sz="1800" b="1" dirty="0"/>
              <a:t>indicative only</a:t>
            </a:r>
            <a:r>
              <a:rPr lang="en-GB" sz="1800" dirty="0"/>
              <a:t>.  </a:t>
            </a:r>
          </a:p>
          <a:p>
            <a:pPr marL="285750" indent="-285750">
              <a:lnSpc>
                <a:spcPct val="114000"/>
              </a:lnSpc>
              <a:buFont typeface="Arial" panose="020B0604020202020204" pitchFamily="34" charset="0"/>
              <a:buChar char="•"/>
            </a:pPr>
            <a:r>
              <a:rPr lang="en-US" sz="1800" dirty="0" smtClean="0"/>
              <a:t>The </a:t>
            </a:r>
            <a:r>
              <a:rPr lang="en-US" sz="1800" dirty="0"/>
              <a:t>2019 Libyan and Migrant/Refugee MSNAs were implemented using </a:t>
            </a:r>
            <a:r>
              <a:rPr lang="en-US" sz="1800" b="1" dirty="0"/>
              <a:t>separate methodologies</a:t>
            </a:r>
            <a:r>
              <a:rPr lang="en-US" sz="1800" dirty="0"/>
              <a:t>, and the </a:t>
            </a:r>
            <a:r>
              <a:rPr lang="en-US" sz="1800" b="1" dirty="0"/>
              <a:t>results cannot be directly </a:t>
            </a:r>
            <a:r>
              <a:rPr lang="en-US" sz="1800" b="1" dirty="0" smtClean="0"/>
              <a:t>compared</a:t>
            </a:r>
            <a:r>
              <a:rPr lang="en-US" sz="1800" dirty="0" smtClean="0"/>
              <a:t>.</a:t>
            </a:r>
          </a:p>
          <a:p>
            <a:pPr marL="285750" indent="-285750">
              <a:lnSpc>
                <a:spcPct val="114000"/>
              </a:lnSpc>
              <a:buFont typeface="Arial" panose="020B0604020202020204" pitchFamily="34" charset="0"/>
              <a:buChar char="•"/>
            </a:pPr>
            <a:r>
              <a:rPr lang="en-US" sz="1800" dirty="0" smtClean="0"/>
              <a:t>Due to ethical reasons, </a:t>
            </a:r>
            <a:r>
              <a:rPr lang="en-US" sz="1800" b="1" dirty="0" smtClean="0">
                <a:solidFill>
                  <a:srgbClr val="58585A"/>
                </a:solidFill>
                <a:latin typeface="Arial Narrow" panose="020B0606020202030204" pitchFamily="34" charset="0"/>
              </a:rPr>
              <a:t>no </a:t>
            </a:r>
            <a:r>
              <a:rPr lang="en-US" sz="1800" b="1" dirty="0">
                <a:solidFill>
                  <a:srgbClr val="58585A"/>
                </a:solidFill>
                <a:latin typeface="Arial Narrow" panose="020B0606020202030204" pitchFamily="34" charset="0"/>
              </a:rPr>
              <a:t>minors </a:t>
            </a:r>
            <a:r>
              <a:rPr lang="en-US" sz="1800" b="1" dirty="0" smtClean="0"/>
              <a:t>participated in </a:t>
            </a:r>
            <a:r>
              <a:rPr lang="en-US" sz="1800" b="1" dirty="0" smtClean="0">
                <a:solidFill>
                  <a:srgbClr val="58585A"/>
                </a:solidFill>
                <a:latin typeface="Arial Narrow" panose="020B0606020202030204" pitchFamily="34" charset="0"/>
              </a:rPr>
              <a:t>individual surveys. </a:t>
            </a:r>
            <a:r>
              <a:rPr lang="en-US" sz="1800" dirty="0" smtClean="0">
                <a:solidFill>
                  <a:srgbClr val="58585A"/>
                </a:solidFill>
                <a:latin typeface="Arial Narrow" panose="020B0606020202030204" pitchFamily="34" charset="0"/>
              </a:rPr>
              <a:t>Information </a:t>
            </a:r>
            <a:r>
              <a:rPr lang="en-US" sz="1800" dirty="0">
                <a:solidFill>
                  <a:srgbClr val="58585A"/>
                </a:solidFill>
                <a:latin typeface="Arial Narrow" panose="020B0606020202030204" pitchFamily="34" charset="0"/>
              </a:rPr>
              <a:t>about refugee and migrant children, unaccompanied minors, and separated children was acquired through surveys with adults </a:t>
            </a:r>
            <a:r>
              <a:rPr lang="en-US" sz="1800" b="1" dirty="0">
                <a:solidFill>
                  <a:srgbClr val="58585A"/>
                </a:solidFill>
                <a:latin typeface="Arial Narrow" panose="020B0606020202030204" pitchFamily="34" charset="0"/>
              </a:rPr>
              <a:t>and Focus Group Discussions</a:t>
            </a:r>
            <a:r>
              <a:rPr lang="en-US" sz="1800" dirty="0">
                <a:solidFill>
                  <a:srgbClr val="58585A"/>
                </a:solidFill>
                <a:latin typeface="Arial Narrow" panose="020B0606020202030204" pitchFamily="34" charset="0"/>
              </a:rPr>
              <a:t> with </a:t>
            </a:r>
            <a:r>
              <a:rPr lang="en-US" sz="1800" dirty="0" smtClean="0">
                <a:solidFill>
                  <a:srgbClr val="58585A"/>
                </a:solidFill>
                <a:latin typeface="Arial Narrow" panose="020B0606020202030204" pitchFamily="34" charset="0"/>
              </a:rPr>
              <a:t>children, youth </a:t>
            </a:r>
            <a:r>
              <a:rPr lang="en-US" sz="1800" dirty="0">
                <a:solidFill>
                  <a:srgbClr val="58585A"/>
                </a:solidFill>
                <a:latin typeface="Arial Narrow" panose="020B0606020202030204" pitchFamily="34" charset="0"/>
              </a:rPr>
              <a:t>and </a:t>
            </a:r>
            <a:r>
              <a:rPr lang="en-US" sz="1800" dirty="0" smtClean="0">
                <a:solidFill>
                  <a:srgbClr val="58585A"/>
                </a:solidFill>
                <a:latin typeface="Arial Narrow" panose="020B0606020202030204" pitchFamily="34" charset="0"/>
              </a:rPr>
              <a:t>parents.</a:t>
            </a:r>
            <a:endParaRPr lang="fr-FR" dirty="0"/>
          </a:p>
        </p:txBody>
      </p:sp>
    </p:spTree>
    <p:extLst>
      <p:ext uri="{BB962C8B-B14F-4D97-AF65-F5344CB8AC3E}">
        <p14:creationId xmlns:p14="http://schemas.microsoft.com/office/powerpoint/2010/main" val="94593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366210-0C34-4CBB-9DCF-A873511D3893}"/>
              </a:ext>
            </a:extLst>
          </p:cNvPr>
          <p:cNvSpPr>
            <a:spLocks noGrp="1"/>
          </p:cNvSpPr>
          <p:nvPr>
            <p:ph type="ctrTitle"/>
          </p:nvPr>
        </p:nvSpPr>
        <p:spPr/>
        <p:txBody>
          <a:bodyPr/>
          <a:lstStyle/>
          <a:p>
            <a:r>
              <a:rPr lang="en-US" sz="2800" dirty="0" smtClean="0"/>
              <a:t>Number of interviews conducted</a:t>
            </a:r>
            <a:endParaRPr lang="en-US" sz="2800" dirty="0"/>
          </a:p>
        </p:txBody>
      </p:sp>
      <p:pic>
        <p:nvPicPr>
          <p:cNvPr id="6" name="Picture 5">
            <a:extLst>
              <a:ext uri="{FF2B5EF4-FFF2-40B4-BE49-F238E27FC236}">
                <a16:creationId xmlns="" xmlns:a16="http://schemas.microsoft.com/office/drawing/2014/main" id="{850F5462-7512-4FD8-B3D7-7CC32683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281"/>
            <a:ext cx="9073190" cy="1762371"/>
          </a:xfrm>
          <a:prstGeom prst="rect">
            <a:avLst/>
          </a:prstGeom>
        </p:spPr>
      </p:pic>
    </p:spTree>
    <p:extLst>
      <p:ext uri="{BB962C8B-B14F-4D97-AF65-F5344CB8AC3E}">
        <p14:creationId xmlns:p14="http://schemas.microsoft.com/office/powerpoint/2010/main" val="389994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8ABF00-CD6E-4E3D-B9F7-DB8E0F831131}"/>
              </a:ext>
            </a:extLst>
          </p:cNvPr>
          <p:cNvSpPr>
            <a:spLocks noGrp="1"/>
          </p:cNvSpPr>
          <p:nvPr>
            <p:ph type="ctrTitle"/>
          </p:nvPr>
        </p:nvSpPr>
        <p:spPr/>
        <p:txBody>
          <a:bodyPr/>
          <a:lstStyle/>
          <a:p>
            <a:r>
              <a:rPr lang="en-US" dirty="0" smtClean="0"/>
              <a:t>02</a:t>
            </a:r>
            <a:endParaRPr lang="en-US" dirty="0"/>
          </a:p>
        </p:txBody>
      </p:sp>
      <p:sp>
        <p:nvSpPr>
          <p:cNvPr id="3" name="Subtitle 2">
            <a:extLst>
              <a:ext uri="{FF2B5EF4-FFF2-40B4-BE49-F238E27FC236}">
                <a16:creationId xmlns="" xmlns:a16="http://schemas.microsoft.com/office/drawing/2014/main" id="{A3E601DC-B9C5-4C64-B4ED-936BEC1114A9}"/>
              </a:ext>
            </a:extLst>
          </p:cNvPr>
          <p:cNvSpPr>
            <a:spLocks noGrp="1"/>
          </p:cNvSpPr>
          <p:nvPr>
            <p:ph type="subTitle" idx="1"/>
          </p:nvPr>
        </p:nvSpPr>
        <p:spPr>
          <a:xfrm>
            <a:off x="4439824" y="2168601"/>
            <a:ext cx="2511309" cy="1743959"/>
          </a:xfrm>
        </p:spPr>
        <p:txBody>
          <a:bodyPr/>
          <a:lstStyle/>
          <a:p>
            <a:r>
              <a:rPr lang="en-US" dirty="0" smtClean="0"/>
              <a:t>Demographic</a:t>
            </a:r>
          </a:p>
          <a:p>
            <a:r>
              <a:rPr lang="en-US" dirty="0" smtClean="0"/>
              <a:t>Overview </a:t>
            </a:r>
            <a:endParaRPr lang="en-US" dirty="0"/>
          </a:p>
        </p:txBody>
      </p:sp>
    </p:spTree>
    <p:extLst>
      <p:ext uri="{BB962C8B-B14F-4D97-AF65-F5344CB8AC3E}">
        <p14:creationId xmlns:p14="http://schemas.microsoft.com/office/powerpoint/2010/main" val="2803077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0.xml><?xml version="1.0" encoding="utf-8"?>
<a:theme xmlns:a="http://schemas.openxmlformats.org/drawingml/2006/main" name="4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11.xml><?xml version="1.0" encoding="utf-8"?>
<a:theme xmlns:a="http://schemas.openxmlformats.org/drawingml/2006/main" name="5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3.xml><?xml version="1.0" encoding="utf-8"?>
<a:theme xmlns:a="http://schemas.openxmlformats.org/drawingml/2006/main" name="4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4.xml><?xml version="1.0" encoding="utf-8"?>
<a:theme xmlns:a="http://schemas.openxmlformats.org/drawingml/2006/main" name="3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5.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6.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7.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8.xml><?xml version="1.0" encoding="utf-8"?>
<a:theme xmlns:a="http://schemas.openxmlformats.org/drawingml/2006/main" name="4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9.xml><?xml version="1.0" encoding="utf-8"?>
<a:theme xmlns:a="http://schemas.openxmlformats.org/drawingml/2006/main" name="5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295</TotalTime>
  <Words>4051</Words>
  <Application>Microsoft Office PowerPoint</Application>
  <PresentationFormat>On-screen Show (4:3)</PresentationFormat>
  <Paragraphs>740</Paragraphs>
  <Slides>51</Slides>
  <Notes>34</Notes>
  <HiddenSlides>0</HiddenSlides>
  <MMClips>0</MMClips>
  <ScaleCrop>false</ScaleCrop>
  <HeadingPairs>
    <vt:vector size="8" baseType="variant">
      <vt:variant>
        <vt:lpstr>Fonts Used</vt:lpstr>
      </vt:variant>
      <vt:variant>
        <vt:i4>4</vt:i4>
      </vt:variant>
      <vt:variant>
        <vt:lpstr>Theme</vt:lpstr>
      </vt:variant>
      <vt:variant>
        <vt:i4>11</vt:i4>
      </vt:variant>
      <vt:variant>
        <vt:lpstr>Embedded OLE Servers</vt:lpstr>
      </vt:variant>
      <vt:variant>
        <vt:i4>1</vt:i4>
      </vt:variant>
      <vt:variant>
        <vt:lpstr>Slide Titles</vt:lpstr>
      </vt:variant>
      <vt:variant>
        <vt:i4>51</vt:i4>
      </vt:variant>
    </vt:vector>
  </HeadingPairs>
  <TitlesOfParts>
    <vt:vector size="67" baseType="lpstr">
      <vt:lpstr>Arial</vt:lpstr>
      <vt:lpstr>Arial Narrow</vt:lpstr>
      <vt:lpstr>Calibri</vt:lpstr>
      <vt:lpstr>Wingdings</vt:lpstr>
      <vt:lpstr>3_Op1</vt:lpstr>
      <vt:lpstr>3_Op1 Left banner</vt:lpstr>
      <vt:lpstr>4_Op1</vt:lpstr>
      <vt:lpstr>3_Op1 Top banner</vt:lpstr>
      <vt:lpstr>1_Op1</vt:lpstr>
      <vt:lpstr>Op1 Top banner</vt:lpstr>
      <vt:lpstr>Op1</vt:lpstr>
      <vt:lpstr>4_Op1 Left banner</vt:lpstr>
      <vt:lpstr>5_Op1 Left banner</vt:lpstr>
      <vt:lpstr>4_Op1 Top banner</vt:lpstr>
      <vt:lpstr>5_Op1</vt:lpstr>
      <vt:lpstr>Worksheet</vt:lpstr>
      <vt:lpstr>Migrant and Refugee Multi-Sector Needs Assessent (MSNA)</vt:lpstr>
      <vt:lpstr>Coordination Framework</vt:lpstr>
      <vt:lpstr>Contents </vt:lpstr>
      <vt:lpstr>01</vt:lpstr>
      <vt:lpstr>Geographical coverage </vt:lpstr>
      <vt:lpstr>Methodology </vt:lpstr>
      <vt:lpstr>Objectives and limitations</vt:lpstr>
      <vt:lpstr>Number of interviews conducted</vt:lpstr>
      <vt:lpstr>02</vt:lpstr>
      <vt:lpstr>Demographic overview </vt:lpstr>
      <vt:lpstr>Demographic overview </vt:lpstr>
      <vt:lpstr>Demographic overview </vt:lpstr>
      <vt:lpstr>03</vt:lpstr>
      <vt:lpstr>Regional disaggregation</vt:lpstr>
      <vt:lpstr>Regional disaggregation</vt:lpstr>
      <vt:lpstr>Regional disaggregation</vt:lpstr>
      <vt:lpstr>Regional disaggregation</vt:lpstr>
      <vt:lpstr>Regional disaggregation</vt:lpstr>
      <vt:lpstr>Regional disaggregation</vt:lpstr>
      <vt:lpstr>Regional disaggregation</vt:lpstr>
      <vt:lpstr>Regional disaggregation</vt:lpstr>
      <vt:lpstr>Regional disaggregation</vt:lpstr>
      <vt:lpstr>Regional disaggregation</vt:lpstr>
      <vt:lpstr>Regional disaggregation - Access to markets</vt:lpstr>
      <vt:lpstr>Regional disaggregation - Access to markets</vt:lpstr>
      <vt:lpstr>Access to markets</vt:lpstr>
      <vt:lpstr>Regional disaggregation </vt:lpstr>
      <vt:lpstr>Regional disaggregation - WASH </vt:lpstr>
      <vt:lpstr>Regional disaggregation - Education</vt:lpstr>
      <vt:lpstr>Regional disaggregation – Child Protecion</vt:lpstr>
      <vt:lpstr>Regional disaggregation </vt:lpstr>
      <vt:lpstr>04</vt:lpstr>
      <vt:lpstr>Intensity vs. Complexity of Needs: Locations with Any Unmet Needs vs. Unmet Needs in 3+ Sectors</vt:lpstr>
      <vt:lpstr>05</vt:lpstr>
      <vt:lpstr>Vulnerabilities – Region of origin  </vt:lpstr>
      <vt:lpstr>Vulnerabilities – Region of origin  </vt:lpstr>
      <vt:lpstr>Vulnerabilities – Region of origin   </vt:lpstr>
      <vt:lpstr>Vulnerabilities – Region of origin   </vt:lpstr>
      <vt:lpstr>Vulnerabilities – Gender  Comparison of Male and Female respondents in Tripoli and Misrata</vt:lpstr>
      <vt:lpstr>Vulnerabilities – Gender Comparison of Male and Female respondents in Tripoli and Misrata</vt:lpstr>
      <vt:lpstr>Vulnerabilities – Gender Comparison of Male and Female respondents in Tripoli and Misrata</vt:lpstr>
      <vt:lpstr>Vulnerabilities – Time of Arrival</vt:lpstr>
      <vt:lpstr>Vulnerabilities – Time of Arrival</vt:lpstr>
      <vt:lpstr>Vulnerabilities – Time of Arrival</vt:lpstr>
      <vt:lpstr>Vulnerabilities – Time of Arrival</vt:lpstr>
      <vt:lpstr>Vulnerabilities – Time of Arrival</vt:lpstr>
      <vt:lpstr>Vulnerabilities - Job Type </vt:lpstr>
      <vt:lpstr>Vulnerabilities - Job Type </vt:lpstr>
      <vt:lpstr>06</vt:lpstr>
      <vt:lpstr>M&amp;R MSNA 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Migrant and Refugee Multi-Sector Needs Assessment (MSNA)</dc:title>
  <dc:creator>Test Test2</dc:creator>
  <cp:lastModifiedBy>REACH</cp:lastModifiedBy>
  <cp:revision>505</cp:revision>
  <dcterms:created xsi:type="dcterms:W3CDTF">2019-09-20T10:19:50Z</dcterms:created>
  <dcterms:modified xsi:type="dcterms:W3CDTF">2019-11-28T17:06:22Z</dcterms:modified>
</cp:coreProperties>
</file>