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2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3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3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3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3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17" r:id="rId2"/>
    <p:sldMasterId id="2147483929" r:id="rId3"/>
    <p:sldMasterId id="2147483933" r:id="rId4"/>
    <p:sldMasterId id="2147483889" r:id="rId5"/>
    <p:sldMasterId id="2147483901" r:id="rId6"/>
    <p:sldMasterId id="2147483840" r:id="rId7"/>
    <p:sldMasterId id="2147483876" r:id="rId8"/>
    <p:sldMasterId id="2147483828" r:id="rId9"/>
    <p:sldMasterId id="2147483816" r:id="rId10"/>
  </p:sldMasterIdLst>
  <p:notesMasterIdLst>
    <p:notesMasterId r:id="rId57"/>
  </p:notesMasterIdLst>
  <p:handoutMasterIdLst>
    <p:handoutMasterId r:id="rId58"/>
  </p:handoutMasterIdLst>
  <p:sldIdLst>
    <p:sldId id="539" r:id="rId11"/>
    <p:sldId id="540" r:id="rId12"/>
    <p:sldId id="541" r:id="rId13"/>
    <p:sldId id="595" r:id="rId14"/>
    <p:sldId id="615" r:id="rId15"/>
    <p:sldId id="618" r:id="rId16"/>
    <p:sldId id="548" r:id="rId17"/>
    <p:sldId id="626" r:id="rId18"/>
    <p:sldId id="627" r:id="rId19"/>
    <p:sldId id="596" r:id="rId20"/>
    <p:sldId id="543" r:id="rId21"/>
    <p:sldId id="549" r:id="rId22"/>
    <p:sldId id="550" r:id="rId23"/>
    <p:sldId id="623" r:id="rId24"/>
    <p:sldId id="552" r:id="rId25"/>
    <p:sldId id="640" r:id="rId26"/>
    <p:sldId id="551" r:id="rId27"/>
    <p:sldId id="624" r:id="rId28"/>
    <p:sldId id="554" r:id="rId29"/>
    <p:sldId id="555" r:id="rId30"/>
    <p:sldId id="562" r:id="rId31"/>
    <p:sldId id="637" r:id="rId32"/>
    <p:sldId id="635" r:id="rId33"/>
    <p:sldId id="636" r:id="rId34"/>
    <p:sldId id="558" r:id="rId35"/>
    <p:sldId id="574" r:id="rId36"/>
    <p:sldId id="575" r:id="rId37"/>
    <p:sldId id="578" r:id="rId38"/>
    <p:sldId id="576" r:id="rId39"/>
    <p:sldId id="577" r:id="rId40"/>
    <p:sldId id="628" r:id="rId41"/>
    <p:sldId id="629" r:id="rId42"/>
    <p:sldId id="638" r:id="rId43"/>
    <p:sldId id="630" r:id="rId44"/>
    <p:sldId id="631" r:id="rId45"/>
    <p:sldId id="632" r:id="rId46"/>
    <p:sldId id="633" r:id="rId47"/>
    <p:sldId id="544" r:id="rId48"/>
    <p:sldId id="584" r:id="rId49"/>
    <p:sldId id="639" r:id="rId50"/>
    <p:sldId id="621" r:id="rId51"/>
    <p:sldId id="620" r:id="rId52"/>
    <p:sldId id="622" r:id="rId53"/>
    <p:sldId id="634" r:id="rId54"/>
    <p:sldId id="546" r:id="rId55"/>
    <p:sldId id="545" r:id="rId5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48BD3-F672-4AD0-8D6C-682AF1A4CE13}">
          <p14:sldIdLst>
            <p14:sldId id="539"/>
            <p14:sldId id="540"/>
            <p14:sldId id="541"/>
            <p14:sldId id="595"/>
            <p14:sldId id="615"/>
            <p14:sldId id="618"/>
            <p14:sldId id="548"/>
            <p14:sldId id="626"/>
            <p14:sldId id="627"/>
            <p14:sldId id="596"/>
            <p14:sldId id="543"/>
            <p14:sldId id="549"/>
            <p14:sldId id="550"/>
            <p14:sldId id="623"/>
            <p14:sldId id="552"/>
            <p14:sldId id="640"/>
            <p14:sldId id="551"/>
            <p14:sldId id="624"/>
            <p14:sldId id="554"/>
            <p14:sldId id="555"/>
            <p14:sldId id="562"/>
            <p14:sldId id="637"/>
            <p14:sldId id="635"/>
            <p14:sldId id="636"/>
            <p14:sldId id="558"/>
            <p14:sldId id="574"/>
            <p14:sldId id="575"/>
            <p14:sldId id="578"/>
            <p14:sldId id="576"/>
            <p14:sldId id="577"/>
            <p14:sldId id="628"/>
            <p14:sldId id="629"/>
            <p14:sldId id="638"/>
            <p14:sldId id="630"/>
            <p14:sldId id="631"/>
            <p14:sldId id="632"/>
            <p14:sldId id="633"/>
            <p14:sldId id="544"/>
            <p14:sldId id="584"/>
            <p14:sldId id="639"/>
            <p14:sldId id="621"/>
            <p14:sldId id="620"/>
            <p14:sldId id="622"/>
            <p14:sldId id="634"/>
            <p14:sldId id="546"/>
            <p14:sldId id="5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a Barbezat" initials="II" lastIdx="26" clrIdx="6">
    <p:extLst/>
  </p:cmAuthor>
  <p:cmAuthor id="1" name="Katie Rickard" initials="KR" lastIdx="120" clrIdx="0">
    <p:extLst/>
  </p:cmAuthor>
  <p:cmAuthor id="8" name="Owner" initials="O" lastIdx="3" clrIdx="7">
    <p:extLst/>
  </p:cmAuthor>
  <p:cmAuthor id="2" name="Sabrina Frutig" initials="SF" lastIdx="131" clrIdx="1">
    <p:extLst/>
  </p:cmAuthor>
  <p:cmAuthor id="9" name="Christian Keller" initials="CK" lastIdx="19" clrIdx="8">
    <p:extLst>
      <p:ext uri="{19B8F6BF-5375-455C-9EA6-DF929625EA0E}">
        <p15:presenceInfo xmlns:p15="http://schemas.microsoft.com/office/powerpoint/2012/main" userId="Christian Keller" providerId="None"/>
      </p:ext>
    </p:extLst>
  </p:cmAuthor>
  <p:cmAuthor id="3" name="Zulfiye Kazim" initials="Z.K" lastIdx="85" clrIdx="2"/>
  <p:cmAuthor id="4" name="Roxana Mullafiroze" initials="RM" lastIdx="120" clrIdx="3">
    <p:extLst/>
  </p:cmAuthor>
  <p:cmAuthor id="5" name="sabrina" initials="s" lastIdx="22" clrIdx="4">
    <p:extLst/>
  </p:cmAuthor>
  <p:cmAuthor id="6" name="User" initials="U" lastIdx="5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585A"/>
    <a:srgbClr val="EE5859"/>
    <a:srgbClr val="EE5858"/>
    <a:srgbClr val="FACDCD"/>
    <a:srgbClr val="CDCDCD"/>
    <a:srgbClr val="ABABAC"/>
    <a:srgbClr val="F6ABAB"/>
    <a:srgbClr val="E5E6E7"/>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4" autoAdjust="0"/>
    <p:restoredTop sz="68450" autoAdjust="0"/>
  </p:normalViewPr>
  <p:slideViewPr>
    <p:cSldViewPr snapToGrid="0">
      <p:cViewPr varScale="1">
        <p:scale>
          <a:sx n="49" d="100"/>
          <a:sy n="49" d="100"/>
        </p:scale>
        <p:origin x="1008" y="5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Owner\Dropbox\Jordan\2016_UN_Women\Activities\2016_Womens_access_to_basic_services\Table_Database\03_Dataset_Analysis\Quantitative\Charts\Charts_preliminaryfindings%20(Autosaved).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Chart%20in%20Microsoft%20PowerPoint"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a:t>
            </a:r>
            <a:r>
              <a:rPr lang="en-GB" sz="1600" b="1" i="1" baseline="0" dirty="0"/>
              <a:t> reporting to face challenges accessing basic services</a:t>
            </a:r>
            <a:endParaRPr lang="en-GB" sz="1600" b="1" i="1" dirty="0"/>
          </a:p>
        </c:rich>
      </c:tx>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bar"/>
        <c:grouping val="percentStacked"/>
        <c:varyColors val="0"/>
        <c:ser>
          <c:idx val="0"/>
          <c:order val="0"/>
          <c:tx>
            <c:strRef>
              <c:f>OverallAccess!$C$3</c:f>
              <c:strCache>
                <c:ptCount val="1"/>
                <c:pt idx="0">
                  <c:v>Yes</c:v>
                </c:pt>
              </c:strCache>
            </c:strRef>
          </c:tx>
          <c:spPr>
            <a:solidFill>
              <a:srgbClr val="EE58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OverallAccess!$B$4:$B$5</c:f>
              <c:strCache>
                <c:ptCount val="2"/>
                <c:pt idx="0">
                  <c:v>Women</c:v>
                </c:pt>
                <c:pt idx="1">
                  <c:v>Men</c:v>
                </c:pt>
              </c:strCache>
            </c:strRef>
          </c:cat>
          <c:val>
            <c:numRef>
              <c:f>OverallAccess!$C$4:$C$5</c:f>
              <c:numCache>
                <c:formatCode>####%</c:formatCode>
                <c:ptCount val="2"/>
                <c:pt idx="0">
                  <c:v>0.47598128929165501</c:v>
                </c:pt>
                <c:pt idx="1">
                  <c:v>0.34992488112585002</c:v>
                </c:pt>
              </c:numCache>
            </c:numRef>
          </c:val>
          <c:extLst>
            <c:ext xmlns:c16="http://schemas.microsoft.com/office/drawing/2014/chart" uri="{C3380CC4-5D6E-409C-BE32-E72D297353CC}">
              <c16:uniqueId val="{00000000-A2AB-474A-AA2A-97D258A37A21}"/>
            </c:ext>
          </c:extLst>
        </c:ser>
        <c:ser>
          <c:idx val="1"/>
          <c:order val="1"/>
          <c:tx>
            <c:strRef>
              <c:f>OverallAccess!$D$3</c:f>
              <c:strCache>
                <c:ptCount val="1"/>
                <c:pt idx="0">
                  <c:v>No</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OverallAccess!$B$4:$B$5</c:f>
              <c:strCache>
                <c:ptCount val="2"/>
                <c:pt idx="0">
                  <c:v>Women</c:v>
                </c:pt>
                <c:pt idx="1">
                  <c:v>Men</c:v>
                </c:pt>
              </c:strCache>
            </c:strRef>
          </c:cat>
          <c:val>
            <c:numRef>
              <c:f>OverallAccess!$D$4:$D$5</c:f>
              <c:numCache>
                <c:formatCode>####%</c:formatCode>
                <c:ptCount val="2"/>
                <c:pt idx="0">
                  <c:v>0.51521552646258595</c:v>
                </c:pt>
                <c:pt idx="1">
                  <c:v>0.644215231515053</c:v>
                </c:pt>
              </c:numCache>
            </c:numRef>
          </c:val>
          <c:extLst>
            <c:ext xmlns:c16="http://schemas.microsoft.com/office/drawing/2014/chart" uri="{C3380CC4-5D6E-409C-BE32-E72D297353CC}">
              <c16:uniqueId val="{00000001-A2AB-474A-AA2A-97D258A37A21}"/>
            </c:ext>
          </c:extLst>
        </c:ser>
        <c:ser>
          <c:idx val="2"/>
          <c:order val="2"/>
          <c:tx>
            <c:strRef>
              <c:f>OverallAccess!$E$3</c:f>
              <c:strCache>
                <c:ptCount val="1"/>
                <c:pt idx="0">
                  <c:v>Don’t know</c:v>
                </c:pt>
              </c:strCache>
            </c:strRef>
          </c:tx>
          <c:spPr>
            <a:solidFill>
              <a:srgbClr val="D2CBB8"/>
            </a:solidFill>
            <a:ln>
              <a:noFill/>
            </a:ln>
            <a:effectLst/>
          </c:spPr>
          <c:invertIfNegative val="0"/>
          <c:dLbls>
            <c:delete val="1"/>
          </c:dLbls>
          <c:cat>
            <c:strRef>
              <c:f>OverallAccess!$B$4:$B$5</c:f>
              <c:strCache>
                <c:ptCount val="2"/>
                <c:pt idx="0">
                  <c:v>Women</c:v>
                </c:pt>
                <c:pt idx="1">
                  <c:v>Men</c:v>
                </c:pt>
              </c:strCache>
            </c:strRef>
          </c:cat>
          <c:val>
            <c:numRef>
              <c:f>OverallAccess!$E$4:$E$5</c:f>
              <c:numCache>
                <c:formatCode>####%</c:formatCode>
                <c:ptCount val="2"/>
                <c:pt idx="0">
                  <c:v>8.8031842457547103E-3</c:v>
                </c:pt>
                <c:pt idx="1">
                  <c:v>5.8598873590951098E-3</c:v>
                </c:pt>
              </c:numCache>
            </c:numRef>
          </c:val>
          <c:extLst>
            <c:ext xmlns:c16="http://schemas.microsoft.com/office/drawing/2014/chart" uri="{C3380CC4-5D6E-409C-BE32-E72D297353CC}">
              <c16:uniqueId val="{00000002-A2AB-474A-AA2A-97D258A37A21}"/>
            </c:ext>
          </c:extLst>
        </c:ser>
        <c:dLbls>
          <c:dLblPos val="ctr"/>
          <c:showLegendKey val="0"/>
          <c:showVal val="1"/>
          <c:showCatName val="0"/>
          <c:showSerName val="0"/>
          <c:showPercent val="0"/>
          <c:showBubbleSize val="0"/>
        </c:dLbls>
        <c:gapWidth val="50"/>
        <c:overlap val="100"/>
        <c:axId val="1734469680"/>
        <c:axId val="1734465872"/>
      </c:barChart>
      <c:catAx>
        <c:axId val="1734469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4465872"/>
        <c:crosses val="autoZero"/>
        <c:auto val="1"/>
        <c:lblAlgn val="ctr"/>
        <c:lblOffset val="100"/>
        <c:noMultiLvlLbl val="0"/>
      </c:catAx>
      <c:valAx>
        <c:axId val="1734465872"/>
        <c:scaling>
          <c:orientation val="minMax"/>
        </c:scaling>
        <c:delete val="1"/>
        <c:axPos val="t"/>
        <c:numFmt formatCode="0%" sourceLinked="1"/>
        <c:majorTickMark val="none"/>
        <c:minorTickMark val="none"/>
        <c:tickLblPos val="nextTo"/>
        <c:crossAx val="1734469680"/>
        <c:crosses val="autoZero"/>
        <c:crossBetween val="between"/>
      </c:valAx>
      <c:spPr>
        <a:noFill/>
        <a:ln>
          <a:noFill/>
        </a:ln>
        <a:effectLst/>
      </c:spPr>
    </c:plotArea>
    <c:legend>
      <c:legendPos val="b"/>
      <c:layout>
        <c:manualLayout>
          <c:xMode val="edge"/>
          <c:yMode val="edge"/>
          <c:x val="0.33875203757425099"/>
          <c:y val="0.83443706663532702"/>
          <c:w val="0.32249578671087198"/>
          <c:h val="9.922794165654670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Where women and men mainly spend their free time</a:t>
            </a:r>
          </a:p>
        </c:rich>
      </c:tx>
      <c:layout>
        <c:manualLayout>
          <c:xMode val="edge"/>
          <c:yMode val="edge"/>
          <c:x val="0.21199594666985799"/>
          <c:y val="5.1706437717700997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PLS!$J$10</c:f>
              <c:strCache>
                <c:ptCount val="1"/>
                <c:pt idx="0">
                  <c:v>Women</c:v>
                </c:pt>
              </c:strCache>
            </c:strRef>
          </c:tx>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PLS!$K$9:$M$9</c:f>
              <c:strCache>
                <c:ptCount val="3"/>
                <c:pt idx="0">
                  <c:v>Home</c:v>
                </c:pt>
                <c:pt idx="1">
                  <c:v>Family's home</c:v>
                </c:pt>
                <c:pt idx="2">
                  <c:v>Friends' home</c:v>
                </c:pt>
              </c:strCache>
            </c:strRef>
          </c:cat>
          <c:val>
            <c:numRef>
              <c:f>PLS!$K$10:$M$10</c:f>
              <c:numCache>
                <c:formatCode>###0%</c:formatCode>
                <c:ptCount val="3"/>
                <c:pt idx="0">
                  <c:v>0.80763817508672298</c:v>
                </c:pt>
                <c:pt idx="1">
                  <c:v>0.44154594710924799</c:v>
                </c:pt>
                <c:pt idx="2">
                  <c:v>0.181469621328405</c:v>
                </c:pt>
              </c:numCache>
            </c:numRef>
          </c:val>
          <c:extLst>
            <c:ext xmlns:c16="http://schemas.microsoft.com/office/drawing/2014/chart" uri="{C3380CC4-5D6E-409C-BE32-E72D297353CC}">
              <c16:uniqueId val="{00000000-1C8B-4D31-A1A7-21E66F349641}"/>
            </c:ext>
          </c:extLst>
        </c:ser>
        <c:ser>
          <c:idx val="1"/>
          <c:order val="1"/>
          <c:tx>
            <c:strRef>
              <c:f>PLS!$J$11</c:f>
              <c:strCache>
                <c:ptCount val="1"/>
                <c:pt idx="0">
                  <c:v>Men</c:v>
                </c:pt>
              </c:strCache>
            </c:strRef>
          </c:tx>
          <c:spPr>
            <a:solidFill>
              <a:srgbClr val="D2CBB8"/>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PLS!$K$9:$M$9</c:f>
              <c:strCache>
                <c:ptCount val="3"/>
                <c:pt idx="0">
                  <c:v>Home</c:v>
                </c:pt>
                <c:pt idx="1">
                  <c:v>Family's home</c:v>
                </c:pt>
                <c:pt idx="2">
                  <c:v>Friends' home</c:v>
                </c:pt>
              </c:strCache>
            </c:strRef>
          </c:cat>
          <c:val>
            <c:numRef>
              <c:f>PLS!$K$11:$M$11</c:f>
              <c:numCache>
                <c:formatCode>###0%</c:formatCode>
                <c:ptCount val="3"/>
                <c:pt idx="0">
                  <c:v>0.68858112019625595</c:v>
                </c:pt>
                <c:pt idx="1">
                  <c:v>0.53966006356643303</c:v>
                </c:pt>
                <c:pt idx="2">
                  <c:v>0.25528479993960501</c:v>
                </c:pt>
              </c:numCache>
            </c:numRef>
          </c:val>
          <c:extLst>
            <c:ext xmlns:c16="http://schemas.microsoft.com/office/drawing/2014/chart" uri="{C3380CC4-5D6E-409C-BE32-E72D297353CC}">
              <c16:uniqueId val="{00000001-1C8B-4D31-A1A7-21E66F349641}"/>
            </c:ext>
          </c:extLst>
        </c:ser>
        <c:dLbls>
          <c:dLblPos val="ctr"/>
          <c:showLegendKey val="0"/>
          <c:showVal val="1"/>
          <c:showCatName val="0"/>
          <c:showSerName val="0"/>
          <c:showPercent val="0"/>
          <c:showBubbleSize val="0"/>
        </c:dLbls>
        <c:gapWidth val="219"/>
        <c:overlap val="-27"/>
        <c:axId val="1738710656"/>
        <c:axId val="1738710112"/>
      </c:barChart>
      <c:catAx>
        <c:axId val="173871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710112"/>
        <c:crosses val="autoZero"/>
        <c:auto val="1"/>
        <c:lblAlgn val="ctr"/>
        <c:lblOffset val="100"/>
        <c:noMultiLvlLbl val="0"/>
      </c:catAx>
      <c:valAx>
        <c:axId val="1738710112"/>
        <c:scaling>
          <c:orientation val="minMax"/>
          <c:max val="0.8"/>
        </c:scaling>
        <c:delete val="1"/>
        <c:axPos val="l"/>
        <c:numFmt formatCode="###0%" sourceLinked="1"/>
        <c:majorTickMark val="none"/>
        <c:minorTickMark val="none"/>
        <c:tickLblPos val="nextTo"/>
        <c:crossAx val="173871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 of respondents</a:t>
            </a:r>
            <a:r>
              <a:rPr lang="en-GB" sz="1600" b="1" i="1" baseline="0" dirty="0"/>
              <a:t> reporting availability of public park in municipality</a:t>
            </a:r>
            <a:endParaRPr lang="en-GB" sz="1600" b="1" i="1" dirty="0"/>
          </a:p>
        </c:rich>
      </c:tx>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7206563429372599"/>
          <c:y val="0.18405288583112001"/>
          <c:w val="0.46182797767581901"/>
          <c:h val="0.64477437309116903"/>
        </c:manualLayout>
      </c:layout>
      <c:doughnutChart>
        <c:varyColors val="1"/>
        <c:ser>
          <c:idx val="0"/>
          <c:order val="0"/>
          <c:dPt>
            <c:idx val="0"/>
            <c:bubble3D val="0"/>
            <c:spPr>
              <a:solidFill>
                <a:srgbClr val="EE5858"/>
              </a:solidFill>
              <a:ln w="19050">
                <a:solidFill>
                  <a:schemeClr val="lt1"/>
                </a:solidFill>
              </a:ln>
              <a:effectLst/>
            </c:spPr>
            <c:extLst>
              <c:ext xmlns:c16="http://schemas.microsoft.com/office/drawing/2014/chart" uri="{C3380CC4-5D6E-409C-BE32-E72D297353CC}">
                <c16:uniqueId val="{00000001-7130-4027-A63E-370D5BBBE94A}"/>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7130-4027-A63E-370D5BBBE9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30-4027-A63E-370D5BBBE9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PLS!$A$20:$C$20</c:f>
              <c:strCache>
                <c:ptCount val="3"/>
                <c:pt idx="0">
                  <c:v>No</c:v>
                </c:pt>
                <c:pt idx="1">
                  <c:v>Yes</c:v>
                </c:pt>
                <c:pt idx="2">
                  <c:v>Don't know</c:v>
                </c:pt>
              </c:strCache>
            </c:strRef>
          </c:cat>
          <c:val>
            <c:numRef>
              <c:f>PLS!$A$21:$C$21</c:f>
              <c:numCache>
                <c:formatCode>0%</c:formatCode>
                <c:ptCount val="3"/>
                <c:pt idx="0">
                  <c:v>0.80363951868124306</c:v>
                </c:pt>
                <c:pt idx="1">
                  <c:v>0.16358800385493505</c:v>
                </c:pt>
                <c:pt idx="2">
                  <c:v>0.03</c:v>
                </c:pt>
              </c:numCache>
            </c:numRef>
          </c:val>
          <c:extLst>
            <c:ext xmlns:c16="http://schemas.microsoft.com/office/drawing/2014/chart" uri="{C3380CC4-5D6E-409C-BE32-E72D297353CC}">
              <c16:uniqueId val="{00000006-7130-4027-A63E-370D5BBBE94A}"/>
            </c:ext>
          </c:extLst>
        </c:ser>
        <c:dLbls>
          <c:showLegendKey val="0"/>
          <c:showVal val="0"/>
          <c:showCatName val="0"/>
          <c:showSerName val="0"/>
          <c:showPercent val="1"/>
          <c:showBubbleSize val="0"/>
          <c:showLeaderLines val="1"/>
        </c:dLbls>
        <c:firstSliceAng val="360"/>
        <c:holeSize val="40"/>
      </c:doughnutChart>
      <c:spPr>
        <a:noFill/>
        <a:ln>
          <a:noFill/>
        </a:ln>
        <a:effectLst/>
      </c:spPr>
    </c:plotArea>
    <c:legend>
      <c:legendPos val="b"/>
      <c:layout>
        <c:manualLayout>
          <c:xMode val="edge"/>
          <c:yMode val="edge"/>
          <c:x val="0.22685367081632299"/>
          <c:y val="0.828651123707843"/>
          <c:w val="0.54629255112986397"/>
          <c:h val="9.200732888793239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 reporting they would use park if it were available</a:t>
            </a:r>
          </a:p>
        </c:rich>
      </c:tx>
      <c:layout>
        <c:manualLayout>
          <c:xMode val="edge"/>
          <c:yMode val="edge"/>
          <c:x val="0.13146398993050801"/>
          <c:y val="2.5031738675419898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25778500197645998"/>
          <c:y val="0.20629500184101701"/>
          <c:w val="0.48442999604707998"/>
          <c:h val="0.57187024137654696"/>
        </c:manualLayout>
      </c:layout>
      <c:doughnutChart>
        <c:varyColors val="1"/>
        <c:ser>
          <c:idx val="0"/>
          <c:order val="0"/>
          <c:dPt>
            <c:idx val="0"/>
            <c:bubble3D val="0"/>
            <c:spPr>
              <a:solidFill>
                <a:srgbClr val="58585A"/>
              </a:solidFill>
              <a:ln w="19050">
                <a:solidFill>
                  <a:schemeClr val="lt1"/>
                </a:solidFill>
              </a:ln>
              <a:effectLst/>
            </c:spPr>
            <c:extLst>
              <c:ext xmlns:c16="http://schemas.microsoft.com/office/drawing/2014/chart" uri="{C3380CC4-5D6E-409C-BE32-E72D297353CC}">
                <c16:uniqueId val="{00000001-BD0D-4844-9A0F-C2D0E5FC8E74}"/>
              </c:ext>
            </c:extLst>
          </c:dPt>
          <c:dPt>
            <c:idx val="1"/>
            <c:bubble3D val="0"/>
            <c:spPr>
              <a:solidFill>
                <a:srgbClr val="EE5858"/>
              </a:solidFill>
              <a:ln w="19050">
                <a:solidFill>
                  <a:schemeClr val="lt1"/>
                </a:solidFill>
              </a:ln>
              <a:effectLst/>
            </c:spPr>
            <c:extLst>
              <c:ext xmlns:c16="http://schemas.microsoft.com/office/drawing/2014/chart" uri="{C3380CC4-5D6E-409C-BE32-E72D297353CC}">
                <c16:uniqueId val="{00000003-BD0D-4844-9A0F-C2D0E5FC8E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0D-4844-9A0F-C2D0E5FC8E74}"/>
              </c:ext>
            </c:extLst>
          </c:dPt>
          <c:dLbls>
            <c:dLbl>
              <c:idx val="2"/>
              <c:layout>
                <c:manualLayout>
                  <c:x val="-1.3001769932921301E-2"/>
                  <c:y val="-1.2272642047759399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0D-4844-9A0F-C2D0E5FC8E74}"/>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PLS!$I$20:$K$20</c:f>
              <c:strCache>
                <c:ptCount val="3"/>
                <c:pt idx="0">
                  <c:v>Yes</c:v>
                </c:pt>
                <c:pt idx="1">
                  <c:v>No</c:v>
                </c:pt>
                <c:pt idx="2">
                  <c:v>Don’t know</c:v>
                </c:pt>
              </c:strCache>
            </c:strRef>
          </c:cat>
          <c:val>
            <c:numRef>
              <c:f>PLS!$I$21:$K$21</c:f>
              <c:numCache>
                <c:formatCode>###0%</c:formatCode>
                <c:ptCount val="3"/>
                <c:pt idx="0">
                  <c:v>0.58609192792053</c:v>
                </c:pt>
                <c:pt idx="1">
                  <c:v>0.38721812213107198</c:v>
                </c:pt>
                <c:pt idx="2">
                  <c:v>2.6689949948399301E-2</c:v>
                </c:pt>
              </c:numCache>
            </c:numRef>
          </c:val>
          <c:extLst>
            <c:ext xmlns:c16="http://schemas.microsoft.com/office/drawing/2014/chart" uri="{C3380CC4-5D6E-409C-BE32-E72D297353CC}">
              <c16:uniqueId val="{00000006-BD0D-4844-9A0F-C2D0E5FC8E74}"/>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b"/>
      <c:layout>
        <c:manualLayout>
          <c:xMode val="edge"/>
          <c:yMode val="edge"/>
          <c:x val="0.20974853573457"/>
          <c:y val="0.81585208906110396"/>
          <c:w val="0.574255002461043"/>
          <c:h val="8.8264007703235003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 reporting a park is available in their municipality, by governorate</a:t>
            </a:r>
          </a:p>
        </c:rich>
      </c:tx>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8.77618382597707E-2"/>
          <c:y val="0.17115777194517301"/>
          <c:w val="0.91223816174022898"/>
          <c:h val="0.68510753864100304"/>
        </c:manualLayout>
      </c:layout>
      <c:barChart>
        <c:barDir val="bar"/>
        <c:grouping val="percentStacked"/>
        <c:varyColors val="0"/>
        <c:ser>
          <c:idx val="0"/>
          <c:order val="0"/>
          <c:tx>
            <c:strRef>
              <c:f>PLS!$H$57</c:f>
              <c:strCache>
                <c:ptCount val="1"/>
                <c:pt idx="0">
                  <c:v>No</c:v>
                </c:pt>
              </c:strCache>
            </c:strRef>
          </c:tx>
          <c:spPr>
            <a:solidFill>
              <a:srgbClr val="EE5858"/>
            </a:solidFill>
            <a:ln>
              <a:noFill/>
            </a:ln>
            <a:effectLst/>
          </c:spPr>
          <c:invertIfNegative val="0"/>
          <c:dLbls>
            <c:dLbl>
              <c:idx val="0"/>
              <c:layout>
                <c:manualLayout>
                  <c:x val="-1.239157372986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D4-4E59-94D5-8BCE44F788CD}"/>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PLS!$I$56:$J$56</c:f>
              <c:strCache>
                <c:ptCount val="2"/>
                <c:pt idx="0">
                  <c:v>Zarqa</c:v>
                </c:pt>
                <c:pt idx="1">
                  <c:v>Irbid</c:v>
                </c:pt>
              </c:strCache>
            </c:strRef>
          </c:cat>
          <c:val>
            <c:numRef>
              <c:f>PLS!$I$57:$J$57</c:f>
              <c:numCache>
                <c:formatCode>###0%</c:formatCode>
                <c:ptCount val="2"/>
                <c:pt idx="0">
                  <c:v>0.89914055535011495</c:v>
                </c:pt>
                <c:pt idx="1">
                  <c:v>0.75701388439344597</c:v>
                </c:pt>
              </c:numCache>
            </c:numRef>
          </c:val>
          <c:extLst>
            <c:ext xmlns:c16="http://schemas.microsoft.com/office/drawing/2014/chart" uri="{C3380CC4-5D6E-409C-BE32-E72D297353CC}">
              <c16:uniqueId val="{00000001-76D4-4E59-94D5-8BCE44F788CD}"/>
            </c:ext>
          </c:extLst>
        </c:ser>
        <c:ser>
          <c:idx val="1"/>
          <c:order val="1"/>
          <c:tx>
            <c:strRef>
              <c:f>PLS!$H$58</c:f>
              <c:strCache>
                <c:ptCount val="1"/>
                <c:pt idx="0">
                  <c:v>Yes</c:v>
                </c:pt>
              </c:strCache>
            </c:strRef>
          </c:tx>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PLS!$I$56:$J$56</c:f>
              <c:strCache>
                <c:ptCount val="2"/>
                <c:pt idx="0">
                  <c:v>Zarqa</c:v>
                </c:pt>
                <c:pt idx="1">
                  <c:v>Irbid</c:v>
                </c:pt>
              </c:strCache>
            </c:strRef>
          </c:cat>
          <c:val>
            <c:numRef>
              <c:f>PLS!$I$58:$J$58</c:f>
              <c:numCache>
                <c:formatCode>###0%</c:formatCode>
                <c:ptCount val="2"/>
                <c:pt idx="0">
                  <c:v>8.35523983927767E-2</c:v>
                </c:pt>
                <c:pt idx="1">
                  <c:v>0.202663086183302</c:v>
                </c:pt>
              </c:numCache>
            </c:numRef>
          </c:val>
          <c:extLst>
            <c:ext xmlns:c16="http://schemas.microsoft.com/office/drawing/2014/chart" uri="{C3380CC4-5D6E-409C-BE32-E72D297353CC}">
              <c16:uniqueId val="{00000002-76D4-4E59-94D5-8BCE44F788CD}"/>
            </c:ext>
          </c:extLst>
        </c:ser>
        <c:ser>
          <c:idx val="2"/>
          <c:order val="2"/>
          <c:tx>
            <c:strRef>
              <c:f>PLS!$H$59</c:f>
              <c:strCache>
                <c:ptCount val="1"/>
                <c:pt idx="0">
                  <c:v>Don’t know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76D4-4E59-94D5-8BCE44F788CD}"/>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PLS!$I$56:$J$56</c:f>
              <c:strCache>
                <c:ptCount val="2"/>
                <c:pt idx="0">
                  <c:v>Zarqa</c:v>
                </c:pt>
                <c:pt idx="1">
                  <c:v>Irbid</c:v>
                </c:pt>
              </c:strCache>
            </c:strRef>
          </c:cat>
          <c:val>
            <c:numRef>
              <c:f>PLS!$I$59:$J$59</c:f>
              <c:numCache>
                <c:formatCode>###0%</c:formatCode>
                <c:ptCount val="2"/>
                <c:pt idx="0">
                  <c:v>1.7307046257107599E-2</c:v>
                </c:pt>
                <c:pt idx="1">
                  <c:v>4.03230294232481E-2</c:v>
                </c:pt>
              </c:numCache>
            </c:numRef>
          </c:val>
          <c:extLst>
            <c:ext xmlns:c16="http://schemas.microsoft.com/office/drawing/2014/chart" uri="{C3380CC4-5D6E-409C-BE32-E72D297353CC}">
              <c16:uniqueId val="{00000004-76D4-4E59-94D5-8BCE44F788CD}"/>
            </c:ext>
          </c:extLst>
        </c:ser>
        <c:dLbls>
          <c:dLblPos val="ctr"/>
          <c:showLegendKey val="0"/>
          <c:showVal val="1"/>
          <c:showCatName val="0"/>
          <c:showSerName val="0"/>
          <c:showPercent val="0"/>
          <c:showBubbleSize val="0"/>
        </c:dLbls>
        <c:gapWidth val="50"/>
        <c:overlap val="100"/>
        <c:axId val="1738700864"/>
        <c:axId val="1738711200"/>
      </c:barChart>
      <c:catAx>
        <c:axId val="1738700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711200"/>
        <c:crosses val="autoZero"/>
        <c:auto val="1"/>
        <c:lblAlgn val="ctr"/>
        <c:lblOffset val="100"/>
        <c:noMultiLvlLbl val="0"/>
      </c:catAx>
      <c:valAx>
        <c:axId val="1738711200"/>
        <c:scaling>
          <c:orientation val="minMax"/>
        </c:scaling>
        <c:delete val="1"/>
        <c:axPos val="b"/>
        <c:numFmt formatCode="0%" sourceLinked="1"/>
        <c:majorTickMark val="out"/>
        <c:minorTickMark val="none"/>
        <c:tickLblPos val="nextTo"/>
        <c:crossAx val="1738700864"/>
        <c:crosses val="autoZero"/>
        <c:crossBetween val="between"/>
      </c:valAx>
      <c:spPr>
        <a:noFill/>
        <a:ln>
          <a:noFill/>
        </a:ln>
        <a:effectLst/>
      </c:spPr>
    </c:plotArea>
    <c:legend>
      <c:legendPos val="b"/>
      <c:layout>
        <c:manualLayout>
          <c:xMode val="edge"/>
          <c:yMode val="edge"/>
          <c:x val="0.34946679886672899"/>
          <c:y val="0.88002296587926498"/>
          <c:w val="0.32124585418174401"/>
          <c:h val="7.4481991834354097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Household members who are using the park</a:t>
            </a:r>
          </a:p>
        </c:rich>
      </c:tx>
      <c:layout>
        <c:manualLayout>
          <c:xMode val="edge"/>
          <c:yMode val="edge"/>
          <c:x val="0.22960432942821599"/>
          <c:y val="6.6999619793087398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rgbClr val="58585A"/>
            </a:solidFill>
            <a:ln>
              <a:noFill/>
            </a:ln>
            <a:effectLst/>
          </c:spPr>
          <c:invertIfNegative val="0"/>
          <c:dLbls>
            <c:dLbl>
              <c:idx val="0"/>
              <c:layout>
                <c:manualLayout>
                  <c:x val="0"/>
                  <c:y val="0.32547537273793598"/>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5A-4FE7-9BA8-8BCDFBCE212C}"/>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PLS!$C$41:$F$41</c:f>
              <c:strCache>
                <c:ptCount val="4"/>
                <c:pt idx="0">
                  <c:v>Whole family together</c:v>
                </c:pt>
                <c:pt idx="1">
                  <c:v>Male HH members by themselves</c:v>
                </c:pt>
                <c:pt idx="2">
                  <c:v>Male and female HH members together</c:v>
                </c:pt>
                <c:pt idx="3">
                  <c:v>Female HH members with children</c:v>
                </c:pt>
              </c:strCache>
            </c:strRef>
          </c:cat>
          <c:val>
            <c:numRef>
              <c:f>PLS!$C$42:$F$42</c:f>
              <c:numCache>
                <c:formatCode>####%</c:formatCode>
                <c:ptCount val="4"/>
                <c:pt idx="0">
                  <c:v>0.78658554272994496</c:v>
                </c:pt>
                <c:pt idx="1">
                  <c:v>9.3182027820780305E-2</c:v>
                </c:pt>
                <c:pt idx="2">
                  <c:v>6.14838998500392E-2</c:v>
                </c:pt>
                <c:pt idx="3">
                  <c:v>2.8843096156100499E-2</c:v>
                </c:pt>
              </c:numCache>
            </c:numRef>
          </c:val>
          <c:extLst>
            <c:ext xmlns:c16="http://schemas.microsoft.com/office/drawing/2014/chart" uri="{C3380CC4-5D6E-409C-BE32-E72D297353CC}">
              <c16:uniqueId val="{00000001-0B5A-4FE7-9BA8-8BCDFBCE212C}"/>
            </c:ext>
          </c:extLst>
        </c:ser>
        <c:dLbls>
          <c:showLegendKey val="0"/>
          <c:showVal val="0"/>
          <c:showCatName val="0"/>
          <c:showSerName val="0"/>
          <c:showPercent val="0"/>
          <c:showBubbleSize val="0"/>
        </c:dLbls>
        <c:gapWidth val="90"/>
        <c:overlap val="-27"/>
        <c:axId val="1738711744"/>
        <c:axId val="1738698688"/>
      </c:barChart>
      <c:catAx>
        <c:axId val="17387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698688"/>
        <c:crosses val="autoZero"/>
        <c:auto val="1"/>
        <c:lblAlgn val="ctr"/>
        <c:lblOffset val="100"/>
        <c:noMultiLvlLbl val="0"/>
      </c:catAx>
      <c:valAx>
        <c:axId val="1738698688"/>
        <c:scaling>
          <c:orientation val="minMax"/>
          <c:max val="0.85"/>
          <c:min val="0"/>
        </c:scaling>
        <c:delete val="1"/>
        <c:axPos val="l"/>
        <c:numFmt formatCode="####%" sourceLinked="1"/>
        <c:majorTickMark val="none"/>
        <c:minorTickMark val="none"/>
        <c:tickLblPos val="nextTo"/>
        <c:crossAx val="173871174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a:t>Women's reasons for not going to parks</a:t>
            </a:r>
          </a:p>
        </c:rich>
      </c:tx>
      <c:layout>
        <c:manualLayout>
          <c:xMode val="edge"/>
          <c:yMode val="edge"/>
          <c:x val="0.2287357396536"/>
          <c:y val="0"/>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2.5215750801236302E-2"/>
          <c:y val="6.9729720030861794E-2"/>
          <c:w val="0.94956849839752699"/>
          <c:h val="0.72972780612092303"/>
        </c:manualLayout>
      </c:layout>
      <c:barChart>
        <c:barDir val="col"/>
        <c:grouping val="clustered"/>
        <c:varyColors val="0"/>
        <c:ser>
          <c:idx val="0"/>
          <c:order val="0"/>
          <c:spPr>
            <a:solidFill>
              <a:srgbClr val="EE5858"/>
            </a:solidFill>
            <a:ln>
              <a:noFill/>
            </a:ln>
            <a:effectLst/>
          </c:spPr>
          <c:invertIfNegative val="0"/>
          <c:dPt>
            <c:idx val="1"/>
            <c:invertIfNegative val="0"/>
            <c:bubble3D val="0"/>
            <c:spPr>
              <a:solidFill>
                <a:srgbClr val="EE5858">
                  <a:alpha val="50196"/>
                </a:srgbClr>
              </a:solidFill>
              <a:ln>
                <a:noFill/>
              </a:ln>
              <a:effectLst/>
            </c:spPr>
            <c:extLst>
              <c:ext xmlns:c16="http://schemas.microsoft.com/office/drawing/2014/chart" uri="{C3380CC4-5D6E-409C-BE32-E72D297353CC}">
                <c16:uniqueId val="{00000001-CA59-48AA-922C-6AB003575DD3}"/>
              </c:ext>
            </c:extLst>
          </c:dPt>
          <c:dPt>
            <c:idx val="2"/>
            <c:invertIfNegative val="0"/>
            <c:bubble3D val="0"/>
            <c:spPr>
              <a:solidFill>
                <a:srgbClr val="EE5858">
                  <a:alpha val="30196"/>
                </a:srgbClr>
              </a:solidFill>
              <a:ln>
                <a:noFill/>
              </a:ln>
              <a:effectLst/>
            </c:spPr>
            <c:extLst>
              <c:ext xmlns:c16="http://schemas.microsoft.com/office/drawing/2014/chart" uri="{C3380CC4-5D6E-409C-BE32-E72D297353CC}">
                <c16:uniqueId val="{00000003-CA59-48AA-922C-6AB003575DD3}"/>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5-CA59-48AA-922C-6AB003575DD3}"/>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7-CA59-48AA-922C-6AB003575DD3}"/>
              </c:ext>
            </c:extLst>
          </c:dPt>
          <c:dLbls>
            <c:dLbl>
              <c:idx val="2"/>
              <c:spPr>
                <a:noFill/>
                <a:ln>
                  <a:noFill/>
                </a:ln>
                <a:effectLst/>
              </c:spPr>
              <c:txPr>
                <a:bodyPr rot="0" spcFirstLastPara="1" vertOverflow="ellipsis" vert="horz" wrap="square" anchor="ctr" anchorCtr="1"/>
                <a:lstStyle/>
                <a:p>
                  <a:pPr>
                    <a:defRPr sz="1800" b="1" i="0" u="none" strike="noStrike" kern="1200" baseline="0">
                      <a:solidFill>
                        <a:srgbClr val="58585A"/>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A59-48AA-922C-6AB003575DD3}"/>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PLS!$C$51:$E$51</c:f>
              <c:strCache>
                <c:ptCount val="3"/>
                <c:pt idx="0">
                  <c:v>Prefer to stay at home</c:v>
                </c:pt>
                <c:pt idx="1">
                  <c:v>Lack of playground at the park</c:v>
                </c:pt>
                <c:pt idx="2">
                  <c:v>Playground at the park needs maintenance</c:v>
                </c:pt>
              </c:strCache>
            </c:strRef>
          </c:cat>
          <c:val>
            <c:numRef>
              <c:f>PLS!$C$52:$E$52</c:f>
              <c:numCache>
                <c:formatCode>0%</c:formatCode>
                <c:ptCount val="3"/>
                <c:pt idx="0">
                  <c:v>0.54</c:v>
                </c:pt>
                <c:pt idx="1">
                  <c:v>0.43</c:v>
                </c:pt>
                <c:pt idx="2">
                  <c:v>0.42</c:v>
                </c:pt>
              </c:numCache>
            </c:numRef>
          </c:val>
          <c:extLst>
            <c:ext xmlns:c16="http://schemas.microsoft.com/office/drawing/2014/chart" uri="{C3380CC4-5D6E-409C-BE32-E72D297353CC}">
              <c16:uniqueId val="{00000008-CA59-48AA-922C-6AB003575DD3}"/>
            </c:ext>
          </c:extLst>
        </c:ser>
        <c:dLbls>
          <c:dLblPos val="ctr"/>
          <c:showLegendKey val="0"/>
          <c:showVal val="1"/>
          <c:showCatName val="0"/>
          <c:showSerName val="0"/>
          <c:showPercent val="0"/>
          <c:showBubbleSize val="0"/>
        </c:dLbls>
        <c:gapWidth val="90"/>
        <c:overlap val="-27"/>
        <c:axId val="1738704128"/>
        <c:axId val="1738712832"/>
      </c:barChart>
      <c:catAx>
        <c:axId val="173870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712832"/>
        <c:crosses val="autoZero"/>
        <c:auto val="1"/>
        <c:lblAlgn val="ctr"/>
        <c:lblOffset val="100"/>
        <c:noMultiLvlLbl val="0"/>
      </c:catAx>
      <c:valAx>
        <c:axId val="1738712832"/>
        <c:scaling>
          <c:orientation val="minMax"/>
          <c:max val="0.6"/>
        </c:scaling>
        <c:delete val="1"/>
        <c:axPos val="l"/>
        <c:numFmt formatCode="0%" sourceLinked="1"/>
        <c:majorTickMark val="out"/>
        <c:minorTickMark val="none"/>
        <c:tickLblPos val="nextTo"/>
        <c:crossAx val="173870412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Most frequently cited primary purposes of travel</a:t>
            </a:r>
          </a:p>
        </c:rich>
      </c:tx>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bar"/>
        <c:grouping val="clustered"/>
        <c:varyColors val="0"/>
        <c:ser>
          <c:idx val="0"/>
          <c:order val="0"/>
          <c:spPr>
            <a:solidFill>
              <a:srgbClr val="58585A"/>
            </a:solidFill>
            <a:ln>
              <a:noFill/>
            </a:ln>
            <a:effectLst/>
          </c:spPr>
          <c:invertIfNegative val="0"/>
          <c:dPt>
            <c:idx val="1"/>
            <c:invertIfNegative val="0"/>
            <c:bubble3D val="0"/>
            <c:spPr>
              <a:solidFill>
                <a:srgbClr val="ABABAC"/>
              </a:solidFill>
              <a:ln>
                <a:noFill/>
              </a:ln>
              <a:effectLst/>
            </c:spPr>
            <c:extLst>
              <c:ext xmlns:c16="http://schemas.microsoft.com/office/drawing/2014/chart" uri="{C3380CC4-5D6E-409C-BE32-E72D297353CC}">
                <c16:uniqueId val="{00000001-D312-47A0-8DA3-AB1A3A175247}"/>
              </c:ext>
            </c:extLst>
          </c:dPt>
          <c:dPt>
            <c:idx val="2"/>
            <c:invertIfNegative val="0"/>
            <c:bubble3D val="0"/>
            <c:spPr>
              <a:solidFill>
                <a:srgbClr val="CDCDCD"/>
              </a:solidFill>
              <a:ln>
                <a:noFill/>
              </a:ln>
              <a:effectLst/>
            </c:spPr>
            <c:extLst>
              <c:ext xmlns:c16="http://schemas.microsoft.com/office/drawing/2014/chart" uri="{C3380CC4-5D6E-409C-BE32-E72D297353CC}">
                <c16:uniqueId val="{00000003-D312-47A0-8DA3-AB1A3A175247}"/>
              </c:ext>
            </c:extLst>
          </c:dPt>
          <c:dPt>
            <c:idx val="4"/>
            <c:invertIfNegative val="0"/>
            <c:bubble3D val="0"/>
            <c:spPr>
              <a:solidFill>
                <a:srgbClr val="58585A">
                  <a:alpha val="50196"/>
                </a:srgbClr>
              </a:solidFill>
              <a:ln>
                <a:noFill/>
              </a:ln>
              <a:effectLst/>
            </c:spPr>
            <c:extLst>
              <c:ext xmlns:c16="http://schemas.microsoft.com/office/drawing/2014/chart" uri="{C3380CC4-5D6E-409C-BE32-E72D297353CC}">
                <c16:uniqueId val="{00000005-D312-47A0-8DA3-AB1A3A175247}"/>
              </c:ext>
            </c:extLst>
          </c:dPt>
          <c:dPt>
            <c:idx val="5"/>
            <c:invertIfNegative val="0"/>
            <c:bubble3D val="0"/>
            <c:spPr>
              <a:solidFill>
                <a:srgbClr val="58585A">
                  <a:alpha val="30196"/>
                </a:srgbClr>
              </a:solidFill>
              <a:ln>
                <a:noFill/>
              </a:ln>
              <a:effectLst/>
            </c:spPr>
            <c:extLst>
              <c:ext xmlns:c16="http://schemas.microsoft.com/office/drawing/2014/chart" uri="{C3380CC4-5D6E-409C-BE32-E72D297353CC}">
                <c16:uniqueId val="{00000007-D312-47A0-8DA3-AB1A3A175247}"/>
              </c:ext>
            </c:extLst>
          </c:dPt>
          <c:dLbls>
            <c:dLbl>
              <c:idx val="1"/>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D312-47A0-8DA3-AB1A3A175247}"/>
                </c:ext>
              </c:extLst>
            </c:dLbl>
            <c:dLbl>
              <c:idx val="2"/>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D312-47A0-8DA3-AB1A3A175247}"/>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D312-47A0-8DA3-AB1A3A175247}"/>
                </c:ext>
              </c:extLst>
            </c:dLbl>
            <c:dLbl>
              <c:idx val="5"/>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D312-47A0-8DA3-AB1A3A175247}"/>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Transportation!$T$14:$Y$15</c:f>
              <c:multiLvlStrCache>
                <c:ptCount val="6"/>
                <c:lvl>
                  <c:pt idx="0">
                    <c:v>Health care</c:v>
                  </c:pt>
                  <c:pt idx="1">
                    <c:v>Markets/ shopping</c:v>
                  </c:pt>
                  <c:pt idx="2">
                    <c:v>Childrens education; work</c:v>
                  </c:pt>
                  <c:pt idx="3">
                    <c:v>Work</c:v>
                  </c:pt>
                  <c:pt idx="4">
                    <c:v>Health care; markets/shopping</c:v>
                  </c:pt>
                  <c:pt idx="5">
                    <c:v>Own education</c:v>
                  </c:pt>
                </c:lvl>
                <c:lvl>
                  <c:pt idx="0">
                    <c:v>Women</c:v>
                  </c:pt>
                  <c:pt idx="3">
                    <c:v>Men</c:v>
                  </c:pt>
                </c:lvl>
              </c:multiLvlStrCache>
            </c:multiLvlStrRef>
          </c:cat>
          <c:val>
            <c:numRef>
              <c:f>Transportation!$T$16:$Y$16</c:f>
              <c:numCache>
                <c:formatCode>###0%</c:formatCode>
                <c:ptCount val="6"/>
                <c:pt idx="0">
                  <c:v>0.44625980155338302</c:v>
                </c:pt>
                <c:pt idx="1">
                  <c:v>0.21145477977288599</c:v>
                </c:pt>
                <c:pt idx="2">
                  <c:v>8.7989074612417895E-2</c:v>
                </c:pt>
                <c:pt idx="3">
                  <c:v>0.66567222811410498</c:v>
                </c:pt>
                <c:pt idx="4">
                  <c:v>0.11088183678038301</c:v>
                </c:pt>
                <c:pt idx="5">
                  <c:v>4.5018843835351902E-2</c:v>
                </c:pt>
              </c:numCache>
            </c:numRef>
          </c:val>
          <c:extLst>
            <c:ext xmlns:c16="http://schemas.microsoft.com/office/drawing/2014/chart" uri="{C3380CC4-5D6E-409C-BE32-E72D297353CC}">
              <c16:uniqueId val="{00000008-D312-47A0-8DA3-AB1A3A175247}"/>
            </c:ext>
          </c:extLst>
        </c:ser>
        <c:dLbls>
          <c:dLblPos val="ctr"/>
          <c:showLegendKey val="0"/>
          <c:showVal val="1"/>
          <c:showCatName val="0"/>
          <c:showSerName val="0"/>
          <c:showPercent val="0"/>
          <c:showBubbleSize val="0"/>
        </c:dLbls>
        <c:gapWidth val="40"/>
        <c:axId val="1738698144"/>
        <c:axId val="1738707936"/>
      </c:barChart>
      <c:catAx>
        <c:axId val="1738698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707936"/>
        <c:crosses val="autoZero"/>
        <c:auto val="1"/>
        <c:lblAlgn val="ctr"/>
        <c:lblOffset val="100"/>
        <c:noMultiLvlLbl val="0"/>
      </c:catAx>
      <c:valAx>
        <c:axId val="1738707936"/>
        <c:scaling>
          <c:orientation val="minMax"/>
        </c:scaling>
        <c:delete val="1"/>
        <c:axPos val="t"/>
        <c:numFmt formatCode="###0%" sourceLinked="1"/>
        <c:majorTickMark val="none"/>
        <c:minorTickMark val="none"/>
        <c:tickLblPos val="nextTo"/>
        <c:crossAx val="173869814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ysClr val="windowText" lastClr="000000"/>
                </a:solidFill>
                <a:latin typeface="Arial Narrow" panose="020B0606020202030204" pitchFamily="34" charset="0"/>
                <a:ea typeface="+mn-ea"/>
                <a:cs typeface="+mn-cs"/>
              </a:defRPr>
            </a:pPr>
            <a:r>
              <a:rPr lang="en-GB" sz="1400" b="1" i="1" dirty="0"/>
              <a:t>Most </a:t>
            </a:r>
            <a:r>
              <a:rPr lang="en-GB" sz="1600" b="1" i="1" dirty="0"/>
              <a:t>frequently</a:t>
            </a:r>
            <a:r>
              <a:rPr lang="en-GB" sz="1400" b="1" i="1" dirty="0"/>
              <a:t> used</a:t>
            </a:r>
            <a:r>
              <a:rPr lang="en-GB" sz="1400" b="1" i="1" baseline="0" dirty="0"/>
              <a:t> means of transportation</a:t>
            </a:r>
            <a:endParaRPr lang="en-GB" sz="1400" b="1" i="1" dirty="0"/>
          </a:p>
        </c:rich>
      </c:tx>
      <c:layout>
        <c:manualLayout>
          <c:xMode val="edge"/>
          <c:yMode val="edge"/>
          <c:x val="0.16205555555555601"/>
          <c:y val="5.9444405438929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305292650918635"/>
          <c:y val="8.10687511214086E-2"/>
          <c:w val="0.43906178394367401"/>
          <c:h val="0.78563481339980401"/>
        </c:manualLayout>
      </c:layout>
      <c:doughnutChart>
        <c:varyColors val="1"/>
        <c:ser>
          <c:idx val="1"/>
          <c:order val="1"/>
          <c:tx>
            <c:strRef>
              <c:f>Transportation!$D$86</c:f>
              <c:strCache>
                <c:ptCount val="1"/>
                <c:pt idx="0">
                  <c:v>Column N %</c:v>
                </c:pt>
              </c:strCache>
            </c:strRef>
          </c:tx>
          <c:dPt>
            <c:idx val="0"/>
            <c:bubble3D val="0"/>
            <c:spPr>
              <a:solidFill>
                <a:srgbClr val="EE5859">
                  <a:alpha val="50000"/>
                </a:srgbClr>
              </a:solidFill>
              <a:ln w="19050">
                <a:solidFill>
                  <a:schemeClr val="lt1"/>
                </a:solidFill>
              </a:ln>
              <a:effectLst/>
            </c:spPr>
            <c:extLst>
              <c:ext xmlns:c16="http://schemas.microsoft.com/office/drawing/2014/chart" uri="{C3380CC4-5D6E-409C-BE32-E72D297353CC}">
                <c16:uniqueId val="{00000001-CFFE-42CD-A00B-7DED3C43B765}"/>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77F2-4633-9D4D-4D68D76452FA}"/>
              </c:ext>
            </c:extLst>
          </c:dPt>
          <c:dPt>
            <c:idx val="2"/>
            <c:bubble3D val="0"/>
            <c:spPr>
              <a:solidFill>
                <a:srgbClr val="58585A">
                  <a:alpha val="50000"/>
                </a:srgbClr>
              </a:solidFill>
              <a:ln w="19050">
                <a:solidFill>
                  <a:schemeClr val="lt1"/>
                </a:solidFill>
              </a:ln>
              <a:effectLst/>
            </c:spPr>
            <c:extLst>
              <c:ext xmlns:c16="http://schemas.microsoft.com/office/drawing/2014/chart" uri="{C3380CC4-5D6E-409C-BE32-E72D297353CC}">
                <c16:uniqueId val="{00000005-CFFE-42CD-A00B-7DED3C43B765}"/>
              </c:ext>
            </c:extLst>
          </c:dPt>
          <c:dPt>
            <c:idx val="3"/>
            <c:bubble3D val="0"/>
            <c:spPr>
              <a:solidFill>
                <a:srgbClr val="58585A">
                  <a:alpha val="30000"/>
                </a:srgbClr>
              </a:solidFill>
              <a:ln w="19050">
                <a:solidFill>
                  <a:schemeClr val="lt1"/>
                </a:solidFill>
              </a:ln>
              <a:effectLst/>
            </c:spPr>
            <c:extLst>
              <c:ext xmlns:c16="http://schemas.microsoft.com/office/drawing/2014/chart" uri="{C3380CC4-5D6E-409C-BE32-E72D297353CC}">
                <c16:uniqueId val="{00000007-CFFE-42CD-A00B-7DED3C43B765}"/>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Transportation!$B$87:$B$93</c:f>
              <c:strCache>
                <c:ptCount val="4"/>
                <c:pt idx="0">
                  <c:v>Own/family car</c:v>
                </c:pt>
                <c:pt idx="1">
                  <c:v>Bus</c:v>
                </c:pt>
                <c:pt idx="2">
                  <c:v>Taxi</c:v>
                </c:pt>
                <c:pt idx="3">
                  <c:v>Walking</c:v>
                </c:pt>
              </c:strCache>
              <c:extLst/>
            </c:strRef>
          </c:cat>
          <c:val>
            <c:numRef>
              <c:f>Transportation!$D$87:$D$93</c:f>
              <c:numCache>
                <c:formatCode>0%</c:formatCode>
                <c:ptCount val="4"/>
                <c:pt idx="0">
                  <c:v>0.52400000000000002</c:v>
                </c:pt>
                <c:pt idx="1">
                  <c:v>0.20899999999999999</c:v>
                </c:pt>
                <c:pt idx="2">
                  <c:v>0.129</c:v>
                </c:pt>
                <c:pt idx="3">
                  <c:v>0.121</c:v>
                </c:pt>
              </c:numCache>
              <c:extLst/>
            </c:numRef>
          </c:val>
          <c:extLst>
            <c:ext xmlns:c16="http://schemas.microsoft.com/office/drawing/2014/chart" uri="{C3380CC4-5D6E-409C-BE32-E72D297353CC}">
              <c16:uniqueId val="{00000008-CFFE-42CD-A00B-7DED3C43B765}"/>
            </c:ext>
          </c:extLst>
        </c:ser>
        <c:dLbls>
          <c:showLegendKey val="0"/>
          <c:showVal val="1"/>
          <c:showCatName val="0"/>
          <c:showSerName val="0"/>
          <c:showPercent val="0"/>
          <c:showBubbleSize val="0"/>
          <c:showLeaderLines val="1"/>
        </c:dLbls>
        <c:firstSliceAng val="360"/>
        <c:holeSize val="40"/>
        <c:extLst>
          <c:ext xmlns:c15="http://schemas.microsoft.com/office/drawing/2012/chart" uri="{02D57815-91ED-43cb-92C2-25804820EDAC}">
            <c15:filteredPieSeries>
              <c15:ser>
                <c:idx val="0"/>
                <c:order val="0"/>
                <c:tx>
                  <c:strRef>
                    <c:extLst>
                      <c:ext uri="{02D57815-91ED-43cb-92C2-25804820EDAC}">
                        <c15:formulaRef>
                          <c15:sqref>Transportation!$C$86</c15:sqref>
                        </c15:formulaRef>
                      </c:ext>
                    </c:extLst>
                    <c:strCache>
                      <c:ptCount val="1"/>
                      <c:pt idx="0">
                        <c:v>Count</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A-CFFE-42CD-A00B-7DED3C43B765}"/>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13-CFFE-42CD-A00B-7DED3C43B765}"/>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E-CFFE-42CD-A00B-7DED3C43B765}"/>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10-CFFE-42CD-A00B-7DED3C43B76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Transportation!$B$87:$B$93</c15:sqref>
                        </c15:formulaRef>
                      </c:ext>
                    </c:extLst>
                    <c:strCache>
                      <c:ptCount val="4"/>
                      <c:pt idx="0">
                        <c:v>Own/family car</c:v>
                      </c:pt>
                      <c:pt idx="1">
                        <c:v>Bus</c:v>
                      </c:pt>
                      <c:pt idx="2">
                        <c:v>Taxi</c:v>
                      </c:pt>
                      <c:pt idx="3">
                        <c:v>Walking</c:v>
                      </c:pt>
                    </c:strCache>
                  </c:strRef>
                </c:cat>
                <c:val>
                  <c:numRef>
                    <c:extLst>
                      <c:ext uri="{02D57815-91ED-43cb-92C2-25804820EDAC}">
                        <c15:formulaRef>
                          <c15:sqref>Transportation!$C$87:$C$93</c15:sqref>
                        </c15:formulaRef>
                      </c:ext>
                    </c:extLst>
                    <c:numCache>
                      <c:formatCode>General</c:formatCode>
                      <c:ptCount val="4"/>
                      <c:pt idx="0">
                        <c:v>911</c:v>
                      </c:pt>
                      <c:pt idx="1">
                        <c:v>363</c:v>
                      </c:pt>
                      <c:pt idx="2">
                        <c:v>224</c:v>
                      </c:pt>
                      <c:pt idx="3">
                        <c:v>211</c:v>
                      </c:pt>
                    </c:numCache>
                  </c:numRef>
                </c:val>
                <c:extLst>
                  <c:ext xmlns:c16="http://schemas.microsoft.com/office/drawing/2014/chart" uri="{C3380CC4-5D6E-409C-BE32-E72D297353CC}">
                    <c16:uniqueId val="{00000011-CFFE-42CD-A00B-7DED3C43B765}"/>
                  </c:ext>
                </c:extLst>
              </c15:ser>
            </c15:filteredPieSeries>
          </c:ext>
        </c:extLst>
      </c:doughnutChart>
      <c:spPr>
        <a:noFill/>
        <a:ln>
          <a:noFill/>
        </a:ln>
        <a:effectLst/>
      </c:spPr>
    </c:plotArea>
    <c:legend>
      <c:legendPos val="b"/>
      <c:layout>
        <c:manualLayout>
          <c:xMode val="edge"/>
          <c:yMode val="edge"/>
          <c:x val="0.13065846848825199"/>
          <c:y val="0.85107749689183598"/>
          <c:w val="0.77586765797701596"/>
          <c:h val="0.11422158492169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GB" b="1" dirty="0"/>
              <a:t>% reporting to have used public buses in the past six months</a:t>
            </a:r>
          </a:p>
        </c:rich>
      </c:tx>
      <c:layout>
        <c:manualLayout>
          <c:xMode val="edge"/>
          <c:yMode val="edge"/>
          <c:x val="0.19731933508311461"/>
          <c:y val="5.55555555555555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bar"/>
        <c:grouping val="percentStacked"/>
        <c:varyColors val="0"/>
        <c:ser>
          <c:idx val="0"/>
          <c:order val="0"/>
          <c:tx>
            <c:strRef>
              <c:f>'[Chart in Microsoft PowerPoint]Transportation'!$C$29</c:f>
              <c:strCache>
                <c:ptCount val="1"/>
                <c:pt idx="0">
                  <c:v>No</c:v>
                </c:pt>
              </c:strCache>
            </c:strRef>
          </c:tx>
          <c:spPr>
            <a:solidFill>
              <a:srgbClr val="EE5859"/>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PowerPoint]Transportation'!$B$30:$B$31</c:f>
              <c:strCache>
                <c:ptCount val="2"/>
                <c:pt idx="0">
                  <c:v>Men</c:v>
                </c:pt>
                <c:pt idx="1">
                  <c:v>Women</c:v>
                </c:pt>
              </c:strCache>
            </c:strRef>
          </c:cat>
          <c:val>
            <c:numRef>
              <c:f>'[Chart in Microsoft PowerPoint]Transportation'!$C$30:$C$31</c:f>
              <c:numCache>
                <c:formatCode>###0%</c:formatCode>
                <c:ptCount val="2"/>
                <c:pt idx="0">
                  <c:v>0.65782630521846397</c:v>
                </c:pt>
                <c:pt idx="1">
                  <c:v>0.52333647480842127</c:v>
                </c:pt>
              </c:numCache>
            </c:numRef>
          </c:val>
          <c:extLst>
            <c:ext xmlns:c16="http://schemas.microsoft.com/office/drawing/2014/chart" uri="{C3380CC4-5D6E-409C-BE32-E72D297353CC}">
              <c16:uniqueId val="{00000000-35AC-4B7F-A9FC-2B498D9983D0}"/>
            </c:ext>
          </c:extLst>
        </c:ser>
        <c:ser>
          <c:idx val="1"/>
          <c:order val="1"/>
          <c:tx>
            <c:strRef>
              <c:f>'[Chart in Microsoft PowerPoint]Transportation'!$D$29</c:f>
              <c:strCache>
                <c:ptCount val="1"/>
                <c:pt idx="0">
                  <c:v>Yes</c:v>
                </c:pt>
              </c:strCache>
            </c:strRef>
          </c:tx>
          <c:spPr>
            <a:solidFill>
              <a:srgbClr val="58585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PowerPoint]Transportation'!$B$30:$B$31</c:f>
              <c:strCache>
                <c:ptCount val="2"/>
                <c:pt idx="0">
                  <c:v>Men</c:v>
                </c:pt>
                <c:pt idx="1">
                  <c:v>Women</c:v>
                </c:pt>
              </c:strCache>
            </c:strRef>
          </c:cat>
          <c:val>
            <c:numRef>
              <c:f>'[Chart in Microsoft PowerPoint]Transportation'!$D$30:$D$31</c:f>
              <c:numCache>
                <c:formatCode>###0%</c:formatCode>
                <c:ptCount val="2"/>
                <c:pt idx="0">
                  <c:v>0.34217369478153359</c:v>
                </c:pt>
                <c:pt idx="1">
                  <c:v>0.47666352519157484</c:v>
                </c:pt>
              </c:numCache>
            </c:numRef>
          </c:val>
          <c:extLst>
            <c:ext xmlns:c16="http://schemas.microsoft.com/office/drawing/2014/chart" uri="{C3380CC4-5D6E-409C-BE32-E72D297353CC}">
              <c16:uniqueId val="{00000001-35AC-4B7F-A9FC-2B498D9983D0}"/>
            </c:ext>
          </c:extLst>
        </c:ser>
        <c:dLbls>
          <c:showLegendKey val="0"/>
          <c:showVal val="0"/>
          <c:showCatName val="0"/>
          <c:showSerName val="0"/>
          <c:showPercent val="0"/>
          <c:showBubbleSize val="0"/>
        </c:dLbls>
        <c:gapWidth val="50"/>
        <c:overlap val="100"/>
        <c:axId val="1643169296"/>
        <c:axId val="1643179088"/>
      </c:barChart>
      <c:catAx>
        <c:axId val="164316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643179088"/>
        <c:crosses val="autoZero"/>
        <c:auto val="1"/>
        <c:lblAlgn val="ctr"/>
        <c:lblOffset val="100"/>
        <c:noMultiLvlLbl val="0"/>
      </c:catAx>
      <c:valAx>
        <c:axId val="1643179088"/>
        <c:scaling>
          <c:orientation val="minMax"/>
        </c:scaling>
        <c:delete val="1"/>
        <c:axPos val="b"/>
        <c:numFmt formatCode="0%" sourceLinked="1"/>
        <c:majorTickMark val="none"/>
        <c:minorTickMark val="none"/>
        <c:tickLblPos val="nextTo"/>
        <c:crossAx val="164316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Arial Narrow" panose="020B0606020202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baseline="0" dirty="0"/>
              <a:t>Reported reasons for not using public transportation, by governorate</a:t>
            </a:r>
            <a:endParaRPr lang="en-GB" sz="1600" b="1" i="1" dirty="0"/>
          </a:p>
        </c:rich>
      </c:tx>
      <c:layout>
        <c:manualLayout>
          <c:xMode val="edge"/>
          <c:yMode val="edge"/>
          <c:x val="0.103717556428644"/>
          <c:y val="4.8448588740442299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1.8069459000397501E-2"/>
          <c:y val="0.1512608371071"/>
          <c:w val="0.84718900398011798"/>
          <c:h val="0.70575889681595105"/>
        </c:manualLayout>
      </c:layout>
      <c:barChart>
        <c:barDir val="col"/>
        <c:grouping val="clustered"/>
        <c:varyColors val="0"/>
        <c:ser>
          <c:idx val="0"/>
          <c:order val="0"/>
          <c:tx>
            <c:strRef>
              <c:f>Transportation!$J$77</c:f>
              <c:strCache>
                <c:ptCount val="1"/>
                <c:pt idx="0">
                  <c:v>Zarqa</c:v>
                </c:pt>
              </c:strCache>
            </c:strRef>
          </c:tx>
          <c:spPr>
            <a:solidFill>
              <a:srgbClr val="EE5858"/>
            </a:solidFill>
            <a:ln>
              <a:noFill/>
            </a:ln>
            <a:effectLst/>
          </c:spPr>
          <c:invertIfNegative val="0"/>
          <c:dPt>
            <c:idx val="1"/>
            <c:invertIfNegative val="0"/>
            <c:bubble3D val="0"/>
            <c:spPr>
              <a:solidFill>
                <a:srgbClr val="EE5858"/>
              </a:solidFill>
              <a:ln>
                <a:noFill/>
              </a:ln>
              <a:effectLst/>
            </c:spPr>
            <c:extLst>
              <c:ext xmlns:c16="http://schemas.microsoft.com/office/drawing/2014/chart" uri="{C3380CC4-5D6E-409C-BE32-E72D297353CC}">
                <c16:uniqueId val="{00000001-4255-4CC3-A43B-0403407A1728}"/>
              </c:ext>
            </c:extLst>
          </c:dPt>
          <c:dPt>
            <c:idx val="2"/>
            <c:invertIfNegative val="0"/>
            <c:bubble3D val="0"/>
            <c:spPr>
              <a:solidFill>
                <a:srgbClr val="EE5858">
                  <a:alpha val="30196"/>
                </a:srgbClr>
              </a:solidFill>
              <a:ln>
                <a:noFill/>
              </a:ln>
              <a:effectLst/>
            </c:spPr>
            <c:extLst>
              <c:ext xmlns:c16="http://schemas.microsoft.com/office/drawing/2014/chart" uri="{C3380CC4-5D6E-409C-BE32-E72D297353CC}">
                <c16:uniqueId val="{00000003-4255-4CC3-A43B-0403407A1728}"/>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5-4255-4CC3-A43B-0403407A1728}"/>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7-4255-4CC3-A43B-0403407A1728}"/>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Transportation!$K$76:$L$76</c:f>
              <c:strCache>
                <c:ptCount val="2"/>
                <c:pt idx="0">
                  <c:v>There is no public transportation/bus service in my area</c:v>
                </c:pt>
                <c:pt idx="1">
                  <c:v>No need to use public transport/have access to a car</c:v>
                </c:pt>
              </c:strCache>
            </c:strRef>
          </c:cat>
          <c:val>
            <c:numRef>
              <c:f>Transportation!$K$77:$L$77</c:f>
              <c:numCache>
                <c:formatCode>0%</c:formatCode>
                <c:ptCount val="2"/>
                <c:pt idx="0">
                  <c:v>0.7</c:v>
                </c:pt>
                <c:pt idx="1">
                  <c:v>0.23</c:v>
                </c:pt>
              </c:numCache>
            </c:numRef>
          </c:val>
          <c:extLst>
            <c:ext xmlns:c16="http://schemas.microsoft.com/office/drawing/2014/chart" uri="{C3380CC4-5D6E-409C-BE32-E72D297353CC}">
              <c16:uniqueId val="{00000008-4255-4CC3-A43B-0403407A1728}"/>
            </c:ext>
          </c:extLst>
        </c:ser>
        <c:ser>
          <c:idx val="1"/>
          <c:order val="1"/>
          <c:tx>
            <c:strRef>
              <c:f>Transportation!$J$78</c:f>
              <c:strCache>
                <c:ptCount val="1"/>
                <c:pt idx="0">
                  <c:v>Irbid</c:v>
                </c:pt>
              </c:strCache>
            </c:strRef>
          </c:tx>
          <c:spPr>
            <a:solidFill>
              <a:srgbClr val="EE5858">
                <a:alpha val="50196"/>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Transportation!$K$76:$L$76</c:f>
              <c:strCache>
                <c:ptCount val="2"/>
                <c:pt idx="0">
                  <c:v>There is no public transportation/bus service in my area</c:v>
                </c:pt>
                <c:pt idx="1">
                  <c:v>No need to use public transport/have access to a car</c:v>
                </c:pt>
              </c:strCache>
            </c:strRef>
          </c:cat>
          <c:val>
            <c:numRef>
              <c:f>Transportation!$K$78:$L$78</c:f>
              <c:numCache>
                <c:formatCode>0%</c:formatCode>
                <c:ptCount val="2"/>
                <c:pt idx="0">
                  <c:v>0.34</c:v>
                </c:pt>
                <c:pt idx="1">
                  <c:v>0.53</c:v>
                </c:pt>
              </c:numCache>
            </c:numRef>
          </c:val>
          <c:extLst>
            <c:ext xmlns:c16="http://schemas.microsoft.com/office/drawing/2014/chart" uri="{C3380CC4-5D6E-409C-BE32-E72D297353CC}">
              <c16:uniqueId val="{00000009-4255-4CC3-A43B-0403407A1728}"/>
            </c:ext>
          </c:extLst>
        </c:ser>
        <c:dLbls>
          <c:dLblPos val="ctr"/>
          <c:showLegendKey val="0"/>
          <c:showVal val="1"/>
          <c:showCatName val="0"/>
          <c:showSerName val="0"/>
          <c:showPercent val="0"/>
          <c:showBubbleSize val="0"/>
        </c:dLbls>
        <c:gapWidth val="90"/>
        <c:overlap val="-27"/>
        <c:axId val="626159376"/>
        <c:axId val="626159936"/>
      </c:barChart>
      <c:catAx>
        <c:axId val="62615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626159936"/>
        <c:crosses val="autoZero"/>
        <c:auto val="1"/>
        <c:lblAlgn val="ctr"/>
        <c:lblOffset val="100"/>
        <c:noMultiLvlLbl val="0"/>
      </c:catAx>
      <c:valAx>
        <c:axId val="626159936"/>
        <c:scaling>
          <c:orientation val="minMax"/>
          <c:max val="0.75"/>
        </c:scaling>
        <c:delete val="1"/>
        <c:axPos val="l"/>
        <c:numFmt formatCode="0%" sourceLinked="1"/>
        <c:majorTickMark val="none"/>
        <c:minorTickMark val="none"/>
        <c:tickLblPos val="nextTo"/>
        <c:crossAx val="626159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Narrow" panose="020B0606020202030204" pitchFamily="34" charset="0"/>
                <a:ea typeface="+mn-ea"/>
                <a:cs typeface="+mn-cs"/>
              </a:defRPr>
            </a:pPr>
            <a:r>
              <a:rPr lang="en-GB" sz="1600" b="1" i="1" baseline="0" dirty="0">
                <a:effectLst/>
              </a:rPr>
              <a:t>% women reporting to be facing challenges accessing basic services</a:t>
            </a:r>
            <a:endParaRPr lang="en-US" sz="16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c:rich>
      </c:tx>
      <c:layout>
        <c:manualLayout>
          <c:xMode val="edge"/>
          <c:yMode val="edge"/>
          <c:x val="0.157068340770601"/>
          <c:y val="3.0149801521964299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43668673106943401"/>
          <c:y val="0.12698463067518501"/>
          <c:w val="0.49290513544561299"/>
          <c:h val="0.86996874644505795"/>
        </c:manualLayout>
      </c:layout>
      <c:barChart>
        <c:barDir val="bar"/>
        <c:grouping val="clustered"/>
        <c:varyColors val="0"/>
        <c:ser>
          <c:idx val="0"/>
          <c:order val="0"/>
          <c:spPr>
            <a:solidFill>
              <a:srgbClr val="EE58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Sheet1!$A$1:$A$10</c:f>
              <c:strCache>
                <c:ptCount val="10"/>
                <c:pt idx="0">
                  <c:v>Al Saro, Al Kfarat, Al Shoulah </c:v>
                </c:pt>
                <c:pt idx="1">
                  <c:v>Altaybah Aljdedah, Khalid Bin Alwaleed, Al Wasatyah </c:v>
                </c:pt>
                <c:pt idx="2">
                  <c:v>Al Azraq Al Jadeeda, Al Halabat, Al Dlail</c:v>
                </c:pt>
                <c:pt idx="3">
                  <c:v>Ramtha, Irbid</c:v>
                </c:pt>
                <c:pt idx="4">
                  <c:v>Al Rusayfah, Al Zarqa</c:v>
                </c:pt>
                <c:pt idx="5">
                  <c:v>Al Hashemiah Al Jadeeda, Berean Al Jadeeda </c:v>
                </c:pt>
                <c:pt idx="6">
                  <c:v>Borqosh, Al Mazar</c:v>
                </c:pt>
                <c:pt idx="7">
                  <c:v>Shrhabeal Bin Hasnah, Moath bin Jabal, Tabaqet Fahel</c:v>
                </c:pt>
                <c:pt idx="8">
                  <c:v>West Irbid, Dair Abi Said, Rabyet Al Korah</c:v>
                </c:pt>
                <c:pt idx="9">
                  <c:v>Al Yarmouk Al Jadedah, Sahel Horan</c:v>
                </c:pt>
              </c:strCache>
            </c:strRef>
          </c:cat>
          <c:val>
            <c:numRef>
              <c:f>Sheet1!$B$1:$B$10</c:f>
              <c:numCache>
                <c:formatCode>0%</c:formatCode>
                <c:ptCount val="10"/>
                <c:pt idx="0">
                  <c:v>0.28869135185128603</c:v>
                </c:pt>
                <c:pt idx="1">
                  <c:v>0.33995001169219002</c:v>
                </c:pt>
                <c:pt idx="2">
                  <c:v>0.37921693798692202</c:v>
                </c:pt>
                <c:pt idx="3">
                  <c:v>0.38617291368175199</c:v>
                </c:pt>
                <c:pt idx="4">
                  <c:v>0.417698274930622</c:v>
                </c:pt>
                <c:pt idx="5">
                  <c:v>0.41980488195721799</c:v>
                </c:pt>
                <c:pt idx="6">
                  <c:v>0.49146650806848402</c:v>
                </c:pt>
                <c:pt idx="7">
                  <c:v>0.51300739587912403</c:v>
                </c:pt>
                <c:pt idx="8">
                  <c:v>0.56056794049772896</c:v>
                </c:pt>
                <c:pt idx="9">
                  <c:v>0.56255290333502705</c:v>
                </c:pt>
              </c:numCache>
            </c:numRef>
          </c:val>
          <c:extLst>
            <c:ext xmlns:c16="http://schemas.microsoft.com/office/drawing/2014/chart" uri="{C3380CC4-5D6E-409C-BE32-E72D297353CC}">
              <c16:uniqueId val="{00000000-58C7-4002-8D95-CDF81FBE30BE}"/>
            </c:ext>
          </c:extLst>
        </c:ser>
        <c:dLbls>
          <c:dLblPos val="ctr"/>
          <c:showLegendKey val="0"/>
          <c:showVal val="1"/>
          <c:showCatName val="0"/>
          <c:showSerName val="0"/>
          <c:showPercent val="0"/>
          <c:showBubbleSize val="0"/>
        </c:dLbls>
        <c:gapWidth val="40"/>
        <c:axId val="1734473488"/>
        <c:axId val="1734471312"/>
      </c:barChart>
      <c:catAx>
        <c:axId val="173447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Narrow" panose="020B0606020202030204" pitchFamily="34" charset="0"/>
                <a:ea typeface="+mn-ea"/>
                <a:cs typeface="+mn-cs"/>
              </a:defRPr>
            </a:pPr>
            <a:endParaRPr lang="en-US"/>
          </a:p>
        </c:txPr>
        <c:crossAx val="1734471312"/>
        <c:crosses val="autoZero"/>
        <c:auto val="1"/>
        <c:lblAlgn val="ctr"/>
        <c:lblOffset val="100"/>
        <c:noMultiLvlLbl val="0"/>
      </c:catAx>
      <c:valAx>
        <c:axId val="1734471312"/>
        <c:scaling>
          <c:orientation val="minMax"/>
          <c:max val="0.55000000000000004"/>
          <c:min val="0"/>
        </c:scaling>
        <c:delete val="1"/>
        <c:axPos val="b"/>
        <c:numFmt formatCode="0%" sourceLinked="1"/>
        <c:majorTickMark val="none"/>
        <c:minorTickMark val="none"/>
        <c:tickLblPos val="nextTo"/>
        <c:crossAx val="173447348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 lastClr="FFFFFF"/>
      </a:solid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a:t>Perceptions of women's use of public buses</a:t>
            </a:r>
          </a:p>
        </c:rich>
      </c:tx>
      <c:layout>
        <c:manualLayout>
          <c:xMode val="edge"/>
          <c:yMode val="edge"/>
          <c:x val="0.22139892240692499"/>
          <c:y val="0.11691136737509999"/>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Transportation!$B$54</c:f>
              <c:strCache>
                <c:ptCount val="1"/>
                <c:pt idx="0">
                  <c:v>Women</c:v>
                </c:pt>
              </c:strCache>
            </c:strRef>
          </c:tx>
          <c:spPr>
            <a:solidFill>
              <a:srgbClr val="EE5858"/>
            </a:solidFill>
            <a:ln>
              <a:noFill/>
            </a:ln>
            <a:effectLst/>
          </c:spPr>
          <c:invertIfNegative val="0"/>
          <c:dPt>
            <c:idx val="1"/>
            <c:invertIfNegative val="0"/>
            <c:bubble3D val="0"/>
            <c:spPr>
              <a:solidFill>
                <a:srgbClr val="EE5858"/>
              </a:solidFill>
              <a:ln>
                <a:noFill/>
              </a:ln>
              <a:effectLst/>
            </c:spPr>
            <c:extLst>
              <c:ext xmlns:c16="http://schemas.microsoft.com/office/drawing/2014/chart" uri="{C3380CC4-5D6E-409C-BE32-E72D297353CC}">
                <c16:uniqueId val="{00000001-6684-4C19-B4C7-6B33971B987B}"/>
              </c:ext>
            </c:extLst>
          </c:dPt>
          <c:dPt>
            <c:idx val="2"/>
            <c:invertIfNegative val="0"/>
            <c:bubble3D val="0"/>
            <c:spPr>
              <a:solidFill>
                <a:srgbClr val="EE5858"/>
              </a:solidFill>
              <a:ln>
                <a:noFill/>
              </a:ln>
              <a:effectLst/>
            </c:spPr>
            <c:extLst>
              <c:ext xmlns:c16="http://schemas.microsoft.com/office/drawing/2014/chart" uri="{C3380CC4-5D6E-409C-BE32-E72D297353CC}">
                <c16:uniqueId val="{00000003-6684-4C19-B4C7-6B33971B987B}"/>
              </c:ext>
            </c:extLst>
          </c:dPt>
          <c:dPt>
            <c:idx val="4"/>
            <c:invertIfNegative val="0"/>
            <c:bubble3D val="0"/>
            <c:spPr>
              <a:solidFill>
                <a:srgbClr val="EE5858"/>
              </a:solidFill>
              <a:ln>
                <a:noFill/>
              </a:ln>
              <a:effectLst/>
            </c:spPr>
            <c:extLst>
              <c:ext xmlns:c16="http://schemas.microsoft.com/office/drawing/2014/chart" uri="{C3380CC4-5D6E-409C-BE32-E72D297353CC}">
                <c16:uniqueId val="{00000005-6684-4C19-B4C7-6B33971B987B}"/>
              </c:ext>
            </c:extLst>
          </c:dPt>
          <c:dPt>
            <c:idx val="5"/>
            <c:invertIfNegative val="0"/>
            <c:bubble3D val="0"/>
            <c:spPr>
              <a:solidFill>
                <a:srgbClr val="EE5858"/>
              </a:solidFill>
              <a:ln>
                <a:noFill/>
              </a:ln>
              <a:effectLst/>
            </c:spPr>
            <c:extLst>
              <c:ext xmlns:c16="http://schemas.microsoft.com/office/drawing/2014/chart" uri="{C3380CC4-5D6E-409C-BE32-E72D297353CC}">
                <c16:uniqueId val="{00000007-6684-4C19-B4C7-6B33971B987B}"/>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Transportation!$C$53:$E$53</c:f>
              <c:strCache>
                <c:ptCount val="3"/>
                <c:pt idx="0">
                  <c:v>Buses are uncomfortable to use for women</c:v>
                </c:pt>
                <c:pt idx="1">
                  <c:v>Buses are unsafe to use for lone women</c:v>
                </c:pt>
                <c:pt idx="2">
                  <c:v>Buses should not be used by women</c:v>
                </c:pt>
              </c:strCache>
            </c:strRef>
          </c:cat>
          <c:val>
            <c:numRef>
              <c:f>Transportation!$C$54:$E$54</c:f>
              <c:numCache>
                <c:formatCode>0%</c:formatCode>
                <c:ptCount val="3"/>
                <c:pt idx="0">
                  <c:v>0.23</c:v>
                </c:pt>
                <c:pt idx="1">
                  <c:v>0.24</c:v>
                </c:pt>
                <c:pt idx="2">
                  <c:v>0.26</c:v>
                </c:pt>
              </c:numCache>
            </c:numRef>
          </c:val>
          <c:extLst>
            <c:ext xmlns:c16="http://schemas.microsoft.com/office/drawing/2014/chart" uri="{C3380CC4-5D6E-409C-BE32-E72D297353CC}">
              <c16:uniqueId val="{00000008-6684-4C19-B4C7-6B33971B987B}"/>
            </c:ext>
          </c:extLst>
        </c:ser>
        <c:ser>
          <c:idx val="1"/>
          <c:order val="1"/>
          <c:tx>
            <c:strRef>
              <c:f>Transportation!$B$55</c:f>
              <c:strCache>
                <c:ptCount val="1"/>
                <c:pt idx="0">
                  <c:v>Men</c:v>
                </c:pt>
              </c:strCache>
            </c:strRef>
          </c:tx>
          <c:spPr>
            <a:solidFill>
              <a:srgbClr val="EE5858">
                <a:alpha val="50196"/>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Transportation!$C$53:$E$53</c:f>
              <c:strCache>
                <c:ptCount val="3"/>
                <c:pt idx="0">
                  <c:v>Buses are uncomfortable to use for women</c:v>
                </c:pt>
                <c:pt idx="1">
                  <c:v>Buses are unsafe to use for lone women</c:v>
                </c:pt>
                <c:pt idx="2">
                  <c:v>Buses should not be used by women</c:v>
                </c:pt>
              </c:strCache>
            </c:strRef>
          </c:cat>
          <c:val>
            <c:numRef>
              <c:f>Transportation!$C$55:$E$55</c:f>
              <c:numCache>
                <c:formatCode>0%</c:formatCode>
                <c:ptCount val="3"/>
                <c:pt idx="0">
                  <c:v>0.4</c:v>
                </c:pt>
                <c:pt idx="1">
                  <c:v>0.39</c:v>
                </c:pt>
                <c:pt idx="2">
                  <c:v>0.47</c:v>
                </c:pt>
              </c:numCache>
            </c:numRef>
          </c:val>
          <c:extLst>
            <c:ext xmlns:c16="http://schemas.microsoft.com/office/drawing/2014/chart" uri="{C3380CC4-5D6E-409C-BE32-E72D297353CC}">
              <c16:uniqueId val="{00000009-6684-4C19-B4C7-6B33971B987B}"/>
            </c:ext>
          </c:extLst>
        </c:ser>
        <c:dLbls>
          <c:dLblPos val="ctr"/>
          <c:showLegendKey val="0"/>
          <c:showVal val="1"/>
          <c:showCatName val="0"/>
          <c:showSerName val="0"/>
          <c:showPercent val="0"/>
          <c:showBubbleSize val="0"/>
        </c:dLbls>
        <c:gapWidth val="70"/>
        <c:overlap val="-27"/>
        <c:axId val="1740084080"/>
        <c:axId val="1740075376"/>
      </c:barChart>
      <c:catAx>
        <c:axId val="174008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40075376"/>
        <c:crosses val="autoZero"/>
        <c:auto val="1"/>
        <c:lblAlgn val="ctr"/>
        <c:lblOffset val="100"/>
        <c:noMultiLvlLbl val="0"/>
      </c:catAx>
      <c:valAx>
        <c:axId val="1740075376"/>
        <c:scaling>
          <c:orientation val="minMax"/>
          <c:max val="0.55000000000000004"/>
          <c:min val="0"/>
        </c:scaling>
        <c:delete val="1"/>
        <c:axPos val="l"/>
        <c:numFmt formatCode="0%" sourceLinked="1"/>
        <c:majorTickMark val="out"/>
        <c:minorTickMark val="none"/>
        <c:tickLblPos val="nextTo"/>
        <c:crossAx val="17400840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a:t>Perceptions of women's use of taxis</a:t>
            </a:r>
          </a:p>
        </c:rich>
      </c:tx>
      <c:layout>
        <c:manualLayout>
          <c:xMode val="edge"/>
          <c:yMode val="edge"/>
          <c:x val="0.248386594074061"/>
          <c:y val="1.19694700209525E-4"/>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1.9113638860586299E-2"/>
          <c:y val="5.8531827044514102E-2"/>
          <c:w val="0.83405256893736801"/>
          <c:h val="0.69141363915515697"/>
        </c:manualLayout>
      </c:layout>
      <c:barChart>
        <c:barDir val="col"/>
        <c:grouping val="clustered"/>
        <c:varyColors val="0"/>
        <c:ser>
          <c:idx val="0"/>
          <c:order val="0"/>
          <c:tx>
            <c:strRef>
              <c:f>Transportation!$T$55</c:f>
              <c:strCache>
                <c:ptCount val="1"/>
                <c:pt idx="0">
                  <c:v>Women</c:v>
                </c:pt>
              </c:strCache>
            </c:strRef>
          </c:tx>
          <c:spPr>
            <a:solidFill>
              <a:srgbClr val="EE5858"/>
            </a:solidFill>
            <a:ln>
              <a:noFill/>
            </a:ln>
            <a:effectLst/>
          </c:spPr>
          <c:invertIfNegative val="0"/>
          <c:dPt>
            <c:idx val="1"/>
            <c:invertIfNegative val="0"/>
            <c:bubble3D val="0"/>
            <c:extLst>
              <c:ext xmlns:c16="http://schemas.microsoft.com/office/drawing/2014/chart" uri="{C3380CC4-5D6E-409C-BE32-E72D297353CC}">
                <c16:uniqueId val="{00000000-ED29-4460-92BA-C43D53346CA0}"/>
              </c:ext>
            </c:extLst>
          </c:dPt>
          <c:dPt>
            <c:idx val="2"/>
            <c:invertIfNegative val="0"/>
            <c:bubble3D val="0"/>
            <c:spPr>
              <a:solidFill>
                <a:srgbClr val="EE5858"/>
              </a:solidFill>
              <a:ln>
                <a:noFill/>
              </a:ln>
              <a:effectLst/>
            </c:spPr>
            <c:extLst>
              <c:ext xmlns:c16="http://schemas.microsoft.com/office/drawing/2014/chart" uri="{C3380CC4-5D6E-409C-BE32-E72D297353CC}">
                <c16:uniqueId val="{00000002-ED29-4460-92BA-C43D53346CA0}"/>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4-ED29-4460-92BA-C43D53346CA0}"/>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6-ED29-4460-92BA-C43D53346CA0}"/>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Transportation!$U$54:$W$54</c:f>
              <c:strCache>
                <c:ptCount val="3"/>
                <c:pt idx="0">
                  <c:v>Taxis are uncomfortable to use for women</c:v>
                </c:pt>
                <c:pt idx="1">
                  <c:v>Taxis are unsafe to use for lone women</c:v>
                </c:pt>
                <c:pt idx="2">
                  <c:v>Taxis should not be used by women</c:v>
                </c:pt>
              </c:strCache>
            </c:strRef>
          </c:cat>
          <c:val>
            <c:numRef>
              <c:f>Transportation!$U$55:$W$55</c:f>
              <c:numCache>
                <c:formatCode>0%</c:formatCode>
                <c:ptCount val="3"/>
                <c:pt idx="0">
                  <c:v>0.25</c:v>
                </c:pt>
                <c:pt idx="1">
                  <c:v>0.31</c:v>
                </c:pt>
                <c:pt idx="2">
                  <c:v>0.28000000000000003</c:v>
                </c:pt>
              </c:numCache>
            </c:numRef>
          </c:val>
          <c:extLst>
            <c:ext xmlns:c16="http://schemas.microsoft.com/office/drawing/2014/chart" uri="{C3380CC4-5D6E-409C-BE32-E72D297353CC}">
              <c16:uniqueId val="{00000007-ED29-4460-92BA-C43D53346CA0}"/>
            </c:ext>
          </c:extLst>
        </c:ser>
        <c:ser>
          <c:idx val="1"/>
          <c:order val="1"/>
          <c:tx>
            <c:strRef>
              <c:f>Transportation!$T$56</c:f>
              <c:strCache>
                <c:ptCount val="1"/>
                <c:pt idx="0">
                  <c:v>Men</c:v>
                </c:pt>
              </c:strCache>
            </c:strRef>
          </c:tx>
          <c:spPr>
            <a:solidFill>
              <a:srgbClr val="EE5858">
                <a:alpha val="50196"/>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Transportation!$U$54:$W$54</c:f>
              <c:strCache>
                <c:ptCount val="3"/>
                <c:pt idx="0">
                  <c:v>Taxis are uncomfortable to use for women</c:v>
                </c:pt>
                <c:pt idx="1">
                  <c:v>Taxis are unsafe to use for lone women</c:v>
                </c:pt>
                <c:pt idx="2">
                  <c:v>Taxis should not be used by women</c:v>
                </c:pt>
              </c:strCache>
            </c:strRef>
          </c:cat>
          <c:val>
            <c:numRef>
              <c:f>Transportation!$U$56:$W$56</c:f>
              <c:numCache>
                <c:formatCode>0%</c:formatCode>
                <c:ptCount val="3"/>
                <c:pt idx="0">
                  <c:v>0.36</c:v>
                </c:pt>
                <c:pt idx="1">
                  <c:v>0.38</c:v>
                </c:pt>
                <c:pt idx="2">
                  <c:v>0.43</c:v>
                </c:pt>
              </c:numCache>
            </c:numRef>
          </c:val>
          <c:extLst>
            <c:ext xmlns:c16="http://schemas.microsoft.com/office/drawing/2014/chart" uri="{C3380CC4-5D6E-409C-BE32-E72D297353CC}">
              <c16:uniqueId val="{00000008-ED29-4460-92BA-C43D53346CA0}"/>
            </c:ext>
          </c:extLst>
        </c:ser>
        <c:dLbls>
          <c:dLblPos val="ctr"/>
          <c:showLegendKey val="0"/>
          <c:showVal val="1"/>
          <c:showCatName val="0"/>
          <c:showSerName val="0"/>
          <c:showPercent val="0"/>
          <c:showBubbleSize val="0"/>
        </c:dLbls>
        <c:gapWidth val="70"/>
        <c:overlap val="-27"/>
        <c:axId val="1740073200"/>
        <c:axId val="1740081904"/>
      </c:barChart>
      <c:catAx>
        <c:axId val="17400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40081904"/>
        <c:crosses val="autoZero"/>
        <c:auto val="1"/>
        <c:lblAlgn val="ctr"/>
        <c:lblOffset val="100"/>
        <c:noMultiLvlLbl val="0"/>
      </c:catAx>
      <c:valAx>
        <c:axId val="1740081904"/>
        <c:scaling>
          <c:orientation val="minMax"/>
          <c:max val="0.5"/>
          <c:min val="0"/>
        </c:scaling>
        <c:delete val="1"/>
        <c:axPos val="l"/>
        <c:numFmt formatCode="0%" sourceLinked="1"/>
        <c:majorTickMark val="out"/>
        <c:minorTickMark val="none"/>
        <c:tickLblPos val="nextTo"/>
        <c:crossAx val="1740073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Three most</a:t>
            </a:r>
            <a:r>
              <a:rPr lang="en-GB" sz="1600" b="1" i="1" baseline="0" dirty="0"/>
              <a:t> frequently reported challenges, by gender</a:t>
            </a:r>
            <a:endParaRPr lang="en-GB" sz="1600" b="1" i="1" dirty="0"/>
          </a:p>
        </c:rich>
      </c:tx>
      <c:layout>
        <c:manualLayout>
          <c:xMode val="edge"/>
          <c:yMode val="edge"/>
          <c:x val="0.19223630886483301"/>
          <c:y val="9.0580100999072793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rgbClr val="EE5858"/>
            </a:solidFill>
            <a:ln>
              <a:noFill/>
            </a:ln>
            <a:effectLst/>
          </c:spPr>
          <c:invertIfNegative val="0"/>
          <c:dPt>
            <c:idx val="1"/>
            <c:invertIfNegative val="0"/>
            <c:bubble3D val="0"/>
            <c:spPr>
              <a:solidFill>
                <a:srgbClr val="EE5858">
                  <a:alpha val="50196"/>
                </a:srgbClr>
              </a:solidFill>
              <a:ln>
                <a:noFill/>
              </a:ln>
              <a:effectLst/>
            </c:spPr>
            <c:extLst>
              <c:ext xmlns:c16="http://schemas.microsoft.com/office/drawing/2014/chart" uri="{C3380CC4-5D6E-409C-BE32-E72D297353CC}">
                <c16:uniqueId val="{00000001-3965-4600-BE47-0A01F9437A25}"/>
              </c:ext>
            </c:extLst>
          </c:dPt>
          <c:dPt>
            <c:idx val="2"/>
            <c:invertIfNegative val="0"/>
            <c:bubble3D val="0"/>
            <c:spPr>
              <a:solidFill>
                <a:srgbClr val="EE5858">
                  <a:alpha val="30196"/>
                </a:srgbClr>
              </a:solidFill>
              <a:ln>
                <a:noFill/>
              </a:ln>
              <a:effectLst/>
            </c:spPr>
            <c:extLst>
              <c:ext xmlns:c16="http://schemas.microsoft.com/office/drawing/2014/chart" uri="{C3380CC4-5D6E-409C-BE32-E72D297353CC}">
                <c16:uniqueId val="{00000003-3965-4600-BE47-0A01F9437A25}"/>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5-3965-4600-BE47-0A01F9437A25}"/>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7-3965-4600-BE47-0A01F9437A25}"/>
              </c:ext>
            </c:extLst>
          </c:dPt>
          <c:dLbls>
            <c:dLbl>
              <c:idx val="2"/>
              <c:spPr>
                <a:noFill/>
                <a:ln>
                  <a:noFill/>
                </a:ln>
                <a:effectLst/>
              </c:spPr>
              <c:txPr>
                <a:bodyPr rot="0" spcFirstLastPara="1" vertOverflow="ellipsis" vert="horz" wrap="square" anchor="ctr" anchorCtr="1"/>
                <a:lstStyle/>
                <a:p>
                  <a:pPr>
                    <a:defRPr sz="1800" b="1" i="0" u="none" strike="noStrike" kern="1200" baseline="0">
                      <a:solidFill>
                        <a:srgbClr val="585859"/>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965-4600-BE47-0A01F9437A25}"/>
                </c:ext>
              </c:extLst>
            </c:dLbl>
            <c:dLbl>
              <c:idx val="5"/>
              <c:spPr>
                <a:noFill/>
                <a:ln>
                  <a:noFill/>
                </a:ln>
                <a:effectLst/>
              </c:spPr>
              <c:txPr>
                <a:bodyPr rot="0" spcFirstLastPara="1" vertOverflow="ellipsis" vert="horz" wrap="square" anchor="ctr" anchorCtr="1"/>
                <a:lstStyle/>
                <a:p>
                  <a:pPr>
                    <a:defRPr sz="1800" b="1" i="0" u="none" strike="noStrike" kern="1200" baseline="0">
                      <a:solidFill>
                        <a:srgbClr val="585859"/>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965-4600-BE47-0A01F9437A25}"/>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OverallAccess!$R$37:$W$38</c:f>
              <c:multiLvlStrCache>
                <c:ptCount val="6"/>
                <c:lvl>
                  <c:pt idx="0">
                    <c:v>Low quality of service</c:v>
                  </c:pt>
                  <c:pt idx="1">
                    <c:v>Complete unavailability of service</c:v>
                  </c:pt>
                  <c:pt idx="2">
                    <c:v>Time it takes to reach service</c:v>
                  </c:pt>
                  <c:pt idx="3">
                    <c:v>Low quality of service</c:v>
                  </c:pt>
                  <c:pt idx="4">
                    <c:v>Cost of service</c:v>
                  </c:pt>
                  <c:pt idx="5">
                    <c:v>Complete unavailability of service</c:v>
                  </c:pt>
                </c:lvl>
                <c:lvl>
                  <c:pt idx="0">
                    <c:v>Women</c:v>
                  </c:pt>
                  <c:pt idx="3">
                    <c:v>Men</c:v>
                  </c:pt>
                </c:lvl>
              </c:multiLvlStrCache>
            </c:multiLvlStrRef>
          </c:cat>
          <c:val>
            <c:numRef>
              <c:f>OverallAccess!$R$39:$W$39</c:f>
              <c:numCache>
                <c:formatCode>0%</c:formatCode>
                <c:ptCount val="6"/>
                <c:pt idx="0">
                  <c:v>0.71</c:v>
                </c:pt>
                <c:pt idx="1">
                  <c:v>0.57999999999999996</c:v>
                </c:pt>
                <c:pt idx="2">
                  <c:v>0.34</c:v>
                </c:pt>
                <c:pt idx="3">
                  <c:v>0.64</c:v>
                </c:pt>
                <c:pt idx="4">
                  <c:v>0.47</c:v>
                </c:pt>
                <c:pt idx="5">
                  <c:v>0.43</c:v>
                </c:pt>
              </c:numCache>
            </c:numRef>
          </c:val>
          <c:extLst>
            <c:ext xmlns:c16="http://schemas.microsoft.com/office/drawing/2014/chart" uri="{C3380CC4-5D6E-409C-BE32-E72D297353CC}">
              <c16:uniqueId val="{00000008-3965-4600-BE47-0A01F9437A25}"/>
            </c:ext>
          </c:extLst>
        </c:ser>
        <c:dLbls>
          <c:dLblPos val="ctr"/>
          <c:showLegendKey val="0"/>
          <c:showVal val="1"/>
          <c:showCatName val="0"/>
          <c:showSerName val="0"/>
          <c:showPercent val="0"/>
          <c:showBubbleSize val="0"/>
        </c:dLbls>
        <c:gapWidth val="70"/>
        <c:overlap val="-27"/>
        <c:axId val="1734463152"/>
        <c:axId val="1734474032"/>
      </c:barChart>
      <c:catAx>
        <c:axId val="173446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734474032"/>
        <c:crosses val="autoZero"/>
        <c:auto val="1"/>
        <c:lblAlgn val="ctr"/>
        <c:lblOffset val="100"/>
        <c:noMultiLvlLbl val="0"/>
      </c:catAx>
      <c:valAx>
        <c:axId val="1734474032"/>
        <c:scaling>
          <c:orientation val="minMax"/>
          <c:max val="0.75"/>
        </c:scaling>
        <c:delete val="1"/>
        <c:axPos val="l"/>
        <c:numFmt formatCode="0%" sourceLinked="1"/>
        <c:majorTickMark val="none"/>
        <c:minorTickMark val="none"/>
        <c:tickLblPos val="nextTo"/>
        <c:crossAx val="173446315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dirty="0"/>
              <a:t>Key services women and men reported needing better access to</a:t>
            </a:r>
          </a:p>
        </c:rich>
      </c:tx>
      <c:layout>
        <c:manualLayout>
          <c:xMode val="edge"/>
          <c:yMode val="edge"/>
          <c:x val="0.15919796564085001"/>
          <c:y val="5.5367192229410798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spPr>
            <a:solidFill>
              <a:srgbClr val="EE5858"/>
            </a:solidFill>
            <a:ln>
              <a:noFill/>
            </a:ln>
            <a:effectLst/>
          </c:spPr>
          <c:invertIfNegative val="0"/>
          <c:dPt>
            <c:idx val="1"/>
            <c:invertIfNegative val="0"/>
            <c:bubble3D val="0"/>
            <c:spPr>
              <a:solidFill>
                <a:srgbClr val="EE5858">
                  <a:alpha val="50196"/>
                </a:srgbClr>
              </a:solidFill>
              <a:ln>
                <a:noFill/>
              </a:ln>
              <a:effectLst/>
            </c:spPr>
            <c:extLst>
              <c:ext xmlns:c16="http://schemas.microsoft.com/office/drawing/2014/chart" uri="{C3380CC4-5D6E-409C-BE32-E72D297353CC}">
                <c16:uniqueId val="{00000001-4E69-4265-9C09-D747E6414110}"/>
              </c:ext>
            </c:extLst>
          </c:dPt>
          <c:dPt>
            <c:idx val="2"/>
            <c:invertIfNegative val="0"/>
            <c:bubble3D val="0"/>
            <c:spPr>
              <a:solidFill>
                <a:srgbClr val="EE5858">
                  <a:alpha val="30196"/>
                </a:srgbClr>
              </a:solidFill>
              <a:ln>
                <a:noFill/>
              </a:ln>
              <a:effectLst/>
            </c:spPr>
            <c:extLst>
              <c:ext xmlns:c16="http://schemas.microsoft.com/office/drawing/2014/chart" uri="{C3380CC4-5D6E-409C-BE32-E72D297353CC}">
                <c16:uniqueId val="{00000003-4E69-4265-9C09-D747E6414110}"/>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5-4E69-4265-9C09-D747E6414110}"/>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7-4E69-4265-9C09-D747E6414110}"/>
              </c:ext>
            </c:extLst>
          </c:dPt>
          <c:dLbls>
            <c:dLbl>
              <c:idx val="2"/>
              <c:spPr>
                <a:noFill/>
                <a:ln>
                  <a:noFill/>
                </a:ln>
                <a:effectLst/>
              </c:spPr>
              <c:txPr>
                <a:bodyPr rot="0" spcFirstLastPara="1" vertOverflow="ellipsis" vert="horz" wrap="square" anchor="ctr" anchorCtr="1"/>
                <a:lstStyle/>
                <a:p>
                  <a:pPr>
                    <a:defRPr sz="1800" b="1" i="0" u="none" strike="noStrike" kern="1200" baseline="0">
                      <a:solidFill>
                        <a:srgbClr val="585859"/>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4E69-4265-9C09-D747E6414110}"/>
                </c:ext>
              </c:extLst>
            </c:dLbl>
            <c:dLbl>
              <c:idx val="5"/>
              <c:spPr>
                <a:noFill/>
                <a:ln>
                  <a:noFill/>
                </a:ln>
                <a:effectLst/>
              </c:spPr>
              <c:txPr>
                <a:bodyPr rot="0" spcFirstLastPara="1" vertOverflow="ellipsis" vert="horz" wrap="square" anchor="ctr" anchorCtr="1"/>
                <a:lstStyle/>
                <a:p>
                  <a:pPr>
                    <a:defRPr sz="1800" b="1" i="0" u="none" strike="noStrike" kern="1200" baseline="0">
                      <a:solidFill>
                        <a:srgbClr val="585859"/>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4E69-4265-9C09-D747E6414110}"/>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OverallAccess!$V$23:$AA$24</c:f>
              <c:multiLvlStrCache>
                <c:ptCount val="6"/>
                <c:lvl>
                  <c:pt idx="0">
                    <c:v>SWM</c:v>
                  </c:pt>
                  <c:pt idx="1">
                    <c:v>Transportation</c:v>
                  </c:pt>
                  <c:pt idx="2">
                    <c:v>Water</c:v>
                  </c:pt>
                  <c:pt idx="3">
                    <c:v>Water</c:v>
                  </c:pt>
                  <c:pt idx="4">
                    <c:v>Transportation; Markets</c:v>
                  </c:pt>
                  <c:pt idx="5">
                    <c:v>Health care</c:v>
                  </c:pt>
                </c:lvl>
                <c:lvl>
                  <c:pt idx="0">
                    <c:v>Women</c:v>
                  </c:pt>
                  <c:pt idx="3">
                    <c:v>Men</c:v>
                  </c:pt>
                </c:lvl>
              </c:multiLvlStrCache>
            </c:multiLvlStrRef>
          </c:cat>
          <c:val>
            <c:numRef>
              <c:f>OverallAccess!$V$25:$AA$25</c:f>
              <c:numCache>
                <c:formatCode>0%</c:formatCode>
                <c:ptCount val="6"/>
                <c:pt idx="0">
                  <c:v>0.34</c:v>
                </c:pt>
                <c:pt idx="1">
                  <c:v>0.26</c:v>
                </c:pt>
                <c:pt idx="2">
                  <c:v>0.25</c:v>
                </c:pt>
                <c:pt idx="3">
                  <c:v>0.37</c:v>
                </c:pt>
                <c:pt idx="4">
                  <c:v>0.33</c:v>
                </c:pt>
                <c:pt idx="5">
                  <c:v>0.31</c:v>
                </c:pt>
              </c:numCache>
            </c:numRef>
          </c:val>
          <c:extLst>
            <c:ext xmlns:c16="http://schemas.microsoft.com/office/drawing/2014/chart" uri="{C3380CC4-5D6E-409C-BE32-E72D297353CC}">
              <c16:uniqueId val="{00000008-4E69-4265-9C09-D747E6414110}"/>
            </c:ext>
          </c:extLst>
        </c:ser>
        <c:dLbls>
          <c:dLblPos val="ctr"/>
          <c:showLegendKey val="0"/>
          <c:showVal val="1"/>
          <c:showCatName val="0"/>
          <c:showSerName val="0"/>
          <c:showPercent val="0"/>
          <c:showBubbleSize val="0"/>
        </c:dLbls>
        <c:gapWidth val="70"/>
        <c:overlap val="-27"/>
        <c:axId val="1734472400"/>
        <c:axId val="1734463696"/>
      </c:barChart>
      <c:catAx>
        <c:axId val="173447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4463696"/>
        <c:crosses val="autoZero"/>
        <c:auto val="1"/>
        <c:lblAlgn val="ctr"/>
        <c:lblOffset val="100"/>
        <c:noMultiLvlLbl val="0"/>
      </c:catAx>
      <c:valAx>
        <c:axId val="1734463696"/>
        <c:scaling>
          <c:orientation val="minMax"/>
        </c:scaling>
        <c:delete val="1"/>
        <c:axPos val="l"/>
        <c:numFmt formatCode="0%" sourceLinked="1"/>
        <c:majorTickMark val="none"/>
        <c:minorTickMark val="none"/>
        <c:tickLblPos val="nextTo"/>
        <c:crossAx val="173447240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a:t>% of women and men having a health care need and % subsequently unable to access health care</a:t>
            </a:r>
          </a:p>
        </c:rich>
      </c:tx>
      <c:layout>
        <c:manualLayout>
          <c:xMode val="edge"/>
          <c:yMode val="edge"/>
          <c:x val="0.18709916715145999"/>
          <c:y val="5.4837417519674699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2.3913159295019401E-2"/>
          <c:y val="0.10559341658700699"/>
          <c:w val="0.82820216206217001"/>
          <c:h val="0.66887246413572099"/>
        </c:manualLayout>
      </c:layout>
      <c:barChart>
        <c:barDir val="col"/>
        <c:grouping val="clustered"/>
        <c:varyColors val="0"/>
        <c:ser>
          <c:idx val="0"/>
          <c:order val="0"/>
          <c:tx>
            <c:strRef>
              <c:f>HealthCare!$Q$3</c:f>
              <c:strCache>
                <c:ptCount val="1"/>
                <c:pt idx="0">
                  <c:v>Women</c:v>
                </c:pt>
              </c:strCache>
            </c:strRef>
          </c:tx>
          <c:spPr>
            <a:solidFill>
              <a:srgbClr val="EE5858"/>
            </a:solidFill>
            <a:ln>
              <a:noFill/>
            </a:ln>
            <a:effectLst/>
          </c:spPr>
          <c:invertIfNegative val="0"/>
          <c:dPt>
            <c:idx val="1"/>
            <c:invertIfNegative val="0"/>
            <c:bubble3D val="0"/>
            <c:extLst>
              <c:ext xmlns:c16="http://schemas.microsoft.com/office/drawing/2014/chart" uri="{C3380CC4-5D6E-409C-BE32-E72D297353CC}">
                <c16:uniqueId val="{00000000-B0EC-443B-AE46-D69A2CCFE7E1}"/>
              </c:ext>
            </c:extLst>
          </c:dPt>
          <c:dPt>
            <c:idx val="2"/>
            <c:invertIfNegative val="0"/>
            <c:bubble3D val="0"/>
            <c:spPr>
              <a:solidFill>
                <a:srgbClr val="EE5858">
                  <a:alpha val="30196"/>
                </a:srgbClr>
              </a:solidFill>
              <a:ln>
                <a:noFill/>
              </a:ln>
              <a:effectLst/>
            </c:spPr>
            <c:extLst>
              <c:ext xmlns:c16="http://schemas.microsoft.com/office/drawing/2014/chart" uri="{C3380CC4-5D6E-409C-BE32-E72D297353CC}">
                <c16:uniqueId val="{00000002-B0EC-443B-AE46-D69A2CCFE7E1}"/>
              </c:ext>
            </c:extLst>
          </c:dPt>
          <c:dPt>
            <c:idx val="4"/>
            <c:invertIfNegative val="0"/>
            <c:bubble3D val="0"/>
            <c:spPr>
              <a:solidFill>
                <a:srgbClr val="EE5858">
                  <a:alpha val="50196"/>
                </a:srgbClr>
              </a:solidFill>
              <a:ln>
                <a:noFill/>
              </a:ln>
              <a:effectLst/>
            </c:spPr>
            <c:extLst>
              <c:ext xmlns:c16="http://schemas.microsoft.com/office/drawing/2014/chart" uri="{C3380CC4-5D6E-409C-BE32-E72D297353CC}">
                <c16:uniqueId val="{00000004-B0EC-443B-AE46-D69A2CCFE7E1}"/>
              </c:ext>
            </c:extLst>
          </c:dPt>
          <c:dPt>
            <c:idx val="5"/>
            <c:invertIfNegative val="0"/>
            <c:bubble3D val="0"/>
            <c:spPr>
              <a:solidFill>
                <a:srgbClr val="EE5858">
                  <a:alpha val="30196"/>
                </a:srgbClr>
              </a:solidFill>
              <a:ln>
                <a:noFill/>
              </a:ln>
              <a:effectLst/>
            </c:spPr>
            <c:extLst>
              <c:ext xmlns:c16="http://schemas.microsoft.com/office/drawing/2014/chart" uri="{C3380CC4-5D6E-409C-BE32-E72D297353CC}">
                <c16:uniqueId val="{00000006-B0EC-443B-AE46-D69A2CCFE7E1}"/>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HealthCare!$R$2:$S$2</c:f>
              <c:strCache>
                <c:ptCount val="2"/>
                <c:pt idx="0">
                  <c:v>Had a health care need in the last six months</c:v>
                </c:pt>
                <c:pt idx="1">
                  <c:v>Unable to access health care</c:v>
                </c:pt>
              </c:strCache>
            </c:strRef>
          </c:cat>
          <c:val>
            <c:numRef>
              <c:f>HealthCare!$R$3:$S$3</c:f>
              <c:numCache>
                <c:formatCode>0%</c:formatCode>
                <c:ptCount val="2"/>
                <c:pt idx="0">
                  <c:v>0.42</c:v>
                </c:pt>
                <c:pt idx="1">
                  <c:v>0.2</c:v>
                </c:pt>
              </c:numCache>
            </c:numRef>
          </c:val>
          <c:extLst>
            <c:ext xmlns:c16="http://schemas.microsoft.com/office/drawing/2014/chart" uri="{C3380CC4-5D6E-409C-BE32-E72D297353CC}">
              <c16:uniqueId val="{00000007-B0EC-443B-AE46-D69A2CCFE7E1}"/>
            </c:ext>
          </c:extLst>
        </c:ser>
        <c:ser>
          <c:idx val="1"/>
          <c:order val="1"/>
          <c:tx>
            <c:strRef>
              <c:f>HealthCare!$Q$4</c:f>
              <c:strCache>
                <c:ptCount val="1"/>
                <c:pt idx="0">
                  <c:v>Men</c:v>
                </c:pt>
              </c:strCache>
            </c:strRef>
          </c:tx>
          <c:spPr>
            <a:solidFill>
              <a:srgbClr val="EE5858">
                <a:alpha val="50196"/>
              </a:srgbClr>
            </a:solidFill>
            <a:ln>
              <a:noFill/>
            </a:ln>
            <a:effectLst/>
          </c:spPr>
          <c:invertIfNegative val="0"/>
          <c:dLbls>
            <c:dLbl>
              <c:idx val="1"/>
              <c:layout>
                <c:manualLayout>
                  <c:x val="0"/>
                  <c:y val="2.7477498722896E-2"/>
                </c:manualLayout>
              </c:layout>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EC-443B-AE46-D69A2CCFE7E1}"/>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HealthCare!$R$2:$S$2</c:f>
              <c:strCache>
                <c:ptCount val="2"/>
                <c:pt idx="0">
                  <c:v>Had a health care need in the last six months</c:v>
                </c:pt>
                <c:pt idx="1">
                  <c:v>Unable to access health care</c:v>
                </c:pt>
              </c:strCache>
            </c:strRef>
          </c:cat>
          <c:val>
            <c:numRef>
              <c:f>HealthCare!$R$4:$S$4</c:f>
              <c:numCache>
                <c:formatCode>0%</c:formatCode>
                <c:ptCount val="2"/>
                <c:pt idx="0">
                  <c:v>0.27</c:v>
                </c:pt>
                <c:pt idx="1">
                  <c:v>0.03</c:v>
                </c:pt>
              </c:numCache>
            </c:numRef>
          </c:val>
          <c:extLst>
            <c:ext xmlns:c16="http://schemas.microsoft.com/office/drawing/2014/chart" uri="{C3380CC4-5D6E-409C-BE32-E72D297353CC}">
              <c16:uniqueId val="{00000009-B0EC-443B-AE46-D69A2CCFE7E1}"/>
            </c:ext>
          </c:extLst>
        </c:ser>
        <c:dLbls>
          <c:dLblPos val="ctr"/>
          <c:showLegendKey val="0"/>
          <c:showVal val="1"/>
          <c:showCatName val="0"/>
          <c:showSerName val="0"/>
          <c:showPercent val="0"/>
          <c:showBubbleSize val="0"/>
        </c:dLbls>
        <c:gapWidth val="90"/>
        <c:overlap val="-27"/>
        <c:axId val="1734466416"/>
        <c:axId val="1734464240"/>
      </c:barChart>
      <c:catAx>
        <c:axId val="173446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4464240"/>
        <c:crosses val="autoZero"/>
        <c:auto val="1"/>
        <c:lblAlgn val="ctr"/>
        <c:lblOffset val="100"/>
        <c:noMultiLvlLbl val="0"/>
      </c:catAx>
      <c:valAx>
        <c:axId val="1734464240"/>
        <c:scaling>
          <c:orientation val="minMax"/>
          <c:max val="0.5"/>
          <c:min val="0"/>
        </c:scaling>
        <c:delete val="1"/>
        <c:axPos val="l"/>
        <c:numFmt formatCode="0%" sourceLinked="1"/>
        <c:majorTickMark val="out"/>
        <c:minorTickMark val="none"/>
        <c:tickLblPos val="nextTo"/>
        <c:crossAx val="17344664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r>
              <a:rPr lang="en-GB" sz="1600" b="1" i="1"/>
              <a:t>Women's most frequently cited reasons for inability to access health care </a:t>
            </a:r>
          </a:p>
        </c:rich>
      </c:tx>
      <c:overlay val="0"/>
      <c:spPr>
        <a:noFill/>
        <a:ln>
          <a:noFill/>
        </a:ln>
        <a:effectLst/>
      </c:spPr>
      <c:txPr>
        <a:bodyPr rot="0" spcFirstLastPara="1" vertOverflow="ellipsis" vert="horz" wrap="square" anchor="ctr" anchorCtr="1"/>
        <a:lstStyle/>
        <a:p>
          <a:pPr>
            <a:defRPr sz="1600" b="1" i="1"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E5858">
                  <a:alpha val="30196"/>
                </a:srgbClr>
              </a:solidFill>
              <a:ln>
                <a:noFill/>
              </a:ln>
              <a:effectLst/>
            </c:spPr>
            <c:extLst>
              <c:ext xmlns:c16="http://schemas.microsoft.com/office/drawing/2014/chart" uri="{C3380CC4-5D6E-409C-BE32-E72D297353CC}">
                <c16:uniqueId val="{00000001-8E5E-4ADA-883C-4AA2C8C140D8}"/>
              </c:ext>
            </c:extLst>
          </c:dPt>
          <c:dPt>
            <c:idx val="1"/>
            <c:invertIfNegative val="0"/>
            <c:bubble3D val="0"/>
            <c:spPr>
              <a:solidFill>
                <a:srgbClr val="EE5858">
                  <a:alpha val="50196"/>
                </a:srgbClr>
              </a:solidFill>
              <a:ln>
                <a:noFill/>
              </a:ln>
              <a:effectLst/>
            </c:spPr>
            <c:extLst>
              <c:ext xmlns:c16="http://schemas.microsoft.com/office/drawing/2014/chart" uri="{C3380CC4-5D6E-409C-BE32-E72D297353CC}">
                <c16:uniqueId val="{00000003-8E5E-4ADA-883C-4AA2C8C140D8}"/>
              </c:ext>
            </c:extLst>
          </c:dPt>
          <c:dPt>
            <c:idx val="2"/>
            <c:invertIfNegative val="0"/>
            <c:bubble3D val="0"/>
            <c:spPr>
              <a:solidFill>
                <a:srgbClr val="EE5858"/>
              </a:solidFill>
              <a:ln>
                <a:noFill/>
              </a:ln>
              <a:effectLst/>
            </c:spPr>
            <c:extLst>
              <c:ext xmlns:c16="http://schemas.microsoft.com/office/drawing/2014/chart" uri="{C3380CC4-5D6E-409C-BE32-E72D297353CC}">
                <c16:uniqueId val="{00000005-8E5E-4ADA-883C-4AA2C8C140D8}"/>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rgbClr val="58585A"/>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E5E-4ADA-883C-4AA2C8C140D8}"/>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HealthCare!$M$19:$O$19</c:f>
              <c:strCache>
                <c:ptCount val="3"/>
                <c:pt idx="0">
                  <c:v>No health care facility in municipality</c:v>
                </c:pt>
                <c:pt idx="1">
                  <c:v>Medication was not available</c:v>
                </c:pt>
                <c:pt idx="2">
                  <c:v>Cost of treatment</c:v>
                </c:pt>
              </c:strCache>
            </c:strRef>
          </c:cat>
          <c:val>
            <c:numRef>
              <c:f>HealthCare!$M$20:$O$20</c:f>
              <c:numCache>
                <c:formatCode>0%</c:formatCode>
                <c:ptCount val="3"/>
                <c:pt idx="0">
                  <c:v>0.18</c:v>
                </c:pt>
                <c:pt idx="1">
                  <c:v>0.36</c:v>
                </c:pt>
                <c:pt idx="2">
                  <c:v>0.75</c:v>
                </c:pt>
              </c:numCache>
            </c:numRef>
          </c:val>
          <c:extLst>
            <c:ext xmlns:c16="http://schemas.microsoft.com/office/drawing/2014/chart" uri="{C3380CC4-5D6E-409C-BE32-E72D297353CC}">
              <c16:uniqueId val="{00000006-8E5E-4ADA-883C-4AA2C8C140D8}"/>
            </c:ext>
          </c:extLst>
        </c:ser>
        <c:dLbls>
          <c:dLblPos val="ctr"/>
          <c:showLegendKey val="0"/>
          <c:showVal val="1"/>
          <c:showCatName val="0"/>
          <c:showSerName val="0"/>
          <c:showPercent val="0"/>
          <c:showBubbleSize val="0"/>
        </c:dLbls>
        <c:gapWidth val="60"/>
        <c:axId val="1734461520"/>
        <c:axId val="1734468048"/>
      </c:barChart>
      <c:catAx>
        <c:axId val="1734461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4468048"/>
        <c:crosses val="autoZero"/>
        <c:auto val="1"/>
        <c:lblAlgn val="ctr"/>
        <c:lblOffset val="100"/>
        <c:noMultiLvlLbl val="0"/>
      </c:catAx>
      <c:valAx>
        <c:axId val="1734468048"/>
        <c:scaling>
          <c:orientation val="minMax"/>
          <c:max val="0.75"/>
          <c:min val="0"/>
        </c:scaling>
        <c:delete val="1"/>
        <c:axPos val="b"/>
        <c:numFmt formatCode="0%" sourceLinked="1"/>
        <c:majorTickMark val="none"/>
        <c:minorTickMark val="none"/>
        <c:tickLblPos val="nextTo"/>
        <c:crossAx val="1734461520"/>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Arial Narrow" panose="020B0606020202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077838552623696E-2"/>
          <c:y val="7.2638746243676097E-2"/>
          <c:w val="0.42334866141732302"/>
          <c:h val="0.82044314228163295"/>
        </c:manualLayout>
      </c:layout>
      <c:doughnutChart>
        <c:varyColors val="1"/>
        <c:ser>
          <c:idx val="0"/>
          <c:order val="0"/>
          <c:spPr>
            <a:ln w="9525"/>
          </c:spPr>
          <c:dPt>
            <c:idx val="0"/>
            <c:bubble3D val="0"/>
            <c:spPr>
              <a:solidFill>
                <a:srgbClr val="58585A"/>
              </a:solidFill>
              <a:ln w="9525">
                <a:solidFill>
                  <a:schemeClr val="lt1"/>
                </a:solidFill>
              </a:ln>
              <a:effectLst/>
            </c:spPr>
            <c:extLst>
              <c:ext xmlns:c16="http://schemas.microsoft.com/office/drawing/2014/chart" uri="{C3380CC4-5D6E-409C-BE32-E72D297353CC}">
                <c16:uniqueId val="{00000001-D23D-479B-99DC-B7530FC12736}"/>
              </c:ext>
            </c:extLst>
          </c:dPt>
          <c:dPt>
            <c:idx val="1"/>
            <c:bubble3D val="0"/>
            <c:spPr>
              <a:solidFill>
                <a:srgbClr val="58585A">
                  <a:alpha val="69804"/>
                </a:srgbClr>
              </a:solidFill>
              <a:ln w="9525">
                <a:solidFill>
                  <a:schemeClr val="lt1"/>
                </a:solidFill>
              </a:ln>
              <a:effectLst/>
            </c:spPr>
            <c:extLst>
              <c:ext xmlns:c16="http://schemas.microsoft.com/office/drawing/2014/chart" uri="{C3380CC4-5D6E-409C-BE32-E72D297353CC}">
                <c16:uniqueId val="{00000003-D23D-479B-99DC-B7530FC12736}"/>
              </c:ext>
            </c:extLst>
          </c:dPt>
          <c:dPt>
            <c:idx val="2"/>
            <c:bubble3D val="0"/>
            <c:spPr>
              <a:solidFill>
                <a:srgbClr val="D1D3D4"/>
              </a:solidFill>
              <a:ln w="9525">
                <a:solidFill>
                  <a:schemeClr val="lt1"/>
                </a:solidFill>
              </a:ln>
              <a:effectLst/>
            </c:spPr>
            <c:extLst>
              <c:ext xmlns:c16="http://schemas.microsoft.com/office/drawing/2014/chart" uri="{C3380CC4-5D6E-409C-BE32-E72D297353CC}">
                <c16:uniqueId val="{00000005-D23D-479B-99DC-B7530FC12736}"/>
              </c:ext>
            </c:extLst>
          </c:dPt>
          <c:dPt>
            <c:idx val="3"/>
            <c:bubble3D val="0"/>
            <c:spPr>
              <a:solidFill>
                <a:srgbClr val="D2CBB8"/>
              </a:solidFill>
              <a:ln w="9525">
                <a:solidFill>
                  <a:schemeClr val="lt1"/>
                </a:solidFill>
              </a:ln>
              <a:effectLst/>
            </c:spPr>
            <c:extLst>
              <c:ext xmlns:c16="http://schemas.microsoft.com/office/drawing/2014/chart" uri="{C3380CC4-5D6E-409C-BE32-E72D297353CC}">
                <c16:uniqueId val="{00000007-D23D-479B-99DC-B7530FC12736}"/>
              </c:ext>
            </c:extLst>
          </c:dPt>
          <c:dLbls>
            <c:dLbl>
              <c:idx val="0"/>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23D-479B-99DC-B7530FC12736}"/>
                </c:ext>
              </c:extLst>
            </c:dLbl>
            <c:dLbl>
              <c:idx val="1"/>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23D-479B-99DC-B7530FC12736}"/>
                </c:ext>
              </c:extLst>
            </c:dLbl>
            <c:dLbl>
              <c:idx val="3"/>
              <c:delete val="1"/>
              <c:extLst>
                <c:ext xmlns:c15="http://schemas.microsoft.com/office/drawing/2012/chart" uri="{CE6537A1-D6FC-4f65-9D91-7224C49458BB}"/>
                <c:ext xmlns:c16="http://schemas.microsoft.com/office/drawing/2014/chart" uri="{C3380CC4-5D6E-409C-BE32-E72D297353CC}">
                  <c16:uniqueId val="{00000007-D23D-479B-99DC-B7530FC1273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Sheet4!$J$2:$M$2</c:f>
              <c:strCache>
                <c:ptCount val="4"/>
                <c:pt idx="0">
                  <c:v>Car (owned, rented or borrowed)</c:v>
                </c:pt>
                <c:pt idx="1">
                  <c:v>Public transport (bus or taxi)</c:v>
                </c:pt>
                <c:pt idx="2">
                  <c:v>Walking</c:v>
                </c:pt>
                <c:pt idx="3">
                  <c:v>Other</c:v>
                </c:pt>
              </c:strCache>
            </c:strRef>
          </c:cat>
          <c:val>
            <c:numRef>
              <c:f>Sheet4!$J$3:$M$3</c:f>
              <c:numCache>
                <c:formatCode>0%</c:formatCode>
                <c:ptCount val="4"/>
                <c:pt idx="0">
                  <c:v>0.57885241380739005</c:v>
                </c:pt>
                <c:pt idx="1">
                  <c:v>0.33022681723499803</c:v>
                </c:pt>
                <c:pt idx="2">
                  <c:v>8.1836220110065194E-2</c:v>
                </c:pt>
                <c:pt idx="3">
                  <c:v>9.0845488475479099E-3</c:v>
                </c:pt>
              </c:numCache>
            </c:numRef>
          </c:val>
          <c:extLst>
            <c:ext xmlns:c16="http://schemas.microsoft.com/office/drawing/2014/chart" uri="{C3380CC4-5D6E-409C-BE32-E72D297353CC}">
              <c16:uniqueId val="{00000008-D23D-479B-99DC-B7530FC12736}"/>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r"/>
      <c:layout>
        <c:manualLayout>
          <c:xMode val="edge"/>
          <c:yMode val="edge"/>
          <c:x val="0.52005286588106703"/>
          <c:y val="8.2087938397117005E-2"/>
          <c:w val="0.46034578417911298"/>
          <c:h val="0.8415063334474489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ysClr val="windowText" lastClr="000000"/>
          </a:solidFill>
          <a:latin typeface="Arial Narrow" panose="020B0606020202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64508856106795"/>
          <c:y val="0.106526613542304"/>
          <c:w val="0.437714007971226"/>
          <c:h val="0.67636082879949"/>
        </c:manualLayout>
      </c:layout>
      <c:doughnutChart>
        <c:varyColors val="1"/>
        <c:ser>
          <c:idx val="0"/>
          <c:order val="0"/>
          <c:tx>
            <c:strRef>
              <c:f>Sheet7!$J$3</c:f>
              <c:strCache>
                <c:ptCount val="1"/>
                <c:pt idx="0">
                  <c:v>Able to access health care</c:v>
                </c:pt>
              </c:strCache>
            </c:strRef>
          </c:tx>
          <c:dPt>
            <c:idx val="0"/>
            <c:bubble3D val="0"/>
            <c:spPr>
              <a:solidFill>
                <a:srgbClr val="58585A"/>
              </a:solidFill>
              <a:ln w="19050">
                <a:solidFill>
                  <a:schemeClr val="lt1"/>
                </a:solidFill>
              </a:ln>
              <a:effectLst/>
            </c:spPr>
            <c:extLst>
              <c:ext xmlns:c16="http://schemas.microsoft.com/office/drawing/2014/chart" uri="{C3380CC4-5D6E-409C-BE32-E72D297353CC}">
                <c16:uniqueId val="{00000001-811C-4676-A122-55F9FCB74F9D}"/>
              </c:ext>
            </c:extLst>
          </c:dPt>
          <c:dPt>
            <c:idx val="1"/>
            <c:bubble3D val="0"/>
            <c:spPr>
              <a:solidFill>
                <a:srgbClr val="58585A">
                  <a:alpha val="69804"/>
                </a:srgbClr>
              </a:solidFill>
              <a:ln w="19050">
                <a:solidFill>
                  <a:schemeClr val="lt1"/>
                </a:solidFill>
              </a:ln>
              <a:effectLst/>
            </c:spPr>
            <c:extLst>
              <c:ext xmlns:c16="http://schemas.microsoft.com/office/drawing/2014/chart" uri="{C3380CC4-5D6E-409C-BE32-E72D297353CC}">
                <c16:uniqueId val="{00000003-811C-4676-A122-55F9FCB74F9D}"/>
              </c:ext>
            </c:extLst>
          </c:dPt>
          <c:dPt>
            <c:idx val="2"/>
            <c:bubble3D val="0"/>
            <c:spPr>
              <a:solidFill>
                <a:srgbClr val="D1D3D4"/>
              </a:solidFill>
              <a:ln w="19050">
                <a:solidFill>
                  <a:schemeClr val="lt1"/>
                </a:solidFill>
              </a:ln>
              <a:effectLst/>
            </c:spPr>
            <c:extLst>
              <c:ext xmlns:c16="http://schemas.microsoft.com/office/drawing/2014/chart" uri="{C3380CC4-5D6E-409C-BE32-E72D297353CC}">
                <c16:uniqueId val="{00000005-811C-4676-A122-55F9FCB74F9D}"/>
              </c:ext>
            </c:extLst>
          </c:dPt>
          <c:dPt>
            <c:idx val="3"/>
            <c:bubble3D val="0"/>
            <c:spPr>
              <a:solidFill>
                <a:srgbClr val="EE5858"/>
              </a:solidFill>
              <a:ln w="19050">
                <a:solidFill>
                  <a:schemeClr val="lt1"/>
                </a:solidFill>
              </a:ln>
              <a:effectLst/>
            </c:spPr>
            <c:extLst>
              <c:ext xmlns:c16="http://schemas.microsoft.com/office/drawing/2014/chart" uri="{C3380CC4-5D6E-409C-BE32-E72D297353CC}">
                <c16:uniqueId val="{00000007-811C-4676-A122-55F9FCB74F9D}"/>
              </c:ext>
            </c:extLst>
          </c:dPt>
          <c:dLbls>
            <c:dLbl>
              <c:idx val="2"/>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811C-4676-A122-55F9FCB74F9D}"/>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Sheet7!$K$2:$N$2</c:f>
              <c:strCache>
                <c:ptCount val="4"/>
                <c:pt idx="0">
                  <c:v>Public health insurance</c:v>
                </c:pt>
                <c:pt idx="1">
                  <c:v>Military health insurance</c:v>
                </c:pt>
                <c:pt idx="2">
                  <c:v>Private health insurance </c:v>
                </c:pt>
                <c:pt idx="3">
                  <c:v>No health insurance</c:v>
                </c:pt>
              </c:strCache>
            </c:strRef>
          </c:cat>
          <c:val>
            <c:numRef>
              <c:f>Sheet7!$K$3:$N$3</c:f>
              <c:numCache>
                <c:formatCode>###0%</c:formatCode>
                <c:ptCount val="4"/>
                <c:pt idx="0">
                  <c:v>0.37339159442721698</c:v>
                </c:pt>
                <c:pt idx="1">
                  <c:v>0.34384514341533701</c:v>
                </c:pt>
                <c:pt idx="2">
                  <c:v>4.5693022700878903E-2</c:v>
                </c:pt>
                <c:pt idx="3">
                  <c:v>0.236818320906033</c:v>
                </c:pt>
              </c:numCache>
            </c:numRef>
          </c:val>
          <c:extLst>
            <c:ext xmlns:c16="http://schemas.microsoft.com/office/drawing/2014/chart" uri="{C3380CC4-5D6E-409C-BE32-E72D297353CC}">
              <c16:uniqueId val="{00000008-811C-4676-A122-55F9FCB74F9D}"/>
            </c:ext>
          </c:extLst>
        </c:ser>
        <c:dLbls>
          <c:showLegendKey val="0"/>
          <c:showVal val="1"/>
          <c:showCatName val="0"/>
          <c:showSerName val="0"/>
          <c:showPercent val="0"/>
          <c:showBubbleSize val="0"/>
          <c:showLeaderLines val="1"/>
        </c:dLbls>
        <c:firstSliceAng val="0"/>
        <c:holeSize val="40"/>
      </c:doughnutChart>
      <c:spPr>
        <a:noFill/>
        <a:ln>
          <a:noFill/>
        </a:ln>
        <a:effectLst/>
      </c:spPr>
    </c:plotArea>
    <c:legend>
      <c:legendPos val="l"/>
      <c:layout>
        <c:manualLayout>
          <c:xMode val="edge"/>
          <c:yMode val="edge"/>
          <c:x val="3.9411942358663299E-2"/>
          <c:y val="0.19203911279192601"/>
          <c:w val="0.44976028293954501"/>
          <c:h val="0.4852015292620799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latin typeface="Arial Narrow" panose="020B0606020202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16929133858"/>
          <c:y val="1.31757256502484E-2"/>
          <c:w val="0.86492147856517998"/>
          <c:h val="0.77216157205240199"/>
        </c:manualLayout>
      </c:layout>
      <c:barChart>
        <c:barDir val="bar"/>
        <c:grouping val="percentStacked"/>
        <c:varyColors val="0"/>
        <c:ser>
          <c:idx val="0"/>
          <c:order val="0"/>
          <c:tx>
            <c:strRef>
              <c:f>Sheet1!$C$8</c:f>
              <c:strCache>
                <c:ptCount val="1"/>
                <c:pt idx="0">
                  <c:v>Very satisfied or satisfied</c:v>
                </c:pt>
              </c:strCache>
            </c:strRef>
          </c:tx>
          <c:spPr>
            <a:solidFill>
              <a:srgbClr val="58585A"/>
            </a:solidFill>
            <a:ln>
              <a:noFill/>
            </a:ln>
            <a:effectLst/>
          </c:spPr>
          <c:invertIfNegative val="0"/>
          <c:dLbls>
            <c:dLbl>
              <c:idx val="0"/>
              <c:layout>
                <c:manualLayout>
                  <c:x val="1.4973753280839901E-3"/>
                  <c:y val="-4.243778136006669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F8-4027-BFA9-371D3BC6E9D3}"/>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Sheet1!$B$9:$B$10</c:f>
              <c:strCache>
                <c:ptCount val="2"/>
                <c:pt idx="0">
                  <c:v>Women</c:v>
                </c:pt>
                <c:pt idx="1">
                  <c:v>Men</c:v>
                </c:pt>
              </c:strCache>
            </c:strRef>
          </c:cat>
          <c:val>
            <c:numRef>
              <c:f>Sheet1!$C$9:$C$10</c:f>
              <c:numCache>
                <c:formatCode>0%</c:formatCode>
                <c:ptCount val="2"/>
                <c:pt idx="0">
                  <c:v>0.78843813920227701</c:v>
                </c:pt>
                <c:pt idx="1">
                  <c:v>0.86493703505021202</c:v>
                </c:pt>
              </c:numCache>
            </c:numRef>
          </c:val>
          <c:extLst>
            <c:ext xmlns:c16="http://schemas.microsoft.com/office/drawing/2014/chart" uri="{C3380CC4-5D6E-409C-BE32-E72D297353CC}">
              <c16:uniqueId val="{00000001-C6F8-4027-BFA9-371D3BC6E9D3}"/>
            </c:ext>
          </c:extLst>
        </c:ser>
        <c:ser>
          <c:idx val="1"/>
          <c:order val="1"/>
          <c:tx>
            <c:strRef>
              <c:f>Sheet1!$D$8</c:f>
              <c:strCache>
                <c:ptCount val="1"/>
                <c:pt idx="0">
                  <c:v>Neutral</c:v>
                </c:pt>
              </c:strCache>
            </c:strRef>
          </c:tx>
          <c:spPr>
            <a:solidFill>
              <a:srgbClr val="58585A">
                <a:alpha val="69804"/>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Sheet1!$B$9:$B$10</c:f>
              <c:strCache>
                <c:ptCount val="2"/>
                <c:pt idx="0">
                  <c:v>Women</c:v>
                </c:pt>
                <c:pt idx="1">
                  <c:v>Men</c:v>
                </c:pt>
              </c:strCache>
            </c:strRef>
          </c:cat>
          <c:val>
            <c:numRef>
              <c:f>Sheet1!$D$9:$D$10</c:f>
              <c:numCache>
                <c:formatCode>0%</c:formatCode>
                <c:ptCount val="2"/>
                <c:pt idx="0">
                  <c:v>0.17340490403379999</c:v>
                </c:pt>
                <c:pt idx="1">
                  <c:v>9.4928781831609396E-2</c:v>
                </c:pt>
              </c:numCache>
            </c:numRef>
          </c:val>
          <c:extLst>
            <c:ext xmlns:c16="http://schemas.microsoft.com/office/drawing/2014/chart" uri="{C3380CC4-5D6E-409C-BE32-E72D297353CC}">
              <c16:uniqueId val="{00000002-C6F8-4027-BFA9-371D3BC6E9D3}"/>
            </c:ext>
          </c:extLst>
        </c:ser>
        <c:ser>
          <c:idx val="2"/>
          <c:order val="2"/>
          <c:tx>
            <c:strRef>
              <c:f>Sheet1!$E$8</c:f>
              <c:strCache>
                <c:ptCount val="1"/>
                <c:pt idx="0">
                  <c:v>Dissatisfied or very dissatisfied</c:v>
                </c:pt>
              </c:strCache>
            </c:strRef>
          </c:tx>
          <c:spPr>
            <a:solidFill>
              <a:srgbClr val="EE5858"/>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Sheet1!$B$9:$B$10</c:f>
              <c:strCache>
                <c:ptCount val="2"/>
                <c:pt idx="0">
                  <c:v>Women</c:v>
                </c:pt>
                <c:pt idx="1">
                  <c:v>Men</c:v>
                </c:pt>
              </c:strCache>
            </c:strRef>
          </c:cat>
          <c:val>
            <c:numRef>
              <c:f>Sheet1!$E$9:$E$10</c:f>
              <c:numCache>
                <c:formatCode>0%</c:formatCode>
                <c:ptCount val="2"/>
                <c:pt idx="0">
                  <c:v>3.8156956763922598E-2</c:v>
                </c:pt>
                <c:pt idx="1">
                  <c:v>4.01341831181787E-2</c:v>
                </c:pt>
              </c:numCache>
            </c:numRef>
          </c:val>
          <c:extLst>
            <c:ext xmlns:c16="http://schemas.microsoft.com/office/drawing/2014/chart" uri="{C3380CC4-5D6E-409C-BE32-E72D297353CC}">
              <c16:uniqueId val="{00000003-C6F8-4027-BFA9-371D3BC6E9D3}"/>
            </c:ext>
          </c:extLst>
        </c:ser>
        <c:dLbls>
          <c:dLblPos val="ctr"/>
          <c:showLegendKey val="0"/>
          <c:showVal val="1"/>
          <c:showCatName val="0"/>
          <c:showSerName val="0"/>
          <c:showPercent val="0"/>
          <c:showBubbleSize val="0"/>
        </c:dLbls>
        <c:gapWidth val="40"/>
        <c:overlap val="100"/>
        <c:axId val="1738699232"/>
        <c:axId val="1738699776"/>
      </c:barChart>
      <c:catAx>
        <c:axId val="17386992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738699776"/>
        <c:crosses val="autoZero"/>
        <c:auto val="1"/>
        <c:lblAlgn val="ctr"/>
        <c:lblOffset val="100"/>
        <c:noMultiLvlLbl val="0"/>
      </c:catAx>
      <c:valAx>
        <c:axId val="1738699776"/>
        <c:scaling>
          <c:orientation val="minMax"/>
        </c:scaling>
        <c:delete val="1"/>
        <c:axPos val="b"/>
        <c:numFmt formatCode="0%" sourceLinked="1"/>
        <c:majorTickMark val="none"/>
        <c:minorTickMark val="none"/>
        <c:tickLblPos val="nextTo"/>
        <c:crossAx val="1738699232"/>
        <c:crosses val="autoZero"/>
        <c:crossBetween val="between"/>
      </c:valAx>
      <c:spPr>
        <a:noFill/>
        <a:ln>
          <a:noFill/>
        </a:ln>
        <a:effectLst/>
      </c:spPr>
    </c:plotArea>
    <c:legend>
      <c:legendPos val="b"/>
      <c:layout>
        <c:manualLayout>
          <c:xMode val="edge"/>
          <c:yMode val="edge"/>
          <c:x val="6.5185695538057697E-2"/>
          <c:y val="0.83303906061960598"/>
          <c:w val="0.92474103237095395"/>
          <c:h val="0.1014222615805709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535DB-FCA5-44A5-AAFA-5F502032613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80626A0E-F17C-4BE1-AFC7-5CCCC5F6DF1A}">
      <dgm:prSet phldrT="[Text]" custT="1"/>
      <dgm:spPr>
        <a:solidFill>
          <a:srgbClr val="58585A"/>
        </a:solidFill>
        <a:ln>
          <a:solidFill>
            <a:schemeClr val="bg1"/>
          </a:solidFill>
        </a:ln>
      </dgm:spPr>
      <dgm:t>
        <a:bodyPr/>
        <a:lstStyle/>
        <a:p>
          <a:endParaRPr lang="en-GB" sz="500" b="1" dirty="0">
            <a:latin typeface="Arial Narrow" panose="020B0606020202030204" pitchFamily="34" charset="0"/>
          </a:endParaRPr>
        </a:p>
        <a:p>
          <a:r>
            <a:rPr lang="en-GB" sz="2000" b="1" dirty="0">
              <a:latin typeface="Arial Narrow" panose="020B0606020202030204" pitchFamily="34" charset="0"/>
            </a:rPr>
            <a:t>Literature Review</a:t>
          </a:r>
        </a:p>
      </dgm:t>
    </dgm:pt>
    <dgm:pt modelId="{3E3CD36D-8B4D-4A39-9B01-BA7577D9E2F4}" type="parTrans" cxnId="{C8EA55C6-C01B-4157-840C-51938A25DFD1}">
      <dgm:prSet/>
      <dgm:spPr/>
      <dgm:t>
        <a:bodyPr/>
        <a:lstStyle/>
        <a:p>
          <a:endParaRPr lang="en-GB">
            <a:latin typeface="Arial Narrow" panose="020B0606020202030204" pitchFamily="34" charset="0"/>
          </a:endParaRPr>
        </a:p>
      </dgm:t>
    </dgm:pt>
    <dgm:pt modelId="{47146507-D558-430F-9E41-34EEE992DC7E}" type="sibTrans" cxnId="{C8EA55C6-C01B-4157-840C-51938A25DFD1}">
      <dgm:prSet/>
      <dgm:spPr/>
      <dgm:t>
        <a:bodyPr/>
        <a:lstStyle/>
        <a:p>
          <a:endParaRPr lang="en-GB">
            <a:latin typeface="Arial Narrow" panose="020B0606020202030204" pitchFamily="34" charset="0"/>
          </a:endParaRPr>
        </a:p>
      </dgm:t>
    </dgm:pt>
    <dgm:pt modelId="{6CF67B82-17D4-41E2-8AB8-E90D932FDD42}">
      <dgm:prSet phldrT="[Text]" custT="1"/>
      <dgm:spPr>
        <a:solidFill>
          <a:srgbClr val="ABABAC"/>
        </a:solidFill>
        <a:ln>
          <a:solidFill>
            <a:schemeClr val="bg1"/>
          </a:solidFill>
        </a:ln>
      </dgm:spPr>
      <dgm:t>
        <a:bodyPr/>
        <a:lstStyle/>
        <a:p>
          <a:endParaRPr lang="en-GB" sz="1000" b="1" dirty="0">
            <a:solidFill>
              <a:schemeClr val="tx1"/>
            </a:solidFill>
            <a:latin typeface="Arial Narrow" panose="020B0606020202030204" pitchFamily="34" charset="0"/>
          </a:endParaRPr>
        </a:p>
        <a:p>
          <a:r>
            <a:rPr lang="en-GB" sz="2000" b="1" dirty="0">
              <a:solidFill>
                <a:schemeClr val="tx1"/>
              </a:solidFill>
              <a:latin typeface="Arial Narrow" panose="020B0606020202030204" pitchFamily="34" charset="0"/>
            </a:rPr>
            <a:t>FGDs</a:t>
          </a:r>
        </a:p>
      </dgm:t>
    </dgm:pt>
    <dgm:pt modelId="{E91AE835-E599-4189-AC40-8CABF8876C77}" type="parTrans" cxnId="{ED734BB3-AE1F-41A6-A087-6A210BB4A9CD}">
      <dgm:prSet/>
      <dgm:spPr/>
      <dgm:t>
        <a:bodyPr/>
        <a:lstStyle/>
        <a:p>
          <a:endParaRPr lang="en-GB">
            <a:latin typeface="Arial Narrow" panose="020B0606020202030204" pitchFamily="34" charset="0"/>
          </a:endParaRPr>
        </a:p>
      </dgm:t>
    </dgm:pt>
    <dgm:pt modelId="{7080CA04-2528-4B02-B27E-8A7D5A88A1AF}" type="sibTrans" cxnId="{ED734BB3-AE1F-41A6-A087-6A210BB4A9CD}">
      <dgm:prSet/>
      <dgm:spPr/>
      <dgm:t>
        <a:bodyPr/>
        <a:lstStyle/>
        <a:p>
          <a:endParaRPr lang="en-GB">
            <a:latin typeface="Arial Narrow" panose="020B0606020202030204" pitchFamily="34" charset="0"/>
          </a:endParaRPr>
        </a:p>
      </dgm:t>
    </dgm:pt>
    <dgm:pt modelId="{4529BCA2-5200-4DAD-A7D4-467EBBD30718}">
      <dgm:prSet phldrT="[Text]" custT="1"/>
      <dgm:spPr>
        <a:solidFill>
          <a:srgbClr val="D1D3D4"/>
        </a:solidFill>
        <a:ln>
          <a:solidFill>
            <a:schemeClr val="bg1"/>
          </a:solidFill>
        </a:ln>
      </dgm:spPr>
      <dgm:t>
        <a:bodyPr/>
        <a:lstStyle/>
        <a:p>
          <a:endParaRPr lang="en-GB" sz="500" b="1" dirty="0">
            <a:solidFill>
              <a:schemeClr val="tx1"/>
            </a:solidFill>
            <a:latin typeface="Arial Narrow" panose="020B0606020202030204" pitchFamily="34" charset="0"/>
          </a:endParaRPr>
        </a:p>
        <a:p>
          <a:r>
            <a:rPr lang="en-GB" sz="2000" b="1" dirty="0">
              <a:solidFill>
                <a:schemeClr val="tx1"/>
              </a:solidFill>
              <a:latin typeface="Arial Narrow" panose="020B0606020202030204" pitchFamily="34" charset="0"/>
            </a:rPr>
            <a:t>Quantitative Survey</a:t>
          </a:r>
        </a:p>
      </dgm:t>
    </dgm:pt>
    <dgm:pt modelId="{21FDE239-CC65-452B-8AA6-0ED571937819}" type="parTrans" cxnId="{47FCA157-383E-41C5-B086-FB94EBACFC6B}">
      <dgm:prSet/>
      <dgm:spPr/>
      <dgm:t>
        <a:bodyPr/>
        <a:lstStyle/>
        <a:p>
          <a:endParaRPr lang="en-GB">
            <a:latin typeface="Arial Narrow" panose="020B0606020202030204" pitchFamily="34" charset="0"/>
          </a:endParaRPr>
        </a:p>
      </dgm:t>
    </dgm:pt>
    <dgm:pt modelId="{2ABDCE24-446C-44D7-89E7-3EAA15562DB8}" type="sibTrans" cxnId="{47FCA157-383E-41C5-B086-FB94EBACFC6B}">
      <dgm:prSet/>
      <dgm:spPr/>
      <dgm:t>
        <a:bodyPr/>
        <a:lstStyle/>
        <a:p>
          <a:endParaRPr lang="en-GB">
            <a:latin typeface="Arial Narrow" panose="020B0606020202030204" pitchFamily="34" charset="0"/>
          </a:endParaRPr>
        </a:p>
      </dgm:t>
    </dgm:pt>
    <dgm:pt modelId="{B635732C-4797-494F-8078-06FC03B83DE4}" type="pres">
      <dgm:prSet presAssocID="{A27535DB-FCA5-44A5-AAFA-5F5020326138}" presName="linearFlow" presStyleCnt="0">
        <dgm:presLayoutVars>
          <dgm:dir/>
          <dgm:animLvl val="lvl"/>
          <dgm:resizeHandles val="exact"/>
        </dgm:presLayoutVars>
      </dgm:prSet>
      <dgm:spPr/>
    </dgm:pt>
    <dgm:pt modelId="{DD8B7CE5-8AA5-4381-B3E1-AB66FE3D7572}" type="pres">
      <dgm:prSet presAssocID="{80626A0E-F17C-4BE1-AFC7-5CCCC5F6DF1A}" presName="composite" presStyleCnt="0"/>
      <dgm:spPr/>
    </dgm:pt>
    <dgm:pt modelId="{C0BD251A-5279-40D2-BF77-BDFFFF9E1C8C}" type="pres">
      <dgm:prSet presAssocID="{80626A0E-F17C-4BE1-AFC7-5CCCC5F6DF1A}" presName="parentText" presStyleLbl="alignNode1" presStyleIdx="0" presStyleCnt="3">
        <dgm:presLayoutVars>
          <dgm:chMax val="1"/>
          <dgm:bulletEnabled val="1"/>
        </dgm:presLayoutVars>
      </dgm:prSet>
      <dgm:spPr/>
    </dgm:pt>
    <dgm:pt modelId="{57059366-22D6-4F58-A286-977D80867F68}" type="pres">
      <dgm:prSet presAssocID="{80626A0E-F17C-4BE1-AFC7-5CCCC5F6DF1A}" presName="descendantText" presStyleLbl="alignAcc1" presStyleIdx="0" presStyleCnt="3">
        <dgm:presLayoutVars>
          <dgm:bulletEnabled val="1"/>
        </dgm:presLayoutVars>
      </dgm:prSet>
      <dgm:spPr>
        <a:ln>
          <a:solidFill>
            <a:schemeClr val="bg1"/>
          </a:solidFill>
        </a:ln>
      </dgm:spPr>
    </dgm:pt>
    <dgm:pt modelId="{15F3C261-D353-4814-B5A3-44010E77815A}" type="pres">
      <dgm:prSet presAssocID="{47146507-D558-430F-9E41-34EEE992DC7E}" presName="sp" presStyleCnt="0"/>
      <dgm:spPr/>
    </dgm:pt>
    <dgm:pt modelId="{D0A6292B-6B48-49F2-B8EB-7DB55E92C928}" type="pres">
      <dgm:prSet presAssocID="{6CF67B82-17D4-41E2-8AB8-E90D932FDD42}" presName="composite" presStyleCnt="0"/>
      <dgm:spPr/>
    </dgm:pt>
    <dgm:pt modelId="{F68D7861-D4DD-4C52-92D5-6CA5A1279489}" type="pres">
      <dgm:prSet presAssocID="{6CF67B82-17D4-41E2-8AB8-E90D932FDD42}" presName="parentText" presStyleLbl="alignNode1" presStyleIdx="1" presStyleCnt="3">
        <dgm:presLayoutVars>
          <dgm:chMax val="1"/>
          <dgm:bulletEnabled val="1"/>
        </dgm:presLayoutVars>
      </dgm:prSet>
      <dgm:spPr/>
    </dgm:pt>
    <dgm:pt modelId="{1A97584B-48C8-448D-8002-D4DB62879C04}" type="pres">
      <dgm:prSet presAssocID="{6CF67B82-17D4-41E2-8AB8-E90D932FDD42}" presName="descendantText" presStyleLbl="alignAcc1" presStyleIdx="1" presStyleCnt="3">
        <dgm:presLayoutVars>
          <dgm:bulletEnabled val="1"/>
        </dgm:presLayoutVars>
      </dgm:prSet>
      <dgm:spPr>
        <a:ln>
          <a:solidFill>
            <a:schemeClr val="bg1"/>
          </a:solidFill>
        </a:ln>
      </dgm:spPr>
    </dgm:pt>
    <dgm:pt modelId="{40C9AAEC-E0BA-4191-BCA2-428A865FDA19}" type="pres">
      <dgm:prSet presAssocID="{7080CA04-2528-4B02-B27E-8A7D5A88A1AF}" presName="sp" presStyleCnt="0"/>
      <dgm:spPr/>
    </dgm:pt>
    <dgm:pt modelId="{0869DEE1-15E6-447E-8F52-33B5449F739A}" type="pres">
      <dgm:prSet presAssocID="{4529BCA2-5200-4DAD-A7D4-467EBBD30718}" presName="composite" presStyleCnt="0"/>
      <dgm:spPr/>
    </dgm:pt>
    <dgm:pt modelId="{7A427848-82A2-4D78-AD85-AD139FCFF608}" type="pres">
      <dgm:prSet presAssocID="{4529BCA2-5200-4DAD-A7D4-467EBBD30718}" presName="parentText" presStyleLbl="alignNode1" presStyleIdx="2" presStyleCnt="3">
        <dgm:presLayoutVars>
          <dgm:chMax val="1"/>
          <dgm:bulletEnabled val="1"/>
        </dgm:presLayoutVars>
      </dgm:prSet>
      <dgm:spPr/>
    </dgm:pt>
    <dgm:pt modelId="{49D2D7A0-8B8C-42A0-8D5C-75167C2B06E9}" type="pres">
      <dgm:prSet presAssocID="{4529BCA2-5200-4DAD-A7D4-467EBBD30718}" presName="descendantText" presStyleLbl="alignAcc1" presStyleIdx="2" presStyleCnt="3" custScaleX="87447" custLinFactNeighborX="277" custLinFactNeighborY="19890">
        <dgm:presLayoutVars>
          <dgm:bulletEnabled val="1"/>
        </dgm:presLayoutVars>
      </dgm:prSet>
      <dgm:spPr>
        <a:ln>
          <a:solidFill>
            <a:schemeClr val="bg1"/>
          </a:solidFill>
        </a:ln>
      </dgm:spPr>
    </dgm:pt>
  </dgm:ptLst>
  <dgm:cxnLst>
    <dgm:cxn modelId="{5C7A038E-7F71-4641-9DB7-539EE96BE06F}" type="presOf" srcId="{6CF67B82-17D4-41E2-8AB8-E90D932FDD42}" destId="{F68D7861-D4DD-4C52-92D5-6CA5A1279489}" srcOrd="0" destOrd="0" presId="urn:microsoft.com/office/officeart/2005/8/layout/chevron2"/>
    <dgm:cxn modelId="{F01CB201-20C9-462E-825F-BB2AFFF1CD2C}" type="presOf" srcId="{80626A0E-F17C-4BE1-AFC7-5CCCC5F6DF1A}" destId="{C0BD251A-5279-40D2-BF77-BDFFFF9E1C8C}" srcOrd="0" destOrd="0" presId="urn:microsoft.com/office/officeart/2005/8/layout/chevron2"/>
    <dgm:cxn modelId="{47FCA157-383E-41C5-B086-FB94EBACFC6B}" srcId="{A27535DB-FCA5-44A5-AAFA-5F5020326138}" destId="{4529BCA2-5200-4DAD-A7D4-467EBBD30718}" srcOrd="2" destOrd="0" parTransId="{21FDE239-CC65-452B-8AA6-0ED571937819}" sibTransId="{2ABDCE24-446C-44D7-89E7-3EAA15562DB8}"/>
    <dgm:cxn modelId="{71BB0114-D072-4C61-B0F5-B501CA6E6864}" type="presOf" srcId="{A27535DB-FCA5-44A5-AAFA-5F5020326138}" destId="{B635732C-4797-494F-8078-06FC03B83DE4}" srcOrd="0" destOrd="0" presId="urn:microsoft.com/office/officeart/2005/8/layout/chevron2"/>
    <dgm:cxn modelId="{ED734BB3-AE1F-41A6-A087-6A210BB4A9CD}" srcId="{A27535DB-FCA5-44A5-AAFA-5F5020326138}" destId="{6CF67B82-17D4-41E2-8AB8-E90D932FDD42}" srcOrd="1" destOrd="0" parTransId="{E91AE835-E599-4189-AC40-8CABF8876C77}" sibTransId="{7080CA04-2528-4B02-B27E-8A7D5A88A1AF}"/>
    <dgm:cxn modelId="{C8EA55C6-C01B-4157-840C-51938A25DFD1}" srcId="{A27535DB-FCA5-44A5-AAFA-5F5020326138}" destId="{80626A0E-F17C-4BE1-AFC7-5CCCC5F6DF1A}" srcOrd="0" destOrd="0" parTransId="{3E3CD36D-8B4D-4A39-9B01-BA7577D9E2F4}" sibTransId="{47146507-D558-430F-9E41-34EEE992DC7E}"/>
    <dgm:cxn modelId="{88934300-FE44-4DF2-B4EF-3610BEA3B7AD}" type="presOf" srcId="{4529BCA2-5200-4DAD-A7D4-467EBBD30718}" destId="{7A427848-82A2-4D78-AD85-AD139FCFF608}" srcOrd="0" destOrd="0" presId="urn:microsoft.com/office/officeart/2005/8/layout/chevron2"/>
    <dgm:cxn modelId="{C5BF7E3F-D7FB-49AB-9A65-ABFCCF6A0BEF}" type="presParOf" srcId="{B635732C-4797-494F-8078-06FC03B83DE4}" destId="{DD8B7CE5-8AA5-4381-B3E1-AB66FE3D7572}" srcOrd="0" destOrd="0" presId="urn:microsoft.com/office/officeart/2005/8/layout/chevron2"/>
    <dgm:cxn modelId="{0015EE47-A4EE-4FA4-BEEC-00036980A542}" type="presParOf" srcId="{DD8B7CE5-8AA5-4381-B3E1-AB66FE3D7572}" destId="{C0BD251A-5279-40D2-BF77-BDFFFF9E1C8C}" srcOrd="0" destOrd="0" presId="urn:microsoft.com/office/officeart/2005/8/layout/chevron2"/>
    <dgm:cxn modelId="{8F4E601B-C337-4310-BE1A-2B810D941CF7}" type="presParOf" srcId="{DD8B7CE5-8AA5-4381-B3E1-AB66FE3D7572}" destId="{57059366-22D6-4F58-A286-977D80867F68}" srcOrd="1" destOrd="0" presId="urn:microsoft.com/office/officeart/2005/8/layout/chevron2"/>
    <dgm:cxn modelId="{38EE21D4-6772-4AF4-A586-F284075853BD}" type="presParOf" srcId="{B635732C-4797-494F-8078-06FC03B83DE4}" destId="{15F3C261-D353-4814-B5A3-44010E77815A}" srcOrd="1" destOrd="0" presId="urn:microsoft.com/office/officeart/2005/8/layout/chevron2"/>
    <dgm:cxn modelId="{66213CDA-3AF8-41D5-B549-796E3EA6DD31}" type="presParOf" srcId="{B635732C-4797-494F-8078-06FC03B83DE4}" destId="{D0A6292B-6B48-49F2-B8EB-7DB55E92C928}" srcOrd="2" destOrd="0" presId="urn:microsoft.com/office/officeart/2005/8/layout/chevron2"/>
    <dgm:cxn modelId="{597224A2-F21F-4AE9-85E2-0DD60B08E47C}" type="presParOf" srcId="{D0A6292B-6B48-49F2-B8EB-7DB55E92C928}" destId="{F68D7861-D4DD-4C52-92D5-6CA5A1279489}" srcOrd="0" destOrd="0" presId="urn:microsoft.com/office/officeart/2005/8/layout/chevron2"/>
    <dgm:cxn modelId="{8D8EE588-E096-4F25-BBCC-EFF80F7FCF0E}" type="presParOf" srcId="{D0A6292B-6B48-49F2-B8EB-7DB55E92C928}" destId="{1A97584B-48C8-448D-8002-D4DB62879C04}" srcOrd="1" destOrd="0" presId="urn:microsoft.com/office/officeart/2005/8/layout/chevron2"/>
    <dgm:cxn modelId="{5F692CDE-8E14-4FB7-B9FB-17657558E8FC}" type="presParOf" srcId="{B635732C-4797-494F-8078-06FC03B83DE4}" destId="{40C9AAEC-E0BA-4191-BCA2-428A865FDA19}" srcOrd="3" destOrd="0" presId="urn:microsoft.com/office/officeart/2005/8/layout/chevron2"/>
    <dgm:cxn modelId="{51529938-EA70-46B1-A692-7BDD7BA8C195}" type="presParOf" srcId="{B635732C-4797-494F-8078-06FC03B83DE4}" destId="{0869DEE1-15E6-447E-8F52-33B5449F739A}" srcOrd="4" destOrd="0" presId="urn:microsoft.com/office/officeart/2005/8/layout/chevron2"/>
    <dgm:cxn modelId="{B010B0F1-E4B2-43E8-BB24-A3C4106EEABC}" type="presParOf" srcId="{0869DEE1-15E6-447E-8F52-33B5449F739A}" destId="{7A427848-82A2-4D78-AD85-AD139FCFF608}" srcOrd="0" destOrd="0" presId="urn:microsoft.com/office/officeart/2005/8/layout/chevron2"/>
    <dgm:cxn modelId="{62C96E65-1723-41CC-8F7B-95EB4FD82B98}" type="presParOf" srcId="{0869DEE1-15E6-447E-8F52-33B5449F739A}" destId="{49D2D7A0-8B8C-42A0-8D5C-75167C2B0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75E94-FCEA-4387-A556-4C9E422A411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3FE5FDC4-8D52-4132-9463-EDD2C2F78561}">
      <dgm:prSet phldrT="[Text]" custT="1"/>
      <dgm:spPr>
        <a:solidFill>
          <a:srgbClr val="CDCDCD"/>
        </a:solidFill>
      </dgm:spPr>
      <dgm:t>
        <a:bodyPr anchor="t"/>
        <a:lstStyle/>
        <a:p>
          <a:endParaRPr lang="en-GB" sz="1600" b="1" dirty="0">
            <a:latin typeface="Arial Narrow" panose="020B0606020202030204" pitchFamily="34" charset="0"/>
          </a:endParaRPr>
        </a:p>
      </dgm:t>
    </dgm:pt>
    <dgm:pt modelId="{7BD5DDD9-480D-4AF8-B216-E0022BE1ED33}" type="parTrans" cxnId="{64871909-3785-4D13-8E88-BDFB3B133A55}">
      <dgm:prSet/>
      <dgm:spPr/>
      <dgm:t>
        <a:bodyPr/>
        <a:lstStyle/>
        <a:p>
          <a:endParaRPr lang="en-GB">
            <a:latin typeface="Arial Narrow" panose="020B0606020202030204" pitchFamily="34" charset="0"/>
          </a:endParaRPr>
        </a:p>
      </dgm:t>
    </dgm:pt>
    <dgm:pt modelId="{C373C3B1-5358-47C2-8D39-989FA420A815}" type="sibTrans" cxnId="{64871909-3785-4D13-8E88-BDFB3B133A55}">
      <dgm:prSet/>
      <dgm:spPr/>
      <dgm:t>
        <a:bodyPr/>
        <a:lstStyle/>
        <a:p>
          <a:endParaRPr lang="en-GB">
            <a:latin typeface="Arial Narrow" panose="020B0606020202030204" pitchFamily="34" charset="0"/>
          </a:endParaRPr>
        </a:p>
      </dgm:t>
    </dgm:pt>
    <dgm:pt modelId="{A4BF18A4-CC7A-4045-B4A3-FF73971D1E00}">
      <dgm:prSet phldrT="[Text]" custT="1"/>
      <dgm:spPr>
        <a:solidFill>
          <a:srgbClr val="CDCDCD"/>
        </a:solidFill>
      </dgm:spPr>
      <dgm:t>
        <a:bodyPr anchor="t"/>
        <a:lstStyle/>
        <a:p>
          <a:endParaRPr lang="en-GB" sz="1600" b="1" dirty="0">
            <a:latin typeface="Arial Narrow" panose="020B0606020202030204" pitchFamily="34" charset="0"/>
          </a:endParaRPr>
        </a:p>
      </dgm:t>
    </dgm:pt>
    <dgm:pt modelId="{64B1418C-3AF7-4B23-A28E-56AF95635F3C}" type="parTrans" cxnId="{DC24BFD4-1C18-49DB-B0CC-769ECC4C9EDD}">
      <dgm:prSet/>
      <dgm:spPr/>
      <dgm:t>
        <a:bodyPr/>
        <a:lstStyle/>
        <a:p>
          <a:endParaRPr lang="en-GB">
            <a:latin typeface="Arial Narrow" panose="020B0606020202030204" pitchFamily="34" charset="0"/>
          </a:endParaRPr>
        </a:p>
      </dgm:t>
    </dgm:pt>
    <dgm:pt modelId="{F1616223-759A-454A-B65A-473F9AD26820}" type="sibTrans" cxnId="{DC24BFD4-1C18-49DB-B0CC-769ECC4C9EDD}">
      <dgm:prSet/>
      <dgm:spPr/>
      <dgm:t>
        <a:bodyPr/>
        <a:lstStyle/>
        <a:p>
          <a:endParaRPr lang="en-GB">
            <a:latin typeface="Arial Narrow" panose="020B0606020202030204" pitchFamily="34" charset="0"/>
          </a:endParaRPr>
        </a:p>
      </dgm:t>
    </dgm:pt>
    <dgm:pt modelId="{4F1690EC-491F-4BFA-BE11-47399617A594}">
      <dgm:prSet phldrT="[Text]" custT="1"/>
      <dgm:spPr>
        <a:solidFill>
          <a:srgbClr val="CDCDCD"/>
        </a:solidFill>
      </dgm:spPr>
      <dgm:t>
        <a:bodyPr anchor="t"/>
        <a:lstStyle/>
        <a:p>
          <a:endParaRPr lang="en-GB" sz="1600" b="1" dirty="0">
            <a:latin typeface="Arial Narrow" panose="020B0606020202030204" pitchFamily="34" charset="0"/>
          </a:endParaRPr>
        </a:p>
      </dgm:t>
    </dgm:pt>
    <dgm:pt modelId="{EC90ECB2-9C2A-4986-865A-F2F6292FBD78}" type="parTrans" cxnId="{2C480B91-BDEB-49C9-8B78-3CD42257F926}">
      <dgm:prSet/>
      <dgm:spPr/>
      <dgm:t>
        <a:bodyPr/>
        <a:lstStyle/>
        <a:p>
          <a:endParaRPr lang="en-GB">
            <a:latin typeface="Arial Narrow" panose="020B0606020202030204" pitchFamily="34" charset="0"/>
          </a:endParaRPr>
        </a:p>
      </dgm:t>
    </dgm:pt>
    <dgm:pt modelId="{4A2C6A65-954A-43F4-A173-9A22DC946F68}" type="sibTrans" cxnId="{2C480B91-BDEB-49C9-8B78-3CD42257F926}">
      <dgm:prSet/>
      <dgm:spPr/>
      <dgm:t>
        <a:bodyPr/>
        <a:lstStyle/>
        <a:p>
          <a:endParaRPr lang="en-GB">
            <a:latin typeface="Arial Narrow" panose="020B0606020202030204" pitchFamily="34" charset="0"/>
          </a:endParaRPr>
        </a:p>
      </dgm:t>
    </dgm:pt>
    <dgm:pt modelId="{A51487C9-C81F-4DE1-86F7-2B2B95219956}">
      <dgm:prSet custT="1"/>
      <dgm:spPr>
        <a:solidFill>
          <a:srgbClr val="CDCDCD"/>
        </a:solidFill>
      </dgm:spPr>
      <dgm:t>
        <a:bodyPr anchor="t"/>
        <a:lstStyle/>
        <a:p>
          <a:endParaRPr lang="en-GB" sz="1600" b="1" dirty="0">
            <a:latin typeface="Arial Narrow" panose="020B0606020202030204" pitchFamily="34" charset="0"/>
          </a:endParaRPr>
        </a:p>
      </dgm:t>
    </dgm:pt>
    <dgm:pt modelId="{CCD11D6A-C2A3-4B5C-A2A4-631FD9D51223}" type="parTrans" cxnId="{3AEA6976-368C-4CEA-B63C-144331217B01}">
      <dgm:prSet/>
      <dgm:spPr/>
      <dgm:t>
        <a:bodyPr/>
        <a:lstStyle/>
        <a:p>
          <a:endParaRPr lang="en-GB">
            <a:latin typeface="Arial Narrow" panose="020B0606020202030204" pitchFamily="34" charset="0"/>
          </a:endParaRPr>
        </a:p>
      </dgm:t>
    </dgm:pt>
    <dgm:pt modelId="{0B0D5A3D-2946-4D8A-84A2-1ADBEB42ACCF}" type="sibTrans" cxnId="{3AEA6976-368C-4CEA-B63C-144331217B01}">
      <dgm:prSet/>
      <dgm:spPr/>
      <dgm:t>
        <a:bodyPr/>
        <a:lstStyle/>
        <a:p>
          <a:endParaRPr lang="en-GB">
            <a:latin typeface="Arial Narrow" panose="020B0606020202030204" pitchFamily="34" charset="0"/>
          </a:endParaRPr>
        </a:p>
      </dgm:t>
    </dgm:pt>
    <dgm:pt modelId="{2CB0FF30-EC48-450B-A9CD-46A31744E343}">
      <dgm:prSet custT="1"/>
      <dgm:spPr>
        <a:solidFill>
          <a:srgbClr val="CDCDCD"/>
        </a:solidFill>
      </dgm:spPr>
      <dgm:t>
        <a:bodyPr anchor="t"/>
        <a:lstStyle/>
        <a:p>
          <a:endParaRPr lang="en-GB" sz="1600" b="1" dirty="0">
            <a:latin typeface="Arial Narrow" panose="020B0606020202030204" pitchFamily="34" charset="0"/>
          </a:endParaRPr>
        </a:p>
      </dgm:t>
    </dgm:pt>
    <dgm:pt modelId="{AE627A0E-4650-4B8C-9501-E1040A8D4B95}" type="parTrans" cxnId="{E20D1A0A-6FC7-4CB0-B240-B055BD03F217}">
      <dgm:prSet/>
      <dgm:spPr/>
      <dgm:t>
        <a:bodyPr/>
        <a:lstStyle/>
        <a:p>
          <a:endParaRPr lang="en-GB">
            <a:latin typeface="Arial Narrow" panose="020B0606020202030204" pitchFamily="34" charset="0"/>
          </a:endParaRPr>
        </a:p>
      </dgm:t>
    </dgm:pt>
    <dgm:pt modelId="{6F98B648-F3A3-48B6-AB6D-84FD6728B51A}" type="sibTrans" cxnId="{E20D1A0A-6FC7-4CB0-B240-B055BD03F217}">
      <dgm:prSet/>
      <dgm:spPr/>
      <dgm:t>
        <a:bodyPr/>
        <a:lstStyle/>
        <a:p>
          <a:endParaRPr lang="en-GB">
            <a:latin typeface="Arial Narrow" panose="020B0606020202030204" pitchFamily="34" charset="0"/>
          </a:endParaRPr>
        </a:p>
      </dgm:t>
    </dgm:pt>
    <dgm:pt modelId="{7091EA53-8B1C-4948-A17F-1E9B6AB92328}">
      <dgm:prSet custT="1"/>
      <dgm:spPr>
        <a:solidFill>
          <a:srgbClr val="CDCDCD"/>
        </a:solidFill>
      </dgm:spPr>
      <dgm:t>
        <a:bodyPr anchor="t"/>
        <a:lstStyle/>
        <a:p>
          <a:endParaRPr lang="en-GB" sz="1600" b="1" dirty="0">
            <a:latin typeface="Arial Narrow" panose="020B0606020202030204" pitchFamily="34" charset="0"/>
          </a:endParaRPr>
        </a:p>
      </dgm:t>
    </dgm:pt>
    <dgm:pt modelId="{1DFD134A-9D20-45E2-BE41-D2F05C73D8FD}" type="parTrans" cxnId="{0798530A-CEDE-4C79-AF1F-BACBC9F0FF9D}">
      <dgm:prSet/>
      <dgm:spPr/>
      <dgm:t>
        <a:bodyPr/>
        <a:lstStyle/>
        <a:p>
          <a:endParaRPr lang="en-GB"/>
        </a:p>
      </dgm:t>
    </dgm:pt>
    <dgm:pt modelId="{CC0479B4-AAA1-4E35-A4F7-83EC6D83A2DC}" type="sibTrans" cxnId="{0798530A-CEDE-4C79-AF1F-BACBC9F0FF9D}">
      <dgm:prSet/>
      <dgm:spPr/>
      <dgm:t>
        <a:bodyPr/>
        <a:lstStyle/>
        <a:p>
          <a:endParaRPr lang="en-GB"/>
        </a:p>
      </dgm:t>
    </dgm:pt>
    <dgm:pt modelId="{4E07A1DF-669A-41C6-AB26-95403A557ADA}">
      <dgm:prSet phldrT="[Text]" custT="1"/>
      <dgm:spPr>
        <a:solidFill>
          <a:srgbClr val="58585A">
            <a:alpha val="69804"/>
          </a:srgbClr>
        </a:solidFill>
      </dgm:spPr>
      <dgm:t>
        <a:bodyPr/>
        <a:lstStyle/>
        <a:p>
          <a:r>
            <a:rPr lang="en-US" sz="2000" b="1" dirty="0">
              <a:latin typeface="Arial Narrow" panose="020B0606020202030204" pitchFamily="34" charset="0"/>
            </a:rPr>
            <a:t>BASIC SERVICES</a:t>
          </a:r>
          <a:endParaRPr lang="en-GB" sz="2000" b="1" dirty="0">
            <a:latin typeface="Arial Narrow" panose="020B0606020202030204" pitchFamily="34" charset="0"/>
          </a:endParaRPr>
        </a:p>
      </dgm:t>
    </dgm:pt>
    <dgm:pt modelId="{2D68066A-5059-450A-98B6-08CE77162C91}" type="sibTrans" cxnId="{7898F66B-3624-4819-B629-6E5550421898}">
      <dgm:prSet/>
      <dgm:spPr/>
      <dgm:t>
        <a:bodyPr/>
        <a:lstStyle/>
        <a:p>
          <a:endParaRPr lang="en-GB">
            <a:latin typeface="Arial Narrow" panose="020B0606020202030204" pitchFamily="34" charset="0"/>
          </a:endParaRPr>
        </a:p>
      </dgm:t>
    </dgm:pt>
    <dgm:pt modelId="{781837B7-ACF5-4B98-8610-2805A748D940}" type="parTrans" cxnId="{7898F66B-3624-4819-B629-6E5550421898}">
      <dgm:prSet/>
      <dgm:spPr/>
      <dgm:t>
        <a:bodyPr/>
        <a:lstStyle/>
        <a:p>
          <a:endParaRPr lang="en-GB">
            <a:latin typeface="Arial Narrow" panose="020B0606020202030204" pitchFamily="34" charset="0"/>
          </a:endParaRPr>
        </a:p>
      </dgm:t>
    </dgm:pt>
    <dgm:pt modelId="{89D40D94-287C-4060-9E99-6672C072E1A4}">
      <dgm:prSet/>
      <dgm:spPr>
        <a:solidFill>
          <a:srgbClr val="CDCDCD"/>
        </a:solidFill>
      </dgm:spPr>
      <dgm:t>
        <a:bodyPr/>
        <a:lstStyle/>
        <a:p>
          <a:endParaRPr lang="en-GB" dirty="0"/>
        </a:p>
      </dgm:t>
    </dgm:pt>
    <dgm:pt modelId="{75C9CD32-9DD1-4AA2-9DC9-19A4333E44BA}" type="parTrans" cxnId="{F24B27A5-A625-45C3-95C4-8ED7D0D085E6}">
      <dgm:prSet/>
      <dgm:spPr/>
      <dgm:t>
        <a:bodyPr/>
        <a:lstStyle/>
        <a:p>
          <a:endParaRPr lang="en-GB"/>
        </a:p>
      </dgm:t>
    </dgm:pt>
    <dgm:pt modelId="{A344B18F-F6EE-4704-B84B-00E19DF0813C}" type="sibTrans" cxnId="{F24B27A5-A625-45C3-95C4-8ED7D0D085E6}">
      <dgm:prSet/>
      <dgm:spPr/>
      <dgm:t>
        <a:bodyPr/>
        <a:lstStyle/>
        <a:p>
          <a:endParaRPr lang="en-GB"/>
        </a:p>
      </dgm:t>
    </dgm:pt>
    <dgm:pt modelId="{82331D01-D131-4B4F-AC85-D7D940692436}" type="pres">
      <dgm:prSet presAssocID="{E9475E94-FCEA-4387-A556-4C9E422A411A}" presName="composite" presStyleCnt="0">
        <dgm:presLayoutVars>
          <dgm:chMax val="1"/>
          <dgm:dir/>
          <dgm:resizeHandles val="exact"/>
        </dgm:presLayoutVars>
      </dgm:prSet>
      <dgm:spPr/>
    </dgm:pt>
    <dgm:pt modelId="{D4D12EE1-DD97-4C60-8D71-7BF7F20DF36F}" type="pres">
      <dgm:prSet presAssocID="{4E07A1DF-669A-41C6-AB26-95403A557ADA}" presName="roof" presStyleLbl="dkBgShp" presStyleIdx="0" presStyleCnt="2" custLinFactNeighborX="-29383" custLinFactNeighborY="-14661"/>
      <dgm:spPr/>
    </dgm:pt>
    <dgm:pt modelId="{C527D7E9-27ED-47F0-AB29-523EDB27876A}" type="pres">
      <dgm:prSet presAssocID="{4E07A1DF-669A-41C6-AB26-95403A557ADA}" presName="pillars" presStyleCnt="0"/>
      <dgm:spPr/>
    </dgm:pt>
    <dgm:pt modelId="{EE5EBA05-02DC-4968-A6E2-1395D6442635}" type="pres">
      <dgm:prSet presAssocID="{4E07A1DF-669A-41C6-AB26-95403A557ADA}" presName="pillar1" presStyleLbl="node1" presStyleIdx="0" presStyleCnt="7" custScaleY="100221" custLinFactNeighborX="-61" custLinFactNeighborY="-222">
        <dgm:presLayoutVars>
          <dgm:bulletEnabled val="1"/>
        </dgm:presLayoutVars>
      </dgm:prSet>
      <dgm:spPr/>
    </dgm:pt>
    <dgm:pt modelId="{B799385F-1BB5-471E-B829-77434A8A9754}" type="pres">
      <dgm:prSet presAssocID="{A51487C9-C81F-4DE1-86F7-2B2B95219956}" presName="pillarX" presStyleLbl="node1" presStyleIdx="1" presStyleCnt="7">
        <dgm:presLayoutVars>
          <dgm:bulletEnabled val="1"/>
        </dgm:presLayoutVars>
      </dgm:prSet>
      <dgm:spPr/>
    </dgm:pt>
    <dgm:pt modelId="{1AA4F66E-79DA-4F32-A486-A8A2BAB7EB53}" type="pres">
      <dgm:prSet presAssocID="{2CB0FF30-EC48-450B-A9CD-46A31744E343}" presName="pillarX" presStyleLbl="node1" presStyleIdx="2" presStyleCnt="7">
        <dgm:presLayoutVars>
          <dgm:bulletEnabled val="1"/>
        </dgm:presLayoutVars>
      </dgm:prSet>
      <dgm:spPr/>
    </dgm:pt>
    <dgm:pt modelId="{673746CC-2798-48BD-A3DD-8517396C1524}" type="pres">
      <dgm:prSet presAssocID="{A4BF18A4-CC7A-4045-B4A3-FF73971D1E00}" presName="pillarX" presStyleLbl="node1" presStyleIdx="3" presStyleCnt="7">
        <dgm:presLayoutVars>
          <dgm:bulletEnabled val="1"/>
        </dgm:presLayoutVars>
      </dgm:prSet>
      <dgm:spPr/>
    </dgm:pt>
    <dgm:pt modelId="{EFB0B72B-CCF5-48AB-BE9F-13ADE3306A09}" type="pres">
      <dgm:prSet presAssocID="{4F1690EC-491F-4BFA-BE11-47399617A594}" presName="pillarX" presStyleLbl="node1" presStyleIdx="4" presStyleCnt="7">
        <dgm:presLayoutVars>
          <dgm:bulletEnabled val="1"/>
        </dgm:presLayoutVars>
      </dgm:prSet>
      <dgm:spPr/>
    </dgm:pt>
    <dgm:pt modelId="{F62F94D9-273E-4074-BE84-4BB68B144B64}" type="pres">
      <dgm:prSet presAssocID="{7091EA53-8B1C-4948-A17F-1E9B6AB92328}" presName="pillarX" presStyleLbl="node1" presStyleIdx="5" presStyleCnt="7">
        <dgm:presLayoutVars>
          <dgm:bulletEnabled val="1"/>
        </dgm:presLayoutVars>
      </dgm:prSet>
      <dgm:spPr/>
    </dgm:pt>
    <dgm:pt modelId="{40AC1170-271A-41FD-90E5-9A5AE7EEA5FD}" type="pres">
      <dgm:prSet presAssocID="{89D40D94-287C-4060-9E99-6672C072E1A4}" presName="pillarX" presStyleLbl="node1" presStyleIdx="6" presStyleCnt="7">
        <dgm:presLayoutVars>
          <dgm:bulletEnabled val="1"/>
        </dgm:presLayoutVars>
      </dgm:prSet>
      <dgm:spPr/>
    </dgm:pt>
    <dgm:pt modelId="{CC1B5463-02F8-4D3F-9E00-11CAEC478E18}" type="pres">
      <dgm:prSet presAssocID="{4E07A1DF-669A-41C6-AB26-95403A557ADA}" presName="base" presStyleLbl="dkBgShp" presStyleIdx="1" presStyleCnt="2" custScaleY="494095" custLinFactY="-59475" custLinFactNeighborX="-24817" custLinFactNeighborY="-100000"/>
      <dgm:spPr>
        <a:solidFill>
          <a:srgbClr val="7D7D7D"/>
        </a:solidFill>
      </dgm:spPr>
    </dgm:pt>
  </dgm:ptLst>
  <dgm:cxnLst>
    <dgm:cxn modelId="{64871909-3785-4D13-8E88-BDFB3B133A55}" srcId="{4E07A1DF-669A-41C6-AB26-95403A557ADA}" destId="{3FE5FDC4-8D52-4132-9463-EDD2C2F78561}" srcOrd="0" destOrd="0" parTransId="{7BD5DDD9-480D-4AF8-B216-E0022BE1ED33}" sibTransId="{C373C3B1-5358-47C2-8D39-989FA420A815}"/>
    <dgm:cxn modelId="{81B4764F-35CE-406C-912C-207F015D74D4}" type="presOf" srcId="{89D40D94-287C-4060-9E99-6672C072E1A4}" destId="{40AC1170-271A-41FD-90E5-9A5AE7EEA5FD}" srcOrd="0" destOrd="0" presId="urn:microsoft.com/office/officeart/2005/8/layout/hList3"/>
    <dgm:cxn modelId="{E20D1A0A-6FC7-4CB0-B240-B055BD03F217}" srcId="{4E07A1DF-669A-41C6-AB26-95403A557ADA}" destId="{2CB0FF30-EC48-450B-A9CD-46A31744E343}" srcOrd="2" destOrd="0" parTransId="{AE627A0E-4650-4B8C-9501-E1040A8D4B95}" sibTransId="{6F98B648-F3A3-48B6-AB6D-84FD6728B51A}"/>
    <dgm:cxn modelId="{0798530A-CEDE-4C79-AF1F-BACBC9F0FF9D}" srcId="{4E07A1DF-669A-41C6-AB26-95403A557ADA}" destId="{7091EA53-8B1C-4948-A17F-1E9B6AB92328}" srcOrd="5" destOrd="0" parTransId="{1DFD134A-9D20-45E2-BE41-D2F05C73D8FD}" sibTransId="{CC0479B4-AAA1-4E35-A4F7-83EC6D83A2DC}"/>
    <dgm:cxn modelId="{2C480B91-BDEB-49C9-8B78-3CD42257F926}" srcId="{4E07A1DF-669A-41C6-AB26-95403A557ADA}" destId="{4F1690EC-491F-4BFA-BE11-47399617A594}" srcOrd="4" destOrd="0" parTransId="{EC90ECB2-9C2A-4986-865A-F2F6292FBD78}" sibTransId="{4A2C6A65-954A-43F4-A173-9A22DC946F68}"/>
    <dgm:cxn modelId="{84765176-BF7A-4C15-B182-3A0F8D4BFBA4}" type="presOf" srcId="{4F1690EC-491F-4BFA-BE11-47399617A594}" destId="{EFB0B72B-CCF5-48AB-BE9F-13ADE3306A09}" srcOrd="0" destOrd="0" presId="urn:microsoft.com/office/officeart/2005/8/layout/hList3"/>
    <dgm:cxn modelId="{A83A99BD-89FD-4503-B49B-889087ACCA6B}" type="presOf" srcId="{E9475E94-FCEA-4387-A556-4C9E422A411A}" destId="{82331D01-D131-4B4F-AC85-D7D940692436}" srcOrd="0" destOrd="0" presId="urn:microsoft.com/office/officeart/2005/8/layout/hList3"/>
    <dgm:cxn modelId="{DC24BFD4-1C18-49DB-B0CC-769ECC4C9EDD}" srcId="{4E07A1DF-669A-41C6-AB26-95403A557ADA}" destId="{A4BF18A4-CC7A-4045-B4A3-FF73971D1E00}" srcOrd="3" destOrd="0" parTransId="{64B1418C-3AF7-4B23-A28E-56AF95635F3C}" sibTransId="{F1616223-759A-454A-B65A-473F9AD26820}"/>
    <dgm:cxn modelId="{D6568162-D5A9-4D50-B8DF-B99C1E6BEB7A}" type="presOf" srcId="{A51487C9-C81F-4DE1-86F7-2B2B95219956}" destId="{B799385F-1BB5-471E-B829-77434A8A9754}" srcOrd="0" destOrd="0" presId="urn:microsoft.com/office/officeart/2005/8/layout/hList3"/>
    <dgm:cxn modelId="{3B6063E2-6551-4125-8CE2-5794B7DA77D1}" type="presOf" srcId="{4E07A1DF-669A-41C6-AB26-95403A557ADA}" destId="{D4D12EE1-DD97-4C60-8D71-7BF7F20DF36F}" srcOrd="0" destOrd="0" presId="urn:microsoft.com/office/officeart/2005/8/layout/hList3"/>
    <dgm:cxn modelId="{A2523820-2B91-4B0F-B41B-27A13435A552}" type="presOf" srcId="{A4BF18A4-CC7A-4045-B4A3-FF73971D1E00}" destId="{673746CC-2798-48BD-A3DD-8517396C1524}" srcOrd="0" destOrd="0" presId="urn:microsoft.com/office/officeart/2005/8/layout/hList3"/>
    <dgm:cxn modelId="{EF5365B8-BA8E-457F-B84C-11C11E4A234B}" type="presOf" srcId="{3FE5FDC4-8D52-4132-9463-EDD2C2F78561}" destId="{EE5EBA05-02DC-4968-A6E2-1395D6442635}" srcOrd="0" destOrd="0" presId="urn:microsoft.com/office/officeart/2005/8/layout/hList3"/>
    <dgm:cxn modelId="{62ABC462-378E-40C2-8CD6-E83E68CC0659}" type="presOf" srcId="{7091EA53-8B1C-4948-A17F-1E9B6AB92328}" destId="{F62F94D9-273E-4074-BE84-4BB68B144B64}" srcOrd="0" destOrd="0" presId="urn:microsoft.com/office/officeart/2005/8/layout/hList3"/>
    <dgm:cxn modelId="{3AEA6976-368C-4CEA-B63C-144331217B01}" srcId="{4E07A1DF-669A-41C6-AB26-95403A557ADA}" destId="{A51487C9-C81F-4DE1-86F7-2B2B95219956}" srcOrd="1" destOrd="0" parTransId="{CCD11D6A-C2A3-4B5C-A2A4-631FD9D51223}" sibTransId="{0B0D5A3D-2946-4D8A-84A2-1ADBEB42ACCF}"/>
    <dgm:cxn modelId="{7898F66B-3624-4819-B629-6E5550421898}" srcId="{E9475E94-FCEA-4387-A556-4C9E422A411A}" destId="{4E07A1DF-669A-41C6-AB26-95403A557ADA}" srcOrd="0" destOrd="0" parTransId="{781837B7-ACF5-4B98-8610-2805A748D940}" sibTransId="{2D68066A-5059-450A-98B6-08CE77162C91}"/>
    <dgm:cxn modelId="{33726948-D1A0-42F1-B8AA-6612042AB2C8}" type="presOf" srcId="{2CB0FF30-EC48-450B-A9CD-46A31744E343}" destId="{1AA4F66E-79DA-4F32-A486-A8A2BAB7EB53}" srcOrd="0" destOrd="0" presId="urn:microsoft.com/office/officeart/2005/8/layout/hList3"/>
    <dgm:cxn modelId="{F24B27A5-A625-45C3-95C4-8ED7D0D085E6}" srcId="{4E07A1DF-669A-41C6-AB26-95403A557ADA}" destId="{89D40D94-287C-4060-9E99-6672C072E1A4}" srcOrd="6" destOrd="0" parTransId="{75C9CD32-9DD1-4AA2-9DC9-19A4333E44BA}" sibTransId="{A344B18F-F6EE-4704-B84B-00E19DF0813C}"/>
    <dgm:cxn modelId="{1AB1B490-C3AF-4EB2-AE56-0F5F54A4C82D}" type="presParOf" srcId="{82331D01-D131-4B4F-AC85-D7D940692436}" destId="{D4D12EE1-DD97-4C60-8D71-7BF7F20DF36F}" srcOrd="0" destOrd="0" presId="urn:microsoft.com/office/officeart/2005/8/layout/hList3"/>
    <dgm:cxn modelId="{5A7157F6-A302-4C44-BD0E-91CD471877C1}" type="presParOf" srcId="{82331D01-D131-4B4F-AC85-D7D940692436}" destId="{C527D7E9-27ED-47F0-AB29-523EDB27876A}" srcOrd="1" destOrd="0" presId="urn:microsoft.com/office/officeart/2005/8/layout/hList3"/>
    <dgm:cxn modelId="{2F19988F-8E10-43AC-8FFC-9C65216A517F}" type="presParOf" srcId="{C527D7E9-27ED-47F0-AB29-523EDB27876A}" destId="{EE5EBA05-02DC-4968-A6E2-1395D6442635}" srcOrd="0" destOrd="0" presId="urn:microsoft.com/office/officeart/2005/8/layout/hList3"/>
    <dgm:cxn modelId="{475B8A90-0F14-4CE1-8EC6-48A12ED3B3CB}" type="presParOf" srcId="{C527D7E9-27ED-47F0-AB29-523EDB27876A}" destId="{B799385F-1BB5-471E-B829-77434A8A9754}" srcOrd="1" destOrd="0" presId="urn:microsoft.com/office/officeart/2005/8/layout/hList3"/>
    <dgm:cxn modelId="{895A43D2-6FB9-48E7-968B-C5C61D182352}" type="presParOf" srcId="{C527D7E9-27ED-47F0-AB29-523EDB27876A}" destId="{1AA4F66E-79DA-4F32-A486-A8A2BAB7EB53}" srcOrd="2" destOrd="0" presId="urn:microsoft.com/office/officeart/2005/8/layout/hList3"/>
    <dgm:cxn modelId="{C66FEA11-7CD0-4EE9-8ECC-81D492F45741}" type="presParOf" srcId="{C527D7E9-27ED-47F0-AB29-523EDB27876A}" destId="{673746CC-2798-48BD-A3DD-8517396C1524}" srcOrd="3" destOrd="0" presId="urn:microsoft.com/office/officeart/2005/8/layout/hList3"/>
    <dgm:cxn modelId="{E5B24832-B8D2-4F3C-ADBB-8F31780AE935}" type="presParOf" srcId="{C527D7E9-27ED-47F0-AB29-523EDB27876A}" destId="{EFB0B72B-CCF5-48AB-BE9F-13ADE3306A09}" srcOrd="4" destOrd="0" presId="urn:microsoft.com/office/officeart/2005/8/layout/hList3"/>
    <dgm:cxn modelId="{4CF1EEF2-0A21-4DF5-9AEF-21F9E29C3131}" type="presParOf" srcId="{C527D7E9-27ED-47F0-AB29-523EDB27876A}" destId="{F62F94D9-273E-4074-BE84-4BB68B144B64}" srcOrd="5" destOrd="0" presId="urn:microsoft.com/office/officeart/2005/8/layout/hList3"/>
    <dgm:cxn modelId="{15C2F1BC-AFB5-48B5-8C6E-82CC8B8130DD}" type="presParOf" srcId="{C527D7E9-27ED-47F0-AB29-523EDB27876A}" destId="{40AC1170-271A-41FD-90E5-9A5AE7EEA5FD}" srcOrd="6" destOrd="0" presId="urn:microsoft.com/office/officeart/2005/8/layout/hList3"/>
    <dgm:cxn modelId="{3B7287AC-E8FF-497E-92A0-E18CBC0F3A52}" type="presParOf" srcId="{82331D01-D131-4B4F-AC85-D7D940692436}" destId="{CC1B5463-02F8-4D3F-9E00-11CAEC478E1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D251A-5279-40D2-BF77-BDFFFF9E1C8C}">
      <dsp:nvSpPr>
        <dsp:cNvPr id="0" name=""/>
        <dsp:cNvSpPr/>
      </dsp:nvSpPr>
      <dsp:spPr>
        <a:xfrm rot="5400000">
          <a:off x="-265326" y="270878"/>
          <a:ext cx="1768841" cy="1238188"/>
        </a:xfrm>
        <a:prstGeom prst="chevron">
          <a:avLst/>
        </a:prstGeom>
        <a:solidFill>
          <a:srgbClr val="58585A"/>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en-GB" sz="500" b="1" kern="1200" dirty="0">
            <a:latin typeface="Arial Narrow" panose="020B0606020202030204" pitchFamily="34" charset="0"/>
          </a:endParaRPr>
        </a:p>
        <a:p>
          <a:pPr marL="0" lvl="0" indent="0" algn="ctr" defTabSz="222250">
            <a:lnSpc>
              <a:spcPct val="90000"/>
            </a:lnSpc>
            <a:spcBef>
              <a:spcPct val="0"/>
            </a:spcBef>
            <a:spcAft>
              <a:spcPct val="35000"/>
            </a:spcAft>
            <a:buNone/>
          </a:pPr>
          <a:r>
            <a:rPr lang="en-GB" sz="2000" b="1" kern="1200" dirty="0">
              <a:latin typeface="Arial Narrow" panose="020B0606020202030204" pitchFamily="34" charset="0"/>
            </a:rPr>
            <a:t>Literature Review</a:t>
          </a:r>
        </a:p>
      </dsp:txBody>
      <dsp:txXfrm rot="-5400000">
        <a:off x="1" y="624645"/>
        <a:ext cx="1238188" cy="530653"/>
      </dsp:txXfrm>
    </dsp:sp>
    <dsp:sp modelId="{57059366-22D6-4F58-A286-977D80867F68}">
      <dsp:nvSpPr>
        <dsp:cNvPr id="0" name=""/>
        <dsp:cNvSpPr/>
      </dsp:nvSpPr>
      <dsp:spPr>
        <a:xfrm rot="5400000">
          <a:off x="4318207" y="-3074466"/>
          <a:ext cx="1150351" cy="7310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68D7861-D4DD-4C52-92D5-6CA5A1279489}">
      <dsp:nvSpPr>
        <dsp:cNvPr id="0" name=""/>
        <dsp:cNvSpPr/>
      </dsp:nvSpPr>
      <dsp:spPr>
        <a:xfrm rot="5400000">
          <a:off x="-265326" y="1847659"/>
          <a:ext cx="1768841" cy="1238188"/>
        </a:xfrm>
        <a:prstGeom prst="chevron">
          <a:avLst/>
        </a:prstGeom>
        <a:solidFill>
          <a:srgbClr val="ABABA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GB" sz="1000" b="1" kern="1200" dirty="0">
            <a:solidFill>
              <a:schemeClr val="tx1"/>
            </a:solidFill>
            <a:latin typeface="Arial Narrow" panose="020B0606020202030204" pitchFamily="34" charset="0"/>
          </a:endParaRPr>
        </a:p>
        <a:p>
          <a:pPr marL="0" lvl="0" indent="0" algn="ctr" defTabSz="444500">
            <a:lnSpc>
              <a:spcPct val="90000"/>
            </a:lnSpc>
            <a:spcBef>
              <a:spcPct val="0"/>
            </a:spcBef>
            <a:spcAft>
              <a:spcPct val="35000"/>
            </a:spcAft>
            <a:buNone/>
          </a:pPr>
          <a:r>
            <a:rPr lang="en-GB" sz="2000" b="1" kern="1200" dirty="0">
              <a:solidFill>
                <a:schemeClr val="tx1"/>
              </a:solidFill>
              <a:latin typeface="Arial Narrow" panose="020B0606020202030204" pitchFamily="34" charset="0"/>
            </a:rPr>
            <a:t>FGDs</a:t>
          </a:r>
        </a:p>
      </dsp:txBody>
      <dsp:txXfrm rot="-5400000">
        <a:off x="1" y="2201426"/>
        <a:ext cx="1238188" cy="530653"/>
      </dsp:txXfrm>
    </dsp:sp>
    <dsp:sp modelId="{1A97584B-48C8-448D-8002-D4DB62879C04}">
      <dsp:nvSpPr>
        <dsp:cNvPr id="0" name=""/>
        <dsp:cNvSpPr/>
      </dsp:nvSpPr>
      <dsp:spPr>
        <a:xfrm rot="5400000">
          <a:off x="4318510" y="-1497988"/>
          <a:ext cx="1149746" cy="7310389"/>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A427848-82A2-4D78-AD85-AD139FCFF608}">
      <dsp:nvSpPr>
        <dsp:cNvPr id="0" name=""/>
        <dsp:cNvSpPr/>
      </dsp:nvSpPr>
      <dsp:spPr>
        <a:xfrm rot="5400000">
          <a:off x="-265326" y="3424439"/>
          <a:ext cx="1768841" cy="1238188"/>
        </a:xfrm>
        <a:prstGeom prst="chevron">
          <a:avLst/>
        </a:prstGeom>
        <a:solidFill>
          <a:srgbClr val="D1D3D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Arial Narrow" panose="020B0606020202030204" pitchFamily="34" charset="0"/>
          </a:endParaRPr>
        </a:p>
        <a:p>
          <a:pPr marL="0" lvl="0" indent="0" algn="ctr" defTabSz="222250">
            <a:lnSpc>
              <a:spcPct val="90000"/>
            </a:lnSpc>
            <a:spcBef>
              <a:spcPct val="0"/>
            </a:spcBef>
            <a:spcAft>
              <a:spcPct val="35000"/>
            </a:spcAft>
            <a:buNone/>
          </a:pPr>
          <a:r>
            <a:rPr lang="en-GB" sz="2000" b="1" kern="1200" dirty="0">
              <a:solidFill>
                <a:schemeClr val="tx1"/>
              </a:solidFill>
              <a:latin typeface="Arial Narrow" panose="020B0606020202030204" pitchFamily="34" charset="0"/>
            </a:rPr>
            <a:t>Quantitative Survey</a:t>
          </a:r>
        </a:p>
      </dsp:txBody>
      <dsp:txXfrm rot="-5400000">
        <a:off x="1" y="3778206"/>
        <a:ext cx="1238188" cy="530653"/>
      </dsp:txXfrm>
    </dsp:sp>
    <dsp:sp modelId="{49D2D7A0-8B8C-42A0-8D5C-75167C2B06E9}">
      <dsp:nvSpPr>
        <dsp:cNvPr id="0" name=""/>
        <dsp:cNvSpPr/>
      </dsp:nvSpPr>
      <dsp:spPr>
        <a:xfrm rot="5400000">
          <a:off x="4338759" y="766313"/>
          <a:ext cx="1149746" cy="6392716"/>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12EE1-DD97-4C60-8D71-7BF7F20DF36F}">
      <dsp:nvSpPr>
        <dsp:cNvPr id="0" name=""/>
        <dsp:cNvSpPr/>
      </dsp:nvSpPr>
      <dsp:spPr>
        <a:xfrm>
          <a:off x="0" y="-170111"/>
          <a:ext cx="8489950" cy="739974"/>
        </a:xfrm>
        <a:prstGeom prst="rect">
          <a:avLst/>
        </a:prstGeom>
        <a:solidFill>
          <a:srgbClr val="58585A">
            <a:alpha val="69804"/>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Narrow" panose="020B0606020202030204" pitchFamily="34" charset="0"/>
            </a:rPr>
            <a:t>BASIC SERVICES</a:t>
          </a:r>
          <a:endParaRPr lang="en-GB" sz="2000" b="1" kern="1200" dirty="0">
            <a:latin typeface="Arial Narrow" panose="020B0606020202030204" pitchFamily="34" charset="0"/>
          </a:endParaRPr>
        </a:p>
      </dsp:txBody>
      <dsp:txXfrm>
        <a:off x="0" y="-170111"/>
        <a:ext cx="8489950" cy="739974"/>
      </dsp:txXfrm>
    </dsp:sp>
    <dsp:sp modelId="{EE5EBA05-02DC-4968-A6E2-1395D6442635}">
      <dsp:nvSpPr>
        <dsp:cNvPr id="0" name=""/>
        <dsp:cNvSpPr/>
      </dsp:nvSpPr>
      <dsp:spPr>
        <a:xfrm>
          <a:off x="296" y="564695"/>
          <a:ext cx="1212553" cy="1557379"/>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296" y="564695"/>
        <a:ext cx="1212553" cy="1557379"/>
      </dsp:txXfrm>
    </dsp:sp>
    <dsp:sp modelId="{B799385F-1BB5-471E-B829-77434A8A9754}">
      <dsp:nvSpPr>
        <dsp:cNvPr id="0" name=""/>
        <dsp:cNvSpPr/>
      </dsp:nvSpPr>
      <dsp:spPr>
        <a:xfrm>
          <a:off x="1213590"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1213590" y="569862"/>
        <a:ext cx="1212553" cy="1553945"/>
      </dsp:txXfrm>
    </dsp:sp>
    <dsp:sp modelId="{1AA4F66E-79DA-4F32-A486-A8A2BAB7EB53}">
      <dsp:nvSpPr>
        <dsp:cNvPr id="0" name=""/>
        <dsp:cNvSpPr/>
      </dsp:nvSpPr>
      <dsp:spPr>
        <a:xfrm>
          <a:off x="2426144"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2426144" y="569862"/>
        <a:ext cx="1212553" cy="1553945"/>
      </dsp:txXfrm>
    </dsp:sp>
    <dsp:sp modelId="{673746CC-2798-48BD-A3DD-8517396C1524}">
      <dsp:nvSpPr>
        <dsp:cNvPr id="0" name=""/>
        <dsp:cNvSpPr/>
      </dsp:nvSpPr>
      <dsp:spPr>
        <a:xfrm>
          <a:off x="3638698"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3638698" y="569862"/>
        <a:ext cx="1212553" cy="1553945"/>
      </dsp:txXfrm>
    </dsp:sp>
    <dsp:sp modelId="{EFB0B72B-CCF5-48AB-BE9F-13ADE3306A09}">
      <dsp:nvSpPr>
        <dsp:cNvPr id="0" name=""/>
        <dsp:cNvSpPr/>
      </dsp:nvSpPr>
      <dsp:spPr>
        <a:xfrm>
          <a:off x="4851251"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4851251" y="569862"/>
        <a:ext cx="1212553" cy="1553945"/>
      </dsp:txXfrm>
    </dsp:sp>
    <dsp:sp modelId="{F62F94D9-273E-4074-BE84-4BB68B144B64}">
      <dsp:nvSpPr>
        <dsp:cNvPr id="0" name=""/>
        <dsp:cNvSpPr/>
      </dsp:nvSpPr>
      <dsp:spPr>
        <a:xfrm>
          <a:off x="6063805"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GB" sz="1600" b="1" kern="1200" dirty="0">
            <a:latin typeface="Arial Narrow" panose="020B0606020202030204" pitchFamily="34" charset="0"/>
          </a:endParaRPr>
        </a:p>
      </dsp:txBody>
      <dsp:txXfrm>
        <a:off x="6063805" y="569862"/>
        <a:ext cx="1212553" cy="1553945"/>
      </dsp:txXfrm>
    </dsp:sp>
    <dsp:sp modelId="{40AC1170-271A-41FD-90E5-9A5AE7EEA5FD}">
      <dsp:nvSpPr>
        <dsp:cNvPr id="0" name=""/>
        <dsp:cNvSpPr/>
      </dsp:nvSpPr>
      <dsp:spPr>
        <a:xfrm>
          <a:off x="7276359" y="569862"/>
          <a:ext cx="1212553" cy="1553945"/>
        </a:xfrm>
        <a:prstGeom prst="rect">
          <a:avLst/>
        </a:prstGeom>
        <a:solidFill>
          <a:srgbClr val="CD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7276359" y="569862"/>
        <a:ext cx="1212553" cy="1553945"/>
      </dsp:txXfrm>
    </dsp:sp>
    <dsp:sp modelId="{CC1B5463-02F8-4D3F-9E00-11CAEC478E18}">
      <dsp:nvSpPr>
        <dsp:cNvPr id="0" name=""/>
        <dsp:cNvSpPr/>
      </dsp:nvSpPr>
      <dsp:spPr>
        <a:xfrm>
          <a:off x="0" y="1508233"/>
          <a:ext cx="8489950" cy="853107"/>
        </a:xfrm>
        <a:prstGeom prst="rect">
          <a:avLst/>
        </a:prstGeom>
        <a:solidFill>
          <a:srgbClr val="7D7D7D"/>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195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94A91368-9C23-41E7-A226-A0CF49374F49}" type="datetimeFigureOut">
              <a:rPr lang="en-GB" smtClean="0"/>
              <a:t>20/09/2016</a:t>
            </a:fld>
            <a:endParaRPr lang="en-GB" dirty="0"/>
          </a:p>
        </p:txBody>
      </p:sp>
      <p:sp>
        <p:nvSpPr>
          <p:cNvPr id="4" name="Footer Placeholder 3"/>
          <p:cNvSpPr>
            <a:spLocks noGrp="1"/>
          </p:cNvSpPr>
          <p:nvPr>
            <p:ph type="ftr" sz="quarter" idx="2"/>
          </p:nvPr>
        </p:nvSpPr>
        <p:spPr>
          <a:xfrm>
            <a:off x="2" y="6658444"/>
            <a:ext cx="4029282" cy="35195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019DA28C-23F4-4E0B-A61D-1D1F00364DF7}" type="slidenum">
              <a:rPr lang="en-GB" smtClean="0"/>
              <a:t>‹#›</a:t>
            </a:fld>
            <a:endParaRPr lang="en-GB" dirty="0"/>
          </a:p>
        </p:txBody>
      </p:sp>
    </p:spTree>
    <p:extLst>
      <p:ext uri="{BB962C8B-B14F-4D97-AF65-F5344CB8AC3E}">
        <p14:creationId xmlns:p14="http://schemas.microsoft.com/office/powerpoint/2010/main" val="320525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BBC69F9-9DD6-4397-B8A9-B84515F2B09C}"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ED42235-FAE5-47EA-8364-12546F257292}" type="slidenum">
              <a:rPr lang="en-US" smtClean="0"/>
              <a:pPr/>
              <a:t>‹#›</a:t>
            </a:fld>
            <a:endParaRPr lang="en-US" dirty="0"/>
          </a:p>
        </p:txBody>
      </p:sp>
    </p:spTree>
    <p:extLst>
      <p:ext uri="{BB962C8B-B14F-4D97-AF65-F5344CB8AC3E}">
        <p14:creationId xmlns:p14="http://schemas.microsoft.com/office/powerpoint/2010/main" val="221983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liefweb.int/report/jordan/jordan-usaid-community-engagement-project-usaid-cep-baseline-assessment-repo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a:t>
            </a:fld>
            <a:endParaRPr lang="en-US" dirty="0"/>
          </a:p>
        </p:txBody>
      </p:sp>
    </p:spTree>
    <p:extLst>
      <p:ext uri="{BB962C8B-B14F-4D97-AF65-F5344CB8AC3E}">
        <p14:creationId xmlns:p14="http://schemas.microsoft.com/office/powerpoint/2010/main" val="168629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The following sections provide an overview of key findings from the perception survey carried out between 24 April and 17 May 2016. These include findings aggregated across all municipalities, as well as findings disaggregated by gender, governorate or nationality, if significant. Findings disaggregated by municipality groups are included in the overall section, and will be presented in detail in the report and final key findings presentation. The final report will also, where significant, present findings disaggregated by age and geographical location (i.e. urban-rural).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rPr>
              <a:t>Please note that while education and markets/shopping were assessed in the perception survey, questions on education (i.e. whether all boys/girls of school age are attending school and reasons for why not, as well as attendance of respondents to university, satisfaction with university etc.) revealed were answered by very small samples. Therefore, findings would be highly indicative and are thus not reported on here. Findings on markets will be reported on in the report to contextualize findings.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11</a:t>
            </a:fld>
            <a:endParaRPr lang="en-US" dirty="0"/>
          </a:p>
        </p:txBody>
      </p:sp>
    </p:spTree>
    <p:extLst>
      <p:ext uri="{BB962C8B-B14F-4D97-AF65-F5344CB8AC3E}">
        <p14:creationId xmlns:p14="http://schemas.microsoft.com/office/powerpoint/2010/main" val="2865890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12</a:t>
            </a:fld>
            <a:endParaRPr lang="en-US" dirty="0"/>
          </a:p>
        </p:txBody>
      </p:sp>
    </p:spTree>
    <p:extLst>
      <p:ext uri="{BB962C8B-B14F-4D97-AF65-F5344CB8AC3E}">
        <p14:creationId xmlns:p14="http://schemas.microsoft.com/office/powerpoint/2010/main" val="378284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b="1" dirty="0"/>
              <a:t>Key message:</a:t>
            </a:r>
            <a:r>
              <a:rPr lang="en-GB" b="1" baseline="0" dirty="0"/>
              <a:t> </a:t>
            </a:r>
            <a:r>
              <a:rPr kumimoji="0" lang="en-GB" sz="2200" b="0" i="0" u="none" strike="noStrike" kern="1200" cap="none" spc="0" normalizeH="0" baseline="0" noProof="0" dirty="0">
                <a:ln>
                  <a:noFill/>
                </a:ln>
                <a:solidFill>
                  <a:prstClr val="black"/>
                </a:solidFill>
                <a:effectLst/>
                <a:uLnTx/>
                <a:uFillTx/>
                <a:latin typeface="Arial Narrow" panose="020B0606020202030204" pitchFamily="34" charset="0"/>
              </a:rPr>
              <a:t>Challenges accessing basic services appear common, with 41% of all respondents reporting they were facing such challenges. Women appear to be affected by such challenges more commonly than men. </a:t>
            </a:r>
            <a:r>
              <a:rPr lang="en-GB" sz="1200" kern="1200" dirty="0">
                <a:solidFill>
                  <a:schemeClr val="tx1"/>
                </a:solidFill>
                <a:effectLst/>
                <a:latin typeface="+mn-lt"/>
                <a:ea typeface="+mn-ea"/>
                <a:cs typeface="+mn-cs"/>
              </a:rPr>
              <a:t>This represents a 13 percentage</a:t>
            </a:r>
            <a:r>
              <a:rPr lang="en-GB" sz="1200" kern="1200" baseline="0" dirty="0">
                <a:solidFill>
                  <a:schemeClr val="tx1"/>
                </a:solidFill>
                <a:effectLst/>
                <a:latin typeface="+mn-lt"/>
                <a:ea typeface="+mn-ea"/>
                <a:cs typeface="+mn-cs"/>
              </a:rPr>
              <a:t> point</a:t>
            </a:r>
            <a:r>
              <a:rPr lang="en-GB" sz="1200" kern="1200" dirty="0">
                <a:solidFill>
                  <a:schemeClr val="tx1"/>
                </a:solidFill>
                <a:effectLst/>
                <a:latin typeface="+mn-lt"/>
                <a:ea typeface="+mn-ea"/>
                <a:cs typeface="+mn-cs"/>
              </a:rPr>
              <a:t> difference between men and women, representing a statistically significant gap between genders in service access!</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13</a:t>
            </a:fld>
            <a:endParaRPr lang="en-US" dirty="0"/>
          </a:p>
        </p:txBody>
      </p:sp>
    </p:spTree>
    <p:extLst>
      <p:ext uri="{BB962C8B-B14F-4D97-AF65-F5344CB8AC3E}">
        <p14:creationId xmlns:p14="http://schemas.microsoft.com/office/powerpoint/2010/main" val="180259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r>
              <a:rPr lang="en-US" b="0" dirty="0"/>
              <a:t>Though there is variation, access challenges appear to be widespread across governorates.</a:t>
            </a:r>
            <a:r>
              <a:rPr lang="en-US" b="0" baseline="0" dirty="0"/>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geographical variation of reported access to services could be due to a number of factors. A major factor may be that services are often localised, and therefore the ability or willingness of municipal government to provide services varies across municipalities.</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REACH’s USAID Community Engagement Project report suggests that perceptions of effectiveness between municipalities may be explained through variation in the </a:t>
            </a:r>
            <a:r>
              <a:rPr lang="en-GB" sz="1200" b="1" kern="1200" dirty="0">
                <a:solidFill>
                  <a:schemeClr val="tx1"/>
                </a:solidFill>
                <a:effectLst/>
                <a:latin typeface="+mn-lt"/>
                <a:ea typeface="+mn-ea"/>
                <a:cs typeface="+mn-cs"/>
              </a:rPr>
              <a:t>community’s financial capacities, and their administrative ability to plan effectively</a:t>
            </a:r>
            <a:r>
              <a:rPr lang="en-GB" sz="1200" kern="1200" dirty="0">
                <a:solidFill>
                  <a:schemeClr val="tx1"/>
                </a:solidFill>
                <a:effectLst/>
                <a:latin typeface="+mn-lt"/>
                <a:ea typeface="+mn-ea"/>
                <a:cs typeface="+mn-cs"/>
              </a:rPr>
              <a:t>. It argues the importance of </a:t>
            </a:r>
            <a:r>
              <a:rPr lang="en-GB" sz="1200" b="1" kern="1200" dirty="0">
                <a:solidFill>
                  <a:schemeClr val="tx1"/>
                </a:solidFill>
                <a:effectLst/>
                <a:latin typeface="+mn-lt"/>
                <a:ea typeface="+mn-ea"/>
                <a:cs typeface="+mn-cs"/>
              </a:rPr>
              <a:t>considering differences in local politics and economic situation </a:t>
            </a:r>
            <a:r>
              <a:rPr lang="en-GB" sz="1200" kern="1200" dirty="0">
                <a:solidFill>
                  <a:schemeClr val="tx1"/>
                </a:solidFill>
                <a:effectLst/>
                <a:latin typeface="+mn-lt"/>
                <a:ea typeface="+mn-ea"/>
                <a:cs typeface="+mn-cs"/>
              </a:rPr>
              <a:t>in different municipalities. These differences may also be explained through </a:t>
            </a:r>
            <a:r>
              <a:rPr lang="en-GB" sz="1200" b="1" kern="1200" dirty="0">
                <a:solidFill>
                  <a:schemeClr val="tx1"/>
                </a:solidFill>
                <a:effectLst/>
                <a:latin typeface="+mn-lt"/>
                <a:ea typeface="+mn-ea"/>
                <a:cs typeface="+mn-cs"/>
              </a:rPr>
              <a:t>variation in population or population density</a:t>
            </a:r>
            <a:r>
              <a:rPr lang="en-GB" sz="1200" kern="1200" dirty="0">
                <a:solidFill>
                  <a:schemeClr val="tx1"/>
                </a:solidFill>
                <a:effectLst/>
                <a:latin typeface="+mn-lt"/>
                <a:ea typeface="+mn-ea"/>
                <a:cs typeface="+mn-cs"/>
              </a:rPr>
              <a:t>, a </a:t>
            </a:r>
            <a:r>
              <a:rPr lang="en-GB" sz="1200" b="1" kern="1200" dirty="0">
                <a:solidFill>
                  <a:schemeClr val="tx1"/>
                </a:solidFill>
                <a:effectLst/>
                <a:latin typeface="+mn-lt"/>
                <a:ea typeface="+mn-ea"/>
                <a:cs typeface="+mn-cs"/>
              </a:rPr>
              <a:t>divide between urban and remote areas</a:t>
            </a:r>
            <a:r>
              <a:rPr lang="en-GB" sz="1200" kern="1200" dirty="0">
                <a:solidFill>
                  <a:schemeClr val="tx1"/>
                </a:solidFill>
                <a:effectLst/>
                <a:latin typeface="+mn-lt"/>
                <a:ea typeface="+mn-ea"/>
                <a:cs typeface="+mn-cs"/>
              </a:rPr>
              <a:t>, or simply </a:t>
            </a:r>
            <a:r>
              <a:rPr lang="en-GB" sz="1200" b="1" kern="1200" dirty="0">
                <a:solidFill>
                  <a:schemeClr val="tx1"/>
                </a:solidFill>
                <a:effectLst/>
                <a:latin typeface="+mn-lt"/>
                <a:ea typeface="+mn-ea"/>
                <a:cs typeface="+mn-cs"/>
              </a:rPr>
              <a:t>the size of the municipality </a:t>
            </a:r>
            <a:r>
              <a:rPr lang="en-GB" sz="1200" kern="1200" dirty="0">
                <a:solidFill>
                  <a:schemeClr val="tx1"/>
                </a:solidFill>
                <a:effectLst/>
                <a:latin typeface="+mn-lt"/>
                <a:ea typeface="+mn-ea"/>
                <a:cs typeface="+mn-cs"/>
              </a:rPr>
              <a:t>relative to others.</a:t>
            </a:r>
            <a:r>
              <a:rPr lang="en-GB" dirty="0">
                <a:effectLst/>
              </a:rPr>
              <a:t> </a:t>
            </a:r>
            <a:r>
              <a:rPr lang="en-US" sz="1200" u="sng" kern="1200" dirty="0">
                <a:solidFill>
                  <a:schemeClr val="tx1"/>
                </a:solidFill>
                <a:effectLst/>
                <a:latin typeface="+mn-lt"/>
                <a:ea typeface="+mn-ea"/>
                <a:cs typeface="+mn-cs"/>
                <a:hlinkClick r:id="rId3"/>
              </a:rPr>
              <a:t>REACH, </a:t>
            </a:r>
            <a:r>
              <a:rPr lang="en-GB" sz="1200" u="sng" kern="1200" dirty="0">
                <a:solidFill>
                  <a:schemeClr val="tx1"/>
                </a:solidFill>
                <a:effectLst/>
                <a:latin typeface="+mn-lt"/>
                <a:ea typeface="+mn-ea"/>
                <a:cs typeface="+mn-cs"/>
                <a:hlinkClick r:id="rId3"/>
              </a:rPr>
              <a:t>USAID Community Engagement Project</a:t>
            </a:r>
            <a:r>
              <a:rPr lang="en-GB" sz="1200" kern="1200" dirty="0">
                <a:solidFill>
                  <a:schemeClr val="tx1"/>
                </a:solidFill>
                <a:effectLst/>
                <a:latin typeface="+mn-lt"/>
                <a:ea typeface="+mn-ea"/>
                <a:cs typeface="+mn-cs"/>
              </a:rPr>
              <a:t> (USAID CEP)</a:t>
            </a:r>
            <a:r>
              <a:rPr lang="en-US" sz="1200" kern="1200" dirty="0">
                <a:solidFill>
                  <a:schemeClr val="tx1"/>
                </a:solidFill>
                <a:effectLst/>
                <a:latin typeface="+mn-lt"/>
                <a:ea typeface="+mn-ea"/>
                <a:cs typeface="+mn-cs"/>
              </a:rPr>
              <a:t> Baseline Assessment Report, February 2016, p. 41</a:t>
            </a:r>
            <a:endParaRPr lang="en-GB"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14</a:t>
            </a:fld>
            <a:endParaRPr lang="en-US" dirty="0"/>
          </a:p>
        </p:txBody>
      </p:sp>
    </p:spTree>
    <p:extLst>
      <p:ext uri="{BB962C8B-B14F-4D97-AF65-F5344CB8AC3E}">
        <p14:creationId xmlns:p14="http://schemas.microsoft.com/office/powerpoint/2010/main" val="1654957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rPr>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rPr>
              <a:t>Key message</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 Overall, access challenges appear to be related to perceived low quality of services provided, or complete unavailability of certain services. Perceptions of most severe challenges differ between women and men, namely in terms of the ranking of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This seems to indicate that while women more frequently face a complete lack of services, men are more concerned with challenges that are related to services that are already present</a:t>
            </a: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rPr>
              <a:t>Most severe challenges</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 (most frequently mentioned, select all that apply)</a:t>
            </a:r>
            <a:endPar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Women: Followed by cost of service (30%), insufficient availability of service (number of facilities, opening hours) (23%)</a:t>
            </a:r>
            <a:r>
              <a:rPr kumimoji="0" lang="en-US" sz="1200" b="0" i="0" u="none" strike="noStrike" kern="1200" cap="none" spc="0" normalizeH="0" baseline="0" noProof="0" dirty="0">
                <a:ln>
                  <a:noFill/>
                </a:ln>
                <a:solidFill>
                  <a:prstClr val="black"/>
                </a:solidFill>
                <a:effectLst/>
                <a:uLnTx/>
                <a:uFillTx/>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Men: Followed by time it takes to reach service (31%), lack of information about service (30%)</a:t>
            </a:r>
            <a:r>
              <a:rPr kumimoji="0" lang="en-US" sz="1200" b="0" i="0" u="none" strike="noStrike" kern="1200" cap="none" spc="0" normalizeH="0" baseline="0" noProof="0" dirty="0">
                <a:ln>
                  <a:noFill/>
                </a:ln>
                <a:solidFill>
                  <a:prstClr val="black"/>
                </a:solidFill>
                <a:effectLst/>
                <a:uLnTx/>
                <a:uFillTx/>
                <a:latin typeface="+mn-lt"/>
              </a:rPr>
              <a:t> </a:t>
            </a:r>
            <a:endParaRPr kumimoji="0" lang="en-GB" sz="1200" b="0" i="0" u="none" strike="noStrike" kern="1200" cap="none" spc="0" normalizeH="0" baseline="0" noProof="0" dirty="0">
              <a:ln>
                <a:noFill/>
              </a:ln>
              <a:solidFill>
                <a:prstClr val="black"/>
              </a:solidFill>
              <a:effectLst/>
              <a:uLnTx/>
              <a:uFillTx/>
              <a:latin typeface="+mn-lt"/>
            </a:endParaRPr>
          </a:p>
          <a:p>
            <a:endParaRPr lang="en-GB" dirty="0"/>
          </a:p>
          <a:p>
            <a:r>
              <a:rPr lang="en-GB" sz="1200" kern="1200" dirty="0">
                <a:solidFill>
                  <a:schemeClr val="tx1"/>
                </a:solidFill>
                <a:effectLst/>
                <a:latin typeface="+mn-lt"/>
                <a:ea typeface="+mn-ea"/>
                <a:cs typeface="+mn-cs"/>
              </a:rPr>
              <a:t>Quality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considerations may include the qualifications or manners of the staff providing the service, waiting times, infrastructure or machinery requiring maintenance, a lack of certain elements of the service (e.g. medical equipment or medications), physical accessibility for certain demographics (e.g. people with disabilities), or frequency with which services are provided</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15</a:t>
            </a:fld>
            <a:endParaRPr lang="en-US" dirty="0"/>
          </a:p>
        </p:txBody>
      </p:sp>
    </p:spTree>
    <p:extLst>
      <p:ext uri="{BB962C8B-B14F-4D97-AF65-F5344CB8AC3E}">
        <p14:creationId xmlns:p14="http://schemas.microsoft.com/office/powerpoint/2010/main" val="238581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municipality groups, such as </a:t>
            </a:r>
            <a:r>
              <a:rPr lang="en-GB" sz="1200" kern="1200" dirty="0" err="1">
                <a:solidFill>
                  <a:schemeClr val="tx1"/>
                </a:solidFill>
                <a:effectLst/>
                <a:latin typeface="+mn-lt"/>
                <a:ea typeface="+mn-ea"/>
                <a:cs typeface="+mn-cs"/>
              </a:rPr>
              <a:t>Ramtha</a:t>
            </a:r>
            <a:r>
              <a:rPr lang="en-GB" sz="1200" kern="1200" dirty="0">
                <a:solidFill>
                  <a:schemeClr val="tx1"/>
                </a:solidFill>
                <a:effectLst/>
                <a:latin typeface="+mn-lt"/>
                <a:ea typeface="+mn-ea"/>
                <a:cs typeface="+mn-cs"/>
              </a:rPr>
              <a:t> and Irbid, </a:t>
            </a:r>
            <a:r>
              <a:rPr lang="en-GB" sz="1200" kern="1200" dirty="0" err="1">
                <a:solidFill>
                  <a:schemeClr val="tx1"/>
                </a:solidFill>
                <a:effectLst/>
                <a:latin typeface="+mn-lt"/>
                <a:ea typeface="+mn-ea"/>
                <a:cs typeface="+mn-cs"/>
              </a:rPr>
              <a:t>Altaybah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Aljdedah</a:t>
            </a:r>
            <a:r>
              <a:rPr lang="en-GB" sz="1200" kern="1200" dirty="0">
                <a:solidFill>
                  <a:schemeClr val="tx1"/>
                </a:solidFill>
                <a:effectLst/>
                <a:latin typeface="+mn-lt"/>
                <a:ea typeface="+mn-ea"/>
                <a:cs typeface="+mn-cs"/>
              </a:rPr>
              <a:t>, Khalid Bin Alwaleed, and Al </a:t>
            </a:r>
            <a:r>
              <a:rPr lang="en-GB" sz="1200" kern="1200" dirty="0" err="1">
                <a:solidFill>
                  <a:schemeClr val="tx1"/>
                </a:solidFill>
                <a:effectLst/>
                <a:latin typeface="+mn-lt"/>
                <a:ea typeface="+mn-ea"/>
                <a:cs typeface="+mn-cs"/>
              </a:rPr>
              <a:t>Wasatya</a:t>
            </a:r>
            <a:r>
              <a:rPr lang="en-GB" sz="1200" kern="1200" dirty="0">
                <a:solidFill>
                  <a:schemeClr val="tx1"/>
                </a:solidFill>
                <a:effectLst/>
                <a:latin typeface="+mn-lt"/>
                <a:ea typeface="+mn-ea"/>
                <a:cs typeface="+mn-cs"/>
              </a:rPr>
              <a:t>, and Al Yarmouk Al </a:t>
            </a:r>
            <a:r>
              <a:rPr lang="en-GB" sz="1200" kern="1200" dirty="0" err="1">
                <a:solidFill>
                  <a:schemeClr val="tx1"/>
                </a:solidFill>
                <a:effectLst/>
                <a:latin typeface="+mn-lt"/>
                <a:ea typeface="+mn-ea"/>
                <a:cs typeface="+mn-cs"/>
              </a:rPr>
              <a:t>Jadedah</a:t>
            </a:r>
            <a:r>
              <a:rPr lang="en-GB" sz="1200" kern="1200" dirty="0">
                <a:solidFill>
                  <a:schemeClr val="tx1"/>
                </a:solidFill>
                <a:effectLst/>
                <a:latin typeface="+mn-lt"/>
                <a:ea typeface="+mn-ea"/>
                <a:cs typeface="+mn-cs"/>
              </a:rPr>
              <a:t>, and Sahel Horan were either just as likely as or more likely to cite complete unavailability of services as low quality</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Women across most municipal groups commonly cite low quality of services as an impediment to accessing services</a:t>
            </a:r>
            <a:r>
              <a:rPr lang="en-GB" sz="1200" kern="1200" dirty="0">
                <a:solidFill>
                  <a:schemeClr val="tx1"/>
                </a:solidFill>
                <a:effectLst/>
                <a:latin typeface="+mn-lt"/>
                <a:ea typeface="+mn-ea"/>
                <a:cs typeface="+mn-cs"/>
              </a:rPr>
              <a:t>. In every municipality group, low quality was either the first or second most frequently cited access challenge. The disaggregated findings indicate that the problem of low quality of service is widespread geographically across </a:t>
            </a:r>
            <a:r>
              <a:rPr lang="en-GB" sz="1200" kern="1200" dirty="0" err="1">
                <a:solidFill>
                  <a:schemeClr val="tx1"/>
                </a:solidFill>
                <a:effectLst/>
                <a:latin typeface="+mn-lt"/>
                <a:ea typeface="+mn-ea"/>
                <a:cs typeface="+mn-cs"/>
              </a:rPr>
              <a:t>Zarqa</a:t>
            </a:r>
            <a:r>
              <a:rPr lang="en-GB" sz="1200" kern="1200" dirty="0">
                <a:solidFill>
                  <a:schemeClr val="tx1"/>
                </a:solidFill>
                <a:effectLst/>
                <a:latin typeface="+mn-lt"/>
                <a:ea typeface="+mn-ea"/>
                <a:cs typeface="+mn-cs"/>
              </a:rPr>
              <a:t> and Irbid.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municipality groups, such as </a:t>
            </a:r>
            <a:r>
              <a:rPr lang="en-GB" sz="1200" kern="1200" dirty="0" err="1">
                <a:solidFill>
                  <a:schemeClr val="tx1"/>
                </a:solidFill>
                <a:effectLst/>
                <a:latin typeface="+mn-lt"/>
                <a:ea typeface="+mn-ea"/>
                <a:cs typeface="+mn-cs"/>
              </a:rPr>
              <a:t>Ramtha</a:t>
            </a:r>
            <a:r>
              <a:rPr lang="en-GB" sz="1200" kern="1200" dirty="0">
                <a:solidFill>
                  <a:schemeClr val="tx1"/>
                </a:solidFill>
                <a:effectLst/>
                <a:latin typeface="+mn-lt"/>
                <a:ea typeface="+mn-ea"/>
                <a:cs typeface="+mn-cs"/>
              </a:rPr>
              <a:t> and Irbid, </a:t>
            </a:r>
            <a:r>
              <a:rPr lang="en-GB" sz="1200" kern="1200" dirty="0" err="1">
                <a:solidFill>
                  <a:schemeClr val="tx1"/>
                </a:solidFill>
                <a:effectLst/>
                <a:latin typeface="+mn-lt"/>
                <a:ea typeface="+mn-ea"/>
                <a:cs typeface="+mn-cs"/>
              </a:rPr>
              <a:t>Altaybah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Aljdedah</a:t>
            </a:r>
            <a:r>
              <a:rPr lang="en-GB" sz="1200" kern="1200" dirty="0">
                <a:solidFill>
                  <a:schemeClr val="tx1"/>
                </a:solidFill>
                <a:effectLst/>
                <a:latin typeface="+mn-lt"/>
                <a:ea typeface="+mn-ea"/>
                <a:cs typeface="+mn-cs"/>
              </a:rPr>
              <a:t>, Khalid Bin Alwaleed, and Al </a:t>
            </a:r>
            <a:r>
              <a:rPr lang="en-GB" sz="1200" kern="1200" dirty="0" err="1">
                <a:solidFill>
                  <a:schemeClr val="tx1"/>
                </a:solidFill>
                <a:effectLst/>
                <a:latin typeface="+mn-lt"/>
                <a:ea typeface="+mn-ea"/>
                <a:cs typeface="+mn-cs"/>
              </a:rPr>
              <a:t>Wasatya</a:t>
            </a:r>
            <a:r>
              <a:rPr lang="en-GB" sz="1200" kern="1200" dirty="0">
                <a:solidFill>
                  <a:schemeClr val="tx1"/>
                </a:solidFill>
                <a:effectLst/>
                <a:latin typeface="+mn-lt"/>
                <a:ea typeface="+mn-ea"/>
                <a:cs typeface="+mn-cs"/>
              </a:rPr>
              <a:t>, and Al Yarmouk Al </a:t>
            </a:r>
            <a:r>
              <a:rPr lang="en-GB" sz="1200" kern="1200" dirty="0" err="1">
                <a:solidFill>
                  <a:schemeClr val="tx1"/>
                </a:solidFill>
                <a:effectLst/>
                <a:latin typeface="+mn-lt"/>
                <a:ea typeface="+mn-ea"/>
                <a:cs typeface="+mn-cs"/>
              </a:rPr>
              <a:t>Jadedah</a:t>
            </a:r>
            <a:r>
              <a:rPr lang="en-GB" sz="1200" kern="1200" dirty="0">
                <a:solidFill>
                  <a:schemeClr val="tx1"/>
                </a:solidFill>
                <a:effectLst/>
                <a:latin typeface="+mn-lt"/>
                <a:ea typeface="+mn-ea"/>
                <a:cs typeface="+mn-cs"/>
              </a:rPr>
              <a:t>, and Sahel Horan were either just as likely as or more likely to cite complete unavailability of services as low quality. In </a:t>
            </a:r>
            <a:r>
              <a:rPr lang="en-GB" sz="1200" kern="1200" dirty="0" err="1">
                <a:solidFill>
                  <a:schemeClr val="tx1"/>
                </a:solidFill>
                <a:effectLst/>
                <a:latin typeface="+mn-lt"/>
                <a:ea typeface="+mn-ea"/>
                <a:cs typeface="+mn-cs"/>
              </a:rPr>
              <a:t>Ramtha</a:t>
            </a:r>
            <a:r>
              <a:rPr lang="en-GB" sz="1200" kern="1200" dirty="0">
                <a:solidFill>
                  <a:schemeClr val="tx1"/>
                </a:solidFill>
                <a:effectLst/>
                <a:latin typeface="+mn-lt"/>
                <a:ea typeface="+mn-ea"/>
                <a:cs typeface="+mn-cs"/>
              </a:rPr>
              <a:t> and Irbid, for example, 79% of female respondents  , who reported to have faced access problems, indicated the complete unavailability of services as a challenge,  while 73% also cited low quality. These rates are notably higher than in other governorates, in some cases more than 40%, and could perhaps signal a </a:t>
            </a:r>
            <a:r>
              <a:rPr lang="en-GB" sz="1200" b="1" kern="1200" dirty="0">
                <a:solidFill>
                  <a:schemeClr val="tx1"/>
                </a:solidFill>
                <a:effectLst/>
                <a:latin typeface="+mn-lt"/>
                <a:ea typeface="+mn-ea"/>
                <a:cs typeface="+mn-cs"/>
              </a:rPr>
              <a:t>unique set of issues or conditions unique to these governorates </a:t>
            </a:r>
            <a:r>
              <a:rPr lang="en-GB" sz="1200" kern="1200" dirty="0">
                <a:solidFill>
                  <a:schemeClr val="tx1"/>
                </a:solidFill>
                <a:effectLst/>
                <a:latin typeface="+mn-lt"/>
                <a:ea typeface="+mn-ea"/>
                <a:cs typeface="+mn-cs"/>
              </a:rPr>
              <a:t>which may be driving the unavailability of services. </a:t>
            </a:r>
            <a:endParaRPr lang="en-GB" dirty="0"/>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16</a:t>
            </a:fld>
            <a:endParaRPr lang="en-US" dirty="0"/>
          </a:p>
        </p:txBody>
      </p:sp>
    </p:spTree>
    <p:extLst>
      <p:ext uri="{BB962C8B-B14F-4D97-AF65-F5344CB8AC3E}">
        <p14:creationId xmlns:p14="http://schemas.microsoft.com/office/powerpoint/2010/main" val="3251274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Notes for</a:t>
            </a:r>
            <a:r>
              <a:rPr lang="en-US" b="1" i="1" baseline="0" dirty="0"/>
              <a:t> presenter</a:t>
            </a:r>
          </a:p>
          <a:p>
            <a:r>
              <a:rPr lang="en-US" b="1" i="1" baseline="0" dirty="0"/>
              <a:t>Key message: </a:t>
            </a:r>
            <a:r>
              <a:rPr lang="en-US" b="0" i="0" baseline="0" dirty="0"/>
              <a:t>When asked which services they need better access to, respondents most frequently cited government services, namely water (31%), transportation (30%) and health care (26%), in addition to solid waste management (30%). While women and men largely cite the same services, they appear to be prioritizing differently.</a:t>
            </a:r>
          </a:p>
          <a:p>
            <a:endParaRPr lang="en-US" b="1" i="1" baseline="0" dirty="0"/>
          </a:p>
          <a:p>
            <a:r>
              <a:rPr lang="en-US" sz="1200" b="0" i="0" u="none" strike="noStrike" dirty="0">
                <a:solidFill>
                  <a:srgbClr val="000000"/>
                </a:solidFill>
                <a:effectLst/>
                <a:latin typeface="Arial" panose="020B0604020202020204" pitchFamily="34" charset="0"/>
              </a:rPr>
              <a:t>Reported</a:t>
            </a:r>
            <a:r>
              <a:rPr lang="en-US" sz="1200" b="0" i="0" u="none" strike="noStrike" baseline="0" dirty="0">
                <a:solidFill>
                  <a:srgbClr val="000000"/>
                </a:solidFill>
                <a:effectLst/>
                <a:latin typeface="Arial" panose="020B0604020202020204" pitchFamily="34" charset="0"/>
              </a:rPr>
              <a:t> frequency of garbage collection: </a:t>
            </a:r>
          </a:p>
          <a:p>
            <a:pPr marL="171450" indent="-171450">
              <a:buFont typeface="Arial" panose="020B0604020202020204" pitchFamily="34" charset="0"/>
              <a:buChar char="•"/>
            </a:pPr>
            <a:r>
              <a:rPr lang="en-US" sz="1200" b="0" i="0" u="none" strike="noStrike" baseline="0" dirty="0">
                <a:solidFill>
                  <a:srgbClr val="000000"/>
                </a:solidFill>
                <a:effectLst/>
                <a:latin typeface="Arial" panose="020B0604020202020204" pitchFamily="34" charset="0"/>
              </a:rPr>
              <a:t>Men reported more frequent garbage collection than women, with 51% of men reporting daily collection, compared to 38% of women. Given women are likely to spend more time at home/around their house than men, it is likely that women have a better understanding of how often garbage collection actually occurs.</a:t>
            </a:r>
          </a:p>
          <a:p>
            <a:pPr marL="171450" indent="-171450">
              <a:buFont typeface="Arial" panose="020B0604020202020204" pitchFamily="34" charset="0"/>
              <a:buChar char="•"/>
            </a:pPr>
            <a:endParaRPr lang="en-GB" b="1" dirty="0"/>
          </a:p>
          <a:p>
            <a:r>
              <a:rPr lang="en-GB" b="1" dirty="0"/>
              <a:t>Services need better access</a:t>
            </a:r>
            <a:r>
              <a:rPr lang="en-GB" b="1" baseline="0" dirty="0"/>
              <a:t> to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rPr>
              <a:t>(most frequently mentioned, select all that apply)</a:t>
            </a:r>
            <a:endPar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ndParaRPr>
          </a:p>
          <a:p>
            <a:r>
              <a:rPr lang="en-US" sz="1200" b="0" i="0" u="none" strike="noStrike" dirty="0">
                <a:solidFill>
                  <a:srgbClr val="000000"/>
                </a:solidFill>
                <a:effectLst/>
                <a:latin typeface="Arial Narrow" panose="020B0606020202030204" pitchFamily="34" charset="0"/>
              </a:rPr>
              <a:t>Women:</a:t>
            </a:r>
            <a:r>
              <a:rPr lang="en-US" sz="1200" b="0" i="0" u="none" strike="noStrike" baseline="0" dirty="0">
                <a:solidFill>
                  <a:srgbClr val="000000"/>
                </a:solidFill>
                <a:effectLst/>
                <a:latin typeface="Arial Narrow" panose="020B0606020202030204" pitchFamily="34" charset="0"/>
              </a:rPr>
              <a:t> </a:t>
            </a:r>
            <a:r>
              <a:rPr lang="en-US" sz="1200" b="0" i="0" u="none" strike="noStrike" dirty="0">
                <a:solidFill>
                  <a:srgbClr val="000000"/>
                </a:solidFill>
                <a:effectLst/>
                <a:latin typeface="Arial Narrow" panose="020B0606020202030204" pitchFamily="34" charset="0"/>
              </a:rPr>
              <a:t>Followed by health care (20%), sanitation (17%)</a:t>
            </a:r>
            <a:r>
              <a:rPr lang="en-US" dirty="0"/>
              <a:t> </a:t>
            </a:r>
          </a:p>
          <a:p>
            <a:r>
              <a:rPr lang="en-US" sz="1200" b="0" i="0" u="none" strike="noStrike" dirty="0">
                <a:solidFill>
                  <a:srgbClr val="000000"/>
                </a:solidFill>
                <a:effectLst/>
                <a:latin typeface="Arial Narrow" panose="020B0606020202030204" pitchFamily="34" charset="0"/>
              </a:rPr>
              <a:t>Men: Followed by sanitation (30%), SMW (27%)</a:t>
            </a:r>
            <a:r>
              <a:rPr lang="en-US" dirty="0"/>
              <a:t> </a:t>
            </a: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17</a:t>
            </a:fld>
            <a:endParaRPr lang="en-US" dirty="0"/>
          </a:p>
        </p:txBody>
      </p:sp>
    </p:spTree>
    <p:extLst>
      <p:ext uri="{BB962C8B-B14F-4D97-AF65-F5344CB8AC3E}">
        <p14:creationId xmlns:p14="http://schemas.microsoft.com/office/powerpoint/2010/main" val="221808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Notes:</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women in municipalities in Zarqa governorate more frequently cited transportation as requiring improvement</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women in municipality groups in Irbid governorate, such as the groups of Al Yarmouk Al Jadedah and Sahel Horan, and </a:t>
            </a:r>
            <a:r>
              <a:rPr lang="en-US" sz="1200" kern="1200" dirty="0" err="1">
                <a:solidFill>
                  <a:schemeClr val="tx1"/>
                </a:solidFill>
                <a:effectLst/>
                <a:latin typeface="+mn-lt"/>
                <a:ea typeface="+mn-ea"/>
                <a:cs typeface="+mn-cs"/>
              </a:rPr>
              <a:t>Shrhabeal</a:t>
            </a:r>
            <a:r>
              <a:rPr lang="en-US" sz="1200" kern="1200" dirty="0">
                <a:solidFill>
                  <a:schemeClr val="tx1"/>
                </a:solidFill>
                <a:effectLst/>
                <a:latin typeface="+mn-lt"/>
                <a:ea typeface="+mn-ea"/>
                <a:cs typeface="+mn-cs"/>
              </a:rPr>
              <a:t> Bin </a:t>
            </a:r>
            <a:r>
              <a:rPr lang="en-US" sz="1200" kern="1200" dirty="0" err="1">
                <a:solidFill>
                  <a:schemeClr val="tx1"/>
                </a:solidFill>
                <a:effectLst/>
                <a:latin typeface="+mn-lt"/>
                <a:ea typeface="+mn-ea"/>
                <a:cs typeface="+mn-cs"/>
              </a:rPr>
              <a:t>Hasnah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Moath</a:t>
            </a:r>
            <a:r>
              <a:rPr lang="en-US" sz="1200" kern="1200" dirty="0">
                <a:solidFill>
                  <a:schemeClr val="tx1"/>
                </a:solidFill>
                <a:effectLst/>
                <a:latin typeface="+mn-lt"/>
                <a:ea typeface="+mn-ea"/>
                <a:cs typeface="+mn-cs"/>
              </a:rPr>
              <a:t> bin </a:t>
            </a:r>
            <a:r>
              <a:rPr lang="en-US" sz="1200" kern="1200" dirty="0" err="1">
                <a:solidFill>
                  <a:schemeClr val="tx1"/>
                </a:solidFill>
                <a:effectLst/>
                <a:latin typeface="+mn-lt"/>
                <a:ea typeface="+mn-ea"/>
                <a:cs typeface="+mn-cs"/>
              </a:rPr>
              <a:t>Jabal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Tabaqet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Fahel</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reported water services as being more in need of improvement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broader differences between municipality groups could be the result of a number of factors, including population density and municipality size, or simply reflective of differences in government oversight between municipalities. Some municipalities may not have the resources to adequately supply basic services, while others might lack the administrative capacity to plan for and deliver on service provision. Additionally, there may be issues related to demographics (i.e. nationalities, community groups) with more heterogeneous municipalities facing unique problems related to service delivery and access. </a:t>
            </a:r>
            <a:endParaRPr lang="en-GB" dirty="0">
              <a:effectLst/>
            </a:endParaRPr>
          </a:p>
          <a:p>
            <a:endParaRPr lang="en-US"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differences shown here regarding services requiring better access across municipality groups give a general indication of which areas might stand to benefit the most by improving different services. This is explored in more detail in the following sections which examine access to specific services.  </a:t>
            </a:r>
          </a:p>
          <a:p>
            <a:r>
              <a:rPr lang="en-GB"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18</a:t>
            </a:fld>
            <a:endParaRPr lang="en-US" dirty="0"/>
          </a:p>
        </p:txBody>
      </p:sp>
    </p:spTree>
    <p:extLst>
      <p:ext uri="{BB962C8B-B14F-4D97-AF65-F5344CB8AC3E}">
        <p14:creationId xmlns:p14="http://schemas.microsoft.com/office/powerpoint/2010/main" val="368478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dirty="0"/>
              <a:t>In a number of municipality groups, health care appeared as one</a:t>
            </a:r>
            <a:r>
              <a:rPr lang="en-GB" baseline="0" dirty="0"/>
              <a:t> of the key services women stated needing improved access to. Furthermore, during FGDs, health care was frequently mentioned as a service particularly affected by access challenges among women, not least in relation to transportation. In particular during Syrian FGDs access to health care was voiced as a particularly daunting challenge. Therefore, findings presented in this section first consider gender dimensions of access to health care, before considering the nationality dimension.</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19</a:t>
            </a:fld>
            <a:endParaRPr lang="en-US" dirty="0"/>
          </a:p>
        </p:txBody>
      </p:sp>
    </p:spTree>
    <p:extLst>
      <p:ext uri="{BB962C8B-B14F-4D97-AF65-F5344CB8AC3E}">
        <p14:creationId xmlns:p14="http://schemas.microsoft.com/office/powerpoint/2010/main" val="1985853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1" dirty="0"/>
              <a:t>Key message: </a:t>
            </a:r>
            <a:r>
              <a:rPr lang="en-US" b="0" dirty="0"/>
              <a:t>While more frequently requiring it, women’s access to health care appears more limited than men’s.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Limited ability to access health care was also observed for other female members of the household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(respondents were further asked whether other female or male household (HH) members had had a health care need in the six months preceding the survey) Of the 39% of respondents who stated that female HH members had required health care in the last six months, a majority (56%) stated that only </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some” or “none” of them had been able to access health care services)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finding appears to confirm the existence of obstacles preventing women from accessing health care</a:t>
            </a: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Indicative findings suggest that</a:t>
            </a:r>
            <a:r>
              <a:rPr lang="en-US" b="0" baseline="0" dirty="0"/>
              <a:t> </a:t>
            </a:r>
            <a:r>
              <a:rPr lang="en-GB" sz="1200" b="0" dirty="0"/>
              <a:t>Syrians’ ability to access health care is more limited than Jordanian’s,</a:t>
            </a:r>
            <a:r>
              <a:rPr lang="en-GB" sz="1200" b="0" baseline="0" dirty="0"/>
              <a:t> (but sample sizes were too small to make a valid claim)</a:t>
            </a:r>
            <a:endParaRPr lang="en-GB" sz="1200" b="1" dirty="0"/>
          </a:p>
          <a:p>
            <a:endParaRPr lang="en-US" b="0" dirty="0"/>
          </a:p>
          <a:p>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20</a:t>
            </a:fld>
            <a:endParaRPr lang="en-US" dirty="0"/>
          </a:p>
        </p:txBody>
      </p:sp>
    </p:spTree>
    <p:extLst>
      <p:ext uri="{BB962C8B-B14F-4D97-AF65-F5344CB8AC3E}">
        <p14:creationId xmlns:p14="http://schemas.microsoft.com/office/powerpoint/2010/main" val="327108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a:t>
            </a:fld>
            <a:endParaRPr lang="en-US" dirty="0"/>
          </a:p>
        </p:txBody>
      </p:sp>
    </p:spTree>
    <p:extLst>
      <p:ext uri="{BB962C8B-B14F-4D97-AF65-F5344CB8AC3E}">
        <p14:creationId xmlns:p14="http://schemas.microsoft.com/office/powerpoint/2010/main" val="335392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Notes for presenter:</a:t>
            </a:r>
          </a:p>
          <a:p>
            <a:r>
              <a:rPr lang="en-GB" b="1" i="1" dirty="0"/>
              <a:t>Key message: </a:t>
            </a:r>
            <a:r>
              <a:rPr lang="en-US" b="0" i="0" dirty="0"/>
              <a:t>Reasons for women being unable to access health care primarily relate to cost and lack of medication at health care facilities</a:t>
            </a:r>
          </a:p>
          <a:p>
            <a:pPr marL="171450" indent="-171450">
              <a:buFont typeface="Arial" panose="020B0604020202020204" pitchFamily="34" charset="0"/>
              <a:buChar char="•"/>
            </a:pPr>
            <a:r>
              <a:rPr lang="en-US" b="0" i="0" dirty="0"/>
              <a:t>Consistent with access challenges reported across services, 18% of women reported the lack of a health care facility in their municipality as preventing health care access</a:t>
            </a:r>
          </a:p>
          <a:p>
            <a:endParaRPr lang="en-GB" b="1" i="1" dirty="0"/>
          </a:p>
          <a:p>
            <a:r>
              <a:rPr lang="en-GB" b="0" i="0" dirty="0"/>
              <a:t>Women: </a:t>
            </a:r>
            <a:r>
              <a:rPr kumimoji="0" lang="en-US" sz="1200" b="0" i="0" u="none" strike="noStrike" kern="1200" cap="none" spc="0" normalizeH="0" baseline="0" noProof="0" dirty="0">
                <a:ln>
                  <a:noFill/>
                </a:ln>
                <a:solidFill>
                  <a:prstClr val="black"/>
                </a:solidFill>
                <a:effectLst/>
                <a:uLnTx/>
                <a:uFillTx/>
                <a:latin typeface="+mn-lt"/>
              </a:rPr>
              <a:t>Cost of transportation to reach health care facility (15%), Specialization was not available (7%)</a:t>
            </a:r>
            <a:endParaRPr lang="en-GB" b="0" i="0" dirty="0"/>
          </a:p>
          <a:p>
            <a:r>
              <a:rPr lang="en-GB" b="0" i="0" baseline="0" dirty="0"/>
              <a:t>Men: Cost of treatment (69%) </a:t>
            </a:r>
            <a:r>
              <a:rPr lang="en-US" b="0" i="0" baseline="0" dirty="0"/>
              <a:t>Medication was not available (64%), specialization was not available (37%), cost of transportation to reach health care facility (29%), No male hospital clinic personnel was available (28%)</a:t>
            </a:r>
            <a:endParaRPr lang="en-GB"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t>Note: the sample for men un</a:t>
            </a:r>
            <a:r>
              <a:rPr lang="en-GB" b="1" i="1" baseline="0" dirty="0"/>
              <a:t>able to access health care was small, therefore these findings are indicative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i="1" baseline="0" dirty="0"/>
          </a:p>
          <a:p>
            <a:r>
              <a:rPr lang="en-GB" sz="1200" kern="1200" dirty="0">
                <a:solidFill>
                  <a:schemeClr val="tx1"/>
                </a:solidFill>
                <a:effectLst/>
                <a:latin typeface="+mn-lt"/>
                <a:ea typeface="+mn-ea"/>
                <a:cs typeface="+mn-cs"/>
              </a:rPr>
              <a:t>Based on qualitative findings,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appears to be a particularly pressing access challenge for Syrian refugees, as cost was mentioned as a dominant challenge during all four FGDs with Syrian refugee women. For example, Syrian refugee women participating in an FGD in </a:t>
            </a:r>
            <a:r>
              <a:rPr lang="en-GB" sz="1200" kern="1200" dirty="0" err="1">
                <a:solidFill>
                  <a:schemeClr val="tx1"/>
                </a:solidFill>
                <a:effectLst/>
                <a:latin typeface="+mn-lt"/>
                <a:ea typeface="+mn-ea"/>
                <a:cs typeface="+mn-cs"/>
              </a:rPr>
              <a:t>Ramtha</a:t>
            </a:r>
            <a:r>
              <a:rPr lang="en-GB" sz="1200" kern="1200" dirty="0">
                <a:solidFill>
                  <a:schemeClr val="tx1"/>
                </a:solidFill>
                <a:effectLst/>
                <a:latin typeface="+mn-lt"/>
                <a:ea typeface="+mn-ea"/>
                <a:cs typeface="+mn-cs"/>
              </a:rPr>
              <a:t> in Irbid governorate reported cost as the main access challenge for health care, describing how upfront payment of consultations and treatment is required in public hospital and health care centres, including in emergencies. Participants highlighted that cost was a particularly severe challenge for dental care and treatment of chronic illnesses. Perhaps as a result of high costs of healthcare, Syrian refugees reported they were heavily reliant on health care provided by international NGOs, including Doctors Without Borders, Doctors of the World, and local charities. Syrian participants in </a:t>
            </a:r>
            <a:r>
              <a:rPr lang="en-GB" sz="1200" kern="1200" dirty="0" err="1">
                <a:solidFill>
                  <a:schemeClr val="tx1"/>
                </a:solidFill>
                <a:effectLst/>
                <a:latin typeface="+mn-lt"/>
                <a:ea typeface="+mn-ea"/>
                <a:cs typeface="+mn-cs"/>
              </a:rPr>
              <a:t>Rusayfah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Zarqa</a:t>
            </a:r>
            <a:r>
              <a:rPr lang="en-GB" sz="1200" kern="1200" dirty="0">
                <a:solidFill>
                  <a:schemeClr val="tx1"/>
                </a:solidFill>
                <a:effectLst/>
                <a:latin typeface="+mn-lt"/>
                <a:ea typeface="+mn-ea"/>
                <a:cs typeface="+mn-cs"/>
              </a:rPr>
              <a:t> governorate) described how having to pay for health care in Jordan represented a significant change for them, as in Syria health care had been provided free of charge. The challenges of cost are reportedly starting with obtaining the Ministry of Interior (</a:t>
            </a:r>
            <a:r>
              <a:rPr lang="en-GB" sz="1200" kern="1200" dirty="0" err="1">
                <a:solidFill>
                  <a:schemeClr val="tx1"/>
                </a:solidFill>
                <a:effectLst/>
                <a:latin typeface="+mn-lt"/>
                <a:ea typeface="+mn-ea"/>
                <a:cs typeface="+mn-cs"/>
              </a:rPr>
              <a:t>MoI</a:t>
            </a:r>
            <a:r>
              <a:rPr lang="en-GB" sz="1200" kern="1200" dirty="0">
                <a:solidFill>
                  <a:schemeClr val="tx1"/>
                </a:solidFill>
                <a:effectLst/>
                <a:latin typeface="+mn-lt"/>
                <a:ea typeface="+mn-ea"/>
                <a:cs typeface="+mn-cs"/>
              </a:rPr>
              <a:t>) service card, which requires refugees over the age of 12 to undergo medical tests and obtain a health certificate from the Ministry of Health (</a:t>
            </a:r>
            <a:r>
              <a:rPr lang="en-GB" sz="1200" kern="1200" dirty="0" err="1">
                <a:solidFill>
                  <a:schemeClr val="tx1"/>
                </a:solidFill>
                <a:effectLst/>
                <a:latin typeface="+mn-lt"/>
                <a:ea typeface="+mn-ea"/>
                <a:cs typeface="+mn-cs"/>
              </a:rPr>
              <a:t>MoH</a:t>
            </a:r>
            <a:r>
              <a:rPr lang="en-GB" sz="1200" kern="1200" dirty="0">
                <a:solidFill>
                  <a:schemeClr val="tx1"/>
                </a:solidFill>
                <a:effectLst/>
                <a:latin typeface="+mn-lt"/>
                <a:ea typeface="+mn-ea"/>
                <a:cs typeface="+mn-cs"/>
              </a:rPr>
              <a:t>), at a cost of initially 30JOD (42USD), now 5JOD (7USD). Without obtaining this certificate refugees cannot receive the </a:t>
            </a:r>
            <a:r>
              <a:rPr lang="en-GB" sz="1200" kern="1200" dirty="0" err="1">
                <a:solidFill>
                  <a:schemeClr val="tx1"/>
                </a:solidFill>
                <a:effectLst/>
                <a:latin typeface="+mn-lt"/>
                <a:ea typeface="+mn-ea"/>
                <a:cs typeface="+mn-cs"/>
              </a:rPr>
              <a:t>MoI</a:t>
            </a:r>
            <a:r>
              <a:rPr lang="en-GB" sz="1200" kern="1200" dirty="0">
                <a:solidFill>
                  <a:schemeClr val="tx1"/>
                </a:solidFill>
                <a:effectLst/>
                <a:latin typeface="+mn-lt"/>
                <a:ea typeface="+mn-ea"/>
                <a:cs typeface="+mn-cs"/>
              </a:rPr>
              <a:t> service card, which is necessary for accessing governmental health services</a:t>
            </a:r>
            <a:r>
              <a:rPr lang="en-GB" dirty="0">
                <a:effectLst/>
              </a:rPr>
              <a:t> </a:t>
            </a:r>
            <a:r>
              <a:rPr lang="en-GB" sz="1200" kern="1200" dirty="0">
                <a:solidFill>
                  <a:schemeClr val="tx1"/>
                </a:solidFill>
                <a:effectLst/>
                <a:latin typeface="+mn-lt"/>
                <a:ea typeface="+mn-ea"/>
                <a:cs typeface="+mn-cs"/>
              </a:rPr>
              <a:t>Based on the exchange rate (1 JOD = 1.415 USD) on 23 August, 2016. All conversions from Jordanian Dinar to US Dollars in this document are based on this exchange rate.</a:t>
            </a:r>
            <a:endParaRPr lang="en-GB" b="0" i="0" dirty="0"/>
          </a:p>
          <a:p>
            <a:endParaRPr lang="en-GB" b="0" i="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21</a:t>
            </a:fld>
            <a:endParaRPr lang="en-US" dirty="0"/>
          </a:p>
        </p:txBody>
      </p:sp>
    </p:spTree>
    <p:extLst>
      <p:ext uri="{BB962C8B-B14F-4D97-AF65-F5344CB8AC3E}">
        <p14:creationId xmlns:p14="http://schemas.microsoft.com/office/powerpoint/2010/main" val="70721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order to arrive at a more thorough understanding of the different factors influencing access to health care, the assessment also established</a:t>
            </a:r>
          </a:p>
          <a:p>
            <a:pPr lvl="0"/>
            <a:r>
              <a:rPr lang="en-GB" sz="1200" kern="1200" dirty="0">
                <a:solidFill>
                  <a:schemeClr val="tx1"/>
                </a:solidFill>
                <a:effectLst/>
                <a:latin typeface="+mn-lt"/>
                <a:ea typeface="+mn-ea"/>
                <a:cs typeface="+mn-cs"/>
              </a:rPr>
              <a:t>means of transportation used to reach health care facilities;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findings highlight the importance access to public, as well as private means of transportation, has for people’s access to health care. Therefore, </a:t>
            </a:r>
            <a:r>
              <a:rPr lang="en-GB" sz="1200" b="1" kern="1200" dirty="0">
                <a:solidFill>
                  <a:schemeClr val="tx1"/>
                </a:solidFill>
                <a:effectLst/>
                <a:latin typeface="+mn-lt"/>
                <a:ea typeface="+mn-ea"/>
                <a:cs typeface="+mn-cs"/>
              </a:rPr>
              <a:t>these findings appear to support observations made during FGDs, that lack of access to affordable and reliable transportation is perceived as a hindrance to accessing health care services</a:t>
            </a:r>
            <a:r>
              <a:rPr lang="en-GB" sz="1200" kern="1200" dirty="0">
                <a:solidFill>
                  <a:schemeClr val="tx1"/>
                </a:solidFill>
                <a:effectLst/>
                <a:latin typeface="+mn-lt"/>
                <a:ea typeface="+mn-ea"/>
                <a:cs typeface="+mn-cs"/>
              </a:rPr>
              <a:t>. The importance of transport in relation to basic service access will be discussed in more detail in the relevant chapter later in this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 significant gender differences were identified in terms of means of transportation used to access health care, time or cost to reach facilities, a larger proportion of men who stated they had been able to access health care reported they had done so at a facility in a public or private facility in another municipality than the one they live in (24%), than of women (15%). This might be </a:t>
            </a:r>
            <a:r>
              <a:rPr lang="en-GB" sz="1200" b="1" kern="1200" dirty="0">
                <a:solidFill>
                  <a:schemeClr val="tx1"/>
                </a:solidFill>
                <a:effectLst/>
                <a:latin typeface="+mn-lt"/>
                <a:ea typeface="+mn-ea"/>
                <a:cs typeface="+mn-cs"/>
              </a:rPr>
              <a:t>indicating that men are more able  to travel further to gain access to health care than women</a:t>
            </a:r>
            <a:r>
              <a:rPr lang="en-GB" sz="1200" kern="1200" dirty="0">
                <a:solidFill>
                  <a:schemeClr val="tx1"/>
                </a:solidFill>
                <a:effectLst/>
                <a:latin typeface="+mn-lt"/>
                <a:ea typeface="+mn-ea"/>
                <a:cs typeface="+mn-cs"/>
              </a:rPr>
              <a:t>, which could relate to access to private or public transportation.)</a:t>
            </a: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22</a:t>
            </a:fld>
            <a:endParaRPr lang="en-US" dirty="0"/>
          </a:p>
        </p:txBody>
      </p:sp>
    </p:spTree>
    <p:extLst>
      <p:ext uri="{BB962C8B-B14F-4D97-AF65-F5344CB8AC3E}">
        <p14:creationId xmlns:p14="http://schemas.microsoft.com/office/powerpoint/2010/main" val="7580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Indicative findings suggest that health insurance might influence access to health care: those without health insurance represent a considerably larger proportion among those unable to access health care than among those able to</a:t>
            </a:r>
            <a:r>
              <a:rPr lang="en-GB" sz="1200" kern="1200" baseline="0" dirty="0">
                <a:solidFill>
                  <a:schemeClr val="tx1"/>
                </a:solidFill>
                <a:effectLst/>
                <a:latin typeface="+mn-lt"/>
                <a:ea typeface="+mn-ea"/>
                <a:cs typeface="+mn-cs"/>
              </a:rPr>
              <a:t> (not statistically significant though)</a:t>
            </a:r>
            <a:endParaRPr lang="en-GB" sz="1200" kern="1200" dirty="0">
              <a:solidFill>
                <a:schemeClr val="tx1"/>
              </a:solidFill>
              <a:effectLst/>
              <a:latin typeface="+mn-lt"/>
              <a:ea typeface="+mn-ea"/>
              <a:cs typeface="+mn-cs"/>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 significant gender differences were found with regards to public versus private health care providers. </a:t>
            </a: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23</a:t>
            </a:fld>
            <a:endParaRPr lang="en-US" dirty="0"/>
          </a:p>
        </p:txBody>
      </p:sp>
    </p:spTree>
    <p:extLst>
      <p:ext uri="{BB962C8B-B14F-4D97-AF65-F5344CB8AC3E}">
        <p14:creationId xmlns:p14="http://schemas.microsoft.com/office/powerpoint/2010/main" val="22027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endParaRPr lang="en-GB" b="0" dirty="0"/>
          </a:p>
          <a:p>
            <a:r>
              <a:rPr lang="en-GB" b="0" dirty="0"/>
              <a:t>These</a:t>
            </a:r>
            <a:r>
              <a:rPr lang="en-GB" b="0" baseline="0" dirty="0"/>
              <a:t> results were only for those who stated that they were able to access healthcare</a:t>
            </a:r>
            <a:endParaRPr lang="en-GB" b="0" dirty="0"/>
          </a:p>
          <a:p>
            <a:endParaRPr lang="en-GB" b="0" dirty="0"/>
          </a:p>
          <a:p>
            <a:r>
              <a:rPr lang="en-GB" sz="1200" b="0" kern="1200" dirty="0">
                <a:solidFill>
                  <a:schemeClr val="tx1"/>
                </a:solidFill>
                <a:effectLst/>
                <a:latin typeface="+mn-lt"/>
                <a:ea typeface="+mn-ea"/>
                <a:cs typeface="+mn-cs"/>
              </a:rPr>
              <a:t>The reasons cited for dissatisfaction with services received largely reflect the reasons reportedly preventing access more broadly, with cost of treatment, lack of medication and cost of medication being the most common stated reasons</a:t>
            </a:r>
          </a:p>
          <a:p>
            <a:endParaRPr lang="en-US"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Experienced Jordanian field staff suggested that medication was frequently imported, which was leading to high prices in general. It was also mentioned that at times health care centres do not have medicines in stock in their in-house pharmacies, which forces patients to purchase medication at external pharmacies, where prices might be higher. Furthermore, such pharmacies might have limited opening hours, as suggested by female FGD participants in Berean (</a:t>
            </a:r>
            <a:r>
              <a:rPr lang="en-GB" sz="1200" kern="1200" dirty="0" err="1">
                <a:solidFill>
                  <a:schemeClr val="tx1"/>
                </a:solidFill>
                <a:effectLst/>
                <a:latin typeface="+mn-lt"/>
                <a:ea typeface="+mn-ea"/>
                <a:cs typeface="+mn-cs"/>
              </a:rPr>
              <a:t>Zarqa</a:t>
            </a:r>
            <a:r>
              <a:rPr lang="en-GB" sz="1200" kern="1200" dirty="0">
                <a:solidFill>
                  <a:schemeClr val="tx1"/>
                </a:solidFill>
                <a:effectLst/>
                <a:latin typeface="+mn-lt"/>
                <a:ea typeface="+mn-ea"/>
                <a:cs typeface="+mn-cs"/>
              </a:rPr>
              <a:t>), which amplifies the lack of access to medications. As these findings are only indicative, further research would be required to properly understand the severity and implication of these challenges. </a:t>
            </a:r>
          </a:p>
          <a:p>
            <a:r>
              <a:rPr lang="en-GB" sz="1200" kern="1200" dirty="0">
                <a:solidFill>
                  <a:schemeClr val="tx1"/>
                </a:solidFill>
                <a:effectLst/>
                <a:latin typeface="+mn-lt"/>
                <a:ea typeface="+mn-ea"/>
                <a:cs typeface="+mn-cs"/>
              </a:rPr>
              <a:t> </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24</a:t>
            </a:fld>
            <a:endParaRPr lang="en-US" dirty="0"/>
          </a:p>
        </p:txBody>
      </p:sp>
    </p:spTree>
    <p:extLst>
      <p:ext uri="{BB962C8B-B14F-4D97-AF65-F5344CB8AC3E}">
        <p14:creationId xmlns:p14="http://schemas.microsoft.com/office/powerpoint/2010/main" val="37624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public leisure</a:t>
            </a:r>
            <a:r>
              <a:rPr lang="en-GB" baseline="0" dirty="0"/>
              <a:t> spaces were mentioned less frequently as requiring improvements in access for women than other services, they appeared as key services with limited access for women in a number of municipality groups. Considering access to public leisure spaces also allows a glimpse at women’s access to public spaces more broadly.</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25</a:t>
            </a:fld>
            <a:endParaRPr lang="en-US" dirty="0"/>
          </a:p>
        </p:txBody>
      </p:sp>
    </p:spTree>
    <p:extLst>
      <p:ext uri="{BB962C8B-B14F-4D97-AF65-F5344CB8AC3E}">
        <p14:creationId xmlns:p14="http://schemas.microsoft.com/office/powerpoint/2010/main" val="401362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Notes for presenter</a:t>
            </a:r>
          </a:p>
          <a:p>
            <a:r>
              <a:rPr lang="en-GB" b="1" dirty="0"/>
              <a:t>Key message</a:t>
            </a:r>
            <a:r>
              <a:rPr lang="en-GB" dirty="0"/>
              <a:t>: </a:t>
            </a:r>
            <a:r>
              <a:rPr lang="en-US" dirty="0"/>
              <a:t>Both women and men primarily spend their leisure time in the private, rather than public sphere.</a:t>
            </a:r>
          </a:p>
          <a:p>
            <a:endParaRPr lang="en-GB" dirty="0"/>
          </a:p>
          <a:p>
            <a:r>
              <a:rPr lang="en-GB" dirty="0"/>
              <a:t>Women: Followed by mosque</a:t>
            </a:r>
            <a:r>
              <a:rPr lang="en-GB" baseline="0" dirty="0"/>
              <a:t> and mall/shopping centre (3%)</a:t>
            </a:r>
            <a:endParaRPr lang="en-GB" dirty="0"/>
          </a:p>
          <a:p>
            <a:r>
              <a:rPr lang="en-GB" dirty="0"/>
              <a:t>Men: followed</a:t>
            </a:r>
            <a:r>
              <a:rPr lang="en-GB" baseline="0" dirty="0"/>
              <a:t> by mosque (20%)</a:t>
            </a:r>
          </a:p>
          <a:p>
            <a:endParaRPr lang="en-GB" dirty="0"/>
          </a:p>
          <a:p>
            <a:r>
              <a:rPr lang="en-GB" dirty="0"/>
              <a:t>FGD</a:t>
            </a:r>
            <a:r>
              <a:rPr lang="en-GB" baseline="0" dirty="0"/>
              <a:t>s indicated that </a:t>
            </a:r>
            <a:r>
              <a:rPr lang="en-GB" sz="1200" kern="1200" baseline="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fact that a higher proportion of women reported to mainly spend their time in their own home </a:t>
            </a:r>
            <a:r>
              <a:rPr lang="en-GB" sz="1200" kern="1200" baseline="0" dirty="0">
                <a:solidFill>
                  <a:schemeClr val="tx1"/>
                </a:solidFill>
                <a:effectLst/>
                <a:latin typeface="+mn-lt"/>
                <a:ea typeface="+mn-ea"/>
                <a:cs typeface="+mn-cs"/>
              </a:rPr>
              <a:t> might be due to women having more </a:t>
            </a:r>
            <a:r>
              <a:rPr lang="en-GB" sz="1200" kern="1200" dirty="0">
                <a:solidFill>
                  <a:schemeClr val="tx1"/>
                </a:solidFill>
                <a:effectLst/>
                <a:latin typeface="+mn-lt"/>
                <a:ea typeface="+mn-ea"/>
                <a:cs typeface="+mn-cs"/>
              </a:rPr>
              <a:t>household and child care responsibilities than men:</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During FGDs women frequently stated that because most of their responsibilities centre around household and childcare, they perceive to have generally less actual free time, when</a:t>
            </a:r>
            <a:r>
              <a:rPr lang="en-GB" sz="1200" kern="1200" baseline="0" dirty="0">
                <a:solidFill>
                  <a:schemeClr val="tx1"/>
                </a:solidFill>
                <a:effectLst/>
                <a:latin typeface="+mn-lt"/>
                <a:ea typeface="+mn-ea"/>
                <a:cs typeface="+mn-cs"/>
              </a:rPr>
              <a:t> they are literally not working (housekeeping, child caring, etc.),</a:t>
            </a:r>
            <a:r>
              <a:rPr lang="en-GB" sz="1200" kern="1200" dirty="0">
                <a:solidFill>
                  <a:schemeClr val="tx1"/>
                </a:solidFill>
                <a:effectLst/>
                <a:latin typeface="+mn-lt"/>
                <a:ea typeface="+mn-ea"/>
                <a:cs typeface="+mn-cs"/>
              </a:rPr>
              <a:t> than men. Thus, they might be more likely to spend the free time they have close to their children or house.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Additionally, women might be considering the time they spend looking after children and taking care of household responsibilities at home as leisure time, rather than as work.</a:t>
            </a:r>
            <a:r>
              <a:rPr lang="en-GB" dirty="0">
                <a:effectLst/>
              </a:rPr>
              <a:t>  Free time for women, this suggests, </a:t>
            </a:r>
            <a:r>
              <a:rPr lang="en-GB" baseline="0" dirty="0">
                <a:effectLst/>
              </a:rPr>
              <a:t>is not as distinct a time being “off work”  than for men and borders between perceived work and perceived free time are more blurred for women, it seems.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a result of displacement, fewer Syrians</a:t>
            </a:r>
            <a:r>
              <a:rPr lang="en-GB" sz="1200" baseline="0" dirty="0"/>
              <a:t> </a:t>
            </a:r>
            <a:r>
              <a:rPr lang="en-GB" sz="1200" dirty="0"/>
              <a:t>stated they were spending the majority of their time at extended family’s home. This finding</a:t>
            </a:r>
            <a:r>
              <a:rPr lang="en-GB" sz="1200" baseline="0" dirty="0"/>
              <a:t> should not be surprising considering the nature of Syrian displacement. </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26</a:t>
            </a:fld>
            <a:endParaRPr lang="en-US" dirty="0"/>
          </a:p>
        </p:txBody>
      </p:sp>
    </p:spTree>
    <p:extLst>
      <p:ext uri="{BB962C8B-B14F-4D97-AF65-F5344CB8AC3E}">
        <p14:creationId xmlns:p14="http://schemas.microsoft.com/office/powerpoint/2010/main" val="3094046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pPr marL="0" marR="0" lvl="0" indent="0" algn="just"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b="1" dirty="0"/>
              <a:t>Key message</a:t>
            </a:r>
            <a:r>
              <a:rPr lang="en-GB" dirty="0"/>
              <a:t>: </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Availability of public parks is limited in the first place and appears to be a common reason for limited use</a:t>
            </a:r>
          </a:p>
          <a:p>
            <a:endParaRPr lang="en-GB" dirty="0"/>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majority of both women (59%) and men (58%) reported they would use public parks were they available</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27</a:t>
            </a:fld>
            <a:endParaRPr lang="en-US" dirty="0"/>
          </a:p>
        </p:txBody>
      </p:sp>
    </p:spTree>
    <p:extLst>
      <p:ext uri="{BB962C8B-B14F-4D97-AF65-F5344CB8AC3E}">
        <p14:creationId xmlns:p14="http://schemas.microsoft.com/office/powerpoint/2010/main" val="4246330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a:t>
            </a:r>
            <a:r>
              <a:rPr lang="en-GB" b="1" baseline="0" dirty="0"/>
              <a:t> presenter</a:t>
            </a:r>
          </a:p>
          <a:p>
            <a:r>
              <a:rPr lang="en-GB" b="1" dirty="0"/>
              <a:t>Key message</a:t>
            </a:r>
            <a:r>
              <a:rPr lang="en-GB" dirty="0"/>
              <a:t>: </a:t>
            </a:r>
            <a:r>
              <a:rPr lang="en-US" dirty="0"/>
              <a:t>Availability of public parks is more limited in Zarqa governorate than in Irbid.</a:t>
            </a:r>
          </a:p>
          <a:p>
            <a:endParaRPr lang="en-GB" baseline="0" dirty="0"/>
          </a:p>
          <a:p>
            <a:r>
              <a:rPr lang="en-GB" sz="1200" kern="1200" dirty="0">
                <a:solidFill>
                  <a:schemeClr val="tx1"/>
                </a:solidFill>
                <a:effectLst/>
                <a:latin typeface="+mn-lt"/>
                <a:ea typeface="+mn-ea"/>
                <a:cs typeface="+mn-cs"/>
              </a:rPr>
              <a:t>Given </a:t>
            </a:r>
            <a:r>
              <a:rPr lang="en-GB" sz="1200" kern="1200" dirty="0" err="1">
                <a:solidFill>
                  <a:schemeClr val="tx1"/>
                </a:solidFill>
                <a:effectLst/>
                <a:latin typeface="+mn-lt"/>
                <a:ea typeface="+mn-ea"/>
                <a:cs typeface="+mn-cs"/>
              </a:rPr>
              <a:t>Zarqa</a:t>
            </a:r>
            <a:r>
              <a:rPr lang="en-GB" sz="1200" kern="1200" dirty="0">
                <a:solidFill>
                  <a:schemeClr val="tx1"/>
                </a:solidFill>
                <a:effectLst/>
                <a:latin typeface="+mn-lt"/>
                <a:ea typeface="+mn-ea"/>
                <a:cs typeface="+mn-cs"/>
              </a:rPr>
              <a:t> governorate is largely barren, with some shrub and crops lands, as well as urban cover, it might be assumed that constructing a public leisure space such as a park would require considerable investment</a:t>
            </a:r>
          </a:p>
          <a:p>
            <a:endParaRPr lang="en-US"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findings suggest that a lack of appropriate public leisure spaces, as opposed to for</a:t>
            </a:r>
            <a:r>
              <a:rPr lang="en-GB" sz="1200" kern="1200" baseline="0" dirty="0">
                <a:solidFill>
                  <a:schemeClr val="tx1"/>
                </a:solidFill>
                <a:effectLst/>
                <a:latin typeface="+mn-lt"/>
                <a:ea typeface="+mn-ea"/>
                <a:cs typeface="+mn-cs"/>
              </a:rPr>
              <a:t> example bad maintenance, safety concerns or high costs,</a:t>
            </a:r>
            <a:r>
              <a:rPr lang="en-GB" sz="1200" kern="1200" dirty="0">
                <a:solidFill>
                  <a:schemeClr val="tx1"/>
                </a:solidFill>
                <a:effectLst/>
                <a:latin typeface="+mn-lt"/>
                <a:ea typeface="+mn-ea"/>
                <a:cs typeface="+mn-cs"/>
              </a:rPr>
              <a:t> presents one of the primary challenges to accessing and using such services. Furthermore, they could be a partial explanation for women’s and men’s pronounced use of private spaces for leisure time.</a:t>
            </a:r>
          </a:p>
          <a:p>
            <a:r>
              <a:rPr lang="en-GB" sz="1200" kern="1200" dirty="0">
                <a:solidFill>
                  <a:schemeClr val="tx1"/>
                </a:solidFill>
                <a:effectLst/>
                <a:latin typeface="+mn-lt"/>
                <a:ea typeface="+mn-ea"/>
                <a:cs typeface="+mn-cs"/>
              </a:rPr>
              <a:t>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28</a:t>
            </a:fld>
            <a:endParaRPr lang="en-US" dirty="0"/>
          </a:p>
        </p:txBody>
      </p:sp>
    </p:spTree>
    <p:extLst>
      <p:ext uri="{BB962C8B-B14F-4D97-AF65-F5344CB8AC3E}">
        <p14:creationId xmlns:p14="http://schemas.microsoft.com/office/powerpoint/2010/main" val="3958325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US" b="1" dirty="0"/>
              <a:t>Key</a:t>
            </a:r>
            <a:r>
              <a:rPr lang="en-US" b="1" baseline="0" dirty="0"/>
              <a:t> message: </a:t>
            </a:r>
            <a:r>
              <a:rPr lang="en-US" b="0" baseline="0" dirty="0"/>
              <a:t>If parks are being used, it is most commonly the entire family together who would visit them, rather than commonly assumed women with children</a:t>
            </a:r>
          </a:p>
          <a:p>
            <a:endParaRPr lang="en-US" b="0" baseline="0" dirty="0"/>
          </a:p>
          <a:p>
            <a:r>
              <a:rPr lang="en-US" b="0" baseline="0" dirty="0"/>
              <a:t>There are differences between governorates for how many are using parks that </a:t>
            </a:r>
            <a:r>
              <a:rPr lang="en-US" b="0" i="1" baseline="0" dirty="0"/>
              <a:t>are </a:t>
            </a:r>
            <a:r>
              <a:rPr lang="en-US" b="0" i="0" baseline="0" dirty="0"/>
              <a:t>available, </a:t>
            </a:r>
            <a:r>
              <a:rPr lang="en-GB" sz="1200" b="0" kern="1200" dirty="0">
                <a:solidFill>
                  <a:schemeClr val="tx1"/>
                </a:solidFill>
                <a:effectLst/>
                <a:latin typeface="+mn-lt"/>
                <a:ea typeface="+mn-ea"/>
                <a:cs typeface="+mn-cs"/>
              </a:rPr>
              <a:t>52% of respondents in Irbid said</a:t>
            </a:r>
            <a:r>
              <a:rPr lang="en-GB" sz="1200" b="0" kern="1200" baseline="0" dirty="0">
                <a:solidFill>
                  <a:schemeClr val="tx1"/>
                </a:solidFill>
                <a:effectLst/>
                <a:latin typeface="+mn-lt"/>
                <a:ea typeface="+mn-ea"/>
                <a:cs typeface="+mn-cs"/>
              </a:rPr>
              <a:t> people in their household </a:t>
            </a:r>
            <a:r>
              <a:rPr lang="en-GB" sz="1200" b="0" kern="1200" dirty="0">
                <a:solidFill>
                  <a:schemeClr val="tx1"/>
                </a:solidFill>
                <a:effectLst/>
                <a:latin typeface="+mn-lt"/>
                <a:ea typeface="+mn-ea"/>
                <a:cs typeface="+mn-cs"/>
              </a:rPr>
              <a:t>were using available parks, compared</a:t>
            </a:r>
            <a:r>
              <a:rPr lang="en-GB" sz="1200" b="0" kern="1200" baseline="0" dirty="0">
                <a:solidFill>
                  <a:schemeClr val="tx1"/>
                </a:solidFill>
                <a:effectLst/>
                <a:latin typeface="+mn-lt"/>
                <a:ea typeface="+mn-ea"/>
                <a:cs typeface="+mn-cs"/>
              </a:rPr>
              <a:t> to</a:t>
            </a:r>
            <a:r>
              <a:rPr lang="en-GB" sz="1200" b="0" kern="1200" dirty="0">
                <a:solidFill>
                  <a:schemeClr val="tx1"/>
                </a:solidFill>
                <a:effectLst/>
                <a:latin typeface="+mn-lt"/>
                <a:ea typeface="+mn-ea"/>
                <a:cs typeface="+mn-cs"/>
              </a:rPr>
              <a:t> 22% in </a:t>
            </a:r>
            <a:r>
              <a:rPr lang="en-GB" sz="1200" b="0" kern="1200" dirty="0" err="1">
                <a:solidFill>
                  <a:schemeClr val="tx1"/>
                </a:solidFill>
                <a:effectLst/>
                <a:latin typeface="+mn-lt"/>
                <a:ea typeface="+mn-ea"/>
                <a:cs typeface="+mn-cs"/>
              </a:rPr>
              <a:t>Zarqa</a:t>
            </a:r>
            <a:r>
              <a:rPr lang="en-GB" sz="1200" b="0" kern="1200" dirty="0">
                <a:solidFill>
                  <a:schemeClr val="tx1"/>
                </a:solidFill>
                <a:effectLst/>
                <a:latin typeface="+mn-lt"/>
                <a:ea typeface="+mn-ea"/>
                <a:cs typeface="+mn-cs"/>
              </a:rPr>
              <a:t> governorate</a:t>
            </a:r>
            <a:endParaRPr lang="en-US" b="0" baseline="0" dirty="0"/>
          </a:p>
          <a:p>
            <a:endParaRPr lang="en-US" b="0" baseline="0" dirty="0"/>
          </a:p>
          <a:p>
            <a:r>
              <a:rPr lang="en-GB" sz="1200" kern="1200" dirty="0">
                <a:solidFill>
                  <a:schemeClr val="tx1"/>
                </a:solidFill>
                <a:effectLst/>
                <a:latin typeface="+mn-lt"/>
                <a:ea typeface="+mn-ea"/>
                <a:cs typeface="+mn-cs"/>
              </a:rPr>
              <a:t>In FGDs, both male and female participants described public parks as family spaces. </a:t>
            </a:r>
          </a:p>
          <a:p>
            <a:endParaRPr lang="en-US" b="1" dirty="0"/>
          </a:p>
          <a:p>
            <a:r>
              <a:rPr lang="en-US" b="0" dirty="0"/>
              <a:t>1%</a:t>
            </a:r>
            <a:r>
              <a:rPr lang="en-US" b="0" baseline="0" dirty="0"/>
              <a:t> for male HH members with children; children by themselves; female HH members by themselves</a:t>
            </a:r>
            <a:endParaRPr lang="en-US" b="0" dirty="0"/>
          </a:p>
          <a:p>
            <a:endParaRPr lang="en-US" b="1" dirty="0"/>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29</a:t>
            </a:fld>
            <a:endParaRPr lang="en-US" dirty="0"/>
          </a:p>
        </p:txBody>
      </p:sp>
    </p:spTree>
    <p:extLst>
      <p:ext uri="{BB962C8B-B14F-4D97-AF65-F5344CB8AC3E}">
        <p14:creationId xmlns:p14="http://schemas.microsoft.com/office/powerpoint/2010/main" val="2330053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[Select multiple]</a:t>
            </a:r>
          </a:p>
          <a:p>
            <a:r>
              <a:rPr lang="en-GB" b="1" i="1" dirty="0"/>
              <a:t>Men: </a:t>
            </a:r>
            <a:r>
              <a:rPr lang="en-GB" b="0" i="1" dirty="0"/>
              <a:t>72% prefer to stay</a:t>
            </a:r>
            <a:r>
              <a:rPr lang="en-GB" b="0" i="1" baseline="0" dirty="0"/>
              <a:t> at home; </a:t>
            </a:r>
            <a:r>
              <a:rPr lang="en-GB" b="0" i="1" dirty="0"/>
              <a:t>19% cost of transportation; 8% takes too long to get there</a:t>
            </a:r>
          </a:p>
          <a:p>
            <a:endParaRPr lang="en-GB" b="0" dirty="0"/>
          </a:p>
          <a:p>
            <a:r>
              <a:rPr lang="en-GB" b="1" dirty="0"/>
              <a:t>Key message: </a:t>
            </a:r>
            <a:r>
              <a:rPr lang="en-US" b="0" dirty="0"/>
              <a:t>Women’s primary reasons for not using parks available is related to a lack of facilities for their children at these parks</a:t>
            </a:r>
          </a:p>
          <a:p>
            <a:endParaRPr lang="en-GB" b="1" dirty="0"/>
          </a:p>
          <a:p>
            <a:r>
              <a:rPr lang="en-GB" b="0" baseline="0" dirty="0"/>
              <a:t>During FGDs it was frequently mentioned that the presence of groups of young men (at times seen as using drugs or generally harassing women and girls) were reasons for women to not go to the park and for men not wanting their wives or daughters to go (therefore not going themselves either). It was suggested to make sure parks and other leisure spaces be made exclusive family areas, while creating spaces for youth to gather.</a:t>
            </a:r>
          </a:p>
          <a:p>
            <a:endParaRPr lang="en-US" b="0" baseline="0" dirty="0"/>
          </a:p>
          <a:p>
            <a:r>
              <a:rPr lang="en-GB" sz="1200" kern="1200" dirty="0">
                <a:solidFill>
                  <a:schemeClr val="tx1"/>
                </a:solidFill>
                <a:effectLst/>
                <a:latin typeface="+mn-lt"/>
                <a:ea typeface="+mn-ea"/>
                <a:cs typeface="+mn-cs"/>
              </a:rPr>
              <a:t>Indicative findings of the qualitative and quantitative components of this assessment suggest a need for a revaluation of the common conception of public leisure spaces as a means to increase positive community interaction, not least between Jordanians and Syrian refugees. Findings from the perception survey indicate that Syrian refugees are less likely to use public parks than Jordanians:</a:t>
            </a:r>
            <a:endParaRPr lang="en-GB" b="0" baseline="0" dirty="0"/>
          </a:p>
          <a:p>
            <a:r>
              <a:rPr lang="en-GB" sz="1200" kern="1200" dirty="0">
                <a:solidFill>
                  <a:schemeClr val="tx1"/>
                </a:solidFill>
                <a:effectLst/>
                <a:latin typeface="+mn-lt"/>
                <a:ea typeface="+mn-ea"/>
                <a:cs typeface="+mn-cs"/>
              </a:rPr>
              <a:t>Syrian refugee women explained that they were not going to parks or other public spaces for a fear to cause negative attention among Jordanians. They stated being afraid of getting involved in disputes, which might lead to increased scrutiny from authorities and entails the perceived danger of being relocated to </a:t>
            </a:r>
            <a:r>
              <a:rPr lang="en-GB" sz="1200" kern="1200" dirty="0" err="1">
                <a:solidFill>
                  <a:schemeClr val="tx1"/>
                </a:solidFill>
                <a:effectLst/>
                <a:latin typeface="+mn-lt"/>
                <a:ea typeface="+mn-ea"/>
                <a:cs typeface="+mn-cs"/>
              </a:rPr>
              <a:t>Azraq</a:t>
            </a:r>
            <a:r>
              <a:rPr lang="en-GB" sz="1200" kern="1200" dirty="0">
                <a:solidFill>
                  <a:schemeClr val="tx1"/>
                </a:solidFill>
                <a:effectLst/>
                <a:latin typeface="+mn-lt"/>
                <a:ea typeface="+mn-ea"/>
                <a:cs typeface="+mn-cs"/>
              </a:rPr>
              <a:t> camp or Syria. To reduce the potential of any negative attention  Syrian participants stated their families were generally avoiding public spaces, with children playing inside and some household members – particularly males – not leaving the house altogether. This may point to the consideration that </a:t>
            </a:r>
            <a:r>
              <a:rPr lang="en-GB" sz="1200" b="1" kern="1200" dirty="0">
                <a:solidFill>
                  <a:schemeClr val="tx1"/>
                </a:solidFill>
                <a:effectLst/>
                <a:latin typeface="+mn-lt"/>
                <a:ea typeface="+mn-ea"/>
                <a:cs typeface="+mn-cs"/>
              </a:rPr>
              <a:t>the provision of public leisure spaces is unlikely to automatically improve social cohesion between Jordanians and Syrian refugees.</a:t>
            </a:r>
            <a:endParaRPr lang="en-GB"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endParaRPr lang="en-GB" b="0" dirty="0"/>
          </a:p>
          <a:p>
            <a:endParaRPr lang="en-GB" b="1" dirty="0"/>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30</a:t>
            </a:fld>
            <a:endParaRPr lang="en-US" dirty="0"/>
          </a:p>
        </p:txBody>
      </p:sp>
    </p:spTree>
    <p:extLst>
      <p:ext uri="{BB962C8B-B14F-4D97-AF65-F5344CB8AC3E}">
        <p14:creationId xmlns:p14="http://schemas.microsoft.com/office/powerpoint/2010/main" val="107207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a:t>
            </a:fld>
            <a:endParaRPr lang="en-US" dirty="0"/>
          </a:p>
        </p:txBody>
      </p:sp>
    </p:spTree>
    <p:extLst>
      <p:ext uri="{BB962C8B-B14F-4D97-AF65-F5344CB8AC3E}">
        <p14:creationId xmlns:p14="http://schemas.microsoft.com/office/powerpoint/2010/main" val="2805096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dirty="0"/>
              <a:t>As seen</a:t>
            </a:r>
            <a:r>
              <a:rPr lang="en-GB" baseline="0" dirty="0"/>
              <a:t> in the section on overall access to services, transportation was highlighted as a key issue among both women and men, in a majority of municipality groups. Findings from both the secondary data review and FGDs suggest that access to transportation has considerable secondary effects on access to other services, and could thus be considered as an access challenge in and of itself. During FGDs it was frequently mentioned, by women in particular, that improved transportation within and beyond municipalities would improve access to other services, particularly health care, education, markets and employment. This section thus considers women’s and men’s use and access to public transportation.</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6245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1" dirty="0"/>
              <a:t>Key message: </a:t>
            </a:r>
            <a:r>
              <a:rPr lang="en-US" dirty="0"/>
              <a:t>Primary purpose of travel appears to reflect responsibilities within the household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women generally take on more housework and childcare responsibilities, there is a greater need for travel to health facilities or to markets to shop. </a:t>
            </a:r>
            <a:endParaRPr lang="en-GB" sz="1200" dirty="0"/>
          </a:p>
          <a:p>
            <a:endParaRPr lang="en-US" dirty="0"/>
          </a:p>
          <a:p>
            <a:r>
              <a:rPr lang="en-GB" sz="1200" kern="1200" dirty="0">
                <a:solidFill>
                  <a:schemeClr val="tx1"/>
                </a:solidFill>
                <a:effectLst/>
                <a:latin typeface="+mn-lt"/>
                <a:ea typeface="+mn-ea"/>
                <a:cs typeface="+mn-cs"/>
              </a:rPr>
              <a:t>As men are employed at far higher levels than women (67% compared to 16% of women), it should not be surprising that men overwhelmingly use transports to get to work. Since women generally take on more housework and childcare responsibilities, there is a greater need for travel to health facilities or to markets to shop. Given transportation is primarily used to access health care, markets, education, or employment, these findings indicate that access to other services might be negatively influenced if adequate transportation is not available.</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22252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There were also notable differences in transportation use across municipalities , which may give some indication as to where access challenges are more or less prevalent</a:t>
            </a:r>
            <a:r>
              <a:rPr lang="en-GB" sz="1200" kern="1200" dirty="0">
                <a:solidFill>
                  <a:schemeClr val="tx1"/>
                </a:solidFill>
                <a:effectLst/>
                <a:latin typeface="+mn-lt"/>
                <a:ea typeface="+mn-ea"/>
                <a:cs typeface="+mn-cs"/>
              </a:rPr>
              <a:t>. For example, among municipality groups, walking was most common form of</a:t>
            </a:r>
            <a:r>
              <a:rPr lang="en-GB" sz="1200" kern="1200" baseline="0" dirty="0">
                <a:solidFill>
                  <a:schemeClr val="tx1"/>
                </a:solidFill>
                <a:effectLst/>
                <a:latin typeface="+mn-lt"/>
                <a:ea typeface="+mn-ea"/>
                <a:cs typeface="+mn-cs"/>
              </a:rPr>
              <a:t> transit </a:t>
            </a:r>
            <a:r>
              <a:rPr lang="en-GB"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Shrhabeal</a:t>
            </a:r>
            <a:r>
              <a:rPr lang="en-US" sz="1200" kern="1200" dirty="0">
                <a:solidFill>
                  <a:schemeClr val="tx1"/>
                </a:solidFill>
                <a:effectLst/>
                <a:latin typeface="+mn-lt"/>
                <a:ea typeface="+mn-ea"/>
                <a:cs typeface="+mn-cs"/>
              </a:rPr>
              <a:t> Bin </a:t>
            </a:r>
            <a:r>
              <a:rPr lang="en-US" sz="1200" kern="1200" dirty="0" err="1">
                <a:solidFill>
                  <a:schemeClr val="tx1"/>
                </a:solidFill>
                <a:effectLst/>
                <a:latin typeface="+mn-lt"/>
                <a:ea typeface="+mn-ea"/>
                <a:cs typeface="+mn-cs"/>
              </a:rPr>
              <a:t>Hasnah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Moath</a:t>
            </a:r>
            <a:r>
              <a:rPr lang="en-US" sz="1200" kern="1200" dirty="0">
                <a:solidFill>
                  <a:schemeClr val="tx1"/>
                </a:solidFill>
                <a:effectLst/>
                <a:latin typeface="+mn-lt"/>
                <a:ea typeface="+mn-ea"/>
                <a:cs typeface="+mn-cs"/>
              </a:rPr>
              <a:t> bin </a:t>
            </a:r>
            <a:r>
              <a:rPr lang="en-US" sz="1200" kern="1200" dirty="0" err="1">
                <a:solidFill>
                  <a:schemeClr val="tx1"/>
                </a:solidFill>
                <a:effectLst/>
                <a:latin typeface="+mn-lt"/>
                <a:ea typeface="+mn-ea"/>
                <a:cs typeface="+mn-cs"/>
              </a:rPr>
              <a:t>Jabal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Tabaqet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Fahel</a:t>
            </a:r>
            <a:r>
              <a:rPr lang="en-US" sz="1200" kern="1200" dirty="0">
                <a:solidFill>
                  <a:schemeClr val="tx1"/>
                </a:solidFill>
                <a:effectLst/>
                <a:latin typeface="+mn-lt"/>
                <a:ea typeface="+mn-ea"/>
                <a:cs typeface="+mn-cs"/>
              </a:rPr>
              <a:t>, with 24% citing it as their primary source of transit. This is compared to only 7% in West Irbid, </a:t>
            </a:r>
            <a:r>
              <a:rPr lang="en-US" sz="1200" kern="1200" dirty="0" err="1">
                <a:solidFill>
                  <a:schemeClr val="tx1"/>
                </a:solidFill>
                <a:effectLst/>
                <a:latin typeface="+mn-lt"/>
                <a:ea typeface="+mn-ea"/>
                <a:cs typeface="+mn-cs"/>
              </a:rPr>
              <a:t>Dair</a:t>
            </a:r>
            <a:r>
              <a:rPr lang="en-US" sz="1200" kern="1200" dirty="0">
                <a:solidFill>
                  <a:schemeClr val="tx1"/>
                </a:solidFill>
                <a:effectLst/>
                <a:latin typeface="+mn-lt"/>
                <a:ea typeface="+mn-ea"/>
                <a:cs typeface="+mn-cs"/>
              </a:rPr>
              <a:t> Abi Said, and </a:t>
            </a:r>
            <a:r>
              <a:rPr lang="en-US" sz="1200" kern="1200" dirty="0" err="1">
                <a:solidFill>
                  <a:schemeClr val="tx1"/>
                </a:solidFill>
                <a:effectLst/>
                <a:latin typeface="+mn-lt"/>
                <a:ea typeface="+mn-ea"/>
                <a:cs typeface="+mn-cs"/>
              </a:rPr>
              <a:t>Rabyet</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Korah</a:t>
            </a:r>
            <a:r>
              <a:rPr lang="en-US" sz="1200" kern="1200" dirty="0">
                <a:solidFill>
                  <a:schemeClr val="tx1"/>
                </a:solidFill>
                <a:effectLst/>
                <a:latin typeface="+mn-lt"/>
                <a:ea typeface="+mn-ea"/>
                <a:cs typeface="+mn-cs"/>
              </a:rPr>
              <a:t>. Meanwhile, Al </a:t>
            </a:r>
            <a:r>
              <a:rPr lang="en-US" sz="1200" kern="1200" dirty="0" err="1">
                <a:solidFill>
                  <a:schemeClr val="tx1"/>
                </a:solidFill>
                <a:effectLst/>
                <a:latin typeface="+mn-lt"/>
                <a:ea typeface="+mn-ea"/>
                <a:cs typeface="+mn-cs"/>
              </a:rPr>
              <a:t>Saro</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Kfarat</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Shoulah</a:t>
            </a:r>
            <a:r>
              <a:rPr lang="en-US" sz="1200" kern="1200" dirty="0">
                <a:solidFill>
                  <a:schemeClr val="tx1"/>
                </a:solidFill>
                <a:effectLst/>
                <a:latin typeface="+mn-lt"/>
                <a:ea typeface="+mn-ea"/>
                <a:cs typeface="+mn-cs"/>
              </a:rPr>
              <a:t> is the municipality group with the largest proportion of respondents using buses primarily, at 39%. This is compared to only 15% in </a:t>
            </a:r>
            <a:r>
              <a:rPr lang="en-US" sz="1200" kern="1200" dirty="0" err="1">
                <a:solidFill>
                  <a:schemeClr val="tx1"/>
                </a:solidFill>
                <a:effectLst/>
                <a:latin typeface="+mn-lt"/>
                <a:ea typeface="+mn-ea"/>
                <a:cs typeface="+mn-cs"/>
              </a:rPr>
              <a:t>Ramtha</a:t>
            </a:r>
            <a:r>
              <a:rPr lang="en-US" sz="1200" kern="1200" dirty="0">
                <a:solidFill>
                  <a:schemeClr val="tx1"/>
                </a:solidFill>
                <a:effectLst/>
                <a:latin typeface="+mn-lt"/>
                <a:ea typeface="+mn-ea"/>
                <a:cs typeface="+mn-cs"/>
              </a:rPr>
              <a:t> and Irbid, which had the lowest reported bus use of any municipality group. This is </a:t>
            </a:r>
            <a:r>
              <a:rPr lang="en-US" sz="1200" kern="1200" dirty="0" err="1">
                <a:solidFill>
                  <a:schemeClr val="tx1"/>
                </a:solidFill>
                <a:effectLst/>
                <a:latin typeface="+mn-lt"/>
                <a:ea typeface="+mn-ea"/>
                <a:cs typeface="+mn-cs"/>
              </a:rPr>
              <a:t>contextualised</a:t>
            </a:r>
            <a:r>
              <a:rPr lang="en-US" sz="1200" kern="1200" dirty="0">
                <a:solidFill>
                  <a:schemeClr val="tx1"/>
                </a:solidFill>
                <a:effectLst/>
                <a:latin typeface="+mn-lt"/>
                <a:ea typeface="+mn-ea"/>
                <a:cs typeface="+mn-cs"/>
              </a:rPr>
              <a:t> by FGD findings from </a:t>
            </a:r>
            <a:r>
              <a:rPr lang="en-US" sz="1200" kern="1200" dirty="0" err="1">
                <a:solidFill>
                  <a:schemeClr val="tx1"/>
                </a:solidFill>
                <a:effectLst/>
                <a:latin typeface="+mn-lt"/>
                <a:ea typeface="+mn-ea"/>
                <a:cs typeface="+mn-cs"/>
              </a:rPr>
              <a:t>Ramtha</a:t>
            </a:r>
            <a:r>
              <a:rPr lang="en-US" sz="1200" kern="1200" dirty="0">
                <a:solidFill>
                  <a:schemeClr val="tx1"/>
                </a:solidFill>
                <a:effectLst/>
                <a:latin typeface="+mn-lt"/>
                <a:ea typeface="+mn-ea"/>
                <a:cs typeface="+mn-cs"/>
              </a:rPr>
              <a:t>, which cited a lack of regular public buses in the area which forced them to spend large amounts of money on taxis.</a:t>
            </a:r>
            <a:endParaRPr lang="en-GB" sz="1200" kern="1200" dirty="0">
              <a:solidFill>
                <a:schemeClr val="tx1"/>
              </a:solidFill>
              <a:effectLst/>
              <a:latin typeface="+mn-lt"/>
              <a:ea typeface="+mn-ea"/>
              <a:cs typeface="+mn-cs"/>
            </a:endParaRPr>
          </a:p>
          <a:p>
            <a:endParaRPr lang="en-US" dirty="0"/>
          </a:p>
          <a:p>
            <a:r>
              <a:rPr lang="en-GB" sz="1200" kern="1200" dirty="0">
                <a:solidFill>
                  <a:schemeClr val="tx1"/>
                </a:solidFill>
                <a:effectLst/>
                <a:latin typeface="+mn-lt"/>
                <a:ea typeface="+mn-ea"/>
                <a:cs typeface="+mn-cs"/>
              </a:rPr>
              <a:t>In the context of this assessment, private car ownership is not understood as a basic service. Therefore the focus will be on public transportation. </a:t>
            </a:r>
            <a:r>
              <a:rPr lang="en-US" sz="1200" kern="1200" baseline="0" dirty="0">
                <a:solidFill>
                  <a:schemeClr val="tx1"/>
                </a:solidFill>
                <a:effectLst/>
                <a:latin typeface="+mn-lt"/>
                <a:ea typeface="+mn-ea"/>
                <a:cs typeface="+mn-cs"/>
              </a:rPr>
              <a:t> </a:t>
            </a:r>
            <a:r>
              <a:rPr lang="en-GB" sz="1200" b="0" dirty="0"/>
              <a:t>While both women and men reported their most frequently used means of transport to be private cars, public buses are also frequently relied on</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33</a:t>
            </a:fld>
            <a:endParaRPr lang="en-US" dirty="0"/>
          </a:p>
        </p:txBody>
      </p:sp>
    </p:spTree>
    <p:extLst>
      <p:ext uri="{BB962C8B-B14F-4D97-AF65-F5344CB8AC3E}">
        <p14:creationId xmlns:p14="http://schemas.microsoft.com/office/powerpoint/2010/main" val="1421847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1" dirty="0"/>
              <a:t>Key</a:t>
            </a:r>
            <a:r>
              <a:rPr lang="en-GB" b="1" baseline="0" dirty="0"/>
              <a:t> message: </a:t>
            </a:r>
            <a:r>
              <a:rPr lang="en-US" b="0" baseline="0" dirty="0"/>
              <a:t>Public buses are relied on more by women than by men</a:t>
            </a:r>
          </a:p>
          <a:p>
            <a:endParaRPr lang="en-US" b="0" baseline="0" dirty="0"/>
          </a:p>
          <a:p>
            <a:r>
              <a:rPr lang="en-GB" sz="1200" kern="1200" dirty="0">
                <a:solidFill>
                  <a:schemeClr val="tx1"/>
                </a:solidFill>
                <a:effectLst/>
                <a:latin typeface="+mn-lt"/>
                <a:ea typeface="+mn-ea"/>
                <a:cs typeface="+mn-cs"/>
              </a:rPr>
              <a:t>FGD explained</a:t>
            </a:r>
            <a:r>
              <a:rPr lang="en-GB" sz="1200" kern="1200" baseline="0" dirty="0">
                <a:solidFill>
                  <a:schemeClr val="tx1"/>
                </a:solidFill>
                <a:effectLst/>
                <a:latin typeface="+mn-lt"/>
                <a:ea typeface="+mn-ea"/>
                <a:cs typeface="+mn-cs"/>
              </a:rPr>
              <a:t> that </a:t>
            </a:r>
            <a:r>
              <a:rPr lang="en-GB" sz="1200" kern="1200" dirty="0">
                <a:solidFill>
                  <a:schemeClr val="tx1"/>
                </a:solidFill>
                <a:effectLst/>
                <a:latin typeface="+mn-lt"/>
                <a:ea typeface="+mn-ea"/>
                <a:cs typeface="+mn-cs"/>
              </a:rPr>
              <a:t>some women are more reliant on public transportation than men. </a:t>
            </a:r>
          </a:p>
          <a:p>
            <a:r>
              <a:rPr lang="en-GB" sz="1200" kern="1200" dirty="0">
                <a:solidFill>
                  <a:schemeClr val="tx1"/>
                </a:solidFill>
                <a:effectLst/>
                <a:latin typeface="+mn-lt"/>
                <a:ea typeface="+mn-ea"/>
                <a:cs typeface="+mn-cs"/>
              </a:rPr>
              <a:t>Female participants in a Syrian FGD in </a:t>
            </a:r>
            <a:r>
              <a:rPr lang="en-GB" sz="1200" kern="1200" dirty="0" err="1">
                <a:solidFill>
                  <a:schemeClr val="tx1"/>
                </a:solidFill>
                <a:effectLst/>
                <a:latin typeface="+mn-lt"/>
                <a:ea typeface="+mn-ea"/>
                <a:cs typeface="+mn-cs"/>
              </a:rPr>
              <a:t>Ramtha</a:t>
            </a:r>
            <a:r>
              <a:rPr lang="en-GB" sz="1200" kern="1200" dirty="0">
                <a:solidFill>
                  <a:schemeClr val="tx1"/>
                </a:solidFill>
                <a:effectLst/>
                <a:latin typeface="+mn-lt"/>
                <a:ea typeface="+mn-ea"/>
                <a:cs typeface="+mn-cs"/>
              </a:rPr>
              <a:t> explained that transportation access affects women more than men, as women often have to travel to multiple places as part of their household responsibilities while men generally just travel to and from work. Since some women have more places to be on a given day, it places more of a burden on women when accessing public transportation. </a:t>
            </a:r>
            <a:endParaRPr lang="en-US" b="0" baseline="0"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990245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rPr>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rPr>
              <a:t>Key message: </a:t>
            </a:r>
            <a:r>
              <a:rPr kumimoji="0" lang="en-US" sz="1200" b="0" i="0" u="none" strike="noStrike" kern="1200" cap="none" spc="0" normalizeH="0" baseline="0" noProof="0" dirty="0">
                <a:ln>
                  <a:noFill/>
                </a:ln>
                <a:solidFill>
                  <a:prstClr val="black"/>
                </a:solidFill>
                <a:effectLst/>
                <a:uLnTx/>
                <a:uFillTx/>
                <a:latin typeface="+mn-lt"/>
              </a:rPr>
              <a:t>Gender differences in terms of reasons for not using public buses were not significant, yet there were significant differences in terms of reporting of two most common reasons between governorates. Nearly twice as many respondents in Zarqa reported there was no public transportation in their area than in Irbid.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Might be explained by differences in car ownership, with respondents in Irbid reporting a personal car as their primary mode of transit 10</a:t>
            </a:r>
            <a:r>
              <a:rPr lang="en-GB" sz="1200" kern="1200" baseline="0" dirty="0">
                <a:solidFill>
                  <a:schemeClr val="tx1"/>
                </a:solidFill>
                <a:effectLst/>
                <a:latin typeface="+mn-lt"/>
                <a:ea typeface="+mn-ea"/>
                <a:cs typeface="+mn-cs"/>
              </a:rPr>
              <a:t> percentage points</a:t>
            </a:r>
            <a:r>
              <a:rPr lang="en-GB" sz="1200" kern="1200" dirty="0">
                <a:solidFill>
                  <a:schemeClr val="tx1"/>
                </a:solidFill>
                <a:effectLst/>
                <a:latin typeface="+mn-lt"/>
                <a:ea typeface="+mn-ea"/>
                <a:cs typeface="+mn-cs"/>
              </a:rPr>
              <a:t> more frequently compared to those in </a:t>
            </a:r>
            <a:r>
              <a:rPr lang="en-GB" sz="1200" kern="1200" dirty="0" err="1">
                <a:solidFill>
                  <a:schemeClr val="tx1"/>
                </a:solidFill>
                <a:effectLst/>
                <a:latin typeface="+mn-lt"/>
                <a:ea typeface="+mn-ea"/>
                <a:cs typeface="+mn-cs"/>
              </a:rPr>
              <a:t>Zarqa</a:t>
            </a:r>
            <a:r>
              <a:rPr lang="en-GB" sz="1200" kern="1200" dirty="0">
                <a:solidFill>
                  <a:schemeClr val="tx1"/>
                </a:solidFill>
                <a:effectLst/>
                <a:latin typeface="+mn-lt"/>
                <a:ea typeface="+mn-ea"/>
                <a:cs typeface="+mn-cs"/>
              </a:rPr>
              <a:t> (56% compared to 46%)</a:t>
            </a:r>
            <a:endParaRPr kumimoji="0" lang="en-US" sz="12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rPr>
              <a:t>[Select multiple]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Women: followed by buses are overcrowded (8%), buses are dirty (5%) and buses are unreliable and fear of harassment on the bus (3% respectively)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rPr>
              <a:t>Men: followed by buses are overcrowded (5%), unreliable or dirty (3% respectively), everything else mentioned by less than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rPr>
              <a:t>Gendered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there were large gender differences in </a:t>
            </a:r>
            <a:r>
              <a:rPr lang="en-GB" sz="1200" i="1" kern="1200" dirty="0">
                <a:solidFill>
                  <a:schemeClr val="tx1"/>
                </a:solidFill>
                <a:effectLst/>
                <a:latin typeface="+mn-lt"/>
                <a:ea typeface="+mn-ea"/>
                <a:cs typeface="+mn-cs"/>
              </a:rPr>
              <a:t>use</a:t>
            </a:r>
            <a:r>
              <a:rPr lang="en-GB" sz="1200" kern="1200" dirty="0">
                <a:solidFill>
                  <a:schemeClr val="tx1"/>
                </a:solidFill>
                <a:effectLst/>
                <a:latin typeface="+mn-lt"/>
                <a:ea typeface="+mn-ea"/>
                <a:cs typeface="+mn-cs"/>
              </a:rPr>
              <a:t> of public buses, the reasons given for disuse were the same for both men and women. Overall,</a:t>
            </a:r>
            <a:r>
              <a:rPr lang="en-GB" sz="120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49% of women and 47% of men stated that their primary reason for not using buses was simply a lack of public transportation in the area.</a:t>
            </a:r>
            <a:r>
              <a:rPr lang="en-GB" sz="1200" kern="1200" dirty="0">
                <a:solidFill>
                  <a:schemeClr val="tx1"/>
                </a:solidFill>
                <a:effectLst/>
                <a:latin typeface="+mn-lt"/>
                <a:ea typeface="+mn-ea"/>
                <a:cs typeface="+mn-cs"/>
              </a:rPr>
              <a:t> FGDs support this result, with many women in particular explaining how there is simply no public transportation in their area, causing disruptions in their daily lives. In many cases, this meant them having to rely on more expensive taxis or borrow a car from neighbours. </a:t>
            </a:r>
            <a:endParaRPr kumimoji="0" lang="en-GB" sz="1200" b="0" i="0" u="none" strike="noStrike" kern="1200" cap="none" spc="0" normalizeH="0" baseline="0" noProof="0" dirty="0">
              <a:ln>
                <a:noFill/>
              </a:ln>
              <a:solidFill>
                <a:prstClr val="black"/>
              </a:solidFill>
              <a:effectLst/>
              <a:uLnTx/>
              <a:uFillTx/>
              <a:latin typeface="+mn-lt"/>
            </a:endParaRP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741701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rPr>
              <a:t>Notes for presenter</a:t>
            </a:r>
          </a:p>
          <a:p>
            <a:pPr marL="0" marR="0" lvl="0" indent="0" algn="l"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Narrow" panose="020B0606020202030204" pitchFamily="34" charset="0"/>
              </a:rPr>
              <a:t>Key message</a:t>
            </a:r>
            <a:r>
              <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rPr>
              <a:t>: Men’s perceptions of women’s use of public transportation are generally more negative then women’s</a:t>
            </a:r>
          </a:p>
          <a:p>
            <a:pPr marL="0" marR="0" lvl="0" indent="0" algn="l"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Narrow" panose="020B0606020202030204" pitchFamily="34" charset="0"/>
              <a:buNone/>
              <a:tabLst/>
              <a:defRPr/>
            </a:pPr>
            <a:r>
              <a:rPr lang="en-GB" sz="1200" kern="1200" dirty="0">
                <a:solidFill>
                  <a:schemeClr val="tx1"/>
                </a:solidFill>
                <a:effectLst/>
                <a:latin typeface="+mn-lt"/>
                <a:ea typeface="+mn-ea"/>
                <a:cs typeface="+mn-cs"/>
              </a:rPr>
              <a:t>These differences in perceptions on men women’s use of public transportation could possibly be indicative of an access challenge in itself. If husbands or male family members do not believe that women should be using public transit, then women may be discouraged or dissuaded from using it as a means of transportation. </a:t>
            </a:r>
            <a:endParaRPr kumimoji="0" lang="en-GB" sz="2000" b="0" i="0" u="none" strike="noStrike" kern="1200" cap="none" spc="0" normalizeH="0" baseline="0" noProof="0" dirty="0">
              <a:ln>
                <a:noFill/>
              </a:ln>
              <a:solidFill>
                <a:prstClr val="black"/>
              </a:solidFill>
              <a:effectLst/>
              <a:uLnTx/>
              <a:uFillTx/>
              <a:latin typeface="Arial Narrow" panose="020B0606020202030204" pitchFamily="34" charset="0"/>
            </a:endParaRP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964106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1" dirty="0"/>
              <a:t>Key message</a:t>
            </a:r>
            <a:r>
              <a:rPr lang="en-GB" dirty="0"/>
              <a:t>: </a:t>
            </a:r>
            <a:r>
              <a:rPr lang="en-US" dirty="0"/>
              <a:t>Men’s perceptions of women’s use of public transportation are generally more negative then women’s</a:t>
            </a:r>
          </a:p>
          <a:p>
            <a:endParaRPr lang="en-GB" dirty="0"/>
          </a:p>
          <a:p>
            <a:r>
              <a:rPr lang="en-GB" dirty="0"/>
              <a:t>Taxis</a:t>
            </a:r>
            <a:r>
              <a:rPr lang="en-GB" baseline="0" dirty="0"/>
              <a:t> vs. buses: </a:t>
            </a:r>
            <a:r>
              <a:rPr lang="en-GB" sz="1200" dirty="0"/>
              <a:t>A greater proportion of women (31%) consider taxis to be unsafe to use for lone women compared to buses,</a:t>
            </a:r>
            <a:r>
              <a:rPr lang="en-GB" sz="1200" baseline="0" dirty="0"/>
              <a:t> ALTHOUGH this difference is hardly statistically significant. (The differences between men and women however are statistically significant!)</a:t>
            </a:r>
          </a:p>
          <a:p>
            <a:endParaRPr lang="en-GB" sz="1200" baseline="0" dirty="0"/>
          </a:p>
          <a:p>
            <a:r>
              <a:rPr lang="en-GB" sz="1200" baseline="0" dirty="0"/>
              <a:t>Similar to the previous slide, perceptions against women's’ use of taxis may be an access challenge in itself</a:t>
            </a:r>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200313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38</a:t>
            </a:fld>
            <a:endParaRPr lang="en-US" dirty="0"/>
          </a:p>
        </p:txBody>
      </p:sp>
    </p:spTree>
    <p:extLst>
      <p:ext uri="{BB962C8B-B14F-4D97-AF65-F5344CB8AC3E}">
        <p14:creationId xmlns:p14="http://schemas.microsoft.com/office/powerpoint/2010/main" val="3606328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presenter</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Nearly half (46%) of women reported to experience</a:t>
            </a:r>
            <a:r>
              <a:rPr lang="en-US" sz="1200" b="0" kern="1200" baseline="0" dirty="0">
                <a:solidFill>
                  <a:schemeClr val="tx1"/>
                </a:solidFill>
                <a:effectLst/>
                <a:latin typeface="+mn-lt"/>
                <a:ea typeface="+mn-ea"/>
                <a:cs typeface="+mn-cs"/>
              </a:rPr>
              <a:t> access </a:t>
            </a:r>
            <a:r>
              <a:rPr lang="en-US" sz="1200" b="0" kern="1200" dirty="0">
                <a:solidFill>
                  <a:schemeClr val="tx1"/>
                </a:solidFill>
                <a:effectLst/>
                <a:latin typeface="+mn-lt"/>
                <a:ea typeface="+mn-ea"/>
                <a:cs typeface="+mn-cs"/>
              </a:rPr>
              <a:t>challenges, compared to 35% of men</a:t>
            </a:r>
          </a:p>
          <a:p>
            <a:endParaRPr lang="en-US" dirty="0"/>
          </a:p>
          <a:p>
            <a:r>
              <a:rPr lang="en-US" dirty="0"/>
              <a:t>Improving access to services for women should be based on a thorough understanding of intra-household dynamics, roles and responsibilities.</a:t>
            </a:r>
          </a:p>
          <a:p>
            <a:endParaRPr lang="en-US" dirty="0"/>
          </a:p>
          <a:p>
            <a:r>
              <a:rPr lang="en-GB" sz="1200" u="none" kern="1200" dirty="0">
                <a:solidFill>
                  <a:schemeClr val="tx1"/>
                </a:solidFill>
                <a:effectLst/>
                <a:latin typeface="+mn-lt"/>
                <a:ea typeface="+mn-ea"/>
                <a:cs typeface="+mn-cs"/>
              </a:rPr>
              <a:t>To achieve improvements in satisfying the needs of women in particular, strengthening municipal </a:t>
            </a:r>
            <a:r>
              <a:rPr lang="en-GB" sz="1200" b="1" u="none" kern="1200" dirty="0">
                <a:solidFill>
                  <a:schemeClr val="tx1"/>
                </a:solidFill>
                <a:effectLst/>
                <a:latin typeface="+mn-lt"/>
                <a:ea typeface="+mn-ea"/>
                <a:cs typeface="+mn-cs"/>
              </a:rPr>
              <a:t>solid waste management services</a:t>
            </a:r>
            <a:r>
              <a:rPr lang="en-GB" sz="1200" u="none" kern="1200" dirty="0">
                <a:solidFill>
                  <a:schemeClr val="tx1"/>
                </a:solidFill>
                <a:effectLst/>
                <a:latin typeface="+mn-lt"/>
                <a:ea typeface="+mn-ea"/>
                <a:cs typeface="+mn-cs"/>
              </a:rPr>
              <a:t> should remain a component of ongoing and future basic service programming. </a:t>
            </a:r>
            <a:endParaRPr lang="en-US" u="none" dirty="0"/>
          </a:p>
          <a:p>
            <a:endParaRPr lang="en-US" u="none" dirty="0"/>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39</a:t>
            </a:fld>
            <a:endParaRPr lang="en-US" dirty="0"/>
          </a:p>
        </p:txBody>
      </p:sp>
    </p:spTree>
    <p:extLst>
      <p:ext uri="{BB962C8B-B14F-4D97-AF65-F5344CB8AC3E}">
        <p14:creationId xmlns:p14="http://schemas.microsoft.com/office/powerpoint/2010/main" val="3852619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Considerable differences in service access were also noted between municipalities and municipality groups, which is understandable given services are either controlled or at least provided at the municipal level.</a:t>
            </a:r>
          </a:p>
          <a:p>
            <a:endParaRPr lang="en-US" dirty="0"/>
          </a:p>
          <a:p>
            <a:r>
              <a:rPr lang="en-US" dirty="0"/>
              <a:t>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programmes aiming to support equitable access to basic services should be tailored to the varying characteristics and capacities of municipalities and governorates</a:t>
            </a:r>
            <a:r>
              <a:rPr lang="en-GB" sz="1200" kern="1200" dirty="0">
                <a:solidFill>
                  <a:schemeClr val="tx1"/>
                </a:solidFill>
                <a:effectLst/>
                <a:latin typeface="+mn-lt"/>
                <a:ea typeface="+mn-ea"/>
                <a:cs typeface="+mn-cs"/>
              </a:rPr>
              <a:t>. This entails local and international actors gaining a thorough understanding of the needs of local populations, service providers and authorities responsible for service provision, considering challenges related to urban-rural areas, remoteness, population size or density, demographic composition, as well as municipalities planning, human resource and financial capacities.</a:t>
            </a:r>
          </a:p>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40</a:t>
            </a:fld>
            <a:endParaRPr lang="en-US" dirty="0"/>
          </a:p>
        </p:txBody>
      </p:sp>
    </p:spTree>
    <p:extLst>
      <p:ext uri="{BB962C8B-B14F-4D97-AF65-F5344CB8AC3E}">
        <p14:creationId xmlns:p14="http://schemas.microsoft.com/office/powerpoint/2010/main" val="186588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a:t>
            </a:r>
            <a:r>
              <a:rPr lang="en-GB" b="1" baseline="0" dirty="0"/>
              <a:t> messages:</a:t>
            </a:r>
          </a:p>
          <a:p>
            <a:r>
              <a:rPr lang="en-US" sz="1200" kern="1200" dirty="0">
                <a:solidFill>
                  <a:schemeClr val="tx1"/>
                </a:solidFill>
                <a:effectLst/>
                <a:latin typeface="+mn-lt"/>
                <a:ea typeface="+mn-ea"/>
                <a:cs typeface="+mn-cs"/>
              </a:rPr>
              <a:t>The surge in the population of Jordan since the beginning of the Syrian crisis has resulted in increasingly scarce resources, overburdened infrastructure, and growing competition for livelihoods, especially in the host communities with large percentages of Syrian refugees. Municipalities face difficulties in fully addressing needs of both the Jordanian and Syrian populations through public</a:t>
            </a:r>
            <a:r>
              <a:rPr lang="en-US" sz="1200" kern="1200" baseline="0" dirty="0">
                <a:solidFill>
                  <a:schemeClr val="tx1"/>
                </a:solidFill>
                <a:effectLst/>
                <a:latin typeface="+mn-lt"/>
                <a:ea typeface="+mn-ea"/>
                <a:cs typeface="+mn-cs"/>
              </a:rPr>
              <a:t> services, </a:t>
            </a:r>
            <a:r>
              <a:rPr lang="en-US" sz="1200" kern="1200" dirty="0">
                <a:solidFill>
                  <a:schemeClr val="tx1"/>
                </a:solidFill>
                <a:effectLst/>
                <a:latin typeface="+mn-lt"/>
                <a:ea typeface="+mn-ea"/>
                <a:cs typeface="+mn-cs"/>
              </a:rPr>
              <a:t>social assistance and social insurance as outlined in the JRP.  The difficulty in accessing these services negatively impacts other areas of women’s lives, such as economic empowerment, sexual and gender-based violence (SGBV), and political participation, in addition to exacerbating other protection and livelihoods threats. Syrian women and girls in particular face daily harassment when securing food, water and shelter, when social services are not otherwise available.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Vulnerability in Jordan is driven by the increasing numbers of high unemployment and rising poverty which impact females more profoundly. Unemployment for Jordanian women stands at 22.1% for females, when compared to 12.9% for males. Wages are often lower than that of males</a:t>
            </a:r>
          </a:p>
          <a:p>
            <a:endParaRPr lang="en-US" sz="1200" b="1" kern="1200" dirty="0">
              <a:solidFill>
                <a:schemeClr val="tx1"/>
              </a:solidFill>
              <a:effectLst/>
              <a:latin typeface="+mn-lt"/>
              <a:ea typeface="+mn-ea"/>
              <a:cs typeface="+mn-cs"/>
            </a:endParaRPr>
          </a:p>
          <a:p>
            <a:r>
              <a:rPr lang="en-US" b="1" dirty="0"/>
              <a:t>Currently, development and humanitarian stakeholder have little access to data on how women and girls are impacted by the change in context since the beginning of the Syrian crisis.</a:t>
            </a:r>
          </a:p>
          <a:p>
            <a:endParaRPr lang="en-US" b="1" dirty="0"/>
          </a:p>
          <a:p>
            <a:r>
              <a:rPr lang="en-US" b="1" dirty="0"/>
              <a:t>In particular, there is no public information on women’s and girls’ access to basic services in the municipalities, preventing targeted programming in the most refugee populated areas.</a:t>
            </a:r>
          </a:p>
          <a:p>
            <a:endParaRPr lang="en-US" b="1" dirty="0"/>
          </a:p>
          <a:p>
            <a:r>
              <a:rPr lang="en-US" b="1" dirty="0"/>
              <a:t>In order to better inform programming that targets service delivery and social cohesion, REACH is supporting UN Women in understanding women’s and girls’ access to basic social services and public space.</a:t>
            </a: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51399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sz="1200" b="0" kern="1200" dirty="0">
                <a:solidFill>
                  <a:schemeClr val="tx1"/>
                </a:solidFill>
                <a:effectLst/>
                <a:latin typeface="+mn-lt"/>
                <a:ea typeface="+mn-ea"/>
                <a:cs typeface="+mn-cs"/>
              </a:rPr>
              <a:t>20% of women who reported a health care need over the past six months were reportedly unable to access health care, compared to 3% of men.</a:t>
            </a:r>
          </a:p>
          <a:p>
            <a:r>
              <a:rPr lang="en-GB" sz="1200" kern="1200" dirty="0">
                <a:solidFill>
                  <a:schemeClr val="tx1"/>
                </a:solidFill>
                <a:effectLst/>
                <a:latin typeface="+mn-lt"/>
                <a:ea typeface="+mn-ea"/>
                <a:cs typeface="+mn-cs"/>
              </a:rPr>
              <a:t>Furthermore, as the majority of those women unable to access health care are of reproductive age, </a:t>
            </a:r>
            <a:r>
              <a:rPr lang="en-GB" sz="1200" b="1" kern="1200" dirty="0">
                <a:solidFill>
                  <a:schemeClr val="tx1"/>
                </a:solidFill>
                <a:effectLst/>
                <a:latin typeface="+mn-lt"/>
                <a:ea typeface="+mn-ea"/>
                <a:cs typeface="+mn-cs"/>
              </a:rPr>
              <a:t>a relation between access to health care and the nature of the need, e.g. a need for reproductive health care compared to the need for other specialised or general treatment</a:t>
            </a:r>
            <a:r>
              <a:rPr lang="en-GB" sz="1200" kern="1200" dirty="0">
                <a:solidFill>
                  <a:schemeClr val="tx1"/>
                </a:solidFill>
                <a:effectLst/>
                <a:latin typeface="+mn-lt"/>
                <a:ea typeface="+mn-ea"/>
                <a:cs typeface="+mn-cs"/>
              </a:rPr>
              <a:t>, could be suggested.</a:t>
            </a:r>
            <a:endParaRPr lang="en-GB" sz="1200" b="0" kern="1200" dirty="0">
              <a:solidFill>
                <a:schemeClr val="tx1"/>
              </a:solidFill>
              <a:effectLst/>
              <a:latin typeface="+mn-lt"/>
              <a:ea typeface="+mn-ea"/>
              <a:cs typeface="+mn-cs"/>
            </a:endParaRPr>
          </a:p>
          <a:p>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light of the fact that women highlighted low quality of services as an overall access challenge, and seeing how high cost of treatment and limited availability of medication were mentioned as challenges even when women had been able to access health care, </a:t>
            </a:r>
            <a:r>
              <a:rPr lang="en-GB" sz="1200" b="1" kern="1200" dirty="0">
                <a:solidFill>
                  <a:schemeClr val="tx1"/>
                </a:solidFill>
                <a:effectLst/>
                <a:latin typeface="+mn-lt"/>
                <a:ea typeface="+mn-ea"/>
                <a:cs typeface="+mn-cs"/>
              </a:rPr>
              <a:t>emphasis should be on improving quality and reliability of health care services more generally. </a:t>
            </a:r>
            <a:r>
              <a:rPr lang="en-GB" sz="1200" kern="1200" dirty="0">
                <a:solidFill>
                  <a:schemeClr val="tx1"/>
                </a:solidFill>
                <a:effectLst/>
                <a:latin typeface="+mn-lt"/>
                <a:ea typeface="+mn-ea"/>
                <a:cs typeface="+mn-cs"/>
              </a:rPr>
              <a:t>Based on findings of the present study, improvements in terms of quality could, among others, relate to improved availability of medicines at health care facilities, longer or more reliable opening hours of health care facilities and pharmacies, increased oversight by the Ministry of Health for cost and quality control, as well as strengthened training for health care personnel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Furthermore, efforts should be made to </a:t>
            </a:r>
            <a:r>
              <a:rPr lang="en-GB" sz="1200" b="1" kern="1200" dirty="0">
                <a:solidFill>
                  <a:schemeClr val="tx1"/>
                </a:solidFill>
                <a:effectLst/>
                <a:latin typeface="+mn-lt"/>
                <a:ea typeface="+mn-ea"/>
                <a:cs typeface="+mn-cs"/>
              </a:rPr>
              <a:t>ensure access to a wide range of specialisations</a:t>
            </a:r>
            <a:r>
              <a:rPr lang="en-GB" sz="1200" kern="1200" dirty="0">
                <a:solidFill>
                  <a:schemeClr val="tx1"/>
                </a:solidFill>
                <a:effectLst/>
                <a:latin typeface="+mn-lt"/>
                <a:ea typeface="+mn-ea"/>
                <a:cs typeface="+mn-cs"/>
              </a:rPr>
              <a:t>, most notably reproductive health care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Finally, efforts to improve access to health care for women should also consider barriers in terms of physical access, taking into account </a:t>
            </a:r>
            <a:r>
              <a:rPr lang="en-GB" sz="1200" b="1" kern="1200" dirty="0">
                <a:solidFill>
                  <a:schemeClr val="tx1"/>
                </a:solidFill>
                <a:effectLst/>
                <a:latin typeface="+mn-lt"/>
                <a:ea typeface="+mn-ea"/>
                <a:cs typeface="+mn-cs"/>
              </a:rPr>
              <a:t>reachability of health care facilities</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access to transportation</a:t>
            </a:r>
            <a:endParaRPr lang="en-US"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41</a:t>
            </a:fld>
            <a:endParaRPr lang="en-US" dirty="0"/>
          </a:p>
        </p:txBody>
      </p:sp>
    </p:spTree>
    <p:extLst>
      <p:ext uri="{BB962C8B-B14F-4D97-AF65-F5344CB8AC3E}">
        <p14:creationId xmlns:p14="http://schemas.microsoft.com/office/powerpoint/2010/main" val="41690545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sz="1200" kern="1200" dirty="0">
                <a:solidFill>
                  <a:schemeClr val="tx1"/>
                </a:solidFill>
                <a:effectLst/>
                <a:latin typeface="+mn-lt"/>
                <a:ea typeface="+mn-ea"/>
                <a:cs typeface="+mn-cs"/>
              </a:rPr>
              <a:t>81% of women and 69% of men stated they primarily spent their free time at home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primary reasons for limited access to public parks appear to be that these are seen as ill-equipped for their children</a:t>
            </a:r>
            <a:r>
              <a:rPr lang="en-GB" sz="1200" kern="1200" dirty="0">
                <a:solidFill>
                  <a:schemeClr val="tx1"/>
                </a:solidFill>
                <a:effectLst/>
                <a:latin typeface="+mn-lt"/>
                <a:ea typeface="+mn-ea"/>
                <a:cs typeface="+mn-cs"/>
              </a:rPr>
              <a:t>:  43% of women reported the lack of a playground as a reasons for not using available parks, while 42% reported the fact that playgrounds at parks required maintenance.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Recommendations:</a:t>
            </a:r>
            <a:r>
              <a:rPr lang="en-GB" sz="1200" b="1" kern="1200" baseline="0" dirty="0">
                <a:solidFill>
                  <a:schemeClr val="tx1"/>
                </a:solidFill>
                <a:effectLst/>
                <a:latin typeface="+mn-lt"/>
                <a:ea typeface="+mn-ea"/>
                <a:cs typeface="+mn-cs"/>
              </a:rPr>
              <a:t> </a:t>
            </a:r>
          </a:p>
          <a:p>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Public leisure spaces should be made accessible and attractive for families in general and women with their children in particular.</a:t>
            </a:r>
            <a:r>
              <a:rPr lang="en-GB" sz="1200" kern="1200" dirty="0">
                <a:solidFill>
                  <a:schemeClr val="tx1"/>
                </a:solidFill>
                <a:effectLst/>
                <a:latin typeface="+mn-lt"/>
                <a:ea typeface="+mn-ea"/>
                <a:cs typeface="+mn-cs"/>
              </a:rPr>
              <a:t> Specifically, findings suggest that constructing or maintaining playgrounds at public parks could increase women’s use of such spaces.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assumption that public leisure spaces can promote social cohesion through supporting interaction between different communities should be reconsidered in light of findings suggesting more limited use of public leisure spaces by Syrians, possibly relating to fears of harassment by or disputes with Jordanians. </a:t>
            </a: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42</a:t>
            </a:fld>
            <a:endParaRPr lang="en-US" dirty="0"/>
          </a:p>
        </p:txBody>
      </p:sp>
    </p:spTree>
    <p:extLst>
      <p:ext uri="{BB962C8B-B14F-4D97-AF65-F5344CB8AC3E}">
        <p14:creationId xmlns:p14="http://schemas.microsoft.com/office/powerpoint/2010/main" val="252602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a:t>
            </a:r>
          </a:p>
          <a:p>
            <a:endParaRPr lang="en-GB" b="1" dirty="0"/>
          </a:p>
          <a:p>
            <a:r>
              <a:rPr lang="en-GB" sz="1200" kern="1200" dirty="0">
                <a:solidFill>
                  <a:schemeClr val="tx1"/>
                </a:solidFill>
                <a:effectLst/>
                <a:latin typeface="+mn-lt"/>
                <a:ea typeface="+mn-ea"/>
                <a:cs typeface="+mn-cs"/>
              </a:rPr>
              <a:t>48% of women in Irbid and Zarqa reported to have used public buses and </a:t>
            </a:r>
            <a:r>
              <a:rPr lang="en-GB" sz="1200" i="1" kern="1200" dirty="0">
                <a:solidFill>
                  <a:schemeClr val="tx1"/>
                </a:solidFill>
                <a:effectLst/>
                <a:latin typeface="+mn-lt"/>
                <a:ea typeface="+mn-ea"/>
                <a:cs typeface="+mn-cs"/>
              </a:rPr>
              <a:t>service</a:t>
            </a:r>
            <a:r>
              <a:rPr lang="en-GB" sz="1200" kern="1200" dirty="0">
                <a:solidFill>
                  <a:schemeClr val="tx1"/>
                </a:solidFill>
                <a:effectLst/>
                <a:latin typeface="+mn-lt"/>
                <a:ea typeface="+mn-ea"/>
                <a:cs typeface="+mn-cs"/>
              </a:rPr>
              <a:t> in the six months preceding the survey, compared to 34% of men.</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(Beyond limited availability overall – cited as a primary challenge by 49% of women –, negative perceptions of women’s use of either public buses or taxis, might be acting as a barrier to women’s access to transportation)</a:t>
            </a:r>
          </a:p>
          <a:p>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Recommendation:</a:t>
            </a:r>
            <a:r>
              <a:rPr lang="en-GB" sz="1200" b="1"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Ensure public transportation is provided in a way that both women and men perceive culturally appropriate and safe for women</a:t>
            </a:r>
            <a:r>
              <a:rPr lang="en-GB" sz="1200" kern="1200" dirty="0">
                <a:solidFill>
                  <a:schemeClr val="tx1"/>
                </a:solidFill>
                <a:effectLst/>
                <a:latin typeface="+mn-lt"/>
                <a:ea typeface="+mn-ea"/>
                <a:cs typeface="+mn-cs"/>
              </a:rPr>
              <a:t> . The provision of women-only areas on buses or at bus stops, or supporting efforts to increase the number of female taxi or bus drivers might be some of the options that could be considered in this regard.</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pPr/>
              <a:t>43</a:t>
            </a:fld>
            <a:endParaRPr lang="en-US" dirty="0"/>
          </a:p>
        </p:txBody>
      </p:sp>
    </p:spTree>
    <p:extLst>
      <p:ext uri="{BB962C8B-B14F-4D97-AF65-F5344CB8AC3E}">
        <p14:creationId xmlns:p14="http://schemas.microsoft.com/office/powerpoint/2010/main" val="313838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Programming aiming to improve women’s access to basic services should accurately take into account the </a:t>
            </a:r>
            <a:r>
              <a:rPr lang="en-GB" sz="1200" b="1" kern="1200" dirty="0">
                <a:solidFill>
                  <a:schemeClr val="tx1"/>
                </a:solidFill>
                <a:effectLst/>
                <a:latin typeface="+mn-lt"/>
                <a:ea typeface="+mn-ea"/>
                <a:cs typeface="+mn-cs"/>
              </a:rPr>
              <a:t>interplay between different services</a:t>
            </a:r>
            <a:r>
              <a:rPr lang="en-GB" sz="1200" kern="1200" dirty="0">
                <a:solidFill>
                  <a:schemeClr val="tx1"/>
                </a:solidFill>
                <a:effectLst/>
                <a:latin typeface="+mn-lt"/>
                <a:ea typeface="+mn-ea"/>
                <a:cs typeface="+mn-cs"/>
              </a:rPr>
              <a:t>. In particular, the gendered implications of limited access to public transportation should be taken into account, as findings have shown that women rely more heavily on public transportation than men, and primarily do so for the purpose of accessing other services</a:t>
            </a:r>
          </a:p>
          <a:p>
            <a:pPr marL="171450" indent="-171450">
              <a:buFont typeface="Arial" panose="020B0604020202020204" pitchFamily="34" charset="0"/>
              <a:buChar char="•"/>
            </a:pPr>
            <a:r>
              <a:rPr lang="en-GB" sz="1200" b="1" dirty="0">
                <a:latin typeface="Arial Narrow" panose="020B0606020202030204" pitchFamily="34" charset="0"/>
              </a:rPr>
              <a:t>Ensure services are perceived culturally appropriate for women</a:t>
            </a:r>
            <a:r>
              <a:rPr lang="en-GB" sz="1200" dirty="0">
                <a:latin typeface="Arial Narrow" panose="020B0606020202030204" pitchFamily="34" charset="0"/>
              </a:rPr>
              <a:t>: </a:t>
            </a:r>
            <a:r>
              <a:rPr lang="en-GB" sz="1200" kern="1200" dirty="0">
                <a:solidFill>
                  <a:schemeClr val="tx1"/>
                </a:solidFill>
                <a:effectLst/>
                <a:latin typeface="+mn-lt"/>
                <a:ea typeface="+mn-ea"/>
                <a:cs typeface="+mn-cs"/>
              </a:rPr>
              <a:t>As findings related to transportation indicate that gender appropriateness is a more prevalent consideration on the part of men, efforts to address such perceptions should involve active engagement with men.</a:t>
            </a:r>
          </a:p>
          <a:p>
            <a:pPr marL="171450" indent="-171450">
              <a:buFont typeface="Arial" panose="020B0604020202020204" pitchFamily="34" charset="0"/>
              <a:buChar char="•"/>
            </a:pPr>
            <a:r>
              <a:rPr lang="en-GB" sz="1200" b="1" dirty="0">
                <a:latin typeface="Arial Narrow" panose="020B0606020202030204" pitchFamily="34" charset="0"/>
              </a:rPr>
              <a:t>Improve the quality of services:</a:t>
            </a:r>
            <a:r>
              <a:rPr lang="en-GB" sz="1200" b="1" baseline="0" dirty="0">
                <a:latin typeface="Arial Narrow" panose="020B0606020202030204" pitchFamily="34" charset="0"/>
              </a:rPr>
              <a:t> </a:t>
            </a:r>
            <a:r>
              <a:rPr lang="en-GB" sz="1200" kern="1200" dirty="0">
                <a:solidFill>
                  <a:schemeClr val="tx1"/>
                </a:solidFill>
                <a:effectLst/>
                <a:latin typeface="+mn-lt"/>
                <a:ea typeface="+mn-ea"/>
                <a:cs typeface="+mn-cs"/>
              </a:rPr>
              <a:t>programmatic attention should be focussed on improving or ensuring the quality of services provided, rather than first and foremost on making them physically available. This further highlights a need for stronger oversight over service providers to ensure services meet relevant standards and fulfil the needs of those that use them. Increased municipal and government oversight for quality control was reported as a solution to access challenges by a majority of respondents themselves (75%).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Need for an </a:t>
            </a:r>
            <a:r>
              <a:rPr lang="en-GB" sz="1200" b="1" kern="1200" dirty="0">
                <a:solidFill>
                  <a:schemeClr val="tx1"/>
                </a:solidFill>
                <a:effectLst/>
                <a:latin typeface="+mn-lt"/>
                <a:ea typeface="+mn-ea"/>
                <a:cs typeface="+mn-cs"/>
              </a:rPr>
              <a:t>area-based approach to basic service programming</a:t>
            </a:r>
            <a:r>
              <a:rPr lang="en-GB" sz="1200" kern="1200" dirty="0">
                <a:solidFill>
                  <a:schemeClr val="tx1"/>
                </a:solidFill>
                <a:effectLst/>
                <a:latin typeface="+mn-lt"/>
                <a:ea typeface="+mn-ea"/>
                <a:cs typeface="+mn-cs"/>
              </a:rPr>
              <a:t>, which should aim to analyse and understand local contexts. This entails taking into account specific needs or challenges of different municipalities or governorates, including e.g. those related to urban-rural areas, general remoteness, population size or density, as well as demographic composition</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Programmes aiming to support equitable access to basic services should be tailored to the varying characteristics and capacities of municipalities and governorates</a:t>
            </a:r>
            <a:r>
              <a:rPr lang="en-GB" sz="1200" kern="1200" dirty="0">
                <a:solidFill>
                  <a:schemeClr val="tx1"/>
                </a:solidFill>
                <a:effectLst/>
                <a:latin typeface="+mn-lt"/>
                <a:ea typeface="+mn-ea"/>
                <a:cs typeface="+mn-cs"/>
              </a:rPr>
              <a:t>. This entails local and international actors gaining a thorough understanding of the needs of local populations, service providers and authorities responsible for service provision, considering challenges related to urban-rural areas, remoteness, population size or density, demographic composition, as well as municipalities planning, human resource and financial capacities.</a:t>
            </a:r>
          </a:p>
        </p:txBody>
      </p:sp>
      <p:sp>
        <p:nvSpPr>
          <p:cNvPr id="4" name="Slide Number Placeholder 3"/>
          <p:cNvSpPr>
            <a:spLocks noGrp="1"/>
          </p:cNvSpPr>
          <p:nvPr>
            <p:ph type="sldNum" sz="quarter" idx="10"/>
          </p:nvPr>
        </p:nvSpPr>
        <p:spPr/>
        <p:txBody>
          <a:bodyPr/>
          <a:lstStyle/>
          <a:p>
            <a:fld id="{FED42235-FAE5-47EA-8364-12546F257292}" type="slidenum">
              <a:rPr lang="en-US" smtClean="0"/>
              <a:pPr/>
              <a:t>44</a:t>
            </a:fld>
            <a:endParaRPr lang="en-US" dirty="0"/>
          </a:p>
        </p:txBody>
      </p:sp>
    </p:spTree>
    <p:extLst>
      <p:ext uri="{BB962C8B-B14F-4D97-AF65-F5344CB8AC3E}">
        <p14:creationId xmlns:p14="http://schemas.microsoft.com/office/powerpoint/2010/main" val="2786721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45</a:t>
            </a:fld>
            <a:endParaRPr lang="en-US" dirty="0"/>
          </a:p>
        </p:txBody>
      </p:sp>
    </p:spTree>
    <p:extLst>
      <p:ext uri="{BB962C8B-B14F-4D97-AF65-F5344CB8AC3E}">
        <p14:creationId xmlns:p14="http://schemas.microsoft.com/office/powerpoint/2010/main" val="2203665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46</a:t>
            </a:fld>
            <a:endParaRPr lang="en-US" dirty="0"/>
          </a:p>
        </p:txBody>
      </p:sp>
    </p:spTree>
    <p:extLst>
      <p:ext uri="{BB962C8B-B14F-4D97-AF65-F5344CB8AC3E}">
        <p14:creationId xmlns:p14="http://schemas.microsoft.com/office/powerpoint/2010/main" val="49329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6912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baseline="0" dirty="0">
                <a:solidFill>
                  <a:schemeClr val="tx1"/>
                </a:solidFill>
                <a:effectLst/>
                <a:latin typeface="+mn-lt"/>
                <a:ea typeface="+mn-ea"/>
                <a:cs typeface="+mn-cs"/>
              </a:rPr>
              <a:t>There were only 69 Syrian refugees interviewed (since it was representative </a:t>
            </a:r>
            <a:r>
              <a:rPr lang="en-US" sz="1200" b="0" i="1" kern="1200" baseline="0" dirty="0" err="1">
                <a:solidFill>
                  <a:schemeClr val="tx1"/>
                </a:solidFill>
                <a:effectLst/>
                <a:latin typeface="+mn-lt"/>
                <a:ea typeface="+mn-ea"/>
                <a:cs typeface="+mn-cs"/>
              </a:rPr>
              <a:t>samplng</a:t>
            </a:r>
            <a:r>
              <a:rPr lang="en-US" sz="1200" b="0" i="1" kern="1200" baseline="0" dirty="0">
                <a:solidFill>
                  <a:schemeClr val="tx1"/>
                </a:solidFill>
                <a:effectLst/>
                <a:latin typeface="+mn-lt"/>
                <a:ea typeface="+mn-ea"/>
                <a:cs typeface="+mn-cs"/>
              </a:rPr>
              <a:t>)</a:t>
            </a:r>
            <a:endParaRPr lang="en-GB" sz="1200" b="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1495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GB" b="1" i="1" dirty="0"/>
              <a:t>Random GIS sampling:</a:t>
            </a:r>
          </a:p>
          <a:p>
            <a:r>
              <a:rPr lang="en-US" b="0" dirty="0"/>
              <a:t>A random sample was drawn using randomized GPS points generated on maps of the 25</a:t>
            </a:r>
            <a:r>
              <a:rPr lang="en-US" b="0" baseline="0" dirty="0"/>
              <a:t> municipalities</a:t>
            </a:r>
            <a:r>
              <a:rPr lang="en-US" b="0" dirty="0"/>
              <a:t>, with the probability of selection weighted based on population density across the different geographic locations in each municipality. Enumerators subsequently located the GPS points on the ground</a:t>
            </a:r>
            <a:r>
              <a:rPr lang="en-US" b="0" baseline="0" dirty="0"/>
              <a:t> and </a:t>
            </a:r>
            <a:r>
              <a:rPr lang="en-US" b="0" dirty="0"/>
              <a:t>approached the nearest household within a 125 meter radius of these coordinates. For each GPS point the number of male and female interviews to</a:t>
            </a:r>
            <a:r>
              <a:rPr lang="en-US" b="0" baseline="0" dirty="0"/>
              <a:t> be conducted was listed. Once a household was approached, depending on whether a male of female member had to be interviewed, enumerators would enquire how many members of the household are either female or male, and how many of them were currently present and available to be interviewed. These numbers were then input in the Open Data Kit form, which was programmed to generate a random number based on the input. The number generated signified the person in the household that had to be interviewed, with the lowest number being associated with the youngest available number, and the highest with the oldest. This ensured that randomization was not just conducted at the household level, but also at the individual level within households.</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7</a:t>
            </a:fld>
            <a:endParaRPr lang="en-US" dirty="0"/>
          </a:p>
        </p:txBody>
      </p:sp>
    </p:spTree>
    <p:extLst>
      <p:ext uri="{BB962C8B-B14F-4D97-AF65-F5344CB8AC3E}">
        <p14:creationId xmlns:p14="http://schemas.microsoft.com/office/powerpoint/2010/main" val="115868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Notes for presenter</a:t>
            </a:r>
          </a:p>
          <a:p>
            <a:r>
              <a:rPr lang="en-US" b="0" dirty="0"/>
              <a:t>In order to identify areas of the governorate that face greater challenges with regard to female access to services, and given resource</a:t>
            </a:r>
            <a:r>
              <a:rPr lang="en-US" b="0" baseline="0" dirty="0"/>
              <a:t> and time constraints set by the RFP, municipalities were grouped together to allow for the production </a:t>
            </a:r>
            <a:r>
              <a:rPr lang="en-US" b="0" dirty="0"/>
              <a:t>of statistically significant results that are disaggregated by sex at a sub-governorate level. This level of sex disaggregation allows for the identification of key themes and trends across groups of similar municipalities, rather than allowing for sex disaggregation at the individual municipal level. Sex</a:t>
            </a:r>
            <a:r>
              <a:rPr lang="en-US" b="0" baseline="0" dirty="0"/>
              <a:t> disaggregation at the individual municipality level would have required a much larger sample size (resources) (or a reduction in municipalities assessed).</a:t>
            </a:r>
            <a:endParaRPr lang="en-GB" b="0" dirty="0"/>
          </a:p>
        </p:txBody>
      </p:sp>
      <p:sp>
        <p:nvSpPr>
          <p:cNvPr id="4" name="Slide Number Placeholder 3"/>
          <p:cNvSpPr>
            <a:spLocks noGrp="1"/>
          </p:cNvSpPr>
          <p:nvPr>
            <p:ph type="sldNum" sz="quarter" idx="10"/>
          </p:nvPr>
        </p:nvSpPr>
        <p:spPr/>
        <p:txBody>
          <a:bodyPr/>
          <a:lstStyle/>
          <a:p>
            <a:fld id="{FED42235-FAE5-47EA-8364-12546F257292}" type="slidenum">
              <a:rPr lang="en-US" smtClean="0"/>
              <a:pPr/>
              <a:t>8</a:t>
            </a:fld>
            <a:endParaRPr lang="en-US" dirty="0"/>
          </a:p>
        </p:txBody>
      </p:sp>
    </p:spTree>
    <p:extLst>
      <p:ext uri="{BB962C8B-B14F-4D97-AF65-F5344CB8AC3E}">
        <p14:creationId xmlns:p14="http://schemas.microsoft.com/office/powerpoint/2010/main" val="275960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review considered information on (a) the overall degree of women’s and girls’ access to services in Jordan, and (b) access to a broad range of individual services provided by either municipalities or through national or governorate level ministries. </a:t>
            </a:r>
            <a:r>
              <a:rPr lang="en-GB" sz="1200" b="0" kern="1200" dirty="0">
                <a:solidFill>
                  <a:schemeClr val="tx1"/>
                </a:solidFill>
                <a:effectLst/>
                <a:latin typeface="+mn-lt"/>
                <a:ea typeface="+mn-ea"/>
                <a:cs typeface="+mn-cs"/>
              </a:rPr>
              <a:t>Municipal services considered include public leisure spaces, roads and lighting,</a:t>
            </a:r>
            <a:r>
              <a:rPr lang="en-GB" sz="1200" b="0" kern="1200" baseline="0" dirty="0">
                <a:solidFill>
                  <a:schemeClr val="tx1"/>
                </a:solidFill>
                <a:effectLst/>
                <a:latin typeface="+mn-lt"/>
                <a:ea typeface="+mn-ea"/>
                <a:cs typeface="+mn-cs"/>
              </a:rPr>
              <a:t> markets,</a:t>
            </a:r>
            <a:r>
              <a:rPr lang="en-GB" sz="1200" b="0" kern="1200" dirty="0">
                <a:solidFill>
                  <a:schemeClr val="tx1"/>
                </a:solidFill>
                <a:effectLst/>
                <a:latin typeface="+mn-lt"/>
                <a:ea typeface="+mn-ea"/>
                <a:cs typeface="+mn-cs"/>
              </a:rPr>
              <a:t> as well as SWM, while health care, transportation, livelihoods</a:t>
            </a:r>
            <a:r>
              <a:rPr lang="en-GB" sz="1200" b="0" kern="1200" baseline="0" dirty="0">
                <a:solidFill>
                  <a:schemeClr val="tx1"/>
                </a:solidFill>
                <a:effectLst/>
                <a:latin typeface="+mn-lt"/>
                <a:ea typeface="+mn-ea"/>
                <a:cs typeface="+mn-cs"/>
              </a:rPr>
              <a:t>/employment,</a:t>
            </a:r>
            <a:r>
              <a:rPr lang="en-GB" sz="1200" b="0" kern="1200" dirty="0">
                <a:solidFill>
                  <a:schemeClr val="tx1"/>
                </a:solidFill>
                <a:effectLst/>
                <a:latin typeface="+mn-lt"/>
                <a:ea typeface="+mn-ea"/>
                <a:cs typeface="+mn-cs"/>
              </a:rPr>
              <a:t> education, water and housing were considered as government services. </a:t>
            </a:r>
            <a:endParaRPr lang="en-GB" b="0"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Based</a:t>
            </a:r>
            <a:r>
              <a:rPr lang="en-GB" sz="1200" kern="1200" baseline="0" dirty="0">
                <a:solidFill>
                  <a:schemeClr val="tx1"/>
                </a:solidFill>
                <a:effectLst/>
                <a:latin typeface="+mn-lt"/>
                <a:ea typeface="+mn-ea"/>
                <a:cs typeface="+mn-cs"/>
              </a:rPr>
              <a:t> on findings from FGDs, a</a:t>
            </a:r>
            <a:r>
              <a:rPr lang="en-GB" sz="1200" kern="1200" dirty="0">
                <a:solidFill>
                  <a:schemeClr val="tx1"/>
                </a:solidFill>
                <a:effectLst/>
                <a:latin typeface="+mn-lt"/>
                <a:ea typeface="+mn-ea"/>
                <a:cs typeface="+mn-cs"/>
              </a:rPr>
              <a:t> range of these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services or sectors were assessed in more detail through the quantitative survey: health care, public leisure spaces, livelihoods and employment, transportation,</a:t>
            </a:r>
            <a:r>
              <a:rPr lang="en-GB" sz="1200" kern="1200" baseline="0" dirty="0">
                <a:solidFill>
                  <a:schemeClr val="tx1"/>
                </a:solidFill>
                <a:effectLst/>
                <a:latin typeface="+mn-lt"/>
                <a:ea typeface="+mn-ea"/>
                <a:cs typeface="+mn-cs"/>
              </a:rPr>
              <a:t> housing,</a:t>
            </a:r>
            <a:r>
              <a:rPr lang="en-GB" sz="1200" kern="1200" dirty="0">
                <a:solidFill>
                  <a:schemeClr val="tx1"/>
                </a:solidFill>
                <a:effectLst/>
                <a:latin typeface="+mn-lt"/>
                <a:ea typeface="+mn-ea"/>
                <a:cs typeface="+mn-cs"/>
              </a:rPr>
              <a:t> education</a:t>
            </a:r>
            <a:r>
              <a:rPr lang="en-GB" sz="1200" kern="1200" baseline="0" dirty="0">
                <a:solidFill>
                  <a:schemeClr val="tx1"/>
                </a:solidFill>
                <a:effectLst/>
                <a:latin typeface="+mn-lt"/>
                <a:ea typeface="+mn-ea"/>
                <a:cs typeface="+mn-cs"/>
              </a:rPr>
              <a:t> and </a:t>
            </a:r>
            <a:r>
              <a:rPr lang="en-GB" sz="1200" kern="1200" dirty="0">
                <a:solidFill>
                  <a:schemeClr val="tx1"/>
                </a:solidFill>
                <a:effectLst/>
                <a:latin typeface="+mn-lt"/>
                <a:ea typeface="+mn-ea"/>
                <a:cs typeface="+mn-cs"/>
              </a:rPr>
              <a:t>markets.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D42235-FAE5-47EA-8364-12546F25729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02454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153618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A210C0-151C-433F-8816-AE2E868F254F}"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3121196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E5EF7-6E9A-4946-96F6-9CE217766D08}"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5578753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694DD5-C2DD-4519-B5EE-5F140E9E64B8}"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659287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1FC1F4-4E8F-482A-B7A4-FCB274DF8639}"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218610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2E27C-FD15-42BF-9C73-CB2DDAC3C7D7}"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15014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8017F8-4AB0-4DC7-B727-F0F824A842AE}"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7874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AC2896-2663-48E1-8B73-29FDAA488C6C}"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8911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FB2687-48FD-4E26-A03A-C4A0342845D9}"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1653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AC42D-5538-4245-B056-0C69FD6D63E9}"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3735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53C834-6C4C-4269-BA59-EC6E5C029D25}" type="datetime1">
              <a:rPr lang="en-US" smtClean="0"/>
              <a:t>9/20/2016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41106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F74985-C64D-433D-8DB9-BC2F2C268439}" type="datetime1">
              <a:rPr lang="en-US" smtClean="0"/>
              <a:t>9/20/2016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66572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B2B61E-1940-4238-8AA2-9C267D49F637}" type="datetime1">
              <a:rPr lang="en-US" smtClean="0"/>
              <a:t>9/20/2016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20438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2FA406-34AF-45D5-B16A-6247011F6597}" type="datetime1">
              <a:rPr lang="en-US" smtClean="0"/>
              <a:t>9/20/2016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808131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034EA5-C5EE-4ED2-AFCC-7BC646F677F0}" type="datetime1">
              <a:rPr lang="en-US" smtClean="0"/>
              <a:t>9/20/2016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007627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44E2E3-C92D-42DE-954E-F07D279AE194}" type="datetime1">
              <a:rPr lang="en-US" smtClean="0"/>
              <a:t>9/20/2016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53868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0" name="Picture 9"/>
          <p:cNvPicPr/>
          <p:nvPr userDrawn="1"/>
        </p:nvPicPr>
        <p:blipFill>
          <a:blip r:embed="rId3" cstate="print"/>
          <a:stretch>
            <a:fillRect/>
          </a:stretch>
        </p:blipFill>
        <p:spPr>
          <a:xfrm>
            <a:off x="127127" y="6434444"/>
            <a:ext cx="1170041" cy="331612"/>
          </a:xfrm>
          <a:prstGeom prst="rect">
            <a:avLst/>
          </a:prstGeom>
        </p:spPr>
      </p:pic>
      <p:pic>
        <p:nvPicPr>
          <p:cNvPr id="1026"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9043" y="6396332"/>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030"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ctrTitle" hasCustomPrompt="1"/>
          </p:nvPr>
        </p:nvSpPr>
        <p:spPr>
          <a:xfrm>
            <a:off x="685800" y="1122363"/>
            <a:ext cx="7769087" cy="2152274"/>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7"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743753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19B47-A2D3-4A34-A72A-5D690C59FF89}" type="datetime1">
              <a:rPr lang="en-US" smtClean="0"/>
              <a:t>9/20/2016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3414379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489A7-B247-4F8D-9FD9-3BED4E4D90A7}" type="datetime1">
              <a:rPr lang="en-US" smtClean="0"/>
              <a:t>9/20/2016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817966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557AF2-ACFA-4542-B2D7-7DDB824BC4DD}" type="datetime1">
              <a:rPr lang="en-US" smtClean="0"/>
              <a:t>9/20/2016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669354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1ABE15-5D5F-420C-93BB-874240ED907C}" type="datetime1">
              <a:rPr lang="en-US" smtClean="0"/>
              <a:t>9/20/2016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1337077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E49822-0CDC-4BF6-85D8-7342B8332C9C}" type="datetime1">
              <a:rPr lang="en-US" smtClean="0"/>
              <a:t>9/20/2016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B56C00F-5DAD-4F31-8D77-1984B280FF88}" type="slidenum">
              <a:rPr lang="en-GB" smtClean="0"/>
              <a:t>‹#›</a:t>
            </a:fld>
            <a:endParaRPr lang="en-GB" dirty="0"/>
          </a:p>
        </p:txBody>
      </p:sp>
    </p:spTree>
    <p:extLst>
      <p:ext uri="{BB962C8B-B14F-4D97-AF65-F5344CB8AC3E}">
        <p14:creationId xmlns:p14="http://schemas.microsoft.com/office/powerpoint/2010/main" val="919891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6" name="Title 1"/>
          <p:cNvSpPr>
            <a:spLocks noGrp="1"/>
          </p:cNvSpPr>
          <p:nvPr>
            <p:ph type="ctrTitle" hasCustomPrompt="1"/>
          </p:nvPr>
        </p:nvSpPr>
        <p:spPr>
          <a:xfrm>
            <a:off x="685800" y="1122363"/>
            <a:ext cx="7769087" cy="2152274"/>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7"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spTree>
    <p:extLst>
      <p:ext uri="{BB962C8B-B14F-4D97-AF65-F5344CB8AC3E}">
        <p14:creationId xmlns:p14="http://schemas.microsoft.com/office/powerpoint/2010/main" val="3107686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4"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15" name="Content Placeholder 2"/>
          <p:cNvSpPr>
            <a:spLocks noGrp="1"/>
          </p:cNvSpPr>
          <p:nvPr>
            <p:ph idx="1"/>
          </p:nvPr>
        </p:nvSpPr>
        <p:spPr>
          <a:xfrm>
            <a:off x="238539" y="1290557"/>
            <a:ext cx="8693426" cy="4792512"/>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sp>
        <p:nvSpPr>
          <p:cNvPr id="4" name="Slide Number Placeholder 3"/>
          <p:cNvSpPr>
            <a:spLocks noGrp="1"/>
          </p:cNvSpPr>
          <p:nvPr>
            <p:ph type="sldNum" sz="quarter" idx="12"/>
          </p:nvPr>
        </p:nvSpPr>
        <p:spPr>
          <a:xfrm>
            <a:off x="3556552" y="6409995"/>
            <a:ext cx="2057400" cy="365125"/>
          </a:xfrm>
        </p:spPr>
        <p:txBody>
          <a:bodyPr/>
          <a:lstStyle>
            <a:lvl1pPr algn="ctr">
              <a:defRPr/>
            </a:lvl1pPr>
          </a:lstStyle>
          <a:p>
            <a:fld id="{A0B597C5-57A4-4630-9CD6-6A1B29E71F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313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title"/>
          </p:nvPr>
        </p:nvSpPr>
        <p:spPr>
          <a:xfrm>
            <a:off x="635276" y="2281995"/>
            <a:ext cx="7873448" cy="1335848"/>
          </a:xfrm>
          <a:solidFill>
            <a:srgbClr val="EE5859"/>
          </a:solidFill>
        </p:spPr>
        <p:txBody>
          <a:bodyPr/>
          <a:lstStyle>
            <a:lvl1pPr algn="ctr">
              <a:defRPr>
                <a:solidFill>
                  <a:schemeClr val="bg1"/>
                </a:solidFill>
                <a:latin typeface="Arial Narrow" panose="020B0606020202030204" pitchFamily="34" charset="0"/>
              </a:defRPr>
            </a:lvl1pPr>
          </a:lstStyle>
          <a:p>
            <a:r>
              <a:rPr lang="en-US" dirty="0"/>
              <a:t>Click to edit Master 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sp>
        <p:nvSpPr>
          <p:cNvPr id="5" name="Slide Number Placeholder 4"/>
          <p:cNvSpPr>
            <a:spLocks noGrp="1"/>
          </p:cNvSpPr>
          <p:nvPr>
            <p:ph type="sldNum" sz="quarter" idx="12"/>
          </p:nvPr>
        </p:nvSpPr>
        <p:spPr>
          <a:xfrm>
            <a:off x="3543300" y="6415890"/>
            <a:ext cx="2057400" cy="365125"/>
          </a:xfrm>
        </p:spPr>
        <p:txBody>
          <a:bodyPr/>
          <a:lstStyle>
            <a:lvl1pPr algn="ctr">
              <a:defRPr/>
            </a:lvl1pPr>
          </a:lstStyle>
          <a:p>
            <a:fld id="{A0B597C5-57A4-4630-9CD6-6A1B29E71F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010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descr="REACH-PowerpointTit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a:t>Presentation title here</a:t>
            </a:r>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date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7907" y="6402809"/>
            <a:ext cx="1342340" cy="382567"/>
          </a:xfrm>
          <a:prstGeom prst="rect">
            <a:avLst/>
          </a:prstGeom>
        </p:spPr>
      </p:pic>
    </p:spTree>
    <p:extLst>
      <p:ext uri="{BB962C8B-B14F-4D97-AF65-F5344CB8AC3E}">
        <p14:creationId xmlns:p14="http://schemas.microsoft.com/office/powerpoint/2010/main" val="171225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34047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4"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15" name="Content Placeholder 2"/>
          <p:cNvSpPr>
            <a:spLocks noGrp="1"/>
          </p:cNvSpPr>
          <p:nvPr>
            <p:ph idx="1"/>
          </p:nvPr>
        </p:nvSpPr>
        <p:spPr>
          <a:xfrm>
            <a:off x="238539" y="1290557"/>
            <a:ext cx="8693426" cy="4792512"/>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9"/>
          <p:cNvPicPr/>
          <p:nvPr userDrawn="1"/>
        </p:nvPicPr>
        <p:blipFill>
          <a:blip r:embed="rId3" cstate="print"/>
          <a:stretch>
            <a:fillRect/>
          </a:stretch>
        </p:blipFill>
        <p:spPr>
          <a:xfrm>
            <a:off x="127127" y="6434444"/>
            <a:ext cx="1170041" cy="331612"/>
          </a:xfrm>
          <a:prstGeom prst="rect">
            <a:avLst/>
          </a:prstGeom>
        </p:spPr>
      </p:pic>
      <p:pic>
        <p:nvPicPr>
          <p:cNvPr id="17"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90025" y="6379207"/>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9"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1759063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10669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251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a:t>Use this slide for a detailed map.</a:t>
            </a:r>
            <a:br>
              <a:rPr lang="en-US" dirty="0"/>
            </a:br>
            <a:br>
              <a:rPr lang="en-US" dirty="0"/>
            </a:br>
            <a:r>
              <a:rPr lang="en-US" dirty="0"/>
              <a:t>Crop the map to show only the area of interest, using the REACH sidebar. </a:t>
            </a:r>
            <a:br>
              <a:rPr lang="en-US" dirty="0"/>
            </a:br>
            <a:r>
              <a:rPr lang="en-US" dirty="0"/>
              <a:t>While no title is needed, leave an explanation in the comments section if the slideshow will be shared afterwards.</a:t>
            </a:r>
          </a:p>
        </p:txBody>
      </p:sp>
    </p:spTree>
    <p:extLst>
      <p:ext uri="{BB962C8B-B14F-4D97-AF65-F5344CB8AC3E}">
        <p14:creationId xmlns:p14="http://schemas.microsoft.com/office/powerpoint/2010/main" val="90797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a:t>Use this slide for a whole map.</a:t>
            </a:r>
            <a:br>
              <a:rPr lang="en-US" dirty="0"/>
            </a:br>
            <a:br>
              <a:rPr lang="en-US" dirty="0"/>
            </a:br>
            <a:r>
              <a:rPr lang="en-US" dirty="0"/>
              <a:t>Expand the map to fill the page proportionally as much as possible. Centre the map on the page and leave black space at edges as required. </a:t>
            </a:r>
          </a:p>
        </p:txBody>
      </p:sp>
    </p:spTree>
    <p:extLst>
      <p:ext uri="{BB962C8B-B14F-4D97-AF65-F5344CB8AC3E}">
        <p14:creationId xmlns:p14="http://schemas.microsoft.com/office/powerpoint/2010/main" val="3776965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1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919223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8577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0408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171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2"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3" y="6397679"/>
            <a:ext cx="1436688" cy="426462"/>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1300" y="6397679"/>
            <a:ext cx="1250086" cy="426462"/>
          </a:xfrm>
          <a:prstGeom prst="rect">
            <a:avLst/>
          </a:prstGeom>
        </p:spPr>
      </p:pic>
    </p:spTree>
    <p:extLst>
      <p:ext uri="{BB962C8B-B14F-4D97-AF65-F5344CB8AC3E}">
        <p14:creationId xmlns:p14="http://schemas.microsoft.com/office/powerpoint/2010/main" val="55786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title"/>
          </p:nvPr>
        </p:nvSpPr>
        <p:spPr>
          <a:xfrm>
            <a:off x="635276" y="2281995"/>
            <a:ext cx="7873448" cy="1335848"/>
          </a:xfrm>
          <a:solidFill>
            <a:srgbClr val="EE5859"/>
          </a:solidFill>
        </p:spPr>
        <p:txBody>
          <a:bodyPr/>
          <a:lstStyle>
            <a:lvl1pPr algn="ctr">
              <a:defRPr>
                <a:solidFill>
                  <a:schemeClr val="bg1"/>
                </a:solidFill>
                <a:latin typeface="Arial Narrow" panose="020B0606020202030204" pitchFamily="34" charset="0"/>
              </a:defRPr>
            </a:lvl1pPr>
          </a:lstStyle>
          <a:p>
            <a:r>
              <a:rPr lang="en-US" dirty="0"/>
              <a:t>Click to edit Master title style</a:t>
            </a:r>
          </a:p>
        </p:txBody>
      </p:sp>
      <p:pic>
        <p:nvPicPr>
          <p:cNvPr id="14" name="Picture 9"/>
          <p:cNvPicPr/>
          <p:nvPr userDrawn="1"/>
        </p:nvPicPr>
        <p:blipFill>
          <a:blip r:embed="rId3" cstate="print"/>
          <a:stretch>
            <a:fillRect/>
          </a:stretch>
        </p:blipFill>
        <p:spPr>
          <a:xfrm>
            <a:off x="127127" y="6434444"/>
            <a:ext cx="1170041" cy="331612"/>
          </a:xfrm>
          <a:prstGeom prst="rect">
            <a:avLst/>
          </a:prstGeom>
        </p:spPr>
      </p:pic>
      <p:pic>
        <p:nvPicPr>
          <p:cNvPr id="15" name="Picture 2" descr="https://data.hdx.rwlabs.org/image/20150514-073819.260300wf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9043" y="6396332"/>
            <a:ext cx="1012630" cy="4293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C:\Users\Megan\AppData\Local\Microsoft\Windows\INetCache\Content.Word\NRC logo.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92680" y="6356350"/>
            <a:ext cx="1567840" cy="475072"/>
          </a:xfrm>
          <a:prstGeom prst="rect">
            <a:avLst/>
          </a:prstGeom>
          <a:noFill/>
          <a:ln>
            <a:noFill/>
          </a:ln>
        </p:spPr>
      </p:pic>
      <p:pic>
        <p:nvPicPr>
          <p:cNvPr id="17" name="Picture 6" descr="http://www.sharework.net/CEF46/logo_white.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533548" y="6456466"/>
            <a:ext cx="1133145" cy="27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86507" y="6434444"/>
            <a:ext cx="341332" cy="351781"/>
          </a:xfrm>
          <a:prstGeom prst="rect">
            <a:avLst/>
          </a:prstGeom>
        </p:spPr>
      </p:pic>
    </p:spTree>
    <p:extLst>
      <p:ext uri="{BB962C8B-B14F-4D97-AF65-F5344CB8AC3E}">
        <p14:creationId xmlns:p14="http://schemas.microsoft.com/office/powerpoint/2010/main" val="1228581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23850" y="1317624"/>
            <a:ext cx="8489950" cy="4791075"/>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3" y="6397679"/>
            <a:ext cx="1436688" cy="42646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1300" y="6397679"/>
            <a:ext cx="1250086" cy="426462"/>
          </a:xfrm>
          <a:prstGeom prst="rect">
            <a:avLst/>
          </a:prstGeom>
        </p:spPr>
      </p:pic>
    </p:spTree>
    <p:extLst>
      <p:ext uri="{BB962C8B-B14F-4D97-AF65-F5344CB8AC3E}">
        <p14:creationId xmlns:p14="http://schemas.microsoft.com/office/powerpoint/2010/main" val="3244146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9C94B-7284-439C-AC63-885C4A3D7D2E}"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016783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58C884-C99C-470F-9DA5-BC4E2A7A799F}"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034767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577BB3-6811-45E9-A311-D2F0CD6D28E7}"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49225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0446E8-78CD-4018-B987-F2D15144A10E}"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475309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7C45-CE3A-43C5-805F-2F8AE93F3B7E}"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7334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57A3F4-6F2B-4029-A71D-A7E7B6EAFA14}"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339061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6E6383-1D4F-4FAD-8F61-63B8D4FA36B1}"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849548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08F0B-4B3A-4C14-991E-9057959BE7A0}"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31297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C8A79-A0E4-457F-B750-A2F54E60C0A0}"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96783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15F25-7818-491F-BCD8-EBB1BBEE93AC}"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51712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
        <p:nvSpPr>
          <p:cNvPr id="11"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12"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3333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a:xfrm>
            <a:off x="323850" y="1317624"/>
            <a:ext cx="8489950" cy="4791075"/>
          </a:xfrm>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3969880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06803-70F8-4005-B488-4A26BA3EC75B}"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242969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4F3AD-A8C1-4F60-B472-454E2D020520}"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06323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5E100A-8994-4832-B2F6-F192EBF42B79}"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02821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7E086F-B96F-4026-93B2-6E25B25B5ACF}"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388392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9BE1C-8435-4F4C-B8FF-4C555B95CFB0}"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065248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614E8C-B48D-459F-ABAC-760F547306A0}"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261012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31D1B9-EC37-4068-9215-50804066243A}"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950792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174BF-3E6F-43A9-8CE2-14BD68F4D672}"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991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C24E7D-CFFB-4243-A0C9-C9A4040D0598}"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762553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60C61-BF9D-4385-9CD4-A68C616C1290}"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6759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3832878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14603" y="6356350"/>
            <a:ext cx="8429397"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4"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25" y="6337282"/>
            <a:ext cx="637878" cy="5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030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21803-6FA0-4F9F-9B39-62DEDB66DC65}"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097952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F5148-9977-4C97-B78B-449531126AB3}"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17183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B9F58-F099-4A84-A42E-8E9168C66D96}"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367583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A1B2EB-D059-4473-BFC4-72EEF3B1D5EE}"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235414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C6DB1-F323-462F-8DC0-2A5709321268}"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7185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79E0BD-E8DC-4ACD-BCD0-F442D08C288A}"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30948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DD1D4-734C-49F8-81B2-AAC9F04B1229}"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6451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489E77-9EF8-483C-8F70-1EED8BC75309}"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18858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BAD4F-E7DF-4CAF-B332-12DD52BCF30A}"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28555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D8C71-2339-4E9D-A4F8-5FCEF587456B}"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906169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3406576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822712" y="6356350"/>
            <a:ext cx="6321289"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4"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725" y="6337282"/>
            <a:ext cx="637878" cy="52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1107" y="6408392"/>
            <a:ext cx="2055101" cy="404191"/>
          </a:xfrm>
          <a:prstGeom prst="rect">
            <a:avLst/>
          </a:prstGeom>
          <a:noFill/>
        </p:spPr>
      </p:pic>
    </p:spTree>
    <p:extLst>
      <p:ext uri="{BB962C8B-B14F-4D97-AF65-F5344CB8AC3E}">
        <p14:creationId xmlns:p14="http://schemas.microsoft.com/office/powerpoint/2010/main" val="4093785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949CFB-CF47-499A-996E-B27DC77FD7ED}"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86711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03C05-0009-48A3-A836-73E895430AB9}"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845563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3B98A0-A1F5-4D78-9CFB-B2C1CB477233}"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9317856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7ABDA-A604-43C8-90B0-3A6EDC1260B4}"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544699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AABF2-0E39-4951-B49D-7D27787C8E02}"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951482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CA9431-54AD-4FF3-8876-04B4FCF71D32}"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17947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1DF3EC-0385-4B76-9F09-4A023F393DAD}"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227794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CE8F06-79C9-4EF6-BB24-CB60783D61B4}"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777548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69B805-8B85-4259-B92A-0A0D4E3A4FAA}"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2394413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8FB39-A9D0-48F7-8842-AA64E2C0E282}"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7922339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4096415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6356350"/>
            <a:ext cx="9144000"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spTree>
    <p:extLst>
      <p:ext uri="{BB962C8B-B14F-4D97-AF65-F5344CB8AC3E}">
        <p14:creationId xmlns:p14="http://schemas.microsoft.com/office/powerpoint/2010/main" val="29757847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E117F-63AB-4C8F-B588-C02796DAF76A}"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434960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D18F60-63A6-4255-BD4C-B1146073A1AE}"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920071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242A75-E76B-4524-B23E-0D9AA7CED370}"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481420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355062-DB9A-40FC-B279-38FE414015E8}"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8976704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0A2D-186A-4ADD-8F99-D1B5C3AA025A}"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075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2A61C-67C8-4DCA-ADEE-62839B31BB7B}" type="datetime1">
              <a:rPr lang="en-US" smtClean="0"/>
              <a:t>9/20/2016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066188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920D0-0887-4908-96E6-321FD53E6757}"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980805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26C571-1BBF-40FA-B319-7D0FEBB70060}"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5716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B0E28-D73A-4587-A965-B4EB0C66182E}"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91195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F9256-FD65-4342-BA12-2CCAAA7E10DD}"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6692879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494896"/>
          </a:xfrm>
          <a:solidFill>
            <a:srgbClr val="EE5859"/>
          </a:solidFill>
        </p:spPr>
        <p:txBody>
          <a:bodyPr anchor="b"/>
          <a:lstStyle>
            <a:lvl1pPr algn="ctr">
              <a:defRPr sz="6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17259"/>
            <a:ext cx="6858000" cy="524155"/>
          </a:xfrm>
          <a:solidFill>
            <a:srgbClr val="EE5859"/>
          </a:solidFill>
        </p:spPr>
        <p:txBody>
          <a:bodyPr>
            <a:noAutofit/>
          </a:bodyPr>
          <a:lstStyle>
            <a:lvl1pPr marL="0" indent="0" algn="ctr">
              <a:buNone/>
              <a:defRPr sz="3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Rectangle 10"/>
          <p:cNvSpPr/>
          <p:nvPr userDrawn="1"/>
        </p:nvSpPr>
        <p:spPr>
          <a:xfrm>
            <a:off x="3229972" y="6096000"/>
            <a:ext cx="5914028"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1239" y="6187622"/>
            <a:ext cx="2782761" cy="670378"/>
          </a:xfrm>
          <a:prstGeom prst="rect">
            <a:avLst/>
          </a:prstGeom>
        </p:spPr>
      </p:pic>
      <p:pic>
        <p:nvPicPr>
          <p:cNvPr id="7" name="Picture 6"/>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9970" y="6101798"/>
            <a:ext cx="989103" cy="756202"/>
          </a:xfrm>
          <a:prstGeom prst="rect">
            <a:avLst/>
          </a:prstGeom>
          <a:noFill/>
        </p:spPr>
      </p:pic>
      <p:pic>
        <p:nvPicPr>
          <p:cNvPr id="8" name="Picture 7"/>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36548" y="6101800"/>
            <a:ext cx="1193423" cy="724540"/>
          </a:xfrm>
          <a:prstGeom prst="rect">
            <a:avLst/>
          </a:prstGeom>
          <a:noFill/>
        </p:spPr>
      </p:pic>
      <p:pic>
        <p:nvPicPr>
          <p:cNvPr id="9" name="Picture 8"/>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6096000"/>
            <a:ext cx="1972672" cy="730340"/>
          </a:xfrm>
          <a:prstGeom prst="rect">
            <a:avLst/>
          </a:prstGeom>
          <a:noFill/>
        </p:spPr>
      </p:pic>
    </p:spTree>
    <p:extLst>
      <p:ext uri="{BB962C8B-B14F-4D97-AF65-F5344CB8AC3E}">
        <p14:creationId xmlns:p14="http://schemas.microsoft.com/office/powerpoint/2010/main" val="1919378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728197"/>
          </a:xfrm>
          <a:solidFill>
            <a:srgbClr val="EE5859"/>
          </a:solidFill>
        </p:spPr>
        <p:txBody>
          <a:bodyPr/>
          <a:lstStyle>
            <a:lvl1pPr>
              <a:defRPr>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4350" indent="-514350">
              <a:buFont typeface="Arial Narrow" panose="020B0606020202030204" pitchFamily="34" charset="0"/>
              <a:buChar cha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201557" y="6356350"/>
            <a:ext cx="7942444" cy="50164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1638" y="6356350"/>
            <a:ext cx="2082362" cy="50164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 y="6356350"/>
            <a:ext cx="1220607" cy="516533"/>
          </a:xfrm>
          <a:prstGeom prst="rect">
            <a:avLst/>
          </a:prstGeom>
          <a:solidFill>
            <a:schemeClr val="bg1"/>
          </a:solidFill>
        </p:spPr>
      </p:pic>
    </p:spTree>
    <p:extLst>
      <p:ext uri="{BB962C8B-B14F-4D97-AF65-F5344CB8AC3E}">
        <p14:creationId xmlns:p14="http://schemas.microsoft.com/office/powerpoint/2010/main" val="1823251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B8D566-D9D8-4F63-B8E9-8CEA2AAA9964}" type="datetime1">
              <a:rPr lang="en-US" smtClean="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457712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C507E-50FD-4E07-9131-28D7943FF185}" type="datetime1">
              <a:rPr lang="en-US" smtClean="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1969251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6A5DF-441E-44B9-8065-EC87AFBB4077}" type="datetime1">
              <a:rPr lang="en-US" smtClean="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105289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02BE8-F099-4F8D-8C91-DF71EC77C2E9}" type="datetime1">
              <a:rPr lang="en-US" smtClean="0"/>
              <a:t>9/20/2016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79073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8.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B1371-0C75-47D5-A3F5-07CB946DBE8D}"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627473508"/>
      </p:ext>
    </p:extLst>
  </p:cSld>
  <p:clrMap bg1="lt1" tx1="dk1" bg2="lt2" tx2="dk2" accent1="accent1" accent2="accent2" accent3="accent3" accent4="accent4" accent5="accent5" accent6="accent6" hlink="hlink" folHlink="folHlink"/>
  <p:sldLayoutIdLst>
    <p:sldLayoutId id="2147483866" r:id="rId1"/>
    <p:sldLayoutId id="2147483913" r:id="rId2"/>
    <p:sldLayoutId id="2147483915" r:id="rId3"/>
    <p:sldLayoutId id="214748391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52B8B-8B9E-489A-B214-9E3A419BC24F}"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13953255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95E6-A5F2-4843-84B7-8F2B734552E0}" type="datetime1">
              <a:rPr lang="en-US" smtClean="0"/>
              <a:t>9/20/2016</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6C00F-5DAD-4F31-8D77-1984B280FF88}" type="slidenum">
              <a:rPr lang="en-GB" smtClean="0"/>
              <a:t>‹#›</a:t>
            </a:fld>
            <a:endParaRPr lang="en-GB" dirty="0"/>
          </a:p>
        </p:txBody>
      </p:sp>
    </p:spTree>
    <p:extLst>
      <p:ext uri="{BB962C8B-B14F-4D97-AF65-F5344CB8AC3E}">
        <p14:creationId xmlns:p14="http://schemas.microsoft.com/office/powerpoint/2010/main" val="13100062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0B10-F29A-4B41-884D-13BF81536AFA}" type="datetime1">
              <a:rPr lang="en-US" smtClean="0">
                <a:solidFill>
                  <a:prstClr val="black">
                    <a:tint val="75000"/>
                  </a:prstClr>
                </a:solidFill>
              </a:rPr>
              <a:t>9/20/2016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76188"/>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5685556">
            <a:off x="8255851" y="2810540"/>
            <a:ext cx="1342340" cy="382567"/>
          </a:xfrm>
          <a:prstGeom prst="rect">
            <a:avLst/>
          </a:prstGeom>
        </p:spPr>
      </p:pic>
    </p:spTree>
    <p:extLst>
      <p:ext uri="{BB962C8B-B14F-4D97-AF65-F5344CB8AC3E}">
        <p14:creationId xmlns:p14="http://schemas.microsoft.com/office/powerpoint/2010/main" val="350948415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26A0C-311B-4816-8C5A-5858DD3DB238}"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18772076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66D2E-6C2B-48CE-8DC1-1A4D6482FD3B}"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86720802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7824F-7DA1-4AAB-AB33-5D3CDA21EFA8}"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24159329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59A2-80E3-4671-8213-4105CBD11590}"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6433505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9128B-AEB7-4A3D-BC0E-A5DBA7994E24}" type="datetime1">
              <a:rPr lang="en-US" smtClean="0"/>
              <a:t>9/20/2016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597C5-57A4-4630-9CD6-6A1B29E71FFD}" type="slidenum">
              <a:rPr lang="en-US" smtClean="0"/>
              <a:pPr/>
              <a:t>‹#›</a:t>
            </a:fld>
            <a:endParaRPr lang="en-US" dirty="0"/>
          </a:p>
        </p:txBody>
      </p:sp>
    </p:spTree>
    <p:extLst>
      <p:ext uri="{BB962C8B-B14F-4D97-AF65-F5344CB8AC3E}">
        <p14:creationId xmlns:p14="http://schemas.microsoft.com/office/powerpoint/2010/main" val="37862852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diagramColors" Target="../diagrams/colors2.xml"/><Relationship Id="rId12"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5.jpeg"/><Relationship Id="rId1" Type="http://schemas.openxmlformats.org/officeDocument/2006/relationships/slideLayout" Target="../slideLayouts/slideLayout26.xml"/><Relationship Id="rId6" Type="http://schemas.openxmlformats.org/officeDocument/2006/relationships/diagramQuickStyle" Target="../diagrams/quickStyle2.xml"/><Relationship Id="rId11" Type="http://schemas.openxmlformats.org/officeDocument/2006/relationships/image" Target="../media/image21.png"/><Relationship Id="rId5" Type="http://schemas.openxmlformats.org/officeDocument/2006/relationships/diagramLayout" Target="../diagrams/layout2.xml"/><Relationship Id="rId15" Type="http://schemas.microsoft.com/office/2007/relationships/hdphoto" Target="../media/hdphoto1.wdp"/><Relationship Id="rId10" Type="http://schemas.openxmlformats.org/officeDocument/2006/relationships/image" Target="../media/image20.png"/><Relationship Id="rId4" Type="http://schemas.openxmlformats.org/officeDocument/2006/relationships/diagramData" Target="../diagrams/data2.xml"/><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hyperlink" Target="mailto:christian.keller@reach-initiative.org" TargetMode="External"/><Relationship Id="rId2" Type="http://schemas.openxmlformats.org/officeDocument/2006/relationships/notesSlide" Target="../notesSlides/notesSlide45.xml"/><Relationship Id="rId1" Type="http://schemas.openxmlformats.org/officeDocument/2006/relationships/slideLayout" Target="../slideLayouts/slideLayout26.xml"/><Relationship Id="rId4" Type="http://schemas.openxmlformats.org/officeDocument/2006/relationships/hyperlink" Target="mailto:samuel.brett@reach-initiativ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725"/>
          <a:stretch/>
        </p:blipFill>
        <p:spPr>
          <a:xfrm>
            <a:off x="0" y="0"/>
            <a:ext cx="9144000" cy="6240379"/>
          </a:xfrm>
          <a:prstGeom prst="rect">
            <a:avLst/>
          </a:prstGeom>
        </p:spPr>
      </p:pic>
      <p:sp>
        <p:nvSpPr>
          <p:cNvPr id="4" name="Title 3"/>
          <p:cNvSpPr>
            <a:spLocks noGrp="1"/>
          </p:cNvSpPr>
          <p:nvPr>
            <p:ph type="ctrTitle"/>
          </p:nvPr>
        </p:nvSpPr>
        <p:spPr>
          <a:xfrm>
            <a:off x="201673" y="616415"/>
            <a:ext cx="7979801" cy="1267326"/>
          </a:xfrm>
        </p:spPr>
        <p:txBody>
          <a:bodyPr>
            <a:normAutofit fontScale="90000"/>
          </a:bodyPr>
          <a:lstStyle/>
          <a:p>
            <a:r>
              <a:rPr lang="en-GB" sz="4400" dirty="0"/>
              <a:t>Women’s access to basic services in Irbid and Zarqa governorates</a:t>
            </a:r>
            <a:br>
              <a:rPr lang="en-GB" sz="4400" dirty="0"/>
            </a:br>
            <a:endParaRPr lang="en-GB" sz="1100" dirty="0"/>
          </a:p>
        </p:txBody>
      </p:sp>
      <p:sp>
        <p:nvSpPr>
          <p:cNvPr id="5" name="Subtitle 4"/>
          <p:cNvSpPr>
            <a:spLocks noGrp="1"/>
          </p:cNvSpPr>
          <p:nvPr>
            <p:ph type="subTitle" idx="1"/>
          </p:nvPr>
        </p:nvSpPr>
        <p:spPr>
          <a:xfrm>
            <a:off x="201673" y="1883741"/>
            <a:ext cx="5012011" cy="426821"/>
          </a:xfrm>
        </p:spPr>
        <p:txBody>
          <a:bodyPr>
            <a:normAutofit fontScale="92500" lnSpcReduction="20000"/>
          </a:bodyPr>
          <a:lstStyle/>
          <a:p>
            <a:pPr>
              <a:spcBef>
                <a:spcPts val="0"/>
              </a:spcBef>
            </a:pPr>
            <a:r>
              <a:rPr lang="en-GB" sz="3000" dirty="0"/>
              <a:t>Amman, September 2016</a:t>
            </a:r>
          </a:p>
        </p:txBody>
      </p:sp>
    </p:spTree>
    <p:extLst>
      <p:ext uri="{BB962C8B-B14F-4D97-AF65-F5344CB8AC3E}">
        <p14:creationId xmlns:p14="http://schemas.microsoft.com/office/powerpoint/2010/main" val="2240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and indicators assessed</a:t>
            </a:r>
          </a:p>
        </p:txBody>
      </p:sp>
      <p:sp>
        <p:nvSpPr>
          <p:cNvPr id="3" name="AutoShape 4" descr="Image result for transportation icon png"/>
          <p:cNvSpPr>
            <a:spLocks noChangeAspect="1" noChangeArrowheads="1"/>
          </p:cNvSpPr>
          <p:nvPr/>
        </p:nvSpPr>
        <p:spPr bwMode="auto">
          <a:xfrm>
            <a:off x="836710" y="435455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6" descr="Image result for transportation icon png"/>
          <p:cNvSpPr>
            <a:spLocks noChangeAspect="1" noChangeArrowheads="1"/>
          </p:cNvSpPr>
          <p:nvPr/>
        </p:nvSpPr>
        <p:spPr bwMode="auto">
          <a:xfrm>
            <a:off x="989110" y="4278247"/>
            <a:ext cx="35760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282818" y="1074509"/>
            <a:ext cx="7571007" cy="4708981"/>
          </a:xfrm>
          <a:prstGeom prst="rect">
            <a:avLst/>
          </a:prstGeom>
          <a:noFill/>
        </p:spPr>
        <p:txBody>
          <a:bodyPr wrap="square" rtlCol="0">
            <a:spAutoFit/>
          </a:bodyPr>
          <a:lstStyle/>
          <a:p>
            <a:pPr marL="276225" indent="-276225" algn="just">
              <a:buFont typeface="Arial Narrow" panose="020B0606020202030204" pitchFamily="34" charset="0"/>
              <a:buChar char="–"/>
            </a:pPr>
            <a:r>
              <a:rPr lang="en-GB" sz="2000" dirty="0">
                <a:latin typeface="Arial Narrow" panose="020B0606020202030204" pitchFamily="34" charset="0"/>
              </a:rPr>
              <a:t>Based on findings from FGDs and consultations with UN Women, the following services were assessed quantitatively</a:t>
            </a: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2000" dirty="0">
              <a:latin typeface="Arial Narrow" panose="020B0606020202030204" pitchFamily="34" charset="0"/>
            </a:endParaRPr>
          </a:p>
          <a:p>
            <a:pPr marL="276225" indent="-276225" algn="just">
              <a:buFont typeface="Arial Narrow" panose="020B0606020202030204" pitchFamily="34" charset="0"/>
              <a:buChar char="–"/>
            </a:pPr>
            <a:endParaRPr lang="en-GB" sz="1000" dirty="0">
              <a:latin typeface="Arial Narrow" panose="020B0606020202030204" pitchFamily="34" charset="0"/>
            </a:endParaRPr>
          </a:p>
          <a:p>
            <a:pPr marL="276225" indent="-276225" algn="just">
              <a:buFont typeface="Arial Narrow" panose="020B0606020202030204" pitchFamily="34" charset="0"/>
              <a:buChar char="–"/>
            </a:pPr>
            <a:r>
              <a:rPr lang="en-GB" sz="2000" dirty="0">
                <a:latin typeface="Arial Narrow" panose="020B0606020202030204" pitchFamily="34" charset="0"/>
              </a:rPr>
              <a:t>Indicators assessed include use and access, satisfaction with services provided/accessed, reasons for disuse, suggestions for improvement, perceptions on female use where relevant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18" y="6415890"/>
            <a:ext cx="1342340" cy="382567"/>
          </a:xfrm>
          <a:prstGeom prst="rect">
            <a:avLst/>
          </a:prstGeom>
        </p:spPr>
      </p:pic>
      <p:grpSp>
        <p:nvGrpSpPr>
          <p:cNvPr id="10" name="Group 9"/>
          <p:cNvGrpSpPr/>
          <p:nvPr/>
        </p:nvGrpSpPr>
        <p:grpSpPr>
          <a:xfrm>
            <a:off x="293529" y="2192777"/>
            <a:ext cx="8556942" cy="2466580"/>
            <a:chOff x="301967" y="2497637"/>
            <a:chExt cx="8556942" cy="2466580"/>
          </a:xfrm>
        </p:grpSpPr>
        <p:grpSp>
          <p:nvGrpSpPr>
            <p:cNvPr id="7" name="Group 6"/>
            <p:cNvGrpSpPr/>
            <p:nvPr/>
          </p:nvGrpSpPr>
          <p:grpSpPr>
            <a:xfrm>
              <a:off x="327025" y="2497637"/>
              <a:ext cx="8489950" cy="2466580"/>
              <a:chOff x="327025" y="2528516"/>
              <a:chExt cx="8489950" cy="2466580"/>
            </a:xfrm>
          </p:grpSpPr>
          <p:graphicFrame>
            <p:nvGraphicFramePr>
              <p:cNvPr id="11" name="Diagram 10"/>
              <p:cNvGraphicFramePr/>
              <p:nvPr>
                <p:extLst>
                  <p:ext uri="{D42A27DB-BD31-4B8C-83A1-F6EECF244321}">
                    <p14:modId xmlns:p14="http://schemas.microsoft.com/office/powerpoint/2010/main" val="3096319477"/>
                  </p:ext>
                </p:extLst>
              </p:nvPr>
            </p:nvGraphicFramePr>
            <p:xfrm>
              <a:off x="327025" y="2528516"/>
              <a:ext cx="8489950" cy="2466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s://encrypted-tbn0.gstatic.com/images?q=tbn:ANd9GcRzsJ1GUaYq38HHu-rfLkhY77XgFh4odlYwZ3wU11hs9bXy0dysH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96935" y="3255402"/>
                <a:ext cx="708466" cy="72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https://cdn4.iconfinder.com/data/icons/dot/256/public_transportati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66771" y="3144048"/>
                <a:ext cx="834991" cy="93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ons.iconarchive.com/icons/icons8/windows-8/512/Healthcare-Caduceus-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844" y="3252049"/>
                <a:ext cx="69483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30y9cdsu7xlg0.cloudfront.net/png/13648-20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3666" y="3252048"/>
                <a:ext cx="63927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mage.freepik.com/free-icon/man-in-office-desk-with-computer_318-2980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951598" y="323445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image.freepik.com/free-icon/shopping-cart-of-checkered-design_318-50865.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62751" y="3252048"/>
                <a:ext cx="756548"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297" r="69240" b="66417"/>
              <a:stretch/>
            </p:blipFill>
            <p:spPr>
              <a:xfrm>
                <a:off x="6667197" y="3234452"/>
                <a:ext cx="653689" cy="720000"/>
              </a:xfrm>
              <a:prstGeom prst="rect">
                <a:avLst/>
              </a:prstGeom>
            </p:spPr>
          </p:pic>
        </p:grpSp>
        <p:sp>
          <p:nvSpPr>
            <p:cNvPr id="9" name="TextBox 8"/>
            <p:cNvSpPr txBox="1"/>
            <p:nvPr/>
          </p:nvSpPr>
          <p:spPr>
            <a:xfrm>
              <a:off x="301967" y="4014465"/>
              <a:ext cx="1235768" cy="338554"/>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Health care</a:t>
              </a:r>
              <a:endParaRPr lang="en-GB" sz="1600" b="1" dirty="0">
                <a:solidFill>
                  <a:srgbClr val="FFFFFF"/>
                </a:solidFill>
                <a:latin typeface="Arial Narrow" panose="020B0606020202030204" pitchFamily="34" charset="0"/>
              </a:endParaRPr>
            </a:p>
          </p:txBody>
        </p:sp>
        <p:sp>
          <p:nvSpPr>
            <p:cNvPr id="19" name="TextBox 18"/>
            <p:cNvSpPr txBox="1"/>
            <p:nvPr/>
          </p:nvSpPr>
          <p:spPr>
            <a:xfrm>
              <a:off x="1549638" y="4060013"/>
              <a:ext cx="1235768" cy="830997"/>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Public leisure spaces</a:t>
              </a:r>
              <a:endParaRPr lang="en-GB" sz="1600" b="1" dirty="0">
                <a:solidFill>
                  <a:srgbClr val="FFFFFF"/>
                </a:solidFill>
                <a:latin typeface="Arial Narrow" panose="020B0606020202030204" pitchFamily="34" charset="0"/>
              </a:endParaRPr>
            </a:p>
          </p:txBody>
        </p:sp>
        <p:sp>
          <p:nvSpPr>
            <p:cNvPr id="20" name="TextBox 19"/>
            <p:cNvSpPr txBox="1"/>
            <p:nvPr/>
          </p:nvSpPr>
          <p:spPr>
            <a:xfrm>
              <a:off x="2650649" y="4064746"/>
              <a:ext cx="1419490" cy="584775"/>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Livelihoods</a:t>
              </a:r>
              <a:br>
                <a:rPr lang="en-US" sz="1600" b="1" dirty="0">
                  <a:solidFill>
                    <a:srgbClr val="FFFFFF"/>
                  </a:solidFill>
                  <a:latin typeface="Arial Narrow" panose="020B0606020202030204" pitchFamily="34" charset="0"/>
                </a:rPr>
              </a:br>
              <a:r>
                <a:rPr lang="en-US" sz="1600" b="1" dirty="0">
                  <a:solidFill>
                    <a:srgbClr val="FFFFFF"/>
                  </a:solidFill>
                  <a:latin typeface="Arial Narrow" panose="020B0606020202030204" pitchFamily="34" charset="0"/>
                </a:rPr>
                <a:t>&amp; Employment</a:t>
              </a:r>
              <a:endParaRPr lang="en-GB" sz="1600" b="1" dirty="0">
                <a:solidFill>
                  <a:srgbClr val="FFFFFF"/>
                </a:solidFill>
                <a:latin typeface="Arial Narrow" panose="020B0606020202030204" pitchFamily="34" charset="0"/>
              </a:endParaRPr>
            </a:p>
          </p:txBody>
        </p:sp>
        <p:sp>
          <p:nvSpPr>
            <p:cNvPr id="21" name="TextBox 20"/>
            <p:cNvSpPr txBox="1"/>
            <p:nvPr/>
          </p:nvSpPr>
          <p:spPr>
            <a:xfrm>
              <a:off x="3830965" y="4065928"/>
              <a:ext cx="1532790" cy="338554"/>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Transportation</a:t>
              </a:r>
              <a:endParaRPr lang="en-GB" sz="1600" b="1" dirty="0">
                <a:solidFill>
                  <a:srgbClr val="FFFFFF"/>
                </a:solidFill>
                <a:latin typeface="Arial Narrow" panose="020B0606020202030204" pitchFamily="34" charset="0"/>
              </a:endParaRPr>
            </a:p>
          </p:txBody>
        </p:sp>
        <p:sp>
          <p:nvSpPr>
            <p:cNvPr id="22" name="TextBox 21"/>
            <p:cNvSpPr txBox="1"/>
            <p:nvPr/>
          </p:nvSpPr>
          <p:spPr>
            <a:xfrm>
              <a:off x="5224693" y="4065928"/>
              <a:ext cx="1235768" cy="338554"/>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Housing</a:t>
              </a:r>
              <a:endParaRPr lang="en-GB" sz="1600" b="1" dirty="0">
                <a:solidFill>
                  <a:srgbClr val="FFFFFF"/>
                </a:solidFill>
                <a:latin typeface="Arial Narrow" panose="020B0606020202030204" pitchFamily="34" charset="0"/>
              </a:endParaRPr>
            </a:p>
          </p:txBody>
        </p:sp>
        <p:sp>
          <p:nvSpPr>
            <p:cNvPr id="23" name="TextBox 22"/>
            <p:cNvSpPr txBox="1"/>
            <p:nvPr/>
          </p:nvSpPr>
          <p:spPr>
            <a:xfrm>
              <a:off x="6409314" y="4066945"/>
              <a:ext cx="1235768" cy="338554"/>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Education</a:t>
              </a:r>
              <a:endParaRPr lang="en-GB" sz="1600" b="1" dirty="0">
                <a:solidFill>
                  <a:srgbClr val="FFFFFF"/>
                </a:solidFill>
                <a:latin typeface="Arial Narrow" panose="020B0606020202030204" pitchFamily="34" charset="0"/>
              </a:endParaRPr>
            </a:p>
          </p:txBody>
        </p:sp>
        <p:sp>
          <p:nvSpPr>
            <p:cNvPr id="24" name="TextBox 23"/>
            <p:cNvSpPr txBox="1"/>
            <p:nvPr/>
          </p:nvSpPr>
          <p:spPr>
            <a:xfrm>
              <a:off x="7623141" y="4062595"/>
              <a:ext cx="1235768" cy="338554"/>
            </a:xfrm>
            <a:prstGeom prst="rect">
              <a:avLst/>
            </a:prstGeom>
            <a:noFill/>
          </p:spPr>
          <p:txBody>
            <a:bodyPr wrap="square" rtlCol="0">
              <a:spAutoFit/>
            </a:bodyPr>
            <a:lstStyle/>
            <a:p>
              <a:pPr algn="ctr"/>
              <a:r>
                <a:rPr lang="en-US" sz="1600" b="1" dirty="0">
                  <a:solidFill>
                    <a:srgbClr val="FFFFFF"/>
                  </a:solidFill>
                  <a:latin typeface="Arial Narrow" panose="020B0606020202030204" pitchFamily="34" charset="0"/>
                </a:rPr>
                <a:t>Markets </a:t>
              </a:r>
              <a:endParaRPr lang="en-GB" sz="1600" b="1" dirty="0">
                <a:solidFill>
                  <a:srgbClr val="FFFFFF"/>
                </a:solidFill>
                <a:latin typeface="Arial Narrow" panose="020B0606020202030204" pitchFamily="34" charset="0"/>
              </a:endParaRPr>
            </a:p>
          </p:txBody>
        </p:sp>
      </p:grpSp>
      <p:sp>
        <p:nvSpPr>
          <p:cNvPr id="6" name="Slide Number Placeholder 5"/>
          <p:cNvSpPr>
            <a:spLocks noGrp="1"/>
          </p:cNvSpPr>
          <p:nvPr>
            <p:ph type="sldNum" sz="quarter" idx="12"/>
          </p:nvPr>
        </p:nvSpPr>
        <p:spPr/>
        <p:txBody>
          <a:bodyPr/>
          <a:lstStyle/>
          <a:p>
            <a:fld id="{A0B597C5-57A4-4630-9CD6-6A1B29E71FF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00958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90" t="5291" r="4921" b="7725"/>
          <a:stretch/>
        </p:blipFill>
        <p:spPr>
          <a:xfrm>
            <a:off x="0" y="3489"/>
            <a:ext cx="9144001" cy="6353768"/>
          </a:xfrm>
          <a:prstGeom prst="rect">
            <a:avLst/>
          </a:prstGeom>
        </p:spPr>
      </p:pic>
      <p:sp>
        <p:nvSpPr>
          <p:cNvPr id="4" name="Title 3"/>
          <p:cNvSpPr>
            <a:spLocks noGrp="1"/>
          </p:cNvSpPr>
          <p:nvPr>
            <p:ph type="title"/>
          </p:nvPr>
        </p:nvSpPr>
        <p:spPr/>
        <p:txBody>
          <a:bodyPr/>
          <a:lstStyle/>
          <a:p>
            <a:r>
              <a:rPr lang="en-GB" dirty="0"/>
              <a:t>KEY FINDINGS</a:t>
            </a:r>
          </a:p>
        </p:txBody>
      </p:sp>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85188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Overall use, access &amp; challenges</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2828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20674"/>
            <a:ext cx="8148919" cy="728197"/>
          </a:xfrm>
        </p:spPr>
        <p:txBody>
          <a:bodyPr>
            <a:noAutofit/>
          </a:bodyPr>
          <a:lstStyle/>
          <a:p>
            <a:r>
              <a:rPr lang="en-GB" sz="4000" dirty="0"/>
              <a:t>Overall access: existence of challenges (1)</a:t>
            </a:r>
          </a:p>
        </p:txBody>
      </p:sp>
      <p:sp>
        <p:nvSpPr>
          <p:cNvPr id="4" name="Content Placeholder 3"/>
          <p:cNvSpPr>
            <a:spLocks noGrp="1"/>
          </p:cNvSpPr>
          <p:nvPr>
            <p:ph idx="1"/>
          </p:nvPr>
        </p:nvSpPr>
        <p:spPr>
          <a:xfrm>
            <a:off x="584090" y="1351517"/>
            <a:ext cx="8113343" cy="1902586"/>
          </a:xfrm>
        </p:spPr>
        <p:txBody>
          <a:bodyPr>
            <a:normAutofit/>
          </a:bodyPr>
          <a:lstStyle/>
          <a:p>
            <a:pPr marL="0" indent="0" algn="just">
              <a:spcAft>
                <a:spcPts val="600"/>
              </a:spcAft>
              <a:buNone/>
            </a:pPr>
            <a:r>
              <a:rPr lang="en-GB" sz="2000" b="1" dirty="0"/>
              <a:t>Challenges accessing basic services appear common, with women more commonly affected by such challenges than men</a:t>
            </a:r>
            <a:r>
              <a:rPr lang="en-GB" sz="2200" b="1" dirty="0"/>
              <a:t>.</a:t>
            </a:r>
          </a:p>
          <a:p>
            <a:pPr indent="-239713" algn="just"/>
            <a:r>
              <a:rPr lang="en-GB" sz="2000" dirty="0"/>
              <a:t>Overall, 41% of respondents reported facing challenges in accessing basic services</a:t>
            </a:r>
          </a:p>
          <a:p>
            <a:pPr indent="-239713" algn="just"/>
            <a:r>
              <a:rPr lang="en-GB" sz="2000" dirty="0"/>
              <a:t>A larger proportion of women (48%) reported facing challenges than men (35%)</a:t>
            </a:r>
            <a:endParaRPr lang="en-GB" sz="2200" dirty="0"/>
          </a:p>
        </p:txBody>
      </p:sp>
      <p:graphicFrame>
        <p:nvGraphicFramePr>
          <p:cNvPr id="6" name="Chart 5"/>
          <p:cNvGraphicFramePr>
            <a:graphicFrameLocks/>
          </p:cNvGraphicFramePr>
          <p:nvPr>
            <p:extLst>
              <p:ext uri="{D42A27DB-BD31-4B8C-83A1-F6EECF244321}">
                <p14:modId xmlns:p14="http://schemas.microsoft.com/office/powerpoint/2010/main" val="2059896178"/>
              </p:ext>
            </p:extLst>
          </p:nvPr>
        </p:nvGraphicFramePr>
        <p:xfrm>
          <a:off x="1066801" y="3299823"/>
          <a:ext cx="7239000" cy="306324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40533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20674"/>
            <a:ext cx="8175812" cy="728197"/>
          </a:xfrm>
        </p:spPr>
        <p:txBody>
          <a:bodyPr>
            <a:normAutofit fontScale="90000"/>
          </a:bodyPr>
          <a:lstStyle/>
          <a:p>
            <a:r>
              <a:rPr lang="en-GB" dirty="0"/>
              <a:t>Overall access: existence of challenges (2)</a:t>
            </a:r>
          </a:p>
        </p:txBody>
      </p:sp>
      <p:sp>
        <p:nvSpPr>
          <p:cNvPr id="4" name="Content Placeholder 3"/>
          <p:cNvSpPr>
            <a:spLocks noGrp="1"/>
          </p:cNvSpPr>
          <p:nvPr>
            <p:ph idx="1"/>
          </p:nvPr>
        </p:nvSpPr>
        <p:spPr>
          <a:xfrm>
            <a:off x="603363" y="1196427"/>
            <a:ext cx="7937274" cy="955102"/>
          </a:xfrm>
        </p:spPr>
        <p:txBody>
          <a:bodyPr>
            <a:normAutofit/>
          </a:bodyPr>
          <a:lstStyle/>
          <a:p>
            <a:pPr marL="0" indent="0" algn="just">
              <a:buNone/>
            </a:pPr>
            <a:r>
              <a:rPr lang="en-GB" sz="2000" b="1" dirty="0"/>
              <a:t>Women’s self-reported access to services varies greatly between municipality groups, with proportions of women reporting to face challenges in basic service access ranging from less than one third to more than a half.</a:t>
            </a:r>
          </a:p>
        </p:txBody>
      </p:sp>
      <p:graphicFrame>
        <p:nvGraphicFramePr>
          <p:cNvPr id="8" name="Chart 7"/>
          <p:cNvGraphicFramePr/>
          <p:nvPr>
            <p:extLst>
              <p:ext uri="{D42A27DB-BD31-4B8C-83A1-F6EECF244321}">
                <p14:modId xmlns:p14="http://schemas.microsoft.com/office/powerpoint/2010/main" val="2884515531"/>
              </p:ext>
            </p:extLst>
          </p:nvPr>
        </p:nvGraphicFramePr>
        <p:xfrm>
          <a:off x="603363" y="2550017"/>
          <a:ext cx="7572449" cy="33404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44423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severe challenges (1)</a:t>
            </a:r>
          </a:p>
        </p:txBody>
      </p:sp>
      <p:graphicFrame>
        <p:nvGraphicFramePr>
          <p:cNvPr id="6" name="Chart 5"/>
          <p:cNvGraphicFramePr>
            <a:graphicFrameLocks/>
          </p:cNvGraphicFramePr>
          <p:nvPr>
            <p:extLst>
              <p:ext uri="{D42A27DB-BD31-4B8C-83A1-F6EECF244321}">
                <p14:modId xmlns:p14="http://schemas.microsoft.com/office/powerpoint/2010/main" val="3790822341"/>
              </p:ext>
            </p:extLst>
          </p:nvPr>
        </p:nvGraphicFramePr>
        <p:xfrm>
          <a:off x="572743" y="3158836"/>
          <a:ext cx="7998515" cy="3068345"/>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a:spLocks noGrp="1"/>
          </p:cNvSpPr>
          <p:nvPr>
            <p:ph idx="1"/>
          </p:nvPr>
        </p:nvSpPr>
        <p:spPr>
          <a:xfrm>
            <a:off x="350667" y="1228343"/>
            <a:ext cx="8431826" cy="1494207"/>
          </a:xfrm>
        </p:spPr>
        <p:txBody>
          <a:bodyPr>
            <a:noAutofit/>
          </a:bodyPr>
          <a:lstStyle/>
          <a:p>
            <a:pPr marL="0" indent="0" algn="just">
              <a:spcAft>
                <a:spcPts val="600"/>
              </a:spcAft>
              <a:buNone/>
            </a:pPr>
            <a:r>
              <a:rPr lang="en-GB" sz="2000" b="1" dirty="0"/>
              <a:t>Overall, access challenges appear related to low quality of services provided, or complete unavailability of certain services.</a:t>
            </a:r>
          </a:p>
          <a:p>
            <a:pPr indent="-244475" algn="just"/>
            <a:r>
              <a:rPr lang="en-GB" sz="2000" dirty="0"/>
              <a:t>A majority of women and men reported low service quality as a primary challenge (71% and 64% respectively)</a:t>
            </a:r>
          </a:p>
          <a:p>
            <a:pPr indent="-244475" algn="just">
              <a:spcAft>
                <a:spcPts val="600"/>
              </a:spcAft>
            </a:pPr>
            <a:r>
              <a:rPr lang="en-GB" sz="2000" dirty="0"/>
              <a:t>Women more frequently perceive services to be completely unavailable to them (58%) than men (43%)</a:t>
            </a:r>
          </a:p>
        </p:txBody>
      </p:sp>
      <p:sp>
        <p:nvSpPr>
          <p:cNvPr id="3" name="TextBox 2"/>
          <p:cNvSpPr txBox="1"/>
          <p:nvPr/>
        </p:nvSpPr>
        <p:spPr>
          <a:xfrm>
            <a:off x="2105247" y="5869172"/>
            <a:ext cx="1015021" cy="400110"/>
          </a:xfrm>
          <a:prstGeom prst="rect">
            <a:avLst/>
          </a:prstGeom>
          <a:solidFill>
            <a:schemeClr val="bg1"/>
          </a:solidFill>
        </p:spPr>
        <p:txBody>
          <a:bodyPr wrap="none" rtlCol="0">
            <a:spAutoFit/>
          </a:bodyPr>
          <a:lstStyle/>
          <a:p>
            <a:r>
              <a:rPr lang="en-GB" sz="2000" b="1" dirty="0">
                <a:latin typeface="Arial Narrow" panose="020B0606020202030204" pitchFamily="34" charset="0"/>
              </a:rPr>
              <a:t>WOMEN</a:t>
            </a:r>
          </a:p>
        </p:txBody>
      </p:sp>
      <p:sp>
        <p:nvSpPr>
          <p:cNvPr id="7" name="TextBox 6"/>
          <p:cNvSpPr txBox="1"/>
          <p:nvPr/>
        </p:nvSpPr>
        <p:spPr>
          <a:xfrm>
            <a:off x="6191693" y="5869172"/>
            <a:ext cx="652743" cy="400110"/>
          </a:xfrm>
          <a:prstGeom prst="rect">
            <a:avLst/>
          </a:prstGeom>
          <a:solidFill>
            <a:schemeClr val="bg1"/>
          </a:solidFill>
        </p:spPr>
        <p:txBody>
          <a:bodyPr wrap="none" rtlCol="0">
            <a:spAutoFit/>
          </a:bodyPr>
          <a:lstStyle/>
          <a:p>
            <a:r>
              <a:rPr lang="en-GB" sz="2000" b="1" dirty="0">
                <a:latin typeface="Arial Narrow" panose="020B0606020202030204" pitchFamily="34" charset="0"/>
              </a:rPr>
              <a:t>MEN</a:t>
            </a: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74998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severe challenges (2)</a:t>
            </a:r>
          </a:p>
        </p:txBody>
      </p:sp>
      <p:sp>
        <p:nvSpPr>
          <p:cNvPr id="3" name="Content Placeholder 2"/>
          <p:cNvSpPr>
            <a:spLocks noGrp="1"/>
          </p:cNvSpPr>
          <p:nvPr>
            <p:ph idx="1"/>
          </p:nvPr>
        </p:nvSpPr>
        <p:spPr/>
        <p:txBody>
          <a:bodyPr/>
          <a:lstStyle/>
          <a:p>
            <a:pPr marL="0" indent="0">
              <a:buNone/>
            </a:pPr>
            <a:r>
              <a:rPr lang="en-US" b="1" dirty="0"/>
              <a:t>Women across most municipal groups commonly cite low quality of services as an impediment to accessing services.</a:t>
            </a:r>
          </a:p>
          <a:p>
            <a:r>
              <a:rPr lang="en-GB" dirty="0"/>
              <a:t>In every municipality group, low quality was either the first or second most frequently cited access challenge</a:t>
            </a:r>
          </a:p>
          <a:p>
            <a:r>
              <a:rPr lang="en-US" dirty="0"/>
              <a:t>Costs of services and time taken to reach services were other –  however much less frequently – cited challenges</a:t>
            </a:r>
            <a:endParaRPr lang="en-GB" dirty="0"/>
          </a:p>
          <a:p>
            <a:r>
              <a:rPr lang="en-GB" dirty="0"/>
              <a:t>In </a:t>
            </a:r>
            <a:r>
              <a:rPr lang="en-GB" dirty="0" err="1"/>
              <a:t>Ramtha</a:t>
            </a:r>
            <a:r>
              <a:rPr lang="en-GB" dirty="0"/>
              <a:t> and Irbid, notably higher respondent rates than in other governorates indicated low quality (73%) and complete unavailability of services as a challenge (79%)</a:t>
            </a: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04694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requiring better access (1)</a:t>
            </a:r>
          </a:p>
        </p:txBody>
      </p:sp>
      <p:sp>
        <p:nvSpPr>
          <p:cNvPr id="4" name="Rectangle 3"/>
          <p:cNvSpPr/>
          <p:nvPr/>
        </p:nvSpPr>
        <p:spPr>
          <a:xfrm>
            <a:off x="786809" y="5805377"/>
            <a:ext cx="7612912"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78465" y="1275908"/>
            <a:ext cx="8187070" cy="1992072"/>
          </a:xfrm>
        </p:spPr>
        <p:txBody>
          <a:bodyPr>
            <a:noAutofit/>
          </a:bodyPr>
          <a:lstStyle/>
          <a:p>
            <a:pPr marL="0" indent="0" algn="just">
              <a:spcAft>
                <a:spcPts val="600"/>
              </a:spcAft>
              <a:buNone/>
            </a:pPr>
            <a:r>
              <a:rPr lang="en-GB" sz="1800" b="1" dirty="0"/>
              <a:t>Respondents primarily reported to need better access to government services, rather than municipal services</a:t>
            </a:r>
          </a:p>
          <a:p>
            <a:pPr indent="-244475" algn="just"/>
            <a:r>
              <a:rPr lang="en-GB" sz="1600" dirty="0"/>
              <a:t>Overall, water (31%), transportation (30%) and health care (26%) were reported most frequently, and solid waste management (30%) as a municipal service</a:t>
            </a:r>
          </a:p>
          <a:p>
            <a:pPr indent="-244475" algn="just"/>
            <a:r>
              <a:rPr lang="en-GB" sz="1600" dirty="0"/>
              <a:t>Both women and men frequently cited water and transportation as services requiring improved access</a:t>
            </a:r>
          </a:p>
          <a:p>
            <a:pPr indent="-244475" algn="just"/>
            <a:r>
              <a:rPr lang="en-GB" sz="1600" dirty="0"/>
              <a:t>While SWM is the service most women reported needing better access to, it is not amongst the top 3 reported services for men</a:t>
            </a:r>
          </a:p>
        </p:txBody>
      </p:sp>
      <p:graphicFrame>
        <p:nvGraphicFramePr>
          <p:cNvPr id="7" name="Chart 6"/>
          <p:cNvGraphicFramePr>
            <a:graphicFrameLocks/>
          </p:cNvGraphicFramePr>
          <p:nvPr>
            <p:extLst>
              <p:ext uri="{D42A27DB-BD31-4B8C-83A1-F6EECF244321}">
                <p14:modId xmlns:p14="http://schemas.microsoft.com/office/powerpoint/2010/main" val="3873446865"/>
              </p:ext>
            </p:extLst>
          </p:nvPr>
        </p:nvGraphicFramePr>
        <p:xfrm>
          <a:off x="780142" y="3267980"/>
          <a:ext cx="7583715" cy="29656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11573" y="5741581"/>
            <a:ext cx="1036286" cy="400110"/>
          </a:xfrm>
          <a:prstGeom prst="rect">
            <a:avLst/>
          </a:prstGeom>
          <a:solidFill>
            <a:schemeClr val="bg1"/>
          </a:solidFill>
        </p:spPr>
        <p:txBody>
          <a:bodyPr wrap="square" rtlCol="0">
            <a:spAutoFit/>
          </a:bodyPr>
          <a:lstStyle/>
          <a:p>
            <a:r>
              <a:rPr lang="en-GB" sz="2000" b="1" dirty="0">
                <a:latin typeface="Arial Narrow" panose="020B0606020202030204" pitchFamily="34" charset="0"/>
              </a:rPr>
              <a:t>WOMEN</a:t>
            </a:r>
          </a:p>
        </p:txBody>
      </p:sp>
      <p:sp>
        <p:nvSpPr>
          <p:cNvPr id="6" name="TextBox 5"/>
          <p:cNvSpPr txBox="1"/>
          <p:nvPr/>
        </p:nvSpPr>
        <p:spPr>
          <a:xfrm>
            <a:off x="6106633" y="5805377"/>
            <a:ext cx="652743" cy="400110"/>
          </a:xfrm>
          <a:prstGeom prst="rect">
            <a:avLst/>
          </a:prstGeom>
          <a:solidFill>
            <a:schemeClr val="bg1"/>
          </a:solidFill>
        </p:spPr>
        <p:txBody>
          <a:bodyPr wrap="none" rtlCol="0">
            <a:spAutoFit/>
          </a:bodyPr>
          <a:lstStyle/>
          <a:p>
            <a:r>
              <a:rPr lang="en-GB" sz="2000" b="1" dirty="0">
                <a:latin typeface="Arial Narrow" panose="020B0606020202030204" pitchFamily="34" charset="0"/>
              </a:rPr>
              <a:t>MEN</a:t>
            </a:r>
          </a:p>
        </p:txBody>
      </p:sp>
      <p:sp>
        <p:nvSpPr>
          <p:cNvPr id="8" name="Slide Number Placeholder 7"/>
          <p:cNvSpPr>
            <a:spLocks noGrp="1"/>
          </p:cNvSpPr>
          <p:nvPr>
            <p:ph type="sldNum" sz="quarter" idx="12"/>
          </p:nvPr>
        </p:nvSpPr>
        <p:spPr/>
        <p:txBody>
          <a:bodyPr/>
          <a:lstStyle/>
          <a:p>
            <a:fld id="{A0B597C5-57A4-4630-9CD6-6A1B29E71FF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87032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requiring better access (2)</a:t>
            </a:r>
          </a:p>
        </p:txBody>
      </p:sp>
      <p:sp>
        <p:nvSpPr>
          <p:cNvPr id="3" name="TextBox 2"/>
          <p:cNvSpPr txBox="1"/>
          <p:nvPr/>
        </p:nvSpPr>
        <p:spPr>
          <a:xfrm>
            <a:off x="311284" y="1353182"/>
            <a:ext cx="8638163" cy="3108543"/>
          </a:xfrm>
          <a:prstGeom prst="rect">
            <a:avLst/>
          </a:prstGeom>
          <a:noFill/>
        </p:spPr>
        <p:txBody>
          <a:bodyPr wrap="square" rtlCol="0">
            <a:spAutoFit/>
          </a:bodyPr>
          <a:lstStyle/>
          <a:p>
            <a:r>
              <a:rPr lang="en-US" sz="2800" b="1" dirty="0">
                <a:latin typeface="Arial Narrow" panose="020B0606020202030204" pitchFamily="34" charset="0"/>
              </a:rPr>
              <a:t>There are differences regarding services requiring better access in the two assessed governorates and across municipality groups </a:t>
            </a:r>
          </a:p>
          <a:p>
            <a:pPr marL="457200" indent="-457200">
              <a:buFont typeface="Arial" panose="020B0604020202020204" pitchFamily="34" charset="0"/>
              <a:buChar char="•"/>
            </a:pPr>
            <a:r>
              <a:rPr lang="en-US" sz="2800" dirty="0">
                <a:latin typeface="Arial Narrow" panose="020B0606020202030204" pitchFamily="34" charset="0"/>
              </a:rPr>
              <a:t>In </a:t>
            </a:r>
            <a:r>
              <a:rPr lang="en-US" sz="2800" dirty="0" err="1">
                <a:latin typeface="Arial Narrow" panose="020B0606020202030204" pitchFamily="34" charset="0"/>
              </a:rPr>
              <a:t>Zarqa</a:t>
            </a:r>
            <a:r>
              <a:rPr lang="en-US" sz="2800" dirty="0">
                <a:latin typeface="Arial Narrow" panose="020B0606020202030204" pitchFamily="34" charset="0"/>
              </a:rPr>
              <a:t>, transportation is the most frequently cited service as requiring improved access</a:t>
            </a:r>
          </a:p>
          <a:p>
            <a:pPr marL="457200" indent="-457200">
              <a:buFont typeface="Arial" panose="020B0604020202020204" pitchFamily="34" charset="0"/>
              <a:buChar char="•"/>
            </a:pPr>
            <a:r>
              <a:rPr lang="en-US" sz="2800" dirty="0">
                <a:latin typeface="Arial Narrow" panose="020B0606020202030204" pitchFamily="34" charset="0"/>
              </a:rPr>
              <a:t>In Irbid, health care, water and SWM are frequently cited as services requiring improved access</a:t>
            </a:r>
            <a:endParaRPr lang="en-GB" sz="28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45945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Health Care</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16994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1476355" y="1363127"/>
            <a:ext cx="6191290" cy="4792512"/>
          </a:xfrm>
        </p:spPr>
        <p:txBody>
          <a:bodyPr>
            <a:normAutofit/>
          </a:bodyPr>
          <a:lstStyle/>
          <a:p>
            <a:pPr>
              <a:buFont typeface="+mj-lt"/>
              <a:buAutoNum type="arabicPeriod"/>
            </a:pPr>
            <a:r>
              <a:rPr lang="en-GB" dirty="0"/>
              <a:t>Context: Objectives &amp; Methodology</a:t>
            </a:r>
          </a:p>
          <a:p>
            <a:pPr>
              <a:buFont typeface="+mj-lt"/>
              <a:buAutoNum type="arabicPeriod"/>
            </a:pPr>
            <a:r>
              <a:rPr lang="en-GB" dirty="0"/>
              <a:t>Key Findings</a:t>
            </a:r>
            <a:endParaRPr lang="en-GB" sz="1000" dirty="0"/>
          </a:p>
          <a:p>
            <a:pPr lvl="1">
              <a:lnSpc>
                <a:spcPct val="150000"/>
              </a:lnSpc>
              <a:buFont typeface="+mj-lt"/>
              <a:buAutoNum type="arabicPeriod"/>
            </a:pPr>
            <a:r>
              <a:rPr lang="en-GB" sz="2000" dirty="0"/>
              <a:t> Access to Basic Services &amp; Access Challenges</a:t>
            </a:r>
          </a:p>
          <a:p>
            <a:pPr lvl="1">
              <a:lnSpc>
                <a:spcPct val="150000"/>
              </a:lnSpc>
              <a:buFont typeface="+mj-lt"/>
              <a:buAutoNum type="arabicPeriod"/>
            </a:pPr>
            <a:r>
              <a:rPr lang="en-GB" sz="2000" dirty="0"/>
              <a:t> Health Care</a:t>
            </a:r>
          </a:p>
          <a:p>
            <a:pPr lvl="1">
              <a:lnSpc>
                <a:spcPct val="150000"/>
              </a:lnSpc>
              <a:buFont typeface="+mj-lt"/>
              <a:buAutoNum type="arabicPeriod"/>
            </a:pPr>
            <a:r>
              <a:rPr lang="en-GB" sz="2000" dirty="0"/>
              <a:t> Public Leisure Spaces</a:t>
            </a:r>
          </a:p>
          <a:p>
            <a:pPr lvl="1">
              <a:lnSpc>
                <a:spcPct val="150000"/>
              </a:lnSpc>
              <a:buFont typeface="+mj-lt"/>
              <a:buAutoNum type="arabicPeriod"/>
            </a:pPr>
            <a:r>
              <a:rPr lang="en-GB" sz="2000" dirty="0"/>
              <a:t>Transportation</a:t>
            </a:r>
          </a:p>
          <a:p>
            <a:pPr>
              <a:buFont typeface="+mj-lt"/>
              <a:buAutoNum type="arabicPeriod" startAt="3"/>
            </a:pPr>
            <a:r>
              <a:rPr lang="en-GB" dirty="0"/>
              <a:t>Conclusions &amp; Recommendations </a:t>
            </a:r>
          </a:p>
          <a:p>
            <a:pPr>
              <a:buFont typeface="+mj-lt"/>
              <a:buAutoNum type="arabicPeriod" startAt="3"/>
            </a:pPr>
            <a:r>
              <a:rPr lang="en-GB" dirty="0"/>
              <a:t>Questions</a:t>
            </a:r>
          </a:p>
        </p:txBody>
      </p:sp>
      <p:sp>
        <p:nvSpPr>
          <p:cNvPr id="4" name="Slide Number Placeholder 3"/>
          <p:cNvSpPr>
            <a:spLocks noGrp="1"/>
          </p:cNvSpPr>
          <p:nvPr>
            <p:ph type="sldNum" sz="quarter" idx="12"/>
          </p:nvPr>
        </p:nvSpPr>
        <p:spPr/>
        <p:txBody>
          <a:bodyPr/>
          <a:lstStyle/>
          <a:p>
            <a:fld id="{022445FD-DDE3-4BB1-A185-99F444161FE4}" type="slidenum">
              <a:rPr lang="en-US" smtClean="0">
                <a:solidFill>
                  <a:prstClr val="black">
                    <a:tint val="75000"/>
                  </a:prstClr>
                </a:solidFill>
              </a:rPr>
              <a:t>2</a:t>
            </a:fld>
            <a:endParaRPr lang="en-US" dirty="0">
              <a:solidFill>
                <a:prstClr val="black">
                  <a:tint val="75000"/>
                </a:prstClr>
              </a:solidFill>
            </a:endParaRPr>
          </a:p>
        </p:txBody>
      </p:sp>
    </p:spTree>
    <p:extLst>
      <p:ext uri="{BB962C8B-B14F-4D97-AF65-F5344CB8AC3E}">
        <p14:creationId xmlns:p14="http://schemas.microsoft.com/office/powerpoint/2010/main" val="38830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6443" y="1213191"/>
            <a:ext cx="8431114" cy="2219819"/>
          </a:xfrm>
        </p:spPr>
        <p:txBody>
          <a:bodyPr>
            <a:noAutofit/>
          </a:bodyPr>
          <a:lstStyle/>
          <a:p>
            <a:pPr marL="0" indent="0" algn="just">
              <a:spcAft>
                <a:spcPts val="600"/>
              </a:spcAft>
              <a:buNone/>
            </a:pPr>
            <a:r>
              <a:rPr lang="en-GB" sz="1800" b="1" dirty="0"/>
              <a:t>While more women reported requiring health care than men, women appear to have more limited access to health care.</a:t>
            </a:r>
          </a:p>
          <a:p>
            <a:pPr indent="-244475" algn="just"/>
            <a:r>
              <a:rPr lang="en-GB" sz="1800" dirty="0"/>
              <a:t>A larger proportion of women reported having had a health care need over the past six months than of men (42% compared to 27%)</a:t>
            </a:r>
          </a:p>
          <a:p>
            <a:pPr indent="-244475" algn="just"/>
            <a:r>
              <a:rPr lang="en-GB" sz="1800" dirty="0"/>
              <a:t>Meanwhile, the proportion of women subsequently reporting to have been unable to access health care for this need (20%) was larger than for men (3%)</a:t>
            </a:r>
          </a:p>
          <a:p>
            <a:pPr indent="-244475" algn="just"/>
            <a:r>
              <a:rPr lang="en-GB" sz="1800" dirty="0"/>
              <a:t>Limited access to health care was also observed for other female members of the household</a:t>
            </a:r>
          </a:p>
          <a:p>
            <a:pPr indent="-244475" algn="just"/>
            <a:endParaRPr lang="en-GB" sz="1800" dirty="0"/>
          </a:p>
          <a:p>
            <a:pPr indent="-244475" algn="just"/>
            <a:endParaRPr lang="en-GB" sz="2000" dirty="0"/>
          </a:p>
        </p:txBody>
      </p:sp>
      <p:sp>
        <p:nvSpPr>
          <p:cNvPr id="3" name="Title 2"/>
          <p:cNvSpPr>
            <a:spLocks noGrp="1"/>
          </p:cNvSpPr>
          <p:nvPr>
            <p:ph type="title"/>
          </p:nvPr>
        </p:nvSpPr>
        <p:spPr>
          <a:xfrm>
            <a:off x="0" y="320674"/>
            <a:ext cx="8665030" cy="728197"/>
          </a:xfrm>
        </p:spPr>
        <p:txBody>
          <a:bodyPr>
            <a:normAutofit/>
          </a:bodyPr>
          <a:lstStyle/>
          <a:p>
            <a:r>
              <a:rPr lang="en-GB" sz="3800" dirty="0"/>
              <a:t>Health care need &amp; ability to access health care</a:t>
            </a:r>
          </a:p>
        </p:txBody>
      </p:sp>
      <p:graphicFrame>
        <p:nvGraphicFramePr>
          <p:cNvPr id="5" name="Chart 4"/>
          <p:cNvGraphicFramePr>
            <a:graphicFrameLocks/>
          </p:cNvGraphicFramePr>
          <p:nvPr>
            <p:extLst>
              <p:ext uri="{D42A27DB-BD31-4B8C-83A1-F6EECF244321}">
                <p14:modId xmlns:p14="http://schemas.microsoft.com/office/powerpoint/2010/main" val="372925218"/>
              </p:ext>
            </p:extLst>
          </p:nvPr>
        </p:nvGraphicFramePr>
        <p:xfrm>
          <a:off x="1752107" y="3433010"/>
          <a:ext cx="6156652" cy="3010718"/>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78312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0674"/>
            <a:ext cx="8157029" cy="728197"/>
          </a:xfrm>
        </p:spPr>
        <p:txBody>
          <a:bodyPr>
            <a:normAutofit fontScale="90000"/>
          </a:bodyPr>
          <a:lstStyle/>
          <a:p>
            <a:r>
              <a:rPr lang="en-GB" dirty="0"/>
              <a:t>Reasons for inability to access health care</a:t>
            </a:r>
          </a:p>
        </p:txBody>
      </p:sp>
      <p:sp>
        <p:nvSpPr>
          <p:cNvPr id="3" name="Content Placeholder 2"/>
          <p:cNvSpPr>
            <a:spLocks noGrp="1"/>
          </p:cNvSpPr>
          <p:nvPr>
            <p:ph idx="1"/>
          </p:nvPr>
        </p:nvSpPr>
        <p:spPr>
          <a:xfrm>
            <a:off x="524515" y="1188720"/>
            <a:ext cx="8094970" cy="2012162"/>
          </a:xfrm>
        </p:spPr>
        <p:txBody>
          <a:bodyPr>
            <a:normAutofit/>
          </a:bodyPr>
          <a:lstStyle/>
          <a:p>
            <a:pPr marL="0" indent="0" algn="just">
              <a:buNone/>
            </a:pPr>
            <a:r>
              <a:rPr lang="en-GB" sz="2000" b="1" dirty="0"/>
              <a:t>Reasons for women being unable to access health care primarily relate to cost and lack of medication at health care facilities.</a:t>
            </a:r>
          </a:p>
          <a:p>
            <a:pPr indent="-244475" algn="just"/>
            <a:r>
              <a:rPr lang="en-GB" sz="2000" dirty="0"/>
              <a:t>75% of women unable to access health care cited cost of treatment as impeding access, while 36% of women cited a lack of medications</a:t>
            </a:r>
          </a:p>
          <a:p>
            <a:pPr indent="-244475" algn="just"/>
            <a:r>
              <a:rPr lang="en-GB" sz="2000" dirty="0"/>
              <a:t>Qualitative findings suggest that cost seems to be a most pressing access challenge for Syrian women</a:t>
            </a:r>
          </a:p>
        </p:txBody>
      </p:sp>
      <p:graphicFrame>
        <p:nvGraphicFramePr>
          <p:cNvPr id="5" name="Chart 4"/>
          <p:cNvGraphicFramePr>
            <a:graphicFrameLocks/>
          </p:cNvGraphicFramePr>
          <p:nvPr>
            <p:extLst>
              <p:ext uri="{D42A27DB-BD31-4B8C-83A1-F6EECF244321}">
                <p14:modId xmlns:p14="http://schemas.microsoft.com/office/powerpoint/2010/main" val="1048954249"/>
              </p:ext>
            </p:extLst>
          </p:nvPr>
        </p:nvGraphicFramePr>
        <p:xfrm>
          <a:off x="874934" y="3340731"/>
          <a:ext cx="7394131" cy="284952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826527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Transportation &amp; access to health care</a:t>
            </a:r>
            <a:endParaRPr lang="en-GB" dirty="0"/>
          </a:p>
        </p:txBody>
      </p:sp>
      <p:sp>
        <p:nvSpPr>
          <p:cNvPr id="3" name="Content Placeholder 2"/>
          <p:cNvSpPr>
            <a:spLocks noGrp="1"/>
          </p:cNvSpPr>
          <p:nvPr>
            <p:ph idx="1"/>
          </p:nvPr>
        </p:nvSpPr>
        <p:spPr/>
        <p:txBody>
          <a:bodyPr>
            <a:normAutofit/>
          </a:bodyPr>
          <a:lstStyle/>
          <a:p>
            <a:pPr marL="0" indent="0">
              <a:buNone/>
            </a:pPr>
            <a:r>
              <a:rPr lang="en-US" sz="2000" b="1" dirty="0"/>
              <a:t>Lack of access to affordable and reliable transportation is perceived as a hindrance to accessing health care services.</a:t>
            </a:r>
          </a:p>
          <a:p>
            <a:r>
              <a:rPr lang="en-GB" sz="2000" dirty="0"/>
              <a:t>A majority of those able to access health care reported having used a car to reach the health care facility (58%)</a:t>
            </a:r>
          </a:p>
          <a:p>
            <a:endParaRPr lang="en-GB" sz="2200" dirty="0"/>
          </a:p>
          <a:p>
            <a:endParaRPr lang="en-GB" sz="2200" dirty="0"/>
          </a:p>
        </p:txBody>
      </p:sp>
      <p:graphicFrame>
        <p:nvGraphicFramePr>
          <p:cNvPr id="9" name="Chart 8"/>
          <p:cNvGraphicFramePr/>
          <p:nvPr>
            <p:extLst>
              <p:ext uri="{D42A27DB-BD31-4B8C-83A1-F6EECF244321}">
                <p14:modId xmlns:p14="http://schemas.microsoft.com/office/powerpoint/2010/main" val="3959515227"/>
              </p:ext>
            </p:extLst>
          </p:nvPr>
        </p:nvGraphicFramePr>
        <p:xfrm>
          <a:off x="2239315" y="3328955"/>
          <a:ext cx="4691873" cy="319530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971668" y="3087269"/>
            <a:ext cx="4959520" cy="584775"/>
          </a:xfrm>
          <a:prstGeom prst="rect">
            <a:avLst/>
          </a:prstGeom>
        </p:spPr>
        <p:txBody>
          <a:bodyPr wrap="square">
            <a:spAutoFit/>
          </a:bodyPr>
          <a:lstStyle/>
          <a:p>
            <a:pPr algn="ctr">
              <a:spcAft>
                <a:spcPts val="0"/>
              </a:spcAft>
            </a:pPr>
            <a:r>
              <a:rPr lang="en-US" sz="1600" b="1" i="1" dirty="0">
                <a:latin typeface="Arial Narrow" panose="020B0606020202030204" pitchFamily="34" charset="0"/>
                <a:ea typeface="Times New Roman" panose="02020603050405020304" pitchFamily="18" charset="0"/>
                <a:cs typeface="Times New Roman" panose="02020603050405020304" pitchFamily="18" charset="0"/>
              </a:rPr>
              <a:t>Reported means of transportation used to access</a:t>
            </a:r>
            <a:br>
              <a:rPr lang="en-US" sz="1600" b="1" i="1" dirty="0">
                <a:latin typeface="Arial Narrow" panose="020B0606020202030204" pitchFamily="34" charset="0"/>
                <a:ea typeface="Times New Roman" panose="02020603050405020304" pitchFamily="18" charset="0"/>
                <a:cs typeface="Times New Roman" panose="02020603050405020304" pitchFamily="18" charset="0"/>
              </a:rPr>
            </a:br>
            <a:r>
              <a:rPr lang="en-US" sz="1600" b="1" i="1" dirty="0">
                <a:latin typeface="Arial Narrow" panose="020B0606020202030204" pitchFamily="34" charset="0"/>
                <a:ea typeface="Times New Roman" panose="02020603050405020304" pitchFamily="18" charset="0"/>
                <a:cs typeface="Times New Roman" panose="02020603050405020304" pitchFamily="18" charset="0"/>
              </a:rPr>
              <a:t> health care</a:t>
            </a:r>
            <a:endParaRPr lang="en-GB" sz="1600" i="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843370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8067368" cy="728197"/>
          </a:xfrm>
        </p:spPr>
        <p:txBody>
          <a:bodyPr>
            <a:normAutofit/>
          </a:bodyPr>
          <a:lstStyle/>
          <a:p>
            <a:r>
              <a:rPr lang="en-GB" dirty="0"/>
              <a:t>Public and private health insurance</a:t>
            </a:r>
          </a:p>
        </p:txBody>
      </p:sp>
      <p:sp>
        <p:nvSpPr>
          <p:cNvPr id="3" name="Content Placeholder 2"/>
          <p:cNvSpPr>
            <a:spLocks noGrp="1"/>
          </p:cNvSpPr>
          <p:nvPr>
            <p:ph idx="1"/>
          </p:nvPr>
        </p:nvSpPr>
        <p:spPr>
          <a:xfrm>
            <a:off x="210651" y="1387068"/>
            <a:ext cx="8315526" cy="781860"/>
          </a:xfrm>
        </p:spPr>
        <p:txBody>
          <a:bodyPr>
            <a:normAutofit/>
          </a:bodyPr>
          <a:lstStyle/>
          <a:p>
            <a:pPr marL="0" indent="0" algn="just">
              <a:buNone/>
            </a:pPr>
            <a:r>
              <a:rPr lang="en-US" sz="2000" b="1" dirty="0"/>
              <a:t>The main health care providers for those able to access health care when in need, appear to be public </a:t>
            </a:r>
            <a:endParaRPr lang="en-GB" sz="2000" b="1" dirty="0"/>
          </a:p>
        </p:txBody>
      </p:sp>
      <p:graphicFrame>
        <p:nvGraphicFramePr>
          <p:cNvPr id="5" name="Chart 4"/>
          <p:cNvGraphicFramePr/>
          <p:nvPr>
            <p:extLst>
              <p:ext uri="{D42A27DB-BD31-4B8C-83A1-F6EECF244321}">
                <p14:modId xmlns:p14="http://schemas.microsoft.com/office/powerpoint/2010/main" val="2819060972"/>
              </p:ext>
            </p:extLst>
          </p:nvPr>
        </p:nvGraphicFramePr>
        <p:xfrm>
          <a:off x="4201404" y="2507124"/>
          <a:ext cx="4585945" cy="3467101"/>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txBox="1">
            <a:spLocks/>
          </p:cNvSpPr>
          <p:nvPr/>
        </p:nvSpPr>
        <p:spPr>
          <a:xfrm>
            <a:off x="210651" y="2457249"/>
            <a:ext cx="3712755" cy="312558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44475" algn="just"/>
            <a:r>
              <a:rPr lang="en-GB" sz="2000" dirty="0"/>
              <a:t>A large majority of those accessing healthcare (76%) have insurance </a:t>
            </a:r>
            <a:r>
              <a:rPr lang="en-US" sz="2000" dirty="0"/>
              <a:t>either provided by the government or military, or through a private scheme.</a:t>
            </a:r>
            <a:endParaRPr lang="en-GB" sz="2000" dirty="0"/>
          </a:p>
          <a:p>
            <a:r>
              <a:rPr lang="en-GB" sz="2000" dirty="0"/>
              <a:t>24% also reported they had no health insurance, meaning they covered all treatment costs themselves</a:t>
            </a:r>
          </a:p>
        </p:txBody>
      </p:sp>
      <p:sp>
        <p:nvSpPr>
          <p:cNvPr id="11" name="Rectangle 10"/>
          <p:cNvSpPr/>
          <p:nvPr/>
        </p:nvSpPr>
        <p:spPr>
          <a:xfrm>
            <a:off x="4382359" y="2214737"/>
            <a:ext cx="4572000" cy="584775"/>
          </a:xfrm>
          <a:prstGeom prst="rect">
            <a:avLst/>
          </a:prstGeom>
        </p:spPr>
        <p:txBody>
          <a:bodyPr>
            <a:spAutoFit/>
          </a:bodyPr>
          <a:lstStyle/>
          <a:p>
            <a:pPr algn="ctr">
              <a:spcAft>
                <a:spcPts val="0"/>
              </a:spcAft>
            </a:pPr>
            <a:r>
              <a:rPr lang="en-GB" sz="1600" b="1" i="1" dirty="0">
                <a:latin typeface="Arial Narrow" panose="020B0606020202030204" pitchFamily="34" charset="0"/>
                <a:ea typeface="Times New Roman" panose="02020603050405020304" pitchFamily="18" charset="0"/>
                <a:cs typeface="Times New Roman" panose="02020603050405020304" pitchFamily="18" charset="0"/>
              </a:rPr>
              <a:t>Type of health insurance, among</a:t>
            </a:r>
            <a:r>
              <a:rPr lang="en-GB" sz="1600" i="1" dirty="0">
                <a:latin typeface="Arial Narrow" panose="020B0606020202030204" pitchFamily="34" charset="0"/>
                <a:ea typeface="Times New Roman" panose="02020603050405020304" pitchFamily="18" charset="0"/>
                <a:cs typeface="Times New Roman" panose="02020603050405020304" pitchFamily="18" charset="0"/>
              </a:rPr>
              <a:t> </a:t>
            </a:r>
            <a:r>
              <a:rPr lang="en-GB" sz="1600" b="1" i="1" dirty="0">
                <a:latin typeface="Arial Narrow" panose="020B0606020202030204" pitchFamily="34" charset="0"/>
                <a:ea typeface="Times New Roman" panose="02020603050405020304" pitchFamily="18" charset="0"/>
                <a:cs typeface="Times New Roman" panose="02020603050405020304" pitchFamily="18" charset="0"/>
              </a:rPr>
              <a:t>those able to access health care</a:t>
            </a:r>
            <a:endParaRPr lang="en-GB" sz="1600" i="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9365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8067368" cy="728197"/>
          </a:xfrm>
        </p:spPr>
        <p:txBody>
          <a:bodyPr>
            <a:normAutofit/>
          </a:bodyPr>
          <a:lstStyle/>
          <a:p>
            <a:r>
              <a:rPr lang="en-GB" dirty="0"/>
              <a:t>Satisfaction with health care services </a:t>
            </a:r>
          </a:p>
        </p:txBody>
      </p:sp>
      <p:sp>
        <p:nvSpPr>
          <p:cNvPr id="3" name="Content Placeholder 2"/>
          <p:cNvSpPr>
            <a:spLocks noGrp="1"/>
          </p:cNvSpPr>
          <p:nvPr>
            <p:ph idx="1"/>
          </p:nvPr>
        </p:nvSpPr>
        <p:spPr>
          <a:xfrm>
            <a:off x="406134" y="1346198"/>
            <a:ext cx="8315526" cy="2421130"/>
          </a:xfrm>
        </p:spPr>
        <p:txBody>
          <a:bodyPr>
            <a:normAutofit/>
          </a:bodyPr>
          <a:lstStyle/>
          <a:p>
            <a:pPr marL="0" indent="0" algn="just">
              <a:buNone/>
            </a:pPr>
            <a:r>
              <a:rPr lang="en-GB" sz="2000" b="1" dirty="0"/>
              <a:t>Reported levels of satisfaction differed significantly between women and men, with women less likely to report being satisfied with health care quality.</a:t>
            </a:r>
          </a:p>
          <a:p>
            <a:pPr algn="just"/>
            <a:r>
              <a:rPr lang="en-GB" sz="2000" dirty="0"/>
              <a:t>86% of men reported being satisfied compared with 79% of women, a statistically significant difference</a:t>
            </a:r>
          </a:p>
          <a:p>
            <a:pPr algn="just"/>
            <a:r>
              <a:rPr lang="en-US" sz="2000" dirty="0"/>
              <a:t>Dissatisfaction with health care services received was found to be very low, 4% for assessed women and men </a:t>
            </a:r>
            <a:endParaRPr lang="en-GB" sz="2000" dirty="0"/>
          </a:p>
        </p:txBody>
      </p:sp>
      <p:graphicFrame>
        <p:nvGraphicFramePr>
          <p:cNvPr id="5" name="Chart 4"/>
          <p:cNvGraphicFramePr/>
          <p:nvPr>
            <p:extLst>
              <p:ext uri="{D42A27DB-BD31-4B8C-83A1-F6EECF244321}">
                <p14:modId xmlns:p14="http://schemas.microsoft.com/office/powerpoint/2010/main" val="2292307105"/>
              </p:ext>
            </p:extLst>
          </p:nvPr>
        </p:nvGraphicFramePr>
        <p:xfrm>
          <a:off x="678552" y="3936605"/>
          <a:ext cx="7770683" cy="213188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752634" y="3598051"/>
            <a:ext cx="5622521" cy="338554"/>
          </a:xfrm>
          <a:prstGeom prst="rect">
            <a:avLst/>
          </a:prstGeom>
        </p:spPr>
        <p:txBody>
          <a:bodyPr wrap="square">
            <a:spAutoFit/>
          </a:bodyPr>
          <a:lstStyle/>
          <a:p>
            <a:pPr algn="ctr"/>
            <a:r>
              <a:rPr lang="en-GB" sz="1600" b="1" i="1" dirty="0">
                <a:latin typeface="Arial Narrow" panose="020B0606020202030204" pitchFamily="34" charset="0"/>
                <a:ea typeface="Calibri" panose="020F0502020204030204" pitchFamily="34" charset="0"/>
                <a:cs typeface="Arial" panose="020B0604020202020204" pitchFamily="34" charset="0"/>
              </a:rPr>
              <a:t>Satisfaction with quality of health care received, by gender</a:t>
            </a:r>
            <a:endParaRPr lang="en-GB" sz="1600" i="1" dirty="0"/>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0002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Public Leisure Spaces</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90986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Leisure time</a:t>
            </a:r>
          </a:p>
        </p:txBody>
      </p:sp>
      <p:sp>
        <p:nvSpPr>
          <p:cNvPr id="4" name="Content Placeholder 3"/>
          <p:cNvSpPr>
            <a:spLocks noGrp="1"/>
          </p:cNvSpPr>
          <p:nvPr>
            <p:ph idx="1"/>
          </p:nvPr>
        </p:nvSpPr>
        <p:spPr>
          <a:xfrm>
            <a:off x="347470" y="1137083"/>
            <a:ext cx="8449056" cy="1981559"/>
          </a:xfrm>
        </p:spPr>
        <p:txBody>
          <a:bodyPr>
            <a:noAutofit/>
          </a:bodyPr>
          <a:lstStyle/>
          <a:p>
            <a:pPr marL="0" indent="0" algn="just">
              <a:spcAft>
                <a:spcPts val="600"/>
              </a:spcAft>
              <a:buNone/>
            </a:pPr>
            <a:r>
              <a:rPr lang="en-GB" sz="2000" b="1" dirty="0"/>
              <a:t>Both women and men primarily spend their leisure time in the private, rather than public sphere.</a:t>
            </a:r>
          </a:p>
          <a:p>
            <a:pPr indent="-244475" algn="just">
              <a:spcAft>
                <a:spcPts val="600"/>
              </a:spcAft>
            </a:pPr>
            <a:r>
              <a:rPr lang="en-GB" sz="2000" dirty="0"/>
              <a:t>Women primarily spend their free time in their own home (81%), while men more frequently spend their leisure time outside their own home.</a:t>
            </a:r>
          </a:p>
          <a:p>
            <a:pPr indent="-244475" algn="just">
              <a:spcAft>
                <a:spcPts val="600"/>
              </a:spcAft>
            </a:pPr>
            <a:r>
              <a:rPr lang="en-GB" sz="2000" dirty="0"/>
              <a:t>A much lower proportion of Syrians stated they were spending the majority of their time at extended family’s home (17% to 52% of Jordanians)</a:t>
            </a:r>
          </a:p>
        </p:txBody>
      </p:sp>
      <p:graphicFrame>
        <p:nvGraphicFramePr>
          <p:cNvPr id="5" name="Chart 4"/>
          <p:cNvGraphicFramePr>
            <a:graphicFrameLocks/>
          </p:cNvGraphicFramePr>
          <p:nvPr>
            <p:extLst>
              <p:ext uri="{D42A27DB-BD31-4B8C-83A1-F6EECF244321}">
                <p14:modId xmlns:p14="http://schemas.microsoft.com/office/powerpoint/2010/main" val="1617778134"/>
              </p:ext>
            </p:extLst>
          </p:nvPr>
        </p:nvGraphicFramePr>
        <p:xfrm>
          <a:off x="929068" y="3206855"/>
          <a:ext cx="7285861" cy="319302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87217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parks: Availability</a:t>
            </a:r>
          </a:p>
        </p:txBody>
      </p:sp>
      <p:sp>
        <p:nvSpPr>
          <p:cNvPr id="3" name="Content Placeholder 2"/>
          <p:cNvSpPr>
            <a:spLocks noGrp="1"/>
          </p:cNvSpPr>
          <p:nvPr>
            <p:ph idx="1"/>
          </p:nvPr>
        </p:nvSpPr>
        <p:spPr>
          <a:xfrm>
            <a:off x="452919" y="1339701"/>
            <a:ext cx="8238162" cy="4743367"/>
          </a:xfrm>
        </p:spPr>
        <p:txBody>
          <a:bodyPr>
            <a:normAutofit/>
          </a:bodyPr>
          <a:lstStyle/>
          <a:p>
            <a:pPr marL="0" indent="0" algn="just">
              <a:buNone/>
            </a:pPr>
            <a:r>
              <a:rPr lang="en-GB" sz="2000" b="1" dirty="0"/>
              <a:t>While a large majority of respondents reported parks were unavailable, a majority of both men and women also stated they would use parks were they available.</a:t>
            </a:r>
          </a:p>
          <a:p>
            <a:pPr indent="-238125" algn="just"/>
            <a:r>
              <a:rPr lang="en-GB" sz="2000" dirty="0"/>
              <a:t>Nearly 60% of both female and male respondents stated they would use a park if it was available</a:t>
            </a:r>
          </a:p>
        </p:txBody>
      </p:sp>
      <p:graphicFrame>
        <p:nvGraphicFramePr>
          <p:cNvPr id="8" name="Chart 7"/>
          <p:cNvGraphicFramePr>
            <a:graphicFrameLocks/>
          </p:cNvGraphicFramePr>
          <p:nvPr>
            <p:extLst>
              <p:ext uri="{D42A27DB-BD31-4B8C-83A1-F6EECF244321}">
                <p14:modId xmlns:p14="http://schemas.microsoft.com/office/powerpoint/2010/main" val="2654896647"/>
              </p:ext>
            </p:extLst>
          </p:nvPr>
        </p:nvGraphicFramePr>
        <p:xfrm>
          <a:off x="457202" y="2815208"/>
          <a:ext cx="4413378" cy="3560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038305534"/>
              </p:ext>
            </p:extLst>
          </p:nvPr>
        </p:nvGraphicFramePr>
        <p:xfrm>
          <a:off x="4389461" y="2815208"/>
          <a:ext cx="4297338" cy="3685433"/>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79927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Public parks: Availability by governorate</a:t>
            </a:r>
          </a:p>
        </p:txBody>
      </p:sp>
      <p:sp>
        <p:nvSpPr>
          <p:cNvPr id="3" name="Content Placeholder 2"/>
          <p:cNvSpPr>
            <a:spLocks noGrp="1"/>
          </p:cNvSpPr>
          <p:nvPr>
            <p:ph idx="1"/>
          </p:nvPr>
        </p:nvSpPr>
        <p:spPr>
          <a:xfrm>
            <a:off x="658368" y="1225296"/>
            <a:ext cx="7857208" cy="1686839"/>
          </a:xfrm>
        </p:spPr>
        <p:txBody>
          <a:bodyPr>
            <a:normAutofit lnSpcReduction="10000"/>
          </a:bodyPr>
          <a:lstStyle/>
          <a:p>
            <a:pPr marL="0" indent="0" algn="just">
              <a:buNone/>
            </a:pPr>
            <a:r>
              <a:rPr lang="en-GB" sz="2000" b="1" dirty="0"/>
              <a:t>Availability of public parks is more limited in Zarqa governorate than in Irbid.</a:t>
            </a:r>
          </a:p>
          <a:p>
            <a:pPr indent="-160338" algn="just"/>
            <a:r>
              <a:rPr lang="en-GB" sz="2000" dirty="0"/>
              <a:t>An overwhelming majority of respondents in Zarqa (90%) reported there was no park in their municipality, compared to 76% in Irbid.</a:t>
            </a:r>
          </a:p>
          <a:p>
            <a:pPr indent="-160338" algn="just"/>
            <a:r>
              <a:rPr lang="en-GB" sz="2000" dirty="0"/>
              <a:t>Experienced field staff suggested it is easier to build parks and public leisure spaces in Irbid governorate, given there are more green/free spaces already</a:t>
            </a:r>
          </a:p>
        </p:txBody>
      </p:sp>
      <p:graphicFrame>
        <p:nvGraphicFramePr>
          <p:cNvPr id="4" name="Chart 3"/>
          <p:cNvGraphicFramePr>
            <a:graphicFrameLocks/>
          </p:cNvGraphicFramePr>
          <p:nvPr>
            <p:extLst>
              <p:ext uri="{D42A27DB-BD31-4B8C-83A1-F6EECF244321}">
                <p14:modId xmlns:p14="http://schemas.microsoft.com/office/powerpoint/2010/main" val="2400747482"/>
              </p:ext>
            </p:extLst>
          </p:nvPr>
        </p:nvGraphicFramePr>
        <p:xfrm>
          <a:off x="973118" y="2912136"/>
          <a:ext cx="7197764" cy="303146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A0B597C5-57A4-4630-9CD6-6A1B29E71FF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402389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parks: Use</a:t>
            </a:r>
          </a:p>
        </p:txBody>
      </p:sp>
      <p:sp>
        <p:nvSpPr>
          <p:cNvPr id="3" name="Content Placeholder 2"/>
          <p:cNvSpPr>
            <a:spLocks noGrp="1"/>
          </p:cNvSpPr>
          <p:nvPr>
            <p:ph idx="1"/>
          </p:nvPr>
        </p:nvSpPr>
        <p:spPr>
          <a:xfrm>
            <a:off x="448879" y="1290557"/>
            <a:ext cx="8246242" cy="4792512"/>
          </a:xfrm>
        </p:spPr>
        <p:txBody>
          <a:bodyPr>
            <a:normAutofit/>
          </a:bodyPr>
          <a:lstStyle/>
          <a:p>
            <a:pPr marL="0" lvl="0" indent="0" algn="just">
              <a:buNone/>
            </a:pPr>
            <a:r>
              <a:rPr lang="en-GB" sz="2000" b="1" dirty="0">
                <a:solidFill>
                  <a:prstClr val="black"/>
                </a:solidFill>
              </a:rPr>
              <a:t>If parks are being used, it is most commonly the entire family together who would visit them.</a:t>
            </a:r>
          </a:p>
          <a:p>
            <a:pPr marL="269875" lvl="0" indent="-269875" algn="just"/>
            <a:r>
              <a:rPr lang="en-GB" sz="2000" dirty="0">
                <a:solidFill>
                  <a:prstClr val="black"/>
                </a:solidFill>
              </a:rPr>
              <a:t>47% of those stating there was a park in the municipality reported members of the household were using this park</a:t>
            </a:r>
          </a:p>
          <a:p>
            <a:pPr marL="269875" lvl="0" indent="-269875" algn="just"/>
            <a:r>
              <a:rPr lang="en-US" sz="2000" dirty="0">
                <a:solidFill>
                  <a:prstClr val="black"/>
                </a:solidFill>
              </a:rPr>
              <a:t>Parks were usually visited by the family as a whole (79%). </a:t>
            </a:r>
            <a:r>
              <a:rPr lang="en-GB" sz="2000" dirty="0">
                <a:solidFill>
                  <a:prstClr val="black"/>
                </a:solidFill>
              </a:rPr>
              <a:t>Only 3% of respondents reported it was primarily women with children using parks.</a:t>
            </a:r>
          </a:p>
          <a:p>
            <a:pPr marL="269875" lvl="0" indent="-269875" algn="just"/>
            <a:endParaRPr lang="en-GB" sz="2200" dirty="0"/>
          </a:p>
        </p:txBody>
      </p:sp>
      <p:graphicFrame>
        <p:nvGraphicFramePr>
          <p:cNvPr id="4" name="Chart 3"/>
          <p:cNvGraphicFramePr>
            <a:graphicFrameLocks/>
          </p:cNvGraphicFramePr>
          <p:nvPr>
            <p:extLst>
              <p:ext uri="{D42A27DB-BD31-4B8C-83A1-F6EECF244321}">
                <p14:modId xmlns:p14="http://schemas.microsoft.com/office/powerpoint/2010/main" val="1306269182"/>
              </p:ext>
            </p:extLst>
          </p:nvPr>
        </p:nvGraphicFramePr>
        <p:xfrm>
          <a:off x="871870" y="3387436"/>
          <a:ext cx="7634177" cy="269563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A0B597C5-57A4-4630-9CD6-6A1B29E71FF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30343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418" t="17172" r="10774"/>
          <a:stretch/>
        </p:blipFill>
        <p:spPr>
          <a:xfrm>
            <a:off x="0" y="0"/>
            <a:ext cx="9144000" cy="6362700"/>
          </a:xfrm>
          <a:prstGeom prst="rect">
            <a:avLst/>
          </a:prstGeom>
        </p:spPr>
      </p:pic>
      <p:sp>
        <p:nvSpPr>
          <p:cNvPr id="4" name="Title 3"/>
          <p:cNvSpPr>
            <a:spLocks noGrp="1"/>
          </p:cNvSpPr>
          <p:nvPr>
            <p:ph type="title"/>
          </p:nvPr>
        </p:nvSpPr>
        <p:spPr>
          <a:xfrm>
            <a:off x="635276" y="3181350"/>
            <a:ext cx="7873448" cy="1335848"/>
          </a:xfrm>
        </p:spPr>
        <p:txBody>
          <a:bodyPr/>
          <a:lstStyle/>
          <a:p>
            <a:r>
              <a:rPr lang="en-GB" dirty="0"/>
              <a:t>CONTEXT</a:t>
            </a:r>
            <a:br>
              <a:rPr lang="en-GB" dirty="0"/>
            </a:br>
            <a:r>
              <a:rPr lang="en-GB" dirty="0"/>
              <a:t>Objectives &amp; Methodology</a:t>
            </a:r>
          </a:p>
        </p:txBody>
      </p:sp>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51739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parks: Reasons for disuse</a:t>
            </a:r>
          </a:p>
        </p:txBody>
      </p:sp>
      <p:sp>
        <p:nvSpPr>
          <p:cNvPr id="3" name="Content Placeholder 2"/>
          <p:cNvSpPr>
            <a:spLocks noGrp="1"/>
          </p:cNvSpPr>
          <p:nvPr>
            <p:ph idx="1"/>
          </p:nvPr>
        </p:nvSpPr>
        <p:spPr>
          <a:xfrm>
            <a:off x="383269" y="1157170"/>
            <a:ext cx="8438352" cy="2063219"/>
          </a:xfrm>
        </p:spPr>
        <p:txBody>
          <a:bodyPr>
            <a:normAutofit/>
          </a:bodyPr>
          <a:lstStyle/>
          <a:p>
            <a:pPr marL="0" indent="0" algn="just">
              <a:buNone/>
            </a:pPr>
            <a:r>
              <a:rPr lang="en-GB" sz="2000" b="1" dirty="0"/>
              <a:t>Women’s main reasons for not using parks available are related to a lack of facilities for their children.</a:t>
            </a:r>
          </a:p>
          <a:p>
            <a:pPr indent="-244475" algn="just"/>
            <a:r>
              <a:rPr lang="en-GB" sz="2000" dirty="0"/>
              <a:t>Over 80% of women cited either a lack of or poorly maintained playgrounds for their children as the main reason for not going to parks</a:t>
            </a:r>
          </a:p>
          <a:p>
            <a:pPr indent="-244475" algn="just"/>
            <a:r>
              <a:rPr lang="en-GB" sz="2000" dirty="0"/>
              <a:t>A majority of women (54%) also cited a preference to stay at home as a reason for not using available parks</a:t>
            </a:r>
          </a:p>
          <a:p>
            <a:pPr indent="-244475" algn="just"/>
            <a:endParaRPr lang="en-GB" sz="2000" dirty="0"/>
          </a:p>
        </p:txBody>
      </p:sp>
      <p:graphicFrame>
        <p:nvGraphicFramePr>
          <p:cNvPr id="5" name="Chart 4"/>
          <p:cNvGraphicFramePr>
            <a:graphicFrameLocks/>
          </p:cNvGraphicFramePr>
          <p:nvPr>
            <p:extLst>
              <p:ext uri="{D42A27DB-BD31-4B8C-83A1-F6EECF244321}">
                <p14:modId xmlns:p14="http://schemas.microsoft.com/office/powerpoint/2010/main" val="1584877953"/>
              </p:ext>
            </p:extLst>
          </p:nvPr>
        </p:nvGraphicFramePr>
        <p:xfrm>
          <a:off x="1708864" y="3366693"/>
          <a:ext cx="5540188" cy="291332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14089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85859"/>
          </a:solidFill>
        </p:spPr>
        <p:txBody>
          <a:bodyPr/>
          <a:lstStyle/>
          <a:p>
            <a:r>
              <a:rPr lang="en-GB" dirty="0"/>
              <a:t>Transportation</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109526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Travel patterns: Purpose of travel</a:t>
            </a:r>
          </a:p>
        </p:txBody>
      </p:sp>
      <p:sp>
        <p:nvSpPr>
          <p:cNvPr id="3" name="Content Placeholder 2"/>
          <p:cNvSpPr>
            <a:spLocks noGrp="1"/>
          </p:cNvSpPr>
          <p:nvPr>
            <p:ph idx="1"/>
          </p:nvPr>
        </p:nvSpPr>
        <p:spPr>
          <a:xfrm>
            <a:off x="233570" y="1247060"/>
            <a:ext cx="8676861" cy="1343917"/>
          </a:xfrm>
        </p:spPr>
        <p:txBody>
          <a:bodyPr>
            <a:normAutofit lnSpcReduction="10000"/>
          </a:bodyPr>
          <a:lstStyle/>
          <a:p>
            <a:pPr marL="0" indent="0" algn="just">
              <a:spcAft>
                <a:spcPts val="600"/>
              </a:spcAft>
              <a:buNone/>
            </a:pPr>
            <a:r>
              <a:rPr lang="en-GB" sz="2000" b="1" dirty="0"/>
              <a:t>Women’s and men’s primary purposes of travel appear to reflect responsibilities within the household.</a:t>
            </a:r>
          </a:p>
          <a:p>
            <a:pPr indent="-244475" algn="just">
              <a:spcAft>
                <a:spcPts val="600"/>
              </a:spcAft>
            </a:pPr>
            <a:r>
              <a:rPr lang="en-GB" sz="2000" dirty="0"/>
              <a:t>Women reported primarily traveling for health care (45%), shopping (21%) and children’s education (9%), while men’s primary purpose of travel is work (67%)</a:t>
            </a:r>
          </a:p>
        </p:txBody>
      </p:sp>
      <p:graphicFrame>
        <p:nvGraphicFramePr>
          <p:cNvPr id="4" name="Chart 3"/>
          <p:cNvGraphicFramePr>
            <a:graphicFrameLocks/>
          </p:cNvGraphicFramePr>
          <p:nvPr>
            <p:extLst/>
          </p:nvPr>
        </p:nvGraphicFramePr>
        <p:xfrm>
          <a:off x="493719" y="2636542"/>
          <a:ext cx="8525565" cy="35728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140381" y="3635383"/>
            <a:ext cx="1036286" cy="400110"/>
          </a:xfrm>
          <a:prstGeom prst="rect">
            <a:avLst/>
          </a:prstGeom>
          <a:solidFill>
            <a:schemeClr val="bg1"/>
          </a:solidFill>
        </p:spPr>
        <p:txBody>
          <a:bodyPr wrap="square" rtlCol="0">
            <a:spAutoFit/>
          </a:bodyPr>
          <a:lstStyle/>
          <a:p>
            <a:r>
              <a:rPr lang="en-GB" sz="2000" b="1" dirty="0">
                <a:solidFill>
                  <a:prstClr val="black"/>
                </a:solidFill>
                <a:latin typeface="Arial Narrow" panose="020B0606020202030204" pitchFamily="34" charset="0"/>
              </a:rPr>
              <a:t>WOMEN</a:t>
            </a:r>
          </a:p>
        </p:txBody>
      </p:sp>
      <p:sp>
        <p:nvSpPr>
          <p:cNvPr id="6" name="TextBox 5"/>
          <p:cNvSpPr txBox="1"/>
          <p:nvPr/>
        </p:nvSpPr>
        <p:spPr>
          <a:xfrm rot="16200000">
            <a:off x="332153" y="5121155"/>
            <a:ext cx="652743" cy="400110"/>
          </a:xfrm>
          <a:prstGeom prst="rect">
            <a:avLst/>
          </a:prstGeom>
          <a:solidFill>
            <a:schemeClr val="bg1"/>
          </a:solidFill>
        </p:spPr>
        <p:txBody>
          <a:bodyPr wrap="none" rtlCol="0">
            <a:spAutoFit/>
          </a:bodyPr>
          <a:lstStyle/>
          <a:p>
            <a:r>
              <a:rPr lang="en-GB" sz="2000" b="1" dirty="0">
                <a:solidFill>
                  <a:prstClr val="black"/>
                </a:solidFill>
                <a:latin typeface="Arial Narrow" panose="020B0606020202030204" pitchFamily="34" charset="0"/>
              </a:rPr>
              <a:t>MEN</a:t>
            </a:r>
          </a:p>
        </p:txBody>
      </p:sp>
      <p:sp>
        <p:nvSpPr>
          <p:cNvPr id="7" name="Slide Number Placeholder 6"/>
          <p:cNvSpPr>
            <a:spLocks noGrp="1"/>
          </p:cNvSpPr>
          <p:nvPr>
            <p:ph type="sldNum" sz="quarter" idx="12"/>
          </p:nvPr>
        </p:nvSpPr>
        <p:spPr/>
        <p:txBody>
          <a:bodyPr/>
          <a:lstStyle/>
          <a:p>
            <a:fld id="{A0B597C5-57A4-4630-9CD6-6A1B29E71FF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78581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 to Private &amp; Public Transportation</a:t>
            </a:r>
            <a:endParaRPr lang="en-GB" dirty="0"/>
          </a:p>
        </p:txBody>
      </p:sp>
      <p:sp>
        <p:nvSpPr>
          <p:cNvPr id="3" name="Content Placeholder 2"/>
          <p:cNvSpPr>
            <a:spLocks noGrp="1"/>
          </p:cNvSpPr>
          <p:nvPr>
            <p:ph idx="1"/>
          </p:nvPr>
        </p:nvSpPr>
        <p:spPr/>
        <p:txBody>
          <a:bodyPr/>
          <a:lstStyle/>
          <a:p>
            <a:r>
              <a:rPr lang="en-GB" sz="2400" dirty="0"/>
              <a:t>Overall, personal cars are the most commonly used form of transportation, at 52%</a:t>
            </a:r>
          </a:p>
          <a:p>
            <a:r>
              <a:rPr lang="en-GB" sz="2400" dirty="0"/>
              <a:t>There are notable differences in transportation use across municipalities </a:t>
            </a:r>
          </a:p>
          <a:p>
            <a:r>
              <a:rPr lang="en-US" sz="2400" dirty="0"/>
              <a:t>Walking is the most common form of transit for Syrians, at 41%</a:t>
            </a:r>
            <a:endParaRPr lang="en-GB" sz="2400" dirty="0"/>
          </a:p>
          <a:p>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353490884"/>
              </p:ext>
            </p:extLst>
          </p:nvPr>
        </p:nvGraphicFramePr>
        <p:xfrm>
          <a:off x="2175455" y="3225338"/>
          <a:ext cx="4572000" cy="32046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A0B597C5-57A4-4630-9CD6-6A1B29E71FF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36673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Public buses: Use by women and men</a:t>
            </a:r>
          </a:p>
        </p:txBody>
      </p:sp>
      <p:sp>
        <p:nvSpPr>
          <p:cNvPr id="3" name="Content Placeholder 2"/>
          <p:cNvSpPr>
            <a:spLocks noGrp="1"/>
          </p:cNvSpPr>
          <p:nvPr>
            <p:ph idx="1"/>
          </p:nvPr>
        </p:nvSpPr>
        <p:spPr>
          <a:xfrm>
            <a:off x="361507" y="1318437"/>
            <a:ext cx="8420986" cy="1387287"/>
          </a:xfrm>
        </p:spPr>
        <p:txBody>
          <a:bodyPr>
            <a:noAutofit/>
          </a:bodyPr>
          <a:lstStyle/>
          <a:p>
            <a:pPr marL="0" indent="0" algn="just">
              <a:buNone/>
            </a:pPr>
            <a:r>
              <a:rPr lang="en-GB" sz="2000" b="1" dirty="0"/>
              <a:t>Public buses are the second most frequently used means of transportation, more relied on by women than by men.</a:t>
            </a:r>
          </a:p>
          <a:p>
            <a:pPr indent="-244475" algn="just"/>
            <a:r>
              <a:rPr lang="en-GB" sz="2000" dirty="0"/>
              <a:t>48% of women stated they had used buses (including shared taxis) over the past six months, compared to 34% of men</a:t>
            </a:r>
          </a:p>
        </p:txBody>
      </p:sp>
      <p:graphicFrame>
        <p:nvGraphicFramePr>
          <p:cNvPr id="5" name="Chart 4"/>
          <p:cNvGraphicFramePr>
            <a:graphicFrameLocks/>
          </p:cNvGraphicFramePr>
          <p:nvPr>
            <p:extLst>
              <p:ext uri="{D42A27DB-BD31-4B8C-83A1-F6EECF244321}">
                <p14:modId xmlns:p14="http://schemas.microsoft.com/office/powerpoint/2010/main" val="1866147788"/>
              </p:ext>
            </p:extLst>
          </p:nvPr>
        </p:nvGraphicFramePr>
        <p:xfrm>
          <a:off x="925252" y="2705724"/>
          <a:ext cx="6758916" cy="35733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39888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 buses: Reasons for disuse</a:t>
            </a:r>
          </a:p>
        </p:txBody>
      </p:sp>
      <p:sp>
        <p:nvSpPr>
          <p:cNvPr id="4" name="Content Placeholder 2"/>
          <p:cNvSpPr>
            <a:spLocks noGrp="1"/>
          </p:cNvSpPr>
          <p:nvPr>
            <p:ph idx="1"/>
          </p:nvPr>
        </p:nvSpPr>
        <p:spPr>
          <a:xfrm>
            <a:off x="273291" y="1261872"/>
            <a:ext cx="8693426" cy="1664208"/>
          </a:xfrm>
        </p:spPr>
        <p:txBody>
          <a:bodyPr>
            <a:normAutofit fontScale="92500"/>
          </a:bodyPr>
          <a:lstStyle/>
          <a:p>
            <a:pPr algn="just"/>
            <a:r>
              <a:rPr lang="en-US" sz="2200" dirty="0"/>
              <a:t>Reasons given for disuse of public transportation were the same for both genders,</a:t>
            </a:r>
            <a:r>
              <a:rPr lang="en-GB" sz="2200" dirty="0"/>
              <a:t> with women and men most frequently reporting a lack of public transportation in their area (49% and 47%) or having access to a car (43% and 47%)</a:t>
            </a:r>
          </a:p>
          <a:p>
            <a:pPr algn="just"/>
            <a:r>
              <a:rPr lang="en-US" sz="2200" dirty="0"/>
              <a:t>Between governorates, respondents in </a:t>
            </a:r>
            <a:r>
              <a:rPr lang="en-US" sz="2200" dirty="0" err="1"/>
              <a:t>Zarqa</a:t>
            </a:r>
            <a:r>
              <a:rPr lang="en-US" sz="2200" dirty="0"/>
              <a:t> were more likely to report a lack of public transportation in their area.</a:t>
            </a:r>
          </a:p>
          <a:p>
            <a:pPr marL="0" indent="0" algn="just">
              <a:buNone/>
            </a:pPr>
            <a:endParaRPr lang="en-GB" sz="2200" dirty="0"/>
          </a:p>
        </p:txBody>
      </p:sp>
      <p:graphicFrame>
        <p:nvGraphicFramePr>
          <p:cNvPr id="5" name="Chart 4"/>
          <p:cNvGraphicFramePr>
            <a:graphicFrameLocks/>
          </p:cNvGraphicFramePr>
          <p:nvPr>
            <p:extLst>
              <p:ext uri="{D42A27DB-BD31-4B8C-83A1-F6EECF244321}">
                <p14:modId xmlns:p14="http://schemas.microsoft.com/office/powerpoint/2010/main" val="277295592"/>
              </p:ext>
            </p:extLst>
          </p:nvPr>
        </p:nvGraphicFramePr>
        <p:xfrm>
          <a:off x="1105787" y="2926080"/>
          <a:ext cx="7028434" cy="340773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79277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8275320" cy="728197"/>
          </a:xfrm>
        </p:spPr>
        <p:txBody>
          <a:bodyPr>
            <a:normAutofit fontScale="90000"/>
          </a:bodyPr>
          <a:lstStyle/>
          <a:p>
            <a:r>
              <a:rPr lang="en-GB" dirty="0"/>
              <a:t>Public buses: Perceptions on women’s use</a:t>
            </a:r>
          </a:p>
        </p:txBody>
      </p:sp>
      <p:sp>
        <p:nvSpPr>
          <p:cNvPr id="3" name="Content Placeholder 2"/>
          <p:cNvSpPr>
            <a:spLocks noGrp="1"/>
          </p:cNvSpPr>
          <p:nvPr>
            <p:ph idx="1"/>
          </p:nvPr>
        </p:nvSpPr>
        <p:spPr>
          <a:xfrm>
            <a:off x="366506" y="1136385"/>
            <a:ext cx="8377739" cy="1771620"/>
          </a:xfrm>
        </p:spPr>
        <p:txBody>
          <a:bodyPr>
            <a:noAutofit/>
          </a:bodyPr>
          <a:lstStyle/>
          <a:p>
            <a:pPr marL="0" indent="0" algn="just">
              <a:buNone/>
            </a:pPr>
            <a:r>
              <a:rPr lang="en-GB" sz="2000" b="1" dirty="0"/>
              <a:t>Men’s perceptions of women’s use of public transportation are generally more negative than women’s.</a:t>
            </a:r>
          </a:p>
          <a:p>
            <a:pPr indent="-244475" algn="just"/>
            <a:r>
              <a:rPr lang="en-GB" sz="2000" dirty="0"/>
              <a:t>Nearly half of all men interviewed (47%) stated buses should not be used by women, compared to 26% of women</a:t>
            </a:r>
          </a:p>
          <a:p>
            <a:pPr indent="-244475" algn="just"/>
            <a:r>
              <a:rPr lang="en-GB" sz="2000" dirty="0"/>
              <a:t>FGD findings suggest these perceptions could stem from men’s concern over harassment of women on the way to or on the bus</a:t>
            </a:r>
          </a:p>
        </p:txBody>
      </p:sp>
      <p:graphicFrame>
        <p:nvGraphicFramePr>
          <p:cNvPr id="5" name="Chart 4"/>
          <p:cNvGraphicFramePr>
            <a:graphicFrameLocks/>
          </p:cNvGraphicFramePr>
          <p:nvPr>
            <p:extLst/>
          </p:nvPr>
        </p:nvGraphicFramePr>
        <p:xfrm>
          <a:off x="1152223" y="2908005"/>
          <a:ext cx="7123097" cy="32588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260012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Taxis: Perceptions of women’s use</a:t>
            </a:r>
          </a:p>
        </p:txBody>
      </p:sp>
      <p:sp>
        <p:nvSpPr>
          <p:cNvPr id="3" name="Content Placeholder 2"/>
          <p:cNvSpPr>
            <a:spLocks noGrp="1"/>
          </p:cNvSpPr>
          <p:nvPr>
            <p:ph idx="1"/>
          </p:nvPr>
        </p:nvSpPr>
        <p:spPr>
          <a:xfrm>
            <a:off x="404657" y="1195309"/>
            <a:ext cx="8334686" cy="2164579"/>
          </a:xfrm>
        </p:spPr>
        <p:txBody>
          <a:bodyPr>
            <a:noAutofit/>
          </a:bodyPr>
          <a:lstStyle/>
          <a:p>
            <a:pPr marL="0" lvl="0" indent="0" algn="just">
              <a:buNone/>
            </a:pPr>
            <a:r>
              <a:rPr lang="en-GB" sz="2000" b="1" dirty="0">
                <a:solidFill>
                  <a:prstClr val="black"/>
                </a:solidFill>
              </a:rPr>
              <a:t>Similar to buses, men’s perceptions of women’s use of taxis are more negative than women’s.</a:t>
            </a:r>
          </a:p>
          <a:p>
            <a:pPr indent="-244475" algn="just"/>
            <a:r>
              <a:rPr lang="en-GB" sz="2000" dirty="0"/>
              <a:t>Over a third of men consider taxis to either be uncomfortable or unsafe to use for women, and 43% reported taxis should not be used by women altogether</a:t>
            </a:r>
          </a:p>
          <a:p>
            <a:pPr indent="-244475" algn="just"/>
            <a:r>
              <a:rPr lang="en-GB" sz="2000" dirty="0"/>
              <a:t>The perceptions on taxis and buses likely point to an access challenge in themselves, discouraging women from more regular use</a:t>
            </a:r>
          </a:p>
        </p:txBody>
      </p:sp>
      <p:graphicFrame>
        <p:nvGraphicFramePr>
          <p:cNvPr id="5" name="Chart 4"/>
          <p:cNvGraphicFramePr>
            <a:graphicFrameLocks/>
          </p:cNvGraphicFramePr>
          <p:nvPr>
            <p:extLst>
              <p:ext uri="{D42A27DB-BD31-4B8C-83A1-F6EECF244321}">
                <p14:modId xmlns:p14="http://schemas.microsoft.com/office/powerpoint/2010/main" val="869259852"/>
              </p:ext>
            </p:extLst>
          </p:nvPr>
        </p:nvGraphicFramePr>
        <p:xfrm>
          <a:off x="1041991" y="3359889"/>
          <a:ext cx="7308917" cy="28282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45990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00" r="8889" b="17890"/>
          <a:stretch/>
        </p:blipFill>
        <p:spPr>
          <a:xfrm>
            <a:off x="0" y="0"/>
            <a:ext cx="9158514" cy="6357256"/>
          </a:xfrm>
          <a:prstGeom prst="rect">
            <a:avLst/>
          </a:prstGeom>
        </p:spPr>
      </p:pic>
      <p:sp>
        <p:nvSpPr>
          <p:cNvPr id="2" name="Title 1"/>
          <p:cNvSpPr>
            <a:spLocks noGrp="1"/>
          </p:cNvSpPr>
          <p:nvPr>
            <p:ph type="title"/>
          </p:nvPr>
        </p:nvSpPr>
        <p:spPr/>
        <p:txBody>
          <a:bodyPr/>
          <a:lstStyle/>
          <a:p>
            <a:r>
              <a:rPr lang="en-GB" dirty="0"/>
              <a:t>CONCLUSIONS &amp; RECOMMENDATIONS </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4205339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25" y="1562798"/>
            <a:ext cx="8005350" cy="3919226"/>
          </a:xfrm>
        </p:spPr>
        <p:txBody>
          <a:bodyPr>
            <a:noAutofit/>
          </a:bodyPr>
          <a:lstStyle/>
          <a:p>
            <a:pPr marL="0" indent="0" algn="just">
              <a:buNone/>
            </a:pPr>
            <a:r>
              <a:rPr lang="en-US" sz="2400" b="1" dirty="0"/>
              <a:t>Overall, women more frequently reported facing challenges in access to services than men.</a:t>
            </a:r>
          </a:p>
          <a:p>
            <a:pPr indent="-238125" algn="just"/>
            <a:r>
              <a:rPr lang="en-US" sz="2400" dirty="0"/>
              <a:t>Low service quality</a:t>
            </a:r>
            <a:r>
              <a:rPr lang="en-GB" sz="2400" dirty="0"/>
              <a:t> was reported as the m</a:t>
            </a:r>
            <a:r>
              <a:rPr lang="en-US" sz="2400" dirty="0" err="1"/>
              <a:t>ost</a:t>
            </a:r>
            <a:r>
              <a:rPr lang="en-US" sz="2400" dirty="0"/>
              <a:t> pressing access challenge</a:t>
            </a:r>
            <a:endParaRPr lang="en-GB" sz="2400" dirty="0"/>
          </a:p>
          <a:p>
            <a:pPr indent="-238125" algn="just"/>
            <a:r>
              <a:rPr lang="en-GB" sz="2400" dirty="0"/>
              <a:t>Challenges and services affected are likely related to gendered roles and responsibilities within the HH</a:t>
            </a:r>
          </a:p>
          <a:p>
            <a:pPr indent="-238125" algn="just"/>
            <a:r>
              <a:rPr lang="en-US" sz="2400" dirty="0"/>
              <a:t>SWM was cited the most by women as a service requiring better access to, while reported less commonly by men</a:t>
            </a:r>
            <a:endParaRPr lang="en-GB" sz="2400" dirty="0"/>
          </a:p>
          <a:p>
            <a:pPr marL="0" indent="0" algn="just">
              <a:buNone/>
            </a:pPr>
            <a:r>
              <a:rPr lang="en-US" sz="2400" b="1" dirty="0"/>
              <a:t>Recommendation:</a:t>
            </a:r>
            <a:endParaRPr lang="en-US" b="1" dirty="0"/>
          </a:p>
          <a:p>
            <a:pPr algn="just"/>
            <a:r>
              <a:rPr lang="en-US" sz="2400" dirty="0"/>
              <a:t>Strengthen municipal solid waste management services to satisfy the needs of women in particular </a:t>
            </a:r>
            <a:endParaRPr lang="en-GB" sz="2400" dirty="0"/>
          </a:p>
        </p:txBody>
      </p:sp>
      <p:sp>
        <p:nvSpPr>
          <p:cNvPr id="2" name="Title 1"/>
          <p:cNvSpPr>
            <a:spLocks noGrp="1"/>
          </p:cNvSpPr>
          <p:nvPr>
            <p:ph type="title"/>
          </p:nvPr>
        </p:nvSpPr>
        <p:spPr>
          <a:xfrm>
            <a:off x="0" y="320674"/>
            <a:ext cx="7826188" cy="1082824"/>
          </a:xfrm>
        </p:spPr>
        <p:txBody>
          <a:bodyPr>
            <a:normAutofit fontScale="90000"/>
          </a:bodyPr>
          <a:lstStyle/>
          <a:p>
            <a:r>
              <a:rPr lang="en-GB" dirty="0"/>
              <a:t>Summary &amp; conclusions: Overall access and challenges</a:t>
            </a: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427684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Context</a:t>
            </a:r>
          </a:p>
        </p:txBody>
      </p:sp>
      <p:sp>
        <p:nvSpPr>
          <p:cNvPr id="9" name="TextBox 8"/>
          <p:cNvSpPr txBox="1"/>
          <p:nvPr/>
        </p:nvSpPr>
        <p:spPr>
          <a:xfrm>
            <a:off x="460045" y="3052591"/>
            <a:ext cx="5302802" cy="1015663"/>
          </a:xfrm>
          <a:prstGeom prst="rect">
            <a:avLst/>
          </a:prstGeom>
          <a:solidFill>
            <a:srgbClr val="CDCDCD"/>
          </a:solidFill>
          <a:ln>
            <a:noFill/>
          </a:ln>
        </p:spPr>
        <p:txBody>
          <a:bodyPr wrap="square" rtlCol="0">
            <a:spAutoFit/>
          </a:bodyPr>
          <a:lstStyle/>
          <a:p>
            <a:pPr algn="ctr"/>
            <a:r>
              <a:rPr lang="en-GB" sz="2000" b="1" dirty="0">
                <a:solidFill>
                  <a:prstClr val="black"/>
                </a:solidFill>
                <a:latin typeface="Arial Narrow" panose="020B0606020202030204" pitchFamily="34" charset="0"/>
              </a:rPr>
              <a:t>Increased population has intensified strain on already overburdened infrastructure and heightened competition for scarce resources</a:t>
            </a:r>
          </a:p>
        </p:txBody>
      </p:sp>
      <p:sp>
        <p:nvSpPr>
          <p:cNvPr id="4" name="TextBox 3"/>
          <p:cNvSpPr txBox="1"/>
          <p:nvPr/>
        </p:nvSpPr>
        <p:spPr>
          <a:xfrm>
            <a:off x="4152122" y="1156996"/>
            <a:ext cx="184731" cy="369332"/>
          </a:xfrm>
          <a:prstGeom prst="rect">
            <a:avLst/>
          </a:prstGeom>
          <a:noFill/>
        </p:spPr>
        <p:txBody>
          <a:bodyPr wrap="none" rtlCol="0">
            <a:spAutoFit/>
          </a:bodyPr>
          <a:lstStyle/>
          <a:p>
            <a:endParaRPr lang="en-GB" dirty="0"/>
          </a:p>
        </p:txBody>
      </p:sp>
      <p:sp>
        <p:nvSpPr>
          <p:cNvPr id="5" name="TextBox 4"/>
          <p:cNvSpPr txBox="1"/>
          <p:nvPr/>
        </p:nvSpPr>
        <p:spPr>
          <a:xfrm>
            <a:off x="460044" y="1779726"/>
            <a:ext cx="5302803" cy="707886"/>
          </a:xfrm>
          <a:prstGeom prst="rect">
            <a:avLst/>
          </a:prstGeom>
          <a:solidFill>
            <a:srgbClr val="CDCDCD"/>
          </a:solidFill>
          <a:ln>
            <a:noFill/>
          </a:ln>
        </p:spPr>
        <p:txBody>
          <a:bodyPr wrap="square" rtlCol="0">
            <a:spAutoFit/>
          </a:bodyPr>
          <a:lstStyle/>
          <a:p>
            <a:pPr algn="ctr"/>
            <a:r>
              <a:rPr lang="en-US" sz="2000" b="1" dirty="0">
                <a:latin typeface="Arial Narrow" panose="020B0606020202030204" pitchFamily="34" charset="0"/>
              </a:rPr>
              <a:t>As a result of the Syrian crisis, over 655,000 Syrian refugees have sought safety in Jordan since 2011</a:t>
            </a:r>
          </a:p>
        </p:txBody>
      </p:sp>
      <p:sp>
        <p:nvSpPr>
          <p:cNvPr id="7" name="TextBox 6"/>
          <p:cNvSpPr txBox="1"/>
          <p:nvPr/>
        </p:nvSpPr>
        <p:spPr>
          <a:xfrm>
            <a:off x="460046" y="4633233"/>
            <a:ext cx="5302801" cy="707886"/>
          </a:xfrm>
          <a:prstGeom prst="rect">
            <a:avLst/>
          </a:prstGeom>
          <a:solidFill>
            <a:srgbClr val="CDCDCD"/>
          </a:solidFill>
          <a:ln>
            <a:noFill/>
          </a:ln>
        </p:spPr>
        <p:txBody>
          <a:bodyPr wrap="square" rtlCol="0">
            <a:spAutoFit/>
          </a:bodyPr>
          <a:lstStyle/>
          <a:p>
            <a:pPr algn="ctr"/>
            <a:r>
              <a:rPr lang="en-US" sz="2000" b="1" dirty="0">
                <a:latin typeface="Arial Narrow" panose="020B0606020202030204" pitchFamily="34" charset="0"/>
              </a:rPr>
              <a:t>It has impacted Jordanians and Syrians access to basic services, as well as housing and employment</a:t>
            </a:r>
          </a:p>
        </p:txBody>
      </p:sp>
      <p:sp>
        <p:nvSpPr>
          <p:cNvPr id="10" name="Down Arrow 9"/>
          <p:cNvSpPr/>
          <p:nvPr/>
        </p:nvSpPr>
        <p:spPr>
          <a:xfrm>
            <a:off x="2844897" y="2574199"/>
            <a:ext cx="533096" cy="373113"/>
          </a:xfrm>
          <a:prstGeom prst="downArrow">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2844897" y="4173533"/>
            <a:ext cx="533096" cy="373113"/>
          </a:xfrm>
          <a:prstGeom prst="downArrow">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278614" y="2133669"/>
            <a:ext cx="1350328" cy="2862322"/>
          </a:xfrm>
          <a:prstGeom prst="rect">
            <a:avLst/>
          </a:prstGeom>
          <a:solidFill>
            <a:srgbClr val="CDCDCD"/>
          </a:solidFill>
          <a:ln>
            <a:noFill/>
          </a:ln>
        </p:spPr>
        <p:txBody>
          <a:bodyPr wrap="square" rtlCol="0">
            <a:spAutoFit/>
          </a:bodyPr>
          <a:lstStyle/>
          <a:p>
            <a:pPr algn="ctr"/>
            <a:endParaRPr lang="en-US" sz="2000" b="1" dirty="0">
              <a:latin typeface="Arial Narrow" panose="020B0606020202030204" pitchFamily="34" charset="0"/>
            </a:endParaRPr>
          </a:p>
          <a:p>
            <a:pPr algn="ctr"/>
            <a:endParaRPr lang="en-US" sz="2000" b="1" dirty="0">
              <a:latin typeface="Arial Narrow" panose="020B0606020202030204" pitchFamily="34" charset="0"/>
            </a:endParaRPr>
          </a:p>
          <a:p>
            <a:pPr algn="ctr"/>
            <a:r>
              <a:rPr lang="en-US" sz="2000" b="1" dirty="0">
                <a:latin typeface="Arial Narrow" panose="020B0606020202030204" pitchFamily="34" charset="0"/>
              </a:rPr>
              <a:t>State of women’s access to basic services?</a:t>
            </a:r>
          </a:p>
          <a:p>
            <a:pPr algn="ctr"/>
            <a:endParaRPr lang="en-US" sz="2000" b="1" dirty="0">
              <a:latin typeface="Arial Narrow" panose="020B0606020202030204" pitchFamily="34" charset="0"/>
            </a:endParaRPr>
          </a:p>
          <a:p>
            <a:pPr algn="ctr"/>
            <a:endParaRPr lang="en-US" sz="2000" b="1" dirty="0">
              <a:latin typeface="Arial Narrow" panose="020B0606020202030204" pitchFamily="34" charset="0"/>
            </a:endParaRPr>
          </a:p>
        </p:txBody>
      </p:sp>
      <p:sp>
        <p:nvSpPr>
          <p:cNvPr id="14" name="Right Arrow 13"/>
          <p:cNvSpPr/>
          <p:nvPr/>
        </p:nvSpPr>
        <p:spPr>
          <a:xfrm>
            <a:off x="5954233" y="1779726"/>
            <a:ext cx="1020724" cy="3517283"/>
          </a:xfrm>
          <a:prstGeom prst="rightArrow">
            <a:avLst/>
          </a:prstGeom>
          <a:solidFill>
            <a:srgbClr val="EE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568314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1139158"/>
          </a:xfrm>
        </p:spPr>
        <p:txBody>
          <a:bodyPr>
            <a:normAutofit fontScale="90000"/>
          </a:bodyPr>
          <a:lstStyle/>
          <a:p>
            <a:r>
              <a:rPr lang="en-GB" dirty="0"/>
              <a:t>Summary &amp; conclusions: Overall access and challenges – cont’d</a:t>
            </a:r>
          </a:p>
        </p:txBody>
      </p:sp>
      <p:sp>
        <p:nvSpPr>
          <p:cNvPr id="3" name="Content Placeholder 2"/>
          <p:cNvSpPr>
            <a:spLocks noGrp="1"/>
          </p:cNvSpPr>
          <p:nvPr>
            <p:ph idx="1"/>
          </p:nvPr>
        </p:nvSpPr>
        <p:spPr>
          <a:xfrm>
            <a:off x="238539" y="2021305"/>
            <a:ext cx="8693426" cy="4061764"/>
          </a:xfrm>
        </p:spPr>
        <p:txBody>
          <a:bodyPr>
            <a:normAutofit/>
          </a:bodyPr>
          <a:lstStyle/>
          <a:p>
            <a:pPr marL="0" indent="0" algn="just">
              <a:buNone/>
            </a:pPr>
            <a:r>
              <a:rPr lang="en-GB" b="1" dirty="0"/>
              <a:t>There are considerable differences in service access between municipalities and municipality groups</a:t>
            </a:r>
          </a:p>
          <a:p>
            <a:pPr algn="just"/>
            <a:r>
              <a:rPr lang="en-GB" dirty="0"/>
              <a:t>Municipalities have each specific needs and challenges (urban vs rural areas, general remoteness, population size/density or demographic composition)</a:t>
            </a:r>
            <a:endParaRPr lang="en-GB" b="1" dirty="0"/>
          </a:p>
          <a:p>
            <a:pPr marL="0" indent="0">
              <a:buNone/>
            </a:pPr>
            <a:r>
              <a:rPr lang="en-US" b="1" dirty="0"/>
              <a:t>Recommendation:</a:t>
            </a:r>
          </a:p>
          <a:p>
            <a:r>
              <a:rPr lang="en-US" dirty="0"/>
              <a:t>Tailor basic services </a:t>
            </a:r>
            <a:r>
              <a:rPr lang="en-US" dirty="0" err="1"/>
              <a:t>programmes</a:t>
            </a:r>
            <a:r>
              <a:rPr lang="en-US" dirty="0"/>
              <a:t> to the varying characteristics and capacities of municipalities and governorates</a:t>
            </a:r>
            <a:endParaRPr lang="en-GB" dirty="0"/>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2521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1118739"/>
          </a:xfrm>
        </p:spPr>
        <p:txBody>
          <a:bodyPr>
            <a:normAutofit/>
          </a:bodyPr>
          <a:lstStyle/>
          <a:p>
            <a:r>
              <a:rPr lang="en-GB" dirty="0"/>
              <a:t>Summary &amp; conclusions: Health care </a:t>
            </a:r>
          </a:p>
        </p:txBody>
      </p:sp>
      <p:sp>
        <p:nvSpPr>
          <p:cNvPr id="3" name="Content Placeholder 2"/>
          <p:cNvSpPr>
            <a:spLocks noGrp="1"/>
          </p:cNvSpPr>
          <p:nvPr>
            <p:ph idx="1"/>
          </p:nvPr>
        </p:nvSpPr>
        <p:spPr>
          <a:xfrm>
            <a:off x="266700" y="1657350"/>
            <a:ext cx="8629650" cy="4752669"/>
          </a:xfrm>
        </p:spPr>
        <p:txBody>
          <a:bodyPr>
            <a:normAutofit/>
          </a:bodyPr>
          <a:lstStyle/>
          <a:p>
            <a:pPr marL="0" indent="0" algn="just">
              <a:spcAft>
                <a:spcPts val="600"/>
              </a:spcAft>
              <a:buNone/>
            </a:pPr>
            <a:r>
              <a:rPr lang="en-GB" sz="2400" b="1" dirty="0"/>
              <a:t>Overall, women have more limited access to healthcare than men</a:t>
            </a:r>
          </a:p>
          <a:p>
            <a:pPr indent="-238125" algn="just"/>
            <a:r>
              <a:rPr lang="en-GB" sz="2400" dirty="0"/>
              <a:t>The distance to health care facilities and access to transportation might be limiting women’s access to health services</a:t>
            </a:r>
          </a:p>
          <a:p>
            <a:pPr indent="-238125" algn="just"/>
            <a:endParaRPr lang="en-GB" sz="2400" dirty="0"/>
          </a:p>
          <a:p>
            <a:pPr marL="276225" indent="0" algn="just">
              <a:buNone/>
            </a:pPr>
            <a:r>
              <a:rPr lang="en-GB" sz="2400" b="1" dirty="0"/>
              <a:t>Recommendations: </a:t>
            </a:r>
          </a:p>
          <a:p>
            <a:pPr indent="-238125" algn="just"/>
            <a:r>
              <a:rPr lang="en-GB" sz="2400" dirty="0"/>
              <a:t>Emphasis should be on improving quality and reliability of health care services more generally </a:t>
            </a:r>
          </a:p>
          <a:p>
            <a:pPr indent="-238125" algn="just"/>
            <a:r>
              <a:rPr lang="en-GB" sz="2400" dirty="0"/>
              <a:t>Ensure access to a wide range of specialisations, most notably reproductive health care</a:t>
            </a:r>
            <a:endParaRPr lang="en-GB" sz="2400" b="1" dirty="0"/>
          </a:p>
          <a:p>
            <a:pPr indent="-238125" algn="just"/>
            <a:r>
              <a:rPr lang="en-GB" sz="2400" dirty="0"/>
              <a:t>Efforts to improve access to health care for women should also consider proximity of health care facilities and access to transportation</a:t>
            </a:r>
          </a:p>
          <a:p>
            <a:pPr indent="-238125" algn="just"/>
            <a:endParaRPr lang="en-GB" sz="2400" dirty="0"/>
          </a:p>
          <a:p>
            <a:pPr lvl="1" indent="-238125" algn="just"/>
            <a:endParaRPr lang="en-GB" dirty="0"/>
          </a:p>
          <a:p>
            <a:pPr marL="0" indent="0" algn="just">
              <a:buNone/>
            </a:pPr>
            <a:endParaRPr lang="en-GB" sz="2400" b="1" dirty="0"/>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864435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4"/>
            <a:ext cx="7826188" cy="1104089"/>
          </a:xfrm>
        </p:spPr>
        <p:txBody>
          <a:bodyPr>
            <a:normAutofit fontScale="90000"/>
          </a:bodyPr>
          <a:lstStyle/>
          <a:p>
            <a:r>
              <a:rPr lang="en-GB" dirty="0"/>
              <a:t>Summary &amp; conclusions: Public leisure spaces</a:t>
            </a:r>
          </a:p>
        </p:txBody>
      </p:sp>
      <p:sp>
        <p:nvSpPr>
          <p:cNvPr id="5" name="Rectangle 4"/>
          <p:cNvSpPr/>
          <p:nvPr/>
        </p:nvSpPr>
        <p:spPr>
          <a:xfrm>
            <a:off x="419100" y="1696446"/>
            <a:ext cx="8134350" cy="4428905"/>
          </a:xfrm>
          <a:prstGeom prst="rect">
            <a:avLst/>
          </a:prstGeom>
        </p:spPr>
        <p:txBody>
          <a:bodyPr wrap="square">
            <a:spAutoFit/>
          </a:bodyPr>
          <a:lstStyle/>
          <a:p>
            <a:pPr lvl="0" algn="just">
              <a:lnSpc>
                <a:spcPct val="90000"/>
              </a:lnSpc>
              <a:spcBef>
                <a:spcPts val="1000"/>
              </a:spcBef>
              <a:spcAft>
                <a:spcPts val="600"/>
              </a:spcAft>
            </a:pPr>
            <a:r>
              <a:rPr lang="en-US" sz="2200" b="1" dirty="0">
                <a:solidFill>
                  <a:prstClr val="black"/>
                </a:solidFill>
                <a:latin typeface="Arial Narrow" panose="020B0606020202030204" pitchFamily="34" charset="0"/>
              </a:rPr>
              <a:t>Availability of appropriate public leisure spaces seems to be severely limited</a:t>
            </a:r>
          </a:p>
          <a:p>
            <a:pPr marL="723900" indent="-342900" algn="just">
              <a:lnSpc>
                <a:spcPct val="90000"/>
              </a:lnSpc>
              <a:spcBef>
                <a:spcPts val="1000"/>
              </a:spcBef>
              <a:buFont typeface="Arial Narrow" panose="020B0606020202030204" pitchFamily="34" charset="0"/>
              <a:buChar char="–"/>
              <a:tabLst>
                <a:tab pos="628650" algn="l"/>
              </a:tabLst>
            </a:pPr>
            <a:r>
              <a:rPr lang="en-US" sz="2200" dirty="0">
                <a:solidFill>
                  <a:prstClr val="black"/>
                </a:solidFill>
                <a:latin typeface="Arial Narrow" panose="020B0606020202030204" pitchFamily="34" charset="0"/>
              </a:rPr>
              <a:t>Vast majority of respondents report spending their free time at home</a:t>
            </a:r>
          </a:p>
          <a:p>
            <a:pPr marL="722313" indent="-342900" algn="just">
              <a:lnSpc>
                <a:spcPct val="90000"/>
              </a:lnSpc>
              <a:spcBef>
                <a:spcPts val="1000"/>
              </a:spcBef>
              <a:buFont typeface="Arial Narrow" panose="020B0606020202030204" pitchFamily="34" charset="0"/>
              <a:buChar char="–"/>
            </a:pPr>
            <a:r>
              <a:rPr lang="en-US" sz="2200" dirty="0">
                <a:solidFill>
                  <a:prstClr val="black"/>
                </a:solidFill>
                <a:latin typeface="Arial Narrow" panose="020B0606020202030204" pitchFamily="34" charset="0"/>
              </a:rPr>
              <a:t>Women in particular appear to be limited in their access to public parks</a:t>
            </a:r>
          </a:p>
          <a:p>
            <a:pPr marL="379413" lvl="0" algn="just">
              <a:lnSpc>
                <a:spcPct val="90000"/>
              </a:lnSpc>
              <a:spcBef>
                <a:spcPts val="1000"/>
              </a:spcBef>
            </a:pPr>
            <a:endParaRPr lang="en-US" sz="2200" dirty="0">
              <a:solidFill>
                <a:prstClr val="black"/>
              </a:solidFill>
              <a:latin typeface="Arial Narrow" panose="020B0606020202030204" pitchFamily="34" charset="0"/>
            </a:endParaRPr>
          </a:p>
          <a:p>
            <a:pPr marL="379413" lvl="0" algn="just">
              <a:lnSpc>
                <a:spcPct val="90000"/>
              </a:lnSpc>
              <a:spcBef>
                <a:spcPts val="1000"/>
              </a:spcBef>
            </a:pPr>
            <a:r>
              <a:rPr lang="en-US" sz="2200" b="1" dirty="0">
                <a:solidFill>
                  <a:prstClr val="black"/>
                </a:solidFill>
                <a:latin typeface="Arial Narrow" panose="020B0606020202030204" pitchFamily="34" charset="0"/>
              </a:rPr>
              <a:t>Recommendations: </a:t>
            </a:r>
          </a:p>
          <a:p>
            <a:pPr marL="722313" indent="-342900" algn="just">
              <a:lnSpc>
                <a:spcPct val="90000"/>
              </a:lnSpc>
              <a:spcBef>
                <a:spcPts val="1000"/>
              </a:spcBef>
              <a:buFont typeface="Arial Narrow" panose="020B0606020202030204" pitchFamily="34" charset="0"/>
              <a:buChar char="–"/>
            </a:pPr>
            <a:r>
              <a:rPr lang="en-GB" sz="2400" dirty="0">
                <a:latin typeface="Arial Narrow" panose="020B0606020202030204" pitchFamily="34" charset="0"/>
              </a:rPr>
              <a:t>Public leisure spaces should be made accessible and appealing for families and women with children</a:t>
            </a:r>
          </a:p>
          <a:p>
            <a:pPr marL="722313" indent="-342900" algn="just">
              <a:lnSpc>
                <a:spcPct val="90000"/>
              </a:lnSpc>
              <a:spcBef>
                <a:spcPts val="1000"/>
              </a:spcBef>
              <a:buFont typeface="Arial Narrow" panose="020B0606020202030204" pitchFamily="34" charset="0"/>
              <a:buChar char="–"/>
            </a:pPr>
            <a:r>
              <a:rPr lang="en-GB" sz="2400" dirty="0">
                <a:latin typeface="Arial Narrow" panose="020B0606020202030204" pitchFamily="34" charset="0"/>
              </a:rPr>
              <a:t>Public leisure spaces should take into account different demographic needs, respecting tensions between different communities</a:t>
            </a:r>
            <a:endParaRPr lang="en-US" sz="2200" dirty="0">
              <a:solidFill>
                <a:prstClr val="black"/>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959889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0674"/>
            <a:ext cx="8739963" cy="1210414"/>
          </a:xfrm>
        </p:spPr>
        <p:txBody>
          <a:bodyPr>
            <a:noAutofit/>
          </a:bodyPr>
          <a:lstStyle/>
          <a:p>
            <a:r>
              <a:rPr lang="en-GB" sz="3600" dirty="0"/>
              <a:t>Summary &amp; conclusions: Transportation</a:t>
            </a:r>
          </a:p>
        </p:txBody>
      </p:sp>
      <p:sp>
        <p:nvSpPr>
          <p:cNvPr id="4" name="Rectangle 3"/>
          <p:cNvSpPr/>
          <p:nvPr/>
        </p:nvSpPr>
        <p:spPr>
          <a:xfrm>
            <a:off x="457200" y="1731598"/>
            <a:ext cx="8282762" cy="3835922"/>
          </a:xfrm>
          <a:prstGeom prst="rect">
            <a:avLst/>
          </a:prstGeom>
        </p:spPr>
        <p:txBody>
          <a:bodyPr wrap="square">
            <a:spAutoFit/>
          </a:bodyPr>
          <a:lstStyle/>
          <a:p>
            <a:pPr algn="just">
              <a:lnSpc>
                <a:spcPct val="90000"/>
              </a:lnSpc>
              <a:spcBef>
                <a:spcPts val="1000"/>
              </a:spcBef>
            </a:pPr>
            <a:r>
              <a:rPr lang="en-GB" sz="2200" b="1" dirty="0">
                <a:solidFill>
                  <a:prstClr val="black"/>
                </a:solidFill>
                <a:latin typeface="Arial Narrow" panose="020B0606020202030204" pitchFamily="34" charset="0"/>
              </a:rPr>
              <a:t>Transportation was identified as a key service requiring better access by both women and men</a:t>
            </a:r>
          </a:p>
          <a:p>
            <a:pPr marL="514350" indent="-238125" algn="just">
              <a:lnSpc>
                <a:spcPct val="90000"/>
              </a:lnSpc>
              <a:spcBef>
                <a:spcPts val="1000"/>
              </a:spcBef>
              <a:buFont typeface="Arial Narrow" panose="020B0606020202030204" pitchFamily="34" charset="0"/>
              <a:buChar char="–"/>
            </a:pPr>
            <a:r>
              <a:rPr lang="en-US" sz="2200" dirty="0">
                <a:solidFill>
                  <a:prstClr val="black"/>
                </a:solidFill>
                <a:latin typeface="Arial Narrow" panose="020B0606020202030204" pitchFamily="34" charset="0"/>
              </a:rPr>
              <a:t>Limited access to transportation may have considerable (gendered) effects on access to other services</a:t>
            </a:r>
          </a:p>
          <a:p>
            <a:pPr marL="514350" indent="-238125" algn="just">
              <a:lnSpc>
                <a:spcPct val="90000"/>
              </a:lnSpc>
              <a:spcBef>
                <a:spcPts val="1000"/>
              </a:spcBef>
              <a:buFont typeface="Arial Narrow" panose="020B0606020202030204" pitchFamily="34" charset="0"/>
              <a:buChar char="–"/>
            </a:pPr>
            <a:r>
              <a:rPr lang="en-US" sz="2200" dirty="0">
                <a:solidFill>
                  <a:prstClr val="black"/>
                </a:solidFill>
                <a:latin typeface="Arial Narrow" panose="020B0606020202030204" pitchFamily="34" charset="0"/>
              </a:rPr>
              <a:t>Women may be disproportionately affected as they seem to be more reliant on public transit than men</a:t>
            </a:r>
          </a:p>
          <a:p>
            <a:pPr marL="276225" algn="just">
              <a:lnSpc>
                <a:spcPct val="90000"/>
              </a:lnSpc>
              <a:spcBef>
                <a:spcPts val="1000"/>
              </a:spcBef>
            </a:pPr>
            <a:r>
              <a:rPr lang="en-US" sz="2200" b="1" dirty="0">
                <a:solidFill>
                  <a:prstClr val="black"/>
                </a:solidFill>
                <a:latin typeface="Arial Narrow" panose="020B0606020202030204" pitchFamily="34" charset="0"/>
              </a:rPr>
              <a:t>Recommendations:</a:t>
            </a:r>
          </a:p>
          <a:p>
            <a:pPr marL="514350" indent="-238125" algn="just">
              <a:lnSpc>
                <a:spcPct val="90000"/>
              </a:lnSpc>
              <a:spcBef>
                <a:spcPts val="1000"/>
              </a:spcBef>
              <a:buFont typeface="Arial Narrow" panose="020B0606020202030204" pitchFamily="34" charset="0"/>
              <a:buChar char="–"/>
            </a:pPr>
            <a:r>
              <a:rPr lang="en-US" sz="2200" dirty="0">
                <a:solidFill>
                  <a:prstClr val="black"/>
                </a:solidFill>
                <a:latin typeface="Arial Narrow" panose="020B0606020202030204" pitchFamily="34" charset="0"/>
              </a:rPr>
              <a:t>Improve availability of safe and reliable forms of transport</a:t>
            </a:r>
          </a:p>
          <a:p>
            <a:pPr marL="514350" indent="-238125" algn="just">
              <a:lnSpc>
                <a:spcPct val="90000"/>
              </a:lnSpc>
              <a:spcBef>
                <a:spcPts val="1000"/>
              </a:spcBef>
              <a:buFont typeface="Arial Narrow" panose="020B0606020202030204" pitchFamily="34" charset="0"/>
              <a:buChar char="–"/>
            </a:pPr>
            <a:r>
              <a:rPr lang="en-GB" sz="2200" dirty="0">
                <a:latin typeface="Arial Narrow" panose="020B0606020202030204" pitchFamily="34" charset="0"/>
              </a:rPr>
              <a:t>Ensure public transportation is provided in a way that is perceived culturally appropriate and safe for women</a:t>
            </a:r>
            <a:endParaRPr lang="en-US" sz="2200" dirty="0">
              <a:solidFill>
                <a:prstClr val="black"/>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334936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0674"/>
            <a:ext cx="8739963" cy="1210414"/>
          </a:xfrm>
        </p:spPr>
        <p:txBody>
          <a:bodyPr>
            <a:noAutofit/>
          </a:bodyPr>
          <a:lstStyle/>
          <a:p>
            <a:r>
              <a:rPr lang="en-GB" sz="3600" dirty="0"/>
              <a:t>Summary &amp; conclusions: Cross-cutting recommendations </a:t>
            </a:r>
          </a:p>
        </p:txBody>
      </p:sp>
      <p:sp>
        <p:nvSpPr>
          <p:cNvPr id="4" name="Rectangle 3"/>
          <p:cNvSpPr/>
          <p:nvPr/>
        </p:nvSpPr>
        <p:spPr>
          <a:xfrm>
            <a:off x="457200" y="1807798"/>
            <a:ext cx="8282762" cy="3236784"/>
          </a:xfrm>
          <a:prstGeom prst="rect">
            <a:avLst/>
          </a:prstGeom>
        </p:spPr>
        <p:txBody>
          <a:bodyPr wrap="square">
            <a:spAutoFit/>
          </a:bodyPr>
          <a:lstStyle/>
          <a:p>
            <a:pPr marL="276225" algn="just">
              <a:lnSpc>
                <a:spcPct val="90000"/>
              </a:lnSpc>
              <a:spcBef>
                <a:spcPts val="1000"/>
              </a:spcBef>
            </a:pPr>
            <a:r>
              <a:rPr lang="en-US" sz="2200" b="1" dirty="0">
                <a:solidFill>
                  <a:prstClr val="black"/>
                </a:solidFill>
                <a:latin typeface="Arial Narrow" panose="020B0606020202030204" pitchFamily="34" charset="0"/>
              </a:rPr>
              <a:t>Recommendations:</a:t>
            </a:r>
          </a:p>
          <a:p>
            <a:pPr marL="514350" indent="-238125" algn="just">
              <a:lnSpc>
                <a:spcPct val="90000"/>
              </a:lnSpc>
              <a:spcBef>
                <a:spcPts val="1000"/>
              </a:spcBef>
              <a:buFont typeface="Arial Narrow" panose="020B0606020202030204" pitchFamily="34" charset="0"/>
              <a:buChar char="–"/>
            </a:pPr>
            <a:r>
              <a:rPr lang="en-GB" sz="2400" dirty="0">
                <a:latin typeface="Arial Narrow" panose="020B0606020202030204" pitchFamily="34" charset="0"/>
              </a:rPr>
              <a:t>Take into account the interplay between different services</a:t>
            </a:r>
          </a:p>
          <a:p>
            <a:pPr marL="514350" indent="-238125" algn="just">
              <a:lnSpc>
                <a:spcPct val="90000"/>
              </a:lnSpc>
              <a:spcBef>
                <a:spcPts val="1000"/>
              </a:spcBef>
              <a:buFont typeface="Arial Narrow" panose="020B0606020202030204" pitchFamily="34" charset="0"/>
              <a:buChar char="–"/>
            </a:pPr>
            <a:r>
              <a:rPr lang="en-GB" sz="2400" dirty="0">
                <a:latin typeface="Arial Narrow" panose="020B0606020202030204" pitchFamily="34" charset="0"/>
              </a:rPr>
              <a:t>Ensure that services are perceived culturally appropriate for women</a:t>
            </a:r>
          </a:p>
          <a:p>
            <a:pPr marL="514350" indent="-238125" algn="just">
              <a:lnSpc>
                <a:spcPct val="90000"/>
              </a:lnSpc>
              <a:spcBef>
                <a:spcPts val="1000"/>
              </a:spcBef>
              <a:buFont typeface="Arial Narrow" panose="020B0606020202030204" pitchFamily="34" charset="0"/>
              <a:buChar char="–"/>
            </a:pPr>
            <a:r>
              <a:rPr lang="en-GB" sz="2400" dirty="0">
                <a:latin typeface="Arial Narrow" panose="020B0606020202030204" pitchFamily="34" charset="0"/>
              </a:rPr>
              <a:t>Improve the quality of services provided, rather than just focussing on physical availability </a:t>
            </a:r>
          </a:p>
          <a:p>
            <a:pPr marL="514350" indent="-238125" algn="just">
              <a:lnSpc>
                <a:spcPct val="90000"/>
              </a:lnSpc>
              <a:spcBef>
                <a:spcPts val="1000"/>
              </a:spcBef>
              <a:buFont typeface="Arial Narrow" panose="020B0606020202030204" pitchFamily="34" charset="0"/>
              <a:buChar char="–"/>
            </a:pPr>
            <a:r>
              <a:rPr lang="en-US" sz="2400" dirty="0">
                <a:solidFill>
                  <a:prstClr val="black"/>
                </a:solidFill>
                <a:latin typeface="Arial Narrow" panose="020B0606020202030204" pitchFamily="34" charset="0"/>
              </a:rPr>
              <a:t>Promote an area-based approach to basic service programming accounting for the varying characteristics and capacities of municipalities and governorates</a:t>
            </a:r>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4013226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387" b="14089"/>
          <a:stretch/>
        </p:blipFill>
        <p:spPr>
          <a:xfrm>
            <a:off x="-14514" y="1"/>
            <a:ext cx="9158514" cy="6357256"/>
          </a:xfrm>
          <a:prstGeom prst="rect">
            <a:avLst/>
          </a:prstGeom>
        </p:spPr>
      </p:pic>
      <p:sp>
        <p:nvSpPr>
          <p:cNvPr id="2" name="Title 1"/>
          <p:cNvSpPr>
            <a:spLocks noGrp="1"/>
          </p:cNvSpPr>
          <p:nvPr>
            <p:ph type="title"/>
          </p:nvPr>
        </p:nvSpPr>
        <p:spPr/>
        <p:txBody>
          <a:bodyPr/>
          <a:lstStyle/>
          <a:p>
            <a:r>
              <a:rPr lang="en-GB" dirty="0"/>
              <a:t>QUESTIONS?</a:t>
            </a:r>
          </a:p>
        </p:txBody>
      </p:sp>
      <p:sp>
        <p:nvSpPr>
          <p:cNvPr id="4" name="Slide Number Placeholder 3"/>
          <p:cNvSpPr>
            <a:spLocks noGrp="1"/>
          </p:cNvSpPr>
          <p:nvPr>
            <p:ph type="sldNum" sz="quarter" idx="12"/>
          </p:nvPr>
        </p:nvSpPr>
        <p:spPr/>
        <p:txBody>
          <a:bodyPr/>
          <a:lstStyle/>
          <a:p>
            <a:fld id="{A0B597C5-57A4-4630-9CD6-6A1B29E71FFD}"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46462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Thank you</a:t>
            </a:r>
          </a:p>
        </p:txBody>
      </p:sp>
      <p:sp>
        <p:nvSpPr>
          <p:cNvPr id="4" name="Content Placeholder 3"/>
          <p:cNvSpPr>
            <a:spLocks noGrp="1"/>
          </p:cNvSpPr>
          <p:nvPr>
            <p:ph idx="1"/>
          </p:nvPr>
        </p:nvSpPr>
        <p:spPr>
          <a:xfrm>
            <a:off x="453098" y="1538513"/>
            <a:ext cx="8237804" cy="4544555"/>
          </a:xfrm>
        </p:spPr>
        <p:txBody>
          <a:bodyPr/>
          <a:lstStyle/>
          <a:p>
            <a:pPr marL="0" lvl="0" indent="0" algn="ctr">
              <a:lnSpc>
                <a:spcPct val="100000"/>
              </a:lnSpc>
              <a:spcBef>
                <a:spcPts val="0"/>
              </a:spcBef>
              <a:buNone/>
            </a:pPr>
            <a:r>
              <a:rPr lang="en-US" sz="2000" b="1" dirty="0">
                <a:solidFill>
                  <a:prstClr val="black"/>
                </a:solidFill>
              </a:rPr>
              <a:t>For further information regarding host community assessments in Jordan, please contact:</a:t>
            </a:r>
          </a:p>
          <a:p>
            <a:pPr marL="0" lvl="0" indent="0" algn="ctr">
              <a:lnSpc>
                <a:spcPct val="100000"/>
              </a:lnSpc>
              <a:spcBef>
                <a:spcPts val="0"/>
              </a:spcBef>
              <a:buNone/>
            </a:pPr>
            <a:endParaRPr lang="en-US" sz="2000" b="1" dirty="0">
              <a:solidFill>
                <a:prstClr val="black"/>
              </a:solidFill>
            </a:endParaRPr>
          </a:p>
          <a:p>
            <a:pPr marL="0" lvl="0" indent="0" algn="ctr">
              <a:lnSpc>
                <a:spcPct val="100000"/>
              </a:lnSpc>
              <a:spcBef>
                <a:spcPts val="0"/>
              </a:spcBef>
              <a:buNone/>
            </a:pPr>
            <a:r>
              <a:rPr lang="en-US" sz="1800" b="1" dirty="0">
                <a:solidFill>
                  <a:prstClr val="black"/>
                </a:solidFill>
              </a:rPr>
              <a:t>Christian Keller </a:t>
            </a:r>
            <a:r>
              <a:rPr lang="en-US" sz="1800" dirty="0">
                <a:solidFill>
                  <a:prstClr val="black"/>
                </a:solidFill>
              </a:rPr>
              <a:t>– Jordan Host Community Assessment Officer REACH </a:t>
            </a:r>
          </a:p>
          <a:p>
            <a:pPr marL="0" lvl="0" indent="0" algn="ctr">
              <a:lnSpc>
                <a:spcPct val="100000"/>
              </a:lnSpc>
              <a:spcBef>
                <a:spcPts val="0"/>
              </a:spcBef>
              <a:buNone/>
            </a:pPr>
            <a:r>
              <a:rPr lang="en-US" sz="1800" dirty="0">
                <a:solidFill>
                  <a:srgbClr val="1F497D"/>
                </a:solidFill>
                <a:hlinkClick r:id="rId3"/>
              </a:rPr>
              <a:t>christian.keller@reach-initiative.org</a:t>
            </a:r>
            <a:endParaRPr lang="en-US" sz="1800" dirty="0">
              <a:solidFill>
                <a:srgbClr val="1F497D"/>
              </a:solidFill>
            </a:endParaRPr>
          </a:p>
          <a:p>
            <a:pPr marL="0" lvl="0" indent="0" algn="ctr">
              <a:lnSpc>
                <a:spcPct val="100000"/>
              </a:lnSpc>
              <a:spcBef>
                <a:spcPts val="0"/>
              </a:spcBef>
              <a:buNone/>
            </a:pPr>
            <a:endParaRPr lang="en-US" sz="1800" b="1" dirty="0">
              <a:solidFill>
                <a:prstClr val="black"/>
              </a:solidFill>
            </a:endParaRPr>
          </a:p>
          <a:p>
            <a:pPr marL="0" lvl="0" indent="0" algn="ctr">
              <a:lnSpc>
                <a:spcPct val="100000"/>
              </a:lnSpc>
              <a:spcBef>
                <a:spcPts val="0"/>
              </a:spcBef>
              <a:buNone/>
            </a:pPr>
            <a:r>
              <a:rPr lang="en-US" sz="1800" b="1" dirty="0">
                <a:solidFill>
                  <a:prstClr val="black"/>
                </a:solidFill>
              </a:rPr>
              <a:t>Samuel Brett </a:t>
            </a:r>
            <a:r>
              <a:rPr lang="en-US" sz="1800" dirty="0">
                <a:solidFill>
                  <a:prstClr val="black"/>
                </a:solidFill>
              </a:rPr>
              <a:t>– Jordan Country Focal Point REACH</a:t>
            </a:r>
          </a:p>
          <a:p>
            <a:pPr marL="0" lvl="0" indent="0" algn="ctr">
              <a:lnSpc>
                <a:spcPct val="100000"/>
              </a:lnSpc>
              <a:spcBef>
                <a:spcPts val="0"/>
              </a:spcBef>
              <a:buNone/>
            </a:pPr>
            <a:r>
              <a:rPr lang="en-US" sz="1800" dirty="0">
                <a:solidFill>
                  <a:srgbClr val="1F497D"/>
                </a:solidFill>
                <a:hlinkClick r:id="rId4"/>
              </a:rPr>
              <a:t>samuel.brett@reach-initiative.org</a:t>
            </a:r>
            <a:endParaRPr lang="en-US" sz="1800" dirty="0">
              <a:solidFill>
                <a:srgbClr val="1F497D"/>
              </a:solidFill>
            </a:endParaRPr>
          </a:p>
          <a:p>
            <a:pPr marL="0" lvl="0" indent="0" algn="ctr">
              <a:lnSpc>
                <a:spcPct val="100000"/>
              </a:lnSpc>
              <a:spcBef>
                <a:spcPts val="0"/>
              </a:spcBef>
              <a:buNone/>
            </a:pPr>
            <a:r>
              <a:rPr lang="en-US" sz="1800" dirty="0">
                <a:solidFill>
                  <a:srgbClr val="1F497D"/>
                </a:solidFill>
              </a:rPr>
              <a:t> </a:t>
            </a:r>
          </a:p>
          <a:p>
            <a:pPr marL="636588" lvl="0" indent="0" algn="ctr">
              <a:lnSpc>
                <a:spcPct val="100000"/>
              </a:lnSpc>
              <a:spcBef>
                <a:spcPts val="0"/>
              </a:spcBef>
              <a:buNone/>
            </a:pPr>
            <a:r>
              <a:rPr lang="en-US" sz="1800" dirty="0">
                <a:solidFill>
                  <a:srgbClr val="1F497D"/>
                </a:solidFill>
              </a:rPr>
              <a:t> </a:t>
            </a:r>
            <a:endParaRPr lang="en-US" sz="1800" dirty="0">
              <a:solidFill>
                <a:prstClr val="black"/>
              </a:solidFill>
            </a:endParaRPr>
          </a:p>
          <a:p>
            <a:pPr marL="0" indent="0">
              <a:buNone/>
            </a:pPr>
            <a:endParaRPr lang="en-GB" dirty="0"/>
          </a:p>
        </p:txBody>
      </p:sp>
      <p:sp>
        <p:nvSpPr>
          <p:cNvPr id="2" name="Slide Number Placeholder 1"/>
          <p:cNvSpPr>
            <a:spLocks noGrp="1"/>
          </p:cNvSpPr>
          <p:nvPr>
            <p:ph type="sldNum" sz="quarter" idx="12"/>
          </p:nvPr>
        </p:nvSpPr>
        <p:spPr/>
        <p:txBody>
          <a:bodyPr/>
          <a:lstStyle/>
          <a:p>
            <a:fld id="{A0B597C5-57A4-4630-9CD6-6A1B29E71FFD}"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269965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goal &amp; objectives</a:t>
            </a:r>
          </a:p>
        </p:txBody>
      </p:sp>
      <p:sp>
        <p:nvSpPr>
          <p:cNvPr id="9" name="TextBox 8"/>
          <p:cNvSpPr txBox="1"/>
          <p:nvPr/>
        </p:nvSpPr>
        <p:spPr>
          <a:xfrm>
            <a:off x="8519160" y="548640"/>
            <a:ext cx="184731" cy="369332"/>
          </a:xfrm>
          <a:prstGeom prst="rect">
            <a:avLst/>
          </a:prstGeom>
          <a:noFill/>
        </p:spPr>
        <p:txBody>
          <a:bodyPr wrap="none" rtlCol="0">
            <a:spAutoFit/>
          </a:bodyPr>
          <a:lstStyle/>
          <a:p>
            <a:endParaRPr lang="en-GB" dirty="0">
              <a:solidFill>
                <a:prstClr val="black"/>
              </a:solidFill>
            </a:endParaRPr>
          </a:p>
        </p:txBody>
      </p:sp>
      <p:sp>
        <p:nvSpPr>
          <p:cNvPr id="4" name="TextBox 3"/>
          <p:cNvSpPr txBox="1"/>
          <p:nvPr/>
        </p:nvSpPr>
        <p:spPr>
          <a:xfrm>
            <a:off x="834330" y="4248077"/>
            <a:ext cx="7501950" cy="1015663"/>
          </a:xfrm>
          <a:prstGeom prst="rect">
            <a:avLst/>
          </a:prstGeom>
          <a:solidFill>
            <a:srgbClr val="58585A"/>
          </a:solidFill>
        </p:spPr>
        <p:txBody>
          <a:bodyPr wrap="square" rtlCol="0">
            <a:spAutoFit/>
          </a:bodyPr>
          <a:lstStyle/>
          <a:p>
            <a:pPr algn="ctr"/>
            <a:r>
              <a:rPr lang="en-GB" sz="2000" dirty="0">
                <a:solidFill>
                  <a:schemeClr val="bg1"/>
                </a:solidFill>
                <a:latin typeface="Arial Narrow" panose="020B0606020202030204" pitchFamily="34" charset="0"/>
              </a:rPr>
              <a:t>Promote gender equality through informing improvements in and better targeting of service delivery at municipal and governorate level in Irbid and Zarqa</a:t>
            </a:r>
          </a:p>
        </p:txBody>
      </p:sp>
      <p:sp>
        <p:nvSpPr>
          <p:cNvPr id="7" name="TextBox 6"/>
          <p:cNvSpPr txBox="1"/>
          <p:nvPr/>
        </p:nvSpPr>
        <p:spPr>
          <a:xfrm rot="16200000">
            <a:off x="126443" y="4555856"/>
            <a:ext cx="1015661" cy="400108"/>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GOAL</a:t>
            </a:r>
          </a:p>
        </p:txBody>
      </p:sp>
      <p:sp>
        <p:nvSpPr>
          <p:cNvPr id="8" name="TextBox 7"/>
          <p:cNvSpPr txBox="1"/>
          <p:nvPr/>
        </p:nvSpPr>
        <p:spPr>
          <a:xfrm>
            <a:off x="834330" y="1778280"/>
            <a:ext cx="2198430" cy="1631216"/>
          </a:xfrm>
          <a:prstGeom prst="rect">
            <a:avLst/>
          </a:prstGeom>
          <a:solidFill>
            <a:srgbClr val="CDCDCD"/>
          </a:solidFill>
        </p:spPr>
        <p:txBody>
          <a:bodyPr wrap="square" rtlCol="0">
            <a:spAutoFit/>
          </a:bodyPr>
          <a:lstStyle/>
          <a:p>
            <a:pPr algn="ctr"/>
            <a:r>
              <a:rPr lang="en-US" sz="2000" dirty="0">
                <a:latin typeface="Arial Narrow" panose="020B0606020202030204" pitchFamily="34" charset="0"/>
              </a:rPr>
              <a:t>Identify challenges women face in accessing particular services in their communities</a:t>
            </a:r>
            <a:endParaRPr lang="en-GB" sz="1000" dirty="0">
              <a:latin typeface="Arial Narrow" panose="020B0606020202030204" pitchFamily="34" charset="0"/>
            </a:endParaRPr>
          </a:p>
        </p:txBody>
      </p:sp>
      <p:sp>
        <p:nvSpPr>
          <p:cNvPr id="10" name="TextBox 9"/>
          <p:cNvSpPr txBox="1"/>
          <p:nvPr/>
        </p:nvSpPr>
        <p:spPr>
          <a:xfrm>
            <a:off x="3486088" y="1778280"/>
            <a:ext cx="2198431" cy="1631216"/>
          </a:xfrm>
          <a:prstGeom prst="rect">
            <a:avLst/>
          </a:prstGeom>
          <a:solidFill>
            <a:srgbClr val="CDCDCD"/>
          </a:solidFill>
        </p:spPr>
        <p:txBody>
          <a:bodyPr wrap="square" rtlCol="0">
            <a:spAutoFit/>
          </a:bodyPr>
          <a:lstStyle/>
          <a:p>
            <a:pPr algn="ctr"/>
            <a:endParaRPr lang="en-US" sz="1000" dirty="0">
              <a:latin typeface="Arial Narrow" panose="020B0606020202030204" pitchFamily="34" charset="0"/>
            </a:endParaRPr>
          </a:p>
          <a:p>
            <a:pPr algn="ctr"/>
            <a:r>
              <a:rPr lang="en-US" sz="2000" dirty="0">
                <a:latin typeface="Arial Narrow" panose="020B0606020202030204" pitchFamily="34" charset="0"/>
              </a:rPr>
              <a:t>Identify the services and types of public spaces most affected by these challenges</a:t>
            </a:r>
          </a:p>
          <a:p>
            <a:pPr algn="ctr"/>
            <a:endParaRPr lang="en-US" sz="1000" dirty="0">
              <a:latin typeface="Arial Narrow" panose="020B0606020202030204" pitchFamily="34" charset="0"/>
            </a:endParaRPr>
          </a:p>
        </p:txBody>
      </p:sp>
      <p:sp>
        <p:nvSpPr>
          <p:cNvPr id="12" name="TextBox 11"/>
          <p:cNvSpPr txBox="1"/>
          <p:nvPr/>
        </p:nvSpPr>
        <p:spPr>
          <a:xfrm>
            <a:off x="6137848" y="1778280"/>
            <a:ext cx="2198431" cy="1631216"/>
          </a:xfrm>
          <a:prstGeom prst="rect">
            <a:avLst/>
          </a:prstGeom>
          <a:solidFill>
            <a:srgbClr val="CDCDCD"/>
          </a:solidFill>
        </p:spPr>
        <p:txBody>
          <a:bodyPr wrap="square" rtlCol="0">
            <a:spAutoFit/>
          </a:bodyPr>
          <a:lstStyle/>
          <a:p>
            <a:pPr algn="ctr"/>
            <a:endParaRPr lang="en-GB" sz="1000" dirty="0">
              <a:latin typeface="Arial Narrow" panose="020B0606020202030204" pitchFamily="34" charset="0"/>
            </a:endParaRPr>
          </a:p>
          <a:p>
            <a:pPr algn="ctr"/>
            <a:r>
              <a:rPr lang="en-GB" sz="2000" dirty="0">
                <a:latin typeface="Arial Narrow" panose="020B0606020202030204" pitchFamily="34" charset="0"/>
              </a:rPr>
              <a:t>Explore conditions that might alleviate obstacles to women’s access to services</a:t>
            </a:r>
          </a:p>
          <a:p>
            <a:pPr algn="ctr"/>
            <a:endParaRPr lang="en-GB" sz="1000" dirty="0">
              <a:latin typeface="Arial Narrow" panose="020B0606020202030204" pitchFamily="34" charset="0"/>
            </a:endParaRPr>
          </a:p>
        </p:txBody>
      </p:sp>
      <p:sp>
        <p:nvSpPr>
          <p:cNvPr id="14" name="TextBox 13"/>
          <p:cNvSpPr txBox="1"/>
          <p:nvPr/>
        </p:nvSpPr>
        <p:spPr>
          <a:xfrm rot="16200000">
            <a:off x="-181334" y="2393833"/>
            <a:ext cx="1631216" cy="400109"/>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OBJECTIVES</a:t>
            </a:r>
          </a:p>
        </p:txBody>
      </p:sp>
      <p:sp>
        <p:nvSpPr>
          <p:cNvPr id="15" name="TextBox 14"/>
          <p:cNvSpPr txBox="1"/>
          <p:nvPr/>
        </p:nvSpPr>
        <p:spPr>
          <a:xfrm rot="5400000">
            <a:off x="8012257" y="4555855"/>
            <a:ext cx="1015660" cy="400110"/>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GOAL</a:t>
            </a:r>
          </a:p>
        </p:txBody>
      </p:sp>
      <p:sp>
        <p:nvSpPr>
          <p:cNvPr id="16" name="TextBox 15"/>
          <p:cNvSpPr txBox="1"/>
          <p:nvPr/>
        </p:nvSpPr>
        <p:spPr>
          <a:xfrm rot="5400000">
            <a:off x="7720727" y="2393834"/>
            <a:ext cx="1631216" cy="400108"/>
          </a:xfrm>
          <a:prstGeom prst="rect">
            <a:avLst/>
          </a:prstGeom>
          <a:solidFill>
            <a:srgbClr val="EE5859"/>
          </a:solidFill>
        </p:spPr>
        <p:txBody>
          <a:bodyPr wrap="square" rtlCol="0">
            <a:spAutoFit/>
          </a:bodyPr>
          <a:lstStyle/>
          <a:p>
            <a:pPr algn="ctr"/>
            <a:r>
              <a:rPr lang="en-GB" sz="2000" b="1" dirty="0">
                <a:solidFill>
                  <a:schemeClr val="bg1"/>
                </a:solidFill>
                <a:latin typeface="Arial Narrow" panose="020B0606020202030204" pitchFamily="34" charset="0"/>
              </a:rPr>
              <a:t>OBJECTIVES</a:t>
            </a:r>
          </a:p>
        </p:txBody>
      </p:sp>
      <p:sp>
        <p:nvSpPr>
          <p:cNvPr id="17" name="Down Arrow 16"/>
          <p:cNvSpPr/>
          <p:nvPr/>
        </p:nvSpPr>
        <p:spPr>
          <a:xfrm>
            <a:off x="1584755" y="3555767"/>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a:off x="4236513" y="3555766"/>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own Arrow 20"/>
          <p:cNvSpPr/>
          <p:nvPr/>
        </p:nvSpPr>
        <p:spPr>
          <a:xfrm>
            <a:off x="6888271" y="3555766"/>
            <a:ext cx="697582" cy="546041"/>
          </a:xfrm>
          <a:prstGeom prst="downArrow">
            <a:avLst/>
          </a:prstGeom>
          <a:solidFill>
            <a:srgbClr val="F6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36249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Methodology</a:t>
            </a:r>
          </a:p>
        </p:txBody>
      </p:sp>
      <p:graphicFrame>
        <p:nvGraphicFramePr>
          <p:cNvPr id="3" name="Diagram 2"/>
          <p:cNvGraphicFramePr/>
          <p:nvPr>
            <p:extLst>
              <p:ext uri="{D42A27DB-BD31-4B8C-83A1-F6EECF244321}">
                <p14:modId xmlns:p14="http://schemas.microsoft.com/office/powerpoint/2010/main" val="1470058370"/>
              </p:ext>
            </p:extLst>
          </p:nvPr>
        </p:nvGraphicFramePr>
        <p:xfrm>
          <a:off x="425302" y="1212112"/>
          <a:ext cx="8548578" cy="4933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a:spLocks noGrp="1"/>
          </p:cNvSpPr>
          <p:nvPr>
            <p:ph idx="1"/>
          </p:nvPr>
        </p:nvSpPr>
        <p:spPr>
          <a:xfrm>
            <a:off x="1935126" y="1400903"/>
            <a:ext cx="6826102" cy="1006076"/>
          </a:xfrm>
        </p:spPr>
        <p:txBody>
          <a:bodyPr>
            <a:normAutofit/>
          </a:bodyPr>
          <a:lstStyle/>
          <a:p>
            <a:pPr marL="276225" indent="-276225" algn="just"/>
            <a:r>
              <a:rPr lang="en-US" sz="2000" b="1" dirty="0"/>
              <a:t>Identify reported factors impacting women's and girls' access to services </a:t>
            </a:r>
            <a:r>
              <a:rPr lang="en-US" sz="2000" dirty="0"/>
              <a:t>in Jordan and globally.</a:t>
            </a:r>
          </a:p>
        </p:txBody>
      </p:sp>
      <p:sp>
        <p:nvSpPr>
          <p:cNvPr id="5" name="Content Placeholder 2"/>
          <p:cNvSpPr txBox="1">
            <a:spLocks/>
          </p:cNvSpPr>
          <p:nvPr/>
        </p:nvSpPr>
        <p:spPr>
          <a:xfrm>
            <a:off x="2211572" y="2759011"/>
            <a:ext cx="6124970" cy="1006076"/>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225" indent="-276225" algn="just"/>
            <a:endParaRPr lang="en-US" sz="2000" dirty="0"/>
          </a:p>
        </p:txBody>
      </p:sp>
      <p:sp>
        <p:nvSpPr>
          <p:cNvPr id="6" name="Content Placeholder 2"/>
          <p:cNvSpPr txBox="1">
            <a:spLocks/>
          </p:cNvSpPr>
          <p:nvPr/>
        </p:nvSpPr>
        <p:spPr>
          <a:xfrm>
            <a:off x="1935126" y="2892360"/>
            <a:ext cx="6826102" cy="1727930"/>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225" indent="-276225" algn="just"/>
            <a:r>
              <a:rPr lang="en-US" sz="2000" dirty="0"/>
              <a:t>Identify </a:t>
            </a:r>
            <a:r>
              <a:rPr lang="en-US" sz="2000" b="1" dirty="0"/>
              <a:t>types of challenges, services affected </a:t>
            </a:r>
            <a:r>
              <a:rPr lang="en-US" sz="2000" dirty="0"/>
              <a:t>by these challenges and </a:t>
            </a:r>
            <a:r>
              <a:rPr lang="en-US" sz="2000" b="1" dirty="0"/>
              <a:t>ways and conditions to address </a:t>
            </a:r>
            <a:r>
              <a:rPr lang="en-US" sz="2000" dirty="0"/>
              <a:t>them</a:t>
            </a:r>
          </a:p>
          <a:p>
            <a:pPr marL="615950" lvl="1" indent="-190500" algn="just">
              <a:tabLst>
                <a:tab pos="531813" algn="l"/>
              </a:tabLst>
            </a:pPr>
            <a:r>
              <a:rPr lang="en-US" sz="1800" dirty="0"/>
              <a:t>18 FGDs (9 in Zarqa, 9 in Irbid, evenly split between sexes, nationalities and urban-rural)</a:t>
            </a:r>
          </a:p>
        </p:txBody>
      </p:sp>
      <p:sp>
        <p:nvSpPr>
          <p:cNvPr id="7" name="Content Placeholder 2"/>
          <p:cNvSpPr txBox="1">
            <a:spLocks/>
          </p:cNvSpPr>
          <p:nvPr/>
        </p:nvSpPr>
        <p:spPr>
          <a:xfrm>
            <a:off x="1935126" y="4486940"/>
            <a:ext cx="6826102" cy="1727930"/>
          </a:xfrm>
          <a:prstGeom prst="rect">
            <a:avLst/>
          </a:prstGeom>
        </p:spPr>
        <p:txBody>
          <a:bodyPr vert="horz" lIns="91440" tIns="45720" rIns="91440" bIns="45720" rtlCol="0">
            <a:normAutofit lnSpcReduction="10000"/>
          </a:bodyPr>
          <a:lstStyle>
            <a:lvl1pPr marL="514350" indent="-514350" algn="l" defTabSz="914400" rtl="0" eaLnBrk="1" latinLnBrk="0" hangingPunct="1">
              <a:lnSpc>
                <a:spcPct val="90000"/>
              </a:lnSpc>
              <a:spcBef>
                <a:spcPts val="1000"/>
              </a:spcBef>
              <a:buFont typeface="Arial Narrow" panose="020B060602020203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6225" indent="-276225" algn="just"/>
            <a:r>
              <a:rPr lang="en-US" sz="2000" dirty="0"/>
              <a:t>Measure </a:t>
            </a:r>
            <a:r>
              <a:rPr lang="en-US" sz="2000" b="1" dirty="0"/>
              <a:t>prevalence of identified access challenges </a:t>
            </a:r>
            <a:r>
              <a:rPr lang="en-US" sz="2000" dirty="0"/>
              <a:t>through </a:t>
            </a:r>
            <a:r>
              <a:rPr lang="en-US" sz="2000" b="1" dirty="0"/>
              <a:t>individual perception survey</a:t>
            </a:r>
          </a:p>
          <a:p>
            <a:pPr marL="615950" lvl="1" indent="-190500" algn="just">
              <a:tabLst>
                <a:tab pos="531813" algn="l"/>
              </a:tabLst>
            </a:pPr>
            <a:r>
              <a:rPr lang="en-US" sz="1800" dirty="0"/>
              <a:t>Conducted in all municipalities in Irbid and Zarqa</a:t>
            </a:r>
          </a:p>
          <a:p>
            <a:pPr marL="615950" lvl="1" indent="-190500" algn="just">
              <a:tabLst>
                <a:tab pos="531813" algn="l"/>
              </a:tabLst>
            </a:pPr>
            <a:r>
              <a:rPr lang="en-US" sz="1800" dirty="0"/>
              <a:t>1,738 interviews in total, 68-72 per municipality, 50% women – 50% men</a:t>
            </a:r>
          </a:p>
          <a:p>
            <a:pPr marL="615950" lvl="1" indent="-190500" algn="just">
              <a:tabLst>
                <a:tab pos="531813" algn="l"/>
              </a:tabLst>
            </a:pPr>
            <a:r>
              <a:rPr lang="en-US" sz="1800" dirty="0"/>
              <a:t>90% level of confidence and 10% margin of error at the municipal level</a:t>
            </a:r>
          </a:p>
          <a:p>
            <a:pPr marL="615950" lvl="1" indent="-190500" algn="just">
              <a:tabLst>
                <a:tab pos="531813" algn="l"/>
              </a:tabLst>
            </a:pPr>
            <a:endParaRPr lang="en-US" sz="1800" dirty="0"/>
          </a:p>
        </p:txBody>
      </p:sp>
      <p:sp>
        <p:nvSpPr>
          <p:cNvPr id="8" name="Slide Number Placeholder 7"/>
          <p:cNvSpPr>
            <a:spLocks noGrp="1"/>
          </p:cNvSpPr>
          <p:nvPr>
            <p:ph type="sldNum" sz="quarter" idx="12"/>
          </p:nvPr>
        </p:nvSpPr>
        <p:spPr/>
        <p:txBody>
          <a:bodyPr/>
          <a:lstStyle/>
          <a:p>
            <a:fld id="{A0B597C5-57A4-4630-9CD6-6A1B29E71FF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62416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7" name="Content Placeholder 6"/>
          <p:cNvSpPr>
            <a:spLocks noGrp="1"/>
          </p:cNvSpPr>
          <p:nvPr>
            <p:ph idx="1"/>
          </p:nvPr>
        </p:nvSpPr>
        <p:spPr/>
        <p:txBody>
          <a:bodyPr/>
          <a:lstStyle/>
          <a:p>
            <a:endParaRPr lang="en-GB" dirty="0"/>
          </a:p>
        </p:txBody>
      </p:sp>
      <p:pic>
        <p:nvPicPr>
          <p:cNvPr id="8" name="Picture 7"/>
          <p:cNvPicPr>
            <a:picLocks noChangeAspect="1"/>
          </p:cNvPicPr>
          <p:nvPr/>
        </p:nvPicPr>
        <p:blipFill>
          <a:blip r:embed="rId3"/>
          <a:stretch>
            <a:fillRect/>
          </a:stretch>
        </p:blipFill>
        <p:spPr>
          <a:xfrm>
            <a:off x="0" y="1"/>
            <a:ext cx="9144000" cy="6357256"/>
          </a:xfrm>
          <a:prstGeom prst="rect">
            <a:avLst/>
          </a:prstGeom>
        </p:spPr>
      </p:pic>
      <p:sp>
        <p:nvSpPr>
          <p:cNvPr id="3" name="TextBox 2"/>
          <p:cNvSpPr txBox="1"/>
          <p:nvPr/>
        </p:nvSpPr>
        <p:spPr>
          <a:xfrm>
            <a:off x="4787153" y="58368"/>
            <a:ext cx="4289612" cy="180000"/>
          </a:xfrm>
          <a:prstGeom prst="rect">
            <a:avLst/>
          </a:prstGeom>
          <a:solidFill>
            <a:schemeClr val="bg1"/>
          </a:solidFill>
        </p:spPr>
        <p:txBody>
          <a:bodyPr wrap="square" rtlCol="0">
            <a:spAutoFit/>
          </a:bodyPr>
          <a:lstStyle/>
          <a:p>
            <a:pPr algn="just"/>
            <a:r>
              <a:rPr lang="en-GB" sz="900" b="1" dirty="0">
                <a:latin typeface="Arial" panose="020B0604020202020204" pitchFamily="34" charset="0"/>
                <a:cs typeface="Arial" panose="020B0604020202020204" pitchFamily="34" charset="0"/>
              </a:rPr>
              <a:t>                          KHALID BIN ALWALEED MUNICIPALITY, IRBID Governorate</a:t>
            </a:r>
          </a:p>
        </p:txBody>
      </p:sp>
      <p:sp>
        <p:nvSpPr>
          <p:cNvPr id="4" name="TextBox 3"/>
          <p:cNvSpPr txBox="1"/>
          <p:nvPr/>
        </p:nvSpPr>
        <p:spPr>
          <a:xfrm>
            <a:off x="0" y="262668"/>
            <a:ext cx="2152650" cy="707886"/>
          </a:xfrm>
          <a:prstGeom prst="rect">
            <a:avLst/>
          </a:prstGeom>
          <a:solidFill>
            <a:srgbClr val="EE5858"/>
          </a:solidFill>
        </p:spPr>
        <p:txBody>
          <a:bodyPr wrap="square" rtlCol="0">
            <a:spAutoFit/>
          </a:bodyPr>
          <a:lstStyle/>
          <a:p>
            <a:r>
              <a:rPr lang="en-GB" sz="4000" dirty="0">
                <a:solidFill>
                  <a:schemeClr val="bg1"/>
                </a:solidFill>
                <a:latin typeface="Arial Narrow" panose="020B0606020202030204" pitchFamily="34" charset="0"/>
              </a:rPr>
              <a:t>Sampling</a:t>
            </a:r>
          </a:p>
        </p:txBody>
      </p:sp>
      <p:sp>
        <p:nvSpPr>
          <p:cNvPr id="5" name="Slide Number Placeholder 4"/>
          <p:cNvSpPr>
            <a:spLocks noGrp="1"/>
          </p:cNvSpPr>
          <p:nvPr>
            <p:ph type="sldNum" sz="quarter" idx="12"/>
          </p:nvPr>
        </p:nvSpPr>
        <p:spPr/>
        <p:txBody>
          <a:bodyPr/>
          <a:lstStyle/>
          <a:p>
            <a:fld id="{A0B597C5-57A4-4630-9CD6-6A1B29E71FF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03920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Municipality groupings: Irbid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059700"/>
              </p:ext>
            </p:extLst>
          </p:nvPr>
        </p:nvGraphicFramePr>
        <p:xfrm>
          <a:off x="806823" y="1237129"/>
          <a:ext cx="7530354" cy="4982680"/>
        </p:xfrm>
        <a:graphic>
          <a:graphicData uri="http://schemas.openxmlformats.org/drawingml/2006/table">
            <a:tbl>
              <a:tblPr/>
              <a:tblGrid>
                <a:gridCol w="504753">
                  <a:extLst>
                    <a:ext uri="{9D8B030D-6E8A-4147-A177-3AD203B41FA5}">
                      <a16:colId xmlns:a16="http://schemas.microsoft.com/office/drawing/2014/main" val="20000"/>
                    </a:ext>
                  </a:extLst>
                </a:gridCol>
                <a:gridCol w="3411160">
                  <a:extLst>
                    <a:ext uri="{9D8B030D-6E8A-4147-A177-3AD203B41FA5}">
                      <a16:colId xmlns:a16="http://schemas.microsoft.com/office/drawing/2014/main" val="20001"/>
                    </a:ext>
                  </a:extLst>
                </a:gridCol>
                <a:gridCol w="3614441">
                  <a:extLst>
                    <a:ext uri="{9D8B030D-6E8A-4147-A177-3AD203B41FA5}">
                      <a16:colId xmlns:a16="http://schemas.microsoft.com/office/drawing/2014/main" val="20002"/>
                    </a:ext>
                  </a:extLst>
                </a:gridCol>
              </a:tblGrid>
              <a:tr h="38879">
                <a:tc>
                  <a:txBody>
                    <a:bodyPr/>
                    <a:lstStyle/>
                    <a:p>
                      <a:pPr algn="l" fontAlgn="b"/>
                      <a:endParaRPr lang="en-GB" sz="1500" b="0" i="0" u="none" strike="noStrike" dirty="0">
                        <a:solidFill>
                          <a:srgbClr val="000000"/>
                        </a:solidFill>
                        <a:effectLst/>
                        <a:latin typeface="Arial Narrow" panose="020B0606020202030204" pitchFamily="34" charset="0"/>
                      </a:endParaRPr>
                    </a:p>
                  </a:txBody>
                  <a:tcPr marL="7583" marR="7583" marT="758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1" i="0" u="none" strike="noStrike" dirty="0">
                          <a:solidFill>
                            <a:srgbClr val="FFFFFF"/>
                          </a:solidFill>
                          <a:effectLst/>
                          <a:latin typeface="Arial Narrow" panose="020B0606020202030204" pitchFamily="34" charset="0"/>
                        </a:rPr>
                        <a:t>Municipality</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5858"/>
                    </a:solidFill>
                  </a:tcPr>
                </a:tc>
                <a:tc>
                  <a:txBody>
                    <a:bodyPr/>
                    <a:lstStyle/>
                    <a:p>
                      <a:pPr algn="ctr" fontAlgn="b"/>
                      <a:r>
                        <a:rPr lang="en-GB" sz="1600" b="1" i="0" u="none" strike="noStrike" dirty="0">
                          <a:solidFill>
                            <a:srgbClr val="FFFFFF"/>
                          </a:solidFill>
                          <a:effectLst/>
                          <a:latin typeface="Arial Narrow" panose="020B0606020202030204" pitchFamily="34" charset="0"/>
                        </a:rPr>
                        <a:t>Criteria</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5858"/>
                    </a:solidFill>
                  </a:tcPr>
                </a:tc>
                <a:extLst>
                  <a:ext uri="{0D108BD9-81ED-4DB2-BD59-A6C34878D82A}">
                    <a16:rowId xmlns:a16="http://schemas.microsoft.com/office/drawing/2014/main" val="10000"/>
                  </a:ext>
                </a:extLst>
              </a:tr>
              <a:tr h="237816">
                <a:tc rowSpan="18">
                  <a:txBody>
                    <a:bodyPr/>
                    <a:lstStyle/>
                    <a:p>
                      <a:pPr algn="ctr" fontAlgn="ctr"/>
                      <a:r>
                        <a:rPr lang="en-GB" sz="1600" b="1" i="0" u="none" strike="noStrike" dirty="0">
                          <a:solidFill>
                            <a:srgbClr val="FFFFFF"/>
                          </a:solidFill>
                          <a:effectLst/>
                          <a:latin typeface="Arial Narrow" panose="020B0606020202030204" pitchFamily="34" charset="0"/>
                        </a:rPr>
                        <a:t>IRBID</a:t>
                      </a:r>
                    </a:p>
                  </a:txBody>
                  <a:tcPr marL="7583" marR="7583" marT="7583"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8585A"/>
                    </a:solidFill>
                  </a:tcPr>
                </a:tc>
                <a:tc>
                  <a:txBody>
                    <a:bodyPr/>
                    <a:lstStyle/>
                    <a:p>
                      <a:pPr algn="l" fontAlgn="ctr"/>
                      <a:r>
                        <a:rPr lang="en-GB" sz="1500" b="1" i="0" u="none" strike="noStrike" dirty="0">
                          <a:solidFill>
                            <a:srgbClr val="000000"/>
                          </a:solidFill>
                          <a:effectLst/>
                          <a:latin typeface="Arial Narrow" panose="020B0606020202030204" pitchFamily="34" charset="0"/>
                        </a:rPr>
                        <a:t>  Ramtha</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t"/>
                      <a:r>
                        <a:rPr lang="en-GB" sz="1500" b="0" i="0" u="none" strike="noStrike" dirty="0">
                          <a:solidFill>
                            <a:srgbClr val="000000"/>
                          </a:solidFill>
                          <a:effectLst/>
                          <a:latin typeface="Arial Narrow" panose="020B0606020202030204" pitchFamily="34" charset="0"/>
                        </a:rPr>
                        <a:t>  a) similar population size </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1"/>
                  </a:ext>
                </a:extLst>
              </a:tr>
              <a:tr h="229491">
                <a:tc vMerge="1">
                  <a:txBody>
                    <a:bodyPr/>
                    <a:lstStyle/>
                    <a:p>
                      <a:endParaRPr lang="en-GB"/>
                    </a:p>
                  </a:txBody>
                  <a:tcPr/>
                </a:tc>
                <a:tc rowSpan="2">
                  <a:txBody>
                    <a:bodyPr/>
                    <a:lstStyle/>
                    <a:p>
                      <a:pPr algn="l" fontAlgn="t"/>
                      <a:r>
                        <a:rPr lang="en-GB" sz="1500" b="1" i="0" u="none" strike="noStrike" dirty="0">
                          <a:solidFill>
                            <a:srgbClr val="000000"/>
                          </a:solidFill>
                          <a:effectLst/>
                          <a:latin typeface="Arial Narrow" panose="020B0606020202030204" pitchFamily="34" charset="0"/>
                        </a:rPr>
                        <a:t>  Irbid</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t"/>
                      <a:r>
                        <a:rPr lang="en-GB" sz="1500" b="0" i="0" u="none" strike="noStrike" dirty="0">
                          <a:solidFill>
                            <a:srgbClr val="000000"/>
                          </a:solidFill>
                          <a:effectLst/>
                          <a:latin typeface="Arial Narrow" panose="020B0606020202030204" pitchFamily="34" charset="0"/>
                        </a:rPr>
                        <a:t>  b) urban municipalities</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002"/>
                  </a:ext>
                </a:extLst>
              </a:tr>
              <a:tr h="229491">
                <a:tc vMerge="1">
                  <a:txBody>
                    <a:bodyPr/>
                    <a:lstStyle/>
                    <a:p>
                      <a:endParaRPr lang="en-GB"/>
                    </a:p>
                  </a:txBody>
                  <a:tcPr/>
                </a:tc>
                <a:tc vMerge="1">
                  <a:txBody>
                    <a:bodyPr/>
                    <a:lstStyle/>
                    <a:p>
                      <a:endParaRPr lang="en-GB"/>
                    </a:p>
                  </a:txBody>
                  <a:tcPr/>
                </a:tc>
                <a:tc>
                  <a:txBody>
                    <a:bodyPr/>
                    <a:lstStyle/>
                    <a:p>
                      <a:pPr algn="l" fontAlgn="t"/>
                      <a:r>
                        <a:rPr lang="en-US" sz="1500" b="0" i="0" u="none" strike="noStrike" dirty="0">
                          <a:solidFill>
                            <a:srgbClr val="000000"/>
                          </a:solidFill>
                          <a:effectLst/>
                          <a:latin typeface="Arial Narrow" panose="020B0606020202030204" pitchFamily="34" charset="0"/>
                        </a:rPr>
                        <a:t>  c) hosting large number of refugees</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Shrhabeal Bin Hasnah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l" fontAlgn="t"/>
                      <a:r>
                        <a:rPr lang="en-GB" sz="1500" b="0" i="0" u="none" strike="noStrike" dirty="0">
                          <a:solidFill>
                            <a:srgbClr val="000000"/>
                          </a:solidFill>
                          <a:effectLst/>
                          <a:latin typeface="Arial Narrow" panose="020B0606020202030204" pitchFamily="34" charset="0"/>
                        </a:rPr>
                        <a:t>  a) similar geography (Jordan Valley) </a:t>
                      </a:r>
                      <a:br>
                        <a:rPr lang="en-GB" sz="1500" b="0" i="0" u="none" strike="noStrike" dirty="0">
                          <a:solidFill>
                            <a:srgbClr val="000000"/>
                          </a:solidFill>
                          <a:effectLst/>
                          <a:latin typeface="Arial Narrow" panose="020B0606020202030204" pitchFamily="34" charset="0"/>
                        </a:rPr>
                      </a:br>
                      <a:r>
                        <a:rPr lang="en-GB" sz="1500" b="0" i="0" u="none" strike="noStrike" dirty="0">
                          <a:solidFill>
                            <a:srgbClr val="000000"/>
                          </a:solidFill>
                          <a:effectLst/>
                          <a:latin typeface="Arial Narrow" panose="020B0606020202030204" pitchFamily="34" charset="0"/>
                        </a:rPr>
                        <a:t>  b) similar traditions </a:t>
                      </a:r>
                      <a:br>
                        <a:rPr lang="en-GB" sz="1500" b="0" i="0" u="none" strike="noStrike" dirty="0">
                          <a:solidFill>
                            <a:srgbClr val="000000"/>
                          </a:solidFill>
                          <a:effectLst/>
                          <a:latin typeface="Arial Narrow" panose="020B0606020202030204" pitchFamily="34" charset="0"/>
                        </a:rPr>
                      </a:br>
                      <a:r>
                        <a:rPr lang="en-GB" sz="1500" b="0" i="0" u="none" strike="noStrike" dirty="0">
                          <a:solidFill>
                            <a:srgbClr val="000000"/>
                          </a:solidFill>
                          <a:effectLst/>
                          <a:latin typeface="Arial Narrow" panose="020B0606020202030204" pitchFamily="34" charset="0"/>
                        </a:rPr>
                        <a:t>  c) similar population size</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Moath bin Jabal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10005"/>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Tabaqet Fahel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6"/>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Altaybah Aljdedah </a:t>
                      </a:r>
                    </a:p>
                  </a:txBody>
                  <a:tcPr marL="7583" marR="7583" marT="75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rowSpan="2">
                  <a:txBody>
                    <a:bodyPr/>
                    <a:lstStyle/>
                    <a:p>
                      <a:pPr algn="l" fontAlgn="t"/>
                      <a:r>
                        <a:rPr lang="en-GB" sz="1500" b="0" i="0" u="none" strike="noStrike" dirty="0">
                          <a:solidFill>
                            <a:srgbClr val="000000"/>
                          </a:solidFill>
                          <a:effectLst/>
                          <a:latin typeface="Arial Narrow" panose="020B0606020202030204" pitchFamily="34" charset="0"/>
                        </a:rPr>
                        <a:t>  a) similar geography (Jordan Valley) </a:t>
                      </a:r>
                      <a:br>
                        <a:rPr lang="en-GB" sz="1500" b="0" i="0" u="none" strike="noStrike" dirty="0">
                          <a:solidFill>
                            <a:srgbClr val="000000"/>
                          </a:solidFill>
                          <a:effectLst/>
                          <a:latin typeface="Arial Narrow" panose="020B0606020202030204" pitchFamily="34" charset="0"/>
                        </a:rPr>
                      </a:br>
                      <a:r>
                        <a:rPr lang="en-GB" sz="1500" b="0" i="0" u="none" strike="noStrike" dirty="0">
                          <a:solidFill>
                            <a:srgbClr val="000000"/>
                          </a:solidFill>
                          <a:effectLst/>
                          <a:latin typeface="Arial Narrow" panose="020B0606020202030204" pitchFamily="34" charset="0"/>
                        </a:rPr>
                        <a:t>  b) similar traditions </a:t>
                      </a:r>
                      <a:br>
                        <a:rPr lang="en-GB" sz="1500" b="0" i="0" u="none" strike="noStrike" dirty="0">
                          <a:solidFill>
                            <a:srgbClr val="000000"/>
                          </a:solidFill>
                          <a:effectLst/>
                          <a:latin typeface="Arial Narrow" panose="020B0606020202030204" pitchFamily="34" charset="0"/>
                        </a:rPr>
                      </a:br>
                      <a:r>
                        <a:rPr lang="en-GB" sz="1500" b="0" i="0" u="none" strike="noStrike" dirty="0">
                          <a:solidFill>
                            <a:srgbClr val="000000"/>
                          </a:solidFill>
                          <a:effectLst/>
                          <a:latin typeface="Arial Narrow" panose="020B0606020202030204" pitchFamily="34" charset="0"/>
                        </a:rPr>
                        <a:t>  c) similar population size </a:t>
                      </a:r>
                    </a:p>
                  </a:txBody>
                  <a:tcPr marL="7583" marR="7583" marT="758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45206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Khalid Bin Alwaleed </a:t>
                      </a:r>
                    </a:p>
                    <a:p>
                      <a:pPr algn="l" fontAlgn="b"/>
                      <a:r>
                        <a:rPr lang="en-GB" sz="1500" b="1" i="0" u="none" strike="noStrike" dirty="0">
                          <a:solidFill>
                            <a:srgbClr val="000000"/>
                          </a:solidFill>
                          <a:effectLst/>
                          <a:latin typeface="Arial Narrow" panose="020B0606020202030204" pitchFamily="34" charset="0"/>
                        </a:rPr>
                        <a:t>  Al Wasatyah </a:t>
                      </a:r>
                    </a:p>
                  </a:txBody>
                  <a:tcPr marL="7583" marR="7583" marT="75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pPr algn="l" fontAlgn="t"/>
                      <a:endParaRPr lang="en-GB" sz="1400" b="0" i="0" u="none" strike="noStrike" dirty="0">
                        <a:solidFill>
                          <a:srgbClr val="000000"/>
                        </a:solidFill>
                        <a:effectLst/>
                        <a:latin typeface="Arial Narrow" panose="020B0606020202030204" pitchFamily="34" charset="0"/>
                      </a:endParaRPr>
                    </a:p>
                  </a:txBody>
                  <a:tcPr marL="7583" marR="7583" marT="758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29491">
                <a:tc vMerge="1">
                  <a:txBody>
                    <a:bodyPr/>
                    <a:lstStyle/>
                    <a:p>
                      <a:endParaRPr lang="en-GB" sz="1600" dirty="0"/>
                    </a:p>
                  </a:txBody>
                  <a:tcPr marL="7583" marR="7583" marT="7583"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585A"/>
                    </a:solidFill>
                  </a:tcPr>
                </a:tc>
                <a:tc>
                  <a:txBody>
                    <a:bodyPr/>
                    <a:lstStyle/>
                    <a:p>
                      <a:pPr algn="l" fontAlgn="b"/>
                      <a:r>
                        <a:rPr lang="en-GB" sz="1500" b="1" i="0" u="none" strike="noStrike" dirty="0">
                          <a:solidFill>
                            <a:srgbClr val="000000"/>
                          </a:solidFill>
                          <a:effectLst/>
                          <a:latin typeface="Arial Narrow" panose="020B0606020202030204" pitchFamily="34" charset="0"/>
                        </a:rPr>
                        <a:t>  Al Saro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rowSpan="3">
                  <a:txBody>
                    <a:bodyPr/>
                    <a:lstStyle/>
                    <a:p>
                      <a:pPr algn="l" fontAlgn="ctr"/>
                      <a:r>
                        <a:rPr lang="en-US" sz="1500" b="0" i="0" u="none" strike="noStrike" dirty="0">
                          <a:solidFill>
                            <a:srgbClr val="000000"/>
                          </a:solidFill>
                          <a:effectLst/>
                          <a:latin typeface="Arial Narrow" panose="020B0606020202030204" pitchFamily="34" charset="0"/>
                        </a:rPr>
                        <a:t>  a) similar traditions, cultures</a:t>
                      </a:r>
                      <a:br>
                        <a:rPr lang="en-US" sz="1500" b="0" i="0" u="none" strike="noStrike" dirty="0">
                          <a:solidFill>
                            <a:srgbClr val="000000"/>
                          </a:solidFill>
                          <a:effectLst/>
                          <a:latin typeface="Arial Narrow" panose="020B0606020202030204" pitchFamily="34" charset="0"/>
                        </a:rPr>
                      </a:br>
                      <a:r>
                        <a:rPr lang="en-US" sz="1500" b="0" i="0" u="none" strike="noStrike" dirty="0">
                          <a:solidFill>
                            <a:srgbClr val="000000"/>
                          </a:solidFill>
                          <a:effectLst/>
                          <a:latin typeface="Arial Narrow" panose="020B0606020202030204" pitchFamily="34" charset="0"/>
                        </a:rPr>
                        <a:t>  b) proximity to the Syrian border</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Al Kfarat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10010"/>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Al Shoulah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11"/>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Borqosh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rowSpan="2">
                  <a:txBody>
                    <a:bodyPr/>
                    <a:lstStyle/>
                    <a:p>
                      <a:pPr algn="l" fontAlgn="t"/>
                      <a:r>
                        <a:rPr lang="en-US" sz="1500" b="0" i="0" u="none" strike="noStrike" dirty="0">
                          <a:solidFill>
                            <a:srgbClr val="000000"/>
                          </a:solidFill>
                          <a:effectLst/>
                          <a:latin typeface="Arial Narrow" panose="020B0606020202030204" pitchFamily="34" charset="0"/>
                        </a:rPr>
                        <a:t>  a) similar population size</a:t>
                      </a:r>
                      <a:br>
                        <a:rPr lang="en-US" sz="1500" b="0" i="0" u="none" strike="noStrike" dirty="0">
                          <a:solidFill>
                            <a:srgbClr val="000000"/>
                          </a:solidFill>
                          <a:effectLst/>
                          <a:latin typeface="Arial Narrow" panose="020B0606020202030204" pitchFamily="34" charset="0"/>
                        </a:rPr>
                      </a:br>
                      <a:r>
                        <a:rPr lang="en-US" sz="1500" b="0" i="0" u="none" strike="noStrike" dirty="0">
                          <a:solidFill>
                            <a:srgbClr val="000000"/>
                          </a:solidFill>
                          <a:effectLst/>
                          <a:latin typeface="Arial Narrow" panose="020B0606020202030204" pitchFamily="34" charset="0"/>
                        </a:rPr>
                        <a:t>  b) proximity to Irbid city</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Al Mazar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GB"/>
                    </a:p>
                  </a:txBody>
                  <a:tcPr/>
                </a:tc>
                <a:extLst>
                  <a:ext uri="{0D108BD9-81ED-4DB2-BD59-A6C34878D82A}">
                    <a16:rowId xmlns:a16="http://schemas.microsoft.com/office/drawing/2014/main" val="10013"/>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West Irbid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rowSpan="3">
                  <a:txBody>
                    <a:bodyPr/>
                    <a:lstStyle/>
                    <a:p>
                      <a:pPr algn="l" fontAlgn="t"/>
                      <a:r>
                        <a:rPr lang="en-US" sz="1500" b="0" i="0" u="none" strike="noStrike" dirty="0">
                          <a:solidFill>
                            <a:srgbClr val="000000"/>
                          </a:solidFill>
                          <a:effectLst/>
                          <a:latin typeface="Arial Narrow" panose="020B0606020202030204" pitchFamily="34" charset="0"/>
                        </a:rPr>
                        <a:t>  a) similar geography (mountainous) </a:t>
                      </a:r>
                    </a:p>
                    <a:p>
                      <a:pPr algn="l" fontAlgn="t"/>
                      <a:r>
                        <a:rPr lang="en-US" sz="1500" b="0" i="0" u="none" strike="noStrike" baseline="0" dirty="0">
                          <a:solidFill>
                            <a:srgbClr val="000000"/>
                          </a:solidFill>
                          <a:effectLst/>
                          <a:latin typeface="Arial Narrow" panose="020B0606020202030204" pitchFamily="34" charset="0"/>
                        </a:rPr>
                        <a:t>  b</a:t>
                      </a:r>
                      <a:r>
                        <a:rPr lang="en-US" sz="1500" b="0" i="0" u="none" strike="noStrike" dirty="0">
                          <a:solidFill>
                            <a:srgbClr val="000000"/>
                          </a:solidFill>
                          <a:effectLst/>
                          <a:latin typeface="Arial Narrow" panose="020B0606020202030204" pitchFamily="34" charset="0"/>
                        </a:rPr>
                        <a:t>) similar livelihoods activities</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Dair Abi Said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GB"/>
                    </a:p>
                  </a:txBody>
                  <a:tcPr/>
                </a:tc>
                <a:extLst>
                  <a:ext uri="{0D108BD9-81ED-4DB2-BD59-A6C34878D82A}">
                    <a16:rowId xmlns:a16="http://schemas.microsoft.com/office/drawing/2014/main" val="10015"/>
                  </a:ext>
                </a:extLst>
              </a:tr>
              <a:tr h="229491">
                <a:tc vMerge="1">
                  <a:txBody>
                    <a:bodyPr/>
                    <a:lstStyle/>
                    <a:p>
                      <a:endParaRPr lang="en-GB"/>
                    </a:p>
                  </a:txBody>
                  <a:tcPr/>
                </a:tc>
                <a:tc>
                  <a:txBody>
                    <a:bodyPr/>
                    <a:lstStyle/>
                    <a:p>
                      <a:pPr algn="l" fontAlgn="b"/>
                      <a:r>
                        <a:rPr lang="en-GB" sz="1500" b="1" i="0" u="none" strike="noStrike" dirty="0">
                          <a:solidFill>
                            <a:srgbClr val="000000"/>
                          </a:solidFill>
                          <a:effectLst/>
                          <a:latin typeface="Arial Narrow" panose="020B0606020202030204" pitchFamily="34" charset="0"/>
                        </a:rPr>
                        <a:t>  Rabyet Al Korah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16"/>
                  </a:ext>
                </a:extLst>
              </a:tr>
              <a:tr h="452061">
                <a:tc vMerge="1">
                  <a:txBody>
                    <a:bodyPr/>
                    <a:lstStyle/>
                    <a:p>
                      <a:endParaRPr lang="en-GB"/>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500" b="1" i="0" u="none" strike="noStrike" dirty="0">
                          <a:solidFill>
                            <a:srgbClr val="000000"/>
                          </a:solidFill>
                          <a:effectLst/>
                          <a:latin typeface="Arial Narrow" panose="020B0606020202030204" pitchFamily="34" charset="0"/>
                        </a:rPr>
                        <a:t>  Al Yarmouk Al Jadedah  </a:t>
                      </a:r>
                    </a:p>
                    <a:p>
                      <a:pPr marL="0" marR="0" indent="0" algn="l" defTabSz="914400" rtl="0" eaLnBrk="1" fontAlgn="b" latinLnBrk="0" hangingPunct="1">
                        <a:lnSpc>
                          <a:spcPct val="100000"/>
                        </a:lnSpc>
                        <a:spcBef>
                          <a:spcPts val="0"/>
                        </a:spcBef>
                        <a:spcAft>
                          <a:spcPts val="0"/>
                        </a:spcAft>
                        <a:buClrTx/>
                        <a:buSzTx/>
                        <a:buFontTx/>
                        <a:buNone/>
                        <a:tabLst/>
                        <a:defRPr/>
                      </a:pPr>
                      <a:r>
                        <a:rPr lang="en-GB" sz="1500" b="1" i="0" u="none" strike="noStrike" dirty="0">
                          <a:solidFill>
                            <a:srgbClr val="000000"/>
                          </a:solidFill>
                          <a:effectLst/>
                          <a:latin typeface="Arial Narrow" panose="020B0606020202030204" pitchFamily="34" charset="0"/>
                        </a:rPr>
                        <a:t>  Sahel Horan </a:t>
                      </a:r>
                    </a:p>
                  </a:txBody>
                  <a:tcPr marL="7583" marR="7583" marT="75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rowSpan="2">
                  <a:txBody>
                    <a:bodyPr/>
                    <a:lstStyle/>
                    <a:p>
                      <a:pPr algn="l" fontAlgn="t"/>
                      <a:r>
                        <a:rPr lang="en-US" sz="1500" b="0" i="0" u="none" strike="noStrike" dirty="0">
                          <a:solidFill>
                            <a:srgbClr val="000000"/>
                          </a:solidFill>
                          <a:effectLst/>
                          <a:latin typeface="Arial Narrow" panose="020B0606020202030204" pitchFamily="34" charset="0"/>
                        </a:rPr>
                        <a:t>  a) similar traditions, cultures</a:t>
                      </a:r>
                      <a:br>
                        <a:rPr lang="en-US" sz="1500" b="0" i="0" u="none" strike="noStrike" dirty="0">
                          <a:solidFill>
                            <a:srgbClr val="000000"/>
                          </a:solidFill>
                          <a:effectLst/>
                          <a:latin typeface="Arial Narrow" panose="020B0606020202030204" pitchFamily="34" charset="0"/>
                        </a:rPr>
                      </a:br>
                      <a:r>
                        <a:rPr lang="en-US" sz="1500" b="0" i="0" u="none" strike="noStrike" dirty="0">
                          <a:solidFill>
                            <a:srgbClr val="000000"/>
                          </a:solidFill>
                          <a:effectLst/>
                          <a:latin typeface="Arial Narrow" panose="020B0606020202030204" pitchFamily="34" charset="0"/>
                        </a:rPr>
                        <a:t>  b) tribal connections  </a:t>
                      </a:r>
                      <a:br>
                        <a:rPr lang="en-US" sz="1500" b="0" i="0" u="none" strike="noStrike" dirty="0">
                          <a:solidFill>
                            <a:srgbClr val="000000"/>
                          </a:solidFill>
                          <a:effectLst/>
                          <a:latin typeface="Arial Narrow" panose="020B0606020202030204" pitchFamily="34" charset="0"/>
                        </a:rPr>
                      </a:br>
                      <a:r>
                        <a:rPr lang="en-US" sz="1500" b="0" i="0" u="none" strike="noStrike" dirty="0">
                          <a:solidFill>
                            <a:srgbClr val="000000"/>
                          </a:solidFill>
                          <a:effectLst/>
                          <a:latin typeface="Arial Narrow" panose="020B0606020202030204" pitchFamily="34" charset="0"/>
                        </a:rPr>
                        <a:t>  c) similar proximity to the Syrian borders</a:t>
                      </a:r>
                    </a:p>
                  </a:txBody>
                  <a:tcPr marL="7583" marR="7583" marT="758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7"/>
                  </a:ext>
                </a:extLst>
              </a:tr>
              <a:tr h="257313">
                <a:tc vMerge="1">
                  <a:txBody>
                    <a:bodyPr/>
                    <a:lstStyle/>
                    <a:p>
                      <a:endParaRPr lang="en-GB" sz="1600" dirty="0"/>
                    </a:p>
                  </a:txBody>
                  <a:tcPr marL="7583" marR="7583" marT="7583" marB="0" vert="vert27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585A"/>
                    </a:solidFill>
                  </a:tcPr>
                </a:tc>
                <a:tc>
                  <a:txBody>
                    <a:bodyPr/>
                    <a:lstStyle/>
                    <a:p>
                      <a:endParaRPr lang="en-GB" sz="1500" dirty="0"/>
                    </a:p>
                  </a:txBody>
                  <a:tcPr marL="7583" marR="7583" marT="75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lang="en-GB"/>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bl>
          </a:graphicData>
        </a:graphic>
      </p:graphicFrame>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68945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Municipality groupings: Zarqa</a:t>
            </a:r>
          </a:p>
        </p:txBody>
      </p:sp>
      <p:graphicFrame>
        <p:nvGraphicFramePr>
          <p:cNvPr id="4" name="Table 3"/>
          <p:cNvGraphicFramePr>
            <a:graphicFrameLocks noGrp="1"/>
          </p:cNvGraphicFramePr>
          <p:nvPr>
            <p:extLst>
              <p:ext uri="{D42A27DB-BD31-4B8C-83A1-F6EECF244321}">
                <p14:modId xmlns:p14="http://schemas.microsoft.com/office/powerpoint/2010/main" val="326939792"/>
              </p:ext>
            </p:extLst>
          </p:nvPr>
        </p:nvGraphicFramePr>
        <p:xfrm>
          <a:off x="510988" y="2282825"/>
          <a:ext cx="7974106" cy="2529544"/>
        </p:xfrm>
        <a:graphic>
          <a:graphicData uri="http://schemas.openxmlformats.org/drawingml/2006/table">
            <a:tbl>
              <a:tblPr/>
              <a:tblGrid>
                <a:gridCol w="677640">
                  <a:extLst>
                    <a:ext uri="{9D8B030D-6E8A-4147-A177-3AD203B41FA5}">
                      <a16:colId xmlns:a16="http://schemas.microsoft.com/office/drawing/2014/main" val="20000"/>
                    </a:ext>
                  </a:extLst>
                </a:gridCol>
                <a:gridCol w="3077635">
                  <a:extLst>
                    <a:ext uri="{9D8B030D-6E8A-4147-A177-3AD203B41FA5}">
                      <a16:colId xmlns:a16="http://schemas.microsoft.com/office/drawing/2014/main" val="20001"/>
                    </a:ext>
                  </a:extLst>
                </a:gridCol>
                <a:gridCol w="4218831">
                  <a:extLst>
                    <a:ext uri="{9D8B030D-6E8A-4147-A177-3AD203B41FA5}">
                      <a16:colId xmlns:a16="http://schemas.microsoft.com/office/drawing/2014/main" val="20002"/>
                    </a:ext>
                  </a:extLst>
                </a:gridCol>
              </a:tblGrid>
              <a:tr h="250250">
                <a:tc>
                  <a:txBody>
                    <a:bodyPr/>
                    <a:lstStyle/>
                    <a:p>
                      <a:pPr algn="ctr" fontAlgn="ctr"/>
                      <a:endParaRPr lang="en-GB" sz="1800" b="1" i="0" u="none" strike="noStrike" dirty="0">
                        <a:solidFill>
                          <a:schemeClr val="bg1"/>
                        </a:solidFill>
                        <a:effectLst/>
                        <a:latin typeface="Arial Narrow" panose="020B0606020202030204" pitchFamily="34" charset="0"/>
                      </a:endParaRPr>
                    </a:p>
                  </a:txBody>
                  <a:tcPr marL="7583" marR="7583" marT="7583" marB="0"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chemeClr val="bg1"/>
                          </a:solidFill>
                          <a:effectLst/>
                          <a:latin typeface="Arial Narrow" panose="020B0606020202030204" pitchFamily="34" charset="0"/>
                        </a:rPr>
                        <a:t>Municipalities</a:t>
                      </a:r>
                    </a:p>
                  </a:txBody>
                  <a:tcPr marL="7583" marR="7583" marT="758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5858"/>
                    </a:solidFill>
                  </a:tcPr>
                </a:tc>
                <a:tc>
                  <a:txBody>
                    <a:bodyPr/>
                    <a:lstStyle/>
                    <a:p>
                      <a:pPr algn="ctr" fontAlgn="t"/>
                      <a:r>
                        <a:rPr lang="en-US" sz="1800" b="1" i="0" u="none" strike="noStrike" dirty="0">
                          <a:solidFill>
                            <a:schemeClr val="bg1"/>
                          </a:solidFill>
                          <a:effectLst/>
                          <a:latin typeface="Arial Narrow" panose="020B0606020202030204" pitchFamily="34" charset="0"/>
                        </a:rPr>
                        <a:t>Criteria</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5858"/>
                    </a:solidFill>
                  </a:tcPr>
                </a:tc>
                <a:extLst>
                  <a:ext uri="{0D108BD9-81ED-4DB2-BD59-A6C34878D82A}">
                    <a16:rowId xmlns:a16="http://schemas.microsoft.com/office/drawing/2014/main" val="10000"/>
                  </a:ext>
                </a:extLst>
              </a:tr>
              <a:tr h="250250">
                <a:tc rowSpan="7">
                  <a:txBody>
                    <a:bodyPr/>
                    <a:lstStyle/>
                    <a:p>
                      <a:pPr algn="ctr" fontAlgn="ctr"/>
                      <a:r>
                        <a:rPr lang="en-GB" sz="1800" b="1" i="0" u="none" strike="noStrike" dirty="0">
                          <a:solidFill>
                            <a:srgbClr val="FFFFFF"/>
                          </a:solidFill>
                          <a:effectLst/>
                          <a:latin typeface="Arial Narrow" panose="020B0606020202030204" pitchFamily="34" charset="0"/>
                        </a:rPr>
                        <a:t>ZARQA</a:t>
                      </a:r>
                    </a:p>
                  </a:txBody>
                  <a:tcPr marL="7583" marR="7583" marT="75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8585A"/>
                    </a:solidFill>
                  </a:tcPr>
                </a:tc>
                <a:tc>
                  <a:txBody>
                    <a:bodyPr/>
                    <a:lstStyle/>
                    <a:p>
                      <a:pPr algn="l" fontAlgn="b"/>
                      <a:r>
                        <a:rPr lang="en-GB" sz="1800" b="1" i="0" u="none" strike="noStrike" dirty="0">
                          <a:solidFill>
                            <a:srgbClr val="000000"/>
                          </a:solidFill>
                          <a:effectLst/>
                          <a:latin typeface="Arial Narrow" panose="020B0606020202030204" pitchFamily="34" charset="0"/>
                        </a:rPr>
                        <a:t>  Al Hashemiah Al Jadeeda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rowSpan="2">
                  <a:txBody>
                    <a:bodyPr/>
                    <a:lstStyle/>
                    <a:p>
                      <a:pPr algn="l" fontAlgn="t"/>
                      <a:r>
                        <a:rPr lang="en-US" sz="1800" b="0" i="0" u="none" strike="noStrike" dirty="0">
                          <a:solidFill>
                            <a:srgbClr val="000000"/>
                          </a:solidFill>
                          <a:effectLst/>
                          <a:latin typeface="Arial Narrow" panose="020B0606020202030204" pitchFamily="34" charset="0"/>
                        </a:rPr>
                        <a:t>  a) similar geography and demographics</a:t>
                      </a:r>
                      <a:br>
                        <a:rPr lang="en-US" sz="1800" b="0" i="0" u="none" strike="noStrike" dirty="0">
                          <a:solidFill>
                            <a:srgbClr val="000000"/>
                          </a:solidFill>
                          <a:effectLst/>
                          <a:latin typeface="Arial Narrow" panose="020B0606020202030204" pitchFamily="34" charset="0"/>
                        </a:rPr>
                      </a:br>
                      <a:r>
                        <a:rPr lang="en-US" sz="1800" b="0" i="0" u="none" strike="noStrike" dirty="0">
                          <a:solidFill>
                            <a:srgbClr val="000000"/>
                          </a:solidFill>
                          <a:effectLst/>
                          <a:latin typeface="Arial Narrow" panose="020B0606020202030204" pitchFamily="34" charset="0"/>
                        </a:rPr>
                        <a:t>  b) similar traditions/cultures</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8917">
                <a:tc vMerge="1">
                  <a:txBody>
                    <a:bodyPr/>
                    <a:lstStyle/>
                    <a:p>
                      <a:endParaRPr lang="en-GB"/>
                    </a:p>
                  </a:txBody>
                  <a:tcPr/>
                </a:tc>
                <a:tc>
                  <a:txBody>
                    <a:bodyPr/>
                    <a:lstStyle/>
                    <a:p>
                      <a:pPr algn="l" fontAlgn="b"/>
                      <a:r>
                        <a:rPr lang="en-GB" sz="1800" b="1" i="0" u="none" strike="noStrike" dirty="0">
                          <a:solidFill>
                            <a:srgbClr val="000000"/>
                          </a:solidFill>
                          <a:effectLst/>
                          <a:latin typeface="Arial Narrow" panose="020B0606020202030204" pitchFamily="34" charset="0"/>
                        </a:rPr>
                        <a:t>  Berean Al Jadeeda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2"/>
                  </a:ext>
                </a:extLst>
              </a:tr>
              <a:tr h="128917">
                <a:tc vMerge="1">
                  <a:txBody>
                    <a:bodyPr/>
                    <a:lstStyle/>
                    <a:p>
                      <a:endParaRPr lang="en-GB"/>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Narrow" panose="020B0606020202030204" pitchFamily="34" charset="0"/>
                        </a:rPr>
                        <a:t>  Al Rusayfah </a:t>
                      </a:r>
                    </a:p>
                    <a:p>
                      <a:pPr marL="0" marR="0" indent="0" algn="l" defTabSz="914400" rtl="0" eaLnBrk="1" fontAlgn="b" latinLnBrk="0" hangingPunct="1">
                        <a:lnSpc>
                          <a:spcPct val="100000"/>
                        </a:lnSpc>
                        <a:spcBef>
                          <a:spcPts val="0"/>
                        </a:spcBef>
                        <a:spcAft>
                          <a:spcPts val="0"/>
                        </a:spcAft>
                        <a:buClrTx/>
                        <a:buSzTx/>
                        <a:buFontTx/>
                        <a:buNone/>
                        <a:tabLst/>
                        <a:defRPr/>
                      </a:pPr>
                      <a:r>
                        <a:rPr lang="en-GB" sz="1800" b="1" i="0" u="none" strike="noStrike" dirty="0">
                          <a:solidFill>
                            <a:srgbClr val="000000"/>
                          </a:solidFill>
                          <a:effectLst/>
                          <a:latin typeface="Arial Narrow" panose="020B0606020202030204" pitchFamily="34" charset="0"/>
                        </a:rPr>
                        <a:t>  Al Zarqa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rowSpan="2">
                  <a:txBody>
                    <a:bodyPr/>
                    <a:lstStyle/>
                    <a:p>
                      <a:pPr algn="l" fontAlgn="t"/>
                      <a:r>
                        <a:rPr lang="en-GB" sz="1800" b="0" i="0" u="none" strike="noStrike" dirty="0">
                          <a:solidFill>
                            <a:srgbClr val="000000"/>
                          </a:solidFill>
                          <a:effectLst/>
                          <a:latin typeface="Arial Narrow" panose="020B0606020202030204" pitchFamily="34" charset="0"/>
                        </a:rPr>
                        <a:t>  a) similar population size and demographics</a:t>
                      </a:r>
                      <a:br>
                        <a:rPr lang="en-GB" sz="1800" b="0" i="0" u="none" strike="noStrike" dirty="0">
                          <a:solidFill>
                            <a:srgbClr val="000000"/>
                          </a:solidFill>
                          <a:effectLst/>
                          <a:latin typeface="Arial Narrow" panose="020B0606020202030204" pitchFamily="34" charset="0"/>
                        </a:rPr>
                      </a:br>
                      <a:r>
                        <a:rPr lang="en-GB" sz="1800" b="0" i="0" u="none" strike="noStrike" dirty="0">
                          <a:solidFill>
                            <a:srgbClr val="000000"/>
                          </a:solidFill>
                          <a:effectLst/>
                          <a:latin typeface="Arial Narrow" panose="020B0606020202030204" pitchFamily="34" charset="0"/>
                        </a:rPr>
                        <a:t>  b) cultural similarities</a:t>
                      </a:r>
                      <a:br>
                        <a:rPr lang="en-GB" sz="1800" b="0" i="0" u="none" strike="noStrike" dirty="0">
                          <a:solidFill>
                            <a:srgbClr val="000000"/>
                          </a:solidFill>
                          <a:effectLst/>
                          <a:latin typeface="Arial Narrow" panose="020B0606020202030204" pitchFamily="34" charset="0"/>
                        </a:rPr>
                      </a:br>
                      <a:r>
                        <a:rPr lang="en-GB" sz="1800" b="0" i="0" u="none" strike="noStrike" dirty="0">
                          <a:solidFill>
                            <a:srgbClr val="000000"/>
                          </a:solidFill>
                          <a:effectLst/>
                          <a:latin typeface="Arial Narrow" panose="020B0606020202030204" pitchFamily="34" charset="0"/>
                        </a:rPr>
                        <a:t>  c) urban municipalities</a:t>
                      </a:r>
                    </a:p>
                  </a:txBody>
                  <a:tcPr marL="7583" marR="7583" marT="758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115145">
                <a:tc vMerge="1">
                  <a:txBody>
                    <a:bodyPr/>
                    <a:lstStyle/>
                    <a:p>
                      <a:endParaRPr lang="en-GB"/>
                    </a:p>
                  </a:txBody>
                  <a:tcPr/>
                </a:tc>
                <a:tc>
                  <a:txBody>
                    <a:bodyPr/>
                    <a:lstStyle/>
                    <a:p>
                      <a:pPr algn="l" fontAlgn="b"/>
                      <a:endParaRPr lang="en-GB" sz="1800" b="1" i="0" u="none" strike="noStrike" dirty="0">
                        <a:solidFill>
                          <a:srgbClr val="000000"/>
                        </a:solidFill>
                        <a:effectLst/>
                        <a:latin typeface="Arial Narrow" panose="020B0606020202030204" pitchFamily="34" charset="0"/>
                      </a:endParaRP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GB"/>
                    </a:p>
                  </a:txBody>
                  <a:tcPr/>
                </a:tc>
                <a:extLst>
                  <a:ext uri="{0D108BD9-81ED-4DB2-BD59-A6C34878D82A}">
                    <a16:rowId xmlns:a16="http://schemas.microsoft.com/office/drawing/2014/main" val="10004"/>
                  </a:ext>
                </a:extLst>
              </a:tr>
              <a:tr h="128917">
                <a:tc vMerge="1">
                  <a:txBody>
                    <a:bodyPr/>
                    <a:lstStyle/>
                    <a:p>
                      <a:endParaRPr lang="en-GB"/>
                    </a:p>
                  </a:txBody>
                  <a:tcPr/>
                </a:tc>
                <a:tc>
                  <a:txBody>
                    <a:bodyPr/>
                    <a:lstStyle/>
                    <a:p>
                      <a:pPr algn="l" fontAlgn="b"/>
                      <a:r>
                        <a:rPr lang="en-GB" sz="1800" b="1" i="0" u="none" strike="noStrike" dirty="0">
                          <a:solidFill>
                            <a:srgbClr val="000000"/>
                          </a:solidFill>
                          <a:effectLst/>
                          <a:latin typeface="Arial Narrow" panose="020B0606020202030204" pitchFamily="34" charset="0"/>
                        </a:rPr>
                        <a:t>  Al Azraq Al Jadeeda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l" fontAlgn="t"/>
                      <a:r>
                        <a:rPr lang="en-US" sz="1800" b="0" i="0" u="none" strike="noStrike" dirty="0">
                          <a:solidFill>
                            <a:srgbClr val="000000"/>
                          </a:solidFill>
                          <a:effectLst/>
                          <a:latin typeface="Arial Narrow" panose="020B0606020202030204" pitchFamily="34" charset="0"/>
                        </a:rPr>
                        <a:t>  a) distance to capital of governorate/remoteness</a:t>
                      </a:r>
                      <a:br>
                        <a:rPr lang="en-US" sz="1800" b="0" i="0" u="none" strike="noStrike" dirty="0">
                          <a:solidFill>
                            <a:srgbClr val="000000"/>
                          </a:solidFill>
                          <a:effectLst/>
                          <a:latin typeface="Arial Narrow" panose="020B0606020202030204" pitchFamily="34" charset="0"/>
                        </a:rPr>
                      </a:br>
                      <a:r>
                        <a:rPr lang="en-US" sz="1800" b="0" i="0" u="none" strike="noStrike" dirty="0">
                          <a:solidFill>
                            <a:srgbClr val="000000"/>
                          </a:solidFill>
                          <a:effectLst/>
                          <a:latin typeface="Arial Narrow" panose="020B0606020202030204" pitchFamily="34" charset="0"/>
                        </a:rPr>
                        <a:t>  b) tribal connections and similarities in traditions                                                    </a:t>
                      </a:r>
                    </a:p>
                  </a:txBody>
                  <a:tcPr marL="7583" marR="7583" marT="7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8917">
                <a:tc vMerge="1">
                  <a:txBody>
                    <a:bodyPr/>
                    <a:lstStyle/>
                    <a:p>
                      <a:endParaRPr lang="en-GB"/>
                    </a:p>
                  </a:txBody>
                  <a:tcPr/>
                </a:tc>
                <a:tc>
                  <a:txBody>
                    <a:bodyPr/>
                    <a:lstStyle/>
                    <a:p>
                      <a:pPr algn="l" fontAlgn="b"/>
                      <a:r>
                        <a:rPr lang="en-GB" sz="1800" b="1" i="0" u="none" strike="noStrike" dirty="0">
                          <a:solidFill>
                            <a:srgbClr val="000000"/>
                          </a:solidFill>
                          <a:effectLst/>
                          <a:latin typeface="Arial Narrow" panose="020B0606020202030204" pitchFamily="34" charset="0"/>
                        </a:rPr>
                        <a:t>  Al Halabat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extLst>
                  <a:ext uri="{0D108BD9-81ED-4DB2-BD59-A6C34878D82A}">
                    <a16:rowId xmlns:a16="http://schemas.microsoft.com/office/drawing/2014/main" val="10006"/>
                  </a:ext>
                </a:extLst>
              </a:tr>
              <a:tr h="235083">
                <a:tc vMerge="1">
                  <a:txBody>
                    <a:bodyPr/>
                    <a:lstStyle/>
                    <a:p>
                      <a:endParaRPr lang="en-GB"/>
                    </a:p>
                  </a:txBody>
                  <a:tcPr/>
                </a:tc>
                <a:tc>
                  <a:txBody>
                    <a:bodyPr/>
                    <a:lstStyle/>
                    <a:p>
                      <a:pPr algn="l" fontAlgn="b"/>
                      <a:r>
                        <a:rPr lang="en-GB" sz="1800" b="1" i="0" u="none" strike="noStrike" dirty="0">
                          <a:solidFill>
                            <a:srgbClr val="000000"/>
                          </a:solidFill>
                          <a:effectLst/>
                          <a:latin typeface="Arial Narrow" panose="020B0606020202030204" pitchFamily="34" charset="0"/>
                        </a:rPr>
                        <a:t>  Al Dlail </a:t>
                      </a:r>
                    </a:p>
                  </a:txBody>
                  <a:tcPr marL="7583" marR="7583" marT="75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2"/>
          </p:nvPr>
        </p:nvSpPr>
        <p:spPr/>
        <p:txBody>
          <a:bodyPr/>
          <a:lstStyle/>
          <a:p>
            <a:fld id="{A0B597C5-57A4-4630-9CD6-6A1B29E71FF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4238818543"/>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REACH Colors">
    <a:dk1>
      <a:sysClr val="windowText" lastClr="000000"/>
    </a:dk1>
    <a:lt1>
      <a:sysClr val="window" lastClr="FFFFFF"/>
    </a:lt1>
    <a:dk2>
      <a:srgbClr val="44546A"/>
    </a:dk2>
    <a:lt2>
      <a:srgbClr val="E7E6E6"/>
    </a:lt2>
    <a:accent1>
      <a:srgbClr val="58585A"/>
    </a:accent1>
    <a:accent2>
      <a:srgbClr val="EE5859"/>
    </a:accent2>
    <a:accent3>
      <a:srgbClr val="D1D3D4"/>
    </a:accent3>
    <a:accent4>
      <a:srgbClr val="D2CBB8"/>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7857</TotalTime>
  <Words>8285</Words>
  <Application>Microsoft Office PowerPoint</Application>
  <PresentationFormat>On-screen Show (4:3)</PresentationFormat>
  <Paragraphs>604</Paragraphs>
  <Slides>46</Slides>
  <Notes>45</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46</vt:i4>
      </vt:variant>
    </vt:vector>
  </HeadingPairs>
  <TitlesOfParts>
    <vt:vector size="63" baseType="lpstr">
      <vt:lpstr>ＭＳ Ｐゴシック</vt:lpstr>
      <vt:lpstr>Arial</vt:lpstr>
      <vt:lpstr>Arial Narrow</vt:lpstr>
      <vt:lpstr>Calibri</vt:lpstr>
      <vt:lpstr>Calibri Light</vt:lpstr>
      <vt:lpstr>Times New Roman</vt:lpstr>
      <vt:lpstr>Trade Gothic LT Std</vt:lpstr>
      <vt:lpstr>2_Office Theme</vt:lpstr>
      <vt:lpstr>Custom Design</vt:lpstr>
      <vt:lpstr>9_Office Theme</vt:lpstr>
      <vt:lpstr>REACH</vt:lpstr>
      <vt:lpstr>7_Office Theme</vt:lpstr>
      <vt:lpstr>8_Office Theme</vt:lpstr>
      <vt:lpstr>5_Office Theme</vt:lpstr>
      <vt:lpstr>6_Office Theme</vt:lpstr>
      <vt:lpstr>4_Office Theme</vt:lpstr>
      <vt:lpstr>3_Office Theme</vt:lpstr>
      <vt:lpstr>Women’s access to basic services in Irbid and Zarqa governorates </vt:lpstr>
      <vt:lpstr>Content</vt:lpstr>
      <vt:lpstr>CONTEXT Objectives &amp; Methodology</vt:lpstr>
      <vt:lpstr>Context</vt:lpstr>
      <vt:lpstr>Assessment goal &amp; objectives</vt:lpstr>
      <vt:lpstr>Methodology</vt:lpstr>
      <vt:lpstr>PowerPoint Presentation</vt:lpstr>
      <vt:lpstr>Municipality groupings: Irbid</vt:lpstr>
      <vt:lpstr>Municipality groupings: Zarqa</vt:lpstr>
      <vt:lpstr>Services and indicators assessed</vt:lpstr>
      <vt:lpstr>KEY FINDINGS</vt:lpstr>
      <vt:lpstr>Overall use, access &amp; challenges</vt:lpstr>
      <vt:lpstr>Overall access: existence of challenges (1)</vt:lpstr>
      <vt:lpstr>Overall access: existence of challenges (2)</vt:lpstr>
      <vt:lpstr>Most severe challenges (1)</vt:lpstr>
      <vt:lpstr>Most severe challenges (2)</vt:lpstr>
      <vt:lpstr>Services requiring better access (1)</vt:lpstr>
      <vt:lpstr>Services requiring better access (2)</vt:lpstr>
      <vt:lpstr>Health Care</vt:lpstr>
      <vt:lpstr>Health care need &amp; ability to access health care</vt:lpstr>
      <vt:lpstr>Reasons for inability to access health care</vt:lpstr>
      <vt:lpstr>Transportation &amp; access to health care</vt:lpstr>
      <vt:lpstr>Public and private health insurance</vt:lpstr>
      <vt:lpstr>Satisfaction with health care services </vt:lpstr>
      <vt:lpstr>Public Leisure Spaces</vt:lpstr>
      <vt:lpstr>Leisure time</vt:lpstr>
      <vt:lpstr>Public parks: Availability</vt:lpstr>
      <vt:lpstr>Public parks: Availability by governorate</vt:lpstr>
      <vt:lpstr>Public parks: Use</vt:lpstr>
      <vt:lpstr>Public parks: Reasons for disuse</vt:lpstr>
      <vt:lpstr>Transportation</vt:lpstr>
      <vt:lpstr>Travel patterns: Purpose of travel</vt:lpstr>
      <vt:lpstr>Access to Private &amp; Public Transportation</vt:lpstr>
      <vt:lpstr>Public buses: Use by women and men</vt:lpstr>
      <vt:lpstr>Public buses: Reasons for disuse</vt:lpstr>
      <vt:lpstr>Public buses: Perceptions on women’s use</vt:lpstr>
      <vt:lpstr>Taxis: Perceptions of women’s use</vt:lpstr>
      <vt:lpstr>CONCLUSIONS &amp; RECOMMENDATIONS </vt:lpstr>
      <vt:lpstr>Summary &amp; conclusions: Overall access and challenges</vt:lpstr>
      <vt:lpstr>Summary &amp; conclusions: Overall access and challenges – cont’d</vt:lpstr>
      <vt:lpstr>Summary &amp; conclusions: Health care </vt:lpstr>
      <vt:lpstr>Summary &amp; conclusions: Public leisure spaces</vt:lpstr>
      <vt:lpstr>Summary &amp; conclusions: Transportation</vt:lpstr>
      <vt:lpstr>Summary &amp; conclusions: Cross-cutting recommendations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Rickard</dc:creator>
  <cp:lastModifiedBy>Christian Keller</cp:lastModifiedBy>
  <cp:revision>1961</cp:revision>
  <cp:lastPrinted>2016-06-13T08:57:38Z</cp:lastPrinted>
  <dcterms:created xsi:type="dcterms:W3CDTF">2015-08-24T08:19:18Z</dcterms:created>
  <dcterms:modified xsi:type="dcterms:W3CDTF">2016-09-20T13:21:11Z</dcterms:modified>
</cp:coreProperties>
</file>