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5" r:id="rId11"/>
    <p:sldMasterId id="2147483785" r:id="rId12"/>
  </p:sldMasterIdLst>
  <p:notesMasterIdLst>
    <p:notesMasterId r:id="rId72"/>
  </p:notesMasterIdLst>
  <p:sldIdLst>
    <p:sldId id="295" r:id="rId13"/>
    <p:sldId id="296" r:id="rId14"/>
    <p:sldId id="300" r:id="rId15"/>
    <p:sldId id="431" r:id="rId16"/>
    <p:sldId id="316" r:id="rId17"/>
    <p:sldId id="377" r:id="rId18"/>
    <p:sldId id="308" r:id="rId19"/>
    <p:sldId id="433" r:id="rId20"/>
    <p:sldId id="379" r:id="rId21"/>
    <p:sldId id="380" r:id="rId22"/>
    <p:sldId id="381" r:id="rId23"/>
    <p:sldId id="382" r:id="rId24"/>
    <p:sldId id="383" r:id="rId25"/>
    <p:sldId id="384" r:id="rId26"/>
    <p:sldId id="385" r:id="rId27"/>
    <p:sldId id="357" r:id="rId28"/>
    <p:sldId id="391" r:id="rId29"/>
    <p:sldId id="426" r:id="rId30"/>
    <p:sldId id="434" r:id="rId31"/>
    <p:sldId id="386" r:id="rId32"/>
    <p:sldId id="387" r:id="rId33"/>
    <p:sldId id="390" r:id="rId34"/>
    <p:sldId id="376" r:id="rId35"/>
    <p:sldId id="406" r:id="rId36"/>
    <p:sldId id="392" r:id="rId37"/>
    <p:sldId id="436" r:id="rId38"/>
    <p:sldId id="437" r:id="rId39"/>
    <p:sldId id="411" r:id="rId40"/>
    <p:sldId id="412" r:id="rId41"/>
    <p:sldId id="413" r:id="rId42"/>
    <p:sldId id="414" r:id="rId43"/>
    <p:sldId id="418" r:id="rId44"/>
    <p:sldId id="419" r:id="rId45"/>
    <p:sldId id="415" r:id="rId46"/>
    <p:sldId id="416" r:id="rId47"/>
    <p:sldId id="393" r:id="rId48"/>
    <p:sldId id="399" r:id="rId49"/>
    <p:sldId id="429" r:id="rId50"/>
    <p:sldId id="417" r:id="rId51"/>
    <p:sldId id="402" r:id="rId52"/>
    <p:sldId id="432" r:id="rId53"/>
    <p:sldId id="409" r:id="rId54"/>
    <p:sldId id="410" r:id="rId55"/>
    <p:sldId id="401" r:id="rId56"/>
    <p:sldId id="394" r:id="rId57"/>
    <p:sldId id="396" r:id="rId58"/>
    <p:sldId id="397" r:id="rId59"/>
    <p:sldId id="395" r:id="rId60"/>
    <p:sldId id="398" r:id="rId61"/>
    <p:sldId id="407" r:id="rId62"/>
    <p:sldId id="408" r:id="rId63"/>
    <p:sldId id="422" r:id="rId64"/>
    <p:sldId id="435" r:id="rId65"/>
    <p:sldId id="360" r:id="rId66"/>
    <p:sldId id="420" r:id="rId67"/>
    <p:sldId id="430" r:id="rId68"/>
    <p:sldId id="421" r:id="rId69"/>
    <p:sldId id="318" r:id="rId70"/>
    <p:sldId id="364" r:id="rId7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Pineau" initials="AP" lastIdx="62" clrIdx="0">
    <p:extLst>
      <p:ext uri="{19B8F6BF-5375-455C-9EA6-DF929625EA0E}">
        <p15:presenceInfo xmlns:p15="http://schemas.microsoft.com/office/powerpoint/2012/main" userId="Alice Pineau" providerId="None"/>
      </p:ext>
    </p:extLst>
  </p:cmAuthor>
  <p:cmAuthor id="2" name="Augusto Come" initials="AC" lastIdx="11" clrIdx="1">
    <p:extLst>
      <p:ext uri="{19B8F6BF-5375-455C-9EA6-DF929625EA0E}">
        <p15:presenceInfo xmlns:p15="http://schemas.microsoft.com/office/powerpoint/2012/main" userId="S-1-5-21-889838981-920820592-1903951286-826746" providerId="AD"/>
      </p:ext>
    </p:extLst>
  </p:cmAuthor>
  <p:cmAuthor id="3" name="sahdia sahdia" initials="ss" lastIdx="4" clrIdx="2">
    <p:extLst>
      <p:ext uri="{19B8F6BF-5375-455C-9EA6-DF929625EA0E}">
        <p15:presenceInfo xmlns:p15="http://schemas.microsoft.com/office/powerpoint/2012/main" userId="sahdia sahdia" providerId="None"/>
      </p:ext>
    </p:extLst>
  </p:cmAuthor>
  <p:cmAuthor id="4" name="Lea Barbezat IMPACT" initials="LB" lastIdx="77" clrIdx="3">
    <p:extLst>
      <p:ext uri="{19B8F6BF-5375-455C-9EA6-DF929625EA0E}">
        <p15:presenceInfo xmlns:p15="http://schemas.microsoft.com/office/powerpoint/2012/main" userId="Lea Barbezat IMPAC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EE5859"/>
    <a:srgbClr val="D2CBB8"/>
    <a:srgbClr val="000000"/>
    <a:srgbClr val="CACACA"/>
    <a:srgbClr val="D1D3D4"/>
    <a:srgbClr val="979797"/>
    <a:srgbClr val="666666"/>
    <a:srgbClr val="80808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9" autoAdjust="0"/>
    <p:restoredTop sz="91611" autoAdjust="0"/>
  </p:normalViewPr>
  <p:slideViewPr>
    <p:cSldViewPr snapToGrid="0">
      <p:cViewPr varScale="1">
        <p:scale>
          <a:sx n="80" d="100"/>
          <a:sy n="80" d="100"/>
        </p:scale>
        <p:origin x="1570" y="62"/>
      </p:cViewPr>
      <p:guideLst>
        <p:guide orient="horz" pos="2160"/>
        <p:guide pos="2789"/>
        <p:guide orient="horz" pos="1616"/>
        <p:guide pos="2245"/>
        <p:guide orient="horz" pos="1366"/>
        <p:guide orient="horz" pos="2478"/>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REACH_DRC_NK_IT_Assessment_analysis_autre%20(Autosave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analyse%20NK_IT_localit&#233;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analyse%20NK_IT_localit&#233;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analyse%20NK_IT_localit&#233;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analyse%20NK_IT_localit&#233;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analyse%20NK_IT_localit&#233;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analyse%20NK_IT_localit&#233;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lice%20Pineau\Desktop\analyse%20NK_IT_localit&#233;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Nettoyage\CLEAN%20DATA\CLEAN%20DATA%20Village%20GENERA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Nettoyage\CLEAN%20DATA\CLEAN%20DATA%20Village%20GENERA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Nettoyage\CLEAN%20DATA\CLEAN%20DATA%20Village%20GENERA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REACH_DRC_NK_IT_Assessment_analysis_autre%20(Autosav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REACH_DRC_NK_IT_Assessment_analysis_autre%20(Autosav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Pr&#233;sentation%20et%20produits\DRC_Dashboard_Nord%20Kivu%20et%20Ituri_Dec%202018_G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Pr&#233;sentation%20et%20produits\DRC_Dashboard_Nord%20Kivu%20et%20Ituri_Dec%202018_G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REACH_DRC_NK_IT_Assessment_analysis_autre%20(Autosav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REACH_DRC_NK_IT_Assessment_analysis_autre%20(Autosav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REACH_DRC_NK_IT_Assessment_analysis_autre%20(Autosav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ice%20Pineau\Desktop\Evaluation%20NK%20et%20Tanganyika\NK%20Ituri\Analysis\REACH_DRC_NK_IT_Assessment_analysis_autre%20(Autosav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arrow" panose="020B0606020202030204" pitchFamily="34" charset="0"/>
                <a:ea typeface="+mn-ea"/>
                <a:cs typeface="+mn-cs"/>
              </a:defRPr>
            </a:pPr>
            <a:r>
              <a:rPr lang="fr-FR" sz="1800" b="1" i="0" baseline="0">
                <a:effectLst/>
              </a:rPr>
              <a:t>Durée moyenne passé par la majorité des ménages PDI dans leurs localités actuelles en % de localités avec des PDI, par ZS </a:t>
            </a:r>
            <a:endParaRPr lang="en-US" sz="1600">
              <a:effectLst/>
            </a:endParaRPr>
          </a:p>
        </c:rich>
      </c:tx>
      <c:layout>
        <c:manualLayout>
          <c:xMode val="edge"/>
          <c:yMode val="edge"/>
          <c:x val="0.1080551577674241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7.5664260717410323E-2"/>
          <c:y val="0.16245370370370371"/>
          <c:w val="0.89655796150481193"/>
          <c:h val="0.4615977690288714"/>
        </c:manualLayout>
      </c:layout>
      <c:barChart>
        <c:barDir val="col"/>
        <c:grouping val="stacked"/>
        <c:varyColors val="0"/>
        <c:ser>
          <c:idx val="0"/>
          <c:order val="0"/>
          <c:tx>
            <c:strRef>
              <c:f>duree_pdi!$B$2</c:f>
              <c:strCache>
                <c:ptCount val="1"/>
                <c:pt idx="0">
                  <c:v>1 mois</c:v>
                </c:pt>
              </c:strCache>
            </c:strRef>
          </c:tx>
          <c:spPr>
            <a:solidFill>
              <a:srgbClr val="EE5859"/>
            </a:solidFill>
            <a:ln w="0">
              <a:noFill/>
            </a:ln>
            <a:effectLst/>
          </c:spPr>
          <c:invertIfNegative val="0"/>
          <c:cat>
            <c:strRef>
              <c:f>duree_pdi!$A$3:$A$23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duree_pdi!$B$3:$B$23</c:f>
              <c:numCache>
                <c:formatCode>General</c:formatCode>
                <c:ptCount val="21"/>
                <c:pt idx="3" formatCode="0%">
                  <c:v>0.5</c:v>
                </c:pt>
                <c:pt idx="4" formatCode="0%">
                  <c:v>0.28000000000000003</c:v>
                </c:pt>
                <c:pt idx="5" formatCode="0.00%">
                  <c:v>0.04</c:v>
                </c:pt>
              </c:numCache>
            </c:numRef>
          </c:val>
          <c:extLst>
            <c:ext xmlns:c16="http://schemas.microsoft.com/office/drawing/2014/chart" uri="{C3380CC4-5D6E-409C-BE32-E72D297353CC}">
              <c16:uniqueId val="{00000000-EA29-456F-B9F5-D898D9B896BE}"/>
            </c:ext>
          </c:extLst>
        </c:ser>
        <c:ser>
          <c:idx val="1"/>
          <c:order val="1"/>
          <c:tx>
            <c:strRef>
              <c:f>duree_pdi!$C$2</c:f>
              <c:strCache>
                <c:ptCount val="1"/>
                <c:pt idx="0">
                  <c:v>1 à 3 mois</c:v>
                </c:pt>
              </c:strCache>
            </c:strRef>
          </c:tx>
          <c:spPr>
            <a:solidFill>
              <a:srgbClr val="EE5859">
                <a:alpha val="50000"/>
              </a:srgbClr>
            </a:solidFill>
            <a:ln w="0" cmpd="sng">
              <a:noFill/>
            </a:ln>
            <a:effectLst/>
          </c:spPr>
          <c:invertIfNegative val="0"/>
          <c:cat>
            <c:strRef>
              <c:f>duree_pdi!$A$3:$A$23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duree_pdi!$C$3:$C$23</c:f>
              <c:numCache>
                <c:formatCode>0%</c:formatCode>
                <c:ptCount val="21"/>
                <c:pt idx="0">
                  <c:v>0.13</c:v>
                </c:pt>
                <c:pt idx="1">
                  <c:v>0.25</c:v>
                </c:pt>
                <c:pt idx="2">
                  <c:v>0.22222222222222221</c:v>
                </c:pt>
                <c:pt idx="3">
                  <c:v>0.17</c:v>
                </c:pt>
                <c:pt idx="4">
                  <c:v>0.49</c:v>
                </c:pt>
                <c:pt idx="5" formatCode="0.00%">
                  <c:v>0.17</c:v>
                </c:pt>
                <c:pt idx="6">
                  <c:v>0.36842105263157893</c:v>
                </c:pt>
                <c:pt idx="7">
                  <c:v>7.1428571428571425E-2</c:v>
                </c:pt>
                <c:pt idx="8">
                  <c:v>0.8</c:v>
                </c:pt>
                <c:pt idx="9">
                  <c:v>0.14285714285714285</c:v>
                </c:pt>
                <c:pt idx="10">
                  <c:v>0.4</c:v>
                </c:pt>
                <c:pt idx="11">
                  <c:v>0.17647058823529413</c:v>
                </c:pt>
                <c:pt idx="12">
                  <c:v>6.25E-2</c:v>
                </c:pt>
                <c:pt idx="13">
                  <c:v>0.22727272727272727</c:v>
                </c:pt>
                <c:pt idx="17">
                  <c:v>4.5454545454545456E-2</c:v>
                </c:pt>
                <c:pt idx="18">
                  <c:v>0.41176470588235292</c:v>
                </c:pt>
              </c:numCache>
            </c:numRef>
          </c:val>
          <c:extLst>
            <c:ext xmlns:c16="http://schemas.microsoft.com/office/drawing/2014/chart" uri="{C3380CC4-5D6E-409C-BE32-E72D297353CC}">
              <c16:uniqueId val="{00000001-EA29-456F-B9F5-D898D9B896BE}"/>
            </c:ext>
          </c:extLst>
        </c:ser>
        <c:ser>
          <c:idx val="2"/>
          <c:order val="2"/>
          <c:tx>
            <c:strRef>
              <c:f>duree_pdi!$D$2</c:f>
              <c:strCache>
                <c:ptCount val="1"/>
                <c:pt idx="0">
                  <c:v>3 à 6 mois</c:v>
                </c:pt>
              </c:strCache>
            </c:strRef>
          </c:tx>
          <c:spPr>
            <a:solidFill>
              <a:srgbClr val="FBDADA"/>
            </a:solidFill>
            <a:ln>
              <a:noFill/>
            </a:ln>
            <a:effectLst/>
          </c:spPr>
          <c:invertIfNegative val="0"/>
          <c:cat>
            <c:strRef>
              <c:f>duree_pdi!$A$3:$A$23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duree_pdi!$D$3:$D$23</c:f>
              <c:numCache>
                <c:formatCode>0%</c:formatCode>
                <c:ptCount val="21"/>
                <c:pt idx="0">
                  <c:v>0.47</c:v>
                </c:pt>
                <c:pt idx="1">
                  <c:v>0.5</c:v>
                </c:pt>
                <c:pt idx="2">
                  <c:v>0.22222222222222221</c:v>
                </c:pt>
                <c:pt idx="3">
                  <c:v>0.17</c:v>
                </c:pt>
                <c:pt idx="4">
                  <c:v>0.19</c:v>
                </c:pt>
                <c:pt idx="5" formatCode="0.00%">
                  <c:v>0.25</c:v>
                </c:pt>
                <c:pt idx="6">
                  <c:v>0.21052631578947367</c:v>
                </c:pt>
                <c:pt idx="7">
                  <c:v>0.14285714285714285</c:v>
                </c:pt>
                <c:pt idx="8">
                  <c:v>0.2</c:v>
                </c:pt>
                <c:pt idx="9">
                  <c:v>7.1428571428571425E-2</c:v>
                </c:pt>
                <c:pt idx="10">
                  <c:v>0.4</c:v>
                </c:pt>
                <c:pt idx="11">
                  <c:v>0.35294117647058826</c:v>
                </c:pt>
                <c:pt idx="12">
                  <c:v>0.5625</c:v>
                </c:pt>
                <c:pt idx="13">
                  <c:v>0.36363636363636365</c:v>
                </c:pt>
                <c:pt idx="14">
                  <c:v>0.28999999999999998</c:v>
                </c:pt>
                <c:pt idx="15">
                  <c:v>0.19</c:v>
                </c:pt>
                <c:pt idx="16">
                  <c:v>0.4</c:v>
                </c:pt>
                <c:pt idx="17">
                  <c:v>0.18181818181818182</c:v>
                </c:pt>
                <c:pt idx="18">
                  <c:v>0.35294117647058826</c:v>
                </c:pt>
                <c:pt idx="20">
                  <c:v>0.16666666666666666</c:v>
                </c:pt>
              </c:numCache>
            </c:numRef>
          </c:val>
          <c:extLst>
            <c:ext xmlns:c16="http://schemas.microsoft.com/office/drawing/2014/chart" uri="{C3380CC4-5D6E-409C-BE32-E72D297353CC}">
              <c16:uniqueId val="{00000002-EA29-456F-B9F5-D898D9B896BE}"/>
            </c:ext>
          </c:extLst>
        </c:ser>
        <c:ser>
          <c:idx val="3"/>
          <c:order val="3"/>
          <c:tx>
            <c:strRef>
              <c:f>duree_pdi!$E$2</c:f>
              <c:strCache>
                <c:ptCount val="1"/>
                <c:pt idx="0">
                  <c:v>6 mois à 1 an</c:v>
                </c:pt>
              </c:strCache>
            </c:strRef>
          </c:tx>
          <c:spPr>
            <a:solidFill>
              <a:srgbClr val="58585A">
                <a:alpha val="20000"/>
              </a:srgbClr>
            </a:solidFill>
            <a:ln>
              <a:noFill/>
            </a:ln>
            <a:effectLst/>
          </c:spPr>
          <c:invertIfNegative val="0"/>
          <c:cat>
            <c:strRef>
              <c:f>duree_pdi!$A$3:$A$23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duree_pdi!$E$3:$E$23</c:f>
              <c:numCache>
                <c:formatCode>0%</c:formatCode>
                <c:ptCount val="21"/>
                <c:pt idx="0">
                  <c:v>0.4</c:v>
                </c:pt>
                <c:pt idx="1">
                  <c:v>0.25</c:v>
                </c:pt>
                <c:pt idx="2">
                  <c:v>0.55555555555555558</c:v>
                </c:pt>
                <c:pt idx="3">
                  <c:v>0.16</c:v>
                </c:pt>
                <c:pt idx="4">
                  <c:v>0.02</c:v>
                </c:pt>
                <c:pt idx="5">
                  <c:v>0.54</c:v>
                </c:pt>
                <c:pt idx="6">
                  <c:v>0.42105263157894735</c:v>
                </c:pt>
                <c:pt idx="7">
                  <c:v>0.7142857142857143</c:v>
                </c:pt>
                <c:pt idx="9">
                  <c:v>0.42857142857142855</c:v>
                </c:pt>
                <c:pt idx="11">
                  <c:v>0.11764705882352941</c:v>
                </c:pt>
                <c:pt idx="12">
                  <c:v>0.3125</c:v>
                </c:pt>
                <c:pt idx="13">
                  <c:v>0.36363636363636365</c:v>
                </c:pt>
                <c:pt idx="14">
                  <c:v>0.14000000000000001</c:v>
                </c:pt>
                <c:pt idx="15">
                  <c:v>0.56000000000000005</c:v>
                </c:pt>
                <c:pt idx="16">
                  <c:v>0.2</c:v>
                </c:pt>
                <c:pt idx="17">
                  <c:v>0.27272727272727271</c:v>
                </c:pt>
                <c:pt idx="18">
                  <c:v>0.11764705882352941</c:v>
                </c:pt>
                <c:pt idx="19">
                  <c:v>0.67</c:v>
                </c:pt>
                <c:pt idx="20">
                  <c:v>0.33333333333333331</c:v>
                </c:pt>
              </c:numCache>
            </c:numRef>
          </c:val>
          <c:extLst>
            <c:ext xmlns:c16="http://schemas.microsoft.com/office/drawing/2014/chart" uri="{C3380CC4-5D6E-409C-BE32-E72D297353CC}">
              <c16:uniqueId val="{00000003-EA29-456F-B9F5-D898D9B896BE}"/>
            </c:ext>
          </c:extLst>
        </c:ser>
        <c:ser>
          <c:idx val="4"/>
          <c:order val="4"/>
          <c:tx>
            <c:strRef>
              <c:f>duree_pdi!$F$2</c:f>
              <c:strCache>
                <c:ptCount val="1"/>
                <c:pt idx="0">
                  <c:v>1 à 2 ans </c:v>
                </c:pt>
              </c:strCache>
            </c:strRef>
          </c:tx>
          <c:spPr>
            <a:solidFill>
              <a:srgbClr val="58585A">
                <a:alpha val="50000"/>
              </a:srgbClr>
            </a:solidFill>
            <a:ln>
              <a:noFill/>
            </a:ln>
            <a:effectLst/>
          </c:spPr>
          <c:invertIfNegative val="0"/>
          <c:cat>
            <c:strRef>
              <c:f>duree_pdi!$A$3:$A$23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duree_pdi!$F$3:$F$23</c:f>
              <c:numCache>
                <c:formatCode>General</c:formatCode>
                <c:ptCount val="21"/>
                <c:pt idx="7" formatCode="0%">
                  <c:v>0.08</c:v>
                </c:pt>
                <c:pt idx="9" formatCode="0%">
                  <c:v>7.0000000000000007E-2</c:v>
                </c:pt>
                <c:pt idx="10" formatCode="0%">
                  <c:v>0.1</c:v>
                </c:pt>
                <c:pt idx="11" formatCode="0%">
                  <c:v>0.24</c:v>
                </c:pt>
                <c:pt idx="12" formatCode="0%">
                  <c:v>0.06</c:v>
                </c:pt>
                <c:pt idx="15" formatCode="0%">
                  <c:v>0.25</c:v>
                </c:pt>
                <c:pt idx="17" formatCode="0%">
                  <c:v>0.45</c:v>
                </c:pt>
                <c:pt idx="18" formatCode="0%">
                  <c:v>0.12</c:v>
                </c:pt>
                <c:pt idx="19" formatCode="0%">
                  <c:v>0.08</c:v>
                </c:pt>
                <c:pt idx="20" formatCode="0%">
                  <c:v>0.33</c:v>
                </c:pt>
              </c:numCache>
            </c:numRef>
          </c:val>
          <c:extLst>
            <c:ext xmlns:c16="http://schemas.microsoft.com/office/drawing/2014/chart" uri="{C3380CC4-5D6E-409C-BE32-E72D297353CC}">
              <c16:uniqueId val="{00000004-EA29-456F-B9F5-D898D9B896BE}"/>
            </c:ext>
          </c:extLst>
        </c:ser>
        <c:ser>
          <c:idx val="5"/>
          <c:order val="5"/>
          <c:tx>
            <c:strRef>
              <c:f>duree_pdi!$G$2</c:f>
              <c:strCache>
                <c:ptCount val="1"/>
                <c:pt idx="0">
                  <c:v>Plus de 2 ans</c:v>
                </c:pt>
              </c:strCache>
            </c:strRef>
          </c:tx>
          <c:spPr>
            <a:solidFill>
              <a:srgbClr val="58585A"/>
            </a:solidFill>
            <a:ln>
              <a:noFill/>
            </a:ln>
            <a:effectLst/>
          </c:spPr>
          <c:invertIfNegative val="0"/>
          <c:cat>
            <c:strRef>
              <c:f>duree_pdi!$A$3:$A$23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duree_pdi!$G$3:$G$23</c:f>
              <c:numCache>
                <c:formatCode>General</c:formatCode>
                <c:ptCount val="21"/>
                <c:pt idx="9" formatCode="0%">
                  <c:v>0.28999999999999998</c:v>
                </c:pt>
                <c:pt idx="10" formatCode="0%">
                  <c:v>0.1</c:v>
                </c:pt>
                <c:pt idx="11" formatCode="0%">
                  <c:v>0.12</c:v>
                </c:pt>
                <c:pt idx="13" formatCode="0%">
                  <c:v>4.5454545454545456E-2</c:v>
                </c:pt>
                <c:pt idx="14" formatCode="0%">
                  <c:v>0.56999999999999995</c:v>
                </c:pt>
                <c:pt idx="16" formatCode="0%">
                  <c:v>0.4</c:v>
                </c:pt>
                <c:pt idx="17" formatCode="0%">
                  <c:v>0.05</c:v>
                </c:pt>
                <c:pt idx="19" formatCode="0%">
                  <c:v>0.25</c:v>
                </c:pt>
                <c:pt idx="20" formatCode="0%">
                  <c:v>0.17</c:v>
                </c:pt>
              </c:numCache>
            </c:numRef>
          </c:val>
          <c:extLst>
            <c:ext xmlns:c16="http://schemas.microsoft.com/office/drawing/2014/chart" uri="{C3380CC4-5D6E-409C-BE32-E72D297353CC}">
              <c16:uniqueId val="{00000005-EA29-456F-B9F5-D898D9B896BE}"/>
            </c:ext>
          </c:extLst>
        </c:ser>
        <c:ser>
          <c:idx val="6"/>
          <c:order val="6"/>
          <c:tx>
            <c:strRef>
              <c:f>duree_pdi!$H$2</c:f>
              <c:strCache>
                <c:ptCount val="1"/>
                <c:pt idx="0">
                  <c:v>Ne sait pas</c:v>
                </c:pt>
              </c:strCache>
            </c:strRef>
          </c:tx>
          <c:spPr>
            <a:solidFill>
              <a:srgbClr val="D2CBB8"/>
            </a:solidFill>
            <a:ln>
              <a:noFill/>
            </a:ln>
            <a:effectLst/>
          </c:spPr>
          <c:invertIfNegative val="0"/>
          <c:cat>
            <c:strRef>
              <c:f>duree_pdi!$A$3:$A$23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duree_pdi!$H$3:$H$23</c:f>
              <c:numCache>
                <c:formatCode>General</c:formatCode>
                <c:ptCount val="21"/>
                <c:pt idx="4" formatCode="0%">
                  <c:v>0.02</c:v>
                </c:pt>
              </c:numCache>
            </c:numRef>
          </c:val>
          <c:extLst>
            <c:ext xmlns:c16="http://schemas.microsoft.com/office/drawing/2014/chart" uri="{C3380CC4-5D6E-409C-BE32-E72D297353CC}">
              <c16:uniqueId val="{00000006-EA29-456F-B9F5-D898D9B896BE}"/>
            </c:ext>
          </c:extLst>
        </c:ser>
        <c:dLbls>
          <c:showLegendKey val="0"/>
          <c:showVal val="0"/>
          <c:showCatName val="0"/>
          <c:showSerName val="0"/>
          <c:showPercent val="0"/>
          <c:showBubbleSize val="0"/>
        </c:dLbls>
        <c:gapWidth val="321"/>
        <c:overlap val="100"/>
        <c:axId val="492798848"/>
        <c:axId val="492789992"/>
      </c:barChart>
      <c:catAx>
        <c:axId val="49279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92789992"/>
        <c:crosses val="autoZero"/>
        <c:auto val="1"/>
        <c:lblAlgn val="ctr"/>
        <c:lblOffset val="100"/>
        <c:noMultiLvlLbl val="0"/>
      </c:catAx>
      <c:valAx>
        <c:axId val="492789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92798848"/>
        <c:crosses val="autoZero"/>
        <c:crossBetween val="between"/>
      </c:valAx>
      <c:spPr>
        <a:noFill/>
        <a:ln>
          <a:noFill/>
        </a:ln>
        <a:effectLst/>
      </c:spPr>
    </c:plotArea>
    <c:legend>
      <c:legendPos val="b"/>
      <c:layout>
        <c:manualLayout>
          <c:xMode val="edge"/>
          <c:yMode val="edge"/>
          <c:x val="0"/>
          <c:y val="0.83868581603322423"/>
          <c:w val="0.99629017240492546"/>
          <c:h val="0.16131418396677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63500"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Ituri</a:t>
            </a:r>
          </a:p>
        </c:rich>
      </c:tx>
      <c:layout>
        <c:manualLayout>
          <c:xMode val="edge"/>
          <c:yMode val="edge"/>
          <c:x val="0.45114659810792762"/>
          <c:y val="3.0550878037045948E-3"/>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dPt>
            <c:idx val="0"/>
            <c:bubble3D val="0"/>
            <c:spPr>
              <a:solidFill>
                <a:srgbClr val="58585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64A-4871-99F7-1C2031775AA8}"/>
              </c:ext>
            </c:extLst>
          </c:dPt>
          <c:dPt>
            <c:idx val="1"/>
            <c:bubble3D val="0"/>
            <c:spPr>
              <a:solidFill>
                <a:srgbClr val="58585A">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64A-4871-99F7-1C2031775AA8}"/>
              </c:ext>
            </c:extLst>
          </c:dPt>
          <c:dPt>
            <c:idx val="2"/>
            <c:bubble3D val="0"/>
            <c:spPr>
              <a:solidFill>
                <a:srgbClr val="FDEDE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64A-4871-99F7-1C2031775AA8}"/>
              </c:ext>
            </c:extLst>
          </c:dPt>
          <c:dPt>
            <c:idx val="3"/>
            <c:bubble3D val="0"/>
            <c:spPr>
              <a:solidFill>
                <a:srgbClr val="EE5859">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64A-4871-99F7-1C2031775AA8}"/>
              </c:ext>
            </c:extLst>
          </c:dPt>
          <c:dPt>
            <c:idx val="4"/>
            <c:bubble3D val="0"/>
            <c:spPr>
              <a:solidFill>
                <a:srgbClr val="EE585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64A-4871-99F7-1C2031775AA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'source eau'!$E$92:$I$92</c:f>
              <c:strCache>
                <c:ptCount val="5"/>
                <c:pt idx="0">
                  <c:v>Tout le monde a accès à l'eau</c:v>
                </c:pt>
                <c:pt idx="1">
                  <c:v>Une majorité de personnes a accès à l'eau</c:v>
                </c:pt>
                <c:pt idx="2">
                  <c:v>La moitié des personnes a accès à l'eau</c:v>
                </c:pt>
                <c:pt idx="3">
                  <c:v>Une minorité de personnes a accès à l'eau</c:v>
                </c:pt>
                <c:pt idx="4">
                  <c:v>Personne n'a accès à l'eau</c:v>
                </c:pt>
              </c:strCache>
            </c:strRef>
          </c:cat>
          <c:val>
            <c:numRef>
              <c:f>'source eau'!$E$93:$I$93</c:f>
              <c:numCache>
                <c:formatCode>0%</c:formatCode>
                <c:ptCount val="5"/>
                <c:pt idx="0">
                  <c:v>1.8072289156626505E-2</c:v>
                </c:pt>
                <c:pt idx="1">
                  <c:v>0.18674698795180722</c:v>
                </c:pt>
                <c:pt idx="2">
                  <c:v>0.27108433734939757</c:v>
                </c:pt>
                <c:pt idx="3">
                  <c:v>0.45783132530120479</c:v>
                </c:pt>
                <c:pt idx="4">
                  <c:v>6.6265060240963861E-2</c:v>
                </c:pt>
              </c:numCache>
            </c:numRef>
          </c:val>
          <c:extLst>
            <c:ext xmlns:c16="http://schemas.microsoft.com/office/drawing/2014/chart" uri="{C3380CC4-5D6E-409C-BE32-E72D297353CC}">
              <c16:uniqueId val="{0000000A-C64A-4871-99F7-1C2031775AA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Nord Kivu</a:t>
            </a:r>
          </a:p>
        </c:rich>
      </c:tx>
      <c:layout>
        <c:manualLayout>
          <c:xMode val="edge"/>
          <c:yMode val="edge"/>
          <c:x val="0.41925925171384626"/>
          <c:y val="0"/>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dPt>
            <c:idx val="0"/>
            <c:bubble3D val="0"/>
            <c:spPr>
              <a:solidFill>
                <a:srgbClr val="58585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8C2-4398-A54A-8D018B478E5E}"/>
              </c:ext>
            </c:extLst>
          </c:dPt>
          <c:dPt>
            <c:idx val="1"/>
            <c:bubble3D val="0"/>
            <c:spPr>
              <a:solidFill>
                <a:srgbClr val="58585A">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8C2-4398-A54A-8D018B478E5E}"/>
              </c:ext>
            </c:extLst>
          </c:dPt>
          <c:dPt>
            <c:idx val="2"/>
            <c:bubble3D val="0"/>
            <c:spPr>
              <a:solidFill>
                <a:srgbClr val="FDEDE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8C2-4398-A54A-8D018B478E5E}"/>
              </c:ext>
            </c:extLst>
          </c:dPt>
          <c:dPt>
            <c:idx val="3"/>
            <c:bubble3D val="0"/>
            <c:spPr>
              <a:solidFill>
                <a:srgbClr val="EE5859">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8C2-4398-A54A-8D018B478E5E}"/>
              </c:ext>
            </c:extLst>
          </c:dPt>
          <c:dPt>
            <c:idx val="4"/>
            <c:bubble3D val="0"/>
            <c:spPr>
              <a:solidFill>
                <a:srgbClr val="EE585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8C2-4398-A54A-8D018B478E5E}"/>
              </c:ext>
            </c:extLst>
          </c:dPt>
          <c:dPt>
            <c:idx val="5"/>
            <c:bubble3D val="0"/>
            <c:spPr>
              <a:solidFill>
                <a:srgbClr val="D2CBB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C8C2-4398-A54A-8D018B478E5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'source eau'!$E$95:$J$95</c:f>
              <c:strCache>
                <c:ptCount val="6"/>
                <c:pt idx="0">
                  <c:v>Tout le monde a accès à l'eau</c:v>
                </c:pt>
                <c:pt idx="1">
                  <c:v>Une majorité de personnes a accès à l'eau</c:v>
                </c:pt>
                <c:pt idx="2">
                  <c:v>La moitié des personnes a accès à l'eau</c:v>
                </c:pt>
                <c:pt idx="3">
                  <c:v>Une minorité de personnes a accès à l'eau</c:v>
                </c:pt>
                <c:pt idx="4">
                  <c:v>Personne n'a accès à l'eau</c:v>
                </c:pt>
                <c:pt idx="5">
                  <c:v>Ne sait pas</c:v>
                </c:pt>
              </c:strCache>
            </c:strRef>
          </c:cat>
          <c:val>
            <c:numRef>
              <c:f>'source eau'!$E$96:$J$96</c:f>
              <c:numCache>
                <c:formatCode>0%</c:formatCode>
                <c:ptCount val="6"/>
                <c:pt idx="0">
                  <c:v>8.5714285714285715E-2</c:v>
                </c:pt>
                <c:pt idx="1">
                  <c:v>0.18285714285714286</c:v>
                </c:pt>
                <c:pt idx="2">
                  <c:v>0.22285714285714286</c:v>
                </c:pt>
                <c:pt idx="3">
                  <c:v>0.38857142857142857</c:v>
                </c:pt>
                <c:pt idx="4">
                  <c:v>0.10857142857142857</c:v>
                </c:pt>
                <c:pt idx="5">
                  <c:v>1.1428571428571429E-2</c:v>
                </c:pt>
              </c:numCache>
            </c:numRef>
          </c:val>
          <c:extLst>
            <c:ext xmlns:c16="http://schemas.microsoft.com/office/drawing/2014/chart" uri="{C3380CC4-5D6E-409C-BE32-E72D297353CC}">
              <c16:uniqueId val="{0000000C-C8C2-4398-A54A-8D018B478E5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6847134082366486"/>
          <c:y val="9.6226719794462373E-2"/>
          <c:w val="0.75361342283702226"/>
          <c:h val="0.398566291106428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tx>
            <c:strRef>
              <c:f>Hygiene!$I$27</c:f>
              <c:strCache>
                <c:ptCount val="1"/>
                <c:pt idx="0">
                  <c:v>Ituri</c:v>
                </c:pt>
              </c:strCache>
            </c:strRef>
          </c:tx>
          <c:dPt>
            <c:idx val="0"/>
            <c:bubble3D val="0"/>
            <c:spPr>
              <a:solidFill>
                <a:srgbClr val="58585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05F-4016-840F-74FF0CE82A00}"/>
              </c:ext>
            </c:extLst>
          </c:dPt>
          <c:dPt>
            <c:idx val="1"/>
            <c:bubble3D val="0"/>
            <c:spPr>
              <a:solidFill>
                <a:srgbClr val="58585A">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05F-4016-840F-74FF0CE82A00}"/>
              </c:ext>
            </c:extLst>
          </c:dPt>
          <c:dPt>
            <c:idx val="2"/>
            <c:bubble3D val="0"/>
            <c:spPr>
              <a:solidFill>
                <a:srgbClr val="FDEDE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05F-4016-840F-74FF0CE82A00}"/>
              </c:ext>
            </c:extLst>
          </c:dPt>
          <c:dPt>
            <c:idx val="3"/>
            <c:bubble3D val="0"/>
            <c:spPr>
              <a:solidFill>
                <a:srgbClr val="EE5859">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05F-4016-840F-74FF0CE82A00}"/>
              </c:ext>
            </c:extLst>
          </c:dPt>
          <c:dPt>
            <c:idx val="4"/>
            <c:bubble3D val="0"/>
            <c:spPr>
              <a:solidFill>
                <a:srgbClr val="EE585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05F-4016-840F-74FF0CE82A00}"/>
              </c:ext>
            </c:extLst>
          </c:dPt>
          <c:dPt>
            <c:idx val="5"/>
            <c:bubble3D val="0"/>
            <c:spPr>
              <a:solidFill>
                <a:srgbClr val="D2CBB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205F-4016-840F-74FF0CE82A0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Hygiene!$J$26:$O$26</c:f>
              <c:strCache>
                <c:ptCount val="6"/>
                <c:pt idx="0">
                  <c:v>Tout le monde a accès à des latrines</c:v>
                </c:pt>
                <c:pt idx="1">
                  <c:v>Une majorité de personnes a accès à des latrines</c:v>
                </c:pt>
                <c:pt idx="2">
                  <c:v>La moitié des personnes a accès à des latrines</c:v>
                </c:pt>
                <c:pt idx="3">
                  <c:v>Une minorité de personnes a accès à des latrines</c:v>
                </c:pt>
                <c:pt idx="4">
                  <c:v>Personne n'a accès à des latrines</c:v>
                </c:pt>
                <c:pt idx="5">
                  <c:v>Ne sait pas</c:v>
                </c:pt>
              </c:strCache>
            </c:strRef>
          </c:cat>
          <c:val>
            <c:numRef>
              <c:f>Hygiene!$J$27:$O$27</c:f>
              <c:numCache>
                <c:formatCode>0%</c:formatCode>
                <c:ptCount val="6"/>
                <c:pt idx="0">
                  <c:v>0.03</c:v>
                </c:pt>
                <c:pt idx="1">
                  <c:v>0.11</c:v>
                </c:pt>
                <c:pt idx="2">
                  <c:v>0.19</c:v>
                </c:pt>
                <c:pt idx="3">
                  <c:v>0.49</c:v>
                </c:pt>
                <c:pt idx="4">
                  <c:v>0.16</c:v>
                </c:pt>
                <c:pt idx="5">
                  <c:v>0.03</c:v>
                </c:pt>
              </c:numCache>
            </c:numRef>
          </c:val>
          <c:extLst>
            <c:ext xmlns:c16="http://schemas.microsoft.com/office/drawing/2014/chart" uri="{C3380CC4-5D6E-409C-BE32-E72D297353CC}">
              <c16:uniqueId val="{0000000C-205F-4016-840F-74FF0CE82A0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tx>
            <c:strRef>
              <c:f>Hygiene!$I$30</c:f>
              <c:strCache>
                <c:ptCount val="1"/>
                <c:pt idx="0">
                  <c:v>Nord Kivu</c:v>
                </c:pt>
              </c:strCache>
            </c:strRef>
          </c:tx>
          <c:dPt>
            <c:idx val="0"/>
            <c:bubble3D val="0"/>
            <c:spPr>
              <a:solidFill>
                <a:srgbClr val="58585A">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C4D-4508-8898-36376DA82E33}"/>
              </c:ext>
            </c:extLst>
          </c:dPt>
          <c:dPt>
            <c:idx val="1"/>
            <c:bubble3D val="0"/>
            <c:spPr>
              <a:solidFill>
                <a:srgbClr val="FDEDE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C4D-4508-8898-36376DA82E33}"/>
              </c:ext>
            </c:extLst>
          </c:dPt>
          <c:dPt>
            <c:idx val="2"/>
            <c:bubble3D val="0"/>
            <c:spPr>
              <a:solidFill>
                <a:srgbClr val="EE5859">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C4D-4508-8898-36376DA82E33}"/>
              </c:ext>
            </c:extLst>
          </c:dPt>
          <c:dPt>
            <c:idx val="3"/>
            <c:bubble3D val="0"/>
            <c:spPr>
              <a:solidFill>
                <a:srgbClr val="EE585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C4D-4508-8898-36376DA82E33}"/>
              </c:ext>
            </c:extLst>
          </c:dPt>
          <c:dPt>
            <c:idx val="4"/>
            <c:bubble3D val="0"/>
            <c:spPr>
              <a:solidFill>
                <a:srgbClr val="D2CBB8">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C4D-4508-8898-36376DA82E3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Hygiene!$J$29:$N$29</c:f>
              <c:strCache>
                <c:ptCount val="5"/>
                <c:pt idx="0">
                  <c:v>Une majorité de personnes a accès à des latrines</c:v>
                </c:pt>
                <c:pt idx="1">
                  <c:v>La moitié des personnes a accès à des latrines</c:v>
                </c:pt>
                <c:pt idx="2">
                  <c:v>Une minorité de personnes a accès à des latrines</c:v>
                </c:pt>
                <c:pt idx="3">
                  <c:v>Personne n'a accès à des latrines</c:v>
                </c:pt>
                <c:pt idx="4">
                  <c:v>Ne sait pas</c:v>
                </c:pt>
              </c:strCache>
            </c:strRef>
          </c:cat>
          <c:val>
            <c:numRef>
              <c:f>Hygiene!$J$30:$N$30</c:f>
              <c:numCache>
                <c:formatCode>0%</c:formatCode>
                <c:ptCount val="5"/>
                <c:pt idx="0">
                  <c:v>0.09</c:v>
                </c:pt>
                <c:pt idx="1">
                  <c:v>0.13</c:v>
                </c:pt>
                <c:pt idx="2">
                  <c:v>0.54</c:v>
                </c:pt>
                <c:pt idx="3">
                  <c:v>0.22</c:v>
                </c:pt>
                <c:pt idx="4">
                  <c:v>0.02</c:v>
                </c:pt>
              </c:numCache>
            </c:numRef>
          </c:val>
          <c:extLst>
            <c:ext xmlns:c16="http://schemas.microsoft.com/office/drawing/2014/chart" uri="{C3380CC4-5D6E-409C-BE32-E72D297353CC}">
              <c16:uniqueId val="{0000000A-CC4D-4508-8898-36376DA82E3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tx>
            <c:strRef>
              <c:f>Hygiene!$I$22</c:f>
              <c:strCache>
                <c:ptCount val="1"/>
                <c:pt idx="0">
                  <c:v>Nord Kivu</c:v>
                </c:pt>
              </c:strCache>
            </c:strRef>
          </c:tx>
          <c:dPt>
            <c:idx val="0"/>
            <c:bubble3D val="0"/>
            <c:spPr>
              <a:solidFill>
                <a:srgbClr val="58585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0D2-45DF-8950-FA64C22B34A6}"/>
              </c:ext>
            </c:extLst>
          </c:dPt>
          <c:dPt>
            <c:idx val="1"/>
            <c:bubble3D val="0"/>
            <c:spPr>
              <a:solidFill>
                <a:srgbClr val="58585A">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0D2-45DF-8950-FA64C22B34A6}"/>
              </c:ext>
            </c:extLst>
          </c:dPt>
          <c:dPt>
            <c:idx val="2"/>
            <c:bubble3D val="0"/>
            <c:spPr>
              <a:solidFill>
                <a:srgbClr val="FDEDE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0D2-45DF-8950-FA64C22B34A6}"/>
              </c:ext>
            </c:extLst>
          </c:dPt>
          <c:dPt>
            <c:idx val="3"/>
            <c:bubble3D val="0"/>
            <c:spPr>
              <a:solidFill>
                <a:srgbClr val="EE5859">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0D2-45DF-8950-FA64C22B34A6}"/>
              </c:ext>
            </c:extLst>
          </c:dPt>
          <c:dPt>
            <c:idx val="4"/>
            <c:bubble3D val="0"/>
            <c:spPr>
              <a:solidFill>
                <a:srgbClr val="EE585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0D2-45DF-8950-FA64C22B34A6}"/>
              </c:ext>
            </c:extLst>
          </c:dPt>
          <c:dPt>
            <c:idx val="5"/>
            <c:bubble3D val="0"/>
            <c:spPr>
              <a:solidFill>
                <a:srgbClr val="D2CBB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A0D2-45DF-8950-FA64C22B34A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Hygiene!$J$21:$O$21</c:f>
              <c:strCache>
                <c:ptCount val="6"/>
                <c:pt idx="0">
                  <c:v>Tout le monde a accès au savon</c:v>
                </c:pt>
                <c:pt idx="1">
                  <c:v>Une majorité de personnes a accès au savon</c:v>
                </c:pt>
                <c:pt idx="2">
                  <c:v>La moitié des personnes a accès au savon</c:v>
                </c:pt>
                <c:pt idx="3">
                  <c:v>Une minorité de personnes a accès au savon</c:v>
                </c:pt>
                <c:pt idx="4">
                  <c:v>Personne n'a accès au savon</c:v>
                </c:pt>
                <c:pt idx="5">
                  <c:v>Ne sait pas</c:v>
                </c:pt>
              </c:strCache>
            </c:strRef>
          </c:cat>
          <c:val>
            <c:numRef>
              <c:f>Hygiene!$J$22:$O$22</c:f>
              <c:numCache>
                <c:formatCode>0%</c:formatCode>
                <c:ptCount val="6"/>
                <c:pt idx="0">
                  <c:v>5.7142857142857143E-3</c:v>
                </c:pt>
                <c:pt idx="1">
                  <c:v>7.4285714285714288E-2</c:v>
                </c:pt>
                <c:pt idx="2">
                  <c:v>0.22285714285714286</c:v>
                </c:pt>
                <c:pt idx="3">
                  <c:v>0.56571428571428573</c:v>
                </c:pt>
                <c:pt idx="4">
                  <c:v>0.12571428571428572</c:v>
                </c:pt>
                <c:pt idx="5">
                  <c:v>5.7142857142857143E-3</c:v>
                </c:pt>
              </c:numCache>
            </c:numRef>
          </c:val>
          <c:extLst>
            <c:ext xmlns:c16="http://schemas.microsoft.com/office/drawing/2014/chart" uri="{C3380CC4-5D6E-409C-BE32-E72D297353CC}">
              <c16:uniqueId val="{0000000C-A0D2-45DF-8950-FA64C22B34A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tx>
            <c:strRef>
              <c:f>Hygiene!$I$19</c:f>
              <c:strCache>
                <c:ptCount val="1"/>
                <c:pt idx="0">
                  <c:v>Ituri</c:v>
                </c:pt>
              </c:strCache>
            </c:strRef>
          </c:tx>
          <c:dPt>
            <c:idx val="0"/>
            <c:bubble3D val="0"/>
            <c:spPr>
              <a:solidFill>
                <a:srgbClr val="58585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C18-4CDB-9D5B-4FA0B1A5EF6D}"/>
              </c:ext>
            </c:extLst>
          </c:dPt>
          <c:dPt>
            <c:idx val="1"/>
            <c:bubble3D val="0"/>
            <c:spPr>
              <a:solidFill>
                <a:srgbClr val="58585A">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C18-4CDB-9D5B-4FA0B1A5EF6D}"/>
              </c:ext>
            </c:extLst>
          </c:dPt>
          <c:dPt>
            <c:idx val="2"/>
            <c:bubble3D val="0"/>
            <c:spPr>
              <a:solidFill>
                <a:srgbClr val="FDEDE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C18-4CDB-9D5B-4FA0B1A5EF6D}"/>
              </c:ext>
            </c:extLst>
          </c:dPt>
          <c:dPt>
            <c:idx val="3"/>
            <c:bubble3D val="0"/>
            <c:spPr>
              <a:solidFill>
                <a:srgbClr val="EE5859">
                  <a:alpha val="50196"/>
                </a:srgb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C18-4CDB-9D5B-4FA0B1A5EF6D}"/>
              </c:ext>
            </c:extLst>
          </c:dPt>
          <c:dPt>
            <c:idx val="4"/>
            <c:bubble3D val="0"/>
            <c:spPr>
              <a:solidFill>
                <a:srgbClr val="EE585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C18-4CDB-9D5B-4FA0B1A5EF6D}"/>
              </c:ext>
            </c:extLst>
          </c:dPt>
          <c:dPt>
            <c:idx val="5"/>
            <c:bubble3D val="0"/>
            <c:spPr>
              <a:solidFill>
                <a:srgbClr val="D2CBB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4C18-4CDB-9D5B-4FA0B1A5EF6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Hygiene!$J$18:$O$18</c:f>
              <c:strCache>
                <c:ptCount val="6"/>
                <c:pt idx="0">
                  <c:v>Tout le monde a accès au savon</c:v>
                </c:pt>
                <c:pt idx="1">
                  <c:v>Une majorité de personnes a accès au savon</c:v>
                </c:pt>
                <c:pt idx="2">
                  <c:v>La moitié des personnes a accès au savon</c:v>
                </c:pt>
                <c:pt idx="3">
                  <c:v>Une minorité de personnes a accès au savon</c:v>
                </c:pt>
                <c:pt idx="4">
                  <c:v>Personne n'a accès au savon</c:v>
                </c:pt>
                <c:pt idx="5">
                  <c:v>Ne sait pas</c:v>
                </c:pt>
              </c:strCache>
            </c:strRef>
          </c:cat>
          <c:val>
            <c:numRef>
              <c:f>Hygiene!$J$19:$O$19</c:f>
              <c:numCache>
                <c:formatCode>0%</c:formatCode>
                <c:ptCount val="6"/>
                <c:pt idx="0">
                  <c:v>3.0120481927710843E-2</c:v>
                </c:pt>
                <c:pt idx="1">
                  <c:v>0.22289156626506024</c:v>
                </c:pt>
                <c:pt idx="2">
                  <c:v>0.24698795180722891</c:v>
                </c:pt>
                <c:pt idx="3">
                  <c:v>0.44578313253012047</c:v>
                </c:pt>
                <c:pt idx="4">
                  <c:v>4.2168674698795178E-2</c:v>
                </c:pt>
                <c:pt idx="5">
                  <c:v>1.2048192771084338E-2</c:v>
                </c:pt>
              </c:numCache>
            </c:numRef>
          </c:val>
          <c:extLst>
            <c:ext xmlns:c16="http://schemas.microsoft.com/office/drawing/2014/chart" uri="{C3380CC4-5D6E-409C-BE32-E72D297353CC}">
              <c16:uniqueId val="{0000000C-4C18-4CDB-9D5B-4FA0B1A5EF6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i="0" u="none" strike="noStrike" baseline="0" dirty="0">
                <a:effectLst/>
                <a:latin typeface="Arial Narrow" panose="020B0606020202030204" pitchFamily="34" charset="0"/>
              </a:rPr>
              <a:t>% d’écoles signalées détruites ou endommagées suite au conflit, % d’écoles ayant accès à un point d’eau aménagé et des latrines adéquates, par ZS</a:t>
            </a:r>
            <a:endParaRPr lang="en-US" sz="1600" dirty="0">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ecole!$B$25</c:f>
              <c:strCache>
                <c:ptCount val="1"/>
                <c:pt idx="0">
                  <c:v>% écoles endommagées</c:v>
                </c:pt>
              </c:strCache>
            </c:strRef>
          </c:tx>
          <c:spPr>
            <a:solidFill>
              <a:srgbClr val="EE5859"/>
            </a:solidFill>
            <a:ln>
              <a:noFill/>
            </a:ln>
            <a:effectLst/>
          </c:spPr>
          <c:invertIfNegative val="0"/>
          <c:cat>
            <c:strRef>
              <c:f>ecole!$A$26:$A$46</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ecole!$B$26:$B$46</c:f>
              <c:numCache>
                <c:formatCode>0%</c:formatCode>
                <c:ptCount val="21"/>
                <c:pt idx="0">
                  <c:v>2.9411764705882353E-2</c:v>
                </c:pt>
                <c:pt idx="1">
                  <c:v>0.42553191489361702</c:v>
                </c:pt>
                <c:pt idx="2">
                  <c:v>0.28301886792452829</c:v>
                </c:pt>
                <c:pt idx="3">
                  <c:v>0</c:v>
                </c:pt>
                <c:pt idx="4">
                  <c:v>6.6115702479338845E-2</c:v>
                </c:pt>
                <c:pt idx="5">
                  <c:v>0.18604651162790697</c:v>
                </c:pt>
                <c:pt idx="6">
                  <c:v>6.8965517241379309E-2</c:v>
                </c:pt>
                <c:pt idx="7">
                  <c:v>0.11764705882352941</c:v>
                </c:pt>
                <c:pt idx="8">
                  <c:v>0.23529411764705882</c:v>
                </c:pt>
                <c:pt idx="9">
                  <c:v>0.26785714285714285</c:v>
                </c:pt>
                <c:pt idx="10">
                  <c:v>9.3959731543624164E-2</c:v>
                </c:pt>
                <c:pt idx="11">
                  <c:v>0.28358208955223879</c:v>
                </c:pt>
                <c:pt idx="12">
                  <c:v>9.5744680851063829E-2</c:v>
                </c:pt>
                <c:pt idx="13">
                  <c:v>0.34920634920634919</c:v>
                </c:pt>
                <c:pt idx="14">
                  <c:v>0.19718309859154928</c:v>
                </c:pt>
                <c:pt idx="15">
                  <c:v>0.16265060240963855</c:v>
                </c:pt>
                <c:pt idx="16">
                  <c:v>0.36363636363636365</c:v>
                </c:pt>
                <c:pt idx="17">
                  <c:v>0.39487179487179486</c:v>
                </c:pt>
                <c:pt idx="18">
                  <c:v>0.37383177570093457</c:v>
                </c:pt>
                <c:pt idx="19">
                  <c:v>0.15189873417721519</c:v>
                </c:pt>
                <c:pt idx="20">
                  <c:v>0.27500000000000002</c:v>
                </c:pt>
              </c:numCache>
            </c:numRef>
          </c:val>
          <c:extLst>
            <c:ext xmlns:c16="http://schemas.microsoft.com/office/drawing/2014/chart" uri="{C3380CC4-5D6E-409C-BE32-E72D297353CC}">
              <c16:uniqueId val="{00000000-6839-4310-91D4-EB603300DB32}"/>
            </c:ext>
          </c:extLst>
        </c:ser>
        <c:ser>
          <c:idx val="1"/>
          <c:order val="1"/>
          <c:tx>
            <c:strRef>
              <c:f>ecole!$C$25</c:f>
              <c:strCache>
                <c:ptCount val="1"/>
                <c:pt idx="0">
                  <c:v>% écoles détruites</c:v>
                </c:pt>
              </c:strCache>
            </c:strRef>
          </c:tx>
          <c:spPr>
            <a:solidFill>
              <a:srgbClr val="58585A"/>
            </a:solidFill>
            <a:ln>
              <a:noFill/>
            </a:ln>
            <a:effectLst/>
          </c:spPr>
          <c:invertIfNegative val="0"/>
          <c:cat>
            <c:strRef>
              <c:f>ecole!$A$26:$A$46</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ecole!$C$26:$C$46</c:f>
              <c:numCache>
                <c:formatCode>0%</c:formatCode>
                <c:ptCount val="21"/>
                <c:pt idx="0">
                  <c:v>1.9607843137254902E-2</c:v>
                </c:pt>
                <c:pt idx="1">
                  <c:v>0.2978723404255319</c:v>
                </c:pt>
                <c:pt idx="2">
                  <c:v>0.18867924528301888</c:v>
                </c:pt>
                <c:pt idx="3">
                  <c:v>0.5</c:v>
                </c:pt>
                <c:pt idx="4">
                  <c:v>8.2644628099173556E-3</c:v>
                </c:pt>
                <c:pt idx="5">
                  <c:v>0.16279069767441862</c:v>
                </c:pt>
                <c:pt idx="6">
                  <c:v>0</c:v>
                </c:pt>
                <c:pt idx="7">
                  <c:v>0</c:v>
                </c:pt>
                <c:pt idx="8">
                  <c:v>0.17647058823529413</c:v>
                </c:pt>
                <c:pt idx="9">
                  <c:v>0.17857142857142858</c:v>
                </c:pt>
                <c:pt idx="10">
                  <c:v>0</c:v>
                </c:pt>
                <c:pt idx="11">
                  <c:v>0.28358208955223879</c:v>
                </c:pt>
                <c:pt idx="12">
                  <c:v>4.2553191489361701E-2</c:v>
                </c:pt>
                <c:pt idx="13">
                  <c:v>0.30158730158730157</c:v>
                </c:pt>
                <c:pt idx="14">
                  <c:v>5.6338028169014086E-2</c:v>
                </c:pt>
                <c:pt idx="15">
                  <c:v>3.614457831325301E-2</c:v>
                </c:pt>
                <c:pt idx="16">
                  <c:v>4.5454545454545456E-2</c:v>
                </c:pt>
                <c:pt idx="17">
                  <c:v>0.19487179487179487</c:v>
                </c:pt>
                <c:pt idx="18">
                  <c:v>0.34579439252336447</c:v>
                </c:pt>
                <c:pt idx="19">
                  <c:v>3.7974683544303799E-2</c:v>
                </c:pt>
                <c:pt idx="20">
                  <c:v>0.1</c:v>
                </c:pt>
              </c:numCache>
            </c:numRef>
          </c:val>
          <c:extLst>
            <c:ext xmlns:c16="http://schemas.microsoft.com/office/drawing/2014/chart" uri="{C3380CC4-5D6E-409C-BE32-E72D297353CC}">
              <c16:uniqueId val="{00000001-6839-4310-91D4-EB603300DB32}"/>
            </c:ext>
          </c:extLst>
        </c:ser>
        <c:ser>
          <c:idx val="2"/>
          <c:order val="2"/>
          <c:tx>
            <c:strRef>
              <c:f>ecole!$D$25</c:f>
              <c:strCache>
                <c:ptCount val="1"/>
                <c:pt idx="0">
                  <c:v>% écoles ayant accès à un point d'eau aménagé</c:v>
                </c:pt>
              </c:strCache>
            </c:strRef>
          </c:tx>
          <c:spPr>
            <a:solidFill>
              <a:srgbClr val="58585A">
                <a:alpha val="20000"/>
              </a:srgbClr>
            </a:solidFill>
            <a:ln>
              <a:noFill/>
            </a:ln>
            <a:effectLst/>
          </c:spPr>
          <c:invertIfNegative val="0"/>
          <c:cat>
            <c:strRef>
              <c:f>ecole!$A$26:$A$46</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ecole!$D$26:$D$46</c:f>
              <c:numCache>
                <c:formatCode>0%</c:formatCode>
                <c:ptCount val="21"/>
                <c:pt idx="0">
                  <c:v>0.61274509803921573</c:v>
                </c:pt>
                <c:pt idx="1">
                  <c:v>8.5106382978723402E-2</c:v>
                </c:pt>
                <c:pt idx="2">
                  <c:v>0.15094339622641509</c:v>
                </c:pt>
                <c:pt idx="3">
                  <c:v>0</c:v>
                </c:pt>
                <c:pt idx="4">
                  <c:v>0.17355371900826447</c:v>
                </c:pt>
                <c:pt idx="5">
                  <c:v>0.13953488372093023</c:v>
                </c:pt>
                <c:pt idx="6">
                  <c:v>0.27586206896551724</c:v>
                </c:pt>
                <c:pt idx="7">
                  <c:v>0</c:v>
                </c:pt>
                <c:pt idx="8">
                  <c:v>0.11764705882352941</c:v>
                </c:pt>
                <c:pt idx="9">
                  <c:v>0.21428571428571427</c:v>
                </c:pt>
                <c:pt idx="10">
                  <c:v>0.30201342281879195</c:v>
                </c:pt>
                <c:pt idx="11">
                  <c:v>0.13432835820895522</c:v>
                </c:pt>
                <c:pt idx="12">
                  <c:v>0.15957446808510639</c:v>
                </c:pt>
                <c:pt idx="13">
                  <c:v>1.5873015873015872E-2</c:v>
                </c:pt>
                <c:pt idx="14">
                  <c:v>0.11267605633802817</c:v>
                </c:pt>
                <c:pt idx="15">
                  <c:v>0.16265060240963855</c:v>
                </c:pt>
                <c:pt idx="16">
                  <c:v>0</c:v>
                </c:pt>
                <c:pt idx="17">
                  <c:v>8.7179487179487175E-2</c:v>
                </c:pt>
                <c:pt idx="18">
                  <c:v>8.4112149532710276E-2</c:v>
                </c:pt>
                <c:pt idx="19">
                  <c:v>0.53164556962025311</c:v>
                </c:pt>
                <c:pt idx="20">
                  <c:v>0.27500000000000002</c:v>
                </c:pt>
              </c:numCache>
            </c:numRef>
          </c:val>
          <c:extLst>
            <c:ext xmlns:c16="http://schemas.microsoft.com/office/drawing/2014/chart" uri="{C3380CC4-5D6E-409C-BE32-E72D297353CC}">
              <c16:uniqueId val="{00000002-6839-4310-91D4-EB603300DB32}"/>
            </c:ext>
          </c:extLst>
        </c:ser>
        <c:ser>
          <c:idx val="3"/>
          <c:order val="3"/>
          <c:tx>
            <c:strRef>
              <c:f>ecole!$E$25</c:f>
              <c:strCache>
                <c:ptCount val="1"/>
                <c:pt idx="0">
                  <c:v>% écoles ayant accès à des latrines</c:v>
                </c:pt>
              </c:strCache>
            </c:strRef>
          </c:tx>
          <c:spPr>
            <a:solidFill>
              <a:srgbClr val="EE5859">
                <a:alpha val="20000"/>
              </a:srgbClr>
            </a:solidFill>
            <a:ln>
              <a:noFill/>
            </a:ln>
            <a:effectLst/>
          </c:spPr>
          <c:invertIfNegative val="0"/>
          <c:cat>
            <c:strRef>
              <c:f>ecole!$A$26:$A$46</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ecole!$E$26:$E$46</c:f>
              <c:numCache>
                <c:formatCode>0%</c:formatCode>
                <c:ptCount val="21"/>
                <c:pt idx="0">
                  <c:v>0.77941176470588236</c:v>
                </c:pt>
                <c:pt idx="1">
                  <c:v>0.1276595744680851</c:v>
                </c:pt>
                <c:pt idx="2">
                  <c:v>0.24528301886792453</c:v>
                </c:pt>
                <c:pt idx="3">
                  <c:v>0.5</c:v>
                </c:pt>
                <c:pt idx="4">
                  <c:v>0.256198347107438</c:v>
                </c:pt>
                <c:pt idx="5">
                  <c:v>9.3023255813953487E-2</c:v>
                </c:pt>
                <c:pt idx="6">
                  <c:v>0.48275862068965519</c:v>
                </c:pt>
                <c:pt idx="7">
                  <c:v>0.29411764705882354</c:v>
                </c:pt>
                <c:pt idx="8">
                  <c:v>0.20588235294117646</c:v>
                </c:pt>
                <c:pt idx="9">
                  <c:v>0.21428571428571427</c:v>
                </c:pt>
                <c:pt idx="10">
                  <c:v>0.38926174496644295</c:v>
                </c:pt>
                <c:pt idx="11">
                  <c:v>8.9552238805970144E-2</c:v>
                </c:pt>
                <c:pt idx="12">
                  <c:v>0.30319148936170215</c:v>
                </c:pt>
                <c:pt idx="13">
                  <c:v>9.5238095238095233E-2</c:v>
                </c:pt>
                <c:pt idx="14">
                  <c:v>0.14084507042253522</c:v>
                </c:pt>
                <c:pt idx="15">
                  <c:v>0.20481927710843373</c:v>
                </c:pt>
                <c:pt idx="16">
                  <c:v>0.13636363636363635</c:v>
                </c:pt>
                <c:pt idx="17">
                  <c:v>0.13846153846153847</c:v>
                </c:pt>
                <c:pt idx="18">
                  <c:v>0.11214953271028037</c:v>
                </c:pt>
                <c:pt idx="19">
                  <c:v>0.46835443037974683</c:v>
                </c:pt>
                <c:pt idx="20">
                  <c:v>0.3</c:v>
                </c:pt>
              </c:numCache>
            </c:numRef>
          </c:val>
          <c:extLst>
            <c:ext xmlns:c16="http://schemas.microsoft.com/office/drawing/2014/chart" uri="{C3380CC4-5D6E-409C-BE32-E72D297353CC}">
              <c16:uniqueId val="{00000003-6839-4310-91D4-EB603300DB32}"/>
            </c:ext>
          </c:extLst>
        </c:ser>
        <c:dLbls>
          <c:showLegendKey val="0"/>
          <c:showVal val="0"/>
          <c:showCatName val="0"/>
          <c:showSerName val="0"/>
          <c:showPercent val="0"/>
          <c:showBubbleSize val="0"/>
        </c:dLbls>
        <c:gapWidth val="219"/>
        <c:overlap val="-27"/>
        <c:axId val="296799968"/>
        <c:axId val="656892648"/>
      </c:barChart>
      <c:catAx>
        <c:axId val="29679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56892648"/>
        <c:crosses val="autoZero"/>
        <c:auto val="1"/>
        <c:lblAlgn val="ctr"/>
        <c:lblOffset val="100"/>
        <c:noMultiLvlLbl val="0"/>
      </c:catAx>
      <c:valAx>
        <c:axId val="656892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96799968"/>
        <c:crosses val="autoZero"/>
        <c:crossBetween val="between"/>
      </c:valAx>
      <c:spPr>
        <a:noFill/>
        <a:ln>
          <a:noFill/>
        </a:ln>
        <a:effectLst/>
      </c:spPr>
    </c:plotArea>
    <c:legend>
      <c:legendPos val="b"/>
      <c:layout>
        <c:manualLayout>
          <c:xMode val="edge"/>
          <c:yMode val="edge"/>
          <c:x val="4.5049184069382624E-2"/>
          <c:y val="0.83861478892489294"/>
          <c:w val="0.92294511012210445"/>
          <c:h val="0.141162764159030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Saison semence</c:v>
                </c:pt>
              </c:strCache>
            </c:strRef>
          </c:tx>
          <c:spPr>
            <a:solidFill>
              <a:srgbClr val="EE5859"/>
            </a:solidFill>
            <a:ln>
              <a:noFill/>
            </a:ln>
            <a:effectLst/>
          </c:spPr>
          <c:invertIfNegative val="0"/>
          <c:cat>
            <c:strRef>
              <c:f>Sheet1!$A$2:$A$10</c:f>
              <c:strCache>
                <c:ptCount val="9"/>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Tamende</c:v>
                </c:pt>
              </c:strCache>
            </c:strRef>
          </c:cat>
          <c:val>
            <c:numRef>
              <c:f>Sheet1!$B$2:$B$10</c:f>
              <c:numCache>
                <c:formatCode>0%</c:formatCode>
                <c:ptCount val="9"/>
                <c:pt idx="0">
                  <c:v>1</c:v>
                </c:pt>
                <c:pt idx="1">
                  <c:v>1</c:v>
                </c:pt>
                <c:pt idx="2">
                  <c:v>0</c:v>
                </c:pt>
                <c:pt idx="3">
                  <c:v>0</c:v>
                </c:pt>
                <c:pt idx="4">
                  <c:v>1</c:v>
                </c:pt>
                <c:pt idx="5">
                  <c:v>0</c:v>
                </c:pt>
                <c:pt idx="6">
                  <c:v>0</c:v>
                </c:pt>
                <c:pt idx="7">
                  <c:v>0</c:v>
                </c:pt>
                <c:pt idx="8">
                  <c:v>0</c:v>
                </c:pt>
              </c:numCache>
            </c:numRef>
          </c:val>
          <c:extLst>
            <c:ext xmlns:c16="http://schemas.microsoft.com/office/drawing/2014/chart" uri="{C3380CC4-5D6E-409C-BE32-E72D297353CC}">
              <c16:uniqueId val="{00000000-AD90-4331-B7C2-4C4D6348A339}"/>
            </c:ext>
          </c:extLst>
        </c:ser>
        <c:ser>
          <c:idx val="1"/>
          <c:order val="1"/>
          <c:tx>
            <c:strRef>
              <c:f>Sheet1!$C$1</c:f>
              <c:strCache>
                <c:ptCount val="1"/>
                <c:pt idx="0">
                  <c:v>Saison récolte</c:v>
                </c:pt>
              </c:strCache>
            </c:strRef>
          </c:tx>
          <c:spPr>
            <a:solidFill>
              <a:srgbClr val="58585A"/>
            </a:solidFill>
            <a:ln>
              <a:noFill/>
            </a:ln>
            <a:effectLst/>
          </c:spPr>
          <c:invertIfNegative val="0"/>
          <c:cat>
            <c:strRef>
              <c:f>Sheet1!$A$2:$A$10</c:f>
              <c:strCache>
                <c:ptCount val="9"/>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Tamende</c:v>
                </c:pt>
              </c:strCache>
            </c:strRef>
          </c:cat>
          <c:val>
            <c:numRef>
              <c:f>Sheet1!$C$2:$C$10</c:f>
              <c:numCache>
                <c:formatCode>0%</c:formatCode>
                <c:ptCount val="9"/>
                <c:pt idx="0">
                  <c:v>1</c:v>
                </c:pt>
                <c:pt idx="1">
                  <c:v>1</c:v>
                </c:pt>
                <c:pt idx="2">
                  <c:v>1</c:v>
                </c:pt>
                <c:pt idx="3">
                  <c:v>1</c:v>
                </c:pt>
                <c:pt idx="4">
                  <c:v>1</c:v>
                </c:pt>
                <c:pt idx="5">
                  <c:v>0</c:v>
                </c:pt>
                <c:pt idx="6">
                  <c:v>0</c:v>
                </c:pt>
                <c:pt idx="7">
                  <c:v>1</c:v>
                </c:pt>
                <c:pt idx="8">
                  <c:v>1</c:v>
                </c:pt>
              </c:numCache>
            </c:numRef>
          </c:val>
          <c:extLst>
            <c:ext xmlns:c16="http://schemas.microsoft.com/office/drawing/2014/chart" uri="{C3380CC4-5D6E-409C-BE32-E72D297353CC}">
              <c16:uniqueId val="{00000001-AD90-4331-B7C2-4C4D6348A339}"/>
            </c:ext>
          </c:extLst>
        </c:ser>
        <c:ser>
          <c:idx val="2"/>
          <c:order val="2"/>
          <c:tx>
            <c:strRef>
              <c:f>Sheet1!$D$1</c:f>
              <c:strCache>
                <c:ptCount val="1"/>
                <c:pt idx="0">
                  <c:v>Vérifier la sécurité</c:v>
                </c:pt>
              </c:strCache>
            </c:strRef>
          </c:tx>
          <c:spPr>
            <a:solidFill>
              <a:srgbClr val="EE5859">
                <a:alpha val="20000"/>
              </a:srgbClr>
            </a:solidFill>
            <a:ln>
              <a:noFill/>
            </a:ln>
            <a:effectLst/>
          </c:spPr>
          <c:invertIfNegative val="0"/>
          <c:cat>
            <c:strRef>
              <c:f>Sheet1!$A$2:$A$10</c:f>
              <c:strCache>
                <c:ptCount val="9"/>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Tamende</c:v>
                </c:pt>
              </c:strCache>
            </c:strRef>
          </c:cat>
          <c:val>
            <c:numRef>
              <c:f>Sheet1!$D$2:$D$10</c:f>
              <c:numCache>
                <c:formatCode>0%</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2-AD90-4331-B7C2-4C4D6348A339}"/>
            </c:ext>
          </c:extLst>
        </c:ser>
        <c:ser>
          <c:idx val="3"/>
          <c:order val="3"/>
          <c:tx>
            <c:strRef>
              <c:f>Sheet1!$E$1</c:f>
              <c:strCache>
                <c:ptCount val="1"/>
                <c:pt idx="0">
                  <c:v>Vérifier leurs biens</c:v>
                </c:pt>
              </c:strCache>
            </c:strRef>
          </c:tx>
          <c:spPr>
            <a:solidFill>
              <a:srgbClr val="D2CBB8"/>
            </a:solidFill>
            <a:ln>
              <a:noFill/>
            </a:ln>
            <a:effectLst/>
          </c:spPr>
          <c:invertIfNegative val="0"/>
          <c:cat>
            <c:strRef>
              <c:f>Sheet1!$A$2:$A$10</c:f>
              <c:strCache>
                <c:ptCount val="9"/>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Tamende</c:v>
                </c:pt>
              </c:strCache>
            </c:strRef>
          </c:cat>
          <c:val>
            <c:numRef>
              <c:f>Sheet1!$E$2:$E$10</c:f>
              <c:numCache>
                <c:formatCode>0%</c:formatCode>
                <c:ptCount val="9"/>
                <c:pt idx="0">
                  <c:v>1</c:v>
                </c:pt>
                <c:pt idx="1">
                  <c:v>1</c:v>
                </c:pt>
                <c:pt idx="2">
                  <c:v>0</c:v>
                </c:pt>
                <c:pt idx="3">
                  <c:v>1</c:v>
                </c:pt>
                <c:pt idx="4">
                  <c:v>1</c:v>
                </c:pt>
                <c:pt idx="5">
                  <c:v>0</c:v>
                </c:pt>
                <c:pt idx="6">
                  <c:v>0</c:v>
                </c:pt>
                <c:pt idx="7">
                  <c:v>0</c:v>
                </c:pt>
                <c:pt idx="8">
                  <c:v>1</c:v>
                </c:pt>
              </c:numCache>
            </c:numRef>
          </c:val>
          <c:extLst>
            <c:ext xmlns:c16="http://schemas.microsoft.com/office/drawing/2014/chart" uri="{C3380CC4-5D6E-409C-BE32-E72D297353CC}">
              <c16:uniqueId val="{00000003-AD90-4331-B7C2-4C4D6348A339}"/>
            </c:ext>
          </c:extLst>
        </c:ser>
        <c:dLbls>
          <c:showLegendKey val="0"/>
          <c:showVal val="0"/>
          <c:showCatName val="0"/>
          <c:showSerName val="0"/>
          <c:showPercent val="0"/>
          <c:showBubbleSize val="0"/>
        </c:dLbls>
        <c:gapWidth val="219"/>
        <c:overlap val="-27"/>
        <c:axId val="614060472"/>
        <c:axId val="614061128"/>
      </c:barChart>
      <c:catAx>
        <c:axId val="61406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14061128"/>
        <c:crosses val="autoZero"/>
        <c:auto val="1"/>
        <c:lblAlgn val="ctr"/>
        <c:lblOffset val="100"/>
        <c:noMultiLvlLbl val="0"/>
      </c:catAx>
      <c:valAx>
        <c:axId val="61406112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14060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smtClean="0">
                <a:latin typeface="Arial Narrow" panose="020B0606020202030204" pitchFamily="34" charset="0"/>
              </a:rPr>
              <a:t>Non-PDI</a:t>
            </a:r>
            <a:endParaRPr lang="fr-FR" b="1" dirty="0">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Sheet1!$B$26</c:f>
              <c:strCache>
                <c:ptCount val="1"/>
                <c:pt idx="0">
                  <c:v>Argile Nature</c:v>
                </c:pt>
              </c:strCache>
            </c:strRef>
          </c:tx>
          <c:spPr>
            <a:solidFill>
              <a:srgbClr val="EE5859"/>
            </a:solidFill>
            <a:ln>
              <a:noFill/>
            </a:ln>
            <a:effectLst/>
          </c:spPr>
          <c:invertIfNegative val="0"/>
          <c:cat>
            <c:strRef>
              <c:f>Sheet1!$A$27:$A$36</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Sheet1!$B$27:$B$36</c:f>
              <c:numCache>
                <c:formatCode>0%</c:formatCode>
                <c:ptCount val="10"/>
                <c:pt idx="0">
                  <c:v>1</c:v>
                </c:pt>
                <c:pt idx="1">
                  <c:v>1</c:v>
                </c:pt>
                <c:pt idx="2">
                  <c:v>0</c:v>
                </c:pt>
                <c:pt idx="3">
                  <c:v>1</c:v>
                </c:pt>
                <c:pt idx="4">
                  <c:v>1</c:v>
                </c:pt>
                <c:pt idx="5">
                  <c:v>1</c:v>
                </c:pt>
                <c:pt idx="6">
                  <c:v>0</c:v>
                </c:pt>
                <c:pt idx="7">
                  <c:v>0</c:v>
                </c:pt>
                <c:pt idx="8">
                  <c:v>0</c:v>
                </c:pt>
                <c:pt idx="9">
                  <c:v>1</c:v>
                </c:pt>
              </c:numCache>
            </c:numRef>
          </c:val>
          <c:extLst>
            <c:ext xmlns:c16="http://schemas.microsoft.com/office/drawing/2014/chart" uri="{C3380CC4-5D6E-409C-BE32-E72D297353CC}">
              <c16:uniqueId val="{00000000-7433-412A-9A3F-4706256A6950}"/>
            </c:ext>
          </c:extLst>
        </c:ser>
        <c:ser>
          <c:idx val="1"/>
          <c:order val="1"/>
          <c:tx>
            <c:strRef>
              <c:f>Sheet1!$C$26</c:f>
              <c:strCache>
                <c:ptCount val="1"/>
                <c:pt idx="0">
                  <c:v>Bambou et boue</c:v>
                </c:pt>
              </c:strCache>
            </c:strRef>
          </c:tx>
          <c:spPr>
            <a:solidFill>
              <a:srgbClr val="58585A"/>
            </a:solidFill>
            <a:ln>
              <a:noFill/>
            </a:ln>
            <a:effectLst/>
          </c:spPr>
          <c:invertIfNegative val="0"/>
          <c:cat>
            <c:strRef>
              <c:f>Sheet1!$A$27:$A$36</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Sheet1!$C$27:$C$36</c:f>
              <c:numCache>
                <c:formatCode>0%</c:formatCode>
                <c:ptCount val="10"/>
                <c:pt idx="0">
                  <c:v>0</c:v>
                </c:pt>
                <c:pt idx="1">
                  <c:v>0</c:v>
                </c:pt>
                <c:pt idx="2">
                  <c:v>0</c:v>
                </c:pt>
                <c:pt idx="3">
                  <c:v>0</c:v>
                </c:pt>
                <c:pt idx="4">
                  <c:v>1</c:v>
                </c:pt>
                <c:pt idx="5">
                  <c:v>0</c:v>
                </c:pt>
                <c:pt idx="6">
                  <c:v>0</c:v>
                </c:pt>
                <c:pt idx="7">
                  <c:v>0</c:v>
                </c:pt>
                <c:pt idx="8">
                  <c:v>0</c:v>
                </c:pt>
                <c:pt idx="9">
                  <c:v>0</c:v>
                </c:pt>
              </c:numCache>
            </c:numRef>
          </c:val>
          <c:extLst>
            <c:ext xmlns:c16="http://schemas.microsoft.com/office/drawing/2014/chart" uri="{C3380CC4-5D6E-409C-BE32-E72D297353CC}">
              <c16:uniqueId val="{00000001-7433-412A-9A3F-4706256A6950}"/>
            </c:ext>
          </c:extLst>
        </c:ser>
        <c:ser>
          <c:idx val="2"/>
          <c:order val="2"/>
          <c:tx>
            <c:strRef>
              <c:f>Sheet1!$D$26</c:f>
              <c:strCache>
                <c:ptCount val="1"/>
                <c:pt idx="0">
                  <c:v>Bois</c:v>
                </c:pt>
              </c:strCache>
            </c:strRef>
          </c:tx>
          <c:spPr>
            <a:solidFill>
              <a:srgbClr val="CACACA"/>
            </a:solidFill>
            <a:ln>
              <a:noFill/>
            </a:ln>
            <a:effectLst/>
          </c:spPr>
          <c:invertIfNegative val="0"/>
          <c:cat>
            <c:strRef>
              <c:f>Sheet1!$A$27:$A$36</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Sheet1!$D$27:$D$36</c:f>
              <c:numCache>
                <c:formatCode>0%</c:formatCode>
                <c:ptCount val="10"/>
                <c:pt idx="0">
                  <c:v>1</c:v>
                </c:pt>
                <c:pt idx="1">
                  <c:v>1</c:v>
                </c:pt>
                <c:pt idx="2">
                  <c:v>1</c:v>
                </c:pt>
                <c:pt idx="3">
                  <c:v>1</c:v>
                </c:pt>
                <c:pt idx="4">
                  <c:v>1</c:v>
                </c:pt>
                <c:pt idx="5">
                  <c:v>0</c:v>
                </c:pt>
                <c:pt idx="6">
                  <c:v>1</c:v>
                </c:pt>
                <c:pt idx="7">
                  <c:v>0</c:v>
                </c:pt>
                <c:pt idx="8">
                  <c:v>1</c:v>
                </c:pt>
                <c:pt idx="9">
                  <c:v>1</c:v>
                </c:pt>
              </c:numCache>
            </c:numRef>
          </c:val>
          <c:extLst>
            <c:ext xmlns:c16="http://schemas.microsoft.com/office/drawing/2014/chart" uri="{C3380CC4-5D6E-409C-BE32-E72D297353CC}">
              <c16:uniqueId val="{00000002-7433-412A-9A3F-4706256A6950}"/>
            </c:ext>
          </c:extLst>
        </c:ser>
        <c:ser>
          <c:idx val="3"/>
          <c:order val="3"/>
          <c:tx>
            <c:strRef>
              <c:f>Sheet1!$E$26</c:f>
              <c:strCache>
                <c:ptCount val="1"/>
                <c:pt idx="0">
                  <c:v>Briques Adobe</c:v>
                </c:pt>
              </c:strCache>
            </c:strRef>
          </c:tx>
          <c:spPr>
            <a:solidFill>
              <a:srgbClr val="EE5859">
                <a:alpha val="50000"/>
              </a:srgbClr>
            </a:solidFill>
            <a:ln>
              <a:noFill/>
            </a:ln>
            <a:effectLst/>
          </c:spPr>
          <c:invertIfNegative val="0"/>
          <c:cat>
            <c:strRef>
              <c:f>Sheet1!$A$27:$A$36</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Sheet1!$E$27:$E$36</c:f>
              <c:numCache>
                <c:formatCode>0%</c:formatCode>
                <c:ptCount val="10"/>
                <c:pt idx="0">
                  <c:v>0</c:v>
                </c:pt>
                <c:pt idx="1">
                  <c:v>1</c:v>
                </c:pt>
                <c:pt idx="2">
                  <c:v>0</c:v>
                </c:pt>
                <c:pt idx="3">
                  <c:v>0</c:v>
                </c:pt>
                <c:pt idx="4">
                  <c:v>0</c:v>
                </c:pt>
                <c:pt idx="5">
                  <c:v>0</c:v>
                </c:pt>
                <c:pt idx="6">
                  <c:v>1</c:v>
                </c:pt>
                <c:pt idx="7">
                  <c:v>0</c:v>
                </c:pt>
                <c:pt idx="8">
                  <c:v>0</c:v>
                </c:pt>
                <c:pt idx="9">
                  <c:v>1</c:v>
                </c:pt>
              </c:numCache>
            </c:numRef>
          </c:val>
          <c:extLst>
            <c:ext xmlns:c16="http://schemas.microsoft.com/office/drawing/2014/chart" uri="{C3380CC4-5D6E-409C-BE32-E72D297353CC}">
              <c16:uniqueId val="{00000003-7433-412A-9A3F-4706256A6950}"/>
            </c:ext>
          </c:extLst>
        </c:ser>
        <c:ser>
          <c:idx val="4"/>
          <c:order val="4"/>
          <c:tx>
            <c:strRef>
              <c:f>Sheet1!$F$26</c:f>
              <c:strCache>
                <c:ptCount val="1"/>
                <c:pt idx="0">
                  <c:v>Planche bois</c:v>
                </c:pt>
              </c:strCache>
            </c:strRef>
          </c:tx>
          <c:spPr>
            <a:solidFill>
              <a:srgbClr val="EE5859">
                <a:alpha val="20000"/>
              </a:srgbClr>
            </a:solidFill>
            <a:ln>
              <a:noFill/>
            </a:ln>
            <a:effectLst/>
          </c:spPr>
          <c:invertIfNegative val="0"/>
          <c:cat>
            <c:strRef>
              <c:f>Sheet1!$A$27:$A$36</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Sheet1!$F$27:$F$36</c:f>
              <c:numCache>
                <c:formatCode>0%</c:formatCode>
                <c:ptCount val="10"/>
                <c:pt idx="0">
                  <c:v>1</c:v>
                </c:pt>
                <c:pt idx="1">
                  <c:v>0</c:v>
                </c:pt>
                <c:pt idx="2">
                  <c:v>0</c:v>
                </c:pt>
                <c:pt idx="3">
                  <c:v>1</c:v>
                </c:pt>
                <c:pt idx="4">
                  <c:v>1</c:v>
                </c:pt>
                <c:pt idx="5">
                  <c:v>1</c:v>
                </c:pt>
                <c:pt idx="6">
                  <c:v>1</c:v>
                </c:pt>
                <c:pt idx="7">
                  <c:v>0</c:v>
                </c:pt>
                <c:pt idx="8">
                  <c:v>0</c:v>
                </c:pt>
                <c:pt idx="9">
                  <c:v>1</c:v>
                </c:pt>
              </c:numCache>
            </c:numRef>
          </c:val>
          <c:extLst>
            <c:ext xmlns:c16="http://schemas.microsoft.com/office/drawing/2014/chart" uri="{C3380CC4-5D6E-409C-BE32-E72D297353CC}">
              <c16:uniqueId val="{00000004-7433-412A-9A3F-4706256A6950}"/>
            </c:ext>
          </c:extLst>
        </c:ser>
        <c:dLbls>
          <c:showLegendKey val="0"/>
          <c:showVal val="0"/>
          <c:showCatName val="0"/>
          <c:showSerName val="0"/>
          <c:showPercent val="0"/>
          <c:showBubbleSize val="0"/>
        </c:dLbls>
        <c:gapWidth val="150"/>
        <c:overlap val="100"/>
        <c:axId val="672432080"/>
        <c:axId val="672432408"/>
      </c:barChart>
      <c:catAx>
        <c:axId val="67243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672432408"/>
        <c:crosses val="autoZero"/>
        <c:auto val="1"/>
        <c:lblAlgn val="ctr"/>
        <c:lblOffset val="100"/>
        <c:noMultiLvlLbl val="0"/>
      </c:catAx>
      <c:valAx>
        <c:axId val="67243240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72432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dirty="0" smtClean="0">
                <a:latin typeface="Arial Narrow" panose="020B0606020202030204" pitchFamily="34" charset="0"/>
              </a:rPr>
              <a:t>PDI</a:t>
            </a:r>
            <a:endParaRPr lang="fr-FR" b="1" dirty="0">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Sheet1!$B$2</c:f>
              <c:strCache>
                <c:ptCount val="1"/>
                <c:pt idx="0">
                  <c:v>Argile Nature</c:v>
                </c:pt>
              </c:strCache>
            </c:strRef>
          </c:tx>
          <c:spPr>
            <a:solidFill>
              <a:srgbClr val="EE5859"/>
            </a:solidFill>
            <a:ln>
              <a:noFill/>
            </a:ln>
            <a:effectLst/>
          </c:spPr>
          <c:invertIfNegative val="0"/>
          <c:cat>
            <c:strRef>
              <c:f>Sheet1!$A$3:$A$12</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Sheet1!$B$3:$B$12</c:f>
              <c:numCache>
                <c:formatCode>0%</c:formatCode>
                <c:ptCount val="10"/>
                <c:pt idx="0">
                  <c:v>1</c:v>
                </c:pt>
                <c:pt idx="1">
                  <c:v>1</c:v>
                </c:pt>
                <c:pt idx="2">
                  <c:v>0</c:v>
                </c:pt>
                <c:pt idx="3">
                  <c:v>1</c:v>
                </c:pt>
                <c:pt idx="4">
                  <c:v>1</c:v>
                </c:pt>
                <c:pt idx="5">
                  <c:v>0</c:v>
                </c:pt>
                <c:pt idx="6">
                  <c:v>0</c:v>
                </c:pt>
                <c:pt idx="7">
                  <c:v>0</c:v>
                </c:pt>
                <c:pt idx="8">
                  <c:v>1</c:v>
                </c:pt>
                <c:pt idx="9">
                  <c:v>1</c:v>
                </c:pt>
              </c:numCache>
            </c:numRef>
          </c:val>
          <c:extLst>
            <c:ext xmlns:c16="http://schemas.microsoft.com/office/drawing/2014/chart" uri="{C3380CC4-5D6E-409C-BE32-E72D297353CC}">
              <c16:uniqueId val="{00000000-6253-437F-9C33-9303CF46EA2A}"/>
            </c:ext>
          </c:extLst>
        </c:ser>
        <c:ser>
          <c:idx val="1"/>
          <c:order val="1"/>
          <c:tx>
            <c:strRef>
              <c:f>Sheet1!$C$2</c:f>
              <c:strCache>
                <c:ptCount val="1"/>
                <c:pt idx="0">
                  <c:v>Bambou et boue</c:v>
                </c:pt>
              </c:strCache>
            </c:strRef>
          </c:tx>
          <c:spPr>
            <a:solidFill>
              <a:srgbClr val="58585A"/>
            </a:solidFill>
            <a:ln>
              <a:noFill/>
            </a:ln>
            <a:effectLst/>
          </c:spPr>
          <c:invertIfNegative val="0"/>
          <c:cat>
            <c:strRef>
              <c:f>Sheet1!$A$3:$A$12</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Sheet1!$C$3:$C$12</c:f>
              <c:numCache>
                <c:formatCode>0%</c:formatCode>
                <c:ptCount val="10"/>
                <c:pt idx="0">
                  <c:v>0</c:v>
                </c:pt>
                <c:pt idx="1">
                  <c:v>0</c:v>
                </c:pt>
                <c:pt idx="2">
                  <c:v>0</c:v>
                </c:pt>
                <c:pt idx="3">
                  <c:v>0</c:v>
                </c:pt>
                <c:pt idx="4">
                  <c:v>1</c:v>
                </c:pt>
                <c:pt idx="5">
                  <c:v>0</c:v>
                </c:pt>
                <c:pt idx="6">
                  <c:v>0</c:v>
                </c:pt>
                <c:pt idx="7">
                  <c:v>1</c:v>
                </c:pt>
                <c:pt idx="8">
                  <c:v>0</c:v>
                </c:pt>
                <c:pt idx="9">
                  <c:v>0</c:v>
                </c:pt>
              </c:numCache>
            </c:numRef>
          </c:val>
          <c:extLst>
            <c:ext xmlns:c16="http://schemas.microsoft.com/office/drawing/2014/chart" uri="{C3380CC4-5D6E-409C-BE32-E72D297353CC}">
              <c16:uniqueId val="{00000001-6253-437F-9C33-9303CF46EA2A}"/>
            </c:ext>
          </c:extLst>
        </c:ser>
        <c:ser>
          <c:idx val="2"/>
          <c:order val="2"/>
          <c:tx>
            <c:strRef>
              <c:f>Sheet1!$D$2</c:f>
              <c:strCache>
                <c:ptCount val="1"/>
                <c:pt idx="0">
                  <c:v>Bois</c:v>
                </c:pt>
              </c:strCache>
            </c:strRef>
          </c:tx>
          <c:spPr>
            <a:solidFill>
              <a:srgbClr val="CACACA"/>
            </a:solidFill>
            <a:ln>
              <a:noFill/>
            </a:ln>
            <a:effectLst/>
          </c:spPr>
          <c:invertIfNegative val="0"/>
          <c:cat>
            <c:strRef>
              <c:f>Sheet1!$A$3:$A$12</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Sheet1!$D$3:$D$12</c:f>
              <c:numCache>
                <c:formatCode>0%</c:formatCode>
                <c:ptCount val="10"/>
                <c:pt idx="0">
                  <c:v>1</c:v>
                </c:pt>
                <c:pt idx="1">
                  <c:v>0</c:v>
                </c:pt>
                <c:pt idx="2">
                  <c:v>0</c:v>
                </c:pt>
                <c:pt idx="3">
                  <c:v>1</c:v>
                </c:pt>
                <c:pt idx="4">
                  <c:v>1</c:v>
                </c:pt>
                <c:pt idx="5">
                  <c:v>1</c:v>
                </c:pt>
                <c:pt idx="6">
                  <c:v>1</c:v>
                </c:pt>
                <c:pt idx="7">
                  <c:v>0</c:v>
                </c:pt>
                <c:pt idx="8">
                  <c:v>0</c:v>
                </c:pt>
                <c:pt idx="9">
                  <c:v>1</c:v>
                </c:pt>
              </c:numCache>
            </c:numRef>
          </c:val>
          <c:extLst>
            <c:ext xmlns:c16="http://schemas.microsoft.com/office/drawing/2014/chart" uri="{C3380CC4-5D6E-409C-BE32-E72D297353CC}">
              <c16:uniqueId val="{00000002-6253-437F-9C33-9303CF46EA2A}"/>
            </c:ext>
          </c:extLst>
        </c:ser>
        <c:ser>
          <c:idx val="3"/>
          <c:order val="3"/>
          <c:tx>
            <c:strRef>
              <c:f>Sheet1!$E$2</c:f>
              <c:strCache>
                <c:ptCount val="1"/>
                <c:pt idx="0">
                  <c:v>Briques Adobe</c:v>
                </c:pt>
              </c:strCache>
            </c:strRef>
          </c:tx>
          <c:spPr>
            <a:solidFill>
              <a:srgbClr val="EE5859">
                <a:alpha val="50000"/>
              </a:srgbClr>
            </a:solidFill>
            <a:ln>
              <a:noFill/>
            </a:ln>
            <a:effectLst/>
          </c:spPr>
          <c:invertIfNegative val="0"/>
          <c:cat>
            <c:strRef>
              <c:f>Sheet1!$A$3:$A$12</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Sheet1!$E$3:$E$12</c:f>
              <c:numCache>
                <c:formatCode>0%</c:formatCode>
                <c:ptCount val="10"/>
                <c:pt idx="0">
                  <c:v>0</c:v>
                </c:pt>
                <c:pt idx="1">
                  <c:v>1</c:v>
                </c:pt>
                <c:pt idx="2">
                  <c:v>0</c:v>
                </c:pt>
                <c:pt idx="3">
                  <c:v>0</c:v>
                </c:pt>
                <c:pt idx="4">
                  <c:v>0</c:v>
                </c:pt>
                <c:pt idx="5">
                  <c:v>0</c:v>
                </c:pt>
                <c:pt idx="6">
                  <c:v>0</c:v>
                </c:pt>
                <c:pt idx="7">
                  <c:v>0</c:v>
                </c:pt>
                <c:pt idx="8">
                  <c:v>0</c:v>
                </c:pt>
                <c:pt idx="9">
                  <c:v>1</c:v>
                </c:pt>
              </c:numCache>
            </c:numRef>
          </c:val>
          <c:extLst>
            <c:ext xmlns:c16="http://schemas.microsoft.com/office/drawing/2014/chart" uri="{C3380CC4-5D6E-409C-BE32-E72D297353CC}">
              <c16:uniqueId val="{00000003-6253-437F-9C33-9303CF46EA2A}"/>
            </c:ext>
          </c:extLst>
        </c:ser>
        <c:ser>
          <c:idx val="4"/>
          <c:order val="4"/>
          <c:tx>
            <c:strRef>
              <c:f>Sheet1!$F$2</c:f>
              <c:strCache>
                <c:ptCount val="1"/>
                <c:pt idx="0">
                  <c:v>Natte Bache</c:v>
                </c:pt>
              </c:strCache>
            </c:strRef>
          </c:tx>
          <c:spPr>
            <a:solidFill>
              <a:srgbClr val="D2CBB8"/>
            </a:solidFill>
            <a:ln>
              <a:noFill/>
            </a:ln>
            <a:effectLst/>
          </c:spPr>
          <c:invertIfNegative val="0"/>
          <c:cat>
            <c:strRef>
              <c:f>Sheet1!$A$3:$A$12</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Sheet1!$F$3:$F$12</c:f>
              <c:numCache>
                <c:formatCode>0%</c:formatCode>
                <c:ptCount val="10"/>
                <c:pt idx="0">
                  <c:v>0</c:v>
                </c:pt>
                <c:pt idx="1">
                  <c:v>0</c:v>
                </c:pt>
                <c:pt idx="2">
                  <c:v>0</c:v>
                </c:pt>
                <c:pt idx="3">
                  <c:v>0</c:v>
                </c:pt>
                <c:pt idx="4">
                  <c:v>0</c:v>
                </c:pt>
                <c:pt idx="5">
                  <c:v>0</c:v>
                </c:pt>
                <c:pt idx="6">
                  <c:v>1</c:v>
                </c:pt>
                <c:pt idx="7">
                  <c:v>0</c:v>
                </c:pt>
                <c:pt idx="8">
                  <c:v>0</c:v>
                </c:pt>
                <c:pt idx="9">
                  <c:v>0</c:v>
                </c:pt>
              </c:numCache>
            </c:numRef>
          </c:val>
          <c:extLst>
            <c:ext xmlns:c16="http://schemas.microsoft.com/office/drawing/2014/chart" uri="{C3380CC4-5D6E-409C-BE32-E72D297353CC}">
              <c16:uniqueId val="{00000004-6253-437F-9C33-9303CF46EA2A}"/>
            </c:ext>
          </c:extLst>
        </c:ser>
        <c:ser>
          <c:idx val="5"/>
          <c:order val="5"/>
          <c:tx>
            <c:strRef>
              <c:f>Sheet1!$G$2</c:f>
              <c:strCache>
                <c:ptCount val="1"/>
                <c:pt idx="0">
                  <c:v>Planche bois</c:v>
                </c:pt>
              </c:strCache>
            </c:strRef>
          </c:tx>
          <c:spPr>
            <a:solidFill>
              <a:srgbClr val="EE5859">
                <a:alpha val="20000"/>
              </a:srgbClr>
            </a:solidFill>
            <a:ln>
              <a:noFill/>
            </a:ln>
            <a:effectLst/>
          </c:spPr>
          <c:invertIfNegative val="0"/>
          <c:cat>
            <c:strRef>
              <c:f>Sheet1!$A$3:$A$12</c:f>
              <c:strCache>
                <c:ptCount val="10"/>
                <c:pt idx="0">
                  <c:v>Butsili</c:v>
                </c:pt>
                <c:pt idx="1">
                  <c:v>Kanzulinzuli</c:v>
                </c:pt>
                <c:pt idx="2">
                  <c:v>Kasanga</c:v>
                </c:pt>
                <c:pt idx="3">
                  <c:v>Mabolio</c:v>
                </c:pt>
                <c:pt idx="4">
                  <c:v>Ngongolio</c:v>
                </c:pt>
                <c:pt idx="5">
                  <c:v>Q.Kasabinyole Avenue Butembo 25</c:v>
                </c:pt>
                <c:pt idx="6">
                  <c:v>Quartier Kasabinyole cellule Munzenga</c:v>
                </c:pt>
                <c:pt idx="7">
                  <c:v>Quartier Malepe cellule Kaliba</c:v>
                </c:pt>
                <c:pt idx="8">
                  <c:v>Quartier Matonge Cellule Madrandele</c:v>
                </c:pt>
                <c:pt idx="9">
                  <c:v>Tamende</c:v>
                </c:pt>
              </c:strCache>
            </c:strRef>
          </c:cat>
          <c:val>
            <c:numRef>
              <c:f>Sheet1!$G$3:$G$12</c:f>
              <c:numCache>
                <c:formatCode>0%</c:formatCode>
                <c:ptCount val="10"/>
                <c:pt idx="0">
                  <c:v>1</c:v>
                </c:pt>
                <c:pt idx="1">
                  <c:v>0</c:v>
                </c:pt>
                <c:pt idx="2">
                  <c:v>1</c:v>
                </c:pt>
                <c:pt idx="3">
                  <c:v>1</c:v>
                </c:pt>
                <c:pt idx="4">
                  <c:v>1</c:v>
                </c:pt>
                <c:pt idx="5">
                  <c:v>0</c:v>
                </c:pt>
                <c:pt idx="6">
                  <c:v>1</c:v>
                </c:pt>
                <c:pt idx="7">
                  <c:v>0</c:v>
                </c:pt>
                <c:pt idx="8">
                  <c:v>0</c:v>
                </c:pt>
                <c:pt idx="9">
                  <c:v>1</c:v>
                </c:pt>
              </c:numCache>
            </c:numRef>
          </c:val>
          <c:extLst>
            <c:ext xmlns:c16="http://schemas.microsoft.com/office/drawing/2014/chart" uri="{C3380CC4-5D6E-409C-BE32-E72D297353CC}">
              <c16:uniqueId val="{00000005-6253-437F-9C33-9303CF46EA2A}"/>
            </c:ext>
          </c:extLst>
        </c:ser>
        <c:dLbls>
          <c:showLegendKey val="0"/>
          <c:showVal val="0"/>
          <c:showCatName val="0"/>
          <c:showSerName val="0"/>
          <c:showPercent val="0"/>
          <c:showBubbleSize val="0"/>
        </c:dLbls>
        <c:gapWidth val="182"/>
        <c:overlap val="100"/>
        <c:axId val="522755056"/>
        <c:axId val="522752432"/>
      </c:barChart>
      <c:catAx>
        <c:axId val="522755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2752432"/>
        <c:crosses val="autoZero"/>
        <c:auto val="1"/>
        <c:lblAlgn val="ctr"/>
        <c:lblOffset val="100"/>
        <c:noMultiLvlLbl val="0"/>
      </c:catAx>
      <c:valAx>
        <c:axId val="52275243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2755056"/>
        <c:crosses val="autoZero"/>
        <c:crossBetween val="between"/>
      </c:valAx>
      <c:spPr>
        <a:noFill/>
        <a:ln>
          <a:noFill/>
        </a:ln>
        <a:effectLst/>
      </c:spPr>
    </c:plotArea>
    <c:legend>
      <c:legendPos val="b"/>
      <c:layout>
        <c:manualLayout>
          <c:xMode val="edge"/>
          <c:yMode val="edge"/>
          <c:x val="1.9356434236334194E-2"/>
          <c:y val="0.84287273348099301"/>
          <c:w val="0.95647346428266866"/>
          <c:h val="0.135408700936206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dépl_pdi!$B$58</c:f>
              <c:strCache>
                <c:ptCount val="1"/>
                <c:pt idx="0">
                  <c:v>Non</c:v>
                </c:pt>
              </c:strCache>
            </c:strRef>
          </c:tx>
          <c:spPr>
            <a:solidFill>
              <a:srgbClr val="58585A"/>
            </a:solidFill>
            <a:ln>
              <a:noFill/>
            </a:ln>
            <a:effectLst/>
          </c:spPr>
          <c:invertIfNegative val="0"/>
          <c:cat>
            <c:strRef>
              <c:f>dépl_pdi!$A$59:$A$79</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dépl_pdi!$B$59:$B$79</c:f>
              <c:numCache>
                <c:formatCode>0%</c:formatCode>
                <c:ptCount val="21"/>
                <c:pt idx="0">
                  <c:v>0.13</c:v>
                </c:pt>
                <c:pt idx="1">
                  <c:v>0.13</c:v>
                </c:pt>
                <c:pt idx="4">
                  <c:v>0.49</c:v>
                </c:pt>
                <c:pt idx="5">
                  <c:v>0.42</c:v>
                </c:pt>
                <c:pt idx="6">
                  <c:v>0.37</c:v>
                </c:pt>
                <c:pt idx="7">
                  <c:v>0.28999999999999998</c:v>
                </c:pt>
                <c:pt idx="9">
                  <c:v>0.43</c:v>
                </c:pt>
                <c:pt idx="11">
                  <c:v>0.12</c:v>
                </c:pt>
                <c:pt idx="12">
                  <c:v>0.44</c:v>
                </c:pt>
                <c:pt idx="14">
                  <c:v>0.28999999999999998</c:v>
                </c:pt>
                <c:pt idx="15">
                  <c:v>0.06</c:v>
                </c:pt>
                <c:pt idx="16">
                  <c:v>0.4</c:v>
                </c:pt>
                <c:pt idx="17">
                  <c:v>0.05</c:v>
                </c:pt>
                <c:pt idx="18">
                  <c:v>0.06</c:v>
                </c:pt>
                <c:pt idx="19">
                  <c:v>0.25</c:v>
                </c:pt>
                <c:pt idx="20">
                  <c:v>0.33</c:v>
                </c:pt>
              </c:numCache>
            </c:numRef>
          </c:val>
          <c:extLst>
            <c:ext xmlns:c16="http://schemas.microsoft.com/office/drawing/2014/chart" uri="{C3380CC4-5D6E-409C-BE32-E72D297353CC}">
              <c16:uniqueId val="{00000000-7262-4D3C-A1FE-2345D3949116}"/>
            </c:ext>
          </c:extLst>
        </c:ser>
        <c:ser>
          <c:idx val="1"/>
          <c:order val="1"/>
          <c:tx>
            <c:strRef>
              <c:f>dépl_pdi!$C$58</c:f>
              <c:strCache>
                <c:ptCount val="1"/>
                <c:pt idx="0">
                  <c:v>1 à 2 fois</c:v>
                </c:pt>
              </c:strCache>
            </c:strRef>
          </c:tx>
          <c:spPr>
            <a:solidFill>
              <a:srgbClr val="EE5859">
                <a:alpha val="20000"/>
              </a:srgbClr>
            </a:solidFill>
            <a:ln>
              <a:noFill/>
            </a:ln>
            <a:effectLst/>
          </c:spPr>
          <c:invertIfNegative val="0"/>
          <c:cat>
            <c:strRef>
              <c:f>dépl_pdi!$A$59:$A$79</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dépl_pdi!$C$59:$C$79</c:f>
              <c:numCache>
                <c:formatCode>0%</c:formatCode>
                <c:ptCount val="21"/>
                <c:pt idx="0">
                  <c:v>0.73</c:v>
                </c:pt>
                <c:pt idx="1">
                  <c:v>0.25</c:v>
                </c:pt>
                <c:pt idx="2">
                  <c:v>0.44</c:v>
                </c:pt>
                <c:pt idx="3">
                  <c:v>0.67</c:v>
                </c:pt>
                <c:pt idx="4">
                  <c:v>0.28000000000000003</c:v>
                </c:pt>
                <c:pt idx="5">
                  <c:v>0.28999999999999998</c:v>
                </c:pt>
                <c:pt idx="6">
                  <c:v>0.63</c:v>
                </c:pt>
                <c:pt idx="7">
                  <c:v>0.56999999999999995</c:v>
                </c:pt>
                <c:pt idx="8">
                  <c:v>0.6</c:v>
                </c:pt>
                <c:pt idx="9">
                  <c:v>0.43</c:v>
                </c:pt>
                <c:pt idx="10">
                  <c:v>0.4</c:v>
                </c:pt>
                <c:pt idx="11">
                  <c:v>0.35</c:v>
                </c:pt>
                <c:pt idx="12">
                  <c:v>0.19</c:v>
                </c:pt>
                <c:pt idx="13">
                  <c:v>0.5</c:v>
                </c:pt>
                <c:pt idx="14">
                  <c:v>0.43</c:v>
                </c:pt>
                <c:pt idx="15">
                  <c:v>0.69</c:v>
                </c:pt>
                <c:pt idx="16">
                  <c:v>0.4</c:v>
                </c:pt>
                <c:pt idx="17">
                  <c:v>0.36</c:v>
                </c:pt>
                <c:pt idx="18">
                  <c:v>0.24</c:v>
                </c:pt>
                <c:pt idx="19">
                  <c:v>0.5</c:v>
                </c:pt>
                <c:pt idx="20">
                  <c:v>0.5</c:v>
                </c:pt>
              </c:numCache>
            </c:numRef>
          </c:val>
          <c:extLst>
            <c:ext xmlns:c16="http://schemas.microsoft.com/office/drawing/2014/chart" uri="{C3380CC4-5D6E-409C-BE32-E72D297353CC}">
              <c16:uniqueId val="{00000001-7262-4D3C-A1FE-2345D3949116}"/>
            </c:ext>
          </c:extLst>
        </c:ser>
        <c:ser>
          <c:idx val="2"/>
          <c:order val="2"/>
          <c:tx>
            <c:strRef>
              <c:f>dépl_pdi!$D$58</c:f>
              <c:strCache>
                <c:ptCount val="1"/>
                <c:pt idx="0">
                  <c:v>2 à 3 fois</c:v>
                </c:pt>
              </c:strCache>
            </c:strRef>
          </c:tx>
          <c:spPr>
            <a:solidFill>
              <a:srgbClr val="EE5859">
                <a:alpha val="50000"/>
              </a:srgbClr>
            </a:solidFill>
            <a:ln>
              <a:noFill/>
            </a:ln>
            <a:effectLst/>
          </c:spPr>
          <c:invertIfNegative val="0"/>
          <c:cat>
            <c:strRef>
              <c:f>dépl_pdi!$A$59:$A$79</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dépl_pdi!$D$59:$D$79</c:f>
              <c:numCache>
                <c:formatCode>0%</c:formatCode>
                <c:ptCount val="21"/>
                <c:pt idx="0">
                  <c:v>0.14000000000000001</c:v>
                </c:pt>
                <c:pt idx="1">
                  <c:v>0.62</c:v>
                </c:pt>
                <c:pt idx="2">
                  <c:v>0.33</c:v>
                </c:pt>
                <c:pt idx="3">
                  <c:v>0.33</c:v>
                </c:pt>
                <c:pt idx="4">
                  <c:v>0.09</c:v>
                </c:pt>
                <c:pt idx="5">
                  <c:v>0.28999999999999998</c:v>
                </c:pt>
                <c:pt idx="7">
                  <c:v>7.0000000000000007E-2</c:v>
                </c:pt>
                <c:pt idx="8">
                  <c:v>0.4</c:v>
                </c:pt>
                <c:pt idx="9">
                  <c:v>7.0000000000000007E-2</c:v>
                </c:pt>
                <c:pt idx="10">
                  <c:v>0.4</c:v>
                </c:pt>
                <c:pt idx="11">
                  <c:v>0.35</c:v>
                </c:pt>
                <c:pt idx="12">
                  <c:v>0.25</c:v>
                </c:pt>
                <c:pt idx="13">
                  <c:v>0.41</c:v>
                </c:pt>
                <c:pt idx="14">
                  <c:v>0.14000000000000001</c:v>
                </c:pt>
                <c:pt idx="15">
                  <c:v>0.13</c:v>
                </c:pt>
                <c:pt idx="17">
                  <c:v>0.23</c:v>
                </c:pt>
                <c:pt idx="18">
                  <c:v>0.59</c:v>
                </c:pt>
                <c:pt idx="19">
                  <c:v>0.17</c:v>
                </c:pt>
                <c:pt idx="20">
                  <c:v>0.17</c:v>
                </c:pt>
              </c:numCache>
            </c:numRef>
          </c:val>
          <c:extLst>
            <c:ext xmlns:c16="http://schemas.microsoft.com/office/drawing/2014/chart" uri="{C3380CC4-5D6E-409C-BE32-E72D297353CC}">
              <c16:uniqueId val="{00000002-7262-4D3C-A1FE-2345D3949116}"/>
            </c:ext>
          </c:extLst>
        </c:ser>
        <c:ser>
          <c:idx val="3"/>
          <c:order val="3"/>
          <c:tx>
            <c:strRef>
              <c:f>dépl_pdi!$E$58</c:f>
              <c:strCache>
                <c:ptCount val="1"/>
                <c:pt idx="0">
                  <c:v>Plus de 3 fois</c:v>
                </c:pt>
              </c:strCache>
            </c:strRef>
          </c:tx>
          <c:spPr>
            <a:solidFill>
              <a:srgbClr val="EE5859"/>
            </a:solidFill>
            <a:ln>
              <a:noFill/>
            </a:ln>
            <a:effectLst/>
          </c:spPr>
          <c:invertIfNegative val="0"/>
          <c:cat>
            <c:strRef>
              <c:f>dépl_pdi!$A$59:$A$79</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dépl_pdi!$E$59:$E$79</c:f>
              <c:numCache>
                <c:formatCode>General</c:formatCode>
                <c:ptCount val="21"/>
                <c:pt idx="2" formatCode="0%">
                  <c:v>0.23</c:v>
                </c:pt>
                <c:pt idx="4" formatCode="0%">
                  <c:v>0.12</c:v>
                </c:pt>
                <c:pt idx="7" formatCode="0%">
                  <c:v>7.0000000000000007E-2</c:v>
                </c:pt>
                <c:pt idx="10" formatCode="0%">
                  <c:v>0.2</c:v>
                </c:pt>
                <c:pt idx="11" formatCode="0%">
                  <c:v>0.18</c:v>
                </c:pt>
                <c:pt idx="12" formatCode="0%">
                  <c:v>0.13</c:v>
                </c:pt>
                <c:pt idx="13" formatCode="0%">
                  <c:v>0.09</c:v>
                </c:pt>
                <c:pt idx="15" formatCode="0%">
                  <c:v>0.06</c:v>
                </c:pt>
                <c:pt idx="16" formatCode="0%">
                  <c:v>0.2</c:v>
                </c:pt>
                <c:pt idx="17" formatCode="0%">
                  <c:v>0.27</c:v>
                </c:pt>
                <c:pt idx="18" formatCode="0%">
                  <c:v>0.06</c:v>
                </c:pt>
                <c:pt idx="19" formatCode="0%">
                  <c:v>0.08</c:v>
                </c:pt>
              </c:numCache>
            </c:numRef>
          </c:val>
          <c:extLst>
            <c:ext xmlns:c16="http://schemas.microsoft.com/office/drawing/2014/chart" uri="{C3380CC4-5D6E-409C-BE32-E72D297353CC}">
              <c16:uniqueId val="{00000003-7262-4D3C-A1FE-2345D3949116}"/>
            </c:ext>
          </c:extLst>
        </c:ser>
        <c:ser>
          <c:idx val="4"/>
          <c:order val="4"/>
          <c:tx>
            <c:strRef>
              <c:f>dépl_pdi!$F$58</c:f>
              <c:strCache>
                <c:ptCount val="1"/>
                <c:pt idx="0">
                  <c:v>Ne sait pas</c:v>
                </c:pt>
              </c:strCache>
            </c:strRef>
          </c:tx>
          <c:spPr>
            <a:solidFill>
              <a:srgbClr val="D2CBB8"/>
            </a:solidFill>
            <a:ln>
              <a:noFill/>
            </a:ln>
            <a:effectLst/>
          </c:spPr>
          <c:invertIfNegative val="0"/>
          <c:cat>
            <c:strRef>
              <c:f>dépl_pdi!$A$59:$A$79</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dépl_pdi!$F$59:$F$79</c:f>
              <c:numCache>
                <c:formatCode>General</c:formatCode>
                <c:ptCount val="21"/>
                <c:pt idx="4" formatCode="0%">
                  <c:v>0.02</c:v>
                </c:pt>
                <c:pt idx="9" formatCode="0%">
                  <c:v>7.0000000000000007E-2</c:v>
                </c:pt>
                <c:pt idx="14" formatCode="0%">
                  <c:v>0.14000000000000001</c:v>
                </c:pt>
                <c:pt idx="15" formatCode="0%">
                  <c:v>0.06</c:v>
                </c:pt>
                <c:pt idx="17" formatCode="0%">
                  <c:v>0.09</c:v>
                </c:pt>
                <c:pt idx="18" formatCode="0%">
                  <c:v>0.06</c:v>
                </c:pt>
              </c:numCache>
            </c:numRef>
          </c:val>
          <c:extLst>
            <c:ext xmlns:c16="http://schemas.microsoft.com/office/drawing/2014/chart" uri="{C3380CC4-5D6E-409C-BE32-E72D297353CC}">
              <c16:uniqueId val="{00000004-7262-4D3C-A1FE-2345D3949116}"/>
            </c:ext>
          </c:extLst>
        </c:ser>
        <c:dLbls>
          <c:showLegendKey val="0"/>
          <c:showVal val="0"/>
          <c:showCatName val="0"/>
          <c:showSerName val="0"/>
          <c:showPercent val="0"/>
          <c:showBubbleSize val="0"/>
        </c:dLbls>
        <c:gapWidth val="100"/>
        <c:overlap val="100"/>
        <c:axId val="551236464"/>
        <c:axId val="551237448"/>
      </c:barChart>
      <c:catAx>
        <c:axId val="55123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51237448"/>
        <c:crosses val="autoZero"/>
        <c:auto val="1"/>
        <c:lblAlgn val="ctr"/>
        <c:lblOffset val="100"/>
        <c:noMultiLvlLbl val="0"/>
      </c:catAx>
      <c:valAx>
        <c:axId val="5512374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51236464"/>
        <c:crosses val="autoZero"/>
        <c:crossBetween val="between"/>
      </c:valAx>
      <c:spPr>
        <a:noFill/>
        <a:ln>
          <a:noFill/>
        </a:ln>
        <a:effectLst/>
      </c:spPr>
    </c:plotArea>
    <c:legend>
      <c:legendPos val="b"/>
      <c:layout>
        <c:manualLayout>
          <c:xMode val="edge"/>
          <c:yMode val="edge"/>
          <c:x val="0.15192741466143037"/>
          <c:y val="0.89749020406198809"/>
          <c:w val="0.69614505680849648"/>
          <c:h val="9.197117562873519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b="1" i="0" baseline="0" dirty="0" err="1" smtClean="0">
                <a:effectLst/>
              </a:rPr>
              <a:t>Durée</a:t>
            </a:r>
            <a:r>
              <a:rPr lang="en-US" sz="1800" b="1" i="0" baseline="0" dirty="0" smtClean="0">
                <a:effectLst/>
              </a:rPr>
              <a:t> </a:t>
            </a:r>
            <a:r>
              <a:rPr lang="en-US" sz="1800" b="1" i="0" baseline="0" dirty="0" err="1" smtClean="0">
                <a:effectLst/>
              </a:rPr>
              <a:t>moyenne</a:t>
            </a:r>
            <a:r>
              <a:rPr lang="en-US" sz="1800" b="1" i="0" baseline="0" dirty="0" smtClean="0">
                <a:effectLst/>
              </a:rPr>
              <a:t> </a:t>
            </a:r>
            <a:r>
              <a:rPr lang="en-US" sz="1800" b="1" i="0" baseline="0" dirty="0" err="1" smtClean="0">
                <a:effectLst/>
              </a:rPr>
              <a:t>depuis</a:t>
            </a:r>
            <a:r>
              <a:rPr lang="en-US" sz="1800" b="1" i="0" baseline="0" dirty="0" smtClean="0">
                <a:effectLst/>
              </a:rPr>
              <a:t> que la </a:t>
            </a:r>
            <a:r>
              <a:rPr lang="en-US" sz="1800" b="1" i="0" baseline="0" dirty="0" err="1" smtClean="0">
                <a:effectLst/>
              </a:rPr>
              <a:t>majorité</a:t>
            </a:r>
            <a:r>
              <a:rPr lang="en-US" sz="1800" b="1" i="0" baseline="0" dirty="0" smtClean="0">
                <a:effectLst/>
              </a:rPr>
              <a:t> des ménages </a:t>
            </a:r>
            <a:r>
              <a:rPr lang="en-US" sz="1800" b="1" i="0" baseline="0" dirty="0" err="1" smtClean="0">
                <a:effectLst/>
              </a:rPr>
              <a:t>retournés</a:t>
            </a:r>
            <a:r>
              <a:rPr lang="en-US" sz="1800" b="1" i="0" baseline="0" dirty="0" smtClean="0">
                <a:effectLst/>
              </a:rPr>
              <a:t> (</a:t>
            </a:r>
            <a:r>
              <a:rPr lang="en-US" sz="1800" b="1" i="0" baseline="0" dirty="0" err="1" smtClean="0">
                <a:effectLst/>
              </a:rPr>
              <a:t>ancien</a:t>
            </a:r>
            <a:r>
              <a:rPr lang="en-US" sz="1800" b="1" i="0" baseline="0" dirty="0" smtClean="0">
                <a:effectLst/>
              </a:rPr>
              <a:t> PDI) </a:t>
            </a:r>
            <a:r>
              <a:rPr lang="en-US" sz="1800" b="1" i="0" baseline="0" dirty="0" err="1" smtClean="0">
                <a:effectLst/>
              </a:rPr>
              <a:t>sont</a:t>
            </a:r>
            <a:r>
              <a:rPr lang="en-US" sz="1800" b="1" i="0" baseline="0" dirty="0" smtClean="0">
                <a:effectLst/>
              </a:rPr>
              <a:t> </a:t>
            </a:r>
            <a:r>
              <a:rPr lang="en-US" sz="1800" b="1" i="0" baseline="0" dirty="0" err="1" smtClean="0">
                <a:effectLst/>
              </a:rPr>
              <a:t>revenus</a:t>
            </a:r>
            <a:r>
              <a:rPr lang="en-US" sz="1800" b="1" i="0" baseline="0" dirty="0" smtClean="0">
                <a:effectLst/>
              </a:rPr>
              <a:t> </a:t>
            </a:r>
            <a:r>
              <a:rPr lang="en-US" sz="1800" b="1" i="0" baseline="0" dirty="0" err="1" smtClean="0">
                <a:effectLst/>
              </a:rPr>
              <a:t>dans</a:t>
            </a:r>
            <a:r>
              <a:rPr lang="en-US" sz="1800" b="1" i="0" baseline="0" dirty="0" smtClean="0">
                <a:effectLst/>
              </a:rPr>
              <a:t> </a:t>
            </a:r>
            <a:r>
              <a:rPr lang="en-US" sz="1800" b="1" i="0" baseline="0" dirty="0" err="1" smtClean="0">
                <a:effectLst/>
              </a:rPr>
              <a:t>leurs</a:t>
            </a:r>
            <a:r>
              <a:rPr lang="en-US" sz="1800" b="1" i="0" baseline="0" dirty="0" smtClean="0">
                <a:effectLst/>
              </a:rPr>
              <a:t> </a:t>
            </a:r>
            <a:r>
              <a:rPr lang="en-US" sz="1800" b="1" i="0" baseline="0" dirty="0" err="1" smtClean="0">
                <a:effectLst/>
              </a:rPr>
              <a:t>localités</a:t>
            </a:r>
            <a:r>
              <a:rPr lang="en-US" sz="1800" b="1" i="0" baseline="0" dirty="0" smtClean="0">
                <a:effectLst/>
              </a:rPr>
              <a:t> </a:t>
            </a:r>
            <a:r>
              <a:rPr lang="en-US" sz="1800" b="1" i="0" baseline="0" dirty="0" err="1" smtClean="0">
                <a:effectLst/>
              </a:rPr>
              <a:t>d'origine</a:t>
            </a:r>
            <a:r>
              <a:rPr lang="en-US" sz="1800" b="1" i="0" baseline="0" dirty="0" smtClean="0">
                <a:effectLst/>
              </a:rPr>
              <a:t>, </a:t>
            </a:r>
            <a:r>
              <a:rPr lang="en-US" sz="1800" b="1" i="0" baseline="0" dirty="0" err="1" smtClean="0">
                <a:effectLst/>
              </a:rPr>
              <a:t>en</a:t>
            </a:r>
            <a:r>
              <a:rPr lang="en-US" sz="1800" b="1" i="0" baseline="0" dirty="0" smtClean="0">
                <a:effectLst/>
              </a:rPr>
              <a:t> % de </a:t>
            </a:r>
            <a:r>
              <a:rPr lang="en-US" sz="1800" b="1" i="0" baseline="0" dirty="0" err="1" smtClean="0">
                <a:effectLst/>
              </a:rPr>
              <a:t>localités</a:t>
            </a:r>
            <a:r>
              <a:rPr lang="en-US" sz="1800" b="1" i="0" baseline="0" dirty="0" smtClean="0">
                <a:effectLst/>
              </a:rPr>
              <a:t>, par ZS </a:t>
            </a:r>
            <a:endParaRPr lang="en-US" dirty="0">
              <a:effectLst/>
            </a:endParaRPr>
          </a:p>
        </c:rich>
      </c:tx>
      <c:layout>
        <c:manualLayout>
          <c:xMode val="edge"/>
          <c:yMode val="edge"/>
          <c:x val="0.11882057290799838"/>
          <c:y val="2.060931899641577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stacked"/>
        <c:varyColors val="0"/>
        <c:ser>
          <c:idx val="0"/>
          <c:order val="0"/>
          <c:tx>
            <c:strRef>
              <c:f>durée_ret!$B$2</c:f>
              <c:strCache>
                <c:ptCount val="1"/>
                <c:pt idx="0">
                  <c:v>1 mois</c:v>
                </c:pt>
              </c:strCache>
            </c:strRef>
          </c:tx>
          <c:spPr>
            <a:solidFill>
              <a:srgbClr val="EE5859"/>
            </a:solidFill>
            <a:ln>
              <a:noFill/>
            </a:ln>
            <a:effectLst/>
          </c:spPr>
          <c:invertIfNegative val="0"/>
          <c:cat>
            <c:strRef>
              <c:f>durée_ret!$A$3:$A$23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durée_ret!$B$3:$B$23</c:f>
              <c:numCache>
                <c:formatCode>0%</c:formatCode>
                <c:ptCount val="21"/>
                <c:pt idx="0">
                  <c:v>0.27</c:v>
                </c:pt>
                <c:pt idx="1">
                  <c:v>0.1</c:v>
                </c:pt>
                <c:pt idx="3">
                  <c:v>0.22</c:v>
                </c:pt>
                <c:pt idx="4">
                  <c:v>0.13</c:v>
                </c:pt>
                <c:pt idx="5">
                  <c:v>0.08</c:v>
                </c:pt>
                <c:pt idx="6">
                  <c:v>0.28999999999999998</c:v>
                </c:pt>
              </c:numCache>
            </c:numRef>
          </c:val>
          <c:extLst>
            <c:ext xmlns:c16="http://schemas.microsoft.com/office/drawing/2014/chart" uri="{C3380CC4-5D6E-409C-BE32-E72D297353CC}">
              <c16:uniqueId val="{00000000-59A9-4E41-833B-D4C47AE491A8}"/>
            </c:ext>
          </c:extLst>
        </c:ser>
        <c:ser>
          <c:idx val="1"/>
          <c:order val="1"/>
          <c:tx>
            <c:strRef>
              <c:f>durée_ret!$C$2</c:f>
              <c:strCache>
                <c:ptCount val="1"/>
                <c:pt idx="0">
                  <c:v>1 à 3 mois</c:v>
                </c:pt>
              </c:strCache>
            </c:strRef>
          </c:tx>
          <c:spPr>
            <a:solidFill>
              <a:srgbClr val="EE5859">
                <a:alpha val="50000"/>
              </a:srgbClr>
            </a:solidFill>
            <a:ln>
              <a:noFill/>
            </a:ln>
            <a:effectLst/>
          </c:spPr>
          <c:invertIfNegative val="0"/>
          <c:cat>
            <c:strRef>
              <c:f>durée_ret!$A$3:$A$23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durée_ret!$C$3:$C$23</c:f>
              <c:numCache>
                <c:formatCode>0%</c:formatCode>
                <c:ptCount val="21"/>
                <c:pt idx="0">
                  <c:v>0.37</c:v>
                </c:pt>
                <c:pt idx="1">
                  <c:v>0.27</c:v>
                </c:pt>
                <c:pt idx="2">
                  <c:v>0.15384615384615385</c:v>
                </c:pt>
                <c:pt idx="3">
                  <c:v>0.44</c:v>
                </c:pt>
                <c:pt idx="4">
                  <c:v>0.3</c:v>
                </c:pt>
                <c:pt idx="5">
                  <c:v>0.24</c:v>
                </c:pt>
                <c:pt idx="6">
                  <c:v>0.56999999999999995</c:v>
                </c:pt>
                <c:pt idx="7">
                  <c:v>7.1428571428571425E-2</c:v>
                </c:pt>
                <c:pt idx="8">
                  <c:v>0.8</c:v>
                </c:pt>
                <c:pt idx="9">
                  <c:v>0.33333333333333331</c:v>
                </c:pt>
                <c:pt idx="10">
                  <c:v>1</c:v>
                </c:pt>
                <c:pt idx="11">
                  <c:v>0.22222222222222221</c:v>
                </c:pt>
                <c:pt idx="13">
                  <c:v>0.17391304347826086</c:v>
                </c:pt>
                <c:pt idx="15">
                  <c:v>7.1428571428571425E-2</c:v>
                </c:pt>
                <c:pt idx="17">
                  <c:v>0.05</c:v>
                </c:pt>
                <c:pt idx="18">
                  <c:v>0.16666666666666666</c:v>
                </c:pt>
              </c:numCache>
            </c:numRef>
          </c:val>
          <c:extLst>
            <c:ext xmlns:c16="http://schemas.microsoft.com/office/drawing/2014/chart" uri="{C3380CC4-5D6E-409C-BE32-E72D297353CC}">
              <c16:uniqueId val="{00000001-59A9-4E41-833B-D4C47AE491A8}"/>
            </c:ext>
          </c:extLst>
        </c:ser>
        <c:ser>
          <c:idx val="2"/>
          <c:order val="2"/>
          <c:tx>
            <c:strRef>
              <c:f>durée_ret!$D$2</c:f>
              <c:strCache>
                <c:ptCount val="1"/>
                <c:pt idx="0">
                  <c:v>3 à 6 mois</c:v>
                </c:pt>
              </c:strCache>
            </c:strRef>
          </c:tx>
          <c:spPr>
            <a:solidFill>
              <a:srgbClr val="FBDADA"/>
            </a:solidFill>
            <a:ln>
              <a:noFill/>
            </a:ln>
            <a:effectLst/>
          </c:spPr>
          <c:invertIfNegative val="0"/>
          <c:cat>
            <c:strRef>
              <c:f>durée_ret!$A$3:$A$23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durée_ret!$D$3:$D$23</c:f>
              <c:numCache>
                <c:formatCode>0%</c:formatCode>
                <c:ptCount val="21"/>
                <c:pt idx="0">
                  <c:v>0.09</c:v>
                </c:pt>
                <c:pt idx="1">
                  <c:v>0.18</c:v>
                </c:pt>
                <c:pt idx="2">
                  <c:v>0.61538461538461542</c:v>
                </c:pt>
                <c:pt idx="3">
                  <c:v>0.22</c:v>
                </c:pt>
                <c:pt idx="4">
                  <c:v>0.35</c:v>
                </c:pt>
                <c:pt idx="5">
                  <c:v>0.36</c:v>
                </c:pt>
                <c:pt idx="6">
                  <c:v>0.14000000000000001</c:v>
                </c:pt>
                <c:pt idx="7">
                  <c:v>0.5</c:v>
                </c:pt>
                <c:pt idx="8">
                  <c:v>0.2</c:v>
                </c:pt>
                <c:pt idx="9">
                  <c:v>0.33333333333333331</c:v>
                </c:pt>
                <c:pt idx="11">
                  <c:v>0.3888888888888889</c:v>
                </c:pt>
                <c:pt idx="12">
                  <c:v>1</c:v>
                </c:pt>
                <c:pt idx="13">
                  <c:v>0.39130434782608697</c:v>
                </c:pt>
                <c:pt idx="14">
                  <c:v>0.11</c:v>
                </c:pt>
                <c:pt idx="15">
                  <c:v>0.21428571428571427</c:v>
                </c:pt>
                <c:pt idx="16">
                  <c:v>0.5</c:v>
                </c:pt>
                <c:pt idx="17">
                  <c:v>0.3</c:v>
                </c:pt>
                <c:pt idx="18">
                  <c:v>0.66666666666666663</c:v>
                </c:pt>
                <c:pt idx="19">
                  <c:v>0.27272727272727271</c:v>
                </c:pt>
                <c:pt idx="20">
                  <c:v>0.14000000000000001</c:v>
                </c:pt>
              </c:numCache>
            </c:numRef>
          </c:val>
          <c:extLst>
            <c:ext xmlns:c16="http://schemas.microsoft.com/office/drawing/2014/chart" uri="{C3380CC4-5D6E-409C-BE32-E72D297353CC}">
              <c16:uniqueId val="{00000002-59A9-4E41-833B-D4C47AE491A8}"/>
            </c:ext>
          </c:extLst>
        </c:ser>
        <c:ser>
          <c:idx val="3"/>
          <c:order val="3"/>
          <c:tx>
            <c:strRef>
              <c:f>durée_ret!$E$2</c:f>
              <c:strCache>
                <c:ptCount val="1"/>
                <c:pt idx="0">
                  <c:v>6 mois à 1 an</c:v>
                </c:pt>
              </c:strCache>
            </c:strRef>
          </c:tx>
          <c:spPr>
            <a:solidFill>
              <a:srgbClr val="58585A">
                <a:alpha val="20000"/>
              </a:srgbClr>
            </a:solidFill>
            <a:ln>
              <a:noFill/>
            </a:ln>
            <a:effectLst/>
          </c:spPr>
          <c:invertIfNegative val="0"/>
          <c:cat>
            <c:strRef>
              <c:f>durée_ret!$A$3:$A$23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durée_ret!$E$3:$E$23</c:f>
              <c:numCache>
                <c:formatCode>0%</c:formatCode>
                <c:ptCount val="21"/>
                <c:pt idx="0">
                  <c:v>0.27</c:v>
                </c:pt>
                <c:pt idx="1">
                  <c:v>0.45</c:v>
                </c:pt>
                <c:pt idx="2">
                  <c:v>0.23076923076923078</c:v>
                </c:pt>
                <c:pt idx="3">
                  <c:v>0.12</c:v>
                </c:pt>
                <c:pt idx="4">
                  <c:v>0.13</c:v>
                </c:pt>
                <c:pt idx="5">
                  <c:v>0.32</c:v>
                </c:pt>
                <c:pt idx="7">
                  <c:v>0.42857142857142855</c:v>
                </c:pt>
                <c:pt idx="9">
                  <c:v>0.33333333333333331</c:v>
                </c:pt>
                <c:pt idx="11">
                  <c:v>0.27777777777777779</c:v>
                </c:pt>
                <c:pt idx="13">
                  <c:v>0.21739130434782608</c:v>
                </c:pt>
                <c:pt idx="14">
                  <c:v>0.11</c:v>
                </c:pt>
                <c:pt idx="15">
                  <c:v>0.7142857142857143</c:v>
                </c:pt>
                <c:pt idx="16">
                  <c:v>0.25</c:v>
                </c:pt>
                <c:pt idx="17">
                  <c:v>0.3</c:v>
                </c:pt>
                <c:pt idx="18">
                  <c:v>0.1111111111111111</c:v>
                </c:pt>
                <c:pt idx="19">
                  <c:v>0.45454545454545453</c:v>
                </c:pt>
                <c:pt idx="20">
                  <c:v>0.28999999999999998</c:v>
                </c:pt>
              </c:numCache>
            </c:numRef>
          </c:val>
          <c:extLst>
            <c:ext xmlns:c16="http://schemas.microsoft.com/office/drawing/2014/chart" uri="{C3380CC4-5D6E-409C-BE32-E72D297353CC}">
              <c16:uniqueId val="{00000003-59A9-4E41-833B-D4C47AE491A8}"/>
            </c:ext>
          </c:extLst>
        </c:ser>
        <c:ser>
          <c:idx val="4"/>
          <c:order val="4"/>
          <c:tx>
            <c:strRef>
              <c:f>durée_ret!$F$2</c:f>
              <c:strCache>
                <c:ptCount val="1"/>
                <c:pt idx="0">
                  <c:v>1 à 2 ans </c:v>
                </c:pt>
              </c:strCache>
            </c:strRef>
          </c:tx>
          <c:spPr>
            <a:solidFill>
              <a:srgbClr val="58585A">
                <a:alpha val="50000"/>
              </a:srgbClr>
            </a:solidFill>
            <a:ln>
              <a:noFill/>
            </a:ln>
            <a:effectLst/>
          </c:spPr>
          <c:invertIfNegative val="0"/>
          <c:cat>
            <c:strRef>
              <c:f>durée_ret!$A$3:$A$23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durée_ret!$F$3:$F$23</c:f>
              <c:numCache>
                <c:formatCode>General</c:formatCode>
                <c:ptCount val="21"/>
                <c:pt idx="13" formatCode="0%">
                  <c:v>0.17</c:v>
                </c:pt>
                <c:pt idx="14" formatCode="0%">
                  <c:v>0.56000000000000005</c:v>
                </c:pt>
                <c:pt idx="16" formatCode="0%">
                  <c:v>0.25</c:v>
                </c:pt>
                <c:pt idx="17" formatCode="0%">
                  <c:v>0.35</c:v>
                </c:pt>
                <c:pt idx="18" formatCode="0%">
                  <c:v>0.06</c:v>
                </c:pt>
                <c:pt idx="19" formatCode="0%">
                  <c:v>0.27</c:v>
                </c:pt>
                <c:pt idx="20" formatCode="0%">
                  <c:v>0.43</c:v>
                </c:pt>
              </c:numCache>
            </c:numRef>
          </c:val>
          <c:extLst>
            <c:ext xmlns:c16="http://schemas.microsoft.com/office/drawing/2014/chart" uri="{C3380CC4-5D6E-409C-BE32-E72D297353CC}">
              <c16:uniqueId val="{00000004-59A9-4E41-833B-D4C47AE491A8}"/>
            </c:ext>
          </c:extLst>
        </c:ser>
        <c:ser>
          <c:idx val="5"/>
          <c:order val="5"/>
          <c:tx>
            <c:strRef>
              <c:f>durée_ret!$G$2</c:f>
              <c:strCache>
                <c:ptCount val="1"/>
                <c:pt idx="0">
                  <c:v>Plus de 2 ans</c:v>
                </c:pt>
              </c:strCache>
            </c:strRef>
          </c:tx>
          <c:spPr>
            <a:solidFill>
              <a:srgbClr val="58585A"/>
            </a:solidFill>
            <a:ln>
              <a:noFill/>
            </a:ln>
            <a:effectLst/>
          </c:spPr>
          <c:invertIfNegative val="0"/>
          <c:cat>
            <c:strRef>
              <c:f>durée_ret!$A$3:$A$23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durée_ret!$G$3:$G$23</c:f>
              <c:numCache>
                <c:formatCode>General</c:formatCode>
                <c:ptCount val="21"/>
                <c:pt idx="11" formatCode="0%">
                  <c:v>0.1111111111111111</c:v>
                </c:pt>
                <c:pt idx="13" formatCode="0%">
                  <c:v>0.04</c:v>
                </c:pt>
                <c:pt idx="14" formatCode="0%">
                  <c:v>0.22</c:v>
                </c:pt>
                <c:pt idx="20" formatCode="0%">
                  <c:v>0.14000000000000001</c:v>
                </c:pt>
              </c:numCache>
            </c:numRef>
          </c:val>
          <c:extLst>
            <c:ext xmlns:c16="http://schemas.microsoft.com/office/drawing/2014/chart" uri="{C3380CC4-5D6E-409C-BE32-E72D297353CC}">
              <c16:uniqueId val="{00000005-59A9-4E41-833B-D4C47AE491A8}"/>
            </c:ext>
          </c:extLst>
        </c:ser>
        <c:ser>
          <c:idx val="6"/>
          <c:order val="6"/>
          <c:tx>
            <c:strRef>
              <c:f>durée_ret!$H$2</c:f>
              <c:strCache>
                <c:ptCount val="1"/>
                <c:pt idx="0">
                  <c:v>ne sait pas</c:v>
                </c:pt>
              </c:strCache>
            </c:strRef>
          </c:tx>
          <c:spPr>
            <a:solidFill>
              <a:srgbClr val="D2CBB8">
                <a:alpha val="50000"/>
              </a:srgbClr>
            </a:solidFill>
            <a:ln>
              <a:noFill/>
            </a:ln>
            <a:effectLst/>
          </c:spPr>
          <c:invertIfNegative val="0"/>
          <c:cat>
            <c:strRef>
              <c:f>durée_ret!$A$3:$A$23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durée_ret!$H$3:$H$23</c:f>
              <c:numCache>
                <c:formatCode>General</c:formatCode>
                <c:ptCount val="21"/>
                <c:pt idx="4" formatCode="0%">
                  <c:v>0.09</c:v>
                </c:pt>
              </c:numCache>
            </c:numRef>
          </c:val>
          <c:extLst>
            <c:ext xmlns:c16="http://schemas.microsoft.com/office/drawing/2014/chart" uri="{C3380CC4-5D6E-409C-BE32-E72D297353CC}">
              <c16:uniqueId val="{00000006-59A9-4E41-833B-D4C47AE491A8}"/>
            </c:ext>
          </c:extLst>
        </c:ser>
        <c:dLbls>
          <c:showLegendKey val="0"/>
          <c:showVal val="0"/>
          <c:showCatName val="0"/>
          <c:showSerName val="0"/>
          <c:showPercent val="0"/>
          <c:showBubbleSize val="0"/>
        </c:dLbls>
        <c:gapWidth val="54"/>
        <c:overlap val="100"/>
        <c:axId val="519485864"/>
        <c:axId val="519481272"/>
      </c:barChart>
      <c:catAx>
        <c:axId val="51948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19481272"/>
        <c:crosses val="autoZero"/>
        <c:auto val="1"/>
        <c:lblAlgn val="ctr"/>
        <c:lblOffset val="100"/>
        <c:noMultiLvlLbl val="0"/>
      </c:catAx>
      <c:valAx>
        <c:axId val="5194812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19485864"/>
        <c:crosses val="autoZero"/>
        <c:crossBetween val="between"/>
      </c:valAx>
      <c:spPr>
        <a:noFill/>
        <a:ln w="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[DRC_Dashboard_Nord Kivu et Ituri_Dec 2018_GTA.xlsx]Abris endommages!PivotTable1</c:name>
    <c:fmtId val="1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400" b="1" dirty="0">
                <a:latin typeface="Arial Narrow" panose="020B0606020202030204" pitchFamily="34" charset="0"/>
              </a:rPr>
              <a:t>Estimation</a:t>
            </a:r>
            <a:r>
              <a:rPr lang="en-US" sz="1400" b="1" baseline="0" dirty="0">
                <a:latin typeface="Arial Narrow" panose="020B0606020202030204" pitchFamily="34" charset="0"/>
              </a:rPr>
              <a:t> du </a:t>
            </a:r>
            <a:r>
              <a:rPr lang="en-US" sz="1400" b="1" baseline="0" dirty="0" err="1">
                <a:latin typeface="Arial Narrow" panose="020B0606020202030204" pitchFamily="34" charset="0"/>
              </a:rPr>
              <a:t>nombre</a:t>
            </a:r>
            <a:r>
              <a:rPr lang="en-US" sz="1400" b="1" baseline="0" dirty="0">
                <a:latin typeface="Arial Narrow" panose="020B0606020202030204" pitchFamily="34" charset="0"/>
              </a:rPr>
              <a:t> </a:t>
            </a:r>
            <a:r>
              <a:rPr lang="en-US" sz="1400" b="1" baseline="0" dirty="0" err="1">
                <a:latin typeface="Arial Narrow" panose="020B0606020202030204" pitchFamily="34" charset="0"/>
              </a:rPr>
              <a:t>d'abris</a:t>
            </a:r>
            <a:r>
              <a:rPr lang="en-US" sz="1400" b="1" baseline="0" dirty="0">
                <a:latin typeface="Arial Narrow" panose="020B0606020202030204" pitchFamily="34" charset="0"/>
              </a:rPr>
              <a:t> </a:t>
            </a:r>
            <a:r>
              <a:rPr lang="en-US" sz="1400" b="1" baseline="0" dirty="0" err="1" smtClean="0">
                <a:latin typeface="Arial Narrow" panose="020B0606020202030204" pitchFamily="34" charset="0"/>
              </a:rPr>
              <a:t>endommagés</a:t>
            </a:r>
            <a:r>
              <a:rPr lang="en-US" sz="1400" b="1" baseline="0" dirty="0" smtClean="0">
                <a:latin typeface="Arial Narrow" panose="020B0606020202030204" pitchFamily="34" charset="0"/>
              </a:rPr>
              <a:t> </a:t>
            </a:r>
            <a:r>
              <a:rPr lang="en-US" sz="1400" b="1" baseline="0" dirty="0">
                <a:latin typeface="Arial Narrow" panose="020B0606020202030204" pitchFamily="34" charset="0"/>
              </a:rPr>
              <a:t>par Zone de </a:t>
            </a:r>
            <a:r>
              <a:rPr lang="en-US" sz="1400" b="1" baseline="0" dirty="0" smtClean="0">
                <a:latin typeface="Arial Narrow" panose="020B0606020202030204" pitchFamily="34" charset="0"/>
              </a:rPr>
              <a:t>Santé</a:t>
            </a:r>
            <a:endParaRPr lang="en-US" sz="1400" b="1" dirty="0">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'Abris endommages'!$B$13</c:f>
              <c:strCache>
                <c:ptCount val="1"/>
                <c:pt idx="0">
                  <c:v>Total</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'Abris endommages'!$A$14:$A$37</c:f>
              <c:multiLvlStrCache>
                <c:ptCount val="21"/>
                <c:lvl>
                  <c:pt idx="0">
                    <c:v>rwanguba</c:v>
                  </c:pt>
                  <c:pt idx="1">
                    <c:v>rutshuru</c:v>
                  </c:pt>
                  <c:pt idx="2">
                    <c:v>pinga</c:v>
                  </c:pt>
                  <c:pt idx="3">
                    <c:v>mweso</c:v>
                  </c:pt>
                  <c:pt idx="4">
                    <c:v>masisi</c:v>
                  </c:pt>
                  <c:pt idx="5">
                    <c:v>lubero</c:v>
                  </c:pt>
                  <c:pt idx="6">
                    <c:v>kirotshe</c:v>
                  </c:pt>
                  <c:pt idx="7">
                    <c:v>kibua</c:v>
                  </c:pt>
                  <c:pt idx="8">
                    <c:v>kayina</c:v>
                  </c:pt>
                  <c:pt idx="9">
                    <c:v>birambizo</c:v>
                  </c:pt>
                  <c:pt idx="10">
                    <c:v>beni</c:v>
                  </c:pt>
                  <c:pt idx="11">
                    <c:v>bambo</c:v>
                  </c:pt>
                  <c:pt idx="12">
                    <c:v>tchomia</c:v>
                  </c:pt>
                  <c:pt idx="13">
                    <c:v>nizi</c:v>
                  </c:pt>
                  <c:pt idx="14">
                    <c:v>mambasa</c:v>
                  </c:pt>
                  <c:pt idx="15">
                    <c:v>lita</c:v>
                  </c:pt>
                  <c:pt idx="16">
                    <c:v>komanda</c:v>
                  </c:pt>
                  <c:pt idx="17">
                    <c:v>jiba</c:v>
                  </c:pt>
                  <c:pt idx="18">
                    <c:v>fataki</c:v>
                  </c:pt>
                  <c:pt idx="19">
                    <c:v>drodro</c:v>
                  </c:pt>
                  <c:pt idx="20">
                    <c:v>bunia</c:v>
                  </c:pt>
                </c:lvl>
                <c:lvl>
                  <c:pt idx="0">
                    <c:v>Nord kivu</c:v>
                  </c:pt>
                  <c:pt idx="12">
                    <c:v>ituri</c:v>
                  </c:pt>
                </c:lvl>
              </c:multiLvlStrCache>
            </c:multiLvlStrRef>
          </c:cat>
          <c:val>
            <c:numRef>
              <c:f>'Abris endommages'!$B$14:$B$37</c:f>
              <c:numCache>
                <c:formatCode>#,##0</c:formatCode>
                <c:ptCount val="21"/>
                <c:pt idx="0">
                  <c:v>132</c:v>
                </c:pt>
                <c:pt idx="1">
                  <c:v>535</c:v>
                </c:pt>
                <c:pt idx="2">
                  <c:v>1397</c:v>
                </c:pt>
                <c:pt idx="3">
                  <c:v>3247</c:v>
                </c:pt>
                <c:pt idx="4">
                  <c:v>92</c:v>
                </c:pt>
                <c:pt idx="5">
                  <c:v>516</c:v>
                </c:pt>
                <c:pt idx="6">
                  <c:v>107</c:v>
                </c:pt>
                <c:pt idx="7">
                  <c:v>2116</c:v>
                </c:pt>
                <c:pt idx="8">
                  <c:v>13184</c:v>
                </c:pt>
                <c:pt idx="9">
                  <c:v>1375</c:v>
                </c:pt>
                <c:pt idx="10">
                  <c:v>134</c:v>
                </c:pt>
                <c:pt idx="11">
                  <c:v>983</c:v>
                </c:pt>
                <c:pt idx="12">
                  <c:v>4931</c:v>
                </c:pt>
                <c:pt idx="13">
                  <c:v>85</c:v>
                </c:pt>
                <c:pt idx="14">
                  <c:v>397</c:v>
                </c:pt>
                <c:pt idx="15">
                  <c:v>989</c:v>
                </c:pt>
                <c:pt idx="16">
                  <c:v>763</c:v>
                </c:pt>
                <c:pt idx="17">
                  <c:v>563</c:v>
                </c:pt>
                <c:pt idx="18">
                  <c:v>1425</c:v>
                </c:pt>
                <c:pt idx="19">
                  <c:v>2820</c:v>
                </c:pt>
                <c:pt idx="20">
                  <c:v>136</c:v>
                </c:pt>
              </c:numCache>
            </c:numRef>
          </c:val>
          <c:extLst>
            <c:ext xmlns:c16="http://schemas.microsoft.com/office/drawing/2014/chart" uri="{C3380CC4-5D6E-409C-BE32-E72D297353CC}">
              <c16:uniqueId val="{00000000-43DB-475F-AFAE-93DDFA475551}"/>
            </c:ext>
          </c:extLst>
        </c:ser>
        <c:dLbls>
          <c:showLegendKey val="0"/>
          <c:showVal val="0"/>
          <c:showCatName val="0"/>
          <c:showSerName val="0"/>
          <c:showPercent val="0"/>
          <c:showBubbleSize val="0"/>
        </c:dLbls>
        <c:gapWidth val="182"/>
        <c:axId val="1653676752"/>
        <c:axId val="1653670096"/>
      </c:barChart>
      <c:catAx>
        <c:axId val="165367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53670096"/>
        <c:crosses val="autoZero"/>
        <c:auto val="1"/>
        <c:lblAlgn val="ctr"/>
        <c:lblOffset val="100"/>
        <c:noMultiLvlLbl val="0"/>
      </c:catAx>
      <c:valAx>
        <c:axId val="1653670096"/>
        <c:scaling>
          <c:orientation val="minMax"/>
        </c:scaling>
        <c:delete val="1"/>
        <c:axPos val="b"/>
        <c:numFmt formatCode="#,##0" sourceLinked="1"/>
        <c:majorTickMark val="none"/>
        <c:minorTickMark val="none"/>
        <c:tickLblPos val="nextTo"/>
        <c:crossAx val="165367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[DRC_Dashboard_Nord Kivu et Ituri_Dec 2018_GTA.xlsx]Abris detruits!PivotTable4</c:name>
    <c:fmtId val="8"/>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400" b="1" dirty="0">
                <a:latin typeface="Arial Narrow" panose="020B0606020202030204" pitchFamily="34" charset="0"/>
              </a:rPr>
              <a:t>Estimation</a:t>
            </a:r>
            <a:r>
              <a:rPr lang="en-US" sz="1400" b="1" baseline="0" dirty="0">
                <a:latin typeface="Arial Narrow" panose="020B0606020202030204" pitchFamily="34" charset="0"/>
              </a:rPr>
              <a:t> du </a:t>
            </a:r>
            <a:r>
              <a:rPr lang="en-US" sz="1400" b="1" baseline="0" dirty="0" err="1">
                <a:latin typeface="Arial Narrow" panose="020B0606020202030204" pitchFamily="34" charset="0"/>
              </a:rPr>
              <a:t>nombre</a:t>
            </a:r>
            <a:r>
              <a:rPr lang="en-US" sz="1400" b="1" baseline="0" dirty="0">
                <a:latin typeface="Arial Narrow" panose="020B0606020202030204" pitchFamily="34" charset="0"/>
              </a:rPr>
              <a:t> </a:t>
            </a:r>
            <a:r>
              <a:rPr lang="en-US" sz="1400" b="1" baseline="0" dirty="0" err="1">
                <a:latin typeface="Arial Narrow" panose="020B0606020202030204" pitchFamily="34" charset="0"/>
              </a:rPr>
              <a:t>d'abris</a:t>
            </a:r>
            <a:r>
              <a:rPr lang="en-US" sz="1400" b="1" baseline="0" dirty="0">
                <a:latin typeface="Arial Narrow" panose="020B0606020202030204" pitchFamily="34" charset="0"/>
              </a:rPr>
              <a:t> </a:t>
            </a:r>
            <a:r>
              <a:rPr lang="en-US" sz="1400" b="1" baseline="0" dirty="0" err="1" smtClean="0">
                <a:latin typeface="Arial Narrow" panose="020B0606020202030204" pitchFamily="34" charset="0"/>
              </a:rPr>
              <a:t>détruits</a:t>
            </a:r>
            <a:r>
              <a:rPr lang="en-US" sz="1400" b="1" baseline="0" dirty="0" smtClean="0">
                <a:latin typeface="Arial Narrow" panose="020B0606020202030204" pitchFamily="34" charset="0"/>
              </a:rPr>
              <a:t> </a:t>
            </a:r>
            <a:r>
              <a:rPr lang="en-US" sz="1400" b="1" baseline="0" dirty="0">
                <a:latin typeface="Arial Narrow" panose="020B0606020202030204" pitchFamily="34" charset="0"/>
              </a:rPr>
              <a:t>par Zones de </a:t>
            </a:r>
            <a:r>
              <a:rPr lang="en-US" sz="1400" b="1" baseline="0" dirty="0" smtClean="0">
                <a:latin typeface="Arial Narrow" panose="020B0606020202030204" pitchFamily="34" charset="0"/>
              </a:rPr>
              <a:t>Santé</a:t>
            </a:r>
            <a:endParaRPr lang="en-US" sz="1400" b="1" dirty="0">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ivotFmts>
      <c:pivotFmt>
        <c:idx val="0"/>
        <c:spPr>
          <a:solidFill>
            <a:schemeClr val="accent6">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'Abris detruits'!$B$16</c:f>
              <c:strCache>
                <c:ptCount val="1"/>
                <c:pt idx="0">
                  <c:v>Total</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'Abris detruits'!$A$17:$A$40</c:f>
              <c:multiLvlStrCache>
                <c:ptCount val="21"/>
                <c:lvl>
                  <c:pt idx="0">
                    <c:v>rwanguba</c:v>
                  </c:pt>
                  <c:pt idx="1">
                    <c:v>rutshuru</c:v>
                  </c:pt>
                  <c:pt idx="2">
                    <c:v>pinga</c:v>
                  </c:pt>
                  <c:pt idx="3">
                    <c:v>mweso</c:v>
                  </c:pt>
                  <c:pt idx="4">
                    <c:v>masisi</c:v>
                  </c:pt>
                  <c:pt idx="5">
                    <c:v>lubero</c:v>
                  </c:pt>
                  <c:pt idx="6">
                    <c:v>kirotshe</c:v>
                  </c:pt>
                  <c:pt idx="7">
                    <c:v>kibua</c:v>
                  </c:pt>
                  <c:pt idx="8">
                    <c:v>kayina</c:v>
                  </c:pt>
                  <c:pt idx="9">
                    <c:v>birambizo</c:v>
                  </c:pt>
                  <c:pt idx="10">
                    <c:v>beni</c:v>
                  </c:pt>
                  <c:pt idx="11">
                    <c:v>bambo</c:v>
                  </c:pt>
                  <c:pt idx="12">
                    <c:v>tchomia</c:v>
                  </c:pt>
                  <c:pt idx="13">
                    <c:v>nizi</c:v>
                  </c:pt>
                  <c:pt idx="14">
                    <c:v>mambasa</c:v>
                  </c:pt>
                  <c:pt idx="15">
                    <c:v>lita</c:v>
                  </c:pt>
                  <c:pt idx="16">
                    <c:v>komanda</c:v>
                  </c:pt>
                  <c:pt idx="17">
                    <c:v>jiba</c:v>
                  </c:pt>
                  <c:pt idx="18">
                    <c:v>fataki</c:v>
                  </c:pt>
                  <c:pt idx="19">
                    <c:v>drodro</c:v>
                  </c:pt>
                  <c:pt idx="20">
                    <c:v>bunia</c:v>
                  </c:pt>
                </c:lvl>
                <c:lvl>
                  <c:pt idx="0">
                    <c:v>Nord Kivu</c:v>
                  </c:pt>
                  <c:pt idx="12">
                    <c:v>ituri</c:v>
                  </c:pt>
                </c:lvl>
              </c:multiLvlStrCache>
            </c:multiLvlStrRef>
          </c:cat>
          <c:val>
            <c:numRef>
              <c:f>'Abris detruits'!$B$17:$B$40</c:f>
              <c:numCache>
                <c:formatCode>#,##0</c:formatCode>
                <c:ptCount val="21"/>
                <c:pt idx="0">
                  <c:v>10</c:v>
                </c:pt>
                <c:pt idx="1">
                  <c:v>279</c:v>
                </c:pt>
                <c:pt idx="2">
                  <c:v>1912</c:v>
                </c:pt>
                <c:pt idx="3">
                  <c:v>18886</c:v>
                </c:pt>
                <c:pt idx="5">
                  <c:v>93</c:v>
                </c:pt>
                <c:pt idx="6">
                  <c:v>227</c:v>
                </c:pt>
                <c:pt idx="7">
                  <c:v>3096</c:v>
                </c:pt>
                <c:pt idx="8">
                  <c:v>6143</c:v>
                </c:pt>
                <c:pt idx="9">
                  <c:v>1278</c:v>
                </c:pt>
                <c:pt idx="10">
                  <c:v>50</c:v>
                </c:pt>
                <c:pt idx="11">
                  <c:v>181</c:v>
                </c:pt>
                <c:pt idx="12">
                  <c:v>3045</c:v>
                </c:pt>
                <c:pt idx="13">
                  <c:v>8</c:v>
                </c:pt>
                <c:pt idx="14">
                  <c:v>57</c:v>
                </c:pt>
                <c:pt idx="15">
                  <c:v>2124</c:v>
                </c:pt>
                <c:pt idx="16">
                  <c:v>434</c:v>
                </c:pt>
                <c:pt idx="17">
                  <c:v>538</c:v>
                </c:pt>
                <c:pt idx="18">
                  <c:v>6949</c:v>
                </c:pt>
                <c:pt idx="19">
                  <c:v>6440</c:v>
                </c:pt>
                <c:pt idx="20">
                  <c:v>86</c:v>
                </c:pt>
              </c:numCache>
            </c:numRef>
          </c:val>
          <c:extLst>
            <c:ext xmlns:c16="http://schemas.microsoft.com/office/drawing/2014/chart" uri="{C3380CC4-5D6E-409C-BE32-E72D297353CC}">
              <c16:uniqueId val="{00000000-C939-4F87-A46F-041E3E23D1D9}"/>
            </c:ext>
          </c:extLst>
        </c:ser>
        <c:dLbls>
          <c:showLegendKey val="0"/>
          <c:showVal val="0"/>
          <c:showCatName val="0"/>
          <c:showSerName val="0"/>
          <c:showPercent val="0"/>
          <c:showBubbleSize val="0"/>
        </c:dLbls>
        <c:gapWidth val="182"/>
        <c:axId val="1397676800"/>
        <c:axId val="1397674720"/>
      </c:barChart>
      <c:catAx>
        <c:axId val="1397676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397674720"/>
        <c:crosses val="autoZero"/>
        <c:auto val="1"/>
        <c:lblAlgn val="ctr"/>
        <c:lblOffset val="100"/>
        <c:noMultiLvlLbl val="0"/>
      </c:catAx>
      <c:valAx>
        <c:axId val="1397674720"/>
        <c:scaling>
          <c:orientation val="minMax"/>
        </c:scaling>
        <c:delete val="1"/>
        <c:axPos val="b"/>
        <c:numFmt formatCode="#,##0" sourceLinked="1"/>
        <c:majorTickMark val="none"/>
        <c:minorTickMark val="none"/>
        <c:tickLblPos val="nextTo"/>
        <c:crossAx val="13976768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i="0" baseline="0" dirty="0">
                <a:effectLst/>
                <a:latin typeface="Arial Narrow" panose="020B0606020202030204" pitchFamily="34" charset="0"/>
              </a:rPr>
              <a:t>Raisons pour lesquelles les ménages </a:t>
            </a:r>
            <a:r>
              <a:rPr lang="fr-FR" sz="1800" b="1" i="0" baseline="0" dirty="0" smtClean="0">
                <a:effectLst/>
                <a:latin typeface="Arial Narrow" panose="020B0606020202030204" pitchFamily="34" charset="0"/>
              </a:rPr>
              <a:t>PDI </a:t>
            </a:r>
            <a:r>
              <a:rPr lang="fr-FR" sz="1800" b="1" i="0" baseline="0" dirty="0">
                <a:effectLst/>
                <a:latin typeface="Arial Narrow" panose="020B0606020202030204" pitchFamily="34" charset="0"/>
              </a:rPr>
              <a:t>ne parviennent pas à construire un abri adéquat</a:t>
            </a:r>
            <a:r>
              <a:rPr lang="fr-FR" sz="1800" b="1" i="0" baseline="0" dirty="0" smtClean="0">
                <a:effectLst/>
                <a:latin typeface="Arial Narrow" panose="020B0606020202030204" pitchFamily="34" charset="0"/>
              </a:rPr>
              <a:t>, en % de localités </a:t>
            </a:r>
            <a:r>
              <a:rPr lang="fr-FR" sz="1800" b="1" i="0" baseline="0" dirty="0">
                <a:effectLst/>
                <a:latin typeface="Arial Narrow" panose="020B0606020202030204" pitchFamily="34" charset="0"/>
              </a:rPr>
              <a:t>par ZS </a:t>
            </a:r>
            <a:endParaRPr lang="en-US" dirty="0">
              <a:effectLst/>
              <a:latin typeface="Arial Narrow" panose="020B0606020202030204" pitchFamily="34" charset="0"/>
            </a:endParaRPr>
          </a:p>
        </c:rich>
      </c:tx>
      <c:layout>
        <c:manualLayout>
          <c:xMode val="edge"/>
          <c:yMode val="edge"/>
          <c:x val="0.15381200999982994"/>
          <c:y val="9.005997852743188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Obstconstrpdi!$B$2</c:f>
              <c:strCache>
                <c:ptCount val="1"/>
                <c:pt idx="0">
                  <c:v>Autres Priorités</c:v>
                </c:pt>
              </c:strCache>
            </c:strRef>
          </c:tx>
          <c:spPr>
            <a:solidFill>
              <a:srgbClr val="EE5859"/>
            </a:solidFill>
            <a:ln>
              <a:noFill/>
            </a:ln>
            <a:effectLst/>
          </c:spPr>
          <c:invertIfNegative val="0"/>
          <c:cat>
            <c:strRef>
              <c:f>Obstconstrpdi!$A$3:$A$23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Obstconstrpdi!$B$3:$B$23</c:f>
              <c:numCache>
                <c:formatCode>0%</c:formatCode>
                <c:ptCount val="21"/>
                <c:pt idx="0">
                  <c:v>0.4</c:v>
                </c:pt>
                <c:pt idx="1">
                  <c:v>0.13</c:v>
                </c:pt>
                <c:pt idx="2">
                  <c:v>0</c:v>
                </c:pt>
                <c:pt idx="3">
                  <c:v>0</c:v>
                </c:pt>
                <c:pt idx="4">
                  <c:v>0.28000000000000003</c:v>
                </c:pt>
                <c:pt idx="5">
                  <c:v>0.42</c:v>
                </c:pt>
                <c:pt idx="6">
                  <c:v>0.21</c:v>
                </c:pt>
                <c:pt idx="7">
                  <c:v>0.56999999999999995</c:v>
                </c:pt>
                <c:pt idx="8">
                  <c:v>0</c:v>
                </c:pt>
                <c:pt idx="9">
                  <c:v>0</c:v>
                </c:pt>
                <c:pt idx="10">
                  <c:v>0</c:v>
                </c:pt>
                <c:pt idx="11">
                  <c:v>0</c:v>
                </c:pt>
                <c:pt idx="12">
                  <c:v>0.13</c:v>
                </c:pt>
                <c:pt idx="13">
                  <c:v>0.23</c:v>
                </c:pt>
                <c:pt idx="14">
                  <c:v>0.28999999999999998</c:v>
                </c:pt>
                <c:pt idx="15">
                  <c:v>0</c:v>
                </c:pt>
                <c:pt idx="16">
                  <c:v>0</c:v>
                </c:pt>
                <c:pt idx="17">
                  <c:v>0</c:v>
                </c:pt>
                <c:pt idx="18">
                  <c:v>0.24</c:v>
                </c:pt>
                <c:pt idx="19">
                  <c:v>0</c:v>
                </c:pt>
                <c:pt idx="20">
                  <c:v>0</c:v>
                </c:pt>
              </c:numCache>
            </c:numRef>
          </c:val>
          <c:extLst>
            <c:ext xmlns:c16="http://schemas.microsoft.com/office/drawing/2014/chart" uri="{C3380CC4-5D6E-409C-BE32-E72D297353CC}">
              <c16:uniqueId val="{00000000-9199-4F2B-8724-CF4FD120036E}"/>
            </c:ext>
          </c:extLst>
        </c:ser>
        <c:ser>
          <c:idx val="1"/>
          <c:order val="1"/>
          <c:tx>
            <c:strRef>
              <c:f>Obstconstrpdi!$C$2</c:f>
              <c:strCache>
                <c:ptCount val="1"/>
                <c:pt idx="0">
                  <c:v>Incertitude face à l'insécurité</c:v>
                </c:pt>
              </c:strCache>
            </c:strRef>
          </c:tx>
          <c:spPr>
            <a:solidFill>
              <a:srgbClr val="58585A"/>
            </a:solidFill>
            <a:ln>
              <a:noFill/>
            </a:ln>
            <a:effectLst/>
          </c:spPr>
          <c:invertIfNegative val="0"/>
          <c:cat>
            <c:strRef>
              <c:f>Obstconstrpdi!$A$3:$A$23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Obstconstrpdi!$C$3:$C$23</c:f>
              <c:numCache>
                <c:formatCode>0%</c:formatCode>
                <c:ptCount val="21"/>
                <c:pt idx="0">
                  <c:v>0.13</c:v>
                </c:pt>
                <c:pt idx="1">
                  <c:v>0.5</c:v>
                </c:pt>
                <c:pt idx="2">
                  <c:v>0.33</c:v>
                </c:pt>
                <c:pt idx="3">
                  <c:v>0.67</c:v>
                </c:pt>
                <c:pt idx="4">
                  <c:v>0.09</c:v>
                </c:pt>
                <c:pt idx="5">
                  <c:v>0.13</c:v>
                </c:pt>
                <c:pt idx="6">
                  <c:v>0.05</c:v>
                </c:pt>
                <c:pt idx="7">
                  <c:v>0</c:v>
                </c:pt>
                <c:pt idx="8">
                  <c:v>0.8</c:v>
                </c:pt>
                <c:pt idx="9">
                  <c:v>7.0000000000000007E-2</c:v>
                </c:pt>
                <c:pt idx="10">
                  <c:v>0.1</c:v>
                </c:pt>
                <c:pt idx="11">
                  <c:v>0.18</c:v>
                </c:pt>
                <c:pt idx="12">
                  <c:v>0</c:v>
                </c:pt>
                <c:pt idx="13">
                  <c:v>0.14000000000000001</c:v>
                </c:pt>
                <c:pt idx="14">
                  <c:v>0</c:v>
                </c:pt>
                <c:pt idx="15">
                  <c:v>0.06</c:v>
                </c:pt>
                <c:pt idx="16">
                  <c:v>0</c:v>
                </c:pt>
                <c:pt idx="17">
                  <c:v>0</c:v>
                </c:pt>
                <c:pt idx="18">
                  <c:v>0.28999999999999998</c:v>
                </c:pt>
                <c:pt idx="19">
                  <c:v>0.08</c:v>
                </c:pt>
                <c:pt idx="20">
                  <c:v>0</c:v>
                </c:pt>
              </c:numCache>
            </c:numRef>
          </c:val>
          <c:extLst>
            <c:ext xmlns:c16="http://schemas.microsoft.com/office/drawing/2014/chart" uri="{C3380CC4-5D6E-409C-BE32-E72D297353CC}">
              <c16:uniqueId val="{00000001-9199-4F2B-8724-CF4FD120036E}"/>
            </c:ext>
          </c:extLst>
        </c:ser>
        <c:ser>
          <c:idx val="2"/>
          <c:order val="2"/>
          <c:tx>
            <c:strRef>
              <c:f>Obstconstrpdi!$D$2</c:f>
              <c:strCache>
                <c:ptCount val="1"/>
                <c:pt idx="0">
                  <c:v>Incertitude accès aux services</c:v>
                </c:pt>
              </c:strCache>
            </c:strRef>
          </c:tx>
          <c:spPr>
            <a:solidFill>
              <a:srgbClr val="D2CBB8"/>
            </a:solidFill>
            <a:ln>
              <a:noFill/>
            </a:ln>
            <a:effectLst/>
          </c:spPr>
          <c:invertIfNegative val="0"/>
          <c:cat>
            <c:strRef>
              <c:f>Obstconstrpdi!$A$3:$A$23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Obstconstrpdi!$D$3:$D$23</c:f>
              <c:numCache>
                <c:formatCode>0%</c:formatCode>
                <c:ptCount val="21"/>
                <c:pt idx="0">
                  <c:v>7.0000000000000007E-2</c:v>
                </c:pt>
                <c:pt idx="1">
                  <c:v>0</c:v>
                </c:pt>
                <c:pt idx="2">
                  <c:v>0.11</c:v>
                </c:pt>
                <c:pt idx="3">
                  <c:v>0.67</c:v>
                </c:pt>
                <c:pt idx="4">
                  <c:v>0.21</c:v>
                </c:pt>
                <c:pt idx="5">
                  <c:v>0.17</c:v>
                </c:pt>
                <c:pt idx="6">
                  <c:v>0.26</c:v>
                </c:pt>
                <c:pt idx="7">
                  <c:v>7.0000000000000007E-2</c:v>
                </c:pt>
                <c:pt idx="8">
                  <c:v>0</c:v>
                </c:pt>
                <c:pt idx="9">
                  <c:v>0.14000000000000001</c:v>
                </c:pt>
                <c:pt idx="10">
                  <c:v>0</c:v>
                </c:pt>
                <c:pt idx="11">
                  <c:v>0.18</c:v>
                </c:pt>
                <c:pt idx="12">
                  <c:v>0</c:v>
                </c:pt>
                <c:pt idx="13">
                  <c:v>0.32</c:v>
                </c:pt>
                <c:pt idx="14">
                  <c:v>0</c:v>
                </c:pt>
                <c:pt idx="15">
                  <c:v>0</c:v>
                </c:pt>
                <c:pt idx="16">
                  <c:v>0</c:v>
                </c:pt>
                <c:pt idx="17">
                  <c:v>0.05</c:v>
                </c:pt>
                <c:pt idx="18">
                  <c:v>0.12</c:v>
                </c:pt>
                <c:pt idx="19">
                  <c:v>0</c:v>
                </c:pt>
                <c:pt idx="20">
                  <c:v>0</c:v>
                </c:pt>
              </c:numCache>
            </c:numRef>
          </c:val>
          <c:extLst>
            <c:ext xmlns:c16="http://schemas.microsoft.com/office/drawing/2014/chart" uri="{C3380CC4-5D6E-409C-BE32-E72D297353CC}">
              <c16:uniqueId val="{00000002-9199-4F2B-8724-CF4FD120036E}"/>
            </c:ext>
          </c:extLst>
        </c:ser>
        <c:ser>
          <c:idx val="3"/>
          <c:order val="3"/>
          <c:tx>
            <c:strRef>
              <c:f>Obstconstrpdi!$E$2</c:f>
              <c:strCache>
                <c:ptCount val="1"/>
                <c:pt idx="0">
                  <c:v>Manque de main d'oeuvre</c:v>
                </c:pt>
              </c:strCache>
            </c:strRef>
          </c:tx>
          <c:spPr>
            <a:solidFill>
              <a:srgbClr val="EE5859">
                <a:alpha val="50000"/>
              </a:srgbClr>
            </a:solidFill>
            <a:ln>
              <a:noFill/>
            </a:ln>
            <a:effectLst/>
          </c:spPr>
          <c:invertIfNegative val="0"/>
          <c:cat>
            <c:strRef>
              <c:f>Obstconstrpdi!$A$3:$A$23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Obstconstrpdi!$E$3:$E$23</c:f>
              <c:numCache>
                <c:formatCode>0%</c:formatCode>
                <c:ptCount val="21"/>
                <c:pt idx="0">
                  <c:v>0</c:v>
                </c:pt>
                <c:pt idx="1">
                  <c:v>0.38</c:v>
                </c:pt>
                <c:pt idx="2">
                  <c:v>0</c:v>
                </c:pt>
                <c:pt idx="3">
                  <c:v>0</c:v>
                </c:pt>
                <c:pt idx="4">
                  <c:v>0.33</c:v>
                </c:pt>
                <c:pt idx="5">
                  <c:v>0</c:v>
                </c:pt>
                <c:pt idx="6">
                  <c:v>0</c:v>
                </c:pt>
                <c:pt idx="7">
                  <c:v>0</c:v>
                </c:pt>
                <c:pt idx="8">
                  <c:v>0</c:v>
                </c:pt>
                <c:pt idx="9">
                  <c:v>0.14000000000000001</c:v>
                </c:pt>
                <c:pt idx="10">
                  <c:v>0.1</c:v>
                </c:pt>
                <c:pt idx="11">
                  <c:v>0.24</c:v>
                </c:pt>
                <c:pt idx="12">
                  <c:v>0.13</c:v>
                </c:pt>
                <c:pt idx="13">
                  <c:v>0.45</c:v>
                </c:pt>
                <c:pt idx="14">
                  <c:v>0</c:v>
                </c:pt>
                <c:pt idx="15">
                  <c:v>0</c:v>
                </c:pt>
                <c:pt idx="16">
                  <c:v>0</c:v>
                </c:pt>
                <c:pt idx="17">
                  <c:v>0.14000000000000001</c:v>
                </c:pt>
                <c:pt idx="18">
                  <c:v>0</c:v>
                </c:pt>
                <c:pt idx="19">
                  <c:v>0.25</c:v>
                </c:pt>
                <c:pt idx="20">
                  <c:v>0.17</c:v>
                </c:pt>
              </c:numCache>
            </c:numRef>
          </c:val>
          <c:extLst>
            <c:ext xmlns:c16="http://schemas.microsoft.com/office/drawing/2014/chart" uri="{C3380CC4-5D6E-409C-BE32-E72D297353CC}">
              <c16:uniqueId val="{00000003-9199-4F2B-8724-CF4FD120036E}"/>
            </c:ext>
          </c:extLst>
        </c:ser>
        <c:ser>
          <c:idx val="4"/>
          <c:order val="4"/>
          <c:tx>
            <c:strRef>
              <c:f>Obstconstrpdi!$F$2</c:f>
              <c:strCache>
                <c:ptCount val="1"/>
                <c:pt idx="0">
                  <c:v>Manque d'accès aux matériaux</c:v>
                </c:pt>
              </c:strCache>
            </c:strRef>
          </c:tx>
          <c:spPr>
            <a:solidFill>
              <a:srgbClr val="D2CBB8">
                <a:alpha val="49804"/>
              </a:srgbClr>
            </a:solidFill>
            <a:ln>
              <a:noFill/>
            </a:ln>
            <a:effectLst/>
          </c:spPr>
          <c:invertIfNegative val="0"/>
          <c:cat>
            <c:strRef>
              <c:f>Obstconstrpdi!$A$3:$A$23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Obstconstrpdi!$F$3:$F$23</c:f>
              <c:numCache>
                <c:formatCode>0%</c:formatCode>
                <c:ptCount val="21"/>
                <c:pt idx="0">
                  <c:v>0.27</c:v>
                </c:pt>
                <c:pt idx="1">
                  <c:v>0.13</c:v>
                </c:pt>
                <c:pt idx="2">
                  <c:v>0</c:v>
                </c:pt>
                <c:pt idx="3">
                  <c:v>0.33</c:v>
                </c:pt>
                <c:pt idx="4">
                  <c:v>0.12</c:v>
                </c:pt>
                <c:pt idx="5">
                  <c:v>0.54</c:v>
                </c:pt>
                <c:pt idx="6">
                  <c:v>0</c:v>
                </c:pt>
                <c:pt idx="7">
                  <c:v>0.71</c:v>
                </c:pt>
                <c:pt idx="8">
                  <c:v>0</c:v>
                </c:pt>
                <c:pt idx="9">
                  <c:v>7.0000000000000007E-2</c:v>
                </c:pt>
                <c:pt idx="10">
                  <c:v>0</c:v>
                </c:pt>
                <c:pt idx="11">
                  <c:v>0.18</c:v>
                </c:pt>
                <c:pt idx="12">
                  <c:v>0</c:v>
                </c:pt>
                <c:pt idx="13">
                  <c:v>0.18</c:v>
                </c:pt>
                <c:pt idx="14">
                  <c:v>0.14000000000000001</c:v>
                </c:pt>
                <c:pt idx="15">
                  <c:v>0</c:v>
                </c:pt>
                <c:pt idx="16">
                  <c:v>0</c:v>
                </c:pt>
                <c:pt idx="17">
                  <c:v>0.09</c:v>
                </c:pt>
                <c:pt idx="18">
                  <c:v>0.06</c:v>
                </c:pt>
                <c:pt idx="19">
                  <c:v>0.5</c:v>
                </c:pt>
                <c:pt idx="20">
                  <c:v>0.33</c:v>
                </c:pt>
              </c:numCache>
            </c:numRef>
          </c:val>
          <c:extLst>
            <c:ext xmlns:c16="http://schemas.microsoft.com/office/drawing/2014/chart" uri="{C3380CC4-5D6E-409C-BE32-E72D297353CC}">
              <c16:uniqueId val="{00000004-9199-4F2B-8724-CF4FD120036E}"/>
            </c:ext>
          </c:extLst>
        </c:ser>
        <c:ser>
          <c:idx val="5"/>
          <c:order val="5"/>
          <c:tx>
            <c:strRef>
              <c:f>Obstconstrpdi!$G$2</c:f>
              <c:strCache>
                <c:ptCount val="1"/>
                <c:pt idx="0">
                  <c:v>Manque de moyen</c:v>
                </c:pt>
              </c:strCache>
            </c:strRef>
          </c:tx>
          <c:spPr>
            <a:solidFill>
              <a:srgbClr val="FBDADA"/>
            </a:solidFill>
            <a:ln>
              <a:noFill/>
            </a:ln>
            <a:effectLst/>
          </c:spPr>
          <c:invertIfNegative val="0"/>
          <c:cat>
            <c:strRef>
              <c:f>Obstconstrpdi!$A$3:$A$23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Obstconstrpdi!$G$3:$G$23</c:f>
              <c:numCache>
                <c:formatCode>0%</c:formatCode>
                <c:ptCount val="21"/>
                <c:pt idx="0">
                  <c:v>1</c:v>
                </c:pt>
                <c:pt idx="1">
                  <c:v>1</c:v>
                </c:pt>
                <c:pt idx="2">
                  <c:v>1</c:v>
                </c:pt>
                <c:pt idx="3">
                  <c:v>0.83</c:v>
                </c:pt>
                <c:pt idx="4">
                  <c:v>0.98</c:v>
                </c:pt>
                <c:pt idx="5">
                  <c:v>0.92</c:v>
                </c:pt>
                <c:pt idx="6">
                  <c:v>0.95</c:v>
                </c:pt>
                <c:pt idx="7">
                  <c:v>1</c:v>
                </c:pt>
                <c:pt idx="8">
                  <c:v>1</c:v>
                </c:pt>
                <c:pt idx="9">
                  <c:v>0.86</c:v>
                </c:pt>
                <c:pt idx="10">
                  <c:v>1</c:v>
                </c:pt>
                <c:pt idx="11">
                  <c:v>0.82</c:v>
                </c:pt>
                <c:pt idx="12">
                  <c:v>1</c:v>
                </c:pt>
                <c:pt idx="13">
                  <c:v>1</c:v>
                </c:pt>
                <c:pt idx="14">
                  <c:v>0.86</c:v>
                </c:pt>
                <c:pt idx="15">
                  <c:v>1</c:v>
                </c:pt>
                <c:pt idx="16">
                  <c:v>1</c:v>
                </c:pt>
                <c:pt idx="17">
                  <c:v>1</c:v>
                </c:pt>
                <c:pt idx="18">
                  <c:v>1</c:v>
                </c:pt>
                <c:pt idx="19">
                  <c:v>1</c:v>
                </c:pt>
                <c:pt idx="20">
                  <c:v>1</c:v>
                </c:pt>
              </c:numCache>
            </c:numRef>
          </c:val>
          <c:extLst>
            <c:ext xmlns:c16="http://schemas.microsoft.com/office/drawing/2014/chart" uri="{C3380CC4-5D6E-409C-BE32-E72D297353CC}">
              <c16:uniqueId val="{00000005-9199-4F2B-8724-CF4FD120036E}"/>
            </c:ext>
          </c:extLst>
        </c:ser>
        <c:ser>
          <c:idx val="6"/>
          <c:order val="6"/>
          <c:tx>
            <c:strRef>
              <c:f>Obstconstrpdi!$H$2</c:f>
              <c:strCache>
                <c:ptCount val="1"/>
                <c:pt idx="0">
                  <c:v>Pas d'accès au terrain</c:v>
                </c:pt>
              </c:strCache>
            </c:strRef>
          </c:tx>
          <c:spPr>
            <a:solidFill>
              <a:srgbClr val="58585A">
                <a:alpha val="80000"/>
              </a:srgbClr>
            </a:solidFill>
            <a:ln>
              <a:noFill/>
            </a:ln>
            <a:effectLst/>
          </c:spPr>
          <c:invertIfNegative val="0"/>
          <c:cat>
            <c:strRef>
              <c:f>Obstconstrpdi!$A$3:$A$23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Obstconstrpdi!$H$3:$H$23</c:f>
              <c:numCache>
                <c:formatCode>0%</c:formatCode>
                <c:ptCount val="21"/>
                <c:pt idx="0">
                  <c:v>0.67</c:v>
                </c:pt>
                <c:pt idx="1">
                  <c:v>0.25</c:v>
                </c:pt>
                <c:pt idx="2">
                  <c:v>0.56000000000000005</c:v>
                </c:pt>
                <c:pt idx="3">
                  <c:v>0.5</c:v>
                </c:pt>
                <c:pt idx="4">
                  <c:v>0.74</c:v>
                </c:pt>
                <c:pt idx="5">
                  <c:v>0.17</c:v>
                </c:pt>
                <c:pt idx="6">
                  <c:v>0.32</c:v>
                </c:pt>
                <c:pt idx="7">
                  <c:v>0.79</c:v>
                </c:pt>
                <c:pt idx="8">
                  <c:v>1</c:v>
                </c:pt>
                <c:pt idx="9">
                  <c:v>0.56999999999999995</c:v>
                </c:pt>
                <c:pt idx="10">
                  <c:v>0.4</c:v>
                </c:pt>
                <c:pt idx="11">
                  <c:v>0.71</c:v>
                </c:pt>
                <c:pt idx="12">
                  <c:v>0.75</c:v>
                </c:pt>
                <c:pt idx="13">
                  <c:v>0.18</c:v>
                </c:pt>
                <c:pt idx="14">
                  <c:v>0.71</c:v>
                </c:pt>
                <c:pt idx="15">
                  <c:v>0</c:v>
                </c:pt>
                <c:pt idx="16">
                  <c:v>0.2</c:v>
                </c:pt>
                <c:pt idx="17">
                  <c:v>0.41</c:v>
                </c:pt>
                <c:pt idx="18">
                  <c:v>0.06</c:v>
                </c:pt>
                <c:pt idx="19">
                  <c:v>0.5</c:v>
                </c:pt>
                <c:pt idx="20">
                  <c:v>0.5</c:v>
                </c:pt>
              </c:numCache>
            </c:numRef>
          </c:val>
          <c:extLst>
            <c:ext xmlns:c16="http://schemas.microsoft.com/office/drawing/2014/chart" uri="{C3380CC4-5D6E-409C-BE32-E72D297353CC}">
              <c16:uniqueId val="{00000006-9199-4F2B-8724-CF4FD120036E}"/>
            </c:ext>
          </c:extLst>
        </c:ser>
        <c:dLbls>
          <c:showLegendKey val="0"/>
          <c:showVal val="0"/>
          <c:showCatName val="0"/>
          <c:showSerName val="0"/>
          <c:showPercent val="0"/>
          <c:showBubbleSize val="0"/>
        </c:dLbls>
        <c:gapWidth val="219"/>
        <c:overlap val="-27"/>
        <c:axId val="397121184"/>
        <c:axId val="397118888"/>
      </c:barChart>
      <c:catAx>
        <c:axId val="39712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7118888"/>
        <c:crosses val="autoZero"/>
        <c:auto val="1"/>
        <c:lblAlgn val="ctr"/>
        <c:lblOffset val="100"/>
        <c:noMultiLvlLbl val="0"/>
      </c:catAx>
      <c:valAx>
        <c:axId val="3971188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7121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i="0" baseline="0" dirty="0">
                <a:effectLst/>
                <a:latin typeface="Arial Narrow" panose="020B0606020202030204" pitchFamily="34" charset="0"/>
              </a:rPr>
              <a:t>Raisons pour lesquelles les ménages retournés ne parviennent pas à reconstruire leurs abris</a:t>
            </a:r>
            <a:r>
              <a:rPr lang="fr-FR" sz="1800" b="1" i="0" baseline="0" dirty="0" smtClean="0">
                <a:effectLst/>
                <a:latin typeface="Arial Narrow" panose="020B0606020202030204" pitchFamily="34" charset="0"/>
              </a:rPr>
              <a:t>, en % de localités </a:t>
            </a:r>
            <a:r>
              <a:rPr lang="fr-FR" sz="1800" b="1" i="0" baseline="0" dirty="0">
                <a:effectLst/>
                <a:latin typeface="Arial Narrow" panose="020B0606020202030204" pitchFamily="34" charset="0"/>
              </a:rPr>
              <a:t>par ZS </a:t>
            </a:r>
            <a:endParaRPr lang="en-US" dirty="0">
              <a:effectLst/>
              <a:latin typeface="Arial Narrow" panose="020B0606020202030204" pitchFamily="34" charset="0"/>
            </a:endParaRPr>
          </a:p>
        </c:rich>
      </c:tx>
      <c:layout>
        <c:manualLayout>
          <c:xMode val="edge"/>
          <c:yMode val="edge"/>
          <c:x val="0.13117163171894286"/>
          <c:y val="6.967450212219206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Obstconstrret!$B$2</c:f>
              <c:strCache>
                <c:ptCount val="1"/>
                <c:pt idx="0">
                  <c:v>Autres Priorités</c:v>
                </c:pt>
              </c:strCache>
            </c:strRef>
          </c:tx>
          <c:spPr>
            <a:solidFill>
              <a:srgbClr val="EE5859"/>
            </a:solidFill>
            <a:ln>
              <a:noFill/>
            </a:ln>
            <a:effectLst/>
          </c:spPr>
          <c:invertIfNegative val="0"/>
          <c:cat>
            <c:strRef>
              <c:f>Obstconstrret!$A$3:$A$23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Obstconstrret!$B$3:$B$23</c:f>
              <c:numCache>
                <c:formatCode>0%</c:formatCode>
                <c:ptCount val="21"/>
                <c:pt idx="0">
                  <c:v>0.18</c:v>
                </c:pt>
                <c:pt idx="1">
                  <c:v>0.09</c:v>
                </c:pt>
                <c:pt idx="2">
                  <c:v>0.23</c:v>
                </c:pt>
                <c:pt idx="3">
                  <c:v>0</c:v>
                </c:pt>
                <c:pt idx="4">
                  <c:v>0.3</c:v>
                </c:pt>
                <c:pt idx="5">
                  <c:v>0.52</c:v>
                </c:pt>
                <c:pt idx="6">
                  <c:v>0.14000000000000001</c:v>
                </c:pt>
                <c:pt idx="7">
                  <c:v>0.56999999999999995</c:v>
                </c:pt>
                <c:pt idx="8">
                  <c:v>0.4</c:v>
                </c:pt>
                <c:pt idx="9">
                  <c:v>0</c:v>
                </c:pt>
                <c:pt idx="10">
                  <c:v>0</c:v>
                </c:pt>
                <c:pt idx="11">
                  <c:v>0.11</c:v>
                </c:pt>
                <c:pt idx="12">
                  <c:v>0</c:v>
                </c:pt>
                <c:pt idx="13">
                  <c:v>0.39</c:v>
                </c:pt>
                <c:pt idx="14">
                  <c:v>0.22</c:v>
                </c:pt>
                <c:pt idx="15">
                  <c:v>0</c:v>
                </c:pt>
                <c:pt idx="16">
                  <c:v>0</c:v>
                </c:pt>
                <c:pt idx="17">
                  <c:v>0</c:v>
                </c:pt>
                <c:pt idx="18">
                  <c:v>0.33</c:v>
                </c:pt>
                <c:pt idx="19">
                  <c:v>0</c:v>
                </c:pt>
                <c:pt idx="20">
                  <c:v>0</c:v>
                </c:pt>
              </c:numCache>
            </c:numRef>
          </c:val>
          <c:extLst>
            <c:ext xmlns:c16="http://schemas.microsoft.com/office/drawing/2014/chart" uri="{C3380CC4-5D6E-409C-BE32-E72D297353CC}">
              <c16:uniqueId val="{00000000-6396-414C-9B84-9869858204D9}"/>
            </c:ext>
          </c:extLst>
        </c:ser>
        <c:ser>
          <c:idx val="1"/>
          <c:order val="1"/>
          <c:tx>
            <c:strRef>
              <c:f>Obstconstrret!$C$2</c:f>
              <c:strCache>
                <c:ptCount val="1"/>
                <c:pt idx="0">
                  <c:v>Incertitude face à l'insécurité</c:v>
                </c:pt>
              </c:strCache>
            </c:strRef>
          </c:tx>
          <c:spPr>
            <a:solidFill>
              <a:srgbClr val="58585A"/>
            </a:solidFill>
            <a:ln>
              <a:noFill/>
            </a:ln>
            <a:effectLst/>
          </c:spPr>
          <c:invertIfNegative val="0"/>
          <c:cat>
            <c:strRef>
              <c:f>Obstconstrret!$A$3:$A$23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Obstconstrret!$C$3:$C$23</c:f>
              <c:numCache>
                <c:formatCode>0%</c:formatCode>
                <c:ptCount val="21"/>
                <c:pt idx="0">
                  <c:v>0.09</c:v>
                </c:pt>
                <c:pt idx="1">
                  <c:v>0.09</c:v>
                </c:pt>
                <c:pt idx="2">
                  <c:v>0.38</c:v>
                </c:pt>
                <c:pt idx="3">
                  <c:v>0.22</c:v>
                </c:pt>
                <c:pt idx="4">
                  <c:v>0.17</c:v>
                </c:pt>
                <c:pt idx="5">
                  <c:v>0.04</c:v>
                </c:pt>
                <c:pt idx="6">
                  <c:v>0</c:v>
                </c:pt>
                <c:pt idx="7">
                  <c:v>7.0000000000000007E-2</c:v>
                </c:pt>
                <c:pt idx="8">
                  <c:v>0</c:v>
                </c:pt>
                <c:pt idx="9">
                  <c:v>0</c:v>
                </c:pt>
                <c:pt idx="10">
                  <c:v>0</c:v>
                </c:pt>
                <c:pt idx="11">
                  <c:v>0.33</c:v>
                </c:pt>
                <c:pt idx="12">
                  <c:v>0</c:v>
                </c:pt>
                <c:pt idx="13">
                  <c:v>0.13</c:v>
                </c:pt>
                <c:pt idx="14">
                  <c:v>0</c:v>
                </c:pt>
                <c:pt idx="15">
                  <c:v>0</c:v>
                </c:pt>
                <c:pt idx="16">
                  <c:v>0</c:v>
                </c:pt>
                <c:pt idx="17">
                  <c:v>0.1</c:v>
                </c:pt>
                <c:pt idx="18">
                  <c:v>0.39</c:v>
                </c:pt>
                <c:pt idx="19">
                  <c:v>0</c:v>
                </c:pt>
                <c:pt idx="20">
                  <c:v>0</c:v>
                </c:pt>
              </c:numCache>
            </c:numRef>
          </c:val>
          <c:extLst>
            <c:ext xmlns:c16="http://schemas.microsoft.com/office/drawing/2014/chart" uri="{C3380CC4-5D6E-409C-BE32-E72D297353CC}">
              <c16:uniqueId val="{00000001-6396-414C-9B84-9869858204D9}"/>
            </c:ext>
          </c:extLst>
        </c:ser>
        <c:ser>
          <c:idx val="2"/>
          <c:order val="2"/>
          <c:tx>
            <c:strRef>
              <c:f>Obstconstrret!$D$2</c:f>
              <c:strCache>
                <c:ptCount val="1"/>
                <c:pt idx="0">
                  <c:v>Incertitude accès aux services</c:v>
                </c:pt>
              </c:strCache>
            </c:strRef>
          </c:tx>
          <c:spPr>
            <a:solidFill>
              <a:srgbClr val="D2CBB8"/>
            </a:solidFill>
            <a:ln>
              <a:noFill/>
            </a:ln>
            <a:effectLst/>
          </c:spPr>
          <c:invertIfNegative val="0"/>
          <c:cat>
            <c:strRef>
              <c:f>Obstconstrret!$A$3:$A$23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Obstconstrret!$D$3:$D$23</c:f>
              <c:numCache>
                <c:formatCode>0%</c:formatCode>
                <c:ptCount val="21"/>
                <c:pt idx="0">
                  <c:v>0.09</c:v>
                </c:pt>
                <c:pt idx="1">
                  <c:v>0</c:v>
                </c:pt>
                <c:pt idx="2">
                  <c:v>0.15</c:v>
                </c:pt>
                <c:pt idx="3">
                  <c:v>0</c:v>
                </c:pt>
                <c:pt idx="4">
                  <c:v>0.04</c:v>
                </c:pt>
                <c:pt idx="5">
                  <c:v>0.08</c:v>
                </c:pt>
                <c:pt idx="6">
                  <c:v>0.28999999999999998</c:v>
                </c:pt>
                <c:pt idx="7">
                  <c:v>0</c:v>
                </c:pt>
                <c:pt idx="8">
                  <c:v>0</c:v>
                </c:pt>
                <c:pt idx="9">
                  <c:v>0</c:v>
                </c:pt>
                <c:pt idx="10">
                  <c:v>0</c:v>
                </c:pt>
                <c:pt idx="11">
                  <c:v>0</c:v>
                </c:pt>
                <c:pt idx="12">
                  <c:v>0</c:v>
                </c:pt>
                <c:pt idx="13">
                  <c:v>0.17</c:v>
                </c:pt>
                <c:pt idx="14">
                  <c:v>0</c:v>
                </c:pt>
                <c:pt idx="15">
                  <c:v>0</c:v>
                </c:pt>
                <c:pt idx="16">
                  <c:v>0</c:v>
                </c:pt>
                <c:pt idx="17">
                  <c:v>0.05</c:v>
                </c:pt>
                <c:pt idx="18">
                  <c:v>0.17</c:v>
                </c:pt>
                <c:pt idx="19">
                  <c:v>0</c:v>
                </c:pt>
                <c:pt idx="20">
                  <c:v>0</c:v>
                </c:pt>
              </c:numCache>
            </c:numRef>
          </c:val>
          <c:extLst>
            <c:ext xmlns:c16="http://schemas.microsoft.com/office/drawing/2014/chart" uri="{C3380CC4-5D6E-409C-BE32-E72D297353CC}">
              <c16:uniqueId val="{00000002-6396-414C-9B84-9869858204D9}"/>
            </c:ext>
          </c:extLst>
        </c:ser>
        <c:ser>
          <c:idx val="3"/>
          <c:order val="3"/>
          <c:tx>
            <c:strRef>
              <c:f>Obstconstrret!$E$2</c:f>
              <c:strCache>
                <c:ptCount val="1"/>
                <c:pt idx="0">
                  <c:v>Manque de main d'oeuvre</c:v>
                </c:pt>
              </c:strCache>
            </c:strRef>
          </c:tx>
          <c:spPr>
            <a:solidFill>
              <a:srgbClr val="EE5859">
                <a:alpha val="50000"/>
              </a:srgbClr>
            </a:solidFill>
            <a:ln>
              <a:noFill/>
            </a:ln>
            <a:effectLst/>
          </c:spPr>
          <c:invertIfNegative val="0"/>
          <c:cat>
            <c:strRef>
              <c:f>Obstconstrret!$A$3:$A$23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Obstconstrret!$E$3:$E$23</c:f>
              <c:numCache>
                <c:formatCode>0%</c:formatCode>
                <c:ptCount val="21"/>
                <c:pt idx="0">
                  <c:v>0</c:v>
                </c:pt>
                <c:pt idx="1">
                  <c:v>0</c:v>
                </c:pt>
                <c:pt idx="2">
                  <c:v>0.08</c:v>
                </c:pt>
                <c:pt idx="3">
                  <c:v>0</c:v>
                </c:pt>
                <c:pt idx="4">
                  <c:v>0.3</c:v>
                </c:pt>
                <c:pt idx="5">
                  <c:v>0</c:v>
                </c:pt>
                <c:pt idx="6">
                  <c:v>0</c:v>
                </c:pt>
                <c:pt idx="7">
                  <c:v>0</c:v>
                </c:pt>
                <c:pt idx="8">
                  <c:v>0</c:v>
                </c:pt>
                <c:pt idx="9">
                  <c:v>0.17</c:v>
                </c:pt>
                <c:pt idx="10">
                  <c:v>0</c:v>
                </c:pt>
                <c:pt idx="11">
                  <c:v>0.33</c:v>
                </c:pt>
                <c:pt idx="12">
                  <c:v>0</c:v>
                </c:pt>
                <c:pt idx="13">
                  <c:v>0.26</c:v>
                </c:pt>
                <c:pt idx="14">
                  <c:v>0.22</c:v>
                </c:pt>
                <c:pt idx="15">
                  <c:v>0</c:v>
                </c:pt>
                <c:pt idx="16">
                  <c:v>0.25</c:v>
                </c:pt>
                <c:pt idx="17">
                  <c:v>0.15</c:v>
                </c:pt>
                <c:pt idx="18">
                  <c:v>0</c:v>
                </c:pt>
                <c:pt idx="19">
                  <c:v>0.27</c:v>
                </c:pt>
                <c:pt idx="20">
                  <c:v>0.28999999999999998</c:v>
                </c:pt>
              </c:numCache>
            </c:numRef>
          </c:val>
          <c:extLst>
            <c:ext xmlns:c16="http://schemas.microsoft.com/office/drawing/2014/chart" uri="{C3380CC4-5D6E-409C-BE32-E72D297353CC}">
              <c16:uniqueId val="{00000003-6396-414C-9B84-9869858204D9}"/>
            </c:ext>
          </c:extLst>
        </c:ser>
        <c:ser>
          <c:idx val="4"/>
          <c:order val="4"/>
          <c:tx>
            <c:strRef>
              <c:f>Obstconstrret!$F$2</c:f>
              <c:strCache>
                <c:ptCount val="1"/>
                <c:pt idx="0">
                  <c:v>Manque d'accès aux matériaux</c:v>
                </c:pt>
              </c:strCache>
            </c:strRef>
          </c:tx>
          <c:spPr>
            <a:solidFill>
              <a:srgbClr val="58585A">
                <a:alpha val="20000"/>
              </a:srgbClr>
            </a:solidFill>
            <a:ln>
              <a:noFill/>
            </a:ln>
            <a:effectLst/>
          </c:spPr>
          <c:invertIfNegative val="0"/>
          <c:cat>
            <c:strRef>
              <c:f>Obstconstrret!$A$3:$A$23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Obstconstrret!$F$3:$F$23</c:f>
              <c:numCache>
                <c:formatCode>0%</c:formatCode>
                <c:ptCount val="21"/>
                <c:pt idx="0">
                  <c:v>0.09</c:v>
                </c:pt>
                <c:pt idx="1">
                  <c:v>0.27</c:v>
                </c:pt>
                <c:pt idx="2">
                  <c:v>0</c:v>
                </c:pt>
                <c:pt idx="3">
                  <c:v>0.44</c:v>
                </c:pt>
                <c:pt idx="4">
                  <c:v>0.04</c:v>
                </c:pt>
                <c:pt idx="5">
                  <c:v>0.48</c:v>
                </c:pt>
                <c:pt idx="6">
                  <c:v>0</c:v>
                </c:pt>
                <c:pt idx="7">
                  <c:v>0.56999999999999995</c:v>
                </c:pt>
                <c:pt idx="8">
                  <c:v>0</c:v>
                </c:pt>
                <c:pt idx="9">
                  <c:v>0.17</c:v>
                </c:pt>
                <c:pt idx="10">
                  <c:v>0</c:v>
                </c:pt>
                <c:pt idx="11">
                  <c:v>0.22</c:v>
                </c:pt>
                <c:pt idx="12">
                  <c:v>0</c:v>
                </c:pt>
                <c:pt idx="13">
                  <c:v>0.13</c:v>
                </c:pt>
                <c:pt idx="14">
                  <c:v>0.33</c:v>
                </c:pt>
                <c:pt idx="15">
                  <c:v>0</c:v>
                </c:pt>
                <c:pt idx="16">
                  <c:v>0.25</c:v>
                </c:pt>
                <c:pt idx="17">
                  <c:v>0.05</c:v>
                </c:pt>
                <c:pt idx="18">
                  <c:v>0.11</c:v>
                </c:pt>
                <c:pt idx="19">
                  <c:v>0.45</c:v>
                </c:pt>
                <c:pt idx="20">
                  <c:v>0.14000000000000001</c:v>
                </c:pt>
              </c:numCache>
            </c:numRef>
          </c:val>
          <c:extLst>
            <c:ext xmlns:c16="http://schemas.microsoft.com/office/drawing/2014/chart" uri="{C3380CC4-5D6E-409C-BE32-E72D297353CC}">
              <c16:uniqueId val="{00000004-6396-414C-9B84-9869858204D9}"/>
            </c:ext>
          </c:extLst>
        </c:ser>
        <c:ser>
          <c:idx val="5"/>
          <c:order val="5"/>
          <c:tx>
            <c:strRef>
              <c:f>Obstconstrret!$G$2</c:f>
              <c:strCache>
                <c:ptCount val="1"/>
                <c:pt idx="0">
                  <c:v>Manque de moyen</c:v>
                </c:pt>
              </c:strCache>
            </c:strRef>
          </c:tx>
          <c:spPr>
            <a:solidFill>
              <a:srgbClr val="FBDADA"/>
            </a:solidFill>
            <a:ln>
              <a:noFill/>
            </a:ln>
            <a:effectLst/>
          </c:spPr>
          <c:invertIfNegative val="0"/>
          <c:cat>
            <c:strRef>
              <c:f>Obstconstrret!$A$3:$A$23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Obstconstrret!$G$3:$G$23</c:f>
              <c:numCache>
                <c:formatCode>0%</c:formatCode>
                <c:ptCount val="21"/>
                <c:pt idx="0">
                  <c:v>1</c:v>
                </c:pt>
                <c:pt idx="1">
                  <c:v>0.82</c:v>
                </c:pt>
                <c:pt idx="2">
                  <c:v>1</c:v>
                </c:pt>
                <c:pt idx="3">
                  <c:v>1</c:v>
                </c:pt>
                <c:pt idx="4">
                  <c:v>0.96</c:v>
                </c:pt>
                <c:pt idx="5">
                  <c:v>0.92</c:v>
                </c:pt>
                <c:pt idx="6">
                  <c:v>1</c:v>
                </c:pt>
                <c:pt idx="7">
                  <c:v>1</c:v>
                </c:pt>
                <c:pt idx="8">
                  <c:v>1</c:v>
                </c:pt>
                <c:pt idx="9">
                  <c:v>0.83</c:v>
                </c:pt>
                <c:pt idx="10">
                  <c:v>1</c:v>
                </c:pt>
                <c:pt idx="11">
                  <c:v>0.94</c:v>
                </c:pt>
                <c:pt idx="12">
                  <c:v>1</c:v>
                </c:pt>
                <c:pt idx="13">
                  <c:v>1</c:v>
                </c:pt>
                <c:pt idx="14">
                  <c:v>0.89</c:v>
                </c:pt>
                <c:pt idx="15">
                  <c:v>1</c:v>
                </c:pt>
                <c:pt idx="16">
                  <c:v>1</c:v>
                </c:pt>
                <c:pt idx="17">
                  <c:v>1</c:v>
                </c:pt>
                <c:pt idx="18">
                  <c:v>0.94</c:v>
                </c:pt>
                <c:pt idx="19">
                  <c:v>0.91</c:v>
                </c:pt>
                <c:pt idx="20">
                  <c:v>1</c:v>
                </c:pt>
              </c:numCache>
            </c:numRef>
          </c:val>
          <c:extLst>
            <c:ext xmlns:c16="http://schemas.microsoft.com/office/drawing/2014/chart" uri="{C3380CC4-5D6E-409C-BE32-E72D297353CC}">
              <c16:uniqueId val="{00000005-6396-414C-9B84-9869858204D9}"/>
            </c:ext>
          </c:extLst>
        </c:ser>
        <c:ser>
          <c:idx val="6"/>
          <c:order val="6"/>
          <c:tx>
            <c:strRef>
              <c:f>Obstconstrret!$H$2</c:f>
              <c:strCache>
                <c:ptCount val="1"/>
                <c:pt idx="0">
                  <c:v>Pas d'accès au terrain</c:v>
                </c:pt>
              </c:strCache>
            </c:strRef>
          </c:tx>
          <c:spPr>
            <a:solidFill>
              <a:srgbClr val="58585A">
                <a:alpha val="50000"/>
              </a:srgbClr>
            </a:solidFill>
            <a:ln>
              <a:noFill/>
            </a:ln>
            <a:effectLst/>
          </c:spPr>
          <c:invertIfNegative val="0"/>
          <c:cat>
            <c:strRef>
              <c:f>Obstconstrret!$A$3:$A$23</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Obstconstrret!$H$3:$H$23</c:f>
              <c:numCache>
                <c:formatCode>0%</c:formatCode>
                <c:ptCount val="21"/>
                <c:pt idx="0">
                  <c:v>0.45</c:v>
                </c:pt>
                <c:pt idx="1">
                  <c:v>0</c:v>
                </c:pt>
                <c:pt idx="2">
                  <c:v>0</c:v>
                </c:pt>
                <c:pt idx="3">
                  <c:v>0</c:v>
                </c:pt>
                <c:pt idx="4">
                  <c:v>0.04</c:v>
                </c:pt>
                <c:pt idx="5">
                  <c:v>0.04</c:v>
                </c:pt>
                <c:pt idx="6">
                  <c:v>0.14000000000000001</c:v>
                </c:pt>
                <c:pt idx="7">
                  <c:v>0</c:v>
                </c:pt>
                <c:pt idx="8">
                  <c:v>0</c:v>
                </c:pt>
                <c:pt idx="9">
                  <c:v>0.33</c:v>
                </c:pt>
                <c:pt idx="10">
                  <c:v>1</c:v>
                </c:pt>
                <c:pt idx="11">
                  <c:v>0.17</c:v>
                </c:pt>
                <c:pt idx="12">
                  <c:v>0</c:v>
                </c:pt>
                <c:pt idx="13">
                  <c:v>0</c:v>
                </c:pt>
                <c:pt idx="14">
                  <c:v>0.67</c:v>
                </c:pt>
                <c:pt idx="15">
                  <c:v>0</c:v>
                </c:pt>
                <c:pt idx="16">
                  <c:v>0.25</c:v>
                </c:pt>
                <c:pt idx="17">
                  <c:v>0.1</c:v>
                </c:pt>
                <c:pt idx="18">
                  <c:v>0</c:v>
                </c:pt>
                <c:pt idx="19">
                  <c:v>0</c:v>
                </c:pt>
                <c:pt idx="20">
                  <c:v>0</c:v>
                </c:pt>
              </c:numCache>
            </c:numRef>
          </c:val>
          <c:extLst>
            <c:ext xmlns:c16="http://schemas.microsoft.com/office/drawing/2014/chart" uri="{C3380CC4-5D6E-409C-BE32-E72D297353CC}">
              <c16:uniqueId val="{00000006-6396-414C-9B84-9869858204D9}"/>
            </c:ext>
          </c:extLst>
        </c:ser>
        <c:dLbls>
          <c:showLegendKey val="0"/>
          <c:showVal val="0"/>
          <c:showCatName val="0"/>
          <c:showSerName val="0"/>
          <c:showPercent val="0"/>
          <c:showBubbleSize val="0"/>
        </c:dLbls>
        <c:gapWidth val="219"/>
        <c:overlap val="-27"/>
        <c:axId val="399558936"/>
        <c:axId val="399559264"/>
      </c:barChart>
      <c:catAx>
        <c:axId val="39955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9559264"/>
        <c:crosses val="autoZero"/>
        <c:auto val="1"/>
        <c:lblAlgn val="ctr"/>
        <c:lblOffset val="100"/>
        <c:noMultiLvlLbl val="0"/>
      </c:catAx>
      <c:valAx>
        <c:axId val="3995592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99558936"/>
        <c:crosses val="autoZero"/>
        <c:crossBetween val="between"/>
      </c:valAx>
      <c:spPr>
        <a:noFill/>
        <a:ln>
          <a:noFill/>
        </a:ln>
        <a:effectLst/>
      </c:spPr>
    </c:plotArea>
    <c:legend>
      <c:legendPos val="b"/>
      <c:layout>
        <c:manualLayout>
          <c:xMode val="edge"/>
          <c:yMode val="edge"/>
          <c:x val="2.1419709474193346E-2"/>
          <c:y val="0.7561656303148101"/>
          <c:w val="0.95410757681130298"/>
          <c:h val="0.222703385033993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sz="2000" b="1" i="0" baseline="0" dirty="0">
                <a:solidFill>
                  <a:srgbClr val="000000"/>
                </a:solidFill>
                <a:effectLst/>
                <a:latin typeface="Arial Narrow" panose="020B0606020202030204" pitchFamily="34" charset="0"/>
              </a:rPr>
              <a:t>% </a:t>
            </a:r>
            <a:r>
              <a:rPr lang="en-US" sz="2000" b="1" i="0" baseline="0" dirty="0" smtClean="0">
                <a:solidFill>
                  <a:srgbClr val="000000"/>
                </a:solidFill>
                <a:effectLst/>
                <a:latin typeface="Arial Narrow" panose="020B0606020202030204" pitchFamily="34" charset="0"/>
              </a:rPr>
              <a:t>de </a:t>
            </a:r>
            <a:r>
              <a:rPr lang="en-US" sz="2000" b="1" i="0" baseline="0" dirty="0" err="1" smtClean="0">
                <a:solidFill>
                  <a:srgbClr val="000000"/>
                </a:solidFill>
                <a:effectLst/>
                <a:latin typeface="Arial Narrow" panose="020B0606020202030204" pitchFamily="34" charset="0"/>
              </a:rPr>
              <a:t>localités</a:t>
            </a:r>
            <a:r>
              <a:rPr lang="en-US" sz="2000" b="1" i="0" baseline="0" dirty="0" smtClean="0">
                <a:solidFill>
                  <a:srgbClr val="000000"/>
                </a:solidFill>
                <a:effectLst/>
                <a:latin typeface="Arial Narrow" panose="020B0606020202030204" pitchFamily="34" charset="0"/>
              </a:rPr>
              <a:t> </a:t>
            </a:r>
            <a:r>
              <a:rPr lang="en-US" sz="2000" b="1" i="0" baseline="0" dirty="0" err="1">
                <a:solidFill>
                  <a:srgbClr val="000000"/>
                </a:solidFill>
                <a:effectLst/>
                <a:latin typeface="Arial Narrow" panose="020B0606020202030204" pitchFamily="34" charset="0"/>
              </a:rPr>
              <a:t>dans</a:t>
            </a:r>
            <a:r>
              <a:rPr lang="en-US" sz="2000" b="1" i="0" baseline="0" dirty="0">
                <a:solidFill>
                  <a:srgbClr val="000000"/>
                </a:solidFill>
                <a:effectLst/>
                <a:latin typeface="Arial Narrow" panose="020B0606020202030204" pitchFamily="34" charset="0"/>
              </a:rPr>
              <a:t> </a:t>
            </a:r>
            <a:r>
              <a:rPr lang="en-US" sz="2000" b="1" i="0" baseline="0" dirty="0" err="1">
                <a:solidFill>
                  <a:srgbClr val="000000"/>
                </a:solidFill>
                <a:effectLst/>
                <a:latin typeface="Arial Narrow" panose="020B0606020202030204" pitchFamily="34" charset="0"/>
              </a:rPr>
              <a:t>lesquelles</a:t>
            </a:r>
            <a:r>
              <a:rPr lang="en-US" sz="2000" b="1" i="0" baseline="0" dirty="0">
                <a:solidFill>
                  <a:srgbClr val="000000"/>
                </a:solidFill>
                <a:effectLst/>
                <a:latin typeface="Arial Narrow" panose="020B0606020202030204" pitchFamily="34" charset="0"/>
              </a:rPr>
              <a:t> les IC </a:t>
            </a:r>
            <a:r>
              <a:rPr lang="en-US" sz="2000" b="1" i="0" baseline="0" dirty="0" err="1">
                <a:solidFill>
                  <a:srgbClr val="000000"/>
                </a:solidFill>
                <a:effectLst/>
                <a:latin typeface="Arial Narrow" panose="020B0606020202030204" pitchFamily="34" charset="0"/>
              </a:rPr>
              <a:t>ont</a:t>
            </a:r>
            <a:r>
              <a:rPr lang="en-US" sz="2000" b="1" i="0" baseline="0" dirty="0">
                <a:solidFill>
                  <a:srgbClr val="000000"/>
                </a:solidFill>
                <a:effectLst/>
                <a:latin typeface="Arial Narrow" panose="020B0606020202030204" pitchFamily="34" charset="0"/>
              </a:rPr>
              <a:t> </a:t>
            </a:r>
            <a:r>
              <a:rPr lang="en-US" sz="2000" b="1" i="0" baseline="0" dirty="0" err="1">
                <a:solidFill>
                  <a:srgbClr val="000000"/>
                </a:solidFill>
                <a:effectLst/>
                <a:latin typeface="Arial Narrow" panose="020B0606020202030204" pitchFamily="34" charset="0"/>
              </a:rPr>
              <a:t>rapporté</a:t>
            </a:r>
            <a:r>
              <a:rPr lang="en-US" sz="2000" b="1" i="0" baseline="0" dirty="0">
                <a:solidFill>
                  <a:srgbClr val="000000"/>
                </a:solidFill>
                <a:effectLst/>
                <a:latin typeface="Arial Narrow" panose="020B0606020202030204" pitchFamily="34" charset="0"/>
              </a:rPr>
              <a:t> des </a:t>
            </a:r>
            <a:r>
              <a:rPr lang="en-US" sz="2000" b="1" i="0" baseline="0" dirty="0" err="1">
                <a:solidFill>
                  <a:srgbClr val="000000"/>
                </a:solidFill>
                <a:effectLst/>
                <a:latin typeface="Arial Narrow" panose="020B0606020202030204" pitchFamily="34" charset="0"/>
              </a:rPr>
              <a:t>cas</a:t>
            </a:r>
            <a:r>
              <a:rPr lang="en-US" sz="2000" b="1" i="0" baseline="0" dirty="0">
                <a:solidFill>
                  <a:srgbClr val="000000"/>
                </a:solidFill>
                <a:effectLst/>
                <a:latin typeface="Arial Narrow" panose="020B0606020202030204" pitchFamily="34" charset="0"/>
              </a:rPr>
              <a:t> </a:t>
            </a:r>
            <a:r>
              <a:rPr lang="en-US" sz="2000" b="1" i="0" baseline="0" dirty="0" err="1">
                <a:solidFill>
                  <a:srgbClr val="000000"/>
                </a:solidFill>
                <a:effectLst/>
                <a:latin typeface="Arial Narrow" panose="020B0606020202030204" pitchFamily="34" charset="0"/>
              </a:rPr>
              <a:t>évictions</a:t>
            </a:r>
            <a:r>
              <a:rPr lang="en-US" sz="2000" b="1" i="0" baseline="0" dirty="0">
                <a:solidFill>
                  <a:srgbClr val="000000"/>
                </a:solidFill>
                <a:effectLst/>
                <a:latin typeface="Arial Narrow" panose="020B0606020202030204" pitchFamily="34" charset="0"/>
              </a:rPr>
              <a:t>, par ZS</a:t>
            </a:r>
            <a:endParaRPr lang="en-US" sz="2000" b="1" dirty="0">
              <a:solidFill>
                <a:srgbClr val="000000"/>
              </a:solidFill>
              <a:effectLst/>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cas_eviction!$B$27</c:f>
              <c:strCache>
                <c:ptCount val="1"/>
                <c:pt idx="0">
                  <c:v>% AS cas évictions rapportés</c:v>
                </c:pt>
              </c:strCache>
            </c:strRef>
          </c:tx>
          <c:spPr>
            <a:solidFill>
              <a:srgbClr val="EE5859"/>
            </a:solidFill>
            <a:ln>
              <a:noFill/>
            </a:ln>
            <a:effectLst/>
          </c:spPr>
          <c:invertIfNegative val="0"/>
          <c:cat>
            <c:strRef>
              <c:f>cas_eviction!$A$28:$A$48</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cas_eviction!$B$28:$B$48</c:f>
              <c:numCache>
                <c:formatCode>0%</c:formatCode>
                <c:ptCount val="21"/>
                <c:pt idx="0">
                  <c:v>0.4</c:v>
                </c:pt>
                <c:pt idx="1">
                  <c:v>7.6923076923076927E-2</c:v>
                </c:pt>
                <c:pt idx="2">
                  <c:v>0.46153846153846156</c:v>
                </c:pt>
                <c:pt idx="3">
                  <c:v>0</c:v>
                </c:pt>
                <c:pt idx="4">
                  <c:v>0.40909090909090912</c:v>
                </c:pt>
                <c:pt idx="5">
                  <c:v>0.25925925925925924</c:v>
                </c:pt>
                <c:pt idx="6">
                  <c:v>0</c:v>
                </c:pt>
                <c:pt idx="7">
                  <c:v>0.6</c:v>
                </c:pt>
                <c:pt idx="8">
                  <c:v>1</c:v>
                </c:pt>
                <c:pt idx="9">
                  <c:v>0.53333333333333333</c:v>
                </c:pt>
                <c:pt idx="10">
                  <c:v>0.6</c:v>
                </c:pt>
                <c:pt idx="11">
                  <c:v>0.94736842105263153</c:v>
                </c:pt>
                <c:pt idx="12">
                  <c:v>0.6875</c:v>
                </c:pt>
                <c:pt idx="13">
                  <c:v>8.6956521739130432E-2</c:v>
                </c:pt>
                <c:pt idx="14">
                  <c:v>1</c:v>
                </c:pt>
                <c:pt idx="15">
                  <c:v>0.94444444444444442</c:v>
                </c:pt>
                <c:pt idx="16">
                  <c:v>0.66666666666666663</c:v>
                </c:pt>
                <c:pt idx="17">
                  <c:v>0.63636363636363635</c:v>
                </c:pt>
                <c:pt idx="18">
                  <c:v>0.27777777777777779</c:v>
                </c:pt>
                <c:pt idx="19">
                  <c:v>0.58333333333333337</c:v>
                </c:pt>
                <c:pt idx="20">
                  <c:v>0.42857142857142855</c:v>
                </c:pt>
              </c:numCache>
            </c:numRef>
          </c:val>
          <c:extLst>
            <c:ext xmlns:c16="http://schemas.microsoft.com/office/drawing/2014/chart" uri="{C3380CC4-5D6E-409C-BE32-E72D297353CC}">
              <c16:uniqueId val="{00000000-051F-4A29-BDE4-42D819D6A263}"/>
            </c:ext>
          </c:extLst>
        </c:ser>
        <c:dLbls>
          <c:showLegendKey val="0"/>
          <c:showVal val="0"/>
          <c:showCatName val="0"/>
          <c:showSerName val="0"/>
          <c:showPercent val="0"/>
          <c:showBubbleSize val="0"/>
        </c:dLbls>
        <c:gapWidth val="219"/>
        <c:overlap val="-27"/>
        <c:axId val="1196219824"/>
        <c:axId val="1196220480"/>
      </c:barChart>
      <c:catAx>
        <c:axId val="119621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196220480"/>
        <c:crosses val="autoZero"/>
        <c:auto val="1"/>
        <c:lblAlgn val="ctr"/>
        <c:lblOffset val="100"/>
        <c:noMultiLvlLbl val="0"/>
      </c:catAx>
      <c:valAx>
        <c:axId val="11962204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196219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cas_eviction!$B$1</c:f>
              <c:strCache>
                <c:ptCount val="1"/>
                <c:pt idx="0">
                  <c:v>Non-paiement du loyer</c:v>
                </c:pt>
              </c:strCache>
            </c:strRef>
          </c:tx>
          <c:spPr>
            <a:solidFill>
              <a:srgbClr val="58585A"/>
            </a:solidFill>
            <a:ln>
              <a:noFill/>
            </a:ln>
            <a:effectLst/>
          </c:spPr>
          <c:invertIfNegative val="0"/>
          <c:cat>
            <c:strRef>
              <c:f>cas_eviction!$A$2:$A$22</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cas_eviction!$B$2:$B$22</c:f>
              <c:numCache>
                <c:formatCode>0%</c:formatCode>
                <c:ptCount val="21"/>
                <c:pt idx="0">
                  <c:v>1</c:v>
                </c:pt>
                <c:pt idx="1">
                  <c:v>1</c:v>
                </c:pt>
                <c:pt idx="2">
                  <c:v>0.67</c:v>
                </c:pt>
                <c:pt idx="3">
                  <c:v>0</c:v>
                </c:pt>
                <c:pt idx="4">
                  <c:v>0.67</c:v>
                </c:pt>
                <c:pt idx="5">
                  <c:v>0.71</c:v>
                </c:pt>
                <c:pt idx="6">
                  <c:v>0</c:v>
                </c:pt>
                <c:pt idx="7">
                  <c:v>1</c:v>
                </c:pt>
                <c:pt idx="8">
                  <c:v>1</c:v>
                </c:pt>
                <c:pt idx="9">
                  <c:v>0.63</c:v>
                </c:pt>
                <c:pt idx="10">
                  <c:v>0.83</c:v>
                </c:pt>
                <c:pt idx="11">
                  <c:v>1</c:v>
                </c:pt>
                <c:pt idx="12">
                  <c:v>1</c:v>
                </c:pt>
                <c:pt idx="13">
                  <c:v>0</c:v>
                </c:pt>
                <c:pt idx="14">
                  <c:v>1</c:v>
                </c:pt>
                <c:pt idx="15">
                  <c:v>0.95</c:v>
                </c:pt>
                <c:pt idx="16">
                  <c:v>1</c:v>
                </c:pt>
                <c:pt idx="17">
                  <c:v>1</c:v>
                </c:pt>
                <c:pt idx="18">
                  <c:v>1</c:v>
                </c:pt>
                <c:pt idx="19">
                  <c:v>1</c:v>
                </c:pt>
                <c:pt idx="20">
                  <c:v>1</c:v>
                </c:pt>
              </c:numCache>
            </c:numRef>
          </c:val>
          <c:extLst>
            <c:ext xmlns:c16="http://schemas.microsoft.com/office/drawing/2014/chart" uri="{C3380CC4-5D6E-409C-BE32-E72D297353CC}">
              <c16:uniqueId val="{00000000-45D4-4B11-98B7-DDBB8F2611D3}"/>
            </c:ext>
          </c:extLst>
        </c:ser>
        <c:ser>
          <c:idx val="1"/>
          <c:order val="1"/>
          <c:tx>
            <c:strRef>
              <c:f>cas_eviction!$C$1</c:f>
              <c:strCache>
                <c:ptCount val="1"/>
                <c:pt idx="0">
                  <c:v>Mésentente avec le propriétaire</c:v>
                </c:pt>
              </c:strCache>
            </c:strRef>
          </c:tx>
          <c:spPr>
            <a:solidFill>
              <a:srgbClr val="D2CBB8"/>
            </a:solidFill>
            <a:ln>
              <a:noFill/>
            </a:ln>
            <a:effectLst/>
          </c:spPr>
          <c:invertIfNegative val="0"/>
          <c:cat>
            <c:strRef>
              <c:f>cas_eviction!$A$2:$A$22</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cas_eviction!$C$2:$C$22</c:f>
              <c:numCache>
                <c:formatCode>0%</c:formatCode>
                <c:ptCount val="21"/>
                <c:pt idx="0">
                  <c:v>1</c:v>
                </c:pt>
                <c:pt idx="1">
                  <c:v>1</c:v>
                </c:pt>
                <c:pt idx="2">
                  <c:v>0.33</c:v>
                </c:pt>
                <c:pt idx="3">
                  <c:v>0</c:v>
                </c:pt>
                <c:pt idx="4">
                  <c:v>0.44</c:v>
                </c:pt>
                <c:pt idx="5">
                  <c:v>0.71</c:v>
                </c:pt>
                <c:pt idx="6">
                  <c:v>0</c:v>
                </c:pt>
                <c:pt idx="7">
                  <c:v>0</c:v>
                </c:pt>
                <c:pt idx="8">
                  <c:v>0.8</c:v>
                </c:pt>
                <c:pt idx="9">
                  <c:v>0.75</c:v>
                </c:pt>
                <c:pt idx="10">
                  <c:v>0.67</c:v>
                </c:pt>
                <c:pt idx="11">
                  <c:v>0.44</c:v>
                </c:pt>
                <c:pt idx="12">
                  <c:v>0.82</c:v>
                </c:pt>
                <c:pt idx="13">
                  <c:v>0.5</c:v>
                </c:pt>
                <c:pt idx="14">
                  <c:v>0.67</c:v>
                </c:pt>
                <c:pt idx="15">
                  <c:v>0.59</c:v>
                </c:pt>
                <c:pt idx="16">
                  <c:v>0.75</c:v>
                </c:pt>
                <c:pt idx="17">
                  <c:v>0.5</c:v>
                </c:pt>
                <c:pt idx="18">
                  <c:v>0.6</c:v>
                </c:pt>
                <c:pt idx="19">
                  <c:v>1</c:v>
                </c:pt>
                <c:pt idx="20">
                  <c:v>0.67</c:v>
                </c:pt>
              </c:numCache>
            </c:numRef>
          </c:val>
          <c:extLst>
            <c:ext xmlns:c16="http://schemas.microsoft.com/office/drawing/2014/chart" uri="{C3380CC4-5D6E-409C-BE32-E72D297353CC}">
              <c16:uniqueId val="{00000001-45D4-4B11-98B7-DDBB8F2611D3}"/>
            </c:ext>
          </c:extLst>
        </c:ser>
        <c:ser>
          <c:idx val="2"/>
          <c:order val="2"/>
          <c:tx>
            <c:strRef>
              <c:f>cas_eviction!$D$1</c:f>
              <c:strCache>
                <c:ptCount val="1"/>
                <c:pt idx="0">
                  <c:v>Propriétaire revenu occupé sa maison</c:v>
                </c:pt>
              </c:strCache>
            </c:strRef>
          </c:tx>
          <c:spPr>
            <a:solidFill>
              <a:srgbClr val="EE5859"/>
            </a:solidFill>
            <a:ln>
              <a:noFill/>
            </a:ln>
            <a:effectLst/>
          </c:spPr>
          <c:invertIfNegative val="0"/>
          <c:cat>
            <c:strRef>
              <c:f>cas_eviction!$A$2:$A$22</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cas_eviction!$D$2:$D$22</c:f>
              <c:numCache>
                <c:formatCode>0%</c:formatCode>
                <c:ptCount val="21"/>
                <c:pt idx="0">
                  <c:v>0.5</c:v>
                </c:pt>
                <c:pt idx="1">
                  <c:v>1</c:v>
                </c:pt>
                <c:pt idx="2">
                  <c:v>0.33</c:v>
                </c:pt>
                <c:pt idx="3">
                  <c:v>0</c:v>
                </c:pt>
                <c:pt idx="4">
                  <c:v>0.11</c:v>
                </c:pt>
                <c:pt idx="5">
                  <c:v>0.71</c:v>
                </c:pt>
                <c:pt idx="6">
                  <c:v>0</c:v>
                </c:pt>
                <c:pt idx="7">
                  <c:v>0</c:v>
                </c:pt>
                <c:pt idx="8">
                  <c:v>0.6</c:v>
                </c:pt>
                <c:pt idx="9">
                  <c:v>0.13</c:v>
                </c:pt>
                <c:pt idx="10">
                  <c:v>0</c:v>
                </c:pt>
                <c:pt idx="11">
                  <c:v>0.56000000000000005</c:v>
                </c:pt>
                <c:pt idx="12">
                  <c:v>0.55000000000000004</c:v>
                </c:pt>
                <c:pt idx="13">
                  <c:v>1</c:v>
                </c:pt>
                <c:pt idx="14">
                  <c:v>0.33</c:v>
                </c:pt>
                <c:pt idx="15">
                  <c:v>0.53</c:v>
                </c:pt>
                <c:pt idx="16">
                  <c:v>0.25</c:v>
                </c:pt>
                <c:pt idx="17">
                  <c:v>0.5</c:v>
                </c:pt>
                <c:pt idx="18">
                  <c:v>0</c:v>
                </c:pt>
                <c:pt idx="19">
                  <c:v>0.43</c:v>
                </c:pt>
                <c:pt idx="20">
                  <c:v>0</c:v>
                </c:pt>
              </c:numCache>
            </c:numRef>
          </c:val>
          <c:extLst>
            <c:ext xmlns:c16="http://schemas.microsoft.com/office/drawing/2014/chart" uri="{C3380CC4-5D6E-409C-BE32-E72D297353CC}">
              <c16:uniqueId val="{00000002-45D4-4B11-98B7-DDBB8F2611D3}"/>
            </c:ext>
          </c:extLst>
        </c:ser>
        <c:ser>
          <c:idx val="3"/>
          <c:order val="3"/>
          <c:tx>
            <c:strRef>
              <c:f>cas_eviction!$E$1</c:f>
              <c:strCache>
                <c:ptCount val="1"/>
                <c:pt idx="0">
                  <c:v>Tensions communautaires</c:v>
                </c:pt>
              </c:strCache>
            </c:strRef>
          </c:tx>
          <c:spPr>
            <a:solidFill>
              <a:srgbClr val="FBDADA"/>
            </a:solidFill>
            <a:ln>
              <a:noFill/>
            </a:ln>
            <a:effectLst/>
          </c:spPr>
          <c:invertIfNegative val="0"/>
          <c:cat>
            <c:strRef>
              <c:f>cas_eviction!$A$2:$A$22</c:f>
              <c:strCache>
                <c:ptCount val="21"/>
                <c:pt idx="0">
                  <c:v>Bunia</c:v>
                </c:pt>
                <c:pt idx="1">
                  <c:v>Drodro</c:v>
                </c:pt>
                <c:pt idx="2">
                  <c:v>Fataki</c:v>
                </c:pt>
                <c:pt idx="3">
                  <c:v>Jiba</c:v>
                </c:pt>
                <c:pt idx="4">
                  <c:v>Komanda</c:v>
                </c:pt>
                <c:pt idx="5">
                  <c:v>Lita</c:v>
                </c:pt>
                <c:pt idx="6">
                  <c:v>Mambasa</c:v>
                </c:pt>
                <c:pt idx="7">
                  <c:v>Nizi</c:v>
                </c:pt>
                <c:pt idx="8">
                  <c:v>Tchomia</c:v>
                </c:pt>
                <c:pt idx="9">
                  <c:v>Bambo</c:v>
                </c:pt>
                <c:pt idx="10">
                  <c:v>Beni</c:v>
                </c:pt>
                <c:pt idx="11">
                  <c:v>Birambizo</c:v>
                </c:pt>
                <c:pt idx="12">
                  <c:v>Kayina</c:v>
                </c:pt>
                <c:pt idx="13">
                  <c:v>Kibua</c:v>
                </c:pt>
                <c:pt idx="14">
                  <c:v>Kirotshe</c:v>
                </c:pt>
                <c:pt idx="15">
                  <c:v>Lubero</c:v>
                </c:pt>
                <c:pt idx="16">
                  <c:v>Masisi</c:v>
                </c:pt>
                <c:pt idx="17">
                  <c:v>Mweso</c:v>
                </c:pt>
                <c:pt idx="18">
                  <c:v>Pinga</c:v>
                </c:pt>
                <c:pt idx="19">
                  <c:v>Rutshuru</c:v>
                </c:pt>
                <c:pt idx="20">
                  <c:v>Rwanguba</c:v>
                </c:pt>
              </c:strCache>
            </c:strRef>
          </c:cat>
          <c:val>
            <c:numRef>
              <c:f>cas_eviction!$E$2:$E$22</c:f>
              <c:numCache>
                <c:formatCode>0%</c:formatCode>
                <c:ptCount val="21"/>
                <c:pt idx="0">
                  <c:v>0.33</c:v>
                </c:pt>
                <c:pt idx="1">
                  <c:v>0</c:v>
                </c:pt>
                <c:pt idx="2">
                  <c:v>0.17</c:v>
                </c:pt>
                <c:pt idx="3">
                  <c:v>0</c:v>
                </c:pt>
                <c:pt idx="4">
                  <c:v>0.06</c:v>
                </c:pt>
                <c:pt idx="5">
                  <c:v>0</c:v>
                </c:pt>
                <c:pt idx="6">
                  <c:v>0</c:v>
                </c:pt>
                <c:pt idx="7">
                  <c:v>0.11</c:v>
                </c:pt>
                <c:pt idx="8">
                  <c:v>0</c:v>
                </c:pt>
                <c:pt idx="9">
                  <c:v>0.13</c:v>
                </c:pt>
                <c:pt idx="10">
                  <c:v>0</c:v>
                </c:pt>
                <c:pt idx="11">
                  <c:v>0.11</c:v>
                </c:pt>
                <c:pt idx="12">
                  <c:v>0</c:v>
                </c:pt>
                <c:pt idx="13">
                  <c:v>0.5</c:v>
                </c:pt>
                <c:pt idx="14">
                  <c:v>0</c:v>
                </c:pt>
                <c:pt idx="15">
                  <c:v>0</c:v>
                </c:pt>
                <c:pt idx="16">
                  <c:v>0.25</c:v>
                </c:pt>
                <c:pt idx="17">
                  <c:v>0</c:v>
                </c:pt>
                <c:pt idx="18">
                  <c:v>0.2</c:v>
                </c:pt>
                <c:pt idx="19">
                  <c:v>0.43</c:v>
                </c:pt>
                <c:pt idx="20">
                  <c:v>0.33</c:v>
                </c:pt>
              </c:numCache>
            </c:numRef>
          </c:val>
          <c:extLst>
            <c:ext xmlns:c16="http://schemas.microsoft.com/office/drawing/2014/chart" uri="{C3380CC4-5D6E-409C-BE32-E72D297353CC}">
              <c16:uniqueId val="{00000003-45D4-4B11-98B7-DDBB8F2611D3}"/>
            </c:ext>
          </c:extLst>
        </c:ser>
        <c:dLbls>
          <c:showLegendKey val="0"/>
          <c:showVal val="0"/>
          <c:showCatName val="0"/>
          <c:showSerName val="0"/>
          <c:showPercent val="0"/>
          <c:showBubbleSize val="0"/>
        </c:dLbls>
        <c:gapWidth val="150"/>
        <c:axId val="518709432"/>
        <c:axId val="518709760"/>
      </c:barChart>
      <c:catAx>
        <c:axId val="51870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18709760"/>
        <c:crosses val="autoZero"/>
        <c:auto val="1"/>
        <c:lblAlgn val="ctr"/>
        <c:lblOffset val="100"/>
        <c:noMultiLvlLbl val="0"/>
      </c:catAx>
      <c:valAx>
        <c:axId val="5187097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18709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D79E0-ABE1-4033-B38C-888D0F45A1B7}" type="datetimeFigureOut">
              <a:rPr lang="fr-FR" smtClean="0"/>
              <a:t>05/12/2018</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8050C-99CF-4C3E-B554-4596E826646B}" type="slidenum">
              <a:rPr lang="fr-FR" smtClean="0"/>
              <a:t>‹#›</a:t>
            </a:fld>
            <a:endParaRPr lang="fr-FR"/>
          </a:p>
        </p:txBody>
      </p:sp>
    </p:spTree>
    <p:extLst>
      <p:ext uri="{BB962C8B-B14F-4D97-AF65-F5344CB8AC3E}">
        <p14:creationId xmlns:p14="http://schemas.microsoft.com/office/powerpoint/2010/main" val="303648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a:t>
            </a:fld>
            <a:endParaRPr lang="fr-FR"/>
          </a:p>
        </p:txBody>
      </p:sp>
    </p:spTree>
    <p:extLst>
      <p:ext uri="{BB962C8B-B14F-4D97-AF65-F5344CB8AC3E}">
        <p14:creationId xmlns:p14="http://schemas.microsoft.com/office/powerpoint/2010/main" val="89167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14</a:t>
            </a:fld>
            <a:endParaRPr lang="fr-FR"/>
          </a:p>
        </p:txBody>
      </p:sp>
    </p:spTree>
    <p:extLst>
      <p:ext uri="{BB962C8B-B14F-4D97-AF65-F5344CB8AC3E}">
        <p14:creationId xmlns:p14="http://schemas.microsoft.com/office/powerpoint/2010/main" val="416878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15</a:t>
            </a:fld>
            <a:endParaRPr lang="fr-FR"/>
          </a:p>
        </p:txBody>
      </p:sp>
    </p:spTree>
    <p:extLst>
      <p:ext uri="{BB962C8B-B14F-4D97-AF65-F5344CB8AC3E}">
        <p14:creationId xmlns:p14="http://schemas.microsoft.com/office/powerpoint/2010/main" val="2886015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Narrow" panose="020B0606020202030204" pitchFamily="34" charset="0"/>
              </a:rPr>
              <a:t>La présence de PDI a été signalée par les IC dans 83% et 93% des localités enquêtées dans les provinces de l’IT et du NK respectivement. Dans les 2 provinces, les IC de 79% et 80% des localités couvertes ont indiqué la présence de retournés. La présence de réfugiés a été rapportée par les IC dans seulement 5% et 9% des localités à </a:t>
            </a:r>
            <a:r>
              <a:rPr lang="fr-FR" dirty="0" err="1" smtClean="0">
                <a:latin typeface="Arial Narrow" panose="020B0606020202030204" pitchFamily="34" charset="0"/>
              </a:rPr>
              <a:t>Birambizo</a:t>
            </a:r>
            <a:r>
              <a:rPr lang="fr-FR" dirty="0" smtClean="0">
                <a:latin typeface="Arial Narrow" panose="020B0606020202030204" pitchFamily="34" charset="0"/>
              </a:rPr>
              <a:t> et </a:t>
            </a:r>
            <a:r>
              <a:rPr lang="fr-FR" dirty="0" err="1" smtClean="0">
                <a:latin typeface="Arial Narrow" panose="020B0606020202030204" pitchFamily="34" charset="0"/>
              </a:rPr>
              <a:t>Mweso</a:t>
            </a:r>
            <a:r>
              <a:rPr lang="fr-FR" dirty="0" smtClean="0">
                <a:latin typeface="Arial Narrow" panose="020B0606020202030204" pitchFamily="34" charset="0"/>
              </a:rPr>
              <a:t> au NK.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Arial Narrow" panose="020B0606020202030204" pitchFamily="34" charset="0"/>
            </a:endParaRPr>
          </a:p>
          <a:p>
            <a:endParaRPr lang="fr-FR" dirty="0" smtClean="0"/>
          </a:p>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18</a:t>
            </a:fld>
            <a:endParaRPr lang="fr-FR"/>
          </a:p>
        </p:txBody>
      </p:sp>
    </p:spTree>
    <p:extLst>
      <p:ext uri="{BB962C8B-B14F-4D97-AF65-F5344CB8AC3E}">
        <p14:creationId xmlns:p14="http://schemas.microsoft.com/office/powerpoint/2010/main" val="417282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Narrow" panose="020B0606020202030204" pitchFamily="34" charset="0"/>
              </a:rPr>
              <a:t>La présence de PDI a été signalée par les IC dans 83% et 93% des localités enquêtées dans les provinces de l’IT et du NK respectivement. Dans les 2 provinces, les IC de 79% et 80% des localités couvertes ont indiqué la présence de retournés. La présence de réfugiés a été rapportée par les IC dans seulement 5% et 9% des localités à </a:t>
            </a:r>
            <a:r>
              <a:rPr lang="fr-FR" dirty="0" err="1" smtClean="0">
                <a:latin typeface="Arial Narrow" panose="020B0606020202030204" pitchFamily="34" charset="0"/>
              </a:rPr>
              <a:t>Birambizo</a:t>
            </a:r>
            <a:r>
              <a:rPr lang="fr-FR" dirty="0" smtClean="0">
                <a:latin typeface="Arial Narrow" panose="020B0606020202030204" pitchFamily="34" charset="0"/>
              </a:rPr>
              <a:t> et </a:t>
            </a:r>
            <a:r>
              <a:rPr lang="fr-FR" dirty="0" err="1" smtClean="0">
                <a:latin typeface="Arial Narrow" panose="020B0606020202030204" pitchFamily="34" charset="0"/>
              </a:rPr>
              <a:t>Mweso</a:t>
            </a:r>
            <a:r>
              <a:rPr lang="fr-FR" dirty="0" smtClean="0">
                <a:latin typeface="Arial Narrow" panose="020B0606020202030204" pitchFamily="34" charset="0"/>
              </a:rPr>
              <a:t> au NK.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Arial Narrow" panose="020B0606020202030204" pitchFamily="34" charset="0"/>
            </a:endParaRPr>
          </a:p>
          <a:p>
            <a:endParaRPr lang="fr-FR" dirty="0" smtClean="0"/>
          </a:p>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19</a:t>
            </a:fld>
            <a:endParaRPr lang="fr-FR"/>
          </a:p>
        </p:txBody>
      </p:sp>
    </p:spTree>
    <p:extLst>
      <p:ext uri="{BB962C8B-B14F-4D97-AF65-F5344CB8AC3E}">
        <p14:creationId xmlns:p14="http://schemas.microsoft.com/office/powerpoint/2010/main" val="1356105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20</a:t>
            </a:fld>
            <a:endParaRPr lang="fr-FR"/>
          </a:p>
        </p:txBody>
      </p:sp>
    </p:spTree>
    <p:extLst>
      <p:ext uri="{BB962C8B-B14F-4D97-AF65-F5344CB8AC3E}">
        <p14:creationId xmlns:p14="http://schemas.microsoft.com/office/powerpoint/2010/main" val="2872087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21</a:t>
            </a:fld>
            <a:endParaRPr lang="fr-FR"/>
          </a:p>
        </p:txBody>
      </p:sp>
    </p:spTree>
    <p:extLst>
      <p:ext uri="{BB962C8B-B14F-4D97-AF65-F5344CB8AC3E}">
        <p14:creationId xmlns:p14="http://schemas.microsoft.com/office/powerpoint/2010/main" val="1901582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22</a:t>
            </a:fld>
            <a:endParaRPr lang="fr-FR"/>
          </a:p>
        </p:txBody>
      </p:sp>
    </p:spTree>
    <p:extLst>
      <p:ext uri="{BB962C8B-B14F-4D97-AF65-F5344CB8AC3E}">
        <p14:creationId xmlns:p14="http://schemas.microsoft.com/office/powerpoint/2010/main" val="1719819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23</a:t>
            </a:fld>
            <a:endParaRPr lang="fr-FR"/>
          </a:p>
        </p:txBody>
      </p:sp>
    </p:spTree>
    <p:extLst>
      <p:ext uri="{BB962C8B-B14F-4D97-AF65-F5344CB8AC3E}">
        <p14:creationId xmlns:p14="http://schemas.microsoft.com/office/powerpoint/2010/main" val="89792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24</a:t>
            </a:fld>
            <a:endParaRPr lang="fr-FR"/>
          </a:p>
        </p:txBody>
      </p:sp>
    </p:spTree>
    <p:extLst>
      <p:ext uri="{BB962C8B-B14F-4D97-AF65-F5344CB8AC3E}">
        <p14:creationId xmlns:p14="http://schemas.microsoft.com/office/powerpoint/2010/main" val="354025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8050C-99CF-4C3E-B554-4596E826646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67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6</a:t>
            </a:fld>
            <a:endParaRPr lang="fr-FR"/>
          </a:p>
        </p:txBody>
      </p:sp>
    </p:spTree>
    <p:extLst>
      <p:ext uri="{BB962C8B-B14F-4D97-AF65-F5344CB8AC3E}">
        <p14:creationId xmlns:p14="http://schemas.microsoft.com/office/powerpoint/2010/main" val="552478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98050C-99CF-4C3E-B554-4596E826646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49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28</a:t>
            </a:fld>
            <a:endParaRPr lang="fr-FR"/>
          </a:p>
        </p:txBody>
      </p:sp>
    </p:spTree>
    <p:extLst>
      <p:ext uri="{BB962C8B-B14F-4D97-AF65-F5344CB8AC3E}">
        <p14:creationId xmlns:p14="http://schemas.microsoft.com/office/powerpoint/2010/main" val="17036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29</a:t>
            </a:fld>
            <a:endParaRPr lang="fr-FR"/>
          </a:p>
        </p:txBody>
      </p:sp>
    </p:spTree>
    <p:extLst>
      <p:ext uri="{BB962C8B-B14F-4D97-AF65-F5344CB8AC3E}">
        <p14:creationId xmlns:p14="http://schemas.microsoft.com/office/powerpoint/2010/main" val="2667292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30</a:t>
            </a:fld>
            <a:endParaRPr lang="fr-FR"/>
          </a:p>
        </p:txBody>
      </p:sp>
    </p:spTree>
    <p:extLst>
      <p:ext uri="{BB962C8B-B14F-4D97-AF65-F5344CB8AC3E}">
        <p14:creationId xmlns:p14="http://schemas.microsoft.com/office/powerpoint/2010/main" val="71749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31</a:t>
            </a:fld>
            <a:endParaRPr lang="fr-FR"/>
          </a:p>
        </p:txBody>
      </p:sp>
    </p:spTree>
    <p:extLst>
      <p:ext uri="{BB962C8B-B14F-4D97-AF65-F5344CB8AC3E}">
        <p14:creationId xmlns:p14="http://schemas.microsoft.com/office/powerpoint/2010/main" val="820449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Pour ces deux questions, les IC devaient donner toutes les options possibles quant aux obstacles que rencontrent les PDI et retournés pour la construction de leurs abris.</a:t>
            </a:r>
            <a:endParaRPr lang="fr-CH" dirty="0" smtClean="0"/>
          </a:p>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32</a:t>
            </a:fld>
            <a:endParaRPr lang="fr-FR"/>
          </a:p>
        </p:txBody>
      </p:sp>
    </p:spTree>
    <p:extLst>
      <p:ext uri="{BB962C8B-B14F-4D97-AF65-F5344CB8AC3E}">
        <p14:creationId xmlns:p14="http://schemas.microsoft.com/office/powerpoint/2010/main" val="260387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Pour ces deux questions, les IC devaient donner toutes les options possibles quant aux obstacles que rencontrent les PDI et retournés pour la construction de leurs abris.</a:t>
            </a:r>
            <a:endParaRPr lang="fr-CH" dirty="0" smtClean="0"/>
          </a:p>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33</a:t>
            </a:fld>
            <a:endParaRPr lang="fr-FR"/>
          </a:p>
        </p:txBody>
      </p:sp>
    </p:spTree>
    <p:extLst>
      <p:ext uri="{BB962C8B-B14F-4D97-AF65-F5344CB8AC3E}">
        <p14:creationId xmlns:p14="http://schemas.microsoft.com/office/powerpoint/2010/main" val="3708218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34</a:t>
            </a:fld>
            <a:endParaRPr lang="fr-FR"/>
          </a:p>
        </p:txBody>
      </p:sp>
    </p:spTree>
    <p:extLst>
      <p:ext uri="{BB962C8B-B14F-4D97-AF65-F5344CB8AC3E}">
        <p14:creationId xmlns:p14="http://schemas.microsoft.com/office/powerpoint/2010/main" val="1810042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Ici les données ne représentent pas un % de raisons mais un %</a:t>
            </a:r>
            <a:r>
              <a:rPr lang="fr-CH" baseline="0" dirty="0" smtClean="0"/>
              <a:t> d’</a:t>
            </a:r>
            <a:r>
              <a:rPr lang="fr-CH" dirty="0" smtClean="0"/>
              <a:t>IC qui ont rapporté les raisons principales pour les évictions (dans les ZS ou des cas d’’évictions ont été rapportés par les IC)</a:t>
            </a:r>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35</a:t>
            </a:fld>
            <a:endParaRPr lang="fr-FR"/>
          </a:p>
        </p:txBody>
      </p:sp>
    </p:spTree>
    <p:extLst>
      <p:ext uri="{BB962C8B-B14F-4D97-AF65-F5344CB8AC3E}">
        <p14:creationId xmlns:p14="http://schemas.microsoft.com/office/powerpoint/2010/main" val="90639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Dans le cadre de cette évaluation, on entend par 'point d'eau aménagé' les sources suivantes</a:t>
            </a:r>
            <a:r>
              <a:rPr lang="fr-FR" baseline="0" dirty="0" smtClean="0"/>
              <a:t> : source d’eau aménagée, camion citerne, puit pompe forage, robinet borne fontaine, robinet parcelle….</a:t>
            </a:r>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37</a:t>
            </a:fld>
            <a:endParaRPr lang="fr-FR"/>
          </a:p>
        </p:txBody>
      </p:sp>
    </p:spTree>
    <p:extLst>
      <p:ext uri="{BB962C8B-B14F-4D97-AF65-F5344CB8AC3E}">
        <p14:creationId xmlns:p14="http://schemas.microsoft.com/office/powerpoint/2010/main" val="375085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7</a:t>
            </a:fld>
            <a:endParaRPr lang="fr-FR"/>
          </a:p>
        </p:txBody>
      </p:sp>
    </p:spTree>
    <p:extLst>
      <p:ext uri="{BB962C8B-B14F-4D97-AF65-F5344CB8AC3E}">
        <p14:creationId xmlns:p14="http://schemas.microsoft.com/office/powerpoint/2010/main" val="2859940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39</a:t>
            </a:fld>
            <a:endParaRPr lang="fr-FR"/>
          </a:p>
        </p:txBody>
      </p:sp>
    </p:spTree>
    <p:extLst>
      <p:ext uri="{BB962C8B-B14F-4D97-AF65-F5344CB8AC3E}">
        <p14:creationId xmlns:p14="http://schemas.microsoft.com/office/powerpoint/2010/main" val="2647020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40</a:t>
            </a:fld>
            <a:endParaRPr lang="fr-FR"/>
          </a:p>
        </p:txBody>
      </p:sp>
    </p:spTree>
    <p:extLst>
      <p:ext uri="{BB962C8B-B14F-4D97-AF65-F5344CB8AC3E}">
        <p14:creationId xmlns:p14="http://schemas.microsoft.com/office/powerpoint/2010/main" val="3294769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41</a:t>
            </a:fld>
            <a:endParaRPr lang="fr-FR"/>
          </a:p>
        </p:txBody>
      </p:sp>
    </p:spTree>
    <p:extLst>
      <p:ext uri="{BB962C8B-B14F-4D97-AF65-F5344CB8AC3E}">
        <p14:creationId xmlns:p14="http://schemas.microsoft.com/office/powerpoint/2010/main" val="2465730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42</a:t>
            </a:fld>
            <a:endParaRPr lang="fr-FR"/>
          </a:p>
        </p:txBody>
      </p:sp>
    </p:spTree>
    <p:extLst>
      <p:ext uri="{BB962C8B-B14F-4D97-AF65-F5344CB8AC3E}">
        <p14:creationId xmlns:p14="http://schemas.microsoft.com/office/powerpoint/2010/main" val="1243239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43</a:t>
            </a:fld>
            <a:endParaRPr lang="fr-FR"/>
          </a:p>
        </p:txBody>
      </p:sp>
    </p:spTree>
    <p:extLst>
      <p:ext uri="{BB962C8B-B14F-4D97-AF65-F5344CB8AC3E}">
        <p14:creationId xmlns:p14="http://schemas.microsoft.com/office/powerpoint/2010/main" val="3791972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44</a:t>
            </a:fld>
            <a:endParaRPr lang="fr-FR"/>
          </a:p>
        </p:txBody>
      </p:sp>
    </p:spTree>
    <p:extLst>
      <p:ext uri="{BB962C8B-B14F-4D97-AF65-F5344CB8AC3E}">
        <p14:creationId xmlns:p14="http://schemas.microsoft.com/office/powerpoint/2010/main" val="724333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46</a:t>
            </a:fld>
            <a:endParaRPr lang="fr-FR"/>
          </a:p>
        </p:txBody>
      </p:sp>
    </p:spTree>
    <p:extLst>
      <p:ext uri="{BB962C8B-B14F-4D97-AF65-F5344CB8AC3E}">
        <p14:creationId xmlns:p14="http://schemas.microsoft.com/office/powerpoint/2010/main" val="4266660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latin typeface="Arial Narrow" panose="020B0606020202030204" pitchFamily="34" charset="0"/>
              </a:rPr>
              <a:t>38% des localités couvertes de l’IT et 53% des localités couvertes du NK</a:t>
            </a:r>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47</a:t>
            </a:fld>
            <a:endParaRPr lang="fr-FR"/>
          </a:p>
        </p:txBody>
      </p:sp>
    </p:spTree>
    <p:extLst>
      <p:ext uri="{BB962C8B-B14F-4D97-AF65-F5344CB8AC3E}">
        <p14:creationId xmlns:p14="http://schemas.microsoft.com/office/powerpoint/2010/main" val="262004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49</a:t>
            </a:fld>
            <a:endParaRPr lang="fr-FR"/>
          </a:p>
        </p:txBody>
      </p:sp>
    </p:spTree>
    <p:extLst>
      <p:ext uri="{BB962C8B-B14F-4D97-AF65-F5344CB8AC3E}">
        <p14:creationId xmlns:p14="http://schemas.microsoft.com/office/powerpoint/2010/main" val="327385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Mouvements pendulaires</a:t>
            </a:r>
            <a:r>
              <a:rPr lang="fr-FR" baseline="0" dirty="0" smtClean="0"/>
              <a:t> : </a:t>
            </a:r>
            <a:r>
              <a:rPr lang="fr-FR" dirty="0" smtClean="0"/>
              <a:t>des PDI qui retournent de temps à temps dans leur localité d'origine et reviennent dans leur localité de déplacement sur le court terme</a:t>
            </a:r>
          </a:p>
          <a:p>
            <a:pPr marL="285750" indent="-285750" algn="just">
              <a:buFont typeface="Arial" panose="020B0604020202020204" pitchFamily="34" charset="0"/>
              <a:buChar char="•"/>
            </a:pPr>
            <a:r>
              <a:rPr lang="fr-FR" sz="1200" dirty="0" smtClean="0">
                <a:latin typeface="Arial Narrow" panose="020B0606020202030204" pitchFamily="34" charset="0"/>
              </a:rPr>
              <a:t>Les raisons évoquées par les IC (il y avait plusieurs options de réponses et toutes ont été acceptées) poussant les ménages PDI à effectuer ces mouvements (pour les 9 localités ou les mouvements ont été signalés) sont : </a:t>
            </a:r>
          </a:p>
          <a:p>
            <a:pPr marL="285750" indent="-285750" algn="just">
              <a:buFontTx/>
              <a:buChar char="-"/>
            </a:pPr>
            <a:r>
              <a:rPr lang="fr-FR" sz="1200" dirty="0" smtClean="0">
                <a:latin typeface="Arial Narrow" panose="020B0606020202030204" pitchFamily="34" charset="0"/>
              </a:rPr>
              <a:t>Dans 8 des localités couvertes, les IC ont dit que les ménages PDI effectuaient ces mouvements pour vérifier la sécurité dans leur localité d’origine ;</a:t>
            </a:r>
          </a:p>
          <a:p>
            <a:pPr marL="285750" indent="-285750" algn="just">
              <a:buFontTx/>
              <a:buChar char="-"/>
            </a:pPr>
            <a:r>
              <a:rPr lang="fr-FR" sz="1200" dirty="0" smtClean="0">
                <a:latin typeface="Arial Narrow" panose="020B0606020202030204" pitchFamily="34" charset="0"/>
              </a:rPr>
              <a:t>Dans 7 des localités couvertes, les IC ont dit que les ménages PDI effectuaient ces mouvements pour participer à la saison de récolte dans leur localité d’origine ;</a:t>
            </a:r>
          </a:p>
          <a:p>
            <a:pPr marL="285750" indent="-285750" algn="just">
              <a:buFontTx/>
              <a:buChar char="-"/>
            </a:pPr>
            <a:r>
              <a:rPr lang="fr-FR" sz="1200" dirty="0" smtClean="0">
                <a:latin typeface="Arial Narrow" panose="020B0606020202030204" pitchFamily="34" charset="0"/>
              </a:rPr>
              <a:t>Dans 5 des localités couvertes, les IC ont dit que les ménages PDI effectuaient ces mouvements pour vérifier l’état de leur bien dans leur localité d’origine ;</a:t>
            </a:r>
          </a:p>
          <a:p>
            <a:pPr marL="285750" indent="-285750" algn="just">
              <a:buFontTx/>
              <a:buChar char="-"/>
            </a:pPr>
            <a:r>
              <a:rPr lang="fr-FR" sz="1200" dirty="0" smtClean="0">
                <a:latin typeface="Arial Narrow" panose="020B0606020202030204" pitchFamily="34" charset="0"/>
              </a:rPr>
              <a:t>Dans 3 des localités couvertes, les IC ont dit que les ménages PDI effectuaient ces mouvements pour participer à la saison de semence.</a:t>
            </a:r>
          </a:p>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51</a:t>
            </a:fld>
            <a:endParaRPr lang="fr-FR"/>
          </a:p>
        </p:txBody>
      </p:sp>
    </p:spTree>
    <p:extLst>
      <p:ext uri="{BB962C8B-B14F-4D97-AF65-F5344CB8AC3E}">
        <p14:creationId xmlns:p14="http://schemas.microsoft.com/office/powerpoint/2010/main" val="132896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Demander pour </a:t>
            </a:r>
            <a:r>
              <a:rPr lang="fr-FR" dirty="0" err="1" smtClean="0"/>
              <a:t>Rwanguba</a:t>
            </a:r>
            <a:r>
              <a:rPr lang="fr-FR" dirty="0" smtClean="0"/>
              <a:t> le #</a:t>
            </a:r>
            <a:r>
              <a:rPr lang="fr-FR" baseline="0" dirty="0" smtClean="0"/>
              <a:t> total d’AS</a:t>
            </a:r>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8</a:t>
            </a:fld>
            <a:endParaRPr lang="fr-FR"/>
          </a:p>
        </p:txBody>
      </p:sp>
    </p:spTree>
    <p:extLst>
      <p:ext uri="{BB962C8B-B14F-4D97-AF65-F5344CB8AC3E}">
        <p14:creationId xmlns:p14="http://schemas.microsoft.com/office/powerpoint/2010/main" val="3150300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Pour les blocs</a:t>
            </a:r>
            <a:r>
              <a:rPr lang="fr-FR" baseline="0" dirty="0" smtClean="0"/>
              <a:t> de ciment : dans seulement 5% des localités évaluées les IC ont rapporté que les populations collectent le ciment gratuitement. De ces, 5%, 25% sont des quartiers (possibilité de trouver la technique dans les villes)</a:t>
            </a:r>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52</a:t>
            </a:fld>
            <a:endParaRPr lang="fr-FR"/>
          </a:p>
        </p:txBody>
      </p:sp>
    </p:spTree>
    <p:extLst>
      <p:ext uri="{BB962C8B-B14F-4D97-AF65-F5344CB8AC3E}">
        <p14:creationId xmlns:p14="http://schemas.microsoft.com/office/powerpoint/2010/main" val="3604462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53</a:t>
            </a:fld>
            <a:endParaRPr lang="fr-FR"/>
          </a:p>
        </p:txBody>
      </p:sp>
    </p:spTree>
    <p:extLst>
      <p:ext uri="{BB962C8B-B14F-4D97-AF65-F5344CB8AC3E}">
        <p14:creationId xmlns:p14="http://schemas.microsoft.com/office/powerpoint/2010/main" val="861216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Narrow" panose="020B0606020202030204" pitchFamily="34" charset="0"/>
              </a:rPr>
              <a:t>Il ressort beaucoup des entretiens des FGD que beaucoup de PDI vivent dans des conditions très difficiles car leur hébergement même en famille d’accueil est précaire. La perte de leurs biens et revenus les rend très vulnérables pour accéder à des logements plus adéquats, à des services de base (comme l’eau) et les rend plus à risque d’ être évincés.</a:t>
            </a:r>
          </a:p>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55</a:t>
            </a:fld>
            <a:endParaRPr lang="fr-FR"/>
          </a:p>
        </p:txBody>
      </p:sp>
    </p:spTree>
    <p:extLst>
      <p:ext uri="{BB962C8B-B14F-4D97-AF65-F5344CB8AC3E}">
        <p14:creationId xmlns:p14="http://schemas.microsoft.com/office/powerpoint/2010/main" val="184335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56</a:t>
            </a:fld>
            <a:endParaRPr lang="fr-FR"/>
          </a:p>
        </p:txBody>
      </p:sp>
    </p:spTree>
    <p:extLst>
      <p:ext uri="{BB962C8B-B14F-4D97-AF65-F5344CB8AC3E}">
        <p14:creationId xmlns:p14="http://schemas.microsoft.com/office/powerpoint/2010/main" val="2609203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57</a:t>
            </a:fld>
            <a:endParaRPr lang="fr-FR"/>
          </a:p>
        </p:txBody>
      </p:sp>
    </p:spTree>
    <p:extLst>
      <p:ext uri="{BB962C8B-B14F-4D97-AF65-F5344CB8AC3E}">
        <p14:creationId xmlns:p14="http://schemas.microsoft.com/office/powerpoint/2010/main" val="216997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distingue ici 3 types de localité en fonction de leur localisation. Village (zone rurale) ; cité (zone péri-urbaine) ; quartier (zone urbaine). Cette typologie a été introduite par le GTA pour venir renseigner sur les types de lieu d’accueil qu’ils soient des sites de déplacés ou des communautés hôtes, en milieu urbain, péri-urbain ou rural</a:t>
            </a:r>
            <a:endParaRPr lang="en-US"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9</a:t>
            </a:fld>
            <a:endParaRPr lang="fr-FR"/>
          </a:p>
        </p:txBody>
      </p:sp>
    </p:spTree>
    <p:extLst>
      <p:ext uri="{BB962C8B-B14F-4D97-AF65-F5344CB8AC3E}">
        <p14:creationId xmlns:p14="http://schemas.microsoft.com/office/powerpoint/2010/main" val="56213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10</a:t>
            </a:fld>
            <a:endParaRPr lang="fr-FR"/>
          </a:p>
        </p:txBody>
      </p:sp>
    </p:spTree>
    <p:extLst>
      <p:ext uri="{BB962C8B-B14F-4D97-AF65-F5344CB8AC3E}">
        <p14:creationId xmlns:p14="http://schemas.microsoft.com/office/powerpoint/2010/main" val="294602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11</a:t>
            </a:fld>
            <a:endParaRPr lang="fr-FR"/>
          </a:p>
        </p:txBody>
      </p:sp>
    </p:spTree>
    <p:extLst>
      <p:ext uri="{BB962C8B-B14F-4D97-AF65-F5344CB8AC3E}">
        <p14:creationId xmlns:p14="http://schemas.microsoft.com/office/powerpoint/2010/main" val="14702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12</a:t>
            </a:fld>
            <a:endParaRPr lang="fr-FR"/>
          </a:p>
        </p:txBody>
      </p:sp>
    </p:spTree>
    <p:extLst>
      <p:ext uri="{BB962C8B-B14F-4D97-AF65-F5344CB8AC3E}">
        <p14:creationId xmlns:p14="http://schemas.microsoft.com/office/powerpoint/2010/main" val="2070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698050C-99CF-4C3E-B554-4596E826646B}" type="slidenum">
              <a:rPr lang="fr-FR" smtClean="0"/>
              <a:t>13</a:t>
            </a:fld>
            <a:endParaRPr lang="fr-FR"/>
          </a:p>
        </p:txBody>
      </p:sp>
    </p:spTree>
    <p:extLst>
      <p:ext uri="{BB962C8B-B14F-4D97-AF65-F5344CB8AC3E}">
        <p14:creationId xmlns:p14="http://schemas.microsoft.com/office/powerpoint/2010/main" val="27695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chemeClr val="bg1"/>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rgbClr val="D2CBB8"/>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p2 Goodbye slide">
    <p:spTree>
      <p:nvGrpSpPr>
        <p:cNvPr id="1" name=""/>
        <p:cNvGrpSpPr/>
        <p:nvPr/>
      </p:nvGrpSpPr>
      <p:grpSpPr>
        <a:xfrm>
          <a:off x="0" y="0"/>
          <a:ext cx="0" cy="0"/>
          <a:chOff x="0" y="0"/>
          <a:chExt cx="0" cy="0"/>
        </a:xfrm>
      </p:grpSpPr>
      <p:sp>
        <p:nvSpPr>
          <p:cNvPr id="23"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58585A"/>
                </a:solidFill>
                <a:latin typeface="Arial Narrow" panose="020B0606020202030204" pitchFamily="34" charset="0"/>
              </a:rPr>
              <a:t>THANK YOU FOR </a:t>
            </a:r>
            <a:r>
              <a:rPr lang="en-US" sz="4400" b="1">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cxnSp>
        <p:nvCxnSpPr>
          <p:cNvPr id="24" name="Straight Connector 23"/>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1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3" y="541441"/>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EE5859"/>
                </a:solidFill>
                <a:latin typeface="Arial Narrow" panose="020B0606020202030204" pitchFamily="34" charset="0"/>
              </a:rPr>
              <a:t>THANK YOU FOR </a:t>
            </a:r>
            <a:r>
              <a:rPr lang="en-US" sz="4400" b="1">
                <a:solidFill>
                  <a:srgbClr val="EE5859"/>
                </a:solidFill>
                <a:latin typeface="Arial Narrow" panose="020B0606020202030204" pitchFamily="34" charset="0"/>
              </a:rPr>
              <a:t>YOUR ATTENTION</a:t>
            </a:r>
            <a:endParaRPr lang="es-ES" sz="44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39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chemeClr val="bg1"/>
                </a:solidFill>
                <a:latin typeface="Arial Narrow" panose="020B0606020202030204" pitchFamily="34" charset="0"/>
              </a:rPr>
              <a:t>THANK YOU FOR YOUR ATTENTION</a:t>
            </a:r>
            <a:endParaRPr lang="es-ES" b="1" dirty="0">
              <a:solidFill>
                <a:schemeClr val="bg1"/>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s-ES"/>
              <a:t>www.reach-initiative.org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a:t>@REACH_info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n-US"/>
              <a:t>name.lastname@</a:t>
            </a:r>
            <a:r>
              <a:rPr lang="es-ES"/>
              <a:t>reach-initiative.org</a:t>
            </a:r>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s-ES"/>
              <a:t>www.reach-initiative.org</a:t>
            </a:r>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a:t>@IREACH_info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30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chemeClr val="bg1"/>
                </a:solidFill>
                <a:latin typeface="Arial Narrow" panose="020B0606020202030204" pitchFamily="34" charset="0"/>
              </a:rPr>
              <a:t>THANK YOU FOR </a:t>
            </a:r>
            <a:r>
              <a:rPr lang="en-US" sz="4400" b="1">
                <a:solidFill>
                  <a:schemeClr val="bg1"/>
                </a:solidFill>
                <a:latin typeface="Arial Narrow" panose="020B0606020202030204" pitchFamily="34" charset="0"/>
              </a:rPr>
              <a:t>YOUR ATTENTION</a:t>
            </a:r>
            <a:endParaRPr lang="es-ES" sz="4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39573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a:solidFill>
                  <a:srgbClr val="58585A"/>
                </a:solidFill>
                <a:latin typeface="Arial Narrow" panose="020B0606020202030204" pitchFamily="34" charset="0"/>
              </a:rPr>
              <a:t>THANK YOU FOR </a:t>
            </a:r>
            <a:r>
              <a:rPr lang="en-US" sz="4400" b="1">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79737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95116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275864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61647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EE5859"/>
              </a:solidFill>
              <a:effectLst/>
              <a:uLnTx/>
              <a:uFillTx/>
              <a:latin typeface="Calibri" panose="020F0502020204030204"/>
              <a:ea typeface="+mn-ea"/>
              <a:cs typeface="+mn-cs"/>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3464450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259560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997497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07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740999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871005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139116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828298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803968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EE5859"/>
              </a:solidFill>
              <a:effectLst/>
              <a:uLnTx/>
              <a:uFillTx/>
              <a:latin typeface="Calibri" panose="020F0502020204030204"/>
              <a:ea typeface="+mn-ea"/>
              <a:cs typeface="+mn-cs"/>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374629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274897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812378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632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2679608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57640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2.png"/><Relationship Id="rId5" Type="http://schemas.openxmlformats.org/officeDocument/2006/relationships/slideLayout" Target="../slideLayouts/slideLayout43.xml"/><Relationship Id="rId10" Type="http://schemas.openxmlformats.org/officeDocument/2006/relationships/image" Target="../media/image21.jpg"/><Relationship Id="rId4" Type="http://schemas.openxmlformats.org/officeDocument/2006/relationships/slideLayout" Target="../slideLayouts/slideLayout4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5.jp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4.jpg"/><Relationship Id="rId5" Type="http://schemas.openxmlformats.org/officeDocument/2006/relationships/slideLayout" Target="../slideLayouts/slideLayout51.xml"/><Relationship Id="rId10" Type="http://schemas.openxmlformats.org/officeDocument/2006/relationships/theme" Target="../theme/theme11.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5.jp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4.jpg"/><Relationship Id="rId5" Type="http://schemas.openxmlformats.org/officeDocument/2006/relationships/slideLayout" Target="../slideLayouts/slideLayout60.xml"/><Relationship Id="rId10" Type="http://schemas.openxmlformats.org/officeDocument/2006/relationships/theme" Target="../theme/theme12.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3.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3.jpg"/><Relationship Id="rId4" Type="http://schemas.openxmlformats.org/officeDocument/2006/relationships/image" Target="../media/image1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5.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4.jpg"/><Relationship Id="rId5" Type="http://schemas.openxmlformats.org/officeDocument/2006/relationships/slideLayout" Target="../slideLayouts/slideLayout14.xml"/><Relationship Id="rId10" Type="http://schemas.openxmlformats.org/officeDocument/2006/relationships/theme" Target="../theme/theme4.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6.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microsoft.com/office/2007/relationships/hdphoto" Target="../media/hdphoto1.wdp"/><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8.jpg"/><Relationship Id="rId5" Type="http://schemas.openxmlformats.org/officeDocument/2006/relationships/image" Target="../media/image10.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9.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4.jpg"/><Relationship Id="rId5" Type="http://schemas.openxmlformats.org/officeDocument/2006/relationships/slideLayout" Target="../slideLayouts/slideLayout32.xml"/><Relationship Id="rId10" Type="http://schemas.openxmlformats.org/officeDocument/2006/relationships/theme" Target="../theme/theme8.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image" Target="../media/image20.jpg"/><Relationship Id="rId4"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72000" y="6268598"/>
            <a:ext cx="1733006" cy="589402"/>
          </a:xfrm>
          <a:prstGeom prst="rect">
            <a:avLst/>
          </a:prstGeom>
        </p:spPr>
      </p:pic>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19" r:id="rId3"/>
    <p:sldLayoutId id="21474837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2" r:id="rId4"/>
    <p:sldLayoutId id="2147483751" r:id="rId5"/>
    <p:sldLayoutId id="2147483773" r:id="rId6"/>
    <p:sldLayoutId id="2147483772" r:id="rId7"/>
    <p:sldLayoutId id="21474837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11337" y="6375508"/>
            <a:ext cx="1611086" cy="358140"/>
          </a:xfrm>
          <a:prstGeom prst="rect">
            <a:avLst/>
          </a:prstGeom>
        </p:spPr>
      </p:pic>
    </p:spTree>
    <p:extLst>
      <p:ext uri="{BB962C8B-B14F-4D97-AF65-F5344CB8AC3E}">
        <p14:creationId xmlns:p14="http://schemas.microsoft.com/office/powerpoint/2010/main" val="29210620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11337" y="6375508"/>
            <a:ext cx="1611086" cy="358140"/>
          </a:xfrm>
          <a:prstGeom prst="rect">
            <a:avLst/>
          </a:prstGeom>
        </p:spPr>
      </p:pic>
    </p:spTree>
    <p:extLst>
      <p:ext uri="{BB962C8B-B14F-4D97-AF65-F5344CB8AC3E}">
        <p14:creationId xmlns:p14="http://schemas.microsoft.com/office/powerpoint/2010/main" val="174728950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06537" y="6268598"/>
            <a:ext cx="1983324" cy="589402"/>
          </a:xfrm>
          <a:prstGeom prst="rect">
            <a:avLst/>
          </a:prstGeom>
        </p:spPr>
      </p:pic>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67793" y="6268598"/>
            <a:ext cx="1722067" cy="589402"/>
          </a:xfrm>
          <a:prstGeom prst="rect">
            <a:avLst/>
          </a:prstGeom>
        </p:spPr>
      </p:pic>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641669" y="6268598"/>
            <a:ext cx="1680754" cy="589402"/>
          </a:xfrm>
          <a:prstGeom prst="rect">
            <a:avLst/>
          </a:prstGeom>
        </p:spPr>
      </p:pic>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7" r:id="rId3"/>
    <p:sldLayoutId id="2147483716" r:id="rId4"/>
    <p:sldLayoutId id="2147483717" r:id="rId5"/>
    <p:sldLayoutId id="2147483718" r:id="rId6"/>
    <p:sldLayoutId id="2147483709" r:id="rId7"/>
    <p:sldLayoutId id="2147483714" r:id="rId8"/>
    <p:sldLayoutId id="21474837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chart" Target="../charts/char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chart" Target="../charts/chart4.xml"/><Relationship Id="rId5" Type="http://schemas.openxmlformats.org/officeDocument/2006/relationships/image" Target="../media/image28.JP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6.xml"/><Relationship Id="rId6" Type="http://schemas.openxmlformats.org/officeDocument/2006/relationships/chart" Target="../charts/chart5.xml"/><Relationship Id="rId5" Type="http://schemas.openxmlformats.org/officeDocument/2006/relationships/image" Target="../media/image29.JP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chart" Target="../charts/char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chart" Target="../charts/chart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chart" Target="../charts/chart8.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chart" Target="../charts/chart9.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30.JP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chart" Target="../charts/chart16.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0.xml"/><Relationship Id="rId5" Type="http://schemas.openxmlformats.org/officeDocument/2006/relationships/chart" Target="../charts/chart17.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lice.pineau@reach-initiative.or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3635" y="412376"/>
            <a:ext cx="7276540" cy="2501153"/>
          </a:xfrm>
        </p:spPr>
        <p:txBody>
          <a:bodyPr/>
          <a:lstStyle/>
          <a:p>
            <a:r>
              <a:rPr lang="en-US" noProof="0" dirty="0" err="1" smtClean="0"/>
              <a:t>Résultats</a:t>
            </a:r>
            <a:r>
              <a:rPr lang="en-US" noProof="0" dirty="0" smtClean="0"/>
              <a:t> </a:t>
            </a:r>
            <a:r>
              <a:rPr lang="en-US" noProof="0" dirty="0" err="1" smtClean="0"/>
              <a:t>préliminaires</a:t>
            </a:r>
            <a:r>
              <a:rPr lang="en-US" noProof="0" dirty="0" smtClean="0"/>
              <a:t> de </a:t>
            </a:r>
            <a:r>
              <a:rPr lang="en-US" noProof="0" dirty="0" err="1" smtClean="0"/>
              <a:t>l’évaluation</a:t>
            </a:r>
            <a:r>
              <a:rPr lang="en-US" noProof="0" dirty="0" smtClean="0"/>
              <a:t> </a:t>
            </a:r>
            <a:r>
              <a:rPr lang="en-US" noProof="0" dirty="0" err="1"/>
              <a:t>conjointe</a:t>
            </a:r>
            <a:r>
              <a:rPr lang="en-US" noProof="0" dirty="0"/>
              <a:t> EHA/</a:t>
            </a:r>
            <a:r>
              <a:rPr lang="en-US" noProof="0" dirty="0" err="1"/>
              <a:t>Abris</a:t>
            </a:r>
            <a:endParaRPr lang="en-US" noProof="0" dirty="0"/>
          </a:p>
        </p:txBody>
      </p:sp>
      <p:sp>
        <p:nvSpPr>
          <p:cNvPr id="3" name="Subtitle 2"/>
          <p:cNvSpPr>
            <a:spLocks noGrp="1"/>
          </p:cNvSpPr>
          <p:nvPr>
            <p:ph type="subTitle" idx="1"/>
          </p:nvPr>
        </p:nvSpPr>
        <p:spPr/>
        <p:txBody>
          <a:bodyPr/>
          <a:lstStyle/>
          <a:p>
            <a:r>
              <a:rPr lang="en-US" sz="2400" noProof="0" dirty="0" smtClean="0"/>
              <a:t>Nord Kivu et Ituri, </a:t>
            </a:r>
            <a:r>
              <a:rPr lang="en-US" sz="2400" noProof="0" dirty="0"/>
              <a:t>RDC</a:t>
            </a:r>
          </a:p>
        </p:txBody>
      </p:sp>
      <p:sp>
        <p:nvSpPr>
          <p:cNvPr id="4" name="Text Placeholder 3"/>
          <p:cNvSpPr>
            <a:spLocks noGrp="1"/>
          </p:cNvSpPr>
          <p:nvPr>
            <p:ph type="body" sz="quarter" idx="14"/>
          </p:nvPr>
        </p:nvSpPr>
        <p:spPr/>
        <p:txBody>
          <a:bodyPr/>
          <a:lstStyle/>
          <a:p>
            <a:r>
              <a:rPr lang="en-US" sz="2400" dirty="0" err="1" smtClean="0"/>
              <a:t>Décembre</a:t>
            </a:r>
            <a:r>
              <a:rPr lang="en-US" sz="2400" noProof="0" dirty="0" smtClean="0"/>
              <a:t> </a:t>
            </a:r>
            <a:r>
              <a:rPr lang="en-US" sz="2400" noProof="0" dirty="0"/>
              <a:t>2018</a:t>
            </a:r>
          </a:p>
          <a:p>
            <a:endParaRPr lang="en-US"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956399" cy="4156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3045" y="6292922"/>
            <a:ext cx="1566530" cy="531060"/>
          </a:xfrm>
          <a:prstGeom prst="rect">
            <a:avLst/>
          </a:prstGeom>
        </p:spPr>
      </p:pic>
    </p:spTree>
    <p:extLst>
      <p:ext uri="{BB962C8B-B14F-4D97-AF65-F5344CB8AC3E}">
        <p14:creationId xmlns:p14="http://schemas.microsoft.com/office/powerpoint/2010/main" val="151668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smtClean="0"/>
              <a:t>Méthodologie</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3965" y="6292922"/>
            <a:ext cx="1807060" cy="531060"/>
          </a:xfrm>
          <a:prstGeom prst="rect">
            <a:avLst/>
          </a:prstGeom>
        </p:spPr>
      </p:pic>
      <p:sp>
        <p:nvSpPr>
          <p:cNvPr id="6" name="Content Placeholder 2"/>
          <p:cNvSpPr txBox="1">
            <a:spLocks/>
          </p:cNvSpPr>
          <p:nvPr/>
        </p:nvSpPr>
        <p:spPr>
          <a:xfrm>
            <a:off x="233755" y="1352549"/>
            <a:ext cx="8776895" cy="4972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srgbClr val="000000"/>
                </a:solidFill>
                <a:effectLst/>
                <a:uLnTx/>
                <a:uFillTx/>
                <a:latin typeface="Arial Narrow"/>
                <a:ea typeface="ＭＳ Ｐゴシック"/>
                <a:cs typeface="+mn-cs"/>
              </a:rPr>
              <a:t>Processus itératif : à chaque nouveau cycle d’évaluation, REACH en étroite consultation avec les partenaires et les GTA et cluster EHA cherchent à capitaliser sur les enseignements et les leçons apprises afin d’améliorer les outils et de mieux répondre aux attentes des différents acteurs.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srgbClr val="000000"/>
                </a:solidFill>
                <a:effectLst/>
                <a:uLnTx/>
                <a:uFillTx/>
                <a:latin typeface="Arial Narrow"/>
                <a:ea typeface="ＭＳ Ｐゴシック"/>
                <a:cs typeface="+mn-cs"/>
              </a:rPr>
              <a:t>Les partenaires souhaitaient obtenir des données à un niveau administratif inférieur (village/localités péri- et urbaines), niveau auquel ils interviennent et dans le cadre duquel ils organisent leur planification opérationnelle de réponse aux besoins des populations affectées par la crise.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srgbClr val="000000"/>
                </a:solidFill>
                <a:effectLst/>
                <a:uLnTx/>
                <a:uFillTx/>
                <a:latin typeface="Arial Narrow"/>
                <a:ea typeface="ＭＳ Ｐゴシック"/>
                <a:cs typeface="+mn-cs"/>
              </a:rPr>
              <a:t>Processus de révision de la méthodologie : inclusion d’une deuxième unité de mesure et d’analyse (niveau localité). </a:t>
            </a:r>
          </a:p>
          <a:p>
            <a:pPr lvl="0" algn="just">
              <a:defRPr/>
            </a:pPr>
            <a:r>
              <a:rPr lang="fr-FR" sz="2200" dirty="0">
                <a:solidFill>
                  <a:srgbClr val="000000"/>
                </a:solidFill>
                <a:latin typeface="Arial Narrow"/>
                <a:ea typeface="ＭＳ Ｐゴシック"/>
              </a:rPr>
              <a:t>Travail préliminaire de ciblage : grille d’analyse pour sélectionner les axes et les localités à évaluer. Critères de ciblage des localités : Zones prioritaires dans le Plan de Réponse Opérationnel du CRIO </a:t>
            </a:r>
            <a:r>
              <a:rPr lang="fr-FR" sz="2200" dirty="0" smtClean="0">
                <a:solidFill>
                  <a:srgbClr val="000000"/>
                </a:solidFill>
                <a:latin typeface="Arial Narrow"/>
                <a:ea typeface="ＭＳ Ｐゴシック"/>
              </a:rPr>
              <a:t>Nord-Est</a:t>
            </a:r>
            <a:r>
              <a:rPr lang="fr-FR" sz="2200" dirty="0">
                <a:solidFill>
                  <a:srgbClr val="000000"/>
                </a:solidFill>
                <a:latin typeface="Arial Narrow"/>
                <a:ea typeface="ＭＳ Ｐゴシック"/>
              </a:rPr>
              <a:t>, présence de populations déplacées, retournées, réfugiées; niveau de destruction des abris; les alertes ; présence des partenaires et la sécurité et accessibilité de la zone.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Arial Narrow"/>
              <a:ea typeface="ＭＳ Ｐゴシック"/>
              <a:cs typeface="+mn-cs"/>
            </a:endParaRPr>
          </a:p>
        </p:txBody>
      </p:sp>
    </p:spTree>
    <p:extLst>
      <p:ext uri="{BB962C8B-B14F-4D97-AF65-F5344CB8AC3E}">
        <p14:creationId xmlns:p14="http://schemas.microsoft.com/office/powerpoint/2010/main" val="713870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a:t>Méthodologie – Niveau Localité</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765" y="6292922"/>
            <a:ext cx="1807060" cy="531060"/>
          </a:xfrm>
          <a:prstGeom prst="rect">
            <a:avLst/>
          </a:prstGeom>
        </p:spPr>
      </p:pic>
      <p:graphicFrame>
        <p:nvGraphicFramePr>
          <p:cNvPr id="8" name="Espace réservé du contenu 8"/>
          <p:cNvGraphicFramePr>
            <a:graphicFrameLocks/>
          </p:cNvGraphicFramePr>
          <p:nvPr>
            <p:extLst>
              <p:ext uri="{D42A27DB-BD31-4B8C-83A1-F6EECF244321}">
                <p14:modId xmlns:p14="http://schemas.microsoft.com/office/powerpoint/2010/main" val="3306714194"/>
              </p:ext>
            </p:extLst>
          </p:nvPr>
        </p:nvGraphicFramePr>
        <p:xfrm>
          <a:off x="-47625" y="1266824"/>
          <a:ext cx="9058275" cy="5426685"/>
        </p:xfrm>
        <a:graphic>
          <a:graphicData uri="http://schemas.openxmlformats.org/drawingml/2006/table">
            <a:tbl>
              <a:tblPr firstRow="1" bandRow="1"/>
              <a:tblGrid>
                <a:gridCol w="286269">
                  <a:extLst>
                    <a:ext uri="{9D8B030D-6E8A-4147-A177-3AD203B41FA5}">
                      <a16:colId xmlns:a16="http://schemas.microsoft.com/office/drawing/2014/main" val="20000"/>
                    </a:ext>
                  </a:extLst>
                </a:gridCol>
                <a:gridCol w="8772006">
                  <a:extLst>
                    <a:ext uri="{9D8B030D-6E8A-4147-A177-3AD203B41FA5}">
                      <a16:colId xmlns:a16="http://schemas.microsoft.com/office/drawing/2014/main" val="20001"/>
                    </a:ext>
                  </a:extLst>
                </a:gridCol>
              </a:tblGrid>
              <a:tr h="2313330">
                <a:tc rowSpan="2">
                  <a:txBody>
                    <a:bodyPr/>
                    <a:lstStyle>
                      <a:lvl1pPr marL="0" algn="l" defTabSz="914400" rtl="0" eaLnBrk="1" latinLnBrk="0" hangingPunct="1">
                        <a:defRPr sz="1800" b="1" kern="1200">
                          <a:solidFill>
                            <a:schemeClr val="tx1"/>
                          </a:solidFill>
                          <a:latin typeface="Arial Narrow"/>
                          <a:ea typeface="ＭＳ Ｐゴシック"/>
                        </a:defRPr>
                      </a:lvl1pPr>
                      <a:lvl2pPr marL="457200" algn="l" defTabSz="914400" rtl="0" eaLnBrk="1" latinLnBrk="0" hangingPunct="1">
                        <a:defRPr sz="1800" b="1" kern="1200">
                          <a:solidFill>
                            <a:schemeClr val="tx1"/>
                          </a:solidFill>
                          <a:latin typeface="Arial Narrow"/>
                          <a:ea typeface="ＭＳ Ｐゴシック"/>
                        </a:defRPr>
                      </a:lvl2pPr>
                      <a:lvl3pPr marL="914400" algn="l" defTabSz="914400" rtl="0" eaLnBrk="1" latinLnBrk="0" hangingPunct="1">
                        <a:defRPr sz="1800" b="1" kern="1200">
                          <a:solidFill>
                            <a:schemeClr val="tx1"/>
                          </a:solidFill>
                          <a:latin typeface="Arial Narrow"/>
                          <a:ea typeface="ＭＳ Ｐゴシック"/>
                        </a:defRPr>
                      </a:lvl3pPr>
                      <a:lvl4pPr marL="1371600" algn="l" defTabSz="914400" rtl="0" eaLnBrk="1" latinLnBrk="0" hangingPunct="1">
                        <a:defRPr sz="1800" b="1" kern="1200">
                          <a:solidFill>
                            <a:schemeClr val="tx1"/>
                          </a:solidFill>
                          <a:latin typeface="Arial Narrow"/>
                          <a:ea typeface="ＭＳ Ｐゴシック"/>
                        </a:defRPr>
                      </a:lvl4pPr>
                      <a:lvl5pPr marL="1828800" algn="l" defTabSz="914400" rtl="0" eaLnBrk="1" latinLnBrk="0" hangingPunct="1">
                        <a:defRPr sz="1800" b="1" kern="1200">
                          <a:solidFill>
                            <a:schemeClr val="tx1"/>
                          </a:solidFill>
                          <a:latin typeface="Arial Narrow"/>
                          <a:ea typeface="ＭＳ Ｐゴシック"/>
                        </a:defRPr>
                      </a:lvl5pPr>
                      <a:lvl6pPr marL="2286000" algn="l" defTabSz="914400" rtl="0" eaLnBrk="1" latinLnBrk="0" hangingPunct="1">
                        <a:defRPr sz="1800" b="1" kern="1200">
                          <a:solidFill>
                            <a:schemeClr val="tx1"/>
                          </a:solidFill>
                          <a:latin typeface="Arial Narrow"/>
                          <a:ea typeface="ＭＳ Ｐゴシック"/>
                        </a:defRPr>
                      </a:lvl6pPr>
                      <a:lvl7pPr marL="2743200" algn="l" defTabSz="914400" rtl="0" eaLnBrk="1" latinLnBrk="0" hangingPunct="1">
                        <a:defRPr sz="1800" b="1" kern="1200">
                          <a:solidFill>
                            <a:schemeClr val="tx1"/>
                          </a:solidFill>
                          <a:latin typeface="Arial Narrow"/>
                          <a:ea typeface="ＭＳ Ｐゴシック"/>
                        </a:defRPr>
                      </a:lvl7pPr>
                      <a:lvl8pPr marL="3200400" algn="l" defTabSz="914400" rtl="0" eaLnBrk="1" latinLnBrk="0" hangingPunct="1">
                        <a:defRPr sz="1800" b="1" kern="1200">
                          <a:solidFill>
                            <a:schemeClr val="tx1"/>
                          </a:solidFill>
                          <a:latin typeface="Arial Narrow"/>
                          <a:ea typeface="ＭＳ Ｐゴシック"/>
                        </a:defRPr>
                      </a:lvl8pPr>
                      <a:lvl9pPr marL="3657600" algn="l" defTabSz="914400" rtl="0" eaLnBrk="1" latinLnBrk="0" hangingPunct="1">
                        <a:defRPr sz="1800" b="1" kern="1200">
                          <a:solidFill>
                            <a:schemeClr val="tx1"/>
                          </a:solidFill>
                          <a:latin typeface="Arial Narrow"/>
                          <a:ea typeface="ＭＳ Ｐゴシック"/>
                        </a:defRPr>
                      </a:lvl9pPr>
                    </a:lstStyle>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txBody>
                  <a:tcPr>
                    <a:lnL>
                      <a:noFill/>
                    </a:lnL>
                    <a:lnR w="12700" cap="flat" cmpd="sng" algn="ctr">
                      <a:solidFill>
                        <a:srgbClr val="FFFFFF"/>
                      </a:solidFill>
                      <a:prstDash val="solid"/>
                      <a:round/>
                      <a:headEnd type="none" w="med" len="med"/>
                      <a:tailEnd type="none" w="med" len="med"/>
                    </a:lnR>
                    <a:lnT w="38100" cap="flat" cmpd="sng" algn="ctr">
                      <a:solidFill>
                        <a:srgbClr val="EE5859"/>
                      </a:solidFill>
                      <a:prstDash val="solid"/>
                      <a:round/>
                      <a:headEnd type="none" w="med" len="med"/>
                      <a:tailEnd type="none" w="med" len="med"/>
                    </a:lnT>
                    <a:lnB w="38100" cap="flat" cmpd="sng" algn="ctr">
                      <a:solidFill>
                        <a:srgbClr val="EE58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Narrow"/>
                          <a:ea typeface="ＭＳ Ｐゴシック"/>
                        </a:defRPr>
                      </a:lvl1pPr>
                      <a:lvl2pPr marL="457200" algn="l" defTabSz="914400" rtl="0" eaLnBrk="1" latinLnBrk="0" hangingPunct="1">
                        <a:defRPr sz="1800" b="1" kern="1200">
                          <a:solidFill>
                            <a:schemeClr val="tx1"/>
                          </a:solidFill>
                          <a:latin typeface="Arial Narrow"/>
                          <a:ea typeface="ＭＳ Ｐゴシック"/>
                        </a:defRPr>
                      </a:lvl2pPr>
                      <a:lvl3pPr marL="914400" algn="l" defTabSz="914400" rtl="0" eaLnBrk="1" latinLnBrk="0" hangingPunct="1">
                        <a:defRPr sz="1800" b="1" kern="1200">
                          <a:solidFill>
                            <a:schemeClr val="tx1"/>
                          </a:solidFill>
                          <a:latin typeface="Arial Narrow"/>
                          <a:ea typeface="ＭＳ Ｐゴシック"/>
                        </a:defRPr>
                      </a:lvl3pPr>
                      <a:lvl4pPr marL="1371600" algn="l" defTabSz="914400" rtl="0" eaLnBrk="1" latinLnBrk="0" hangingPunct="1">
                        <a:defRPr sz="1800" b="1" kern="1200">
                          <a:solidFill>
                            <a:schemeClr val="tx1"/>
                          </a:solidFill>
                          <a:latin typeface="Arial Narrow"/>
                          <a:ea typeface="ＭＳ Ｐゴシック"/>
                        </a:defRPr>
                      </a:lvl4pPr>
                      <a:lvl5pPr marL="1828800" algn="l" defTabSz="914400" rtl="0" eaLnBrk="1" latinLnBrk="0" hangingPunct="1">
                        <a:defRPr sz="1800" b="1" kern="1200">
                          <a:solidFill>
                            <a:schemeClr val="tx1"/>
                          </a:solidFill>
                          <a:latin typeface="Arial Narrow"/>
                          <a:ea typeface="ＭＳ Ｐゴシック"/>
                        </a:defRPr>
                      </a:lvl5pPr>
                      <a:lvl6pPr marL="2286000" algn="l" defTabSz="914400" rtl="0" eaLnBrk="1" latinLnBrk="0" hangingPunct="1">
                        <a:defRPr sz="1800" b="1" kern="1200">
                          <a:solidFill>
                            <a:schemeClr val="tx1"/>
                          </a:solidFill>
                          <a:latin typeface="Arial Narrow"/>
                          <a:ea typeface="ＭＳ Ｐゴシック"/>
                        </a:defRPr>
                      </a:lvl6pPr>
                      <a:lvl7pPr marL="2743200" algn="l" defTabSz="914400" rtl="0" eaLnBrk="1" latinLnBrk="0" hangingPunct="1">
                        <a:defRPr sz="1800" b="1" kern="1200">
                          <a:solidFill>
                            <a:schemeClr val="tx1"/>
                          </a:solidFill>
                          <a:latin typeface="Arial Narrow"/>
                          <a:ea typeface="ＭＳ Ｐゴシック"/>
                        </a:defRPr>
                      </a:lvl7pPr>
                      <a:lvl8pPr marL="3200400" algn="l" defTabSz="914400" rtl="0" eaLnBrk="1" latinLnBrk="0" hangingPunct="1">
                        <a:defRPr sz="1800" b="1" kern="1200">
                          <a:solidFill>
                            <a:schemeClr val="tx1"/>
                          </a:solidFill>
                          <a:latin typeface="Arial Narrow"/>
                          <a:ea typeface="ＭＳ Ｐゴシック"/>
                        </a:defRPr>
                      </a:lvl8pPr>
                      <a:lvl9pPr marL="3657600" algn="l" defTabSz="914400" rtl="0" eaLnBrk="1" latinLnBrk="0" hangingPunct="1">
                        <a:defRPr sz="1800" b="1" kern="1200">
                          <a:solidFill>
                            <a:schemeClr val="tx1"/>
                          </a:solidFill>
                          <a:latin typeface="Arial Narrow"/>
                          <a:ea typeface="ＭＳ Ｐゴシック"/>
                        </a:defRPr>
                      </a:lvl9pPr>
                    </a:lstStyle>
                    <a:p>
                      <a:r>
                        <a:rPr lang="fr-CH" sz="2000" b="1" u="sng" dirty="0" smtClean="0">
                          <a:latin typeface="Arial Narrow" panose="020B0606020202030204" pitchFamily="34" charset="0"/>
                        </a:rPr>
                        <a:t>2 </a:t>
                      </a:r>
                      <a:r>
                        <a:rPr lang="fr-CH" sz="2000" b="1" u="sng" dirty="0">
                          <a:latin typeface="Arial Narrow" panose="020B0606020202030204" pitchFamily="34" charset="0"/>
                        </a:rPr>
                        <a:t>informateurs</a:t>
                      </a:r>
                      <a:r>
                        <a:rPr lang="fr-CH" sz="2000" b="1" u="sng" baseline="0" dirty="0">
                          <a:latin typeface="Arial Narrow" panose="020B0606020202030204" pitchFamily="34" charset="0"/>
                        </a:rPr>
                        <a:t> clés (IC) par </a:t>
                      </a:r>
                      <a:r>
                        <a:rPr lang="fr-CH" sz="2000" b="1" u="sng" baseline="0" dirty="0" smtClean="0">
                          <a:latin typeface="Arial Narrow" panose="020B0606020202030204" pitchFamily="34" charset="0"/>
                        </a:rPr>
                        <a:t>localité prioritaire</a:t>
                      </a:r>
                      <a:r>
                        <a:rPr lang="fr-FR" sz="2000" b="1" u="sng" baseline="0" dirty="0" smtClean="0">
                          <a:latin typeface="Arial Narrow" panose="020B0606020202030204" pitchFamily="34" charset="0"/>
                        </a:rPr>
                        <a:t> </a:t>
                      </a:r>
                      <a:r>
                        <a:rPr lang="fr-FR" sz="2000" b="1" u="sng" baseline="0" dirty="0">
                          <a:latin typeface="Arial Narrow" panose="020B0606020202030204" pitchFamily="34" charset="0"/>
                        </a:rPr>
                        <a:t>: </a:t>
                      </a:r>
                    </a:p>
                    <a:p>
                      <a:pPr marL="342900" indent="-342900" algn="just">
                        <a:buFont typeface="Arial" panose="020B0604020202020204" pitchFamily="34" charset="0"/>
                        <a:buChar char="•"/>
                      </a:pPr>
                      <a:r>
                        <a:rPr lang="fr-FR" sz="2000" b="0" baseline="0" dirty="0" smtClean="0">
                          <a:latin typeface="Arial Narrow" panose="020B0606020202030204" pitchFamily="34" charset="0"/>
                        </a:rPr>
                        <a:t>1 IC avec des connaissances généralistes pour le questionnaire général et 1 IC travaillant dans un structure de santé pour le questionnaire santé (si présence d’une structure de santé)</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smtClean="0">
                          <a:latin typeface="Arial Narrow" panose="020B0606020202030204" pitchFamily="34" charset="0"/>
                        </a:rPr>
                        <a:t>Choix des IC : Pour le questionnaire général, les IC étaient contactés auparavant  sur la base de leurs connaissances générales sur les conditions de vie des populations (chefs religieux, traditionnels, superviseur pompe à eau, enseignant, cultivateur). Pour les questionnaires santé, une liste préalable n’a pu être établie car les entretiens n’avaient lieu qu’après que les énumérateurs aient déterminé la présence d’une structure de santé.</a:t>
                      </a:r>
                    </a:p>
                  </a:txBody>
                  <a:tcPr anchor="ctr">
                    <a:lnL w="12700" cap="flat" cmpd="sng" algn="ctr">
                      <a:solidFill>
                        <a:srgbClr val="FFFFFF"/>
                      </a:solidFill>
                      <a:prstDash val="solid"/>
                      <a:round/>
                      <a:headEnd type="none" w="med" len="med"/>
                      <a:tailEnd type="none" w="med" len="med"/>
                    </a:lnL>
                    <a:lnR>
                      <a:noFill/>
                    </a:lnR>
                    <a:lnT w="38100" cap="flat" cmpd="sng" algn="ctr">
                      <a:solidFill>
                        <a:srgbClr val="EE5859"/>
                      </a:solidFill>
                      <a:prstDash val="solid"/>
                      <a:round/>
                      <a:headEnd type="none" w="med" len="med"/>
                      <a:tailEnd type="none" w="med" len="med"/>
                    </a:lnT>
                    <a:lnB w="12700" cap="flat" cmpd="sng" algn="ctr">
                      <a:solidFill>
                        <a:srgbClr val="EE5859">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2045">
                <a:tc vMerge="1">
                  <a:txBody>
                    <a:bodyPr/>
                    <a:lstStyle/>
                    <a:p>
                      <a:endParaRPr lang="fr-FR"/>
                    </a:p>
                  </a:txBody>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u="sng" baseline="0" dirty="0" smtClean="0">
                          <a:latin typeface="Arial Narrow" panose="020B0606020202030204" pitchFamily="34" charset="0"/>
                        </a:rPr>
                        <a:t>2 </a:t>
                      </a:r>
                      <a:r>
                        <a:rPr lang="fr-FR" sz="2000" b="1" u="sng" baseline="0" dirty="0">
                          <a:latin typeface="Arial Narrow" panose="020B0606020202030204" pitchFamily="34" charset="0"/>
                        </a:rPr>
                        <a:t>types de questionnaires </a:t>
                      </a:r>
                      <a:r>
                        <a:rPr lang="fr-FR" sz="2000" b="1" baseline="0" dirty="0">
                          <a:latin typeface="Arial Narrow" panose="020B0606020202030204" pitchFamily="34" charset="0"/>
                        </a:rPr>
                        <a:t>: </a:t>
                      </a:r>
                      <a:endParaRPr lang="fr-FR" sz="2000" b="0" baseline="0" dirty="0" smtClean="0">
                        <a:latin typeface="Arial Narrow" panose="020B060602020203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smtClean="0">
                          <a:latin typeface="Arial Narrow" panose="020B0606020202030204" pitchFamily="34" charset="0"/>
                        </a:rPr>
                        <a:t>Un questionnaire Général comportant des questions plus orientées vers les besoins </a:t>
                      </a:r>
                      <a:r>
                        <a:rPr lang="en-US" sz="2000" b="0" baseline="0" dirty="0" smtClean="0">
                          <a:latin typeface="Arial Narrow" panose="020B0606020202030204" pitchFamily="34" charset="0"/>
                        </a:rPr>
                        <a:t>et les </a:t>
                      </a:r>
                      <a:r>
                        <a:rPr lang="en-US" sz="2000" b="0" baseline="0" dirty="0" err="1" smtClean="0">
                          <a:latin typeface="Arial Narrow" panose="020B0606020202030204" pitchFamily="34" charset="0"/>
                        </a:rPr>
                        <a:t>vulnérabilités</a:t>
                      </a:r>
                      <a:r>
                        <a:rPr lang="en-US" sz="2000" b="0" baseline="0" dirty="0" smtClean="0">
                          <a:latin typeface="Arial Narrow" panose="020B0606020202030204" pitchFamily="34" charset="0"/>
                        </a:rPr>
                        <a:t> des populations </a:t>
                      </a:r>
                      <a:r>
                        <a:rPr lang="en-US" sz="2000" b="0" baseline="0" dirty="0" err="1" smtClean="0">
                          <a:latin typeface="Arial Narrow" panose="020B0606020202030204" pitchFamily="34" charset="0"/>
                        </a:rPr>
                        <a:t>dans</a:t>
                      </a:r>
                      <a:r>
                        <a:rPr lang="en-US" sz="2000" b="0" baseline="0" dirty="0" smtClean="0">
                          <a:latin typeface="Arial Narrow" panose="020B0606020202030204" pitchFamily="34" charset="0"/>
                        </a:rPr>
                        <a:t> la </a:t>
                      </a:r>
                      <a:r>
                        <a:rPr lang="en-US" sz="2000" b="0" baseline="0" dirty="0" err="1" smtClean="0">
                          <a:latin typeface="Arial Narrow" panose="020B0606020202030204" pitchFamily="34" charset="0"/>
                        </a:rPr>
                        <a:t>localité</a:t>
                      </a:r>
                      <a:r>
                        <a:rPr lang="en-US" sz="2000" b="0" baseline="0" dirty="0" smtClean="0">
                          <a:latin typeface="Arial Narrow" panose="020B0606020202030204" pitchFamily="34" charset="0"/>
                        </a:rPr>
                        <a: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smtClean="0">
                          <a:latin typeface="Arial Narrow" panose="020B0606020202030204" pitchFamily="34" charset="0"/>
                        </a:rPr>
                        <a:t>Un </a:t>
                      </a:r>
                      <a:r>
                        <a:rPr lang="fr-FR" sz="2000" b="0" baseline="0" dirty="0">
                          <a:latin typeface="Arial Narrow" panose="020B0606020202030204" pitchFamily="34" charset="0"/>
                        </a:rPr>
                        <a:t>questionnaire </a:t>
                      </a:r>
                      <a:r>
                        <a:rPr lang="fr-FR" sz="2000" b="0" baseline="0" dirty="0" smtClean="0">
                          <a:latin typeface="Arial Narrow" panose="020B0606020202030204" pitchFamily="34" charset="0"/>
                        </a:rPr>
                        <a:t>Santé </a:t>
                      </a:r>
                      <a:r>
                        <a:rPr lang="fr-FR" sz="2000" b="0" baseline="0" dirty="0">
                          <a:latin typeface="Arial Narrow" panose="020B0606020202030204" pitchFamily="34" charset="0"/>
                        </a:rPr>
                        <a:t>comportant des questions spécifiques liées à l'infrastructure de santé et les problèmes de santé dans </a:t>
                      </a:r>
                      <a:r>
                        <a:rPr lang="fr-FR" sz="2000" b="0" baseline="0" dirty="0" smtClean="0">
                          <a:latin typeface="Arial Narrow" panose="020B0606020202030204" pitchFamily="34" charset="0"/>
                        </a:rPr>
                        <a:t>la localité. </a:t>
                      </a:r>
                      <a:endParaRPr lang="fr-FR" sz="2000" b="0" baseline="0" dirty="0">
                        <a:latin typeface="Arial Narrow" panose="020B060602020203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smtClean="0">
                          <a:latin typeface="Arial Narrow" panose="020B0606020202030204" pitchFamily="34" charset="0"/>
                        </a:rPr>
                        <a:t>Ces questionnaires comportaient également des parties à renseigner par l’observation directe de la part des énumérateurs.</a:t>
                      </a:r>
                    </a:p>
                  </a:txBody>
                  <a:tcPr>
                    <a:lnL w="12700" cap="flat" cmpd="sng" algn="ctr">
                      <a:solidFill>
                        <a:srgbClr val="FFFFFF"/>
                      </a:solidFill>
                      <a:prstDash val="solid"/>
                      <a:round/>
                      <a:headEnd type="none" w="med" len="med"/>
                      <a:tailEnd type="none" w="med" len="med"/>
                    </a:lnL>
                    <a:lnR>
                      <a:noFill/>
                    </a:lnR>
                    <a:lnT w="12700" cap="flat" cmpd="sng" algn="ctr">
                      <a:solidFill>
                        <a:srgbClr val="EE5859">
                          <a:lumMod val="60000"/>
                          <a:lumOff val="40000"/>
                        </a:srgbClr>
                      </a:solidFill>
                      <a:prstDash val="solid"/>
                      <a:round/>
                      <a:headEnd type="none" w="med" len="med"/>
                      <a:tailEnd type="none" w="med" len="med"/>
                    </a:lnT>
                    <a:lnB w="38100" cap="flat" cmpd="sng" algn="ctr">
                      <a:solidFill>
                        <a:srgbClr val="EE58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67528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a:t>Méthodologie – Niveau AS</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915" y="6294012"/>
            <a:ext cx="1807060" cy="531060"/>
          </a:xfrm>
          <a:prstGeom prst="rect">
            <a:avLst/>
          </a:prstGeom>
        </p:spPr>
      </p:pic>
      <p:graphicFrame>
        <p:nvGraphicFramePr>
          <p:cNvPr id="7" name="Espace réservé du contenu 8"/>
          <p:cNvGraphicFramePr>
            <a:graphicFrameLocks/>
          </p:cNvGraphicFramePr>
          <p:nvPr>
            <p:extLst>
              <p:ext uri="{D42A27DB-BD31-4B8C-83A1-F6EECF244321}">
                <p14:modId xmlns:p14="http://schemas.microsoft.com/office/powerpoint/2010/main" val="4102186571"/>
              </p:ext>
            </p:extLst>
          </p:nvPr>
        </p:nvGraphicFramePr>
        <p:xfrm>
          <a:off x="133350" y="1164693"/>
          <a:ext cx="9010650" cy="4997982"/>
        </p:xfrm>
        <a:graphic>
          <a:graphicData uri="http://schemas.openxmlformats.org/drawingml/2006/table">
            <a:tbl>
              <a:tblPr firstRow="1" bandRow="1"/>
              <a:tblGrid>
                <a:gridCol w="284764">
                  <a:extLst>
                    <a:ext uri="{9D8B030D-6E8A-4147-A177-3AD203B41FA5}">
                      <a16:colId xmlns:a16="http://schemas.microsoft.com/office/drawing/2014/main" val="20000"/>
                    </a:ext>
                  </a:extLst>
                </a:gridCol>
                <a:gridCol w="8725886">
                  <a:extLst>
                    <a:ext uri="{9D8B030D-6E8A-4147-A177-3AD203B41FA5}">
                      <a16:colId xmlns:a16="http://schemas.microsoft.com/office/drawing/2014/main" val="20001"/>
                    </a:ext>
                  </a:extLst>
                </a:gridCol>
              </a:tblGrid>
              <a:tr h="2163342">
                <a:tc rowSpan="2">
                  <a:txBody>
                    <a:bodyPr/>
                    <a:lstStyle>
                      <a:lvl1pPr marL="0" algn="l" defTabSz="914400" rtl="0" eaLnBrk="1" latinLnBrk="0" hangingPunct="1">
                        <a:defRPr sz="1800" b="1" kern="1200">
                          <a:solidFill>
                            <a:schemeClr val="tx1"/>
                          </a:solidFill>
                          <a:latin typeface="Arial Narrow"/>
                          <a:ea typeface="ＭＳ Ｐゴシック"/>
                        </a:defRPr>
                      </a:lvl1pPr>
                      <a:lvl2pPr marL="457200" algn="l" defTabSz="914400" rtl="0" eaLnBrk="1" latinLnBrk="0" hangingPunct="1">
                        <a:defRPr sz="1800" b="1" kern="1200">
                          <a:solidFill>
                            <a:schemeClr val="tx1"/>
                          </a:solidFill>
                          <a:latin typeface="Arial Narrow"/>
                          <a:ea typeface="ＭＳ Ｐゴシック"/>
                        </a:defRPr>
                      </a:lvl2pPr>
                      <a:lvl3pPr marL="914400" algn="l" defTabSz="914400" rtl="0" eaLnBrk="1" latinLnBrk="0" hangingPunct="1">
                        <a:defRPr sz="1800" b="1" kern="1200">
                          <a:solidFill>
                            <a:schemeClr val="tx1"/>
                          </a:solidFill>
                          <a:latin typeface="Arial Narrow"/>
                          <a:ea typeface="ＭＳ Ｐゴシック"/>
                        </a:defRPr>
                      </a:lvl3pPr>
                      <a:lvl4pPr marL="1371600" algn="l" defTabSz="914400" rtl="0" eaLnBrk="1" latinLnBrk="0" hangingPunct="1">
                        <a:defRPr sz="1800" b="1" kern="1200">
                          <a:solidFill>
                            <a:schemeClr val="tx1"/>
                          </a:solidFill>
                          <a:latin typeface="Arial Narrow"/>
                          <a:ea typeface="ＭＳ Ｐゴシック"/>
                        </a:defRPr>
                      </a:lvl4pPr>
                      <a:lvl5pPr marL="1828800" algn="l" defTabSz="914400" rtl="0" eaLnBrk="1" latinLnBrk="0" hangingPunct="1">
                        <a:defRPr sz="1800" b="1" kern="1200">
                          <a:solidFill>
                            <a:schemeClr val="tx1"/>
                          </a:solidFill>
                          <a:latin typeface="Arial Narrow"/>
                          <a:ea typeface="ＭＳ Ｐゴシック"/>
                        </a:defRPr>
                      </a:lvl5pPr>
                      <a:lvl6pPr marL="2286000" algn="l" defTabSz="914400" rtl="0" eaLnBrk="1" latinLnBrk="0" hangingPunct="1">
                        <a:defRPr sz="1800" b="1" kern="1200">
                          <a:solidFill>
                            <a:schemeClr val="tx1"/>
                          </a:solidFill>
                          <a:latin typeface="Arial Narrow"/>
                          <a:ea typeface="ＭＳ Ｐゴシック"/>
                        </a:defRPr>
                      </a:lvl6pPr>
                      <a:lvl7pPr marL="2743200" algn="l" defTabSz="914400" rtl="0" eaLnBrk="1" latinLnBrk="0" hangingPunct="1">
                        <a:defRPr sz="1800" b="1" kern="1200">
                          <a:solidFill>
                            <a:schemeClr val="tx1"/>
                          </a:solidFill>
                          <a:latin typeface="Arial Narrow"/>
                          <a:ea typeface="ＭＳ Ｐゴシック"/>
                        </a:defRPr>
                      </a:lvl7pPr>
                      <a:lvl8pPr marL="3200400" algn="l" defTabSz="914400" rtl="0" eaLnBrk="1" latinLnBrk="0" hangingPunct="1">
                        <a:defRPr sz="1800" b="1" kern="1200">
                          <a:solidFill>
                            <a:schemeClr val="tx1"/>
                          </a:solidFill>
                          <a:latin typeface="Arial Narrow"/>
                          <a:ea typeface="ＭＳ Ｐゴシック"/>
                        </a:defRPr>
                      </a:lvl8pPr>
                      <a:lvl9pPr marL="3657600" algn="l" defTabSz="914400" rtl="0" eaLnBrk="1" latinLnBrk="0" hangingPunct="1">
                        <a:defRPr sz="1800" b="1" kern="1200">
                          <a:solidFill>
                            <a:schemeClr val="tx1"/>
                          </a:solidFill>
                          <a:latin typeface="Arial Narrow"/>
                          <a:ea typeface="ＭＳ Ｐゴシック"/>
                        </a:defRPr>
                      </a:lvl9pPr>
                    </a:lstStyle>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txBody>
                  <a:tcPr>
                    <a:lnL>
                      <a:noFill/>
                    </a:lnL>
                    <a:lnR w="12700" cap="flat" cmpd="sng" algn="ctr">
                      <a:solidFill>
                        <a:srgbClr val="FFFFFF"/>
                      </a:solidFill>
                      <a:prstDash val="solid"/>
                      <a:round/>
                      <a:headEnd type="none" w="med" len="med"/>
                      <a:tailEnd type="none" w="med" len="med"/>
                    </a:lnR>
                    <a:lnT w="38100" cap="flat" cmpd="sng" algn="ctr">
                      <a:solidFill>
                        <a:srgbClr val="EE5859"/>
                      </a:solidFill>
                      <a:prstDash val="solid"/>
                      <a:round/>
                      <a:headEnd type="none" w="med" len="med"/>
                      <a:tailEnd type="none" w="med" len="med"/>
                    </a:lnT>
                    <a:lnB w="38100" cap="flat" cmpd="sng" algn="ctr">
                      <a:solidFill>
                        <a:srgbClr val="EE58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Narrow"/>
                          <a:ea typeface="ＭＳ Ｐゴシック"/>
                        </a:defRPr>
                      </a:lvl1pPr>
                      <a:lvl2pPr marL="457200" algn="l" defTabSz="914400" rtl="0" eaLnBrk="1" latinLnBrk="0" hangingPunct="1">
                        <a:defRPr sz="1800" b="1" kern="1200">
                          <a:solidFill>
                            <a:schemeClr val="tx1"/>
                          </a:solidFill>
                          <a:latin typeface="Arial Narrow"/>
                          <a:ea typeface="ＭＳ Ｐゴシック"/>
                        </a:defRPr>
                      </a:lvl2pPr>
                      <a:lvl3pPr marL="914400" algn="l" defTabSz="914400" rtl="0" eaLnBrk="1" latinLnBrk="0" hangingPunct="1">
                        <a:defRPr sz="1800" b="1" kern="1200">
                          <a:solidFill>
                            <a:schemeClr val="tx1"/>
                          </a:solidFill>
                          <a:latin typeface="Arial Narrow"/>
                          <a:ea typeface="ＭＳ Ｐゴシック"/>
                        </a:defRPr>
                      </a:lvl3pPr>
                      <a:lvl4pPr marL="1371600" algn="l" defTabSz="914400" rtl="0" eaLnBrk="1" latinLnBrk="0" hangingPunct="1">
                        <a:defRPr sz="1800" b="1" kern="1200">
                          <a:solidFill>
                            <a:schemeClr val="tx1"/>
                          </a:solidFill>
                          <a:latin typeface="Arial Narrow"/>
                          <a:ea typeface="ＭＳ Ｐゴシック"/>
                        </a:defRPr>
                      </a:lvl4pPr>
                      <a:lvl5pPr marL="1828800" algn="l" defTabSz="914400" rtl="0" eaLnBrk="1" latinLnBrk="0" hangingPunct="1">
                        <a:defRPr sz="1800" b="1" kern="1200">
                          <a:solidFill>
                            <a:schemeClr val="tx1"/>
                          </a:solidFill>
                          <a:latin typeface="Arial Narrow"/>
                          <a:ea typeface="ＭＳ Ｐゴシック"/>
                        </a:defRPr>
                      </a:lvl5pPr>
                      <a:lvl6pPr marL="2286000" algn="l" defTabSz="914400" rtl="0" eaLnBrk="1" latinLnBrk="0" hangingPunct="1">
                        <a:defRPr sz="1800" b="1" kern="1200">
                          <a:solidFill>
                            <a:schemeClr val="tx1"/>
                          </a:solidFill>
                          <a:latin typeface="Arial Narrow"/>
                          <a:ea typeface="ＭＳ Ｐゴシック"/>
                        </a:defRPr>
                      </a:lvl6pPr>
                      <a:lvl7pPr marL="2743200" algn="l" defTabSz="914400" rtl="0" eaLnBrk="1" latinLnBrk="0" hangingPunct="1">
                        <a:defRPr sz="1800" b="1" kern="1200">
                          <a:solidFill>
                            <a:schemeClr val="tx1"/>
                          </a:solidFill>
                          <a:latin typeface="Arial Narrow"/>
                          <a:ea typeface="ＭＳ Ｐゴシック"/>
                        </a:defRPr>
                      </a:lvl7pPr>
                      <a:lvl8pPr marL="3200400" algn="l" defTabSz="914400" rtl="0" eaLnBrk="1" latinLnBrk="0" hangingPunct="1">
                        <a:defRPr sz="1800" b="1" kern="1200">
                          <a:solidFill>
                            <a:schemeClr val="tx1"/>
                          </a:solidFill>
                          <a:latin typeface="Arial Narrow"/>
                          <a:ea typeface="ＭＳ Ｐゴシック"/>
                        </a:defRPr>
                      </a:lvl8pPr>
                      <a:lvl9pPr marL="3657600" algn="l" defTabSz="914400" rtl="0" eaLnBrk="1" latinLnBrk="0" hangingPunct="1">
                        <a:defRPr sz="1800" b="1" kern="1200">
                          <a:solidFill>
                            <a:schemeClr val="tx1"/>
                          </a:solidFill>
                          <a:latin typeface="Arial Narrow"/>
                          <a:ea typeface="ＭＳ Ｐゴシック"/>
                        </a:defRPr>
                      </a:lvl9pPr>
                    </a:lstStyle>
                    <a:p>
                      <a:r>
                        <a:rPr lang="fr-CH" sz="2000" b="1" u="sng" dirty="0" smtClean="0">
                          <a:latin typeface="Arial Narrow" panose="020B0606020202030204" pitchFamily="34" charset="0"/>
                        </a:rPr>
                        <a:t>4 </a:t>
                      </a:r>
                      <a:r>
                        <a:rPr lang="fr-CH" sz="2000" b="1" u="sng" dirty="0">
                          <a:latin typeface="Arial Narrow" panose="020B0606020202030204" pitchFamily="34" charset="0"/>
                        </a:rPr>
                        <a:t>informateurs</a:t>
                      </a:r>
                      <a:r>
                        <a:rPr lang="fr-CH" sz="2000" b="1" u="sng" baseline="0" dirty="0">
                          <a:latin typeface="Arial Narrow" panose="020B0606020202030204" pitchFamily="34" charset="0"/>
                        </a:rPr>
                        <a:t> clés (IC) par AS</a:t>
                      </a:r>
                      <a:r>
                        <a:rPr lang="fr-FR" sz="2000" b="1" u="sng" baseline="0" dirty="0">
                          <a:latin typeface="Arial Narrow" panose="020B0606020202030204" pitchFamily="34" charset="0"/>
                        </a:rPr>
                        <a:t> : </a:t>
                      </a:r>
                    </a:p>
                    <a:p>
                      <a:pPr marL="342900" indent="-342900" algn="just">
                        <a:buFont typeface="Arial" panose="020B0604020202020204" pitchFamily="34" charset="0"/>
                        <a:buChar char="•"/>
                      </a:pPr>
                      <a:r>
                        <a:rPr lang="fr-FR" sz="2000" b="0" baseline="0" dirty="0">
                          <a:latin typeface="Arial Narrow" panose="020B0606020202030204" pitchFamily="34" charset="0"/>
                        </a:rPr>
                        <a:t>3 IC ayant des connaissances générales sur les conditions de vie des populations vivant dans </a:t>
                      </a:r>
                      <a:r>
                        <a:rPr lang="fr-FR" sz="2000" b="0" baseline="0" dirty="0" smtClean="0">
                          <a:latin typeface="Arial Narrow" panose="020B0606020202030204" pitchFamily="34" charset="0"/>
                        </a:rPr>
                        <a:t>l’AS (chefs religieux, traditionnels, superviseur pompe à eau, enseignant, cultivateur). </a:t>
                      </a:r>
                    </a:p>
                    <a:p>
                      <a:pPr marL="342900" indent="-342900" algn="just">
                        <a:buFont typeface="Arial" panose="020B0604020202020204" pitchFamily="34" charset="0"/>
                        <a:buChar char="•"/>
                      </a:pPr>
                      <a:r>
                        <a:rPr lang="fr-FR" sz="2000" b="0" baseline="0" dirty="0" smtClean="0">
                          <a:latin typeface="Arial Narrow" panose="020B0606020202030204" pitchFamily="34" charset="0"/>
                        </a:rPr>
                        <a:t>Un </a:t>
                      </a:r>
                      <a:r>
                        <a:rPr lang="fr-FR" sz="2000" b="0" baseline="0" dirty="0">
                          <a:latin typeface="Arial Narrow" panose="020B0606020202030204" pitchFamily="34" charset="0"/>
                        </a:rPr>
                        <a:t>IC ayant des connaissances spécifiques liées à la santé et </a:t>
                      </a:r>
                      <a:r>
                        <a:rPr lang="fr-FR" sz="2000" b="0" baseline="0" dirty="0" smtClean="0">
                          <a:latin typeface="Arial Narrow" panose="020B0606020202030204" pitchFamily="34" charset="0"/>
                        </a:rPr>
                        <a:t>aux </a:t>
                      </a:r>
                      <a:r>
                        <a:rPr lang="fr-FR" sz="2000" b="0" baseline="0" dirty="0">
                          <a:latin typeface="Arial Narrow" panose="020B0606020202030204" pitchFamily="34" charset="0"/>
                        </a:rPr>
                        <a:t>problèmes de santé rencontrés dans </a:t>
                      </a:r>
                      <a:r>
                        <a:rPr lang="fr-FR" sz="2000" b="0" baseline="0" dirty="0" smtClean="0">
                          <a:latin typeface="Arial Narrow" panose="020B0606020202030204" pitchFamily="34" charset="0"/>
                        </a:rPr>
                        <a:t>l’AS (agent de soin, infirmier)</a:t>
                      </a:r>
                    </a:p>
                  </a:txBody>
                  <a:tcPr anchor="ctr">
                    <a:lnL w="12700" cap="flat" cmpd="sng" algn="ctr">
                      <a:solidFill>
                        <a:srgbClr val="FFFFFF"/>
                      </a:solidFill>
                      <a:prstDash val="solid"/>
                      <a:round/>
                      <a:headEnd type="none" w="med" len="med"/>
                      <a:tailEnd type="none" w="med" len="med"/>
                    </a:lnL>
                    <a:lnR>
                      <a:noFill/>
                    </a:lnR>
                    <a:lnT w="38100" cap="flat" cmpd="sng" algn="ctr">
                      <a:solidFill>
                        <a:srgbClr val="EE5859"/>
                      </a:solidFill>
                      <a:prstDash val="solid"/>
                      <a:round/>
                      <a:headEnd type="none" w="med" len="med"/>
                      <a:tailEnd type="none" w="med" len="med"/>
                    </a:lnT>
                    <a:lnB w="12700" cap="flat" cmpd="sng" algn="ctr">
                      <a:solidFill>
                        <a:srgbClr val="EE5859">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3459">
                <a:tc vMerge="1">
                  <a:txBody>
                    <a:bodyPr/>
                    <a:lstStyle/>
                    <a:p>
                      <a:endParaRPr lang="fr-FR"/>
                    </a:p>
                  </a:txBody>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u="sng" baseline="0" dirty="0" smtClean="0">
                          <a:latin typeface="Arial Narrow" panose="020B0606020202030204" pitchFamily="34" charset="0"/>
                        </a:rPr>
                        <a:t>2 </a:t>
                      </a:r>
                      <a:r>
                        <a:rPr lang="fr-FR" sz="2000" b="1" u="sng" baseline="0" dirty="0">
                          <a:latin typeface="Arial Narrow" panose="020B0606020202030204" pitchFamily="34" charset="0"/>
                        </a:rPr>
                        <a:t>types de questionnaires </a:t>
                      </a:r>
                      <a:r>
                        <a:rPr lang="fr-FR" sz="2000" b="1" baseline="0" dirty="0">
                          <a:latin typeface="Arial Narrow" panose="020B0606020202030204" pitchFamily="34" charset="0"/>
                        </a:rPr>
                        <a:t>: </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a:latin typeface="Arial Narrow" panose="020B0606020202030204" pitchFamily="34" charset="0"/>
                        </a:rPr>
                        <a:t>Un questionnaire Santé comportant des questions spécifiques liées à l'infrastructure de santé et les problèmes de santé dans l’AS. </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a:latin typeface="Arial Narrow" panose="020B0606020202030204" pitchFamily="34" charset="0"/>
                        </a:rPr>
                        <a:t>Un questionnaire Général comportant des questions plus orientées vers les besoins </a:t>
                      </a:r>
                      <a:r>
                        <a:rPr lang="en-US" sz="2000" b="0" baseline="0" dirty="0">
                          <a:latin typeface="Arial Narrow" panose="020B0606020202030204" pitchFamily="34" charset="0"/>
                        </a:rPr>
                        <a:t>et les </a:t>
                      </a:r>
                      <a:r>
                        <a:rPr lang="en-US" sz="2000" b="0" baseline="0" dirty="0" err="1">
                          <a:latin typeface="Arial Narrow" panose="020B0606020202030204" pitchFamily="34" charset="0"/>
                        </a:rPr>
                        <a:t>vulnérabilités</a:t>
                      </a:r>
                      <a:r>
                        <a:rPr lang="en-US" sz="2000" b="0" baseline="0" dirty="0">
                          <a:latin typeface="Arial Narrow" panose="020B0606020202030204" pitchFamily="34" charset="0"/>
                        </a:rPr>
                        <a:t> des populations</a:t>
                      </a:r>
                      <a:r>
                        <a:rPr lang="en-US" sz="2000" b="0" baseline="0" dirty="0" smtClean="0">
                          <a:latin typeface="Arial Narrow" panose="020B0606020202030204" pitchFamily="34" charset="0"/>
                        </a:rPr>
                        <a:t>.</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aseline="0" dirty="0" smtClean="0">
                          <a:latin typeface="Arial Narrow" panose="020B0606020202030204" pitchFamily="34" charset="0"/>
                        </a:rPr>
                        <a:t>Contrairement au niveau localité, ces questionnaires n’avait pas de dimension observation directe, étant donné l’étendue géographique de l’unité de mesure.</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2000" b="1" u="sng" dirty="0" smtClean="0">
                          <a:latin typeface="Arial Narrow" panose="020B0606020202030204" pitchFamily="34" charset="0"/>
                        </a:rPr>
                        <a:t>Les résultats</a:t>
                      </a:r>
                      <a:r>
                        <a:rPr lang="fr-CH" sz="2000" b="1" u="sng" baseline="0" dirty="0" smtClean="0">
                          <a:latin typeface="Arial Narrow" panose="020B0606020202030204" pitchFamily="34" charset="0"/>
                        </a:rPr>
                        <a:t> de ces questionnaires ne sont pas inclus dans cette présentation</a:t>
                      </a:r>
                      <a:endParaRPr lang="fr-CH" sz="2000" b="1" u="sng" dirty="0" smtClean="0">
                        <a:latin typeface="Arial Narrow" panose="020B0606020202030204" pitchFamily="34" charset="0"/>
                      </a:endParaRP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2000" baseline="0" dirty="0">
                        <a:latin typeface="Arial Narrow" panose="020B0606020202030204" pitchFamily="34" charset="0"/>
                      </a:endParaRPr>
                    </a:p>
                  </a:txBody>
                  <a:tcPr>
                    <a:lnL w="12700" cap="flat" cmpd="sng" algn="ctr">
                      <a:solidFill>
                        <a:srgbClr val="FFFFFF"/>
                      </a:solidFill>
                      <a:prstDash val="solid"/>
                      <a:round/>
                      <a:headEnd type="none" w="med" len="med"/>
                      <a:tailEnd type="none" w="med" len="med"/>
                    </a:lnL>
                    <a:lnR>
                      <a:noFill/>
                    </a:lnR>
                    <a:lnT w="12700" cap="flat" cmpd="sng" algn="ctr">
                      <a:solidFill>
                        <a:srgbClr val="EE5859">
                          <a:lumMod val="60000"/>
                          <a:lumOff val="40000"/>
                        </a:srgbClr>
                      </a:solidFill>
                      <a:prstDash val="solid"/>
                      <a:round/>
                      <a:headEnd type="none" w="med" len="med"/>
                      <a:tailEnd type="none" w="med" len="med"/>
                    </a:lnT>
                    <a:lnB w="38100" cap="flat" cmpd="sng" algn="ctr">
                      <a:solidFill>
                        <a:srgbClr val="EE58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0159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a:t>Méthodologie – </a:t>
            </a:r>
            <a:r>
              <a:rPr lang="fr-FR" sz="4400" dirty="0" smtClean="0"/>
              <a:t>Focus Groups</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3490" y="6292922"/>
            <a:ext cx="1807060" cy="531060"/>
          </a:xfrm>
          <a:prstGeom prst="rect">
            <a:avLst/>
          </a:prstGeom>
        </p:spPr>
      </p:pic>
      <p:sp>
        <p:nvSpPr>
          <p:cNvPr id="8" name="Content Placeholder 2"/>
          <p:cNvSpPr txBox="1">
            <a:spLocks/>
          </p:cNvSpPr>
          <p:nvPr/>
        </p:nvSpPr>
        <p:spPr>
          <a:xfrm>
            <a:off x="100405" y="1304925"/>
            <a:ext cx="8910245" cy="51816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Afin d’approfondir et de contextualiser certaines thématiques liées aux besoins abris, EHA et marchés et pour compléter l’analyse des données récoltées auprès des IC, une deuxième collecte de données à travers </a:t>
            </a:r>
            <a:r>
              <a:rPr kumimoji="0" lang="fr-FR" sz="2400" b="0" i="0" u="sng" strike="noStrike" kern="1200" cap="none" spc="0" normalizeH="0" baseline="0" noProof="0" dirty="0" smtClean="0">
                <a:ln>
                  <a:noFill/>
                </a:ln>
                <a:solidFill>
                  <a:srgbClr val="000000"/>
                </a:solidFill>
                <a:effectLst/>
                <a:uLnTx/>
                <a:uFillTx/>
                <a:latin typeface="Arial Narrow"/>
                <a:ea typeface="ＭＳ Ｐゴシック"/>
                <a:cs typeface="+mn-cs"/>
              </a:rPr>
              <a:t>des groupes de discussion</a:t>
            </a: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 a été menée en parallèle des enquêtes IC. Les résultats de ces groupes de discussion ne font pas partie de la présentation.</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L’échantillonnage choisi des localités s’est fait à partir des critères suivants : la couverture géographique, la typologie de la localité, la présence de toutes les catégories de population. </a:t>
            </a:r>
            <a:endParaRPr kumimoji="0" lang="en-US" sz="2400" b="0" i="0" u="none" strike="noStrike" kern="1200" cap="none" spc="0" normalizeH="0" baseline="0" noProof="0" dirty="0" smtClean="0">
              <a:ln>
                <a:noFill/>
              </a:ln>
              <a:solidFill>
                <a:srgbClr val="000000"/>
              </a:solidFill>
              <a:effectLst/>
              <a:uLnTx/>
              <a:uFillTx/>
              <a:latin typeface="Arial Narrow"/>
              <a:ea typeface="ＭＳ Ｐゴシック"/>
              <a:cs typeface="+mn-cs"/>
            </a:endParaRPr>
          </a:p>
          <a:p>
            <a:pPr lvl="0" algn="just">
              <a:defRPr/>
            </a:pP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Les sites visités ont été choisis par les partenaires en charge de la collecte et</a:t>
            </a:r>
            <a:r>
              <a:rPr kumimoji="0" lang="fr-FR" sz="2400" b="0" i="0" u="none" strike="noStrike" kern="1200" cap="none" spc="0" normalizeH="0" noProof="0" dirty="0" smtClean="0">
                <a:ln>
                  <a:noFill/>
                </a:ln>
                <a:solidFill>
                  <a:srgbClr val="000000"/>
                </a:solidFill>
                <a:effectLst/>
                <a:uLnTx/>
                <a:uFillTx/>
                <a:latin typeface="Arial Narrow"/>
                <a:ea typeface="ＭＳ Ｐゴシック"/>
                <a:cs typeface="+mn-cs"/>
              </a:rPr>
              <a:t> </a:t>
            </a:r>
            <a:r>
              <a:rPr lang="fr-FR" sz="2400" dirty="0" smtClean="0">
                <a:solidFill>
                  <a:srgbClr val="000000"/>
                </a:solidFill>
                <a:latin typeface="Arial Narrow"/>
                <a:ea typeface="ＭＳ Ｐゴシック"/>
              </a:rPr>
              <a:t>chaque </a:t>
            </a:r>
            <a:r>
              <a:rPr lang="fr-FR" sz="2400" dirty="0">
                <a:solidFill>
                  <a:srgbClr val="000000"/>
                </a:solidFill>
                <a:latin typeface="Arial Narrow"/>
                <a:ea typeface="ＭＳ Ｐゴシック"/>
              </a:rPr>
              <a:t>groupe de discussion </a:t>
            </a:r>
            <a:r>
              <a:rPr lang="fr-FR" sz="2400" dirty="0" smtClean="0">
                <a:solidFill>
                  <a:srgbClr val="000000"/>
                </a:solidFill>
                <a:latin typeface="Arial Narrow"/>
                <a:ea typeface="ＭＳ Ｐゴシック"/>
              </a:rPr>
              <a:t>prenait </a:t>
            </a:r>
            <a:r>
              <a:rPr lang="fr-FR" sz="2400" dirty="0">
                <a:solidFill>
                  <a:srgbClr val="000000"/>
                </a:solidFill>
                <a:latin typeface="Arial Narrow"/>
                <a:ea typeface="ＭＳ Ｐゴシック"/>
              </a:rPr>
              <a:t>en compte le genre, afin de créer des groupes de discussion homogènes, dans lesquels les participant(e)s peuvent s’exprimer librement sur les besoins propres à leur </a:t>
            </a:r>
            <a:r>
              <a:rPr lang="fr-FR" sz="2400" dirty="0" smtClean="0">
                <a:solidFill>
                  <a:srgbClr val="000000"/>
                </a:solidFill>
                <a:latin typeface="Arial Narrow"/>
                <a:ea typeface="ＭＳ Ｐゴシック"/>
              </a:rPr>
              <a:t>genre. </a:t>
            </a: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Ces groupes de discussion ont donc été menés toutes catégories de population confondues dans chaque site sélectionné : femmes (&gt;18 ans), hommes (&gt;18 ans).</a:t>
            </a:r>
            <a:endParaRPr kumimoji="0" lang="en-US" sz="2400" b="0" i="0" u="none" strike="noStrike" kern="1200" cap="none" spc="0" normalizeH="0" baseline="0" noProof="0" dirty="0" smtClean="0">
              <a:ln>
                <a:noFill/>
              </a:ln>
              <a:solidFill>
                <a:srgbClr val="000000"/>
              </a:solidFill>
              <a:effectLst/>
              <a:uLnTx/>
              <a:uFillTx/>
              <a:latin typeface="Arial Narrow"/>
              <a:ea typeface="ＭＳ Ｐゴシック"/>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rgbClr val="000000"/>
              </a:solidFill>
              <a:effectLst/>
              <a:uLnTx/>
              <a:uFillTx/>
              <a:latin typeface="Arial Narrow"/>
              <a:ea typeface="ＭＳ Ｐゴシック"/>
              <a:cs typeface="+mn-cs"/>
            </a:endParaRPr>
          </a:p>
        </p:txBody>
      </p:sp>
    </p:spTree>
    <p:extLst>
      <p:ext uri="{BB962C8B-B14F-4D97-AF65-F5344CB8AC3E}">
        <p14:creationId xmlns:p14="http://schemas.microsoft.com/office/powerpoint/2010/main" val="787274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a:t>Méthodologie – </a:t>
            </a:r>
            <a:r>
              <a:rPr lang="fr-FR" sz="4400" dirty="0" smtClean="0"/>
              <a:t>Analyse</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440" y="6292922"/>
            <a:ext cx="1807060" cy="531060"/>
          </a:xfrm>
          <a:prstGeom prst="rect">
            <a:avLst/>
          </a:prstGeom>
        </p:spPr>
      </p:pic>
      <p:graphicFrame>
        <p:nvGraphicFramePr>
          <p:cNvPr id="8" name="Espace réservé du contenu 8"/>
          <p:cNvGraphicFramePr>
            <a:graphicFrameLocks/>
          </p:cNvGraphicFramePr>
          <p:nvPr>
            <p:extLst>
              <p:ext uri="{D42A27DB-BD31-4B8C-83A1-F6EECF244321}">
                <p14:modId xmlns:p14="http://schemas.microsoft.com/office/powerpoint/2010/main" val="2839789440"/>
              </p:ext>
            </p:extLst>
          </p:nvPr>
        </p:nvGraphicFramePr>
        <p:xfrm>
          <a:off x="95250" y="1290945"/>
          <a:ext cx="9048750" cy="4948234"/>
        </p:xfrm>
        <a:graphic>
          <a:graphicData uri="http://schemas.openxmlformats.org/drawingml/2006/table">
            <a:tbl>
              <a:tblPr firstRow="1" bandRow="1"/>
              <a:tblGrid>
                <a:gridCol w="229180">
                  <a:extLst>
                    <a:ext uri="{9D8B030D-6E8A-4147-A177-3AD203B41FA5}">
                      <a16:colId xmlns:a16="http://schemas.microsoft.com/office/drawing/2014/main" val="20000"/>
                    </a:ext>
                  </a:extLst>
                </a:gridCol>
                <a:gridCol w="8819570">
                  <a:extLst>
                    <a:ext uri="{9D8B030D-6E8A-4147-A177-3AD203B41FA5}">
                      <a16:colId xmlns:a16="http://schemas.microsoft.com/office/drawing/2014/main" val="20001"/>
                    </a:ext>
                  </a:extLst>
                </a:gridCol>
              </a:tblGrid>
              <a:tr h="3053412">
                <a:tc rowSpan="2">
                  <a:txBody>
                    <a:bodyPr/>
                    <a:lstStyle>
                      <a:lvl1pPr marL="0" algn="l" defTabSz="914400" rtl="0" eaLnBrk="1" latinLnBrk="0" hangingPunct="1">
                        <a:defRPr sz="1800" b="1" kern="1200">
                          <a:solidFill>
                            <a:schemeClr val="tx1"/>
                          </a:solidFill>
                          <a:latin typeface="Arial Narrow"/>
                          <a:ea typeface="ＭＳ Ｐゴシック"/>
                        </a:defRPr>
                      </a:lvl1pPr>
                      <a:lvl2pPr marL="457200" algn="l" defTabSz="914400" rtl="0" eaLnBrk="1" latinLnBrk="0" hangingPunct="1">
                        <a:defRPr sz="1800" b="1" kern="1200">
                          <a:solidFill>
                            <a:schemeClr val="tx1"/>
                          </a:solidFill>
                          <a:latin typeface="Arial Narrow"/>
                          <a:ea typeface="ＭＳ Ｐゴシック"/>
                        </a:defRPr>
                      </a:lvl2pPr>
                      <a:lvl3pPr marL="914400" algn="l" defTabSz="914400" rtl="0" eaLnBrk="1" latinLnBrk="0" hangingPunct="1">
                        <a:defRPr sz="1800" b="1" kern="1200">
                          <a:solidFill>
                            <a:schemeClr val="tx1"/>
                          </a:solidFill>
                          <a:latin typeface="Arial Narrow"/>
                          <a:ea typeface="ＭＳ Ｐゴシック"/>
                        </a:defRPr>
                      </a:lvl3pPr>
                      <a:lvl4pPr marL="1371600" algn="l" defTabSz="914400" rtl="0" eaLnBrk="1" latinLnBrk="0" hangingPunct="1">
                        <a:defRPr sz="1800" b="1" kern="1200">
                          <a:solidFill>
                            <a:schemeClr val="tx1"/>
                          </a:solidFill>
                          <a:latin typeface="Arial Narrow"/>
                          <a:ea typeface="ＭＳ Ｐゴシック"/>
                        </a:defRPr>
                      </a:lvl4pPr>
                      <a:lvl5pPr marL="1828800" algn="l" defTabSz="914400" rtl="0" eaLnBrk="1" latinLnBrk="0" hangingPunct="1">
                        <a:defRPr sz="1800" b="1" kern="1200">
                          <a:solidFill>
                            <a:schemeClr val="tx1"/>
                          </a:solidFill>
                          <a:latin typeface="Arial Narrow"/>
                          <a:ea typeface="ＭＳ Ｐゴシック"/>
                        </a:defRPr>
                      </a:lvl5pPr>
                      <a:lvl6pPr marL="2286000" algn="l" defTabSz="914400" rtl="0" eaLnBrk="1" latinLnBrk="0" hangingPunct="1">
                        <a:defRPr sz="1800" b="1" kern="1200">
                          <a:solidFill>
                            <a:schemeClr val="tx1"/>
                          </a:solidFill>
                          <a:latin typeface="Arial Narrow"/>
                          <a:ea typeface="ＭＳ Ｐゴシック"/>
                        </a:defRPr>
                      </a:lvl6pPr>
                      <a:lvl7pPr marL="2743200" algn="l" defTabSz="914400" rtl="0" eaLnBrk="1" latinLnBrk="0" hangingPunct="1">
                        <a:defRPr sz="1800" b="1" kern="1200">
                          <a:solidFill>
                            <a:schemeClr val="tx1"/>
                          </a:solidFill>
                          <a:latin typeface="Arial Narrow"/>
                          <a:ea typeface="ＭＳ Ｐゴシック"/>
                        </a:defRPr>
                      </a:lvl7pPr>
                      <a:lvl8pPr marL="3200400" algn="l" defTabSz="914400" rtl="0" eaLnBrk="1" latinLnBrk="0" hangingPunct="1">
                        <a:defRPr sz="1800" b="1" kern="1200">
                          <a:solidFill>
                            <a:schemeClr val="tx1"/>
                          </a:solidFill>
                          <a:latin typeface="Arial Narrow"/>
                          <a:ea typeface="ＭＳ Ｐゴシック"/>
                        </a:defRPr>
                      </a:lvl8pPr>
                      <a:lvl9pPr marL="3657600" algn="l" defTabSz="914400" rtl="0" eaLnBrk="1" latinLnBrk="0" hangingPunct="1">
                        <a:defRPr sz="1800" b="1" kern="1200">
                          <a:solidFill>
                            <a:schemeClr val="tx1"/>
                          </a:solidFill>
                          <a:latin typeface="Arial Narrow"/>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H"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b="1" dirty="0"/>
                    </a:p>
                    <a:p>
                      <a:pPr algn="ctr"/>
                      <a:endParaRPr lang="fr-FR" dirty="0"/>
                    </a:p>
                  </a:txBody>
                  <a:tcPr>
                    <a:lnL>
                      <a:noFill/>
                    </a:lnL>
                    <a:lnR w="12700" cap="flat" cmpd="sng" algn="ctr">
                      <a:solidFill>
                        <a:srgbClr val="FFFFFF"/>
                      </a:solidFill>
                      <a:prstDash val="solid"/>
                      <a:round/>
                      <a:headEnd type="none" w="med" len="med"/>
                      <a:tailEnd type="none" w="med" len="med"/>
                    </a:lnR>
                    <a:lnT w="38100" cap="flat" cmpd="sng" algn="ctr">
                      <a:solidFill>
                        <a:srgbClr val="EE5859"/>
                      </a:solidFill>
                      <a:prstDash val="solid"/>
                      <a:round/>
                      <a:headEnd type="none" w="med" len="med"/>
                      <a:tailEnd type="none" w="med" len="med"/>
                    </a:lnT>
                    <a:lnB w="38100" cap="flat" cmpd="sng" algn="ctr">
                      <a:solidFill>
                        <a:srgbClr val="EE585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Narrow"/>
                          <a:ea typeface="ＭＳ Ｐゴシック"/>
                        </a:defRPr>
                      </a:lvl1pPr>
                      <a:lvl2pPr marL="457200" algn="l" defTabSz="914400" rtl="0" eaLnBrk="1" latinLnBrk="0" hangingPunct="1">
                        <a:defRPr sz="1800" b="1" kern="1200">
                          <a:solidFill>
                            <a:schemeClr val="tx1"/>
                          </a:solidFill>
                          <a:latin typeface="Arial Narrow"/>
                          <a:ea typeface="ＭＳ Ｐゴシック"/>
                        </a:defRPr>
                      </a:lvl2pPr>
                      <a:lvl3pPr marL="914400" algn="l" defTabSz="914400" rtl="0" eaLnBrk="1" latinLnBrk="0" hangingPunct="1">
                        <a:defRPr sz="1800" b="1" kern="1200">
                          <a:solidFill>
                            <a:schemeClr val="tx1"/>
                          </a:solidFill>
                          <a:latin typeface="Arial Narrow"/>
                          <a:ea typeface="ＭＳ Ｐゴシック"/>
                        </a:defRPr>
                      </a:lvl3pPr>
                      <a:lvl4pPr marL="1371600" algn="l" defTabSz="914400" rtl="0" eaLnBrk="1" latinLnBrk="0" hangingPunct="1">
                        <a:defRPr sz="1800" b="1" kern="1200">
                          <a:solidFill>
                            <a:schemeClr val="tx1"/>
                          </a:solidFill>
                          <a:latin typeface="Arial Narrow"/>
                          <a:ea typeface="ＭＳ Ｐゴシック"/>
                        </a:defRPr>
                      </a:lvl4pPr>
                      <a:lvl5pPr marL="1828800" algn="l" defTabSz="914400" rtl="0" eaLnBrk="1" latinLnBrk="0" hangingPunct="1">
                        <a:defRPr sz="1800" b="1" kern="1200">
                          <a:solidFill>
                            <a:schemeClr val="tx1"/>
                          </a:solidFill>
                          <a:latin typeface="Arial Narrow"/>
                          <a:ea typeface="ＭＳ Ｐゴシック"/>
                        </a:defRPr>
                      </a:lvl5pPr>
                      <a:lvl6pPr marL="2286000" algn="l" defTabSz="914400" rtl="0" eaLnBrk="1" latinLnBrk="0" hangingPunct="1">
                        <a:defRPr sz="1800" b="1" kern="1200">
                          <a:solidFill>
                            <a:schemeClr val="tx1"/>
                          </a:solidFill>
                          <a:latin typeface="Arial Narrow"/>
                          <a:ea typeface="ＭＳ Ｐゴシック"/>
                        </a:defRPr>
                      </a:lvl6pPr>
                      <a:lvl7pPr marL="2743200" algn="l" defTabSz="914400" rtl="0" eaLnBrk="1" latinLnBrk="0" hangingPunct="1">
                        <a:defRPr sz="1800" b="1" kern="1200">
                          <a:solidFill>
                            <a:schemeClr val="tx1"/>
                          </a:solidFill>
                          <a:latin typeface="Arial Narrow"/>
                          <a:ea typeface="ＭＳ Ｐゴシック"/>
                        </a:defRPr>
                      </a:lvl7pPr>
                      <a:lvl8pPr marL="3200400" algn="l" defTabSz="914400" rtl="0" eaLnBrk="1" latinLnBrk="0" hangingPunct="1">
                        <a:defRPr sz="1800" b="1" kern="1200">
                          <a:solidFill>
                            <a:schemeClr val="tx1"/>
                          </a:solidFill>
                          <a:latin typeface="Arial Narrow"/>
                          <a:ea typeface="ＭＳ Ｐゴシック"/>
                        </a:defRPr>
                      </a:lvl8pPr>
                      <a:lvl9pPr marL="3657600" algn="l" defTabSz="914400" rtl="0" eaLnBrk="1" latinLnBrk="0" hangingPunct="1">
                        <a:defRPr sz="1800" b="1" kern="1200">
                          <a:solidFill>
                            <a:schemeClr val="tx1"/>
                          </a:solidFill>
                          <a:latin typeface="Arial Narrow"/>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000" b="1" u="sng" baseline="0" dirty="0" smtClean="0">
                          <a:latin typeface="Arial Narrow" panose="020B0606020202030204" pitchFamily="34" charset="0"/>
                        </a:rPr>
                        <a:t>Unité </a:t>
                      </a:r>
                      <a:r>
                        <a:rPr lang="fr-CH" sz="2000" b="1" u="sng" baseline="0" dirty="0">
                          <a:latin typeface="Arial Narrow" panose="020B0606020202030204" pitchFamily="34" charset="0"/>
                        </a:rPr>
                        <a:t>de mesure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2000" b="0" dirty="0" smtClean="0">
                          <a:latin typeface="Arial Narrow" panose="020B0606020202030204" pitchFamily="34" charset="0"/>
                        </a:rPr>
                        <a:t>Chaque localité</a:t>
                      </a:r>
                      <a:r>
                        <a:rPr lang="fr-CH" sz="2000" b="0" baseline="0" dirty="0" smtClean="0">
                          <a:latin typeface="Arial Narrow" panose="020B0606020202030204" pitchFamily="34" charset="0"/>
                        </a:rPr>
                        <a:t> identifiée comme prioritaires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2000" b="0" dirty="0" smtClean="0">
                          <a:latin typeface="Arial Narrow" panose="020B0606020202030204" pitchFamily="34" charset="0"/>
                        </a:rPr>
                        <a:t>Chaque</a:t>
                      </a:r>
                      <a:r>
                        <a:rPr lang="fr-CH" sz="2000" b="0" baseline="0" dirty="0" smtClean="0">
                          <a:latin typeface="Arial Narrow" panose="020B0606020202030204" pitchFamily="34" charset="0"/>
                        </a:rPr>
                        <a:t> </a:t>
                      </a:r>
                      <a:r>
                        <a:rPr lang="fr-CH" sz="2000" b="0" dirty="0" smtClean="0">
                          <a:latin typeface="Arial Narrow" panose="020B0606020202030204" pitchFamily="34" charset="0"/>
                        </a:rPr>
                        <a:t>AS</a:t>
                      </a:r>
                      <a:r>
                        <a:rPr lang="fr-CH" sz="2000" b="0" baseline="0" dirty="0" smtClean="0">
                          <a:latin typeface="Arial Narrow" panose="020B0606020202030204" pitchFamily="34" charset="0"/>
                        </a:rPr>
                        <a:t> </a:t>
                      </a:r>
                      <a:r>
                        <a:rPr lang="fr-FR" sz="2000" b="0" baseline="0" dirty="0" smtClean="0">
                          <a:latin typeface="Arial Narrow" panose="020B0606020202030204" pitchFamily="34" charset="0"/>
                        </a:rPr>
                        <a:t>évaluée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2000" b="1" u="sng" dirty="0" smtClean="0">
                          <a:latin typeface="Arial Narrow" panose="020B0606020202030204" pitchFamily="34" charset="0"/>
                        </a:rPr>
                        <a:t>Unité </a:t>
                      </a:r>
                      <a:r>
                        <a:rPr lang="fr-CH" sz="2000" b="1" u="sng" dirty="0">
                          <a:latin typeface="Arial Narrow" panose="020B0606020202030204" pitchFamily="34" charset="0"/>
                        </a:rPr>
                        <a:t>d’analyse : </a:t>
                      </a:r>
                    </a:p>
                    <a:p>
                      <a:pPr marL="342900" indent="-342900">
                        <a:buFont typeface="Arial" panose="020B0604020202020204" pitchFamily="34" charset="0"/>
                        <a:buChar char="•"/>
                      </a:pPr>
                      <a:r>
                        <a:rPr lang="fr-CH" sz="2000" b="0" dirty="0" smtClean="0">
                          <a:latin typeface="Arial Narrow" panose="020B0606020202030204" pitchFamily="34" charset="0"/>
                        </a:rPr>
                        <a:t>L’analyse des indicateurs</a:t>
                      </a:r>
                      <a:r>
                        <a:rPr lang="fr-CH" sz="2000" b="0" baseline="0" dirty="0" smtClean="0">
                          <a:latin typeface="Arial Narrow" panose="020B0606020202030204" pitchFamily="34" charset="0"/>
                        </a:rPr>
                        <a:t> et des données primaires récoltés dans les localités se fera au niveau localité. </a:t>
                      </a:r>
                    </a:p>
                    <a:p>
                      <a:pPr marL="342900" indent="-342900" algn="just">
                        <a:buFont typeface="Arial" panose="020B0604020202020204" pitchFamily="34" charset="0"/>
                        <a:buChar char="•"/>
                      </a:pPr>
                      <a:r>
                        <a:rPr lang="fr-CH" sz="2000" b="0" dirty="0" smtClean="0">
                          <a:latin typeface="Arial Narrow" panose="020B0606020202030204" pitchFamily="34" charset="0"/>
                        </a:rPr>
                        <a:t>L’analyse</a:t>
                      </a:r>
                      <a:r>
                        <a:rPr lang="fr-CH" sz="2000" b="0" baseline="0" dirty="0" smtClean="0">
                          <a:latin typeface="Arial Narrow" panose="020B0606020202030204" pitchFamily="34" charset="0"/>
                        </a:rPr>
                        <a:t> </a:t>
                      </a:r>
                      <a:r>
                        <a:rPr lang="fr-CH" sz="2000" b="0" baseline="0" dirty="0">
                          <a:latin typeface="Arial Narrow" panose="020B0606020202030204" pitchFamily="34" charset="0"/>
                        </a:rPr>
                        <a:t>des indicateurs </a:t>
                      </a:r>
                      <a:r>
                        <a:rPr lang="fr-CH" sz="2000" b="0" kern="1200" baseline="0" dirty="0">
                          <a:solidFill>
                            <a:schemeClr val="dk1"/>
                          </a:solidFill>
                          <a:effectLst/>
                          <a:latin typeface="Arial Narrow" panose="020B0606020202030204" pitchFamily="34" charset="0"/>
                          <a:ea typeface="+mn-ea"/>
                          <a:cs typeface="+mn-cs"/>
                        </a:rPr>
                        <a:t>et </a:t>
                      </a:r>
                      <a:r>
                        <a:rPr lang="fr-CH" sz="2000" b="0" kern="1200" dirty="0">
                          <a:solidFill>
                            <a:schemeClr val="dk1"/>
                          </a:solidFill>
                          <a:effectLst/>
                          <a:latin typeface="Arial Narrow" panose="020B0606020202030204" pitchFamily="34" charset="0"/>
                          <a:ea typeface="+mn-ea"/>
                          <a:cs typeface="+mn-cs"/>
                        </a:rPr>
                        <a:t>données primaires </a:t>
                      </a:r>
                      <a:r>
                        <a:rPr lang="fr-CH" sz="2000" b="0" kern="1200" dirty="0" smtClean="0">
                          <a:solidFill>
                            <a:schemeClr val="dk1"/>
                          </a:solidFill>
                          <a:effectLst/>
                          <a:latin typeface="Arial Narrow" panose="020B0606020202030204" pitchFamily="34" charset="0"/>
                          <a:ea typeface="+mn-ea"/>
                          <a:cs typeface="+mn-cs"/>
                        </a:rPr>
                        <a:t>récoltées dans les AS</a:t>
                      </a:r>
                      <a:r>
                        <a:rPr lang="fr-CH" sz="2000" b="0" kern="1200" baseline="0" dirty="0" smtClean="0">
                          <a:solidFill>
                            <a:schemeClr val="dk1"/>
                          </a:solidFill>
                          <a:effectLst/>
                          <a:latin typeface="Arial Narrow" panose="020B0606020202030204" pitchFamily="34" charset="0"/>
                          <a:ea typeface="+mn-ea"/>
                          <a:cs typeface="+mn-cs"/>
                        </a:rPr>
                        <a:t> </a:t>
                      </a:r>
                      <a:r>
                        <a:rPr lang="fr-CH" sz="2000" b="0" kern="1200" dirty="0" smtClean="0">
                          <a:solidFill>
                            <a:schemeClr val="dk1"/>
                          </a:solidFill>
                          <a:effectLst/>
                          <a:latin typeface="Arial Narrow" panose="020B0606020202030204" pitchFamily="34" charset="0"/>
                          <a:ea typeface="+mn-ea"/>
                          <a:cs typeface="+mn-cs"/>
                        </a:rPr>
                        <a:t>se </a:t>
                      </a:r>
                      <a:r>
                        <a:rPr lang="fr-CH" sz="2000" b="0" kern="1200" dirty="0">
                          <a:solidFill>
                            <a:schemeClr val="dk1"/>
                          </a:solidFill>
                          <a:effectLst/>
                          <a:latin typeface="Arial Narrow" panose="020B0606020202030204" pitchFamily="34" charset="0"/>
                          <a:ea typeface="+mn-ea"/>
                          <a:cs typeface="+mn-cs"/>
                        </a:rPr>
                        <a:t>fera après</a:t>
                      </a:r>
                      <a:r>
                        <a:rPr lang="fr-CH" sz="2000" b="0" kern="1200" baseline="0" dirty="0">
                          <a:solidFill>
                            <a:schemeClr val="dk1"/>
                          </a:solidFill>
                          <a:effectLst/>
                          <a:latin typeface="Arial Narrow" panose="020B0606020202030204" pitchFamily="34" charset="0"/>
                          <a:ea typeface="+mn-ea"/>
                          <a:cs typeface="+mn-cs"/>
                        </a:rPr>
                        <a:t> </a:t>
                      </a:r>
                      <a:r>
                        <a:rPr lang="fr-CH" sz="2000" b="0" kern="1200" dirty="0">
                          <a:solidFill>
                            <a:schemeClr val="dk1"/>
                          </a:solidFill>
                          <a:effectLst/>
                          <a:latin typeface="Arial Narrow" panose="020B0606020202030204" pitchFamily="34" charset="0"/>
                          <a:ea typeface="+mn-ea"/>
                          <a:cs typeface="+mn-cs"/>
                        </a:rPr>
                        <a:t>agrégation au niveau de la ZS et de la province.</a:t>
                      </a:r>
                    </a:p>
                    <a:p>
                      <a:pPr algn="just"/>
                      <a:r>
                        <a:rPr lang="fr-BE" sz="2000" noProof="0" dirty="0" smtClean="0">
                          <a:solidFill>
                            <a:schemeClr val="tx1"/>
                          </a:solidFill>
                          <a:latin typeface="Arial Narrow" panose="020B0606020202030204" pitchFamily="34" charset="0"/>
                        </a:rPr>
                        <a:t>Cette</a:t>
                      </a:r>
                      <a:r>
                        <a:rPr lang="fr-BE" sz="2000" baseline="0" noProof="0" dirty="0" smtClean="0">
                          <a:solidFill>
                            <a:schemeClr val="tx1"/>
                          </a:solidFill>
                          <a:latin typeface="Arial Narrow" panose="020B0606020202030204" pitchFamily="34" charset="0"/>
                        </a:rPr>
                        <a:t> présentation présente une analyse au niveau localité. Les résultats seront présentés en % de localités enquêtées.</a:t>
                      </a:r>
                      <a:endParaRPr lang="fr-BE" sz="2000" noProof="0" dirty="0">
                        <a:solidFill>
                          <a:schemeClr val="tx1"/>
                        </a:solidFill>
                        <a:latin typeface="Arial Narrow" panose="020B0606020202030204" pitchFamily="34" charset="0"/>
                      </a:endParaRPr>
                    </a:p>
                  </a:txBody>
                  <a:tcPr>
                    <a:lnL w="12700" cap="flat" cmpd="sng" algn="ctr">
                      <a:solidFill>
                        <a:srgbClr val="FFFFFF"/>
                      </a:solidFill>
                      <a:prstDash val="solid"/>
                      <a:round/>
                      <a:headEnd type="none" w="med" len="med"/>
                      <a:tailEnd type="none" w="med" len="med"/>
                    </a:lnL>
                    <a:lnR>
                      <a:noFill/>
                    </a:lnR>
                    <a:lnT w="38100" cap="flat" cmpd="sng" algn="ctr">
                      <a:solidFill>
                        <a:srgbClr val="EE5859"/>
                      </a:solidFill>
                      <a:prstDash val="solid"/>
                      <a:round/>
                      <a:headEnd type="none" w="med" len="med"/>
                      <a:tailEnd type="none" w="med" len="med"/>
                    </a:lnT>
                    <a:lnB w="12700" cap="flat" cmpd="sng" algn="ctr">
                      <a:solidFill>
                        <a:srgbClr val="EE58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8794">
                <a:tc vMerge="1">
                  <a:txBody>
                    <a:bodyPr/>
                    <a:lstStyle/>
                    <a:p>
                      <a:pPr algn="ctr"/>
                      <a:endParaRPr lang="fr-FR" dirty="0"/>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indent="0" algn="just">
                        <a:lnSpc>
                          <a:spcPct val="100000"/>
                        </a:lnSpc>
                        <a:buNone/>
                      </a:pPr>
                      <a:r>
                        <a:rPr lang="fr-CH" sz="2000" b="1" u="sng" dirty="0" smtClean="0">
                          <a:latin typeface="Arial Narrow" panose="020B0606020202030204" pitchFamily="34" charset="0"/>
                        </a:rPr>
                        <a:t>Triangulation</a:t>
                      </a:r>
                      <a:r>
                        <a:rPr lang="fr-CH" sz="2000" b="1" u="sng" baseline="0" dirty="0" smtClean="0">
                          <a:latin typeface="Arial Narrow" panose="020B0606020202030204" pitchFamily="34" charset="0"/>
                        </a:rPr>
                        <a:t> au niveau AS </a:t>
                      </a:r>
                      <a:r>
                        <a:rPr lang="fr-CH" sz="2000" b="1" baseline="0" dirty="0" smtClean="0">
                          <a:latin typeface="Arial Narrow" panose="020B0606020202030204" pitchFamily="34" charset="0"/>
                        </a:rPr>
                        <a:t>: </a:t>
                      </a:r>
                      <a:endParaRPr lang="fr-CH" sz="2000" b="1" baseline="0" dirty="0">
                        <a:latin typeface="Arial Narrow" panose="020B0606020202030204" pitchFamily="34" charset="0"/>
                      </a:endParaRPr>
                    </a:p>
                    <a:p>
                      <a:pPr marL="342900" indent="-342900" algn="just">
                        <a:lnSpc>
                          <a:spcPct val="100000"/>
                        </a:lnSpc>
                        <a:buFont typeface="Arial" panose="020B0604020202020204" pitchFamily="34" charset="0"/>
                        <a:buChar char="•"/>
                      </a:pPr>
                      <a:r>
                        <a:rPr lang="fr-FR" sz="2000" baseline="0" dirty="0">
                          <a:latin typeface="Arial Narrow" panose="020B0606020202030204" pitchFamily="34" charset="0"/>
                        </a:rPr>
                        <a:t>Les données récoltées avec le questionnaire </a:t>
                      </a:r>
                      <a:r>
                        <a:rPr lang="fr-FR" sz="2000" baseline="0" dirty="0" smtClean="0">
                          <a:latin typeface="Arial Narrow" panose="020B0606020202030204" pitchFamily="34" charset="0"/>
                        </a:rPr>
                        <a:t>AS Général ont été </a:t>
                      </a:r>
                      <a:r>
                        <a:rPr lang="fr-FR" sz="2000" baseline="0" dirty="0">
                          <a:latin typeface="Arial Narrow" panose="020B0606020202030204" pitchFamily="34" charset="0"/>
                        </a:rPr>
                        <a:t>triangulées entre les trois IC</a:t>
                      </a:r>
                      <a:r>
                        <a:rPr lang="fr-FR" sz="2000" baseline="0" dirty="0" smtClean="0">
                          <a:latin typeface="Arial Narrow" panose="020B0606020202030204" pitchFamily="34" charset="0"/>
                        </a:rPr>
                        <a:t>. Méthode : choix de la réponse la plus commune; si pas de consensus application d’une pondération en fonction du rôle de l’IC/indicateur. Si chaque IC a donné une réponse différente pour des réponses numériques, application de la moyenne.</a:t>
                      </a:r>
                      <a:endParaRPr lang="fr-FR" sz="2000" baseline="0" dirty="0">
                        <a:latin typeface="Arial Narrow" panose="020B0606020202030204" pitchFamily="34" charset="0"/>
                      </a:endParaRPr>
                    </a:p>
                  </a:txBody>
                  <a:tcPr>
                    <a:lnL w="12700" cap="flat" cmpd="sng" algn="ctr">
                      <a:solidFill>
                        <a:srgbClr val="FFFFFF"/>
                      </a:solidFill>
                      <a:prstDash val="solid"/>
                      <a:round/>
                      <a:headEnd type="none" w="med" len="med"/>
                      <a:tailEnd type="none" w="med" len="med"/>
                    </a:lnL>
                    <a:lnR>
                      <a:noFill/>
                    </a:lnR>
                    <a:lnT w="12700" cap="flat" cmpd="sng" algn="ctr">
                      <a:solidFill>
                        <a:srgbClr val="EE5859"/>
                      </a:solidFill>
                      <a:prstDash val="solid"/>
                      <a:round/>
                      <a:headEnd type="none" w="med" len="med"/>
                      <a:tailEnd type="none" w="med" len="med"/>
                    </a:lnT>
                    <a:lnB w="38100" cap="flat" cmpd="sng" algn="ctr">
                      <a:solidFill>
                        <a:srgbClr val="EE58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239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smtClean="0"/>
              <a:t>Limites</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015" y="6292922"/>
            <a:ext cx="1807060" cy="531060"/>
          </a:xfrm>
          <a:prstGeom prst="rect">
            <a:avLst/>
          </a:prstGeom>
        </p:spPr>
      </p:pic>
      <p:sp>
        <p:nvSpPr>
          <p:cNvPr id="3" name="TextBox 2"/>
          <p:cNvSpPr txBox="1"/>
          <p:nvPr/>
        </p:nvSpPr>
        <p:spPr>
          <a:xfrm>
            <a:off x="133350" y="1390650"/>
            <a:ext cx="8877300" cy="4678204"/>
          </a:xfrm>
          <a:prstGeom prst="rect">
            <a:avLst/>
          </a:prstGeom>
          <a:noFill/>
        </p:spPr>
        <p:txBody>
          <a:bodyPr wrap="square" rtlCol="0">
            <a:spAutoFit/>
          </a:bodyPr>
          <a:lstStyle/>
          <a:p>
            <a:pPr algn="just"/>
            <a:r>
              <a:rPr lang="fr-FR" sz="2000" dirty="0">
                <a:latin typeface="Arial Narrow" panose="020B0606020202030204" pitchFamily="34" charset="0"/>
              </a:rPr>
              <a:t>En raison des caractéristiques de l’évaluation, et notamment de la méthodologie utilisée, les limites suivantes doivent être considérées lors de la lecture des résultats </a:t>
            </a:r>
            <a:r>
              <a:rPr lang="fr-FR" sz="2000" dirty="0" smtClean="0">
                <a:latin typeface="Arial Narrow" panose="020B0606020202030204" pitchFamily="34" charset="0"/>
              </a:rPr>
              <a:t>:</a:t>
            </a:r>
          </a:p>
          <a:p>
            <a:pPr algn="just"/>
            <a:endParaRPr lang="fr-FR" sz="2000" dirty="0">
              <a:latin typeface="Arial Narrow" panose="020B0606020202030204" pitchFamily="34" charset="0"/>
            </a:endParaRPr>
          </a:p>
          <a:p>
            <a:pPr algn="just"/>
            <a:r>
              <a:rPr lang="fr-FR" sz="2000" dirty="0">
                <a:latin typeface="Arial Narrow" panose="020B0606020202030204" pitchFamily="34" charset="0"/>
              </a:rPr>
              <a:t>• La nature de la méthodologie, notamment le fait que les résultats soient basés sur les estimations des IC </a:t>
            </a:r>
            <a:r>
              <a:rPr lang="fr-FR" sz="2000" dirty="0" smtClean="0">
                <a:latin typeface="Arial Narrow" panose="020B0606020202030204" pitchFamily="34" charset="0"/>
              </a:rPr>
              <a:t>interrogés ou bien des énumérateurs (observation directe), </a:t>
            </a:r>
            <a:r>
              <a:rPr lang="fr-FR" sz="2000" dirty="0">
                <a:latin typeface="Arial Narrow" panose="020B0606020202030204" pitchFamily="34" charset="0"/>
              </a:rPr>
              <a:t>signifie que les résultats sont indicatifs, et non représentatifs de la situation dans les </a:t>
            </a:r>
            <a:r>
              <a:rPr lang="fr-FR" sz="2000" dirty="0" smtClean="0">
                <a:latin typeface="Arial Narrow" panose="020B0606020202030204" pitchFamily="34" charset="0"/>
              </a:rPr>
              <a:t>localités </a:t>
            </a:r>
            <a:r>
              <a:rPr lang="fr-FR" sz="2000" dirty="0">
                <a:latin typeface="Arial Narrow" panose="020B0606020202030204" pitchFamily="34" charset="0"/>
              </a:rPr>
              <a:t>et les AS </a:t>
            </a:r>
            <a:r>
              <a:rPr lang="fr-FR" sz="2000" dirty="0" smtClean="0">
                <a:latin typeface="Arial Narrow" panose="020B0606020202030204" pitchFamily="34" charset="0"/>
              </a:rPr>
              <a:t>évaluées</a:t>
            </a:r>
            <a:r>
              <a:rPr lang="fr-FR" sz="2000" dirty="0">
                <a:latin typeface="Arial Narrow" panose="020B0606020202030204" pitchFamily="34" charset="0"/>
              </a:rPr>
              <a:t>.</a:t>
            </a:r>
          </a:p>
          <a:p>
            <a:pPr algn="just"/>
            <a:r>
              <a:rPr lang="fr-FR" sz="2000" dirty="0">
                <a:latin typeface="Arial Narrow" panose="020B0606020202030204" pitchFamily="34" charset="0"/>
              </a:rPr>
              <a:t>• L’échantillonnage ne couvre pas la totalité des </a:t>
            </a:r>
            <a:r>
              <a:rPr lang="fr-FR" sz="2000" dirty="0" smtClean="0">
                <a:latin typeface="Arial Narrow" panose="020B0606020202030204" pitchFamily="34" charset="0"/>
              </a:rPr>
              <a:t>localités </a:t>
            </a:r>
            <a:r>
              <a:rPr lang="fr-FR" sz="2000" dirty="0">
                <a:latin typeface="Arial Narrow" panose="020B0606020202030204" pitchFamily="34" charset="0"/>
              </a:rPr>
              <a:t>et des AS des deux provinces et n’est pas aléatoire. Les résultats fournissent des informations utiles quant aux principaux besoins des populations et des dynamiques de déplacements, mais il n’est pas possible de les généraliser à l’ensemble de la population</a:t>
            </a:r>
            <a:r>
              <a:rPr lang="fr-FR" sz="2000" dirty="0" smtClean="0">
                <a:latin typeface="Arial Narrow" panose="020B0606020202030204" pitchFamily="34" charset="0"/>
              </a:rPr>
              <a:t>.</a:t>
            </a:r>
          </a:p>
          <a:p>
            <a:pPr algn="just"/>
            <a:r>
              <a:rPr lang="fr-FR" sz="2000" dirty="0" smtClean="0">
                <a:latin typeface="Arial Narrow" panose="020B0606020202030204" pitchFamily="34" charset="0"/>
              </a:rPr>
              <a:t>• </a:t>
            </a:r>
            <a:r>
              <a:rPr lang="fr-FR" sz="2000" dirty="0">
                <a:latin typeface="Arial Narrow" panose="020B0606020202030204" pitchFamily="34" charset="0"/>
              </a:rPr>
              <a:t>Les données collectées reposant sur les réponses des IC, l’existence d’un potentiel biais dans les réponses, notamment dans l’optique de recevoir davantage d’assistance, ne peut être écartée.</a:t>
            </a:r>
            <a:endParaRPr lang="fr-BE" sz="2000" dirty="0">
              <a:latin typeface="Arial Narrow" panose="020B0606020202030204" pitchFamily="34" charset="0"/>
            </a:endParaRPr>
          </a:p>
          <a:p>
            <a:endParaRPr lang="fr-FR" dirty="0"/>
          </a:p>
        </p:txBody>
      </p:sp>
    </p:spTree>
    <p:extLst>
      <p:ext uri="{BB962C8B-B14F-4D97-AF65-F5344CB8AC3E}">
        <p14:creationId xmlns:p14="http://schemas.microsoft.com/office/powerpoint/2010/main" val="400780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02</a:t>
            </a:r>
          </a:p>
        </p:txBody>
      </p:sp>
      <p:sp>
        <p:nvSpPr>
          <p:cNvPr id="3" name="Subtitle 2"/>
          <p:cNvSpPr>
            <a:spLocks noGrp="1"/>
          </p:cNvSpPr>
          <p:nvPr>
            <p:ph type="subTitle" idx="1"/>
          </p:nvPr>
        </p:nvSpPr>
        <p:spPr/>
        <p:txBody>
          <a:bodyPr/>
          <a:lstStyle/>
          <a:p>
            <a:r>
              <a:rPr lang="en-US" noProof="0" dirty="0" err="1"/>
              <a:t>Résultats</a:t>
            </a:r>
            <a:r>
              <a:rPr lang="en-US" noProof="0" dirty="0"/>
              <a:t> </a:t>
            </a:r>
            <a:r>
              <a:rPr lang="en-US" noProof="0" dirty="0" err="1"/>
              <a:t>clés</a:t>
            </a:r>
            <a:endParaRPr lang="en-US" noProof="0" dirty="0"/>
          </a:p>
          <a:p>
            <a:endParaRPr lang="en-US" noProof="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54" y="6347521"/>
            <a:ext cx="1889724" cy="4156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0615" y="6289819"/>
            <a:ext cx="1807060" cy="531060"/>
          </a:xfrm>
          <a:prstGeom prst="rect">
            <a:avLst/>
          </a:prstGeom>
        </p:spPr>
      </p:pic>
    </p:spTree>
    <p:extLst>
      <p:ext uri="{BB962C8B-B14F-4D97-AF65-F5344CB8AC3E}">
        <p14:creationId xmlns:p14="http://schemas.microsoft.com/office/powerpoint/2010/main" val="2502485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943"/>
            <a:ext cx="3149527" cy="1208401"/>
          </a:xfrm>
        </p:spPr>
        <p:txBody>
          <a:bodyPr/>
          <a:lstStyle/>
          <a:p>
            <a:r>
              <a:rPr lang="en-US" noProof="0" dirty="0" smtClean="0"/>
              <a:t>02.1</a:t>
            </a:r>
            <a:endParaRPr lang="en-US" noProof="0" dirty="0"/>
          </a:p>
        </p:txBody>
      </p:sp>
      <p:sp>
        <p:nvSpPr>
          <p:cNvPr id="3" name="Subtitle 2"/>
          <p:cNvSpPr>
            <a:spLocks noGrp="1"/>
          </p:cNvSpPr>
          <p:nvPr>
            <p:ph type="subTitle" idx="1"/>
          </p:nvPr>
        </p:nvSpPr>
        <p:spPr>
          <a:xfrm>
            <a:off x="4439824" y="2168601"/>
            <a:ext cx="3980276" cy="1743959"/>
          </a:xfrm>
        </p:spPr>
        <p:txBody>
          <a:bodyPr/>
          <a:lstStyle/>
          <a:p>
            <a:r>
              <a:rPr lang="en-US" noProof="0" dirty="0" err="1" smtClean="0"/>
              <a:t>Mouvements</a:t>
            </a:r>
            <a:r>
              <a:rPr lang="en-US" noProof="0" dirty="0" smtClean="0"/>
              <a:t> de population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715" y="6292922"/>
            <a:ext cx="1807060" cy="531060"/>
          </a:xfrm>
          <a:prstGeom prst="rect">
            <a:avLst/>
          </a:prstGeom>
        </p:spPr>
      </p:pic>
    </p:spTree>
    <p:extLst>
      <p:ext uri="{BB962C8B-B14F-4D97-AF65-F5344CB8AC3E}">
        <p14:creationId xmlns:p14="http://schemas.microsoft.com/office/powerpoint/2010/main" val="32149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415" y="6289819"/>
            <a:ext cx="1807060" cy="531060"/>
          </a:xfrm>
          <a:prstGeom prst="rect">
            <a:avLst/>
          </a:prstGeom>
        </p:spPr>
      </p:pic>
      <p:sp>
        <p:nvSpPr>
          <p:cNvPr id="3" name="Title 2"/>
          <p:cNvSpPr>
            <a:spLocks noGrp="1"/>
          </p:cNvSpPr>
          <p:nvPr>
            <p:ph type="ctrTitle"/>
          </p:nvPr>
        </p:nvSpPr>
        <p:spPr>
          <a:xfrm>
            <a:off x="291907" y="1845250"/>
            <a:ext cx="3156143" cy="2501153"/>
          </a:xfrm>
        </p:spPr>
        <p:txBody>
          <a:bodyPr/>
          <a:lstStyle/>
          <a:p>
            <a:r>
              <a:rPr lang="fr-FR" sz="3600" dirty="0"/>
              <a:t>Carte du % localités </a:t>
            </a:r>
            <a:r>
              <a:rPr lang="fr-FR" sz="3600" dirty="0" smtClean="0"/>
              <a:t>évaluées accueillant </a:t>
            </a:r>
            <a:r>
              <a:rPr lang="fr-FR" sz="3600" dirty="0"/>
              <a:t>des </a:t>
            </a:r>
            <a:r>
              <a:rPr lang="fr-FR" sz="3600" dirty="0" smtClean="0"/>
              <a:t>PDI, </a:t>
            </a:r>
            <a:r>
              <a:rPr lang="fr-FR" sz="3600" dirty="0"/>
              <a:t>par ZS (selon les IC) </a:t>
            </a:r>
            <a:endParaRPr lang="en-US" sz="3600" dirty="0"/>
          </a:p>
        </p:txBody>
      </p:sp>
      <p:sp>
        <p:nvSpPr>
          <p:cNvPr id="7" name="Title 1"/>
          <p:cNvSpPr txBox="1">
            <a:spLocks/>
          </p:cNvSpPr>
          <p:nvPr/>
        </p:nvSpPr>
        <p:spPr>
          <a:xfrm>
            <a:off x="386176" y="266337"/>
            <a:ext cx="8624474" cy="724646"/>
          </a:xfrm>
          <a:prstGeom prst="rect">
            <a:avLst/>
          </a:prstGeom>
        </p:spPr>
        <p:txBody>
          <a:bodyPr anchor="ctr"/>
          <a:lstStyle>
            <a:lvl1pPr algn="l" defTabSz="914400" rtl="0" eaLnBrk="1" latinLnBrk="0" hangingPunct="1">
              <a:lnSpc>
                <a:spcPts val="4500"/>
              </a:lnSpc>
              <a:spcBef>
                <a:spcPct val="0"/>
              </a:spcBef>
              <a:buNone/>
              <a:defRPr sz="4400" b="1" kern="1200">
                <a:solidFill>
                  <a:schemeClr val="bg1"/>
                </a:solidFill>
                <a:latin typeface="Arial Narrow" panose="020B0606020202030204" pitchFamily="34" charset="0"/>
                <a:ea typeface="+mj-ea"/>
                <a:cs typeface="+mj-cs"/>
              </a:defRPr>
            </a:lvl1pPr>
          </a:lstStyle>
          <a:p>
            <a:endParaRPr lang="en-US" sz="3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050" y="47825"/>
            <a:ext cx="5708165" cy="6241993"/>
          </a:xfrm>
          <a:prstGeom prst="rect">
            <a:avLst/>
          </a:prstGeom>
        </p:spPr>
      </p:pic>
    </p:spTree>
    <p:extLst>
      <p:ext uri="{BB962C8B-B14F-4D97-AF65-F5344CB8AC3E}">
        <p14:creationId xmlns:p14="http://schemas.microsoft.com/office/powerpoint/2010/main" val="569463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415" y="6289819"/>
            <a:ext cx="1807060" cy="531060"/>
          </a:xfrm>
          <a:prstGeom prst="rect">
            <a:avLst/>
          </a:prstGeom>
        </p:spPr>
      </p:pic>
      <p:sp>
        <p:nvSpPr>
          <p:cNvPr id="3" name="Title 2"/>
          <p:cNvSpPr>
            <a:spLocks noGrp="1"/>
          </p:cNvSpPr>
          <p:nvPr>
            <p:ph type="ctrTitle"/>
          </p:nvPr>
        </p:nvSpPr>
        <p:spPr>
          <a:xfrm>
            <a:off x="291907" y="1845250"/>
            <a:ext cx="3156143" cy="2501153"/>
          </a:xfrm>
        </p:spPr>
        <p:txBody>
          <a:bodyPr/>
          <a:lstStyle/>
          <a:p>
            <a:r>
              <a:rPr lang="fr-FR" sz="3600" dirty="0"/>
              <a:t>Carte du % localités </a:t>
            </a:r>
            <a:r>
              <a:rPr lang="fr-FR" sz="3600" dirty="0" smtClean="0"/>
              <a:t>évaluées accueillant </a:t>
            </a:r>
            <a:r>
              <a:rPr lang="fr-FR" sz="3600" dirty="0"/>
              <a:t>des </a:t>
            </a:r>
            <a:r>
              <a:rPr lang="fr-FR" sz="3600" dirty="0" smtClean="0"/>
              <a:t>retournés, </a:t>
            </a:r>
            <a:r>
              <a:rPr lang="fr-FR" sz="3600" dirty="0"/>
              <a:t>par ZS (selon les IC) </a:t>
            </a:r>
            <a:endParaRPr lang="en-US" sz="3600" dirty="0"/>
          </a:p>
        </p:txBody>
      </p:sp>
      <p:sp>
        <p:nvSpPr>
          <p:cNvPr id="7" name="Title 1"/>
          <p:cNvSpPr txBox="1">
            <a:spLocks/>
          </p:cNvSpPr>
          <p:nvPr/>
        </p:nvSpPr>
        <p:spPr>
          <a:xfrm>
            <a:off x="386176" y="266337"/>
            <a:ext cx="8624474" cy="724646"/>
          </a:xfrm>
          <a:prstGeom prst="rect">
            <a:avLst/>
          </a:prstGeom>
        </p:spPr>
        <p:txBody>
          <a:bodyPr anchor="ctr"/>
          <a:lstStyle>
            <a:lvl1pPr algn="l" defTabSz="914400" rtl="0" eaLnBrk="1" latinLnBrk="0" hangingPunct="1">
              <a:lnSpc>
                <a:spcPts val="4500"/>
              </a:lnSpc>
              <a:spcBef>
                <a:spcPct val="0"/>
              </a:spcBef>
              <a:buNone/>
              <a:defRPr sz="4400" b="1" kern="1200">
                <a:solidFill>
                  <a:schemeClr val="bg1"/>
                </a:solidFill>
                <a:latin typeface="Arial Narrow" panose="020B0606020202030204" pitchFamily="34" charset="0"/>
                <a:ea typeface="+mj-ea"/>
                <a:cs typeface="+mj-cs"/>
              </a:defRPr>
            </a:lvl1pPr>
          </a:lstStyle>
          <a:p>
            <a:endParaRPr lang="en-US" sz="36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050" y="-1"/>
            <a:ext cx="5708165" cy="6289819"/>
          </a:xfrm>
          <a:prstGeom prst="rect">
            <a:avLst/>
          </a:prstGeom>
        </p:spPr>
      </p:pic>
    </p:spTree>
    <p:extLst>
      <p:ext uri="{BB962C8B-B14F-4D97-AF65-F5344CB8AC3E}">
        <p14:creationId xmlns:p14="http://schemas.microsoft.com/office/powerpoint/2010/main" val="1704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01</a:t>
            </a:r>
          </a:p>
        </p:txBody>
      </p:sp>
      <p:sp>
        <p:nvSpPr>
          <p:cNvPr id="3" name="Subtitle 2"/>
          <p:cNvSpPr>
            <a:spLocks noGrp="1"/>
          </p:cNvSpPr>
          <p:nvPr>
            <p:ph type="subTitle" idx="1"/>
          </p:nvPr>
        </p:nvSpPr>
        <p:spPr/>
        <p:txBody>
          <a:bodyPr/>
          <a:lstStyle/>
          <a:p>
            <a:r>
              <a:rPr lang="en-US" noProof="0" dirty="0"/>
              <a:t>Introduction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54" y="6347521"/>
            <a:ext cx="1889724" cy="41565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665" y="6293138"/>
            <a:ext cx="1807060" cy="531060"/>
          </a:xfrm>
          <a:prstGeom prst="rect">
            <a:avLst/>
          </a:prstGeom>
        </p:spPr>
      </p:pic>
    </p:spTree>
    <p:extLst>
      <p:ext uri="{BB962C8B-B14F-4D97-AF65-F5344CB8AC3E}">
        <p14:creationId xmlns:p14="http://schemas.microsoft.com/office/powerpoint/2010/main" val="132638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5" y="266337"/>
            <a:ext cx="8691149" cy="724646"/>
          </a:xfrm>
        </p:spPr>
        <p:txBody>
          <a:bodyPr/>
          <a:lstStyle/>
          <a:p>
            <a:r>
              <a:rPr lang="fr-FR" sz="4400" dirty="0"/>
              <a:t>Présence de groupes de population, selon les IC</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765" y="6292922"/>
            <a:ext cx="1807060" cy="53106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40861892"/>
              </p:ext>
            </p:extLst>
          </p:nvPr>
        </p:nvGraphicFramePr>
        <p:xfrm>
          <a:off x="123825" y="2441024"/>
          <a:ext cx="8953499" cy="3755560"/>
        </p:xfrm>
        <a:graphic>
          <a:graphicData uri="http://schemas.openxmlformats.org/drawingml/2006/table">
            <a:tbl>
              <a:tblPr>
                <a:tableStyleId>{5C22544A-7EE6-4342-B048-85BDC9FD1C3A}</a:tableStyleId>
              </a:tblPr>
              <a:tblGrid>
                <a:gridCol w="2370044">
                  <a:extLst>
                    <a:ext uri="{9D8B030D-6E8A-4147-A177-3AD203B41FA5}">
                      <a16:colId xmlns:a16="http://schemas.microsoft.com/office/drawing/2014/main" val="1485759082"/>
                    </a:ext>
                  </a:extLst>
                </a:gridCol>
                <a:gridCol w="2278156">
                  <a:extLst>
                    <a:ext uri="{9D8B030D-6E8A-4147-A177-3AD203B41FA5}">
                      <a16:colId xmlns:a16="http://schemas.microsoft.com/office/drawing/2014/main" val="2009064544"/>
                    </a:ext>
                  </a:extLst>
                </a:gridCol>
                <a:gridCol w="1876736">
                  <a:extLst>
                    <a:ext uri="{9D8B030D-6E8A-4147-A177-3AD203B41FA5}">
                      <a16:colId xmlns:a16="http://schemas.microsoft.com/office/drawing/2014/main" val="3605542606"/>
                    </a:ext>
                  </a:extLst>
                </a:gridCol>
                <a:gridCol w="2428563">
                  <a:extLst>
                    <a:ext uri="{9D8B030D-6E8A-4147-A177-3AD203B41FA5}">
                      <a16:colId xmlns:a16="http://schemas.microsoft.com/office/drawing/2014/main" val="1127584792"/>
                    </a:ext>
                  </a:extLst>
                </a:gridCol>
              </a:tblGrid>
              <a:tr h="777618">
                <a:tc>
                  <a:txBody>
                    <a:bodyPr/>
                    <a:lstStyle/>
                    <a:p>
                      <a:pPr algn="ctr" fontAlgn="b"/>
                      <a:r>
                        <a:rPr lang="en-US" sz="1800" b="1" u="none" strike="noStrike" dirty="0">
                          <a:effectLst/>
                          <a:latin typeface="Arial Narrow" panose="020B0606020202030204" pitchFamily="34" charset="0"/>
                        </a:rPr>
                        <a:t> </a:t>
                      </a:r>
                      <a:endParaRPr lang="en-US" sz="1800" b="1" i="0" u="none" strike="noStrike" dirty="0">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800" b="1" dirty="0" smtClean="0">
                          <a:solidFill>
                            <a:schemeClr val="tx1"/>
                          </a:solidFill>
                          <a:latin typeface="Arial Narrow" panose="020B0606020202030204" pitchFamily="34" charset="0"/>
                        </a:rPr>
                        <a:t>%</a:t>
                      </a:r>
                      <a:r>
                        <a:rPr lang="fr-FR" sz="1800" b="1" baseline="0" dirty="0" smtClean="0">
                          <a:solidFill>
                            <a:schemeClr val="tx1"/>
                          </a:solidFill>
                          <a:latin typeface="Arial Narrow" panose="020B0606020202030204" pitchFamily="34" charset="0"/>
                        </a:rPr>
                        <a:t> localités </a:t>
                      </a:r>
                      <a:r>
                        <a:rPr lang="fr-FR" sz="1800" b="1" dirty="0" smtClean="0">
                          <a:solidFill>
                            <a:schemeClr val="tx1"/>
                          </a:solidFill>
                          <a:latin typeface="Arial Narrow" panose="020B0606020202030204" pitchFamily="34" charset="0"/>
                        </a:rPr>
                        <a:t>avec présence de PDI, par ZS</a:t>
                      </a:r>
                    </a:p>
                  </a:txBody>
                  <a:tcPr marL="7620" marR="7620" marT="7620" marB="0" anchor="ctr">
                    <a:solidFill>
                      <a:srgbClr val="EE5859">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800" b="1" dirty="0" smtClean="0">
                          <a:solidFill>
                            <a:schemeClr val="tx1"/>
                          </a:solidFill>
                          <a:latin typeface="Arial Narrow" panose="020B0606020202030204" pitchFamily="34" charset="0"/>
                        </a:rPr>
                        <a:t>% localités</a:t>
                      </a:r>
                      <a:r>
                        <a:rPr lang="fr-FR" sz="1800" b="1" baseline="0" dirty="0" smtClean="0">
                          <a:solidFill>
                            <a:schemeClr val="tx1"/>
                          </a:solidFill>
                          <a:latin typeface="Arial Narrow" panose="020B0606020202030204" pitchFamily="34" charset="0"/>
                        </a:rPr>
                        <a:t> </a:t>
                      </a:r>
                      <a:r>
                        <a:rPr lang="fr-FR" sz="1800" b="1" dirty="0" smtClean="0">
                          <a:solidFill>
                            <a:schemeClr val="tx1"/>
                          </a:solidFill>
                          <a:latin typeface="Arial Narrow" panose="020B0606020202030204" pitchFamily="34" charset="0"/>
                        </a:rPr>
                        <a:t>avec présence de retournés, par ZS </a:t>
                      </a:r>
                    </a:p>
                  </a:txBody>
                  <a:tcPr marL="7620" marR="7620" marT="7620" marB="0" anchor="ctr">
                    <a:solidFill>
                      <a:srgbClr val="EE5859">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800" b="1" dirty="0" smtClean="0">
                          <a:solidFill>
                            <a:schemeClr val="tx1"/>
                          </a:solidFill>
                          <a:latin typeface="Arial Narrow" panose="020B0606020202030204" pitchFamily="34" charset="0"/>
                        </a:rPr>
                        <a:t>% localités avec présence de réfugiés, par ZS  </a:t>
                      </a:r>
                    </a:p>
                  </a:txBody>
                  <a:tcPr marL="7620" marR="7620" marT="7620" marB="0" anchor="ctr">
                    <a:solidFill>
                      <a:srgbClr val="EE5859">
                        <a:alpha val="20000"/>
                      </a:srgbClr>
                    </a:solidFill>
                  </a:tcPr>
                </a:tc>
                <a:extLst>
                  <a:ext uri="{0D108BD9-81ED-4DB2-BD59-A6C34878D82A}">
                    <a16:rowId xmlns:a16="http://schemas.microsoft.com/office/drawing/2014/main" val="832915958"/>
                  </a:ext>
                </a:extLst>
              </a:tr>
              <a:tr h="292498">
                <a:tc>
                  <a:txBody>
                    <a:bodyPr/>
                    <a:lstStyle/>
                    <a:p>
                      <a:pPr algn="ctr" fontAlgn="b"/>
                      <a:r>
                        <a:rPr lang="en-US" sz="1800" b="1" u="none" strike="noStrike" dirty="0">
                          <a:effectLst/>
                          <a:latin typeface="Arial Narrow" panose="020B0606020202030204" pitchFamily="34" charset="0"/>
                        </a:rPr>
                        <a:t>Bunia</a:t>
                      </a:r>
                      <a:endParaRPr lang="en-US" sz="1800" b="1" i="0" u="none" strike="noStrike" dirty="0">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88%</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65%</a:t>
                      </a:r>
                    </a:p>
                  </a:txBody>
                  <a:tcPr marL="7620" marR="7620" marT="7620" marB="0" anchor="ctr">
                    <a:solidFill>
                      <a:srgbClr val="EE5859">
                        <a:alpha val="20000"/>
                      </a:srgbClr>
                    </a:solidFill>
                  </a:tcPr>
                </a:tc>
                <a:tc>
                  <a:txBody>
                    <a:bodyPr/>
                    <a:lstStyle/>
                    <a:p>
                      <a:pPr algn="ctr" fontAlgn="b"/>
                      <a:r>
                        <a:rPr lang="en-US" sz="1800" b="1" u="none" strike="noStrike">
                          <a:effectLst/>
                          <a:latin typeface="Arial Narrow" panose="020B0606020202030204" pitchFamily="34" charset="0"/>
                        </a:rPr>
                        <a:t>0%</a:t>
                      </a:r>
                      <a:endParaRPr lang="en-US" sz="1800" b="1" i="0" u="none" strike="noStrike">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4023280677"/>
                  </a:ext>
                </a:extLst>
              </a:tr>
              <a:tr h="292498">
                <a:tc>
                  <a:txBody>
                    <a:bodyPr/>
                    <a:lstStyle/>
                    <a:p>
                      <a:pPr algn="ctr" fontAlgn="b"/>
                      <a:r>
                        <a:rPr lang="en-US" sz="1800" b="1" u="none" strike="noStrike" dirty="0" err="1">
                          <a:effectLst/>
                          <a:latin typeface="Arial Narrow" panose="020B0606020202030204" pitchFamily="34" charset="0"/>
                        </a:rPr>
                        <a:t>Drodro</a:t>
                      </a:r>
                      <a:endParaRPr lang="en-US" sz="1800" b="1" i="0" u="none" strike="noStrike" dirty="0">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62%</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85%</a:t>
                      </a:r>
                    </a:p>
                  </a:txBody>
                  <a:tcPr marL="7620" marR="7620" marT="7620" marB="0" anchor="ctr">
                    <a:solidFill>
                      <a:srgbClr val="EE5859">
                        <a:alpha val="20000"/>
                      </a:srgbClr>
                    </a:solidFill>
                  </a:tcPr>
                </a:tc>
                <a:tc>
                  <a:txBody>
                    <a:bodyPr/>
                    <a:lstStyle/>
                    <a:p>
                      <a:pPr algn="ctr" fontAlgn="b"/>
                      <a:r>
                        <a:rPr lang="en-US" sz="1800" b="1" u="none" strike="noStrike">
                          <a:effectLst/>
                          <a:latin typeface="Arial Narrow" panose="020B0606020202030204" pitchFamily="34" charset="0"/>
                        </a:rPr>
                        <a:t>0%</a:t>
                      </a:r>
                      <a:endParaRPr lang="en-US" sz="1800" b="1" i="0" u="none" strike="noStrike">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4044120318"/>
                  </a:ext>
                </a:extLst>
              </a:tr>
              <a:tr h="292498">
                <a:tc>
                  <a:txBody>
                    <a:bodyPr/>
                    <a:lstStyle/>
                    <a:p>
                      <a:pPr algn="ctr" fontAlgn="b"/>
                      <a:r>
                        <a:rPr lang="en-US" sz="1800" b="1" u="none" strike="noStrike" dirty="0" err="1">
                          <a:effectLst/>
                          <a:latin typeface="Arial Narrow" panose="020B0606020202030204" pitchFamily="34" charset="0"/>
                        </a:rPr>
                        <a:t>Fataki</a:t>
                      </a:r>
                      <a:endParaRPr lang="en-US" sz="1800" b="1" i="0" u="none" strike="noStrike" dirty="0">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69%</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u="none" strike="noStrike">
                          <a:effectLst/>
                          <a:latin typeface="Arial Narrow" panose="020B0606020202030204" pitchFamily="34" charset="0"/>
                        </a:rPr>
                        <a:t>0%</a:t>
                      </a:r>
                      <a:endParaRPr lang="en-US" sz="1800" b="1" i="0" u="none" strike="noStrike">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1535114956"/>
                  </a:ext>
                </a:extLst>
              </a:tr>
              <a:tr h="292498">
                <a:tc>
                  <a:txBody>
                    <a:bodyPr/>
                    <a:lstStyle/>
                    <a:p>
                      <a:pPr algn="ctr" fontAlgn="b"/>
                      <a:r>
                        <a:rPr lang="en-US" sz="1800" b="1" u="none" strike="noStrike">
                          <a:effectLst/>
                          <a:latin typeface="Arial Narrow" panose="020B0606020202030204" pitchFamily="34" charset="0"/>
                        </a:rPr>
                        <a:t>Jiba</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60%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90%</a:t>
                      </a:r>
                    </a:p>
                  </a:txBody>
                  <a:tcPr marL="7620" marR="7620" marT="7620" marB="0" anchor="ctr">
                    <a:solidFill>
                      <a:srgbClr val="EE5859">
                        <a:alpha val="20000"/>
                      </a:srgbClr>
                    </a:solidFill>
                  </a:tcPr>
                </a:tc>
                <a:tc>
                  <a:txBody>
                    <a:bodyPr/>
                    <a:lstStyle/>
                    <a:p>
                      <a:pPr algn="ctr" fontAlgn="b"/>
                      <a:r>
                        <a:rPr lang="en-US" sz="1800" b="1" u="none" strike="noStrike">
                          <a:effectLst/>
                          <a:latin typeface="Arial Narrow" panose="020B0606020202030204" pitchFamily="34" charset="0"/>
                        </a:rPr>
                        <a:t>0%</a:t>
                      </a:r>
                      <a:endParaRPr lang="en-US" sz="1800" b="1" i="0" u="none" strike="noStrike">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637148119"/>
                  </a:ext>
                </a:extLst>
              </a:tr>
              <a:tr h="292498">
                <a:tc>
                  <a:txBody>
                    <a:bodyPr/>
                    <a:lstStyle/>
                    <a:p>
                      <a:pPr algn="ctr" fontAlgn="b"/>
                      <a:r>
                        <a:rPr lang="en-US" sz="1800" b="1" u="none" strike="noStrike">
                          <a:effectLst/>
                          <a:latin typeface="Arial Narrow" panose="020B0606020202030204" pitchFamily="34" charset="0"/>
                        </a:rPr>
                        <a:t>Komanda</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96%</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51%</a:t>
                      </a:r>
                    </a:p>
                  </a:txBody>
                  <a:tcPr marL="7620" marR="7620" marT="7620" marB="0" anchor="ctr">
                    <a:solidFill>
                      <a:srgbClr val="EE5859">
                        <a:alpha val="20000"/>
                      </a:srgbClr>
                    </a:solidFill>
                  </a:tcPr>
                </a:tc>
                <a:tc>
                  <a:txBody>
                    <a:bodyPr/>
                    <a:lstStyle/>
                    <a:p>
                      <a:pPr algn="ctr" fontAlgn="b"/>
                      <a:r>
                        <a:rPr lang="en-US" sz="1800" b="1" u="none" strike="noStrike" dirty="0">
                          <a:effectLst/>
                          <a:latin typeface="Arial Narrow" panose="020B0606020202030204" pitchFamily="34" charset="0"/>
                        </a:rPr>
                        <a:t>0%</a:t>
                      </a:r>
                      <a:endParaRPr lang="en-US" sz="1800" b="1" i="0" u="none" strike="noStrike" dirty="0">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3037299898"/>
                  </a:ext>
                </a:extLst>
              </a:tr>
              <a:tr h="292498">
                <a:tc>
                  <a:txBody>
                    <a:bodyPr/>
                    <a:lstStyle/>
                    <a:p>
                      <a:pPr algn="ctr" fontAlgn="b"/>
                      <a:r>
                        <a:rPr lang="en-US" sz="1800" b="1" u="none" strike="noStrike">
                          <a:effectLst/>
                          <a:latin typeface="Arial Narrow" panose="020B0606020202030204" pitchFamily="34" charset="0"/>
                        </a:rPr>
                        <a:t>Lita</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89%</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93%</a:t>
                      </a:r>
                    </a:p>
                  </a:txBody>
                  <a:tcPr marL="7620" marR="7620" marT="7620" marB="0" anchor="ctr">
                    <a:solidFill>
                      <a:srgbClr val="EE5859">
                        <a:alpha val="20000"/>
                      </a:srgbClr>
                    </a:solidFill>
                  </a:tcPr>
                </a:tc>
                <a:tc>
                  <a:txBody>
                    <a:bodyPr/>
                    <a:lstStyle/>
                    <a:p>
                      <a:pPr algn="ctr" fontAlgn="b"/>
                      <a:r>
                        <a:rPr lang="en-US" sz="1800" b="1" u="none" strike="noStrike" dirty="0">
                          <a:effectLst/>
                          <a:latin typeface="Arial Narrow" panose="020B0606020202030204" pitchFamily="34" charset="0"/>
                        </a:rPr>
                        <a:t>0%</a:t>
                      </a:r>
                      <a:endParaRPr lang="en-US" sz="1800" b="1" i="0" u="none" strike="noStrike" dirty="0">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2232711417"/>
                  </a:ext>
                </a:extLst>
              </a:tr>
              <a:tr h="292498">
                <a:tc>
                  <a:txBody>
                    <a:bodyPr/>
                    <a:lstStyle/>
                    <a:p>
                      <a:pPr algn="ctr" fontAlgn="b"/>
                      <a:r>
                        <a:rPr lang="en-US" sz="1800" b="1" u="none" strike="noStrike">
                          <a:effectLst/>
                          <a:latin typeface="Arial Narrow" panose="020B0606020202030204" pitchFamily="34" charset="0"/>
                        </a:rPr>
                        <a:t>Mambasa</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90%</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33%</a:t>
                      </a:r>
                    </a:p>
                  </a:txBody>
                  <a:tcPr marL="7620" marR="7620" marT="7620" marB="0" anchor="ctr">
                    <a:solidFill>
                      <a:srgbClr val="EE5859">
                        <a:alpha val="20000"/>
                      </a:srgbClr>
                    </a:solidFill>
                  </a:tcPr>
                </a:tc>
                <a:tc>
                  <a:txBody>
                    <a:bodyPr/>
                    <a:lstStyle/>
                    <a:p>
                      <a:pPr algn="ctr" fontAlgn="b"/>
                      <a:r>
                        <a:rPr lang="en-US" sz="1800" b="1" u="none" strike="noStrike" dirty="0">
                          <a:effectLst/>
                          <a:latin typeface="Arial Narrow" panose="020B0606020202030204" pitchFamily="34" charset="0"/>
                        </a:rPr>
                        <a:t>0%</a:t>
                      </a:r>
                      <a:endParaRPr lang="en-US" sz="1800" b="1" i="0" u="none" strike="noStrike" dirty="0">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3224654908"/>
                  </a:ext>
                </a:extLst>
              </a:tr>
              <a:tr h="292498">
                <a:tc>
                  <a:txBody>
                    <a:bodyPr/>
                    <a:lstStyle/>
                    <a:p>
                      <a:pPr algn="ctr" fontAlgn="b"/>
                      <a:r>
                        <a:rPr lang="en-US" sz="1800" b="1" u="none" strike="noStrike">
                          <a:effectLst/>
                          <a:latin typeface="Arial Narrow" panose="020B0606020202030204" pitchFamily="34" charset="0"/>
                        </a:rPr>
                        <a:t>Nizi</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93%</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93%</a:t>
                      </a:r>
                    </a:p>
                  </a:txBody>
                  <a:tcPr marL="7620" marR="7620" marT="7620" marB="0" anchor="ctr">
                    <a:solidFill>
                      <a:srgbClr val="EE5859">
                        <a:alpha val="20000"/>
                      </a:srgbClr>
                    </a:solidFill>
                  </a:tcPr>
                </a:tc>
                <a:tc>
                  <a:txBody>
                    <a:bodyPr/>
                    <a:lstStyle/>
                    <a:p>
                      <a:pPr algn="ctr" fontAlgn="b"/>
                      <a:r>
                        <a:rPr lang="en-US" sz="1800" b="1" i="0" u="none" strike="noStrike" dirty="0" smtClean="0">
                          <a:solidFill>
                            <a:srgbClr val="000000"/>
                          </a:solidFill>
                          <a:effectLst/>
                          <a:latin typeface="Arial Narrow" panose="020B0606020202030204" pitchFamily="34" charset="0"/>
                        </a:rPr>
                        <a:t>0%</a:t>
                      </a:r>
                      <a:endParaRPr lang="en-US" sz="1800" b="1" i="0" u="none" strike="noStrike" dirty="0">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2616422422"/>
                  </a:ext>
                </a:extLst>
              </a:tr>
              <a:tr h="292498">
                <a:tc>
                  <a:txBody>
                    <a:bodyPr/>
                    <a:lstStyle/>
                    <a:p>
                      <a:pPr algn="ctr" fontAlgn="b"/>
                      <a:r>
                        <a:rPr lang="en-US" sz="1800" b="1" u="none" strike="noStrike">
                          <a:effectLst/>
                          <a:latin typeface="Arial Narrow" panose="020B0606020202030204" pitchFamily="34" charset="0"/>
                        </a:rPr>
                        <a:t>Tchomia</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u="none" strike="noStrike" dirty="0">
                          <a:effectLst/>
                          <a:latin typeface="Arial Narrow" panose="020B0606020202030204" pitchFamily="34" charset="0"/>
                        </a:rPr>
                        <a:t>0%</a:t>
                      </a:r>
                      <a:endParaRPr lang="en-US" sz="1800" b="1" i="0" u="none" strike="noStrike" dirty="0">
                        <a:solidFill>
                          <a:srgbClr val="000000"/>
                        </a:solidFill>
                        <a:effectLst/>
                        <a:latin typeface="Arial Narrow" panose="020B0606020202030204" pitchFamily="34" charset="0"/>
                      </a:endParaRPr>
                    </a:p>
                  </a:txBody>
                  <a:tcPr marL="7252" marR="7252" marT="7252" marB="0" anchor="ctr">
                    <a:solidFill>
                      <a:srgbClr val="EE5859">
                        <a:alpha val="20000"/>
                      </a:srgbClr>
                    </a:solidFill>
                  </a:tcPr>
                </a:tc>
                <a:extLst>
                  <a:ext uri="{0D108BD9-81ED-4DB2-BD59-A6C34878D82A}">
                    <a16:rowId xmlns:a16="http://schemas.microsoft.com/office/drawing/2014/main" val="2904425603"/>
                  </a:ext>
                </a:extLst>
              </a:tr>
              <a:tr h="292498">
                <a:tc>
                  <a:txBody>
                    <a:bodyPr/>
                    <a:lstStyle/>
                    <a:p>
                      <a:pPr algn="ctr" fontAlgn="b"/>
                      <a:r>
                        <a:rPr lang="en-US" sz="1800" b="1" u="none" strike="noStrike" dirty="0">
                          <a:solidFill>
                            <a:schemeClr val="bg1"/>
                          </a:solidFill>
                          <a:effectLst/>
                          <a:latin typeface="Arial Narrow" panose="020B0606020202030204" pitchFamily="34" charset="0"/>
                        </a:rPr>
                        <a:t>Total Ituri</a:t>
                      </a:r>
                      <a:endParaRPr lang="en-US" sz="1800" b="1" i="0" u="none" strike="noStrike" dirty="0">
                        <a:solidFill>
                          <a:schemeClr val="bg1"/>
                        </a:solidFill>
                        <a:effectLst/>
                        <a:latin typeface="Arial Narrow" panose="020B0606020202030204" pitchFamily="34" charset="0"/>
                      </a:endParaRPr>
                    </a:p>
                  </a:txBody>
                  <a:tcPr marL="87027" marR="7252" marT="7252" marB="0" anchor="ctr">
                    <a:solidFill>
                      <a:srgbClr val="EE5859"/>
                    </a:solidFill>
                  </a:tcPr>
                </a:tc>
                <a:tc>
                  <a:txBody>
                    <a:bodyPr/>
                    <a:lstStyle/>
                    <a:p>
                      <a:pPr algn="ctr" fontAlgn="b"/>
                      <a:r>
                        <a:rPr lang="en-US" sz="1800" b="1" i="0" u="none" strike="noStrike" dirty="0">
                          <a:solidFill>
                            <a:schemeClr val="bg1"/>
                          </a:solidFill>
                          <a:effectLst/>
                          <a:latin typeface="Arial Narrow" panose="020B0606020202030204" pitchFamily="34" charset="0"/>
                        </a:rPr>
                        <a:t>83%</a:t>
                      </a:r>
                    </a:p>
                  </a:txBody>
                  <a:tcPr marL="7620" marR="7620" marT="7620" marB="0" anchor="ctr">
                    <a:solidFill>
                      <a:srgbClr val="EE5859"/>
                    </a:solidFill>
                  </a:tcPr>
                </a:tc>
                <a:tc>
                  <a:txBody>
                    <a:bodyPr/>
                    <a:lstStyle/>
                    <a:p>
                      <a:pPr algn="ctr" fontAlgn="b"/>
                      <a:r>
                        <a:rPr lang="en-US" sz="1800" b="1" i="0" u="none" strike="noStrike" dirty="0">
                          <a:solidFill>
                            <a:schemeClr val="bg1"/>
                          </a:solidFill>
                          <a:effectLst/>
                          <a:latin typeface="Arial Narrow" panose="020B0606020202030204" pitchFamily="34" charset="0"/>
                        </a:rPr>
                        <a:t>79%</a:t>
                      </a:r>
                    </a:p>
                  </a:txBody>
                  <a:tcPr marL="7620" marR="7620" marT="7620" marB="0" anchor="ctr">
                    <a:solidFill>
                      <a:srgbClr val="EE5859"/>
                    </a:solidFill>
                  </a:tcPr>
                </a:tc>
                <a:tc>
                  <a:txBody>
                    <a:bodyPr/>
                    <a:lstStyle/>
                    <a:p>
                      <a:pPr algn="ctr" fontAlgn="b"/>
                      <a:r>
                        <a:rPr lang="en-US" sz="1800" b="1" u="none" strike="noStrike" dirty="0" smtClean="0">
                          <a:solidFill>
                            <a:schemeClr val="bg1"/>
                          </a:solidFill>
                          <a:effectLst/>
                          <a:latin typeface="Arial Narrow" panose="020B0606020202030204" pitchFamily="34" charset="0"/>
                        </a:rPr>
                        <a:t>0%</a:t>
                      </a:r>
                      <a:endParaRPr lang="en-US" sz="1800" b="1" i="0" u="none" strike="noStrike" dirty="0">
                        <a:solidFill>
                          <a:schemeClr val="bg1"/>
                        </a:solidFill>
                        <a:effectLst/>
                        <a:latin typeface="Arial Narrow" panose="020B0606020202030204" pitchFamily="34" charset="0"/>
                      </a:endParaRPr>
                    </a:p>
                  </a:txBody>
                  <a:tcPr marL="7252" marR="7252" marT="7252" marB="0" anchor="ctr">
                    <a:solidFill>
                      <a:srgbClr val="EE5859"/>
                    </a:solidFill>
                  </a:tcPr>
                </a:tc>
                <a:extLst>
                  <a:ext uri="{0D108BD9-81ED-4DB2-BD59-A6C34878D82A}">
                    <a16:rowId xmlns:a16="http://schemas.microsoft.com/office/drawing/2014/main" val="2268324784"/>
                  </a:ext>
                </a:extLst>
              </a:tr>
            </a:tbl>
          </a:graphicData>
        </a:graphic>
      </p:graphicFrame>
      <p:sp>
        <p:nvSpPr>
          <p:cNvPr id="5" name="TextBox 4"/>
          <p:cNvSpPr txBox="1"/>
          <p:nvPr/>
        </p:nvSpPr>
        <p:spPr>
          <a:xfrm>
            <a:off x="136041" y="1285875"/>
            <a:ext cx="8941283" cy="1200329"/>
          </a:xfrm>
          <a:prstGeom prst="rect">
            <a:avLst/>
          </a:prstGeom>
          <a:noFill/>
        </p:spPr>
        <p:txBody>
          <a:bodyPr wrap="square" rtlCol="0">
            <a:spAutoFit/>
          </a:bodyPr>
          <a:lstStyle/>
          <a:p>
            <a:pPr algn="just"/>
            <a:r>
              <a:rPr lang="fr-FR" dirty="0">
                <a:latin typeface="Arial Narrow" panose="020B0606020202030204" pitchFamily="34" charset="0"/>
              </a:rPr>
              <a:t>La présence de </a:t>
            </a:r>
            <a:r>
              <a:rPr lang="fr-FR" dirty="0" smtClean="0">
                <a:latin typeface="Arial Narrow" panose="020B0606020202030204" pitchFamily="34" charset="0"/>
              </a:rPr>
              <a:t>PDI </a:t>
            </a:r>
            <a:r>
              <a:rPr lang="fr-FR" dirty="0">
                <a:latin typeface="Arial Narrow" panose="020B0606020202030204" pitchFamily="34" charset="0"/>
              </a:rPr>
              <a:t>a été signalée </a:t>
            </a:r>
            <a:r>
              <a:rPr lang="fr-FR" dirty="0" smtClean="0">
                <a:latin typeface="Arial Narrow" panose="020B0606020202030204" pitchFamily="34" charset="0"/>
              </a:rPr>
              <a:t>par les IC dans 83% et 93% des localités </a:t>
            </a:r>
            <a:r>
              <a:rPr lang="fr-FR" dirty="0">
                <a:latin typeface="Arial Narrow" panose="020B0606020202030204" pitchFamily="34" charset="0"/>
              </a:rPr>
              <a:t>enquêtées dans les provinces </a:t>
            </a:r>
            <a:r>
              <a:rPr lang="fr-FR" dirty="0" smtClean="0">
                <a:latin typeface="Arial Narrow" panose="020B0606020202030204" pitchFamily="34" charset="0"/>
              </a:rPr>
              <a:t>de l’IT et du NK respectivement. Dans les 2 provinces, les IC de 79% et 80% des localités couvertes ont indiqué la présence de retournés. La </a:t>
            </a:r>
            <a:r>
              <a:rPr lang="fr-FR" dirty="0">
                <a:latin typeface="Arial Narrow" panose="020B0606020202030204" pitchFamily="34" charset="0"/>
              </a:rPr>
              <a:t>présence de réfugiés a été rapportée par les IC dans seulement </a:t>
            </a:r>
            <a:r>
              <a:rPr lang="fr-FR" dirty="0" smtClean="0">
                <a:latin typeface="Arial Narrow" panose="020B0606020202030204" pitchFamily="34" charset="0"/>
              </a:rPr>
              <a:t>5% et 9% des localités à </a:t>
            </a:r>
            <a:r>
              <a:rPr lang="fr-FR" dirty="0" err="1" smtClean="0">
                <a:latin typeface="Arial Narrow" panose="020B0606020202030204" pitchFamily="34" charset="0"/>
              </a:rPr>
              <a:t>Birambizo</a:t>
            </a:r>
            <a:r>
              <a:rPr lang="fr-FR" dirty="0" smtClean="0">
                <a:latin typeface="Arial Narrow" panose="020B0606020202030204" pitchFamily="34" charset="0"/>
              </a:rPr>
              <a:t> et </a:t>
            </a:r>
            <a:r>
              <a:rPr lang="fr-FR" dirty="0" err="1" smtClean="0">
                <a:latin typeface="Arial Narrow" panose="020B0606020202030204" pitchFamily="34" charset="0"/>
              </a:rPr>
              <a:t>Mweso</a:t>
            </a:r>
            <a:r>
              <a:rPr lang="fr-FR" dirty="0" smtClean="0">
                <a:latin typeface="Arial Narrow" panose="020B0606020202030204" pitchFamily="34" charset="0"/>
              </a:rPr>
              <a:t> au NK. </a:t>
            </a:r>
            <a:endParaRPr lang="fr-FR" dirty="0">
              <a:latin typeface="Arial Narrow" panose="020B0606020202030204" pitchFamily="34" charset="0"/>
            </a:endParaRPr>
          </a:p>
        </p:txBody>
      </p:sp>
    </p:spTree>
    <p:extLst>
      <p:ext uri="{BB962C8B-B14F-4D97-AF65-F5344CB8AC3E}">
        <p14:creationId xmlns:p14="http://schemas.microsoft.com/office/powerpoint/2010/main" val="2963968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a:t>Présence de groupes de population, selon les IC</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915" y="6292922"/>
            <a:ext cx="1807060" cy="5310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156032093"/>
              </p:ext>
            </p:extLst>
          </p:nvPr>
        </p:nvGraphicFramePr>
        <p:xfrm>
          <a:off x="200025" y="1463551"/>
          <a:ext cx="8810625" cy="4733429"/>
        </p:xfrm>
        <a:graphic>
          <a:graphicData uri="http://schemas.openxmlformats.org/drawingml/2006/table">
            <a:tbl>
              <a:tblPr>
                <a:tableStyleId>{5C22544A-7EE6-4342-B048-85BDC9FD1C3A}</a:tableStyleId>
              </a:tblPr>
              <a:tblGrid>
                <a:gridCol w="1819275">
                  <a:extLst>
                    <a:ext uri="{9D8B030D-6E8A-4147-A177-3AD203B41FA5}">
                      <a16:colId xmlns:a16="http://schemas.microsoft.com/office/drawing/2014/main" val="3920562963"/>
                    </a:ext>
                  </a:extLst>
                </a:gridCol>
                <a:gridCol w="2257425">
                  <a:extLst>
                    <a:ext uri="{9D8B030D-6E8A-4147-A177-3AD203B41FA5}">
                      <a16:colId xmlns:a16="http://schemas.microsoft.com/office/drawing/2014/main" val="4043558054"/>
                    </a:ext>
                  </a:extLst>
                </a:gridCol>
                <a:gridCol w="2344116">
                  <a:extLst>
                    <a:ext uri="{9D8B030D-6E8A-4147-A177-3AD203B41FA5}">
                      <a16:colId xmlns:a16="http://schemas.microsoft.com/office/drawing/2014/main" val="2855509909"/>
                    </a:ext>
                  </a:extLst>
                </a:gridCol>
                <a:gridCol w="2389809">
                  <a:extLst>
                    <a:ext uri="{9D8B030D-6E8A-4147-A177-3AD203B41FA5}">
                      <a16:colId xmlns:a16="http://schemas.microsoft.com/office/drawing/2014/main" val="542602800"/>
                    </a:ext>
                  </a:extLst>
                </a:gridCol>
              </a:tblGrid>
              <a:tr h="585341">
                <a:tc>
                  <a:txBody>
                    <a:bodyPr/>
                    <a:lstStyle/>
                    <a:p>
                      <a:pPr algn="ctr" fontAlgn="b"/>
                      <a:endParaRPr lang="en-US" sz="1800" b="1" i="0" u="none" strike="noStrike" dirty="0">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800" b="1" dirty="0" smtClean="0">
                          <a:solidFill>
                            <a:schemeClr val="tx1"/>
                          </a:solidFill>
                          <a:latin typeface="Arial Narrow" panose="020B0606020202030204" pitchFamily="34" charset="0"/>
                        </a:rPr>
                        <a:t>%</a:t>
                      </a:r>
                      <a:r>
                        <a:rPr lang="fr-FR" sz="1800" b="1" baseline="0" dirty="0" smtClean="0">
                          <a:solidFill>
                            <a:schemeClr val="tx1"/>
                          </a:solidFill>
                          <a:latin typeface="Arial Narrow" panose="020B0606020202030204" pitchFamily="34" charset="0"/>
                        </a:rPr>
                        <a:t> localités </a:t>
                      </a:r>
                      <a:r>
                        <a:rPr lang="fr-FR" sz="1800" b="1" dirty="0" smtClean="0">
                          <a:solidFill>
                            <a:schemeClr val="tx1"/>
                          </a:solidFill>
                          <a:latin typeface="Arial Narrow" panose="020B0606020202030204" pitchFamily="34" charset="0"/>
                        </a:rPr>
                        <a:t>avec présence de PDI, par ZS</a:t>
                      </a:r>
                    </a:p>
                  </a:txBody>
                  <a:tcPr marL="7620" marR="7620" marT="7620" marB="0" anchor="ctr">
                    <a:solidFill>
                      <a:srgbClr val="EE5859">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800" b="1" dirty="0" smtClean="0">
                          <a:solidFill>
                            <a:schemeClr val="tx1"/>
                          </a:solidFill>
                          <a:latin typeface="Arial Narrow" panose="020B0606020202030204" pitchFamily="34" charset="0"/>
                        </a:rPr>
                        <a:t>% localités</a:t>
                      </a:r>
                      <a:r>
                        <a:rPr lang="fr-FR" sz="1800" b="1" baseline="0" dirty="0" smtClean="0">
                          <a:solidFill>
                            <a:schemeClr val="tx1"/>
                          </a:solidFill>
                          <a:latin typeface="Arial Narrow" panose="020B0606020202030204" pitchFamily="34" charset="0"/>
                        </a:rPr>
                        <a:t> </a:t>
                      </a:r>
                      <a:r>
                        <a:rPr lang="fr-FR" sz="1800" b="1" dirty="0" smtClean="0">
                          <a:solidFill>
                            <a:schemeClr val="tx1"/>
                          </a:solidFill>
                          <a:latin typeface="Arial Narrow" panose="020B0606020202030204" pitchFamily="34" charset="0"/>
                        </a:rPr>
                        <a:t>avec présence de retournés, par ZS </a:t>
                      </a:r>
                    </a:p>
                  </a:txBody>
                  <a:tcPr marL="7620" marR="7620" marT="7620" marB="0" anchor="ctr">
                    <a:solidFill>
                      <a:srgbClr val="EE5859">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800" b="1" dirty="0" smtClean="0">
                          <a:solidFill>
                            <a:schemeClr val="tx1"/>
                          </a:solidFill>
                          <a:latin typeface="Arial Narrow" panose="020B0606020202030204" pitchFamily="34" charset="0"/>
                        </a:rPr>
                        <a:t>% localités avec présence de réfugiés, par ZS  </a:t>
                      </a:r>
                    </a:p>
                  </a:txBody>
                  <a:tcPr marL="7620" marR="7620" marT="7620" marB="0" anchor="ctr">
                    <a:solidFill>
                      <a:srgbClr val="EE5859">
                        <a:alpha val="20000"/>
                      </a:srgbClr>
                    </a:solidFill>
                  </a:tcPr>
                </a:tc>
                <a:extLst>
                  <a:ext uri="{0D108BD9-81ED-4DB2-BD59-A6C34878D82A}">
                    <a16:rowId xmlns:a16="http://schemas.microsoft.com/office/drawing/2014/main" val="763071703"/>
                  </a:ext>
                </a:extLst>
              </a:tr>
              <a:tr h="296292">
                <a:tc>
                  <a:txBody>
                    <a:bodyPr/>
                    <a:lstStyle/>
                    <a:p>
                      <a:pPr algn="ctr" fontAlgn="b"/>
                      <a:r>
                        <a:rPr lang="en-US" sz="1800" b="1" u="none" strike="noStrike" dirty="0" err="1">
                          <a:effectLst/>
                          <a:latin typeface="Arial Narrow" panose="020B0606020202030204" pitchFamily="34" charset="0"/>
                        </a:rPr>
                        <a:t>Bambo</a:t>
                      </a:r>
                      <a:endParaRPr lang="en-US" sz="1800" b="1" i="0" u="none" strike="noStrike" dirty="0">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dirty="0">
                          <a:solidFill>
                            <a:schemeClr val="tx1"/>
                          </a:solidFill>
                          <a:effectLst/>
                          <a:latin typeface="Arial Narrow" panose="020B0606020202030204" pitchFamily="34" charset="0"/>
                        </a:rPr>
                        <a:t>93%</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80%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4039407479"/>
                  </a:ext>
                </a:extLst>
              </a:tr>
              <a:tr h="296292">
                <a:tc>
                  <a:txBody>
                    <a:bodyPr/>
                    <a:lstStyle/>
                    <a:p>
                      <a:pPr algn="ctr" fontAlgn="b"/>
                      <a:r>
                        <a:rPr lang="en-US" sz="1800" b="1" u="none" strike="noStrike" dirty="0" err="1">
                          <a:effectLst/>
                          <a:latin typeface="Arial Narrow" panose="020B0606020202030204" pitchFamily="34" charset="0"/>
                        </a:rPr>
                        <a:t>Beni</a:t>
                      </a:r>
                      <a:endParaRPr lang="en-US" sz="1800" b="1" i="0" u="none" strike="noStrike" dirty="0">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dirty="0">
                          <a:solidFill>
                            <a:schemeClr val="tx1"/>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20%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1214472892"/>
                  </a:ext>
                </a:extLst>
              </a:tr>
              <a:tr h="296292">
                <a:tc>
                  <a:txBody>
                    <a:bodyPr/>
                    <a:lstStyle/>
                    <a:p>
                      <a:pPr algn="ctr" fontAlgn="b"/>
                      <a:r>
                        <a:rPr lang="en-US" sz="1800" b="1" u="none" strike="noStrike" dirty="0" err="1">
                          <a:effectLst/>
                          <a:latin typeface="Arial Narrow" panose="020B0606020202030204" pitchFamily="34" charset="0"/>
                        </a:rPr>
                        <a:t>Birambizo</a:t>
                      </a:r>
                      <a:endParaRPr lang="en-US" sz="1800" b="1" i="0" u="none" strike="noStrike" dirty="0">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dirty="0">
                          <a:solidFill>
                            <a:schemeClr val="tx1"/>
                          </a:solidFill>
                          <a:effectLst/>
                          <a:latin typeface="Arial Narrow" panose="020B0606020202030204" pitchFamily="34" charset="0"/>
                        </a:rPr>
                        <a:t>89%</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95%</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5%</a:t>
                      </a:r>
                    </a:p>
                  </a:txBody>
                  <a:tcPr marL="7620" marR="7620" marT="7620" marB="0" anchor="ctr">
                    <a:solidFill>
                      <a:srgbClr val="EE5859">
                        <a:alpha val="20000"/>
                      </a:srgbClr>
                    </a:solidFill>
                  </a:tcPr>
                </a:tc>
                <a:extLst>
                  <a:ext uri="{0D108BD9-81ED-4DB2-BD59-A6C34878D82A}">
                    <a16:rowId xmlns:a16="http://schemas.microsoft.com/office/drawing/2014/main" val="4234893887"/>
                  </a:ext>
                </a:extLst>
              </a:tr>
              <a:tr h="296292">
                <a:tc>
                  <a:txBody>
                    <a:bodyPr/>
                    <a:lstStyle/>
                    <a:p>
                      <a:pPr algn="ctr" fontAlgn="b"/>
                      <a:r>
                        <a:rPr lang="en-US" sz="1800" b="1" u="none" strike="noStrike" dirty="0" err="1">
                          <a:effectLst/>
                          <a:latin typeface="Arial Narrow" panose="020B0606020202030204" pitchFamily="34" charset="0"/>
                        </a:rPr>
                        <a:t>Kayina</a:t>
                      </a:r>
                      <a:endParaRPr lang="en-US" sz="1800" b="1" i="0" u="none" strike="noStrike" dirty="0">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dirty="0">
                          <a:solidFill>
                            <a:schemeClr val="tx1"/>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6%</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2898576377"/>
                  </a:ext>
                </a:extLst>
              </a:tr>
              <a:tr h="296292">
                <a:tc>
                  <a:txBody>
                    <a:bodyPr/>
                    <a:lstStyle/>
                    <a:p>
                      <a:pPr algn="ctr" fontAlgn="b"/>
                      <a:r>
                        <a:rPr lang="en-US" sz="1800" b="1" u="none" strike="noStrike">
                          <a:effectLst/>
                          <a:latin typeface="Arial Narrow" panose="020B0606020202030204" pitchFamily="34" charset="0"/>
                        </a:rPr>
                        <a:t>Kibua</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dirty="0">
                          <a:solidFill>
                            <a:schemeClr val="tx1"/>
                          </a:solidFill>
                          <a:effectLst/>
                          <a:latin typeface="Arial Narrow" panose="020B0606020202030204" pitchFamily="34" charset="0"/>
                        </a:rPr>
                        <a:t>96%</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1200409591"/>
                  </a:ext>
                </a:extLst>
              </a:tr>
              <a:tr h="296292">
                <a:tc>
                  <a:txBody>
                    <a:bodyPr/>
                    <a:lstStyle/>
                    <a:p>
                      <a:pPr algn="ctr" fontAlgn="b"/>
                      <a:r>
                        <a:rPr lang="en-US" sz="1800" b="1" u="none" strike="noStrike">
                          <a:effectLst/>
                          <a:latin typeface="Arial Narrow" panose="020B0606020202030204" pitchFamily="34" charset="0"/>
                        </a:rPr>
                        <a:t>Kirotshe</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chemeClr val="tx1"/>
                          </a:solidFill>
                          <a:effectLst/>
                          <a:latin typeface="Arial Narrow" panose="020B0606020202030204" pitchFamily="34" charset="0"/>
                        </a:rPr>
                        <a:t>78%</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2188541013"/>
                  </a:ext>
                </a:extLst>
              </a:tr>
              <a:tr h="296292">
                <a:tc>
                  <a:txBody>
                    <a:bodyPr/>
                    <a:lstStyle/>
                    <a:p>
                      <a:pPr algn="ctr" fontAlgn="b"/>
                      <a:r>
                        <a:rPr lang="en-US" sz="1800" b="1" u="none" strike="noStrike">
                          <a:effectLst/>
                          <a:latin typeface="Arial Narrow" panose="020B0606020202030204" pitchFamily="34" charset="0"/>
                        </a:rPr>
                        <a:t>Lubero</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chemeClr val="tx1"/>
                          </a:solidFill>
                          <a:effectLst/>
                          <a:latin typeface="Arial Narrow" panose="020B0606020202030204" pitchFamily="34" charset="0"/>
                        </a:rPr>
                        <a:t>89%</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78%</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3481472285"/>
                  </a:ext>
                </a:extLst>
              </a:tr>
              <a:tr h="296292">
                <a:tc>
                  <a:txBody>
                    <a:bodyPr/>
                    <a:lstStyle/>
                    <a:p>
                      <a:pPr algn="ctr" fontAlgn="b"/>
                      <a:r>
                        <a:rPr lang="en-US" sz="1800" b="1" u="none" strike="noStrike">
                          <a:effectLst/>
                          <a:latin typeface="Arial Narrow" panose="020B0606020202030204" pitchFamily="34" charset="0"/>
                        </a:rPr>
                        <a:t>Masisi</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chemeClr val="tx1"/>
                          </a:solidFill>
                          <a:effectLst/>
                          <a:latin typeface="Arial Narrow" panose="020B0606020202030204" pitchFamily="34" charset="0"/>
                        </a:rPr>
                        <a:t>83%</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67%</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2357269882"/>
                  </a:ext>
                </a:extLst>
              </a:tr>
              <a:tr h="296292">
                <a:tc>
                  <a:txBody>
                    <a:bodyPr/>
                    <a:lstStyle/>
                    <a:p>
                      <a:pPr algn="ctr" fontAlgn="b"/>
                      <a:r>
                        <a:rPr lang="en-US" sz="1800" b="1" u="none" strike="noStrike">
                          <a:effectLst/>
                          <a:latin typeface="Arial Narrow" panose="020B0606020202030204" pitchFamily="34" charset="0"/>
                        </a:rPr>
                        <a:t>Mweso</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chemeClr val="tx1"/>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91%</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9%</a:t>
                      </a:r>
                    </a:p>
                  </a:txBody>
                  <a:tcPr marL="7620" marR="7620" marT="7620" marB="0" anchor="ctr">
                    <a:solidFill>
                      <a:srgbClr val="EE5859">
                        <a:alpha val="20000"/>
                      </a:srgbClr>
                    </a:solidFill>
                  </a:tcPr>
                </a:tc>
                <a:extLst>
                  <a:ext uri="{0D108BD9-81ED-4DB2-BD59-A6C34878D82A}">
                    <a16:rowId xmlns:a16="http://schemas.microsoft.com/office/drawing/2014/main" val="3178186073"/>
                  </a:ext>
                </a:extLst>
              </a:tr>
              <a:tr h="296292">
                <a:tc>
                  <a:txBody>
                    <a:bodyPr/>
                    <a:lstStyle/>
                    <a:p>
                      <a:pPr algn="ctr" fontAlgn="b"/>
                      <a:r>
                        <a:rPr lang="en-US" sz="1800" b="1" u="none" strike="noStrike">
                          <a:effectLst/>
                          <a:latin typeface="Arial Narrow" panose="020B0606020202030204" pitchFamily="34" charset="0"/>
                        </a:rPr>
                        <a:t>Pinga</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chemeClr val="tx1"/>
                          </a:solidFill>
                          <a:effectLst/>
                          <a:latin typeface="Arial Narrow" panose="020B0606020202030204" pitchFamily="34" charset="0"/>
                        </a:rPr>
                        <a:t>94%</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1571542218"/>
                  </a:ext>
                </a:extLst>
              </a:tr>
              <a:tr h="296292">
                <a:tc>
                  <a:txBody>
                    <a:bodyPr/>
                    <a:lstStyle/>
                    <a:p>
                      <a:pPr algn="ctr" fontAlgn="b"/>
                      <a:r>
                        <a:rPr lang="en-US" sz="1800" b="1" u="none" strike="noStrike">
                          <a:effectLst/>
                          <a:latin typeface="Arial Narrow" panose="020B0606020202030204" pitchFamily="34" charset="0"/>
                        </a:rPr>
                        <a:t>Rutshuru</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chemeClr val="tx1"/>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92%</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2786548382"/>
                  </a:ext>
                </a:extLst>
              </a:tr>
              <a:tr h="296292">
                <a:tc>
                  <a:txBody>
                    <a:bodyPr/>
                    <a:lstStyle/>
                    <a:p>
                      <a:pPr algn="ctr" fontAlgn="b"/>
                      <a:r>
                        <a:rPr lang="en-US" sz="1800" b="1" u="none" strike="noStrike">
                          <a:effectLst/>
                          <a:latin typeface="Arial Narrow" panose="020B0606020202030204" pitchFamily="34" charset="0"/>
                        </a:rPr>
                        <a:t>Rwanguba</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chemeClr val="tx1"/>
                          </a:solidFill>
                          <a:effectLst/>
                          <a:latin typeface="Arial Narrow" panose="020B0606020202030204" pitchFamily="34" charset="0"/>
                        </a:rPr>
                        <a:t>86%</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100%</a:t>
                      </a:r>
                    </a:p>
                  </a:txBody>
                  <a:tcPr marL="7620" marR="7620" marT="7620" marB="0" anchor="ctr">
                    <a:solidFill>
                      <a:srgbClr val="EE5859">
                        <a:alpha val="20000"/>
                      </a:srgbClr>
                    </a:solidFill>
                  </a:tcPr>
                </a:tc>
                <a:tc>
                  <a:txBody>
                    <a:bodyPr/>
                    <a:lstStyle/>
                    <a:p>
                      <a:pPr algn="ctr" fontAlgn="b"/>
                      <a:r>
                        <a:rPr lang="en-US" sz="1800" b="1" i="0" u="none" strike="noStrike" dirty="0">
                          <a:solidFill>
                            <a:srgbClr val="000000"/>
                          </a:solidFill>
                          <a:effectLst/>
                          <a:latin typeface="Arial Narrow" panose="020B0606020202030204" pitchFamily="34" charset="0"/>
                        </a:rPr>
                        <a:t>0%</a:t>
                      </a:r>
                    </a:p>
                  </a:txBody>
                  <a:tcPr marL="7620" marR="7620" marT="7620" marB="0" anchor="ctr">
                    <a:solidFill>
                      <a:srgbClr val="EE5859">
                        <a:alpha val="20000"/>
                      </a:srgbClr>
                    </a:solidFill>
                  </a:tcPr>
                </a:tc>
                <a:extLst>
                  <a:ext uri="{0D108BD9-81ED-4DB2-BD59-A6C34878D82A}">
                    <a16:rowId xmlns:a16="http://schemas.microsoft.com/office/drawing/2014/main" val="3057487140"/>
                  </a:ext>
                </a:extLst>
              </a:tr>
              <a:tr h="296292">
                <a:tc>
                  <a:txBody>
                    <a:bodyPr/>
                    <a:lstStyle/>
                    <a:p>
                      <a:pPr algn="ctr" fontAlgn="b"/>
                      <a:r>
                        <a:rPr lang="en-US" sz="1800" b="1" u="none" strike="noStrike">
                          <a:effectLst/>
                          <a:latin typeface="Arial Narrow" panose="020B0606020202030204" pitchFamily="34" charset="0"/>
                        </a:rPr>
                        <a:t>Nyunzu</a:t>
                      </a:r>
                      <a:endParaRPr lang="en-US" sz="1800" b="1" i="0" u="none" strike="noStrike">
                        <a:solidFill>
                          <a:srgbClr val="000000"/>
                        </a:solidFill>
                        <a:effectLst/>
                        <a:latin typeface="Arial Narrow" panose="020B0606020202030204" pitchFamily="34" charset="0"/>
                      </a:endParaRPr>
                    </a:p>
                  </a:txBody>
                  <a:tcPr marL="87027" marR="7252" marT="7252" marB="0" anchor="ctr">
                    <a:solidFill>
                      <a:srgbClr val="EE5859">
                        <a:alpha val="20000"/>
                      </a:srgbClr>
                    </a:solidFill>
                  </a:tcPr>
                </a:tc>
                <a:tc>
                  <a:txBody>
                    <a:bodyPr/>
                    <a:lstStyle/>
                    <a:p>
                      <a:pPr algn="ctr" fontAlgn="b"/>
                      <a:r>
                        <a:rPr lang="en-US" sz="1800" b="1" i="0" u="none" strike="noStrike">
                          <a:solidFill>
                            <a:schemeClr val="tx1"/>
                          </a:solidFill>
                          <a:effectLst/>
                          <a:latin typeface="Arial Narrow" panose="020B0606020202030204" pitchFamily="34" charset="0"/>
                        </a:rPr>
                        <a:t>92%</a:t>
                      </a:r>
                    </a:p>
                  </a:txBody>
                  <a:tcPr marL="7620" marR="7620" marT="7620" marB="0" anchor="ctr">
                    <a:solidFill>
                      <a:srgbClr val="EE5859">
                        <a:alpha val="20000"/>
                      </a:srgbClr>
                    </a:solidFill>
                  </a:tcPr>
                </a:tc>
                <a:tc>
                  <a:txBody>
                    <a:bodyPr/>
                    <a:lstStyle/>
                    <a:p>
                      <a:pPr algn="ctr" fontAlgn="b"/>
                      <a:r>
                        <a:rPr lang="en-US" sz="1800" b="1" i="0" u="none" strike="noStrike">
                          <a:solidFill>
                            <a:srgbClr val="000000"/>
                          </a:solidFill>
                          <a:effectLst/>
                          <a:latin typeface="Arial Narrow" panose="020B0606020202030204" pitchFamily="34" charset="0"/>
                        </a:rPr>
                        <a:t>77%</a:t>
                      </a:r>
                    </a:p>
                  </a:txBody>
                  <a:tcPr marL="7620" marR="7620" marT="7620" marB="0" anchor="ctr">
                    <a:solidFill>
                      <a:srgbClr val="EE5859">
                        <a:alpha val="20000"/>
                      </a:srgbClr>
                    </a:solidFill>
                  </a:tcPr>
                </a:tc>
                <a:tc>
                  <a:txBody>
                    <a:bodyPr/>
                    <a:lstStyle/>
                    <a:p>
                      <a:pPr algn="ctr" fontAlgn="b"/>
                      <a:r>
                        <a:rPr lang="en-US" sz="1800" b="1" i="0" u="none" strike="noStrike" dirty="0" smtClean="0">
                          <a:solidFill>
                            <a:srgbClr val="000000"/>
                          </a:solidFill>
                          <a:effectLst/>
                          <a:latin typeface="Arial Narrow" panose="020B0606020202030204" pitchFamily="34" charset="0"/>
                        </a:rPr>
                        <a:t>0%</a:t>
                      </a:r>
                      <a:endParaRPr lang="en-US" sz="18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3484690748"/>
                  </a:ext>
                </a:extLst>
              </a:tr>
              <a:tr h="296292">
                <a:tc>
                  <a:txBody>
                    <a:bodyPr/>
                    <a:lstStyle/>
                    <a:p>
                      <a:pPr algn="ctr" fontAlgn="b"/>
                      <a:r>
                        <a:rPr lang="en-US" sz="1800" b="1" u="none" strike="noStrike" dirty="0">
                          <a:solidFill>
                            <a:schemeClr val="bg1"/>
                          </a:solidFill>
                          <a:effectLst/>
                          <a:latin typeface="Arial Narrow" panose="020B0606020202030204" pitchFamily="34" charset="0"/>
                        </a:rPr>
                        <a:t>Total Nord Kivu</a:t>
                      </a:r>
                      <a:endParaRPr lang="en-US" sz="1800" b="1" i="0" u="none" strike="noStrike" dirty="0">
                        <a:solidFill>
                          <a:schemeClr val="bg1"/>
                        </a:solidFill>
                        <a:effectLst/>
                        <a:latin typeface="Arial Narrow" panose="020B0606020202030204" pitchFamily="34" charset="0"/>
                      </a:endParaRPr>
                    </a:p>
                  </a:txBody>
                  <a:tcPr marL="87027" marR="7252" marT="7252" marB="0" anchor="ctr">
                    <a:solidFill>
                      <a:srgbClr val="EE5859"/>
                    </a:solidFill>
                  </a:tcPr>
                </a:tc>
                <a:tc>
                  <a:txBody>
                    <a:bodyPr/>
                    <a:lstStyle/>
                    <a:p>
                      <a:pPr algn="ctr" fontAlgn="b"/>
                      <a:r>
                        <a:rPr lang="en-US" sz="1800" b="1" i="0" u="none" strike="noStrike" dirty="0">
                          <a:solidFill>
                            <a:schemeClr val="bg1"/>
                          </a:solidFill>
                          <a:effectLst/>
                          <a:latin typeface="Arial Narrow" panose="020B0606020202030204" pitchFamily="34" charset="0"/>
                        </a:rPr>
                        <a:t>93%</a:t>
                      </a:r>
                    </a:p>
                  </a:txBody>
                  <a:tcPr marL="7620" marR="7620" marT="7620" marB="0" anchor="ctr">
                    <a:solidFill>
                      <a:srgbClr val="EE5859"/>
                    </a:solidFill>
                  </a:tcPr>
                </a:tc>
                <a:tc>
                  <a:txBody>
                    <a:bodyPr/>
                    <a:lstStyle/>
                    <a:p>
                      <a:pPr algn="ctr" fontAlgn="b"/>
                      <a:r>
                        <a:rPr lang="en-US" sz="1800" b="1" i="0" u="none" strike="noStrike" dirty="0">
                          <a:solidFill>
                            <a:schemeClr val="bg1"/>
                          </a:solidFill>
                          <a:effectLst/>
                          <a:latin typeface="Arial Narrow" panose="020B0606020202030204" pitchFamily="34" charset="0"/>
                        </a:rPr>
                        <a:t>80%</a:t>
                      </a:r>
                    </a:p>
                  </a:txBody>
                  <a:tcPr marL="7620" marR="7620" marT="7620" marB="0" anchor="ctr">
                    <a:solidFill>
                      <a:srgbClr val="EE5859"/>
                    </a:solidFill>
                  </a:tcPr>
                </a:tc>
                <a:tc>
                  <a:txBody>
                    <a:bodyPr/>
                    <a:lstStyle/>
                    <a:p>
                      <a:pPr algn="ctr" fontAlgn="b"/>
                      <a:r>
                        <a:rPr lang="en-US" sz="1800" b="1" u="none" strike="noStrike" dirty="0">
                          <a:solidFill>
                            <a:schemeClr val="bg1"/>
                          </a:solidFill>
                          <a:effectLst/>
                          <a:latin typeface="Arial Narrow" panose="020B0606020202030204" pitchFamily="34" charset="0"/>
                        </a:rPr>
                        <a:t>1</a:t>
                      </a:r>
                      <a:r>
                        <a:rPr lang="en-US" sz="1800" b="1" u="none" strike="noStrike" dirty="0" smtClean="0">
                          <a:solidFill>
                            <a:schemeClr val="bg1"/>
                          </a:solidFill>
                          <a:effectLst/>
                          <a:latin typeface="Arial Narrow" panose="020B0606020202030204" pitchFamily="34" charset="0"/>
                        </a:rPr>
                        <a:t>%</a:t>
                      </a:r>
                      <a:endParaRPr lang="en-US" sz="1800" b="1" i="0" u="none" strike="noStrike" dirty="0">
                        <a:solidFill>
                          <a:schemeClr val="bg1"/>
                        </a:solidFill>
                        <a:effectLst/>
                        <a:latin typeface="Arial Narrow" panose="020B0606020202030204" pitchFamily="34" charset="0"/>
                      </a:endParaRPr>
                    </a:p>
                  </a:txBody>
                  <a:tcPr marL="7252" marR="7252" marT="7252" marB="0" anchor="ctr">
                    <a:solidFill>
                      <a:srgbClr val="EE5859"/>
                    </a:solidFill>
                  </a:tcPr>
                </a:tc>
                <a:extLst>
                  <a:ext uri="{0D108BD9-81ED-4DB2-BD59-A6C34878D82A}">
                    <a16:rowId xmlns:a16="http://schemas.microsoft.com/office/drawing/2014/main" val="2448385636"/>
                  </a:ext>
                </a:extLst>
              </a:tr>
            </a:tbl>
          </a:graphicData>
        </a:graphic>
      </p:graphicFrame>
    </p:spTree>
    <p:extLst>
      <p:ext uri="{BB962C8B-B14F-4D97-AF65-F5344CB8AC3E}">
        <p14:creationId xmlns:p14="http://schemas.microsoft.com/office/powerpoint/2010/main" val="951607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a:t>Dynamiques de déplacement - PDI</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340" y="6289818"/>
            <a:ext cx="1807060" cy="53106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564518531"/>
              </p:ext>
            </p:extLst>
          </p:nvPr>
        </p:nvGraphicFramePr>
        <p:xfrm>
          <a:off x="268603" y="2597311"/>
          <a:ext cx="8671562" cy="364807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98119" y="1352550"/>
            <a:ext cx="8812531" cy="1200329"/>
          </a:xfrm>
          <a:prstGeom prst="rect">
            <a:avLst/>
          </a:prstGeom>
          <a:noFill/>
        </p:spPr>
        <p:txBody>
          <a:bodyPr wrap="square" rtlCol="0">
            <a:spAutoFit/>
          </a:bodyPr>
          <a:lstStyle/>
          <a:p>
            <a:r>
              <a:rPr lang="fr-FR" dirty="0" smtClean="0">
                <a:latin typeface="Arial Narrow" panose="020B0606020202030204" pitchFamily="34" charset="0"/>
              </a:rPr>
              <a:t>Dans respectivement 50% et 28% des localités enquêtées de </a:t>
            </a:r>
            <a:r>
              <a:rPr lang="fr-FR" dirty="0" err="1" smtClean="0">
                <a:latin typeface="Arial Narrow" panose="020B0606020202030204" pitchFamily="34" charset="0"/>
              </a:rPr>
              <a:t>Jiba</a:t>
            </a:r>
            <a:r>
              <a:rPr lang="fr-FR" dirty="0" smtClean="0">
                <a:latin typeface="Arial Narrow" panose="020B0606020202030204" pitchFamily="34" charset="0"/>
              </a:rPr>
              <a:t> et </a:t>
            </a:r>
            <a:r>
              <a:rPr lang="fr-FR" dirty="0" err="1" smtClean="0">
                <a:latin typeface="Arial Narrow" panose="020B0606020202030204" pitchFamily="34" charset="0"/>
              </a:rPr>
              <a:t>Komanda</a:t>
            </a:r>
            <a:r>
              <a:rPr lang="fr-FR" dirty="0" smtClean="0">
                <a:latin typeface="Arial Narrow" panose="020B0606020202030204" pitchFamily="34" charset="0"/>
              </a:rPr>
              <a:t>, les IC ont signalé que la majorité des ménages PDI étaient arrivés le mois précédent. Les IC de 80% des localités couvertes à Béni ont rapporté que la majorité des ménages PDI étaient arrivés dans les 6 derniers mois. A </a:t>
            </a:r>
            <a:r>
              <a:rPr lang="fr-FR" dirty="0" err="1" smtClean="0">
                <a:latin typeface="Arial Narrow" panose="020B0606020202030204" pitchFamily="34" charset="0"/>
              </a:rPr>
              <a:t>Tchomia</a:t>
            </a:r>
            <a:r>
              <a:rPr lang="fr-FR" dirty="0" smtClean="0">
                <a:latin typeface="Arial Narrow" panose="020B0606020202030204" pitchFamily="34" charset="0"/>
              </a:rPr>
              <a:t>, la majorité des ménages PDI sont arrivées dans 80% des localités couvertes dans les 3 derniers mois.</a:t>
            </a:r>
            <a:endParaRPr lang="fr-FR" dirty="0">
              <a:latin typeface="Arial Narrow" panose="020B0606020202030204" pitchFamily="34" charset="0"/>
            </a:endParaRPr>
          </a:p>
        </p:txBody>
      </p:sp>
    </p:spTree>
    <p:extLst>
      <p:ext uri="{BB962C8B-B14F-4D97-AF65-F5344CB8AC3E}">
        <p14:creationId xmlns:p14="http://schemas.microsoft.com/office/powerpoint/2010/main" val="1570164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05424" cy="724646"/>
          </a:xfrm>
        </p:spPr>
        <p:txBody>
          <a:bodyPr/>
          <a:lstStyle/>
          <a:p>
            <a:pPr algn="just">
              <a:lnSpc>
                <a:spcPct val="100000"/>
              </a:lnSpc>
            </a:pPr>
            <a:r>
              <a:rPr lang="fr-FR" sz="2800" dirty="0"/>
              <a:t>Estimation des IC du nombre de fois où la majorité des ménages </a:t>
            </a:r>
            <a:r>
              <a:rPr lang="fr-FR" sz="2800" dirty="0" smtClean="0"/>
              <a:t>PDI </a:t>
            </a:r>
            <a:r>
              <a:rPr lang="fr-FR" sz="2800" dirty="0"/>
              <a:t>ont effectué un déplacement secondaire, en % </a:t>
            </a:r>
            <a:r>
              <a:rPr lang="fr-FR" sz="2800" dirty="0" smtClean="0"/>
              <a:t>de localités, </a:t>
            </a:r>
            <a:r>
              <a:rPr lang="fr-FR" sz="2800" dirty="0"/>
              <a:t>par ZS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340" y="6292922"/>
            <a:ext cx="1807060" cy="531060"/>
          </a:xfrm>
          <a:prstGeom prst="rect">
            <a:avLst/>
          </a:prstGeom>
        </p:spPr>
      </p:pic>
      <p:sp>
        <p:nvSpPr>
          <p:cNvPr id="3" name="TextBox 2"/>
          <p:cNvSpPr txBox="1"/>
          <p:nvPr/>
        </p:nvSpPr>
        <p:spPr>
          <a:xfrm>
            <a:off x="177202" y="1284158"/>
            <a:ext cx="8867774" cy="1477328"/>
          </a:xfrm>
          <a:prstGeom prst="rect">
            <a:avLst/>
          </a:prstGeom>
          <a:noFill/>
        </p:spPr>
        <p:txBody>
          <a:bodyPr wrap="square" rtlCol="0">
            <a:spAutoFit/>
          </a:bodyPr>
          <a:lstStyle/>
          <a:p>
            <a:pPr algn="just"/>
            <a:r>
              <a:rPr lang="fr-FR" dirty="0">
                <a:latin typeface="Arial Narrow" panose="020B0606020202030204" pitchFamily="34" charset="0"/>
              </a:rPr>
              <a:t>S</a:t>
            </a:r>
            <a:r>
              <a:rPr lang="fr-FR" dirty="0" smtClean="0">
                <a:latin typeface="Arial Narrow" panose="020B0606020202030204" pitchFamily="34" charset="0"/>
              </a:rPr>
              <a:t>elon les IC de 20% des localités enquêtées dans les ZS de Béni et </a:t>
            </a:r>
            <a:r>
              <a:rPr lang="fr-FR" dirty="0" err="1" smtClean="0">
                <a:latin typeface="Arial Narrow" panose="020B0606020202030204" pitchFamily="34" charset="0"/>
              </a:rPr>
              <a:t>Masisi</a:t>
            </a:r>
            <a:r>
              <a:rPr lang="fr-FR" dirty="0" smtClean="0">
                <a:latin typeface="Arial Narrow" panose="020B0606020202030204" pitchFamily="34" charset="0"/>
              </a:rPr>
              <a:t>, la majorité des ménages PDI ont effectué plus de 3 déplacements secondaires sans rentrer chez eux. A </a:t>
            </a:r>
            <a:r>
              <a:rPr lang="fr-FR" dirty="0" err="1" smtClean="0">
                <a:latin typeface="Arial Narrow" panose="020B0606020202030204" pitchFamily="34" charset="0"/>
              </a:rPr>
              <a:t>Fataki</a:t>
            </a:r>
            <a:r>
              <a:rPr lang="fr-FR" dirty="0" smtClean="0">
                <a:latin typeface="Arial Narrow" panose="020B0606020202030204" pitchFamily="34" charset="0"/>
              </a:rPr>
              <a:t>, plus de 3 déplacements secondaires des ménages PDI ont été rapporté par les IC dans 23% des localités. Dans 20 des 21 ZS couvertes, les IC de la majorité des localités ont signalé au moins 1 déplacement secondaire des ménages PDI.</a:t>
            </a:r>
            <a:endParaRPr lang="fr-FR" dirty="0">
              <a:latin typeface="Arial Narrow" panose="020B0606020202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056567961"/>
              </p:ext>
            </p:extLst>
          </p:nvPr>
        </p:nvGraphicFramePr>
        <p:xfrm>
          <a:off x="209551" y="2638425"/>
          <a:ext cx="8782049" cy="34613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4387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05424" cy="724646"/>
          </a:xfrm>
        </p:spPr>
        <p:txBody>
          <a:bodyPr/>
          <a:lstStyle/>
          <a:p>
            <a:pPr algn="just">
              <a:lnSpc>
                <a:spcPct val="100000"/>
              </a:lnSpc>
            </a:pPr>
            <a:r>
              <a:rPr lang="fr-FR" sz="4400" dirty="0"/>
              <a:t>Dynamiques de retour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915" y="6292922"/>
            <a:ext cx="1807060" cy="53106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350264856"/>
              </p:ext>
            </p:extLst>
          </p:nvPr>
        </p:nvGraphicFramePr>
        <p:xfrm>
          <a:off x="190500" y="2638425"/>
          <a:ext cx="8801100" cy="351663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23825" y="1352550"/>
            <a:ext cx="9020175" cy="1200329"/>
          </a:xfrm>
          <a:prstGeom prst="rect">
            <a:avLst/>
          </a:prstGeom>
          <a:noFill/>
        </p:spPr>
        <p:txBody>
          <a:bodyPr wrap="square" rtlCol="0">
            <a:spAutoFit/>
          </a:bodyPr>
          <a:lstStyle/>
          <a:p>
            <a:pPr algn="just"/>
            <a:r>
              <a:rPr lang="fr-FR" dirty="0" smtClean="0">
                <a:latin typeface="Arial Narrow" panose="020B0606020202030204" pitchFamily="34" charset="0"/>
              </a:rPr>
              <a:t>A Béni, dans l’unique localité enquêtée ou l’IC a mentionné la présence de retournés, la majorité des ménages retournés seraient revenus dans les 3 derniers mois. Dans respectivement 23%, 27% et 29% des localités enquêtées de </a:t>
            </a:r>
            <a:r>
              <a:rPr lang="fr-FR" dirty="0" err="1" smtClean="0">
                <a:latin typeface="Arial Narrow" panose="020B0606020202030204" pitchFamily="34" charset="0"/>
              </a:rPr>
              <a:t>Jiba</a:t>
            </a:r>
            <a:r>
              <a:rPr lang="fr-FR" dirty="0" smtClean="0">
                <a:latin typeface="Arial Narrow" panose="020B0606020202030204" pitchFamily="34" charset="0"/>
              </a:rPr>
              <a:t>, Bunia et </a:t>
            </a:r>
            <a:r>
              <a:rPr lang="fr-FR" dirty="0" err="1" smtClean="0">
                <a:latin typeface="Arial Narrow" panose="020B0606020202030204" pitchFamily="34" charset="0"/>
              </a:rPr>
              <a:t>Mambasa</a:t>
            </a:r>
            <a:r>
              <a:rPr lang="fr-FR" dirty="0" smtClean="0">
                <a:latin typeface="Arial Narrow" panose="020B0606020202030204" pitchFamily="34" charset="0"/>
              </a:rPr>
              <a:t>, les IC ont rapporté que la majorité des ménages retournés étaient revenus le mois précédent. </a:t>
            </a:r>
            <a:endParaRPr lang="fr-FR" dirty="0">
              <a:latin typeface="Arial Narrow" panose="020B0606020202030204" pitchFamily="34" charset="0"/>
            </a:endParaRPr>
          </a:p>
        </p:txBody>
      </p:sp>
    </p:spTree>
    <p:extLst>
      <p:ext uri="{BB962C8B-B14F-4D97-AF65-F5344CB8AC3E}">
        <p14:creationId xmlns:p14="http://schemas.microsoft.com/office/powerpoint/2010/main" val="1171070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943"/>
            <a:ext cx="3149527" cy="1208401"/>
          </a:xfrm>
        </p:spPr>
        <p:txBody>
          <a:bodyPr/>
          <a:lstStyle/>
          <a:p>
            <a:r>
              <a:rPr lang="en-US" noProof="0" dirty="0" smtClean="0"/>
              <a:t>02.2</a:t>
            </a:r>
            <a:endParaRPr lang="en-US" noProof="0" dirty="0"/>
          </a:p>
        </p:txBody>
      </p:sp>
      <p:sp>
        <p:nvSpPr>
          <p:cNvPr id="3" name="Subtitle 2"/>
          <p:cNvSpPr>
            <a:spLocks noGrp="1"/>
          </p:cNvSpPr>
          <p:nvPr>
            <p:ph type="subTitle" idx="1"/>
          </p:nvPr>
        </p:nvSpPr>
        <p:spPr>
          <a:xfrm>
            <a:off x="4439824" y="2168601"/>
            <a:ext cx="3980276" cy="1743959"/>
          </a:xfrm>
        </p:spPr>
        <p:txBody>
          <a:bodyPr/>
          <a:lstStyle/>
          <a:p>
            <a:r>
              <a:rPr lang="en-US" dirty="0" err="1" smtClean="0"/>
              <a:t>Abris</a:t>
            </a:r>
            <a:endParaRPr lang="en-US" noProof="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190" y="6292922"/>
            <a:ext cx="1807060" cy="531060"/>
          </a:xfrm>
          <a:prstGeom prst="rect">
            <a:avLst/>
          </a:prstGeom>
        </p:spPr>
      </p:pic>
    </p:spTree>
    <p:extLst>
      <p:ext uri="{BB962C8B-B14F-4D97-AF65-F5344CB8AC3E}">
        <p14:creationId xmlns:p14="http://schemas.microsoft.com/office/powerpoint/2010/main" val="3636699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a:t>Carte du nombre estimé d’abris endommagés, par ZS (selon l’observation directe des énumérateurs dans les localités évaluées)</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865" y="6292922"/>
            <a:ext cx="1807060" cy="531060"/>
          </a:xfrm>
          <a:prstGeom prst="rect">
            <a:avLst/>
          </a:prstGeom>
        </p:spPr>
      </p:pic>
      <p:sp>
        <p:nvSpPr>
          <p:cNvPr id="7" name="TextBox 6"/>
          <p:cNvSpPr txBox="1"/>
          <p:nvPr/>
        </p:nvSpPr>
        <p:spPr>
          <a:xfrm>
            <a:off x="0" y="1236107"/>
            <a:ext cx="87344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Estimation du total d’abris endommagés : </a:t>
            </a:r>
            <a:r>
              <a:rPr kumimoji="0" lang="fr-FR" sz="1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35 927</a:t>
            </a:r>
            <a:endParaRPr kumimoji="0" lang="fr-FR"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1605439"/>
            <a:ext cx="4572000" cy="4687483"/>
          </a:xfrm>
          <a:prstGeom prst="rect">
            <a:avLst/>
          </a:prstGeom>
        </p:spPr>
      </p:pic>
      <p:graphicFrame>
        <p:nvGraphicFramePr>
          <p:cNvPr id="9" name="Chart 8"/>
          <p:cNvGraphicFramePr>
            <a:graphicFrameLocks/>
          </p:cNvGraphicFramePr>
          <p:nvPr>
            <p:extLst/>
          </p:nvPr>
        </p:nvGraphicFramePr>
        <p:xfrm>
          <a:off x="4762500" y="1274208"/>
          <a:ext cx="4381500" cy="50187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01390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a:t>Carte du nombre estimé d’abris détruits, par ZS (selon l’observation directe des énumérateurs dans les localités évaluées)</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865" y="6292922"/>
            <a:ext cx="1807060" cy="531060"/>
          </a:xfrm>
          <a:prstGeom prst="rect">
            <a:avLst/>
          </a:prstGeom>
        </p:spPr>
      </p:pic>
      <p:sp>
        <p:nvSpPr>
          <p:cNvPr id="7" name="TextBox 6"/>
          <p:cNvSpPr txBox="1"/>
          <p:nvPr/>
        </p:nvSpPr>
        <p:spPr>
          <a:xfrm>
            <a:off x="0" y="1259844"/>
            <a:ext cx="5591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Estimation du total d’abris détruits : </a:t>
            </a:r>
            <a:r>
              <a:rPr kumimoji="0" lang="fr-FR" sz="1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51 836</a:t>
            </a:r>
            <a:endParaRPr kumimoji="0" lang="fr-FR"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67" y="1643538"/>
            <a:ext cx="4526280" cy="4649383"/>
          </a:xfrm>
          <a:prstGeom prst="rect">
            <a:avLst/>
          </a:prstGeom>
        </p:spPr>
      </p:pic>
      <p:graphicFrame>
        <p:nvGraphicFramePr>
          <p:cNvPr id="11" name="Chart 10"/>
          <p:cNvGraphicFramePr>
            <a:graphicFrameLocks/>
          </p:cNvGraphicFramePr>
          <p:nvPr>
            <p:extLst/>
          </p:nvPr>
        </p:nvGraphicFramePr>
        <p:xfrm>
          <a:off x="4698413" y="1274206"/>
          <a:ext cx="4445587" cy="5018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39319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nSpc>
                <a:spcPct val="100000"/>
              </a:lnSpc>
            </a:pPr>
            <a:r>
              <a:rPr lang="fr-FR" sz="3200" dirty="0" smtClean="0"/>
              <a:t>% localités par principal </a:t>
            </a:r>
            <a:r>
              <a:rPr lang="fr-FR" sz="3200" dirty="0"/>
              <a:t>type d’abris des </a:t>
            </a:r>
            <a:r>
              <a:rPr lang="fr-FR" sz="3200" dirty="0" smtClean="0"/>
              <a:t>PDI, désagrégé par type de localités, en Ituri</a:t>
            </a:r>
            <a:endParaRPr lang="en-US" sz="32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865" y="6292922"/>
            <a:ext cx="1807060" cy="5310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97592651"/>
              </p:ext>
            </p:extLst>
          </p:nvPr>
        </p:nvGraphicFramePr>
        <p:xfrm>
          <a:off x="95251" y="2326126"/>
          <a:ext cx="8848724" cy="3898972"/>
        </p:xfrm>
        <a:graphic>
          <a:graphicData uri="http://schemas.openxmlformats.org/drawingml/2006/table">
            <a:tbl>
              <a:tblPr>
                <a:tableStyleId>{5C22544A-7EE6-4342-B048-85BDC9FD1C3A}</a:tableStyleId>
              </a:tblPr>
              <a:tblGrid>
                <a:gridCol w="6296024">
                  <a:extLst>
                    <a:ext uri="{9D8B030D-6E8A-4147-A177-3AD203B41FA5}">
                      <a16:colId xmlns:a16="http://schemas.microsoft.com/office/drawing/2014/main" val="606491842"/>
                    </a:ext>
                  </a:extLst>
                </a:gridCol>
                <a:gridCol w="838200">
                  <a:extLst>
                    <a:ext uri="{9D8B030D-6E8A-4147-A177-3AD203B41FA5}">
                      <a16:colId xmlns:a16="http://schemas.microsoft.com/office/drawing/2014/main" val="3869245490"/>
                    </a:ext>
                  </a:extLst>
                </a:gridCol>
                <a:gridCol w="895350">
                  <a:extLst>
                    <a:ext uri="{9D8B030D-6E8A-4147-A177-3AD203B41FA5}">
                      <a16:colId xmlns:a16="http://schemas.microsoft.com/office/drawing/2014/main" val="3573935590"/>
                    </a:ext>
                  </a:extLst>
                </a:gridCol>
                <a:gridCol w="819150">
                  <a:extLst>
                    <a:ext uri="{9D8B030D-6E8A-4147-A177-3AD203B41FA5}">
                      <a16:colId xmlns:a16="http://schemas.microsoft.com/office/drawing/2014/main" val="1833636238"/>
                    </a:ext>
                  </a:extLst>
                </a:gridCol>
              </a:tblGrid>
              <a:tr h="220117">
                <a:tc>
                  <a:txBody>
                    <a:bodyPr/>
                    <a:lstStyle/>
                    <a:p>
                      <a:pPr algn="ctr" fontAlgn="b"/>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err="1">
                          <a:effectLst/>
                          <a:latin typeface="Arial Narrow" panose="020B0606020202030204" pitchFamily="34" charset="0"/>
                        </a:rPr>
                        <a:t>Cité</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a:effectLst/>
                          <a:latin typeface="Arial Narrow" panose="020B0606020202030204" pitchFamily="34" charset="0"/>
                        </a:rPr>
                        <a:t>Quartier</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a:effectLst/>
                          <a:latin typeface="Arial Narrow" panose="020B0606020202030204" pitchFamily="34" charset="0"/>
                        </a:rPr>
                        <a:t>Village</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extLst>
                  <a:ext uri="{0D108BD9-81ED-4DB2-BD59-A6C34878D82A}">
                    <a16:rowId xmlns:a16="http://schemas.microsoft.com/office/drawing/2014/main" val="3645056723"/>
                  </a:ext>
                </a:extLst>
              </a:tr>
              <a:tr h="220117">
                <a:tc>
                  <a:txBody>
                    <a:bodyPr/>
                    <a:lstStyle/>
                    <a:p>
                      <a:pPr algn="ctr" fontAlgn="b"/>
                      <a:r>
                        <a:rPr lang="en-US" sz="1400" b="1" u="none" strike="noStrike" dirty="0">
                          <a:effectLst/>
                          <a:latin typeface="Arial Narrow" panose="020B0606020202030204" pitchFamily="34" charset="0"/>
                        </a:rPr>
                        <a:t>Centre </a:t>
                      </a:r>
                      <a:r>
                        <a:rPr lang="en-US" sz="1400" b="1" u="none" strike="noStrike" dirty="0" err="1">
                          <a:effectLst/>
                          <a:latin typeface="Arial Narrow" panose="020B0606020202030204" pitchFamily="34" charset="0"/>
                        </a:rPr>
                        <a:t>collectif</a:t>
                      </a:r>
                      <a:endParaRPr lang="en-US"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1%</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3762566607"/>
                  </a:ext>
                </a:extLst>
              </a:tr>
              <a:tr h="220117">
                <a:tc>
                  <a:txBody>
                    <a:bodyPr/>
                    <a:lstStyle/>
                    <a:p>
                      <a:pPr algn="ctr" fontAlgn="b"/>
                      <a:r>
                        <a:rPr lang="fr-FR" sz="1400" b="1" u="none" strike="noStrike" dirty="0" smtClean="0">
                          <a:effectLst/>
                          <a:latin typeface="Arial Narrow" panose="020B0606020202030204" pitchFamily="34" charset="0"/>
                        </a:rPr>
                        <a:t>Abri de fortune construit sur la parcelle d'une famille d'accueil gratuitement</a:t>
                      </a: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8%</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9%</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4141810621"/>
                  </a:ext>
                </a:extLst>
              </a:tr>
              <a:tr h="406303">
                <a:tc>
                  <a:txBody>
                    <a:bodyPr/>
                    <a:lstStyle/>
                    <a:p>
                      <a:pPr algn="ctr" fontAlgn="b"/>
                      <a:r>
                        <a:rPr lang="fr-FR" sz="1400" b="1" u="none" strike="noStrike" dirty="0" smtClean="0">
                          <a:effectLst/>
                          <a:latin typeface="Arial Narrow" panose="020B0606020202030204" pitchFamily="34" charset="0"/>
                        </a:rPr>
                        <a:t>Abri de fortune construit sur la parcelle d'une famille d'accueil contre paiement (loyer) ou services rendus (travail)</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8%</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1%</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761141640"/>
                  </a:ext>
                </a:extLst>
              </a:tr>
              <a:tr h="220117">
                <a:tc>
                  <a:txBody>
                    <a:bodyPr/>
                    <a:lstStyle/>
                    <a:p>
                      <a:pPr algn="ctr" fontAlgn="b"/>
                      <a:r>
                        <a:rPr lang="fr-FR" sz="1400" b="1" u="none" strike="noStrike" dirty="0" smtClean="0">
                          <a:effectLst/>
                          <a:latin typeface="Arial Narrow" panose="020B0606020202030204" pitchFamily="34" charset="0"/>
                        </a:rPr>
                        <a:t>Abris de fortune dans un site de déplacés situé près de, en périphérie ou dans d’une ville </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25%</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8%</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5%</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710853531"/>
                  </a:ext>
                </a:extLst>
              </a:tr>
              <a:tr h="220117">
                <a:tc>
                  <a:txBody>
                    <a:bodyPr/>
                    <a:lstStyle/>
                    <a:p>
                      <a:pPr algn="ctr" fontAlgn="b"/>
                      <a:r>
                        <a:rPr lang="fr-FR" sz="1400" b="1" u="none" strike="noStrike" dirty="0">
                          <a:effectLst/>
                          <a:latin typeface="Arial Narrow" panose="020B0606020202030204" pitchFamily="34" charset="0"/>
                        </a:rPr>
                        <a:t>Abris de fortune dans site isolé</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8%</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3%</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916391487"/>
                  </a:ext>
                </a:extLst>
              </a:tr>
              <a:tr h="220117">
                <a:tc>
                  <a:txBody>
                    <a:bodyPr/>
                    <a:lstStyle/>
                    <a:p>
                      <a:pPr algn="ctr" fontAlgn="b"/>
                      <a:r>
                        <a:rPr lang="en-US" sz="1400" b="1" u="none" strike="noStrike" dirty="0" err="1">
                          <a:effectLst/>
                          <a:latin typeface="Arial Narrow" panose="020B0606020202030204" pitchFamily="34" charset="0"/>
                        </a:rPr>
                        <a:t>Autre</a:t>
                      </a:r>
                      <a:endParaRPr lang="en-US"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2%</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858357137"/>
                  </a:ext>
                </a:extLst>
              </a:tr>
              <a:tr h="421890">
                <a:tc>
                  <a:txBody>
                    <a:bodyPr/>
                    <a:lstStyle/>
                    <a:p>
                      <a:pPr algn="ctr" fontAlgn="b"/>
                      <a:r>
                        <a:rPr lang="fr-FR" sz="1400" b="1" u="none" strike="noStrike" dirty="0">
                          <a:effectLst/>
                          <a:latin typeface="Arial Narrow" panose="020B0606020202030204" pitchFamily="34" charset="0"/>
                        </a:rPr>
                        <a:t>Maison empruntée gratuitement (accord propriétaire)</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3%</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1031452779"/>
                  </a:ext>
                </a:extLst>
              </a:tr>
              <a:tr h="220117">
                <a:tc>
                  <a:txBody>
                    <a:bodyPr/>
                    <a:lstStyle/>
                    <a:p>
                      <a:pPr algn="ctr" fontAlgn="b"/>
                      <a:r>
                        <a:rPr lang="en-US" sz="1400" b="1" u="none" strike="noStrike" dirty="0" err="1">
                          <a:effectLst/>
                          <a:latin typeface="Arial Narrow" panose="020B0606020202030204" pitchFamily="34" charset="0"/>
                        </a:rPr>
                        <a:t>Maison</a:t>
                      </a:r>
                      <a:r>
                        <a:rPr lang="en-US" sz="1400" b="1" u="none" strike="noStrike" dirty="0">
                          <a:effectLst/>
                          <a:latin typeface="Arial Narrow" panose="020B0606020202030204" pitchFamily="34" charset="0"/>
                        </a:rPr>
                        <a:t> </a:t>
                      </a:r>
                      <a:r>
                        <a:rPr lang="en-US" sz="1400" b="1" u="none" strike="noStrike" dirty="0" err="1">
                          <a:effectLst/>
                          <a:latin typeface="Arial Narrow" panose="020B0606020202030204" pitchFamily="34" charset="0"/>
                        </a:rPr>
                        <a:t>individuelle</a:t>
                      </a:r>
                      <a:r>
                        <a:rPr lang="en-US" sz="1400" b="1" u="none" strike="noStrike" dirty="0">
                          <a:effectLst/>
                          <a:latin typeface="Arial Narrow" panose="020B0606020202030204" pitchFamily="34" charset="0"/>
                        </a:rPr>
                        <a:t> </a:t>
                      </a:r>
                      <a:r>
                        <a:rPr lang="en-US" sz="1400" b="1" u="none" strike="noStrike" dirty="0" err="1">
                          <a:effectLst/>
                          <a:latin typeface="Arial Narrow" panose="020B0606020202030204" pitchFamily="34" charset="0"/>
                        </a:rPr>
                        <a:t>louée</a:t>
                      </a:r>
                      <a:endParaRPr lang="en-US"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8%</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3%</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742699335"/>
                  </a:ext>
                </a:extLst>
              </a:tr>
              <a:tr h="421890">
                <a:tc>
                  <a:txBody>
                    <a:bodyPr/>
                    <a:lstStyle/>
                    <a:p>
                      <a:pPr algn="ctr" fontAlgn="b"/>
                      <a:r>
                        <a:rPr lang="fr-FR" sz="1400" b="1" u="none" strike="noStrike" dirty="0">
                          <a:effectLst/>
                          <a:latin typeface="Arial Narrow" panose="020B0606020202030204" pitchFamily="34" charset="0"/>
                        </a:rPr>
                        <a:t>Maison occupée (autorisation tierce personne)</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4189167241"/>
                  </a:ext>
                </a:extLst>
              </a:tr>
              <a:tr h="220117">
                <a:tc>
                  <a:txBody>
                    <a:bodyPr/>
                    <a:lstStyle/>
                    <a:p>
                      <a:pPr algn="ctr" fontAlgn="b"/>
                      <a:r>
                        <a:rPr lang="fr-FR" sz="1400" b="1" u="none" strike="noStrike" dirty="0">
                          <a:effectLst/>
                          <a:latin typeface="Arial Narrow" panose="020B0606020202030204" pitchFamily="34" charset="0"/>
                        </a:rPr>
                        <a:t>Partage d'une maison sans frais</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25%</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58%</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50%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3526533769"/>
                  </a:ext>
                </a:extLst>
              </a:tr>
              <a:tr h="421890">
                <a:tc>
                  <a:txBody>
                    <a:bodyPr/>
                    <a:lstStyle/>
                    <a:p>
                      <a:pPr algn="ctr" fontAlgn="b"/>
                      <a:r>
                        <a:rPr lang="fr-FR" sz="1400" b="1" u="none" strike="noStrike" dirty="0">
                          <a:effectLst/>
                          <a:latin typeface="Arial Narrow" panose="020B0606020202030204" pitchFamily="34" charset="0"/>
                        </a:rPr>
                        <a:t>Partage d'une maison contre loyer ou travail</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15%</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4156185292"/>
                  </a:ext>
                </a:extLst>
              </a:tr>
              <a:tr h="220117">
                <a:tc>
                  <a:txBody>
                    <a:bodyPr/>
                    <a:lstStyle/>
                    <a:p>
                      <a:pPr algn="ctr" fontAlgn="b"/>
                      <a:r>
                        <a:rPr lang="en-US" sz="1400" b="1" u="none" strike="noStrike">
                          <a:effectLst/>
                          <a:latin typeface="Arial Narrow" panose="020B0606020202030204" pitchFamily="34" charset="0"/>
                        </a:rPr>
                        <a:t>Pas d'abris</a:t>
                      </a:r>
                      <a:endParaRPr lang="en-US" sz="1400" b="1" i="0" u="none" strike="noStrike">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3934120749"/>
                  </a:ext>
                </a:extLst>
              </a:tr>
              <a:tr h="220117">
                <a:tc>
                  <a:txBody>
                    <a:bodyPr/>
                    <a:lstStyle/>
                    <a:p>
                      <a:pPr algn="ctr" fontAlgn="b"/>
                      <a:r>
                        <a:rPr lang="en-US" sz="1400" b="1" u="none" strike="noStrike">
                          <a:effectLst/>
                          <a:latin typeface="Arial Narrow" panose="020B0606020202030204" pitchFamily="34" charset="0"/>
                        </a:rPr>
                        <a:t>Maison propre</a:t>
                      </a:r>
                      <a:endParaRPr lang="en-US" sz="1400" b="1" i="0" u="none" strike="noStrike">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912308217"/>
                  </a:ext>
                </a:extLst>
              </a:tr>
            </a:tbl>
          </a:graphicData>
        </a:graphic>
      </p:graphicFrame>
      <p:sp>
        <p:nvSpPr>
          <p:cNvPr id="4" name="TextBox 3"/>
          <p:cNvSpPr txBox="1"/>
          <p:nvPr/>
        </p:nvSpPr>
        <p:spPr>
          <a:xfrm>
            <a:off x="95251" y="1248909"/>
            <a:ext cx="9048749" cy="1077218"/>
          </a:xfrm>
          <a:prstGeom prst="rect">
            <a:avLst/>
          </a:prstGeom>
          <a:noFill/>
        </p:spPr>
        <p:txBody>
          <a:bodyPr wrap="square" rtlCol="0">
            <a:spAutoFit/>
          </a:bodyPr>
          <a:lstStyle/>
          <a:p>
            <a:pPr algn="just"/>
            <a:r>
              <a:rPr lang="fr-FR" sz="1600" dirty="0" smtClean="0">
                <a:latin typeface="Arial Narrow" panose="020B0606020202030204" pitchFamily="34" charset="0"/>
              </a:rPr>
              <a:t>Dans 58% et 50% respectivement des quartiers et villages enquêtées, le partage d’une maisons sans frais est le principal type d’abris des PDI selon les IC. Dans 25% des cités couvertes, les IC ont rapporté que les PDI vivent principalement en partageant une maison gratuitement ou dans des abris de fortune dans des sites près ou dans une ville. </a:t>
            </a:r>
            <a:endParaRPr lang="fr-FR" sz="1600" dirty="0">
              <a:latin typeface="Arial Narrow" panose="020B0606020202030204" pitchFamily="34" charset="0"/>
            </a:endParaRPr>
          </a:p>
        </p:txBody>
      </p:sp>
    </p:spTree>
    <p:extLst>
      <p:ext uri="{BB962C8B-B14F-4D97-AF65-F5344CB8AC3E}">
        <p14:creationId xmlns:p14="http://schemas.microsoft.com/office/powerpoint/2010/main" val="1159606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nSpc>
                <a:spcPct val="100000"/>
              </a:lnSpc>
            </a:pPr>
            <a:r>
              <a:rPr lang="fr-FR" sz="3200" dirty="0" smtClean="0"/>
              <a:t>% localités par principal </a:t>
            </a:r>
            <a:r>
              <a:rPr lang="fr-FR" sz="3200" dirty="0"/>
              <a:t>type d’abris des </a:t>
            </a:r>
            <a:r>
              <a:rPr lang="fr-FR" sz="3200" dirty="0" smtClean="0"/>
              <a:t>PDI, désagrégé par type de localités, au Nord Kivu</a:t>
            </a:r>
            <a:endParaRPr lang="en-US" sz="32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340" y="6292922"/>
            <a:ext cx="1807060" cy="53106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45043924"/>
              </p:ext>
            </p:extLst>
          </p:nvPr>
        </p:nvGraphicFramePr>
        <p:xfrm>
          <a:off x="161926" y="2266951"/>
          <a:ext cx="8848724" cy="3952091"/>
        </p:xfrm>
        <a:graphic>
          <a:graphicData uri="http://schemas.openxmlformats.org/drawingml/2006/table">
            <a:tbl>
              <a:tblPr>
                <a:tableStyleId>{5C22544A-7EE6-4342-B048-85BDC9FD1C3A}</a:tableStyleId>
              </a:tblPr>
              <a:tblGrid>
                <a:gridCol w="6324599">
                  <a:extLst>
                    <a:ext uri="{9D8B030D-6E8A-4147-A177-3AD203B41FA5}">
                      <a16:colId xmlns:a16="http://schemas.microsoft.com/office/drawing/2014/main" val="1220353612"/>
                    </a:ext>
                  </a:extLst>
                </a:gridCol>
                <a:gridCol w="742950">
                  <a:extLst>
                    <a:ext uri="{9D8B030D-6E8A-4147-A177-3AD203B41FA5}">
                      <a16:colId xmlns:a16="http://schemas.microsoft.com/office/drawing/2014/main" val="431353428"/>
                    </a:ext>
                  </a:extLst>
                </a:gridCol>
                <a:gridCol w="971550">
                  <a:extLst>
                    <a:ext uri="{9D8B030D-6E8A-4147-A177-3AD203B41FA5}">
                      <a16:colId xmlns:a16="http://schemas.microsoft.com/office/drawing/2014/main" val="3367510347"/>
                    </a:ext>
                  </a:extLst>
                </a:gridCol>
                <a:gridCol w="809625">
                  <a:extLst>
                    <a:ext uri="{9D8B030D-6E8A-4147-A177-3AD203B41FA5}">
                      <a16:colId xmlns:a16="http://schemas.microsoft.com/office/drawing/2014/main" val="3863989582"/>
                    </a:ext>
                  </a:extLst>
                </a:gridCol>
              </a:tblGrid>
              <a:tr h="241655">
                <a:tc>
                  <a:txBody>
                    <a:bodyPr/>
                    <a:lstStyle/>
                    <a:p>
                      <a:pPr algn="ctr" fontAlgn="b"/>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err="1">
                          <a:effectLst/>
                          <a:latin typeface="Arial Narrow" panose="020B0606020202030204" pitchFamily="34" charset="0"/>
                        </a:rPr>
                        <a:t>Cité</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a:effectLst/>
                          <a:latin typeface="Arial Narrow" panose="020B0606020202030204" pitchFamily="34" charset="0"/>
                        </a:rPr>
                        <a:t>Quartier</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a:effectLst/>
                          <a:latin typeface="Arial Narrow" panose="020B0606020202030204" pitchFamily="34" charset="0"/>
                        </a:rPr>
                        <a:t>Village</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extLst>
                  <a:ext uri="{0D108BD9-81ED-4DB2-BD59-A6C34878D82A}">
                    <a16:rowId xmlns:a16="http://schemas.microsoft.com/office/drawing/2014/main" val="943056991"/>
                  </a:ext>
                </a:extLst>
              </a:tr>
              <a:tr h="241655">
                <a:tc>
                  <a:txBody>
                    <a:bodyPr/>
                    <a:lstStyle/>
                    <a:p>
                      <a:pPr algn="ctr" fontAlgn="b"/>
                      <a:r>
                        <a:rPr lang="en-US" sz="1400" b="1" u="none" strike="noStrike" dirty="0">
                          <a:effectLst/>
                          <a:latin typeface="Arial Narrow" panose="020B0606020202030204" pitchFamily="34" charset="0"/>
                        </a:rPr>
                        <a:t>Centre </a:t>
                      </a:r>
                      <a:r>
                        <a:rPr lang="en-US" sz="1400" b="1" u="none" strike="noStrike" dirty="0" err="1">
                          <a:effectLst/>
                          <a:latin typeface="Arial Narrow" panose="020B0606020202030204" pitchFamily="34" charset="0"/>
                        </a:rPr>
                        <a:t>collectif</a:t>
                      </a:r>
                      <a:endParaRPr lang="en-US"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6%</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313085058"/>
                  </a:ext>
                </a:extLst>
              </a:tr>
              <a:tr h="241655">
                <a:tc>
                  <a:txBody>
                    <a:bodyPr/>
                    <a:lstStyle/>
                    <a:p>
                      <a:pPr algn="ctr" fontAlgn="b"/>
                      <a:r>
                        <a:rPr lang="fr-FR" sz="1400" b="1" u="none" strike="noStrike" dirty="0" smtClean="0">
                          <a:effectLst/>
                          <a:latin typeface="Arial Narrow" panose="020B0606020202030204" pitchFamily="34" charset="0"/>
                        </a:rPr>
                        <a:t>Abri de fortune construit sur la parcelle d'une famille d'accueil gratuitement</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4%</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739079866"/>
                  </a:ext>
                </a:extLst>
              </a:tr>
              <a:tr h="477332">
                <a:tc>
                  <a:txBody>
                    <a:bodyPr/>
                    <a:lstStyle/>
                    <a:p>
                      <a:pPr algn="ctr" fontAlgn="b"/>
                      <a:r>
                        <a:rPr lang="fr-FR" sz="1400" b="1" u="none" strike="noStrike" dirty="0" smtClean="0">
                          <a:effectLst/>
                          <a:latin typeface="Arial Narrow" panose="020B0606020202030204" pitchFamily="34" charset="0"/>
                        </a:rPr>
                        <a:t>Abri de fortune construit sur la parcelle d'une famille d'accueil contre paiement (loyer) ou services rendus (travail)</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069039796"/>
                  </a:ext>
                </a:extLst>
              </a:tr>
              <a:tr h="241655">
                <a:tc>
                  <a:txBody>
                    <a:bodyPr/>
                    <a:lstStyle/>
                    <a:p>
                      <a:pPr algn="ctr" fontAlgn="b"/>
                      <a:r>
                        <a:rPr lang="fr-FR" sz="1400" b="1" u="none" strike="noStrike" dirty="0" smtClean="0">
                          <a:effectLst/>
                          <a:latin typeface="Arial Narrow" panose="020B0606020202030204" pitchFamily="34" charset="0"/>
                        </a:rPr>
                        <a:t>Abris de fortune dans un site de déplacés situé près de, en périphérie ou dans d’une ville </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5%</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459892021"/>
                  </a:ext>
                </a:extLst>
              </a:tr>
              <a:tr h="241655">
                <a:tc>
                  <a:txBody>
                    <a:bodyPr/>
                    <a:lstStyle/>
                    <a:p>
                      <a:pPr algn="ctr" fontAlgn="b"/>
                      <a:r>
                        <a:rPr lang="fr-FR" sz="1400" b="1" u="none" strike="noStrike" dirty="0">
                          <a:effectLst/>
                          <a:latin typeface="Arial Narrow" panose="020B0606020202030204" pitchFamily="34" charset="0"/>
                        </a:rPr>
                        <a:t>Abris de fortune dans site isolé</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1%</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010392267"/>
                  </a:ext>
                </a:extLst>
              </a:tr>
              <a:tr h="433288">
                <a:tc>
                  <a:txBody>
                    <a:bodyPr/>
                    <a:lstStyle/>
                    <a:p>
                      <a:pPr algn="ctr" fontAlgn="b"/>
                      <a:r>
                        <a:rPr lang="fr-FR" sz="1400" b="1" u="none" strike="noStrike" dirty="0">
                          <a:effectLst/>
                          <a:latin typeface="Arial Narrow" panose="020B0606020202030204" pitchFamily="34" charset="0"/>
                        </a:rPr>
                        <a:t>Maison empruntée gratuitement (accord propriétaire)</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8%</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15%</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17822754"/>
                  </a:ext>
                </a:extLst>
              </a:tr>
              <a:tr h="241655">
                <a:tc>
                  <a:txBody>
                    <a:bodyPr/>
                    <a:lstStyle/>
                    <a:p>
                      <a:pPr algn="ctr" fontAlgn="b"/>
                      <a:r>
                        <a:rPr lang="en-US" sz="1400" b="1" u="none" strike="noStrike" dirty="0" err="1">
                          <a:effectLst/>
                          <a:latin typeface="Arial Narrow" panose="020B0606020202030204" pitchFamily="34" charset="0"/>
                        </a:rPr>
                        <a:t>Maison</a:t>
                      </a:r>
                      <a:r>
                        <a:rPr lang="en-US" sz="1400" b="1" u="none" strike="noStrike" dirty="0">
                          <a:effectLst/>
                          <a:latin typeface="Arial Narrow" panose="020B0606020202030204" pitchFamily="34" charset="0"/>
                        </a:rPr>
                        <a:t> </a:t>
                      </a:r>
                      <a:r>
                        <a:rPr lang="en-US" sz="1400" b="1" u="none" strike="noStrike" dirty="0" err="1">
                          <a:effectLst/>
                          <a:latin typeface="Arial Narrow" panose="020B0606020202030204" pitchFamily="34" charset="0"/>
                        </a:rPr>
                        <a:t>individuelle</a:t>
                      </a:r>
                      <a:r>
                        <a:rPr lang="en-US" sz="1400" b="1" u="none" strike="noStrike" dirty="0">
                          <a:effectLst/>
                          <a:latin typeface="Arial Narrow" panose="020B0606020202030204" pitchFamily="34" charset="0"/>
                        </a:rPr>
                        <a:t> </a:t>
                      </a:r>
                      <a:r>
                        <a:rPr lang="en-US" sz="1400" b="1" u="none" strike="noStrike" dirty="0" err="1">
                          <a:effectLst/>
                          <a:latin typeface="Arial Narrow" panose="020B0606020202030204" pitchFamily="34" charset="0"/>
                        </a:rPr>
                        <a:t>louée</a:t>
                      </a:r>
                      <a:endParaRPr lang="en-US"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15%</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14%</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4%</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471668280"/>
                  </a:ext>
                </a:extLst>
              </a:tr>
              <a:tr h="433288">
                <a:tc>
                  <a:txBody>
                    <a:bodyPr/>
                    <a:lstStyle/>
                    <a:p>
                      <a:pPr algn="ctr" fontAlgn="b"/>
                      <a:r>
                        <a:rPr lang="fr-FR" sz="1400" b="1" u="none" strike="noStrike" dirty="0">
                          <a:effectLst/>
                          <a:latin typeface="Arial Narrow" panose="020B0606020202030204" pitchFamily="34" charset="0"/>
                        </a:rPr>
                        <a:t>Maison occupée (autorisation tierce personne)</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8%</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3690462129"/>
                  </a:ext>
                </a:extLst>
              </a:tr>
              <a:tr h="241655">
                <a:tc>
                  <a:txBody>
                    <a:bodyPr/>
                    <a:lstStyle/>
                    <a:p>
                      <a:pPr algn="ctr" fontAlgn="b"/>
                      <a:r>
                        <a:rPr lang="fr-FR" sz="1400" b="1" u="none" strike="noStrike" dirty="0">
                          <a:effectLst/>
                          <a:latin typeface="Arial Narrow" panose="020B0606020202030204" pitchFamily="34" charset="0"/>
                        </a:rPr>
                        <a:t>Partage d'une maison sans frais</a:t>
                      </a:r>
                      <a:endParaRPr lang="fr-FR" sz="1400" b="1" i="0" u="none" strike="noStrike" dirty="0">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69%</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57%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53%</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3394775685"/>
                  </a:ext>
                </a:extLst>
              </a:tr>
              <a:tr h="433288">
                <a:tc>
                  <a:txBody>
                    <a:bodyPr/>
                    <a:lstStyle/>
                    <a:p>
                      <a:pPr algn="ctr" fontAlgn="b"/>
                      <a:r>
                        <a:rPr lang="fr-FR" sz="1400" b="1" u="none" strike="noStrike">
                          <a:effectLst/>
                          <a:latin typeface="Arial Narrow" panose="020B0606020202030204" pitchFamily="34" charset="0"/>
                        </a:rPr>
                        <a:t>Partage d'une maison contre loyer ou travail</a:t>
                      </a:r>
                      <a:endParaRPr lang="fr-FR" sz="1400" b="1" i="0" u="none" strike="noStrike">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9%</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1806641211"/>
                  </a:ext>
                </a:extLst>
              </a:tr>
              <a:tr h="241655">
                <a:tc>
                  <a:txBody>
                    <a:bodyPr/>
                    <a:lstStyle/>
                    <a:p>
                      <a:pPr algn="ctr" fontAlgn="b"/>
                      <a:r>
                        <a:rPr lang="en-US" sz="1400" b="1" u="none" strike="noStrike">
                          <a:effectLst/>
                          <a:latin typeface="Arial Narrow" panose="020B0606020202030204" pitchFamily="34" charset="0"/>
                        </a:rPr>
                        <a:t>Pas d'abris</a:t>
                      </a:r>
                      <a:endParaRPr lang="en-US" sz="1400" b="1" i="0" u="none" strike="noStrike">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7%</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568153270"/>
                  </a:ext>
                </a:extLst>
              </a:tr>
              <a:tr h="241655">
                <a:tc>
                  <a:txBody>
                    <a:bodyPr/>
                    <a:lstStyle/>
                    <a:p>
                      <a:pPr algn="ctr" fontAlgn="b"/>
                      <a:r>
                        <a:rPr lang="en-US" sz="1400" b="1" u="none" strike="noStrike">
                          <a:effectLst/>
                          <a:latin typeface="Arial Narrow" panose="020B0606020202030204" pitchFamily="34" charset="0"/>
                        </a:rPr>
                        <a:t>Maison propre</a:t>
                      </a:r>
                      <a:endParaRPr lang="en-US" sz="1400" b="1" i="0" u="none" strike="noStrike">
                        <a:solidFill>
                          <a:srgbClr val="595959"/>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3%</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alpha val="20000"/>
                      </a:srgbClr>
                    </a:solidFill>
                  </a:tcPr>
                </a:tc>
                <a:extLst>
                  <a:ext uri="{0D108BD9-81ED-4DB2-BD59-A6C34878D82A}">
                    <a16:rowId xmlns:a16="http://schemas.microsoft.com/office/drawing/2014/main" val="2258430629"/>
                  </a:ext>
                </a:extLst>
              </a:tr>
            </a:tbl>
          </a:graphicData>
        </a:graphic>
      </p:graphicFrame>
      <p:sp>
        <p:nvSpPr>
          <p:cNvPr id="5" name="TextBox 4"/>
          <p:cNvSpPr txBox="1"/>
          <p:nvPr/>
        </p:nvSpPr>
        <p:spPr>
          <a:xfrm>
            <a:off x="76201" y="1225250"/>
            <a:ext cx="9067799" cy="1354217"/>
          </a:xfrm>
          <a:prstGeom prst="rect">
            <a:avLst/>
          </a:prstGeom>
          <a:noFill/>
        </p:spPr>
        <p:txBody>
          <a:bodyPr wrap="square" rtlCol="0">
            <a:spAutoFit/>
          </a:bodyPr>
          <a:lstStyle/>
          <a:p>
            <a:pPr algn="just"/>
            <a:r>
              <a:rPr lang="fr-FR" sz="1600" dirty="0" smtClean="0">
                <a:latin typeface="Arial Narrow" panose="020B0606020202030204" pitchFamily="34" charset="0"/>
              </a:rPr>
              <a:t>Selon les IC de respectivement 69%, 57% </a:t>
            </a:r>
            <a:r>
              <a:rPr lang="fr-FR" sz="1600" dirty="0">
                <a:latin typeface="Arial Narrow" panose="020B0606020202030204" pitchFamily="34" charset="0"/>
              </a:rPr>
              <a:t>et </a:t>
            </a:r>
            <a:r>
              <a:rPr lang="fr-FR" sz="1600" dirty="0" smtClean="0">
                <a:latin typeface="Arial Narrow" panose="020B0606020202030204" pitchFamily="34" charset="0"/>
              </a:rPr>
              <a:t>53% des cités, </a:t>
            </a:r>
            <a:r>
              <a:rPr lang="fr-FR" sz="1600" dirty="0">
                <a:latin typeface="Arial Narrow" panose="020B0606020202030204" pitchFamily="34" charset="0"/>
              </a:rPr>
              <a:t>quartiers et villages enquêtées, le partage d’une maisons sans frais est le principal type d’abris des </a:t>
            </a:r>
            <a:r>
              <a:rPr lang="fr-FR" sz="1600" dirty="0" smtClean="0">
                <a:latin typeface="Arial Narrow" panose="020B0606020202030204" pitchFamily="34" charset="0"/>
              </a:rPr>
              <a:t>PDI. </a:t>
            </a:r>
            <a:r>
              <a:rPr lang="fr-FR" sz="1600" dirty="0">
                <a:latin typeface="Arial Narrow" panose="020B0606020202030204" pitchFamily="34" charset="0"/>
              </a:rPr>
              <a:t>N.B.: Pour la forte proportion d’IC rapportant l’hébergement dans une maison sans frais, il faut probablement nuancer ce que l’on entend par travail vs. services rendus qui ne sont pas considérés comme une compensation.</a:t>
            </a:r>
          </a:p>
          <a:p>
            <a:endParaRPr lang="fr-FR" dirty="0"/>
          </a:p>
        </p:txBody>
      </p:sp>
    </p:spTree>
    <p:extLst>
      <p:ext uri="{BB962C8B-B14F-4D97-AF65-F5344CB8AC3E}">
        <p14:creationId xmlns:p14="http://schemas.microsoft.com/office/powerpoint/2010/main" val="1427308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07" y="1845250"/>
            <a:ext cx="3161894" cy="2501153"/>
          </a:xfrm>
        </p:spPr>
        <p:txBody>
          <a:bodyPr/>
          <a:lstStyle/>
          <a:p>
            <a:r>
              <a:rPr lang="en-US" noProof="0" dirty="0" err="1" smtClean="0"/>
              <a:t>Contexte</a:t>
            </a:r>
            <a:r>
              <a:rPr lang="en-US" noProof="0" dirty="0" smtClean="0"/>
              <a:t> et </a:t>
            </a:r>
            <a:r>
              <a:rPr lang="en-US" noProof="0" dirty="0" err="1" smtClean="0"/>
              <a:t>objectif</a:t>
            </a:r>
            <a:endParaRPr lang="en-US" noProof="0" dirty="0"/>
          </a:p>
        </p:txBody>
      </p:sp>
      <p:sp>
        <p:nvSpPr>
          <p:cNvPr id="4" name="Text Placeholder 3"/>
          <p:cNvSpPr>
            <a:spLocks noGrp="1"/>
          </p:cNvSpPr>
          <p:nvPr>
            <p:ph type="body" sz="quarter" idx="13"/>
          </p:nvPr>
        </p:nvSpPr>
        <p:spPr>
          <a:xfrm>
            <a:off x="3526584" y="58711"/>
            <a:ext cx="5542382" cy="6151589"/>
          </a:xfrm>
        </p:spPr>
        <p:txBody>
          <a:bodyPr/>
          <a:lstStyle/>
          <a:p>
            <a:pPr marL="342900" indent="-342900" algn="just" eaLnBrk="0" fontAlgn="base" hangingPunct="0">
              <a:lnSpc>
                <a:spcPct val="100000"/>
              </a:lnSpc>
              <a:spcBef>
                <a:spcPts val="1200"/>
              </a:spcBef>
              <a:spcAft>
                <a:spcPct val="0"/>
              </a:spcAft>
              <a:buFontTx/>
              <a:buChar char="•"/>
            </a:pPr>
            <a:r>
              <a:rPr lang="fr-FR" sz="2000" kern="0" dirty="0" smtClean="0">
                <a:solidFill>
                  <a:prstClr val="black"/>
                </a:solidFill>
                <a:latin typeface="Arial Narrow"/>
                <a:ea typeface="MS PGothic" panose="020B0600070205080204" pitchFamily="34" charset="-128"/>
              </a:rPr>
              <a:t>2016-2017 : résurgence de violence et déplacements de population dans 7 provinces au Centre et à l’Est de la RDC a mené à la déclaration d’une urgence humanitaire de niveau 3. Une évaluation des besoins en abris et en eau, hygiène, assainissement (EHA) était nécessaire pour informer la planification de la réponse humanitaire, ciblant à la fois les personnes déplacées internes (PDI) et les retournés.</a:t>
            </a:r>
          </a:p>
          <a:p>
            <a:pPr marL="342900" indent="-342900" algn="just" eaLnBrk="0" fontAlgn="base" hangingPunct="0">
              <a:lnSpc>
                <a:spcPct val="100000"/>
              </a:lnSpc>
              <a:spcBef>
                <a:spcPts val="1200"/>
              </a:spcBef>
              <a:spcAft>
                <a:spcPct val="0"/>
              </a:spcAft>
              <a:buFontTx/>
              <a:buChar char="•"/>
            </a:pPr>
            <a:r>
              <a:rPr lang="fr-FR" sz="2000" kern="0" dirty="0" smtClean="0">
                <a:solidFill>
                  <a:prstClr val="black"/>
                </a:solidFill>
                <a:latin typeface="Arial Narrow"/>
                <a:ea typeface="MS PGothic" panose="020B0600070205080204" pitchFamily="34" charset="-128"/>
              </a:rPr>
              <a:t>Le cluster EHA et le Groupe de Travail Abris (GTA) ont entamé le processus de mise à jour et d’harmonisation des outils d’évaluation suite au pilote mené au Kasaï (janvier 2018) et au second et troisième cycles d’évaluation au Sud Kivu et au Maniema (juin 2018) et au Tanganyika, Haut </a:t>
            </a:r>
            <a:r>
              <a:rPr lang="fr-FR" sz="2000" kern="0" dirty="0" err="1" smtClean="0">
                <a:solidFill>
                  <a:prstClr val="black"/>
                </a:solidFill>
                <a:latin typeface="Arial Narrow"/>
                <a:ea typeface="MS PGothic" panose="020B0600070205080204" pitchFamily="34" charset="-128"/>
              </a:rPr>
              <a:t>Lomami</a:t>
            </a:r>
            <a:r>
              <a:rPr lang="fr-FR" sz="2000" kern="0" dirty="0" smtClean="0">
                <a:solidFill>
                  <a:prstClr val="black"/>
                </a:solidFill>
                <a:latin typeface="Arial Narrow"/>
                <a:ea typeface="MS PGothic" panose="020B0600070205080204" pitchFamily="34" charset="-128"/>
              </a:rPr>
              <a:t>, Haut Katanga (septembre 2018).</a:t>
            </a:r>
          </a:p>
          <a:p>
            <a:pPr marL="342900" indent="-342900" algn="just" eaLnBrk="0" fontAlgn="base" hangingPunct="0">
              <a:lnSpc>
                <a:spcPct val="100000"/>
              </a:lnSpc>
              <a:spcBef>
                <a:spcPts val="1200"/>
              </a:spcBef>
              <a:spcAft>
                <a:spcPct val="0"/>
              </a:spcAft>
              <a:buFontTx/>
              <a:buChar char="•"/>
            </a:pPr>
            <a:r>
              <a:rPr lang="fr-FR" sz="2000" kern="0" dirty="0">
                <a:solidFill>
                  <a:prstClr val="black"/>
                </a:solidFill>
                <a:latin typeface="Arial Narrow"/>
                <a:ea typeface="MS PGothic" panose="020B0600070205080204" pitchFamily="34" charset="-128"/>
              </a:rPr>
              <a:t>Grace au soutien financier du HCR et d’ECHO, une évaluation conjointe des besoins a été menée au Nord Kivu et en Ituri, sur la base des évaluations conjointes menées dans 6 autres provinces.</a:t>
            </a:r>
          </a:p>
          <a:p>
            <a:pPr marL="342900" indent="-342900" algn="just" eaLnBrk="0" fontAlgn="base" hangingPunct="0">
              <a:lnSpc>
                <a:spcPct val="100000"/>
              </a:lnSpc>
              <a:spcBef>
                <a:spcPts val="1200"/>
              </a:spcBef>
              <a:spcAft>
                <a:spcPct val="0"/>
              </a:spcAft>
              <a:buFontTx/>
              <a:buChar char="•"/>
            </a:pPr>
            <a:endParaRPr lang="fr-FR" sz="2000" kern="0" dirty="0">
              <a:solidFill>
                <a:prstClr val="black"/>
              </a:solidFill>
              <a:latin typeface="Arial Narrow"/>
              <a:ea typeface="MS PGothic" panose="020B0600070205080204" pitchFamily="34" charset="-128"/>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07" y="6350624"/>
            <a:ext cx="1889724" cy="4156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090" y="6292922"/>
            <a:ext cx="1807060" cy="531060"/>
          </a:xfrm>
          <a:prstGeom prst="rect">
            <a:avLst/>
          </a:prstGeom>
        </p:spPr>
      </p:pic>
    </p:spTree>
    <p:extLst>
      <p:ext uri="{BB962C8B-B14F-4D97-AF65-F5344CB8AC3E}">
        <p14:creationId xmlns:p14="http://schemas.microsoft.com/office/powerpoint/2010/main" val="1316065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nSpc>
                <a:spcPct val="100000"/>
              </a:lnSpc>
            </a:pPr>
            <a:r>
              <a:rPr lang="fr-FR" sz="3200" dirty="0" smtClean="0"/>
              <a:t>% localités par principal </a:t>
            </a:r>
            <a:r>
              <a:rPr lang="fr-FR" sz="3200" dirty="0"/>
              <a:t>type d’abris des </a:t>
            </a:r>
            <a:r>
              <a:rPr lang="fr-FR" sz="3200" dirty="0" smtClean="0"/>
              <a:t>retournés, désagrégé par type de localités, au Nord Kivu</a:t>
            </a:r>
            <a:endParaRPr lang="en-US" sz="32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815" y="6292922"/>
            <a:ext cx="1807060" cy="5310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9632530"/>
              </p:ext>
            </p:extLst>
          </p:nvPr>
        </p:nvGraphicFramePr>
        <p:xfrm>
          <a:off x="228601" y="2065557"/>
          <a:ext cx="8610598" cy="4116644"/>
        </p:xfrm>
        <a:graphic>
          <a:graphicData uri="http://schemas.openxmlformats.org/drawingml/2006/table">
            <a:tbl>
              <a:tblPr>
                <a:tableStyleId>{5C22544A-7EE6-4342-B048-85BDC9FD1C3A}</a:tableStyleId>
              </a:tblPr>
              <a:tblGrid>
                <a:gridCol w="5953124">
                  <a:extLst>
                    <a:ext uri="{9D8B030D-6E8A-4147-A177-3AD203B41FA5}">
                      <a16:colId xmlns:a16="http://schemas.microsoft.com/office/drawing/2014/main" val="157250708"/>
                    </a:ext>
                  </a:extLst>
                </a:gridCol>
                <a:gridCol w="933450">
                  <a:extLst>
                    <a:ext uri="{9D8B030D-6E8A-4147-A177-3AD203B41FA5}">
                      <a16:colId xmlns:a16="http://schemas.microsoft.com/office/drawing/2014/main" val="740476401"/>
                    </a:ext>
                  </a:extLst>
                </a:gridCol>
                <a:gridCol w="885825">
                  <a:extLst>
                    <a:ext uri="{9D8B030D-6E8A-4147-A177-3AD203B41FA5}">
                      <a16:colId xmlns:a16="http://schemas.microsoft.com/office/drawing/2014/main" val="1108049213"/>
                    </a:ext>
                  </a:extLst>
                </a:gridCol>
                <a:gridCol w="838199">
                  <a:extLst>
                    <a:ext uri="{9D8B030D-6E8A-4147-A177-3AD203B41FA5}">
                      <a16:colId xmlns:a16="http://schemas.microsoft.com/office/drawing/2014/main" val="1736321348"/>
                    </a:ext>
                  </a:extLst>
                </a:gridCol>
              </a:tblGrid>
              <a:tr h="234612">
                <a:tc>
                  <a:txBody>
                    <a:bodyPr/>
                    <a:lstStyle/>
                    <a:p>
                      <a:pPr algn="ctr" fontAlgn="b"/>
                      <a:r>
                        <a:rPr lang="en-US" sz="1400" b="1" u="none" strike="noStrike" dirty="0">
                          <a:effectLst/>
                          <a:latin typeface="Arial Narrow" panose="020B0606020202030204" pitchFamily="34" charset="0"/>
                        </a:rPr>
                        <a:t> </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solidFill>
                  </a:tcPr>
                </a:tc>
                <a:tc>
                  <a:txBody>
                    <a:bodyPr/>
                    <a:lstStyle/>
                    <a:p>
                      <a:pPr algn="ctr" fontAlgn="b"/>
                      <a:r>
                        <a:rPr lang="en-US" sz="1400" b="1" u="none" strike="noStrike" dirty="0" err="1">
                          <a:effectLst/>
                          <a:latin typeface="Arial Narrow" panose="020B0606020202030204" pitchFamily="34" charset="0"/>
                        </a:rPr>
                        <a:t>Cité</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a:effectLst/>
                          <a:latin typeface="Arial Narrow" panose="020B0606020202030204" pitchFamily="34" charset="0"/>
                        </a:rPr>
                        <a:t>Quartier</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a:effectLst/>
                          <a:latin typeface="Arial Narrow" panose="020B0606020202030204" pitchFamily="34" charset="0"/>
                        </a:rPr>
                        <a:t>Village</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extLst>
                  <a:ext uri="{0D108BD9-81ED-4DB2-BD59-A6C34878D82A}">
                    <a16:rowId xmlns:a16="http://schemas.microsoft.com/office/drawing/2014/main" val="1731086096"/>
                  </a:ext>
                </a:extLst>
              </a:tr>
              <a:tr h="234612">
                <a:tc>
                  <a:txBody>
                    <a:bodyPr/>
                    <a:lstStyle/>
                    <a:p>
                      <a:pPr algn="ctr" fontAlgn="b"/>
                      <a:r>
                        <a:rPr lang="fr-FR" sz="1400" b="1" u="none" strike="noStrike" dirty="0" smtClean="0">
                          <a:effectLst/>
                          <a:latin typeface="Arial Narrow" panose="020B0606020202030204" pitchFamily="34" charset="0"/>
                        </a:rPr>
                        <a:t>Abri de fortune construit sur la parcelle d'une famille d'accueil gratuitement</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4%</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3598870569"/>
                  </a:ext>
                </a:extLst>
              </a:tr>
              <a:tr h="458791">
                <a:tc>
                  <a:txBody>
                    <a:bodyPr/>
                    <a:lstStyle/>
                    <a:p>
                      <a:pPr algn="ctr" fontAlgn="b"/>
                      <a:r>
                        <a:rPr lang="fr-FR" sz="1400" b="1" u="none" strike="noStrike" dirty="0" smtClean="0">
                          <a:effectLst/>
                          <a:latin typeface="Arial Narrow" panose="020B0606020202030204" pitchFamily="34" charset="0"/>
                        </a:rPr>
                        <a:t>Abri de fortune construit sur la parcelle d'une famille d'accueil contre paiement (loyer) ou services rendus (travail)</a:t>
                      </a: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2%</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528849700"/>
                  </a:ext>
                </a:extLst>
              </a:tr>
              <a:tr h="458791">
                <a:tc>
                  <a:txBody>
                    <a:bodyPr/>
                    <a:lstStyle/>
                    <a:p>
                      <a:pPr algn="ctr" fontAlgn="b"/>
                      <a:r>
                        <a:rPr lang="fr-FR" sz="1400" b="1" u="none" strike="noStrike" dirty="0" smtClean="0">
                          <a:effectLst/>
                          <a:latin typeface="Arial Narrow" panose="020B0606020202030204" pitchFamily="34" charset="0"/>
                        </a:rPr>
                        <a:t>Abris de fortune dans un site de déplacés situé près de, en périphérie ou dans d’une ville </a:t>
                      </a:r>
                    </a:p>
                  </a:txBody>
                  <a:tcPr marL="5412" marR="5412" marT="5412"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10%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11%</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3883506674"/>
                  </a:ext>
                </a:extLst>
              </a:tr>
              <a:tr h="234612">
                <a:tc>
                  <a:txBody>
                    <a:bodyPr/>
                    <a:lstStyle/>
                    <a:p>
                      <a:pPr algn="ctr" fontAlgn="b"/>
                      <a:r>
                        <a:rPr lang="fr-FR" sz="1400" b="1" u="none" strike="noStrike" dirty="0">
                          <a:effectLst/>
                          <a:latin typeface="Arial Narrow" panose="020B0606020202030204" pitchFamily="34" charset="0"/>
                        </a:rPr>
                        <a:t>Abris de fortune dans site isolé</a:t>
                      </a:r>
                      <a:endParaRPr lang="fr-FR" sz="1400" b="1" i="0" u="none" strike="noStrike" dirty="0">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1%</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945179527"/>
                  </a:ext>
                </a:extLst>
              </a:tr>
              <a:tr h="234612">
                <a:tc>
                  <a:txBody>
                    <a:bodyPr/>
                    <a:lstStyle/>
                    <a:p>
                      <a:pPr algn="ctr" fontAlgn="b"/>
                      <a:r>
                        <a:rPr lang="en-US" sz="1400" b="1" u="none" strike="noStrike" dirty="0" err="1">
                          <a:effectLst/>
                          <a:latin typeface="Arial Narrow" panose="020B0606020202030204" pitchFamily="34" charset="0"/>
                        </a:rPr>
                        <a:t>Autre</a:t>
                      </a:r>
                      <a:endParaRPr lang="en-US" sz="1400" b="1" i="0" u="none" strike="noStrike" dirty="0">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2%</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2827005951"/>
                  </a:ext>
                </a:extLst>
              </a:tr>
              <a:tr h="440722">
                <a:tc>
                  <a:txBody>
                    <a:bodyPr/>
                    <a:lstStyle/>
                    <a:p>
                      <a:pPr algn="ctr" fontAlgn="b"/>
                      <a:r>
                        <a:rPr lang="fr-FR" sz="1400" b="1" u="none" strike="noStrike" dirty="0">
                          <a:effectLst/>
                          <a:latin typeface="Arial Narrow" panose="020B0606020202030204" pitchFamily="34" charset="0"/>
                        </a:rPr>
                        <a:t>Maison empruntée gratuitement (accord propriétaire)</a:t>
                      </a:r>
                      <a:endParaRPr lang="fr-FR" sz="1400" b="1" i="0" u="none" strike="noStrike" dirty="0">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5%</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3337268443"/>
                  </a:ext>
                </a:extLst>
              </a:tr>
              <a:tr h="234612">
                <a:tc>
                  <a:txBody>
                    <a:bodyPr/>
                    <a:lstStyle/>
                    <a:p>
                      <a:pPr algn="ctr" fontAlgn="b"/>
                      <a:r>
                        <a:rPr lang="en-US" sz="1400" b="1" u="none" strike="noStrike" dirty="0" err="1">
                          <a:effectLst/>
                          <a:latin typeface="Arial Narrow" panose="020B0606020202030204" pitchFamily="34" charset="0"/>
                        </a:rPr>
                        <a:t>Maison</a:t>
                      </a:r>
                      <a:r>
                        <a:rPr lang="en-US" sz="1400" b="1" u="none" strike="noStrike" dirty="0">
                          <a:effectLst/>
                          <a:latin typeface="Arial Narrow" panose="020B0606020202030204" pitchFamily="34" charset="0"/>
                        </a:rPr>
                        <a:t> </a:t>
                      </a:r>
                      <a:r>
                        <a:rPr lang="en-US" sz="1400" b="1" u="none" strike="noStrike" dirty="0" err="1">
                          <a:effectLst/>
                          <a:latin typeface="Arial Narrow" panose="020B0606020202030204" pitchFamily="34" charset="0"/>
                        </a:rPr>
                        <a:t>individuelle</a:t>
                      </a:r>
                      <a:r>
                        <a:rPr lang="en-US" sz="1400" b="1" u="none" strike="noStrike" dirty="0">
                          <a:effectLst/>
                          <a:latin typeface="Arial Narrow" panose="020B0606020202030204" pitchFamily="34" charset="0"/>
                        </a:rPr>
                        <a:t> </a:t>
                      </a:r>
                      <a:r>
                        <a:rPr lang="en-US" sz="1400" b="1" u="none" strike="noStrike" dirty="0" err="1">
                          <a:effectLst/>
                          <a:latin typeface="Arial Narrow" panose="020B0606020202030204" pitchFamily="34" charset="0"/>
                        </a:rPr>
                        <a:t>louée</a:t>
                      </a:r>
                      <a:endParaRPr lang="en-US" sz="1400" b="1" i="0" u="none" strike="noStrike" dirty="0">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11%</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138245115"/>
                  </a:ext>
                </a:extLst>
              </a:tr>
              <a:tr h="440722">
                <a:tc>
                  <a:txBody>
                    <a:bodyPr/>
                    <a:lstStyle/>
                    <a:p>
                      <a:pPr algn="ctr" fontAlgn="b"/>
                      <a:r>
                        <a:rPr lang="fr-FR" sz="1400" b="1" u="none" strike="noStrike" dirty="0">
                          <a:effectLst/>
                          <a:latin typeface="Arial Narrow" panose="020B0606020202030204" pitchFamily="34" charset="0"/>
                        </a:rPr>
                        <a:t>Maison occupée (autorisation tierce personne)</a:t>
                      </a:r>
                      <a:endParaRPr lang="fr-FR" sz="1400" b="1" i="0" u="none" strike="noStrike" dirty="0">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5%</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3449860893"/>
                  </a:ext>
                </a:extLst>
              </a:tr>
              <a:tr h="234612">
                <a:tc>
                  <a:txBody>
                    <a:bodyPr/>
                    <a:lstStyle/>
                    <a:p>
                      <a:pPr algn="ctr" fontAlgn="b"/>
                      <a:r>
                        <a:rPr lang="fr-FR" sz="1400" b="1" u="none" strike="noStrike">
                          <a:effectLst/>
                          <a:latin typeface="Arial Narrow" panose="020B0606020202030204" pitchFamily="34" charset="0"/>
                        </a:rPr>
                        <a:t>Partage d'une maison sans frais</a:t>
                      </a:r>
                      <a:endParaRPr lang="fr-FR"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22%</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2717304927"/>
                  </a:ext>
                </a:extLst>
              </a:tr>
              <a:tr h="440722">
                <a:tc>
                  <a:txBody>
                    <a:bodyPr/>
                    <a:lstStyle/>
                    <a:p>
                      <a:pPr algn="ctr" fontAlgn="b"/>
                      <a:r>
                        <a:rPr lang="fr-FR" sz="1400" b="1" u="none" strike="noStrike">
                          <a:effectLst/>
                          <a:latin typeface="Arial Narrow" panose="020B0606020202030204" pitchFamily="34" charset="0"/>
                        </a:rPr>
                        <a:t>Partage d'une maison contre loyer ou travail</a:t>
                      </a:r>
                      <a:endParaRPr lang="fr-FR"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2%</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2262510661"/>
                  </a:ext>
                </a:extLst>
              </a:tr>
              <a:tr h="234612">
                <a:tc>
                  <a:txBody>
                    <a:bodyPr/>
                    <a:lstStyle/>
                    <a:p>
                      <a:pPr algn="ctr" fontAlgn="b"/>
                      <a:r>
                        <a:rPr lang="en-US" sz="1400" b="1" u="none" strike="noStrike">
                          <a:effectLst/>
                          <a:latin typeface="Arial Narrow" panose="020B0606020202030204" pitchFamily="34" charset="0"/>
                        </a:rPr>
                        <a:t>Pas d'abris</a:t>
                      </a:r>
                      <a:endParaRPr lang="en-US"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11%</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1390213390"/>
                  </a:ext>
                </a:extLst>
              </a:tr>
              <a:tr h="234612">
                <a:tc>
                  <a:txBody>
                    <a:bodyPr/>
                    <a:lstStyle/>
                    <a:p>
                      <a:pPr algn="ctr" fontAlgn="b"/>
                      <a:r>
                        <a:rPr lang="en-US" sz="1400" b="1" u="none" strike="noStrike">
                          <a:effectLst/>
                          <a:latin typeface="Arial Narrow" panose="020B0606020202030204" pitchFamily="34" charset="0"/>
                        </a:rPr>
                        <a:t>Maison propre</a:t>
                      </a:r>
                      <a:endParaRPr lang="en-US"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70%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67%</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55%</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2917038896"/>
                  </a:ext>
                </a:extLst>
              </a:tr>
            </a:tbl>
          </a:graphicData>
        </a:graphic>
      </p:graphicFrame>
      <p:sp>
        <p:nvSpPr>
          <p:cNvPr id="5" name="TextBox 4"/>
          <p:cNvSpPr txBox="1"/>
          <p:nvPr/>
        </p:nvSpPr>
        <p:spPr>
          <a:xfrm>
            <a:off x="228601" y="1308505"/>
            <a:ext cx="8610598" cy="646331"/>
          </a:xfrm>
          <a:prstGeom prst="rect">
            <a:avLst/>
          </a:prstGeom>
          <a:noFill/>
        </p:spPr>
        <p:txBody>
          <a:bodyPr wrap="square" rtlCol="0">
            <a:spAutoFit/>
          </a:bodyPr>
          <a:lstStyle/>
          <a:p>
            <a:pPr algn="just"/>
            <a:r>
              <a:rPr lang="fr-FR" dirty="0" smtClean="0">
                <a:latin typeface="Arial Narrow" panose="020B0606020202030204" pitchFamily="34" charset="0"/>
              </a:rPr>
              <a:t>Les IC dans 70%, 67% et 55% des cités, quartiers et villages enquêtées ont rapporté que les retournés sont propriétaires de leurs abris. </a:t>
            </a:r>
            <a:endParaRPr lang="fr-FR" dirty="0">
              <a:latin typeface="Arial Narrow" panose="020B0606020202030204" pitchFamily="34" charset="0"/>
            </a:endParaRPr>
          </a:p>
        </p:txBody>
      </p:sp>
    </p:spTree>
    <p:extLst>
      <p:ext uri="{BB962C8B-B14F-4D97-AF65-F5344CB8AC3E}">
        <p14:creationId xmlns:p14="http://schemas.microsoft.com/office/powerpoint/2010/main" val="2576659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nSpc>
                <a:spcPct val="100000"/>
              </a:lnSpc>
            </a:pPr>
            <a:r>
              <a:rPr lang="fr-FR" sz="3200" dirty="0" smtClean="0"/>
              <a:t>% localités par principal </a:t>
            </a:r>
            <a:r>
              <a:rPr lang="fr-FR" sz="3200" dirty="0"/>
              <a:t>type d’abris des </a:t>
            </a:r>
            <a:r>
              <a:rPr lang="fr-FR" sz="3200" dirty="0" smtClean="0"/>
              <a:t>retournés, désagrégé par type de localités, au Nord Kivu</a:t>
            </a:r>
            <a:endParaRPr lang="en-US" sz="32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865" y="6292922"/>
            <a:ext cx="1807060" cy="5310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33508780"/>
              </p:ext>
            </p:extLst>
          </p:nvPr>
        </p:nvGraphicFramePr>
        <p:xfrm>
          <a:off x="301026" y="2171702"/>
          <a:ext cx="8639173" cy="4038831"/>
        </p:xfrm>
        <a:graphic>
          <a:graphicData uri="http://schemas.openxmlformats.org/drawingml/2006/table">
            <a:tbl>
              <a:tblPr>
                <a:tableStyleId>{5C22544A-7EE6-4342-B048-85BDC9FD1C3A}</a:tableStyleId>
              </a:tblPr>
              <a:tblGrid>
                <a:gridCol w="5467348">
                  <a:extLst>
                    <a:ext uri="{9D8B030D-6E8A-4147-A177-3AD203B41FA5}">
                      <a16:colId xmlns:a16="http://schemas.microsoft.com/office/drawing/2014/main" val="816818933"/>
                    </a:ext>
                  </a:extLst>
                </a:gridCol>
                <a:gridCol w="1133475">
                  <a:extLst>
                    <a:ext uri="{9D8B030D-6E8A-4147-A177-3AD203B41FA5}">
                      <a16:colId xmlns:a16="http://schemas.microsoft.com/office/drawing/2014/main" val="2649776967"/>
                    </a:ext>
                  </a:extLst>
                </a:gridCol>
                <a:gridCol w="1104900">
                  <a:extLst>
                    <a:ext uri="{9D8B030D-6E8A-4147-A177-3AD203B41FA5}">
                      <a16:colId xmlns:a16="http://schemas.microsoft.com/office/drawing/2014/main" val="35668875"/>
                    </a:ext>
                  </a:extLst>
                </a:gridCol>
                <a:gridCol w="933450">
                  <a:extLst>
                    <a:ext uri="{9D8B030D-6E8A-4147-A177-3AD203B41FA5}">
                      <a16:colId xmlns:a16="http://schemas.microsoft.com/office/drawing/2014/main" val="313030743"/>
                    </a:ext>
                  </a:extLst>
                </a:gridCol>
              </a:tblGrid>
              <a:tr h="245615">
                <a:tc>
                  <a:txBody>
                    <a:bodyPr/>
                    <a:lstStyle/>
                    <a:p>
                      <a:pPr algn="ctr" fontAlgn="b"/>
                      <a:r>
                        <a:rPr lang="en-US" sz="1400" b="1" u="none" strike="noStrike" dirty="0">
                          <a:effectLst/>
                          <a:latin typeface="Arial Narrow" panose="020B0606020202030204" pitchFamily="34" charset="0"/>
                        </a:rPr>
                        <a:t> </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solidFill>
                  </a:tcPr>
                </a:tc>
                <a:tc>
                  <a:txBody>
                    <a:bodyPr/>
                    <a:lstStyle/>
                    <a:p>
                      <a:pPr algn="ctr" fontAlgn="b"/>
                      <a:r>
                        <a:rPr lang="en-US" sz="1400" b="1" u="none" strike="noStrike" dirty="0" err="1">
                          <a:effectLst/>
                          <a:latin typeface="Arial Narrow" panose="020B0606020202030204" pitchFamily="34" charset="0"/>
                        </a:rPr>
                        <a:t>Cité</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a:effectLst/>
                          <a:latin typeface="Arial Narrow" panose="020B0606020202030204" pitchFamily="34" charset="0"/>
                        </a:rPr>
                        <a:t>Quartier</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tc>
                  <a:txBody>
                    <a:bodyPr/>
                    <a:lstStyle/>
                    <a:p>
                      <a:pPr algn="ctr" fontAlgn="b"/>
                      <a:r>
                        <a:rPr lang="en-US" sz="1400" b="1" u="none" strike="noStrike" dirty="0">
                          <a:effectLst/>
                          <a:latin typeface="Arial Narrow" panose="020B0606020202030204" pitchFamily="34" charset="0"/>
                        </a:rPr>
                        <a:t>Village</a:t>
                      </a:r>
                      <a:endParaRPr lang="en-US" sz="1400" b="1" i="0" u="none" strike="noStrike" dirty="0">
                        <a:solidFill>
                          <a:srgbClr val="000000"/>
                        </a:solidFill>
                        <a:effectLst/>
                        <a:latin typeface="Arial Narrow" panose="020B0606020202030204" pitchFamily="34" charset="0"/>
                      </a:endParaRPr>
                    </a:p>
                  </a:txBody>
                  <a:tcPr marL="5412" marR="5412" marT="5412" marB="0" anchor="ctr">
                    <a:solidFill>
                      <a:srgbClr val="EE5859"/>
                    </a:solidFill>
                  </a:tcPr>
                </a:tc>
                <a:extLst>
                  <a:ext uri="{0D108BD9-81ED-4DB2-BD59-A6C34878D82A}">
                    <a16:rowId xmlns:a16="http://schemas.microsoft.com/office/drawing/2014/main" val="1571041857"/>
                  </a:ext>
                </a:extLst>
              </a:tr>
              <a:tr h="245615">
                <a:tc>
                  <a:txBody>
                    <a:bodyPr/>
                    <a:lstStyle/>
                    <a:p>
                      <a:pPr algn="ctr" fontAlgn="b"/>
                      <a:r>
                        <a:rPr lang="en-US" sz="1400" b="1" u="none" strike="noStrike" dirty="0">
                          <a:effectLst/>
                          <a:latin typeface="Arial Narrow" panose="020B0606020202030204" pitchFamily="34" charset="0"/>
                        </a:rPr>
                        <a:t>Centre </a:t>
                      </a:r>
                      <a:r>
                        <a:rPr lang="en-US" sz="1400" b="1" u="none" strike="noStrike" dirty="0" err="1">
                          <a:effectLst/>
                          <a:latin typeface="Arial Narrow" panose="020B0606020202030204" pitchFamily="34" charset="0"/>
                        </a:rPr>
                        <a:t>collectif</a:t>
                      </a:r>
                      <a:endParaRPr lang="en-US" sz="1400" b="1" i="0" u="none" strike="noStrike" dirty="0">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2%</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1310103386"/>
                  </a:ext>
                </a:extLst>
              </a:tr>
              <a:tr h="245615">
                <a:tc>
                  <a:txBody>
                    <a:bodyPr/>
                    <a:lstStyle/>
                    <a:p>
                      <a:pPr algn="ctr" fontAlgn="b"/>
                      <a:r>
                        <a:rPr lang="fr-FR" sz="1400" b="1" u="none" strike="noStrike" dirty="0" smtClean="0">
                          <a:effectLst/>
                          <a:latin typeface="Arial Narrow" panose="020B0606020202030204" pitchFamily="34" charset="0"/>
                        </a:rPr>
                        <a:t>Abri de fortune construit sur la parcelle d'une famille d'accueil gratuitement</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4%</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2491312636"/>
                  </a:ext>
                </a:extLst>
              </a:tr>
              <a:tr h="453620">
                <a:tc>
                  <a:txBody>
                    <a:bodyPr/>
                    <a:lstStyle/>
                    <a:p>
                      <a:pPr algn="ctr" fontAlgn="b"/>
                      <a:r>
                        <a:rPr lang="fr-FR" sz="1400" b="1" u="none" strike="noStrike" dirty="0" smtClean="0">
                          <a:effectLst/>
                          <a:latin typeface="Arial Narrow" panose="020B0606020202030204" pitchFamily="34" charset="0"/>
                        </a:rPr>
                        <a:t>Abri de fortune construit sur la parcelle d'une famille d'accueil contre paiement (loyer) ou services rendus (travail)</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3%</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875590206"/>
                  </a:ext>
                </a:extLst>
              </a:tr>
              <a:tr h="453620">
                <a:tc>
                  <a:txBody>
                    <a:bodyPr/>
                    <a:lstStyle/>
                    <a:p>
                      <a:pPr algn="ctr" fontAlgn="b"/>
                      <a:r>
                        <a:rPr lang="fr-FR" sz="1400" b="1" u="none" strike="noStrike" dirty="0" smtClean="0">
                          <a:effectLst/>
                          <a:latin typeface="Arial Narrow" panose="020B0606020202030204" pitchFamily="34" charset="0"/>
                        </a:rPr>
                        <a:t>Abris de fortune dans un site de déplacés situé près de, en périphérie ou dans d’une ville </a:t>
                      </a:r>
                    </a:p>
                  </a:txBody>
                  <a:tcPr marL="5412" marR="5412" marT="5412"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17%</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2378485742"/>
                  </a:ext>
                </a:extLst>
              </a:tr>
              <a:tr h="245615">
                <a:tc>
                  <a:txBody>
                    <a:bodyPr/>
                    <a:lstStyle/>
                    <a:p>
                      <a:pPr algn="ctr" fontAlgn="b"/>
                      <a:r>
                        <a:rPr lang="en-US" sz="1400" b="1" u="none" strike="noStrike">
                          <a:effectLst/>
                          <a:latin typeface="Arial Narrow" panose="020B0606020202030204" pitchFamily="34" charset="0"/>
                        </a:rPr>
                        <a:t>Autre</a:t>
                      </a:r>
                      <a:endParaRPr lang="en-US"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4%</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362567264"/>
                  </a:ext>
                </a:extLst>
              </a:tr>
              <a:tr h="470762">
                <a:tc>
                  <a:txBody>
                    <a:bodyPr/>
                    <a:lstStyle/>
                    <a:p>
                      <a:pPr algn="ctr" fontAlgn="b"/>
                      <a:r>
                        <a:rPr lang="fr-FR" sz="1400" b="1" u="none" strike="noStrike">
                          <a:effectLst/>
                          <a:latin typeface="Arial Narrow" panose="020B0606020202030204" pitchFamily="34" charset="0"/>
                        </a:rPr>
                        <a:t>Maison empruntée gratuitement (accord propriétaire)</a:t>
                      </a:r>
                      <a:endParaRPr lang="fr-FR"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25%</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6%</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4141183733"/>
                  </a:ext>
                </a:extLst>
              </a:tr>
              <a:tr h="245615">
                <a:tc>
                  <a:txBody>
                    <a:bodyPr/>
                    <a:lstStyle/>
                    <a:p>
                      <a:pPr algn="ctr" fontAlgn="b"/>
                      <a:r>
                        <a:rPr lang="en-US" sz="1400" b="1" u="none" strike="noStrike">
                          <a:effectLst/>
                          <a:latin typeface="Arial Narrow" panose="020B0606020202030204" pitchFamily="34" charset="0"/>
                        </a:rPr>
                        <a:t>Maison individuelle louée</a:t>
                      </a:r>
                      <a:endParaRPr lang="en-US"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0%</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2%</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2045316270"/>
                  </a:ext>
                </a:extLst>
              </a:tr>
              <a:tr h="470762">
                <a:tc>
                  <a:txBody>
                    <a:bodyPr/>
                    <a:lstStyle/>
                    <a:p>
                      <a:pPr algn="ctr" fontAlgn="b"/>
                      <a:r>
                        <a:rPr lang="fr-FR" sz="1400" b="1" u="none" strike="noStrike">
                          <a:effectLst/>
                          <a:latin typeface="Arial Narrow" panose="020B0606020202030204" pitchFamily="34" charset="0"/>
                        </a:rPr>
                        <a:t>Maison occupée (autorisation tierce personne)</a:t>
                      </a:r>
                      <a:endParaRPr lang="fr-FR"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3%</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750759456"/>
                  </a:ext>
                </a:extLst>
              </a:tr>
              <a:tr h="245615">
                <a:tc>
                  <a:txBody>
                    <a:bodyPr/>
                    <a:lstStyle/>
                    <a:p>
                      <a:pPr algn="ctr" fontAlgn="b"/>
                      <a:r>
                        <a:rPr lang="fr-FR" sz="1400" b="1" u="none" strike="noStrike">
                          <a:effectLst/>
                          <a:latin typeface="Arial Narrow" panose="020B0606020202030204" pitchFamily="34" charset="0"/>
                        </a:rPr>
                        <a:t>Partage d'une maison sans frais</a:t>
                      </a:r>
                      <a:endParaRPr lang="fr-FR"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25%</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21%</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1990839335"/>
                  </a:ext>
                </a:extLst>
              </a:tr>
              <a:tr h="470762">
                <a:tc>
                  <a:txBody>
                    <a:bodyPr/>
                    <a:lstStyle/>
                    <a:p>
                      <a:pPr algn="ctr" fontAlgn="b"/>
                      <a:r>
                        <a:rPr lang="fr-FR" sz="1400" b="1" u="none" strike="noStrike">
                          <a:effectLst/>
                          <a:latin typeface="Arial Narrow" panose="020B0606020202030204" pitchFamily="34" charset="0"/>
                        </a:rPr>
                        <a:t>Partage d'une maison contre loyer ou travail</a:t>
                      </a:r>
                      <a:endParaRPr lang="fr-FR"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5%</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3465356308"/>
                  </a:ext>
                </a:extLst>
              </a:tr>
              <a:tr h="245615">
                <a:tc>
                  <a:txBody>
                    <a:bodyPr/>
                    <a:lstStyle/>
                    <a:p>
                      <a:pPr algn="ctr" fontAlgn="b"/>
                      <a:r>
                        <a:rPr lang="en-US" sz="1400" b="1" u="none" strike="noStrike">
                          <a:effectLst/>
                          <a:latin typeface="Arial Narrow" panose="020B0606020202030204" pitchFamily="34" charset="0"/>
                        </a:rPr>
                        <a:t>Maison propre</a:t>
                      </a:r>
                      <a:endParaRPr lang="en-US" sz="1400" b="1" i="0" u="none" strike="noStrike">
                        <a:solidFill>
                          <a:srgbClr val="595959"/>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50%</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a:effectLst/>
                          <a:latin typeface="Arial Narrow" panose="020B0606020202030204" pitchFamily="34" charset="0"/>
                        </a:rPr>
                        <a:t>83%</a:t>
                      </a:r>
                      <a:endParaRPr lang="en-US" sz="1400" b="1" i="0" u="none" strike="noStrike">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tc>
                  <a:txBody>
                    <a:bodyPr/>
                    <a:lstStyle/>
                    <a:p>
                      <a:pPr algn="ctr" fontAlgn="b"/>
                      <a:r>
                        <a:rPr lang="en-US" sz="1400" b="1" u="none" strike="noStrike" dirty="0">
                          <a:effectLst/>
                          <a:latin typeface="Arial Narrow" panose="020B0606020202030204" pitchFamily="34" charset="0"/>
                        </a:rPr>
                        <a:t>49%</a:t>
                      </a:r>
                      <a:endParaRPr lang="en-US" sz="1400" b="1" i="0" u="none" strike="noStrike" dirty="0">
                        <a:solidFill>
                          <a:srgbClr val="000000"/>
                        </a:solidFill>
                        <a:effectLst/>
                        <a:latin typeface="Arial Narrow" panose="020B0606020202030204" pitchFamily="34" charset="0"/>
                      </a:endParaRPr>
                    </a:p>
                  </a:txBody>
                  <a:tcPr marL="7620" marR="7620" marT="7620" marB="0" anchor="ctr">
                    <a:solidFill>
                      <a:srgbClr val="EE5859">
                        <a:alpha val="20000"/>
                      </a:srgbClr>
                    </a:solidFill>
                  </a:tcPr>
                </a:tc>
                <a:extLst>
                  <a:ext uri="{0D108BD9-81ED-4DB2-BD59-A6C34878D82A}">
                    <a16:rowId xmlns:a16="http://schemas.microsoft.com/office/drawing/2014/main" val="3566189944"/>
                  </a:ext>
                </a:extLst>
              </a:tr>
            </a:tbl>
          </a:graphicData>
        </a:graphic>
      </p:graphicFrame>
      <p:sp>
        <p:nvSpPr>
          <p:cNvPr id="7" name="TextBox 6"/>
          <p:cNvSpPr txBox="1"/>
          <p:nvPr/>
        </p:nvSpPr>
        <p:spPr>
          <a:xfrm>
            <a:off x="301026" y="1248372"/>
            <a:ext cx="8610598" cy="923330"/>
          </a:xfrm>
          <a:prstGeom prst="rect">
            <a:avLst/>
          </a:prstGeom>
          <a:noFill/>
        </p:spPr>
        <p:txBody>
          <a:bodyPr wrap="square" rtlCol="0">
            <a:spAutoFit/>
          </a:bodyPr>
          <a:lstStyle/>
          <a:p>
            <a:pPr algn="just"/>
            <a:r>
              <a:rPr lang="fr-FR" dirty="0" smtClean="0">
                <a:latin typeface="Arial Narrow" panose="020B0606020202030204" pitchFamily="34" charset="0"/>
              </a:rPr>
              <a:t>Dans 50%, 83% et 49% des cités, quartiers et villages enquêtées, les IC ont rapporté que les retournés sont propriétaires de leurs abris. Dans 25% des cités, les retournés ont fait l’emprunt d’une maison avec l’accord du propriétaire, ou partage une maison sans frais. </a:t>
            </a:r>
            <a:endParaRPr lang="fr-FR" dirty="0">
              <a:latin typeface="Arial Narrow" panose="020B0606020202030204" pitchFamily="34" charset="0"/>
            </a:endParaRPr>
          </a:p>
        </p:txBody>
      </p:sp>
    </p:spTree>
    <p:extLst>
      <p:ext uri="{BB962C8B-B14F-4D97-AF65-F5344CB8AC3E}">
        <p14:creationId xmlns:p14="http://schemas.microsoft.com/office/powerpoint/2010/main" val="2448804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nSpc>
                <a:spcPct val="100000"/>
              </a:lnSpc>
            </a:pPr>
            <a:r>
              <a:rPr lang="fr-FR" sz="3200" dirty="0"/>
              <a:t>Obstacles à la construction des abris adéquats pour les ménages PDI</a:t>
            </a:r>
            <a:endParaRPr lang="en-US" sz="32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90" y="6292922"/>
            <a:ext cx="1807060" cy="53106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621868482"/>
              </p:ext>
            </p:extLst>
          </p:nvPr>
        </p:nvGraphicFramePr>
        <p:xfrm>
          <a:off x="85724" y="2628900"/>
          <a:ext cx="9058275" cy="3660918"/>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85724" y="1304925"/>
            <a:ext cx="9058275" cy="1477328"/>
          </a:xfrm>
          <a:prstGeom prst="rect">
            <a:avLst/>
          </a:prstGeom>
          <a:noFill/>
        </p:spPr>
        <p:txBody>
          <a:bodyPr wrap="square" rtlCol="0">
            <a:spAutoFit/>
          </a:bodyPr>
          <a:lstStyle/>
          <a:p>
            <a:pPr algn="just"/>
            <a:r>
              <a:rPr lang="fr-FR" dirty="0" smtClean="0">
                <a:latin typeface="Arial Narrow" panose="020B0606020202030204" pitchFamily="34" charset="0"/>
              </a:rPr>
              <a:t>Dans l’ensemble des ZS, la majorité des IC ont rapporté que l’obstacle principal à la construction des abris des ménages PDI est le manque de moyen. Dans 12 ZS, les PDI n’ont pas accès au terrain selon les IC de la majorité des localités enquêtées. Au niveau de 80%, 67% et 50% des localités évaluées de </a:t>
            </a:r>
            <a:r>
              <a:rPr lang="fr-FR" dirty="0" err="1" smtClean="0">
                <a:latin typeface="Arial Narrow" panose="020B0606020202030204" pitchFamily="34" charset="0"/>
              </a:rPr>
              <a:t>Tchomia</a:t>
            </a:r>
            <a:r>
              <a:rPr lang="fr-FR" dirty="0" smtClean="0">
                <a:latin typeface="Arial Narrow" panose="020B0606020202030204" pitchFamily="34" charset="0"/>
              </a:rPr>
              <a:t>, </a:t>
            </a:r>
            <a:r>
              <a:rPr lang="fr-FR" dirty="0" err="1" smtClean="0">
                <a:latin typeface="Arial Narrow" panose="020B0606020202030204" pitchFamily="34" charset="0"/>
              </a:rPr>
              <a:t>Jiba</a:t>
            </a:r>
            <a:r>
              <a:rPr lang="fr-FR" dirty="0" smtClean="0">
                <a:latin typeface="Arial Narrow" panose="020B0606020202030204" pitchFamily="34" charset="0"/>
              </a:rPr>
              <a:t> et </a:t>
            </a:r>
            <a:r>
              <a:rPr lang="fr-FR" dirty="0" err="1" smtClean="0">
                <a:latin typeface="Arial Narrow" panose="020B0606020202030204" pitchFamily="34" charset="0"/>
              </a:rPr>
              <a:t>Drodro</a:t>
            </a:r>
            <a:r>
              <a:rPr lang="fr-FR" dirty="0" smtClean="0">
                <a:latin typeface="Arial Narrow" panose="020B0606020202030204" pitchFamily="34" charset="0"/>
              </a:rPr>
              <a:t>, les IC ont signalé que les ménages PDI ne </a:t>
            </a:r>
            <a:r>
              <a:rPr lang="fr-FR" dirty="0">
                <a:latin typeface="Arial Narrow" panose="020B0606020202030204" pitchFamily="34" charset="0"/>
              </a:rPr>
              <a:t>construisent pas due à leur incertitude quant à l’évolution de la </a:t>
            </a:r>
            <a:r>
              <a:rPr lang="fr-FR" dirty="0" smtClean="0">
                <a:latin typeface="Arial Narrow" panose="020B0606020202030204" pitchFamily="34" charset="0"/>
              </a:rPr>
              <a:t>sécurité. </a:t>
            </a:r>
            <a:endParaRPr lang="fr-FR" dirty="0">
              <a:latin typeface="Arial Narrow" panose="020B0606020202030204" pitchFamily="34" charset="0"/>
            </a:endParaRPr>
          </a:p>
        </p:txBody>
      </p:sp>
    </p:spTree>
    <p:extLst>
      <p:ext uri="{BB962C8B-B14F-4D97-AF65-F5344CB8AC3E}">
        <p14:creationId xmlns:p14="http://schemas.microsoft.com/office/powerpoint/2010/main" val="1816682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nSpc>
                <a:spcPct val="100000"/>
              </a:lnSpc>
            </a:pPr>
            <a:r>
              <a:rPr lang="fr-FR" sz="3200" dirty="0"/>
              <a:t>Obstacles à la construction des abris adéquats pour les ménages retournés </a:t>
            </a:r>
            <a:endParaRPr lang="en-US" sz="32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115" y="6292922"/>
            <a:ext cx="1807060" cy="53106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305626516"/>
              </p:ext>
            </p:extLst>
          </p:nvPr>
        </p:nvGraphicFramePr>
        <p:xfrm>
          <a:off x="339126" y="2609315"/>
          <a:ext cx="8500649" cy="37413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33350" y="1285875"/>
            <a:ext cx="8877300" cy="1323439"/>
          </a:xfrm>
          <a:prstGeom prst="rect">
            <a:avLst/>
          </a:prstGeom>
          <a:noFill/>
        </p:spPr>
        <p:txBody>
          <a:bodyPr wrap="square" rtlCol="0">
            <a:spAutoFit/>
          </a:bodyPr>
          <a:lstStyle/>
          <a:p>
            <a:pPr algn="just"/>
            <a:r>
              <a:rPr lang="fr-FR" sz="1600" dirty="0" smtClean="0">
                <a:latin typeface="Arial Narrow" panose="020B0606020202030204" pitchFamily="34" charset="0"/>
              </a:rPr>
              <a:t>A l’instar des ménages PDI, </a:t>
            </a:r>
            <a:r>
              <a:rPr lang="fr-FR" sz="1600" dirty="0">
                <a:latin typeface="Arial Narrow" panose="020B0606020202030204" pitchFamily="34" charset="0"/>
              </a:rPr>
              <a:t>les IC de toutes les </a:t>
            </a:r>
            <a:r>
              <a:rPr lang="fr-FR" sz="1600" dirty="0" smtClean="0">
                <a:latin typeface="Arial Narrow" panose="020B0606020202030204" pitchFamily="34" charset="0"/>
              </a:rPr>
              <a:t>ZS couvertes ont </a:t>
            </a:r>
            <a:r>
              <a:rPr lang="fr-FR" sz="1600" dirty="0">
                <a:latin typeface="Arial Narrow" panose="020B0606020202030204" pitchFamily="34" charset="0"/>
              </a:rPr>
              <a:t>rapporté que les ménages retournés rencontrent des difficultés pour la réhabilitation de leurs </a:t>
            </a:r>
            <a:r>
              <a:rPr lang="fr-FR" sz="1600" dirty="0" smtClean="0">
                <a:latin typeface="Arial Narrow" panose="020B0606020202030204" pitchFamily="34" charset="0"/>
              </a:rPr>
              <a:t>abris et que le manque de moyen est également  l’obstacle principal qui se pose aux retournés. A Béni, dans 100% des localités évaluées, les IC ont indiqué que les ménages retournés ne pouvaient accéder au terrain. A </a:t>
            </a:r>
            <a:r>
              <a:rPr lang="fr-FR" sz="1600" dirty="0" err="1" smtClean="0">
                <a:latin typeface="Arial Narrow" panose="020B0606020202030204" pitchFamily="34" charset="0"/>
              </a:rPr>
              <a:t>Nizi</a:t>
            </a:r>
            <a:r>
              <a:rPr lang="fr-FR" sz="1600" dirty="0" smtClean="0">
                <a:latin typeface="Arial Narrow" panose="020B0606020202030204" pitchFamily="34" charset="0"/>
              </a:rPr>
              <a:t>, dans 57% des </a:t>
            </a:r>
            <a:r>
              <a:rPr lang="fr-FR" sz="1600" dirty="0">
                <a:latin typeface="Arial Narrow" panose="020B0606020202030204" pitchFamily="34" charset="0"/>
              </a:rPr>
              <a:t>localités </a:t>
            </a:r>
            <a:r>
              <a:rPr lang="fr-FR" sz="1600" dirty="0" smtClean="0">
                <a:latin typeface="Arial Narrow" panose="020B0606020202030204" pitchFamily="34" charset="0"/>
              </a:rPr>
              <a:t>enquêtées, les IC ont évoqué que les ménages PDI et retournés ont d’autres priorités avant de construire ou réhabiliter leurs abris. </a:t>
            </a:r>
            <a:endParaRPr lang="fr-FR" sz="1600" dirty="0">
              <a:latin typeface="Arial Narrow" panose="020B0606020202030204" pitchFamily="34" charset="0"/>
            </a:endParaRPr>
          </a:p>
        </p:txBody>
      </p:sp>
    </p:spTree>
    <p:extLst>
      <p:ext uri="{BB962C8B-B14F-4D97-AF65-F5344CB8AC3E}">
        <p14:creationId xmlns:p14="http://schemas.microsoft.com/office/powerpoint/2010/main" val="3588666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05424" cy="724646"/>
          </a:xfrm>
        </p:spPr>
        <p:txBody>
          <a:bodyPr/>
          <a:lstStyle/>
          <a:p>
            <a:pPr algn="just">
              <a:lnSpc>
                <a:spcPct val="100000"/>
              </a:lnSpc>
            </a:pPr>
            <a:r>
              <a:rPr lang="fr-FR" sz="4400" dirty="0"/>
              <a:t>Cas d’éviction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765" y="6292922"/>
            <a:ext cx="1807060" cy="53106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183391404"/>
              </p:ext>
            </p:extLst>
          </p:nvPr>
        </p:nvGraphicFramePr>
        <p:xfrm>
          <a:off x="219075" y="2409825"/>
          <a:ext cx="8772525" cy="387999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200025" y="1381125"/>
            <a:ext cx="8791575" cy="923330"/>
          </a:xfrm>
          <a:prstGeom prst="rect">
            <a:avLst/>
          </a:prstGeom>
          <a:noFill/>
        </p:spPr>
        <p:txBody>
          <a:bodyPr wrap="square" rtlCol="0">
            <a:spAutoFit/>
          </a:bodyPr>
          <a:lstStyle/>
          <a:p>
            <a:pPr algn="just"/>
            <a:r>
              <a:rPr lang="fr-FR" dirty="0" smtClean="0">
                <a:latin typeface="Arial Narrow" panose="020B0606020202030204" pitchFamily="34" charset="0"/>
              </a:rPr>
              <a:t>Exception faite de </a:t>
            </a:r>
            <a:r>
              <a:rPr lang="fr-FR" dirty="0" err="1" smtClean="0">
                <a:latin typeface="Arial Narrow" panose="020B0606020202030204" pitchFamily="34" charset="0"/>
              </a:rPr>
              <a:t>Jiba</a:t>
            </a:r>
            <a:r>
              <a:rPr lang="fr-FR" dirty="0" smtClean="0">
                <a:latin typeface="Arial Narrow" panose="020B0606020202030204" pitchFamily="34" charset="0"/>
              </a:rPr>
              <a:t> et </a:t>
            </a:r>
            <a:r>
              <a:rPr lang="fr-FR" dirty="0" err="1" smtClean="0">
                <a:latin typeface="Arial Narrow" panose="020B0606020202030204" pitchFamily="34" charset="0"/>
              </a:rPr>
              <a:t>Mambasa</a:t>
            </a:r>
            <a:r>
              <a:rPr lang="fr-FR" dirty="0" smtClean="0">
                <a:latin typeface="Arial Narrow" panose="020B0606020202030204" pitchFamily="34" charset="0"/>
              </a:rPr>
              <a:t>, des cas d’évictions ont été rapporté par les IC dans toutes les ZS couvertes. A </a:t>
            </a:r>
            <a:r>
              <a:rPr lang="fr-FR" dirty="0" err="1" smtClean="0">
                <a:latin typeface="Arial Narrow" panose="020B0606020202030204" pitchFamily="34" charset="0"/>
              </a:rPr>
              <a:t>Tchomia</a:t>
            </a:r>
            <a:r>
              <a:rPr lang="fr-FR" dirty="0" smtClean="0">
                <a:latin typeface="Arial Narrow" panose="020B0606020202030204" pitchFamily="34" charset="0"/>
              </a:rPr>
              <a:t>, </a:t>
            </a:r>
            <a:r>
              <a:rPr lang="fr-FR" dirty="0" err="1" smtClean="0">
                <a:latin typeface="Arial Narrow" panose="020B0606020202030204" pitchFamily="34" charset="0"/>
              </a:rPr>
              <a:t>Kirotshe</a:t>
            </a:r>
            <a:r>
              <a:rPr lang="fr-FR" dirty="0" smtClean="0">
                <a:latin typeface="Arial Narrow" panose="020B0606020202030204" pitchFamily="34" charset="0"/>
              </a:rPr>
              <a:t>, </a:t>
            </a:r>
            <a:r>
              <a:rPr lang="fr-FR" dirty="0" err="1" smtClean="0">
                <a:latin typeface="Arial Narrow" panose="020B0606020202030204" pitchFamily="34" charset="0"/>
              </a:rPr>
              <a:t>Birambizo</a:t>
            </a:r>
            <a:r>
              <a:rPr lang="fr-FR" dirty="0" smtClean="0">
                <a:latin typeface="Arial Narrow" panose="020B0606020202030204" pitchFamily="34" charset="0"/>
              </a:rPr>
              <a:t> et </a:t>
            </a:r>
            <a:r>
              <a:rPr lang="fr-FR" dirty="0" err="1" smtClean="0">
                <a:latin typeface="Arial Narrow" panose="020B0606020202030204" pitchFamily="34" charset="0"/>
              </a:rPr>
              <a:t>Lubero</a:t>
            </a:r>
            <a:r>
              <a:rPr lang="fr-FR" dirty="0" smtClean="0">
                <a:latin typeface="Arial Narrow" panose="020B0606020202030204" pitchFamily="34" charset="0"/>
              </a:rPr>
              <a:t>, dans respectivement 100%, 100%, 95% et 94% des localités </a:t>
            </a:r>
            <a:r>
              <a:rPr lang="fr-FR" dirty="0">
                <a:latin typeface="Arial Narrow" panose="020B0606020202030204" pitchFamily="34" charset="0"/>
              </a:rPr>
              <a:t>enquêtées, </a:t>
            </a:r>
            <a:r>
              <a:rPr lang="fr-FR" dirty="0" smtClean="0">
                <a:latin typeface="Arial Narrow" panose="020B0606020202030204" pitchFamily="34" charset="0"/>
              </a:rPr>
              <a:t>les </a:t>
            </a:r>
            <a:r>
              <a:rPr lang="fr-FR" dirty="0">
                <a:latin typeface="Arial Narrow" panose="020B0606020202030204" pitchFamily="34" charset="0"/>
              </a:rPr>
              <a:t>IC </a:t>
            </a:r>
            <a:r>
              <a:rPr lang="fr-FR" dirty="0" smtClean="0">
                <a:latin typeface="Arial Narrow" panose="020B0606020202030204" pitchFamily="34" charset="0"/>
              </a:rPr>
              <a:t>ont signalé des cas d’éviction. </a:t>
            </a:r>
            <a:endParaRPr lang="fr-FR" dirty="0">
              <a:latin typeface="Arial Narrow" panose="020B0606020202030204" pitchFamily="34" charset="0"/>
            </a:endParaRPr>
          </a:p>
        </p:txBody>
      </p:sp>
    </p:spTree>
    <p:extLst>
      <p:ext uri="{BB962C8B-B14F-4D97-AF65-F5344CB8AC3E}">
        <p14:creationId xmlns:p14="http://schemas.microsoft.com/office/powerpoint/2010/main" val="3226441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05424" cy="724646"/>
          </a:xfrm>
        </p:spPr>
        <p:txBody>
          <a:bodyPr/>
          <a:lstStyle/>
          <a:p>
            <a:pPr algn="just">
              <a:lnSpc>
                <a:spcPct val="100000"/>
              </a:lnSpc>
            </a:pPr>
            <a:r>
              <a:rPr lang="fr-FR" sz="4000" dirty="0"/>
              <a:t>Raisons principales pour les cas d’évictions en % </a:t>
            </a:r>
            <a:r>
              <a:rPr lang="fr-FR" sz="4000" dirty="0" smtClean="0"/>
              <a:t>de localités, </a:t>
            </a:r>
            <a:r>
              <a:rPr lang="fr-FR" sz="4000" dirty="0"/>
              <a:t>par ZS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915" y="6292922"/>
            <a:ext cx="1807060" cy="53106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85964403"/>
              </p:ext>
            </p:extLst>
          </p:nvPr>
        </p:nvGraphicFramePr>
        <p:xfrm>
          <a:off x="142875" y="2571750"/>
          <a:ext cx="8848725" cy="360997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42875" y="1248311"/>
            <a:ext cx="8848725" cy="1323439"/>
          </a:xfrm>
          <a:prstGeom prst="rect">
            <a:avLst/>
          </a:prstGeom>
          <a:noFill/>
        </p:spPr>
        <p:txBody>
          <a:bodyPr wrap="square" rtlCol="0">
            <a:spAutoFit/>
          </a:bodyPr>
          <a:lstStyle/>
          <a:p>
            <a:pPr algn="just"/>
            <a:r>
              <a:rPr lang="fr-FR" sz="1600" dirty="0" smtClean="0">
                <a:latin typeface="Arial Narrow" panose="020B0606020202030204" pitchFamily="34" charset="0"/>
              </a:rPr>
              <a:t>Dans 12 ZS, les IC de 100% des localités évaluées dans lesquelles des cas d’évictions ont été rapportés, ont indiqué que le non-paiement du loyer par les ménages était la raison principale des cas d’éviction. A Béni, 83% des IC ont cité cette raison, mais aussi 67% d’entre eux ont évoqué la mésentente avec le propriétaire. A </a:t>
            </a:r>
            <a:r>
              <a:rPr lang="fr-FR" sz="1600" dirty="0" err="1" smtClean="0">
                <a:latin typeface="Arial Narrow" panose="020B0606020202030204" pitchFamily="34" charset="0"/>
              </a:rPr>
              <a:t>Kibua</a:t>
            </a:r>
            <a:r>
              <a:rPr lang="fr-FR" sz="1600" dirty="0" smtClean="0">
                <a:latin typeface="Arial Narrow" panose="020B0606020202030204" pitchFamily="34" charset="0"/>
              </a:rPr>
              <a:t>, les tensions communautaires ont été signalées par 50% des IC comme une raison pour les évictions des ménages (toutes populations confondues).</a:t>
            </a:r>
            <a:endParaRPr lang="fr-FR" sz="1600" dirty="0">
              <a:latin typeface="Arial Narrow" panose="020B0606020202030204" pitchFamily="34" charset="0"/>
            </a:endParaRPr>
          </a:p>
        </p:txBody>
      </p:sp>
    </p:spTree>
    <p:extLst>
      <p:ext uri="{BB962C8B-B14F-4D97-AF65-F5344CB8AC3E}">
        <p14:creationId xmlns:p14="http://schemas.microsoft.com/office/powerpoint/2010/main" val="2515515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943"/>
            <a:ext cx="3149527" cy="1208401"/>
          </a:xfrm>
        </p:spPr>
        <p:txBody>
          <a:bodyPr/>
          <a:lstStyle/>
          <a:p>
            <a:r>
              <a:rPr lang="en-US" noProof="0" dirty="0" smtClean="0"/>
              <a:t>02.3</a:t>
            </a:r>
            <a:endParaRPr lang="en-US" noProof="0" dirty="0"/>
          </a:p>
        </p:txBody>
      </p:sp>
      <p:sp>
        <p:nvSpPr>
          <p:cNvPr id="3" name="Subtitle 2"/>
          <p:cNvSpPr>
            <a:spLocks noGrp="1"/>
          </p:cNvSpPr>
          <p:nvPr>
            <p:ph type="subTitle" idx="1"/>
          </p:nvPr>
        </p:nvSpPr>
        <p:spPr>
          <a:xfrm>
            <a:off x="4439824" y="2168601"/>
            <a:ext cx="3980276" cy="1743959"/>
          </a:xfrm>
        </p:spPr>
        <p:txBody>
          <a:bodyPr/>
          <a:lstStyle/>
          <a:p>
            <a:r>
              <a:rPr lang="en-US" dirty="0" smtClean="0"/>
              <a:t>EHA</a:t>
            </a:r>
            <a:endParaRPr lang="en-US" noProof="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190" y="6292922"/>
            <a:ext cx="1807060" cy="531060"/>
          </a:xfrm>
          <a:prstGeom prst="rect">
            <a:avLst/>
          </a:prstGeom>
        </p:spPr>
      </p:pic>
    </p:spTree>
    <p:extLst>
      <p:ext uri="{BB962C8B-B14F-4D97-AF65-F5344CB8AC3E}">
        <p14:creationId xmlns:p14="http://schemas.microsoft.com/office/powerpoint/2010/main" val="1246816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400" dirty="0"/>
              <a:t>Carte du % de </a:t>
            </a:r>
            <a:r>
              <a:rPr lang="fr-FR" sz="2400" dirty="0" smtClean="0"/>
              <a:t>localités sans point </a:t>
            </a:r>
            <a:r>
              <a:rPr lang="fr-FR" sz="2400" dirty="0"/>
              <a:t>d'eau </a:t>
            </a:r>
            <a:r>
              <a:rPr lang="fr-FR" sz="2400" dirty="0" smtClean="0"/>
              <a:t>aménagé fonctionnel </a:t>
            </a:r>
            <a:r>
              <a:rPr lang="fr-FR" sz="2400" dirty="0"/>
              <a:t>et % de localités avec </a:t>
            </a:r>
            <a:r>
              <a:rPr lang="fr-FR" sz="2400" dirty="0" smtClean="0"/>
              <a:t>points </a:t>
            </a:r>
            <a:r>
              <a:rPr lang="fr-FR" sz="2400" dirty="0"/>
              <a:t>d’eau </a:t>
            </a:r>
            <a:r>
              <a:rPr lang="fr-FR" sz="2400" dirty="0" smtClean="0"/>
              <a:t>endommagés durant le conflit, </a:t>
            </a:r>
            <a:r>
              <a:rPr lang="fr-FR" sz="2400" dirty="0"/>
              <a:t>selon les IC </a:t>
            </a:r>
            <a:endParaRPr lang="en-US" sz="2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030" y="6289819"/>
            <a:ext cx="1807060" cy="531060"/>
          </a:xfrm>
          <a:prstGeom prst="rect">
            <a:avLst/>
          </a:prstGeom>
        </p:spPr>
      </p:pic>
      <p:sp>
        <p:nvSpPr>
          <p:cNvPr id="4" name="TextBox 3"/>
          <p:cNvSpPr txBox="1"/>
          <p:nvPr/>
        </p:nvSpPr>
        <p:spPr>
          <a:xfrm>
            <a:off x="88996" y="1247775"/>
            <a:ext cx="8953500" cy="1077218"/>
          </a:xfrm>
          <a:prstGeom prst="rect">
            <a:avLst/>
          </a:prstGeom>
          <a:noFill/>
        </p:spPr>
        <p:txBody>
          <a:bodyPr wrap="square" rtlCol="0">
            <a:spAutoFit/>
          </a:bodyPr>
          <a:lstStyle/>
          <a:p>
            <a:pPr algn="just"/>
            <a:r>
              <a:rPr lang="fr-FR" sz="1600" dirty="0" smtClean="0">
                <a:latin typeface="Arial Narrow" panose="020B0606020202030204" pitchFamily="34" charset="0"/>
              </a:rPr>
              <a:t>A </a:t>
            </a:r>
            <a:r>
              <a:rPr lang="fr-FR" sz="1600" dirty="0" err="1" smtClean="0">
                <a:latin typeface="Arial Narrow" panose="020B0606020202030204" pitchFamily="34" charset="0"/>
              </a:rPr>
              <a:t>Pinga</a:t>
            </a:r>
            <a:r>
              <a:rPr lang="fr-FR" sz="1600" dirty="0" smtClean="0">
                <a:latin typeface="Arial Narrow" panose="020B0606020202030204" pitchFamily="34" charset="0"/>
              </a:rPr>
              <a:t> et </a:t>
            </a:r>
            <a:r>
              <a:rPr lang="fr-FR" sz="1600" dirty="0" err="1" smtClean="0">
                <a:latin typeface="Arial Narrow" panose="020B0606020202030204" pitchFamily="34" charset="0"/>
              </a:rPr>
              <a:t>Kibua</a:t>
            </a:r>
            <a:r>
              <a:rPr lang="fr-FR" sz="1600" dirty="0" smtClean="0">
                <a:latin typeface="Arial Narrow" panose="020B0606020202030204" pitchFamily="34" charset="0"/>
              </a:rPr>
              <a:t>, dans respectivement 56% et 43% des localités évaluées, les IC ont signalé que les localités n’avaient pas de point d’eau aménagé fonctionnel. A Béni, 100% des localités enquêtées ont au moins un point d’eau aménagé fonctionnel. A </a:t>
            </a:r>
            <a:r>
              <a:rPr lang="fr-FR" sz="1600" dirty="0" err="1" smtClean="0">
                <a:latin typeface="Arial Narrow" panose="020B0606020202030204" pitchFamily="34" charset="0"/>
              </a:rPr>
              <a:t>Tchomia</a:t>
            </a:r>
            <a:r>
              <a:rPr lang="fr-FR" sz="1600" dirty="0" smtClean="0">
                <a:latin typeface="Arial Narrow" panose="020B0606020202030204" pitchFamily="34" charset="0"/>
              </a:rPr>
              <a:t>, </a:t>
            </a:r>
            <a:r>
              <a:rPr lang="fr-FR" sz="1600" dirty="0" err="1" smtClean="0">
                <a:latin typeface="Arial Narrow" panose="020B0606020202030204" pitchFamily="34" charset="0"/>
              </a:rPr>
              <a:t>Drodro</a:t>
            </a:r>
            <a:r>
              <a:rPr lang="fr-FR" sz="1600" dirty="0" smtClean="0">
                <a:latin typeface="Arial Narrow" panose="020B0606020202030204" pitchFamily="34" charset="0"/>
              </a:rPr>
              <a:t> et </a:t>
            </a:r>
            <a:r>
              <a:rPr lang="fr-FR" sz="1600" dirty="0" err="1" smtClean="0">
                <a:latin typeface="Arial Narrow" panose="020B0606020202030204" pitchFamily="34" charset="0"/>
              </a:rPr>
              <a:t>Birambizo</a:t>
            </a:r>
            <a:r>
              <a:rPr lang="fr-FR" sz="1600" dirty="0" smtClean="0">
                <a:latin typeface="Arial Narrow" panose="020B0606020202030204" pitchFamily="34" charset="0"/>
              </a:rPr>
              <a:t>, la majorité des IC ont rapporté qu’au moins un point d’eau avait été endommagé durant le conflit. </a:t>
            </a:r>
            <a:endParaRPr lang="fr-FR" sz="1600" dirty="0">
              <a:latin typeface="Arial Narrow" panose="020B060602020203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126" y="2238619"/>
            <a:ext cx="8519124" cy="4051200"/>
          </a:xfrm>
          <a:prstGeom prst="rect">
            <a:avLst/>
          </a:prstGeom>
        </p:spPr>
      </p:pic>
    </p:spTree>
    <p:extLst>
      <p:ext uri="{BB962C8B-B14F-4D97-AF65-F5344CB8AC3E}">
        <p14:creationId xmlns:p14="http://schemas.microsoft.com/office/powerpoint/2010/main" val="837129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010" y="6289819"/>
            <a:ext cx="1807060" cy="531060"/>
          </a:xfrm>
          <a:prstGeom prst="rect">
            <a:avLst/>
          </a:prstGeom>
        </p:spPr>
      </p:pic>
      <p:sp>
        <p:nvSpPr>
          <p:cNvPr id="3" name="Title 2"/>
          <p:cNvSpPr>
            <a:spLocks noGrp="1"/>
          </p:cNvSpPr>
          <p:nvPr>
            <p:ph type="ctrTitle"/>
          </p:nvPr>
        </p:nvSpPr>
        <p:spPr>
          <a:xfrm>
            <a:off x="291907" y="1845250"/>
            <a:ext cx="3156143" cy="2501153"/>
          </a:xfrm>
        </p:spPr>
        <p:txBody>
          <a:bodyPr/>
          <a:lstStyle/>
          <a:p>
            <a:r>
              <a:rPr lang="fr-FR" sz="3600" dirty="0"/>
              <a:t>Carte de la source d’eau de boisson principale en % de localités, selon les IC</a:t>
            </a:r>
            <a:endParaRPr lang="en-US" sz="3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0" y="866775"/>
            <a:ext cx="5695950" cy="5423044"/>
          </a:xfrm>
          <a:prstGeom prst="rect">
            <a:avLst/>
          </a:prstGeom>
        </p:spPr>
      </p:pic>
      <p:sp>
        <p:nvSpPr>
          <p:cNvPr id="5" name="TextBox 4"/>
          <p:cNvSpPr txBox="1"/>
          <p:nvPr/>
        </p:nvSpPr>
        <p:spPr>
          <a:xfrm>
            <a:off x="3448050" y="-98166"/>
            <a:ext cx="5629275" cy="1077218"/>
          </a:xfrm>
          <a:prstGeom prst="rect">
            <a:avLst/>
          </a:prstGeom>
          <a:noFill/>
        </p:spPr>
        <p:txBody>
          <a:bodyPr wrap="square" rtlCol="0">
            <a:spAutoFit/>
          </a:bodyPr>
          <a:lstStyle/>
          <a:p>
            <a:pPr algn="just"/>
            <a:r>
              <a:rPr lang="fr-FR" sz="1600" dirty="0" smtClean="0">
                <a:latin typeface="Arial Narrow" panose="020B0606020202030204" pitchFamily="34" charset="0"/>
              </a:rPr>
              <a:t>Dans la majorité des localités évaluées de </a:t>
            </a:r>
            <a:r>
              <a:rPr lang="fr-FR" sz="1600" dirty="0" err="1" smtClean="0">
                <a:latin typeface="Arial Narrow" panose="020B0606020202030204" pitchFamily="34" charset="0"/>
              </a:rPr>
              <a:t>Tchomia</a:t>
            </a:r>
            <a:r>
              <a:rPr lang="fr-FR" sz="1600" dirty="0" smtClean="0">
                <a:latin typeface="Arial Narrow" panose="020B0606020202030204" pitchFamily="34" charset="0"/>
              </a:rPr>
              <a:t>, les IC ont indiqué que l’eau de surface était la source d’eau de boisson principale. Pour la majorité des localités couvertes à </a:t>
            </a:r>
            <a:r>
              <a:rPr lang="fr-FR" sz="1600" dirty="0" err="1" smtClean="0">
                <a:latin typeface="Arial Narrow" panose="020B0606020202030204" pitchFamily="34" charset="0"/>
              </a:rPr>
              <a:t>Pinga</a:t>
            </a:r>
            <a:r>
              <a:rPr lang="fr-FR" sz="1600" dirty="0" smtClean="0">
                <a:latin typeface="Arial Narrow" panose="020B0606020202030204" pitchFamily="34" charset="0"/>
              </a:rPr>
              <a:t>, la source d’eau de boisson principale sont des sources non-améliorées selon les IC.</a:t>
            </a:r>
            <a:endParaRPr lang="fr-FR" sz="1600" dirty="0">
              <a:latin typeface="Arial Narrow" panose="020B0606020202030204" pitchFamily="34" charset="0"/>
            </a:endParaRPr>
          </a:p>
        </p:txBody>
      </p:sp>
    </p:spTree>
    <p:extLst>
      <p:ext uri="{BB962C8B-B14F-4D97-AF65-F5344CB8AC3E}">
        <p14:creationId xmlns:p14="http://schemas.microsoft.com/office/powerpoint/2010/main" val="220720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a:t>% de localités par fourchette estimée de la population ayant accès </a:t>
            </a:r>
            <a:r>
              <a:rPr lang="fr-FR" sz="2800" dirty="0" smtClean="0"/>
              <a:t>à l’eau potable, </a:t>
            </a:r>
            <a:r>
              <a:rPr lang="fr-FR" sz="2800" dirty="0"/>
              <a:t>par province</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300" y="6292922"/>
            <a:ext cx="1807060" cy="531060"/>
          </a:xfrm>
          <a:prstGeom prst="rect">
            <a:avLst/>
          </a:prstGeom>
        </p:spPr>
      </p:pic>
      <p:sp>
        <p:nvSpPr>
          <p:cNvPr id="3" name="TextBox 2"/>
          <p:cNvSpPr txBox="1"/>
          <p:nvPr/>
        </p:nvSpPr>
        <p:spPr>
          <a:xfrm>
            <a:off x="123825" y="1304925"/>
            <a:ext cx="9020175" cy="830997"/>
          </a:xfrm>
          <a:prstGeom prst="rect">
            <a:avLst/>
          </a:prstGeom>
          <a:noFill/>
        </p:spPr>
        <p:txBody>
          <a:bodyPr wrap="square" rtlCol="0">
            <a:spAutoFit/>
          </a:bodyPr>
          <a:lstStyle/>
          <a:p>
            <a:pPr algn="just"/>
            <a:r>
              <a:rPr lang="fr-FR" sz="1600" dirty="0" smtClean="0">
                <a:latin typeface="Arial Narrow" panose="020B0606020202030204" pitchFamily="34" charset="0"/>
              </a:rPr>
              <a:t>En Ituri, dans 46% des localités enquêtées, les IC ont signalé qu’une minorité de personnes a accès à l’eau potable. Au Nord Kivu, la proportion est de 39% d’IC pour cette fourchette de la population. A Béni, 40% des IC ont fait part que la majorité de la population avait accès à l’eau potable dans les localités couvertes</a:t>
            </a:r>
            <a:endParaRPr lang="fr-FR" sz="1600" dirty="0">
              <a:latin typeface="Arial Narrow" panose="020B060602020203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771975815"/>
              </p:ext>
            </p:extLst>
          </p:nvPr>
        </p:nvGraphicFramePr>
        <p:xfrm>
          <a:off x="-427704" y="2135922"/>
          <a:ext cx="4999703" cy="415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403665528"/>
              </p:ext>
            </p:extLst>
          </p:nvPr>
        </p:nvGraphicFramePr>
        <p:xfrm>
          <a:off x="3576190" y="2135922"/>
          <a:ext cx="5890260" cy="40992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8015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07" y="1845250"/>
            <a:ext cx="3161894" cy="2501153"/>
          </a:xfrm>
        </p:spPr>
        <p:txBody>
          <a:bodyPr/>
          <a:lstStyle/>
          <a:p>
            <a:r>
              <a:rPr lang="fr-FR" sz="3200" dirty="0"/>
              <a:t>Carte des provinces anciennement L3 et provinces couvertes par les évaluations depuis début 2018</a:t>
            </a:r>
            <a:endParaRPr lang="en-US" sz="3200" noProof="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01" y="6347521"/>
            <a:ext cx="1889724" cy="4156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4415" y="6289819"/>
            <a:ext cx="1807060" cy="5310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800" y="0"/>
            <a:ext cx="5690199" cy="6289819"/>
          </a:xfrm>
          <a:prstGeom prst="rect">
            <a:avLst/>
          </a:prstGeom>
        </p:spPr>
      </p:pic>
    </p:spTree>
    <p:extLst>
      <p:ext uri="{BB962C8B-B14F-4D97-AF65-F5344CB8AC3E}">
        <p14:creationId xmlns:p14="http://schemas.microsoft.com/office/powerpoint/2010/main" val="477358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smtClean="0"/>
              <a:t>Entraves à l’accès </a:t>
            </a:r>
            <a:r>
              <a:rPr lang="fr-FR" sz="2800" dirty="0"/>
              <a:t>à l’eau potable en % </a:t>
            </a:r>
            <a:r>
              <a:rPr lang="fr-FR" sz="2800" dirty="0" smtClean="0"/>
              <a:t>de localités en Ituri, selon les IC</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90" y="6292922"/>
            <a:ext cx="1807060" cy="53106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98627269"/>
              </p:ext>
            </p:extLst>
          </p:nvPr>
        </p:nvGraphicFramePr>
        <p:xfrm>
          <a:off x="119062" y="1990724"/>
          <a:ext cx="8915399" cy="4141274"/>
        </p:xfrm>
        <a:graphic>
          <a:graphicData uri="http://schemas.openxmlformats.org/drawingml/2006/table">
            <a:tbl>
              <a:tblPr/>
              <a:tblGrid>
                <a:gridCol w="861786">
                  <a:extLst>
                    <a:ext uri="{9D8B030D-6E8A-4147-A177-3AD203B41FA5}">
                      <a16:colId xmlns:a16="http://schemas.microsoft.com/office/drawing/2014/main" val="3877485694"/>
                    </a:ext>
                  </a:extLst>
                </a:gridCol>
                <a:gridCol w="968348">
                  <a:extLst>
                    <a:ext uri="{9D8B030D-6E8A-4147-A177-3AD203B41FA5}">
                      <a16:colId xmlns:a16="http://schemas.microsoft.com/office/drawing/2014/main" val="2805790345"/>
                    </a:ext>
                  </a:extLst>
                </a:gridCol>
                <a:gridCol w="624710">
                  <a:extLst>
                    <a:ext uri="{9D8B030D-6E8A-4147-A177-3AD203B41FA5}">
                      <a16:colId xmlns:a16="http://schemas.microsoft.com/office/drawing/2014/main" val="1695239501"/>
                    </a:ext>
                  </a:extLst>
                </a:gridCol>
                <a:gridCol w="1247564">
                  <a:extLst>
                    <a:ext uri="{9D8B030D-6E8A-4147-A177-3AD203B41FA5}">
                      <a16:colId xmlns:a16="http://schemas.microsoft.com/office/drawing/2014/main" val="2311075680"/>
                    </a:ext>
                  </a:extLst>
                </a:gridCol>
                <a:gridCol w="819466">
                  <a:extLst>
                    <a:ext uri="{9D8B030D-6E8A-4147-A177-3AD203B41FA5}">
                      <a16:colId xmlns:a16="http://schemas.microsoft.com/office/drawing/2014/main" val="3930988932"/>
                    </a:ext>
                  </a:extLst>
                </a:gridCol>
                <a:gridCol w="977436">
                  <a:extLst>
                    <a:ext uri="{9D8B030D-6E8A-4147-A177-3AD203B41FA5}">
                      <a16:colId xmlns:a16="http://schemas.microsoft.com/office/drawing/2014/main" val="3708521685"/>
                    </a:ext>
                  </a:extLst>
                </a:gridCol>
                <a:gridCol w="878705">
                  <a:extLst>
                    <a:ext uri="{9D8B030D-6E8A-4147-A177-3AD203B41FA5}">
                      <a16:colId xmlns:a16="http://schemas.microsoft.com/office/drawing/2014/main" val="1344592929"/>
                    </a:ext>
                  </a:extLst>
                </a:gridCol>
                <a:gridCol w="809593">
                  <a:extLst>
                    <a:ext uri="{9D8B030D-6E8A-4147-A177-3AD203B41FA5}">
                      <a16:colId xmlns:a16="http://schemas.microsoft.com/office/drawing/2014/main" val="2659300064"/>
                    </a:ext>
                  </a:extLst>
                </a:gridCol>
                <a:gridCol w="750355">
                  <a:extLst>
                    <a:ext uri="{9D8B030D-6E8A-4147-A177-3AD203B41FA5}">
                      <a16:colId xmlns:a16="http://schemas.microsoft.com/office/drawing/2014/main" val="1809720621"/>
                    </a:ext>
                  </a:extLst>
                </a:gridCol>
                <a:gridCol w="509540">
                  <a:extLst>
                    <a:ext uri="{9D8B030D-6E8A-4147-A177-3AD203B41FA5}">
                      <a16:colId xmlns:a16="http://schemas.microsoft.com/office/drawing/2014/main" val="4290557285"/>
                    </a:ext>
                  </a:extLst>
                </a:gridCol>
                <a:gridCol w="467896">
                  <a:extLst>
                    <a:ext uri="{9D8B030D-6E8A-4147-A177-3AD203B41FA5}">
                      <a16:colId xmlns:a16="http://schemas.microsoft.com/office/drawing/2014/main" val="2585494669"/>
                    </a:ext>
                  </a:extLst>
                </a:gridCol>
              </a:tblGrid>
              <a:tr h="881340">
                <a:tc>
                  <a:txBody>
                    <a:bodyPr/>
                    <a:lstStyle/>
                    <a:p>
                      <a:pPr algn="ctr" fontAlgn="b"/>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tcPr>
                </a:tc>
                <a:tc>
                  <a:txBody>
                    <a:bodyPr/>
                    <a:lstStyle/>
                    <a:p>
                      <a:pPr algn="ctr" fontAlgn="b"/>
                      <a:r>
                        <a:rPr lang="fr-FR" sz="1600" b="1" i="0" u="none" strike="noStrike" dirty="0">
                          <a:solidFill>
                            <a:srgbClr val="000000"/>
                          </a:solidFill>
                          <a:effectLst/>
                          <a:latin typeface="Arial Narrow" panose="020B0606020202030204" pitchFamily="34" charset="0"/>
                        </a:rPr>
                        <a:t>Nombre de point d'eau insuffisant</a:t>
                      </a:r>
                    </a:p>
                  </a:txBody>
                  <a:tcPr marL="443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Points </a:t>
                      </a:r>
                      <a:r>
                        <a:rPr lang="en-US" sz="1600" b="1" i="0" u="none" strike="noStrike" dirty="0" err="1">
                          <a:solidFill>
                            <a:srgbClr val="000000"/>
                          </a:solidFill>
                          <a:effectLst/>
                          <a:latin typeface="Arial Narrow" panose="020B0606020202030204" pitchFamily="34" charset="0"/>
                        </a:rPr>
                        <a:t>en</a:t>
                      </a:r>
                      <a:r>
                        <a:rPr lang="en-US" sz="1600" b="1" i="0" u="none" strike="noStrike" dirty="0">
                          <a:solidFill>
                            <a:srgbClr val="000000"/>
                          </a:solidFill>
                          <a:effectLst/>
                          <a:latin typeface="Arial Narrow" panose="020B0606020202030204" pitchFamily="34" charset="0"/>
                        </a:rPr>
                        <a:t> </a:t>
                      </a:r>
                      <a:r>
                        <a:rPr lang="en-US" sz="1600" b="1" i="0" u="none" strike="noStrike" dirty="0" err="1">
                          <a:solidFill>
                            <a:srgbClr val="000000"/>
                          </a:solidFill>
                          <a:effectLst/>
                          <a:latin typeface="Arial Narrow" panose="020B0606020202030204" pitchFamily="34" charset="0"/>
                        </a:rPr>
                        <a:t>panne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tcPr>
                </a:tc>
                <a:tc>
                  <a:txBody>
                    <a:bodyPr/>
                    <a:lstStyle/>
                    <a:p>
                      <a:pPr algn="ctr" fontAlgn="b"/>
                      <a:r>
                        <a:rPr lang="fr-FR" sz="1600" b="1" i="0" u="none" strike="noStrike" dirty="0">
                          <a:solidFill>
                            <a:srgbClr val="000000"/>
                          </a:solidFill>
                          <a:effectLst/>
                          <a:latin typeface="Arial Narrow" panose="020B0606020202030204" pitchFamily="34" charset="0"/>
                        </a:rPr>
                        <a:t>Quantité d'eau insuffisante au point d'eau</a:t>
                      </a:r>
                    </a:p>
                  </a:txBody>
                  <a:tcPr marL="443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Temps </a:t>
                      </a:r>
                      <a:r>
                        <a:rPr lang="en-US" sz="1600" b="1" i="0" u="none" strike="noStrike" dirty="0" err="1">
                          <a:solidFill>
                            <a:srgbClr val="000000"/>
                          </a:solidFill>
                          <a:effectLst/>
                          <a:latin typeface="Arial Narrow" panose="020B0606020202030204" pitchFamily="34" charset="0"/>
                        </a:rPr>
                        <a:t>d'attente</a:t>
                      </a:r>
                      <a:r>
                        <a:rPr lang="en-US" sz="1600" b="1" i="0" u="none" strike="noStrike" dirty="0">
                          <a:solidFill>
                            <a:srgbClr val="000000"/>
                          </a:solidFill>
                          <a:effectLst/>
                          <a:latin typeface="Arial Narrow" panose="020B0606020202030204" pitchFamily="34" charset="0"/>
                        </a:rPr>
                        <a:t> trop long</a:t>
                      </a:r>
                    </a:p>
                  </a:txBody>
                  <a:tcPr marL="4439" marR="4439" marT="4439" marB="0" anchor="ctr">
                    <a:lnL>
                      <a:noFill/>
                    </a:lnL>
                    <a:lnR>
                      <a:noFill/>
                    </a:lnR>
                    <a:lnT>
                      <a:noFill/>
                    </a:lnT>
                    <a:lnB>
                      <a:noFill/>
                    </a:lnB>
                  </a:tcPr>
                </a:tc>
                <a:tc>
                  <a:txBody>
                    <a:bodyPr/>
                    <a:lstStyle/>
                    <a:p>
                      <a:pPr algn="ctr" fontAlgn="b"/>
                      <a:r>
                        <a:rPr lang="en-US" sz="1600" b="1" i="0" u="none" strike="noStrike" dirty="0" err="1">
                          <a:solidFill>
                            <a:srgbClr val="000000"/>
                          </a:solidFill>
                          <a:effectLst/>
                          <a:latin typeface="Arial Narrow" panose="020B0606020202030204" pitchFamily="34" charset="0"/>
                        </a:rPr>
                        <a:t>Collecte</a:t>
                      </a:r>
                      <a:r>
                        <a:rPr lang="en-US" sz="1600" b="1" i="0" u="none" strike="noStrike" dirty="0">
                          <a:solidFill>
                            <a:srgbClr val="000000"/>
                          </a:solidFill>
                          <a:effectLst/>
                          <a:latin typeface="Arial Narrow" panose="020B0606020202030204" pitchFamily="34" charset="0"/>
                        </a:rPr>
                        <a:t> </a:t>
                      </a:r>
                      <a:r>
                        <a:rPr lang="en-US" sz="1600" b="1" i="0" u="none" strike="noStrike" dirty="0" err="1">
                          <a:solidFill>
                            <a:srgbClr val="000000"/>
                          </a:solidFill>
                          <a:effectLst/>
                          <a:latin typeface="Arial Narrow" panose="020B0606020202030204" pitchFamily="34" charset="0"/>
                        </a:rPr>
                        <a:t>dangereuse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Pas de </a:t>
                      </a:r>
                      <a:r>
                        <a:rPr lang="en-US" sz="1600" b="1" i="0" u="none" strike="noStrike" dirty="0" err="1">
                          <a:solidFill>
                            <a:srgbClr val="000000"/>
                          </a:solidFill>
                          <a:effectLst/>
                          <a:latin typeface="Arial Narrow" panose="020B0606020202030204" pitchFamily="34" charset="0"/>
                        </a:rPr>
                        <a:t>récipients</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tcPr>
                </a:tc>
                <a:tc>
                  <a:txBody>
                    <a:bodyPr/>
                    <a:lstStyle/>
                    <a:p>
                      <a:pPr algn="ctr" fontAlgn="b"/>
                      <a:r>
                        <a:rPr lang="en-US" sz="1600" b="1" i="0" u="none" strike="noStrike" dirty="0" err="1">
                          <a:solidFill>
                            <a:srgbClr val="000000"/>
                          </a:solidFill>
                          <a:effectLst/>
                          <a:latin typeface="Arial Narrow" panose="020B0606020202030204" pitchFamily="34" charset="0"/>
                        </a:rPr>
                        <a:t>Qualité</a:t>
                      </a:r>
                      <a:r>
                        <a:rPr lang="en-US" sz="1600" b="1" i="0" u="none" strike="noStrike" dirty="0">
                          <a:solidFill>
                            <a:srgbClr val="000000"/>
                          </a:solidFill>
                          <a:effectLst/>
                          <a:latin typeface="Arial Narrow" panose="020B0606020202030204" pitchFamily="34" charset="0"/>
                        </a:rPr>
                        <a:t> </a:t>
                      </a:r>
                      <a:r>
                        <a:rPr lang="en-US" sz="1600" b="1" i="0" u="none" strike="noStrike" dirty="0" err="1">
                          <a:solidFill>
                            <a:srgbClr val="000000"/>
                          </a:solidFill>
                          <a:effectLst/>
                          <a:latin typeface="Arial Narrow" panose="020B0606020202030204" pitchFamily="34" charset="0"/>
                        </a:rPr>
                        <a:t>mauvaise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Distance trop longue</a:t>
                      </a:r>
                    </a:p>
                  </a:txBody>
                  <a:tcPr marL="443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Eau trop </a:t>
                      </a:r>
                      <a:r>
                        <a:rPr lang="en-US" sz="1600" b="1" i="0" u="none" strike="noStrike" dirty="0" err="1">
                          <a:solidFill>
                            <a:srgbClr val="000000"/>
                          </a:solidFill>
                          <a:effectLst/>
                          <a:latin typeface="Arial Narrow" panose="020B0606020202030204" pitchFamily="34" charset="0"/>
                        </a:rPr>
                        <a:t>chère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tcPr>
                </a:tc>
                <a:tc>
                  <a:txBody>
                    <a:bodyPr/>
                    <a:lstStyle/>
                    <a:p>
                      <a:pPr algn="ctr" fontAlgn="b"/>
                      <a:r>
                        <a:rPr lang="en-US" sz="1600" b="1" i="0" u="none" strike="noStrike" dirty="0" err="1">
                          <a:solidFill>
                            <a:srgbClr val="000000"/>
                          </a:solidFill>
                          <a:effectLst/>
                          <a:latin typeface="Arial Narrow" panose="020B0606020202030204" pitchFamily="34" charset="0"/>
                        </a:rPr>
                        <a:t>Autre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tcPr>
                </a:tc>
                <a:extLst>
                  <a:ext uri="{0D108BD9-81ED-4DB2-BD59-A6C34878D82A}">
                    <a16:rowId xmlns:a16="http://schemas.microsoft.com/office/drawing/2014/main" val="4223686152"/>
                  </a:ext>
                </a:extLst>
              </a:tr>
              <a:tr h="297324">
                <a:tc>
                  <a:txBody>
                    <a:bodyPr/>
                    <a:lstStyle/>
                    <a:p>
                      <a:pPr algn="ctr" fontAlgn="b"/>
                      <a:r>
                        <a:rPr lang="en-US" sz="1600" b="1" i="0" u="none" strike="noStrike" dirty="0">
                          <a:solidFill>
                            <a:srgbClr val="000000"/>
                          </a:solidFill>
                          <a:effectLst/>
                          <a:latin typeface="Arial Narrow" panose="020B0606020202030204" pitchFamily="34" charset="0"/>
                        </a:rPr>
                        <a:t>Bunia</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76%</a:t>
                      </a:r>
                    </a:p>
                  </a:txBody>
                  <a:tcPr marL="4439" marR="4439" marT="4439" marB="0" anchor="ctr">
                    <a:lnL>
                      <a:noFill/>
                    </a:lnL>
                    <a:lnR>
                      <a:noFill/>
                    </a:lnR>
                    <a:lnT>
                      <a:noFill/>
                    </a:lnT>
                    <a:lnB>
                      <a:noFill/>
                    </a:lnB>
                    <a:solidFill>
                      <a:srgbClr val="F27C7C"/>
                    </a:solidFill>
                  </a:tcPr>
                </a:tc>
                <a:tc>
                  <a:txBody>
                    <a:bodyPr/>
                    <a:lstStyle/>
                    <a:p>
                      <a:pPr algn="ctr" fontAlgn="b"/>
                      <a:r>
                        <a:rPr lang="en-US" sz="1600" b="1" i="0" u="none" strike="noStrike">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5E5"/>
                    </a:solidFill>
                  </a:tcPr>
                </a:tc>
                <a:tc>
                  <a:txBody>
                    <a:bodyPr/>
                    <a:lstStyle/>
                    <a:p>
                      <a:pPr algn="ctr" fontAlgn="b"/>
                      <a:r>
                        <a:rPr lang="en-US" sz="1600" b="1" i="0" u="none" strike="noStrike">
                          <a:solidFill>
                            <a:srgbClr val="000000"/>
                          </a:solidFill>
                          <a:effectLst/>
                          <a:latin typeface="Arial Narrow" panose="020B0606020202030204" pitchFamily="34" charset="0"/>
                        </a:rPr>
                        <a:t>12%</a:t>
                      </a:r>
                    </a:p>
                  </a:txBody>
                  <a:tcPr marL="4439" marR="4439" marT="4439" marB="0" anchor="ctr">
                    <a:lnL>
                      <a:noFill/>
                    </a:lnL>
                    <a:lnR>
                      <a:noFill/>
                    </a:lnR>
                    <a:lnT>
                      <a:noFill/>
                    </a:lnT>
                    <a:lnB>
                      <a:noFill/>
                    </a:lnB>
                    <a:solidFill>
                      <a:srgbClr val="FCDCDC"/>
                    </a:solidFill>
                  </a:tcPr>
                </a:tc>
                <a:tc>
                  <a:txBody>
                    <a:bodyPr/>
                    <a:lstStyle/>
                    <a:p>
                      <a:pPr algn="ctr" fontAlgn="b"/>
                      <a:r>
                        <a:rPr lang="en-US" sz="1600" b="1" i="0" u="none" strike="noStrike">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5E5"/>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822553049"/>
                  </a:ext>
                </a:extLst>
              </a:tr>
              <a:tr h="297324">
                <a:tc>
                  <a:txBody>
                    <a:bodyPr/>
                    <a:lstStyle/>
                    <a:p>
                      <a:pPr algn="ctr" fontAlgn="b"/>
                      <a:r>
                        <a:rPr lang="en-US" sz="1600" b="1" i="0" u="none" strike="noStrike" dirty="0" err="1">
                          <a:solidFill>
                            <a:srgbClr val="000000"/>
                          </a:solidFill>
                          <a:effectLst/>
                          <a:latin typeface="Arial Narrow" panose="020B0606020202030204" pitchFamily="34" charset="0"/>
                        </a:rPr>
                        <a:t>Drodro</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58%</a:t>
                      </a:r>
                    </a:p>
                  </a:txBody>
                  <a:tcPr marL="4439" marR="4439" marT="4439" marB="0" anchor="ctr">
                    <a:lnL>
                      <a:noFill/>
                    </a:lnL>
                    <a:lnR>
                      <a:noFill/>
                    </a:lnR>
                    <a:lnT>
                      <a:noFill/>
                    </a:lnT>
                    <a:lnB>
                      <a:noFill/>
                    </a:lnB>
                    <a:solidFill>
                      <a:srgbClr val="F59797"/>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8%</a:t>
                      </a:r>
                    </a:p>
                  </a:txBody>
                  <a:tcPr marL="4439" marR="4439" marT="4439" marB="0" anchor="ctr">
                    <a:lnL>
                      <a:noFill/>
                    </a:lnL>
                    <a:lnR>
                      <a:noFill/>
                    </a:lnR>
                    <a:lnT>
                      <a:noFill/>
                    </a:lnT>
                    <a:lnB>
                      <a:noFill/>
                    </a:lnB>
                    <a:solidFill>
                      <a:srgbClr val="FCE1E1"/>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8%</a:t>
                      </a:r>
                    </a:p>
                  </a:txBody>
                  <a:tcPr marL="4439" marR="4439" marT="4439" marB="0" anchor="ctr">
                    <a:lnL>
                      <a:noFill/>
                    </a:lnL>
                    <a:lnR>
                      <a:noFill/>
                    </a:lnR>
                    <a:lnT>
                      <a:noFill/>
                    </a:lnT>
                    <a:lnB>
                      <a:noFill/>
                    </a:lnB>
                    <a:solidFill>
                      <a:srgbClr val="FCE1E1"/>
                    </a:solidFill>
                  </a:tcPr>
                </a:tc>
                <a:tc>
                  <a:txBody>
                    <a:bodyPr/>
                    <a:lstStyle/>
                    <a:p>
                      <a:pPr algn="ctr" fontAlgn="b"/>
                      <a:r>
                        <a:rPr lang="en-US" sz="1600" b="1" i="0" u="none" strike="noStrike">
                          <a:solidFill>
                            <a:srgbClr val="000000"/>
                          </a:solidFill>
                          <a:effectLst/>
                          <a:latin typeface="Arial Narrow" panose="020B0606020202030204" pitchFamily="34" charset="0"/>
                        </a:rPr>
                        <a:t>25%</a:t>
                      </a:r>
                    </a:p>
                  </a:txBody>
                  <a:tcPr marL="4439" marR="4439" marT="4439" marB="0" anchor="ctr">
                    <a:lnL>
                      <a:noFill/>
                    </a:lnL>
                    <a:lnR>
                      <a:noFill/>
                    </a:lnR>
                    <a:lnT>
                      <a:noFill/>
                    </a:lnT>
                    <a:lnB>
                      <a:noFill/>
                    </a:lnB>
                    <a:solidFill>
                      <a:srgbClr val="FAC8C8"/>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4088155074"/>
                  </a:ext>
                </a:extLst>
              </a:tr>
              <a:tr h="297324">
                <a:tc>
                  <a:txBody>
                    <a:bodyPr/>
                    <a:lstStyle/>
                    <a:p>
                      <a:pPr algn="ctr" fontAlgn="b"/>
                      <a:r>
                        <a:rPr lang="en-US" sz="1600" b="1" i="0" u="none" strike="noStrike" dirty="0" err="1">
                          <a:solidFill>
                            <a:srgbClr val="000000"/>
                          </a:solidFill>
                          <a:effectLst/>
                          <a:latin typeface="Arial Narrow" panose="020B0606020202030204" pitchFamily="34" charset="0"/>
                        </a:rPr>
                        <a:t>Fataki</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62%</a:t>
                      </a:r>
                    </a:p>
                  </a:txBody>
                  <a:tcPr marL="4439" marR="4439" marT="4439" marB="0" anchor="ctr">
                    <a:lnL>
                      <a:noFill/>
                    </a:lnL>
                    <a:lnR>
                      <a:noFill/>
                    </a:lnR>
                    <a:lnT>
                      <a:noFill/>
                    </a:lnT>
                    <a:lnB>
                      <a:noFill/>
                    </a:lnB>
                    <a:solidFill>
                      <a:srgbClr val="F49292"/>
                    </a:solidFill>
                  </a:tcPr>
                </a:tc>
                <a:tc>
                  <a:txBody>
                    <a:bodyPr/>
                    <a:lstStyle/>
                    <a:p>
                      <a:pPr algn="ctr" fontAlgn="b"/>
                      <a:r>
                        <a:rPr lang="en-US" sz="1600" b="1" i="0" u="none" strike="noStrike">
                          <a:solidFill>
                            <a:srgbClr val="000000"/>
                          </a:solidFill>
                          <a:effectLst/>
                          <a:latin typeface="Arial Narrow" panose="020B0606020202030204" pitchFamily="34" charset="0"/>
                        </a:rPr>
                        <a:t>15%</a:t>
                      </a:r>
                    </a:p>
                  </a:txBody>
                  <a:tcPr marL="4439" marR="4439" marT="4439" marB="0" anchor="ctr">
                    <a:lnL>
                      <a:noFill/>
                    </a:lnL>
                    <a:lnR>
                      <a:noFill/>
                    </a:lnR>
                    <a:lnT>
                      <a:noFill/>
                    </a:lnT>
                    <a:lnB>
                      <a:noFill/>
                    </a:lnB>
                    <a:solidFill>
                      <a:srgbClr val="FBD7D7"/>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8%</a:t>
                      </a:r>
                    </a:p>
                  </a:txBody>
                  <a:tcPr marL="4439" marR="4439" marT="4439" marB="0" anchor="ctr">
                    <a:lnL>
                      <a:noFill/>
                    </a:lnL>
                    <a:lnR>
                      <a:noFill/>
                    </a:lnR>
                    <a:lnT>
                      <a:noFill/>
                    </a:lnT>
                    <a:lnB>
                      <a:noFill/>
                    </a:lnB>
                    <a:solidFill>
                      <a:srgbClr val="FCE2E2"/>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15%</a:t>
                      </a:r>
                    </a:p>
                  </a:txBody>
                  <a:tcPr marL="4439" marR="4439" marT="4439" marB="0" anchor="ctr">
                    <a:lnL>
                      <a:noFill/>
                    </a:lnL>
                    <a:lnR>
                      <a:noFill/>
                    </a:lnR>
                    <a:lnT>
                      <a:noFill/>
                    </a:lnT>
                    <a:lnB>
                      <a:noFill/>
                    </a:lnB>
                    <a:solidFill>
                      <a:srgbClr val="FBD7D7"/>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1038844626"/>
                  </a:ext>
                </a:extLst>
              </a:tr>
              <a:tr h="589333">
                <a:tc>
                  <a:txBody>
                    <a:bodyPr/>
                    <a:lstStyle/>
                    <a:p>
                      <a:pPr algn="ctr" fontAlgn="b"/>
                      <a:r>
                        <a:rPr lang="en-US" sz="1600" b="1" i="0" u="none" strike="noStrike" dirty="0" err="1">
                          <a:solidFill>
                            <a:srgbClr val="000000"/>
                          </a:solidFill>
                          <a:effectLst/>
                          <a:latin typeface="Arial Narrow" panose="020B0606020202030204" pitchFamily="34" charset="0"/>
                        </a:rPr>
                        <a:t>Jiba</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40%</a:t>
                      </a:r>
                    </a:p>
                  </a:txBody>
                  <a:tcPr marL="4439" marR="4439" marT="4439" marB="0" anchor="ctr">
                    <a:lnL>
                      <a:noFill/>
                    </a:lnL>
                    <a:lnR>
                      <a:noFill/>
                    </a:lnR>
                    <a:lnT>
                      <a:noFill/>
                    </a:lnT>
                    <a:lnB>
                      <a:noFill/>
                    </a:lnB>
                    <a:solidFill>
                      <a:srgbClr val="F7B2B2"/>
                    </a:solidFill>
                  </a:tcPr>
                </a:tc>
                <a:tc>
                  <a:txBody>
                    <a:bodyPr/>
                    <a:lstStyle/>
                    <a:p>
                      <a:pPr algn="ctr" fontAlgn="b"/>
                      <a:r>
                        <a:rPr lang="en-US" sz="1600" b="1" i="0" u="none" strike="noStrike" dirty="0">
                          <a:solidFill>
                            <a:srgbClr val="000000"/>
                          </a:solidFill>
                          <a:effectLst/>
                          <a:latin typeface="Arial Narrow" panose="020B0606020202030204" pitchFamily="34" charset="0"/>
                        </a:rPr>
                        <a:t>10%</a:t>
                      </a:r>
                    </a:p>
                  </a:txBody>
                  <a:tcPr marL="4439" marR="4439" marT="4439" marB="0" anchor="ctr">
                    <a:lnL>
                      <a:noFill/>
                    </a:lnL>
                    <a:lnR>
                      <a:noFill/>
                    </a:lnR>
                    <a:lnT>
                      <a:noFill/>
                    </a:lnT>
                    <a:lnB>
                      <a:noFill/>
                    </a:lnB>
                    <a:solidFill>
                      <a:srgbClr val="FCDFDF"/>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20%</a:t>
                      </a:r>
                    </a:p>
                  </a:txBody>
                  <a:tcPr marL="4439" marR="4439" marT="4439" marB="0" anchor="ctr">
                    <a:lnL>
                      <a:noFill/>
                    </a:lnL>
                    <a:lnR>
                      <a:noFill/>
                    </a:lnR>
                    <a:lnT>
                      <a:noFill/>
                    </a:lnT>
                    <a:lnB>
                      <a:noFill/>
                    </a:lnB>
                    <a:solidFill>
                      <a:srgbClr val="FAD0D0"/>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10%</a:t>
                      </a:r>
                    </a:p>
                  </a:txBody>
                  <a:tcPr marL="4439" marR="4439" marT="4439" marB="0" anchor="ctr">
                    <a:lnL>
                      <a:noFill/>
                    </a:lnL>
                    <a:lnR>
                      <a:noFill/>
                    </a:lnR>
                    <a:lnT>
                      <a:noFill/>
                    </a:lnT>
                    <a:lnB>
                      <a:noFill/>
                    </a:lnB>
                    <a:solidFill>
                      <a:srgbClr val="FCDFDF"/>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20%</a:t>
                      </a:r>
                    </a:p>
                  </a:txBody>
                  <a:tcPr marL="4439" marR="4439" marT="4439" marB="0" anchor="ctr">
                    <a:lnL>
                      <a:noFill/>
                    </a:lnL>
                    <a:lnR>
                      <a:noFill/>
                    </a:lnR>
                    <a:lnT>
                      <a:noFill/>
                    </a:lnT>
                    <a:lnB>
                      <a:noFill/>
                    </a:lnB>
                    <a:solidFill>
                      <a:srgbClr val="FAD0D0"/>
                    </a:solidFill>
                  </a:tcPr>
                </a:tc>
                <a:extLst>
                  <a:ext uri="{0D108BD9-81ED-4DB2-BD59-A6C34878D82A}">
                    <a16:rowId xmlns:a16="http://schemas.microsoft.com/office/drawing/2014/main" val="2195642717"/>
                  </a:ext>
                </a:extLst>
              </a:tr>
              <a:tr h="297324">
                <a:tc>
                  <a:txBody>
                    <a:bodyPr/>
                    <a:lstStyle/>
                    <a:p>
                      <a:pPr algn="ctr" fontAlgn="b"/>
                      <a:r>
                        <a:rPr lang="en-US" sz="1600" b="1" i="0" u="none" strike="noStrike" dirty="0" err="1">
                          <a:solidFill>
                            <a:srgbClr val="000000"/>
                          </a:solidFill>
                          <a:effectLst/>
                          <a:latin typeface="Arial Narrow" panose="020B0606020202030204" pitchFamily="34" charset="0"/>
                        </a:rPr>
                        <a:t>Komanda</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41%</a:t>
                      </a:r>
                    </a:p>
                  </a:txBody>
                  <a:tcPr marL="4439" marR="4439" marT="4439" marB="0" anchor="ctr">
                    <a:lnL>
                      <a:noFill/>
                    </a:lnL>
                    <a:lnR>
                      <a:noFill/>
                    </a:lnR>
                    <a:lnT>
                      <a:noFill/>
                    </a:lnT>
                    <a:lnB>
                      <a:noFill/>
                    </a:lnB>
                    <a:solidFill>
                      <a:srgbClr val="F7B1B1"/>
                    </a:solidFill>
                  </a:tcPr>
                </a:tc>
                <a:tc>
                  <a:txBody>
                    <a:bodyPr/>
                    <a:lstStyle/>
                    <a:p>
                      <a:pPr algn="ctr" fontAlgn="b"/>
                      <a:r>
                        <a:rPr lang="en-US" sz="1600" b="1" i="0" u="none" strike="noStrike" dirty="0">
                          <a:solidFill>
                            <a:srgbClr val="000000"/>
                          </a:solidFill>
                          <a:effectLst/>
                          <a:latin typeface="Arial Narrow" panose="020B0606020202030204" pitchFamily="34" charset="0"/>
                        </a:rPr>
                        <a:t>9%</a:t>
                      </a:r>
                    </a:p>
                  </a:txBody>
                  <a:tcPr marL="4439" marR="4439" marT="4439" marB="0" anchor="ctr">
                    <a:lnL>
                      <a:noFill/>
                    </a:lnL>
                    <a:lnR>
                      <a:noFill/>
                    </a:lnR>
                    <a:lnT>
                      <a:noFill/>
                    </a:lnT>
                    <a:lnB>
                      <a:noFill/>
                    </a:lnB>
                    <a:solidFill>
                      <a:srgbClr val="FCE0E0"/>
                    </a:solidFill>
                  </a:tcPr>
                </a:tc>
                <a:tc>
                  <a:txBody>
                    <a:bodyPr/>
                    <a:lstStyle/>
                    <a:p>
                      <a:pPr algn="ctr" fontAlgn="b"/>
                      <a:r>
                        <a:rPr lang="en-US" sz="1600" b="1" i="0" u="none" strike="noStrike">
                          <a:solidFill>
                            <a:srgbClr val="000000"/>
                          </a:solidFill>
                          <a:effectLst/>
                          <a:latin typeface="Arial Narrow" panose="020B0606020202030204" pitchFamily="34" charset="0"/>
                        </a:rPr>
                        <a:t>23%</a:t>
                      </a:r>
                    </a:p>
                  </a:txBody>
                  <a:tcPr marL="4439" marR="4439" marT="4439" marB="0" anchor="ctr">
                    <a:lnL>
                      <a:noFill/>
                    </a:lnL>
                    <a:lnR>
                      <a:noFill/>
                    </a:lnR>
                    <a:lnT>
                      <a:noFill/>
                    </a:lnT>
                    <a:lnB>
                      <a:noFill/>
                    </a:lnB>
                    <a:solidFill>
                      <a:srgbClr val="FACCCC"/>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7E7"/>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7E7"/>
                    </a:solidFill>
                  </a:tcPr>
                </a:tc>
                <a:tc>
                  <a:txBody>
                    <a:bodyPr/>
                    <a:lstStyle/>
                    <a:p>
                      <a:pPr algn="ctr" fontAlgn="b"/>
                      <a:r>
                        <a:rPr lang="en-US" sz="1600" b="1" i="0" u="none" strike="noStrike">
                          <a:solidFill>
                            <a:srgbClr val="000000"/>
                          </a:solidFill>
                          <a:effectLst/>
                          <a:latin typeface="Arial Narrow" panose="020B0606020202030204" pitchFamily="34" charset="0"/>
                        </a:rPr>
                        <a:t>14%</a:t>
                      </a:r>
                    </a:p>
                  </a:txBody>
                  <a:tcPr marL="4439" marR="4439" marT="4439" marB="0" anchor="ctr">
                    <a:lnL>
                      <a:noFill/>
                    </a:lnL>
                    <a:lnR>
                      <a:noFill/>
                    </a:lnR>
                    <a:lnT>
                      <a:noFill/>
                    </a:lnT>
                    <a:lnB>
                      <a:noFill/>
                    </a:lnB>
                    <a:solidFill>
                      <a:srgbClr val="FBD9D9"/>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7E7"/>
                    </a:solidFill>
                  </a:tcPr>
                </a:tc>
                <a:extLst>
                  <a:ext uri="{0D108BD9-81ED-4DB2-BD59-A6C34878D82A}">
                    <a16:rowId xmlns:a16="http://schemas.microsoft.com/office/drawing/2014/main" val="3127265226"/>
                  </a:ext>
                </a:extLst>
              </a:tr>
              <a:tr h="297324">
                <a:tc>
                  <a:txBody>
                    <a:bodyPr/>
                    <a:lstStyle/>
                    <a:p>
                      <a:pPr algn="ctr" fontAlgn="b"/>
                      <a:r>
                        <a:rPr lang="en-US" sz="1600" b="1" i="0" u="none" strike="noStrike" dirty="0" err="1">
                          <a:solidFill>
                            <a:srgbClr val="000000"/>
                          </a:solidFill>
                          <a:effectLst/>
                          <a:latin typeface="Arial Narrow" panose="020B0606020202030204" pitchFamily="34" charset="0"/>
                        </a:rPr>
                        <a:t>Lita</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38%</a:t>
                      </a:r>
                    </a:p>
                  </a:txBody>
                  <a:tcPr marL="4439" marR="4439" marT="4439" marB="0" anchor="ctr">
                    <a:lnL>
                      <a:noFill/>
                    </a:lnL>
                    <a:lnR>
                      <a:noFill/>
                    </a:lnR>
                    <a:lnT>
                      <a:noFill/>
                    </a:lnT>
                    <a:lnB>
                      <a:noFill/>
                    </a:lnB>
                    <a:solidFill>
                      <a:srgbClr val="F8B4B5"/>
                    </a:solidFill>
                  </a:tcPr>
                </a:tc>
                <a:tc>
                  <a:txBody>
                    <a:bodyPr/>
                    <a:lstStyle/>
                    <a:p>
                      <a:pPr algn="ctr" fontAlgn="b"/>
                      <a:r>
                        <a:rPr lang="en-US" sz="1600" b="1" i="0" u="none" strike="noStrike">
                          <a:solidFill>
                            <a:srgbClr val="000000"/>
                          </a:solidFill>
                          <a:effectLst/>
                          <a:latin typeface="Arial Narrow" panose="020B0606020202030204" pitchFamily="34" charset="0"/>
                        </a:rPr>
                        <a:t>15%</a:t>
                      </a:r>
                    </a:p>
                  </a:txBody>
                  <a:tcPr marL="4439" marR="4439" marT="4439" marB="0" anchor="ctr">
                    <a:lnL>
                      <a:noFill/>
                    </a:lnL>
                    <a:lnR>
                      <a:noFill/>
                    </a:lnR>
                    <a:lnT>
                      <a:noFill/>
                    </a:lnT>
                    <a:lnB>
                      <a:noFill/>
                    </a:lnB>
                    <a:solidFill>
                      <a:srgbClr val="FBD7D7"/>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8%</a:t>
                      </a:r>
                    </a:p>
                  </a:txBody>
                  <a:tcPr marL="4439" marR="4439" marT="4439" marB="0" anchor="ctr">
                    <a:lnL>
                      <a:noFill/>
                    </a:lnL>
                    <a:lnR>
                      <a:noFill/>
                    </a:lnR>
                    <a:lnT>
                      <a:noFill/>
                    </a:lnT>
                    <a:lnB>
                      <a:noFill/>
                    </a:lnB>
                    <a:solidFill>
                      <a:srgbClr val="FCE2E2"/>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4%</a:t>
                      </a:r>
                    </a:p>
                  </a:txBody>
                  <a:tcPr marL="4439" marR="4439" marT="4439" marB="0" anchor="ctr">
                    <a:lnL>
                      <a:noFill/>
                    </a:lnL>
                    <a:lnR>
                      <a:noFill/>
                    </a:lnR>
                    <a:lnT>
                      <a:noFill/>
                    </a:lnT>
                    <a:lnB>
                      <a:noFill/>
                    </a:lnB>
                    <a:solidFill>
                      <a:srgbClr val="FDE8E8"/>
                    </a:solidFill>
                  </a:tcPr>
                </a:tc>
                <a:tc>
                  <a:txBody>
                    <a:bodyPr/>
                    <a:lstStyle/>
                    <a:p>
                      <a:pPr algn="ctr" fontAlgn="b"/>
                      <a:r>
                        <a:rPr lang="en-US" sz="1600" b="1" i="0" u="none" strike="noStrike">
                          <a:solidFill>
                            <a:srgbClr val="000000"/>
                          </a:solidFill>
                          <a:effectLst/>
                          <a:latin typeface="Arial Narrow" panose="020B0606020202030204" pitchFamily="34" charset="0"/>
                        </a:rPr>
                        <a:t>19%</a:t>
                      </a:r>
                    </a:p>
                  </a:txBody>
                  <a:tcPr marL="4439" marR="4439" marT="4439" marB="0" anchor="ctr">
                    <a:lnL>
                      <a:noFill/>
                    </a:lnL>
                    <a:lnR>
                      <a:noFill/>
                    </a:lnR>
                    <a:lnT>
                      <a:noFill/>
                    </a:lnT>
                    <a:lnB>
                      <a:noFill/>
                    </a:lnB>
                    <a:solidFill>
                      <a:srgbClr val="FBD1D1"/>
                    </a:solidFill>
                  </a:tcPr>
                </a:tc>
                <a:tc>
                  <a:txBody>
                    <a:bodyPr/>
                    <a:lstStyle/>
                    <a:p>
                      <a:pPr algn="ctr" fontAlgn="b"/>
                      <a:r>
                        <a:rPr lang="en-US" sz="1600" b="1" i="0" u="none" strike="noStrike">
                          <a:solidFill>
                            <a:srgbClr val="000000"/>
                          </a:solidFill>
                          <a:effectLst/>
                          <a:latin typeface="Arial Narrow" panose="020B0606020202030204" pitchFamily="34" charset="0"/>
                        </a:rPr>
                        <a:t>12%</a:t>
                      </a:r>
                    </a:p>
                  </a:txBody>
                  <a:tcPr marL="4439" marR="4439" marT="4439" marB="0" anchor="ctr">
                    <a:lnL>
                      <a:noFill/>
                    </a:lnL>
                    <a:lnR>
                      <a:noFill/>
                    </a:lnR>
                    <a:lnT>
                      <a:noFill/>
                    </a:lnT>
                    <a:lnB>
                      <a:noFill/>
                    </a:lnB>
                    <a:solidFill>
                      <a:srgbClr val="FCDCDC"/>
                    </a:solidFill>
                  </a:tcPr>
                </a:tc>
                <a:tc>
                  <a:txBody>
                    <a:bodyPr/>
                    <a:lstStyle/>
                    <a:p>
                      <a:pPr algn="ctr" fontAlgn="b"/>
                      <a:r>
                        <a:rPr lang="en-US" sz="1600" b="1" i="0" u="none" strike="noStrike">
                          <a:solidFill>
                            <a:srgbClr val="000000"/>
                          </a:solidFill>
                          <a:effectLst/>
                          <a:latin typeface="Arial Narrow" panose="020B0606020202030204" pitchFamily="34" charset="0"/>
                        </a:rPr>
                        <a:t>4%</a:t>
                      </a:r>
                    </a:p>
                  </a:txBody>
                  <a:tcPr marL="4439" marR="4439" marT="4439" marB="0" anchor="ctr">
                    <a:lnL>
                      <a:noFill/>
                    </a:lnL>
                    <a:lnR>
                      <a:noFill/>
                    </a:lnR>
                    <a:lnT>
                      <a:noFill/>
                    </a:lnT>
                    <a:lnB>
                      <a:noFill/>
                    </a:lnB>
                    <a:solidFill>
                      <a:srgbClr val="FDE8E8"/>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2339918523"/>
                  </a:ext>
                </a:extLst>
              </a:tr>
              <a:tr h="589333">
                <a:tc>
                  <a:txBody>
                    <a:bodyPr/>
                    <a:lstStyle/>
                    <a:p>
                      <a:pPr algn="ctr" fontAlgn="b"/>
                      <a:r>
                        <a:rPr lang="en-US" sz="1600" b="1" i="0" u="none" strike="noStrike" dirty="0" err="1">
                          <a:solidFill>
                            <a:srgbClr val="000000"/>
                          </a:solidFill>
                          <a:effectLst/>
                          <a:latin typeface="Arial Narrow" panose="020B0606020202030204" pitchFamily="34" charset="0"/>
                        </a:rPr>
                        <a:t>Mambasa</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33%</a:t>
                      </a:r>
                    </a:p>
                  </a:txBody>
                  <a:tcPr marL="4439" marR="4439" marT="4439" marB="0" anchor="ctr">
                    <a:lnL>
                      <a:noFill/>
                    </a:lnL>
                    <a:lnR>
                      <a:noFill/>
                    </a:lnR>
                    <a:lnT>
                      <a:noFill/>
                    </a:lnT>
                    <a:lnB>
                      <a:noFill/>
                    </a:lnB>
                    <a:solidFill>
                      <a:srgbClr val="F8BCBC"/>
                    </a:solidFill>
                  </a:tcPr>
                </a:tc>
                <a:tc>
                  <a:txBody>
                    <a:bodyPr/>
                    <a:lstStyle/>
                    <a:p>
                      <a:pPr algn="ctr" fontAlgn="b"/>
                      <a:r>
                        <a:rPr lang="en-US" sz="1600" b="1" i="0" u="none" strike="noStrike">
                          <a:solidFill>
                            <a:srgbClr val="000000"/>
                          </a:solidFill>
                          <a:effectLst/>
                          <a:latin typeface="Arial Narrow" panose="020B0606020202030204" pitchFamily="34" charset="0"/>
                        </a:rPr>
                        <a:t>19%</a:t>
                      </a:r>
                    </a:p>
                  </a:txBody>
                  <a:tcPr marL="4439" marR="4439" marT="4439" marB="0" anchor="ctr">
                    <a:lnL>
                      <a:noFill/>
                    </a:lnL>
                    <a:lnR>
                      <a:noFill/>
                    </a:lnR>
                    <a:lnT>
                      <a:noFill/>
                    </a:lnT>
                    <a:lnB>
                      <a:noFill/>
                    </a:lnB>
                    <a:solidFill>
                      <a:srgbClr val="FBD1D1"/>
                    </a:solidFill>
                  </a:tcPr>
                </a:tc>
                <a:tc>
                  <a:txBody>
                    <a:bodyPr/>
                    <a:lstStyle/>
                    <a:p>
                      <a:pPr algn="ctr" fontAlgn="b"/>
                      <a:r>
                        <a:rPr lang="en-US" sz="1600" b="1" i="0" u="none" strike="noStrike" dirty="0">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a:solidFill>
                            <a:srgbClr val="000000"/>
                          </a:solidFill>
                          <a:effectLst/>
                          <a:latin typeface="Arial Narrow" panose="020B0606020202030204" pitchFamily="34" charset="0"/>
                        </a:rPr>
                        <a:t>24%</a:t>
                      </a:r>
                    </a:p>
                  </a:txBody>
                  <a:tcPr marL="4439" marR="4439" marT="4439" marB="0" anchor="ctr">
                    <a:lnL>
                      <a:noFill/>
                    </a:lnL>
                    <a:lnR>
                      <a:noFill/>
                    </a:lnR>
                    <a:lnT>
                      <a:noFill/>
                    </a:lnT>
                    <a:lnB>
                      <a:noFill/>
                    </a:lnB>
                    <a:solidFill>
                      <a:srgbClr val="FACACA"/>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10%</a:t>
                      </a:r>
                    </a:p>
                  </a:txBody>
                  <a:tcPr marL="4439" marR="4439" marT="4439" marB="0" anchor="ctr">
                    <a:lnL>
                      <a:noFill/>
                    </a:lnL>
                    <a:lnR>
                      <a:noFill/>
                    </a:lnR>
                    <a:lnT>
                      <a:noFill/>
                    </a:lnT>
                    <a:lnB>
                      <a:noFill/>
                    </a:lnB>
                    <a:solidFill>
                      <a:srgbClr val="FCDFDF"/>
                    </a:solidFill>
                  </a:tcPr>
                </a:tc>
                <a:extLst>
                  <a:ext uri="{0D108BD9-81ED-4DB2-BD59-A6C34878D82A}">
                    <a16:rowId xmlns:a16="http://schemas.microsoft.com/office/drawing/2014/main" val="3675348482"/>
                  </a:ext>
                </a:extLst>
              </a:tr>
              <a:tr h="297324">
                <a:tc>
                  <a:txBody>
                    <a:bodyPr/>
                    <a:lstStyle/>
                    <a:p>
                      <a:pPr algn="ctr" fontAlgn="b"/>
                      <a:r>
                        <a:rPr lang="en-US" sz="1600" b="1" i="0" u="none" strike="noStrike" dirty="0" err="1">
                          <a:solidFill>
                            <a:srgbClr val="000000"/>
                          </a:solidFill>
                          <a:effectLst/>
                          <a:latin typeface="Arial Narrow" panose="020B0606020202030204" pitchFamily="34" charset="0"/>
                        </a:rPr>
                        <a:t>Nizi</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87%</a:t>
                      </a:r>
                    </a:p>
                  </a:txBody>
                  <a:tcPr marL="4439" marR="4439" marT="4439" marB="0" anchor="ctr">
                    <a:lnL>
                      <a:noFill/>
                    </a:lnL>
                    <a:lnR>
                      <a:noFill/>
                    </a:lnR>
                    <a:lnT>
                      <a:noFill/>
                    </a:lnT>
                    <a:lnB>
                      <a:noFill/>
                    </a:lnB>
                    <a:solidFill>
                      <a:srgbClr val="F06C6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7%</a:t>
                      </a:r>
                    </a:p>
                  </a:txBody>
                  <a:tcPr marL="4439" marR="4439" marT="4439" marB="0" anchor="ctr">
                    <a:lnL>
                      <a:noFill/>
                    </a:lnL>
                    <a:lnR>
                      <a:noFill/>
                    </a:lnR>
                    <a:lnT>
                      <a:noFill/>
                    </a:lnT>
                    <a:lnB>
                      <a:noFill/>
                    </a:lnB>
                    <a:solidFill>
                      <a:srgbClr val="FCE4E4"/>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7%</a:t>
                      </a:r>
                    </a:p>
                  </a:txBody>
                  <a:tcPr marL="4439" marR="4439" marT="4439" marB="0" anchor="ctr">
                    <a:lnL>
                      <a:noFill/>
                    </a:lnL>
                    <a:lnR>
                      <a:noFill/>
                    </a:lnR>
                    <a:lnT>
                      <a:noFill/>
                    </a:lnT>
                    <a:lnB>
                      <a:noFill/>
                    </a:lnB>
                    <a:solidFill>
                      <a:srgbClr val="FCE4E4"/>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2613773318"/>
                  </a:ext>
                </a:extLst>
              </a:tr>
              <a:tr h="297324">
                <a:tc>
                  <a:txBody>
                    <a:bodyPr/>
                    <a:lstStyle/>
                    <a:p>
                      <a:pPr algn="ctr" fontAlgn="b"/>
                      <a:r>
                        <a:rPr lang="en-US" sz="1600" b="1" i="0" u="none" strike="noStrike" dirty="0" err="1">
                          <a:solidFill>
                            <a:srgbClr val="000000"/>
                          </a:solidFill>
                          <a:effectLst/>
                          <a:latin typeface="Arial Narrow" panose="020B0606020202030204" pitchFamily="34" charset="0"/>
                        </a:rPr>
                        <a:t>Tchomia</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100%</a:t>
                      </a:r>
                    </a:p>
                  </a:txBody>
                  <a:tcPr marL="4439" marR="4439" marT="4439" marB="0" anchor="ctr">
                    <a:lnL>
                      <a:noFill/>
                    </a:lnL>
                    <a:lnR>
                      <a:noFill/>
                    </a:lnR>
                    <a:lnT>
                      <a:noFill/>
                    </a:lnT>
                    <a:lnB>
                      <a:noFill/>
                    </a:lnB>
                    <a:solidFill>
                      <a:srgbClr val="EE5859"/>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1779442562"/>
                  </a:ext>
                </a:extLst>
              </a:tr>
            </a:tbl>
          </a:graphicData>
        </a:graphic>
      </p:graphicFrame>
      <p:sp>
        <p:nvSpPr>
          <p:cNvPr id="3" name="TextBox 2"/>
          <p:cNvSpPr txBox="1"/>
          <p:nvPr/>
        </p:nvSpPr>
        <p:spPr>
          <a:xfrm>
            <a:off x="142875" y="1285875"/>
            <a:ext cx="8867775" cy="338554"/>
          </a:xfrm>
          <a:prstGeom prst="rect">
            <a:avLst/>
          </a:prstGeom>
          <a:noFill/>
        </p:spPr>
        <p:txBody>
          <a:bodyPr wrap="square" rtlCol="0">
            <a:spAutoFit/>
          </a:bodyPr>
          <a:lstStyle/>
          <a:p>
            <a:endParaRPr lang="fr-FR" sz="1600" dirty="0">
              <a:latin typeface="Arial Narrow" panose="020B0606020202030204" pitchFamily="34" charset="0"/>
            </a:endParaRPr>
          </a:p>
        </p:txBody>
      </p:sp>
      <p:sp>
        <p:nvSpPr>
          <p:cNvPr id="5" name="TextBox 4"/>
          <p:cNvSpPr txBox="1"/>
          <p:nvPr/>
        </p:nvSpPr>
        <p:spPr>
          <a:xfrm>
            <a:off x="95250" y="1258281"/>
            <a:ext cx="8915399" cy="584775"/>
          </a:xfrm>
          <a:prstGeom prst="rect">
            <a:avLst/>
          </a:prstGeom>
          <a:noFill/>
        </p:spPr>
        <p:txBody>
          <a:bodyPr wrap="square" rtlCol="0">
            <a:spAutoFit/>
          </a:bodyPr>
          <a:lstStyle/>
          <a:p>
            <a:pPr algn="just"/>
            <a:r>
              <a:rPr lang="fr-FR" sz="1600" dirty="0" smtClean="0">
                <a:latin typeface="Arial Narrow" panose="020B0606020202030204" pitchFamily="34" charset="0"/>
              </a:rPr>
              <a:t>Pour toutes les ZS de l’IT, dans la majorité des </a:t>
            </a:r>
            <a:r>
              <a:rPr lang="fr-FR" sz="1600" dirty="0">
                <a:latin typeface="Arial Narrow" panose="020B0606020202030204" pitchFamily="34" charset="0"/>
              </a:rPr>
              <a:t>localités où les IC n'ont pas indiqué que tout le monde avait accès à </a:t>
            </a:r>
            <a:r>
              <a:rPr lang="fr-FR" sz="1600" dirty="0" smtClean="0">
                <a:latin typeface="Arial Narrow" panose="020B0606020202030204" pitchFamily="34" charset="0"/>
              </a:rPr>
              <a:t>l'eau, l’entrave principale pour accéder à l’eau potable selon les IC est que le nombre de point d’eau est insuffisant. </a:t>
            </a:r>
            <a:endParaRPr lang="fr-FR" sz="1600" dirty="0">
              <a:latin typeface="Arial Narrow" panose="020B0606020202030204" pitchFamily="34" charset="0"/>
            </a:endParaRPr>
          </a:p>
        </p:txBody>
      </p:sp>
    </p:spTree>
    <p:extLst>
      <p:ext uri="{BB962C8B-B14F-4D97-AF65-F5344CB8AC3E}">
        <p14:creationId xmlns:p14="http://schemas.microsoft.com/office/powerpoint/2010/main" val="1206073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smtClean="0"/>
              <a:t>Entraves à l’accès </a:t>
            </a:r>
            <a:r>
              <a:rPr lang="fr-FR" sz="2800" dirty="0"/>
              <a:t>à l’eau potable en % </a:t>
            </a:r>
            <a:r>
              <a:rPr lang="fr-FR" sz="2800" dirty="0" smtClean="0"/>
              <a:t>de localités au NK, selon les IC</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815" y="6292922"/>
            <a:ext cx="1807060" cy="5310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86518823"/>
              </p:ext>
            </p:extLst>
          </p:nvPr>
        </p:nvGraphicFramePr>
        <p:xfrm>
          <a:off x="95249" y="2303699"/>
          <a:ext cx="8915399" cy="3963322"/>
        </p:xfrm>
        <a:graphic>
          <a:graphicData uri="http://schemas.openxmlformats.org/drawingml/2006/table">
            <a:tbl>
              <a:tblPr/>
              <a:tblGrid>
                <a:gridCol w="1073236">
                  <a:extLst>
                    <a:ext uri="{9D8B030D-6E8A-4147-A177-3AD203B41FA5}">
                      <a16:colId xmlns:a16="http://schemas.microsoft.com/office/drawing/2014/main" val="1236333166"/>
                    </a:ext>
                  </a:extLst>
                </a:gridCol>
                <a:gridCol w="898439">
                  <a:extLst>
                    <a:ext uri="{9D8B030D-6E8A-4147-A177-3AD203B41FA5}">
                      <a16:colId xmlns:a16="http://schemas.microsoft.com/office/drawing/2014/main" val="3533858532"/>
                    </a:ext>
                  </a:extLst>
                </a:gridCol>
                <a:gridCol w="605942">
                  <a:extLst>
                    <a:ext uri="{9D8B030D-6E8A-4147-A177-3AD203B41FA5}">
                      <a16:colId xmlns:a16="http://schemas.microsoft.com/office/drawing/2014/main" val="2969270512"/>
                    </a:ext>
                  </a:extLst>
                </a:gridCol>
                <a:gridCol w="1375258">
                  <a:extLst>
                    <a:ext uri="{9D8B030D-6E8A-4147-A177-3AD203B41FA5}">
                      <a16:colId xmlns:a16="http://schemas.microsoft.com/office/drawing/2014/main" val="3928112872"/>
                    </a:ext>
                  </a:extLst>
                </a:gridCol>
                <a:gridCol w="1076325">
                  <a:extLst>
                    <a:ext uri="{9D8B030D-6E8A-4147-A177-3AD203B41FA5}">
                      <a16:colId xmlns:a16="http://schemas.microsoft.com/office/drawing/2014/main" val="396211680"/>
                    </a:ext>
                  </a:extLst>
                </a:gridCol>
                <a:gridCol w="800457">
                  <a:extLst>
                    <a:ext uri="{9D8B030D-6E8A-4147-A177-3AD203B41FA5}">
                      <a16:colId xmlns:a16="http://schemas.microsoft.com/office/drawing/2014/main" val="179678451"/>
                    </a:ext>
                  </a:extLst>
                </a:gridCol>
                <a:gridCol w="780693">
                  <a:extLst>
                    <a:ext uri="{9D8B030D-6E8A-4147-A177-3AD203B41FA5}">
                      <a16:colId xmlns:a16="http://schemas.microsoft.com/office/drawing/2014/main" val="1688101510"/>
                    </a:ext>
                  </a:extLst>
                </a:gridCol>
                <a:gridCol w="725223">
                  <a:extLst>
                    <a:ext uri="{9D8B030D-6E8A-4147-A177-3AD203B41FA5}">
                      <a16:colId xmlns:a16="http://schemas.microsoft.com/office/drawing/2014/main" val="3966628950"/>
                    </a:ext>
                  </a:extLst>
                </a:gridCol>
                <a:gridCol w="674429">
                  <a:extLst>
                    <a:ext uri="{9D8B030D-6E8A-4147-A177-3AD203B41FA5}">
                      <a16:colId xmlns:a16="http://schemas.microsoft.com/office/drawing/2014/main" val="3601326155"/>
                    </a:ext>
                  </a:extLst>
                </a:gridCol>
                <a:gridCol w="448198">
                  <a:extLst>
                    <a:ext uri="{9D8B030D-6E8A-4147-A177-3AD203B41FA5}">
                      <a16:colId xmlns:a16="http://schemas.microsoft.com/office/drawing/2014/main" val="2373312174"/>
                    </a:ext>
                  </a:extLst>
                </a:gridCol>
                <a:gridCol w="457199">
                  <a:extLst>
                    <a:ext uri="{9D8B030D-6E8A-4147-A177-3AD203B41FA5}">
                      <a16:colId xmlns:a16="http://schemas.microsoft.com/office/drawing/2014/main" val="714764398"/>
                    </a:ext>
                  </a:extLst>
                </a:gridCol>
              </a:tblGrid>
              <a:tr h="776626">
                <a:tc>
                  <a:txBody>
                    <a:bodyPr/>
                    <a:lstStyle/>
                    <a:p>
                      <a:pPr algn="ctr" fontAlgn="b"/>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tcPr>
                </a:tc>
                <a:tc>
                  <a:txBody>
                    <a:bodyPr/>
                    <a:lstStyle/>
                    <a:p>
                      <a:pPr algn="ctr" fontAlgn="b"/>
                      <a:r>
                        <a:rPr lang="fr-FR" sz="1600" b="1" i="0" u="none" strike="noStrike" dirty="0">
                          <a:solidFill>
                            <a:srgbClr val="000000"/>
                          </a:solidFill>
                          <a:effectLst/>
                          <a:latin typeface="Arial Narrow" panose="020B0606020202030204" pitchFamily="34" charset="0"/>
                        </a:rPr>
                        <a:t>Nombre de point d'eau insuffisant</a:t>
                      </a:r>
                    </a:p>
                  </a:txBody>
                  <a:tcPr marL="4439" marR="4439" marT="4439" marB="0" anchor="ctr">
                    <a:lnL>
                      <a:noFill/>
                    </a:lnL>
                    <a:lnR>
                      <a:noFill/>
                    </a:lnR>
                    <a:lnT>
                      <a:noFill/>
                    </a:lnT>
                    <a:lnB>
                      <a:noFill/>
                    </a:lnB>
                    <a:solidFill>
                      <a:srgbClr val="F8BCBC"/>
                    </a:solidFill>
                  </a:tcPr>
                </a:tc>
                <a:tc>
                  <a:txBody>
                    <a:bodyPr/>
                    <a:lstStyle/>
                    <a:p>
                      <a:pPr algn="ctr" fontAlgn="b"/>
                      <a:r>
                        <a:rPr lang="en-US" sz="1600" b="1" i="0" u="none" strike="noStrike" dirty="0">
                          <a:solidFill>
                            <a:srgbClr val="000000"/>
                          </a:solidFill>
                          <a:effectLst/>
                          <a:latin typeface="Arial Narrow" panose="020B0606020202030204" pitchFamily="34" charset="0"/>
                        </a:rPr>
                        <a:t>Points </a:t>
                      </a:r>
                      <a:r>
                        <a:rPr lang="en-US" sz="1600" b="1" i="0" u="none" strike="noStrike" dirty="0" err="1">
                          <a:solidFill>
                            <a:srgbClr val="000000"/>
                          </a:solidFill>
                          <a:effectLst/>
                          <a:latin typeface="Arial Narrow" panose="020B0606020202030204" pitchFamily="34" charset="0"/>
                        </a:rPr>
                        <a:t>en</a:t>
                      </a:r>
                      <a:r>
                        <a:rPr lang="en-US" sz="1600" b="1" i="0" u="none" strike="noStrike" dirty="0">
                          <a:solidFill>
                            <a:srgbClr val="000000"/>
                          </a:solidFill>
                          <a:effectLst/>
                          <a:latin typeface="Arial Narrow" panose="020B0606020202030204" pitchFamily="34" charset="0"/>
                        </a:rPr>
                        <a:t> </a:t>
                      </a:r>
                      <a:r>
                        <a:rPr lang="en-US" sz="1600" b="1" i="0" u="none" strike="noStrike" dirty="0" err="1">
                          <a:solidFill>
                            <a:srgbClr val="000000"/>
                          </a:solidFill>
                          <a:effectLst/>
                          <a:latin typeface="Arial Narrow" panose="020B0606020202030204" pitchFamily="34" charset="0"/>
                        </a:rPr>
                        <a:t>panne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solidFill>
                      <a:srgbClr val="FCE1E1"/>
                    </a:solidFill>
                  </a:tcPr>
                </a:tc>
                <a:tc>
                  <a:txBody>
                    <a:bodyPr/>
                    <a:lstStyle/>
                    <a:p>
                      <a:pPr algn="ctr" fontAlgn="b"/>
                      <a:r>
                        <a:rPr lang="fr-FR" sz="1600" b="1" i="0" u="none" strike="noStrike" dirty="0">
                          <a:solidFill>
                            <a:srgbClr val="000000"/>
                          </a:solidFill>
                          <a:effectLst/>
                          <a:latin typeface="Arial Narrow" panose="020B0606020202030204" pitchFamily="34" charset="0"/>
                        </a:rPr>
                        <a:t>Quantité d'eau insuffisante au point d'eau</a:t>
                      </a: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dirty="0">
                          <a:solidFill>
                            <a:srgbClr val="000000"/>
                          </a:solidFill>
                          <a:effectLst/>
                          <a:latin typeface="Arial Narrow" panose="020B0606020202030204" pitchFamily="34" charset="0"/>
                        </a:rPr>
                        <a:t>Temps </a:t>
                      </a:r>
                      <a:r>
                        <a:rPr lang="en-US" sz="1600" b="1" i="0" u="none" strike="noStrike" dirty="0" err="1">
                          <a:solidFill>
                            <a:srgbClr val="000000"/>
                          </a:solidFill>
                          <a:effectLst/>
                          <a:latin typeface="Arial Narrow" panose="020B0606020202030204" pitchFamily="34" charset="0"/>
                        </a:rPr>
                        <a:t>d'attente</a:t>
                      </a:r>
                      <a:r>
                        <a:rPr lang="en-US" sz="1600" b="1" i="0" u="none" strike="noStrike" dirty="0">
                          <a:solidFill>
                            <a:srgbClr val="000000"/>
                          </a:solidFill>
                          <a:effectLst/>
                          <a:latin typeface="Arial Narrow" panose="020B0606020202030204" pitchFamily="34" charset="0"/>
                        </a:rPr>
                        <a:t> trop long</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Pas de </a:t>
                      </a:r>
                      <a:r>
                        <a:rPr lang="en-US" sz="1600" b="1" i="0" u="none" strike="noStrike" dirty="0" err="1">
                          <a:solidFill>
                            <a:srgbClr val="000000"/>
                          </a:solidFill>
                          <a:effectLst/>
                          <a:latin typeface="Arial Narrow" panose="020B0606020202030204" pitchFamily="34" charset="0"/>
                        </a:rPr>
                        <a:t>récipients</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dirty="0" err="1">
                          <a:solidFill>
                            <a:srgbClr val="000000"/>
                          </a:solidFill>
                          <a:effectLst/>
                          <a:latin typeface="Arial Narrow" panose="020B0606020202030204" pitchFamily="34" charset="0"/>
                        </a:rPr>
                        <a:t>Qualité</a:t>
                      </a:r>
                      <a:r>
                        <a:rPr lang="en-US" sz="1600" b="1" i="0" u="none" strike="noStrike" dirty="0">
                          <a:solidFill>
                            <a:srgbClr val="000000"/>
                          </a:solidFill>
                          <a:effectLst/>
                          <a:latin typeface="Arial Narrow" panose="020B0606020202030204" pitchFamily="34" charset="0"/>
                        </a:rPr>
                        <a:t> </a:t>
                      </a:r>
                      <a:r>
                        <a:rPr lang="en-US" sz="1600" b="1" i="0" u="none" strike="noStrike" dirty="0" err="1">
                          <a:solidFill>
                            <a:srgbClr val="000000"/>
                          </a:solidFill>
                          <a:effectLst/>
                          <a:latin typeface="Arial Narrow" panose="020B0606020202030204" pitchFamily="34" charset="0"/>
                        </a:rPr>
                        <a:t>mauvaise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dirty="0">
                          <a:solidFill>
                            <a:srgbClr val="000000"/>
                          </a:solidFill>
                          <a:effectLst/>
                          <a:latin typeface="Arial Narrow" panose="020B0606020202030204" pitchFamily="34" charset="0"/>
                        </a:rPr>
                        <a:t>Distance trop longue</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Eau trop </a:t>
                      </a:r>
                      <a:r>
                        <a:rPr lang="en-US" sz="1600" b="1" i="0" u="none" strike="noStrike" dirty="0" err="1">
                          <a:solidFill>
                            <a:srgbClr val="000000"/>
                          </a:solidFill>
                          <a:effectLst/>
                          <a:latin typeface="Arial Narrow" panose="020B0606020202030204" pitchFamily="34" charset="0"/>
                        </a:rPr>
                        <a:t>chère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err="1">
                          <a:solidFill>
                            <a:srgbClr val="000000"/>
                          </a:solidFill>
                          <a:effectLst/>
                          <a:latin typeface="Arial Narrow" panose="020B0606020202030204" pitchFamily="34" charset="0"/>
                        </a:rPr>
                        <a:t>Autre</a:t>
                      </a:r>
                      <a:endParaRPr lang="en-US" sz="1600" b="1" i="0" u="none" strike="noStrike" dirty="0">
                        <a:solidFill>
                          <a:srgbClr val="000000"/>
                        </a:solidFill>
                        <a:effectLst/>
                        <a:latin typeface="Arial Narrow" panose="020B0606020202030204" pitchFamily="34" charset="0"/>
                      </a:endParaRP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Ne </a:t>
                      </a:r>
                      <a:r>
                        <a:rPr lang="en-US" sz="1600" b="1" i="0" u="none" strike="noStrike" dirty="0" err="1">
                          <a:solidFill>
                            <a:srgbClr val="000000"/>
                          </a:solidFill>
                          <a:effectLst/>
                          <a:latin typeface="Arial Narrow" panose="020B0606020202030204" pitchFamily="34" charset="0"/>
                        </a:rPr>
                        <a:t>sait</a:t>
                      </a:r>
                      <a:r>
                        <a:rPr lang="en-US" sz="1600" b="1" i="0" u="none" strike="noStrike" dirty="0">
                          <a:solidFill>
                            <a:srgbClr val="000000"/>
                          </a:solidFill>
                          <a:effectLst/>
                          <a:latin typeface="Arial Narrow" panose="020B0606020202030204" pitchFamily="34" charset="0"/>
                        </a:rPr>
                        <a:t> pas</a:t>
                      </a:r>
                    </a:p>
                  </a:txBody>
                  <a:tcPr marL="4439" marR="4439" marT="4439" marB="0" anchor="ctr">
                    <a:lnL>
                      <a:noFill/>
                    </a:lnL>
                    <a:lnR>
                      <a:noFill/>
                    </a:lnR>
                    <a:lnT>
                      <a:noFill/>
                    </a:lnT>
                    <a:lnB>
                      <a:noFill/>
                    </a:lnB>
                    <a:solidFill>
                      <a:srgbClr val="FCE1E1"/>
                    </a:solidFill>
                  </a:tcPr>
                </a:tc>
                <a:extLst>
                  <a:ext uri="{0D108BD9-81ED-4DB2-BD59-A6C34878D82A}">
                    <a16:rowId xmlns:a16="http://schemas.microsoft.com/office/drawing/2014/main" val="3448064145"/>
                  </a:ext>
                </a:extLst>
              </a:tr>
              <a:tr h="231042">
                <a:tc>
                  <a:txBody>
                    <a:bodyPr/>
                    <a:lstStyle/>
                    <a:p>
                      <a:pPr algn="ctr" fontAlgn="b"/>
                      <a:r>
                        <a:rPr lang="en-US" sz="1600" b="1" i="0" u="none" strike="noStrike" dirty="0" err="1">
                          <a:solidFill>
                            <a:srgbClr val="000000"/>
                          </a:solidFill>
                          <a:effectLst/>
                          <a:latin typeface="Arial Narrow" panose="020B0606020202030204" pitchFamily="34" charset="0"/>
                        </a:rPr>
                        <a:t>Bambo</a:t>
                      </a:r>
                      <a:endParaRPr lang="en-US" sz="1600" b="1" i="0" u="none" strike="noStrike" dirty="0">
                        <a:solidFill>
                          <a:srgbClr val="000000"/>
                        </a:solidFill>
                        <a:effectLst/>
                        <a:latin typeface="Arial Narrow" panose="020B0606020202030204" pitchFamily="34" charset="0"/>
                      </a:endParaRPr>
                    </a:p>
                  </a:txBody>
                  <a:tcPr marL="5326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33%</a:t>
                      </a:r>
                    </a:p>
                  </a:txBody>
                  <a:tcPr marL="4439" marR="4439" marT="4439" marB="0" anchor="ctr">
                    <a:lnL>
                      <a:noFill/>
                    </a:lnL>
                    <a:lnR>
                      <a:noFill/>
                    </a:lnR>
                    <a:lnT>
                      <a:noFill/>
                    </a:lnT>
                    <a:lnB>
                      <a:noFill/>
                    </a:lnB>
                    <a:solidFill>
                      <a:srgbClr val="F8BCBC"/>
                    </a:solidFill>
                  </a:tcPr>
                </a:tc>
                <a:tc>
                  <a:txBody>
                    <a:bodyPr/>
                    <a:lstStyle/>
                    <a:p>
                      <a:pPr algn="ctr" fontAlgn="b"/>
                      <a:r>
                        <a:rPr lang="en-US" sz="1600" b="1" i="0" u="none" strike="noStrike" dirty="0">
                          <a:solidFill>
                            <a:srgbClr val="000000"/>
                          </a:solidFill>
                          <a:effectLst/>
                          <a:latin typeface="Arial Narrow" panose="020B0606020202030204" pitchFamily="34" charset="0"/>
                        </a:rPr>
                        <a:t>8%</a:t>
                      </a:r>
                    </a:p>
                  </a:txBody>
                  <a:tcPr marL="4439" marR="4439" marT="4439" marB="0" anchor="ctr">
                    <a:lnL>
                      <a:noFill/>
                    </a:lnL>
                    <a:lnR>
                      <a:noFill/>
                    </a:lnR>
                    <a:lnT>
                      <a:noFill/>
                    </a:lnT>
                    <a:lnB>
                      <a:noFill/>
                    </a:lnB>
                    <a:solidFill>
                      <a:srgbClr val="FCE1E1"/>
                    </a:solidFill>
                  </a:tcPr>
                </a:tc>
                <a:tc>
                  <a:txBody>
                    <a:bodyPr/>
                    <a:lstStyle/>
                    <a:p>
                      <a:pPr algn="ctr" fontAlgn="b"/>
                      <a:r>
                        <a:rPr lang="en-US" sz="1600" b="1" i="0" u="none" strike="noStrike" dirty="0">
                          <a:solidFill>
                            <a:srgbClr val="000000"/>
                          </a:solidFill>
                          <a:effectLst/>
                          <a:latin typeface="Arial Narrow" panose="020B0606020202030204" pitchFamily="34" charset="0"/>
                        </a:rPr>
                        <a:t>17%</a:t>
                      </a: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17%</a:t>
                      </a: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dirty="0">
                          <a:solidFill>
                            <a:srgbClr val="000000"/>
                          </a:solidFill>
                          <a:effectLst/>
                          <a:latin typeface="Arial Narrow" panose="020B0606020202030204" pitchFamily="34" charset="0"/>
                        </a:rPr>
                        <a:t>17%</a:t>
                      </a: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8%</a:t>
                      </a:r>
                    </a:p>
                  </a:txBody>
                  <a:tcPr marL="4439" marR="4439" marT="4439" marB="0" anchor="ctr">
                    <a:lnL>
                      <a:noFill/>
                    </a:lnL>
                    <a:lnR>
                      <a:noFill/>
                    </a:lnR>
                    <a:lnT>
                      <a:noFill/>
                    </a:lnT>
                    <a:lnB>
                      <a:noFill/>
                    </a:lnB>
                    <a:solidFill>
                      <a:srgbClr val="FCE1E1"/>
                    </a:solidFill>
                  </a:tcPr>
                </a:tc>
                <a:extLst>
                  <a:ext uri="{0D108BD9-81ED-4DB2-BD59-A6C34878D82A}">
                    <a16:rowId xmlns:a16="http://schemas.microsoft.com/office/drawing/2014/main" val="680882105"/>
                  </a:ext>
                </a:extLst>
              </a:tr>
              <a:tr h="231042">
                <a:tc>
                  <a:txBody>
                    <a:bodyPr/>
                    <a:lstStyle/>
                    <a:p>
                      <a:pPr algn="ctr" fontAlgn="b"/>
                      <a:r>
                        <a:rPr lang="en-US" sz="1600" b="1" i="0" u="none" strike="noStrike">
                          <a:solidFill>
                            <a:srgbClr val="000000"/>
                          </a:solidFill>
                          <a:effectLst/>
                          <a:latin typeface="Arial Narrow" panose="020B0606020202030204" pitchFamily="34" charset="0"/>
                        </a:rPr>
                        <a:t>Beni</a:t>
                      </a:r>
                    </a:p>
                  </a:txBody>
                  <a:tcPr marL="5326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63%</a:t>
                      </a:r>
                    </a:p>
                  </a:txBody>
                  <a:tcPr marL="4439" marR="4439" marT="4439" marB="0" anchor="ctr">
                    <a:lnL>
                      <a:noFill/>
                    </a:lnL>
                    <a:lnR>
                      <a:noFill/>
                    </a:lnR>
                    <a:lnT>
                      <a:noFill/>
                    </a:lnT>
                    <a:lnB>
                      <a:noFill/>
                    </a:lnB>
                    <a:solidFill>
                      <a:srgbClr val="F49091"/>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13%</a:t>
                      </a:r>
                    </a:p>
                  </a:txBody>
                  <a:tcPr marL="4439" marR="4439" marT="4439" marB="0" anchor="ctr">
                    <a:lnL>
                      <a:noFill/>
                    </a:lnL>
                    <a:lnR>
                      <a:noFill/>
                    </a:lnR>
                    <a:lnT>
                      <a:noFill/>
                    </a:lnT>
                    <a:lnB>
                      <a:noFill/>
                    </a:lnB>
                    <a:solidFill>
                      <a:srgbClr val="FCDBDB"/>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13%</a:t>
                      </a:r>
                    </a:p>
                  </a:txBody>
                  <a:tcPr marL="4439" marR="4439" marT="4439" marB="0" anchor="ctr">
                    <a:lnL>
                      <a:noFill/>
                    </a:lnL>
                    <a:lnR>
                      <a:noFill/>
                    </a:lnR>
                    <a:lnT>
                      <a:noFill/>
                    </a:lnT>
                    <a:lnB>
                      <a:noFill/>
                    </a:lnB>
                    <a:solidFill>
                      <a:srgbClr val="FCDBDB"/>
                    </a:solidFill>
                  </a:tcPr>
                </a:tc>
                <a:tc>
                  <a:txBody>
                    <a:bodyPr/>
                    <a:lstStyle/>
                    <a:p>
                      <a:pPr algn="ctr" fontAlgn="b"/>
                      <a:r>
                        <a:rPr lang="en-US" sz="1600" b="1" i="0" u="none" strike="noStrike" dirty="0">
                          <a:solidFill>
                            <a:srgbClr val="000000"/>
                          </a:solidFill>
                          <a:effectLst/>
                          <a:latin typeface="Arial Narrow" panose="020B0606020202030204" pitchFamily="34" charset="0"/>
                        </a:rPr>
                        <a:t>13%</a:t>
                      </a:r>
                    </a:p>
                  </a:txBody>
                  <a:tcPr marL="4439" marR="4439" marT="4439" marB="0" anchor="ctr">
                    <a:lnL>
                      <a:noFill/>
                    </a:lnL>
                    <a:lnR>
                      <a:noFill/>
                    </a:lnR>
                    <a:lnT>
                      <a:noFill/>
                    </a:lnT>
                    <a:lnB>
                      <a:noFill/>
                    </a:lnB>
                    <a:solidFill>
                      <a:srgbClr val="FCDBDB"/>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3565986725"/>
                  </a:ext>
                </a:extLst>
              </a:tr>
              <a:tr h="317395">
                <a:tc>
                  <a:txBody>
                    <a:bodyPr/>
                    <a:lstStyle/>
                    <a:p>
                      <a:pPr algn="ctr" fontAlgn="b"/>
                      <a:r>
                        <a:rPr lang="en-US" sz="1600" b="1" i="0" u="none" strike="noStrike">
                          <a:solidFill>
                            <a:srgbClr val="000000"/>
                          </a:solidFill>
                          <a:effectLst/>
                          <a:latin typeface="Arial Narrow" panose="020B0606020202030204" pitchFamily="34" charset="0"/>
                        </a:rPr>
                        <a:t>Birambizo</a:t>
                      </a:r>
                    </a:p>
                  </a:txBody>
                  <a:tcPr marL="53269" marR="4439" marT="4439" marB="0" anchor="ctr">
                    <a:lnL>
                      <a:noFill/>
                    </a:lnL>
                    <a:lnR>
                      <a:noFill/>
                    </a:lnR>
                    <a:lnT>
                      <a:noFill/>
                    </a:lnT>
                    <a:lnB>
                      <a:noFill/>
                    </a:lnB>
                  </a:tcPr>
                </a:tc>
                <a:tc>
                  <a:txBody>
                    <a:bodyPr/>
                    <a:lstStyle/>
                    <a:p>
                      <a:pPr algn="ctr" fontAlgn="b"/>
                      <a:r>
                        <a:rPr lang="en-US" sz="1600" b="1" i="0" u="none" strike="noStrike" dirty="0">
                          <a:solidFill>
                            <a:srgbClr val="000000"/>
                          </a:solidFill>
                          <a:effectLst/>
                          <a:latin typeface="Arial Narrow" panose="020B0606020202030204" pitchFamily="34" charset="0"/>
                        </a:rPr>
                        <a:t>33%</a:t>
                      </a:r>
                    </a:p>
                  </a:txBody>
                  <a:tcPr marL="4439" marR="4439" marT="4439" marB="0" anchor="ctr">
                    <a:lnL>
                      <a:noFill/>
                    </a:lnL>
                    <a:lnR>
                      <a:noFill/>
                    </a:lnR>
                    <a:lnT>
                      <a:noFill/>
                    </a:lnT>
                    <a:lnB>
                      <a:noFill/>
                    </a:lnB>
                    <a:solidFill>
                      <a:srgbClr val="F8BCBC"/>
                    </a:solidFill>
                  </a:tcPr>
                </a:tc>
                <a:tc>
                  <a:txBody>
                    <a:bodyPr/>
                    <a:lstStyle/>
                    <a:p>
                      <a:pPr algn="ctr" fontAlgn="b"/>
                      <a:r>
                        <a:rPr lang="en-US" sz="1600" b="1" i="0" u="none" strike="noStrike" dirty="0">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5E5"/>
                    </a:solidFill>
                  </a:tcPr>
                </a:tc>
                <a:tc>
                  <a:txBody>
                    <a:bodyPr/>
                    <a:lstStyle/>
                    <a:p>
                      <a:pPr algn="ctr" fontAlgn="b"/>
                      <a:r>
                        <a:rPr lang="en-US" sz="1600" b="1" i="0" u="none" strike="noStrike" dirty="0">
                          <a:solidFill>
                            <a:srgbClr val="000000"/>
                          </a:solidFill>
                          <a:effectLst/>
                          <a:latin typeface="Arial Narrow" panose="020B0606020202030204" pitchFamily="34" charset="0"/>
                        </a:rPr>
                        <a:t>22%</a:t>
                      </a:r>
                    </a:p>
                  </a:txBody>
                  <a:tcPr marL="4439" marR="4439" marT="4439" marB="0" anchor="ctr">
                    <a:lnL>
                      <a:noFill/>
                    </a:lnL>
                    <a:lnR>
                      <a:noFill/>
                    </a:lnR>
                    <a:lnT>
                      <a:noFill/>
                    </a:lnT>
                    <a:lnB>
                      <a:noFill/>
                    </a:lnB>
                    <a:solidFill>
                      <a:srgbClr val="FACCCD"/>
                    </a:solidFill>
                  </a:tcPr>
                </a:tc>
                <a:tc>
                  <a:txBody>
                    <a:bodyPr/>
                    <a:lstStyle/>
                    <a:p>
                      <a:pPr algn="ctr" fontAlgn="b"/>
                      <a:r>
                        <a:rPr lang="en-US" sz="1600" b="1" i="0" u="none" strike="noStrike">
                          <a:solidFill>
                            <a:srgbClr val="000000"/>
                          </a:solidFill>
                          <a:effectLst/>
                          <a:latin typeface="Arial Narrow" panose="020B0606020202030204" pitchFamily="34" charset="0"/>
                        </a:rPr>
                        <a:t>11%</a:t>
                      </a:r>
                    </a:p>
                  </a:txBody>
                  <a:tcPr marL="4439" marR="4439" marT="4439" marB="0" anchor="ctr">
                    <a:lnL>
                      <a:noFill/>
                    </a:lnL>
                    <a:lnR>
                      <a:noFill/>
                    </a:lnR>
                    <a:lnT>
                      <a:noFill/>
                    </a:lnT>
                    <a:lnB>
                      <a:noFill/>
                    </a:lnB>
                    <a:solidFill>
                      <a:srgbClr val="FCDDD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28%</a:t>
                      </a:r>
                    </a:p>
                  </a:txBody>
                  <a:tcPr marL="4439" marR="4439" marT="4439" marB="0" anchor="ctr">
                    <a:lnL>
                      <a:noFill/>
                    </a:lnL>
                    <a:lnR>
                      <a:noFill/>
                    </a:lnR>
                    <a:lnT>
                      <a:noFill/>
                    </a:lnT>
                    <a:lnB>
                      <a:noFill/>
                    </a:lnB>
                    <a:solidFill>
                      <a:srgbClr val="F9C4C4"/>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116784000"/>
                  </a:ext>
                </a:extLst>
              </a:tr>
              <a:tr h="231042">
                <a:tc>
                  <a:txBody>
                    <a:bodyPr/>
                    <a:lstStyle/>
                    <a:p>
                      <a:pPr algn="ctr" fontAlgn="b"/>
                      <a:r>
                        <a:rPr lang="en-US" sz="1600" b="1" i="0" u="none" strike="noStrike">
                          <a:solidFill>
                            <a:srgbClr val="000000"/>
                          </a:solidFill>
                          <a:effectLst/>
                          <a:latin typeface="Arial Narrow" panose="020B0606020202030204" pitchFamily="34" charset="0"/>
                        </a:rPr>
                        <a:t>Kayina</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69%</a:t>
                      </a:r>
                    </a:p>
                  </a:txBody>
                  <a:tcPr marL="4439" marR="4439" marT="4439" marB="0" anchor="ctr">
                    <a:lnL>
                      <a:noFill/>
                    </a:lnL>
                    <a:lnR>
                      <a:noFill/>
                    </a:lnR>
                    <a:lnT>
                      <a:noFill/>
                    </a:lnT>
                    <a:lnB>
                      <a:noFill/>
                    </a:lnB>
                    <a:solidFill>
                      <a:srgbClr val="F38788"/>
                    </a:solidFill>
                  </a:tcPr>
                </a:tc>
                <a:tc>
                  <a:txBody>
                    <a:bodyPr/>
                    <a:lstStyle/>
                    <a:p>
                      <a:pPr algn="ctr" fontAlgn="b"/>
                      <a:r>
                        <a:rPr lang="en-US" sz="1600" b="1" i="0" u="none" strike="noStrike">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4E4"/>
                    </a:solidFill>
                  </a:tcPr>
                </a:tc>
                <a:tc>
                  <a:txBody>
                    <a:bodyPr/>
                    <a:lstStyle/>
                    <a:p>
                      <a:pPr algn="ctr" fontAlgn="b"/>
                      <a:r>
                        <a:rPr lang="en-US" sz="1600" b="1" i="0" u="none" strike="noStrike" dirty="0">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4E4"/>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4E4"/>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4E4"/>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4E4"/>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748622925"/>
                  </a:ext>
                </a:extLst>
              </a:tr>
              <a:tr h="231042">
                <a:tc>
                  <a:txBody>
                    <a:bodyPr/>
                    <a:lstStyle/>
                    <a:p>
                      <a:pPr algn="ctr" fontAlgn="b"/>
                      <a:r>
                        <a:rPr lang="en-US" sz="1600" b="1" i="0" u="none" strike="noStrike">
                          <a:solidFill>
                            <a:srgbClr val="000000"/>
                          </a:solidFill>
                          <a:effectLst/>
                          <a:latin typeface="Arial Narrow" panose="020B0606020202030204" pitchFamily="34" charset="0"/>
                        </a:rPr>
                        <a:t>Kibua</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76%</a:t>
                      </a:r>
                    </a:p>
                  </a:txBody>
                  <a:tcPr marL="4439" marR="4439" marT="4439" marB="0" anchor="ctr">
                    <a:lnL>
                      <a:noFill/>
                    </a:lnL>
                    <a:lnR>
                      <a:noFill/>
                    </a:lnR>
                    <a:lnT>
                      <a:noFill/>
                    </a:lnT>
                    <a:lnB>
                      <a:noFill/>
                    </a:lnB>
                    <a:solidFill>
                      <a:srgbClr val="F27C7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dirty="0">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2727207207"/>
                  </a:ext>
                </a:extLst>
              </a:tr>
              <a:tr h="231042">
                <a:tc>
                  <a:txBody>
                    <a:bodyPr/>
                    <a:lstStyle/>
                    <a:p>
                      <a:pPr algn="ctr" fontAlgn="b"/>
                      <a:r>
                        <a:rPr lang="en-US" sz="1600" b="1" i="0" u="none" strike="noStrike">
                          <a:solidFill>
                            <a:srgbClr val="000000"/>
                          </a:solidFill>
                          <a:effectLst/>
                          <a:latin typeface="Arial Narrow" panose="020B0606020202030204" pitchFamily="34" charset="0"/>
                        </a:rPr>
                        <a:t>Kirotshe</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17%</a:t>
                      </a: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a:solidFill>
                            <a:srgbClr val="000000"/>
                          </a:solidFill>
                          <a:effectLst/>
                          <a:latin typeface="Arial Narrow" panose="020B0606020202030204" pitchFamily="34" charset="0"/>
                        </a:rPr>
                        <a:t>33%</a:t>
                      </a:r>
                    </a:p>
                  </a:txBody>
                  <a:tcPr marL="4439" marR="4439" marT="4439" marB="0" anchor="ctr">
                    <a:lnL>
                      <a:noFill/>
                    </a:lnL>
                    <a:lnR>
                      <a:noFill/>
                    </a:lnR>
                    <a:lnT>
                      <a:noFill/>
                    </a:lnT>
                    <a:lnB>
                      <a:noFill/>
                    </a:lnB>
                    <a:solidFill>
                      <a:srgbClr val="F8BCBC"/>
                    </a:solidFill>
                  </a:tcPr>
                </a:tc>
                <a:tc>
                  <a:txBody>
                    <a:bodyPr/>
                    <a:lstStyle/>
                    <a:p>
                      <a:pPr algn="ctr" fontAlgn="b"/>
                      <a:r>
                        <a:rPr lang="en-US" sz="1600" b="1" i="0" u="none" strike="noStrike">
                          <a:solidFill>
                            <a:srgbClr val="000000"/>
                          </a:solidFill>
                          <a:effectLst/>
                          <a:latin typeface="Arial Narrow" panose="020B0606020202030204" pitchFamily="34" charset="0"/>
                        </a:rPr>
                        <a:t>33%</a:t>
                      </a:r>
                    </a:p>
                  </a:txBody>
                  <a:tcPr marL="4439" marR="4439" marT="4439" marB="0" anchor="ctr">
                    <a:lnL>
                      <a:noFill/>
                    </a:lnL>
                    <a:lnR>
                      <a:noFill/>
                    </a:lnR>
                    <a:lnT>
                      <a:noFill/>
                    </a:lnT>
                    <a:lnB>
                      <a:noFill/>
                    </a:lnB>
                    <a:solidFill>
                      <a:srgbClr val="F8BCBC"/>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17%</a:t>
                      </a: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1132938400"/>
                  </a:ext>
                </a:extLst>
              </a:tr>
              <a:tr h="231042">
                <a:tc>
                  <a:txBody>
                    <a:bodyPr/>
                    <a:lstStyle/>
                    <a:p>
                      <a:pPr algn="ctr" fontAlgn="b"/>
                      <a:r>
                        <a:rPr lang="en-US" sz="1600" b="1" i="0" u="none" strike="noStrike">
                          <a:solidFill>
                            <a:srgbClr val="000000"/>
                          </a:solidFill>
                          <a:effectLst/>
                          <a:latin typeface="Arial Narrow" panose="020B0606020202030204" pitchFamily="34" charset="0"/>
                        </a:rPr>
                        <a:t>Lubero</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65%</a:t>
                      </a:r>
                    </a:p>
                  </a:txBody>
                  <a:tcPr marL="4439" marR="4439" marT="4439" marB="0" anchor="ctr">
                    <a:lnL>
                      <a:noFill/>
                    </a:lnL>
                    <a:lnR>
                      <a:noFill/>
                    </a:lnR>
                    <a:lnT>
                      <a:noFill/>
                    </a:lnT>
                    <a:lnB>
                      <a:noFill/>
                    </a:lnB>
                    <a:solidFill>
                      <a:srgbClr val="F48D8E"/>
                    </a:solidFill>
                  </a:tcPr>
                </a:tc>
                <a:tc>
                  <a:txBody>
                    <a:bodyPr/>
                    <a:lstStyle/>
                    <a:p>
                      <a:pPr algn="ctr" fontAlgn="b"/>
                      <a:r>
                        <a:rPr lang="en-US" sz="1600" b="1" i="0" u="none" strike="noStrike">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5E5"/>
                    </a:solidFill>
                  </a:tcPr>
                </a:tc>
                <a:tc>
                  <a:txBody>
                    <a:bodyPr/>
                    <a:lstStyle/>
                    <a:p>
                      <a:pPr algn="ctr" fontAlgn="b"/>
                      <a:r>
                        <a:rPr lang="en-US" sz="1600" b="1" i="0" u="none" strike="noStrike">
                          <a:solidFill>
                            <a:srgbClr val="000000"/>
                          </a:solidFill>
                          <a:effectLst/>
                          <a:latin typeface="Arial Narrow" panose="020B0606020202030204" pitchFamily="34" charset="0"/>
                        </a:rPr>
                        <a:t>12%</a:t>
                      </a:r>
                    </a:p>
                  </a:txBody>
                  <a:tcPr marL="4439" marR="4439" marT="4439" marB="0" anchor="ctr">
                    <a:lnL>
                      <a:noFill/>
                    </a:lnL>
                    <a:lnR>
                      <a:noFill/>
                    </a:lnR>
                    <a:lnT>
                      <a:noFill/>
                    </a:lnT>
                    <a:lnB>
                      <a:noFill/>
                    </a:lnB>
                    <a:solidFill>
                      <a:srgbClr val="FCDCDC"/>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12%</a:t>
                      </a:r>
                    </a:p>
                  </a:txBody>
                  <a:tcPr marL="4439" marR="4439" marT="4439" marB="0" anchor="ctr">
                    <a:lnL>
                      <a:noFill/>
                    </a:lnL>
                    <a:lnR>
                      <a:noFill/>
                    </a:lnR>
                    <a:lnT>
                      <a:noFill/>
                    </a:lnT>
                    <a:lnB>
                      <a:noFill/>
                    </a:lnB>
                    <a:solidFill>
                      <a:srgbClr val="FCDCDC"/>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5E5"/>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1705860150"/>
                  </a:ext>
                </a:extLst>
              </a:tr>
              <a:tr h="317395">
                <a:tc>
                  <a:txBody>
                    <a:bodyPr/>
                    <a:lstStyle/>
                    <a:p>
                      <a:pPr algn="ctr" fontAlgn="b"/>
                      <a:r>
                        <a:rPr lang="en-US" sz="1600" b="1" i="0" u="none" strike="noStrike">
                          <a:solidFill>
                            <a:srgbClr val="000000"/>
                          </a:solidFill>
                          <a:effectLst/>
                          <a:latin typeface="Arial Narrow" panose="020B0606020202030204" pitchFamily="34" charset="0"/>
                        </a:rPr>
                        <a:t>Masisi</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17%</a:t>
                      </a: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a:solidFill>
                            <a:srgbClr val="000000"/>
                          </a:solidFill>
                          <a:effectLst/>
                          <a:latin typeface="Arial Narrow" panose="020B0606020202030204" pitchFamily="34" charset="0"/>
                        </a:rPr>
                        <a:t>33%</a:t>
                      </a:r>
                    </a:p>
                  </a:txBody>
                  <a:tcPr marL="4439" marR="4439" marT="4439" marB="0" anchor="ctr">
                    <a:lnL>
                      <a:noFill/>
                    </a:lnL>
                    <a:lnR>
                      <a:noFill/>
                    </a:lnR>
                    <a:lnT>
                      <a:noFill/>
                    </a:lnT>
                    <a:lnB>
                      <a:noFill/>
                    </a:lnB>
                    <a:solidFill>
                      <a:srgbClr val="F8BCBC"/>
                    </a:solidFill>
                  </a:tcPr>
                </a:tc>
                <a:tc>
                  <a:txBody>
                    <a:bodyPr/>
                    <a:lstStyle/>
                    <a:p>
                      <a:pPr algn="ctr" fontAlgn="b"/>
                      <a:r>
                        <a:rPr lang="en-US" sz="1600" b="1" i="0" u="none" strike="noStrike">
                          <a:solidFill>
                            <a:srgbClr val="000000"/>
                          </a:solidFill>
                          <a:effectLst/>
                          <a:latin typeface="Arial Narrow" panose="020B0606020202030204" pitchFamily="34" charset="0"/>
                        </a:rPr>
                        <a:t>50%</a:t>
                      </a:r>
                    </a:p>
                  </a:txBody>
                  <a:tcPr marL="4439" marR="4439" marT="4439" marB="0" anchor="ctr">
                    <a:lnL>
                      <a:noFill/>
                    </a:lnL>
                    <a:lnR>
                      <a:noFill/>
                    </a:lnR>
                    <a:lnT>
                      <a:noFill/>
                    </a:lnT>
                    <a:lnB>
                      <a:noFill/>
                    </a:lnB>
                    <a:solidFill>
                      <a:srgbClr val="F6A3A3"/>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20%</a:t>
                      </a:r>
                    </a:p>
                  </a:txBody>
                  <a:tcPr marL="4439" marR="4439" marT="4439" marB="0" anchor="ctr">
                    <a:lnL>
                      <a:noFill/>
                    </a:lnL>
                    <a:lnR>
                      <a:noFill/>
                    </a:lnR>
                    <a:lnT>
                      <a:noFill/>
                    </a:lnT>
                    <a:lnB>
                      <a:noFill/>
                    </a:lnB>
                    <a:solidFill>
                      <a:srgbClr val="FAD0D0"/>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10%</a:t>
                      </a:r>
                    </a:p>
                  </a:txBody>
                  <a:tcPr marL="4439" marR="4439" marT="4439" marB="0" anchor="ctr">
                    <a:lnL>
                      <a:noFill/>
                    </a:lnL>
                    <a:lnR>
                      <a:noFill/>
                    </a:lnR>
                    <a:lnT>
                      <a:noFill/>
                    </a:lnT>
                    <a:lnB>
                      <a:noFill/>
                    </a:lnB>
                    <a:solidFill>
                      <a:srgbClr val="FCDFDF"/>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3641187450"/>
                  </a:ext>
                </a:extLst>
              </a:tr>
              <a:tr h="231042">
                <a:tc>
                  <a:txBody>
                    <a:bodyPr/>
                    <a:lstStyle/>
                    <a:p>
                      <a:pPr algn="ctr" fontAlgn="b"/>
                      <a:r>
                        <a:rPr lang="en-US" sz="1600" b="1" i="0" u="none" strike="noStrike">
                          <a:solidFill>
                            <a:srgbClr val="000000"/>
                          </a:solidFill>
                          <a:effectLst/>
                          <a:latin typeface="Arial Narrow" panose="020B0606020202030204" pitchFamily="34" charset="0"/>
                        </a:rPr>
                        <a:t>Mweso</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45%</a:t>
                      </a:r>
                    </a:p>
                  </a:txBody>
                  <a:tcPr marL="4439" marR="4439" marT="4439" marB="0" anchor="ctr">
                    <a:lnL>
                      <a:noFill/>
                    </a:lnL>
                    <a:lnR>
                      <a:noFill/>
                    </a:lnR>
                    <a:lnT>
                      <a:noFill/>
                    </a:lnT>
                    <a:lnB>
                      <a:noFill/>
                    </a:lnB>
                    <a:solidFill>
                      <a:srgbClr val="F7AAAB"/>
                    </a:solidFill>
                  </a:tcPr>
                </a:tc>
                <a:tc>
                  <a:txBody>
                    <a:bodyPr/>
                    <a:lstStyle/>
                    <a:p>
                      <a:pPr algn="ctr" fontAlgn="b"/>
                      <a:r>
                        <a:rPr lang="en-US" sz="1600" b="1" i="0" u="none" strike="noStrike">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a:solidFill>
                            <a:srgbClr val="000000"/>
                          </a:solidFill>
                          <a:effectLst/>
                          <a:latin typeface="Arial Narrow" panose="020B0606020202030204" pitchFamily="34" charset="0"/>
                        </a:rPr>
                        <a:t>15%</a:t>
                      </a:r>
                    </a:p>
                  </a:txBody>
                  <a:tcPr marL="4439" marR="4439" marT="4439" marB="0" anchor="ctr">
                    <a:lnL>
                      <a:noFill/>
                    </a:lnL>
                    <a:lnR>
                      <a:noFill/>
                    </a:lnR>
                    <a:lnT>
                      <a:noFill/>
                    </a:lnT>
                    <a:lnB>
                      <a:noFill/>
                    </a:lnB>
                    <a:solidFill>
                      <a:srgbClr val="FBD7D7"/>
                    </a:solidFill>
                  </a:tcPr>
                </a:tc>
                <a:tc>
                  <a:txBody>
                    <a:bodyPr/>
                    <a:lstStyle/>
                    <a:p>
                      <a:pPr algn="ctr" fontAlgn="b"/>
                      <a:r>
                        <a:rPr lang="en-US" sz="1600" b="1" i="0" u="none" strike="noStrike" dirty="0">
                          <a:solidFill>
                            <a:srgbClr val="000000"/>
                          </a:solidFill>
                          <a:effectLst/>
                          <a:latin typeface="Arial Narrow" panose="020B0606020202030204" pitchFamily="34" charset="0"/>
                        </a:rPr>
                        <a:t>5%</a:t>
                      </a:r>
                    </a:p>
                  </a:txBody>
                  <a:tcPr marL="4439" marR="4439" marT="4439" marB="0" anchor="ctr">
                    <a:lnL>
                      <a:noFill/>
                    </a:lnL>
                    <a:lnR>
                      <a:noFill/>
                    </a:lnR>
                    <a:lnT>
                      <a:noFill/>
                    </a:lnT>
                    <a:lnB>
                      <a:noFill/>
                    </a:lnB>
                    <a:solidFill>
                      <a:srgbClr val="FDE6E6"/>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3599064769"/>
                  </a:ext>
                </a:extLst>
              </a:tr>
              <a:tr h="231042">
                <a:tc>
                  <a:txBody>
                    <a:bodyPr/>
                    <a:lstStyle/>
                    <a:p>
                      <a:pPr algn="ctr" fontAlgn="b"/>
                      <a:r>
                        <a:rPr lang="en-US" sz="1600" b="1" i="0" u="none" strike="noStrike">
                          <a:solidFill>
                            <a:srgbClr val="000000"/>
                          </a:solidFill>
                          <a:effectLst/>
                          <a:latin typeface="Arial Narrow" panose="020B0606020202030204" pitchFamily="34" charset="0"/>
                        </a:rPr>
                        <a:t>Pinga</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44%</a:t>
                      </a:r>
                    </a:p>
                  </a:txBody>
                  <a:tcPr marL="4439" marR="4439" marT="4439" marB="0" anchor="ctr">
                    <a:lnL>
                      <a:noFill/>
                    </a:lnL>
                    <a:lnR>
                      <a:noFill/>
                    </a:lnR>
                    <a:lnT>
                      <a:noFill/>
                    </a:lnT>
                    <a:lnB>
                      <a:noFill/>
                    </a:lnB>
                    <a:solidFill>
                      <a:srgbClr val="F7ABAC"/>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39%</a:t>
                      </a:r>
                    </a:p>
                  </a:txBody>
                  <a:tcPr marL="4439" marR="4439" marT="4439" marB="0" anchor="ctr">
                    <a:lnL>
                      <a:noFill/>
                    </a:lnL>
                    <a:lnR>
                      <a:noFill/>
                    </a:lnR>
                    <a:lnT>
                      <a:noFill/>
                    </a:lnT>
                    <a:lnB>
                      <a:noFill/>
                    </a:lnB>
                    <a:solidFill>
                      <a:srgbClr val="F8B4B4"/>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6%</a:t>
                      </a:r>
                    </a:p>
                  </a:txBody>
                  <a:tcPr marL="4439" marR="4439" marT="4439" marB="0" anchor="ctr">
                    <a:lnL>
                      <a:noFill/>
                    </a:lnL>
                    <a:lnR>
                      <a:noFill/>
                    </a:lnR>
                    <a:lnT>
                      <a:noFill/>
                    </a:lnT>
                    <a:lnB>
                      <a:noFill/>
                    </a:lnB>
                    <a:solidFill>
                      <a:srgbClr val="FDE5E5"/>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11%</a:t>
                      </a:r>
                    </a:p>
                  </a:txBody>
                  <a:tcPr marL="4439" marR="4439" marT="4439" marB="0" anchor="ctr">
                    <a:lnL>
                      <a:noFill/>
                    </a:lnL>
                    <a:lnR>
                      <a:noFill/>
                    </a:lnR>
                    <a:lnT>
                      <a:noFill/>
                    </a:lnT>
                    <a:lnB>
                      <a:noFill/>
                    </a:lnB>
                    <a:solidFill>
                      <a:srgbClr val="FCDDD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2200893129"/>
                  </a:ext>
                </a:extLst>
              </a:tr>
              <a:tr h="231042">
                <a:tc>
                  <a:txBody>
                    <a:bodyPr/>
                    <a:lstStyle/>
                    <a:p>
                      <a:pPr algn="ctr" fontAlgn="b"/>
                      <a:r>
                        <a:rPr lang="en-US" sz="1600" b="1" i="0" u="none" strike="noStrike">
                          <a:solidFill>
                            <a:srgbClr val="000000"/>
                          </a:solidFill>
                          <a:effectLst/>
                          <a:latin typeface="Arial Narrow" panose="020B0606020202030204" pitchFamily="34" charset="0"/>
                        </a:rPr>
                        <a:t>Rutshuru</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50%</a:t>
                      </a:r>
                    </a:p>
                  </a:txBody>
                  <a:tcPr marL="4439" marR="4439" marT="4439" marB="0" anchor="ctr">
                    <a:lnL>
                      <a:noFill/>
                    </a:lnL>
                    <a:lnR>
                      <a:noFill/>
                    </a:lnR>
                    <a:lnT>
                      <a:noFill/>
                    </a:lnT>
                    <a:lnB>
                      <a:noFill/>
                    </a:lnB>
                    <a:solidFill>
                      <a:srgbClr val="F6A3A3"/>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30%</a:t>
                      </a:r>
                    </a:p>
                  </a:txBody>
                  <a:tcPr marL="4439" marR="4439" marT="4439" marB="0" anchor="ctr">
                    <a:lnL>
                      <a:noFill/>
                    </a:lnL>
                    <a:lnR>
                      <a:noFill/>
                    </a:lnR>
                    <a:lnT>
                      <a:noFill/>
                    </a:lnT>
                    <a:lnB>
                      <a:noFill/>
                    </a:lnB>
                    <a:solidFill>
                      <a:srgbClr val="F9C1C1"/>
                    </a:solidFill>
                  </a:tcPr>
                </a:tc>
                <a:tc>
                  <a:txBody>
                    <a:bodyPr/>
                    <a:lstStyle/>
                    <a:p>
                      <a:pPr algn="ctr" fontAlgn="b"/>
                      <a:r>
                        <a:rPr lang="en-US" sz="1600" b="1" i="0" u="none" strike="noStrike">
                          <a:solidFill>
                            <a:srgbClr val="000000"/>
                          </a:solidFill>
                          <a:effectLst/>
                          <a:latin typeface="Arial Narrow" panose="020B0606020202030204" pitchFamily="34" charset="0"/>
                        </a:rPr>
                        <a:t>10%</a:t>
                      </a:r>
                    </a:p>
                  </a:txBody>
                  <a:tcPr marL="4439" marR="4439" marT="4439" marB="0" anchor="ctr">
                    <a:lnL>
                      <a:noFill/>
                    </a:lnL>
                    <a:lnR>
                      <a:noFill/>
                    </a:lnR>
                    <a:lnT>
                      <a:noFill/>
                    </a:lnT>
                    <a:lnB>
                      <a:noFill/>
                    </a:lnB>
                    <a:solidFill>
                      <a:srgbClr val="FCDFDF"/>
                    </a:solidFill>
                  </a:tcPr>
                </a:tc>
                <a:tc>
                  <a:txBody>
                    <a:bodyPr/>
                    <a:lstStyle/>
                    <a:p>
                      <a:pPr algn="ctr" fontAlgn="b"/>
                      <a:r>
                        <a:rPr lang="en-US" sz="1600" b="1" i="0" u="none" strike="noStrike" dirty="0">
                          <a:solidFill>
                            <a:srgbClr val="000000"/>
                          </a:solidFill>
                          <a:effectLst/>
                          <a:latin typeface="Arial Narrow" panose="020B0606020202030204" pitchFamily="34" charset="0"/>
                        </a:rPr>
                        <a:t>10%</a:t>
                      </a:r>
                    </a:p>
                  </a:txBody>
                  <a:tcPr marL="4439" marR="4439" marT="4439" marB="0" anchor="ctr">
                    <a:lnL>
                      <a:noFill/>
                    </a:lnL>
                    <a:lnR>
                      <a:noFill/>
                    </a:lnR>
                    <a:lnT>
                      <a:noFill/>
                    </a:lnT>
                    <a:lnB>
                      <a:noFill/>
                    </a:lnB>
                    <a:solidFill>
                      <a:srgbClr val="FCDFDF"/>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1113585357"/>
                  </a:ext>
                </a:extLst>
              </a:tr>
              <a:tr h="317395">
                <a:tc>
                  <a:txBody>
                    <a:bodyPr/>
                    <a:lstStyle/>
                    <a:p>
                      <a:pPr algn="ctr" fontAlgn="b"/>
                      <a:r>
                        <a:rPr lang="en-US" sz="1600" b="1" i="0" u="none" strike="noStrike">
                          <a:solidFill>
                            <a:srgbClr val="000000"/>
                          </a:solidFill>
                          <a:effectLst/>
                          <a:latin typeface="Arial Narrow" panose="020B0606020202030204" pitchFamily="34" charset="0"/>
                        </a:rPr>
                        <a:t>Rwanguba</a:t>
                      </a:r>
                    </a:p>
                  </a:txBody>
                  <a:tcPr marL="53269" marR="4439" marT="4439" marB="0" anchor="ctr">
                    <a:lnL>
                      <a:noFill/>
                    </a:lnL>
                    <a:lnR>
                      <a:noFill/>
                    </a:lnR>
                    <a:lnT>
                      <a:noFill/>
                    </a:lnT>
                    <a:lnB>
                      <a:noFill/>
                    </a:lnB>
                  </a:tcPr>
                </a:tc>
                <a:tc>
                  <a:txBody>
                    <a:bodyPr/>
                    <a:lstStyle/>
                    <a:p>
                      <a:pPr algn="ctr" fontAlgn="b"/>
                      <a:r>
                        <a:rPr lang="en-US" sz="1600" b="1" i="0" u="none" strike="noStrike">
                          <a:solidFill>
                            <a:srgbClr val="000000"/>
                          </a:solidFill>
                          <a:effectLst/>
                          <a:latin typeface="Arial Narrow" panose="020B0606020202030204" pitchFamily="34" charset="0"/>
                        </a:rPr>
                        <a:t>83%</a:t>
                      </a:r>
                    </a:p>
                  </a:txBody>
                  <a:tcPr marL="4439" marR="4439" marT="4439" marB="0" anchor="ctr">
                    <a:lnL>
                      <a:noFill/>
                    </a:lnL>
                    <a:lnR>
                      <a:noFill/>
                    </a:lnR>
                    <a:lnT>
                      <a:noFill/>
                    </a:lnT>
                    <a:lnB>
                      <a:noFill/>
                    </a:lnB>
                    <a:solidFill>
                      <a:srgbClr val="F17172"/>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a:solidFill>
                            <a:srgbClr val="000000"/>
                          </a:solidFill>
                          <a:effectLst/>
                          <a:latin typeface="Arial Narrow" panose="020B0606020202030204" pitchFamily="34" charset="0"/>
                        </a:rPr>
                        <a:t>17%</a:t>
                      </a:r>
                    </a:p>
                  </a:txBody>
                  <a:tcPr marL="4439" marR="4439" marT="4439" marB="0" anchor="ctr">
                    <a:lnL>
                      <a:noFill/>
                    </a:lnL>
                    <a:lnR>
                      <a:noFill/>
                    </a:lnR>
                    <a:lnT>
                      <a:noFill/>
                    </a:lnT>
                    <a:lnB>
                      <a:noFill/>
                    </a:lnB>
                    <a:solidFill>
                      <a:srgbClr val="FBD5D5"/>
                    </a:solidFill>
                  </a:tcPr>
                </a:tc>
                <a:tc>
                  <a:txBody>
                    <a:bodyPr/>
                    <a:lstStyle/>
                    <a:p>
                      <a:pPr algn="ctr" fontAlgn="b"/>
                      <a:r>
                        <a:rPr lang="en-US" sz="1600" b="1" i="0" u="none" strike="noStrike">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tc>
                  <a:txBody>
                    <a:bodyPr/>
                    <a:lstStyle/>
                    <a:p>
                      <a:pPr algn="ctr" fontAlgn="b"/>
                      <a:r>
                        <a:rPr lang="en-US" sz="1600" b="1" i="0" u="none" strike="noStrike" dirty="0">
                          <a:solidFill>
                            <a:srgbClr val="000000"/>
                          </a:solidFill>
                          <a:effectLst/>
                          <a:latin typeface="Arial Narrow" panose="020B0606020202030204" pitchFamily="34" charset="0"/>
                        </a:rPr>
                        <a:t>0%</a:t>
                      </a:r>
                    </a:p>
                  </a:txBody>
                  <a:tcPr marL="4439" marR="4439" marT="4439" marB="0" anchor="ctr">
                    <a:lnL>
                      <a:noFill/>
                    </a:lnL>
                    <a:lnR>
                      <a:noFill/>
                    </a:lnR>
                    <a:lnT>
                      <a:noFill/>
                    </a:lnT>
                    <a:lnB>
                      <a:noFill/>
                    </a:lnB>
                    <a:solidFill>
                      <a:srgbClr val="FDEDED"/>
                    </a:solidFill>
                  </a:tcPr>
                </a:tc>
                <a:extLst>
                  <a:ext uri="{0D108BD9-81ED-4DB2-BD59-A6C34878D82A}">
                    <a16:rowId xmlns:a16="http://schemas.microsoft.com/office/drawing/2014/main" val="3196648233"/>
                  </a:ext>
                </a:extLst>
              </a:tr>
            </a:tbl>
          </a:graphicData>
        </a:graphic>
      </p:graphicFrame>
      <p:sp>
        <p:nvSpPr>
          <p:cNvPr id="6" name="TextBox 5"/>
          <p:cNvSpPr txBox="1"/>
          <p:nvPr/>
        </p:nvSpPr>
        <p:spPr>
          <a:xfrm>
            <a:off x="95250" y="1258281"/>
            <a:ext cx="8915399" cy="1077218"/>
          </a:xfrm>
          <a:prstGeom prst="rect">
            <a:avLst/>
          </a:prstGeom>
          <a:noFill/>
        </p:spPr>
        <p:txBody>
          <a:bodyPr wrap="square" rtlCol="0">
            <a:spAutoFit/>
          </a:bodyPr>
          <a:lstStyle/>
          <a:p>
            <a:pPr algn="just"/>
            <a:r>
              <a:rPr lang="fr-FR" sz="1600" dirty="0" smtClean="0">
                <a:latin typeface="Arial Narrow" panose="020B0606020202030204" pitchFamily="34" charset="0"/>
              </a:rPr>
              <a:t>Pour 10 ZS du NK, dans la majorité des </a:t>
            </a:r>
            <a:r>
              <a:rPr lang="fr-FR" sz="1600" dirty="0">
                <a:latin typeface="Arial Narrow" panose="020B0606020202030204" pitchFamily="34" charset="0"/>
              </a:rPr>
              <a:t>localités où les IC n'ont pas indiqué que tout le monde avait accès à </a:t>
            </a:r>
            <a:r>
              <a:rPr lang="fr-FR" sz="1600" dirty="0" smtClean="0">
                <a:latin typeface="Arial Narrow" panose="020B0606020202030204" pitchFamily="34" charset="0"/>
              </a:rPr>
              <a:t>l'eau, l’entrave principale pour accéder à l’eau potable selon les IC est que le nombre de point d’eau est insuffisant. Pour les ZS du </a:t>
            </a:r>
            <a:r>
              <a:rPr lang="fr-FR" sz="1600" dirty="0" err="1" smtClean="0">
                <a:latin typeface="Arial Narrow" panose="020B0606020202030204" pitchFamily="34" charset="0"/>
              </a:rPr>
              <a:t>Masisi</a:t>
            </a:r>
            <a:r>
              <a:rPr lang="fr-FR" sz="1600" dirty="0" smtClean="0">
                <a:latin typeface="Arial Narrow" panose="020B0606020202030204" pitchFamily="34" charset="0"/>
              </a:rPr>
              <a:t> et de </a:t>
            </a:r>
            <a:r>
              <a:rPr lang="fr-FR" sz="1600" dirty="0" err="1" smtClean="0">
                <a:latin typeface="Arial Narrow" panose="020B0606020202030204" pitchFamily="34" charset="0"/>
              </a:rPr>
              <a:t>Kirotshe</a:t>
            </a:r>
            <a:r>
              <a:rPr lang="fr-FR" sz="1600" dirty="0" smtClean="0">
                <a:latin typeface="Arial Narrow" panose="020B0606020202030204" pitchFamily="34" charset="0"/>
              </a:rPr>
              <a:t>, dans respectivement 50% et 33% des localités couvertes, l’obstacle principal la quantité d’eau insuffisante au point d’eau, selon les IC</a:t>
            </a:r>
            <a:endParaRPr lang="fr-FR" sz="1600" dirty="0">
              <a:latin typeface="Arial Narrow" panose="020B0606020202030204" pitchFamily="34" charset="0"/>
            </a:endParaRPr>
          </a:p>
        </p:txBody>
      </p:sp>
    </p:spTree>
    <p:extLst>
      <p:ext uri="{BB962C8B-B14F-4D97-AF65-F5344CB8AC3E}">
        <p14:creationId xmlns:p14="http://schemas.microsoft.com/office/powerpoint/2010/main" val="4086988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a:t>% de localités par fourchette estimée de la population ayant accès </a:t>
            </a:r>
            <a:r>
              <a:rPr lang="fr-FR" sz="2800" dirty="0" smtClean="0"/>
              <a:t>aux </a:t>
            </a:r>
            <a:r>
              <a:rPr lang="fr-FR" sz="2800" dirty="0"/>
              <a:t>latrines familiales </a:t>
            </a:r>
            <a:r>
              <a:rPr lang="fr-FR" sz="2800" dirty="0" smtClean="0"/>
              <a:t>fonctionnelles, par province</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015" y="6289819"/>
            <a:ext cx="1807060" cy="531060"/>
          </a:xfrm>
          <a:prstGeom prst="rect">
            <a:avLst/>
          </a:prstGeom>
        </p:spPr>
      </p:pic>
      <p:sp>
        <p:nvSpPr>
          <p:cNvPr id="4" name="TextBox 3"/>
          <p:cNvSpPr txBox="1"/>
          <p:nvPr/>
        </p:nvSpPr>
        <p:spPr>
          <a:xfrm>
            <a:off x="123825" y="1276350"/>
            <a:ext cx="9020175" cy="1077218"/>
          </a:xfrm>
          <a:prstGeom prst="rect">
            <a:avLst/>
          </a:prstGeom>
          <a:noFill/>
        </p:spPr>
        <p:txBody>
          <a:bodyPr wrap="square" rtlCol="0">
            <a:spAutoFit/>
          </a:bodyPr>
          <a:lstStyle/>
          <a:p>
            <a:pPr algn="just"/>
            <a:r>
              <a:rPr lang="fr-FR" sz="1600" dirty="0" smtClean="0">
                <a:latin typeface="Arial Narrow" panose="020B0606020202030204" pitchFamily="34" charset="0"/>
              </a:rPr>
              <a:t>En Ituri et au NK, dans respectivement 49% et 54% des localités évaluées, les IC ont indiqué qu’une minorité de personnes a accès à des latrines familiales fonctionnelles. A Béni, </a:t>
            </a:r>
            <a:r>
              <a:rPr lang="fr-FR" sz="1600" dirty="0">
                <a:latin typeface="Arial Narrow" panose="020B0606020202030204" pitchFamily="34" charset="0"/>
              </a:rPr>
              <a:t>la proportion est de </a:t>
            </a:r>
            <a:r>
              <a:rPr lang="fr-FR" sz="1600" dirty="0" smtClean="0">
                <a:latin typeface="Arial Narrow" panose="020B0606020202030204" pitchFamily="34" charset="0"/>
              </a:rPr>
              <a:t>50% </a:t>
            </a:r>
            <a:r>
              <a:rPr lang="fr-FR" sz="1600" dirty="0">
                <a:latin typeface="Arial Narrow" panose="020B0606020202030204" pitchFamily="34" charset="0"/>
              </a:rPr>
              <a:t>d’IC pour cette fourchette de la </a:t>
            </a:r>
            <a:r>
              <a:rPr lang="fr-FR" sz="1600" dirty="0" smtClean="0">
                <a:latin typeface="Arial Narrow" panose="020B0606020202030204" pitchFamily="34" charset="0"/>
              </a:rPr>
              <a:t>population. Au NK, 22% des IC ont dit que personne n’a accès à des latrines familiales fonctionnelles dans les localités couvertes. </a:t>
            </a:r>
            <a:endParaRPr lang="fr-FR" sz="1600" dirty="0">
              <a:latin typeface="Arial Narrow" panose="020B0606020202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364569876"/>
              </p:ext>
            </p:extLst>
          </p:nvPr>
        </p:nvGraphicFramePr>
        <p:xfrm>
          <a:off x="-297180" y="2107347"/>
          <a:ext cx="4594860" cy="4019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492310691"/>
              </p:ext>
            </p:extLst>
          </p:nvPr>
        </p:nvGraphicFramePr>
        <p:xfrm>
          <a:off x="4297680" y="2107347"/>
          <a:ext cx="4907280" cy="418247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85248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a:t>% </a:t>
            </a:r>
            <a:r>
              <a:rPr lang="fr-FR" sz="2800" dirty="0" smtClean="0"/>
              <a:t>de localités </a:t>
            </a:r>
            <a:r>
              <a:rPr lang="fr-FR" sz="2800" dirty="0"/>
              <a:t>par fourchette estimée de la population ayant accès au </a:t>
            </a:r>
            <a:r>
              <a:rPr lang="fr-FR" sz="2800" dirty="0" smtClean="0"/>
              <a:t>savon, par province </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3490" y="6289818"/>
            <a:ext cx="1807060" cy="531060"/>
          </a:xfrm>
          <a:prstGeom prst="rect">
            <a:avLst/>
          </a:prstGeom>
        </p:spPr>
      </p:pic>
      <p:sp>
        <p:nvSpPr>
          <p:cNvPr id="3" name="TextBox 2"/>
          <p:cNvSpPr txBox="1"/>
          <p:nvPr/>
        </p:nvSpPr>
        <p:spPr>
          <a:xfrm>
            <a:off x="76200" y="1286470"/>
            <a:ext cx="8934450" cy="923330"/>
          </a:xfrm>
          <a:prstGeom prst="rect">
            <a:avLst/>
          </a:prstGeom>
          <a:noFill/>
        </p:spPr>
        <p:txBody>
          <a:bodyPr wrap="square" rtlCol="0">
            <a:spAutoFit/>
          </a:bodyPr>
          <a:lstStyle/>
          <a:p>
            <a:pPr algn="just"/>
            <a:r>
              <a:rPr lang="fr-FR" dirty="0" smtClean="0">
                <a:latin typeface="Arial Narrow" panose="020B0606020202030204" pitchFamily="34" charset="0"/>
              </a:rPr>
              <a:t>En Ituri et au NK, dans respectivement 45% et 57% des localités évaluées, les IC ont indiqué qu’une minorité de personnes a accès au </a:t>
            </a:r>
            <a:r>
              <a:rPr lang="fr-FR" dirty="0" smtClean="0">
                <a:latin typeface="Arial Narrow" panose="020B0606020202030204" pitchFamily="34" charset="0"/>
              </a:rPr>
              <a:t>savon. </a:t>
            </a:r>
            <a:r>
              <a:rPr lang="fr-FR" dirty="0" smtClean="0">
                <a:latin typeface="Arial Narrow" panose="020B0606020202030204" pitchFamily="34" charset="0"/>
              </a:rPr>
              <a:t>A Béni, </a:t>
            </a:r>
            <a:r>
              <a:rPr lang="fr-FR" dirty="0" smtClean="0">
                <a:latin typeface="Arial Narrow" panose="020B0606020202030204" pitchFamily="34" charset="0"/>
              </a:rPr>
              <a:t>dans 80</a:t>
            </a:r>
            <a:r>
              <a:rPr lang="fr-FR" dirty="0" smtClean="0">
                <a:latin typeface="Arial Narrow" panose="020B0606020202030204" pitchFamily="34" charset="0"/>
              </a:rPr>
              <a:t>% des </a:t>
            </a:r>
            <a:r>
              <a:rPr lang="fr-FR" dirty="0" smtClean="0">
                <a:latin typeface="Arial Narrow" panose="020B0606020202030204" pitchFamily="34" charset="0"/>
              </a:rPr>
              <a:t>localités évaluées, les IC </a:t>
            </a:r>
            <a:r>
              <a:rPr lang="fr-FR" dirty="0" smtClean="0">
                <a:latin typeface="Arial Narrow" panose="020B0606020202030204" pitchFamily="34" charset="0"/>
              </a:rPr>
              <a:t>ont rapporté que la majorité des personnes a accès au </a:t>
            </a:r>
            <a:r>
              <a:rPr lang="fr-FR" dirty="0" smtClean="0">
                <a:latin typeface="Arial Narrow" panose="020B0606020202030204" pitchFamily="34" charset="0"/>
              </a:rPr>
              <a:t>savon. </a:t>
            </a:r>
            <a:endParaRPr lang="fr-FR" dirty="0">
              <a:latin typeface="Arial Narrow" panose="020B0606020202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939315827"/>
              </p:ext>
            </p:extLst>
          </p:nvPr>
        </p:nvGraphicFramePr>
        <p:xfrm>
          <a:off x="4438650" y="2209800"/>
          <a:ext cx="4572000" cy="41408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746831061"/>
              </p:ext>
            </p:extLst>
          </p:nvPr>
        </p:nvGraphicFramePr>
        <p:xfrm>
          <a:off x="-365760" y="2155968"/>
          <a:ext cx="5185410" cy="41338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18828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smtClean="0"/>
              <a:t>Ecole et EHA</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015" y="6292922"/>
            <a:ext cx="1807060" cy="53106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747116035"/>
              </p:ext>
            </p:extLst>
          </p:nvPr>
        </p:nvGraphicFramePr>
        <p:xfrm>
          <a:off x="247650" y="2364105"/>
          <a:ext cx="8763000" cy="376809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52400" y="1285875"/>
            <a:ext cx="8991600" cy="1077218"/>
          </a:xfrm>
          <a:prstGeom prst="rect">
            <a:avLst/>
          </a:prstGeom>
          <a:noFill/>
        </p:spPr>
        <p:txBody>
          <a:bodyPr wrap="square" rtlCol="0">
            <a:spAutoFit/>
          </a:bodyPr>
          <a:lstStyle/>
          <a:p>
            <a:pPr algn="just"/>
            <a:r>
              <a:rPr lang="fr-FR" sz="1600" dirty="0" smtClean="0">
                <a:latin typeface="Arial Narrow" panose="020B0606020202030204" pitchFamily="34" charset="0"/>
              </a:rPr>
              <a:t>Dans 20 ZS, les IC ont rapporté que des écoles avaient subi des dommages, et dans 18 ZS les IC ont signalé des écoles détruites. Les localités couvertes à Bunia et </a:t>
            </a:r>
            <a:r>
              <a:rPr lang="fr-FR" sz="1600" dirty="0" err="1" smtClean="0">
                <a:latin typeface="Arial Narrow" panose="020B0606020202030204" pitchFamily="34" charset="0"/>
              </a:rPr>
              <a:t>Jiba</a:t>
            </a:r>
            <a:r>
              <a:rPr lang="fr-FR" sz="1600" dirty="0">
                <a:latin typeface="Arial Narrow" panose="020B0606020202030204" pitchFamily="34" charset="0"/>
              </a:rPr>
              <a:t> </a:t>
            </a:r>
            <a:r>
              <a:rPr lang="fr-FR" sz="1600" dirty="0" smtClean="0">
                <a:latin typeface="Arial Narrow" panose="020B0606020202030204" pitchFamily="34" charset="0"/>
              </a:rPr>
              <a:t>ont indiqué que 78% et 50% des écoles fonctionnelles avaient accès à des latrines adéquates. A Béni, les IC </a:t>
            </a:r>
            <a:r>
              <a:rPr lang="fr-FR" sz="1600" dirty="0" smtClean="0">
                <a:latin typeface="Arial Narrow" panose="020B0606020202030204" pitchFamily="34" charset="0"/>
              </a:rPr>
              <a:t>des localités couvertes ont </a:t>
            </a:r>
            <a:r>
              <a:rPr lang="fr-FR" sz="1600" dirty="0" smtClean="0">
                <a:latin typeface="Arial Narrow" panose="020B0606020202030204" pitchFamily="34" charset="0"/>
              </a:rPr>
              <a:t>évoqué que 39% des écoles fonctionnelles avaient accès à des latrines adéquates et 30% accès à un point d’eau aménagé.</a:t>
            </a:r>
            <a:endParaRPr lang="fr-FR" sz="1600" dirty="0">
              <a:latin typeface="Arial Narrow" panose="020B0606020202030204" pitchFamily="34" charset="0"/>
            </a:endParaRPr>
          </a:p>
        </p:txBody>
      </p:sp>
    </p:spTree>
    <p:extLst>
      <p:ext uri="{BB962C8B-B14F-4D97-AF65-F5344CB8AC3E}">
        <p14:creationId xmlns:p14="http://schemas.microsoft.com/office/powerpoint/2010/main" val="2335227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943"/>
            <a:ext cx="3149527" cy="1208401"/>
          </a:xfrm>
        </p:spPr>
        <p:txBody>
          <a:bodyPr/>
          <a:lstStyle/>
          <a:p>
            <a:r>
              <a:rPr lang="en-US" noProof="0" dirty="0" smtClean="0"/>
              <a:t>02.4</a:t>
            </a:r>
            <a:endParaRPr lang="en-US" noProof="0" dirty="0"/>
          </a:p>
        </p:txBody>
      </p:sp>
      <p:sp>
        <p:nvSpPr>
          <p:cNvPr id="3" name="Subtitle 2"/>
          <p:cNvSpPr>
            <a:spLocks noGrp="1"/>
          </p:cNvSpPr>
          <p:nvPr>
            <p:ph type="subTitle" idx="1"/>
          </p:nvPr>
        </p:nvSpPr>
        <p:spPr>
          <a:xfrm>
            <a:off x="4439823" y="2168601"/>
            <a:ext cx="4580351" cy="1743959"/>
          </a:xfrm>
        </p:spPr>
        <p:txBody>
          <a:bodyPr/>
          <a:lstStyle/>
          <a:p>
            <a:r>
              <a:rPr lang="en-US" dirty="0" err="1" smtClean="0"/>
              <a:t>Accès</a:t>
            </a:r>
            <a:r>
              <a:rPr lang="en-US" dirty="0" smtClean="0"/>
              <a:t> aux marches et </a:t>
            </a:r>
            <a:r>
              <a:rPr lang="en-US" dirty="0" err="1" smtClean="0"/>
              <a:t>modalités</a:t>
            </a:r>
            <a:r>
              <a:rPr lang="en-US" dirty="0" smtClean="0"/>
              <a:t> </a:t>
            </a:r>
            <a:r>
              <a:rPr lang="en-US" dirty="0" err="1" smtClean="0"/>
              <a:t>d’assistance</a:t>
            </a:r>
            <a:r>
              <a:rPr lang="en-US" dirty="0" smtClean="0"/>
              <a:t> </a:t>
            </a:r>
            <a:r>
              <a:rPr lang="en-US" dirty="0" err="1" smtClean="0"/>
              <a:t>humanitaire</a:t>
            </a:r>
            <a:endParaRPr lang="en-US" noProof="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390" y="6292922"/>
            <a:ext cx="1807060" cy="531060"/>
          </a:xfrm>
          <a:prstGeom prst="rect">
            <a:avLst/>
          </a:prstGeom>
        </p:spPr>
      </p:pic>
    </p:spTree>
    <p:extLst>
      <p:ext uri="{BB962C8B-B14F-4D97-AF65-F5344CB8AC3E}">
        <p14:creationId xmlns:p14="http://schemas.microsoft.com/office/powerpoint/2010/main" val="1961093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dirty="0" smtClean="0"/>
              <a:t>Accès aux marchés et au réseau de téléphonie mobile</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015" y="6292922"/>
            <a:ext cx="1807060" cy="531060"/>
          </a:xfrm>
          <a:prstGeom prst="rect">
            <a:avLst/>
          </a:prstGeom>
        </p:spPr>
      </p:pic>
      <p:sp>
        <p:nvSpPr>
          <p:cNvPr id="3" name="TextBox 2"/>
          <p:cNvSpPr txBox="1"/>
          <p:nvPr/>
        </p:nvSpPr>
        <p:spPr>
          <a:xfrm>
            <a:off x="238124" y="1419225"/>
            <a:ext cx="8905875" cy="4985980"/>
          </a:xfrm>
          <a:prstGeom prst="rect">
            <a:avLst/>
          </a:prstGeom>
          <a:noFill/>
        </p:spPr>
        <p:txBody>
          <a:bodyPr wrap="square" rtlCol="0">
            <a:spAutoFit/>
          </a:bodyPr>
          <a:lstStyle/>
          <a:p>
            <a:pPr marL="342900" indent="-342900" algn="just">
              <a:buFont typeface="Arial" panose="020B0604020202020204" pitchFamily="34" charset="0"/>
              <a:buChar char="•"/>
            </a:pPr>
            <a:r>
              <a:rPr lang="fr-FR" sz="2000" dirty="0" smtClean="0">
                <a:latin typeface="Arial Narrow" panose="020B0606020202030204" pitchFamily="34" charset="0"/>
              </a:rPr>
              <a:t>Les IC de 69% des localités enquêtées ont rapporté que les populations avaient accès à un marché fonctionnel.</a:t>
            </a:r>
            <a:r>
              <a:rPr lang="fr-FR" sz="2000" dirty="0">
                <a:latin typeface="Arial Narrow" panose="020B0606020202030204" pitchFamily="34" charset="0"/>
              </a:rPr>
              <a:t> </a:t>
            </a:r>
            <a:r>
              <a:rPr lang="fr-FR" sz="2000" dirty="0" smtClean="0">
                <a:latin typeface="Arial Narrow" panose="020B0606020202030204" pitchFamily="34" charset="0"/>
              </a:rPr>
              <a:t>Dans 18% des localités enquêtées, le marché fonctionnel se situe dans la localité en question. Dans 35 % des localités, les populations doivent marcher moins de 30 minutes pour y accéder. Dans 18% des localités, les populations doivent faire plus de 2h de marche aller-retour pour accéder au marché fonctionnel, selon les IC.</a:t>
            </a:r>
          </a:p>
          <a:p>
            <a:pPr marL="342900" indent="-342900" algn="just">
              <a:buFont typeface="Arial" panose="020B0604020202020204" pitchFamily="34" charset="0"/>
              <a:buChar char="•"/>
            </a:pPr>
            <a:r>
              <a:rPr lang="fr-FR" sz="2000" dirty="0" smtClean="0">
                <a:latin typeface="Arial Narrow" panose="020B0606020202030204" pitchFamily="34" charset="0"/>
              </a:rPr>
              <a:t>Selon les IC, les 3 barrières principales à l’accès au marché sont : 1) l’absence de marché fonctionnel (75% des localités); 2) le manque de moyen de transport (27% des localités) ; 3) l’insécurité des routes (23% des localités).</a:t>
            </a:r>
          </a:p>
          <a:p>
            <a:pPr marL="342900" indent="-342900" algn="just">
              <a:buFont typeface="Arial" panose="020B0604020202020204" pitchFamily="34" charset="0"/>
              <a:buChar char="•"/>
            </a:pPr>
            <a:r>
              <a:rPr lang="fr-FR" sz="2000" dirty="0" smtClean="0">
                <a:latin typeface="Arial Narrow" panose="020B0606020202030204" pitchFamily="34" charset="0"/>
              </a:rPr>
              <a:t>Selon les IC, dans 45% des localités enquêtées, la population a accès au réseau de téléphonie mobile dans la localité en question. Dans 16% des localités, la population doit se déplacer à plus de 30 minutes de marche pour accéder au réseau de téléphonie. Dans 3% des localités, l’accès est impossible. </a:t>
            </a:r>
          </a:p>
          <a:p>
            <a:pPr marL="342900" indent="-342900" algn="just">
              <a:buFont typeface="Arial" panose="020B0604020202020204" pitchFamily="34" charset="0"/>
              <a:buChar char="•"/>
            </a:pPr>
            <a:r>
              <a:rPr lang="fr-FR" sz="2000" dirty="0" smtClean="0">
                <a:latin typeface="Arial Narrow" panose="020B0606020202030204" pitchFamily="34" charset="0"/>
              </a:rPr>
              <a:t>Les trois </a:t>
            </a:r>
            <a:r>
              <a:rPr lang="fr-FR" sz="2000" dirty="0">
                <a:latin typeface="Arial Narrow" panose="020B0606020202030204" pitchFamily="34" charset="0"/>
              </a:rPr>
              <a:t>façons les plus communes via lesquelles les communautés </a:t>
            </a:r>
            <a:r>
              <a:rPr lang="fr-FR" sz="2000" dirty="0" smtClean="0">
                <a:latin typeface="Arial Narrow" panose="020B0606020202030204" pitchFamily="34" charset="0"/>
              </a:rPr>
              <a:t>envoient </a:t>
            </a:r>
            <a:r>
              <a:rPr lang="fr-FR" sz="2000" dirty="0">
                <a:latin typeface="Arial Narrow" panose="020B0606020202030204" pitchFamily="34" charset="0"/>
              </a:rPr>
              <a:t>et reçoivent de </a:t>
            </a:r>
            <a:r>
              <a:rPr lang="fr-FR" sz="2000" dirty="0" smtClean="0">
                <a:latin typeface="Arial Narrow" panose="020B0606020202030204" pitchFamily="34" charset="0"/>
              </a:rPr>
              <a:t>l'argent : 1) transfert par téléphonie mobile (70% des </a:t>
            </a:r>
            <a:r>
              <a:rPr lang="fr-FR" sz="2000" dirty="0">
                <a:latin typeface="Arial Narrow" panose="020B0606020202030204" pitchFamily="34" charset="0"/>
              </a:rPr>
              <a:t>IC des localités) </a:t>
            </a:r>
            <a:r>
              <a:rPr lang="fr-FR" sz="2000" dirty="0" smtClean="0">
                <a:latin typeface="Arial Narrow" panose="020B0606020202030204" pitchFamily="34" charset="0"/>
              </a:rPr>
              <a:t>; 2) commerçants (21</a:t>
            </a:r>
            <a:r>
              <a:rPr lang="fr-FR" sz="2000" dirty="0">
                <a:latin typeface="Arial Narrow" panose="020B0606020202030204" pitchFamily="34" charset="0"/>
              </a:rPr>
              <a:t>% des localités) </a:t>
            </a:r>
            <a:r>
              <a:rPr lang="fr-FR" sz="2000" dirty="0" smtClean="0">
                <a:latin typeface="Arial Narrow" panose="020B0606020202030204" pitchFamily="34" charset="0"/>
              </a:rPr>
              <a:t>; 3) aucune (19% </a:t>
            </a:r>
            <a:r>
              <a:rPr lang="fr-FR" sz="2000" dirty="0">
                <a:latin typeface="Arial Narrow" panose="020B0606020202030204" pitchFamily="34" charset="0"/>
              </a:rPr>
              <a:t>des localités).</a:t>
            </a:r>
            <a:endParaRPr lang="fr-FR" sz="2000" dirty="0" smtClean="0">
              <a:latin typeface="Arial Narrow" panose="020B0606020202030204" pitchFamily="34" charset="0"/>
            </a:endParaRPr>
          </a:p>
          <a:p>
            <a:endParaRPr lang="fr-FR" dirty="0" smtClean="0"/>
          </a:p>
        </p:txBody>
      </p:sp>
    </p:spTree>
    <p:extLst>
      <p:ext uri="{BB962C8B-B14F-4D97-AF65-F5344CB8AC3E}">
        <p14:creationId xmlns:p14="http://schemas.microsoft.com/office/powerpoint/2010/main" val="2002451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noProof="0" dirty="0" smtClean="0"/>
              <a:t>Modalités d’assistance humanitaire</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865" y="6292922"/>
            <a:ext cx="1807060" cy="531060"/>
          </a:xfrm>
          <a:prstGeom prst="rect">
            <a:avLst/>
          </a:prstGeom>
        </p:spPr>
      </p:pic>
      <p:sp>
        <p:nvSpPr>
          <p:cNvPr id="3" name="TextBox 2"/>
          <p:cNvSpPr txBox="1"/>
          <p:nvPr/>
        </p:nvSpPr>
        <p:spPr>
          <a:xfrm>
            <a:off x="219075" y="1264695"/>
            <a:ext cx="8686800" cy="5293757"/>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smtClean="0">
                <a:latin typeface="Arial Narrow" panose="020B0606020202030204" pitchFamily="34" charset="0"/>
              </a:rPr>
              <a:t>Dans 46% des localités couvertes, les IC ont rapporté qu’une assistance humanitaire avait été reçue par les populations. Pour les IC interviewés, les modalités d’assistance reçues sont </a:t>
            </a:r>
            <a:r>
              <a:rPr lang="fr-FR" sz="2000" dirty="0" smtClean="0">
                <a:latin typeface="Arial Narrow" panose="020B0606020202030204" pitchFamily="34" charset="0"/>
              </a:rPr>
              <a:t>(en % des </a:t>
            </a:r>
            <a:r>
              <a:rPr lang="fr-FR" sz="2000" dirty="0">
                <a:latin typeface="Arial Narrow" panose="020B0606020202030204" pitchFamily="34" charset="0"/>
              </a:rPr>
              <a:t>localités ayant reçu une </a:t>
            </a:r>
            <a:r>
              <a:rPr lang="fr-FR" sz="2000" dirty="0" smtClean="0">
                <a:latin typeface="Arial Narrow" panose="020B0606020202030204" pitchFamily="34" charset="0"/>
              </a:rPr>
              <a:t>assistance) </a:t>
            </a:r>
            <a:r>
              <a:rPr lang="fr-FR" sz="2000" dirty="0">
                <a:latin typeface="Arial Narrow" panose="020B0606020202030204" pitchFamily="34" charset="0"/>
              </a:rPr>
              <a:t>: </a:t>
            </a:r>
            <a:r>
              <a:rPr lang="fr-FR" sz="2000" dirty="0">
                <a:latin typeface="Arial Narrow" panose="020B0606020202030204" pitchFamily="34" charset="0"/>
              </a:rPr>
              <a:t>1) la distribution directe </a:t>
            </a:r>
            <a:r>
              <a:rPr lang="fr-FR" sz="2000" dirty="0" smtClean="0">
                <a:latin typeface="Arial Narrow" panose="020B0606020202030204" pitchFamily="34" charset="0"/>
              </a:rPr>
              <a:t>(65</a:t>
            </a:r>
            <a:r>
              <a:rPr lang="fr-FR" sz="2000" dirty="0" smtClean="0">
                <a:latin typeface="Arial Narrow" panose="020B0606020202030204" pitchFamily="34" charset="0"/>
              </a:rPr>
              <a:t>%) </a:t>
            </a:r>
            <a:r>
              <a:rPr lang="fr-FR" sz="2000" dirty="0" smtClean="0">
                <a:latin typeface="Arial Narrow" panose="020B0606020202030204" pitchFamily="34" charset="0"/>
              </a:rPr>
              <a:t>; </a:t>
            </a:r>
            <a:r>
              <a:rPr lang="fr-FR" sz="2000" dirty="0">
                <a:latin typeface="Arial Narrow" panose="020B0606020202030204" pitchFamily="34" charset="0"/>
              </a:rPr>
              <a:t>2) les coupons </a:t>
            </a:r>
            <a:r>
              <a:rPr lang="fr-FR" sz="2000" dirty="0" smtClean="0">
                <a:latin typeface="Arial Narrow" panose="020B0606020202030204" pitchFamily="34" charset="0"/>
              </a:rPr>
              <a:t>(33%) ; 3) le </a:t>
            </a:r>
            <a:r>
              <a:rPr lang="fr-FR" sz="2000" dirty="0">
                <a:latin typeface="Arial Narrow" panose="020B0606020202030204" pitchFamily="34" charset="0"/>
              </a:rPr>
              <a:t>cash </a:t>
            </a:r>
            <a:r>
              <a:rPr lang="fr-FR" sz="2000" dirty="0" smtClean="0">
                <a:latin typeface="Arial Narrow" panose="020B0606020202030204" pitchFamily="34" charset="0"/>
              </a:rPr>
              <a:t>(22%) ; 4</a:t>
            </a:r>
            <a:r>
              <a:rPr lang="fr-FR" sz="2000" dirty="0">
                <a:latin typeface="Arial Narrow" panose="020B0606020202030204" pitchFamily="34" charset="0"/>
              </a:rPr>
              <a:t>) Mobile money </a:t>
            </a:r>
            <a:r>
              <a:rPr lang="fr-FR" sz="2000" dirty="0" smtClean="0">
                <a:latin typeface="Arial Narrow" panose="020B0606020202030204" pitchFamily="34" charset="0"/>
              </a:rPr>
              <a:t>(</a:t>
            </a:r>
            <a:r>
              <a:rPr lang="fr-FR" sz="2000" dirty="0">
                <a:latin typeface="Arial Narrow" panose="020B0606020202030204" pitchFamily="34" charset="0"/>
              </a:rPr>
              <a:t>5</a:t>
            </a:r>
            <a:r>
              <a:rPr lang="fr-FR" sz="2000" dirty="0" smtClean="0">
                <a:latin typeface="Arial Narrow" panose="020B0606020202030204" pitchFamily="34" charset="0"/>
              </a:rPr>
              <a:t>%).</a:t>
            </a:r>
          </a:p>
          <a:p>
            <a:pPr marL="285750" indent="-285750" algn="just">
              <a:buFont typeface="Arial" panose="020B0604020202020204" pitchFamily="34" charset="0"/>
              <a:buChar char="•"/>
            </a:pPr>
            <a:r>
              <a:rPr lang="fr-FR" sz="2000" dirty="0" smtClean="0">
                <a:latin typeface="Arial Narrow" panose="020B0606020202030204" pitchFamily="34" charset="0"/>
              </a:rPr>
              <a:t>Pour les IC interviewés, les modalités d’assistance souhaitées </a:t>
            </a:r>
            <a:r>
              <a:rPr lang="fr-FR" sz="2000" dirty="0" smtClean="0">
                <a:latin typeface="Arial Narrow" panose="020B0606020202030204" pitchFamily="34" charset="0"/>
              </a:rPr>
              <a:t>sont (en % de localités couvertes) </a:t>
            </a:r>
            <a:r>
              <a:rPr lang="fr-FR" sz="2000" dirty="0" smtClean="0">
                <a:latin typeface="Arial Narrow" panose="020B0606020202030204" pitchFamily="34" charset="0"/>
              </a:rPr>
              <a:t>: 1) la distribution directe (57</a:t>
            </a:r>
            <a:r>
              <a:rPr lang="fr-FR" sz="2000" dirty="0" smtClean="0">
                <a:latin typeface="Arial Narrow" panose="020B0606020202030204" pitchFamily="34" charset="0"/>
              </a:rPr>
              <a:t>%) </a:t>
            </a:r>
            <a:r>
              <a:rPr lang="fr-FR" sz="2000" dirty="0" smtClean="0">
                <a:latin typeface="Arial Narrow" panose="020B0606020202030204" pitchFamily="34" charset="0"/>
              </a:rPr>
              <a:t>; 2) les coupons (51%) ; 3) le cash (48%) ; 4) Mobile money (21%).</a:t>
            </a:r>
          </a:p>
          <a:p>
            <a:pPr marL="285750" indent="-285750" algn="just">
              <a:buFont typeface="Arial" panose="020B0604020202020204" pitchFamily="34" charset="0"/>
              <a:buChar char="•"/>
            </a:pPr>
            <a:r>
              <a:rPr lang="fr-FR" sz="2000" dirty="0" smtClean="0">
                <a:latin typeface="Arial Narrow" panose="020B0606020202030204" pitchFamily="34" charset="0"/>
              </a:rPr>
              <a:t>Dans 49</a:t>
            </a:r>
            <a:r>
              <a:rPr lang="fr-FR" sz="2000" dirty="0" smtClean="0">
                <a:latin typeface="Arial Narrow" panose="020B0606020202030204" pitchFamily="34" charset="0"/>
              </a:rPr>
              <a:t>% </a:t>
            </a:r>
            <a:r>
              <a:rPr lang="fr-FR" sz="2000" dirty="0" smtClean="0">
                <a:latin typeface="Arial Narrow" panose="020B0606020202030204" pitchFamily="34" charset="0"/>
              </a:rPr>
              <a:t>des localités évaluées, les </a:t>
            </a:r>
            <a:r>
              <a:rPr lang="fr-FR" sz="2000" dirty="0" smtClean="0">
                <a:latin typeface="Arial Narrow" panose="020B0606020202030204" pitchFamily="34" charset="0"/>
              </a:rPr>
              <a:t>IC ont fait part de leurs inquiétudes spécifiques </a:t>
            </a:r>
            <a:r>
              <a:rPr lang="fr-FR" sz="2000" dirty="0">
                <a:latin typeface="Arial Narrow" panose="020B0606020202030204" pitchFamily="34" charset="0"/>
              </a:rPr>
              <a:t>par rapport aux distributions cash dans la </a:t>
            </a:r>
            <a:r>
              <a:rPr lang="fr-FR" sz="2000" dirty="0" smtClean="0">
                <a:latin typeface="Arial Narrow" panose="020B0606020202030204" pitchFamily="34" charset="0"/>
              </a:rPr>
              <a:t>zone. Les inquiétudes rapportées par les IC sont (en % de localités) : 1) une mauvaise </a:t>
            </a:r>
            <a:r>
              <a:rPr lang="fr-FR" sz="2000" dirty="0">
                <a:latin typeface="Arial Narrow" panose="020B0606020202030204" pitchFamily="34" charset="0"/>
              </a:rPr>
              <a:t>utilisation du cash pour des biens </a:t>
            </a:r>
            <a:r>
              <a:rPr lang="fr-FR" sz="2000" dirty="0" smtClean="0">
                <a:latin typeface="Arial Narrow" panose="020B0606020202030204" pitchFamily="34" charset="0"/>
              </a:rPr>
              <a:t>non </a:t>
            </a:r>
            <a:r>
              <a:rPr lang="fr-FR" sz="2000" dirty="0" smtClean="0">
                <a:latin typeface="Arial Narrow" panose="020B0606020202030204" pitchFamily="34" charset="0"/>
              </a:rPr>
              <a:t>essentiels </a:t>
            </a:r>
            <a:r>
              <a:rPr lang="fr-FR" sz="2000" dirty="0" smtClean="0">
                <a:latin typeface="Arial Narrow" panose="020B0606020202030204" pitchFamily="34" charset="0"/>
              </a:rPr>
              <a:t>(63%); 2) sentiment </a:t>
            </a:r>
            <a:r>
              <a:rPr lang="fr-FR" sz="2000" dirty="0" smtClean="0">
                <a:latin typeface="Arial Narrow" panose="020B0606020202030204" pitchFamily="34" charset="0"/>
              </a:rPr>
              <a:t>d’insécurité à posséder trop </a:t>
            </a:r>
            <a:r>
              <a:rPr lang="fr-FR" sz="2000" dirty="0" smtClean="0">
                <a:latin typeface="Arial Narrow" panose="020B0606020202030204" pitchFamily="34" charset="0"/>
              </a:rPr>
              <a:t>d’espèces (62%); 3) une </a:t>
            </a:r>
            <a:r>
              <a:rPr lang="fr-FR" sz="2000" dirty="0">
                <a:latin typeface="Arial Narrow" panose="020B0606020202030204" pitchFamily="34" charset="0"/>
              </a:rPr>
              <a:t>pratique de prix excessifs par les </a:t>
            </a:r>
            <a:r>
              <a:rPr lang="fr-FR" sz="2000" dirty="0" smtClean="0">
                <a:latin typeface="Arial Narrow" panose="020B0606020202030204" pitchFamily="34" charset="0"/>
              </a:rPr>
              <a:t>commerçants </a:t>
            </a:r>
            <a:r>
              <a:rPr lang="fr-FR" sz="2000" dirty="0" smtClean="0">
                <a:latin typeface="Arial Narrow" panose="020B0606020202030204" pitchFamily="34" charset="0"/>
              </a:rPr>
              <a:t>(29%) et 4) </a:t>
            </a:r>
            <a:r>
              <a:rPr lang="fr-FR" sz="2000" dirty="0" smtClean="0">
                <a:latin typeface="Arial Narrow" panose="020B0606020202030204" pitchFamily="34" charset="0"/>
              </a:rPr>
              <a:t>l’insuffisance/mauvaise </a:t>
            </a:r>
            <a:r>
              <a:rPr lang="fr-FR" sz="2000" dirty="0">
                <a:latin typeface="Arial Narrow" panose="020B0606020202030204" pitchFamily="34" charset="0"/>
              </a:rPr>
              <a:t>qualité des articles sur les </a:t>
            </a:r>
            <a:r>
              <a:rPr lang="fr-FR" sz="2000" dirty="0" smtClean="0">
                <a:latin typeface="Arial Narrow" panose="020B0606020202030204" pitchFamily="34" charset="0"/>
              </a:rPr>
              <a:t>marchés (22%).</a:t>
            </a:r>
            <a:endParaRPr lang="fr-FR" sz="2000" dirty="0" smtClean="0">
              <a:latin typeface="Arial Narrow" panose="020B0606020202030204" pitchFamily="34" charset="0"/>
            </a:endParaRPr>
          </a:p>
          <a:p>
            <a:pPr marL="285750" indent="-285750" algn="just">
              <a:buFont typeface="Arial" panose="020B0604020202020204" pitchFamily="34" charset="0"/>
              <a:buChar char="•"/>
            </a:pPr>
            <a:r>
              <a:rPr lang="fr-FR" sz="2000" dirty="0">
                <a:latin typeface="Arial Narrow" panose="020B0606020202030204" pitchFamily="34" charset="0"/>
              </a:rPr>
              <a:t>Dans 78% des localités, les IC ont signalé que les commerçants de la localité en question seraient intéressés de travailler avec les acteurs humanitaires sur des projets de coupons ou de transfert de </a:t>
            </a:r>
            <a:r>
              <a:rPr lang="fr-FR" sz="2000" dirty="0" smtClean="0">
                <a:latin typeface="Arial Narrow" panose="020B0606020202030204" pitchFamily="34" charset="0"/>
              </a:rPr>
              <a:t>cash.</a:t>
            </a:r>
          </a:p>
          <a:p>
            <a:endParaRPr lang="fr-FR" dirty="0" smtClean="0"/>
          </a:p>
        </p:txBody>
      </p:sp>
    </p:spTree>
    <p:extLst>
      <p:ext uri="{BB962C8B-B14F-4D97-AF65-F5344CB8AC3E}">
        <p14:creationId xmlns:p14="http://schemas.microsoft.com/office/powerpoint/2010/main" val="3906181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943"/>
            <a:ext cx="3149527" cy="1208401"/>
          </a:xfrm>
        </p:spPr>
        <p:txBody>
          <a:bodyPr/>
          <a:lstStyle/>
          <a:p>
            <a:r>
              <a:rPr lang="en-US" noProof="0" dirty="0" smtClean="0"/>
              <a:t>02.5</a:t>
            </a:r>
            <a:endParaRPr lang="en-US" noProof="0" dirty="0"/>
          </a:p>
        </p:txBody>
      </p:sp>
      <p:sp>
        <p:nvSpPr>
          <p:cNvPr id="3" name="Subtitle 2"/>
          <p:cNvSpPr>
            <a:spLocks noGrp="1"/>
          </p:cNvSpPr>
          <p:nvPr>
            <p:ph type="subTitle" idx="1"/>
          </p:nvPr>
        </p:nvSpPr>
        <p:spPr>
          <a:xfrm>
            <a:off x="4439824" y="2168601"/>
            <a:ext cx="3980276" cy="1743959"/>
          </a:xfrm>
        </p:spPr>
        <p:txBody>
          <a:bodyPr/>
          <a:lstStyle/>
          <a:p>
            <a:r>
              <a:rPr lang="en-US" dirty="0" err="1" smtClean="0"/>
              <a:t>Accès</a:t>
            </a:r>
            <a:r>
              <a:rPr lang="en-US" dirty="0" smtClean="0"/>
              <a:t> aux services de santé</a:t>
            </a:r>
            <a:endParaRPr lang="en-US" noProof="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764" y="6292922"/>
            <a:ext cx="1807060" cy="531060"/>
          </a:xfrm>
          <a:prstGeom prst="rect">
            <a:avLst/>
          </a:prstGeom>
        </p:spPr>
      </p:pic>
    </p:spTree>
    <p:extLst>
      <p:ext uri="{BB962C8B-B14F-4D97-AF65-F5344CB8AC3E}">
        <p14:creationId xmlns:p14="http://schemas.microsoft.com/office/powerpoint/2010/main" val="10031756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2800" noProof="0" dirty="0" smtClean="0"/>
              <a:t>Accès à la santé</a:t>
            </a:r>
            <a:endParaRPr lang="en-US" sz="28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540" y="6292922"/>
            <a:ext cx="1807060" cy="531060"/>
          </a:xfrm>
          <a:prstGeom prst="rect">
            <a:avLst/>
          </a:prstGeom>
        </p:spPr>
      </p:pic>
      <p:sp>
        <p:nvSpPr>
          <p:cNvPr id="3" name="TextBox 2"/>
          <p:cNvSpPr txBox="1"/>
          <p:nvPr/>
        </p:nvSpPr>
        <p:spPr>
          <a:xfrm>
            <a:off x="238125" y="1419225"/>
            <a:ext cx="8686800" cy="4801314"/>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latin typeface="Arial Narrow" panose="020B0606020202030204" pitchFamily="34" charset="0"/>
              </a:rPr>
              <a:t>Dans 53% des localités enquêtées, il y avait une structure de santé dans la localité en question. Dans 79% des </a:t>
            </a:r>
            <a:r>
              <a:rPr lang="fr-FR" dirty="0">
                <a:latin typeface="Arial Narrow" panose="020B0606020202030204" pitchFamily="34" charset="0"/>
              </a:rPr>
              <a:t>structures de santé </a:t>
            </a:r>
            <a:r>
              <a:rPr lang="fr-FR" dirty="0" smtClean="0">
                <a:latin typeface="Arial Narrow" panose="020B0606020202030204" pitchFamily="34" charset="0"/>
              </a:rPr>
              <a:t>enquêtées, les IC ont rapporté des cas de diarrhées (3 071 cas au total) au cours du mois précédent. Dans 7% d’entre elles, les IC ont rapporté des cas de choléra (56 au total). Enfin dans 66% d’entre elles, les IC ont rapporté des cas de malnutrition aigue sévère (1827 cas au total).</a:t>
            </a:r>
          </a:p>
          <a:p>
            <a:pPr algn="just"/>
            <a:endParaRPr lang="fr-FR" dirty="0" smtClean="0">
              <a:latin typeface="Arial Narrow" panose="020B0606020202030204" pitchFamily="34" charset="0"/>
            </a:endParaRPr>
          </a:p>
          <a:p>
            <a:pPr marL="285750" indent="-285750" algn="just">
              <a:buFont typeface="Arial" panose="020B0604020202020204" pitchFamily="34" charset="0"/>
              <a:buChar char="•"/>
            </a:pPr>
            <a:r>
              <a:rPr lang="fr-FR" dirty="0" smtClean="0">
                <a:latin typeface="Arial Narrow" panose="020B0606020202030204" pitchFamily="34" charset="0"/>
              </a:rPr>
              <a:t>Dans </a:t>
            </a:r>
            <a:r>
              <a:rPr lang="fr-FR" dirty="0">
                <a:latin typeface="Arial Narrow" panose="020B0606020202030204" pitchFamily="34" charset="0"/>
              </a:rPr>
              <a:t>39% des localités </a:t>
            </a:r>
            <a:r>
              <a:rPr lang="fr-FR" dirty="0" smtClean="0">
                <a:latin typeface="Arial Narrow" panose="020B0606020202030204" pitchFamily="34" charset="0"/>
              </a:rPr>
              <a:t>enquêtées, les IC ont rapporté des cas de VBG (357 cas au total) survenus dans les 3 derniers mois. Parmi ces IC, 56% sont d’avis que les cas de VBG ont augmenté suite au conflit. Toujours selon ces IC, les profils les plus touchés par les cas de VBG sont les femmes adultes (30% des IC), les filles de 14 à 18 ans (20% des IC), les filles de moins de 14 ans (13% des IC). 7% des IC ont rapporté que tous les profils de population étaient touchés.</a:t>
            </a:r>
          </a:p>
          <a:p>
            <a:pPr algn="just"/>
            <a:endParaRPr lang="fr-FR" dirty="0" smtClean="0">
              <a:latin typeface="Arial Narrow" panose="020B0606020202030204" pitchFamily="34" charset="0"/>
            </a:endParaRPr>
          </a:p>
          <a:p>
            <a:pPr marL="285750" indent="-285750" algn="just">
              <a:buFont typeface="Arial" panose="020B0604020202020204" pitchFamily="34" charset="0"/>
              <a:buChar char="•"/>
            </a:pPr>
            <a:r>
              <a:rPr lang="fr-FR" dirty="0" smtClean="0">
                <a:latin typeface="Arial Narrow" panose="020B0606020202030204" pitchFamily="34" charset="0"/>
              </a:rPr>
              <a:t>51% des structures ont accès à un point d’eau aménagé fonctionnel et 76% ont accès à au moins une latrine fonctionnelle améliorée, dont 60% sont séparées entre hommes et femmes.</a:t>
            </a:r>
          </a:p>
          <a:p>
            <a:pPr algn="just"/>
            <a:endParaRPr lang="fr-FR" dirty="0" smtClean="0">
              <a:latin typeface="Arial Narrow" panose="020B0606020202030204" pitchFamily="34" charset="0"/>
            </a:endParaRPr>
          </a:p>
          <a:p>
            <a:pPr marL="285750" indent="-285750">
              <a:buFont typeface="Arial" panose="020B0604020202020204" pitchFamily="34" charset="0"/>
              <a:buChar char="•"/>
            </a:pPr>
            <a:r>
              <a:rPr lang="fr-FR" dirty="0" smtClean="0">
                <a:latin typeface="Arial Narrow" panose="020B0606020202030204" pitchFamily="34" charset="0"/>
              </a:rPr>
              <a:t>51% de ces structures ont des produits de traitement de l’eau à disposition, 76% ont un dispositif de gestion des déchets et 71% un dispositif de lavage des mains.</a:t>
            </a:r>
          </a:p>
        </p:txBody>
      </p:sp>
    </p:spTree>
    <p:extLst>
      <p:ext uri="{BB962C8B-B14F-4D97-AF65-F5344CB8AC3E}">
        <p14:creationId xmlns:p14="http://schemas.microsoft.com/office/powerpoint/2010/main" val="2776734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752123" y="2380323"/>
            <a:ext cx="1630739" cy="3193035"/>
          </a:xfrm>
        </p:spPr>
        <p:txBody>
          <a:bodyPr/>
          <a:lstStyle/>
          <a:p>
            <a:pPr>
              <a:lnSpc>
                <a:spcPct val="100000"/>
              </a:lnSpc>
            </a:pPr>
            <a:r>
              <a:rPr lang="fr-FR" sz="2000"/>
              <a:t>Présence </a:t>
            </a:r>
            <a:r>
              <a:rPr lang="fr-FR" sz="2000" smtClean="0"/>
              <a:t>de </a:t>
            </a:r>
            <a:r>
              <a:rPr lang="fr-FR" sz="2000" dirty="0"/>
              <a:t>la population retournée et déplacée</a:t>
            </a:r>
          </a:p>
        </p:txBody>
      </p:sp>
      <p:sp>
        <p:nvSpPr>
          <p:cNvPr id="3" name="Title 2"/>
          <p:cNvSpPr>
            <a:spLocks noGrp="1"/>
          </p:cNvSpPr>
          <p:nvPr>
            <p:ph type="ctrTitle"/>
          </p:nvPr>
        </p:nvSpPr>
        <p:spPr/>
        <p:txBody>
          <a:bodyPr/>
          <a:lstStyle/>
          <a:p>
            <a:r>
              <a:rPr lang="en-US" sz="4400" noProof="0" dirty="0" err="1"/>
              <a:t>Objectifs</a:t>
            </a:r>
            <a:r>
              <a:rPr lang="en-US" sz="4400" noProof="0" dirty="0"/>
              <a:t> </a:t>
            </a:r>
            <a:r>
              <a:rPr lang="en-US" sz="4400" noProof="0" dirty="0" err="1"/>
              <a:t>spécifiques</a:t>
            </a:r>
            <a:endParaRPr lang="en-US" sz="4400" noProof="0" dirty="0"/>
          </a:p>
        </p:txBody>
      </p:sp>
      <p:sp>
        <p:nvSpPr>
          <p:cNvPr id="4" name="Text Placeholder 3"/>
          <p:cNvSpPr>
            <a:spLocks noGrp="1"/>
          </p:cNvSpPr>
          <p:nvPr>
            <p:ph type="body" sz="quarter" idx="21"/>
          </p:nvPr>
        </p:nvSpPr>
        <p:spPr/>
        <p:txBody>
          <a:bodyPr/>
          <a:lstStyle/>
          <a:p>
            <a:r>
              <a:rPr lang="en-US" sz="2400" noProof="0" dirty="0" err="1"/>
              <a:t>Objectif</a:t>
            </a:r>
            <a:r>
              <a:rPr lang="en-US" sz="2400" noProof="0" dirty="0"/>
              <a:t> 1</a:t>
            </a:r>
          </a:p>
        </p:txBody>
      </p:sp>
      <p:sp>
        <p:nvSpPr>
          <p:cNvPr id="6" name="Text Placeholder 5"/>
          <p:cNvSpPr>
            <a:spLocks noGrp="1"/>
          </p:cNvSpPr>
          <p:nvPr>
            <p:ph type="body" sz="quarter" idx="26"/>
          </p:nvPr>
        </p:nvSpPr>
        <p:spPr>
          <a:xfrm>
            <a:off x="2766215" y="2380323"/>
            <a:ext cx="1704359" cy="3193035"/>
          </a:xfrm>
        </p:spPr>
        <p:txBody>
          <a:bodyPr/>
          <a:lstStyle/>
          <a:p>
            <a:pPr>
              <a:lnSpc>
                <a:spcPct val="100000"/>
              </a:lnSpc>
            </a:pPr>
            <a:r>
              <a:rPr lang="fr-FR" sz="2000" dirty="0"/>
              <a:t>Besoins et vulnérabilités </a:t>
            </a:r>
            <a:r>
              <a:rPr lang="fr-FR" sz="2000" dirty="0" smtClean="0"/>
              <a:t>multisectorielles </a:t>
            </a:r>
            <a:r>
              <a:rPr lang="fr-FR" sz="2000" dirty="0"/>
              <a:t>en particulier en termes d’abris, d’EHA et de santé (</a:t>
            </a:r>
            <a:r>
              <a:rPr lang="fr-FR" sz="2000" dirty="0" smtClean="0"/>
              <a:t>infrastructures</a:t>
            </a:r>
            <a:r>
              <a:rPr lang="fr-FR" sz="2000" dirty="0"/>
              <a:t>) </a:t>
            </a:r>
          </a:p>
        </p:txBody>
      </p:sp>
      <p:sp>
        <p:nvSpPr>
          <p:cNvPr id="7" name="Text Placeholder 6"/>
          <p:cNvSpPr>
            <a:spLocks noGrp="1"/>
          </p:cNvSpPr>
          <p:nvPr>
            <p:ph type="body" sz="quarter" idx="27"/>
          </p:nvPr>
        </p:nvSpPr>
        <p:spPr/>
        <p:txBody>
          <a:bodyPr/>
          <a:lstStyle/>
          <a:p>
            <a:pPr lvl="0"/>
            <a:r>
              <a:rPr lang="en-US" sz="2400" noProof="0" dirty="0" err="1">
                <a:solidFill>
                  <a:prstClr val="white"/>
                </a:solidFill>
              </a:rPr>
              <a:t>Objectif</a:t>
            </a:r>
            <a:r>
              <a:rPr lang="en-US" sz="2400" noProof="0" dirty="0">
                <a:solidFill>
                  <a:prstClr val="white"/>
                </a:solidFill>
              </a:rPr>
              <a:t> 2</a:t>
            </a:r>
          </a:p>
        </p:txBody>
      </p:sp>
      <p:sp>
        <p:nvSpPr>
          <p:cNvPr id="10" name="Text Placeholder 9"/>
          <p:cNvSpPr>
            <a:spLocks noGrp="1"/>
          </p:cNvSpPr>
          <p:nvPr>
            <p:ph type="body" sz="quarter" idx="30"/>
          </p:nvPr>
        </p:nvSpPr>
        <p:spPr/>
        <p:txBody>
          <a:bodyPr/>
          <a:lstStyle/>
          <a:p>
            <a:pPr lvl="0"/>
            <a:r>
              <a:rPr lang="en-US" sz="2400" noProof="0" dirty="0" err="1">
                <a:solidFill>
                  <a:prstClr val="white"/>
                </a:solidFill>
              </a:rPr>
              <a:t>Objectif</a:t>
            </a:r>
            <a:r>
              <a:rPr lang="en-US" sz="2400" noProof="0" dirty="0">
                <a:solidFill>
                  <a:prstClr val="white"/>
                </a:solidFill>
              </a:rPr>
              <a:t> 3</a:t>
            </a:r>
          </a:p>
        </p:txBody>
      </p:sp>
      <p:sp>
        <p:nvSpPr>
          <p:cNvPr id="12" name="Text Placeholder 11"/>
          <p:cNvSpPr>
            <a:spLocks noGrp="1"/>
          </p:cNvSpPr>
          <p:nvPr>
            <p:ph type="body" sz="quarter" idx="32"/>
          </p:nvPr>
        </p:nvSpPr>
        <p:spPr>
          <a:xfrm>
            <a:off x="6794399" y="2380322"/>
            <a:ext cx="1630739" cy="3193035"/>
          </a:xfrm>
        </p:spPr>
        <p:txBody>
          <a:bodyPr/>
          <a:lstStyle/>
          <a:p>
            <a:pPr>
              <a:lnSpc>
                <a:spcPct val="100000"/>
              </a:lnSpc>
            </a:pPr>
            <a:r>
              <a:rPr lang="fr-FR" sz="2000" dirty="0"/>
              <a:t>Disponibilité / accès aux services financiers et réseau téléphonique</a:t>
            </a:r>
          </a:p>
        </p:txBody>
      </p:sp>
      <p:sp>
        <p:nvSpPr>
          <p:cNvPr id="13" name="Text Placeholder 12"/>
          <p:cNvSpPr>
            <a:spLocks noGrp="1"/>
          </p:cNvSpPr>
          <p:nvPr>
            <p:ph type="body" sz="quarter" idx="33"/>
          </p:nvPr>
        </p:nvSpPr>
        <p:spPr/>
        <p:txBody>
          <a:bodyPr/>
          <a:lstStyle/>
          <a:p>
            <a:pPr lvl="0"/>
            <a:r>
              <a:rPr lang="en-US" sz="2400" noProof="0" dirty="0" err="1">
                <a:solidFill>
                  <a:prstClr val="white"/>
                </a:solidFill>
              </a:rPr>
              <a:t>Objectif</a:t>
            </a:r>
            <a:r>
              <a:rPr lang="en-US" sz="2400" noProof="0" dirty="0">
                <a:solidFill>
                  <a:prstClr val="white"/>
                </a:solidFill>
              </a:rPr>
              <a:t> 4</a:t>
            </a:r>
          </a:p>
        </p:txBody>
      </p:sp>
      <p:sp>
        <p:nvSpPr>
          <p:cNvPr id="16" name="TextBox 15"/>
          <p:cNvSpPr txBox="1"/>
          <p:nvPr/>
        </p:nvSpPr>
        <p:spPr>
          <a:xfrm>
            <a:off x="261256" y="1352939"/>
            <a:ext cx="8798767" cy="400110"/>
          </a:xfrm>
          <a:prstGeom prst="rect">
            <a:avLst/>
          </a:prstGeom>
          <a:noFill/>
        </p:spPr>
        <p:txBody>
          <a:bodyPr wrap="square" rtlCol="0">
            <a:spAutoFit/>
          </a:bodyPr>
          <a:lstStyle/>
          <a:p>
            <a:r>
              <a:rPr lang="fr-FR" sz="2000" b="1" dirty="0">
                <a:latin typeface="Arial Narrow" panose="020B0606020202030204" pitchFamily="34" charset="0"/>
              </a:rPr>
              <a:t>Pour chaque Zone de santé </a:t>
            </a:r>
            <a:r>
              <a:rPr lang="fr-FR" sz="2000" b="1" dirty="0" smtClean="0">
                <a:latin typeface="Arial Narrow" panose="020B0606020202030204" pitchFamily="34" charset="0"/>
              </a:rPr>
              <a:t>du Nord Kivu et Ituri, </a:t>
            </a:r>
            <a:r>
              <a:rPr lang="fr-FR" sz="2000" b="1" dirty="0">
                <a:latin typeface="Arial Narrow" panose="020B0606020202030204" pitchFamily="34" charset="0"/>
              </a:rPr>
              <a:t>l’évaluation visait à mesurer </a:t>
            </a:r>
            <a:r>
              <a:rPr lang="fr-FR" dirty="0"/>
              <a:t>:  </a:t>
            </a:r>
          </a:p>
        </p:txBody>
      </p:sp>
      <p:sp>
        <p:nvSpPr>
          <p:cNvPr id="19" name="Text Placeholder 18"/>
          <p:cNvSpPr>
            <a:spLocks noGrp="1"/>
          </p:cNvSpPr>
          <p:nvPr>
            <p:ph type="body" sz="quarter" idx="29"/>
          </p:nvPr>
        </p:nvSpPr>
        <p:spPr>
          <a:xfrm>
            <a:off x="4780307" y="2380323"/>
            <a:ext cx="1630739" cy="3193035"/>
          </a:xfrm>
        </p:spPr>
        <p:txBody>
          <a:bodyPr/>
          <a:lstStyle/>
          <a:p>
            <a:pPr>
              <a:lnSpc>
                <a:spcPct val="100000"/>
              </a:lnSpc>
            </a:pPr>
            <a:r>
              <a:rPr lang="fr-FR" sz="2000" dirty="0"/>
              <a:t>Disponibilité de matériaux de construction d’abris et de matériaux EHA sur les marchés</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036" y="6292922"/>
            <a:ext cx="1807060" cy="531060"/>
          </a:xfrm>
          <a:prstGeom prst="rect">
            <a:avLst/>
          </a:prstGeom>
        </p:spPr>
      </p:pic>
    </p:spTree>
    <p:extLst>
      <p:ext uri="{BB962C8B-B14F-4D97-AF65-F5344CB8AC3E}">
        <p14:creationId xmlns:p14="http://schemas.microsoft.com/office/powerpoint/2010/main" val="33524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943"/>
            <a:ext cx="3149527" cy="1208401"/>
          </a:xfrm>
        </p:spPr>
        <p:txBody>
          <a:bodyPr/>
          <a:lstStyle/>
          <a:p>
            <a:r>
              <a:rPr lang="en-US" noProof="0" dirty="0" smtClean="0"/>
              <a:t>02.6</a:t>
            </a:r>
            <a:endParaRPr lang="en-US" noProof="0" dirty="0"/>
          </a:p>
        </p:txBody>
      </p:sp>
      <p:sp>
        <p:nvSpPr>
          <p:cNvPr id="3" name="Subtitle 2"/>
          <p:cNvSpPr>
            <a:spLocks noGrp="1"/>
          </p:cNvSpPr>
          <p:nvPr>
            <p:ph type="subTitle" idx="1"/>
          </p:nvPr>
        </p:nvSpPr>
        <p:spPr>
          <a:xfrm>
            <a:off x="4439824" y="2168601"/>
            <a:ext cx="3980276" cy="1743959"/>
          </a:xfrm>
        </p:spPr>
        <p:txBody>
          <a:bodyPr/>
          <a:lstStyle/>
          <a:p>
            <a:r>
              <a:rPr lang="en-US" dirty="0" smtClean="0"/>
              <a:t>Etude de </a:t>
            </a:r>
            <a:r>
              <a:rPr lang="en-US" dirty="0" err="1" smtClean="0"/>
              <a:t>cas</a:t>
            </a:r>
            <a:r>
              <a:rPr lang="en-US" dirty="0" smtClean="0"/>
              <a:t> : Ville de </a:t>
            </a:r>
            <a:r>
              <a:rPr lang="en-US" dirty="0" err="1" smtClean="0"/>
              <a:t>Béni</a:t>
            </a:r>
            <a:endParaRPr lang="en-US" noProof="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764" y="6292922"/>
            <a:ext cx="1807060" cy="531060"/>
          </a:xfrm>
          <a:prstGeom prst="rect">
            <a:avLst/>
          </a:prstGeom>
        </p:spPr>
      </p:pic>
    </p:spTree>
    <p:extLst>
      <p:ext uri="{BB962C8B-B14F-4D97-AF65-F5344CB8AC3E}">
        <p14:creationId xmlns:p14="http://schemas.microsoft.com/office/powerpoint/2010/main" val="114112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4400" dirty="0" smtClean="0"/>
              <a:t>Mouvements pendulaires - Béni</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3965" y="6277997"/>
            <a:ext cx="1807060" cy="531060"/>
          </a:xfrm>
          <a:prstGeom prst="rect">
            <a:avLst/>
          </a:prstGeom>
        </p:spPr>
      </p:pic>
      <p:sp>
        <p:nvSpPr>
          <p:cNvPr id="4" name="TextBox 3"/>
          <p:cNvSpPr txBox="1"/>
          <p:nvPr/>
        </p:nvSpPr>
        <p:spPr>
          <a:xfrm>
            <a:off x="243876" y="1328267"/>
            <a:ext cx="8671524" cy="1908215"/>
          </a:xfrm>
          <a:prstGeom prst="rect">
            <a:avLst/>
          </a:prstGeom>
          <a:noFill/>
        </p:spPr>
        <p:txBody>
          <a:bodyPr wrap="square" rtlCol="0">
            <a:spAutoFit/>
          </a:bodyPr>
          <a:lstStyle/>
          <a:p>
            <a:pPr algn="just"/>
            <a:r>
              <a:rPr lang="fr-FR" sz="2000" dirty="0" smtClean="0">
                <a:latin typeface="Arial Narrow" panose="020B0606020202030204" pitchFamily="34" charset="0"/>
              </a:rPr>
              <a:t>Dans 9 des localités prioritaires enquêtées à Béni (10 au total, dont 9 quartiers et 1 village) les IC ont rapporté que les ménages PDI effectuent des mouvements pendulaires. Seul l’IC du quartier </a:t>
            </a:r>
            <a:r>
              <a:rPr lang="fr-FR" sz="2000" dirty="0" err="1" smtClean="0">
                <a:latin typeface="Arial Narrow" panose="020B0606020202030204" pitchFamily="34" charset="0"/>
              </a:rPr>
              <a:t>Matonge</a:t>
            </a:r>
            <a:r>
              <a:rPr lang="fr-FR" sz="2000" dirty="0" smtClean="0">
                <a:latin typeface="Arial Narrow" panose="020B0606020202030204" pitchFamily="34" charset="0"/>
              </a:rPr>
              <a:t> (cellule </a:t>
            </a:r>
            <a:r>
              <a:rPr lang="fr-FR" sz="2000" dirty="0" err="1" smtClean="0">
                <a:latin typeface="Arial Narrow" panose="020B0606020202030204" pitchFamily="34" charset="0"/>
              </a:rPr>
              <a:t>Madrandele</a:t>
            </a:r>
            <a:r>
              <a:rPr lang="fr-FR" sz="2000" dirty="0" smtClean="0">
                <a:latin typeface="Arial Narrow" panose="020B0606020202030204" pitchFamily="34" charset="0"/>
              </a:rPr>
              <a:t>) n’a pas signalé ce type de mouvement. Ci-dessous, le graphique reprend les raisons pour ces mouvements.</a:t>
            </a:r>
          </a:p>
          <a:p>
            <a:pPr algn="just"/>
            <a:endParaRPr lang="fr-FR" sz="2000" dirty="0" smtClean="0">
              <a:latin typeface="Arial Narrow" panose="020B0606020202030204" pitchFamily="34" charset="0"/>
            </a:endParaRPr>
          </a:p>
          <a:p>
            <a:endParaRPr lang="fr-FR" dirty="0">
              <a:latin typeface="Arial Narrow" panose="020B0606020202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116464900"/>
              </p:ext>
            </p:extLst>
          </p:nvPr>
        </p:nvGraphicFramePr>
        <p:xfrm>
          <a:off x="243876" y="2695576"/>
          <a:ext cx="8585798" cy="35062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8341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3600" dirty="0" smtClean="0"/>
              <a:t>Accès aux Biens non-alimentaires Abris et EHA – Béni </a:t>
            </a:r>
            <a:endParaRPr lang="en-US" sz="36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90" y="6301895"/>
            <a:ext cx="1807060" cy="531060"/>
          </a:xfrm>
          <a:prstGeom prst="rect">
            <a:avLst/>
          </a:prstGeom>
        </p:spPr>
      </p:pic>
      <p:sp>
        <p:nvSpPr>
          <p:cNvPr id="3" name="TextBox 2"/>
          <p:cNvSpPr txBox="1"/>
          <p:nvPr/>
        </p:nvSpPr>
        <p:spPr>
          <a:xfrm>
            <a:off x="219075" y="1362075"/>
            <a:ext cx="8791575" cy="5355312"/>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latin typeface="Arial Narrow" panose="020B0606020202030204" pitchFamily="34" charset="0"/>
              </a:rPr>
              <a:t>Dans 90% des localités enquêtées à Béni, les populations ont accès à un marché fonctionnel. </a:t>
            </a:r>
            <a:r>
              <a:rPr lang="fr-FR" dirty="0">
                <a:latin typeface="Arial Narrow" panose="020B0606020202030204" pitchFamily="34" charset="0"/>
              </a:rPr>
              <a:t>Seul l’IC du quartier </a:t>
            </a:r>
            <a:r>
              <a:rPr lang="fr-FR" dirty="0" err="1">
                <a:latin typeface="Arial Narrow" panose="020B0606020202030204" pitchFamily="34" charset="0"/>
              </a:rPr>
              <a:t>Matonge</a:t>
            </a:r>
            <a:r>
              <a:rPr lang="fr-FR" dirty="0">
                <a:latin typeface="Arial Narrow" panose="020B0606020202030204" pitchFamily="34" charset="0"/>
              </a:rPr>
              <a:t> (cellule </a:t>
            </a:r>
            <a:r>
              <a:rPr lang="fr-FR" dirty="0" err="1">
                <a:latin typeface="Arial Narrow" panose="020B0606020202030204" pitchFamily="34" charset="0"/>
              </a:rPr>
              <a:t>Madrandele</a:t>
            </a:r>
            <a:r>
              <a:rPr lang="fr-FR" dirty="0" smtClean="0">
                <a:latin typeface="Arial Narrow" panose="020B0606020202030204" pitchFamily="34" charset="0"/>
              </a:rPr>
              <a:t>) a évoqué l’absence d’un marché.</a:t>
            </a:r>
          </a:p>
          <a:p>
            <a:pPr algn="just"/>
            <a:endParaRPr lang="fr-FR" dirty="0" smtClean="0">
              <a:latin typeface="Arial Narrow" panose="020B0606020202030204" pitchFamily="34" charset="0"/>
            </a:endParaRPr>
          </a:p>
          <a:p>
            <a:pPr marL="285750" indent="-285750" algn="just">
              <a:buFont typeface="Arial" panose="020B0604020202020204" pitchFamily="34" charset="0"/>
              <a:buChar char="•"/>
            </a:pPr>
            <a:r>
              <a:rPr lang="fr-FR" dirty="0" smtClean="0">
                <a:latin typeface="Arial Narrow" panose="020B0606020202030204" pitchFamily="34" charset="0"/>
              </a:rPr>
              <a:t> Accès aux BNA EHA sur les marchés en % de localités dont les marchés ont ces BNA: Bassines (44%) ; Seaux (67%) ; Jerricanes (22%); Bidons (</a:t>
            </a:r>
            <a:r>
              <a:rPr lang="fr-FR" dirty="0">
                <a:latin typeface="Arial Narrow" panose="020B0606020202030204" pitchFamily="34" charset="0"/>
              </a:rPr>
              <a:t>67</a:t>
            </a:r>
            <a:r>
              <a:rPr lang="fr-FR" dirty="0" smtClean="0">
                <a:latin typeface="Arial Narrow" panose="020B0606020202030204" pitchFamily="34" charset="0"/>
              </a:rPr>
              <a:t>%) ; Savons (78%) ; Poudre lessive (</a:t>
            </a:r>
            <a:r>
              <a:rPr lang="fr-FR" dirty="0">
                <a:latin typeface="Arial Narrow" panose="020B0606020202030204" pitchFamily="34" charset="0"/>
              </a:rPr>
              <a:t>78%</a:t>
            </a:r>
            <a:r>
              <a:rPr lang="fr-FR" dirty="0" smtClean="0">
                <a:latin typeface="Arial Narrow" panose="020B0606020202030204" pitchFamily="34" charset="0"/>
              </a:rPr>
              <a:t>) ; Produit traitement de l’eau (</a:t>
            </a:r>
            <a:r>
              <a:rPr lang="fr-FR" dirty="0">
                <a:latin typeface="Arial Narrow" panose="020B0606020202030204" pitchFamily="34" charset="0"/>
              </a:rPr>
              <a:t>44%</a:t>
            </a:r>
            <a:r>
              <a:rPr lang="fr-FR" dirty="0" smtClean="0">
                <a:latin typeface="Arial Narrow" panose="020B0606020202030204" pitchFamily="34" charset="0"/>
              </a:rPr>
              <a:t>); Produit purification de l’eau (11%); Chlore liquide (33%).</a:t>
            </a:r>
          </a:p>
          <a:p>
            <a:pPr marL="285750" indent="-285750" algn="just">
              <a:buFont typeface="Arial" panose="020B0604020202020204" pitchFamily="34" charset="0"/>
              <a:buChar char="•"/>
            </a:pPr>
            <a:r>
              <a:rPr lang="fr-FR" dirty="0" smtClean="0">
                <a:latin typeface="Arial Narrow" panose="020B0606020202030204" pitchFamily="34" charset="0"/>
              </a:rPr>
              <a:t>Accès aux BNA Abris sur les marchés : Bambou (0%); Roseau (44%); Planche (78%); Stick (56%); Briques Adobe (11%); Briques cuites (33%); Blocs ciment (22%); Cordes/Ficelles (56%); Bois Perche Rondins (56%); Tôle (67%); Paille (0%); Clous (78%); Outils (44%).</a:t>
            </a:r>
          </a:p>
          <a:p>
            <a:pPr marL="285750" indent="-285750" algn="just">
              <a:buFont typeface="Arial" panose="020B0604020202020204" pitchFamily="34" charset="0"/>
              <a:buChar char="•"/>
            </a:pPr>
            <a:endParaRPr lang="fr-FR" dirty="0" smtClean="0">
              <a:latin typeface="Arial Narrow" panose="020B0606020202030204" pitchFamily="34" charset="0"/>
            </a:endParaRPr>
          </a:p>
          <a:p>
            <a:pPr marL="285750" indent="-285750" algn="just">
              <a:buFont typeface="Arial" panose="020B0604020202020204" pitchFamily="34" charset="0"/>
              <a:buChar char="•"/>
            </a:pPr>
            <a:r>
              <a:rPr lang="fr-FR" dirty="0" smtClean="0">
                <a:latin typeface="Arial Narrow" panose="020B0606020202030204" pitchFamily="34" charset="0"/>
              </a:rPr>
              <a:t>Accès aux BNA Abris par la collecte gratuite : dans 4 des 10 localités enquêtées (Quartier </a:t>
            </a:r>
            <a:r>
              <a:rPr lang="fr-FR" dirty="0" err="1">
                <a:latin typeface="Arial Narrow" panose="020B0606020202030204" pitchFamily="34" charset="0"/>
              </a:rPr>
              <a:t>Kasabinyole</a:t>
            </a:r>
            <a:r>
              <a:rPr lang="fr-FR" dirty="0">
                <a:latin typeface="Arial Narrow" panose="020B0606020202030204" pitchFamily="34" charset="0"/>
              </a:rPr>
              <a:t> cellule </a:t>
            </a:r>
            <a:r>
              <a:rPr lang="fr-FR" dirty="0" err="1" smtClean="0">
                <a:latin typeface="Arial Narrow" panose="020B0606020202030204" pitchFamily="34" charset="0"/>
              </a:rPr>
              <a:t>Munzenga</a:t>
            </a:r>
            <a:r>
              <a:rPr lang="fr-FR" dirty="0" smtClean="0">
                <a:latin typeface="Arial Narrow" panose="020B0606020202030204" pitchFamily="34" charset="0"/>
              </a:rPr>
              <a:t>; Quartier </a:t>
            </a:r>
            <a:r>
              <a:rPr lang="fr-FR" dirty="0" err="1">
                <a:latin typeface="Arial Narrow" panose="020B0606020202030204" pitchFamily="34" charset="0"/>
              </a:rPr>
              <a:t>Malepe</a:t>
            </a:r>
            <a:r>
              <a:rPr lang="fr-FR" dirty="0">
                <a:latin typeface="Arial Narrow" panose="020B0606020202030204" pitchFamily="34" charset="0"/>
              </a:rPr>
              <a:t> cellule </a:t>
            </a:r>
            <a:r>
              <a:rPr lang="fr-FR" dirty="0" err="1" smtClean="0">
                <a:latin typeface="Arial Narrow" panose="020B0606020202030204" pitchFamily="34" charset="0"/>
              </a:rPr>
              <a:t>Kaliba</a:t>
            </a:r>
            <a:r>
              <a:rPr lang="fr-FR" dirty="0" smtClean="0">
                <a:latin typeface="Arial Narrow" panose="020B0606020202030204" pitchFamily="34" charset="0"/>
              </a:rPr>
              <a:t> ; </a:t>
            </a:r>
            <a:r>
              <a:rPr lang="fr-FR" dirty="0">
                <a:latin typeface="Arial Narrow" panose="020B0606020202030204" pitchFamily="34" charset="0"/>
              </a:rPr>
              <a:t>Quartier </a:t>
            </a:r>
            <a:r>
              <a:rPr lang="fr-FR" dirty="0" err="1">
                <a:latin typeface="Arial Narrow" panose="020B0606020202030204" pitchFamily="34" charset="0"/>
              </a:rPr>
              <a:t>Matonge</a:t>
            </a:r>
            <a:r>
              <a:rPr lang="fr-FR" dirty="0">
                <a:latin typeface="Arial Narrow" panose="020B0606020202030204" pitchFamily="34" charset="0"/>
              </a:rPr>
              <a:t> Cellule </a:t>
            </a:r>
            <a:r>
              <a:rPr lang="fr-FR" dirty="0" err="1" smtClean="0">
                <a:latin typeface="Arial Narrow" panose="020B0606020202030204" pitchFamily="34" charset="0"/>
              </a:rPr>
              <a:t>Madrandele</a:t>
            </a:r>
            <a:r>
              <a:rPr lang="fr-FR" dirty="0">
                <a:latin typeface="Arial Narrow" panose="020B0606020202030204" pitchFamily="34" charset="0"/>
              </a:rPr>
              <a:t> </a:t>
            </a:r>
            <a:r>
              <a:rPr lang="fr-FR" dirty="0" smtClean="0">
                <a:latin typeface="Arial Narrow" panose="020B0606020202030204" pitchFamily="34" charset="0"/>
              </a:rPr>
              <a:t>et </a:t>
            </a:r>
            <a:r>
              <a:rPr lang="fr-FR" dirty="0" err="1" smtClean="0">
                <a:latin typeface="Arial Narrow" panose="020B0606020202030204" pitchFamily="34" charset="0"/>
              </a:rPr>
              <a:t>Tamende</a:t>
            </a:r>
            <a:r>
              <a:rPr lang="fr-FR" dirty="0" smtClean="0">
                <a:latin typeface="Arial Narrow" panose="020B0606020202030204" pitchFamily="34" charset="0"/>
              </a:rPr>
              <a:t>) les IC ont rapporté que les populations avaient accès à certains BNA Abris à travers la collecte gratuite (</a:t>
            </a:r>
            <a:r>
              <a:rPr lang="fr-FR" dirty="0">
                <a:latin typeface="Arial Narrow" panose="020B0606020202030204" pitchFamily="34" charset="0"/>
              </a:rPr>
              <a:t>roseau, planche, sticks, briques adobe, briques cuites, blocs ciment, corde ficelle, bois perches rondins, </a:t>
            </a:r>
            <a:r>
              <a:rPr lang="fr-FR" dirty="0" smtClean="0">
                <a:latin typeface="Arial Narrow" panose="020B0606020202030204" pitchFamily="34" charset="0"/>
              </a:rPr>
              <a:t>tôle, clous).</a:t>
            </a:r>
          </a:p>
          <a:p>
            <a:pPr marL="285750" indent="-285750" algn="just">
              <a:buFont typeface="Arial" panose="020B0604020202020204" pitchFamily="34" charset="0"/>
              <a:buChar char="•"/>
            </a:pPr>
            <a:r>
              <a:rPr lang="fr-FR" dirty="0">
                <a:latin typeface="Arial Narrow" panose="020B0606020202030204" pitchFamily="34" charset="0"/>
              </a:rPr>
              <a:t>Accès aux </a:t>
            </a:r>
            <a:r>
              <a:rPr lang="fr-FR" dirty="0" smtClean="0">
                <a:latin typeface="Arial Narrow" panose="020B0606020202030204" pitchFamily="34" charset="0"/>
              </a:rPr>
              <a:t>BNA Abris par </a:t>
            </a:r>
            <a:r>
              <a:rPr lang="fr-FR" dirty="0">
                <a:latin typeface="Arial Narrow" panose="020B0606020202030204" pitchFamily="34" charset="0"/>
              </a:rPr>
              <a:t>l’achat local </a:t>
            </a:r>
            <a:r>
              <a:rPr lang="fr-FR" dirty="0" smtClean="0">
                <a:latin typeface="Arial Narrow" panose="020B0606020202030204" pitchFamily="34" charset="0"/>
              </a:rPr>
              <a:t>: La plupart des BNA Abris sont accessibles à l’achat local dans 9 des 10 localités prioritaires enquêtées </a:t>
            </a:r>
            <a:r>
              <a:rPr lang="fr-FR" dirty="0">
                <a:latin typeface="Arial Narrow" panose="020B0606020202030204" pitchFamily="34" charset="0"/>
              </a:rPr>
              <a:t>(sauf </a:t>
            </a:r>
            <a:r>
              <a:rPr lang="fr-FR" dirty="0" smtClean="0">
                <a:latin typeface="Arial Narrow" panose="020B0606020202030204" pitchFamily="34" charset="0"/>
              </a:rPr>
              <a:t>au quartier </a:t>
            </a:r>
            <a:r>
              <a:rPr lang="fr-FR" dirty="0" err="1" smtClean="0">
                <a:latin typeface="Arial Narrow" panose="020B0606020202030204" pitchFamily="34" charset="0"/>
              </a:rPr>
              <a:t>Kasabinyole</a:t>
            </a:r>
            <a:r>
              <a:rPr lang="fr-FR" dirty="0" smtClean="0">
                <a:latin typeface="Arial Narrow" panose="020B0606020202030204" pitchFamily="34" charset="0"/>
              </a:rPr>
              <a:t> </a:t>
            </a:r>
            <a:r>
              <a:rPr lang="fr-FR" dirty="0">
                <a:latin typeface="Arial Narrow" panose="020B0606020202030204" pitchFamily="34" charset="0"/>
              </a:rPr>
              <a:t>Avenue </a:t>
            </a:r>
            <a:r>
              <a:rPr lang="fr-FR" dirty="0" err="1">
                <a:latin typeface="Arial Narrow" panose="020B0606020202030204" pitchFamily="34" charset="0"/>
              </a:rPr>
              <a:t>Butembo</a:t>
            </a:r>
            <a:r>
              <a:rPr lang="fr-FR" dirty="0">
                <a:latin typeface="Arial Narrow" panose="020B0606020202030204" pitchFamily="34" charset="0"/>
              </a:rPr>
              <a:t> </a:t>
            </a:r>
            <a:r>
              <a:rPr lang="fr-FR" dirty="0" smtClean="0">
                <a:latin typeface="Arial Narrow" panose="020B0606020202030204" pitchFamily="34" charset="0"/>
              </a:rPr>
              <a:t>25) </a:t>
            </a:r>
          </a:p>
          <a:p>
            <a:pPr marL="285750" indent="-285750">
              <a:buFont typeface="Arial" panose="020B0604020202020204" pitchFamily="34" charset="0"/>
              <a:buChar char="•"/>
            </a:pPr>
            <a:endParaRPr lang="fr-FR" dirty="0" smtClean="0">
              <a:latin typeface="Arial Narrow" panose="020B0606020202030204" pitchFamily="34" charset="0"/>
            </a:endParaRPr>
          </a:p>
          <a:p>
            <a:pPr marL="285750" indent="-285750">
              <a:buFont typeface="Arial" panose="020B0604020202020204" pitchFamily="34" charset="0"/>
              <a:buChar char="•"/>
            </a:pPr>
            <a:endParaRPr lang="fr-FR" dirty="0">
              <a:latin typeface="Arial Narrow" panose="020B0606020202030204" pitchFamily="34" charset="0"/>
            </a:endParaRPr>
          </a:p>
        </p:txBody>
      </p:sp>
    </p:spTree>
    <p:extLst>
      <p:ext uri="{BB962C8B-B14F-4D97-AF65-F5344CB8AC3E}">
        <p14:creationId xmlns:p14="http://schemas.microsoft.com/office/powerpoint/2010/main" val="28747331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fr-FR" sz="3600" dirty="0" smtClean="0"/>
              <a:t>Matériaux de construction des abris – Non-PDI et PDI</a:t>
            </a:r>
            <a:endParaRPr lang="en-US" sz="36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4915" y="6289819"/>
            <a:ext cx="1807060" cy="53106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451032982"/>
              </p:ext>
            </p:extLst>
          </p:nvPr>
        </p:nvGraphicFramePr>
        <p:xfrm>
          <a:off x="0" y="2705099"/>
          <a:ext cx="4371975" cy="35847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789595298"/>
              </p:ext>
            </p:extLst>
          </p:nvPr>
        </p:nvGraphicFramePr>
        <p:xfrm>
          <a:off x="4467225" y="2705100"/>
          <a:ext cx="4657725" cy="358472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9526" y="1222592"/>
            <a:ext cx="9153525" cy="1569660"/>
          </a:xfrm>
          <a:prstGeom prst="rect">
            <a:avLst/>
          </a:prstGeom>
          <a:noFill/>
        </p:spPr>
        <p:txBody>
          <a:bodyPr wrap="square" rtlCol="0">
            <a:spAutoFit/>
          </a:bodyPr>
          <a:lstStyle/>
          <a:p>
            <a:pPr algn="just"/>
            <a:r>
              <a:rPr lang="fr-FR" sz="1600" dirty="0" smtClean="0">
                <a:latin typeface="Arial Narrow" panose="020B0606020202030204" pitchFamily="34" charset="0"/>
              </a:rPr>
              <a:t>L’évaluation menée dans 10 localités de Béni révèle généralement que les ménages PDI et non-PDI utilisent des matériaux similaires pour le toit et la structure des abris. La tôle est l’unique matériau utilisé pour les toits des abris pour les deux catégories de population, d’après les </a:t>
            </a:r>
            <a:r>
              <a:rPr lang="fr-FR" sz="1600" dirty="0">
                <a:latin typeface="Arial Narrow" panose="020B0606020202030204" pitchFamily="34" charset="0"/>
              </a:rPr>
              <a:t>IC. On observe que pour le Q. </a:t>
            </a:r>
            <a:r>
              <a:rPr lang="fr-FR" sz="1600" dirty="0" err="1">
                <a:latin typeface="Arial Narrow" panose="020B0606020202030204" pitchFamily="34" charset="0"/>
              </a:rPr>
              <a:t>Malepe</a:t>
            </a:r>
            <a:r>
              <a:rPr lang="fr-FR" sz="1600" dirty="0">
                <a:latin typeface="Arial Narrow" panose="020B0606020202030204" pitchFamily="34" charset="0"/>
              </a:rPr>
              <a:t>, l’IC interrogé a signalé que les PDI étaient le seul groupe de population résidant dans cette localité (qui utilisent le bambou et la boue comme matériaux de construction). Au Q. </a:t>
            </a:r>
            <a:r>
              <a:rPr lang="fr-FR" sz="1600" dirty="0" err="1">
                <a:latin typeface="Arial Narrow" panose="020B0606020202030204" pitchFamily="34" charset="0"/>
              </a:rPr>
              <a:t>Matonge</a:t>
            </a:r>
            <a:r>
              <a:rPr lang="fr-FR" sz="1600" dirty="0">
                <a:latin typeface="Arial Narrow" panose="020B0606020202030204" pitchFamily="34" charset="0"/>
              </a:rPr>
              <a:t>, les non-PDI construisent avec du bois contrairement aux PDI qui font usage de l’argile naturelle</a:t>
            </a:r>
            <a:r>
              <a:rPr lang="fr-FR" sz="1600" dirty="0" smtClean="0">
                <a:latin typeface="Arial Narrow" panose="020B0606020202030204" pitchFamily="34" charset="0"/>
              </a:rPr>
              <a:t>.</a:t>
            </a:r>
            <a:endParaRPr lang="fr-FR" sz="1600" dirty="0">
              <a:latin typeface="Arial Narrow" panose="020B0606020202030204" pitchFamily="34" charset="0"/>
            </a:endParaRPr>
          </a:p>
        </p:txBody>
      </p:sp>
    </p:spTree>
    <p:extLst>
      <p:ext uri="{BB962C8B-B14F-4D97-AF65-F5344CB8AC3E}">
        <p14:creationId xmlns:p14="http://schemas.microsoft.com/office/powerpoint/2010/main" val="22349460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03</a:t>
            </a:r>
          </a:p>
        </p:txBody>
      </p:sp>
      <p:sp>
        <p:nvSpPr>
          <p:cNvPr id="3" name="Subtitle 2"/>
          <p:cNvSpPr>
            <a:spLocks noGrp="1"/>
          </p:cNvSpPr>
          <p:nvPr>
            <p:ph type="subTitle" idx="1"/>
          </p:nvPr>
        </p:nvSpPr>
        <p:spPr>
          <a:xfrm>
            <a:off x="4439824" y="2168601"/>
            <a:ext cx="2770601" cy="1743959"/>
          </a:xfrm>
        </p:spPr>
        <p:txBody>
          <a:bodyPr/>
          <a:lstStyle/>
          <a:p>
            <a:r>
              <a:rPr lang="en-US" noProof="0" dirty="0" smtClean="0"/>
              <a:t>Conclusions</a:t>
            </a:r>
            <a:endParaRPr lang="en-US" noProof="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865" y="6292922"/>
            <a:ext cx="1807060" cy="53106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spTree>
    <p:extLst>
      <p:ext uri="{BB962C8B-B14F-4D97-AF65-F5344CB8AC3E}">
        <p14:creationId xmlns:p14="http://schemas.microsoft.com/office/powerpoint/2010/main" val="2597779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en-US" sz="4400" noProof="0" dirty="0" smtClean="0"/>
              <a:t>Conclusions</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440" y="6292922"/>
            <a:ext cx="1807060" cy="531060"/>
          </a:xfrm>
          <a:prstGeom prst="rect">
            <a:avLst/>
          </a:prstGeom>
        </p:spPr>
      </p:pic>
      <p:sp>
        <p:nvSpPr>
          <p:cNvPr id="4" name="TextBox 3"/>
          <p:cNvSpPr txBox="1"/>
          <p:nvPr/>
        </p:nvSpPr>
        <p:spPr>
          <a:xfrm>
            <a:off x="171450" y="1233917"/>
            <a:ext cx="8839200" cy="5016758"/>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smtClean="0">
                <a:latin typeface="Arial Narrow" panose="020B0606020202030204" pitchFamily="34" charset="0"/>
              </a:rPr>
              <a:t>Dans une certaine mesure, les résultats suggèrent une relative stabilisation des mouvements de population pour 10 ZS dans les 6 mois à 2 ans précédents cette évaluation. </a:t>
            </a:r>
          </a:p>
          <a:p>
            <a:pPr marL="285750" indent="-285750" algn="just">
              <a:buFont typeface="Arial" panose="020B0604020202020204" pitchFamily="34" charset="0"/>
              <a:buChar char="•"/>
            </a:pPr>
            <a:endParaRPr lang="fr-FR" sz="2000" dirty="0" smtClean="0">
              <a:latin typeface="Arial Narrow" panose="020B0606020202030204" pitchFamily="34" charset="0"/>
            </a:endParaRPr>
          </a:p>
          <a:p>
            <a:pPr marL="285750" indent="-285750" algn="just">
              <a:buFont typeface="Arial" panose="020B0604020202020204" pitchFamily="34" charset="0"/>
              <a:buChar char="•"/>
            </a:pPr>
            <a:r>
              <a:rPr lang="fr-FR" sz="2000" dirty="0" smtClean="0">
                <a:latin typeface="Arial Narrow" panose="020B0606020202030204" pitchFamily="34" charset="0"/>
              </a:rPr>
              <a:t>Cependant, dans les ZS de </a:t>
            </a:r>
            <a:r>
              <a:rPr lang="fr-FR" sz="2000" dirty="0" err="1" smtClean="0">
                <a:latin typeface="Arial Narrow" panose="020B0606020202030204" pitchFamily="34" charset="0"/>
              </a:rPr>
              <a:t>Jiba</a:t>
            </a:r>
            <a:r>
              <a:rPr lang="fr-FR" sz="2000" dirty="0" smtClean="0">
                <a:latin typeface="Arial Narrow" panose="020B0606020202030204" pitchFamily="34" charset="0"/>
              </a:rPr>
              <a:t>, </a:t>
            </a:r>
            <a:r>
              <a:rPr lang="fr-FR" sz="2000" dirty="0" err="1" smtClean="0">
                <a:latin typeface="Arial Narrow" panose="020B0606020202030204" pitchFamily="34" charset="0"/>
              </a:rPr>
              <a:t>Komanda</a:t>
            </a:r>
            <a:r>
              <a:rPr lang="fr-FR" sz="2000" dirty="0" smtClean="0">
                <a:latin typeface="Arial Narrow" panose="020B0606020202030204" pitchFamily="34" charset="0"/>
              </a:rPr>
              <a:t>, </a:t>
            </a:r>
            <a:r>
              <a:rPr lang="fr-FR" sz="2000" dirty="0" err="1" smtClean="0">
                <a:latin typeface="Arial Narrow" panose="020B0606020202030204" pitchFamily="34" charset="0"/>
              </a:rPr>
              <a:t>Tchomia</a:t>
            </a:r>
            <a:r>
              <a:rPr lang="fr-FR" sz="2000" dirty="0" smtClean="0">
                <a:latin typeface="Arial Narrow" panose="020B0606020202030204" pitchFamily="34" charset="0"/>
              </a:rPr>
              <a:t>, Béni, </a:t>
            </a:r>
            <a:r>
              <a:rPr lang="fr-FR" sz="2000" dirty="0" err="1" smtClean="0">
                <a:latin typeface="Arial Narrow" panose="020B0606020202030204" pitchFamily="34" charset="0"/>
              </a:rPr>
              <a:t>Kayina</a:t>
            </a:r>
            <a:r>
              <a:rPr lang="fr-FR" sz="2000" dirty="0" smtClean="0">
                <a:latin typeface="Arial Narrow" panose="020B0606020202030204" pitchFamily="34" charset="0"/>
              </a:rPr>
              <a:t>, </a:t>
            </a:r>
            <a:r>
              <a:rPr lang="fr-FR" sz="2000" dirty="0" err="1" smtClean="0">
                <a:latin typeface="Arial Narrow" panose="020B0606020202030204" pitchFamily="34" charset="0"/>
              </a:rPr>
              <a:t>Kibua</a:t>
            </a:r>
            <a:r>
              <a:rPr lang="fr-FR" sz="2000" dirty="0" smtClean="0">
                <a:latin typeface="Arial Narrow" panose="020B0606020202030204" pitchFamily="34" charset="0"/>
              </a:rPr>
              <a:t> et </a:t>
            </a:r>
            <a:r>
              <a:rPr lang="fr-FR" sz="2000" dirty="0" err="1" smtClean="0">
                <a:latin typeface="Arial Narrow" panose="020B0606020202030204" pitchFamily="34" charset="0"/>
              </a:rPr>
              <a:t>Pinga</a:t>
            </a:r>
            <a:r>
              <a:rPr lang="fr-FR" sz="2000" dirty="0" smtClean="0">
                <a:latin typeface="Arial Narrow" panose="020B0606020202030204" pitchFamily="34" charset="0"/>
              </a:rPr>
              <a:t> les IC de la majorité des localités rapportent avoir vu l’arrivée de la majorité de ménages PDI entre 1 à 6 mois précédent l’enquête</a:t>
            </a:r>
            <a:r>
              <a:rPr lang="fr-FR" sz="2000" dirty="0">
                <a:latin typeface="Arial Narrow" panose="020B0606020202030204" pitchFamily="34" charset="0"/>
              </a:rPr>
              <a:t>. Egalement, </a:t>
            </a:r>
            <a:r>
              <a:rPr lang="fr-FR" sz="2000" dirty="0" smtClean="0">
                <a:latin typeface="Arial Narrow" panose="020B0606020202030204" pitchFamily="34" charset="0"/>
              </a:rPr>
              <a:t>dans la majorité des ZS, les IC de la majorité des localités couvertes ont indiqué une </a:t>
            </a:r>
            <a:r>
              <a:rPr lang="fr-FR" sz="2000" dirty="0">
                <a:latin typeface="Arial Narrow" panose="020B0606020202030204" pitchFamily="34" charset="0"/>
              </a:rPr>
              <a:t>tendance au retour par la majorité des ménages </a:t>
            </a:r>
            <a:r>
              <a:rPr lang="fr-FR" sz="2000" dirty="0" smtClean="0">
                <a:latin typeface="Arial Narrow" panose="020B0606020202030204" pitchFamily="34" charset="0"/>
              </a:rPr>
              <a:t>déplacés dans </a:t>
            </a:r>
            <a:r>
              <a:rPr lang="fr-FR" sz="2000" dirty="0">
                <a:latin typeface="Arial Narrow" panose="020B0606020202030204" pitchFamily="34" charset="0"/>
              </a:rPr>
              <a:t>cette même </a:t>
            </a:r>
            <a:r>
              <a:rPr lang="fr-FR" sz="2000" dirty="0" smtClean="0">
                <a:latin typeface="Arial Narrow" panose="020B0606020202030204" pitchFamily="34" charset="0"/>
              </a:rPr>
              <a:t>période. (cas de Bunia, </a:t>
            </a:r>
            <a:r>
              <a:rPr lang="fr-FR" sz="2000" dirty="0" err="1" smtClean="0">
                <a:latin typeface="Arial Narrow" panose="020B0606020202030204" pitchFamily="34" charset="0"/>
              </a:rPr>
              <a:t>Jiba</a:t>
            </a:r>
            <a:r>
              <a:rPr lang="fr-FR" sz="2000" dirty="0" smtClean="0">
                <a:latin typeface="Arial Narrow" panose="020B0606020202030204" pitchFamily="34" charset="0"/>
              </a:rPr>
              <a:t> et </a:t>
            </a:r>
            <a:r>
              <a:rPr lang="fr-FR" sz="2000" dirty="0" err="1" smtClean="0">
                <a:latin typeface="Arial Narrow" panose="020B0606020202030204" pitchFamily="34" charset="0"/>
              </a:rPr>
              <a:t>Mambasa</a:t>
            </a:r>
            <a:r>
              <a:rPr lang="fr-FR" sz="2000" dirty="0" smtClean="0">
                <a:latin typeface="Arial Narrow" panose="020B0606020202030204" pitchFamily="34" charset="0"/>
              </a:rPr>
              <a:t> – 1 mois)</a:t>
            </a:r>
          </a:p>
          <a:p>
            <a:pPr marL="285750" indent="-285750" algn="just">
              <a:buFont typeface="Arial" panose="020B0604020202020204" pitchFamily="34" charset="0"/>
              <a:buChar char="•"/>
            </a:pPr>
            <a:endParaRPr lang="fr-FR" sz="2000" dirty="0" smtClean="0">
              <a:latin typeface="Arial Narrow" panose="020B0606020202030204" pitchFamily="34" charset="0"/>
            </a:endParaRPr>
          </a:p>
          <a:p>
            <a:pPr marL="285750" indent="-285750" algn="just">
              <a:buFont typeface="Arial" panose="020B0604020202020204" pitchFamily="34" charset="0"/>
              <a:buChar char="•"/>
            </a:pPr>
            <a:r>
              <a:rPr lang="fr-FR" sz="2000" dirty="0" smtClean="0">
                <a:latin typeface="Arial Narrow" panose="020B0606020202030204" pitchFamily="34" charset="0"/>
              </a:rPr>
              <a:t>L’impact négatif de déplacement sur la situation socio-économique des ménages peut potentiellement engendrer d’autres mouvements, liés à la recherche </a:t>
            </a:r>
            <a:r>
              <a:rPr lang="fr-FR" sz="2000" dirty="0">
                <a:latin typeface="Arial Narrow" panose="020B0606020202030204" pitchFamily="34" charset="0"/>
              </a:rPr>
              <a:t>d’accès aux services de base, de nourriture </a:t>
            </a:r>
            <a:r>
              <a:rPr lang="fr-FR" sz="2000" dirty="0" smtClean="0">
                <a:latin typeface="Arial Narrow" panose="020B0606020202030204" pitchFamily="34" charset="0"/>
              </a:rPr>
              <a:t>ou la recherche de moyens de subsistance. </a:t>
            </a:r>
          </a:p>
          <a:p>
            <a:pPr algn="just"/>
            <a:endParaRPr lang="fr-FR" sz="2000" dirty="0" smtClean="0">
              <a:latin typeface="Arial Narrow" panose="020B0606020202030204" pitchFamily="34" charset="0"/>
            </a:endParaRPr>
          </a:p>
          <a:p>
            <a:pPr marL="285750" indent="-285750" algn="just">
              <a:buFont typeface="Arial" panose="020B0604020202020204" pitchFamily="34" charset="0"/>
              <a:buChar char="•"/>
            </a:pPr>
            <a:r>
              <a:rPr lang="fr-FR" sz="2000" dirty="0" smtClean="0">
                <a:latin typeface="Arial Narrow" panose="020B0606020202030204" pitchFamily="34" charset="0"/>
              </a:rPr>
              <a:t>Le manque de moyen généralisé chez les ménages retournés et PDI rend la construction ou la réhabilitation des abris très difficile. </a:t>
            </a:r>
            <a:endParaRPr lang="fr-FR" sz="2000" dirty="0">
              <a:latin typeface="Arial Narrow" panose="020B0606020202030204" pitchFamily="34" charset="0"/>
            </a:endParaRPr>
          </a:p>
        </p:txBody>
      </p:sp>
    </p:spTree>
    <p:extLst>
      <p:ext uri="{BB962C8B-B14F-4D97-AF65-F5344CB8AC3E}">
        <p14:creationId xmlns:p14="http://schemas.microsoft.com/office/powerpoint/2010/main" val="6904704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en-US" sz="4400" noProof="0" dirty="0" smtClean="0"/>
              <a:t>Conclusions</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90" y="6292922"/>
            <a:ext cx="1807060" cy="531060"/>
          </a:xfrm>
          <a:prstGeom prst="rect">
            <a:avLst/>
          </a:prstGeom>
        </p:spPr>
      </p:pic>
      <p:sp>
        <p:nvSpPr>
          <p:cNvPr id="3" name="TextBox 2"/>
          <p:cNvSpPr txBox="1"/>
          <p:nvPr/>
        </p:nvSpPr>
        <p:spPr>
          <a:xfrm>
            <a:off x="209550" y="1409700"/>
            <a:ext cx="8801100" cy="4401205"/>
          </a:xfrm>
          <a:prstGeom prst="rect">
            <a:avLst/>
          </a:prstGeom>
          <a:noFill/>
        </p:spPr>
        <p:txBody>
          <a:bodyPr wrap="square" rtlCol="0">
            <a:spAutoFit/>
          </a:bodyPr>
          <a:lstStyle/>
          <a:p>
            <a:pPr marL="285750" indent="-285750" algn="just">
              <a:buFont typeface="Arial" panose="020B0604020202020204" pitchFamily="34" charset="0"/>
              <a:buChar char="•"/>
            </a:pPr>
            <a:r>
              <a:rPr lang="fr-FR" sz="2000" dirty="0" smtClean="0">
                <a:latin typeface="Arial Narrow" panose="020B0606020202030204" pitchFamily="34" charset="0"/>
              </a:rPr>
              <a:t>Au NK, la majorité des IC ont rapporté que la résidence principale des PDI tous types de localités confondus est le partage d’une maison sans frais. En Ituri, le type d’habitation principale est plus varié pour les PDI en fonction du type de localité. Notamment dans les cités, les PDI semblent avoir la possibilité de se construire des abris de fortune dans des sites intégrés ou des parcelles (gratuitement ou contre services rendus). Egalement, en Ituri, une certaine proportion d’IC a indiqué que les PDI partageaient des maisons contre loyer ou services rendus aux propriétaires. </a:t>
            </a:r>
          </a:p>
          <a:p>
            <a:pPr algn="just"/>
            <a:endParaRPr lang="fr-FR" sz="2000" dirty="0" smtClean="0">
              <a:latin typeface="Arial Narrow" panose="020B0606020202030204" pitchFamily="34" charset="0"/>
            </a:endParaRPr>
          </a:p>
          <a:p>
            <a:pPr marL="285750" indent="-285750" algn="just">
              <a:buFont typeface="Arial" panose="020B0604020202020204" pitchFamily="34" charset="0"/>
              <a:buChar char="•"/>
            </a:pPr>
            <a:r>
              <a:rPr lang="fr-FR" sz="2000" dirty="0" smtClean="0">
                <a:latin typeface="Arial Narrow" panose="020B0606020202030204" pitchFamily="34" charset="0"/>
              </a:rPr>
              <a:t>En termes d’EHA, l’évaluation révèle une situation inquiétante en termes d’accessibilité à des sources d’eau en quantité suffisante et de bonne qualité qui suggère </a:t>
            </a:r>
            <a:r>
              <a:rPr lang="fr-FR" sz="2000" dirty="0">
                <a:latin typeface="Arial Narrow" panose="020B0606020202030204" pitchFamily="34" charset="0"/>
              </a:rPr>
              <a:t>une plus grande exposition des populations à des maladies </a:t>
            </a:r>
            <a:r>
              <a:rPr lang="fr-FR" sz="2000" dirty="0" smtClean="0">
                <a:latin typeface="Arial Narrow" panose="020B0606020202030204" pitchFamily="34" charset="0"/>
              </a:rPr>
              <a:t>hydriques (et cause de malnutrition chez les enfants). De même, les résultats témoignent d’un faible accès à la </a:t>
            </a:r>
            <a:r>
              <a:rPr lang="fr-FR" sz="2000" dirty="0" err="1" smtClean="0">
                <a:latin typeface="Arial Narrow" panose="020B0606020202030204" pitchFamily="34" charset="0"/>
              </a:rPr>
              <a:t>sanitation</a:t>
            </a:r>
            <a:r>
              <a:rPr lang="fr-FR" sz="2000" dirty="0" smtClean="0">
                <a:latin typeface="Arial Narrow" panose="020B0606020202030204" pitchFamily="34" charset="0"/>
              </a:rPr>
              <a:t> d’une grande partie des populations dans les localités couvertes exposant certaines couches de population à des risques sécuritaires. </a:t>
            </a:r>
            <a:endParaRPr lang="fr-FR" sz="2000" dirty="0">
              <a:latin typeface="Arial Narrow" panose="020B0606020202030204" pitchFamily="34" charset="0"/>
            </a:endParaRPr>
          </a:p>
        </p:txBody>
      </p:sp>
    </p:spTree>
    <p:extLst>
      <p:ext uri="{BB962C8B-B14F-4D97-AF65-F5344CB8AC3E}">
        <p14:creationId xmlns:p14="http://schemas.microsoft.com/office/powerpoint/2010/main" val="34169551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pPr algn="just">
              <a:lnSpc>
                <a:spcPct val="100000"/>
              </a:lnSpc>
            </a:pPr>
            <a:r>
              <a:rPr lang="en-US" sz="4400" dirty="0" err="1"/>
              <a:t>Leçons</a:t>
            </a:r>
            <a:r>
              <a:rPr lang="en-US" sz="4400" dirty="0"/>
              <a:t> apprises </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688" y="6290923"/>
            <a:ext cx="1807060" cy="531060"/>
          </a:xfrm>
          <a:prstGeom prst="rect">
            <a:avLst/>
          </a:prstGeom>
        </p:spPr>
      </p:pic>
      <p:sp>
        <p:nvSpPr>
          <p:cNvPr id="5" name="Rectangle 4"/>
          <p:cNvSpPr/>
          <p:nvPr/>
        </p:nvSpPr>
        <p:spPr>
          <a:xfrm>
            <a:off x="52801" y="1274165"/>
            <a:ext cx="8957849" cy="5016758"/>
          </a:xfrm>
          <a:prstGeom prst="rect">
            <a:avLst/>
          </a:prstGeom>
        </p:spPr>
        <p:txBody>
          <a:bodyPr wrap="square">
            <a:spAutoFit/>
          </a:bodyPr>
          <a:lstStyle/>
          <a:p>
            <a:pPr marL="285750" indent="-285750">
              <a:buFont typeface="Arial" panose="020B0604020202020204" pitchFamily="34" charset="0"/>
              <a:buChar char="•"/>
            </a:pPr>
            <a:r>
              <a:rPr lang="en-US" sz="1600" b="1" u="sng" dirty="0" smtClean="0">
                <a:solidFill>
                  <a:srgbClr val="5A5959"/>
                </a:solidFill>
                <a:latin typeface="Arial Narrow" panose="020B0606020202030204" pitchFamily="34" charset="0"/>
              </a:rPr>
              <a:t>Au </a:t>
            </a:r>
            <a:r>
              <a:rPr lang="en-US" sz="1600" b="1" u="sng" dirty="0" err="1" smtClean="0">
                <a:solidFill>
                  <a:srgbClr val="5A5959"/>
                </a:solidFill>
                <a:latin typeface="Arial Narrow" panose="020B0606020202030204" pitchFamily="34" charset="0"/>
              </a:rPr>
              <a:t>niveau</a:t>
            </a:r>
            <a:r>
              <a:rPr lang="en-US" sz="1600" b="1" u="sng" dirty="0" smtClean="0">
                <a:solidFill>
                  <a:srgbClr val="5A5959"/>
                </a:solidFill>
                <a:latin typeface="Arial Narrow" panose="020B0606020202030204" pitchFamily="34" charset="0"/>
              </a:rPr>
              <a:t> </a:t>
            </a:r>
            <a:r>
              <a:rPr lang="en-US" sz="1600" b="1" u="sng" dirty="0" err="1" smtClean="0">
                <a:solidFill>
                  <a:srgbClr val="5A5959"/>
                </a:solidFill>
                <a:latin typeface="Arial Narrow" panose="020B0606020202030204" pitchFamily="34" charset="0"/>
              </a:rPr>
              <a:t>logistique</a:t>
            </a:r>
            <a:endParaRPr lang="en-US" sz="1600" b="1" u="sng" dirty="0" smtClean="0">
              <a:solidFill>
                <a:srgbClr val="5A5959"/>
              </a:solidFill>
              <a:latin typeface="Arial Narrow" panose="020B0606020202030204" pitchFamily="34" charset="0"/>
            </a:endParaRPr>
          </a:p>
          <a:p>
            <a:pPr marL="285750" indent="-285750" algn="just">
              <a:buFontTx/>
              <a:buChar char="-"/>
            </a:pPr>
            <a:r>
              <a:rPr lang="en-US" sz="1600" dirty="0" err="1" smtClean="0">
                <a:solidFill>
                  <a:srgbClr val="5A5959"/>
                </a:solidFill>
                <a:latin typeface="Arial Narrow" panose="020B0606020202030204" pitchFamily="34" charset="0"/>
              </a:rPr>
              <a:t>Insuffisance</a:t>
            </a:r>
            <a:r>
              <a:rPr lang="en-US" sz="1600" dirty="0" smtClean="0">
                <a:solidFill>
                  <a:srgbClr val="5A5959"/>
                </a:solidFill>
                <a:latin typeface="Arial Narrow" panose="020B0606020202030204" pitchFamily="34" charset="0"/>
              </a:rPr>
              <a:t> de </a:t>
            </a:r>
            <a:r>
              <a:rPr lang="en-US" sz="1600" dirty="0" err="1" smtClean="0">
                <a:solidFill>
                  <a:srgbClr val="5A5959"/>
                </a:solidFill>
                <a:latin typeface="Arial Narrow" panose="020B0606020202030204" pitchFamily="34" charset="0"/>
              </a:rPr>
              <a:t>tablettes</a:t>
            </a:r>
            <a:r>
              <a:rPr lang="en-US" sz="1600" dirty="0" smtClean="0">
                <a:solidFill>
                  <a:srgbClr val="5A5959"/>
                </a:solidFill>
                <a:latin typeface="Arial Narrow" panose="020B0606020202030204" pitchFamily="34" charset="0"/>
              </a:rPr>
              <a:t>, qui a conduit à la configuration de smartphones </a:t>
            </a:r>
            <a:r>
              <a:rPr lang="en-US" sz="1600" dirty="0" err="1" smtClean="0">
                <a:solidFill>
                  <a:srgbClr val="5A5959"/>
                </a:solidFill>
                <a:latin typeface="Arial Narrow" panose="020B0606020202030204" pitchFamily="34" charset="0"/>
              </a:rPr>
              <a:t>personnels</a:t>
            </a:r>
            <a:r>
              <a:rPr lang="en-US" sz="1600" dirty="0" smtClean="0">
                <a:solidFill>
                  <a:srgbClr val="5A5959"/>
                </a:solidFill>
                <a:latin typeface="Arial Narrow" panose="020B0606020202030204" pitchFamily="34" charset="0"/>
              </a:rPr>
              <a:t> des </a:t>
            </a:r>
            <a:r>
              <a:rPr lang="en-US" sz="1600" dirty="0" err="1" smtClean="0">
                <a:solidFill>
                  <a:srgbClr val="5A5959"/>
                </a:solidFill>
                <a:latin typeface="Arial Narrow" panose="020B0606020202030204" pitchFamily="34" charset="0"/>
              </a:rPr>
              <a:t>énumérateurs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ou</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bien</a:t>
            </a:r>
            <a:r>
              <a:rPr lang="en-US" sz="1600" dirty="0" smtClean="0">
                <a:solidFill>
                  <a:srgbClr val="5A5959"/>
                </a:solidFill>
                <a:latin typeface="Arial Narrow" panose="020B0606020202030204" pitchFamily="34" charset="0"/>
              </a:rPr>
              <a:t> des </a:t>
            </a:r>
            <a:r>
              <a:rPr lang="en-US" sz="1600" dirty="0" err="1">
                <a:solidFill>
                  <a:srgbClr val="5A5959"/>
                </a:solidFill>
                <a:latin typeface="Arial Narrow" panose="020B0606020202030204" pitchFamily="34" charset="0"/>
              </a:rPr>
              <a:t>t</a:t>
            </a:r>
            <a:r>
              <a:rPr lang="en-US" sz="1600" dirty="0" err="1" smtClean="0">
                <a:solidFill>
                  <a:srgbClr val="5A5959"/>
                </a:solidFill>
                <a:latin typeface="Arial Narrow" panose="020B0606020202030204" pitchFamily="34" charset="0"/>
              </a:rPr>
              <a:t>ablettes</a:t>
            </a:r>
            <a:r>
              <a:rPr lang="en-US" sz="1600" dirty="0" smtClean="0">
                <a:solidFill>
                  <a:srgbClr val="5A5959"/>
                </a:solidFill>
                <a:latin typeface="Arial Narrow" panose="020B0606020202030204" pitchFamily="34" charset="0"/>
              </a:rPr>
              <a:t> ne </a:t>
            </a:r>
            <a:r>
              <a:rPr lang="en-US" sz="1600" dirty="0" err="1" smtClean="0">
                <a:solidFill>
                  <a:srgbClr val="5A5959"/>
                </a:solidFill>
                <a:latin typeface="Arial Narrow" panose="020B0606020202030204" pitchFamily="34" charset="0"/>
              </a:rPr>
              <a:t>fonctionnant</a:t>
            </a:r>
            <a:r>
              <a:rPr lang="en-US" sz="1600" dirty="0" smtClean="0">
                <a:solidFill>
                  <a:srgbClr val="5A5959"/>
                </a:solidFill>
                <a:latin typeface="Arial Narrow" panose="020B0606020202030204" pitchFamily="34" charset="0"/>
              </a:rPr>
              <a:t> pas </a:t>
            </a:r>
            <a:r>
              <a:rPr lang="en-US" sz="1600" dirty="0" err="1" smtClean="0">
                <a:solidFill>
                  <a:srgbClr val="5A5959"/>
                </a:solidFill>
                <a:latin typeface="Arial Narrow" panose="020B0606020202030204" pitchFamily="34" charset="0"/>
              </a:rPr>
              <a:t>ou</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ayant</a:t>
            </a:r>
            <a:r>
              <a:rPr lang="en-US" sz="1600" dirty="0" smtClean="0">
                <a:solidFill>
                  <a:srgbClr val="5A5959"/>
                </a:solidFill>
                <a:latin typeface="Arial Narrow" panose="020B0606020202030204" pitchFamily="34" charset="0"/>
              </a:rPr>
              <a:t> un </a:t>
            </a:r>
            <a:r>
              <a:rPr lang="en-US" sz="1600" dirty="0" err="1" smtClean="0">
                <a:solidFill>
                  <a:srgbClr val="5A5959"/>
                </a:solidFill>
                <a:latin typeface="Arial Narrow" panose="020B0606020202030204" pitchFamily="34" charset="0"/>
              </a:rPr>
              <a:t>problème</a:t>
            </a:r>
            <a:r>
              <a:rPr lang="en-US" sz="1600" dirty="0" smtClean="0">
                <a:solidFill>
                  <a:srgbClr val="5A5959"/>
                </a:solidFill>
                <a:latin typeface="Arial Narrow" panose="020B0606020202030204" pitchFamily="34" charset="0"/>
              </a:rPr>
              <a:t> de </a:t>
            </a:r>
            <a:r>
              <a:rPr lang="en-US" sz="1600" dirty="0" err="1" smtClean="0">
                <a:solidFill>
                  <a:srgbClr val="5A5959"/>
                </a:solidFill>
                <a:latin typeface="Arial Narrow" panose="020B0606020202030204" pitchFamily="34" charset="0"/>
              </a:rPr>
              <a:t>batterie</a:t>
            </a:r>
            <a:r>
              <a:rPr lang="en-US" sz="1600" dirty="0" smtClean="0">
                <a:solidFill>
                  <a:srgbClr val="5A5959"/>
                </a:solidFill>
                <a:latin typeface="Arial Narrow" panose="020B0606020202030204" pitchFamily="34" charset="0"/>
              </a:rPr>
              <a:t>;</a:t>
            </a:r>
          </a:p>
          <a:p>
            <a:pPr marL="285750" indent="-285750" algn="just">
              <a:buFontTx/>
              <a:buChar char="-"/>
            </a:pPr>
            <a:r>
              <a:rPr lang="en-US" sz="1600" dirty="0" err="1" smtClean="0">
                <a:solidFill>
                  <a:srgbClr val="5A5959"/>
                </a:solidFill>
                <a:latin typeface="Arial Narrow" panose="020B0606020202030204" pitchFamily="34" charset="0"/>
              </a:rPr>
              <a:t>Mauvaise</a:t>
            </a:r>
            <a:r>
              <a:rPr lang="en-US" sz="1600" dirty="0" smtClean="0">
                <a:solidFill>
                  <a:srgbClr val="5A5959"/>
                </a:solidFill>
                <a:latin typeface="Arial Narrow" panose="020B0606020202030204" pitchFamily="34" charset="0"/>
              </a:rPr>
              <a:t> configuration du questionnaire </a:t>
            </a:r>
            <a:r>
              <a:rPr lang="en-US" sz="1600" dirty="0" err="1" smtClean="0">
                <a:solidFill>
                  <a:srgbClr val="5A5959"/>
                </a:solidFill>
                <a:latin typeface="Arial Narrow" panose="020B0606020202030204" pitchFamily="34" charset="0"/>
              </a:rPr>
              <a:t>général</a:t>
            </a:r>
            <a:r>
              <a:rPr lang="en-US" sz="1600" dirty="0" smtClean="0">
                <a:solidFill>
                  <a:srgbClr val="5A5959"/>
                </a:solidFill>
                <a:latin typeface="Arial Narrow" panose="020B0606020202030204" pitchFamily="34" charset="0"/>
              </a:rPr>
              <a:t> AS (les </a:t>
            </a:r>
            <a:r>
              <a:rPr lang="en-US" sz="1600" dirty="0" err="1" smtClean="0">
                <a:solidFill>
                  <a:srgbClr val="5A5959"/>
                </a:solidFill>
                <a:latin typeface="Arial Narrow" panose="020B0606020202030204" pitchFamily="34" charset="0"/>
              </a:rPr>
              <a:t>choix</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administratifs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devaient</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etre</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rentrés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manuellement</a:t>
            </a:r>
            <a:r>
              <a:rPr lang="en-US" sz="1600" dirty="0" smtClean="0">
                <a:solidFill>
                  <a:srgbClr val="5A5959"/>
                </a:solidFill>
                <a:latin typeface="Arial Narrow" panose="020B0606020202030204" pitchFamily="34" charset="0"/>
              </a:rPr>
              <a:t>);</a:t>
            </a:r>
          </a:p>
          <a:p>
            <a:pPr marL="285750" indent="-285750" algn="just">
              <a:buFontTx/>
              <a:buChar char="-"/>
            </a:pPr>
            <a:r>
              <a:rPr lang="en-US" sz="1600" dirty="0" err="1" smtClean="0">
                <a:solidFill>
                  <a:srgbClr val="5A5959"/>
                </a:solidFill>
                <a:latin typeface="Arial Narrow" panose="020B0606020202030204" pitchFamily="34" charset="0"/>
              </a:rPr>
              <a:t>Difficultés</a:t>
            </a:r>
            <a:r>
              <a:rPr lang="en-US" sz="1600" dirty="0" smtClean="0">
                <a:solidFill>
                  <a:srgbClr val="5A5959"/>
                </a:solidFill>
                <a:latin typeface="Arial Narrow" panose="020B0606020202030204" pitchFamily="34" charset="0"/>
              </a:rPr>
              <a:t> avec la couverture </a:t>
            </a:r>
            <a:r>
              <a:rPr lang="en-US" sz="1600" dirty="0" err="1" smtClean="0">
                <a:solidFill>
                  <a:srgbClr val="5A5959"/>
                </a:solidFill>
                <a:latin typeface="Arial Narrow" panose="020B0606020202030204" pitchFamily="34" charset="0"/>
              </a:rPr>
              <a:t>réseau</a:t>
            </a:r>
            <a:r>
              <a:rPr lang="en-US" sz="1600" dirty="0" smtClean="0">
                <a:solidFill>
                  <a:srgbClr val="5A5959"/>
                </a:solidFill>
                <a:latin typeface="Arial Narrow" panose="020B0606020202030204" pitchFamily="34" charset="0"/>
              </a:rPr>
              <a:t> qui </a:t>
            </a:r>
            <a:r>
              <a:rPr lang="en-US" sz="1600" dirty="0" err="1" smtClean="0">
                <a:solidFill>
                  <a:srgbClr val="5A5959"/>
                </a:solidFill>
                <a:latin typeface="Arial Narrow" panose="020B0606020202030204" pitchFamily="34" charset="0"/>
              </a:rPr>
              <a:t>n’a</a:t>
            </a:r>
            <a:r>
              <a:rPr lang="en-US" sz="1600" dirty="0" smtClean="0">
                <a:solidFill>
                  <a:srgbClr val="5A5959"/>
                </a:solidFill>
                <a:latin typeface="Arial Narrow" panose="020B0606020202030204" pitchFamily="34" charset="0"/>
              </a:rPr>
              <a:t> pas </a:t>
            </a:r>
            <a:r>
              <a:rPr lang="en-US" sz="1600" dirty="0" err="1" smtClean="0">
                <a:solidFill>
                  <a:srgbClr val="5A5959"/>
                </a:solidFill>
                <a:latin typeface="Arial Narrow" panose="020B0606020202030204" pitchFamily="34" charset="0"/>
              </a:rPr>
              <a:t>facilité</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l’envoi</a:t>
            </a:r>
            <a:r>
              <a:rPr lang="en-US" sz="1600" dirty="0" smtClean="0">
                <a:solidFill>
                  <a:srgbClr val="5A5959"/>
                </a:solidFill>
                <a:latin typeface="Arial Narrow" panose="020B0606020202030204" pitchFamily="34" charset="0"/>
              </a:rPr>
              <a:t> des </a:t>
            </a:r>
            <a:r>
              <a:rPr lang="en-US" sz="1600" dirty="0" err="1" smtClean="0">
                <a:solidFill>
                  <a:srgbClr val="5A5959"/>
                </a:solidFill>
                <a:latin typeface="Arial Narrow" panose="020B0606020202030204" pitchFamily="34" charset="0"/>
              </a:rPr>
              <a:t>données</a:t>
            </a:r>
            <a:endParaRPr lang="en-US" sz="1600" dirty="0" smtClean="0">
              <a:solidFill>
                <a:srgbClr val="5A5959"/>
              </a:solidFill>
              <a:latin typeface="Arial Narrow" panose="020B0606020202030204" pitchFamily="34" charset="0"/>
            </a:endParaRPr>
          </a:p>
          <a:p>
            <a:endParaRPr lang="en-US" sz="1600" dirty="0">
              <a:solidFill>
                <a:srgbClr val="5A5959"/>
              </a:solidFill>
              <a:latin typeface="Arial Narrow" panose="020B0606020202030204" pitchFamily="34" charset="0"/>
            </a:endParaRPr>
          </a:p>
          <a:p>
            <a:pPr marL="285750" indent="-285750">
              <a:buFont typeface="Arial" panose="020B0604020202020204" pitchFamily="34" charset="0"/>
              <a:buChar char="•"/>
            </a:pPr>
            <a:r>
              <a:rPr lang="en-US" sz="1600" b="1" u="sng" dirty="0" smtClean="0">
                <a:solidFill>
                  <a:srgbClr val="5A5959"/>
                </a:solidFill>
                <a:latin typeface="Arial Narrow" panose="020B0606020202030204" pitchFamily="34" charset="0"/>
              </a:rPr>
              <a:t>Au </a:t>
            </a:r>
            <a:r>
              <a:rPr lang="en-US" sz="1600" b="1" u="sng" dirty="0" err="1" smtClean="0">
                <a:solidFill>
                  <a:srgbClr val="5A5959"/>
                </a:solidFill>
                <a:latin typeface="Arial Narrow" panose="020B0606020202030204" pitchFamily="34" charset="0"/>
              </a:rPr>
              <a:t>niveau</a:t>
            </a:r>
            <a:r>
              <a:rPr lang="en-US" sz="1600" b="1" u="sng" dirty="0" smtClean="0">
                <a:solidFill>
                  <a:srgbClr val="5A5959"/>
                </a:solidFill>
                <a:latin typeface="Arial Narrow" panose="020B0606020202030204" pitchFamily="34" charset="0"/>
              </a:rPr>
              <a:t> </a:t>
            </a:r>
            <a:r>
              <a:rPr lang="en-US" sz="1600" b="1" u="sng" dirty="0" err="1" smtClean="0">
                <a:solidFill>
                  <a:srgbClr val="5A5959"/>
                </a:solidFill>
                <a:latin typeface="Arial Narrow" panose="020B0606020202030204" pitchFamily="34" charset="0"/>
              </a:rPr>
              <a:t>opérationnel</a:t>
            </a:r>
            <a:endParaRPr lang="en-US" sz="1600" b="1" u="sng" dirty="0">
              <a:solidFill>
                <a:srgbClr val="5A5959"/>
              </a:solidFill>
              <a:latin typeface="Arial Narrow" panose="020B0606020202030204" pitchFamily="34" charset="0"/>
            </a:endParaRPr>
          </a:p>
          <a:p>
            <a:pPr marL="285750" indent="-285750" algn="just">
              <a:buFontTx/>
              <a:buChar char="-"/>
            </a:pPr>
            <a:r>
              <a:rPr lang="en-US" sz="1600" dirty="0" err="1" smtClean="0">
                <a:solidFill>
                  <a:srgbClr val="5A5959"/>
                </a:solidFill>
                <a:latin typeface="Arial Narrow" panose="020B0606020202030204" pitchFamily="34" charset="0"/>
              </a:rPr>
              <a:t>Accès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sécuritaire</a:t>
            </a:r>
            <a:r>
              <a:rPr lang="en-US" sz="1600" dirty="0" smtClean="0">
                <a:solidFill>
                  <a:srgbClr val="5A5959"/>
                </a:solidFill>
                <a:latin typeface="Arial Narrow" panose="020B0606020202030204" pitchFamily="34" charset="0"/>
              </a:rPr>
              <a:t>/physique plus </a:t>
            </a:r>
            <a:r>
              <a:rPr lang="en-US" sz="1600" dirty="0" err="1" smtClean="0">
                <a:solidFill>
                  <a:srgbClr val="5A5959"/>
                </a:solidFill>
                <a:latin typeface="Arial Narrow" panose="020B0606020202030204" pitchFamily="34" charset="0"/>
              </a:rPr>
              <a:t>compliqué</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dans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certaines</a:t>
            </a:r>
            <a:r>
              <a:rPr lang="en-US" sz="1600" dirty="0" smtClean="0">
                <a:solidFill>
                  <a:srgbClr val="5A5959"/>
                </a:solidFill>
                <a:latin typeface="Arial Narrow" panose="020B0606020202030204" pitchFamily="34" charset="0"/>
              </a:rPr>
              <a:t> zones </a:t>
            </a:r>
            <a:r>
              <a:rPr lang="en-US" sz="1600" dirty="0" err="1" smtClean="0">
                <a:solidFill>
                  <a:srgbClr val="5A5959"/>
                </a:solidFill>
                <a:latin typeface="Arial Narrow" panose="020B0606020202030204" pitchFamily="34" charset="0"/>
              </a:rPr>
              <a:t>ce</a:t>
            </a:r>
            <a:r>
              <a:rPr lang="en-US" sz="1600" dirty="0" smtClean="0">
                <a:solidFill>
                  <a:srgbClr val="5A5959"/>
                </a:solidFill>
                <a:latin typeface="Arial Narrow" panose="020B0606020202030204" pitchFamily="34" charset="0"/>
              </a:rPr>
              <a:t> qui a </a:t>
            </a:r>
            <a:r>
              <a:rPr lang="en-US" sz="1600" dirty="0" err="1" smtClean="0">
                <a:solidFill>
                  <a:srgbClr val="5A5959"/>
                </a:solidFill>
                <a:latin typeface="Arial Narrow" panose="020B0606020202030204" pitchFamily="34" charset="0"/>
              </a:rPr>
              <a:t>mené</a:t>
            </a:r>
            <a:r>
              <a:rPr lang="en-US" sz="1600" dirty="0" smtClean="0">
                <a:solidFill>
                  <a:srgbClr val="5A5959"/>
                </a:solidFill>
                <a:latin typeface="Arial Narrow" panose="020B0606020202030204" pitchFamily="34" charset="0"/>
              </a:rPr>
              <a:t> à des </a:t>
            </a:r>
            <a:r>
              <a:rPr lang="en-US" sz="1600" dirty="0" err="1" smtClean="0">
                <a:solidFill>
                  <a:srgbClr val="5A5959"/>
                </a:solidFill>
                <a:latin typeface="Arial Narrow" panose="020B0606020202030204" pitchFamily="34" charset="0"/>
              </a:rPr>
              <a:t>frais</a:t>
            </a:r>
            <a:r>
              <a:rPr lang="en-US" sz="1600" dirty="0" smtClean="0">
                <a:solidFill>
                  <a:srgbClr val="5A5959"/>
                </a:solidFill>
                <a:latin typeface="Arial Narrow" panose="020B0606020202030204" pitchFamily="34" charset="0"/>
              </a:rPr>
              <a:t> plus </a:t>
            </a:r>
            <a:r>
              <a:rPr lang="en-US" sz="1600" dirty="0" err="1" smtClean="0">
                <a:solidFill>
                  <a:srgbClr val="5A5959"/>
                </a:solidFill>
                <a:latin typeface="Arial Narrow" panose="020B0606020202030204" pitchFamily="34" charset="0"/>
              </a:rPr>
              <a:t>importants</a:t>
            </a:r>
            <a:r>
              <a:rPr lang="en-US" sz="1600" dirty="0" smtClean="0">
                <a:solidFill>
                  <a:srgbClr val="5A5959"/>
                </a:solidFill>
                <a:latin typeface="Arial Narrow" panose="020B0606020202030204" pitchFamily="34" charset="0"/>
              </a:rPr>
              <a:t> (impression de questionnaires </a:t>
            </a:r>
            <a:r>
              <a:rPr lang="en-US" sz="1600" dirty="0" err="1" smtClean="0">
                <a:solidFill>
                  <a:srgbClr val="5A5959"/>
                </a:solidFill>
                <a:latin typeface="Arial Narrow" panose="020B0606020202030204" pitchFamily="34" charset="0"/>
              </a:rPr>
              <a:t>papiers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dépenses</a:t>
            </a:r>
            <a:r>
              <a:rPr lang="en-US" sz="1600" dirty="0" smtClean="0">
                <a:solidFill>
                  <a:srgbClr val="5A5959"/>
                </a:solidFill>
                <a:latin typeface="Arial Narrow" panose="020B0606020202030204" pitchFamily="34" charset="0"/>
              </a:rPr>
              <a:t> pour les barrages </a:t>
            </a:r>
            <a:r>
              <a:rPr lang="en-US" sz="1600" dirty="0" err="1" smtClean="0">
                <a:solidFill>
                  <a:srgbClr val="5A5959"/>
                </a:solidFill>
                <a:latin typeface="Arial Narrow" panose="020B0606020202030204" pitchFamily="34" charset="0"/>
              </a:rPr>
              <a:t>militaires</a:t>
            </a:r>
            <a:r>
              <a:rPr lang="en-US" sz="1600" dirty="0" smtClean="0">
                <a:solidFill>
                  <a:srgbClr val="5A5959"/>
                </a:solidFill>
                <a:latin typeface="Arial Narrow" panose="020B0606020202030204" pitchFamily="34" charset="0"/>
              </a:rPr>
              <a:t>, carburant/location </a:t>
            </a:r>
            <a:r>
              <a:rPr lang="en-US" sz="1600" dirty="0" err="1" smtClean="0">
                <a:solidFill>
                  <a:srgbClr val="5A5959"/>
                </a:solidFill>
                <a:latin typeface="Arial Narrow" panose="020B0606020202030204" pitchFamily="34" charset="0"/>
              </a:rPr>
              <a:t>motos</a:t>
            </a:r>
            <a:r>
              <a:rPr lang="en-US" sz="1600" dirty="0" smtClean="0">
                <a:solidFill>
                  <a:srgbClr val="5A5959"/>
                </a:solidFill>
                <a:latin typeface="Arial Narrow" panose="020B0606020202030204" pitchFamily="34" charset="0"/>
              </a:rPr>
              <a:t>).</a:t>
            </a:r>
          </a:p>
          <a:p>
            <a:pPr marL="285750" indent="-285750" algn="just">
              <a:buFontTx/>
              <a:buChar char="-"/>
            </a:pPr>
            <a:r>
              <a:rPr lang="en-US" sz="1600" dirty="0" smtClean="0">
                <a:solidFill>
                  <a:srgbClr val="5A5959"/>
                </a:solidFill>
                <a:latin typeface="Arial Narrow" panose="020B0606020202030204" pitchFamily="34" charset="0"/>
              </a:rPr>
              <a:t>Bonne coordination entre </a:t>
            </a:r>
            <a:r>
              <a:rPr lang="en-US" sz="1600" dirty="0" err="1" smtClean="0">
                <a:solidFill>
                  <a:srgbClr val="5A5959"/>
                </a:solidFill>
                <a:latin typeface="Arial Narrow" panose="020B0606020202030204" pitchFamily="34" charset="0"/>
              </a:rPr>
              <a:t>certains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partenaires</a:t>
            </a:r>
            <a:r>
              <a:rPr lang="en-US" sz="1600" dirty="0" smtClean="0">
                <a:solidFill>
                  <a:srgbClr val="5A5959"/>
                </a:solidFill>
                <a:latin typeface="Arial Narrow" panose="020B0606020202030204" pitchFamily="34" charset="0"/>
              </a:rPr>
              <a:t> pour </a:t>
            </a:r>
            <a:r>
              <a:rPr lang="en-US" sz="1600" dirty="0" err="1" smtClean="0">
                <a:solidFill>
                  <a:srgbClr val="5A5959"/>
                </a:solidFill>
                <a:latin typeface="Arial Narrow" panose="020B0606020202030204" pitchFamily="34" charset="0"/>
              </a:rPr>
              <a:t>surmonter</a:t>
            </a:r>
            <a:r>
              <a:rPr lang="en-US" sz="1600" dirty="0" smtClean="0">
                <a:solidFill>
                  <a:srgbClr val="5A5959"/>
                </a:solidFill>
                <a:latin typeface="Arial Narrow" panose="020B0606020202030204" pitchFamily="34" charset="0"/>
              </a:rPr>
              <a:t> les </a:t>
            </a:r>
            <a:r>
              <a:rPr lang="en-US" sz="1600" dirty="0" err="1" smtClean="0">
                <a:solidFill>
                  <a:srgbClr val="5A5959"/>
                </a:solidFill>
                <a:latin typeface="Arial Narrow" panose="020B0606020202030204" pitchFamily="34" charset="0"/>
              </a:rPr>
              <a:t>manques</a:t>
            </a:r>
            <a:r>
              <a:rPr lang="en-US" sz="1600" dirty="0" smtClean="0">
                <a:solidFill>
                  <a:srgbClr val="5A5959"/>
                </a:solidFill>
                <a:latin typeface="Arial Narrow" panose="020B0606020202030204" pitchFamily="34" charset="0"/>
              </a:rPr>
              <a:t> de </a:t>
            </a:r>
            <a:r>
              <a:rPr lang="en-US" sz="1600" dirty="0" err="1" smtClean="0">
                <a:solidFill>
                  <a:srgbClr val="5A5959"/>
                </a:solidFill>
                <a:latin typeface="Arial Narrow" panose="020B0606020202030204" pitchFamily="34" charset="0"/>
              </a:rPr>
              <a:t>ressources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logistiques</a:t>
            </a:r>
            <a:r>
              <a:rPr lang="en-US" sz="1600" dirty="0" smtClean="0">
                <a:solidFill>
                  <a:srgbClr val="5A5959"/>
                </a:solidFill>
                <a:latin typeface="Arial Narrow" panose="020B0606020202030204" pitchFamily="34" charset="0"/>
              </a:rPr>
              <a:t>/</a:t>
            </a:r>
            <a:r>
              <a:rPr lang="en-US" sz="1600" dirty="0" err="1" smtClean="0">
                <a:solidFill>
                  <a:srgbClr val="5A5959"/>
                </a:solidFill>
                <a:latin typeface="Arial Narrow" panose="020B0606020202030204" pitchFamily="34" charset="0"/>
              </a:rPr>
              <a:t>humaines</a:t>
            </a:r>
            <a:r>
              <a:rPr lang="en-US" sz="1600" dirty="0" smtClean="0">
                <a:solidFill>
                  <a:srgbClr val="5A5959"/>
                </a:solidFill>
                <a:latin typeface="Arial Narrow" panose="020B0606020202030204" pitchFamily="34" charset="0"/>
              </a:rPr>
              <a:t>.</a:t>
            </a:r>
          </a:p>
          <a:p>
            <a:pPr marL="285750" indent="-285750" algn="just">
              <a:buFontTx/>
              <a:buChar char="-"/>
            </a:pPr>
            <a:r>
              <a:rPr lang="en-US" sz="1600" dirty="0" smtClean="0">
                <a:solidFill>
                  <a:srgbClr val="5A5959"/>
                </a:solidFill>
                <a:latin typeface="Arial Narrow" panose="020B0606020202030204" pitchFamily="34" charset="0"/>
              </a:rPr>
              <a:t>Bon </a:t>
            </a:r>
            <a:r>
              <a:rPr lang="en-US" sz="1600" dirty="0" err="1" smtClean="0">
                <a:solidFill>
                  <a:srgbClr val="5A5959"/>
                </a:solidFill>
                <a:latin typeface="Arial Narrow" panose="020B0606020202030204" pitchFamily="34" charset="0"/>
              </a:rPr>
              <a:t>mécanisme</a:t>
            </a:r>
            <a:r>
              <a:rPr lang="en-US" sz="1600" dirty="0" smtClean="0">
                <a:solidFill>
                  <a:srgbClr val="5A5959"/>
                </a:solidFill>
                <a:latin typeface="Arial Narrow" panose="020B0606020202030204" pitchFamily="34" charset="0"/>
              </a:rPr>
              <a:t> de </a:t>
            </a:r>
            <a:r>
              <a:rPr lang="en-US" sz="1600" dirty="0" err="1" smtClean="0">
                <a:solidFill>
                  <a:srgbClr val="5A5959"/>
                </a:solidFill>
                <a:latin typeface="Arial Narrow" panose="020B0606020202030204" pitchFamily="34" charset="0"/>
              </a:rPr>
              <a:t>suivi</a:t>
            </a:r>
            <a:r>
              <a:rPr lang="en-US" sz="1600" dirty="0" smtClean="0">
                <a:solidFill>
                  <a:srgbClr val="5A5959"/>
                </a:solidFill>
                <a:latin typeface="Arial Narrow" panose="020B0606020202030204" pitchFamily="34" charset="0"/>
              </a:rPr>
              <a:t> entre les </a:t>
            </a:r>
            <a:r>
              <a:rPr lang="en-US" sz="1600" dirty="0" err="1" smtClean="0">
                <a:solidFill>
                  <a:srgbClr val="5A5959"/>
                </a:solidFill>
                <a:latin typeface="Arial Narrow" panose="020B0606020202030204" pitchFamily="34" charset="0"/>
              </a:rPr>
              <a:t>partenaires</a:t>
            </a:r>
            <a:r>
              <a:rPr lang="en-US" sz="1600" dirty="0" smtClean="0">
                <a:solidFill>
                  <a:srgbClr val="5A5959"/>
                </a:solidFill>
                <a:latin typeface="Arial Narrow" panose="020B0606020202030204" pitchFamily="34" charset="0"/>
              </a:rPr>
              <a:t> et REACH </a:t>
            </a:r>
            <a:r>
              <a:rPr lang="en-US" sz="1600" dirty="0" err="1" smtClean="0">
                <a:solidFill>
                  <a:srgbClr val="5A5959"/>
                </a:solidFill>
                <a:latin typeface="Arial Narrow" panose="020B0606020202030204" pitchFamily="34" charset="0"/>
              </a:rPr>
              <a:t>lors</a:t>
            </a:r>
            <a:r>
              <a:rPr lang="en-US" sz="1600" dirty="0" smtClean="0">
                <a:solidFill>
                  <a:srgbClr val="5A5959"/>
                </a:solidFill>
                <a:latin typeface="Arial Narrow" panose="020B0606020202030204" pitchFamily="34" charset="0"/>
              </a:rPr>
              <a:t> de la </a:t>
            </a:r>
            <a:r>
              <a:rPr lang="en-US" sz="1600" dirty="0" err="1" smtClean="0">
                <a:solidFill>
                  <a:srgbClr val="5A5959"/>
                </a:solidFill>
                <a:latin typeface="Arial Narrow" panose="020B0606020202030204" pitchFamily="34" charset="0"/>
              </a:rPr>
              <a:t>collecte</a:t>
            </a:r>
            <a:r>
              <a:rPr lang="en-US" sz="1600" dirty="0" smtClean="0">
                <a:solidFill>
                  <a:srgbClr val="5A5959"/>
                </a:solidFill>
                <a:latin typeface="Arial Narrow" panose="020B0606020202030204" pitchFamily="34" charset="0"/>
              </a:rPr>
              <a:t> de </a:t>
            </a:r>
            <a:r>
              <a:rPr lang="en-US" sz="1600" dirty="0" err="1" smtClean="0">
                <a:solidFill>
                  <a:srgbClr val="5A5959"/>
                </a:solidFill>
                <a:latin typeface="Arial Narrow" panose="020B0606020202030204" pitchFamily="34" charset="0"/>
              </a:rPr>
              <a:t>données</a:t>
            </a:r>
            <a:r>
              <a:rPr lang="en-US" sz="1600" dirty="0" smtClean="0">
                <a:solidFill>
                  <a:srgbClr val="5A5959"/>
                </a:solidFill>
                <a:latin typeface="Arial Narrow" panose="020B0606020202030204" pitchFamily="34" charset="0"/>
              </a:rPr>
              <a:t>.</a:t>
            </a:r>
          </a:p>
          <a:p>
            <a:endParaRPr lang="en-US" sz="1600" dirty="0">
              <a:solidFill>
                <a:srgbClr val="5A5959"/>
              </a:solidFill>
              <a:latin typeface="Arial Narrow" panose="020B0606020202030204" pitchFamily="34" charset="0"/>
            </a:endParaRPr>
          </a:p>
          <a:p>
            <a:pPr marL="285750" indent="-285750">
              <a:buFont typeface="Arial" panose="020B0604020202020204" pitchFamily="34" charset="0"/>
              <a:buChar char="•"/>
            </a:pPr>
            <a:r>
              <a:rPr lang="en-US" sz="1600" b="1" u="sng" dirty="0" err="1" smtClean="0">
                <a:solidFill>
                  <a:srgbClr val="5A5959"/>
                </a:solidFill>
                <a:latin typeface="Arial Narrow" panose="020B0606020202030204" pitchFamily="34" charset="0"/>
              </a:rPr>
              <a:t>Problèmes</a:t>
            </a:r>
            <a:r>
              <a:rPr lang="en-US" sz="1600" b="1" u="sng" dirty="0" smtClean="0">
                <a:solidFill>
                  <a:srgbClr val="5A5959"/>
                </a:solidFill>
                <a:latin typeface="Arial Narrow" panose="020B0606020202030204" pitchFamily="34" charset="0"/>
              </a:rPr>
              <a:t> financiers</a:t>
            </a:r>
          </a:p>
          <a:p>
            <a:pPr algn="just"/>
            <a:r>
              <a:rPr lang="en-US" sz="1600" dirty="0" smtClean="0">
                <a:solidFill>
                  <a:srgbClr val="5A5959"/>
                </a:solidFill>
                <a:latin typeface="Arial Narrow" panose="020B0606020202030204" pitchFamily="34" charset="0"/>
              </a:rPr>
              <a:t>Les </a:t>
            </a:r>
            <a:r>
              <a:rPr lang="en-US" sz="1600" dirty="0" err="1" smtClean="0">
                <a:solidFill>
                  <a:srgbClr val="5A5959"/>
                </a:solidFill>
                <a:latin typeface="Arial Narrow" panose="020B0606020202030204" pitchFamily="34" charset="0"/>
              </a:rPr>
              <a:t>partenaires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ont</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consenti</a:t>
            </a:r>
            <a:r>
              <a:rPr lang="en-US" sz="1600" dirty="0" smtClean="0">
                <a:solidFill>
                  <a:srgbClr val="5A5959"/>
                </a:solidFill>
                <a:latin typeface="Arial Narrow" panose="020B0606020202030204" pitchFamily="34" charset="0"/>
              </a:rPr>
              <a:t> à engager des </a:t>
            </a:r>
            <a:r>
              <a:rPr lang="en-US" sz="1600" dirty="0" err="1" smtClean="0">
                <a:solidFill>
                  <a:srgbClr val="5A5959"/>
                </a:solidFill>
                <a:latin typeface="Arial Narrow" panose="020B0606020202030204" pitchFamily="34" charset="0"/>
              </a:rPr>
              <a:t>dépenses</a:t>
            </a:r>
            <a:r>
              <a:rPr lang="en-US" sz="1600" dirty="0" smtClean="0">
                <a:solidFill>
                  <a:srgbClr val="5A5959"/>
                </a:solidFill>
                <a:latin typeface="Arial Narrow" panose="020B0606020202030204" pitchFamily="34" charset="0"/>
              </a:rPr>
              <a:t> pour </a:t>
            </a:r>
            <a:r>
              <a:rPr lang="en-US" sz="1600" dirty="0" err="1" smtClean="0">
                <a:solidFill>
                  <a:srgbClr val="5A5959"/>
                </a:solidFill>
                <a:latin typeface="Arial Narrow" panose="020B0606020202030204" pitchFamily="34" charset="0"/>
              </a:rPr>
              <a:t>déployer</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leurs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énumérateurs</a:t>
            </a:r>
            <a:r>
              <a:rPr lang="en-US" sz="1600" dirty="0" smtClean="0">
                <a:solidFill>
                  <a:srgbClr val="5A5959"/>
                </a:solidFill>
                <a:latin typeface="Arial Narrow" panose="020B0606020202030204" pitchFamily="34" charset="0"/>
              </a:rPr>
              <a:t> pour </a:t>
            </a:r>
            <a:r>
              <a:rPr lang="en-US" sz="1600" dirty="0" err="1" smtClean="0">
                <a:solidFill>
                  <a:srgbClr val="5A5959"/>
                </a:solidFill>
                <a:latin typeface="Arial Narrow" panose="020B0606020202030204" pitchFamily="34" charset="0"/>
              </a:rPr>
              <a:t>plusieurs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jours</a:t>
            </a:r>
            <a:r>
              <a:rPr lang="en-US" sz="1600" dirty="0" smtClean="0">
                <a:solidFill>
                  <a:srgbClr val="5A5959"/>
                </a:solidFill>
                <a:latin typeface="Arial Narrow" panose="020B0606020202030204" pitchFamily="34" charset="0"/>
              </a:rPr>
              <a:t> de mission, des </a:t>
            </a:r>
            <a:r>
              <a:rPr lang="en-US" sz="1600" dirty="0" err="1" smtClean="0">
                <a:solidFill>
                  <a:srgbClr val="5A5959"/>
                </a:solidFill>
                <a:latin typeface="Arial Narrow" panose="020B0606020202030204" pitchFamily="34" charset="0"/>
              </a:rPr>
              <a:t>fois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dans</a:t>
            </a:r>
            <a:r>
              <a:rPr lang="en-US" sz="1600" dirty="0" smtClean="0">
                <a:solidFill>
                  <a:srgbClr val="5A5959"/>
                </a:solidFill>
                <a:latin typeface="Arial Narrow" panose="020B0606020202030204" pitchFamily="34" charset="0"/>
              </a:rPr>
              <a:t> des conditions </a:t>
            </a:r>
            <a:r>
              <a:rPr lang="en-US" sz="1600" dirty="0" err="1" smtClean="0">
                <a:solidFill>
                  <a:srgbClr val="5A5959"/>
                </a:solidFill>
                <a:latin typeface="Arial Narrow" panose="020B0606020202030204" pitchFamily="34" charset="0"/>
              </a:rPr>
              <a:t>ou</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l’insécurité</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contraignait</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leur</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capacité</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d’intervention</a:t>
            </a:r>
            <a:r>
              <a:rPr lang="en-US" sz="1600" dirty="0" smtClean="0">
                <a:solidFill>
                  <a:srgbClr val="5A5959"/>
                </a:solidFill>
                <a:latin typeface="Arial Narrow" panose="020B0606020202030204" pitchFamily="34" charset="0"/>
              </a:rPr>
              <a:t>. Au vu des </a:t>
            </a:r>
            <a:r>
              <a:rPr lang="en-US" sz="1600" dirty="0" err="1" smtClean="0">
                <a:solidFill>
                  <a:srgbClr val="5A5959"/>
                </a:solidFill>
                <a:latin typeface="Arial Narrow" panose="020B0606020202030204" pitchFamily="34" charset="0"/>
              </a:rPr>
              <a:t>dépenses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encourues</a:t>
            </a:r>
            <a:r>
              <a:rPr lang="en-US" sz="1600" dirty="0" smtClean="0">
                <a:solidFill>
                  <a:srgbClr val="5A5959"/>
                </a:solidFill>
                <a:latin typeface="Arial Narrow" panose="020B0606020202030204" pitchFamily="34" charset="0"/>
              </a:rPr>
              <a:t> pour les </a:t>
            </a:r>
            <a:r>
              <a:rPr lang="en-US" sz="1600" dirty="0" err="1" smtClean="0">
                <a:solidFill>
                  <a:srgbClr val="5A5959"/>
                </a:solidFill>
                <a:latin typeface="Arial Narrow" panose="020B0606020202030204" pitchFamily="34" charset="0"/>
              </a:rPr>
              <a:t>besoins</a:t>
            </a:r>
            <a:r>
              <a:rPr lang="en-US" sz="1600" dirty="0" smtClean="0">
                <a:solidFill>
                  <a:srgbClr val="5A5959"/>
                </a:solidFill>
                <a:latin typeface="Arial Narrow" panose="020B0606020202030204" pitchFamily="34" charset="0"/>
              </a:rPr>
              <a:t> de </a:t>
            </a:r>
            <a:r>
              <a:rPr lang="en-US" sz="1600" dirty="0" err="1" smtClean="0">
                <a:solidFill>
                  <a:srgbClr val="5A5959"/>
                </a:solidFill>
                <a:latin typeface="Arial Narrow" panose="020B0606020202030204" pitchFamily="34" charset="0"/>
              </a:rPr>
              <a:t>l’évaluation</a:t>
            </a:r>
            <a:r>
              <a:rPr lang="en-US" sz="1600" dirty="0" smtClean="0">
                <a:solidFill>
                  <a:srgbClr val="5A5959"/>
                </a:solidFill>
                <a:latin typeface="Arial Narrow" panose="020B0606020202030204" pitchFamily="34" charset="0"/>
              </a:rPr>
              <a:t> et les </a:t>
            </a:r>
            <a:r>
              <a:rPr lang="en-US" sz="1600" dirty="0" err="1" smtClean="0">
                <a:solidFill>
                  <a:srgbClr val="5A5959"/>
                </a:solidFill>
                <a:latin typeface="Arial Narrow" panose="020B0606020202030204" pitchFamily="34" charset="0"/>
              </a:rPr>
              <a:t>attentes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en</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termes</a:t>
            </a:r>
            <a:r>
              <a:rPr lang="en-US" sz="1600" dirty="0" smtClean="0">
                <a:solidFill>
                  <a:srgbClr val="5A5959"/>
                </a:solidFill>
                <a:latin typeface="Arial Narrow" panose="020B0606020202030204" pitchFamily="34" charset="0"/>
              </a:rPr>
              <a:t> de contribution </a:t>
            </a:r>
            <a:r>
              <a:rPr lang="en-US" sz="1600" dirty="0" err="1" smtClean="0">
                <a:solidFill>
                  <a:srgbClr val="5A5959"/>
                </a:solidFill>
                <a:latin typeface="Arial Narrow" panose="020B0606020202030204" pitchFamily="34" charset="0"/>
              </a:rPr>
              <a:t>financière</a:t>
            </a:r>
            <a:r>
              <a:rPr lang="en-US" sz="1600" dirty="0" smtClean="0">
                <a:solidFill>
                  <a:srgbClr val="5A5959"/>
                </a:solidFill>
                <a:latin typeface="Arial Narrow" panose="020B0606020202030204" pitchFamily="34" charset="0"/>
              </a:rPr>
              <a:t>, les </a:t>
            </a:r>
            <a:r>
              <a:rPr lang="en-US" sz="1600" dirty="0" err="1" smtClean="0">
                <a:solidFill>
                  <a:srgbClr val="5A5959"/>
                </a:solidFill>
                <a:latin typeface="Arial Narrow" panose="020B0606020202030204" pitchFamily="34" charset="0"/>
              </a:rPr>
              <a:t>partenaires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ont</a:t>
            </a:r>
            <a:r>
              <a:rPr lang="en-US" sz="1600" dirty="0" smtClean="0">
                <a:solidFill>
                  <a:srgbClr val="5A5959"/>
                </a:solidFill>
                <a:latin typeface="Arial Narrow" panose="020B0606020202030204" pitchFamily="34" charset="0"/>
              </a:rPr>
              <a:t> fait part  de </a:t>
            </a:r>
            <a:r>
              <a:rPr lang="en-US" sz="1600" dirty="0" err="1" smtClean="0">
                <a:solidFill>
                  <a:srgbClr val="5A5959"/>
                </a:solidFill>
                <a:latin typeface="Arial Narrow" panose="020B0606020202030204" pitchFamily="34" charset="0"/>
              </a:rPr>
              <a:t>leurs</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incompréhensions</a:t>
            </a:r>
            <a:r>
              <a:rPr lang="en-US" sz="1600" dirty="0" smtClean="0">
                <a:solidFill>
                  <a:srgbClr val="5A5959"/>
                </a:solidFill>
                <a:latin typeface="Arial Narrow" panose="020B0606020202030204" pitchFamily="34" charset="0"/>
              </a:rPr>
              <a:t>/frustrations. Le </a:t>
            </a:r>
            <a:r>
              <a:rPr lang="en-US" sz="1600" dirty="0" err="1" smtClean="0">
                <a:solidFill>
                  <a:srgbClr val="5A5959"/>
                </a:solidFill>
                <a:latin typeface="Arial Narrow" panose="020B0606020202030204" pitchFamily="34" charset="0"/>
              </a:rPr>
              <a:t>financement</a:t>
            </a:r>
            <a:r>
              <a:rPr lang="en-US" sz="1600" dirty="0" smtClean="0">
                <a:solidFill>
                  <a:srgbClr val="5A5959"/>
                </a:solidFill>
                <a:latin typeface="Arial Narrow" panose="020B0606020202030204" pitchFamily="34" charset="0"/>
              </a:rPr>
              <a:t> des </a:t>
            </a:r>
            <a:r>
              <a:rPr lang="en-US" sz="1600" dirty="0" err="1" smtClean="0">
                <a:solidFill>
                  <a:srgbClr val="5A5959"/>
                </a:solidFill>
                <a:latin typeface="Arial Narrow" panose="020B0606020202030204" pitchFamily="34" charset="0"/>
              </a:rPr>
              <a:t>partenaires</a:t>
            </a:r>
            <a:r>
              <a:rPr lang="en-US" sz="1600" dirty="0" smtClean="0">
                <a:solidFill>
                  <a:srgbClr val="5A5959"/>
                </a:solidFill>
                <a:latin typeface="Arial Narrow" panose="020B0606020202030204" pitchFamily="34" charset="0"/>
              </a:rPr>
              <a:t> a </a:t>
            </a:r>
            <a:r>
              <a:rPr lang="en-US" sz="1600" dirty="0" err="1" smtClean="0">
                <a:solidFill>
                  <a:srgbClr val="5A5959"/>
                </a:solidFill>
                <a:latin typeface="Arial Narrow" panose="020B0606020202030204" pitchFamily="34" charset="0"/>
              </a:rPr>
              <a:t>été</a:t>
            </a:r>
            <a:r>
              <a:rPr lang="en-US" sz="1600" dirty="0" smtClean="0">
                <a:solidFill>
                  <a:srgbClr val="5A5959"/>
                </a:solidFill>
                <a:latin typeface="Arial Narrow" panose="020B0606020202030204" pitchFamily="34" charset="0"/>
              </a:rPr>
              <a:t> un souci </a:t>
            </a:r>
            <a:r>
              <a:rPr lang="en-US" sz="1600" dirty="0" err="1" smtClean="0">
                <a:solidFill>
                  <a:srgbClr val="5A5959"/>
                </a:solidFill>
                <a:latin typeface="Arial Narrow" panose="020B0606020202030204" pitchFamily="34" charset="0"/>
              </a:rPr>
              <a:t>majeur</a:t>
            </a:r>
            <a:r>
              <a:rPr lang="en-US" sz="1600" dirty="0" smtClean="0">
                <a:solidFill>
                  <a:srgbClr val="5A5959"/>
                </a:solidFill>
                <a:latin typeface="Arial Narrow" panose="020B0606020202030204" pitchFamily="34" charset="0"/>
              </a:rPr>
              <a:t> et </a:t>
            </a:r>
            <a:r>
              <a:rPr lang="en-US" sz="1600" dirty="0" err="1" smtClean="0">
                <a:solidFill>
                  <a:srgbClr val="5A5959"/>
                </a:solidFill>
                <a:latin typeface="Arial Narrow" panose="020B0606020202030204" pitchFamily="34" charset="0"/>
              </a:rPr>
              <a:t>récurrent</a:t>
            </a:r>
            <a:r>
              <a:rPr lang="en-US" sz="1600" dirty="0" smtClean="0">
                <a:solidFill>
                  <a:srgbClr val="5A5959"/>
                </a:solidFill>
                <a:latin typeface="Arial Narrow" panose="020B0606020202030204" pitchFamily="34" charset="0"/>
              </a:rPr>
              <a:t> au </a:t>
            </a:r>
            <a:r>
              <a:rPr lang="en-US" sz="1600" dirty="0" err="1" smtClean="0">
                <a:solidFill>
                  <a:srgbClr val="5A5959"/>
                </a:solidFill>
                <a:latin typeface="Arial Narrow" panose="020B0606020202030204" pitchFamily="34" charset="0"/>
              </a:rPr>
              <a:t>cours</a:t>
            </a:r>
            <a:r>
              <a:rPr lang="en-US" sz="1600" dirty="0" smtClean="0">
                <a:solidFill>
                  <a:srgbClr val="5A5959"/>
                </a:solidFill>
                <a:latin typeface="Arial Narrow" panose="020B0606020202030204" pitchFamily="34" charset="0"/>
              </a:rPr>
              <a:t> des 3 cycles </a:t>
            </a:r>
            <a:r>
              <a:rPr lang="en-US" sz="1600" dirty="0" err="1" smtClean="0">
                <a:solidFill>
                  <a:srgbClr val="5A5959"/>
                </a:solidFill>
                <a:latin typeface="Arial Narrow" panose="020B0606020202030204" pitchFamily="34" charset="0"/>
              </a:rPr>
              <a:t>d’évaluation</a:t>
            </a:r>
            <a:r>
              <a:rPr lang="en-US" sz="1600" dirty="0" smtClean="0">
                <a:solidFill>
                  <a:srgbClr val="5A5959"/>
                </a:solidFill>
                <a:latin typeface="Arial Narrow" panose="020B0606020202030204" pitchFamily="34" charset="0"/>
              </a:rPr>
              <a:t>. Il </a:t>
            </a:r>
            <a:r>
              <a:rPr lang="en-US" sz="1600" dirty="0" err="1" smtClean="0">
                <a:solidFill>
                  <a:srgbClr val="5A5959"/>
                </a:solidFill>
                <a:latin typeface="Arial Narrow" panose="020B0606020202030204" pitchFamily="34" charset="0"/>
              </a:rPr>
              <a:t>est</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recommandé</a:t>
            </a:r>
            <a:r>
              <a:rPr lang="en-US" sz="1600" dirty="0" smtClean="0">
                <a:solidFill>
                  <a:srgbClr val="5A5959"/>
                </a:solidFill>
                <a:latin typeface="Arial Narrow" panose="020B0606020202030204" pitchFamily="34" charset="0"/>
              </a:rPr>
              <a:t> que pour des </a:t>
            </a:r>
            <a:r>
              <a:rPr lang="en-US" sz="1600" dirty="0" err="1" smtClean="0">
                <a:solidFill>
                  <a:srgbClr val="5A5959"/>
                </a:solidFill>
                <a:latin typeface="Arial Narrow" panose="020B0606020202030204" pitchFamily="34" charset="0"/>
              </a:rPr>
              <a:t>évaluations</a:t>
            </a:r>
            <a:r>
              <a:rPr lang="en-US" sz="1600" dirty="0" smtClean="0">
                <a:solidFill>
                  <a:srgbClr val="5A5959"/>
                </a:solidFill>
                <a:latin typeface="Arial Narrow" panose="020B0606020202030204" pitchFamily="34" charset="0"/>
              </a:rPr>
              <a:t> futures, un </a:t>
            </a:r>
            <a:r>
              <a:rPr lang="en-US" sz="1600" dirty="0" err="1" smtClean="0">
                <a:solidFill>
                  <a:srgbClr val="5A5959"/>
                </a:solidFill>
                <a:latin typeface="Arial Narrow" panose="020B0606020202030204" pitchFamily="34" charset="0"/>
              </a:rPr>
              <a:t>mécanisme</a:t>
            </a:r>
            <a:r>
              <a:rPr lang="en-US" sz="1600" dirty="0" smtClean="0">
                <a:solidFill>
                  <a:srgbClr val="5A5959"/>
                </a:solidFill>
                <a:latin typeface="Arial Narrow" panose="020B0606020202030204" pitchFamily="34" charset="0"/>
              </a:rPr>
              <a:t> de </a:t>
            </a:r>
            <a:r>
              <a:rPr lang="en-US" sz="1600" dirty="0" err="1" smtClean="0">
                <a:solidFill>
                  <a:srgbClr val="5A5959"/>
                </a:solidFill>
                <a:latin typeface="Arial Narrow" panose="020B0606020202030204" pitchFamily="34" charset="0"/>
              </a:rPr>
              <a:t>pré-financement</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soit</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developpé</a:t>
            </a:r>
            <a:r>
              <a:rPr lang="en-US" sz="1600" dirty="0" smtClean="0">
                <a:solidFill>
                  <a:srgbClr val="5A5959"/>
                </a:solidFill>
                <a:latin typeface="Arial Narrow" panose="020B0606020202030204" pitchFamily="34" charset="0"/>
              </a:rPr>
              <a:t> qui </a:t>
            </a:r>
            <a:r>
              <a:rPr lang="en-US" sz="1600" dirty="0" err="1" smtClean="0">
                <a:solidFill>
                  <a:srgbClr val="5A5959"/>
                </a:solidFill>
                <a:latin typeface="Arial Narrow" panose="020B0606020202030204" pitchFamily="34" charset="0"/>
              </a:rPr>
              <a:t>prenne</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en</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compte</a:t>
            </a:r>
            <a:r>
              <a:rPr lang="en-US" sz="1600" dirty="0" smtClean="0">
                <a:solidFill>
                  <a:srgbClr val="5A5959"/>
                </a:solidFill>
                <a:latin typeface="Arial Narrow" panose="020B0606020202030204" pitchFamily="34" charset="0"/>
              </a:rPr>
              <a:t> les </a:t>
            </a:r>
            <a:r>
              <a:rPr lang="en-US" sz="1600" dirty="0" err="1" smtClean="0">
                <a:solidFill>
                  <a:srgbClr val="5A5959"/>
                </a:solidFill>
                <a:latin typeface="Arial Narrow" panose="020B0606020202030204" pitchFamily="34" charset="0"/>
              </a:rPr>
              <a:t>spécificités</a:t>
            </a:r>
            <a:r>
              <a:rPr lang="en-US" sz="1600" dirty="0" smtClean="0">
                <a:solidFill>
                  <a:srgbClr val="5A5959"/>
                </a:solidFill>
                <a:latin typeface="Arial Narrow" panose="020B0606020202030204" pitchFamily="34" charset="0"/>
              </a:rPr>
              <a:t> du </a:t>
            </a:r>
            <a:r>
              <a:rPr lang="en-US" sz="1600" dirty="0" err="1" smtClean="0">
                <a:solidFill>
                  <a:srgbClr val="5A5959"/>
                </a:solidFill>
                <a:latin typeface="Arial Narrow" panose="020B0606020202030204" pitchFamily="34" charset="0"/>
              </a:rPr>
              <a:t>contexte</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d’intervention</a:t>
            </a:r>
            <a:r>
              <a:rPr lang="en-US" sz="1600" dirty="0" smtClean="0">
                <a:solidFill>
                  <a:srgbClr val="5A5959"/>
                </a:solidFill>
                <a:latin typeface="Arial Narrow" panose="020B0606020202030204" pitchFamily="34" charset="0"/>
              </a:rPr>
              <a:t> de </a:t>
            </a:r>
            <a:r>
              <a:rPr lang="en-US" sz="1600" dirty="0" err="1" smtClean="0">
                <a:solidFill>
                  <a:srgbClr val="5A5959"/>
                </a:solidFill>
                <a:latin typeface="Arial Narrow" panose="020B0606020202030204" pitchFamily="34" charset="0"/>
              </a:rPr>
              <a:t>chaque</a:t>
            </a:r>
            <a:r>
              <a:rPr lang="en-US" sz="1600" dirty="0" smtClean="0">
                <a:solidFill>
                  <a:srgbClr val="5A5959"/>
                </a:solidFill>
                <a:latin typeface="Arial Narrow" panose="020B0606020202030204" pitchFamily="34" charset="0"/>
              </a:rPr>
              <a:t> </a:t>
            </a:r>
            <a:r>
              <a:rPr lang="en-US" sz="1600" dirty="0" err="1" smtClean="0">
                <a:solidFill>
                  <a:srgbClr val="5A5959"/>
                </a:solidFill>
                <a:latin typeface="Arial Narrow" panose="020B0606020202030204" pitchFamily="34" charset="0"/>
              </a:rPr>
              <a:t>partenaire</a:t>
            </a:r>
            <a:r>
              <a:rPr lang="en-US" sz="1600" dirty="0" smtClean="0">
                <a:solidFill>
                  <a:srgbClr val="5A5959"/>
                </a:solidFill>
                <a:latin typeface="Arial Narrow" panose="020B0606020202030204" pitchFamily="34" charset="0"/>
              </a:rPr>
              <a:t> pour plus </a:t>
            </a:r>
            <a:r>
              <a:rPr lang="en-US" sz="1600" dirty="0" err="1" smtClean="0">
                <a:solidFill>
                  <a:srgbClr val="5A5959"/>
                </a:solidFill>
                <a:latin typeface="Arial Narrow" panose="020B0606020202030204" pitchFamily="34" charset="0"/>
              </a:rPr>
              <a:t>d’équité</a:t>
            </a:r>
            <a:r>
              <a:rPr lang="en-US" sz="1600" dirty="0" smtClean="0">
                <a:solidFill>
                  <a:srgbClr val="5A5959"/>
                </a:solidFill>
                <a:latin typeface="Arial Narrow" panose="020B0606020202030204" pitchFamily="34" charset="0"/>
              </a:rPr>
              <a:t>. </a:t>
            </a:r>
            <a:endParaRPr lang="en-US" sz="1600" dirty="0">
              <a:solidFill>
                <a:srgbClr val="5A5959"/>
              </a:solidFill>
              <a:latin typeface="Arial Narrow" panose="020B0606020202030204" pitchFamily="34" charset="0"/>
            </a:endParaRPr>
          </a:p>
        </p:txBody>
      </p:sp>
    </p:spTree>
    <p:extLst>
      <p:ext uri="{BB962C8B-B14F-4D97-AF65-F5344CB8AC3E}">
        <p14:creationId xmlns:p14="http://schemas.microsoft.com/office/powerpoint/2010/main" val="1382448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87829" y="1838131"/>
            <a:ext cx="3732244" cy="3956178"/>
          </a:xfrm>
        </p:spPr>
        <p:txBody>
          <a:bodyPr/>
          <a:lstStyle/>
          <a:p>
            <a:pPr marL="342900" indent="-342900">
              <a:lnSpc>
                <a:spcPct val="100000"/>
              </a:lnSpc>
              <a:buFont typeface="Arial" panose="020B0604020202020204" pitchFamily="34" charset="0"/>
              <a:buChar char="•"/>
            </a:pPr>
            <a:r>
              <a:rPr lang="fr-FR" sz="2000" dirty="0"/>
              <a:t>Ajout des retours, recommandations, leçons apprises des </a:t>
            </a:r>
            <a:r>
              <a:rPr lang="fr-FR" sz="2000" dirty="0" smtClean="0"/>
              <a:t>partenaires lors de l’atelier de restitution</a:t>
            </a:r>
            <a:endParaRPr lang="fr-FR" sz="2000" dirty="0"/>
          </a:p>
          <a:p>
            <a:pPr marL="342900" indent="-342900">
              <a:lnSpc>
                <a:spcPct val="100000"/>
              </a:lnSpc>
              <a:buFont typeface="Arial" panose="020B0604020202020204" pitchFamily="34" charset="0"/>
              <a:buChar char="•"/>
            </a:pPr>
            <a:r>
              <a:rPr lang="en-US" sz="2000" dirty="0" smtClean="0"/>
              <a:t>Fin des cycles </a:t>
            </a:r>
            <a:r>
              <a:rPr lang="en-US" sz="2000" dirty="0" err="1" smtClean="0"/>
              <a:t>d’évaluation</a:t>
            </a:r>
            <a:r>
              <a:rPr lang="en-US" sz="2000" dirty="0" smtClean="0"/>
              <a:t> </a:t>
            </a:r>
            <a:r>
              <a:rPr lang="en-US" sz="2000" dirty="0" err="1" smtClean="0"/>
              <a:t>conjointe</a:t>
            </a:r>
            <a:r>
              <a:rPr lang="en-US" sz="2000" dirty="0" smtClean="0"/>
              <a:t> pour 2018</a:t>
            </a:r>
            <a:endParaRPr lang="en-US" sz="2000" noProof="0" dirty="0"/>
          </a:p>
        </p:txBody>
      </p:sp>
      <p:sp>
        <p:nvSpPr>
          <p:cNvPr id="3" name="Title 2"/>
          <p:cNvSpPr>
            <a:spLocks noGrp="1"/>
          </p:cNvSpPr>
          <p:nvPr>
            <p:ph type="ctrTitle"/>
          </p:nvPr>
        </p:nvSpPr>
        <p:spPr/>
        <p:txBody>
          <a:bodyPr/>
          <a:lstStyle/>
          <a:p>
            <a:r>
              <a:rPr lang="en-US" sz="4400" dirty="0" err="1"/>
              <a:t>Prochains</a:t>
            </a:r>
            <a:r>
              <a:rPr lang="en-US" sz="4400" dirty="0"/>
              <a:t> </a:t>
            </a:r>
            <a:r>
              <a:rPr lang="en-US" sz="4400" dirty="0" err="1"/>
              <a:t>produits</a:t>
            </a:r>
            <a:r>
              <a:rPr lang="en-US" sz="4400" dirty="0"/>
              <a:t> et </a:t>
            </a:r>
            <a:r>
              <a:rPr lang="en-US" sz="4400" dirty="0" err="1"/>
              <a:t>étapes</a:t>
            </a:r>
            <a:r>
              <a:rPr lang="en-US" sz="4400" dirty="0"/>
              <a:t> </a:t>
            </a:r>
            <a:endParaRPr lang="en-US" sz="4400" noProof="0" dirty="0"/>
          </a:p>
        </p:txBody>
      </p:sp>
      <p:sp>
        <p:nvSpPr>
          <p:cNvPr id="6" name="Text Placeholder 5"/>
          <p:cNvSpPr>
            <a:spLocks noGrp="1"/>
          </p:cNvSpPr>
          <p:nvPr>
            <p:ph type="body" sz="quarter" idx="27"/>
          </p:nvPr>
        </p:nvSpPr>
        <p:spPr>
          <a:xfrm>
            <a:off x="4838700" y="1838132"/>
            <a:ext cx="3705225" cy="3956178"/>
          </a:xfrm>
        </p:spPr>
        <p:txBody>
          <a:bodyPr/>
          <a:lstStyle/>
          <a:p>
            <a:pPr marL="342900" indent="-342900">
              <a:lnSpc>
                <a:spcPct val="100000"/>
              </a:lnSpc>
              <a:buFont typeface="Arial" panose="020B0604020202020204" pitchFamily="34" charset="0"/>
              <a:buChar char="•"/>
            </a:pPr>
            <a:r>
              <a:rPr lang="fr-FR" sz="2000" dirty="0">
                <a:solidFill>
                  <a:schemeClr val="tx1"/>
                </a:solidFill>
              </a:rPr>
              <a:t>Fiches d’information vont être développées pour chaque ZS et présenteront les principales données par indicateurs clés (décembre 2018</a:t>
            </a:r>
            <a:r>
              <a:rPr lang="fr-FR" sz="2000" dirty="0" smtClean="0">
                <a:solidFill>
                  <a:schemeClr val="tx1"/>
                </a:solidFill>
              </a:rPr>
              <a:t>)</a:t>
            </a:r>
          </a:p>
          <a:p>
            <a:pPr marL="342900" indent="-342900">
              <a:lnSpc>
                <a:spcPct val="100000"/>
              </a:lnSpc>
              <a:buFont typeface="Arial" panose="020B0604020202020204" pitchFamily="34" charset="0"/>
              <a:buChar char="•"/>
            </a:pPr>
            <a:r>
              <a:rPr lang="fr-FR" sz="2000" dirty="0" smtClean="0">
                <a:solidFill>
                  <a:schemeClr val="tx1"/>
                </a:solidFill>
              </a:rPr>
              <a:t>Dashboard pour le GTA (décembre 2018)</a:t>
            </a:r>
            <a:endParaRPr lang="fr-FR" sz="2000" dirty="0">
              <a:solidFill>
                <a:schemeClr val="tx1"/>
              </a:solidFill>
            </a:endParaRPr>
          </a:p>
          <a:p>
            <a:pPr marL="342900" indent="-342900">
              <a:lnSpc>
                <a:spcPct val="100000"/>
              </a:lnSpc>
              <a:buFont typeface="Arial" panose="020B0604020202020204" pitchFamily="34" charset="0"/>
              <a:buChar char="•"/>
            </a:pPr>
            <a:r>
              <a:rPr lang="fr-FR" sz="2000" dirty="0">
                <a:solidFill>
                  <a:schemeClr val="tx1"/>
                </a:solidFill>
              </a:rPr>
              <a:t>Rapport final – analyse des résultats pour toutes les provinces couvertes par les 4 cycles d’évaluation (fin décembre 2018)</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013" y="6292922"/>
            <a:ext cx="1807060" cy="531060"/>
          </a:xfrm>
          <a:prstGeom prst="rect">
            <a:avLst/>
          </a:prstGeom>
        </p:spPr>
      </p:pic>
    </p:spTree>
    <p:extLst>
      <p:ext uri="{BB962C8B-B14F-4D97-AF65-F5344CB8AC3E}">
        <p14:creationId xmlns:p14="http://schemas.microsoft.com/office/powerpoint/2010/main" val="2698982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914" y="2372265"/>
            <a:ext cx="2246013" cy="1208401"/>
          </a:xfrm>
        </p:spPr>
        <p:txBody>
          <a:bodyPr/>
          <a:lstStyle/>
          <a:p>
            <a:r>
              <a:rPr lang="en-US" sz="4400" noProof="0" dirty="0"/>
              <a:t>MERCI</a:t>
            </a:r>
          </a:p>
        </p:txBody>
      </p:sp>
      <p:sp>
        <p:nvSpPr>
          <p:cNvPr id="3" name="Subtitle 2"/>
          <p:cNvSpPr>
            <a:spLocks noGrp="1"/>
          </p:cNvSpPr>
          <p:nvPr>
            <p:ph type="subTitle" idx="1"/>
          </p:nvPr>
        </p:nvSpPr>
        <p:spPr>
          <a:xfrm>
            <a:off x="4210050" y="942393"/>
            <a:ext cx="4933950" cy="4068146"/>
          </a:xfrm>
        </p:spPr>
        <p:txBody>
          <a:bodyPr/>
          <a:lstStyle/>
          <a:p>
            <a:r>
              <a:rPr lang="en-US" sz="2400" noProof="0" dirty="0"/>
              <a:t>Contact :</a:t>
            </a:r>
          </a:p>
          <a:p>
            <a:pPr marL="342900" indent="-342900">
              <a:buFont typeface="Arial" panose="020B0604020202020204" pitchFamily="34" charset="0"/>
              <a:buChar char="•"/>
            </a:pPr>
            <a:r>
              <a:rPr lang="en-US" sz="2000" b="0" noProof="0" dirty="0"/>
              <a:t>Alice Pineau – REACH Assessment Officer – </a:t>
            </a:r>
            <a:r>
              <a:rPr lang="en-US" sz="2000" b="0" noProof="0" dirty="0" smtClean="0">
                <a:hlinkClick r:id="rId2"/>
              </a:rPr>
              <a:t>alice.pineau@reach-initiative.org</a:t>
            </a:r>
            <a:r>
              <a:rPr lang="en-US" sz="2000" b="0" noProof="0" dirty="0" smtClean="0"/>
              <a:t>  </a:t>
            </a:r>
            <a:endParaRPr lang="en-US" sz="2000" b="0" noProof="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920" y="6292922"/>
            <a:ext cx="1807060" cy="53106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spTree>
    <p:extLst>
      <p:ext uri="{BB962C8B-B14F-4D97-AF65-F5344CB8AC3E}">
        <p14:creationId xmlns:p14="http://schemas.microsoft.com/office/powerpoint/2010/main" val="324441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4400" dirty="0"/>
              <a:t>Populations ciblées</a:t>
            </a:r>
            <a:r>
              <a:rPr lang="en-US" sz="4400" noProof="0" dirty="0" smtClean="0"/>
              <a:t> </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90" y="6292922"/>
            <a:ext cx="1807060" cy="531060"/>
          </a:xfrm>
          <a:prstGeom prst="rect">
            <a:avLst/>
          </a:prstGeom>
        </p:spPr>
      </p:pic>
      <p:sp>
        <p:nvSpPr>
          <p:cNvPr id="3" name="TextBox 2"/>
          <p:cNvSpPr txBox="1"/>
          <p:nvPr/>
        </p:nvSpPr>
        <p:spPr>
          <a:xfrm>
            <a:off x="257175" y="1352550"/>
            <a:ext cx="8667750" cy="4801314"/>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a:latin typeface="Arial Narrow" panose="020B0606020202030204" pitchFamily="34" charset="0"/>
              </a:rPr>
              <a:t>Groupes de population ciblés par l’enquête sont les </a:t>
            </a:r>
            <a:r>
              <a:rPr lang="fr-FR" sz="2400" b="1" dirty="0">
                <a:latin typeface="Arial Narrow" panose="020B0606020202030204" pitchFamily="34" charset="0"/>
              </a:rPr>
              <a:t>déplacés internes, les retournés, les réfugiés et les populations non-déplacées</a:t>
            </a:r>
            <a:r>
              <a:rPr lang="fr-FR" sz="2400" dirty="0">
                <a:latin typeface="Arial Narrow" panose="020B0606020202030204" pitchFamily="34" charset="0"/>
              </a:rPr>
              <a:t> affectées directement par la crise</a:t>
            </a:r>
          </a:p>
          <a:p>
            <a:pPr marL="342900" indent="-342900" algn="just">
              <a:buFont typeface="Arial" panose="020B0604020202020204" pitchFamily="34" charset="0"/>
              <a:buChar char="•"/>
            </a:pPr>
            <a:r>
              <a:rPr lang="fr-FR" sz="2400" b="1" dirty="0">
                <a:latin typeface="Arial Narrow" panose="020B0606020202030204" pitchFamily="34" charset="0"/>
              </a:rPr>
              <a:t>Provinces ciblées : </a:t>
            </a:r>
            <a:r>
              <a:rPr lang="fr-FR" sz="2400" dirty="0" smtClean="0">
                <a:latin typeface="Arial Narrow" panose="020B0606020202030204" pitchFamily="34" charset="0"/>
              </a:rPr>
              <a:t>Nord Kivu (NK) et Ituri (IT)</a:t>
            </a:r>
            <a:endParaRPr lang="fr-FR" sz="2400" dirty="0">
              <a:latin typeface="Arial Narrow" panose="020B0606020202030204" pitchFamily="34" charset="0"/>
            </a:endParaRPr>
          </a:p>
          <a:p>
            <a:pPr marL="342900" indent="-342900" algn="just">
              <a:buFont typeface="Arial" panose="020B0604020202020204" pitchFamily="34" charset="0"/>
              <a:buChar char="•"/>
            </a:pPr>
            <a:r>
              <a:rPr lang="fr-FR" sz="2400" b="1" dirty="0">
                <a:latin typeface="Arial Narrow" panose="020B0606020202030204" pitchFamily="34" charset="0"/>
              </a:rPr>
              <a:t>Raison pour le ciblage : </a:t>
            </a:r>
            <a:r>
              <a:rPr lang="fr-FR" sz="2400" dirty="0">
                <a:latin typeface="Arial Narrow" panose="020B0606020202030204" pitchFamily="34" charset="0"/>
              </a:rPr>
              <a:t>Ces </a:t>
            </a:r>
            <a:r>
              <a:rPr lang="fr-FR" sz="2400" dirty="0" smtClean="0">
                <a:latin typeface="Arial Narrow" panose="020B0606020202030204" pitchFamily="34" charset="0"/>
              </a:rPr>
              <a:t>provinces (catégorisées L2) </a:t>
            </a:r>
            <a:r>
              <a:rPr lang="fr-FR" sz="2400" dirty="0">
                <a:latin typeface="Arial Narrow" panose="020B0606020202030204" pitchFamily="34" charset="0"/>
              </a:rPr>
              <a:t>ont été déclarées prioritaires suite aux nombreux mouvements de populations </a:t>
            </a:r>
            <a:r>
              <a:rPr lang="fr-FR" sz="2400" dirty="0" smtClean="0">
                <a:latin typeface="Arial Narrow" panose="020B0606020202030204" pitchFamily="34" charset="0"/>
              </a:rPr>
              <a:t>et </a:t>
            </a:r>
            <a:r>
              <a:rPr lang="fr-FR" sz="2400" dirty="0">
                <a:latin typeface="Arial Narrow" panose="020B0606020202030204" pitchFamily="34" charset="0"/>
              </a:rPr>
              <a:t>aux populations identifiées comme vulnérables au </a:t>
            </a:r>
            <a:r>
              <a:rPr lang="fr-FR" sz="2400" dirty="0" smtClean="0">
                <a:latin typeface="Arial Narrow" panose="020B0606020202030204" pitchFamily="34" charset="0"/>
              </a:rPr>
              <a:t>NK et IT. </a:t>
            </a:r>
            <a:r>
              <a:rPr lang="fr-FR" sz="2400" dirty="0">
                <a:latin typeface="Arial Narrow" panose="020B0606020202030204" pitchFamily="34" charset="0"/>
              </a:rPr>
              <a:t>La population visée correspond à celle vivant dans les aires de santé (limites administratives inférieures aux provinces et aux zones de santé) et les localités prioritaires, sélectionnées sur la base de la priorisation des besoins, de leur accessibilité, de la présence et des capacités des partenaires.</a:t>
            </a:r>
            <a:endParaRPr lang="fr-FR" sz="2400" dirty="0"/>
          </a:p>
          <a:p>
            <a:endParaRPr lang="fr-FR" dirty="0"/>
          </a:p>
        </p:txBody>
      </p:sp>
    </p:spTree>
    <p:extLst>
      <p:ext uri="{BB962C8B-B14F-4D97-AF65-F5344CB8AC3E}">
        <p14:creationId xmlns:p14="http://schemas.microsoft.com/office/powerpoint/2010/main" val="3821681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4400" dirty="0"/>
              <a:t>Couverture géographique</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340" y="6292922"/>
            <a:ext cx="1807060" cy="531060"/>
          </a:xfrm>
          <a:prstGeom prst="rect">
            <a:avLst/>
          </a:prstGeom>
        </p:spPr>
      </p:pic>
      <p:sp>
        <p:nvSpPr>
          <p:cNvPr id="8" name="Content Placeholder 2"/>
          <p:cNvSpPr txBox="1">
            <a:spLocks/>
          </p:cNvSpPr>
          <p:nvPr/>
        </p:nvSpPr>
        <p:spPr>
          <a:xfrm>
            <a:off x="467713" y="1356506"/>
            <a:ext cx="8304811" cy="4415643"/>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smtClean="0">
                <a:ln>
                  <a:noFill/>
                </a:ln>
                <a:solidFill>
                  <a:srgbClr val="000000"/>
                </a:solidFill>
                <a:effectLst/>
                <a:uLnTx/>
                <a:uFillTx/>
                <a:latin typeface="Arial Narrow"/>
                <a:ea typeface="ＭＳ Ｐゴシック"/>
                <a:cs typeface="+mn-cs"/>
              </a:rPr>
              <a:t>Couverture :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 21 Zones de santé (ZS) sur 57</a:t>
            </a:r>
            <a:endParaRPr kumimoji="0" lang="fr-FR" sz="2400" b="0" i="0" u="none" strike="noStrike" kern="1200" cap="none" spc="0" normalizeH="0" baseline="0" noProof="0" dirty="0" smtClean="0">
              <a:ln>
                <a:noFill/>
              </a:ln>
              <a:solidFill>
                <a:srgbClr val="000000"/>
              </a:solidFill>
              <a:effectLst/>
              <a:highlight>
                <a:srgbClr val="FFFF00"/>
              </a:highlight>
              <a:uLnTx/>
              <a:uFillTx/>
              <a:latin typeface="Arial Narrow"/>
              <a:ea typeface="ＭＳ Ｐゴシック"/>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12 ZS </a:t>
            </a:r>
            <a:r>
              <a:rPr lang="fr-FR" dirty="0" smtClean="0">
                <a:solidFill>
                  <a:srgbClr val="000000"/>
                </a:solidFill>
                <a:latin typeface="Arial Narrow"/>
                <a:ea typeface="ＭＳ Ｐゴシック"/>
              </a:rPr>
              <a:t>du Nord Kivu </a:t>
            </a: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sur 21 au total</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9 ZS de l’Ituri sur 36 au total</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206 Aire de santé (AS) (~ </a:t>
            </a:r>
            <a:r>
              <a:rPr lang="fr-FR" sz="2400" dirty="0" smtClean="0">
                <a:solidFill>
                  <a:srgbClr val="000000"/>
                </a:solidFill>
                <a:latin typeface="Arial Narrow"/>
                <a:ea typeface="ＭＳ Ｐゴシック"/>
              </a:rPr>
              <a:t>23</a:t>
            </a: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 taux de couverture)</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122 AS couvertes sur un total de 414 AS au Nord Kivu</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smtClean="0">
                <a:solidFill>
                  <a:srgbClr val="000000"/>
                </a:solidFill>
                <a:latin typeface="Arial Narrow"/>
                <a:ea typeface="ＭＳ Ｐゴシック"/>
              </a:rPr>
              <a:t>84</a:t>
            </a:r>
            <a:r>
              <a:rPr kumimoji="0" lang="fr-FR" sz="2400" b="0" i="0" u="none" strike="noStrike" kern="1200" cap="none" spc="0" normalizeH="0" baseline="0" noProof="0" dirty="0" smtClean="0">
                <a:ln>
                  <a:noFill/>
                </a:ln>
                <a:solidFill>
                  <a:srgbClr val="000000"/>
                </a:solidFill>
                <a:effectLst/>
                <a:uLnTx/>
                <a:uFillTx/>
                <a:latin typeface="Arial Narrow"/>
                <a:ea typeface="ＭＳ Ｐゴシック"/>
                <a:cs typeface="+mn-cs"/>
              </a:rPr>
              <a:t> AS couvertes sur un total de 498 AS en Ituri</a:t>
            </a:r>
          </a:p>
        </p:txBody>
      </p:sp>
    </p:spTree>
    <p:extLst>
      <p:ext uri="{BB962C8B-B14F-4D97-AF65-F5344CB8AC3E}">
        <p14:creationId xmlns:p14="http://schemas.microsoft.com/office/powerpoint/2010/main" val="2802790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907" y="1845250"/>
            <a:ext cx="3161894" cy="2501153"/>
          </a:xfrm>
        </p:spPr>
        <p:txBody>
          <a:bodyPr/>
          <a:lstStyle/>
          <a:p>
            <a:r>
              <a:rPr lang="fr-FR" dirty="0"/>
              <a:t>Carte des Aires et Zones de santé couvertes</a:t>
            </a:r>
            <a:endParaRPr lang="en-US" noProof="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51" y="6347521"/>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315" y="6289819"/>
            <a:ext cx="1807060" cy="5310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4660" y="0"/>
            <a:ext cx="6149340" cy="6289819"/>
          </a:xfrm>
          <a:prstGeom prst="rect">
            <a:avLst/>
          </a:prstGeom>
        </p:spPr>
      </p:pic>
    </p:spTree>
    <p:extLst>
      <p:ext uri="{BB962C8B-B14F-4D97-AF65-F5344CB8AC3E}">
        <p14:creationId xmlns:p14="http://schemas.microsoft.com/office/powerpoint/2010/main" val="2546199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266337"/>
            <a:ext cx="8624474" cy="724646"/>
          </a:xfrm>
        </p:spPr>
        <p:txBody>
          <a:bodyPr/>
          <a:lstStyle/>
          <a:p>
            <a:r>
              <a:rPr lang="fr-FR" sz="4400" dirty="0" smtClean="0"/>
              <a:t>Collecte et partenaires </a:t>
            </a:r>
            <a:r>
              <a:rPr lang="fr-FR" sz="4400" dirty="0"/>
              <a:t>participants</a:t>
            </a:r>
            <a:endParaRPr lang="en-US" sz="4400" noProof="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6" y="6350624"/>
            <a:ext cx="1889724" cy="4156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90" y="6292922"/>
            <a:ext cx="1807060" cy="531060"/>
          </a:xfrm>
          <a:prstGeom prst="rect">
            <a:avLst/>
          </a:prstGeom>
        </p:spPr>
      </p:pic>
      <p:sp>
        <p:nvSpPr>
          <p:cNvPr id="3" name="TextBox 2"/>
          <p:cNvSpPr txBox="1"/>
          <p:nvPr/>
        </p:nvSpPr>
        <p:spPr>
          <a:xfrm>
            <a:off x="386176" y="1419225"/>
            <a:ext cx="8529224" cy="4801314"/>
          </a:xfrm>
          <a:prstGeom prst="rect">
            <a:avLst/>
          </a:prstGeom>
          <a:noFill/>
        </p:spPr>
        <p:txBody>
          <a:bodyPr wrap="square" rtlCol="0">
            <a:spAutoFit/>
          </a:bodyPr>
          <a:lstStyle/>
          <a:p>
            <a:r>
              <a:rPr lang="fr-FR" sz="2400" dirty="0" smtClean="0">
                <a:latin typeface="Arial Narrow" panose="020B0606020202030204" pitchFamily="34" charset="0"/>
              </a:rPr>
              <a:t>17 partenaires participants à la collecte de données :</a:t>
            </a:r>
          </a:p>
          <a:p>
            <a:endParaRPr lang="fr-FR" sz="2400" dirty="0" smtClean="0">
              <a:latin typeface="Arial Narrow" panose="020B0606020202030204" pitchFamily="34" charset="0"/>
            </a:endParaRPr>
          </a:p>
          <a:p>
            <a:pPr marL="285750" indent="-285750">
              <a:buFontTx/>
              <a:buChar char="-"/>
            </a:pPr>
            <a:r>
              <a:rPr lang="fr-FR" sz="2400" dirty="0" smtClean="0">
                <a:latin typeface="Arial Narrow" panose="020B0606020202030204" pitchFamily="34" charset="0"/>
              </a:rPr>
              <a:t>9 partenaires au Nord Kivu et 8 en Ituri</a:t>
            </a:r>
          </a:p>
          <a:p>
            <a:pPr marL="285750" indent="-285750">
              <a:buFontTx/>
              <a:buChar char="-"/>
            </a:pPr>
            <a:r>
              <a:rPr lang="fr-FR" sz="2400" dirty="0" smtClean="0">
                <a:latin typeface="Arial Narrow" panose="020B0606020202030204" pitchFamily="34" charset="0"/>
              </a:rPr>
              <a:t>15 ONG locales et 2 ONG internationales</a:t>
            </a:r>
          </a:p>
          <a:p>
            <a:pPr marL="285750" indent="-285750">
              <a:buFontTx/>
              <a:buChar char="-"/>
            </a:pPr>
            <a:r>
              <a:rPr lang="fr-FR" sz="2400" dirty="0" smtClean="0">
                <a:latin typeface="Arial Narrow" panose="020B0606020202030204" pitchFamily="34" charset="0"/>
              </a:rPr>
              <a:t>15 jours de collecte de données – 2 au 16 novembre</a:t>
            </a:r>
          </a:p>
          <a:p>
            <a:pPr marL="285750" indent="-285750">
              <a:buFontTx/>
              <a:buChar char="-"/>
            </a:pPr>
            <a:r>
              <a:rPr lang="fr-FR" sz="2400" dirty="0" smtClean="0">
                <a:latin typeface="Arial Narrow" panose="020B0606020202030204" pitchFamily="34" charset="0"/>
              </a:rPr>
              <a:t>780 IC interviewés au niveau Aires de santé</a:t>
            </a:r>
          </a:p>
          <a:p>
            <a:pPr marL="285750" indent="-285750">
              <a:buFontTx/>
              <a:buChar char="-"/>
            </a:pPr>
            <a:r>
              <a:rPr lang="fr-FR" sz="2400" dirty="0" smtClean="0">
                <a:latin typeface="Arial Narrow" panose="020B0606020202030204" pitchFamily="34" charset="0"/>
              </a:rPr>
              <a:t>521 IC interviewés au niveau localité </a:t>
            </a:r>
          </a:p>
          <a:p>
            <a:pPr marL="285750" indent="-285750">
              <a:buFontTx/>
              <a:buChar char="-"/>
            </a:pPr>
            <a:r>
              <a:rPr lang="fr-FR" sz="2400" dirty="0" smtClean="0">
                <a:latin typeface="Arial Narrow" panose="020B0606020202030204" pitchFamily="34" charset="0"/>
              </a:rPr>
              <a:t>341 localités prioritaires – 84 % villages ; 8% quartiers ; 8% cités</a:t>
            </a:r>
          </a:p>
          <a:p>
            <a:pPr marL="285750" indent="-285750">
              <a:buFontTx/>
              <a:buChar char="-"/>
            </a:pPr>
            <a:r>
              <a:rPr lang="fr-FR" sz="2400" dirty="0" smtClean="0">
                <a:latin typeface="Arial Narrow" panose="020B0606020202030204" pitchFamily="34" charset="0"/>
              </a:rPr>
              <a:t>Au niveau localité : 18% IC Femmes ; 82% Hommes</a:t>
            </a:r>
          </a:p>
          <a:p>
            <a:pPr marL="285750" indent="-285750">
              <a:buFontTx/>
              <a:buChar char="-"/>
            </a:pPr>
            <a:r>
              <a:rPr lang="fr-FR" sz="2400" dirty="0" smtClean="0">
                <a:latin typeface="Arial Narrow" panose="020B0606020202030204" pitchFamily="34" charset="0"/>
              </a:rPr>
              <a:t>Au niveau AS : 26% </a:t>
            </a:r>
            <a:r>
              <a:rPr lang="fr-FR" sz="2400" dirty="0">
                <a:latin typeface="Arial Narrow" panose="020B0606020202030204" pitchFamily="34" charset="0"/>
              </a:rPr>
              <a:t>IC Femmes ; </a:t>
            </a:r>
            <a:r>
              <a:rPr lang="fr-FR" sz="2400" dirty="0" smtClean="0">
                <a:latin typeface="Arial Narrow" panose="020B0606020202030204" pitchFamily="34" charset="0"/>
              </a:rPr>
              <a:t>74% </a:t>
            </a:r>
            <a:r>
              <a:rPr lang="fr-FR" sz="2400" dirty="0">
                <a:latin typeface="Arial Narrow" panose="020B0606020202030204" pitchFamily="34" charset="0"/>
              </a:rPr>
              <a:t>Hommes</a:t>
            </a:r>
          </a:p>
          <a:p>
            <a:pPr marL="285750" indent="-285750">
              <a:buFontTx/>
              <a:buChar char="-"/>
            </a:pPr>
            <a:endParaRPr lang="fr-FR" sz="2200" dirty="0" smtClean="0">
              <a:latin typeface="Arial Narrow" panose="020B0606020202030204" pitchFamily="34" charset="0"/>
            </a:endParaRPr>
          </a:p>
          <a:p>
            <a:pPr marL="285750" indent="-285750">
              <a:buFontTx/>
              <a:buChar char="-"/>
            </a:pPr>
            <a:endParaRPr lang="fr-FR" sz="2200" dirty="0" smtClean="0">
              <a:latin typeface="Arial Narrow" panose="020B0606020202030204" pitchFamily="34" charset="0"/>
            </a:endParaRPr>
          </a:p>
          <a:p>
            <a:pPr marL="285750" indent="-285750">
              <a:buFontTx/>
              <a:buChar char="-"/>
            </a:pPr>
            <a:endParaRPr lang="fr-FR" sz="2200" dirty="0" smtClean="0">
              <a:latin typeface="Arial Narrow" panose="020B0606020202030204" pitchFamily="34" charset="0"/>
            </a:endParaRPr>
          </a:p>
        </p:txBody>
      </p:sp>
    </p:spTree>
    <p:extLst>
      <p:ext uri="{BB962C8B-B14F-4D97-AF65-F5344CB8AC3E}">
        <p14:creationId xmlns:p14="http://schemas.microsoft.com/office/powerpoint/2010/main" val="2428065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0ED20B0-A57B-47A6-92B6-BF532C01082F}"/>
    </a:ext>
  </a:extLst>
</a:theme>
</file>

<file path=ppt/theme/theme11.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12.xml><?xml version="1.0" encoding="utf-8"?>
<a:theme xmlns:a="http://schemas.openxmlformats.org/drawingml/2006/main" name="2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E2DB4B3-0A91-46AC-B2E1-1E41E4DC0BFF}"/>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A16BE75-FF82-49EE-9E11-72ADE461BB0E}"/>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1F33962-6289-48AF-91AE-BCC022D1B5E5}"/>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4858D50-D725-4E48-972A-A58B142B7469}"/>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544AC4C3-99A9-4423-A11E-24865A665579}"/>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C6BFDDA-B6C8-441F-A441-4E6BD2FD0A9B}"/>
    </a:ext>
  </a:extLst>
</a:theme>
</file>

<file path=docProps/app.xml><?xml version="1.0" encoding="utf-8"?>
<Properties xmlns="http://schemas.openxmlformats.org/officeDocument/2006/extended-properties" xmlns:vt="http://schemas.openxmlformats.org/officeDocument/2006/docPropsVTypes">
  <Template>REACH_Powerpoint_Template_MasterSlides</Template>
  <TotalTime>0</TotalTime>
  <Words>7366</Words>
  <Application>Microsoft Office PowerPoint</Application>
  <PresentationFormat>On-screen Show (4:3)</PresentationFormat>
  <Paragraphs>879</Paragraphs>
  <Slides>59</Slides>
  <Notes>44</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59</vt:i4>
      </vt:variant>
    </vt:vector>
  </HeadingPairs>
  <TitlesOfParts>
    <vt:vector size="76" baseType="lpstr">
      <vt:lpstr>MS PGothic</vt:lpstr>
      <vt:lpstr>MS PGothic</vt:lpstr>
      <vt:lpstr>Arial</vt:lpstr>
      <vt:lpstr>Arial Narrow</vt:lpstr>
      <vt:lpstr>Calibri</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Top banner</vt:lpstr>
      <vt:lpstr>2_Op1 Top banner</vt:lpstr>
      <vt:lpstr>Résultats préliminaires de l’évaluation conjointe EHA/Abris</vt:lpstr>
      <vt:lpstr>01</vt:lpstr>
      <vt:lpstr>Contexte et objectif</vt:lpstr>
      <vt:lpstr>Carte des provinces anciennement L3 et provinces couvertes par les évaluations depuis début 2018</vt:lpstr>
      <vt:lpstr>Objectifs spécifiques</vt:lpstr>
      <vt:lpstr>Populations ciblées </vt:lpstr>
      <vt:lpstr>Couverture géographique</vt:lpstr>
      <vt:lpstr>Carte des Aires et Zones de santé couvertes</vt:lpstr>
      <vt:lpstr>Collecte et partenaires participants</vt:lpstr>
      <vt:lpstr>Méthodologie</vt:lpstr>
      <vt:lpstr>Méthodologie – Niveau Localité</vt:lpstr>
      <vt:lpstr>Méthodologie – Niveau AS</vt:lpstr>
      <vt:lpstr>Méthodologie – Focus Groups</vt:lpstr>
      <vt:lpstr>Méthodologie – Analyse</vt:lpstr>
      <vt:lpstr>Limites</vt:lpstr>
      <vt:lpstr>02</vt:lpstr>
      <vt:lpstr>02.1</vt:lpstr>
      <vt:lpstr>Carte du % localités évaluées accueillant des PDI, par ZS (selon les IC) </vt:lpstr>
      <vt:lpstr>Carte du % localités évaluées accueillant des retournés, par ZS (selon les IC) </vt:lpstr>
      <vt:lpstr>Présence de groupes de population, selon les IC</vt:lpstr>
      <vt:lpstr>Présence de groupes de population, selon les IC</vt:lpstr>
      <vt:lpstr>Dynamiques de déplacement - PDI</vt:lpstr>
      <vt:lpstr>Estimation des IC du nombre de fois où la majorité des ménages PDI ont effectué un déplacement secondaire, en % de localités, par ZS</vt:lpstr>
      <vt:lpstr>Dynamiques de retour</vt:lpstr>
      <vt:lpstr>02.2</vt:lpstr>
      <vt:lpstr>Carte du nombre estimé d’abris endommagés, par ZS (selon l’observation directe des énumérateurs dans les localités évaluées)</vt:lpstr>
      <vt:lpstr>Carte du nombre estimé d’abris détruits, par ZS (selon l’observation directe des énumérateurs dans les localités évaluées)</vt:lpstr>
      <vt:lpstr>% localités par principal type d’abris des PDI, désagrégé par type de localités, en Ituri</vt:lpstr>
      <vt:lpstr>% localités par principal type d’abris des PDI, désagrégé par type de localités, au Nord Kivu</vt:lpstr>
      <vt:lpstr>% localités par principal type d’abris des retournés, désagrégé par type de localités, au Nord Kivu</vt:lpstr>
      <vt:lpstr>% localités par principal type d’abris des retournés, désagrégé par type de localités, au Nord Kivu</vt:lpstr>
      <vt:lpstr>Obstacles à la construction des abris adéquats pour les ménages PDI</vt:lpstr>
      <vt:lpstr>Obstacles à la construction des abris adéquats pour les ménages retournés </vt:lpstr>
      <vt:lpstr>Cas d’éviction</vt:lpstr>
      <vt:lpstr>Raisons principales pour les cas d’évictions en % de localités, par ZS</vt:lpstr>
      <vt:lpstr>02.3</vt:lpstr>
      <vt:lpstr>Carte du % de localités sans point d'eau aménagé fonctionnel et % de localités avec points d’eau endommagés durant le conflit, selon les IC </vt:lpstr>
      <vt:lpstr>Carte de la source d’eau de boisson principale en % de localités, selon les IC</vt:lpstr>
      <vt:lpstr>% de localités par fourchette estimée de la population ayant accès à l’eau potable, par province</vt:lpstr>
      <vt:lpstr>Entraves à l’accès à l’eau potable en % de localités en Ituri, selon les IC</vt:lpstr>
      <vt:lpstr>Entraves à l’accès à l’eau potable en % de localités au NK, selon les IC</vt:lpstr>
      <vt:lpstr>% de localités par fourchette estimée de la population ayant accès aux latrines familiales fonctionnelles, par province</vt:lpstr>
      <vt:lpstr>% de localités par fourchette estimée de la population ayant accès au savon, par province </vt:lpstr>
      <vt:lpstr>Ecole et EHA</vt:lpstr>
      <vt:lpstr>02.4</vt:lpstr>
      <vt:lpstr>Accès aux marchés et au réseau de téléphonie mobile</vt:lpstr>
      <vt:lpstr>Modalités d’assistance humanitaire</vt:lpstr>
      <vt:lpstr>02.5</vt:lpstr>
      <vt:lpstr>Accès à la santé</vt:lpstr>
      <vt:lpstr>02.6</vt:lpstr>
      <vt:lpstr>Mouvements pendulaires - Béni</vt:lpstr>
      <vt:lpstr>Accès aux Biens non-alimentaires Abris et EHA – Béni </vt:lpstr>
      <vt:lpstr>Matériaux de construction des abris – Non-PDI et PDI</vt:lpstr>
      <vt:lpstr>03</vt:lpstr>
      <vt:lpstr>Conclusions</vt:lpstr>
      <vt:lpstr>Conclusions</vt:lpstr>
      <vt:lpstr>Leçons apprises </vt:lpstr>
      <vt:lpstr>Prochains produits et étapes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Pastor Melo</dc:creator>
  <cp:lastModifiedBy>Alice Pineau</cp:lastModifiedBy>
  <cp:revision>243</cp:revision>
  <dcterms:created xsi:type="dcterms:W3CDTF">2018-03-16T14:29:28Z</dcterms:created>
  <dcterms:modified xsi:type="dcterms:W3CDTF">2018-12-05T12:40:33Z</dcterms:modified>
</cp:coreProperties>
</file>