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7" r:id="rId2"/>
    <p:sldId id="341" r:id="rId3"/>
    <p:sldId id="349" r:id="rId4"/>
    <p:sldId id="354" r:id="rId5"/>
    <p:sldId id="355" r:id="rId6"/>
    <p:sldId id="360" r:id="rId7"/>
    <p:sldId id="359" r:id="rId8"/>
    <p:sldId id="327" r:id="rId9"/>
    <p:sldId id="352" r:id="rId10"/>
    <p:sldId id="364" r:id="rId11"/>
    <p:sldId id="331" r:id="rId12"/>
    <p:sldId id="361" r:id="rId13"/>
    <p:sldId id="362" r:id="rId14"/>
    <p:sldId id="346" r:id="rId15"/>
    <p:sldId id="363" r:id="rId16"/>
    <p:sldId id="34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5859"/>
    <a:srgbClr val="EF5858"/>
    <a:srgbClr val="4C3A00"/>
    <a:srgbClr val="EF5859"/>
    <a:srgbClr val="555859"/>
    <a:srgbClr val="D4CABB"/>
    <a:srgbClr val="F15858"/>
    <a:srgbClr val="205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1"/>
    <p:restoredTop sz="88776" autoAdjust="0"/>
  </p:normalViewPr>
  <p:slideViewPr>
    <p:cSldViewPr snapToGrid="0" snapToObjects="1">
      <p:cViewPr varScale="1">
        <p:scale>
          <a:sx n="63" d="100"/>
          <a:sy n="63" d="100"/>
        </p:scale>
        <p:origin x="7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0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PACT-User\Dropbox\REACH_HTI\2_Research_Management\2021_41ERZ_PAM\2_ICSM\3_Outputs\5_Presentations\CWG%20-%20R11\ICSM_R11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MPACT-User\Dropbox\REACH_HTI\2_Research_Management\2021_41ERZ_PAM\2_ICSM\3_Outputs\5_Presentations\CWG%20-%20R11\ICSM_R11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16330877755463E-2"/>
          <c:y val="5.1938105541799576E-2"/>
          <c:w val="0.67798489089689706"/>
          <c:h val="0.82740525106515872"/>
        </c:manualLayout>
      </c:layout>
      <c:lineChart>
        <c:grouping val="standard"/>
        <c:varyColors val="0"/>
        <c:ser>
          <c:idx val="0"/>
          <c:order val="0"/>
          <c:tx>
            <c:strRef>
              <c:f>'Evolution prix'!$A$2</c:f>
              <c:strCache>
                <c:ptCount val="1"/>
                <c:pt idx="0">
                  <c:v>Huile</c:v>
                </c:pt>
              </c:strCache>
            </c:strRef>
          </c:tx>
          <c:spPr>
            <a:ln w="28575" cap="rnd">
              <a:solidFill>
                <a:srgbClr val="A8997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89978"/>
              </a:solidFill>
              <a:ln w="9525">
                <a:solidFill>
                  <a:srgbClr val="A89978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prix'!$B$2:$L$2</c:f>
              <c:numCache>
                <c:formatCode>0</c:formatCode>
                <c:ptCount val="11"/>
                <c:pt idx="0">
                  <c:v>500</c:v>
                </c:pt>
                <c:pt idx="1">
                  <c:v>550</c:v>
                </c:pt>
                <c:pt idx="2">
                  <c:v>600</c:v>
                </c:pt>
                <c:pt idx="3">
                  <c:v>619.385469543147</c:v>
                </c:pt>
                <c:pt idx="4">
                  <c:v>650</c:v>
                </c:pt>
                <c:pt idx="5">
                  <c:v>700</c:v>
                </c:pt>
                <c:pt idx="6">
                  <c:v>750</c:v>
                </c:pt>
                <c:pt idx="7">
                  <c:v>800</c:v>
                </c:pt>
                <c:pt idx="8">
                  <c:v>900</c:v>
                </c:pt>
                <c:pt idx="9">
                  <c:v>1025</c:v>
                </c:pt>
                <c:pt idx="10">
                  <c:v>1050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F5-4C07-B9C3-95AFDDA7DDFB}"/>
            </c:ext>
          </c:extLst>
        </c:ser>
        <c:ser>
          <c:idx val="1"/>
          <c:order val="1"/>
          <c:tx>
            <c:strRef>
              <c:f>'Evolution prix'!$A$3</c:f>
              <c:strCache>
                <c:ptCount val="1"/>
                <c:pt idx="0">
                  <c:v>Haricot rouge</c:v>
                </c:pt>
              </c:strCache>
            </c:strRef>
          </c:tx>
          <c:spPr>
            <a:ln w="28575" cap="rnd">
              <a:solidFill>
                <a:srgbClr val="AFABA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FABAB"/>
              </a:solidFill>
              <a:ln w="9525">
                <a:solidFill>
                  <a:srgbClr val="AFABAB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prix'!$B$3:$L$3</c:f>
              <c:numCache>
                <c:formatCode>0</c:formatCode>
                <c:ptCount val="11"/>
                <c:pt idx="0">
                  <c:v>250</c:v>
                </c:pt>
                <c:pt idx="1">
                  <c:v>260.41666665000002</c:v>
                </c:pt>
                <c:pt idx="2">
                  <c:v>234.375</c:v>
                </c:pt>
                <c:pt idx="3">
                  <c:v>229.16666666666652</c:v>
                </c:pt>
                <c:pt idx="4">
                  <c:v>250</c:v>
                </c:pt>
                <c:pt idx="5">
                  <c:v>229</c:v>
                </c:pt>
                <c:pt idx="6">
                  <c:v>221</c:v>
                </c:pt>
                <c:pt idx="7">
                  <c:v>302.08333333333326</c:v>
                </c:pt>
                <c:pt idx="8">
                  <c:v>250</c:v>
                </c:pt>
                <c:pt idx="9">
                  <c:v>281.24999999999955</c:v>
                </c:pt>
                <c:pt idx="10">
                  <c:v>291.666666666666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F5-4C07-B9C3-95AFDDA7DDFB}"/>
            </c:ext>
          </c:extLst>
        </c:ser>
        <c:ser>
          <c:idx val="2"/>
          <c:order val="2"/>
          <c:tx>
            <c:strRef>
              <c:f>'Evolution prix'!$A$4</c:f>
              <c:strCache>
                <c:ptCount val="1"/>
                <c:pt idx="0">
                  <c:v>Haricot noir</c:v>
                </c:pt>
              </c:strCache>
            </c:strRef>
          </c:tx>
          <c:spPr>
            <a:ln w="28575" cap="rnd">
              <a:solidFill>
                <a:srgbClr val="5B595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5B5958"/>
              </a:solidFill>
              <a:ln w="9525">
                <a:solidFill>
                  <a:srgbClr val="5B5958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prix'!$B$4:$L$4</c:f>
              <c:numCache>
                <c:formatCode>0</c:formatCode>
                <c:ptCount val="11"/>
                <c:pt idx="0">
                  <c:v>208.33333333333334</c:v>
                </c:pt>
                <c:pt idx="1">
                  <c:v>208.333333333333</c:v>
                </c:pt>
                <c:pt idx="2">
                  <c:v>218.74999999999974</c:v>
                </c:pt>
                <c:pt idx="3">
                  <c:v>208.333333333333</c:v>
                </c:pt>
                <c:pt idx="4">
                  <c:v>214</c:v>
                </c:pt>
                <c:pt idx="5">
                  <c:v>240</c:v>
                </c:pt>
                <c:pt idx="6">
                  <c:v>208.333333333333</c:v>
                </c:pt>
                <c:pt idx="7">
                  <c:v>208.333333333333</c:v>
                </c:pt>
                <c:pt idx="8">
                  <c:v>208</c:v>
                </c:pt>
                <c:pt idx="9">
                  <c:v>250</c:v>
                </c:pt>
                <c:pt idx="10">
                  <c:v>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F5-4C07-B9C3-95AFDDA7DDFB}"/>
            </c:ext>
          </c:extLst>
        </c:ser>
        <c:ser>
          <c:idx val="3"/>
          <c:order val="3"/>
          <c:tx>
            <c:strRef>
              <c:f>'Evolution prix'!$A$5</c:f>
              <c:strCache>
                <c:ptCount val="1"/>
                <c:pt idx="0">
                  <c:v>Riz</c:v>
                </c:pt>
              </c:strCache>
            </c:strRef>
          </c:tx>
          <c:spPr>
            <a:ln w="28575" cap="rnd">
              <a:solidFill>
                <a:srgbClr val="D1C9B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1C9B7"/>
              </a:solidFill>
              <a:ln w="9525">
                <a:solidFill>
                  <a:srgbClr val="D1C9B7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prix'!$B$5:$L$5</c:f>
              <c:numCache>
                <c:formatCode>0</c:formatCode>
                <c:ptCount val="11"/>
                <c:pt idx="0">
                  <c:v>92.307692307692307</c:v>
                </c:pt>
                <c:pt idx="1">
                  <c:v>94.230769230769198</c:v>
                </c:pt>
                <c:pt idx="2">
                  <c:v>96.153846153846104</c:v>
                </c:pt>
                <c:pt idx="3">
                  <c:v>96.153846153846104</c:v>
                </c:pt>
                <c:pt idx="4">
                  <c:v>100</c:v>
                </c:pt>
                <c:pt idx="5">
                  <c:v>99</c:v>
                </c:pt>
                <c:pt idx="6">
                  <c:v>115.384615384615</c:v>
                </c:pt>
                <c:pt idx="7">
                  <c:v>115.384615384615</c:v>
                </c:pt>
                <c:pt idx="8">
                  <c:v>115</c:v>
                </c:pt>
                <c:pt idx="9">
                  <c:v>134.61538461538399</c:v>
                </c:pt>
                <c:pt idx="10">
                  <c:v>141.8269230769225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F5-4C07-B9C3-95AFDDA7DDFB}"/>
            </c:ext>
          </c:extLst>
        </c:ser>
        <c:ser>
          <c:idx val="4"/>
          <c:order val="4"/>
          <c:tx>
            <c:strRef>
              <c:f>'Evolution prix'!$A$6</c:f>
              <c:strCache>
                <c:ptCount val="1"/>
                <c:pt idx="0">
                  <c:v>Maïs</c:v>
                </c:pt>
              </c:strCache>
            </c:strRef>
          </c:tx>
          <c:spPr>
            <a:ln w="28575" cap="rnd">
              <a:solidFill>
                <a:srgbClr val="EE585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5859"/>
              </a:solidFill>
              <a:ln w="9525">
                <a:solidFill>
                  <a:srgbClr val="EE5859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prix'!$B$6:$L$6</c:f>
              <c:numCache>
                <c:formatCode>0</c:formatCode>
                <c:ptCount val="11"/>
                <c:pt idx="0">
                  <c:v>86.956521739130395</c:v>
                </c:pt>
                <c:pt idx="1">
                  <c:v>89.130434782608646</c:v>
                </c:pt>
                <c:pt idx="2">
                  <c:v>86.956521739130395</c:v>
                </c:pt>
                <c:pt idx="3">
                  <c:v>86.956521739130395</c:v>
                </c:pt>
                <c:pt idx="4">
                  <c:v>87</c:v>
                </c:pt>
                <c:pt idx="5">
                  <c:v>87</c:v>
                </c:pt>
                <c:pt idx="6">
                  <c:v>92</c:v>
                </c:pt>
                <c:pt idx="7">
                  <c:v>108.695652173913</c:v>
                </c:pt>
                <c:pt idx="8">
                  <c:v>109</c:v>
                </c:pt>
                <c:pt idx="9">
                  <c:v>117.39130434782599</c:v>
                </c:pt>
                <c:pt idx="10">
                  <c:v>108.695652173913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DF5-4C07-B9C3-95AFDDA7DDFB}"/>
            </c:ext>
          </c:extLst>
        </c:ser>
        <c:ser>
          <c:idx val="5"/>
          <c:order val="5"/>
          <c:tx>
            <c:strRef>
              <c:f>'Evolution prix'!$A$7</c:f>
              <c:strCache>
                <c:ptCount val="1"/>
                <c:pt idx="0">
                  <c:v>Farine de blé</c:v>
                </c:pt>
              </c:strCache>
            </c:strRef>
          </c:tx>
          <c:spPr>
            <a:ln w="28575" cap="rnd">
              <a:solidFill>
                <a:srgbClr val="76717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67171"/>
              </a:solidFill>
              <a:ln w="9525">
                <a:solidFill>
                  <a:srgbClr val="767171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prix'!$B$7:$L$7</c:f>
              <c:numCache>
                <c:formatCode>0</c:formatCode>
                <c:ptCount val="11"/>
                <c:pt idx="0">
                  <c:v>81.25</c:v>
                </c:pt>
                <c:pt idx="1">
                  <c:v>77.5</c:v>
                </c:pt>
                <c:pt idx="2">
                  <c:v>87.5</c:v>
                </c:pt>
                <c:pt idx="3">
                  <c:v>77.5</c:v>
                </c:pt>
                <c:pt idx="4">
                  <c:v>91</c:v>
                </c:pt>
                <c:pt idx="5">
                  <c:v>100</c:v>
                </c:pt>
                <c:pt idx="6">
                  <c:v>105</c:v>
                </c:pt>
                <c:pt idx="7">
                  <c:v>111.25</c:v>
                </c:pt>
                <c:pt idx="8">
                  <c:v>110</c:v>
                </c:pt>
                <c:pt idx="9">
                  <c:v>144.5</c:v>
                </c:pt>
                <c:pt idx="10">
                  <c:v>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DF5-4C07-B9C3-95AFDDA7DDFB}"/>
            </c:ext>
          </c:extLst>
        </c:ser>
        <c:ser>
          <c:idx val="6"/>
          <c:order val="6"/>
          <c:tx>
            <c:strRef>
              <c:f>'Evolution prix'!$A$8</c:f>
              <c:strCache>
                <c:ptCount val="1"/>
                <c:pt idx="0">
                  <c:v>Sucre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cat>
            <c:numRef>
              <c:f>'Evolution prix'!$B$1:$L$1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prix'!$B$8:$L$8</c:f>
              <c:numCache>
                <c:formatCode>0</c:formatCode>
                <c:ptCount val="11"/>
                <c:pt idx="0">
                  <c:v>68.965517241379317</c:v>
                </c:pt>
                <c:pt idx="1">
                  <c:v>82.758620689655103</c:v>
                </c:pt>
                <c:pt idx="2">
                  <c:v>86.2068965517241</c:v>
                </c:pt>
                <c:pt idx="3">
                  <c:v>84.482758620689594</c:v>
                </c:pt>
                <c:pt idx="4">
                  <c:v>85</c:v>
                </c:pt>
                <c:pt idx="5">
                  <c:v>84</c:v>
                </c:pt>
                <c:pt idx="6">
                  <c:v>93</c:v>
                </c:pt>
                <c:pt idx="7">
                  <c:v>94.827586206896058</c:v>
                </c:pt>
                <c:pt idx="8">
                  <c:v>103</c:v>
                </c:pt>
                <c:pt idx="9">
                  <c:v>130.17241379310275</c:v>
                </c:pt>
                <c:pt idx="10">
                  <c:v>122.41379310344749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DF5-4C07-B9C3-95AFDDA7D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0059208"/>
        <c:axId val="450057240"/>
      </c:lineChart>
      <c:dateAx>
        <c:axId val="4500592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ea typeface="+mn-ea"/>
                <a:cs typeface="Leelawadee" panose="020B0502040204020203" pitchFamily="34" charset="-34"/>
              </a:defRPr>
            </a:pPr>
            <a:endParaRPr lang="en-US"/>
          </a:p>
        </c:txPr>
        <c:crossAx val="450057240"/>
        <c:crosses val="autoZero"/>
        <c:auto val="1"/>
        <c:lblOffset val="100"/>
        <c:baseTimeUnit val="months"/>
      </c:dateAx>
      <c:valAx>
        <c:axId val="450057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059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437795390306288"/>
          <c:y val="0.14653126324477458"/>
          <c:w val="0.19562204609693715"/>
          <c:h val="0.511137408902594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eelawadee" panose="020B0502040204020203" pitchFamily="34" charset="-34"/>
              <a:ea typeface="+mn-ea"/>
              <a:cs typeface="Leelawadee" panose="020B0502040204020203" pitchFamily="34" charset="-34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44464976098931E-2"/>
          <c:y val="6.260755772264448E-2"/>
          <c:w val="0.63088520588475072"/>
          <c:h val="0.82415567187724081"/>
        </c:manualLayout>
      </c:layout>
      <c:lineChart>
        <c:grouping val="standard"/>
        <c:varyColors val="0"/>
        <c:ser>
          <c:idx val="0"/>
          <c:order val="0"/>
          <c:tx>
            <c:strRef>
              <c:f>'Evolution prix'!$A$10</c:f>
              <c:strCache>
                <c:ptCount val="1"/>
                <c:pt idx="0">
                  <c:v>Brosse à dents</c:v>
                </c:pt>
              </c:strCache>
            </c:strRef>
          </c:tx>
          <c:spPr>
            <a:ln w="28575" cap="rnd">
              <a:solidFill>
                <a:srgbClr val="A8997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A89978"/>
              </a:solidFill>
              <a:ln w="9525">
                <a:solidFill>
                  <a:srgbClr val="A89978"/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prix'!$B$10:$L$10</c:f>
              <c:numCache>
                <c:formatCode>0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21.25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30</c:v>
                </c:pt>
                <c:pt idx="7">
                  <c:v>22.5</c:v>
                </c:pt>
                <c:pt idx="8">
                  <c:v>25</c:v>
                </c:pt>
                <c:pt idx="9">
                  <c:v>25</c:v>
                </c:pt>
                <c:pt idx="1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F8-4538-94C2-51948348C39F}"/>
            </c:ext>
          </c:extLst>
        </c:ser>
        <c:ser>
          <c:idx val="1"/>
          <c:order val="1"/>
          <c:tx>
            <c:strRef>
              <c:f>'Evolution prix'!$A$11</c:f>
              <c:strCache>
                <c:ptCount val="1"/>
                <c:pt idx="0">
                  <c:v>Savon lessive</c:v>
                </c:pt>
              </c:strCache>
            </c:strRef>
          </c:tx>
          <c:spPr>
            <a:ln w="28575" cap="rnd">
              <a:solidFill>
                <a:srgbClr val="D1C9B7">
                  <a:alpha val="44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1C9B7"/>
              </a:solidFill>
              <a:ln w="9525">
                <a:solidFill>
                  <a:srgbClr val="D1C9B7">
                    <a:alpha val="44000"/>
                  </a:srgbClr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prix'!$B$11:$L$11</c:f>
              <c:numCache>
                <c:formatCode>0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30</c:v>
                </c:pt>
                <c:pt idx="6">
                  <c:v>22.5</c:v>
                </c:pt>
                <c:pt idx="7" formatCode="General">
                  <c:v>30</c:v>
                </c:pt>
                <c:pt idx="8">
                  <c:v>35</c:v>
                </c:pt>
                <c:pt idx="9">
                  <c:v>40</c:v>
                </c:pt>
                <c:pt idx="10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F8-4538-94C2-51948348C39F}"/>
            </c:ext>
          </c:extLst>
        </c:ser>
        <c:ser>
          <c:idx val="2"/>
          <c:order val="2"/>
          <c:tx>
            <c:strRef>
              <c:f>'Evolution prix'!$A$12</c:f>
              <c:strCache>
                <c:ptCount val="1"/>
                <c:pt idx="0">
                  <c:v>Savon pour les mains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9D9D9">
                  <a:alpha val="92000"/>
                </a:srgbClr>
              </a:solidFill>
              <a:ln w="9525">
                <a:solidFill>
                  <a:srgbClr val="D9D9D9"/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prix'!$B$12:$L$12</c:f>
              <c:numCache>
                <c:formatCode>0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33.75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 formatCode="General">
                  <c:v>25</c:v>
                </c:pt>
                <c:pt idx="8">
                  <c:v>25</c:v>
                </c:pt>
                <c:pt idx="9">
                  <c:v>23.75</c:v>
                </c:pt>
                <c:pt idx="10">
                  <c:v>30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1DF8-4538-94C2-51948348C39F}"/>
            </c:ext>
          </c:extLst>
        </c:ser>
        <c:ser>
          <c:idx val="3"/>
          <c:order val="3"/>
          <c:tx>
            <c:strRef>
              <c:f>'Evolution prix'!$A$13</c:f>
              <c:strCache>
                <c:ptCount val="1"/>
                <c:pt idx="0">
                  <c:v>Papier toilette</c:v>
                </c:pt>
              </c:strCache>
            </c:strRef>
          </c:tx>
          <c:spPr>
            <a:ln w="28575" cap="rnd">
              <a:solidFill>
                <a:srgbClr val="EE5859">
                  <a:alpha val="46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5859">
                  <a:alpha val="59000"/>
                </a:srgbClr>
              </a:solidFill>
              <a:ln w="9525">
                <a:solidFill>
                  <a:srgbClr val="EE5859">
                    <a:alpha val="67000"/>
                  </a:srgbClr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prix'!$B$13:$L$13</c:f>
              <c:numCache>
                <c:formatCode>0</c:formatCode>
                <c:ptCount val="11"/>
                <c:pt idx="0">
                  <c:v>50</c:v>
                </c:pt>
                <c:pt idx="1">
                  <c:v>36.25</c:v>
                </c:pt>
                <c:pt idx="2">
                  <c:v>42.5</c:v>
                </c:pt>
                <c:pt idx="3">
                  <c:v>25</c:v>
                </c:pt>
                <c:pt idx="4">
                  <c:v>25</c:v>
                </c:pt>
                <c:pt idx="5">
                  <c:v>35</c:v>
                </c:pt>
                <c:pt idx="6">
                  <c:v>36.25</c:v>
                </c:pt>
                <c:pt idx="7">
                  <c:v>27.5</c:v>
                </c:pt>
                <c:pt idx="8">
                  <c:v>33</c:v>
                </c:pt>
                <c:pt idx="9">
                  <c:v>26.25</c:v>
                </c:pt>
                <c:pt idx="1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F8-4538-94C2-51948348C39F}"/>
            </c:ext>
          </c:extLst>
        </c:ser>
        <c:ser>
          <c:idx val="4"/>
          <c:order val="4"/>
          <c:tx>
            <c:strRef>
              <c:f>'Evolution prix'!$A$14</c:f>
              <c:strCache>
                <c:ptCount val="1"/>
                <c:pt idx="0">
                  <c:v>Dentifrice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  <a:alpha val="77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>
                  <a:lumMod val="50000"/>
                  <a:alpha val="94000"/>
                </a:schemeClr>
              </a:solidFill>
              <a:ln w="9525">
                <a:solidFill>
                  <a:schemeClr val="bg2">
                    <a:lumMod val="50000"/>
                    <a:alpha val="86000"/>
                  </a:schemeClr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prix'!$B$14:$L$14</c:f>
              <c:numCache>
                <c:formatCode>0</c:formatCode>
                <c:ptCount val="11"/>
                <c:pt idx="0">
                  <c:v>69.375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57</c:v>
                </c:pt>
                <c:pt idx="6">
                  <c:v>75</c:v>
                </c:pt>
                <c:pt idx="7" formatCode="General">
                  <c:v>75</c:v>
                </c:pt>
                <c:pt idx="8">
                  <c:v>88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F8-4538-94C2-51948348C39F}"/>
            </c:ext>
          </c:extLst>
        </c:ser>
        <c:ser>
          <c:idx val="5"/>
          <c:order val="5"/>
          <c:tx>
            <c:strRef>
              <c:f>'Evolution prix'!$A$15</c:f>
              <c:strCache>
                <c:ptCount val="1"/>
                <c:pt idx="0">
                  <c:v>Serviettes hygiéniques</c:v>
                </c:pt>
              </c:strCache>
            </c:strRef>
          </c:tx>
          <c:spPr>
            <a:ln w="28575" cap="rnd">
              <a:solidFill>
                <a:srgbClr val="EE5859">
                  <a:alpha val="78000"/>
                </a:srgb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E5859">
                  <a:alpha val="79000"/>
                </a:srgbClr>
              </a:solidFill>
              <a:ln w="9525">
                <a:solidFill>
                  <a:srgbClr val="EE5859">
                    <a:alpha val="71000"/>
                  </a:srgbClr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prix'!$B$15:$L$15</c:f>
              <c:numCache>
                <c:formatCode>0</c:formatCode>
                <c:ptCount val="11"/>
                <c:pt idx="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75</c:v>
                </c:pt>
                <c:pt idx="7" formatCode="General">
                  <c:v>75</c:v>
                </c:pt>
                <c:pt idx="8">
                  <c:v>75</c:v>
                </c:pt>
                <c:pt idx="9">
                  <c:v>100</c:v>
                </c:pt>
                <c:pt idx="1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DF8-4538-94C2-51948348C39F}"/>
            </c:ext>
          </c:extLst>
        </c:ser>
        <c:ser>
          <c:idx val="6"/>
          <c:order val="6"/>
          <c:tx>
            <c:strRef>
              <c:f>'Evolution prix'!$A$16</c:f>
              <c:strCache>
                <c:ptCount val="1"/>
                <c:pt idx="0">
                  <c:v>Chlore liquide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  <a:alpha val="43000"/>
                </a:schemeClr>
              </a:solidFill>
              <a:ln w="9525">
                <a:solidFill>
                  <a:schemeClr val="tx1">
                    <a:lumMod val="75000"/>
                    <a:lumOff val="25000"/>
                    <a:alpha val="53000"/>
                  </a:schemeClr>
                </a:solidFill>
                <a:headEnd w="sm" len="sm"/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prix'!$B$16:$L$16</c:f>
            </c:numRef>
          </c:val>
          <c:smooth val="0"/>
          <c:extLst>
            <c:ext xmlns:c16="http://schemas.microsoft.com/office/drawing/2014/chart" uri="{C3380CC4-5D6E-409C-BE32-E72D297353CC}">
              <c16:uniqueId val="{00000006-1DF8-4538-94C2-51948348C39F}"/>
            </c:ext>
          </c:extLst>
        </c:ser>
        <c:ser>
          <c:idx val="7"/>
          <c:order val="7"/>
          <c:tx>
            <c:strRef>
              <c:f>'Evolution prix'!$A$17</c:f>
              <c:strCache>
                <c:ptCount val="1"/>
                <c:pt idx="0">
                  <c:v>Chlore en grain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numRef>
              <c:f>'Evolution prix'!$B$9:$L$9</c:f>
              <c:numCache>
                <c:formatCode>mmm\-yy</c:formatCode>
                <c:ptCount val="11"/>
                <c:pt idx="0">
                  <c:v>44136</c:v>
                </c:pt>
                <c:pt idx="1">
                  <c:v>44197</c:v>
                </c:pt>
                <c:pt idx="2">
                  <c:v>44228</c:v>
                </c:pt>
                <c:pt idx="3">
                  <c:v>44256</c:v>
                </c:pt>
                <c:pt idx="4">
                  <c:v>44287</c:v>
                </c:pt>
                <c:pt idx="5">
                  <c:v>44317</c:v>
                </c:pt>
                <c:pt idx="6">
                  <c:v>44348</c:v>
                </c:pt>
                <c:pt idx="7">
                  <c:v>44378</c:v>
                </c:pt>
                <c:pt idx="8">
                  <c:v>44470</c:v>
                </c:pt>
                <c:pt idx="9">
                  <c:v>44501</c:v>
                </c:pt>
                <c:pt idx="10">
                  <c:v>44562</c:v>
                </c:pt>
              </c:numCache>
            </c:numRef>
          </c:cat>
          <c:val>
            <c:numRef>
              <c:f>'Evolution prix'!$B$17:$L$17</c:f>
              <c:numCache>
                <c:formatCode>General</c:formatCode>
                <c:ptCount val="11"/>
                <c:pt idx="5" formatCode="0">
                  <c:v>5</c:v>
                </c:pt>
                <c:pt idx="6" formatCode="0">
                  <c:v>5</c:v>
                </c:pt>
                <c:pt idx="7">
                  <c:v>5</c:v>
                </c:pt>
                <c:pt idx="8" formatCode="0">
                  <c:v>5</c:v>
                </c:pt>
                <c:pt idx="9" formatCode="0">
                  <c:v>10</c:v>
                </c:pt>
                <c:pt idx="10" formatCode="0">
                  <c:v>16.25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DF8-4538-94C2-51948348C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7329008"/>
        <c:axId val="837330256"/>
        <c:extLst/>
      </c:lineChart>
      <c:dateAx>
        <c:axId val="8373290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837330256"/>
        <c:crosses val="autoZero"/>
        <c:auto val="1"/>
        <c:lblOffset val="100"/>
        <c:baseTimeUnit val="months"/>
      </c:dateAx>
      <c:valAx>
        <c:axId val="83733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329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239458923314463"/>
          <c:y val="0.1399426882189051"/>
          <c:w val="0.23061373004541991"/>
          <c:h val="0.43733732880705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E45A8-FFDF-E248-BEB0-7F4F784FE76E}" type="doc">
      <dgm:prSet loTypeId="urn:microsoft.com/office/officeart/2005/8/layout/chart3" loCatId="" qsTypeId="urn:microsoft.com/office/officeart/2005/8/quickstyle/simple1" qsCatId="simple" csTypeId="urn:microsoft.com/office/officeart/2005/8/colors/accent1_2" csCatId="accent1" phldr="1"/>
      <dgm:spPr/>
    </dgm:pt>
    <dgm:pt modelId="{1BB77BC9-9D68-DA42-937F-5BA0CE0BE725}">
      <dgm:prSet phldrT="[Texte]" custT="1"/>
      <dgm:spPr>
        <a:solidFill>
          <a:srgbClr val="EE5859"/>
        </a:solidFill>
        <a:ln>
          <a:noFill/>
        </a:ln>
      </dgm:spPr>
      <dgm:t>
        <a:bodyPr/>
        <a:lstStyle/>
        <a:p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67%</a:t>
          </a:r>
          <a:r>
            <a:rPr lang="fr-FR" sz="2400" b="1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b="1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Oui</a:t>
          </a:r>
          <a:endParaRPr lang="fr-FR" sz="2400" b="1" dirty="0">
            <a:solidFill>
              <a:srgbClr val="555859"/>
            </a:solidFill>
          </a:endParaRPr>
        </a:p>
      </dgm:t>
    </dgm:pt>
    <dgm:pt modelId="{DEBF2598-428F-B346-A536-9E9D435E5196}" type="parTrans" cxnId="{43B28A1B-28EE-C647-9981-FF21747B9564}">
      <dgm:prSet/>
      <dgm:spPr/>
      <dgm:t>
        <a:bodyPr/>
        <a:lstStyle/>
        <a:p>
          <a:endParaRPr lang="fr-FR"/>
        </a:p>
      </dgm:t>
    </dgm:pt>
    <dgm:pt modelId="{57420B01-40ED-5F43-A6F5-7C5419A2FA1D}" type="sibTrans" cxnId="{43B28A1B-28EE-C647-9981-FF21747B9564}">
      <dgm:prSet/>
      <dgm:spPr/>
      <dgm:t>
        <a:bodyPr/>
        <a:lstStyle/>
        <a:p>
          <a:endParaRPr lang="fr-FR"/>
        </a:p>
      </dgm:t>
    </dgm:pt>
    <dgm:pt modelId="{46625881-C5D3-0E4A-B7EA-5E1B0B90612B}">
      <dgm:prSet phldrT="[Texte]" custT="1"/>
      <dgm:spPr>
        <a:solidFill>
          <a:srgbClr val="D4CABB"/>
        </a:solidFill>
        <a:ln>
          <a:noFill/>
        </a:ln>
      </dgm:spPr>
      <dgm:t>
        <a:bodyPr/>
        <a:lstStyle/>
        <a:p>
          <a:pPr algn="ctr"/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30%        Non</a:t>
          </a:r>
          <a:endParaRPr lang="fr-FR" sz="2400" b="1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AAA5B3F-D90E-BC4D-A80B-F0B8CF5F7FB4}" type="parTrans" cxnId="{B211F0B4-6D85-E74F-BA02-1433D224A5AA}">
      <dgm:prSet/>
      <dgm:spPr/>
      <dgm:t>
        <a:bodyPr/>
        <a:lstStyle/>
        <a:p>
          <a:endParaRPr lang="fr-FR"/>
        </a:p>
      </dgm:t>
    </dgm:pt>
    <dgm:pt modelId="{F6414066-982C-484C-A1BC-44B5AF4DC1E7}" type="sibTrans" cxnId="{B211F0B4-6D85-E74F-BA02-1433D224A5AA}">
      <dgm:prSet/>
      <dgm:spPr/>
      <dgm:t>
        <a:bodyPr/>
        <a:lstStyle/>
        <a:p>
          <a:endParaRPr lang="fr-FR"/>
        </a:p>
      </dgm:t>
    </dgm:pt>
    <dgm:pt modelId="{634FCE08-B90F-054F-BD2A-CA2F509D670B}">
      <dgm:prSet phldrT="[Texte]" custT="1"/>
      <dgm:spPr>
        <a:solidFill>
          <a:schemeClr val="bg1"/>
        </a:solidFill>
        <a:ln>
          <a:noFill/>
        </a:ln>
      </dgm:spPr>
      <dgm:t>
        <a:bodyPr/>
        <a:lstStyle/>
        <a:p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3%</a:t>
          </a:r>
          <a:r>
            <a:rPr lang="fr-FR" sz="24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Pas de réponse</a:t>
          </a:r>
          <a:endParaRPr lang="fr-FR" sz="2400" b="1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FE4B1057-6556-9C4D-AB61-9ABAE4DD95C8}" type="parTrans" cxnId="{8F4DCBDB-9CDD-2848-A6D9-4FD8FDA8102A}">
      <dgm:prSet/>
      <dgm:spPr/>
      <dgm:t>
        <a:bodyPr/>
        <a:lstStyle/>
        <a:p>
          <a:endParaRPr lang="fr-FR"/>
        </a:p>
      </dgm:t>
    </dgm:pt>
    <dgm:pt modelId="{778020E1-39F5-974C-B519-498C67C22279}" type="sibTrans" cxnId="{8F4DCBDB-9CDD-2848-A6D9-4FD8FDA8102A}">
      <dgm:prSet/>
      <dgm:spPr/>
      <dgm:t>
        <a:bodyPr/>
        <a:lstStyle/>
        <a:p>
          <a:endParaRPr lang="fr-FR"/>
        </a:p>
      </dgm:t>
    </dgm:pt>
    <dgm:pt modelId="{B2C99474-7033-1E4C-9574-1876EEB3C617}" type="pres">
      <dgm:prSet presAssocID="{DC1E45A8-FFDF-E248-BEB0-7F4F784FE76E}" presName="compositeShape" presStyleCnt="0">
        <dgm:presLayoutVars>
          <dgm:chMax val="7"/>
          <dgm:dir/>
          <dgm:resizeHandles val="exact"/>
        </dgm:presLayoutVars>
      </dgm:prSet>
      <dgm:spPr/>
    </dgm:pt>
    <dgm:pt modelId="{9BA646E5-EF5F-C14F-9D13-1835E3C3C509}" type="pres">
      <dgm:prSet presAssocID="{DC1E45A8-FFDF-E248-BEB0-7F4F784FE76E}" presName="wedge1" presStyleLbl="node1" presStyleIdx="0" presStyleCnt="3"/>
      <dgm:spPr/>
      <dgm:t>
        <a:bodyPr/>
        <a:lstStyle/>
        <a:p>
          <a:endParaRPr lang="en-US"/>
        </a:p>
      </dgm:t>
    </dgm:pt>
    <dgm:pt modelId="{D931CDC6-5CF3-3B4F-8F85-D422ED7A5A7E}" type="pres">
      <dgm:prSet presAssocID="{DC1E45A8-FFDF-E248-BEB0-7F4F784FE76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541F-AB21-6746-ADC8-80AB045895FE}" type="pres">
      <dgm:prSet presAssocID="{DC1E45A8-FFDF-E248-BEB0-7F4F784FE76E}" presName="wedge2" presStyleLbl="node1" presStyleIdx="1" presStyleCnt="3"/>
      <dgm:spPr/>
      <dgm:t>
        <a:bodyPr/>
        <a:lstStyle/>
        <a:p>
          <a:endParaRPr lang="en-US"/>
        </a:p>
      </dgm:t>
    </dgm:pt>
    <dgm:pt modelId="{7EEA7FE8-6FCF-A44B-B5C9-89D910DD400C}" type="pres">
      <dgm:prSet presAssocID="{DC1E45A8-FFDF-E248-BEB0-7F4F784FE76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E1238-01E6-4541-9EDC-C76F0C8501CE}" type="pres">
      <dgm:prSet presAssocID="{DC1E45A8-FFDF-E248-BEB0-7F4F784FE76E}" presName="wedge3" presStyleLbl="node1" presStyleIdx="2" presStyleCnt="3"/>
      <dgm:spPr/>
      <dgm:t>
        <a:bodyPr/>
        <a:lstStyle/>
        <a:p>
          <a:endParaRPr lang="en-US"/>
        </a:p>
      </dgm:t>
    </dgm:pt>
    <dgm:pt modelId="{BEAC4EA4-BF46-6940-9575-AD79E0F8E590}" type="pres">
      <dgm:prSet presAssocID="{DC1E45A8-FFDF-E248-BEB0-7F4F784FE76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F7A3B-5ADA-FD4D-A8B2-4F03ED3FF61E}" type="presOf" srcId="{DC1E45A8-FFDF-E248-BEB0-7F4F784FE76E}" destId="{B2C99474-7033-1E4C-9574-1876EEB3C617}" srcOrd="0" destOrd="0" presId="urn:microsoft.com/office/officeart/2005/8/layout/chart3"/>
    <dgm:cxn modelId="{B211F0B4-6D85-E74F-BA02-1433D224A5AA}" srcId="{DC1E45A8-FFDF-E248-BEB0-7F4F784FE76E}" destId="{46625881-C5D3-0E4A-B7EA-5E1B0B90612B}" srcOrd="1" destOrd="0" parTransId="{2AAA5B3F-D90E-BC4D-A80B-F0B8CF5F7FB4}" sibTransId="{F6414066-982C-484C-A1BC-44B5AF4DC1E7}"/>
    <dgm:cxn modelId="{633F0CE6-F5CA-EB46-8A94-129A2290EA86}" type="presOf" srcId="{634FCE08-B90F-054F-BD2A-CA2F509D670B}" destId="{988E1238-01E6-4541-9EDC-C76F0C8501CE}" srcOrd="0" destOrd="0" presId="urn:microsoft.com/office/officeart/2005/8/layout/chart3"/>
    <dgm:cxn modelId="{F510018E-F8E5-2647-B4A8-28D1A7E89F31}" type="presOf" srcId="{1BB77BC9-9D68-DA42-937F-5BA0CE0BE725}" destId="{9BA646E5-EF5F-C14F-9D13-1835E3C3C509}" srcOrd="0" destOrd="0" presId="urn:microsoft.com/office/officeart/2005/8/layout/chart3"/>
    <dgm:cxn modelId="{8F4DCBDB-9CDD-2848-A6D9-4FD8FDA8102A}" srcId="{DC1E45A8-FFDF-E248-BEB0-7F4F784FE76E}" destId="{634FCE08-B90F-054F-BD2A-CA2F509D670B}" srcOrd="2" destOrd="0" parTransId="{FE4B1057-6556-9C4D-AB61-9ABAE4DD95C8}" sibTransId="{778020E1-39F5-974C-B519-498C67C22279}"/>
    <dgm:cxn modelId="{D85CCACF-27BB-BF4D-8D75-C77282F4BA81}" type="presOf" srcId="{46625881-C5D3-0E4A-B7EA-5E1B0B90612B}" destId="{7EEA7FE8-6FCF-A44B-B5C9-89D910DD400C}" srcOrd="1" destOrd="0" presId="urn:microsoft.com/office/officeart/2005/8/layout/chart3"/>
    <dgm:cxn modelId="{F6E10678-6832-FB47-8BDD-8A7A92066886}" type="presOf" srcId="{634FCE08-B90F-054F-BD2A-CA2F509D670B}" destId="{BEAC4EA4-BF46-6940-9575-AD79E0F8E590}" srcOrd="1" destOrd="0" presId="urn:microsoft.com/office/officeart/2005/8/layout/chart3"/>
    <dgm:cxn modelId="{5666385B-1179-2F41-8935-B8F182BBEEDC}" type="presOf" srcId="{46625881-C5D3-0E4A-B7EA-5E1B0B90612B}" destId="{0A47541F-AB21-6746-ADC8-80AB045895FE}" srcOrd="0" destOrd="0" presId="urn:microsoft.com/office/officeart/2005/8/layout/chart3"/>
    <dgm:cxn modelId="{68C4C606-687A-1D4E-AF3D-3A5793A46EC1}" type="presOf" srcId="{1BB77BC9-9D68-DA42-937F-5BA0CE0BE725}" destId="{D931CDC6-5CF3-3B4F-8F85-D422ED7A5A7E}" srcOrd="1" destOrd="0" presId="urn:microsoft.com/office/officeart/2005/8/layout/chart3"/>
    <dgm:cxn modelId="{43B28A1B-28EE-C647-9981-FF21747B9564}" srcId="{DC1E45A8-FFDF-E248-BEB0-7F4F784FE76E}" destId="{1BB77BC9-9D68-DA42-937F-5BA0CE0BE725}" srcOrd="0" destOrd="0" parTransId="{DEBF2598-428F-B346-A536-9E9D435E5196}" sibTransId="{57420B01-40ED-5F43-A6F5-7C5419A2FA1D}"/>
    <dgm:cxn modelId="{B63B8199-E3FD-354A-BF30-D7BE7ACA391D}" type="presParOf" srcId="{B2C99474-7033-1E4C-9574-1876EEB3C617}" destId="{9BA646E5-EF5F-C14F-9D13-1835E3C3C509}" srcOrd="0" destOrd="0" presId="urn:microsoft.com/office/officeart/2005/8/layout/chart3"/>
    <dgm:cxn modelId="{76D5AE4E-6AF7-3F46-9B35-151C43AE86F6}" type="presParOf" srcId="{B2C99474-7033-1E4C-9574-1876EEB3C617}" destId="{D931CDC6-5CF3-3B4F-8F85-D422ED7A5A7E}" srcOrd="1" destOrd="0" presId="urn:microsoft.com/office/officeart/2005/8/layout/chart3"/>
    <dgm:cxn modelId="{D7FD037F-0762-4948-8A51-9DF885DBE2B6}" type="presParOf" srcId="{B2C99474-7033-1E4C-9574-1876EEB3C617}" destId="{0A47541F-AB21-6746-ADC8-80AB045895FE}" srcOrd="2" destOrd="0" presId="urn:microsoft.com/office/officeart/2005/8/layout/chart3"/>
    <dgm:cxn modelId="{5C653D12-86E5-224B-A7D0-953FBB005CD4}" type="presParOf" srcId="{B2C99474-7033-1E4C-9574-1876EEB3C617}" destId="{7EEA7FE8-6FCF-A44B-B5C9-89D910DD400C}" srcOrd="3" destOrd="0" presId="urn:microsoft.com/office/officeart/2005/8/layout/chart3"/>
    <dgm:cxn modelId="{311EF881-F9EC-8F45-8B44-D30B6B77F549}" type="presParOf" srcId="{B2C99474-7033-1E4C-9574-1876EEB3C617}" destId="{988E1238-01E6-4541-9EDC-C76F0C8501CE}" srcOrd="4" destOrd="0" presId="urn:microsoft.com/office/officeart/2005/8/layout/chart3"/>
    <dgm:cxn modelId="{E2BA869A-CE49-D045-9033-9030FC6A7F3E}" type="presParOf" srcId="{B2C99474-7033-1E4C-9574-1876EEB3C617}" destId="{BEAC4EA4-BF46-6940-9575-AD79E0F8E590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1E45A8-FFDF-E248-BEB0-7F4F784FE76E}" type="doc">
      <dgm:prSet loTypeId="urn:microsoft.com/office/officeart/2005/8/layout/chart3" loCatId="" qsTypeId="urn:microsoft.com/office/officeart/2005/8/quickstyle/simple1" qsCatId="simple" csTypeId="urn:microsoft.com/office/officeart/2005/8/colors/accent1_2" csCatId="accent1" phldr="1"/>
      <dgm:spPr/>
    </dgm:pt>
    <dgm:pt modelId="{1BB77BC9-9D68-DA42-937F-5BA0CE0BE725}">
      <dgm:prSet phldrT="[Texte]" custT="1"/>
      <dgm:spPr>
        <a:solidFill>
          <a:srgbClr val="EE5859"/>
        </a:solidFill>
        <a:ln>
          <a:noFill/>
        </a:ln>
      </dgm:spPr>
      <dgm:t>
        <a:bodyPr/>
        <a:lstStyle/>
        <a:p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61%</a:t>
          </a:r>
          <a:r>
            <a:rPr lang="fr-FR" sz="2400" b="1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b="1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Oui</a:t>
          </a:r>
          <a:endParaRPr lang="fr-FR" sz="2400" b="1" dirty="0">
            <a:solidFill>
              <a:srgbClr val="555859"/>
            </a:solidFill>
          </a:endParaRPr>
        </a:p>
      </dgm:t>
    </dgm:pt>
    <dgm:pt modelId="{DEBF2598-428F-B346-A536-9E9D435E5196}" type="parTrans" cxnId="{43B28A1B-28EE-C647-9981-FF21747B9564}">
      <dgm:prSet/>
      <dgm:spPr/>
      <dgm:t>
        <a:bodyPr/>
        <a:lstStyle/>
        <a:p>
          <a:endParaRPr lang="fr-FR"/>
        </a:p>
      </dgm:t>
    </dgm:pt>
    <dgm:pt modelId="{57420B01-40ED-5F43-A6F5-7C5419A2FA1D}" type="sibTrans" cxnId="{43B28A1B-28EE-C647-9981-FF21747B9564}">
      <dgm:prSet/>
      <dgm:spPr/>
      <dgm:t>
        <a:bodyPr/>
        <a:lstStyle/>
        <a:p>
          <a:endParaRPr lang="fr-FR"/>
        </a:p>
      </dgm:t>
    </dgm:pt>
    <dgm:pt modelId="{46625881-C5D3-0E4A-B7EA-5E1B0B90612B}">
      <dgm:prSet phldrT="[Texte]" custT="1"/>
      <dgm:spPr>
        <a:solidFill>
          <a:srgbClr val="D4CABB"/>
        </a:solidFill>
        <a:ln>
          <a:noFill/>
        </a:ln>
      </dgm:spPr>
      <dgm:t>
        <a:bodyPr/>
        <a:lstStyle/>
        <a:p>
          <a:r>
            <a:rPr lang="fr-FR" sz="2400" b="1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39%   Non</a:t>
          </a:r>
          <a:endParaRPr lang="fr-FR" sz="2400" b="1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gm:t>
    </dgm:pt>
    <dgm:pt modelId="{2AAA5B3F-D90E-BC4D-A80B-F0B8CF5F7FB4}" type="parTrans" cxnId="{B211F0B4-6D85-E74F-BA02-1433D224A5AA}">
      <dgm:prSet/>
      <dgm:spPr/>
      <dgm:t>
        <a:bodyPr/>
        <a:lstStyle/>
        <a:p>
          <a:endParaRPr lang="fr-FR"/>
        </a:p>
      </dgm:t>
    </dgm:pt>
    <dgm:pt modelId="{F6414066-982C-484C-A1BC-44B5AF4DC1E7}" type="sibTrans" cxnId="{B211F0B4-6D85-E74F-BA02-1433D224A5AA}">
      <dgm:prSet/>
      <dgm:spPr/>
      <dgm:t>
        <a:bodyPr/>
        <a:lstStyle/>
        <a:p>
          <a:endParaRPr lang="fr-FR"/>
        </a:p>
      </dgm:t>
    </dgm:pt>
    <dgm:pt modelId="{B2C99474-7033-1E4C-9574-1876EEB3C617}" type="pres">
      <dgm:prSet presAssocID="{DC1E45A8-FFDF-E248-BEB0-7F4F784FE76E}" presName="compositeShape" presStyleCnt="0">
        <dgm:presLayoutVars>
          <dgm:chMax val="7"/>
          <dgm:dir/>
          <dgm:resizeHandles val="exact"/>
        </dgm:presLayoutVars>
      </dgm:prSet>
      <dgm:spPr/>
    </dgm:pt>
    <dgm:pt modelId="{9BA646E5-EF5F-C14F-9D13-1835E3C3C509}" type="pres">
      <dgm:prSet presAssocID="{DC1E45A8-FFDF-E248-BEB0-7F4F784FE76E}" presName="wedge1" presStyleLbl="node1" presStyleIdx="0" presStyleCnt="2"/>
      <dgm:spPr/>
      <dgm:t>
        <a:bodyPr/>
        <a:lstStyle/>
        <a:p>
          <a:endParaRPr lang="en-US"/>
        </a:p>
      </dgm:t>
    </dgm:pt>
    <dgm:pt modelId="{D931CDC6-5CF3-3B4F-8F85-D422ED7A5A7E}" type="pres">
      <dgm:prSet presAssocID="{DC1E45A8-FFDF-E248-BEB0-7F4F784FE76E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7541F-AB21-6746-ADC8-80AB045895FE}" type="pres">
      <dgm:prSet presAssocID="{DC1E45A8-FFDF-E248-BEB0-7F4F784FE76E}" presName="wedge2" presStyleLbl="node1" presStyleIdx="1" presStyleCnt="2"/>
      <dgm:spPr/>
      <dgm:t>
        <a:bodyPr/>
        <a:lstStyle/>
        <a:p>
          <a:endParaRPr lang="en-US"/>
        </a:p>
      </dgm:t>
    </dgm:pt>
    <dgm:pt modelId="{7EEA7FE8-6FCF-A44B-B5C9-89D910DD400C}" type="pres">
      <dgm:prSet presAssocID="{DC1E45A8-FFDF-E248-BEB0-7F4F784FE76E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CF7A3B-5ADA-FD4D-A8B2-4F03ED3FF61E}" type="presOf" srcId="{DC1E45A8-FFDF-E248-BEB0-7F4F784FE76E}" destId="{B2C99474-7033-1E4C-9574-1876EEB3C617}" srcOrd="0" destOrd="0" presId="urn:microsoft.com/office/officeart/2005/8/layout/chart3"/>
    <dgm:cxn modelId="{B211F0B4-6D85-E74F-BA02-1433D224A5AA}" srcId="{DC1E45A8-FFDF-E248-BEB0-7F4F784FE76E}" destId="{46625881-C5D3-0E4A-B7EA-5E1B0B90612B}" srcOrd="1" destOrd="0" parTransId="{2AAA5B3F-D90E-BC4D-A80B-F0B8CF5F7FB4}" sibTransId="{F6414066-982C-484C-A1BC-44B5AF4DC1E7}"/>
    <dgm:cxn modelId="{F510018E-F8E5-2647-B4A8-28D1A7E89F31}" type="presOf" srcId="{1BB77BC9-9D68-DA42-937F-5BA0CE0BE725}" destId="{9BA646E5-EF5F-C14F-9D13-1835E3C3C509}" srcOrd="0" destOrd="0" presId="urn:microsoft.com/office/officeart/2005/8/layout/chart3"/>
    <dgm:cxn modelId="{D85CCACF-27BB-BF4D-8D75-C77282F4BA81}" type="presOf" srcId="{46625881-C5D3-0E4A-B7EA-5E1B0B90612B}" destId="{7EEA7FE8-6FCF-A44B-B5C9-89D910DD400C}" srcOrd="1" destOrd="0" presId="urn:microsoft.com/office/officeart/2005/8/layout/chart3"/>
    <dgm:cxn modelId="{5666385B-1179-2F41-8935-B8F182BBEEDC}" type="presOf" srcId="{46625881-C5D3-0E4A-B7EA-5E1B0B90612B}" destId="{0A47541F-AB21-6746-ADC8-80AB045895FE}" srcOrd="0" destOrd="0" presId="urn:microsoft.com/office/officeart/2005/8/layout/chart3"/>
    <dgm:cxn modelId="{68C4C606-687A-1D4E-AF3D-3A5793A46EC1}" type="presOf" srcId="{1BB77BC9-9D68-DA42-937F-5BA0CE0BE725}" destId="{D931CDC6-5CF3-3B4F-8F85-D422ED7A5A7E}" srcOrd="1" destOrd="0" presId="urn:microsoft.com/office/officeart/2005/8/layout/chart3"/>
    <dgm:cxn modelId="{43B28A1B-28EE-C647-9981-FF21747B9564}" srcId="{DC1E45A8-FFDF-E248-BEB0-7F4F784FE76E}" destId="{1BB77BC9-9D68-DA42-937F-5BA0CE0BE725}" srcOrd="0" destOrd="0" parTransId="{DEBF2598-428F-B346-A536-9E9D435E5196}" sibTransId="{57420B01-40ED-5F43-A6F5-7C5419A2FA1D}"/>
    <dgm:cxn modelId="{B63B8199-E3FD-354A-BF30-D7BE7ACA391D}" type="presParOf" srcId="{B2C99474-7033-1E4C-9574-1876EEB3C617}" destId="{9BA646E5-EF5F-C14F-9D13-1835E3C3C509}" srcOrd="0" destOrd="0" presId="urn:microsoft.com/office/officeart/2005/8/layout/chart3"/>
    <dgm:cxn modelId="{76D5AE4E-6AF7-3F46-9B35-151C43AE86F6}" type="presParOf" srcId="{B2C99474-7033-1E4C-9574-1876EEB3C617}" destId="{D931CDC6-5CF3-3B4F-8F85-D422ED7A5A7E}" srcOrd="1" destOrd="0" presId="urn:microsoft.com/office/officeart/2005/8/layout/chart3"/>
    <dgm:cxn modelId="{D7FD037F-0762-4948-8A51-9DF885DBE2B6}" type="presParOf" srcId="{B2C99474-7033-1E4C-9574-1876EEB3C617}" destId="{0A47541F-AB21-6746-ADC8-80AB045895FE}" srcOrd="2" destOrd="0" presId="urn:microsoft.com/office/officeart/2005/8/layout/chart3"/>
    <dgm:cxn modelId="{5C653D12-86E5-224B-A7D0-953FBB005CD4}" type="presParOf" srcId="{B2C99474-7033-1E4C-9574-1876EEB3C617}" destId="{7EEA7FE8-6FCF-A44B-B5C9-89D910DD400C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646E5-EF5F-C14F-9D13-1835E3C3C509}">
      <dsp:nvSpPr>
        <dsp:cNvPr id="0" name=""/>
        <dsp:cNvSpPr/>
      </dsp:nvSpPr>
      <dsp:spPr>
        <a:xfrm>
          <a:off x="1775222" y="340757"/>
          <a:ext cx="4240543" cy="4240543"/>
        </a:xfrm>
        <a:prstGeom prst="pie">
          <a:avLst>
            <a:gd name="adj1" fmla="val 16200000"/>
            <a:gd name="adj2" fmla="val 180000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67%</a:t>
          </a:r>
          <a:r>
            <a:rPr lang="fr-FR" sz="2400" b="1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b="1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Oui</a:t>
          </a:r>
          <a:endParaRPr lang="fr-FR" sz="2400" b="1" kern="1200" dirty="0">
            <a:solidFill>
              <a:srgbClr val="555859"/>
            </a:solidFill>
          </a:endParaRPr>
        </a:p>
      </dsp:txBody>
      <dsp:txXfrm>
        <a:off x="4080765" y="1123239"/>
        <a:ext cx="1438755" cy="1413514"/>
      </dsp:txXfrm>
    </dsp:sp>
    <dsp:sp modelId="{0A47541F-AB21-6746-ADC8-80AB045895FE}">
      <dsp:nvSpPr>
        <dsp:cNvPr id="0" name=""/>
        <dsp:cNvSpPr/>
      </dsp:nvSpPr>
      <dsp:spPr>
        <a:xfrm>
          <a:off x="1556632" y="466964"/>
          <a:ext cx="4240543" cy="4240543"/>
        </a:xfrm>
        <a:prstGeom prst="pie">
          <a:avLst>
            <a:gd name="adj1" fmla="val 1800000"/>
            <a:gd name="adj2" fmla="val 9000000"/>
          </a:avLst>
        </a:prstGeom>
        <a:solidFill>
          <a:srgbClr val="D4CAB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30%        Non</a:t>
          </a:r>
          <a:endParaRPr lang="fr-FR" sz="2400" b="1" kern="1200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717734" y="3142545"/>
        <a:ext cx="1918341" cy="1312549"/>
      </dsp:txXfrm>
    </dsp:sp>
    <dsp:sp modelId="{988E1238-01E6-4541-9EDC-C76F0C8501CE}">
      <dsp:nvSpPr>
        <dsp:cNvPr id="0" name=""/>
        <dsp:cNvSpPr/>
      </dsp:nvSpPr>
      <dsp:spPr>
        <a:xfrm>
          <a:off x="1556632" y="466964"/>
          <a:ext cx="4240543" cy="4240543"/>
        </a:xfrm>
        <a:prstGeom prst="pie">
          <a:avLst>
            <a:gd name="adj1" fmla="val 9000000"/>
            <a:gd name="adj2" fmla="val 16200000"/>
          </a:avLst>
        </a:prstGeom>
        <a:solidFill>
          <a:schemeClr val="bg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3%</a:t>
          </a:r>
          <a:r>
            <a:rPr lang="fr-FR" sz="2400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Pas de réponse</a:t>
          </a:r>
          <a:endParaRPr lang="fr-FR" sz="2400" b="1" kern="1200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010976" y="1299928"/>
        <a:ext cx="1438755" cy="1413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646E5-EF5F-C14F-9D13-1835E3C3C509}">
      <dsp:nvSpPr>
        <dsp:cNvPr id="0" name=""/>
        <dsp:cNvSpPr/>
      </dsp:nvSpPr>
      <dsp:spPr>
        <a:xfrm>
          <a:off x="1716410" y="403861"/>
          <a:ext cx="4240543" cy="4240543"/>
        </a:xfrm>
        <a:prstGeom prst="pie">
          <a:avLst>
            <a:gd name="adj1" fmla="val 16200000"/>
            <a:gd name="adj2" fmla="val 5400000"/>
          </a:avLst>
        </a:prstGeom>
        <a:solidFill>
          <a:srgbClr val="EE585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61%</a:t>
          </a:r>
          <a:r>
            <a:rPr lang="fr-FR" sz="2400" b="1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/>
          </a:r>
          <a:br>
            <a:rPr lang="fr-FR" sz="2400" b="1" kern="1200" dirty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</a:b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Oui</a:t>
          </a:r>
          <a:endParaRPr lang="fr-FR" sz="2400" b="1" kern="1200" dirty="0">
            <a:solidFill>
              <a:srgbClr val="555859"/>
            </a:solidFill>
          </a:endParaRPr>
        </a:p>
      </dsp:txBody>
      <dsp:txXfrm>
        <a:off x="3836682" y="1034894"/>
        <a:ext cx="1489238" cy="2978476"/>
      </dsp:txXfrm>
    </dsp:sp>
    <dsp:sp modelId="{0A47541F-AB21-6746-ADC8-80AB045895FE}">
      <dsp:nvSpPr>
        <dsp:cNvPr id="0" name=""/>
        <dsp:cNvSpPr/>
      </dsp:nvSpPr>
      <dsp:spPr>
        <a:xfrm>
          <a:off x="1615445" y="403861"/>
          <a:ext cx="4240543" cy="4240543"/>
        </a:xfrm>
        <a:prstGeom prst="pie">
          <a:avLst>
            <a:gd name="adj1" fmla="val 5400000"/>
            <a:gd name="adj2" fmla="val 16200000"/>
          </a:avLst>
        </a:prstGeom>
        <a:solidFill>
          <a:srgbClr val="D4CABB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rgbClr val="555859"/>
              </a:solidFill>
              <a:latin typeface="Leelawadee" panose="020B0502040204020203" pitchFamily="34" charset="-34"/>
              <a:cs typeface="Leelawadee" panose="020B0502040204020203" pitchFamily="34" charset="-34"/>
            </a:rPr>
            <a:t>39%   Non</a:t>
          </a:r>
          <a:endParaRPr lang="fr-FR" sz="2400" b="1" kern="1200" dirty="0">
            <a:solidFill>
              <a:srgbClr val="555859"/>
            </a:solidFill>
            <a:latin typeface="Leelawadee" panose="020B0502040204020203" pitchFamily="34" charset="-34"/>
            <a:cs typeface="Leelawadee" panose="020B0502040204020203" pitchFamily="34" charset="-34"/>
          </a:endParaRPr>
        </a:p>
      </dsp:txBody>
      <dsp:txXfrm>
        <a:off x="2221237" y="1034894"/>
        <a:ext cx="1489238" cy="297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BA294BC-B1DC-3A46-9B70-2AB7DD8C23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902AE58-5190-2840-9269-E8C56328BF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0C482-C148-CC4D-930C-2BDE6CCFA1D2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1F130C4-ABF0-E341-A772-69CDE106FA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8E74BD-D9F3-2742-B34C-1FAE4C984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DD826-17D7-A04D-A8AE-A78DD17207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2149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11C5C8-8C3A-C34C-AF34-E808902AF998}" type="datetimeFigureOut">
              <a:rPr lang="en-GB" smtClean="0"/>
              <a:t>18/03/2022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A1591-CD1C-9941-89AE-2EDBF1AA65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44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822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Autre</a:t>
            </a:r>
            <a:r>
              <a:rPr lang="en-US" dirty="0" smtClean="0"/>
              <a:t>*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Raret</a:t>
            </a:r>
            <a:r>
              <a:rPr lang="en-US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produits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*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raret</a:t>
            </a:r>
            <a:r>
              <a:rPr lang="en-US" baseline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pourrait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s’expliquer</a:t>
            </a:r>
            <a:r>
              <a:rPr lang="en-US" baseline="0" dirty="0" smtClean="0"/>
              <a:t> surtout par le </a:t>
            </a:r>
            <a:r>
              <a:rPr lang="en-US" baseline="0" dirty="0" err="1" smtClean="0"/>
              <a:t>blocage</a:t>
            </a:r>
            <a:r>
              <a:rPr lang="en-US" baseline="0" dirty="0" smtClean="0"/>
              <a:t> de la route au </a:t>
            </a:r>
            <a:r>
              <a:rPr lang="en-US" baseline="0" dirty="0" err="1" smtClean="0"/>
              <a:t>niveau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Martissant</a:t>
            </a:r>
            <a:r>
              <a:rPr lang="en-US" baseline="0" dirty="0" smtClean="0"/>
              <a:t>. 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3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dirty="0" err="1" smtClean="0"/>
              <a:t>riode</a:t>
            </a:r>
            <a:r>
              <a:rPr lang="en-US" dirty="0" smtClean="0"/>
              <a:t> de </a:t>
            </a:r>
            <a:r>
              <a:rPr lang="en-US" dirty="0" err="1" smtClean="0"/>
              <a:t>collecte</a:t>
            </a:r>
            <a:r>
              <a:rPr lang="en-US" dirty="0" smtClean="0"/>
              <a:t>: 17-25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Janvier</a:t>
            </a:r>
            <a:r>
              <a:rPr lang="en-US" baseline="0" dirty="0" smtClean="0"/>
              <a:t> 2022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41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378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Alimentaire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(-3</a:t>
            </a:r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%)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; EAH (+5%). Panier ICSM: (-2%) par rapport au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mois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Novembre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2021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59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Nord-Ouest (HTG 18,638.92)</a:t>
            </a: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Nord-Est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18,794.33)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Centre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16,484.79)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Ouest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16,893.48)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Nippes (HTG 16,678.11)</a:t>
            </a: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Sud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17,202.23)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Artibonite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15,113.91)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Nord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18,325.88)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Grand'Anse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17,946.15)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Sud-Est (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HTG 22,901.54)</a:t>
            </a:r>
            <a:endParaRPr lang="fr-FR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164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239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82%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commercants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vendant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produits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alimentaires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affirment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réapprovisionner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sur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leur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department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d’habitat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</a:p>
          <a:p>
            <a:endParaRPr lang="en-US" baseline="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Seulement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19%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commercants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enquêtes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declarant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avoir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la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capacité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renouveler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leur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stock de 20%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dans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les 15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jours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qui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viennent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en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demande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39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Autre</a:t>
            </a:r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*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: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Rareté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produits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au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niveau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national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712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75%</a:t>
            </a:r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commer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ç</a:t>
            </a:r>
            <a:r>
              <a:rPr lang="en-US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ants</a:t>
            </a:r>
            <a:r>
              <a:rPr lang="en-US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vendant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les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produits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d’hygiène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et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d’assainissement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s’approvisionnent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sur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leur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départment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d’habitat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   </a:t>
            </a:r>
          </a:p>
          <a:p>
            <a:endParaRPr lang="en-US" baseline="0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Seulement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="1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32%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des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commerçants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enquêtes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déclarant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avoir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la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capacité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renouveler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leur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stock de 20%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dans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les 15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jours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qui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viennent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en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cas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de </a:t>
            </a:r>
            <a:r>
              <a:rPr lang="en-US" baseline="0" dirty="0" err="1" smtClean="0">
                <a:latin typeface="Leelawadee" panose="020B0502040204020203" pitchFamily="34" charset="-34"/>
                <a:cs typeface="Leelawadee" panose="020B0502040204020203" pitchFamily="34" charset="-34"/>
              </a:rPr>
              <a:t>demande</a:t>
            </a:r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r>
              <a:rPr lang="en-US" baseline="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A1591-CD1C-9941-89AE-2EDBF1AA65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7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8.wdp"/><Relationship Id="rId5" Type="http://schemas.openxmlformats.org/officeDocument/2006/relationships/image" Target="../media/image13.jpe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12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11" Type="http://schemas.openxmlformats.org/officeDocument/2006/relationships/image" Target="../media/image5.png"/><Relationship Id="rId5" Type="http://schemas.openxmlformats.org/officeDocument/2006/relationships/image" Target="../media/image13.jpe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microsoft.com/office/2007/relationships/hdphoto" Target="../media/hdphoto13.wdp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png"/><Relationship Id="rId1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4.png"/><Relationship Id="rId3" Type="http://schemas.microsoft.com/office/2007/relationships/hdphoto" Target="../media/hdphoto14.wdp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6.wdp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microsoft.com/office/2007/relationships/hdphoto" Target="../media/hdphoto7.wdp"/><Relationship Id="rId5" Type="http://schemas.openxmlformats.org/officeDocument/2006/relationships/image" Target="../media/image12.jpeg"/><Relationship Id="rId10" Type="http://schemas.openxmlformats.org/officeDocument/2006/relationships/image" Target="../media/image6.png"/><Relationship Id="rId4" Type="http://schemas.openxmlformats.org/officeDocument/2006/relationships/image" Target="../media/image11.jpeg"/><Relationship Id="rId9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123B1BC0-5312-AC4D-AA65-35CEADA6E3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B76258-CD85-8543-9F33-6ABA236A929B}"/>
              </a:ext>
            </a:extLst>
          </p:cNvPr>
          <p:cNvSpPr/>
          <p:nvPr userDrawn="1"/>
        </p:nvSpPr>
        <p:spPr>
          <a:xfrm>
            <a:off x="0" y="-3468"/>
            <a:ext cx="12192000" cy="6873565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90850-FDE7-3E48-8BBA-FBF24A97B43F}"/>
              </a:ext>
            </a:extLst>
          </p:cNvPr>
          <p:cNvSpPr/>
          <p:nvPr userDrawn="1"/>
        </p:nvSpPr>
        <p:spPr>
          <a:xfrm flipH="1">
            <a:off x="740167" y="1122363"/>
            <a:ext cx="54739" cy="373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904949-3ECA-8842-9941-B3B9FEF3BBF8}"/>
              </a:ext>
            </a:extLst>
          </p:cNvPr>
          <p:cNvSpPr/>
          <p:nvPr userDrawn="1"/>
        </p:nvSpPr>
        <p:spPr>
          <a:xfrm>
            <a:off x="10725150" y="6165493"/>
            <a:ext cx="1466849" cy="692508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1148" y="1250225"/>
            <a:ext cx="8856830" cy="2106613"/>
          </a:xfrm>
        </p:spPr>
        <p:txBody>
          <a:bodyPr anchor="t">
            <a:noAutofit/>
          </a:bodyPr>
          <a:lstStyle>
            <a:lvl1pPr marL="0" indent="0">
              <a:buNone/>
              <a:defRPr sz="95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0855" y="3971766"/>
            <a:ext cx="8856830" cy="880971"/>
          </a:xfrm>
        </p:spPr>
        <p:txBody>
          <a:bodyPr anchor="t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DF9F6A1C-2327-A24C-AEAD-D00782ED34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51398" y="6314002"/>
            <a:ext cx="1295087" cy="39549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07/2020</a:t>
            </a:r>
          </a:p>
        </p:txBody>
      </p:sp>
      <p:pic>
        <p:nvPicPr>
          <p:cNvPr id="8" name="Image 7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4EF16D8E-5463-5142-B97A-B1A8B5E15A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-7017"/>
            <a:ext cx="594281" cy="742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2" y="-6553"/>
            <a:ext cx="2858655" cy="5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5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3580885" y="1"/>
            <a:ext cx="8611115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pic>
        <p:nvPicPr>
          <p:cNvPr id="33" name="Image 32" descr="Une image contenant dessin, bouteille, assis, rouge&#10;&#10;Description générée automatiquement">
            <a:extLst>
              <a:ext uri="{FF2B5EF4-FFF2-40B4-BE49-F238E27FC236}">
                <a16:creationId xmlns:a16="http://schemas.microsoft.com/office/drawing/2014/main" id="{A7E0579C-8699-FD4B-A607-A37974479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" y="6325147"/>
            <a:ext cx="1133856" cy="532853"/>
          </a:xfrm>
          <a:prstGeom prst="rect">
            <a:avLst/>
          </a:prstGeom>
        </p:spPr>
      </p:pic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4468" y="2846735"/>
            <a:ext cx="5060920" cy="880971"/>
          </a:xfrm>
        </p:spPr>
        <p:txBody>
          <a:bodyPr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</a:t>
            </a:r>
            <a:endParaRPr lang="en-GB" noProof="0" dirty="0"/>
          </a:p>
          <a:p>
            <a:pPr lvl="0"/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</a:t>
            </a:r>
            <a:endParaRPr lang="en-GB" noProof="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718" y="628606"/>
            <a:ext cx="7629449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pic>
        <p:nvPicPr>
          <p:cNvPr id="14" name="Image 13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DCD56B5A-7066-1E4E-AC51-5066A769A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088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39B43-9AE0-084B-9788-15C255E9B664}"/>
              </a:ext>
            </a:extLst>
          </p:cNvPr>
          <p:cNvSpPr/>
          <p:nvPr userDrawn="1"/>
        </p:nvSpPr>
        <p:spPr>
          <a:xfrm>
            <a:off x="310904" y="2239834"/>
            <a:ext cx="2896443" cy="2052661"/>
          </a:xfrm>
          <a:prstGeom prst="rect">
            <a:avLst/>
          </a:prstGeom>
          <a:solidFill>
            <a:srgbClr val="EF585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873" y="2307763"/>
            <a:ext cx="2243137" cy="191680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YOUR TITLE</a:t>
            </a:r>
            <a:endParaRPr lang="en-GB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7909CF78-EAF8-C14D-93B3-DD329230B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718" y="1540134"/>
            <a:ext cx="6531933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pic>
        <p:nvPicPr>
          <p:cNvPr id="17" name="Image 16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276B8DA5-9A48-5F48-88E5-D96751D738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9" name="Image 1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C7DA8F1E-19AA-A640-8028-6411BA6E625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3580885" y="1"/>
            <a:ext cx="8611115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pic>
        <p:nvPicPr>
          <p:cNvPr id="33" name="Image 32" descr="Une image contenant dessin, bouteille, assis, rouge&#10;&#10;Description générée automatiquement">
            <a:extLst>
              <a:ext uri="{FF2B5EF4-FFF2-40B4-BE49-F238E27FC236}">
                <a16:creationId xmlns:a16="http://schemas.microsoft.com/office/drawing/2014/main" id="{A7E0579C-8699-FD4B-A607-A37974479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" y="6325147"/>
            <a:ext cx="1133856" cy="532853"/>
          </a:xfrm>
          <a:prstGeom prst="rect">
            <a:avLst/>
          </a:prstGeom>
        </p:spPr>
      </p:pic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198" y="2548029"/>
            <a:ext cx="3415724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718" y="628606"/>
            <a:ext cx="7629449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pic>
        <p:nvPicPr>
          <p:cNvPr id="14" name="Image 13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DCD56B5A-7066-1E4E-AC51-5066A769A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088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39B43-9AE0-084B-9788-15C255E9B664}"/>
              </a:ext>
            </a:extLst>
          </p:cNvPr>
          <p:cNvSpPr/>
          <p:nvPr userDrawn="1"/>
        </p:nvSpPr>
        <p:spPr>
          <a:xfrm>
            <a:off x="310904" y="2239834"/>
            <a:ext cx="2896443" cy="2052661"/>
          </a:xfrm>
          <a:prstGeom prst="rect">
            <a:avLst/>
          </a:prstGeom>
          <a:solidFill>
            <a:srgbClr val="EF585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873" y="2307763"/>
            <a:ext cx="2243137" cy="191680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YOUR TITLE</a:t>
            </a:r>
            <a:endParaRPr lang="en-GB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7909CF78-EAF8-C14D-93B3-DD329230B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0243" y="1734260"/>
            <a:ext cx="1711864" cy="417254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479D1-70C7-1B4A-B2CF-26E10F42250F}"/>
              </a:ext>
            </a:extLst>
          </p:cNvPr>
          <p:cNvSpPr/>
          <p:nvPr userDrawn="1"/>
        </p:nvSpPr>
        <p:spPr>
          <a:xfrm flipH="1">
            <a:off x="7886442" y="2427308"/>
            <a:ext cx="45719" cy="3730374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5963" y="2548029"/>
            <a:ext cx="3415724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C9D23CF-2B31-6447-BE61-76A87A9A00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7886" y="1737513"/>
            <a:ext cx="1711864" cy="417254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2 </a:t>
            </a:r>
          </a:p>
        </p:txBody>
      </p:sp>
      <p:pic>
        <p:nvPicPr>
          <p:cNvPr id="19" name="Image 18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EA3E3262-64D4-9344-8EBA-9DBE98ACA1D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3" name="Image 2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E6D918A-480D-254D-AC81-BCFDB55C7C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61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27" y="22706"/>
            <a:ext cx="12191874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pic>
        <p:nvPicPr>
          <p:cNvPr id="33" name="Image 32" descr="Une image contenant dessin, bouteille, assis, rouge&#10;&#10;Description générée automatiquement">
            <a:extLst>
              <a:ext uri="{FF2B5EF4-FFF2-40B4-BE49-F238E27FC236}">
                <a16:creationId xmlns:a16="http://schemas.microsoft.com/office/drawing/2014/main" id="{A7E0579C-8699-FD4B-A607-A37974479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" y="6325147"/>
            <a:ext cx="1133856" cy="532853"/>
          </a:xfrm>
          <a:prstGeom prst="rect">
            <a:avLst/>
          </a:prstGeom>
        </p:spPr>
      </p:pic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01198" y="2548029"/>
            <a:ext cx="3415724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718" y="628606"/>
            <a:ext cx="7629449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7909CF78-EAF8-C14D-93B3-DD329230B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60243" y="1734260"/>
            <a:ext cx="1711864" cy="417254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1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8479D1-70C7-1B4A-B2CF-26E10F42250F}"/>
              </a:ext>
            </a:extLst>
          </p:cNvPr>
          <p:cNvSpPr/>
          <p:nvPr userDrawn="1"/>
        </p:nvSpPr>
        <p:spPr>
          <a:xfrm flipH="1">
            <a:off x="6132058" y="1532233"/>
            <a:ext cx="45719" cy="3656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5963" y="2548029"/>
            <a:ext cx="3415724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0" name="Espace réservé du texte 21">
            <a:extLst>
              <a:ext uri="{FF2B5EF4-FFF2-40B4-BE49-F238E27FC236}">
                <a16:creationId xmlns:a16="http://schemas.microsoft.com/office/drawing/2014/main" id="{0C9D23CF-2B31-6447-BE61-76A87A9A00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77886" y="1737513"/>
            <a:ext cx="1711864" cy="417254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2 </a:t>
            </a:r>
          </a:p>
        </p:txBody>
      </p:sp>
      <p:pic>
        <p:nvPicPr>
          <p:cNvPr id="23" name="Image 2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B7E3ACD7-A946-2541-9838-9DE57E6B0B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99" y="6407971"/>
            <a:ext cx="360327" cy="45002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71" y="6451301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4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219" y="701264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92" y="3906424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F7FC5F-56D4-7641-B7D0-4D968DC2C0A7}"/>
              </a:ext>
            </a:extLst>
          </p:cNvPr>
          <p:cNvSpPr/>
          <p:nvPr userDrawn="1"/>
        </p:nvSpPr>
        <p:spPr>
          <a:xfrm flipH="1">
            <a:off x="5530730" y="439997"/>
            <a:ext cx="45719" cy="6173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50CF4F2F-90D4-BB43-9638-D52EDAA069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742" y="2564806"/>
            <a:ext cx="4457919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pic>
        <p:nvPicPr>
          <p:cNvPr id="11" name="Image 10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6ED056F3-5DCA-0E4A-BA44-ACAC05D3B12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3" name="Image 1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1885D9B7-A73C-6041-A30C-E19E7B80DD1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3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-9235"/>
            <a:ext cx="12192000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219" y="701264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92" y="3906424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F7FC5F-56D4-7641-B7D0-4D968DC2C0A7}"/>
              </a:ext>
            </a:extLst>
          </p:cNvPr>
          <p:cNvSpPr/>
          <p:nvPr userDrawn="1"/>
        </p:nvSpPr>
        <p:spPr>
          <a:xfrm flipH="1">
            <a:off x="5530730" y="439997"/>
            <a:ext cx="45719" cy="6173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50CF4F2F-90D4-BB43-9638-D52EDAA069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742" y="2564806"/>
            <a:ext cx="4457919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pic>
        <p:nvPicPr>
          <p:cNvPr id="11" name="Image 10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E9A2CA70-8A77-CB41-8B49-EA47686597A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3" name="Image 1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DFDF9BE-4522-B441-9E6E-5182CE3757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714" y="6407971"/>
            <a:ext cx="360327" cy="4500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86" y="6451301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370" y="810219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2893" y="3822043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50CF4F2F-90D4-BB43-9638-D52EDAA069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2893" y="2548029"/>
            <a:ext cx="4457919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4F313-00CC-E24F-9640-26A5FBE1207B}"/>
              </a:ext>
            </a:extLst>
          </p:cNvPr>
          <p:cNvSpPr/>
          <p:nvPr userDrawn="1"/>
        </p:nvSpPr>
        <p:spPr>
          <a:xfrm flipH="1">
            <a:off x="6422643" y="810219"/>
            <a:ext cx="45719" cy="475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pic>
        <p:nvPicPr>
          <p:cNvPr id="11" name="Image 10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472A5ED1-4652-1642-BCA1-3B6C6DC58A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4" name="Image 13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86F93F70-0FEA-0E4F-9A9C-1A6CA728D4E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5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3370" y="810219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2893" y="3822043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26" name="Espace réservé du texte 21">
            <a:extLst>
              <a:ext uri="{FF2B5EF4-FFF2-40B4-BE49-F238E27FC236}">
                <a16:creationId xmlns:a16="http://schemas.microsoft.com/office/drawing/2014/main" id="{50CF4F2F-90D4-BB43-9638-D52EDAA069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2893" y="2548029"/>
            <a:ext cx="4457919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54F313-00CC-E24F-9640-26A5FBE1207B}"/>
              </a:ext>
            </a:extLst>
          </p:cNvPr>
          <p:cNvSpPr/>
          <p:nvPr userDrawn="1"/>
        </p:nvSpPr>
        <p:spPr>
          <a:xfrm flipH="1">
            <a:off x="6422643" y="810219"/>
            <a:ext cx="45719" cy="4755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pic>
        <p:nvPicPr>
          <p:cNvPr id="11" name="Image 10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32F0A85A-BAC2-EB48-AB31-3561803699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4" name="Image 13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60BA6B95-AC46-4042-BF74-700B58D198C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02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DF1673E-B729-1F41-BEE2-C08E79D0A967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5" name="Image 2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1BE3C079-6EDF-ED40-9218-D5EF134B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245667"/>
            <a:ext cx="1502124" cy="33024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6B0F0BA0-8007-594A-A2DB-018D3E7BA9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D1DEE64-593D-3542-9721-1B9CAEEB12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BBC0C5CD-D3AA-CA4B-A213-EC52014E44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2893" y="3822043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pic>
        <p:nvPicPr>
          <p:cNvPr id="35" name="Image 34" descr="Une image contenant extérieur, eau, herbe, roche&#10;&#10;Description générée automatiquement">
            <a:extLst>
              <a:ext uri="{FF2B5EF4-FFF2-40B4-BE49-F238E27FC236}">
                <a16:creationId xmlns:a16="http://schemas.microsoft.com/office/drawing/2014/main" id="{38201329-1320-2840-9684-003B80ED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97"/>
          <a:stretch/>
        </p:blipFill>
        <p:spPr>
          <a:xfrm>
            <a:off x="-17253" y="-2357"/>
            <a:ext cx="6176923" cy="3445993"/>
          </a:xfrm>
          <a:prstGeom prst="rect">
            <a:avLst/>
          </a:prstGeom>
        </p:spPr>
      </p:pic>
      <p:pic>
        <p:nvPicPr>
          <p:cNvPr id="36" name="Image 35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A30209BE-D584-204E-A644-6DE166DA3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32"/>
          <a:stretch/>
        </p:blipFill>
        <p:spPr>
          <a:xfrm>
            <a:off x="6146463" y="3412006"/>
            <a:ext cx="6045537" cy="344599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0832D14-3B31-0247-A05F-D277041BA1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409" y="6568830"/>
            <a:ext cx="809066" cy="22474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D1AACA65-640F-2249-887F-BB6DB0920D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636" y="6528961"/>
            <a:ext cx="505867" cy="255362"/>
          </a:xfrm>
          <a:prstGeom prst="rect">
            <a:avLst/>
          </a:prstGeom>
        </p:spPr>
      </p:pic>
      <p:pic>
        <p:nvPicPr>
          <p:cNvPr id="43" name="Image 42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A277910F-BE5F-CF4F-AE59-24B23D6363B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44" name="Image 43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9622902D-47FA-EB45-B335-CFC9A33F171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8FA2B8CF-1FE8-FA46-BE4F-BDD7AA03DF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2639" y="644716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A3D07DB6-9C8F-7C4C-AEDB-0CD561BD0B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7661" y="1507303"/>
            <a:ext cx="4523569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endParaRPr lang="en-GB" noProof="0" dirty="0"/>
          </a:p>
        </p:txBody>
      </p:sp>
      <p:sp>
        <p:nvSpPr>
          <p:cNvPr id="47" name="Espace réservé du texte 21">
            <a:extLst>
              <a:ext uri="{FF2B5EF4-FFF2-40B4-BE49-F238E27FC236}">
                <a16:creationId xmlns:a16="http://schemas.microsoft.com/office/drawing/2014/main" id="{3E3B9BA5-2A6A-3047-B984-39B4E4C5FD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679" y="4004116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48" name="Espace réservé du texte 21">
            <a:extLst>
              <a:ext uri="{FF2B5EF4-FFF2-40B4-BE49-F238E27FC236}">
                <a16:creationId xmlns:a16="http://schemas.microsoft.com/office/drawing/2014/main" id="{A3EFC9AD-77BE-C04E-820A-9872B94894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4701" y="4866703"/>
            <a:ext cx="4523569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7882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0" name="Image 29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3C44B671-FCD7-D444-A2E2-ECDD90C7FB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245667"/>
            <a:ext cx="1502124" cy="33024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02639" y="644716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4FDBB9F8-6BC1-6D42-B54C-8B6F9D6513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2893" y="3822043"/>
            <a:ext cx="4523569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pic>
        <p:nvPicPr>
          <p:cNvPr id="13" name="Image 12" descr="Une image contenant extérieur, eau, herbe, roche&#10;&#10;Description générée automatiquement">
            <a:extLst>
              <a:ext uri="{FF2B5EF4-FFF2-40B4-BE49-F238E27FC236}">
                <a16:creationId xmlns:a16="http://schemas.microsoft.com/office/drawing/2014/main" id="{6C32D3CB-1790-4F40-BCA1-6541C72ABB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97"/>
          <a:stretch/>
        </p:blipFill>
        <p:spPr>
          <a:xfrm>
            <a:off x="-17253" y="-2356"/>
            <a:ext cx="6176921" cy="3445992"/>
          </a:xfrm>
          <a:prstGeom prst="rect">
            <a:avLst/>
          </a:prstGeom>
        </p:spPr>
      </p:pic>
      <p:pic>
        <p:nvPicPr>
          <p:cNvPr id="14" name="Image 13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57D2CA7E-B84A-544E-9C5E-C82F8F1C66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732"/>
          <a:stretch/>
        </p:blipFill>
        <p:spPr>
          <a:xfrm>
            <a:off x="6146463" y="3412006"/>
            <a:ext cx="6042069" cy="3445993"/>
          </a:xfrm>
          <a:prstGeom prst="rect">
            <a:avLst/>
          </a:prstGeom>
        </p:spPr>
      </p:pic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3F36EE16-4807-8741-9412-51C803ED1C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77661" y="1507303"/>
            <a:ext cx="4523569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endParaRPr lang="en-GB" noProof="0" dirty="0"/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9679" y="4004116"/>
            <a:ext cx="4537442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4701" y="4866703"/>
            <a:ext cx="4523569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endParaRPr lang="en-GB" noProof="0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D94F0C2-9AEC-9547-91AB-EF565845AE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409" y="6568830"/>
            <a:ext cx="809066" cy="22474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73BBD83-E600-0941-B336-679CD3D546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636" y="6528961"/>
            <a:ext cx="505867" cy="255362"/>
          </a:xfrm>
          <a:prstGeom prst="rect">
            <a:avLst/>
          </a:prstGeom>
        </p:spPr>
      </p:pic>
      <p:pic>
        <p:nvPicPr>
          <p:cNvPr id="19" name="Image 18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DD414081-FBCB-9E4E-8E61-DCAF5A36510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4" name="Image 23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02D0350D-22EB-1140-BE60-35E628E12E1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53" y="6417595"/>
            <a:ext cx="360327" cy="4500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25" y="6460925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878" y="3305648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467227-ABE0-1749-B60E-6B4E24C09D6E}"/>
              </a:ext>
            </a:extLst>
          </p:cNvPr>
          <p:cNvSpPr/>
          <p:nvPr userDrawn="1"/>
        </p:nvSpPr>
        <p:spPr>
          <a:xfrm>
            <a:off x="-3464" y="1321"/>
            <a:ext cx="12191997" cy="1765039"/>
          </a:xfrm>
          <a:prstGeom prst="rect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077" y="2347923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1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3734" y="529186"/>
            <a:ext cx="747760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502F4-0B29-9E43-A732-9539AB59DC95}"/>
              </a:ext>
            </a:extLst>
          </p:cNvPr>
          <p:cNvSpPr/>
          <p:nvPr userDrawn="1"/>
        </p:nvSpPr>
        <p:spPr>
          <a:xfrm>
            <a:off x="3056389" y="2328229"/>
            <a:ext cx="45719" cy="346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75D899-3CC0-3248-AE2F-0DB343B0847B}"/>
              </a:ext>
            </a:extLst>
          </p:cNvPr>
          <p:cNvSpPr/>
          <p:nvPr userDrawn="1"/>
        </p:nvSpPr>
        <p:spPr>
          <a:xfrm>
            <a:off x="6009416" y="2418678"/>
            <a:ext cx="45719" cy="346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AA966-D946-274A-8755-5628B95113F7}"/>
              </a:ext>
            </a:extLst>
          </p:cNvPr>
          <p:cNvSpPr/>
          <p:nvPr userDrawn="1"/>
        </p:nvSpPr>
        <p:spPr>
          <a:xfrm>
            <a:off x="9067798" y="2328229"/>
            <a:ext cx="45719" cy="3465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D8AD4FF-1559-744E-9FB4-1E2D1B3D70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5103" y="2347923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2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2CB429A8-1C89-1948-9E4E-3D2925AA4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0808" y="2358918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3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E7195B02-C12F-CC4A-809A-54F3269967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98046" y="2358918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4</a:t>
            </a:r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0771B7EC-56C0-4144-9E4D-1D642192A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3904" y="3305647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CB752113-76FF-9C4D-A24C-F2EB5313C2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337" y="3319934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FC7E8926-87DA-4E4C-B8B8-2CD14ED73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1658" y="3284845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pic>
        <p:nvPicPr>
          <p:cNvPr id="20" name="Image 19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B79C37DD-6B6C-8B47-B110-53369A48F7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2" name="Image 21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C0C800F1-71C3-C94E-9896-C6019F2E183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3C941E-E864-FC4E-9B8D-D8193F3A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2C94-9C2F-DB48-860F-8264F206F8B4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B95E15-6F47-0242-8044-DD883A447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2AFDEE-9514-834E-A48B-35F53A7E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C0C1-A777-AC4B-AA45-C58CC842465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FBD548B-7A4F-6E48-8FEA-92ABFEEBD180}"/>
              </a:ext>
            </a:extLst>
          </p:cNvPr>
          <p:cNvSpPr txBox="1"/>
          <p:nvPr userDrawn="1"/>
        </p:nvSpPr>
        <p:spPr>
          <a:xfrm>
            <a:off x="411480" y="6469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0F220F1-9A67-C844-9328-2748B0A4789D}"/>
              </a:ext>
            </a:extLst>
          </p:cNvPr>
          <p:cNvSpPr txBox="1"/>
          <p:nvPr userDrawn="1"/>
        </p:nvSpPr>
        <p:spPr>
          <a:xfrm>
            <a:off x="205740" y="630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8C77B9-4046-4747-89C4-6C0C4A2C6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52AA93-7695-1D4C-8C5A-C8A4D72AD630}"/>
              </a:ext>
            </a:extLst>
          </p:cNvPr>
          <p:cNvSpPr/>
          <p:nvPr userDrawn="1"/>
        </p:nvSpPr>
        <p:spPr>
          <a:xfrm>
            <a:off x="0" y="1"/>
            <a:ext cx="12192000" cy="6838712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976FE0-C963-954B-9274-09616D26F24F}"/>
              </a:ext>
            </a:extLst>
          </p:cNvPr>
          <p:cNvSpPr/>
          <p:nvPr userDrawn="1"/>
        </p:nvSpPr>
        <p:spPr>
          <a:xfrm>
            <a:off x="647700" y="0"/>
            <a:ext cx="5988822" cy="6530365"/>
          </a:xfrm>
          <a:prstGeom prst="rect">
            <a:avLst/>
          </a:prstGeom>
          <a:solidFill>
            <a:srgbClr val="EF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068C3E-27FA-E046-9A67-96C7D52F230A}"/>
              </a:ext>
            </a:extLst>
          </p:cNvPr>
          <p:cNvSpPr/>
          <p:nvPr userDrawn="1"/>
        </p:nvSpPr>
        <p:spPr>
          <a:xfrm flipH="1">
            <a:off x="1487460" y="1003068"/>
            <a:ext cx="54739" cy="373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42B754E8-72D5-5B44-8FD0-E2DA3855D64E}"/>
              </a:ext>
            </a:extLst>
          </p:cNvPr>
          <p:cNvSpPr txBox="1">
            <a:spLocks/>
          </p:cNvSpPr>
          <p:nvPr userDrawn="1"/>
        </p:nvSpPr>
        <p:spPr>
          <a:xfrm>
            <a:off x="10937280" y="6338002"/>
            <a:ext cx="1119038" cy="358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ES" sz="18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D1D09005-B822-254C-B296-28A5427AAA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9428" y="1371600"/>
            <a:ext cx="3914916" cy="2057400"/>
          </a:xfrm>
        </p:spPr>
        <p:txBody>
          <a:bodyPr>
            <a:noAutofit/>
          </a:bodyPr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</a:t>
            </a:r>
            <a:br>
              <a:rPr lang="fr-FR" dirty="0"/>
            </a:br>
            <a:r>
              <a:rPr lang="fr-FR" dirty="0"/>
              <a:t>GOES </a:t>
            </a:r>
            <a:br>
              <a:rPr lang="fr-FR" dirty="0"/>
            </a:br>
            <a:r>
              <a:rPr lang="fr-FR" dirty="0"/>
              <a:t>YOUR TITLE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57C6EBF6-89CC-514B-89F3-CA3AE7FE7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99428" y="4098442"/>
            <a:ext cx="3914916" cy="1270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 </a:t>
            </a:r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F593AC5C-D3E1-D344-815B-1039EA6AED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54825" y="122811"/>
            <a:ext cx="1119038" cy="282575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07/2020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915E705F-9371-9A4B-8DFF-B3E6898EF6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53A0780-2FCB-034B-AF07-86148F2233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pic>
        <p:nvPicPr>
          <p:cNvPr id="26" name="Image 2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D2EB1BCF-A614-E04C-81D3-A81A2894743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5" y="-7017"/>
            <a:ext cx="594281" cy="74222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12" y="-6553"/>
            <a:ext cx="2858655" cy="5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8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0878" y="3305648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467227-ABE0-1749-B60E-6B4E24C09D6E}"/>
              </a:ext>
            </a:extLst>
          </p:cNvPr>
          <p:cNvSpPr/>
          <p:nvPr userDrawn="1"/>
        </p:nvSpPr>
        <p:spPr>
          <a:xfrm>
            <a:off x="-3464" y="1321"/>
            <a:ext cx="12191997" cy="176503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077" y="2347923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1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3734" y="529186"/>
            <a:ext cx="747760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EA502F4-0B29-9E43-A732-9539AB59DC95}"/>
              </a:ext>
            </a:extLst>
          </p:cNvPr>
          <p:cNvSpPr/>
          <p:nvPr userDrawn="1"/>
        </p:nvSpPr>
        <p:spPr>
          <a:xfrm>
            <a:off x="3056389" y="2328229"/>
            <a:ext cx="45719" cy="3465283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75D899-3CC0-3248-AE2F-0DB343B0847B}"/>
              </a:ext>
            </a:extLst>
          </p:cNvPr>
          <p:cNvSpPr/>
          <p:nvPr userDrawn="1"/>
        </p:nvSpPr>
        <p:spPr>
          <a:xfrm>
            <a:off x="6009416" y="2418678"/>
            <a:ext cx="45719" cy="3465283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C1AA966-D946-274A-8755-5628B95113F7}"/>
              </a:ext>
            </a:extLst>
          </p:cNvPr>
          <p:cNvSpPr/>
          <p:nvPr userDrawn="1"/>
        </p:nvSpPr>
        <p:spPr>
          <a:xfrm>
            <a:off x="9067798" y="2328229"/>
            <a:ext cx="45719" cy="3465283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8" name="Espace réservé du texte 21">
            <a:extLst>
              <a:ext uri="{FF2B5EF4-FFF2-40B4-BE49-F238E27FC236}">
                <a16:creationId xmlns:a16="http://schemas.microsoft.com/office/drawing/2014/main" id="{5D8AD4FF-1559-744E-9FB4-1E2D1B3D70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35103" y="2347923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2</a:t>
            </a:r>
          </a:p>
        </p:txBody>
      </p:sp>
      <p:sp>
        <p:nvSpPr>
          <p:cNvPr id="29" name="Espace réservé du texte 21">
            <a:extLst>
              <a:ext uri="{FF2B5EF4-FFF2-40B4-BE49-F238E27FC236}">
                <a16:creationId xmlns:a16="http://schemas.microsoft.com/office/drawing/2014/main" id="{2CB429A8-1C89-1948-9E4E-3D2925AA49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40808" y="2358918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3</a:t>
            </a:r>
          </a:p>
        </p:txBody>
      </p:sp>
      <p:sp>
        <p:nvSpPr>
          <p:cNvPr id="35" name="Espace réservé du texte 21">
            <a:extLst>
              <a:ext uri="{FF2B5EF4-FFF2-40B4-BE49-F238E27FC236}">
                <a16:creationId xmlns:a16="http://schemas.microsoft.com/office/drawing/2014/main" id="{E7195B02-C12F-CC4A-809A-54F3269967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98046" y="2358918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4</a:t>
            </a:r>
          </a:p>
        </p:txBody>
      </p:sp>
      <p:sp>
        <p:nvSpPr>
          <p:cNvPr id="36" name="Espace réservé du texte 21">
            <a:extLst>
              <a:ext uri="{FF2B5EF4-FFF2-40B4-BE49-F238E27FC236}">
                <a16:creationId xmlns:a16="http://schemas.microsoft.com/office/drawing/2014/main" id="{0771B7EC-56C0-4144-9E4D-1D642192A5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43904" y="3305647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CB752113-76FF-9C4D-A24C-F2EB5313C2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337" y="3319934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FC7E8926-87DA-4E4C-B8B8-2CD14ED73D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41658" y="3284845"/>
            <a:ext cx="2423714" cy="880971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odio</a:t>
            </a:r>
            <a:r>
              <a:rPr lang="en-GB" noProof="0" dirty="0"/>
              <a:t> </a:t>
            </a:r>
            <a:r>
              <a:rPr lang="en-GB" noProof="0" dirty="0" err="1"/>
              <a:t>Dignissim</a:t>
            </a:r>
            <a:r>
              <a:rPr lang="en-GB" noProof="0" dirty="0"/>
              <a:t> ipsum </a:t>
            </a:r>
            <a:r>
              <a:rPr lang="en-GB" noProof="0" dirty="0" err="1"/>
              <a:t>dolorsitametConsec</a:t>
            </a:r>
            <a:endParaRPr lang="en-GB" noProof="0" dirty="0"/>
          </a:p>
        </p:txBody>
      </p:sp>
      <p:pic>
        <p:nvPicPr>
          <p:cNvPr id="20" name="Image 19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698A1B4B-A234-2E4A-AB18-D3055C538F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2" name="Image 21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1E415B9-BAD7-5246-9C34-8495BCD1045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7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6802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067" y="3484791"/>
            <a:ext cx="2741770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PLANIFICATION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3734" y="529186"/>
            <a:ext cx="747760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87A550-FC1F-D940-A964-5A342B689C47}"/>
              </a:ext>
            </a:extLst>
          </p:cNvPr>
          <p:cNvSpPr/>
          <p:nvPr userDrawn="1"/>
        </p:nvSpPr>
        <p:spPr>
          <a:xfrm flipH="1">
            <a:off x="395283" y="923149"/>
            <a:ext cx="45720" cy="3730374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34844-3AA5-2648-BD44-D0C81AFDE185}"/>
              </a:ext>
            </a:extLst>
          </p:cNvPr>
          <p:cNvSpPr/>
          <p:nvPr userDrawn="1"/>
        </p:nvSpPr>
        <p:spPr>
          <a:xfrm>
            <a:off x="0" y="-1"/>
            <a:ext cx="868681" cy="923150"/>
          </a:xfrm>
          <a:prstGeom prst="rect">
            <a:avLst/>
          </a:prstGeom>
          <a:solidFill>
            <a:srgbClr val="555859"/>
          </a:solidFill>
          <a:ln>
            <a:solidFill>
              <a:srgbClr val="55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06E71-2501-D74C-B7A8-A497C47C8E1C}"/>
              </a:ext>
            </a:extLst>
          </p:cNvPr>
          <p:cNvSpPr/>
          <p:nvPr userDrawn="1"/>
        </p:nvSpPr>
        <p:spPr>
          <a:xfrm rot="5400000" flipH="1">
            <a:off x="6282211" y="-3048575"/>
            <a:ext cx="45719" cy="11773857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3279BF3-0B18-8D40-825A-4323FD9433BD}"/>
              </a:ext>
            </a:extLst>
          </p:cNvPr>
          <p:cNvSpPr/>
          <p:nvPr userDrawn="1"/>
        </p:nvSpPr>
        <p:spPr>
          <a:xfrm>
            <a:off x="1922138" y="2594055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FEFE036-7ED2-6742-AB32-D3ECB58A31DE}"/>
              </a:ext>
            </a:extLst>
          </p:cNvPr>
          <p:cNvSpPr/>
          <p:nvPr userDrawn="1"/>
        </p:nvSpPr>
        <p:spPr>
          <a:xfrm>
            <a:off x="2008993" y="2685788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8F08CA-7D3F-D548-B22F-7A51A6ECBF8E}"/>
              </a:ext>
            </a:extLst>
          </p:cNvPr>
          <p:cNvSpPr/>
          <p:nvPr userDrawn="1"/>
        </p:nvSpPr>
        <p:spPr>
          <a:xfrm flipH="1">
            <a:off x="2119952" y="3037851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F458307-C73B-3D45-9078-3BC5C8389C6F}"/>
              </a:ext>
            </a:extLst>
          </p:cNvPr>
          <p:cNvSpPr/>
          <p:nvPr userDrawn="1"/>
        </p:nvSpPr>
        <p:spPr>
          <a:xfrm>
            <a:off x="5678974" y="2594055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372E558-ED6F-9F45-922D-AF84F7C23F18}"/>
              </a:ext>
            </a:extLst>
          </p:cNvPr>
          <p:cNvSpPr/>
          <p:nvPr userDrawn="1"/>
        </p:nvSpPr>
        <p:spPr>
          <a:xfrm>
            <a:off x="5765829" y="2685788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B29D42-7F0C-2849-9C80-69B8A2720035}"/>
              </a:ext>
            </a:extLst>
          </p:cNvPr>
          <p:cNvSpPr/>
          <p:nvPr userDrawn="1"/>
        </p:nvSpPr>
        <p:spPr>
          <a:xfrm flipH="1">
            <a:off x="5876788" y="3037851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08783C0-D7C2-474C-89DA-C36E237933D4}"/>
              </a:ext>
            </a:extLst>
          </p:cNvPr>
          <p:cNvSpPr/>
          <p:nvPr userDrawn="1"/>
        </p:nvSpPr>
        <p:spPr>
          <a:xfrm>
            <a:off x="9637446" y="2546343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C5A1AD2-3384-EC4B-AF09-8BA27B1077BB}"/>
              </a:ext>
            </a:extLst>
          </p:cNvPr>
          <p:cNvSpPr/>
          <p:nvPr userDrawn="1"/>
        </p:nvSpPr>
        <p:spPr>
          <a:xfrm>
            <a:off x="9724301" y="2638076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0B918-F52D-0944-ABB3-86644BC0F0DB}"/>
              </a:ext>
            </a:extLst>
          </p:cNvPr>
          <p:cNvSpPr/>
          <p:nvPr userDrawn="1"/>
        </p:nvSpPr>
        <p:spPr>
          <a:xfrm flipH="1">
            <a:off x="9835260" y="2990139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33E9B61C-5C6D-F944-B920-F39F6A754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8091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2C641C67-FD8C-7049-9737-5CE7D0A1B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251" y="3484791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COLLECTION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E13E96D5-4347-2E41-A118-F6CC0FD89A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0046" y="4313073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DA945BAE-F80D-644A-897E-09BFF2FD6B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0206" y="3454944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ANALYSIS</a:t>
            </a:r>
          </a:p>
        </p:txBody>
      </p:sp>
      <p:pic>
        <p:nvPicPr>
          <p:cNvPr id="26" name="Image 25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9CC415F6-51E6-484E-894F-DCA0E29C4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9" name="Image 2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EAB7E08A-6507-CA45-9BAF-590B2ADB37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95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6802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067" y="3484791"/>
            <a:ext cx="2741770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PLANIFICATION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3734" y="529186"/>
            <a:ext cx="747760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87A550-FC1F-D940-A964-5A342B689C47}"/>
              </a:ext>
            </a:extLst>
          </p:cNvPr>
          <p:cNvSpPr/>
          <p:nvPr userDrawn="1"/>
        </p:nvSpPr>
        <p:spPr>
          <a:xfrm flipH="1">
            <a:off x="395283" y="923149"/>
            <a:ext cx="45720" cy="3730374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34844-3AA5-2648-BD44-D0C81AFDE185}"/>
              </a:ext>
            </a:extLst>
          </p:cNvPr>
          <p:cNvSpPr/>
          <p:nvPr userDrawn="1"/>
        </p:nvSpPr>
        <p:spPr>
          <a:xfrm>
            <a:off x="0" y="-1"/>
            <a:ext cx="868681" cy="923150"/>
          </a:xfrm>
          <a:prstGeom prst="rect">
            <a:avLst/>
          </a:prstGeom>
          <a:solidFill>
            <a:srgbClr val="555859"/>
          </a:solidFill>
          <a:ln>
            <a:solidFill>
              <a:srgbClr val="55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06E71-2501-D74C-B7A8-A497C47C8E1C}"/>
              </a:ext>
            </a:extLst>
          </p:cNvPr>
          <p:cNvSpPr/>
          <p:nvPr userDrawn="1"/>
        </p:nvSpPr>
        <p:spPr>
          <a:xfrm rot="5400000" flipH="1">
            <a:off x="6282211" y="-3048575"/>
            <a:ext cx="45719" cy="11773857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3279BF3-0B18-8D40-825A-4323FD9433BD}"/>
              </a:ext>
            </a:extLst>
          </p:cNvPr>
          <p:cNvSpPr/>
          <p:nvPr userDrawn="1"/>
        </p:nvSpPr>
        <p:spPr>
          <a:xfrm>
            <a:off x="1922138" y="2594055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FEFE036-7ED2-6742-AB32-D3ECB58A31DE}"/>
              </a:ext>
            </a:extLst>
          </p:cNvPr>
          <p:cNvSpPr/>
          <p:nvPr userDrawn="1"/>
        </p:nvSpPr>
        <p:spPr>
          <a:xfrm>
            <a:off x="2008993" y="2685788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8F08CA-7D3F-D548-B22F-7A51A6ECBF8E}"/>
              </a:ext>
            </a:extLst>
          </p:cNvPr>
          <p:cNvSpPr/>
          <p:nvPr userDrawn="1"/>
        </p:nvSpPr>
        <p:spPr>
          <a:xfrm flipH="1">
            <a:off x="2119952" y="3037851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F458307-C73B-3D45-9078-3BC5C8389C6F}"/>
              </a:ext>
            </a:extLst>
          </p:cNvPr>
          <p:cNvSpPr/>
          <p:nvPr userDrawn="1"/>
        </p:nvSpPr>
        <p:spPr>
          <a:xfrm>
            <a:off x="5678974" y="2594055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372E558-ED6F-9F45-922D-AF84F7C23F18}"/>
              </a:ext>
            </a:extLst>
          </p:cNvPr>
          <p:cNvSpPr/>
          <p:nvPr userDrawn="1"/>
        </p:nvSpPr>
        <p:spPr>
          <a:xfrm>
            <a:off x="5765829" y="2685788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B29D42-7F0C-2849-9C80-69B8A2720035}"/>
              </a:ext>
            </a:extLst>
          </p:cNvPr>
          <p:cNvSpPr/>
          <p:nvPr userDrawn="1"/>
        </p:nvSpPr>
        <p:spPr>
          <a:xfrm flipH="1">
            <a:off x="5876788" y="3037851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08783C0-D7C2-474C-89DA-C36E237933D4}"/>
              </a:ext>
            </a:extLst>
          </p:cNvPr>
          <p:cNvSpPr/>
          <p:nvPr userDrawn="1"/>
        </p:nvSpPr>
        <p:spPr>
          <a:xfrm>
            <a:off x="9637446" y="2546343"/>
            <a:ext cx="421066" cy="4447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C5A1AD2-3384-EC4B-AF09-8BA27B1077BB}"/>
              </a:ext>
            </a:extLst>
          </p:cNvPr>
          <p:cNvSpPr/>
          <p:nvPr userDrawn="1"/>
        </p:nvSpPr>
        <p:spPr>
          <a:xfrm>
            <a:off x="9724301" y="2638076"/>
            <a:ext cx="247355" cy="261247"/>
          </a:xfrm>
          <a:prstGeom prst="ellipse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0B918-F52D-0944-ABB3-86644BC0F0DB}"/>
              </a:ext>
            </a:extLst>
          </p:cNvPr>
          <p:cNvSpPr/>
          <p:nvPr userDrawn="1"/>
        </p:nvSpPr>
        <p:spPr>
          <a:xfrm flipH="1">
            <a:off x="9835260" y="2990139"/>
            <a:ext cx="45719" cy="261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33E9B61C-5C6D-F944-B920-F39F6A754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8091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2C641C67-FD8C-7049-9737-5CE7D0A1B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251" y="3484791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COLLECTION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E13E96D5-4347-2E41-A118-F6CC0FD89A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0046" y="4313073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DA945BAE-F80D-644A-897E-09BFF2FD6B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0206" y="3454944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ANALYSIS</a:t>
            </a:r>
          </a:p>
        </p:txBody>
      </p:sp>
      <p:pic>
        <p:nvPicPr>
          <p:cNvPr id="26" name="Image 25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3BD60D61-2137-044B-ACFC-547B2CC876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9" name="Image 2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070BF077-7C27-0C46-8239-E3CA14A56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6802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067" y="3484791"/>
            <a:ext cx="2741770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PLANIFICATION</a:t>
            </a:r>
          </a:p>
        </p:txBody>
      </p:sp>
      <p:sp>
        <p:nvSpPr>
          <p:cNvPr id="16" name="Espace réservé du texte 21">
            <a:extLst>
              <a:ext uri="{FF2B5EF4-FFF2-40B4-BE49-F238E27FC236}">
                <a16:creationId xmlns:a16="http://schemas.microsoft.com/office/drawing/2014/main" id="{D70D7F2E-32D7-444D-BEEE-F29F154C6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53734" y="529186"/>
            <a:ext cx="747760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87A550-FC1F-D940-A964-5A342B689C47}"/>
              </a:ext>
            </a:extLst>
          </p:cNvPr>
          <p:cNvSpPr/>
          <p:nvPr userDrawn="1"/>
        </p:nvSpPr>
        <p:spPr>
          <a:xfrm flipH="1">
            <a:off x="395283" y="923149"/>
            <a:ext cx="45720" cy="3730374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934844-3AA5-2648-BD44-D0C81AFDE185}"/>
              </a:ext>
            </a:extLst>
          </p:cNvPr>
          <p:cNvSpPr/>
          <p:nvPr userDrawn="1"/>
        </p:nvSpPr>
        <p:spPr>
          <a:xfrm>
            <a:off x="0" y="-1"/>
            <a:ext cx="868681" cy="923150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A06E71-2501-D74C-B7A8-A497C47C8E1C}"/>
              </a:ext>
            </a:extLst>
          </p:cNvPr>
          <p:cNvSpPr/>
          <p:nvPr userDrawn="1"/>
        </p:nvSpPr>
        <p:spPr>
          <a:xfrm rot="5400000" flipH="1">
            <a:off x="6282211" y="-3048575"/>
            <a:ext cx="45719" cy="11773857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13279BF3-0B18-8D40-825A-4323FD9433BD}"/>
              </a:ext>
            </a:extLst>
          </p:cNvPr>
          <p:cNvSpPr/>
          <p:nvPr userDrawn="1"/>
        </p:nvSpPr>
        <p:spPr>
          <a:xfrm>
            <a:off x="1922138" y="2594055"/>
            <a:ext cx="421066" cy="444714"/>
          </a:xfrm>
          <a:prstGeom prst="ellipse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FEFE036-7ED2-6742-AB32-D3ECB58A31DE}"/>
              </a:ext>
            </a:extLst>
          </p:cNvPr>
          <p:cNvSpPr/>
          <p:nvPr userDrawn="1"/>
        </p:nvSpPr>
        <p:spPr>
          <a:xfrm>
            <a:off x="2008993" y="2685788"/>
            <a:ext cx="247355" cy="261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C8F08CA-7D3F-D548-B22F-7A51A6ECBF8E}"/>
              </a:ext>
            </a:extLst>
          </p:cNvPr>
          <p:cNvSpPr/>
          <p:nvPr userDrawn="1"/>
        </p:nvSpPr>
        <p:spPr>
          <a:xfrm flipH="1">
            <a:off x="2119952" y="3037851"/>
            <a:ext cx="45719" cy="261247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8F458307-C73B-3D45-9078-3BC5C8389C6F}"/>
              </a:ext>
            </a:extLst>
          </p:cNvPr>
          <p:cNvSpPr/>
          <p:nvPr userDrawn="1"/>
        </p:nvSpPr>
        <p:spPr>
          <a:xfrm>
            <a:off x="5678974" y="2594055"/>
            <a:ext cx="421066" cy="444714"/>
          </a:xfrm>
          <a:prstGeom prst="ellipse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372E558-ED6F-9F45-922D-AF84F7C23F18}"/>
              </a:ext>
            </a:extLst>
          </p:cNvPr>
          <p:cNvSpPr/>
          <p:nvPr userDrawn="1"/>
        </p:nvSpPr>
        <p:spPr>
          <a:xfrm>
            <a:off x="5765829" y="2685788"/>
            <a:ext cx="247355" cy="261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8B29D42-7F0C-2849-9C80-69B8A2720035}"/>
              </a:ext>
            </a:extLst>
          </p:cNvPr>
          <p:cNvSpPr/>
          <p:nvPr userDrawn="1"/>
        </p:nvSpPr>
        <p:spPr>
          <a:xfrm flipH="1">
            <a:off x="5876788" y="3037851"/>
            <a:ext cx="45719" cy="261247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808783C0-D7C2-474C-89DA-C36E237933D4}"/>
              </a:ext>
            </a:extLst>
          </p:cNvPr>
          <p:cNvSpPr/>
          <p:nvPr userDrawn="1"/>
        </p:nvSpPr>
        <p:spPr>
          <a:xfrm>
            <a:off x="9637446" y="2546343"/>
            <a:ext cx="421066" cy="444714"/>
          </a:xfrm>
          <a:prstGeom prst="ellipse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7C5A1AD2-3384-EC4B-AF09-8BA27B1077BB}"/>
              </a:ext>
            </a:extLst>
          </p:cNvPr>
          <p:cNvSpPr/>
          <p:nvPr userDrawn="1"/>
        </p:nvSpPr>
        <p:spPr>
          <a:xfrm>
            <a:off x="9724301" y="2638076"/>
            <a:ext cx="247355" cy="2612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7F0B918-F52D-0944-ABB3-86644BC0F0DB}"/>
              </a:ext>
            </a:extLst>
          </p:cNvPr>
          <p:cNvSpPr/>
          <p:nvPr userDrawn="1"/>
        </p:nvSpPr>
        <p:spPr>
          <a:xfrm flipH="1">
            <a:off x="9835260" y="2990139"/>
            <a:ext cx="45719" cy="261247"/>
          </a:xfrm>
          <a:prstGeom prst="rect">
            <a:avLst/>
          </a:prstGeom>
          <a:solidFill>
            <a:srgbClr val="EF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51" name="Espace réservé du texte 21">
            <a:extLst>
              <a:ext uri="{FF2B5EF4-FFF2-40B4-BE49-F238E27FC236}">
                <a16:creationId xmlns:a16="http://schemas.microsoft.com/office/drawing/2014/main" id="{33E9B61C-5C6D-F944-B920-F39F6A754F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8091" y="4342920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2" name="Espace réservé du texte 21">
            <a:extLst>
              <a:ext uri="{FF2B5EF4-FFF2-40B4-BE49-F238E27FC236}">
                <a16:creationId xmlns:a16="http://schemas.microsoft.com/office/drawing/2014/main" id="{2C641C67-FD8C-7049-9737-5CE7D0A1B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251" y="3484791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COLLECTION</a:t>
            </a:r>
          </a:p>
        </p:txBody>
      </p:sp>
      <p:sp>
        <p:nvSpPr>
          <p:cNvPr id="53" name="Espace réservé du texte 21">
            <a:extLst>
              <a:ext uri="{FF2B5EF4-FFF2-40B4-BE49-F238E27FC236}">
                <a16:creationId xmlns:a16="http://schemas.microsoft.com/office/drawing/2014/main" id="{E13E96D5-4347-2E41-A118-F6CC0FD89A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70046" y="4313073"/>
            <a:ext cx="3148832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</a:t>
            </a:r>
          </a:p>
        </p:txBody>
      </p:sp>
      <p:sp>
        <p:nvSpPr>
          <p:cNvPr id="54" name="Espace réservé du texte 21">
            <a:extLst>
              <a:ext uri="{FF2B5EF4-FFF2-40B4-BE49-F238E27FC236}">
                <a16:creationId xmlns:a16="http://schemas.microsoft.com/office/drawing/2014/main" id="{DA945BAE-F80D-644A-897E-09BFF2FD6B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90206" y="3454944"/>
            <a:ext cx="2708511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DATA ANALYSIS</a:t>
            </a:r>
          </a:p>
        </p:txBody>
      </p:sp>
      <p:pic>
        <p:nvPicPr>
          <p:cNvPr id="26" name="Image 25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01DAA7B3-8BDD-B746-9671-89945084F8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29" name="Image 2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8D251EE-492A-8F41-91E1-AA196C1E00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975" y="6417594"/>
            <a:ext cx="360327" cy="45002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7" y="6460924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planatoray_sectio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FA45645B-7630-8A46-B371-E8B8C7C11B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8684"/>
            <a:ext cx="12191998" cy="6876683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5169535-CE4A-9C41-93B1-37FD57034319}"/>
              </a:ext>
            </a:extLst>
          </p:cNvPr>
          <p:cNvSpPr/>
          <p:nvPr userDrawn="1"/>
        </p:nvSpPr>
        <p:spPr>
          <a:xfrm>
            <a:off x="549484" y="1077942"/>
            <a:ext cx="3537204" cy="4749005"/>
          </a:xfrm>
          <a:prstGeom prst="rect">
            <a:avLst/>
          </a:prstGeom>
          <a:solidFill>
            <a:srgbClr val="EE5859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7F2EDD9-6FE0-C843-AFB7-06B2050F4BA8}"/>
              </a:ext>
            </a:extLst>
          </p:cNvPr>
          <p:cNvSpPr/>
          <p:nvPr userDrawn="1"/>
        </p:nvSpPr>
        <p:spPr>
          <a:xfrm>
            <a:off x="4361756" y="1077941"/>
            <a:ext cx="3537204" cy="4749005"/>
          </a:xfrm>
          <a:prstGeom prst="rect">
            <a:avLst/>
          </a:prstGeom>
          <a:solidFill>
            <a:srgbClr val="555859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F39D58-C840-AF43-AFD0-96D1219F2273}"/>
              </a:ext>
            </a:extLst>
          </p:cNvPr>
          <p:cNvSpPr/>
          <p:nvPr userDrawn="1"/>
        </p:nvSpPr>
        <p:spPr>
          <a:xfrm>
            <a:off x="8196889" y="1041174"/>
            <a:ext cx="3537204" cy="4749005"/>
          </a:xfrm>
          <a:prstGeom prst="rect">
            <a:avLst/>
          </a:prstGeom>
          <a:solidFill>
            <a:srgbClr val="D4CABB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DDBE7D0E-F523-5848-80D4-A91583E9EF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5222" y="3558710"/>
            <a:ext cx="2702867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2479" y="1590304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1</a:t>
            </a:r>
          </a:p>
        </p:txBody>
      </p:sp>
      <p:sp>
        <p:nvSpPr>
          <p:cNvPr id="43" name="Espace réservé du texte 21">
            <a:extLst>
              <a:ext uri="{FF2B5EF4-FFF2-40B4-BE49-F238E27FC236}">
                <a16:creationId xmlns:a16="http://schemas.microsoft.com/office/drawing/2014/main" id="{50015BC8-23ED-E848-B5CE-F4EFEA1FA5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19683" y="3521287"/>
            <a:ext cx="2702867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</a:p>
        </p:txBody>
      </p:sp>
      <p:sp>
        <p:nvSpPr>
          <p:cNvPr id="44" name="Espace réservé du texte 21">
            <a:extLst>
              <a:ext uri="{FF2B5EF4-FFF2-40B4-BE49-F238E27FC236}">
                <a16:creationId xmlns:a16="http://schemas.microsoft.com/office/drawing/2014/main" id="{879C49E9-42F5-CA41-AB6A-1C4B27461E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46940" y="1552881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2</a:t>
            </a:r>
          </a:p>
        </p:txBody>
      </p:sp>
      <p:sp>
        <p:nvSpPr>
          <p:cNvPr id="45" name="Espace réservé du texte 21">
            <a:extLst>
              <a:ext uri="{FF2B5EF4-FFF2-40B4-BE49-F238E27FC236}">
                <a16:creationId xmlns:a16="http://schemas.microsoft.com/office/drawing/2014/main" id="{ABC5ADDC-3F37-5C40-930F-11B2791CC2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17835" y="3516734"/>
            <a:ext cx="2702867" cy="880971"/>
          </a:xfrm>
        </p:spPr>
        <p:txBody>
          <a:bodyPr anchor="t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</a:t>
            </a:r>
            <a:r>
              <a:rPr lang="en-GB" noProof="0" dirty="0" err="1"/>
              <a:t>sitametConsectetr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lucisitTus</a:t>
            </a:r>
            <a:r>
              <a:rPr lang="en-GB" noProof="0" dirty="0"/>
              <a:t>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</a:p>
        </p:txBody>
      </p:sp>
      <p:sp>
        <p:nvSpPr>
          <p:cNvPr id="46" name="Espace réservé du texte 21">
            <a:extLst>
              <a:ext uri="{FF2B5EF4-FFF2-40B4-BE49-F238E27FC236}">
                <a16:creationId xmlns:a16="http://schemas.microsoft.com/office/drawing/2014/main" id="{8DA54D7B-2D54-D345-9E7A-5FBF444DFB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5092" y="1548328"/>
            <a:ext cx="1641317" cy="581140"/>
          </a:xfrm>
        </p:spPr>
        <p:txBody>
          <a:bodyPr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SECTION 3</a:t>
            </a:r>
          </a:p>
        </p:txBody>
      </p:sp>
      <p:pic>
        <p:nvPicPr>
          <p:cNvPr id="16" name="Image 15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4A6A5A42-C0BB-D441-8C6F-1CF4E1F13FD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9" name="Image 1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5240F8DB-2DE0-3E46-8967-C9EBA6AB3F9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9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648BFA-5624-FB4A-94DB-79D46D9DDA60}"/>
              </a:ext>
            </a:extLst>
          </p:cNvPr>
          <p:cNvSpPr/>
          <p:nvPr userDrawn="1"/>
        </p:nvSpPr>
        <p:spPr>
          <a:xfrm>
            <a:off x="6684579" y="1"/>
            <a:ext cx="5507422" cy="6877806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32912F-4A4C-404D-AE89-FF5A5ED65E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160" y="194614"/>
            <a:ext cx="294169" cy="29416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695FE77-47ED-D84B-960B-650D96EC04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232" y="757581"/>
            <a:ext cx="294169" cy="294169"/>
          </a:xfrm>
          <a:prstGeom prst="rect">
            <a:avLst/>
          </a:prstGeom>
        </p:spPr>
      </p:pic>
      <p:pic>
        <p:nvPicPr>
          <p:cNvPr id="15" name="Image 14" descr="Une image contenant oiseau&#10;&#10;Description générée automatiquement">
            <a:extLst>
              <a:ext uri="{FF2B5EF4-FFF2-40B4-BE49-F238E27FC236}">
                <a16:creationId xmlns:a16="http://schemas.microsoft.com/office/drawing/2014/main" id="{F48CB4FE-E32E-A745-A3CC-4463260760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232" y="1320549"/>
            <a:ext cx="294170" cy="29417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6EFE044-6112-8B45-AE9E-9E7331F29882}"/>
              </a:ext>
            </a:extLst>
          </p:cNvPr>
          <p:cNvSpPr/>
          <p:nvPr userDrawn="1"/>
        </p:nvSpPr>
        <p:spPr>
          <a:xfrm>
            <a:off x="493025" y="1112533"/>
            <a:ext cx="4637344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E3F6FBAF-8A3C-CD4B-80F1-D4638139769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91" y="2613847"/>
            <a:ext cx="324294" cy="324294"/>
          </a:xfrm>
          <a:prstGeom prst="rect">
            <a:avLst/>
          </a:prstGeom>
        </p:spPr>
      </p:pic>
      <p:pic>
        <p:nvPicPr>
          <p:cNvPr id="28" name="Image 27" descr="Une image contenant oiseau&#10;&#10;Description générée automatiquement">
            <a:extLst>
              <a:ext uri="{FF2B5EF4-FFF2-40B4-BE49-F238E27FC236}">
                <a16:creationId xmlns:a16="http://schemas.microsoft.com/office/drawing/2014/main" id="{6158ABCF-A474-1B40-83F6-CD77E756B79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696" y="3548655"/>
            <a:ext cx="371713" cy="371713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59EBA83-E00D-9A44-B2B9-929D6B0814F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35" y="4663226"/>
            <a:ext cx="371713" cy="371713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3DA27D85-9A02-6A4B-ABDD-121D5BCEEAF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E0540A48-F910-164B-AC64-BBD4724CFBB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34" name="Sous-titre 2">
            <a:extLst>
              <a:ext uri="{FF2B5EF4-FFF2-40B4-BE49-F238E27FC236}">
                <a16:creationId xmlns:a16="http://schemas.microsoft.com/office/drawing/2014/main" id="{1F53C7CA-871A-A944-9926-FF1A00BA1372}"/>
              </a:ext>
            </a:extLst>
          </p:cNvPr>
          <p:cNvSpPr txBox="1">
            <a:spLocks/>
          </p:cNvSpPr>
          <p:nvPr userDrawn="1"/>
        </p:nvSpPr>
        <p:spPr>
          <a:xfrm>
            <a:off x="5096824" y="6609138"/>
            <a:ext cx="5635255" cy="24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0667" y="2668149"/>
            <a:ext cx="3179619" cy="539983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Geneva, Switzerland, </a:t>
            </a:r>
            <a:r>
              <a:rPr lang="en-GB" noProof="0" dirty="0" err="1"/>
              <a:t>Chemin</a:t>
            </a:r>
            <a:r>
              <a:rPr lang="en-GB" noProof="0" dirty="0"/>
              <a:t> de Balexert 7-9, MIE II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63037" y="2154825"/>
            <a:ext cx="4751292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THANKS FOR YOUR ATTENTION</a:t>
            </a:r>
            <a:endParaRPr lang="en-GB" dirty="0"/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795F1E4D-6B6D-0A47-94F1-264260A37C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705" y="1503318"/>
            <a:ext cx="2845744" cy="539982"/>
          </a:xfrm>
        </p:spPr>
        <p:txBody>
          <a:bodyPr anchor="ctr">
            <a:no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CONTACT</a:t>
            </a:r>
            <a:endParaRPr lang="en-GB" dirty="0"/>
          </a:p>
        </p:txBody>
      </p:sp>
      <p:sp>
        <p:nvSpPr>
          <p:cNvPr id="38" name="Espace réservé du texte 21">
            <a:extLst>
              <a:ext uri="{FF2B5EF4-FFF2-40B4-BE49-F238E27FC236}">
                <a16:creationId xmlns:a16="http://schemas.microsoft.com/office/drawing/2014/main" id="{BA613B93-C87D-EF47-966F-E0F94D1A0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0668" y="3598451"/>
            <a:ext cx="3179619" cy="539983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 err="1"/>
              <a:t>name.lastname@impact-initiatives.org</a:t>
            </a:r>
            <a:endParaRPr lang="en-GB" noProof="0" dirty="0"/>
          </a:p>
        </p:txBody>
      </p:sp>
      <p:sp>
        <p:nvSpPr>
          <p:cNvPr id="39" name="Espace réservé du texte 21">
            <a:extLst>
              <a:ext uri="{FF2B5EF4-FFF2-40B4-BE49-F238E27FC236}">
                <a16:creationId xmlns:a16="http://schemas.microsoft.com/office/drawing/2014/main" id="{AAF3BDA0-75DE-5D48-AA4D-9748494DA4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70667" y="4627692"/>
            <a:ext cx="3179619" cy="371714"/>
          </a:xfrm>
        </p:spPr>
        <p:txBody>
          <a:bodyPr anchor="t">
            <a:no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+41 225 66 29 63</a:t>
            </a:r>
          </a:p>
        </p:txBody>
      </p:sp>
      <p:pic>
        <p:nvPicPr>
          <p:cNvPr id="26" name="Image 25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EB9A4FCC-0EBC-EA41-A576-3789DF1CA15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33" name="Image 32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8EE0D041-9BC5-A245-BEEA-A791566EB68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816" y="6413665"/>
            <a:ext cx="360327" cy="45002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788" y="6456995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7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ac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6558CD-7152-9D4B-B66E-51D4FB3BC754}"/>
              </a:ext>
            </a:extLst>
          </p:cNvPr>
          <p:cNvSpPr/>
          <p:nvPr userDrawn="1"/>
        </p:nvSpPr>
        <p:spPr>
          <a:xfrm>
            <a:off x="1654408" y="1163406"/>
            <a:ext cx="8873042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776" y="1466902"/>
            <a:ext cx="7358754" cy="210661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THANKS FOR YOUR ATTENTION</a:t>
            </a:r>
            <a:endParaRPr lang="en-GB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A56FDBC-E531-204F-9584-5E0042DD06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880" y="4154635"/>
            <a:ext cx="324294" cy="324294"/>
          </a:xfrm>
          <a:prstGeom prst="rect">
            <a:avLst/>
          </a:prstGeom>
        </p:spPr>
      </p:pic>
      <p:pic>
        <p:nvPicPr>
          <p:cNvPr id="14" name="Image 13" descr="Une image contenant oiseau&#10;&#10;Description générée automatiquement">
            <a:extLst>
              <a:ext uri="{FF2B5EF4-FFF2-40B4-BE49-F238E27FC236}">
                <a16:creationId xmlns:a16="http://schemas.microsoft.com/office/drawing/2014/main" id="{BAC8AD7F-32C5-5A40-B3B5-6C63507347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509" y="4135955"/>
            <a:ext cx="371713" cy="37171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761C82-049F-3141-8DAB-DE8EAD72472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3032" y="4135955"/>
            <a:ext cx="371713" cy="3717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D5F4ED2-EB3C-EA42-AFEE-7BF08DCC4ACE}"/>
              </a:ext>
            </a:extLst>
          </p:cNvPr>
          <p:cNvSpPr/>
          <p:nvPr userDrawn="1"/>
        </p:nvSpPr>
        <p:spPr>
          <a:xfrm>
            <a:off x="11586258" y="2406936"/>
            <a:ext cx="605742" cy="1883391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258153DF-F4AE-9545-9B52-4F0E6C70367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0160" y="2715850"/>
            <a:ext cx="294169" cy="29416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1C7DA681-9D94-DD40-8EFA-B8FD2842262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232" y="3278817"/>
            <a:ext cx="294169" cy="294169"/>
          </a:xfrm>
          <a:prstGeom prst="rect">
            <a:avLst/>
          </a:prstGeom>
        </p:spPr>
      </p:pic>
      <p:pic>
        <p:nvPicPr>
          <p:cNvPr id="29" name="Image 28" descr="Une image contenant oiseau&#10;&#10;Description générée automatiquement">
            <a:extLst>
              <a:ext uri="{FF2B5EF4-FFF2-40B4-BE49-F238E27FC236}">
                <a16:creationId xmlns:a16="http://schemas.microsoft.com/office/drawing/2014/main" id="{C5B0750F-D526-0E42-9D69-EE66EE3B5A3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2232" y="3841785"/>
            <a:ext cx="294170" cy="294170"/>
          </a:xfrm>
          <a:prstGeom prst="rect">
            <a:avLst/>
          </a:prstGeom>
        </p:spPr>
      </p:pic>
      <p:sp>
        <p:nvSpPr>
          <p:cNvPr id="30" name="Espace réservé du texte 21">
            <a:extLst>
              <a:ext uri="{FF2B5EF4-FFF2-40B4-BE49-F238E27FC236}">
                <a16:creationId xmlns:a16="http://schemas.microsoft.com/office/drawing/2014/main" id="{A32A0117-5A67-B243-BCD4-DCDD5E1AF0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924" y="4639108"/>
            <a:ext cx="2463316" cy="539983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Geneva, Switzerland, </a:t>
            </a:r>
            <a:r>
              <a:rPr lang="en-GB" noProof="0" dirty="0" err="1"/>
              <a:t>Chemin</a:t>
            </a:r>
            <a:r>
              <a:rPr lang="en-GB" noProof="0" dirty="0"/>
              <a:t> de Balexert 7-9, MIE II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576ECF80-1AEE-054A-B010-595C6D3795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7438" y="4666800"/>
            <a:ext cx="2163853" cy="539983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 err="1"/>
              <a:t>name.lastname@impact-initiatives.org</a:t>
            </a:r>
            <a:endParaRPr lang="en-GB" noProof="0" dirty="0"/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1505AF36-A79C-F943-975D-BBEEE7839C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74012" y="4693716"/>
            <a:ext cx="1689116" cy="371714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+41 225 66 29 63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F678705-7065-7540-84B0-8991F327216B}"/>
              </a:ext>
            </a:extLst>
          </p:cNvPr>
          <p:cNvSpPr txBox="1"/>
          <p:nvPr userDrawn="1"/>
        </p:nvSpPr>
        <p:spPr>
          <a:xfrm>
            <a:off x="116958" y="6511752"/>
            <a:ext cx="2094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5" name="Image 24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688B6689-177E-284D-A0C8-6897046FBDB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3468"/>
            <a:ext cx="1277183" cy="419054"/>
          </a:xfrm>
          <a:prstGeom prst="rect">
            <a:avLst/>
          </a:prstGeom>
        </p:spPr>
      </p:pic>
      <p:pic>
        <p:nvPicPr>
          <p:cNvPr id="26" name="Image 2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B007C233-C190-9B44-BD12-B8A275F4440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154DF4A-D3B5-5144-B4D9-7096C5559774}"/>
              </a:ext>
            </a:extLst>
          </p:cNvPr>
          <p:cNvSpPr/>
          <p:nvPr userDrawn="1"/>
        </p:nvSpPr>
        <p:spPr>
          <a:xfrm>
            <a:off x="1674273" y="1068650"/>
            <a:ext cx="8843453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776" y="1466902"/>
            <a:ext cx="7358754" cy="210661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775" y="3971766"/>
            <a:ext cx="7358755" cy="88097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1D96920-6CCE-EB48-B7CF-4CBAF91AAC5C}"/>
              </a:ext>
            </a:extLst>
          </p:cNvPr>
          <p:cNvSpPr txBox="1"/>
          <p:nvPr userDrawn="1"/>
        </p:nvSpPr>
        <p:spPr>
          <a:xfrm>
            <a:off x="116958" y="6511752"/>
            <a:ext cx="2094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4" name="Image 13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F8AE2C65-F3F2-B247-A80C-C8CDA85DE1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3468"/>
            <a:ext cx="1277183" cy="419054"/>
          </a:xfrm>
          <a:prstGeom prst="rect">
            <a:avLst/>
          </a:prstGeom>
        </p:spPr>
      </p:pic>
      <p:pic>
        <p:nvPicPr>
          <p:cNvPr id="15" name="Image 1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F0147611-42B5-4247-9B6B-1561B19377F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BD5E6305-07FE-2840-9535-2627C16E85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15505"/>
            <a:ext cx="1502124" cy="3302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154DF4A-D3B5-5144-B4D9-7096C5559774}"/>
              </a:ext>
            </a:extLst>
          </p:cNvPr>
          <p:cNvSpPr/>
          <p:nvPr userDrawn="1"/>
        </p:nvSpPr>
        <p:spPr>
          <a:xfrm>
            <a:off x="1674273" y="1068650"/>
            <a:ext cx="8843453" cy="4531186"/>
          </a:xfrm>
          <a:prstGeom prst="rect">
            <a:avLst/>
          </a:prstGeom>
          <a:solidFill>
            <a:srgbClr val="55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09776" y="1466902"/>
            <a:ext cx="7358754" cy="2106613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09775" y="3971766"/>
            <a:ext cx="7358755" cy="880971"/>
          </a:xfrm>
        </p:spPr>
        <p:txBody>
          <a:bodyPr anchor="t">
            <a:noAutofit/>
          </a:bodyPr>
          <a:lstStyle>
            <a:lvl1pPr marL="0" indent="0" algn="ctr">
              <a:buNone/>
              <a:defRPr sz="2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7DFF9FC-8FFC-6142-A199-DABB8A153851}"/>
              </a:ext>
            </a:extLst>
          </p:cNvPr>
          <p:cNvSpPr txBox="1"/>
          <p:nvPr userDrawn="1"/>
        </p:nvSpPr>
        <p:spPr>
          <a:xfrm>
            <a:off x="116958" y="6511752"/>
            <a:ext cx="2094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4" name="Image 13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2F85B1DA-DC22-8440-ACE2-A28C84B686C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3468"/>
            <a:ext cx="1277183" cy="41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3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CED164-86DB-DB43-9342-8C766A2A16B2}"/>
              </a:ext>
            </a:extLst>
          </p:cNvPr>
          <p:cNvSpPr/>
          <p:nvPr userDrawn="1"/>
        </p:nvSpPr>
        <p:spPr>
          <a:xfrm>
            <a:off x="-13690" y="1971493"/>
            <a:ext cx="12205691" cy="4129199"/>
          </a:xfrm>
          <a:prstGeom prst="rect">
            <a:avLst/>
          </a:prstGeom>
          <a:solidFill>
            <a:srgbClr val="EE5859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48387-49F4-DC4E-BC7E-1816199F6968}"/>
              </a:ext>
            </a:extLst>
          </p:cNvPr>
          <p:cNvSpPr/>
          <p:nvPr userDrawn="1"/>
        </p:nvSpPr>
        <p:spPr>
          <a:xfrm flipH="1">
            <a:off x="6096000" y="2370318"/>
            <a:ext cx="45720" cy="373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552" y="2163956"/>
            <a:ext cx="5060920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553" y="4603778"/>
            <a:ext cx="5060920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8022" y="2776776"/>
            <a:ext cx="5060920" cy="880971"/>
          </a:xfrm>
        </p:spPr>
        <p:txBody>
          <a:bodyPr anchor="t">
            <a:noAutofit/>
          </a:bodyPr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Introduction</a:t>
            </a:r>
          </a:p>
          <a:p>
            <a:pPr lvl="0"/>
            <a:r>
              <a:rPr lang="en-GB" noProof="0" dirty="0"/>
              <a:t>Themes</a:t>
            </a:r>
          </a:p>
          <a:p>
            <a:pPr lvl="0"/>
            <a:r>
              <a:rPr lang="en-GB" noProof="0" dirty="0"/>
              <a:t>Conclusion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B29577F-8AAA-2140-8AC7-5CC1D5B6EF1B}"/>
              </a:ext>
            </a:extLst>
          </p:cNvPr>
          <p:cNvSpPr txBox="1"/>
          <p:nvPr userDrawn="1"/>
        </p:nvSpPr>
        <p:spPr>
          <a:xfrm>
            <a:off x="116958" y="6511752"/>
            <a:ext cx="2094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9" name="Image 18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9D45C0D3-B8DF-1B4F-8C96-2378F6B022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3468"/>
            <a:ext cx="1277183" cy="419054"/>
          </a:xfrm>
          <a:prstGeom prst="rect">
            <a:avLst/>
          </a:prstGeom>
        </p:spPr>
      </p:pic>
      <p:pic>
        <p:nvPicPr>
          <p:cNvPr id="25" name="Image 2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8AABD7B9-436F-9340-899D-535EBAC0F7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6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extérieur, cité, bâtiment, montagne&#10;&#10;Description générée automatiquement">
            <a:extLst>
              <a:ext uri="{FF2B5EF4-FFF2-40B4-BE49-F238E27FC236}">
                <a16:creationId xmlns:a16="http://schemas.microsoft.com/office/drawing/2014/main" id="{97AD2BEE-4AD1-1E47-9E01-6FFB385590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3690" y="1"/>
            <a:ext cx="1220569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4FBF8B-BEBF-3845-9B18-024A43B35A4E}"/>
              </a:ext>
            </a:extLst>
          </p:cNvPr>
          <p:cNvSpPr/>
          <p:nvPr userDrawn="1"/>
        </p:nvSpPr>
        <p:spPr>
          <a:xfrm>
            <a:off x="0" y="-9667"/>
            <a:ext cx="12178306" cy="6867666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85C9210-BA28-D64E-9E60-3E2F05E068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876" y="383648"/>
            <a:ext cx="809066" cy="22474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00484C7-FDEF-1C4D-A222-841BFAFAB3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7103" y="343779"/>
            <a:ext cx="505867" cy="25536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CED164-86DB-DB43-9342-8C766A2A16B2}"/>
              </a:ext>
            </a:extLst>
          </p:cNvPr>
          <p:cNvSpPr/>
          <p:nvPr userDrawn="1"/>
        </p:nvSpPr>
        <p:spPr>
          <a:xfrm>
            <a:off x="-13690" y="1971493"/>
            <a:ext cx="12205691" cy="4129199"/>
          </a:xfrm>
          <a:prstGeom prst="rect">
            <a:avLst/>
          </a:prstGeom>
          <a:solidFill>
            <a:srgbClr val="555859">
              <a:alpha val="81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48387-49F4-DC4E-BC7E-1816199F6968}"/>
              </a:ext>
            </a:extLst>
          </p:cNvPr>
          <p:cNvSpPr/>
          <p:nvPr userDrawn="1"/>
        </p:nvSpPr>
        <p:spPr>
          <a:xfrm flipH="1">
            <a:off x="6096000" y="2370318"/>
            <a:ext cx="45720" cy="3730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8552" y="2163956"/>
            <a:ext cx="5060920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8553" y="4603778"/>
            <a:ext cx="5060920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38022" y="2776776"/>
            <a:ext cx="5060920" cy="880971"/>
          </a:xfrm>
        </p:spPr>
        <p:txBody>
          <a:bodyPr anchor="t">
            <a:noAutofit/>
          </a:bodyPr>
          <a:lstStyle>
            <a:lvl1pPr marL="457200" indent="-457200" algn="l"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Introduction</a:t>
            </a:r>
          </a:p>
          <a:p>
            <a:pPr lvl="0"/>
            <a:r>
              <a:rPr lang="en-GB" noProof="0" dirty="0"/>
              <a:t>Themes</a:t>
            </a:r>
          </a:p>
          <a:p>
            <a:pPr lvl="0"/>
            <a:r>
              <a:rPr lang="en-GB" noProof="0" dirty="0"/>
              <a:t>Conclusion</a:t>
            </a:r>
          </a:p>
          <a:p>
            <a:pPr lvl="0"/>
            <a:endParaRPr lang="en-GB" noProof="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4C7C25-4A75-904E-9914-3D5DFC52C75F}"/>
              </a:ext>
            </a:extLst>
          </p:cNvPr>
          <p:cNvSpPr txBox="1"/>
          <p:nvPr userDrawn="1"/>
        </p:nvSpPr>
        <p:spPr>
          <a:xfrm>
            <a:off x="116958" y="6511752"/>
            <a:ext cx="20946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900" dirty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© UNHCR/Jim </a:t>
            </a:r>
            <a:r>
              <a:rPr lang="fr-CH" sz="900" dirty="0" err="1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Huylebroek</a:t>
            </a:r>
            <a:endParaRPr lang="es-ES" sz="900" dirty="0">
              <a:solidFill>
                <a:schemeClr val="bg1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19" name="Image 18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80D11B26-5232-B74D-99E0-D78DEE50C3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-3468"/>
            <a:ext cx="1277183" cy="419054"/>
          </a:xfrm>
          <a:prstGeom prst="rect">
            <a:avLst/>
          </a:prstGeom>
        </p:spPr>
      </p:pic>
      <p:pic>
        <p:nvPicPr>
          <p:cNvPr id="25" name="Image 24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1670ED95-3306-304D-9E2E-8CA9305FE6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0776" y="1179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0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098475F2-907F-7F40-AD6B-9996CE385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-9903"/>
            <a:ext cx="5633537" cy="686790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5623393" y="1"/>
            <a:ext cx="6568607" cy="6857999"/>
          </a:xfrm>
          <a:prstGeom prst="rect">
            <a:avLst/>
          </a:prstGeom>
          <a:solidFill>
            <a:srgbClr val="D4CA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B36CB-1821-A54A-9004-BD4F65AB5D3F}"/>
              </a:ext>
            </a:extLst>
          </p:cNvPr>
          <p:cNvSpPr/>
          <p:nvPr userDrawn="1"/>
        </p:nvSpPr>
        <p:spPr>
          <a:xfrm flipH="1">
            <a:off x="6599342" y="1038518"/>
            <a:ext cx="45719" cy="4512323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noFill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2E5AD-3787-AF40-B01D-63C10E634E2B}"/>
              </a:ext>
            </a:extLst>
          </p:cNvPr>
          <p:cNvSpPr/>
          <p:nvPr userDrawn="1"/>
        </p:nvSpPr>
        <p:spPr>
          <a:xfrm>
            <a:off x="493025" y="1112533"/>
            <a:ext cx="4637344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75" y="1935947"/>
            <a:ext cx="3968668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75" y="4402654"/>
            <a:ext cx="3968668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1924" y="2241863"/>
            <a:ext cx="5060920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rgbClr val="555859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</a:t>
            </a:r>
            <a:endParaRPr lang="en-GB" noProof="0" dirty="0"/>
          </a:p>
          <a:p>
            <a:pPr lvl="0"/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</a:t>
            </a:r>
            <a:endParaRPr lang="en-GB" noProof="0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8070" y="1038518"/>
            <a:ext cx="506092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rgbClr val="555859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pic>
        <p:nvPicPr>
          <p:cNvPr id="15" name="Image 14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384E20C7-F5EF-244E-8503-1A352AF37DD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6" name="Image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4890E76B-220E-7D4F-BCE5-6F6D87223EF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8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098475F2-907F-7F40-AD6B-9996CE3851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44"/>
          <a:stretch/>
        </p:blipFill>
        <p:spPr>
          <a:xfrm>
            <a:off x="0" y="-9903"/>
            <a:ext cx="5633537" cy="686790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5623393" y="1"/>
            <a:ext cx="6568607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7B36CB-1821-A54A-9004-BD4F65AB5D3F}"/>
              </a:ext>
            </a:extLst>
          </p:cNvPr>
          <p:cNvSpPr/>
          <p:nvPr userDrawn="1"/>
        </p:nvSpPr>
        <p:spPr>
          <a:xfrm flipH="1">
            <a:off x="6599342" y="1038518"/>
            <a:ext cx="45719" cy="4512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2E5AD-3787-AF40-B01D-63C10E634E2B}"/>
              </a:ext>
            </a:extLst>
          </p:cNvPr>
          <p:cNvSpPr/>
          <p:nvPr userDrawn="1"/>
        </p:nvSpPr>
        <p:spPr>
          <a:xfrm>
            <a:off x="493025" y="1112533"/>
            <a:ext cx="4637344" cy="4531186"/>
          </a:xfrm>
          <a:prstGeom prst="rect">
            <a:avLst/>
          </a:prstGeom>
          <a:solidFill>
            <a:srgbClr val="EE5859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75" y="1935947"/>
            <a:ext cx="3968668" cy="210661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HERE GOES </a:t>
            </a:r>
            <a:br>
              <a:rPr lang="fr-FR" dirty="0"/>
            </a:br>
            <a:r>
              <a:rPr lang="fr-FR" dirty="0"/>
              <a:t>YOUR TITLE</a:t>
            </a:r>
            <a:endParaRPr lang="en-GB" dirty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27071210-68AB-6141-80A9-3323643391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5675" y="4402654"/>
            <a:ext cx="3968668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explanatory text could be placed</a:t>
            </a:r>
          </a:p>
        </p:txBody>
      </p:sp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11924" y="2241863"/>
            <a:ext cx="5060920" cy="880971"/>
          </a:xfrm>
        </p:spPr>
        <p:txBody>
          <a:bodyPr anchor="t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</a:t>
            </a:r>
            <a:endParaRPr lang="en-GB" noProof="0" dirty="0"/>
          </a:p>
          <a:p>
            <a:pPr lvl="0"/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</a:t>
            </a:r>
            <a:endParaRPr lang="en-GB" noProof="0" dirty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88070" y="1038518"/>
            <a:ext cx="5060920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pic>
        <p:nvPicPr>
          <p:cNvPr id="16" name="Image 15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E42CBAD8-3F95-AC4A-A9AE-4C1349FCDE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" y="6417595"/>
            <a:ext cx="360327" cy="4500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8" y="6460925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9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planatoray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19621C7-4E11-3741-9414-3209D4B344A8}"/>
              </a:ext>
            </a:extLst>
          </p:cNvPr>
          <p:cNvSpPr/>
          <p:nvPr userDrawn="1"/>
        </p:nvSpPr>
        <p:spPr>
          <a:xfrm>
            <a:off x="3580885" y="1"/>
            <a:ext cx="8611115" cy="6857999"/>
          </a:xfrm>
          <a:prstGeom prst="rect">
            <a:avLst/>
          </a:prstGeom>
          <a:solidFill>
            <a:srgbClr val="55585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AF41EA71-CE16-9240-93E0-C41700BB39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9750" y="6613810"/>
            <a:ext cx="809066" cy="22474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CEC33C8-DCEF-6A42-9186-A559322F4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977" y="6573941"/>
            <a:ext cx="505867" cy="255362"/>
          </a:xfrm>
          <a:prstGeom prst="rect">
            <a:avLst/>
          </a:prstGeom>
        </p:spPr>
      </p:pic>
      <p:pic>
        <p:nvPicPr>
          <p:cNvPr id="33" name="Image 32" descr="Une image contenant dessin, bouteille, assis, rouge&#10;&#10;Description générée automatiquement">
            <a:extLst>
              <a:ext uri="{FF2B5EF4-FFF2-40B4-BE49-F238E27FC236}">
                <a16:creationId xmlns:a16="http://schemas.microsoft.com/office/drawing/2014/main" id="{A7E0579C-8699-FD4B-A607-A37974479C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" y="6325147"/>
            <a:ext cx="1133856" cy="532853"/>
          </a:xfrm>
          <a:prstGeom prst="rect">
            <a:avLst/>
          </a:prstGeom>
        </p:spPr>
      </p:pic>
      <p:sp>
        <p:nvSpPr>
          <p:cNvPr id="24" name="Espace réservé du texte 21">
            <a:extLst>
              <a:ext uri="{FF2B5EF4-FFF2-40B4-BE49-F238E27FC236}">
                <a16:creationId xmlns:a16="http://schemas.microsoft.com/office/drawing/2014/main" id="{BC2F58C2-CB1F-ED4E-96F0-9DC32CECD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4468" y="2818160"/>
            <a:ext cx="5060920" cy="880971"/>
          </a:xfrm>
        </p:spPr>
        <p:txBody>
          <a:bodyPr anchor="t"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0" i="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Lorem ipsum </a:t>
            </a:r>
            <a:r>
              <a:rPr lang="en-GB" noProof="0" dirty="0" err="1"/>
              <a:t>dolor</a:t>
            </a:r>
            <a:r>
              <a:rPr lang="en-GB" noProof="0" dirty="0"/>
              <a:t> sit </a:t>
            </a:r>
            <a:r>
              <a:rPr lang="en-GB" noProof="0" dirty="0" err="1"/>
              <a:t>amet</a:t>
            </a:r>
            <a:endParaRPr lang="en-GB" noProof="0" dirty="0"/>
          </a:p>
          <a:p>
            <a:pPr lvl="0"/>
            <a:r>
              <a:rPr lang="en-GB" noProof="0" dirty="0" err="1"/>
              <a:t>Consectetur</a:t>
            </a:r>
            <a:r>
              <a:rPr lang="en-GB" noProof="0" dirty="0"/>
              <a:t> </a:t>
            </a:r>
            <a:r>
              <a:rPr lang="en-GB" noProof="0" dirty="0" err="1"/>
              <a:t>adipiscing</a:t>
            </a:r>
            <a:r>
              <a:rPr lang="en-GB" noProof="0" dirty="0"/>
              <a:t> </a:t>
            </a:r>
            <a:r>
              <a:rPr lang="en-GB" noProof="0" dirty="0" err="1"/>
              <a:t>elit</a:t>
            </a:r>
            <a:r>
              <a:rPr lang="en-GB" noProof="0" dirty="0"/>
              <a:t>. Duis </a:t>
            </a:r>
            <a:r>
              <a:rPr lang="en-GB" noProof="0" dirty="0" err="1"/>
              <a:t>lucisit</a:t>
            </a:r>
            <a:endParaRPr lang="en-GB" noProof="0" dirty="0"/>
          </a:p>
          <a:p>
            <a:pPr lvl="0"/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r>
              <a:rPr lang="en-GB" noProof="0" dirty="0" err="1"/>
              <a:t>Dignissim</a:t>
            </a:r>
            <a:r>
              <a:rPr lang="en-GB" noProof="0" dirty="0"/>
              <a:t> </a:t>
            </a:r>
            <a:r>
              <a:rPr lang="en-GB" noProof="0" dirty="0" err="1"/>
              <a:t>vehiczla</a:t>
            </a:r>
            <a:r>
              <a:rPr lang="en-GB" noProof="0" dirty="0"/>
              <a:t> </a:t>
            </a:r>
            <a:r>
              <a:rPr lang="en-GB" noProof="0" dirty="0" err="1"/>
              <a:t>dolor</a:t>
            </a:r>
            <a:r>
              <a:rPr lang="en-GB" noProof="0" dirty="0"/>
              <a:t>. </a:t>
            </a:r>
            <a:r>
              <a:rPr lang="en-GB" noProof="0" dirty="0" err="1"/>
              <a:t>Maescenas</a:t>
            </a:r>
            <a:r>
              <a:rPr lang="en-GB" noProof="0" dirty="0"/>
              <a:t> vestibulum </a:t>
            </a:r>
            <a:r>
              <a:rPr lang="en-GB" noProof="0" dirty="0" err="1"/>
              <a:t>elit</a:t>
            </a:r>
            <a:r>
              <a:rPr lang="en-GB" noProof="0" dirty="0"/>
              <a:t> </a:t>
            </a:r>
            <a:r>
              <a:rPr lang="en-GB" noProof="0" dirty="0" err="1"/>
              <a:t>sem,sed</a:t>
            </a:r>
            <a:endParaRPr lang="en-GB" noProof="0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noProof="0" dirty="0"/>
              <a:t>Tus </a:t>
            </a:r>
            <a:r>
              <a:rPr lang="en-GB" noProof="0" dirty="0" err="1"/>
              <a:t>eurismof</a:t>
            </a:r>
            <a:r>
              <a:rPr lang="en-GB" noProof="0" dirty="0"/>
              <a:t> </a:t>
            </a:r>
            <a:r>
              <a:rPr lang="en-GB" noProof="0" dirty="0" err="1"/>
              <a:t>urna</a:t>
            </a:r>
            <a:r>
              <a:rPr lang="en-GB" noProof="0" dirty="0"/>
              <a:t>. </a:t>
            </a:r>
            <a:r>
              <a:rPr lang="en-GB" noProof="0" dirty="0" err="1"/>
              <a:t>Nullam</a:t>
            </a:r>
            <a:r>
              <a:rPr lang="en-GB" noProof="0" dirty="0"/>
              <a:t> libero </a:t>
            </a:r>
            <a:r>
              <a:rPr lang="en-GB" noProof="0" dirty="0" err="1"/>
              <a:t>arcu</a:t>
            </a:r>
            <a:r>
              <a:rPr lang="en-GB" noProof="0" dirty="0"/>
              <a:t>, </a:t>
            </a:r>
            <a:r>
              <a:rPr lang="en-GB" noProof="0" dirty="0" err="1"/>
              <a:t>interdum</a:t>
            </a:r>
            <a:r>
              <a:rPr lang="en-GB" noProof="0" dirty="0"/>
              <a:t> id </a:t>
            </a:r>
            <a:r>
              <a:rPr lang="en-GB" noProof="0" dirty="0" err="1"/>
              <a:t>odio</a:t>
            </a:r>
            <a:r>
              <a:rPr lang="en-GB" noProof="0" dirty="0"/>
              <a:t> at</a:t>
            </a:r>
          </a:p>
          <a:p>
            <a:pPr lvl="0"/>
            <a:endParaRPr lang="en-GB" noProof="0" dirty="0"/>
          </a:p>
        </p:txBody>
      </p:sp>
      <p:sp>
        <p:nvSpPr>
          <p:cNvPr id="34" name="Espace réservé du texte 21">
            <a:extLst>
              <a:ext uri="{FF2B5EF4-FFF2-40B4-BE49-F238E27FC236}">
                <a16:creationId xmlns:a16="http://schemas.microsoft.com/office/drawing/2014/main" id="{57A6AB8D-2264-4345-B6D1-666C0B5C7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1718" y="600031"/>
            <a:ext cx="7629449" cy="581140"/>
          </a:xfrm>
        </p:spPr>
        <p:txBody>
          <a:bodyPr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32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GOES YOUR TITLE </a:t>
            </a:r>
          </a:p>
        </p:txBody>
      </p:sp>
      <p:pic>
        <p:nvPicPr>
          <p:cNvPr id="14" name="Image 13" descr="Une image contenant bâtiment, extérieur, maison, brique&#10;&#10;Description générée automatiquement">
            <a:extLst>
              <a:ext uri="{FF2B5EF4-FFF2-40B4-BE49-F238E27FC236}">
                <a16:creationId xmlns:a16="http://schemas.microsoft.com/office/drawing/2014/main" id="{DCD56B5A-7066-1E4E-AC51-5066A769A5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3580885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B39B43-9AE0-084B-9788-15C255E9B664}"/>
              </a:ext>
            </a:extLst>
          </p:cNvPr>
          <p:cNvSpPr/>
          <p:nvPr userDrawn="1"/>
        </p:nvSpPr>
        <p:spPr>
          <a:xfrm>
            <a:off x="310904" y="2239834"/>
            <a:ext cx="2896443" cy="2052661"/>
          </a:xfrm>
          <a:prstGeom prst="rect">
            <a:avLst/>
          </a:prstGeom>
          <a:solidFill>
            <a:srgbClr val="EF5858">
              <a:alpha val="73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1ED4032-9B3C-4445-A85D-8C9AA64CD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8873" y="2307763"/>
            <a:ext cx="2243137" cy="191680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pPr lvl="0"/>
            <a:r>
              <a:rPr lang="fr-FR" dirty="0"/>
              <a:t>YOUR TITLE</a:t>
            </a:r>
            <a:endParaRPr lang="en-GB" dirty="0"/>
          </a:p>
        </p:txBody>
      </p:sp>
      <p:sp>
        <p:nvSpPr>
          <p:cNvPr id="18" name="Espace réservé du texte 21">
            <a:extLst>
              <a:ext uri="{FF2B5EF4-FFF2-40B4-BE49-F238E27FC236}">
                <a16:creationId xmlns:a16="http://schemas.microsoft.com/office/drawing/2014/main" id="{7909CF78-EAF8-C14D-93B3-DD329230BF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1718" y="1511559"/>
            <a:ext cx="6531933" cy="880971"/>
          </a:xfrm>
        </p:spPr>
        <p:txBody>
          <a:bodyPr anchor="t">
            <a:noAutofit/>
          </a:bodyPr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Franklin Gothic Demi" panose="020B0603020102020204" pitchFamily="34" charset="0"/>
                <a:cs typeface="Leelawadee" panose="020B0502040204020203" pitchFamily="34" charset="-34"/>
              </a:defRPr>
            </a:lvl1pPr>
          </a:lstStyle>
          <a:p>
            <a:pPr lvl="0"/>
            <a:r>
              <a:rPr lang="en-GB" noProof="0" dirty="0"/>
              <a:t>Here is an example of how your second title could be placed</a:t>
            </a:r>
          </a:p>
        </p:txBody>
      </p:sp>
      <p:pic>
        <p:nvPicPr>
          <p:cNvPr id="17" name="Image 16" descr="Une image contenant extérieur, bouteille, vert, assis&#10;&#10;Description générée automatiquement">
            <a:extLst>
              <a:ext uri="{FF2B5EF4-FFF2-40B4-BE49-F238E27FC236}">
                <a16:creationId xmlns:a16="http://schemas.microsoft.com/office/drawing/2014/main" id="{C5BA9962-67FE-304B-90F9-84859BAFF98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6438946"/>
            <a:ext cx="1277183" cy="419054"/>
          </a:xfrm>
          <a:prstGeom prst="rect">
            <a:avLst/>
          </a:prstGeom>
        </p:spPr>
      </p:pic>
      <p:pic>
        <p:nvPicPr>
          <p:cNvPr id="19" name="Image 18" descr="Une image contenant dessin, assiette&#10;&#10;Description générée automatiquement">
            <a:extLst>
              <a:ext uri="{FF2B5EF4-FFF2-40B4-BE49-F238E27FC236}">
                <a16:creationId xmlns:a16="http://schemas.microsoft.com/office/drawing/2014/main" id="{2B2302D7-4BCB-1E4F-977B-9980C74EFCE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1068" y="6255534"/>
            <a:ext cx="1450932" cy="318407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885" y="6417595"/>
            <a:ext cx="360327" cy="4500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57" y="6460925"/>
            <a:ext cx="2218356" cy="40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0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839A54-539F-A947-98F1-4D39C001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9D18DA-DC84-5A49-A4EA-E3CAEAA4C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9CDB9-F292-8349-8F8A-0DDDFFC6C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2C94-9C2F-DB48-860F-8264F206F8B4}" type="datetimeFigureOut">
              <a:rPr lang="fr-FR" smtClean="0"/>
              <a:t>18/03/2022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7014DC-796E-3442-9708-536B3F18A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A28D3E-B19E-3142-B1D3-782E3FBB2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0C0C1-A777-AC4B-AA45-C58CC84246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22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1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fi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g"/><Relationship Id="rId10" Type="http://schemas.openxmlformats.org/officeDocument/2006/relationships/image" Target="../media/image29.gif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EF91F31-BB9E-894F-B037-CDC4AEDAB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7476" y="924898"/>
            <a:ext cx="8856830" cy="2106613"/>
          </a:xfrm>
        </p:spPr>
        <p:txBody>
          <a:bodyPr/>
          <a:lstStyle/>
          <a:p>
            <a:pPr algn="ctr"/>
            <a:r>
              <a:rPr lang="es-ES" sz="6600" dirty="0" err="1"/>
              <a:t>Initiative</a:t>
            </a:r>
            <a:r>
              <a:rPr lang="es-ES" sz="6600" dirty="0"/>
              <a:t> </a:t>
            </a:r>
            <a:r>
              <a:rPr lang="es-ES" sz="6600" dirty="0" err="1"/>
              <a:t>Conjointe</a:t>
            </a:r>
            <a:r>
              <a:rPr lang="es-ES" sz="6600" dirty="0"/>
              <a:t> de </a:t>
            </a:r>
            <a:r>
              <a:rPr lang="es-ES" sz="6600" dirty="0" err="1"/>
              <a:t>Suivi</a:t>
            </a:r>
            <a:r>
              <a:rPr lang="es-ES" sz="6600" dirty="0"/>
              <a:t> des </a:t>
            </a:r>
            <a:r>
              <a:rPr lang="es-ES" sz="6600" dirty="0" err="1"/>
              <a:t>March</a:t>
            </a:r>
            <a:r>
              <a:rPr lang="en-US" sz="6600" dirty="0"/>
              <a:t>é</a:t>
            </a:r>
            <a:r>
              <a:rPr lang="es-ES" sz="6600" dirty="0"/>
              <a:t>s (ICSM)</a:t>
            </a:r>
            <a:endParaRPr lang="en-GB" sz="66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096CBE5-09C7-1F4E-BE91-2695C04790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77183" y="3923526"/>
            <a:ext cx="8856830" cy="880971"/>
          </a:xfrm>
        </p:spPr>
        <p:txBody>
          <a:bodyPr/>
          <a:lstStyle/>
          <a:p>
            <a:pPr algn="ctr"/>
            <a:r>
              <a:rPr lang="en-GB" dirty="0" err="1" smtClean="0"/>
              <a:t>Présentation</a:t>
            </a:r>
            <a:r>
              <a:rPr lang="en-GB" dirty="0" smtClean="0"/>
              <a:t> des </a:t>
            </a:r>
            <a:r>
              <a:rPr lang="en-GB" dirty="0" err="1" smtClean="0"/>
              <a:t>r</a:t>
            </a:r>
            <a:r>
              <a:rPr lang="en-GB" dirty="0" err="1"/>
              <a:t>é</a:t>
            </a:r>
            <a:r>
              <a:rPr lang="en-GB" dirty="0" err="1" smtClean="0"/>
              <a:t>sultats</a:t>
            </a:r>
            <a:r>
              <a:rPr lang="en-GB" dirty="0" smtClean="0"/>
              <a:t> </a:t>
            </a:r>
            <a:r>
              <a:rPr lang="en-GB" dirty="0" err="1" smtClean="0"/>
              <a:t>cl</a:t>
            </a:r>
            <a:r>
              <a:rPr lang="en-GB" dirty="0" err="1"/>
              <a:t>é</a:t>
            </a:r>
            <a:r>
              <a:rPr lang="en-GB" dirty="0" err="1" smtClean="0"/>
              <a:t>s</a:t>
            </a:r>
            <a:r>
              <a:rPr lang="en-GB" dirty="0" smtClean="0"/>
              <a:t> du cycle 11</a:t>
            </a:r>
          </a:p>
          <a:p>
            <a:pPr algn="ctr"/>
            <a:r>
              <a:rPr lang="en-GB" dirty="0" smtClean="0"/>
              <a:t>Mars 2022 </a:t>
            </a:r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1A150B-21F5-9B4F-B80A-BEF60AE1FC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03/2022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3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76D3B2-2466-B845-8C9C-D1FDE9824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400" dirty="0" err="1" smtClean="0">
                <a:latin typeface="Franklin Gothic Demi" panose="020B0703020102020204" pitchFamily="34" charset="0"/>
              </a:rPr>
              <a:t>Autres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r</a:t>
            </a:r>
            <a:r>
              <a:rPr lang="en-GB" sz="44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sultats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cl</a:t>
            </a:r>
            <a:r>
              <a:rPr lang="en-GB" sz="4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endParaRPr lang="en-GB" sz="4400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05C4B-7D92-A34C-8AD9-ED5FFD02A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4742" y="3245285"/>
            <a:ext cx="4457919" cy="880971"/>
          </a:xfrm>
        </p:spPr>
        <p:txBody>
          <a:bodyPr/>
          <a:lstStyle/>
          <a:p>
            <a:r>
              <a:rPr lang="en-GB" sz="1800" dirty="0" err="1" smtClean="0">
                <a:latin typeface="Leelawadee" panose="020B0502040204020203" pitchFamily="34" charset="-34"/>
              </a:rPr>
              <a:t>Pourcentage</a:t>
            </a:r>
            <a:r>
              <a:rPr lang="en-GB" sz="1800" dirty="0" smtClean="0">
                <a:latin typeface="Leelawadee" panose="020B0502040204020203" pitchFamily="34" charset="-34"/>
              </a:rPr>
              <a:t> de </a:t>
            </a:r>
            <a:r>
              <a:rPr lang="en-GB" sz="1800" dirty="0" err="1" smtClean="0">
                <a:latin typeface="Leelawadee" panose="020B0502040204020203" pitchFamily="34" charset="-34"/>
              </a:rPr>
              <a:t>commerçants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ayant</a:t>
            </a:r>
            <a:r>
              <a:rPr lang="en-GB" sz="1800" dirty="0" smtClean="0">
                <a:latin typeface="Leelawadee" panose="020B0502040204020203" pitchFamily="34" charset="-34"/>
              </a:rPr>
              <a:t> fait face à des ruptures de stock de </a:t>
            </a:r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alimentaires</a:t>
            </a:r>
            <a:r>
              <a:rPr lang="en-GB" sz="1800" dirty="0" smtClean="0">
                <a:latin typeface="Leelawadee" panose="020B0502040204020203" pitchFamily="34" charset="-34"/>
              </a:rPr>
              <a:t> (30 </a:t>
            </a:r>
            <a:r>
              <a:rPr lang="en-GB" sz="1800" dirty="0" err="1" smtClean="0">
                <a:latin typeface="Leelawadee" panose="020B0502040204020203" pitchFamily="34" charset="-34"/>
              </a:rPr>
              <a:t>jours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précédents</a:t>
            </a:r>
            <a:r>
              <a:rPr lang="en-GB" sz="1800" dirty="0" smtClean="0">
                <a:latin typeface="Leelawadee" panose="020B0502040204020203" pitchFamily="34" charset="-34"/>
              </a:rPr>
              <a:t> la </a:t>
            </a:r>
            <a:r>
              <a:rPr lang="en-GB" sz="1800" dirty="0" err="1" smtClean="0">
                <a:latin typeface="Leelawadee" panose="020B0502040204020203" pitchFamily="34" charset="-34"/>
              </a:rPr>
              <a:t>collecte</a:t>
            </a:r>
            <a:r>
              <a:rPr lang="en-GB" sz="1800" dirty="0" smtClean="0">
                <a:latin typeface="Leelawadee" panose="020B0502040204020203" pitchFamily="34" charset="-34"/>
              </a:rPr>
              <a:t>)</a:t>
            </a:r>
            <a:endParaRPr lang="en-GB" sz="1800" dirty="0">
              <a:latin typeface="Leelawadee" panose="020B0502040204020203" pitchFamily="34" charset="-34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7F06E47-1FFC-5E41-B88D-3F0C3627D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9951939"/>
              </p:ext>
            </p:extLst>
          </p:nvPr>
        </p:nvGraphicFramePr>
        <p:xfrm>
          <a:off x="5212661" y="921644"/>
          <a:ext cx="7572399" cy="504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91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76D3B2-2466-B845-8C9C-D1FDE9824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400" dirty="0" err="1" smtClean="0">
                <a:latin typeface="Franklin Gothic Demi" panose="020B0703020102020204" pitchFamily="34" charset="0"/>
              </a:rPr>
              <a:t>Autres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r</a:t>
            </a:r>
            <a:r>
              <a:rPr lang="en-GB" sz="44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sultats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cl</a:t>
            </a:r>
            <a:r>
              <a:rPr lang="en-GB" sz="4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endParaRPr lang="en-GB" sz="4400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05C4B-7D92-A34C-8AD9-ED5FFD02A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4742" y="3245285"/>
            <a:ext cx="4457919" cy="880971"/>
          </a:xfrm>
        </p:spPr>
        <p:txBody>
          <a:bodyPr/>
          <a:lstStyle/>
          <a:p>
            <a:r>
              <a:rPr lang="en-GB" sz="1800" dirty="0" smtClean="0">
                <a:latin typeface="Leelawadee" panose="020B0502040204020203" pitchFamily="34" charset="-34"/>
              </a:rPr>
              <a:t>Raisons </a:t>
            </a:r>
            <a:r>
              <a:rPr lang="en-GB" sz="1800" dirty="0" err="1" smtClean="0">
                <a:latin typeface="Leelawadee" panose="020B0502040204020203" pitchFamily="34" charset="-34"/>
                <a:cs typeface="Calibri" panose="020F0502020204030204" pitchFamily="34" charset="0"/>
              </a:rPr>
              <a:t>é</a:t>
            </a:r>
            <a:r>
              <a:rPr lang="en-GB" sz="1800" dirty="0" err="1" smtClean="0">
                <a:latin typeface="Leelawadee" panose="020B0502040204020203" pitchFamily="34" charset="-34"/>
              </a:rPr>
              <a:t>voqu</a:t>
            </a:r>
            <a:r>
              <a:rPr lang="en-GB" sz="1800" dirty="0" err="1">
                <a:latin typeface="Leelawadee" panose="020B0502040204020203" pitchFamily="34" charset="-34"/>
                <a:cs typeface="Calibri" panose="020F0502020204030204" pitchFamily="34" charset="0"/>
              </a:rPr>
              <a:t>é</a:t>
            </a:r>
            <a:r>
              <a:rPr lang="en-GB" sz="1800" dirty="0" err="1" smtClean="0">
                <a:latin typeface="Leelawadee" panose="020B0502040204020203" pitchFamily="34" charset="-34"/>
              </a:rPr>
              <a:t>es</a:t>
            </a:r>
            <a:r>
              <a:rPr lang="en-GB" sz="1800" dirty="0" smtClean="0">
                <a:latin typeface="Leelawadee" panose="020B0502040204020203" pitchFamily="34" charset="-34"/>
              </a:rPr>
              <a:t> par les </a:t>
            </a:r>
            <a:r>
              <a:rPr lang="en-GB" sz="1800" dirty="0" err="1" smtClean="0">
                <a:latin typeface="Leelawadee" panose="020B0502040204020203" pitchFamily="34" charset="-34"/>
              </a:rPr>
              <a:t>commerçants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ayant</a:t>
            </a:r>
            <a:r>
              <a:rPr lang="en-GB" sz="1800" dirty="0" smtClean="0">
                <a:latin typeface="Leelawadee" panose="020B0502040204020203" pitchFamily="34" charset="-34"/>
              </a:rPr>
              <a:t> fait face à des ruptures de stock de </a:t>
            </a:r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alimentaires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>
                <a:latin typeface="Leelawadee" panose="020B0502040204020203" pitchFamily="34" charset="-34"/>
              </a:rPr>
              <a:t>(30 </a:t>
            </a:r>
            <a:r>
              <a:rPr lang="en-GB" sz="1800" dirty="0" err="1">
                <a:latin typeface="Leelawadee" panose="020B0502040204020203" pitchFamily="34" charset="-34"/>
              </a:rPr>
              <a:t>jours</a:t>
            </a:r>
            <a:r>
              <a:rPr lang="en-GB" sz="1800" dirty="0">
                <a:latin typeface="Leelawadee" panose="020B0502040204020203" pitchFamily="34" charset="-34"/>
              </a:rPr>
              <a:t> </a:t>
            </a:r>
            <a:r>
              <a:rPr lang="en-GB" sz="1800" dirty="0" err="1">
                <a:latin typeface="Leelawadee" panose="020B0502040204020203" pitchFamily="34" charset="-34"/>
              </a:rPr>
              <a:t>précédents</a:t>
            </a:r>
            <a:r>
              <a:rPr lang="en-GB" sz="1800" dirty="0">
                <a:latin typeface="Leelawadee" panose="020B0502040204020203" pitchFamily="34" charset="-34"/>
              </a:rPr>
              <a:t> la </a:t>
            </a:r>
            <a:r>
              <a:rPr lang="en-GB" sz="1800" dirty="0" err="1">
                <a:latin typeface="Leelawadee" panose="020B0502040204020203" pitchFamily="34" charset="-34"/>
              </a:rPr>
              <a:t>collecte</a:t>
            </a:r>
            <a:r>
              <a:rPr lang="en-GB" sz="1800" dirty="0">
                <a:latin typeface="Leelawadee" panose="020B0502040204020203" pitchFamily="34" charset="-34"/>
              </a:rPr>
              <a:t>)</a:t>
            </a:r>
          </a:p>
          <a:p>
            <a:endParaRPr lang="en-GB" sz="1800" dirty="0">
              <a:latin typeface="Leelawadee" panose="020B0502040204020203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1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è</a:t>
            </a:r>
            <a:endParaRPr lang="en-US" dirty="0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42189"/>
              </p:ext>
            </p:extLst>
          </p:nvPr>
        </p:nvGraphicFramePr>
        <p:xfrm>
          <a:off x="5838149" y="1420949"/>
          <a:ext cx="5914297" cy="4016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009">
                  <a:extLst>
                    <a:ext uri="{9D8B030D-6E8A-4147-A177-3AD203B41FA5}">
                      <a16:colId xmlns:a16="http://schemas.microsoft.com/office/drawing/2014/main" val="3635410017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184055447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787301445"/>
                    </a:ext>
                  </a:extLst>
                </a:gridCol>
              </a:tblGrid>
              <a:tr h="44017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Raisons </a:t>
                      </a:r>
                      <a:r>
                        <a:rPr lang="en-US" sz="19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évoquées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#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82604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Pas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assez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d’argent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pour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réapprovisionner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39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57%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16292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</a:t>
                      </a:r>
                      <a:r>
                        <a:rPr lang="en-US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trop </a:t>
                      </a:r>
                      <a:r>
                        <a:rPr lang="en-US" baseline="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chers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28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41%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1081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Taux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de change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7717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Problèmes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de transport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21890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Stock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épuisé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44703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 indisponibles chez le fournisseur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6006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Autre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*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3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37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76D3B2-2466-B845-8C9C-D1FDE9824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400" dirty="0" err="1" smtClean="0">
                <a:latin typeface="Franklin Gothic Demi" panose="020B0703020102020204" pitchFamily="34" charset="0"/>
              </a:rPr>
              <a:t>Autres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r</a:t>
            </a:r>
            <a:r>
              <a:rPr lang="en-GB" sz="44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sultats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cl</a:t>
            </a:r>
            <a:r>
              <a:rPr lang="en-GB" sz="4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endParaRPr lang="en-GB" sz="4400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05C4B-7D92-A34C-8AD9-ED5FFD02A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4742" y="3245285"/>
            <a:ext cx="4457919" cy="880971"/>
          </a:xfrm>
        </p:spPr>
        <p:txBody>
          <a:bodyPr/>
          <a:lstStyle/>
          <a:p>
            <a:r>
              <a:rPr lang="en-GB" sz="1800" dirty="0" err="1" smtClean="0">
                <a:latin typeface="Leelawadee" panose="020B0502040204020203" pitchFamily="34" charset="-34"/>
              </a:rPr>
              <a:t>Pourcentage</a:t>
            </a:r>
            <a:r>
              <a:rPr lang="en-GB" sz="1800" dirty="0" smtClean="0">
                <a:latin typeface="Leelawadee" panose="020B0502040204020203" pitchFamily="34" charset="-34"/>
              </a:rPr>
              <a:t> de </a:t>
            </a:r>
            <a:r>
              <a:rPr lang="en-GB" sz="1800" dirty="0" err="1" smtClean="0">
                <a:latin typeface="Leelawadee" panose="020B0502040204020203" pitchFamily="34" charset="-34"/>
              </a:rPr>
              <a:t>commerçants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ayant</a:t>
            </a:r>
            <a:r>
              <a:rPr lang="en-GB" sz="1800" dirty="0" smtClean="0">
                <a:latin typeface="Leelawadee" panose="020B0502040204020203" pitchFamily="34" charset="-34"/>
              </a:rPr>
              <a:t> fait face à des ruptures de stock de </a:t>
            </a:r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d’hygiène</a:t>
            </a:r>
            <a:r>
              <a:rPr lang="en-GB" sz="1800" dirty="0" smtClean="0">
                <a:latin typeface="Leelawadee" panose="020B0502040204020203" pitchFamily="34" charset="-34"/>
              </a:rPr>
              <a:t> et </a:t>
            </a:r>
            <a:r>
              <a:rPr lang="en-GB" sz="1800" dirty="0" err="1" smtClean="0">
                <a:latin typeface="Leelawadee" panose="020B0502040204020203" pitchFamily="34" charset="-34"/>
              </a:rPr>
              <a:t>d’assainissement</a:t>
            </a:r>
            <a:r>
              <a:rPr lang="en-GB" sz="1800" dirty="0">
                <a:latin typeface="Leelawadee" panose="020B0502040204020203" pitchFamily="34" charset="-34"/>
              </a:rPr>
              <a:t> (30 </a:t>
            </a:r>
            <a:r>
              <a:rPr lang="en-GB" sz="1800" dirty="0" err="1">
                <a:latin typeface="Leelawadee" panose="020B0502040204020203" pitchFamily="34" charset="-34"/>
              </a:rPr>
              <a:t>jours</a:t>
            </a:r>
            <a:r>
              <a:rPr lang="en-GB" sz="1800" dirty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précédents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>
                <a:latin typeface="Leelawadee" panose="020B0502040204020203" pitchFamily="34" charset="-34"/>
              </a:rPr>
              <a:t>la </a:t>
            </a:r>
            <a:r>
              <a:rPr lang="en-GB" sz="1800" dirty="0" err="1">
                <a:latin typeface="Leelawadee" panose="020B0502040204020203" pitchFamily="34" charset="-34"/>
              </a:rPr>
              <a:t>collecte</a:t>
            </a:r>
            <a:r>
              <a:rPr lang="en-GB" sz="1800" dirty="0">
                <a:latin typeface="Leelawadee" panose="020B0502040204020203" pitchFamily="34" charset="-34"/>
              </a:rPr>
              <a:t>)</a:t>
            </a:r>
          </a:p>
          <a:p>
            <a:endParaRPr lang="en-GB" sz="1800" dirty="0">
              <a:latin typeface="Leelawadee" panose="020B0502040204020203" pitchFamily="34" charset="-34"/>
            </a:endParaRP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27F06E47-1FFC-5E41-B88D-3F0C3627D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438156"/>
              </p:ext>
            </p:extLst>
          </p:nvPr>
        </p:nvGraphicFramePr>
        <p:xfrm>
          <a:off x="5212661" y="921644"/>
          <a:ext cx="7572399" cy="504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C76D3B2-2466-B845-8C9C-D1FDE9824F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4400" dirty="0" err="1" smtClean="0">
                <a:latin typeface="Franklin Gothic Demi" panose="020B0703020102020204" pitchFamily="34" charset="0"/>
              </a:rPr>
              <a:t>Autres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r</a:t>
            </a:r>
            <a:r>
              <a:rPr lang="en-GB" sz="44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sultats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cl</a:t>
            </a:r>
            <a:r>
              <a:rPr lang="en-GB" sz="4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4400" dirty="0" err="1" smtClean="0">
                <a:latin typeface="Franklin Gothic Demi" panose="020B0703020102020204" pitchFamily="34" charset="0"/>
              </a:rPr>
              <a:t>s</a:t>
            </a:r>
            <a:r>
              <a:rPr lang="en-GB" sz="4400" dirty="0" smtClean="0">
                <a:latin typeface="Franklin Gothic Demi" panose="020B0703020102020204" pitchFamily="34" charset="0"/>
              </a:rPr>
              <a:t> </a:t>
            </a:r>
            <a:endParaRPr lang="en-GB" sz="4400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8005C4B-7D92-A34C-8AD9-ED5FFD02A11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9554" y="3149031"/>
            <a:ext cx="4773107" cy="880971"/>
          </a:xfrm>
        </p:spPr>
        <p:txBody>
          <a:bodyPr/>
          <a:lstStyle/>
          <a:p>
            <a:r>
              <a:rPr lang="en-GB" sz="1800" dirty="0" smtClean="0">
                <a:latin typeface="Leelawadee" panose="020B0502040204020203" pitchFamily="34" charset="-34"/>
              </a:rPr>
              <a:t>Raisons </a:t>
            </a:r>
            <a:r>
              <a:rPr lang="en-GB" sz="1800" dirty="0" err="1">
                <a:latin typeface="Leelawadee" panose="020B0502040204020203" pitchFamily="34" charset="-34"/>
                <a:cs typeface="Calibri" panose="020F0502020204030204" pitchFamily="34" charset="0"/>
              </a:rPr>
              <a:t>é</a:t>
            </a:r>
            <a:r>
              <a:rPr lang="en-GB" sz="1800" dirty="0" err="1" smtClean="0">
                <a:latin typeface="Leelawadee" panose="020B0502040204020203" pitchFamily="34" charset="-34"/>
              </a:rPr>
              <a:t>voquees</a:t>
            </a:r>
            <a:r>
              <a:rPr lang="en-GB" sz="1800" dirty="0" smtClean="0">
                <a:latin typeface="Leelawadee" panose="020B0502040204020203" pitchFamily="34" charset="-34"/>
              </a:rPr>
              <a:t> par les </a:t>
            </a:r>
            <a:r>
              <a:rPr lang="en-GB" sz="1800" dirty="0" err="1" smtClean="0">
                <a:latin typeface="Leelawadee" panose="020B0502040204020203" pitchFamily="34" charset="-34"/>
              </a:rPr>
              <a:t>commerçants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ayant</a:t>
            </a:r>
            <a:r>
              <a:rPr lang="en-GB" sz="1800" dirty="0" smtClean="0">
                <a:latin typeface="Leelawadee" panose="020B0502040204020203" pitchFamily="34" charset="-34"/>
              </a:rPr>
              <a:t> fait face à des ruptures de stock de </a:t>
            </a:r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>
                <a:latin typeface="Leelawadee" panose="020B0502040204020203" pitchFamily="34" charset="-34"/>
              </a:rPr>
              <a:t>d’hygiène</a:t>
            </a:r>
            <a:r>
              <a:rPr lang="en-GB" sz="1800" dirty="0">
                <a:latin typeface="Leelawadee" panose="020B0502040204020203" pitchFamily="34" charset="-34"/>
              </a:rPr>
              <a:t> et </a:t>
            </a:r>
            <a:r>
              <a:rPr lang="en-GB" sz="1800" dirty="0" err="1" smtClean="0">
                <a:latin typeface="Leelawadee" panose="020B0502040204020203" pitchFamily="34" charset="-34"/>
              </a:rPr>
              <a:t>d’assainissement</a:t>
            </a:r>
            <a:r>
              <a:rPr lang="en-GB" sz="1800" dirty="0">
                <a:latin typeface="Leelawadee" panose="020B0502040204020203" pitchFamily="34" charset="-34"/>
              </a:rPr>
              <a:t> (30 </a:t>
            </a:r>
            <a:r>
              <a:rPr lang="en-GB" sz="1800" dirty="0" err="1">
                <a:latin typeface="Leelawadee" panose="020B0502040204020203" pitchFamily="34" charset="-34"/>
              </a:rPr>
              <a:t>jours</a:t>
            </a:r>
            <a:r>
              <a:rPr lang="en-GB" sz="1800" dirty="0">
                <a:latin typeface="Leelawadee" panose="020B0502040204020203" pitchFamily="34" charset="-34"/>
              </a:rPr>
              <a:t> </a:t>
            </a:r>
            <a:r>
              <a:rPr lang="en-GB" sz="1800" dirty="0" err="1">
                <a:latin typeface="Leelawadee" panose="020B0502040204020203" pitchFamily="34" charset="-34"/>
              </a:rPr>
              <a:t>précédents</a:t>
            </a:r>
            <a:r>
              <a:rPr lang="en-GB" sz="1800" dirty="0">
                <a:latin typeface="Leelawadee" panose="020B0502040204020203" pitchFamily="34" charset="-34"/>
              </a:rPr>
              <a:t> la </a:t>
            </a:r>
            <a:r>
              <a:rPr lang="en-GB" sz="1800" dirty="0" err="1">
                <a:latin typeface="Leelawadee" panose="020B0502040204020203" pitchFamily="34" charset="-34"/>
              </a:rPr>
              <a:t>collecte</a:t>
            </a:r>
            <a:r>
              <a:rPr lang="en-GB" sz="1800" dirty="0">
                <a:latin typeface="Leelawadee" panose="020B0502040204020203" pitchFamily="34" charset="-34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1150" y="3244334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è</a:t>
            </a:r>
            <a:endParaRPr lang="en-US" dirty="0"/>
          </a:p>
        </p:txBody>
      </p:sp>
      <p:graphicFrame>
        <p:nvGraphicFramePr>
          <p:cNvPr id="9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05775"/>
              </p:ext>
            </p:extLst>
          </p:nvPr>
        </p:nvGraphicFramePr>
        <p:xfrm>
          <a:off x="5838149" y="1420949"/>
          <a:ext cx="5914297" cy="4016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09009">
                  <a:extLst>
                    <a:ext uri="{9D8B030D-6E8A-4147-A177-3AD203B41FA5}">
                      <a16:colId xmlns:a16="http://schemas.microsoft.com/office/drawing/2014/main" val="3635410017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val="2184055447"/>
                    </a:ext>
                  </a:extLst>
                </a:gridCol>
                <a:gridCol w="779646">
                  <a:extLst>
                    <a:ext uri="{9D8B030D-6E8A-4147-A177-3AD203B41FA5}">
                      <a16:colId xmlns:a16="http://schemas.microsoft.com/office/drawing/2014/main" val="2787301445"/>
                    </a:ext>
                  </a:extLst>
                </a:gridCol>
              </a:tblGrid>
              <a:tr h="44017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Raisons </a:t>
                      </a:r>
                      <a:r>
                        <a:rPr lang="en-US" sz="19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évoquées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#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82604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Pas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assez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d’argent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pour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réapprovisionner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53%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16292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</a:t>
                      </a:r>
                      <a:r>
                        <a:rPr lang="en-US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trop </a:t>
                      </a:r>
                      <a:r>
                        <a:rPr lang="en-US" baseline="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chers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21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37%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1081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Problèmes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de transport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7717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Stock </a:t>
                      </a:r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épuisé</a:t>
                      </a:r>
                      <a:endParaRPr lang="en-US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18%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21890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Taux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de change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6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11%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44703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Autre</a:t>
                      </a:r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*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5%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6006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 indisponibles chez le fournisseur</a:t>
                      </a:r>
                      <a:endParaRPr lang="en-US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4%</a:t>
                      </a:r>
                      <a:endParaRPr lang="en-US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3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11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7D7B5B-EBEB-964F-B4CD-D8E958AA7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02639" y="365583"/>
            <a:ext cx="4537442" cy="581140"/>
          </a:xfrm>
        </p:spPr>
        <p:txBody>
          <a:bodyPr/>
          <a:lstStyle/>
          <a:p>
            <a:r>
              <a:rPr lang="en-GB" sz="2400" dirty="0" smtClean="0">
                <a:latin typeface="Leelawadee" panose="020B0502040204020203" pitchFamily="34" charset="-34"/>
              </a:rPr>
              <a:t>Source </a:t>
            </a:r>
            <a:r>
              <a:rPr lang="en-GB" sz="2400" dirty="0" err="1" smtClean="0">
                <a:latin typeface="Leelawadee" panose="020B0502040204020203" pitchFamily="34" charset="-34"/>
              </a:rPr>
              <a:t>d’approvisionnement</a:t>
            </a:r>
            <a:r>
              <a:rPr lang="en-GB" sz="2400" dirty="0" smtClean="0">
                <a:latin typeface="Leelawadee" panose="020B0502040204020203" pitchFamily="34" charset="-34"/>
              </a:rPr>
              <a:t> </a:t>
            </a:r>
            <a:r>
              <a:rPr lang="en-GB" sz="2400" dirty="0" err="1" smtClean="0">
                <a:latin typeface="Leelawadee" panose="020B0502040204020203" pitchFamily="34" charset="-34"/>
              </a:rPr>
              <a:t>en</a:t>
            </a:r>
            <a:r>
              <a:rPr lang="en-GB" sz="2400" dirty="0" smtClean="0">
                <a:latin typeface="Leelawadee" panose="020B0502040204020203" pitchFamily="34" charset="-34"/>
              </a:rPr>
              <a:t> eau des ménages</a:t>
            </a:r>
            <a:endParaRPr lang="en-GB" sz="2400" dirty="0">
              <a:latin typeface="Leelawadee" panose="020B0502040204020203" pitchFamily="34" charset="-34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8693E-3162-084E-9745-47A48134D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GB" b="1" dirty="0" smtClean="0"/>
              <a:t>42%</a:t>
            </a:r>
            <a:r>
              <a:rPr lang="en-GB" dirty="0" smtClean="0"/>
              <a:t> de ménages </a:t>
            </a:r>
            <a:r>
              <a:rPr lang="en-GB" dirty="0" err="1" smtClean="0"/>
              <a:t>s’approvisionnent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eau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boutique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kiosque</a:t>
            </a:r>
            <a:r>
              <a:rPr lang="en-GB" dirty="0" smtClean="0"/>
              <a:t> </a:t>
            </a:r>
            <a:r>
              <a:rPr lang="en-GB" dirty="0" err="1" smtClean="0"/>
              <a:t>privé</a:t>
            </a:r>
            <a:r>
              <a:rPr lang="en-GB" dirty="0" smtClean="0"/>
              <a:t>. </a:t>
            </a:r>
          </a:p>
          <a:p>
            <a:pPr algn="l"/>
            <a:r>
              <a:rPr lang="en-GB" b="1" dirty="0"/>
              <a:t>5</a:t>
            </a:r>
            <a:r>
              <a:rPr lang="en-GB" b="1" dirty="0" smtClean="0"/>
              <a:t>%</a:t>
            </a:r>
            <a:r>
              <a:rPr lang="en-GB" dirty="0" smtClean="0"/>
              <a:t> </a:t>
            </a:r>
            <a:r>
              <a:rPr lang="en-GB" dirty="0" err="1" smtClean="0"/>
              <a:t>s’approvisionnent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rivière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</a:t>
            </a:r>
            <a:r>
              <a:rPr lang="en-GB" dirty="0" err="1" smtClean="0"/>
              <a:t>une</a:t>
            </a:r>
            <a:r>
              <a:rPr lang="en-GB" dirty="0" smtClean="0"/>
              <a:t> source non-</a:t>
            </a:r>
            <a:r>
              <a:rPr lang="en-GB" dirty="0" err="1" smtClean="0"/>
              <a:t>aménag</a:t>
            </a:r>
            <a:r>
              <a:rPr lang="en-GB" dirty="0" err="1"/>
              <a:t>é</a:t>
            </a:r>
            <a:r>
              <a:rPr lang="en-GB" dirty="0" err="1" smtClean="0"/>
              <a:t>e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3E0DF9-3714-4E45-B605-CFD6F4350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679" y="4160046"/>
            <a:ext cx="4537442" cy="581140"/>
          </a:xfrm>
        </p:spPr>
        <p:txBody>
          <a:bodyPr/>
          <a:lstStyle/>
          <a:p>
            <a:r>
              <a:rPr lang="en-GB" sz="2400" dirty="0" smtClean="0"/>
              <a:t>Rupture </a:t>
            </a:r>
            <a:r>
              <a:rPr lang="en-GB" sz="2400" dirty="0" err="1" smtClean="0"/>
              <a:t>en</a:t>
            </a:r>
            <a:r>
              <a:rPr lang="en-GB" sz="2400" dirty="0" smtClean="0"/>
              <a:t> eau</a:t>
            </a:r>
            <a:endParaRPr lang="en-GB" sz="24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946645-7708-504A-A791-9441AEC3C4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GB" b="1" dirty="0" smtClean="0"/>
              <a:t>57%</a:t>
            </a:r>
            <a:r>
              <a:rPr lang="en-GB" dirty="0" smtClean="0"/>
              <a:t> des ménages </a:t>
            </a:r>
            <a:r>
              <a:rPr lang="en-GB" dirty="0" err="1"/>
              <a:t>enquêtés</a:t>
            </a:r>
            <a:r>
              <a:rPr lang="en-GB" dirty="0"/>
              <a:t> </a:t>
            </a:r>
            <a:r>
              <a:rPr lang="en-GB" dirty="0" smtClean="0"/>
              <a:t>(n=76) </a:t>
            </a:r>
            <a:r>
              <a:rPr lang="en-GB" dirty="0" err="1" smtClean="0"/>
              <a:t>affirment</a:t>
            </a:r>
            <a:r>
              <a:rPr lang="en-GB" dirty="0"/>
              <a:t> </a:t>
            </a:r>
            <a:r>
              <a:rPr lang="en-GB" dirty="0" err="1" smtClean="0"/>
              <a:t>avoir</a:t>
            </a:r>
            <a:r>
              <a:rPr lang="en-GB" dirty="0" smtClean="0"/>
              <a:t> </a:t>
            </a:r>
            <a:r>
              <a:rPr lang="en-GB" dirty="0" err="1" smtClean="0"/>
              <a:t>eu</a:t>
            </a:r>
            <a:r>
              <a:rPr lang="en-GB" dirty="0" smtClean="0"/>
              <a:t> des </a:t>
            </a:r>
            <a:r>
              <a:rPr lang="en-GB" dirty="0"/>
              <a:t>ruptures </a:t>
            </a:r>
            <a:r>
              <a:rPr lang="en-GB" dirty="0" err="1"/>
              <a:t>en</a:t>
            </a:r>
            <a:r>
              <a:rPr lang="en-GB" dirty="0"/>
              <a:t> eau </a:t>
            </a:r>
            <a:r>
              <a:rPr lang="en-GB" dirty="0" smtClean="0"/>
              <a:t>au moment de </a:t>
            </a:r>
            <a:r>
              <a:rPr lang="en-GB" dirty="0" err="1" smtClean="0"/>
              <a:t>l’enquête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1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A7D7B5B-EBEB-964F-B4CD-D8E958AA7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70308" y="286306"/>
            <a:ext cx="5332396" cy="581140"/>
          </a:xfrm>
        </p:spPr>
        <p:txBody>
          <a:bodyPr/>
          <a:lstStyle/>
          <a:p>
            <a:r>
              <a:rPr lang="en-GB" sz="2400" dirty="0" smtClean="0">
                <a:latin typeface="Leelawadee" panose="020B0502040204020203" pitchFamily="34" charset="-34"/>
              </a:rPr>
              <a:t>Temps </a:t>
            </a:r>
            <a:r>
              <a:rPr lang="en-GB" sz="2400" dirty="0" err="1" smtClean="0">
                <a:latin typeface="Leelawadee" panose="020B0502040204020203" pitchFamily="34" charset="-34"/>
              </a:rPr>
              <a:t>mis</a:t>
            </a:r>
            <a:r>
              <a:rPr lang="en-GB" sz="2400" dirty="0" smtClean="0">
                <a:latin typeface="Leelawadee" panose="020B0502040204020203" pitchFamily="34" charset="-34"/>
              </a:rPr>
              <a:t> par les ménages pour </a:t>
            </a:r>
            <a:r>
              <a:rPr lang="en-GB" sz="2400" dirty="0" err="1" smtClean="0">
                <a:latin typeface="Leelawadee" panose="020B0502040204020203" pitchFamily="34" charset="-34"/>
              </a:rPr>
              <a:t>aller</a:t>
            </a:r>
            <a:r>
              <a:rPr lang="en-GB" sz="2400" dirty="0" smtClean="0">
                <a:latin typeface="Leelawadee" panose="020B0502040204020203" pitchFamily="34" charset="-34"/>
              </a:rPr>
              <a:t> </a:t>
            </a:r>
            <a:r>
              <a:rPr lang="en-GB" sz="2400" dirty="0" err="1" smtClean="0">
                <a:latin typeface="Leelawadee" panose="020B0502040204020203" pitchFamily="34" charset="-34"/>
              </a:rPr>
              <a:t>chercher</a:t>
            </a:r>
            <a:r>
              <a:rPr lang="en-GB" sz="2400" dirty="0" smtClean="0">
                <a:latin typeface="Leelawadee" panose="020B0502040204020203" pitchFamily="34" charset="-34"/>
              </a:rPr>
              <a:t> (</a:t>
            </a:r>
            <a:r>
              <a:rPr lang="en-GB" sz="2400" dirty="0" err="1" smtClean="0">
                <a:latin typeface="Leelawadee" panose="020B0502040204020203" pitchFamily="34" charset="-34"/>
              </a:rPr>
              <a:t>aller</a:t>
            </a:r>
            <a:r>
              <a:rPr lang="en-GB" sz="2400" dirty="0" smtClean="0">
                <a:latin typeface="Leelawadee" panose="020B0502040204020203" pitchFamily="34" charset="-34"/>
              </a:rPr>
              <a:t>-retour) de </a:t>
            </a:r>
            <a:r>
              <a:rPr lang="en-GB" sz="2400" dirty="0" err="1" smtClean="0">
                <a:latin typeface="Leelawadee" panose="020B0502040204020203" pitchFamily="34" charset="-34"/>
              </a:rPr>
              <a:t>l’eau</a:t>
            </a:r>
            <a:endParaRPr lang="en-GB" sz="2400" dirty="0">
              <a:latin typeface="Leelawadee" panose="020B0502040204020203" pitchFamily="34" charset="-34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38693E-3162-084E-9745-47A48134D2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12561" y="1295546"/>
            <a:ext cx="5290143" cy="880971"/>
          </a:xfrm>
        </p:spPr>
        <p:txBody>
          <a:bodyPr/>
          <a:lstStyle/>
          <a:p>
            <a:pPr algn="l"/>
            <a:r>
              <a:rPr lang="en-GB" dirty="0" smtClean="0"/>
              <a:t>La </a:t>
            </a:r>
            <a:r>
              <a:rPr lang="en-GB" dirty="0" err="1" smtClean="0"/>
              <a:t>plupart</a:t>
            </a:r>
            <a:r>
              <a:rPr lang="en-GB" dirty="0" smtClean="0"/>
              <a:t> des IC </a:t>
            </a:r>
            <a:r>
              <a:rPr lang="en-GB" dirty="0" err="1" smtClean="0"/>
              <a:t>affirment</a:t>
            </a:r>
            <a:r>
              <a:rPr lang="en-GB" dirty="0" smtClean="0"/>
              <a:t> </a:t>
            </a:r>
            <a:r>
              <a:rPr lang="en-GB" dirty="0" err="1" smtClean="0"/>
              <a:t>qu’eux</a:t>
            </a:r>
            <a:r>
              <a:rPr lang="en-GB" dirty="0" smtClean="0"/>
              <a:t> </a:t>
            </a:r>
            <a:r>
              <a:rPr lang="en-GB" dirty="0" err="1" smtClean="0"/>
              <a:t>ou</a:t>
            </a:r>
            <a:r>
              <a:rPr lang="en-GB" dirty="0" smtClean="0"/>
              <a:t> un </a:t>
            </a:r>
            <a:r>
              <a:rPr lang="en-GB" dirty="0" err="1" smtClean="0"/>
              <a:t>membre</a:t>
            </a:r>
            <a:r>
              <a:rPr lang="en-GB" dirty="0" smtClean="0"/>
              <a:t> de </a:t>
            </a:r>
            <a:r>
              <a:rPr lang="en-GB" dirty="0" err="1" smtClean="0"/>
              <a:t>leur</a:t>
            </a:r>
            <a:r>
              <a:rPr lang="en-GB" dirty="0"/>
              <a:t> ménage </a:t>
            </a:r>
            <a:r>
              <a:rPr lang="en-GB" dirty="0" err="1" smtClean="0"/>
              <a:t>mettent</a:t>
            </a:r>
            <a:r>
              <a:rPr lang="en-GB" dirty="0" smtClean="0"/>
              <a:t> </a:t>
            </a:r>
            <a:r>
              <a:rPr lang="en-GB" dirty="0" err="1" smtClean="0"/>
              <a:t>moins</a:t>
            </a:r>
            <a:r>
              <a:rPr lang="en-GB" dirty="0" smtClean="0"/>
              <a:t> de 15 minutes pour </a:t>
            </a:r>
            <a:r>
              <a:rPr lang="en-GB" dirty="0" err="1" smtClean="0"/>
              <a:t>allez</a:t>
            </a:r>
            <a:r>
              <a:rPr lang="en-GB" dirty="0" smtClean="0"/>
              <a:t> </a:t>
            </a:r>
            <a:r>
              <a:rPr lang="en-GB" dirty="0" err="1" smtClean="0"/>
              <a:t>chercher</a:t>
            </a:r>
            <a:r>
              <a:rPr lang="en-GB" dirty="0" smtClean="0"/>
              <a:t> de </a:t>
            </a:r>
            <a:r>
              <a:rPr lang="en-GB" dirty="0" err="1" smtClean="0"/>
              <a:t>l’eau</a:t>
            </a:r>
            <a:r>
              <a:rPr lang="en-GB" dirty="0" smtClean="0"/>
              <a:t> (</a:t>
            </a:r>
            <a:r>
              <a:rPr lang="en-GB" b="1" dirty="0" smtClean="0"/>
              <a:t>67%</a:t>
            </a:r>
            <a:r>
              <a:rPr lang="en-GB" dirty="0" smtClean="0"/>
              <a:t>).</a:t>
            </a:r>
          </a:p>
          <a:p>
            <a:pPr algn="l"/>
            <a:r>
              <a:rPr lang="en-GB" b="1" dirty="0" smtClean="0"/>
              <a:t>4%</a:t>
            </a:r>
            <a:r>
              <a:rPr lang="en-GB" dirty="0" smtClean="0"/>
              <a:t> </a:t>
            </a:r>
            <a:r>
              <a:rPr lang="en-GB" dirty="0" err="1" smtClean="0"/>
              <a:t>mettent</a:t>
            </a:r>
            <a:r>
              <a:rPr lang="en-GB" dirty="0" smtClean="0"/>
              <a:t> plus </a:t>
            </a:r>
            <a:r>
              <a:rPr lang="en-GB" dirty="0" err="1" smtClean="0"/>
              <a:t>d’une</a:t>
            </a:r>
            <a:r>
              <a:rPr lang="en-GB" dirty="0" smtClean="0"/>
              <a:t> </a:t>
            </a:r>
            <a:r>
              <a:rPr lang="en-GB" dirty="0" err="1" smtClean="0"/>
              <a:t>heure</a:t>
            </a:r>
            <a:r>
              <a:rPr lang="en-GB" dirty="0" smtClean="0"/>
              <a:t> pour </a:t>
            </a:r>
            <a:r>
              <a:rPr lang="en-GB" dirty="0" err="1" smtClean="0"/>
              <a:t>aller</a:t>
            </a:r>
            <a:r>
              <a:rPr lang="en-GB" dirty="0" smtClean="0"/>
              <a:t> </a:t>
            </a:r>
            <a:r>
              <a:rPr lang="en-GB" dirty="0" err="1" smtClean="0"/>
              <a:t>chercher</a:t>
            </a:r>
            <a:r>
              <a:rPr lang="en-GB" dirty="0" smtClean="0"/>
              <a:t> de </a:t>
            </a:r>
            <a:r>
              <a:rPr lang="en-GB" dirty="0" err="1" smtClean="0"/>
              <a:t>l’eau</a:t>
            </a:r>
            <a:r>
              <a:rPr lang="en-GB" dirty="0" smtClean="0"/>
              <a:t> de </a:t>
            </a:r>
            <a:r>
              <a:rPr lang="en-GB" dirty="0" err="1" smtClean="0"/>
              <a:t>boisson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3E0DF9-3714-4E45-B605-CFD6F43500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360" y="3567524"/>
            <a:ext cx="5316047" cy="581140"/>
          </a:xfrm>
        </p:spPr>
        <p:txBody>
          <a:bodyPr/>
          <a:lstStyle/>
          <a:p>
            <a:r>
              <a:rPr lang="en-GB" sz="2400" dirty="0" err="1" smtClean="0">
                <a:latin typeface="Leelawadee" panose="020B0502040204020203" pitchFamily="34" charset="-34"/>
              </a:rPr>
              <a:t>Traitement</a:t>
            </a:r>
            <a:r>
              <a:rPr lang="en-GB" sz="2400" dirty="0" smtClean="0">
                <a:latin typeface="Leelawadee" panose="020B0502040204020203" pitchFamily="34" charset="-34"/>
              </a:rPr>
              <a:t> de </a:t>
            </a:r>
            <a:r>
              <a:rPr lang="en-GB" sz="2400" dirty="0" err="1" smtClean="0">
                <a:latin typeface="Leelawadee" panose="020B0502040204020203" pitchFamily="34" charset="-34"/>
              </a:rPr>
              <a:t>l’eau</a:t>
            </a:r>
            <a:r>
              <a:rPr lang="en-GB" sz="2400" dirty="0" smtClean="0">
                <a:latin typeface="Leelawadee" panose="020B0502040204020203" pitchFamily="34" charset="-34"/>
              </a:rPr>
              <a:t> au </a:t>
            </a:r>
            <a:r>
              <a:rPr lang="en-GB" sz="2400" dirty="0" err="1" smtClean="0">
                <a:latin typeface="Leelawadee" panose="020B0502040204020203" pitchFamily="34" charset="-34"/>
              </a:rPr>
              <a:t>niveau</a:t>
            </a:r>
            <a:r>
              <a:rPr lang="en-GB" sz="2400" dirty="0" smtClean="0">
                <a:latin typeface="Leelawadee" panose="020B0502040204020203" pitchFamily="34" charset="-34"/>
              </a:rPr>
              <a:t> des ménages</a:t>
            </a:r>
            <a:endParaRPr lang="en-GB" sz="2400" dirty="0">
              <a:latin typeface="Leelawadee" panose="020B0502040204020203" pitchFamily="34" charset="-34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0946645-7708-504A-A791-9441AEC3C4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5128" y="4471194"/>
            <a:ext cx="5938788" cy="163629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dirty="0" smtClean="0"/>
              <a:t>54%</a:t>
            </a:r>
            <a:r>
              <a:rPr lang="en-GB" dirty="0" smtClean="0"/>
              <a:t> des IC (n=76) </a:t>
            </a:r>
            <a:r>
              <a:rPr lang="en-GB" dirty="0" err="1" smtClean="0"/>
              <a:t>affirment</a:t>
            </a:r>
            <a:r>
              <a:rPr lang="en-GB" dirty="0" smtClean="0"/>
              <a:t> que </a:t>
            </a:r>
            <a:r>
              <a:rPr lang="en-GB" dirty="0" err="1" smtClean="0"/>
              <a:t>l’eau</a:t>
            </a:r>
            <a:r>
              <a:rPr lang="en-GB" dirty="0" smtClean="0"/>
              <a:t> de </a:t>
            </a:r>
            <a:r>
              <a:rPr lang="en-GB" dirty="0" err="1" smtClean="0"/>
              <a:t>boisson</a:t>
            </a:r>
            <a:r>
              <a:rPr lang="en-GB" dirty="0" smtClean="0"/>
              <a:t> </a:t>
            </a:r>
            <a:r>
              <a:rPr lang="en-GB" dirty="0" err="1" smtClean="0"/>
              <a:t>procur</a:t>
            </a:r>
            <a:r>
              <a:rPr lang="en-GB" dirty="0" err="1"/>
              <a:t>é</a:t>
            </a:r>
            <a:r>
              <a:rPr lang="en-GB" dirty="0" err="1" smtClean="0"/>
              <a:t>e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</a:t>
            </a:r>
            <a:r>
              <a:rPr lang="en-GB" dirty="0" err="1" smtClean="0"/>
              <a:t>deja</a:t>
            </a:r>
            <a:r>
              <a:rPr lang="en-GB" dirty="0" smtClean="0"/>
              <a:t> </a:t>
            </a:r>
            <a:r>
              <a:rPr lang="en-GB" dirty="0" err="1" smtClean="0"/>
              <a:t>trait</a:t>
            </a:r>
            <a:r>
              <a:rPr lang="en-GB" dirty="0" err="1"/>
              <a:t>é</a:t>
            </a:r>
            <a:r>
              <a:rPr lang="en-GB" dirty="0" err="1" smtClean="0"/>
              <a:t>e</a:t>
            </a:r>
            <a:r>
              <a:rPr lang="en-GB" dirty="0" smtClean="0"/>
              <a:t>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err="1" smtClean="0"/>
              <a:t>Parmi</a:t>
            </a:r>
            <a:r>
              <a:rPr lang="en-GB" dirty="0" smtClean="0"/>
              <a:t> </a:t>
            </a:r>
            <a:r>
              <a:rPr lang="en-GB" dirty="0" err="1" smtClean="0"/>
              <a:t>ceux</a:t>
            </a:r>
            <a:r>
              <a:rPr lang="en-GB" dirty="0" smtClean="0"/>
              <a:t> qui </a:t>
            </a:r>
            <a:r>
              <a:rPr lang="en-GB" dirty="0" err="1" smtClean="0"/>
              <a:t>consid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en-GB" dirty="0" err="1" smtClean="0"/>
              <a:t>rent</a:t>
            </a:r>
            <a:r>
              <a:rPr lang="en-GB" dirty="0" smtClean="0"/>
              <a:t> que </a:t>
            </a:r>
            <a:r>
              <a:rPr lang="en-GB" dirty="0" err="1" smtClean="0"/>
              <a:t>l’eau</a:t>
            </a:r>
            <a:r>
              <a:rPr lang="en-GB" dirty="0" smtClean="0"/>
              <a:t> de </a:t>
            </a:r>
            <a:r>
              <a:rPr lang="en-GB" dirty="0" err="1" smtClean="0"/>
              <a:t>boisson</a:t>
            </a:r>
            <a:r>
              <a:rPr lang="en-GB" dirty="0" smtClean="0"/>
              <a:t> </a:t>
            </a:r>
            <a:r>
              <a:rPr lang="en-GB" dirty="0" err="1"/>
              <a:t>procurée</a:t>
            </a:r>
            <a:r>
              <a:rPr lang="en-GB" dirty="0"/>
              <a:t> </a:t>
            </a:r>
            <a:r>
              <a:rPr lang="en-GB" dirty="0" err="1" smtClean="0"/>
              <a:t>n’était</a:t>
            </a:r>
            <a:r>
              <a:rPr lang="en-GB" dirty="0" smtClean="0"/>
              <a:t> pas </a:t>
            </a:r>
            <a:r>
              <a:rPr lang="en-GB" dirty="0"/>
              <a:t>encore </a:t>
            </a:r>
            <a:r>
              <a:rPr lang="en-GB" dirty="0" err="1"/>
              <a:t>traitée</a:t>
            </a:r>
            <a:r>
              <a:rPr lang="en-GB" dirty="0"/>
              <a:t> </a:t>
            </a:r>
            <a:r>
              <a:rPr lang="en-GB" dirty="0" smtClean="0">
                <a:latin typeface="Arial Narrow" panose="020B0606020202030204" pitchFamily="34" charset="0"/>
              </a:rPr>
              <a:t>à</a:t>
            </a:r>
            <a:r>
              <a:rPr lang="en-GB" dirty="0" smtClean="0"/>
              <a:t> la source (n=30), </a:t>
            </a:r>
            <a:r>
              <a:rPr lang="en-GB" dirty="0" err="1" smtClean="0"/>
              <a:t>seulement</a:t>
            </a:r>
            <a:r>
              <a:rPr lang="en-GB" dirty="0" smtClean="0"/>
              <a:t> </a:t>
            </a:r>
            <a:r>
              <a:rPr lang="en-GB" b="1" dirty="0" smtClean="0"/>
              <a:t>30%</a:t>
            </a:r>
            <a:r>
              <a:rPr lang="en-GB" dirty="0" smtClean="0"/>
              <a:t> la </a:t>
            </a:r>
            <a:r>
              <a:rPr lang="en-GB" dirty="0" err="1" smtClean="0"/>
              <a:t>traite</a:t>
            </a:r>
            <a:r>
              <a:rPr lang="en-GB" dirty="0" smtClean="0"/>
              <a:t> </a:t>
            </a:r>
            <a:r>
              <a:rPr lang="en-GB" dirty="0">
                <a:latin typeface="Arial Narrow" panose="020B0606020202030204" pitchFamily="34" charset="0"/>
              </a:rPr>
              <a:t>à</a:t>
            </a:r>
            <a:r>
              <a:rPr lang="en-GB" dirty="0" smtClean="0"/>
              <a:t> </a:t>
            </a:r>
            <a:r>
              <a:rPr lang="en-GB" dirty="0" err="1" smtClean="0"/>
              <a:t>chaque</a:t>
            </a:r>
            <a:r>
              <a:rPr lang="en-GB" dirty="0" smtClean="0"/>
              <a:t> </a:t>
            </a:r>
            <a:r>
              <a:rPr lang="en-GB" dirty="0" err="1" smtClean="0"/>
              <a:t>fois</a:t>
            </a:r>
            <a:r>
              <a:rPr lang="en-GB" dirty="0" smtClean="0"/>
              <a:t>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3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CCAA703-6090-D945-837A-1E3FE1A08A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Port-au-Prince, Haiti | 9, Rue Mon </a:t>
            </a:r>
            <a:r>
              <a:rPr lang="en-GB" dirty="0" err="1"/>
              <a:t>Joli</a:t>
            </a:r>
            <a:r>
              <a:rPr lang="en-GB" dirty="0"/>
              <a:t>, </a:t>
            </a:r>
            <a:r>
              <a:rPr lang="en-GB" dirty="0" err="1"/>
              <a:t>Turgeau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16536E-0EEC-F14B-B72E-66B8E51CE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 smtClean="0">
                <a:latin typeface="Franklin Gothic Demi" panose="020B0703020102020204" pitchFamily="34" charset="0"/>
              </a:rPr>
              <a:t>Merçi</a:t>
            </a:r>
            <a:r>
              <a:rPr lang="en-GB" dirty="0" smtClean="0">
                <a:latin typeface="Franklin Gothic Demi" panose="020B0703020102020204" pitchFamily="34" charset="0"/>
              </a:rPr>
              <a:t> pour </a:t>
            </a:r>
            <a:r>
              <a:rPr lang="en-GB" dirty="0" err="1" smtClean="0">
                <a:latin typeface="Franklin Gothic Demi" panose="020B0703020102020204" pitchFamily="34" charset="0"/>
              </a:rPr>
              <a:t>votre</a:t>
            </a:r>
            <a:r>
              <a:rPr lang="en-GB" dirty="0" smtClean="0">
                <a:latin typeface="Franklin Gothic Demi" panose="020B0703020102020204" pitchFamily="34" charset="0"/>
              </a:rPr>
              <a:t> attention</a:t>
            </a:r>
            <a:endParaRPr lang="en-GB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DB2C79-303D-584A-8D36-3CCE536AA0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07F3B9-8B72-3640-94A5-B70CE8C0AB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kendy.massena@impact-initiatives.org</a:t>
            </a:r>
          </a:p>
          <a:p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AD953A7-0C9E-A447-8312-A775A05EFF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+509 44 05 5480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8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084DBD8-7788-BF4C-AB1D-AF129EA40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75" y="2351584"/>
            <a:ext cx="3968668" cy="2106613"/>
          </a:xfrm>
        </p:spPr>
        <p:txBody>
          <a:bodyPr/>
          <a:lstStyle/>
          <a:p>
            <a:r>
              <a:rPr lang="en-GB" sz="4800" dirty="0" smtClean="0"/>
              <a:t>Retour sur le cycle</a:t>
            </a:r>
            <a:endParaRPr lang="en-GB" sz="4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08E7BF-24B5-094C-BDEA-1BADEB6A51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1924" y="1706154"/>
            <a:ext cx="5060920" cy="880971"/>
          </a:xfrm>
        </p:spPr>
        <p:txBody>
          <a:bodyPr/>
          <a:lstStyle/>
          <a:p>
            <a:r>
              <a:rPr lang="en-GB" sz="1800" dirty="0" err="1" smtClean="0"/>
              <a:t>Enquêtes</a:t>
            </a:r>
            <a:r>
              <a:rPr lang="en-GB" sz="1800" dirty="0" smtClean="0"/>
              <a:t> </a:t>
            </a:r>
            <a:r>
              <a:rPr lang="en-GB" sz="1800" dirty="0" err="1"/>
              <a:t>réalisées</a:t>
            </a:r>
            <a:r>
              <a:rPr lang="en-GB" sz="1800" dirty="0" smtClean="0"/>
              <a:t>		324</a:t>
            </a:r>
          </a:p>
          <a:p>
            <a:r>
              <a:rPr lang="en-GB" sz="1800" dirty="0" err="1" smtClean="0"/>
              <a:t>Produits</a:t>
            </a:r>
            <a:r>
              <a:rPr lang="en-GB" sz="1800" dirty="0" smtClean="0"/>
              <a:t> </a:t>
            </a:r>
            <a:r>
              <a:rPr lang="en-GB" sz="1800" dirty="0" err="1" smtClean="0"/>
              <a:t>suivis</a:t>
            </a:r>
            <a:r>
              <a:rPr lang="en-GB" sz="1800" dirty="0" smtClean="0"/>
              <a:t>			  38</a:t>
            </a:r>
          </a:p>
          <a:p>
            <a:r>
              <a:rPr lang="en-GB" sz="1800" dirty="0" smtClean="0"/>
              <a:t>Organisations </a:t>
            </a:r>
            <a:r>
              <a:rPr lang="en-GB" sz="1800" dirty="0" err="1" smtClean="0"/>
              <a:t>participantes</a:t>
            </a:r>
            <a:r>
              <a:rPr lang="en-GB" sz="1800" dirty="0" smtClean="0"/>
              <a:t>	  11</a:t>
            </a:r>
          </a:p>
          <a:p>
            <a:r>
              <a:rPr lang="en-GB" sz="1800" dirty="0" smtClean="0"/>
              <a:t>Communes </a:t>
            </a:r>
            <a:r>
              <a:rPr lang="en-GB" sz="1800" dirty="0" err="1" smtClean="0"/>
              <a:t>couvertes</a:t>
            </a:r>
            <a:r>
              <a:rPr lang="en-GB" sz="1800" dirty="0" smtClean="0"/>
              <a:t>		  19</a:t>
            </a:r>
          </a:p>
          <a:p>
            <a:r>
              <a:rPr lang="en-GB" sz="1800" dirty="0" err="1" smtClean="0"/>
              <a:t>D</a:t>
            </a:r>
            <a:r>
              <a:rPr lang="en-GB" sz="1800" dirty="0" err="1"/>
              <a:t>é</a:t>
            </a:r>
            <a:r>
              <a:rPr lang="en-GB" sz="1800" dirty="0" err="1" smtClean="0"/>
              <a:t>partements</a:t>
            </a:r>
            <a:r>
              <a:rPr lang="en-GB" sz="1800" dirty="0" smtClean="0"/>
              <a:t> </a:t>
            </a:r>
            <a:r>
              <a:rPr lang="en-GB" sz="1800" dirty="0" err="1" smtClean="0"/>
              <a:t>couverts</a:t>
            </a:r>
            <a:r>
              <a:rPr lang="en-GB" sz="1800" dirty="0" smtClean="0"/>
              <a:t>		  10</a:t>
            </a:r>
            <a:endParaRPr lang="en-GB" sz="1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6CB45A-5F4A-EE49-8E57-DB1BB4052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400" dirty="0" err="1" smtClean="0">
                <a:latin typeface="Franklin Gothic Demi" panose="020B0703020102020204" pitchFamily="34" charset="0"/>
              </a:rPr>
              <a:t>Quelques</a:t>
            </a:r>
            <a:r>
              <a:rPr lang="en-GB" sz="2400" dirty="0" smtClean="0">
                <a:latin typeface="Franklin Gothic Demi" panose="020B0703020102020204" pitchFamily="34" charset="0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Chiffres</a:t>
            </a:r>
            <a:r>
              <a:rPr lang="en-GB" sz="2400" dirty="0" smtClean="0">
                <a:latin typeface="Franklin Gothic Demi" panose="020B0703020102020204" pitchFamily="34" charset="0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cl</a:t>
            </a:r>
            <a:r>
              <a:rPr lang="en-GB" sz="24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s</a:t>
            </a:r>
            <a:endParaRPr lang="en-GB" sz="2400" dirty="0">
              <a:latin typeface="Franklin Gothic Demi" panose="020B0703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8286" y="3827200"/>
            <a:ext cx="4056914" cy="2337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87" y="4027523"/>
            <a:ext cx="1119429" cy="338161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48" y="4794667"/>
            <a:ext cx="1341080" cy="4435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2" y="4698556"/>
            <a:ext cx="1059519" cy="64233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2" y="3931768"/>
            <a:ext cx="753380" cy="475886"/>
          </a:xfrm>
          <a:prstGeom prst="rect">
            <a:avLst/>
          </a:prstGeom>
        </p:spPr>
      </p:pic>
      <p:pic>
        <p:nvPicPr>
          <p:cNvPr id="17" name="Picture 4" descr="WFP logo vector (.EPS, 433.50 Kb) download">
            <a:extLst>
              <a:ext uri="{FF2B5EF4-FFF2-40B4-BE49-F238E27FC236}">
                <a16:creationId xmlns:a16="http://schemas.microsoft.com/office/drawing/2014/main" id="{2FC8F109-8C92-884A-9D7A-6F55CC91B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561" y="4678282"/>
            <a:ext cx="768807" cy="76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233" y="3944241"/>
            <a:ext cx="626775" cy="5139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60" y="5493969"/>
            <a:ext cx="772920" cy="50537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12" y="5493969"/>
            <a:ext cx="620505" cy="57170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30" y="5453149"/>
            <a:ext cx="1454769" cy="7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68DBB-0422-DB41-9219-DF5BBE30B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17" y="600031"/>
            <a:ext cx="7629449" cy="581140"/>
          </a:xfrm>
        </p:spPr>
        <p:txBody>
          <a:bodyPr/>
          <a:lstStyle/>
          <a:p>
            <a:r>
              <a:rPr lang="en-GB" sz="2400" dirty="0" err="1" smtClean="0"/>
              <a:t>Produits</a:t>
            </a:r>
            <a:r>
              <a:rPr lang="en-GB" sz="2400" dirty="0" smtClean="0"/>
              <a:t> </a:t>
            </a:r>
            <a:r>
              <a:rPr lang="en-GB" sz="2400" dirty="0" err="1" smtClean="0"/>
              <a:t>alimentaires</a:t>
            </a:r>
            <a:endParaRPr lang="en-GB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C7D94-5D27-DB44-9029-B4EC8753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5010" y="2307763"/>
            <a:ext cx="2704698" cy="1916802"/>
          </a:xfrm>
        </p:spPr>
        <p:txBody>
          <a:bodyPr/>
          <a:lstStyle/>
          <a:p>
            <a:r>
              <a:rPr lang="en-GB" sz="2800" dirty="0" smtClean="0"/>
              <a:t>Evolution du Panier </a:t>
            </a:r>
            <a:r>
              <a:rPr lang="en-GB" sz="2800" dirty="0" err="1" smtClean="0"/>
              <a:t>m</a:t>
            </a:r>
            <a:r>
              <a:rPr lang="en-GB" sz="28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800" dirty="0" err="1" smtClean="0"/>
              <a:t>dian</a:t>
            </a:r>
            <a:r>
              <a:rPr lang="en-GB" sz="2800" dirty="0" smtClean="0"/>
              <a:t> (Juil.21-Janv.22)</a:t>
            </a:r>
            <a:endParaRPr lang="en-GB" sz="2800" dirty="0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891482"/>
              </p:ext>
            </p:extLst>
          </p:nvPr>
        </p:nvGraphicFramePr>
        <p:xfrm>
          <a:off x="4476552" y="1494952"/>
          <a:ext cx="6973082" cy="42319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32322">
                  <a:extLst>
                    <a:ext uri="{9D8B030D-6E8A-4147-A177-3AD203B41FA5}">
                      <a16:colId xmlns:a16="http://schemas.microsoft.com/office/drawing/2014/main" val="3635410017"/>
                    </a:ext>
                  </a:extLst>
                </a:gridCol>
                <a:gridCol w="1933925">
                  <a:extLst>
                    <a:ext uri="{9D8B030D-6E8A-4147-A177-3AD203B41FA5}">
                      <a16:colId xmlns:a16="http://schemas.microsoft.com/office/drawing/2014/main" val="2184055447"/>
                    </a:ext>
                  </a:extLst>
                </a:gridCol>
                <a:gridCol w="2306835">
                  <a:extLst>
                    <a:ext uri="{9D8B030D-6E8A-4147-A177-3AD203B41FA5}">
                      <a16:colId xmlns:a16="http://schemas.microsoft.com/office/drawing/2014/main" val="2787301445"/>
                    </a:ext>
                  </a:extLst>
                </a:gridCol>
              </a:tblGrid>
              <a:tr h="44017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Prix Janv.21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Variation juil.21-janv.2022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82604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Farine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de </a:t>
                      </a:r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blé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(1 kg)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125 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+12%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16292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Riz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(1 kg)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142 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+23%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1081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Maïs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(1 kg)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109 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+0%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7717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Sucre (1 kg)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122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+29%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21890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Haricot noir (1 kg)</a:t>
                      </a: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250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+20%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44703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Haricot rouge (1 kg)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292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A5C9A1"/>
                          </a:solidFill>
                          <a:latin typeface="Arial Narrow" panose="020B0606020202030204" pitchFamily="34" charset="0"/>
                        </a:rPr>
                        <a:t>▼ 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-3%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6006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Huile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(1 gal.)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1050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+31%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3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6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68DBB-0422-DB41-9219-DF5BBE30B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17" y="600031"/>
            <a:ext cx="7629449" cy="581140"/>
          </a:xfrm>
        </p:spPr>
        <p:txBody>
          <a:bodyPr/>
          <a:lstStyle/>
          <a:p>
            <a:r>
              <a:rPr lang="en-GB" sz="2400" dirty="0" err="1" smtClean="0"/>
              <a:t>Produits</a:t>
            </a:r>
            <a:r>
              <a:rPr lang="en-GB" sz="2400" dirty="0" smtClean="0"/>
              <a:t> </a:t>
            </a:r>
            <a:r>
              <a:rPr lang="en-GB" sz="2400" dirty="0" err="1" smtClean="0"/>
              <a:t>d’hygi</a:t>
            </a:r>
            <a:r>
              <a:rPr lang="en-GB" sz="2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è</a:t>
            </a:r>
            <a:r>
              <a:rPr lang="en-GB" sz="2400" dirty="0" err="1" smtClean="0"/>
              <a:t>ne</a:t>
            </a:r>
            <a:r>
              <a:rPr lang="en-GB" sz="2400" dirty="0" smtClean="0"/>
              <a:t> et </a:t>
            </a:r>
            <a:r>
              <a:rPr lang="en-GB" sz="2400" dirty="0" err="1" smtClean="0"/>
              <a:t>d’assainissement</a:t>
            </a:r>
            <a:endParaRPr lang="en-GB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C7D94-5D27-DB44-9029-B4EC8753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509" y="2307763"/>
            <a:ext cx="2800952" cy="1916802"/>
          </a:xfrm>
        </p:spPr>
        <p:txBody>
          <a:bodyPr/>
          <a:lstStyle/>
          <a:p>
            <a:r>
              <a:rPr lang="en-GB" sz="2800" dirty="0" smtClean="0"/>
              <a:t>Evolution du Panier </a:t>
            </a:r>
            <a:r>
              <a:rPr lang="en-GB" sz="2800" dirty="0" err="1" smtClean="0"/>
              <a:t>m</a:t>
            </a:r>
            <a:r>
              <a:rPr lang="en-GB" sz="28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800" dirty="0" err="1" smtClean="0"/>
              <a:t>dian</a:t>
            </a:r>
            <a:r>
              <a:rPr lang="en-GB" sz="2800" dirty="0" smtClean="0"/>
              <a:t> (Juil.21-Janv.22)</a:t>
            </a:r>
            <a:endParaRPr lang="en-GB" sz="2800" dirty="0"/>
          </a:p>
        </p:txBody>
      </p:sp>
      <p:graphicFrame>
        <p:nvGraphicFramePr>
          <p:cNvPr id="7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84723"/>
              </p:ext>
            </p:extLst>
          </p:nvPr>
        </p:nvGraphicFramePr>
        <p:xfrm>
          <a:off x="4476552" y="1494952"/>
          <a:ext cx="6900286" cy="423193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3776">
                  <a:extLst>
                    <a:ext uri="{9D8B030D-6E8A-4147-A177-3AD203B41FA5}">
                      <a16:colId xmlns:a16="http://schemas.microsoft.com/office/drawing/2014/main" val="3635410017"/>
                    </a:ext>
                  </a:extLst>
                </a:gridCol>
                <a:gridCol w="1780674">
                  <a:extLst>
                    <a:ext uri="{9D8B030D-6E8A-4147-A177-3AD203B41FA5}">
                      <a16:colId xmlns:a16="http://schemas.microsoft.com/office/drawing/2014/main" val="2184055447"/>
                    </a:ext>
                  </a:extLst>
                </a:gridCol>
                <a:gridCol w="2155836">
                  <a:extLst>
                    <a:ext uri="{9D8B030D-6E8A-4147-A177-3AD203B41FA5}">
                      <a16:colId xmlns:a16="http://schemas.microsoft.com/office/drawing/2014/main" val="2787301445"/>
                    </a:ext>
                  </a:extLst>
                </a:gridCol>
              </a:tblGrid>
              <a:tr h="440172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Produits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Prix Nov.21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Variation juil.21-janv.2022</a:t>
                      </a:r>
                      <a:endParaRPr lang="fr-FR" sz="19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rgbClr val="EF58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082604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Savon pour la</a:t>
                      </a:r>
                      <a:r>
                        <a:rPr lang="en-US" sz="2200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n-US" sz="2200" baseline="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lessive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40 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+33%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16292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Brosse</a:t>
                      </a:r>
                      <a:r>
                        <a:rPr lang="en-US" sz="2200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à dents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+ 9%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1081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Dentifrice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100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+33%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707717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Papier toilette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25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A5C9A1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▼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-11%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721890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Serviettes</a:t>
                      </a:r>
                      <a:r>
                        <a:rPr lang="en-US" sz="2200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</a:t>
                      </a:r>
                      <a:r>
                        <a:rPr lang="en-US" sz="2200" baseline="0" dirty="0" err="1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hygiéniques</a:t>
                      </a:r>
                      <a:endParaRPr lang="en-US" sz="2200" dirty="0" smtClean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100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+33%</a:t>
                      </a:r>
                      <a:endParaRPr lang="en-US" sz="2000" dirty="0" smtClean="0">
                        <a:solidFill>
                          <a:srgbClr val="4C3A00"/>
                        </a:solidFill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344703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Chlore en grain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16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solidFill>
                            <a:srgbClr val="A5C9A1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     </a:t>
                      </a:r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baseline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+225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6006"/>
                  </a:ext>
                </a:extLst>
              </a:tr>
              <a:tr h="510847"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Savon pou</a:t>
                      </a:r>
                      <a:r>
                        <a:rPr lang="fr-FR" sz="2200" baseline="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r les mains</a:t>
                      </a:r>
                      <a:endParaRPr lang="fr-FR" sz="22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30 </a:t>
                      </a:r>
                      <a:r>
                        <a:rPr lang="en-US" sz="2200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(HTG)</a:t>
                      </a: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EE5859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▲</a:t>
                      </a:r>
                      <a:r>
                        <a:rPr lang="en-US" sz="2000" b="0" dirty="0" smtClean="0">
                          <a:solidFill>
                            <a:srgbClr val="4C3A00"/>
                          </a:solidFill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+20%</a:t>
                      </a:r>
                      <a:endParaRPr lang="fr-FR" sz="2000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marL="76888" marR="76888" marT="38444" marB="3844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033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68DBB-0422-DB41-9219-DF5BBE30B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1717" y="483068"/>
            <a:ext cx="7629449" cy="581140"/>
          </a:xfrm>
        </p:spPr>
        <p:txBody>
          <a:bodyPr/>
          <a:lstStyle/>
          <a:p>
            <a:r>
              <a:rPr lang="en-GB" sz="2400" dirty="0" err="1" smtClean="0">
                <a:latin typeface="Franklin Gothic Demi" panose="020B0703020102020204" pitchFamily="34" charset="0"/>
              </a:rPr>
              <a:t>Co</a:t>
            </a:r>
            <a:r>
              <a:rPr lang="en-GB" sz="2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û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t</a:t>
            </a:r>
            <a:r>
              <a:rPr lang="en-GB" sz="2400" dirty="0" smtClean="0">
                <a:latin typeface="Franklin Gothic Demi" panose="020B0703020102020204" pitchFamily="34" charset="0"/>
              </a:rPr>
              <a:t> 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m</a:t>
            </a:r>
            <a:r>
              <a:rPr lang="en-GB" sz="2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dian</a:t>
            </a:r>
            <a:r>
              <a:rPr lang="en-GB" sz="2400" dirty="0" smtClean="0">
                <a:latin typeface="Franklin Gothic Demi" panose="020B0703020102020204" pitchFamily="34" charset="0"/>
              </a:rPr>
              <a:t> du panier ICSM (</a:t>
            </a:r>
            <a:r>
              <a:rPr lang="en-GB" sz="2400" dirty="0" err="1" smtClean="0">
                <a:latin typeface="Franklin Gothic Demi" panose="020B0703020102020204" pitchFamily="34" charset="0"/>
              </a:rPr>
              <a:t>Janvier</a:t>
            </a:r>
            <a:r>
              <a:rPr lang="en-GB" sz="2400" dirty="0" smtClean="0">
                <a:latin typeface="Franklin Gothic Demi" panose="020B0703020102020204" pitchFamily="34" charset="0"/>
              </a:rPr>
              <a:t> 2022)</a:t>
            </a:r>
            <a:endParaRPr lang="en-GB" sz="2400" dirty="0">
              <a:latin typeface="Franklin Gothic Demi" panose="020B07030201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C7D94-5D27-DB44-9029-B4EC8753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508" y="2307763"/>
            <a:ext cx="2820202" cy="1916802"/>
          </a:xfrm>
        </p:spPr>
        <p:txBody>
          <a:bodyPr/>
          <a:lstStyle/>
          <a:p>
            <a:r>
              <a:rPr lang="en-GB" sz="2800" dirty="0" smtClean="0"/>
              <a:t>Evolution du Panier </a:t>
            </a:r>
            <a:r>
              <a:rPr lang="en-GB" sz="2800" dirty="0" err="1" smtClean="0"/>
              <a:t>m</a:t>
            </a:r>
            <a:r>
              <a:rPr lang="en-GB" sz="28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800" dirty="0" err="1" smtClean="0"/>
              <a:t>dian</a:t>
            </a:r>
            <a:r>
              <a:rPr lang="en-GB" sz="2800" dirty="0" smtClean="0"/>
              <a:t> (Juil.21-Janv.22)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5451585" y="1275907"/>
            <a:ext cx="4869712" cy="48909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25468" y="4484326"/>
            <a:ext cx="3345081" cy="1510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647" y="2267930"/>
            <a:ext cx="584475" cy="405253"/>
          </a:xfrm>
          <a:prstGeom prst="rect">
            <a:avLst/>
          </a:prstGeom>
        </p:spPr>
      </p:pic>
      <p:pic>
        <p:nvPicPr>
          <p:cNvPr id="9" name="Image 4">
            <a:extLst>
              <a:ext uri="{FF2B5EF4-FFF2-40B4-BE49-F238E27FC236}">
                <a16:creationId xmlns:a16="http://schemas.microsoft.com/office/drawing/2014/main" id="{B5B7A194-3898-C644-9C8F-D45570874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0380" y="2172226"/>
            <a:ext cx="489219" cy="4412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51585" y="1275907"/>
            <a:ext cx="4869711" cy="48909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507264" y="1478298"/>
            <a:ext cx="3243716" cy="52593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 kern="1200" baseline="0">
                <a:solidFill>
                  <a:srgbClr val="EE5859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Coût médian du panier ICSM</a:t>
            </a:r>
            <a:endParaRPr lang="fr-FR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9724" y="2727720"/>
            <a:ext cx="15235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Panier alimentaire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31119" y="2613483"/>
            <a:ext cx="1578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Panier d’hygiène &amp;</a:t>
            </a:r>
          </a:p>
          <a:p>
            <a:r>
              <a:rPr lang="fr-FR" sz="12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assainissement</a:t>
            </a:r>
            <a:endParaRPr lang="en-US" sz="12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09792" y="5037348"/>
            <a:ext cx="1218603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00"/>
              </a:lnSpc>
              <a:spcBef>
                <a:spcPts val="1000"/>
              </a:spcBef>
              <a:defRPr/>
            </a:pPr>
            <a:r>
              <a:rPr lang="fr-FR" b="1" dirty="0">
                <a:solidFill>
                  <a:srgbClr val="58585A"/>
                </a:solidFill>
                <a:latin typeface="Arial Narrow" panose="020B0606020202030204" pitchFamily="34" charset="0"/>
              </a:rPr>
              <a:t>HTG </a:t>
            </a:r>
            <a:r>
              <a:rPr lang="fr-FR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17 175</a:t>
            </a:r>
            <a:endParaRPr lang="fr-FR" b="1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9792" y="4601494"/>
            <a:ext cx="12763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EE5859"/>
                </a:solidFill>
                <a:latin typeface="Arial Narrow" panose="020B0606020202030204" pitchFamily="34" charset="0"/>
              </a:rPr>
              <a:t>Panier réduit*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4653" y="3302406"/>
            <a:ext cx="1599285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00"/>
              </a:lnSpc>
              <a:spcBef>
                <a:spcPts val="1000"/>
              </a:spcBef>
              <a:defRPr/>
            </a:pPr>
            <a:r>
              <a:rPr lang="fr-FR" sz="1600" b="1" dirty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HTG </a:t>
            </a:r>
            <a:r>
              <a:rPr lang="fr-FR" sz="16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15 032.40</a:t>
            </a:r>
            <a:endParaRPr lang="fr-FR" sz="1600" b="1" dirty="0">
              <a:solidFill>
                <a:srgbClr val="58585A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18623" y="3302406"/>
            <a:ext cx="1480662" cy="2333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ts val="1100"/>
              </a:lnSpc>
              <a:spcBef>
                <a:spcPts val="1000"/>
              </a:spcBef>
              <a:defRPr/>
            </a:pPr>
            <a:r>
              <a:rPr lang="fr-FR" sz="16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HTG 2 142.44</a:t>
            </a:r>
            <a:endParaRPr lang="fr-FR" sz="1600" b="1" dirty="0">
              <a:solidFill>
                <a:srgbClr val="58585A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8" name="TextBox 47"/>
          <p:cNvSpPr txBox="1"/>
          <p:nvPr/>
        </p:nvSpPr>
        <p:spPr>
          <a:xfrm>
            <a:off x="6325468" y="5536066"/>
            <a:ext cx="3345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*Le </a:t>
            </a:r>
            <a:r>
              <a:rPr kumimoji="0" lang="fr-CH" sz="10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prix du panier réduit est établi grâce à la somme du prix du panier alimentaire et du prix du panier d'hygiène et </a:t>
            </a:r>
            <a:r>
              <a:rPr kumimoji="0" lang="fr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assainissement</a:t>
            </a:r>
            <a:endParaRPr lang="fr-CH" sz="1000" dirty="0" smtClean="0">
              <a:solidFill>
                <a:srgbClr val="979797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6001" y="3504250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fr-FR" sz="14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400" dirty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▲</a:t>
            </a:r>
            <a:r>
              <a:rPr lang="en-US" sz="1400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+13% </a:t>
            </a:r>
            <a:r>
              <a:rPr lang="en-US" sz="14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solidFill>
                <a:srgbClr val="58585A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9366" y="3479015"/>
            <a:ext cx="10567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fr-FR" sz="14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</a:t>
            </a:r>
            <a:r>
              <a:rPr lang="en-US" sz="1400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▲+18% </a:t>
            </a:r>
            <a:r>
              <a:rPr lang="en-US" sz="1400" b="1" dirty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)</a:t>
            </a:r>
            <a:endParaRPr lang="en-US" sz="1400" dirty="0">
              <a:solidFill>
                <a:srgbClr val="58585A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62878" y="5205777"/>
            <a:ext cx="968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58585A"/>
                </a:solidFill>
                <a:latin typeface="Arial Narrow" panose="020B0606020202030204" pitchFamily="34" charset="0"/>
              </a:rPr>
              <a:t> </a:t>
            </a:r>
            <a:r>
              <a:rPr lang="fr-FR" sz="1400" b="1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( </a:t>
            </a:r>
            <a:r>
              <a:rPr lang="en-US" sz="1400" dirty="0" smtClean="0">
                <a:solidFill>
                  <a:srgbClr val="58585A"/>
                </a:solidFill>
                <a:latin typeface="Arial Narrow" panose="020B0606020202030204" pitchFamily="34" charset="0"/>
              </a:rPr>
              <a:t>▲+14% </a:t>
            </a:r>
            <a:r>
              <a:rPr lang="en-US" sz="1400" b="1" dirty="0">
                <a:solidFill>
                  <a:srgbClr val="58585A"/>
                </a:solidFill>
                <a:latin typeface="Arial Narrow" panose="020B0606020202030204" pitchFamily="34" charset="0"/>
              </a:rPr>
              <a:t>)</a:t>
            </a:r>
            <a:endParaRPr lang="en-US" sz="1400" dirty="0">
              <a:solidFill>
                <a:srgbClr val="58585A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Bent Arrow 56"/>
          <p:cNvSpPr/>
          <p:nvPr/>
        </p:nvSpPr>
        <p:spPr>
          <a:xfrm flipV="1">
            <a:off x="6935866" y="3878050"/>
            <a:ext cx="380109" cy="457889"/>
          </a:xfrm>
          <a:prstGeom prst="bentArrow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Bent Arrow 57"/>
          <p:cNvSpPr/>
          <p:nvPr/>
        </p:nvSpPr>
        <p:spPr>
          <a:xfrm flipH="1" flipV="1">
            <a:off x="8629232" y="3878050"/>
            <a:ext cx="343538" cy="492131"/>
          </a:xfrm>
          <a:prstGeom prst="bentArrow">
            <a:avLst/>
          </a:prstGeom>
          <a:solidFill>
            <a:srgbClr val="EE5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1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68DBB-0422-DB41-9219-DF5BBE30B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9819" y="231543"/>
            <a:ext cx="7629449" cy="581140"/>
          </a:xfrm>
        </p:spPr>
        <p:txBody>
          <a:bodyPr/>
          <a:lstStyle/>
          <a:p>
            <a:r>
              <a:rPr lang="en-GB" sz="2400" dirty="0" smtClean="0"/>
              <a:t>Variations </a:t>
            </a:r>
            <a:r>
              <a:rPr lang="en-GB" sz="2400" dirty="0" err="1" smtClean="0"/>
              <a:t>d</a:t>
            </a:r>
            <a:r>
              <a:rPr lang="en-GB" sz="24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400" dirty="0" err="1" smtClean="0"/>
              <a:t>partementales</a:t>
            </a:r>
            <a:r>
              <a:rPr lang="en-GB" sz="2400" dirty="0" smtClean="0"/>
              <a:t> (</a:t>
            </a:r>
            <a:r>
              <a:rPr lang="en-GB" sz="2400" dirty="0" err="1" smtClean="0"/>
              <a:t>Janvier</a:t>
            </a:r>
            <a:r>
              <a:rPr lang="en-GB" sz="2400" dirty="0" smtClean="0"/>
              <a:t> 2022)</a:t>
            </a:r>
            <a:endParaRPr lang="en-GB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C7D94-5D27-DB44-9029-B4EC8753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873" y="2307763"/>
            <a:ext cx="2359462" cy="1916802"/>
          </a:xfrm>
        </p:spPr>
        <p:txBody>
          <a:bodyPr/>
          <a:lstStyle/>
          <a:p>
            <a:r>
              <a:rPr lang="en-GB" sz="2800" dirty="0" smtClean="0"/>
              <a:t>Variation </a:t>
            </a:r>
            <a:r>
              <a:rPr lang="en-GB" sz="2800" dirty="0" err="1" smtClean="0"/>
              <a:t>g</a:t>
            </a:r>
            <a:r>
              <a:rPr lang="en-GB" sz="2800" dirty="0" err="1" smtClean="0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800" dirty="0" err="1" smtClean="0"/>
              <a:t>ographique</a:t>
            </a:r>
            <a:endParaRPr lang="en-GB" sz="2800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006714"/>
              </p:ext>
            </p:extLst>
          </p:nvPr>
        </p:nvGraphicFramePr>
        <p:xfrm>
          <a:off x="4105323" y="703964"/>
          <a:ext cx="7530255" cy="5539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PDF" r:id="rId4" imgW="0" imgH="360" progId="FoxitReader.Document">
                  <p:embed/>
                </p:oleObj>
              </mc:Choice>
              <mc:Fallback>
                <p:oleObj name="PDF" r:id="rId4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05323" y="703964"/>
                        <a:ext cx="7530255" cy="5539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9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C68DBB-0422-DB41-9219-DF5BBE30B1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9819" y="231543"/>
            <a:ext cx="7629449" cy="581140"/>
          </a:xfrm>
        </p:spPr>
        <p:txBody>
          <a:bodyPr/>
          <a:lstStyle/>
          <a:p>
            <a:r>
              <a:rPr lang="en-GB" sz="2400" dirty="0" smtClean="0"/>
              <a:t>Variation par milieu (</a:t>
            </a:r>
            <a:r>
              <a:rPr lang="en-GB" sz="2400" dirty="0" err="1" smtClean="0"/>
              <a:t>Janvier</a:t>
            </a:r>
            <a:r>
              <a:rPr lang="en-GB" sz="2400" dirty="0" smtClean="0"/>
              <a:t> 2022)</a:t>
            </a:r>
            <a:endParaRPr lang="en-GB" sz="24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4C7D94-5D27-DB44-9029-B4EC87537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8873" y="2307763"/>
            <a:ext cx="2373149" cy="1916802"/>
          </a:xfrm>
        </p:spPr>
        <p:txBody>
          <a:bodyPr/>
          <a:lstStyle/>
          <a:p>
            <a:r>
              <a:rPr lang="en-GB" sz="2800" dirty="0" smtClean="0"/>
              <a:t>Variation </a:t>
            </a:r>
            <a:r>
              <a:rPr lang="en-GB" sz="2800" dirty="0" err="1" smtClean="0"/>
              <a:t>g</a:t>
            </a:r>
            <a:r>
              <a:rPr lang="en-GB" sz="2800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sz="2800" dirty="0" err="1" smtClean="0"/>
              <a:t>ographique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146698" y="946298"/>
            <a:ext cx="7522570" cy="5039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6203283" y="1111260"/>
            <a:ext cx="3302517" cy="7817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Coût médian du panier ICSM</a:t>
            </a:r>
            <a:endParaRPr lang="fr-FR" sz="2400" b="1" dirty="0">
              <a:solidFill>
                <a:srgbClr val="5B5958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1460" y="5483780"/>
            <a:ext cx="22521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 ▲+12% </a:t>
            </a:r>
            <a:r>
              <a:rPr lang="en-US" sz="1400" dirty="0" err="1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depuis</a:t>
            </a:r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dirty="0" err="1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juil</a:t>
            </a:r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21)</a:t>
            </a:r>
            <a:r>
              <a:rPr lang="en-US" sz="1600" dirty="0">
                <a:solidFill>
                  <a:srgbClr val="ED5758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703180" y="5483780"/>
            <a:ext cx="21525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 ▲+24% </a:t>
            </a:r>
            <a:r>
              <a:rPr lang="en-US" sz="1400" dirty="0" err="1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depuis</a:t>
            </a:r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en-US" sz="1400" dirty="0" err="1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juil</a:t>
            </a:r>
            <a:r>
              <a:rPr lang="en-US" sz="1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21)</a:t>
            </a:r>
            <a:r>
              <a:rPr lang="en-US" sz="1600" dirty="0">
                <a:solidFill>
                  <a:srgbClr val="ED5758"/>
                </a:solidFill>
                <a:latin typeface="Arial Narrow" panose="020B0606020202030204" pitchFamily="34" charset="0"/>
              </a:rPr>
              <a:t>	</a:t>
            </a:r>
          </a:p>
        </p:txBody>
      </p:sp>
      <p:pic>
        <p:nvPicPr>
          <p:cNvPr id="39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46" y="2764819"/>
            <a:ext cx="584475" cy="405253"/>
          </a:xfrm>
          <a:prstGeom prst="rect">
            <a:avLst/>
          </a:prstGeom>
        </p:spPr>
      </p:pic>
      <p:pic>
        <p:nvPicPr>
          <p:cNvPr id="40" name="Image 4">
            <a:extLst>
              <a:ext uri="{FF2B5EF4-FFF2-40B4-BE49-F238E27FC236}">
                <a16:creationId xmlns:a16="http://schemas.microsoft.com/office/drawing/2014/main" id="{B5B7A194-3898-C644-9C8F-D4557087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773" y="3609760"/>
            <a:ext cx="489219" cy="441257"/>
          </a:xfrm>
          <a:prstGeom prst="rect">
            <a:avLst/>
          </a:prstGeom>
        </p:spPr>
      </p:pic>
      <p:sp>
        <p:nvSpPr>
          <p:cNvPr id="4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203184" y="2264519"/>
            <a:ext cx="3088284" cy="19600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Urbain   </a:t>
            </a:r>
          </a:p>
          <a:p>
            <a:pPr marL="0" indent="0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   </a:t>
            </a:r>
          </a:p>
          <a:p>
            <a:pPr marL="0" indent="0" algn="ctr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HTG 14 989,50</a:t>
            </a:r>
            <a:endParaRPr lang="fr-F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endParaRPr lang="fr-FR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endParaRPr lang="fr-FR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HTG  2 142,44</a:t>
            </a:r>
          </a:p>
          <a:p>
            <a:pPr marL="0" indent="0">
              <a:buNone/>
            </a:pPr>
            <a:endParaRPr lang="fr-FR" sz="1600" b="1" dirty="0" smtClean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374077" y="2300459"/>
            <a:ext cx="3088284" cy="196004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fr-FR" sz="1600" b="1" dirty="0">
                <a:latin typeface="Leelawadee" panose="020B0502040204020203" pitchFamily="34" charset="-34"/>
                <a:cs typeface="Leelawadee" panose="020B0502040204020203" pitchFamily="34" charset="-34"/>
              </a:rPr>
              <a:t>Rural   </a:t>
            </a:r>
            <a:endParaRPr lang="fr-FR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   </a:t>
            </a:r>
          </a:p>
          <a:p>
            <a:pPr marL="0" indent="0" algn="ctr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HTG 15 294,62</a:t>
            </a:r>
            <a:endParaRPr lang="fr-FR" sz="1600" b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endParaRPr lang="fr-FR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endParaRPr lang="fr-FR" sz="1600" b="1" dirty="0" smtClean="0">
              <a:latin typeface="Leelawadee" panose="020B0502040204020203" pitchFamily="34" charset="-34"/>
              <a:cs typeface="Leelawadee" panose="020B0502040204020203" pitchFamily="34" charset="-34"/>
            </a:endParaRPr>
          </a:p>
          <a:p>
            <a:pPr marL="0" indent="0" algn="ctr">
              <a:buNone/>
            </a:pPr>
            <a:r>
              <a:rPr lang="fr-FR" sz="16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HTG  2 177,06</a:t>
            </a:r>
          </a:p>
          <a:p>
            <a:pPr marL="0" indent="0">
              <a:buNone/>
            </a:pPr>
            <a:endParaRPr lang="fr-FR" sz="1600" b="1" dirty="0" smtClean="0"/>
          </a:p>
        </p:txBody>
      </p:sp>
      <p:sp>
        <p:nvSpPr>
          <p:cNvPr id="7" name="Flèche vers le bas 6"/>
          <p:cNvSpPr/>
          <p:nvPr/>
        </p:nvSpPr>
        <p:spPr>
          <a:xfrm>
            <a:off x="6502778" y="4224565"/>
            <a:ext cx="244548" cy="609207"/>
          </a:xfrm>
          <a:prstGeom prst="downArrow">
            <a:avLst/>
          </a:prstGeom>
          <a:solidFill>
            <a:srgbClr val="EE5859"/>
          </a:solidFill>
          <a:ln>
            <a:solidFill>
              <a:srgbClr val="EE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èche vers le bas 45"/>
          <p:cNvSpPr/>
          <p:nvPr/>
        </p:nvSpPr>
        <p:spPr>
          <a:xfrm>
            <a:off x="9735820" y="4227380"/>
            <a:ext cx="244548" cy="609207"/>
          </a:xfrm>
          <a:prstGeom prst="downArrow">
            <a:avLst/>
          </a:prstGeom>
          <a:solidFill>
            <a:srgbClr val="EE5859"/>
          </a:solidFill>
          <a:ln>
            <a:solidFill>
              <a:srgbClr val="EE5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ubtitle 2"/>
          <p:cNvSpPr txBox="1">
            <a:spLocks/>
          </p:cNvSpPr>
          <p:nvPr/>
        </p:nvSpPr>
        <p:spPr>
          <a:xfrm>
            <a:off x="5070643" y="5067953"/>
            <a:ext cx="3108817" cy="498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HTG</a:t>
            </a:r>
            <a:r>
              <a:rPr lang="fr-FR" sz="24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 </a:t>
            </a:r>
            <a:r>
              <a:rPr lang="fr-FR" sz="24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17 131,94</a:t>
            </a:r>
            <a:endParaRPr lang="fr-FR" sz="2400" b="1" dirty="0">
              <a:solidFill>
                <a:srgbClr val="5B5958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8" name="Subtitle 2"/>
          <p:cNvSpPr txBox="1">
            <a:spLocks/>
          </p:cNvSpPr>
          <p:nvPr/>
        </p:nvSpPr>
        <p:spPr>
          <a:xfrm>
            <a:off x="8225032" y="5080474"/>
            <a:ext cx="3108817" cy="4982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4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HTG  17 471,68</a:t>
            </a:r>
            <a:endParaRPr lang="fr-FR" sz="2400" b="1" dirty="0">
              <a:solidFill>
                <a:srgbClr val="5B5958"/>
              </a:solidFill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39819" y="812683"/>
            <a:ext cx="7762321" cy="5322304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E5673-379A-9F49-8DDD-7C42454DA0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7926" y="245834"/>
            <a:ext cx="9930809" cy="581140"/>
          </a:xfrm>
        </p:spPr>
        <p:txBody>
          <a:bodyPr/>
          <a:lstStyle/>
          <a:p>
            <a:r>
              <a:rPr lang="en-GB" dirty="0" smtClean="0">
                <a:latin typeface="Franklin Gothic Demi" panose="020B0703020102020204" pitchFamily="34" charset="0"/>
              </a:rPr>
              <a:t>Evolution des prix </a:t>
            </a:r>
            <a:r>
              <a:rPr lang="en-GB" dirty="0" err="1" smtClean="0">
                <a:latin typeface="Franklin Gothic Demi" panose="020B0703020102020204" pitchFamily="34" charset="0"/>
              </a:rPr>
              <a:t>m</a:t>
            </a:r>
            <a:r>
              <a:rPr lang="en-GB" dirty="0" err="1">
                <a:latin typeface="Franklin Gothic Demi" panose="020B0703020102020204" pitchFamily="34" charset="0"/>
                <a:cs typeface="Calibri" panose="020F0502020204030204" pitchFamily="34" charset="0"/>
              </a:rPr>
              <a:t>é</a:t>
            </a:r>
            <a:r>
              <a:rPr lang="en-GB" dirty="0" err="1" smtClean="0">
                <a:latin typeface="Franklin Gothic Demi" panose="020B0703020102020204" pitchFamily="34" charset="0"/>
              </a:rPr>
              <a:t>dians</a:t>
            </a:r>
            <a:r>
              <a:rPr lang="en-GB" dirty="0" smtClean="0">
                <a:latin typeface="Franklin Gothic Demi" panose="020B0703020102020204" pitchFamily="34" charset="0"/>
              </a:rPr>
              <a:t> (Nov.20-Janv.22)</a:t>
            </a:r>
            <a:endParaRPr lang="en-GB" dirty="0">
              <a:latin typeface="Franklin Gothic Demi" panose="020B070302010202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9F8F9C-C4C1-854E-8B21-5F35D7938D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5656" y="1014223"/>
            <a:ext cx="3024809" cy="417254"/>
          </a:xfrm>
        </p:spPr>
        <p:txBody>
          <a:bodyPr/>
          <a:lstStyle/>
          <a:p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alimentaires</a:t>
            </a:r>
            <a:endParaRPr lang="en-GB" sz="1800" dirty="0">
              <a:latin typeface="Leelawadee" panose="020B0502040204020203" pitchFamily="34" charset="-34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28891F5-0A22-224E-8990-00430D6FF2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85595" y="1014223"/>
            <a:ext cx="4784651" cy="417254"/>
          </a:xfrm>
        </p:spPr>
        <p:txBody>
          <a:bodyPr/>
          <a:lstStyle/>
          <a:p>
            <a:r>
              <a:rPr lang="en-GB" sz="1800" dirty="0" err="1" smtClean="0">
                <a:latin typeface="Leelawadee" panose="020B0502040204020203" pitchFamily="34" charset="-34"/>
              </a:rPr>
              <a:t>Produits</a:t>
            </a:r>
            <a:r>
              <a:rPr lang="en-GB" sz="1800" dirty="0" smtClean="0">
                <a:latin typeface="Leelawadee" panose="020B0502040204020203" pitchFamily="34" charset="-34"/>
              </a:rPr>
              <a:t> </a:t>
            </a:r>
            <a:r>
              <a:rPr lang="en-GB" sz="1800" dirty="0" err="1" smtClean="0">
                <a:latin typeface="Leelawadee" panose="020B0502040204020203" pitchFamily="34" charset="-34"/>
              </a:rPr>
              <a:t>d’hygiène</a:t>
            </a:r>
            <a:r>
              <a:rPr lang="en-GB" sz="1800" dirty="0" smtClean="0">
                <a:latin typeface="Leelawadee" panose="020B0502040204020203" pitchFamily="34" charset="-34"/>
              </a:rPr>
              <a:t> et </a:t>
            </a:r>
            <a:r>
              <a:rPr lang="en-GB" sz="1800" dirty="0" err="1" smtClean="0">
                <a:latin typeface="Leelawadee" panose="020B0502040204020203" pitchFamily="34" charset="-34"/>
              </a:rPr>
              <a:t>d’assainissement</a:t>
            </a:r>
            <a:endParaRPr lang="en-GB" sz="1800" dirty="0">
              <a:latin typeface="Leelawadee" panose="020B05020402040202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326908"/>
            <a:ext cx="11217348" cy="895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7590" y="5435395"/>
            <a:ext cx="53615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Augmentation régulière</a:t>
            </a:r>
            <a:r>
              <a:rPr lang="fr-FR" sz="13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</a:t>
            </a:r>
            <a:r>
              <a:rPr lang="fr-FR" sz="1300" dirty="0" smtClean="0">
                <a:solidFill>
                  <a:srgbClr val="6666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 prix du </a:t>
            </a:r>
            <a:r>
              <a:rPr lang="fr-FR" sz="13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riz </a:t>
            </a:r>
            <a:r>
              <a:rPr lang="fr-FR" sz="1300" dirty="0" smtClean="0">
                <a:solidFill>
                  <a:srgbClr val="6666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et de </a:t>
            </a:r>
            <a:r>
              <a:rPr lang="fr-FR" sz="13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l’huile </a:t>
            </a:r>
            <a:r>
              <a:rPr lang="fr-FR" sz="1300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(produits importés)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Variations saisonnières</a:t>
            </a:r>
            <a:r>
              <a:rPr lang="fr-FR" sz="1300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des prix d’</a:t>
            </a:r>
            <a:r>
              <a:rPr lang="fr-FR" sz="1300" b="1" dirty="0" smtClean="0">
                <a:solidFill>
                  <a:srgbClr val="EE5859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haricot rouge</a:t>
            </a:r>
            <a:r>
              <a:rPr lang="fr-FR" sz="1300" dirty="0" smtClean="0">
                <a:solidFill>
                  <a:srgbClr val="58585A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fr-FR" sz="1100" dirty="0">
              <a:solidFill>
                <a:srgbClr val="EE5859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18966" y="5348175"/>
            <a:ext cx="5455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1300" b="1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Relative stabilité </a:t>
            </a:r>
            <a:r>
              <a:rPr lang="fr-FR" sz="1300" dirty="0" smtClean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des prix des </a:t>
            </a:r>
            <a:r>
              <a:rPr lang="fr-FR" sz="1300" dirty="0" smtClean="0">
                <a:solidFill>
                  <a:srgbClr val="6666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produits d’hygi</a:t>
            </a:r>
            <a:r>
              <a:rPr lang="fr-FR" sz="1300" dirty="0">
                <a:solidFill>
                  <a:srgbClr val="5B5958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è</a:t>
            </a:r>
            <a:r>
              <a:rPr lang="fr-FR" sz="1300" dirty="0" smtClean="0">
                <a:solidFill>
                  <a:srgbClr val="6666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ne et d’assainissement sur la durée ;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fr-FR" sz="1300" dirty="0" smtClean="0">
                <a:solidFill>
                  <a:srgbClr val="666666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Variations ponctuelles : difficultés méthodologiques liées à la comparabilité des prix des produits.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fr-FR" sz="1200" dirty="0" smtClean="0">
              <a:solidFill>
                <a:srgbClr val="666666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849"/>
              </p:ext>
            </p:extLst>
          </p:nvPr>
        </p:nvGraphicFramePr>
        <p:xfrm>
          <a:off x="457199" y="1548432"/>
          <a:ext cx="5529715" cy="366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17492"/>
              </p:ext>
            </p:extLst>
          </p:nvPr>
        </p:nvGraphicFramePr>
        <p:xfrm>
          <a:off x="6336246" y="1548431"/>
          <a:ext cx="5338301" cy="3661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1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F0BD3D-1AB9-CB46-9CCA-F7BAC996B5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 err="1" smtClean="0"/>
              <a:t>Objectif</a:t>
            </a:r>
            <a:r>
              <a:rPr lang="en-GB" dirty="0" smtClean="0"/>
              <a:t>, </a:t>
            </a:r>
            <a:r>
              <a:rPr lang="en-GB" dirty="0" err="1" smtClean="0"/>
              <a:t>outil</a:t>
            </a:r>
            <a:r>
              <a:rPr lang="en-GB" dirty="0" smtClean="0"/>
              <a:t> et planning </a:t>
            </a:r>
            <a:r>
              <a:rPr lang="en-GB" dirty="0" err="1" smtClean="0"/>
              <a:t>discutés</a:t>
            </a:r>
            <a:r>
              <a:rPr lang="en-GB" dirty="0" smtClean="0"/>
              <a:t> avec les </a:t>
            </a:r>
            <a:r>
              <a:rPr lang="en-GB" dirty="0" err="1" smtClean="0"/>
              <a:t>partenaires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050EA9-B955-6249-B10A-63B80FF139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EDB523-F47C-9342-B1F3-647DAE0908A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4400" dirty="0" smtClean="0"/>
              <a:t>Organisation de la </a:t>
            </a:r>
            <a:r>
              <a:rPr lang="en-GB" sz="4400" dirty="0" err="1" smtClean="0"/>
              <a:t>collecte</a:t>
            </a:r>
            <a:endParaRPr lang="en-GB" sz="44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B0A279B-F4A3-FE4D-BF57-7B66DDEF41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err="1" smtClean="0"/>
              <a:t>Collecte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/>
              <a:t>données</a:t>
            </a:r>
            <a:r>
              <a:rPr lang="en-GB" dirty="0"/>
              <a:t> </a:t>
            </a:r>
            <a:r>
              <a:rPr lang="en-GB" dirty="0" err="1"/>
              <a:t>réalisées</a:t>
            </a:r>
            <a:r>
              <a:rPr lang="en-GB" dirty="0"/>
              <a:t> </a:t>
            </a:r>
            <a:r>
              <a:rPr lang="en-GB" dirty="0" smtClean="0"/>
              <a:t>entre le 17-25 </a:t>
            </a:r>
            <a:r>
              <a:rPr lang="en-GB" dirty="0" err="1" smtClean="0"/>
              <a:t>Janvier</a:t>
            </a:r>
            <a:r>
              <a:rPr lang="en-GB" dirty="0" smtClean="0"/>
              <a:t> 2022</a:t>
            </a:r>
            <a:endParaRPr lang="en-GB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3E1DA2E-C584-D745-A30D-ACDC560EAC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9FE4A06-83E2-1D45-822F-FA66EC3A7B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Donn</a:t>
            </a:r>
            <a:r>
              <a:rPr lang="en-GB" dirty="0" err="1"/>
              <a:t>é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valid</a:t>
            </a:r>
            <a:r>
              <a:rPr lang="en-GB" dirty="0" err="1"/>
              <a:t>é</a:t>
            </a:r>
            <a:r>
              <a:rPr lang="en-GB" dirty="0" err="1" smtClean="0"/>
              <a:t>es</a:t>
            </a:r>
            <a:r>
              <a:rPr lang="en-GB" dirty="0" smtClean="0"/>
              <a:t> par le </a:t>
            </a:r>
            <a:r>
              <a:rPr lang="en-GB" dirty="0" err="1" smtClean="0"/>
              <a:t>siège</a:t>
            </a:r>
            <a:r>
              <a:rPr lang="en-GB" dirty="0" smtClean="0"/>
              <a:t> </a:t>
            </a:r>
            <a:r>
              <a:rPr lang="en-GB" dirty="0" err="1" smtClean="0"/>
              <a:t>d’Impact</a:t>
            </a:r>
            <a:r>
              <a:rPr lang="en-GB" dirty="0" smtClean="0"/>
              <a:t> et </a:t>
            </a:r>
            <a:r>
              <a:rPr lang="en-GB" dirty="0" err="1" smtClean="0"/>
              <a:t>seront</a:t>
            </a:r>
            <a:r>
              <a:rPr lang="en-GB" dirty="0" smtClean="0"/>
              <a:t> </a:t>
            </a:r>
            <a:r>
              <a:rPr lang="en-GB" dirty="0" err="1" smtClean="0"/>
              <a:t>accessibles</a:t>
            </a:r>
            <a:r>
              <a:rPr lang="en-GB" dirty="0" smtClean="0"/>
              <a:t> à </a:t>
            </a:r>
            <a:r>
              <a:rPr lang="en-GB" dirty="0" err="1" smtClean="0"/>
              <a:t>tous</a:t>
            </a:r>
            <a:r>
              <a:rPr lang="en-GB" dirty="0" smtClean="0"/>
              <a:t> les </a:t>
            </a:r>
            <a:r>
              <a:rPr lang="en-GB" dirty="0" err="1" smtClean="0"/>
              <a:t>partenaires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487C3843-5032-644F-A625-47E65617AC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 smtClean="0"/>
              <a:t>ANALYSE DES DONNEES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14328</TotalTime>
  <Words>1086</Words>
  <Application>Microsoft Office PowerPoint</Application>
  <PresentationFormat>Grand écran</PresentationFormat>
  <Paragraphs>222</Paragraphs>
  <Slides>16</Slides>
  <Notes>10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Franklin Gothic Demi</vt:lpstr>
      <vt:lpstr>Leelawadee</vt:lpstr>
      <vt:lpstr>Wingdings</vt:lpstr>
      <vt:lpstr>Thème Office</vt:lpstr>
      <vt:lpstr>PDF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Cynthia SOMASUNDARAM</dc:creator>
  <cp:lastModifiedBy>IMPACT-User</cp:lastModifiedBy>
  <cp:revision>375</cp:revision>
  <dcterms:created xsi:type="dcterms:W3CDTF">2020-04-16T08:07:18Z</dcterms:created>
  <dcterms:modified xsi:type="dcterms:W3CDTF">2022-03-18T12:29:50Z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4287360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