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6.xml" ContentType="application/vnd.openxmlformats-officedocument.themeOverride+xml"/>
  <Override PartName="/ppt/theme/themeOverride7.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8.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9.xml" ContentType="application/vnd.openxmlformats-officedocument.themeOverride+xml"/>
  <Override PartName="/ppt/theme/themeOverride10.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1.xml" ContentType="application/vnd.openxmlformats-officedocument.themeOverrid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326" r:id="rId2"/>
    <p:sldId id="266" r:id="rId3"/>
    <p:sldId id="340" r:id="rId4"/>
    <p:sldId id="332" r:id="rId5"/>
    <p:sldId id="333" r:id="rId6"/>
    <p:sldId id="334" r:id="rId7"/>
    <p:sldId id="335" r:id="rId8"/>
    <p:sldId id="336" r:id="rId9"/>
    <p:sldId id="337" r:id="rId10"/>
    <p:sldId id="338" r:id="rId11"/>
    <p:sldId id="329" r:id="rId12"/>
  </p:sldIdLst>
  <p:sldSz cx="9144000" cy="6858000" type="screen4x3"/>
  <p:notesSz cx="6669088" cy="9926638"/>
  <p:defaultTextStyle>
    <a:defPPr>
      <a:defRPr lang="fr-FR"/>
    </a:defPPr>
    <a:lvl1pPr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ACH_Syria" initials="A" lastIdx="13" clrIdx="0">
    <p:extLst>
      <p:ext uri="{19B8F6BF-5375-455C-9EA6-DF929625EA0E}">
        <p15:presenceInfo xmlns:p15="http://schemas.microsoft.com/office/powerpoint/2012/main" userId="REACH_Syr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5859"/>
    <a:srgbClr val="D2CBB8"/>
    <a:srgbClr val="C0C1BF"/>
    <a:srgbClr val="666666"/>
    <a:srgbClr val="58585A"/>
    <a:srgbClr val="D1D3D4"/>
    <a:srgbClr val="A7A9AC"/>
    <a:srgbClr val="FF5050"/>
    <a:srgbClr val="D63F40"/>
    <a:srgbClr val="E616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3178" autoAdjust="0"/>
  </p:normalViewPr>
  <p:slideViewPr>
    <p:cSldViewPr showGuides="1">
      <p:cViewPr varScale="1">
        <p:scale>
          <a:sx n="69" d="100"/>
          <a:sy n="69" d="100"/>
        </p:scale>
        <p:origin x="5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Acted_Pc1\Desktop\fuel%20price%20index.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Arial Narrow" panose="020B0606020202030204" pitchFamily="34" charset="0"/>
                <a:ea typeface="+mn-ea"/>
                <a:cs typeface="+mn-cs"/>
              </a:defRPr>
            </a:pPr>
            <a:r>
              <a:rPr lang="en-US" sz="2000" b="1" dirty="0"/>
              <a:t>Median Complete SMEB Prices Over Time</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Arial Narrow" panose="020B0606020202030204" pitchFamily="34" charset="0"/>
              <a:ea typeface="+mn-ea"/>
              <a:cs typeface="+mn-cs"/>
            </a:defRPr>
          </a:pPr>
          <a:endParaRPr lang="en-US"/>
        </a:p>
      </c:txPr>
    </c:title>
    <c:autoTitleDeleted val="0"/>
    <c:plotArea>
      <c:layout/>
      <c:lineChart>
        <c:grouping val="standard"/>
        <c:varyColors val="0"/>
        <c:ser>
          <c:idx val="0"/>
          <c:order val="0"/>
          <c:tx>
            <c:strRef>
              <c:f>'SMEB Completes Only'!$B$49</c:f>
              <c:strCache>
                <c:ptCount val="1"/>
                <c:pt idx="0">
                  <c:v>SYP Median</c:v>
                </c:pt>
              </c:strCache>
            </c:strRef>
          </c:tx>
          <c:spPr>
            <a:ln w="28575" cap="rnd">
              <a:solidFill>
                <a:srgbClr val="EE5859"/>
              </a:solidFill>
              <a:round/>
            </a:ln>
            <a:effectLst/>
          </c:spPr>
          <c:marker>
            <c:symbol val="none"/>
          </c:marker>
          <c:dLbls>
            <c:dLbl>
              <c:idx val="3"/>
              <c:layout>
                <c:manualLayout>
                  <c:x val="-5.5236316400335127E-2"/>
                  <c:y val="5.5331546184583427E-2"/>
                </c:manualLayout>
              </c:layout>
              <c:dLblPos val="r"/>
              <c:showLegendKey val="0"/>
              <c:showVal val="1"/>
              <c:showCatName val="0"/>
              <c:showSerName val="0"/>
              <c:showPercent val="0"/>
              <c:showBubbleSize val="0"/>
              <c:extLst>
                <c:ext xmlns:c15="http://schemas.microsoft.com/office/drawing/2012/chart" uri="{CE6537A1-D6FC-4f65-9D91-7224C49458BB}"/>
              </c:extLst>
            </c:dLbl>
            <c:dLbl>
              <c:idx val="5"/>
              <c:layout>
                <c:manualLayout>
                  <c:x val="-2.5951376238460888E-2"/>
                  <c:y val="4.1763673837963818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0" sourceLinked="0"/>
            <c:spPr>
              <a:noFill/>
              <a:ln>
                <a:noFill/>
              </a:ln>
              <a:effectLst>
                <a:glow rad="63500">
                  <a:srgbClr val="FFFFFF">
                    <a:satMod val="175000"/>
                    <a:alpha val="40000"/>
                  </a:srgbClr>
                </a:glo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'SMEB Completes Only'!$A$50:$A$55</c:f>
              <c:strCache>
                <c:ptCount val="6"/>
                <c:pt idx="0">
                  <c:v>June</c:v>
                </c:pt>
                <c:pt idx="1">
                  <c:v>July</c:v>
                </c:pt>
                <c:pt idx="2">
                  <c:v>August</c:v>
                </c:pt>
                <c:pt idx="3">
                  <c:v>September</c:v>
                </c:pt>
                <c:pt idx="4">
                  <c:v>October</c:v>
                </c:pt>
                <c:pt idx="5">
                  <c:v>November</c:v>
                </c:pt>
              </c:strCache>
            </c:strRef>
          </c:cat>
          <c:val>
            <c:numRef>
              <c:f>'SMEB Completes Only'!$B$50:$B$55</c:f>
              <c:numCache>
                <c:formatCode>0</c:formatCode>
                <c:ptCount val="6"/>
                <c:pt idx="0">
                  <c:v>26949.78</c:v>
                </c:pt>
                <c:pt idx="1">
                  <c:v>26415</c:v>
                </c:pt>
                <c:pt idx="2">
                  <c:v>28377.5</c:v>
                </c:pt>
                <c:pt idx="3">
                  <c:v>31043</c:v>
                </c:pt>
                <c:pt idx="4">
                  <c:v>25397</c:v>
                </c:pt>
                <c:pt idx="5">
                  <c:v>33414.090909090912</c:v>
                </c:pt>
              </c:numCache>
            </c:numRef>
          </c:val>
          <c:smooth val="0"/>
        </c:ser>
        <c:ser>
          <c:idx val="1"/>
          <c:order val="1"/>
          <c:tx>
            <c:strRef>
              <c:f>'SMEB Completes Only'!$C$49</c:f>
              <c:strCache>
                <c:ptCount val="1"/>
              </c:strCache>
            </c:strRef>
          </c:tx>
          <c:spPr>
            <a:ln w="28575" cap="rnd">
              <a:solidFill>
                <a:schemeClr val="accent2"/>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Only'!$C$50:$C$55</c:f>
            </c:numRef>
          </c:val>
          <c:smooth val="0"/>
        </c:ser>
        <c:ser>
          <c:idx val="2"/>
          <c:order val="2"/>
          <c:tx>
            <c:strRef>
              <c:f>'SMEB Completes Only'!$D$49</c:f>
              <c:strCache>
                <c:ptCount val="1"/>
              </c:strCache>
            </c:strRef>
          </c:tx>
          <c:spPr>
            <a:ln w="28575" cap="rnd">
              <a:solidFill>
                <a:schemeClr val="accent3"/>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Only'!$D$50:$D$55</c:f>
            </c:numRef>
          </c:val>
          <c:smooth val="0"/>
        </c:ser>
        <c:ser>
          <c:idx val="3"/>
          <c:order val="3"/>
          <c:tx>
            <c:strRef>
              <c:f>'SMEB Completes Only'!$E$49</c:f>
              <c:strCache>
                <c:ptCount val="1"/>
              </c:strCache>
            </c:strRef>
          </c:tx>
          <c:spPr>
            <a:ln w="28575" cap="rnd">
              <a:solidFill>
                <a:schemeClr val="accent4"/>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Only'!$E$50:$E$55</c:f>
            </c:numRef>
          </c:val>
          <c:smooth val="0"/>
        </c:ser>
        <c:ser>
          <c:idx val="4"/>
          <c:order val="4"/>
          <c:tx>
            <c:strRef>
              <c:f>'SMEB Completes Only'!$F$49</c:f>
              <c:strCache>
                <c:ptCount val="1"/>
              </c:strCache>
            </c:strRef>
          </c:tx>
          <c:spPr>
            <a:ln w="28575" cap="rnd">
              <a:solidFill>
                <a:schemeClr val="accent5"/>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Only'!$F$50:$F$55</c:f>
            </c:numRef>
          </c:val>
          <c:smooth val="0"/>
        </c:ser>
        <c:ser>
          <c:idx val="5"/>
          <c:order val="5"/>
          <c:tx>
            <c:strRef>
              <c:f>'SMEB Completes Only'!$G$49</c:f>
              <c:strCache>
                <c:ptCount val="1"/>
              </c:strCache>
            </c:strRef>
          </c:tx>
          <c:spPr>
            <a:ln w="28575" cap="rnd">
              <a:solidFill>
                <a:schemeClr val="accent6"/>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Only'!$G$50:$G$55</c:f>
            </c:numRef>
          </c:val>
          <c:smooth val="0"/>
        </c:ser>
        <c:ser>
          <c:idx val="6"/>
          <c:order val="6"/>
          <c:tx>
            <c:strRef>
              <c:f>'SMEB Completes Only'!$H$49</c:f>
              <c:strCache>
                <c:ptCount val="1"/>
              </c:strCache>
            </c:strRef>
          </c:tx>
          <c:spPr>
            <a:ln w="28575" cap="rnd">
              <a:solidFill>
                <a:schemeClr val="accent1">
                  <a:lumMod val="60000"/>
                </a:schemeClr>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Only'!$H$50:$H$55</c:f>
            </c:numRef>
          </c:val>
          <c:smooth val="0"/>
        </c:ser>
        <c:ser>
          <c:idx val="7"/>
          <c:order val="7"/>
          <c:tx>
            <c:strRef>
              <c:f>'SMEB Completes Only'!$I$49</c:f>
              <c:strCache>
                <c:ptCount val="1"/>
              </c:strCache>
            </c:strRef>
          </c:tx>
          <c:spPr>
            <a:ln w="28575" cap="rnd">
              <a:solidFill>
                <a:schemeClr val="accent2">
                  <a:lumMod val="60000"/>
                </a:schemeClr>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Only'!$I$50:$I$55</c:f>
            </c:numRef>
          </c:val>
          <c:smooth val="0"/>
        </c:ser>
        <c:ser>
          <c:idx val="8"/>
          <c:order val="8"/>
          <c:tx>
            <c:strRef>
              <c:f>'SMEB Completes Only'!$J$49</c:f>
              <c:strCache>
                <c:ptCount val="1"/>
              </c:strCache>
            </c:strRef>
          </c:tx>
          <c:spPr>
            <a:ln w="28575" cap="rnd">
              <a:solidFill>
                <a:schemeClr val="accent3">
                  <a:lumMod val="60000"/>
                </a:schemeClr>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Only'!$J$50:$J$55</c:f>
            </c:numRef>
          </c:val>
          <c:smooth val="0"/>
        </c:ser>
        <c:ser>
          <c:idx val="9"/>
          <c:order val="9"/>
          <c:tx>
            <c:strRef>
              <c:f>'SMEB Completes Only'!$K$49</c:f>
              <c:strCache>
                <c:ptCount val="1"/>
              </c:strCache>
            </c:strRef>
          </c:tx>
          <c:spPr>
            <a:ln w="28575" cap="rnd">
              <a:solidFill>
                <a:schemeClr val="accent4">
                  <a:lumMod val="60000"/>
                </a:schemeClr>
              </a:solidFill>
              <a:round/>
            </a:ln>
            <a:effectLst/>
          </c:spPr>
          <c:marker>
            <c:symbol val="none"/>
          </c:marker>
          <c:cat>
            <c:strRef>
              <c:f>'SMEB Completes Only'!$A$50:$A$55</c:f>
              <c:strCache>
                <c:ptCount val="6"/>
                <c:pt idx="0">
                  <c:v>June</c:v>
                </c:pt>
                <c:pt idx="1">
                  <c:v>July</c:v>
                </c:pt>
                <c:pt idx="2">
                  <c:v>August</c:v>
                </c:pt>
                <c:pt idx="3">
                  <c:v>September</c:v>
                </c:pt>
                <c:pt idx="4">
                  <c:v>October</c:v>
                </c:pt>
                <c:pt idx="5">
                  <c:v>November</c:v>
                </c:pt>
              </c:strCache>
            </c:strRef>
          </c:cat>
          <c:val>
            <c:numRef>
              <c:f>'SMEB Completes Only'!$K$50:$K$55</c:f>
            </c:numRef>
          </c:val>
          <c:smooth val="0"/>
        </c:ser>
        <c:dLbls>
          <c:showLegendKey val="0"/>
          <c:showVal val="0"/>
          <c:showCatName val="0"/>
          <c:showSerName val="0"/>
          <c:showPercent val="0"/>
          <c:showBubbleSize val="0"/>
        </c:dLbls>
        <c:marker val="1"/>
        <c:smooth val="0"/>
        <c:axId val="-1112289136"/>
        <c:axId val="-906617904"/>
      </c:lineChart>
      <c:lineChart>
        <c:grouping val="standard"/>
        <c:varyColors val="0"/>
        <c:ser>
          <c:idx val="10"/>
          <c:order val="10"/>
          <c:tx>
            <c:strRef>
              <c:f>'SMEB Completes Only'!$L$49</c:f>
              <c:strCache>
                <c:ptCount val="1"/>
                <c:pt idx="0">
                  <c:v>USD Median</c:v>
                </c:pt>
              </c:strCache>
            </c:strRef>
          </c:tx>
          <c:spPr>
            <a:ln w="28575" cap="rnd">
              <a:solidFill>
                <a:srgbClr val="D2CBB8"/>
              </a:solidFill>
              <a:round/>
            </a:ln>
            <a:effectLst/>
          </c:spPr>
          <c:marker>
            <c:symbol val="none"/>
          </c:marker>
          <c:dLbls>
            <c:dLbl>
              <c:idx val="4"/>
              <c:layout>
                <c:manualLayout>
                  <c:x val="-4.1570010991460481E-2"/>
                  <c:y val="-8.2467290877822647E-2"/>
                </c:manualLayout>
              </c:layout>
              <c:dLblPos val="r"/>
              <c:showLegendKey val="0"/>
              <c:showVal val="1"/>
              <c:showCatName val="0"/>
              <c:showSerName val="0"/>
              <c:showPercent val="0"/>
              <c:showBubbleSize val="0"/>
              <c:extLst>
                <c:ext xmlns:c15="http://schemas.microsoft.com/office/drawing/2012/chart" uri="{CE6537A1-D6FC-4f65-9D91-7224C49458BB}"/>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'SMEB Completes Only'!$A$50:$A$55</c:f>
              <c:strCache>
                <c:ptCount val="6"/>
                <c:pt idx="0">
                  <c:v>June</c:v>
                </c:pt>
                <c:pt idx="1">
                  <c:v>July</c:v>
                </c:pt>
                <c:pt idx="2">
                  <c:v>August</c:v>
                </c:pt>
                <c:pt idx="3">
                  <c:v>September</c:v>
                </c:pt>
                <c:pt idx="4">
                  <c:v>October</c:v>
                </c:pt>
                <c:pt idx="5">
                  <c:v>November</c:v>
                </c:pt>
              </c:strCache>
            </c:strRef>
          </c:cat>
          <c:val>
            <c:numRef>
              <c:f>'SMEB Completes Only'!$L$50:$L$55</c:f>
              <c:numCache>
                <c:formatCode>0.00</c:formatCode>
                <c:ptCount val="6"/>
                <c:pt idx="0">
                  <c:v>90.74</c:v>
                </c:pt>
                <c:pt idx="1">
                  <c:v>88.05</c:v>
                </c:pt>
                <c:pt idx="2">
                  <c:v>90.662939297124595</c:v>
                </c:pt>
                <c:pt idx="3">
                  <c:v>93.222222222222229</c:v>
                </c:pt>
                <c:pt idx="4">
                  <c:v>74.91740412979351</c:v>
                </c:pt>
                <c:pt idx="5">
                  <c:v>88.631540872920183</c:v>
                </c:pt>
              </c:numCache>
            </c:numRef>
          </c:val>
          <c:smooth val="0"/>
        </c:ser>
        <c:dLbls>
          <c:showLegendKey val="0"/>
          <c:showVal val="0"/>
          <c:showCatName val="0"/>
          <c:showSerName val="0"/>
          <c:showPercent val="0"/>
          <c:showBubbleSize val="0"/>
        </c:dLbls>
        <c:marker val="1"/>
        <c:smooth val="0"/>
        <c:axId val="-984252608"/>
        <c:axId val="-906623344"/>
      </c:lineChart>
      <c:catAx>
        <c:axId val="-1112289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06617904"/>
        <c:crosses val="autoZero"/>
        <c:auto val="1"/>
        <c:lblAlgn val="ctr"/>
        <c:lblOffset val="100"/>
        <c:noMultiLvlLbl val="0"/>
      </c:catAx>
      <c:valAx>
        <c:axId val="-906617904"/>
        <c:scaling>
          <c:orientation val="minMax"/>
          <c:max val="40000"/>
          <c:min val="20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1" i="0" u="none" strike="noStrike" kern="1200" baseline="0">
                    <a:solidFill>
                      <a:schemeClr val="tx1">
                        <a:lumMod val="65000"/>
                        <a:lumOff val="35000"/>
                      </a:schemeClr>
                    </a:solidFill>
                    <a:latin typeface="Arial Narrow" panose="020B0606020202030204" pitchFamily="34" charset="0"/>
                    <a:ea typeface="+mn-ea"/>
                    <a:cs typeface="+mn-cs"/>
                  </a:defRPr>
                </a:pPr>
                <a:r>
                  <a:rPr lang="en-US" b="1"/>
                  <a:t>SYP Median</a:t>
                </a:r>
              </a:p>
            </c:rich>
          </c:tx>
          <c:layout>
            <c:manualLayout>
              <c:xMode val="edge"/>
              <c:yMode val="edge"/>
              <c:x val="7.531476903347282E-3"/>
              <c:y val="0.37747306473947967"/>
            </c:manualLayout>
          </c:layout>
          <c:overlay val="0"/>
          <c:spPr>
            <a:noFill/>
            <a:ln>
              <a:noFill/>
            </a:ln>
            <a:effectLst/>
          </c:spPr>
          <c:txPr>
            <a:bodyPr rot="-5400000" spcFirstLastPara="1" vertOverflow="ellipsis" vert="horz" wrap="square" anchor="ctr" anchorCtr="1"/>
            <a:lstStyle/>
            <a:p>
              <a:pPr>
                <a:defRPr sz="1100" b="1"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1112289136"/>
        <c:crosses val="autoZero"/>
        <c:crossBetween val="between"/>
      </c:valAx>
      <c:valAx>
        <c:axId val="-906623344"/>
        <c:scaling>
          <c:orientation val="minMax"/>
          <c:min val="50"/>
        </c:scaling>
        <c:delete val="0"/>
        <c:axPos val="r"/>
        <c:title>
          <c:tx>
            <c:rich>
              <a:bodyPr rot="-5400000" spcFirstLastPara="1" vertOverflow="ellipsis" vert="horz" wrap="square" anchor="ctr" anchorCtr="1"/>
              <a:lstStyle/>
              <a:p>
                <a:pPr>
                  <a:defRPr sz="1100" b="1" i="0" u="none" strike="noStrike" kern="1200" baseline="0">
                    <a:solidFill>
                      <a:schemeClr val="tx1">
                        <a:lumMod val="65000"/>
                        <a:lumOff val="35000"/>
                      </a:schemeClr>
                    </a:solidFill>
                    <a:latin typeface="Arial Narrow" panose="020B0606020202030204" pitchFamily="34" charset="0"/>
                    <a:ea typeface="+mn-ea"/>
                    <a:cs typeface="+mn-cs"/>
                  </a:defRPr>
                </a:pPr>
                <a:r>
                  <a:rPr lang="en-US" b="1"/>
                  <a:t>USD Median</a:t>
                </a:r>
              </a:p>
            </c:rich>
          </c:tx>
          <c:overlay val="0"/>
          <c:spPr>
            <a:noFill/>
            <a:ln>
              <a:noFill/>
            </a:ln>
            <a:effectLst/>
          </c:spPr>
          <c:txPr>
            <a:bodyPr rot="-5400000" spcFirstLastPara="1" vertOverflow="ellipsis" vert="horz" wrap="square" anchor="ctr" anchorCtr="1"/>
            <a:lstStyle/>
            <a:p>
              <a:pPr>
                <a:defRPr sz="1100" b="1"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title>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84252608"/>
        <c:crosses val="max"/>
        <c:crossBetween val="between"/>
      </c:valAx>
      <c:catAx>
        <c:axId val="-984252608"/>
        <c:scaling>
          <c:orientation val="minMax"/>
        </c:scaling>
        <c:delete val="1"/>
        <c:axPos val="b"/>
        <c:numFmt formatCode="General" sourceLinked="1"/>
        <c:majorTickMark val="out"/>
        <c:minorTickMark val="none"/>
        <c:tickLblPos val="nextTo"/>
        <c:crossAx val="-906623344"/>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legend>
    <c:plotVisOnly val="1"/>
    <c:dispBlanksAs val="gap"/>
    <c:showDLblsOverMax val="0"/>
  </c:chart>
  <c:spPr>
    <a:noFill/>
    <a:ln>
      <a:noFill/>
    </a:ln>
    <a:effectLst/>
  </c:spPr>
  <c:txPr>
    <a:bodyPr/>
    <a:lstStyle/>
    <a:p>
      <a:pPr>
        <a:defRPr sz="1100">
          <a:latin typeface="Arial Narrow" panose="020B060602020203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Arial Narrow" panose="020B0606020202030204" pitchFamily="34" charset="0"/>
                <a:ea typeface="+mn-ea"/>
                <a:cs typeface="+mn-cs"/>
              </a:defRPr>
            </a:pPr>
            <a:r>
              <a:rPr lang="en-GB" sz="1800" b="1" dirty="0" smtClean="0"/>
              <a:t>SYP/USD Sell </a:t>
            </a:r>
            <a:r>
              <a:rPr lang="en-GB" sz="1800" b="1" baseline="0" dirty="0" smtClean="0"/>
              <a:t>Rate</a:t>
            </a:r>
            <a:endParaRPr lang="en-GB" sz="1800" b="1" dirty="0"/>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Arial Narrow" panose="020B0606020202030204" pitchFamily="34" charset="0"/>
              <a:ea typeface="+mn-ea"/>
              <a:cs typeface="+mn-cs"/>
            </a:defRPr>
          </a:pPr>
          <a:endParaRPr lang="en-US"/>
        </a:p>
      </c:txPr>
    </c:title>
    <c:autoTitleDeleted val="0"/>
    <c:plotArea>
      <c:layout/>
      <c:lineChart>
        <c:grouping val="standard"/>
        <c:varyColors val="0"/>
        <c:ser>
          <c:idx val="0"/>
          <c:order val="0"/>
          <c:spPr>
            <a:ln w="28575" cap="rnd">
              <a:solidFill>
                <a:srgbClr val="EE5859"/>
              </a:solidFill>
              <a:round/>
            </a:ln>
            <a:effectLst/>
          </c:spPr>
          <c:marker>
            <c:symbol val="none"/>
          </c:marker>
          <c:dLbls>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Sheet1!$A$1:$A$6</c:f>
              <c:strCache>
                <c:ptCount val="6"/>
                <c:pt idx="0">
                  <c:v>June</c:v>
                </c:pt>
                <c:pt idx="1">
                  <c:v>July </c:v>
                </c:pt>
                <c:pt idx="2">
                  <c:v>August </c:v>
                </c:pt>
                <c:pt idx="3">
                  <c:v>September </c:v>
                </c:pt>
                <c:pt idx="4">
                  <c:v>October</c:v>
                </c:pt>
                <c:pt idx="5">
                  <c:v>November</c:v>
                </c:pt>
              </c:strCache>
            </c:strRef>
          </c:cat>
          <c:val>
            <c:numRef>
              <c:f>Sheet1!$B$1:$B$6</c:f>
              <c:numCache>
                <c:formatCode>General</c:formatCode>
                <c:ptCount val="6"/>
                <c:pt idx="0">
                  <c:v>297</c:v>
                </c:pt>
                <c:pt idx="1">
                  <c:v>300</c:v>
                </c:pt>
                <c:pt idx="2">
                  <c:v>313</c:v>
                </c:pt>
                <c:pt idx="3">
                  <c:v>333</c:v>
                </c:pt>
                <c:pt idx="4">
                  <c:v>339</c:v>
                </c:pt>
                <c:pt idx="5">
                  <c:v>377</c:v>
                </c:pt>
              </c:numCache>
            </c:numRef>
          </c:val>
          <c:smooth val="0"/>
        </c:ser>
        <c:dLbls>
          <c:showLegendKey val="0"/>
          <c:showVal val="0"/>
          <c:showCatName val="0"/>
          <c:showSerName val="0"/>
          <c:showPercent val="0"/>
          <c:showBubbleSize val="0"/>
        </c:dLbls>
        <c:smooth val="0"/>
        <c:axId val="-903929728"/>
        <c:axId val="-903930272"/>
      </c:lineChart>
      <c:catAx>
        <c:axId val="-903929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03930272"/>
        <c:crosses val="autoZero"/>
        <c:auto val="1"/>
        <c:lblAlgn val="ctr"/>
        <c:lblOffset val="100"/>
        <c:noMultiLvlLbl val="0"/>
      </c:catAx>
      <c:valAx>
        <c:axId val="-903930272"/>
        <c:scaling>
          <c:orientation val="minMax"/>
          <c:max val="400"/>
          <c:min val="2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r>
                  <a:rPr lang="en-US" sz="1400" dirty="0" smtClean="0"/>
                  <a:t>SYP</a:t>
                </a:r>
                <a:endParaRPr lang="en-US" sz="1400" dirty="0"/>
              </a:p>
            </c:rich>
          </c:tx>
          <c:layout>
            <c:manualLayout>
              <c:xMode val="edge"/>
              <c:yMode val="edge"/>
              <c:x val="4.6538685282140778E-3"/>
              <c:y val="0.43152958821323806"/>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03929728"/>
        <c:crosses val="autoZero"/>
        <c:crossBetween val="between"/>
        <c:majorUnit val="25"/>
      </c:valAx>
      <c:spPr>
        <a:noFill/>
        <a:ln>
          <a:noFill/>
        </a:ln>
        <a:effectLst/>
      </c:spPr>
    </c:plotArea>
    <c:plotVisOnly val="1"/>
    <c:dispBlanksAs val="gap"/>
    <c:showDLblsOverMax val="0"/>
  </c:chart>
  <c:spPr>
    <a:noFill/>
    <a:ln>
      <a:noFill/>
    </a:ln>
    <a:effectLst/>
  </c:spPr>
  <c:txPr>
    <a:bodyPr/>
    <a:lstStyle/>
    <a:p>
      <a:pPr>
        <a:defRPr sz="1100">
          <a:latin typeface="Arial Narrow" panose="020B060602020203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Arial Narrow" panose="020B0606020202030204" pitchFamily="34" charset="0"/>
                <a:ea typeface="+mn-ea"/>
                <a:cs typeface="+mn-cs"/>
              </a:defRPr>
            </a:pPr>
            <a:r>
              <a:rPr lang="en-GB" sz="1800" b="1" dirty="0"/>
              <a:t>Food Price Index</a:t>
            </a:r>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Arial Narrow" panose="020B0606020202030204" pitchFamily="34" charset="0"/>
              <a:ea typeface="+mn-ea"/>
              <a:cs typeface="+mn-cs"/>
            </a:defRPr>
          </a:pPr>
          <a:endParaRPr lang="en-US"/>
        </a:p>
      </c:txPr>
    </c:title>
    <c:autoTitleDeleted val="0"/>
    <c:plotArea>
      <c:layout/>
      <c:lineChart>
        <c:grouping val="standard"/>
        <c:varyColors val="0"/>
        <c:ser>
          <c:idx val="0"/>
          <c:order val="0"/>
          <c:tx>
            <c:strRef>
              <c:f>'food basket price index'!$I$2</c:f>
              <c:strCache>
                <c:ptCount val="1"/>
                <c:pt idx="0">
                  <c:v>SYP</c:v>
                </c:pt>
              </c:strCache>
            </c:strRef>
          </c:tx>
          <c:spPr>
            <a:ln w="28575" cap="rnd">
              <a:solidFill>
                <a:srgbClr val="EE5859"/>
              </a:solidFill>
              <a:round/>
            </a:ln>
            <a:effectLst/>
          </c:spPr>
          <c:marker>
            <c:symbol val="none"/>
          </c:marker>
          <c:dLbls>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'food basket price index'!$J$1:$O$1</c:f>
              <c:strCache>
                <c:ptCount val="6"/>
                <c:pt idx="0">
                  <c:v>June</c:v>
                </c:pt>
                <c:pt idx="1">
                  <c:v>July</c:v>
                </c:pt>
                <c:pt idx="2">
                  <c:v>August</c:v>
                </c:pt>
                <c:pt idx="3">
                  <c:v>September</c:v>
                </c:pt>
                <c:pt idx="4">
                  <c:v>October</c:v>
                </c:pt>
                <c:pt idx="5">
                  <c:v>November</c:v>
                </c:pt>
              </c:strCache>
            </c:strRef>
          </c:cat>
          <c:val>
            <c:numRef>
              <c:f>'food basket price index'!$J$2:$O$2</c:f>
              <c:numCache>
                <c:formatCode>General</c:formatCode>
                <c:ptCount val="6"/>
                <c:pt idx="0">
                  <c:v>1</c:v>
                </c:pt>
                <c:pt idx="1">
                  <c:v>1.037059980841923</c:v>
                </c:pt>
                <c:pt idx="2">
                  <c:v>1.1063215918411831</c:v>
                </c:pt>
                <c:pt idx="3">
                  <c:v>1.14671224835904</c:v>
                </c:pt>
                <c:pt idx="4">
                  <c:v>1.1109581524118719</c:v>
                </c:pt>
                <c:pt idx="5">
                  <c:v>1.22825835489095</c:v>
                </c:pt>
              </c:numCache>
            </c:numRef>
          </c:val>
          <c:smooth val="0"/>
        </c:ser>
        <c:ser>
          <c:idx val="1"/>
          <c:order val="1"/>
          <c:tx>
            <c:strRef>
              <c:f>'food basket price index'!$I$3</c:f>
              <c:strCache>
                <c:ptCount val="1"/>
                <c:pt idx="0">
                  <c:v>USD</c:v>
                </c:pt>
              </c:strCache>
            </c:strRef>
          </c:tx>
          <c:spPr>
            <a:ln w="28575" cap="rnd">
              <a:solidFill>
                <a:srgbClr val="D2CBB8"/>
              </a:solidFill>
              <a:round/>
            </a:ln>
            <a:effectLst/>
          </c:spPr>
          <c:marker>
            <c:symbol val="none"/>
          </c:marker>
          <c:dLbls>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'food basket price index'!$J$1:$O$1</c:f>
              <c:strCache>
                <c:ptCount val="6"/>
                <c:pt idx="0">
                  <c:v>June</c:v>
                </c:pt>
                <c:pt idx="1">
                  <c:v>July</c:v>
                </c:pt>
                <c:pt idx="2">
                  <c:v>August</c:v>
                </c:pt>
                <c:pt idx="3">
                  <c:v>September</c:v>
                </c:pt>
                <c:pt idx="4">
                  <c:v>October</c:v>
                </c:pt>
                <c:pt idx="5">
                  <c:v>November</c:v>
                </c:pt>
              </c:strCache>
            </c:strRef>
          </c:cat>
          <c:val>
            <c:numRef>
              <c:f>'food basket price index'!$J$3:$O$3</c:f>
              <c:numCache>
                <c:formatCode>General</c:formatCode>
                <c:ptCount val="6"/>
                <c:pt idx="0">
                  <c:v>1</c:v>
                </c:pt>
                <c:pt idx="1">
                  <c:v>1.0266893810335036</c:v>
                </c:pt>
                <c:pt idx="2">
                  <c:v>1.0497684114275763</c:v>
                </c:pt>
                <c:pt idx="3">
                  <c:v>1.0227433566445492</c:v>
                </c:pt>
                <c:pt idx="4">
                  <c:v>0.97331731936969301</c:v>
                </c:pt>
                <c:pt idx="5">
                  <c:v>0.96761997719525761</c:v>
                </c:pt>
              </c:numCache>
            </c:numRef>
          </c:val>
          <c:smooth val="0"/>
        </c:ser>
        <c:dLbls>
          <c:showLegendKey val="0"/>
          <c:showVal val="0"/>
          <c:showCatName val="0"/>
          <c:showSerName val="0"/>
          <c:showPercent val="0"/>
          <c:showBubbleSize val="0"/>
        </c:dLbls>
        <c:smooth val="0"/>
        <c:axId val="-903928096"/>
        <c:axId val="-903927552"/>
      </c:lineChart>
      <c:catAx>
        <c:axId val="-903928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03927552"/>
        <c:crosses val="autoZero"/>
        <c:auto val="1"/>
        <c:lblAlgn val="ctr"/>
        <c:lblOffset val="100"/>
        <c:noMultiLvlLbl val="0"/>
      </c:catAx>
      <c:valAx>
        <c:axId val="-903927552"/>
        <c:scaling>
          <c:orientation val="minMax"/>
          <c:max val="1.4"/>
          <c:min val="0.600000000000000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r>
                  <a:rPr lang="en-US" sz="1200" dirty="0" smtClean="0"/>
                  <a:t>Value of Price Index</a:t>
                </a:r>
                <a:endParaRPr lang="en-US" sz="1200" dirty="0"/>
              </a:p>
            </c:rich>
          </c:tx>
          <c:layout>
            <c:manualLayout>
              <c:xMode val="edge"/>
              <c:yMode val="edge"/>
              <c:x val="1.7298886819551985E-2"/>
              <c:y val="0.33450343869510124"/>
            </c:manualLayout>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039280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legend>
    <c:plotVisOnly val="1"/>
    <c:dispBlanksAs val="gap"/>
    <c:showDLblsOverMax val="0"/>
  </c:chart>
  <c:spPr>
    <a:noFill/>
    <a:ln>
      <a:noFill/>
    </a:ln>
    <a:effectLst/>
  </c:spPr>
  <c:txPr>
    <a:bodyPr/>
    <a:lstStyle/>
    <a:p>
      <a:pPr>
        <a:defRPr>
          <a:latin typeface="Arial Narrow" panose="020B0606020202030204" pitchFamily="34" charset="0"/>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Arial Narrow" panose="020B0606020202030204" pitchFamily="34" charset="0"/>
                <a:ea typeface="+mn-ea"/>
                <a:cs typeface="+mn-cs"/>
              </a:defRPr>
            </a:pPr>
            <a:r>
              <a:rPr lang="en-GB" sz="1800" b="1"/>
              <a:t>NFI Price Index</a:t>
            </a:r>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Arial Narrow" panose="020B0606020202030204" pitchFamily="34" charset="0"/>
              <a:ea typeface="+mn-ea"/>
              <a:cs typeface="+mn-cs"/>
            </a:defRPr>
          </a:pPr>
          <a:endParaRPr lang="en-US"/>
        </a:p>
      </c:txPr>
    </c:title>
    <c:autoTitleDeleted val="0"/>
    <c:plotArea>
      <c:layout/>
      <c:lineChart>
        <c:grouping val="standard"/>
        <c:varyColors val="0"/>
        <c:ser>
          <c:idx val="0"/>
          <c:order val="0"/>
          <c:tx>
            <c:strRef>
              <c:f>'nfi median price'!$X$2</c:f>
              <c:strCache>
                <c:ptCount val="1"/>
                <c:pt idx="0">
                  <c:v>SYP</c:v>
                </c:pt>
              </c:strCache>
            </c:strRef>
          </c:tx>
          <c:spPr>
            <a:ln w="28575" cap="rnd">
              <a:solidFill>
                <a:srgbClr val="EE5859"/>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'nfi median price'!$Y$1:$AD$1</c:f>
              <c:strCache>
                <c:ptCount val="6"/>
                <c:pt idx="0">
                  <c:v>June</c:v>
                </c:pt>
                <c:pt idx="1">
                  <c:v>July</c:v>
                </c:pt>
                <c:pt idx="2">
                  <c:v>August</c:v>
                </c:pt>
                <c:pt idx="3">
                  <c:v>September</c:v>
                </c:pt>
                <c:pt idx="4">
                  <c:v>October</c:v>
                </c:pt>
                <c:pt idx="5">
                  <c:v>November</c:v>
                </c:pt>
              </c:strCache>
            </c:strRef>
          </c:cat>
          <c:val>
            <c:numRef>
              <c:f>'nfi median price'!$Y$2:$AD$2</c:f>
              <c:numCache>
                <c:formatCode>0.00</c:formatCode>
                <c:ptCount val="6"/>
                <c:pt idx="0">
                  <c:v>1.0000000000000002</c:v>
                </c:pt>
                <c:pt idx="1">
                  <c:v>0.92941246787400633</c:v>
                </c:pt>
                <c:pt idx="2">
                  <c:v>0.91347399039706734</c:v>
                </c:pt>
                <c:pt idx="3">
                  <c:v>0.87163548702010241</c:v>
                </c:pt>
                <c:pt idx="4">
                  <c:v>0.85470085470085466</c:v>
                </c:pt>
                <c:pt idx="5">
                  <c:v>1.026039487577949</c:v>
                </c:pt>
              </c:numCache>
            </c:numRef>
          </c:val>
          <c:smooth val="0"/>
        </c:ser>
        <c:ser>
          <c:idx val="1"/>
          <c:order val="1"/>
          <c:tx>
            <c:strRef>
              <c:f>'nfi median price'!$X$3</c:f>
              <c:strCache>
                <c:ptCount val="1"/>
                <c:pt idx="0">
                  <c:v>USD</c:v>
                </c:pt>
              </c:strCache>
            </c:strRef>
          </c:tx>
          <c:spPr>
            <a:ln w="28575" cap="rnd">
              <a:solidFill>
                <a:srgbClr val="D2CBB8"/>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'nfi median price'!$Y$1:$AD$1</c:f>
              <c:strCache>
                <c:ptCount val="6"/>
                <c:pt idx="0">
                  <c:v>June</c:v>
                </c:pt>
                <c:pt idx="1">
                  <c:v>July</c:v>
                </c:pt>
                <c:pt idx="2">
                  <c:v>August</c:v>
                </c:pt>
                <c:pt idx="3">
                  <c:v>September</c:v>
                </c:pt>
                <c:pt idx="4">
                  <c:v>October</c:v>
                </c:pt>
                <c:pt idx="5">
                  <c:v>November</c:v>
                </c:pt>
              </c:strCache>
            </c:strRef>
          </c:cat>
          <c:val>
            <c:numRef>
              <c:f>'nfi median price'!$Y$3:$AD$3</c:f>
              <c:numCache>
                <c:formatCode>0.00</c:formatCode>
                <c:ptCount val="6"/>
                <c:pt idx="0">
                  <c:v>1.0000000000000002</c:v>
                </c:pt>
                <c:pt idx="1">
                  <c:v>0.92011834319526631</c:v>
                </c:pt>
                <c:pt idx="2">
                  <c:v>0.86677883433843139</c:v>
                </c:pt>
                <c:pt idx="3">
                  <c:v>0.77740462355846973</c:v>
                </c:pt>
                <c:pt idx="4">
                  <c:v>0.74880871341048327</c:v>
                </c:pt>
                <c:pt idx="5">
                  <c:v>0.80831227535981665</c:v>
                </c:pt>
              </c:numCache>
            </c:numRef>
          </c:val>
          <c:smooth val="0"/>
        </c:ser>
        <c:dLbls>
          <c:showLegendKey val="0"/>
          <c:showVal val="0"/>
          <c:showCatName val="0"/>
          <c:showSerName val="0"/>
          <c:showPercent val="0"/>
          <c:showBubbleSize val="0"/>
        </c:dLbls>
        <c:smooth val="0"/>
        <c:axId val="-903932448"/>
        <c:axId val="-903931360"/>
      </c:lineChart>
      <c:catAx>
        <c:axId val="-903932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03931360"/>
        <c:crosses val="autoZero"/>
        <c:auto val="1"/>
        <c:lblAlgn val="ctr"/>
        <c:lblOffset val="100"/>
        <c:noMultiLvlLbl val="0"/>
      </c:catAx>
      <c:valAx>
        <c:axId val="-903931360"/>
        <c:scaling>
          <c:orientation val="minMax"/>
          <c:max val="1.4"/>
          <c:min val="0.60000000000000009"/>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r>
                  <a:rPr lang="en-US" sz="1200" dirty="0" smtClean="0"/>
                  <a:t>Value of Price Index</a:t>
                </a:r>
                <a:endParaRPr lang="en-US" sz="1200" dirty="0"/>
              </a:p>
            </c:rich>
          </c:tx>
          <c:layout/>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9039324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legend>
    <c:plotVisOnly val="1"/>
    <c:dispBlanksAs val="gap"/>
    <c:showDLblsOverMax val="0"/>
  </c:chart>
  <c:spPr>
    <a:noFill/>
    <a:ln>
      <a:noFill/>
    </a:ln>
    <a:effectLst/>
  </c:spPr>
  <c:txPr>
    <a:bodyPr/>
    <a:lstStyle/>
    <a:p>
      <a:pPr>
        <a:defRPr sz="1100">
          <a:latin typeface="Arial Narrow" panose="020B060602020203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Arial Narrow" panose="020B0606020202030204" pitchFamily="34" charset="0"/>
                <a:ea typeface="+mn-ea"/>
                <a:cs typeface="+mn-cs"/>
              </a:defRPr>
            </a:pPr>
            <a:r>
              <a:rPr lang="en-GB" sz="1600" b="1" dirty="0" smtClean="0"/>
              <a:t>Fuel</a:t>
            </a:r>
            <a:r>
              <a:rPr lang="en-GB" sz="1600" b="1" baseline="0" dirty="0" smtClean="0"/>
              <a:t> </a:t>
            </a:r>
            <a:r>
              <a:rPr lang="en-GB" sz="1600" b="1" dirty="0" smtClean="0"/>
              <a:t>Price </a:t>
            </a:r>
            <a:r>
              <a:rPr lang="en-GB" sz="1600" b="1" dirty="0"/>
              <a:t>Index</a:t>
            </a:r>
          </a:p>
        </c:rich>
      </c:tx>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Arial Narrow" panose="020B0606020202030204" pitchFamily="34" charset="0"/>
              <a:ea typeface="+mn-ea"/>
              <a:cs typeface="+mn-cs"/>
            </a:defRPr>
          </a:pPr>
          <a:endParaRPr lang="en-US"/>
        </a:p>
      </c:txPr>
    </c:title>
    <c:autoTitleDeleted val="0"/>
    <c:plotArea>
      <c:layout/>
      <c:lineChart>
        <c:grouping val="standard"/>
        <c:varyColors val="0"/>
        <c:ser>
          <c:idx val="0"/>
          <c:order val="0"/>
          <c:tx>
            <c:strRef>
              <c:f>'C:\Users\REACH\Desktop\[MM summary.xlsx]fuel basket'!$AD$2</c:f>
              <c:strCache>
                <c:ptCount val="1"/>
                <c:pt idx="0">
                  <c:v>SYP</c:v>
                </c:pt>
              </c:strCache>
            </c:strRef>
          </c:tx>
          <c:spPr>
            <a:ln w="28575" cap="rnd">
              <a:solidFill>
                <a:srgbClr val="EE5859"/>
              </a:solidFill>
              <a:round/>
            </a:ln>
            <a:effectLst/>
          </c:spPr>
          <c:marker>
            <c:symbol val="none"/>
          </c:marker>
          <c:dLbls>
            <c:dLbl>
              <c:idx val="1"/>
              <c:layout>
                <c:manualLayout>
                  <c:x val="-2.9993792675356967E-2"/>
                  <c:y val="-5.223860921394288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'C:\Users\REACH\Desktop\[MM summary.xlsx]fuel basket'!$AE$1:$AJ$1</c:f>
              <c:strCache>
                <c:ptCount val="6"/>
                <c:pt idx="0">
                  <c:v>June</c:v>
                </c:pt>
                <c:pt idx="1">
                  <c:v>July</c:v>
                </c:pt>
                <c:pt idx="2">
                  <c:v>August</c:v>
                </c:pt>
                <c:pt idx="3">
                  <c:v>September</c:v>
                </c:pt>
                <c:pt idx="4">
                  <c:v>October</c:v>
                </c:pt>
                <c:pt idx="5">
                  <c:v>November</c:v>
                </c:pt>
              </c:strCache>
            </c:strRef>
          </c:cat>
          <c:val>
            <c:numRef>
              <c:f>'C:\Users\REACH\Desktop\[MM summary.xlsx]fuel basket'!$AE$2:$AJ$2</c:f>
              <c:numCache>
                <c:formatCode>General</c:formatCode>
                <c:ptCount val="6"/>
                <c:pt idx="0">
                  <c:v>1</c:v>
                </c:pt>
                <c:pt idx="1">
                  <c:v>0.72851693597236544</c:v>
                </c:pt>
                <c:pt idx="2">
                  <c:v>0.64393257261976877</c:v>
                </c:pt>
                <c:pt idx="3">
                  <c:v>0.74215957522278431</c:v>
                </c:pt>
                <c:pt idx="4">
                  <c:v>0.67121785112060639</c:v>
                </c:pt>
                <c:pt idx="5">
                  <c:v>0.63301846121943361</c:v>
                </c:pt>
              </c:numCache>
            </c:numRef>
          </c:val>
          <c:smooth val="0"/>
        </c:ser>
        <c:ser>
          <c:idx val="1"/>
          <c:order val="1"/>
          <c:tx>
            <c:strRef>
              <c:f>'C:\Users\REACH\Desktop\[MM summary.xlsx]fuel basket'!$AD$3</c:f>
              <c:strCache>
                <c:ptCount val="1"/>
                <c:pt idx="0">
                  <c:v>USD</c:v>
                </c:pt>
              </c:strCache>
            </c:strRef>
          </c:tx>
          <c:spPr>
            <a:ln w="28575" cap="rnd">
              <a:solidFill>
                <a:srgbClr val="D2CBB8"/>
              </a:solidFill>
              <a:round/>
            </a:ln>
            <a:effectLst/>
          </c:spPr>
          <c:marker>
            <c:symbol val="none"/>
          </c:marker>
          <c:dLbls>
            <c:dLbl>
              <c:idx val="0"/>
              <c:layout>
                <c:manualLayout>
                  <c:x val="-6.7237740533829943E-2"/>
                  <c:y val="5.600114940996461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numFmt formatCode="#,##0.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Narrow" panose="020B060602020203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'C:\Users\REACH\Desktop\[MM summary.xlsx]fuel basket'!$AE$1:$AJ$1</c:f>
              <c:strCache>
                <c:ptCount val="6"/>
                <c:pt idx="0">
                  <c:v>June</c:v>
                </c:pt>
                <c:pt idx="1">
                  <c:v>July</c:v>
                </c:pt>
                <c:pt idx="2">
                  <c:v>August</c:v>
                </c:pt>
                <c:pt idx="3">
                  <c:v>September</c:v>
                </c:pt>
                <c:pt idx="4">
                  <c:v>October</c:v>
                </c:pt>
                <c:pt idx="5">
                  <c:v>November</c:v>
                </c:pt>
              </c:strCache>
            </c:strRef>
          </c:cat>
          <c:val>
            <c:numRef>
              <c:f>'C:\Users\REACH\Desktop\[MM summary.xlsx]fuel basket'!$AE$3:$AJ$3</c:f>
              <c:numCache>
                <c:formatCode>General</c:formatCode>
                <c:ptCount val="6"/>
                <c:pt idx="0">
                  <c:v>1</c:v>
                </c:pt>
                <c:pt idx="1">
                  <c:v>0.72123176661264188</c:v>
                </c:pt>
                <c:pt idx="2">
                  <c:v>0.61101589159128222</c:v>
                </c:pt>
                <c:pt idx="3">
                  <c:v>0.66192610763113202</c:v>
                </c:pt>
                <c:pt idx="4">
                  <c:v>0.58805811735345159</c:v>
                </c:pt>
                <c:pt idx="5">
                  <c:v>0.49869093629223293</c:v>
                </c:pt>
              </c:numCache>
            </c:numRef>
          </c:val>
          <c:smooth val="0"/>
        </c:ser>
        <c:dLbls>
          <c:showLegendKey val="0"/>
          <c:showVal val="0"/>
          <c:showCatName val="0"/>
          <c:showSerName val="0"/>
          <c:showPercent val="0"/>
          <c:showBubbleSize val="0"/>
        </c:dLbls>
        <c:smooth val="0"/>
        <c:axId val="-863785088"/>
        <c:axId val="-863786720"/>
      </c:lineChart>
      <c:catAx>
        <c:axId val="-8637850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863786720"/>
        <c:crosses val="autoZero"/>
        <c:auto val="1"/>
        <c:lblAlgn val="ctr"/>
        <c:lblOffset val="100"/>
        <c:noMultiLvlLbl val="0"/>
      </c:catAx>
      <c:valAx>
        <c:axId val="-863786720"/>
        <c:scaling>
          <c:orientation val="minMax"/>
          <c:max val="1.2"/>
          <c:min val="0.4"/>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r>
                  <a:rPr lang="en-US" dirty="0" smtClean="0"/>
                  <a:t>Value of Price Index</a:t>
                </a:r>
                <a:endParaRPr lang="en-US" dirty="0"/>
              </a:p>
            </c:rich>
          </c:tx>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crossAx val="-8637850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Narrow" panose="020B0606020202030204" pitchFamily="34" charset="0"/>
              <a:ea typeface="+mn-ea"/>
              <a:cs typeface="+mn-cs"/>
            </a:defRPr>
          </a:pPr>
          <a:endParaRPr lang="en-US"/>
        </a:p>
      </c:txPr>
    </c:legend>
    <c:plotVisOnly val="1"/>
    <c:dispBlanksAs val="gap"/>
    <c:showDLblsOverMax val="0"/>
  </c:chart>
  <c:spPr>
    <a:noFill/>
    <a:ln>
      <a:noFill/>
    </a:ln>
    <a:effectLst/>
  </c:spPr>
  <c:txPr>
    <a:bodyPr/>
    <a:lstStyle/>
    <a:p>
      <a:pPr>
        <a:defRPr sz="1200">
          <a:latin typeface="Arial Narrow" panose="020B060602020203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8475"/>
          </a:xfrm>
          <a:prstGeom prst="rect">
            <a:avLst/>
          </a:prstGeom>
        </p:spPr>
        <p:txBody>
          <a:bodyPr vert="horz" lIns="91440" tIns="45720" rIns="91440" bIns="45720" rtlCol="0"/>
          <a:lstStyle>
            <a:lvl1pPr algn="l">
              <a:defRPr sz="1200">
                <a:ea typeface="ＭＳ Ｐゴシック" panose="020B0600070205080204" pitchFamily="34" charset="-128"/>
              </a:defRPr>
            </a:lvl1pPr>
          </a:lstStyle>
          <a:p>
            <a:pPr>
              <a:defRPr/>
            </a:pPr>
            <a:endParaRPr lang="fr-FR"/>
          </a:p>
        </p:txBody>
      </p:sp>
      <p:sp>
        <p:nvSpPr>
          <p:cNvPr id="3" name="Espace réservé de la date 2"/>
          <p:cNvSpPr>
            <a:spLocks noGrp="1"/>
          </p:cNvSpPr>
          <p:nvPr>
            <p:ph type="dt" sz="quarter" idx="1"/>
          </p:nvPr>
        </p:nvSpPr>
        <p:spPr>
          <a:xfrm>
            <a:off x="3778250" y="0"/>
            <a:ext cx="2889250" cy="498475"/>
          </a:xfrm>
          <a:prstGeom prst="rect">
            <a:avLst/>
          </a:prstGeom>
        </p:spPr>
        <p:txBody>
          <a:bodyPr vert="horz" lIns="91440" tIns="45720" rIns="91440" bIns="45720" rtlCol="0"/>
          <a:lstStyle>
            <a:lvl1pPr algn="r">
              <a:defRPr sz="1200">
                <a:ea typeface="ＭＳ Ｐゴシック" panose="020B0600070205080204" pitchFamily="34" charset="-128"/>
              </a:defRPr>
            </a:lvl1pPr>
          </a:lstStyle>
          <a:p>
            <a:pPr>
              <a:defRPr/>
            </a:pPr>
            <a:fld id="{77BA3B92-49C8-4AC9-83F0-DE897E46FCD8}" type="datetimeFigureOut">
              <a:rPr lang="fr-FR"/>
              <a:pPr>
                <a:defRPr/>
              </a:pPr>
              <a:t>13/01/2016</a:t>
            </a:fld>
            <a:endParaRPr lang="fr-FR"/>
          </a:p>
        </p:txBody>
      </p:sp>
      <p:sp>
        <p:nvSpPr>
          <p:cNvPr id="4" name="Espace réservé du pied de page 3"/>
          <p:cNvSpPr>
            <a:spLocks noGrp="1"/>
          </p:cNvSpPr>
          <p:nvPr>
            <p:ph type="ftr" sz="quarter" idx="2"/>
          </p:nvPr>
        </p:nvSpPr>
        <p:spPr>
          <a:xfrm>
            <a:off x="0" y="9428163"/>
            <a:ext cx="2889250" cy="498475"/>
          </a:xfrm>
          <a:prstGeom prst="rect">
            <a:avLst/>
          </a:prstGeom>
        </p:spPr>
        <p:txBody>
          <a:bodyPr vert="horz" lIns="91440" tIns="45720" rIns="91440" bIns="45720" rtlCol="0" anchor="b"/>
          <a:lstStyle>
            <a:lvl1pPr algn="l">
              <a:defRPr sz="1200">
                <a:ea typeface="ＭＳ Ｐゴシック" panose="020B0600070205080204" pitchFamily="34" charset="-128"/>
              </a:defRPr>
            </a:lvl1pPr>
          </a:lstStyle>
          <a:p>
            <a:pPr>
              <a:defRPr/>
            </a:pPr>
            <a:endParaRPr lang="fr-FR"/>
          </a:p>
        </p:txBody>
      </p:sp>
      <p:sp>
        <p:nvSpPr>
          <p:cNvPr id="5" name="Espace réservé du numéro de diapositive 4"/>
          <p:cNvSpPr>
            <a:spLocks noGrp="1"/>
          </p:cNvSpPr>
          <p:nvPr>
            <p:ph type="sldNum" sz="quarter" idx="3"/>
          </p:nvPr>
        </p:nvSpPr>
        <p:spPr>
          <a:xfrm>
            <a:off x="3778250" y="9428163"/>
            <a:ext cx="2889250" cy="498475"/>
          </a:xfrm>
          <a:prstGeom prst="rect">
            <a:avLst/>
          </a:prstGeom>
        </p:spPr>
        <p:txBody>
          <a:bodyPr vert="horz" lIns="91440" tIns="45720" rIns="91440" bIns="45720" rtlCol="0" anchor="b"/>
          <a:lstStyle>
            <a:lvl1pPr algn="r">
              <a:defRPr sz="1200">
                <a:ea typeface="ＭＳ Ｐゴシック" panose="020B0600070205080204" pitchFamily="34" charset="-128"/>
              </a:defRPr>
            </a:lvl1pPr>
          </a:lstStyle>
          <a:p>
            <a:pPr>
              <a:defRPr/>
            </a:pPr>
            <a:fld id="{01BF5BCC-34F1-4580-98C6-CD2C76EA7765}" type="slidenum">
              <a:rPr lang="fr-FR"/>
              <a:pPr>
                <a:defRPr/>
              </a:pPr>
              <a:t>‹#›</a:t>
            </a:fld>
            <a:endParaRPr lang="fr-FR"/>
          </a:p>
        </p:txBody>
      </p:sp>
    </p:spTree>
    <p:extLst>
      <p:ext uri="{BB962C8B-B14F-4D97-AF65-F5344CB8AC3E}">
        <p14:creationId xmlns:p14="http://schemas.microsoft.com/office/powerpoint/2010/main" val="3839219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8475"/>
          </a:xfrm>
          <a:prstGeom prst="rect">
            <a:avLst/>
          </a:prstGeom>
        </p:spPr>
        <p:txBody>
          <a:bodyPr vert="horz" lIns="91440" tIns="45720" rIns="91440" bIns="45720" rtlCol="0"/>
          <a:lstStyle>
            <a:lvl1pPr algn="l">
              <a:defRPr sz="1200">
                <a:ea typeface="ＭＳ Ｐゴシック" panose="020B0600070205080204" pitchFamily="34" charset="-128"/>
              </a:defRPr>
            </a:lvl1pPr>
          </a:lstStyle>
          <a:p>
            <a:pPr>
              <a:defRPr/>
            </a:pPr>
            <a:endParaRPr lang="fr-FR"/>
          </a:p>
        </p:txBody>
      </p:sp>
      <p:sp>
        <p:nvSpPr>
          <p:cNvPr id="3" name="Date Placeholder 2"/>
          <p:cNvSpPr>
            <a:spLocks noGrp="1"/>
          </p:cNvSpPr>
          <p:nvPr>
            <p:ph type="dt" idx="1"/>
          </p:nvPr>
        </p:nvSpPr>
        <p:spPr>
          <a:xfrm>
            <a:off x="3778250" y="0"/>
            <a:ext cx="2889250" cy="498475"/>
          </a:xfrm>
          <a:prstGeom prst="rect">
            <a:avLst/>
          </a:prstGeom>
        </p:spPr>
        <p:txBody>
          <a:bodyPr vert="horz" lIns="91440" tIns="45720" rIns="91440" bIns="45720" rtlCol="0"/>
          <a:lstStyle>
            <a:lvl1pPr algn="r">
              <a:defRPr sz="1200">
                <a:ea typeface="ＭＳ Ｐゴシック" panose="020B0600070205080204" pitchFamily="34" charset="-128"/>
              </a:defRPr>
            </a:lvl1pPr>
          </a:lstStyle>
          <a:p>
            <a:pPr>
              <a:defRPr/>
            </a:pPr>
            <a:fld id="{67CDAE6C-B285-4266-A3A5-D4D72A45CCAA}" type="datetimeFigureOut">
              <a:rPr lang="fr-FR"/>
              <a:pPr>
                <a:defRPr/>
              </a:pPr>
              <a:t>13/01/2016</a:t>
            </a:fld>
            <a:endParaRPr lang="fr-FR"/>
          </a:p>
        </p:txBody>
      </p:sp>
      <p:sp>
        <p:nvSpPr>
          <p:cNvPr id="4" name="Slide Image Placeholder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Notes Placeholder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fr-FR" noProof="0" smtClean="0"/>
          </a:p>
        </p:txBody>
      </p:sp>
      <p:sp>
        <p:nvSpPr>
          <p:cNvPr id="6" name="Footer Placeholder 5"/>
          <p:cNvSpPr>
            <a:spLocks noGrp="1"/>
          </p:cNvSpPr>
          <p:nvPr>
            <p:ph type="ftr" sz="quarter" idx="4"/>
          </p:nvPr>
        </p:nvSpPr>
        <p:spPr>
          <a:xfrm>
            <a:off x="0" y="9428163"/>
            <a:ext cx="2889250" cy="498475"/>
          </a:xfrm>
          <a:prstGeom prst="rect">
            <a:avLst/>
          </a:prstGeom>
        </p:spPr>
        <p:txBody>
          <a:bodyPr vert="horz" lIns="91440" tIns="45720" rIns="91440" bIns="45720" rtlCol="0" anchor="b"/>
          <a:lstStyle>
            <a:lvl1pPr algn="l">
              <a:defRPr sz="1200">
                <a:ea typeface="ＭＳ Ｐゴシック" panose="020B0600070205080204" pitchFamily="34" charset="-128"/>
              </a:defRPr>
            </a:lvl1pPr>
          </a:lstStyle>
          <a:p>
            <a:pPr>
              <a:defRPr/>
            </a:pPr>
            <a:endParaRPr lang="fr-FR"/>
          </a:p>
        </p:txBody>
      </p:sp>
      <p:sp>
        <p:nvSpPr>
          <p:cNvPr id="7" name="Slide Number Placeholder 6"/>
          <p:cNvSpPr>
            <a:spLocks noGrp="1"/>
          </p:cNvSpPr>
          <p:nvPr>
            <p:ph type="sldNum" sz="quarter" idx="5"/>
          </p:nvPr>
        </p:nvSpPr>
        <p:spPr>
          <a:xfrm>
            <a:off x="3778250" y="9428163"/>
            <a:ext cx="2889250" cy="498475"/>
          </a:xfrm>
          <a:prstGeom prst="rect">
            <a:avLst/>
          </a:prstGeom>
        </p:spPr>
        <p:txBody>
          <a:bodyPr vert="horz" lIns="91440" tIns="45720" rIns="91440" bIns="45720" rtlCol="0" anchor="b"/>
          <a:lstStyle>
            <a:lvl1pPr algn="r">
              <a:defRPr sz="1200">
                <a:ea typeface="ＭＳ Ｐゴシック" panose="020B0600070205080204" pitchFamily="34" charset="-128"/>
              </a:defRPr>
            </a:lvl1pPr>
          </a:lstStyle>
          <a:p>
            <a:pPr>
              <a:defRPr/>
            </a:pPr>
            <a:fld id="{257C8722-A2B5-4564-A9B4-D9D1E54C2478}" type="slidenum">
              <a:rPr lang="fr-FR"/>
              <a:pPr>
                <a:defRPr/>
              </a:pPr>
              <a:t>‹#›</a:t>
            </a:fld>
            <a:endParaRPr lang="fr-FR"/>
          </a:p>
        </p:txBody>
      </p:sp>
    </p:spTree>
    <p:extLst>
      <p:ext uri="{BB962C8B-B14F-4D97-AF65-F5344CB8AC3E}">
        <p14:creationId xmlns:p14="http://schemas.microsoft.com/office/powerpoint/2010/main" val="12010008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 Median SMEB</a:t>
            </a:r>
            <a:r>
              <a:rPr lang="en-US" baseline="0" dirty="0" smtClean="0"/>
              <a:t> prices across all assessed subdistricts each month. Left axis: SMEB values in Syrian pounds; right axis: SMEB values in US dollars. The SMEB has become 24% more expensive in SYP, but price rises have not outpaced inflation; hence, the same SMEB has become 2% less expensive in USD.</a:t>
            </a:r>
            <a:endParaRPr lang="en-US" dirty="0"/>
          </a:p>
        </p:txBody>
      </p:sp>
      <p:sp>
        <p:nvSpPr>
          <p:cNvPr id="4" name="Slide Number Placeholder 3"/>
          <p:cNvSpPr>
            <a:spLocks noGrp="1"/>
          </p:cNvSpPr>
          <p:nvPr>
            <p:ph type="sldNum" sz="quarter" idx="10"/>
          </p:nvPr>
        </p:nvSpPr>
        <p:spPr/>
        <p:txBody>
          <a:bodyPr/>
          <a:lstStyle/>
          <a:p>
            <a:pPr>
              <a:defRPr/>
            </a:pPr>
            <a:fld id="{257C8722-A2B5-4564-A9B4-D9D1E54C2478}" type="slidenum">
              <a:rPr lang="fr-FR" smtClean="0"/>
              <a:pPr>
                <a:defRPr/>
              </a:pPr>
              <a:t>6</a:t>
            </a:fld>
            <a:endParaRPr lang="fr-FR"/>
          </a:p>
        </p:txBody>
      </p:sp>
    </p:spTree>
    <p:extLst>
      <p:ext uri="{BB962C8B-B14F-4D97-AF65-F5344CB8AC3E}">
        <p14:creationId xmlns:p14="http://schemas.microsoft.com/office/powerpoint/2010/main" val="867784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 The SYP-to-USD</a:t>
            </a:r>
            <a:r>
              <a:rPr lang="en-US" baseline="0" dirty="0" smtClean="0"/>
              <a:t> sell rate in the assessed areas. From June-August, the informal Aleppo exchange rate was used; from September onward, the median exchange rate collected by CBR-TWG partners across all assessed subdistricts of northern Syria. Sudden exchange rate spikes have occurred in cases of conflict, but are usually localized and self-correcting.</a:t>
            </a:r>
            <a:endParaRPr lang="en-US" dirty="0"/>
          </a:p>
        </p:txBody>
      </p:sp>
      <p:sp>
        <p:nvSpPr>
          <p:cNvPr id="4" name="Slide Number Placeholder 3"/>
          <p:cNvSpPr>
            <a:spLocks noGrp="1"/>
          </p:cNvSpPr>
          <p:nvPr>
            <p:ph type="sldNum" sz="quarter" idx="10"/>
          </p:nvPr>
        </p:nvSpPr>
        <p:spPr/>
        <p:txBody>
          <a:bodyPr/>
          <a:lstStyle/>
          <a:p>
            <a:pPr>
              <a:defRPr/>
            </a:pPr>
            <a:fld id="{257C8722-A2B5-4564-A9B4-D9D1E54C2478}" type="slidenum">
              <a:rPr lang="fr-FR" smtClean="0"/>
              <a:pPr>
                <a:defRPr/>
              </a:pPr>
              <a:t>7</a:t>
            </a:fld>
            <a:endParaRPr lang="fr-FR"/>
          </a:p>
        </p:txBody>
      </p:sp>
    </p:spTree>
    <p:extLst>
      <p:ext uri="{BB962C8B-B14F-4D97-AF65-F5344CB8AC3E}">
        <p14:creationId xmlns:p14="http://schemas.microsoft.com/office/powerpoint/2010/main" val="3945539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 Price index</a:t>
            </a:r>
            <a:r>
              <a:rPr lang="en-US" baseline="0" dirty="0" smtClean="0"/>
              <a:t>: median cost of the food portion of the SMEB in each month, divided by the median cost of the same portion in month 1 (June). As with the SMEB in general, the cost of food products has increased in SYP, but because these rises have not kept pace with inflation, the cost of these products has fallen in USD.</a:t>
            </a:r>
            <a:endParaRPr lang="en-US" dirty="0"/>
          </a:p>
        </p:txBody>
      </p:sp>
      <p:sp>
        <p:nvSpPr>
          <p:cNvPr id="4" name="Slide Number Placeholder 3"/>
          <p:cNvSpPr>
            <a:spLocks noGrp="1"/>
          </p:cNvSpPr>
          <p:nvPr>
            <p:ph type="sldNum" sz="quarter" idx="10"/>
          </p:nvPr>
        </p:nvSpPr>
        <p:spPr/>
        <p:txBody>
          <a:bodyPr/>
          <a:lstStyle/>
          <a:p>
            <a:pPr>
              <a:defRPr/>
            </a:pPr>
            <a:fld id="{257C8722-A2B5-4564-A9B4-D9D1E54C2478}" type="slidenum">
              <a:rPr lang="fr-FR" smtClean="0"/>
              <a:pPr>
                <a:defRPr/>
              </a:pPr>
              <a:t>8</a:t>
            </a:fld>
            <a:endParaRPr lang="fr-FR"/>
          </a:p>
        </p:txBody>
      </p:sp>
    </p:spTree>
    <p:extLst>
      <p:ext uri="{BB962C8B-B14F-4D97-AF65-F5344CB8AC3E}">
        <p14:creationId xmlns:p14="http://schemas.microsoft.com/office/powerpoint/2010/main" val="3966280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 Price index</a:t>
            </a:r>
            <a:r>
              <a:rPr lang="en-US" baseline="0" dirty="0" smtClean="0"/>
              <a:t>: median cost of the NFI portion of the SMEB in each month, divided by the median cost of the same portion in month 1 (June).</a:t>
            </a:r>
            <a:endParaRPr lang="en-US" dirty="0"/>
          </a:p>
        </p:txBody>
      </p:sp>
      <p:sp>
        <p:nvSpPr>
          <p:cNvPr id="4" name="Slide Number Placeholder 3"/>
          <p:cNvSpPr>
            <a:spLocks noGrp="1"/>
          </p:cNvSpPr>
          <p:nvPr>
            <p:ph type="sldNum" sz="quarter" idx="10"/>
          </p:nvPr>
        </p:nvSpPr>
        <p:spPr/>
        <p:txBody>
          <a:bodyPr/>
          <a:lstStyle/>
          <a:p>
            <a:pPr>
              <a:defRPr/>
            </a:pPr>
            <a:fld id="{257C8722-A2B5-4564-A9B4-D9D1E54C2478}" type="slidenum">
              <a:rPr lang="fr-FR" smtClean="0"/>
              <a:pPr>
                <a:defRPr/>
              </a:pPr>
              <a:t>9</a:t>
            </a:fld>
            <a:endParaRPr lang="fr-FR"/>
          </a:p>
        </p:txBody>
      </p:sp>
    </p:spTree>
    <p:extLst>
      <p:ext uri="{BB962C8B-B14F-4D97-AF65-F5344CB8AC3E}">
        <p14:creationId xmlns:p14="http://schemas.microsoft.com/office/powerpoint/2010/main" val="1510205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Graph: Price index</a:t>
            </a:r>
            <a:r>
              <a:rPr lang="en-US" baseline="0" dirty="0" smtClean="0"/>
              <a:t>: combined median prices of 1 L of each type of fuel in each month, divided by the combined median cost of the same fuels in month 1 (June). The numbers in this graph and table should be used with caution, as the median fuel prices recorded by the CBR-TWG have been strongly affected by the Market Monitoring Exercise’s expansion into al-Hasakeh and </a:t>
            </a:r>
            <a:r>
              <a:rPr lang="en-US" baseline="0" dirty="0" err="1" smtClean="0"/>
              <a:t>Kobane</a:t>
            </a:r>
            <a:r>
              <a:rPr lang="en-US" baseline="0" dirty="0" smtClean="0"/>
              <a:t>, where fuel prices are subsidized at very low rates by the local councils.</a:t>
            </a:r>
            <a:endParaRPr lang="en-US" dirty="0" smtClean="0"/>
          </a:p>
        </p:txBody>
      </p:sp>
      <p:sp>
        <p:nvSpPr>
          <p:cNvPr id="4" name="Slide Number Placeholder 3"/>
          <p:cNvSpPr>
            <a:spLocks noGrp="1"/>
          </p:cNvSpPr>
          <p:nvPr>
            <p:ph type="sldNum" sz="quarter" idx="10"/>
          </p:nvPr>
        </p:nvSpPr>
        <p:spPr/>
        <p:txBody>
          <a:bodyPr/>
          <a:lstStyle/>
          <a:p>
            <a:pPr>
              <a:defRPr/>
            </a:pPr>
            <a:fld id="{257C8722-A2B5-4564-A9B4-D9D1E54C2478}" type="slidenum">
              <a:rPr lang="fr-FR" smtClean="0"/>
              <a:pPr>
                <a:defRPr/>
              </a:pPr>
              <a:t>10</a:t>
            </a:fld>
            <a:endParaRPr lang="fr-FR"/>
          </a:p>
        </p:txBody>
      </p:sp>
    </p:spTree>
    <p:extLst>
      <p:ext uri="{BB962C8B-B14F-4D97-AF65-F5344CB8AC3E}">
        <p14:creationId xmlns:p14="http://schemas.microsoft.com/office/powerpoint/2010/main" val="1923687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5"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CH"/>
          </a:p>
        </p:txBody>
      </p:sp>
      <p:sp>
        <p:nvSpPr>
          <p:cNvPr id="6" name="Rectangle 4"/>
          <p:cNvSpPr>
            <a:spLocks noGrp="1" noChangeArrowheads="1"/>
          </p:cNvSpPr>
          <p:nvPr>
            <p:ph type="dt" sz="half" idx="10"/>
          </p:nvPr>
        </p:nvSpPr>
        <p:spPr/>
        <p:txBody>
          <a:bodyPr/>
          <a:lstStyle>
            <a:lvl1pPr>
              <a:defRPr/>
            </a:lvl1pPr>
          </a:lstStyle>
          <a:p>
            <a:pPr>
              <a:defRPr/>
            </a:pPr>
            <a:endParaRPr lang="fr-FR"/>
          </a:p>
        </p:txBody>
      </p:sp>
      <p:sp>
        <p:nvSpPr>
          <p:cNvPr id="7" name="Rectangle 5"/>
          <p:cNvSpPr>
            <a:spLocks noGrp="1" noChangeArrowheads="1"/>
          </p:cNvSpPr>
          <p:nvPr>
            <p:ph type="ftr" sz="quarter" idx="11"/>
          </p:nvPr>
        </p:nvSpPr>
        <p:spPr/>
        <p:txBody>
          <a:bodyPr/>
          <a:lstStyle>
            <a:lvl1pPr>
              <a:defRPr/>
            </a:lvl1pPr>
          </a:lstStyle>
          <a:p>
            <a:pPr>
              <a:defRPr/>
            </a:pPr>
            <a:endParaRPr lang="fr-FR"/>
          </a:p>
        </p:txBody>
      </p:sp>
      <p:sp>
        <p:nvSpPr>
          <p:cNvPr id="8" name="Rectangle 6"/>
          <p:cNvSpPr>
            <a:spLocks noGrp="1" noChangeArrowheads="1"/>
          </p:cNvSpPr>
          <p:nvPr>
            <p:ph type="sldNum" sz="quarter" idx="12"/>
          </p:nvPr>
        </p:nvSpPr>
        <p:spPr/>
        <p:txBody>
          <a:bodyPr/>
          <a:lstStyle>
            <a:lvl1pPr>
              <a:defRPr/>
            </a:lvl1pPr>
          </a:lstStyle>
          <a:p>
            <a:pPr>
              <a:defRPr/>
            </a:pPr>
            <a:fld id="{3AA68325-0019-4E57-9122-9B44648A515B}" type="slidenum">
              <a:rPr lang="fr-FR"/>
              <a:pPr>
                <a:defRPr/>
              </a:pPr>
              <a:t>‹#›</a:t>
            </a:fld>
            <a:endParaRPr lang="fr-FR"/>
          </a:p>
        </p:txBody>
      </p:sp>
      <p:sp>
        <p:nvSpPr>
          <p:cNvPr id="10" name="Rectangle 9"/>
          <p:cNvSpPr/>
          <p:nvPr userDrawn="1"/>
        </p:nvSpPr>
        <p:spPr bwMode="auto">
          <a:xfrm>
            <a:off x="4572000" y="6291263"/>
            <a:ext cx="4572000" cy="566737"/>
          </a:xfrm>
          <a:prstGeom prst="rect">
            <a:avLst/>
          </a:prstGeom>
          <a:solidFill>
            <a:srgbClr val="C0C1BF"/>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914400" marR="0" lvl="2" indent="0" algn="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Trade Gothic LT Std" panose="00000500000000000000" pitchFamily="50" charset="0"/>
              <a:ea typeface="ＭＳ Ｐゴシック" charset="-128"/>
            </a:endParaRPr>
          </a:p>
        </p:txBody>
      </p:sp>
      <p:sp>
        <p:nvSpPr>
          <p:cNvPr id="9" name="Rectangle 8"/>
          <p:cNvSpPr/>
          <p:nvPr userDrawn="1"/>
        </p:nvSpPr>
        <p:spPr bwMode="auto">
          <a:xfrm>
            <a:off x="8382000" y="6291263"/>
            <a:ext cx="762000" cy="56673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charset="-128"/>
            </a:endParaRPr>
          </a:p>
        </p:txBody>
      </p:sp>
      <p:pic>
        <p:nvPicPr>
          <p:cNvPr id="11" name="Picture 10"/>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454084" y="6291263"/>
            <a:ext cx="689915" cy="566737"/>
          </a:xfrm>
          <a:prstGeom prst="rect">
            <a:avLst/>
          </a:prstGeom>
          <a:noFill/>
          <a:ln>
            <a:noFill/>
          </a:ln>
        </p:spPr>
      </p:pic>
    </p:spTree>
    <p:extLst>
      <p:ext uri="{BB962C8B-B14F-4D97-AF65-F5344CB8AC3E}">
        <p14:creationId xmlns:p14="http://schemas.microsoft.com/office/powerpoint/2010/main" val="4262118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5"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p>
            <a:r>
              <a:rPr lang="en-US" smtClean="0"/>
              <a:t>Click to edit Master title style</a:t>
            </a:r>
            <a:endParaRPr lang="fr-CH"/>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6" name="Rectangle 4"/>
          <p:cNvSpPr>
            <a:spLocks noGrp="1" noChangeArrowheads="1"/>
          </p:cNvSpPr>
          <p:nvPr>
            <p:ph type="dt" sz="half" idx="10"/>
          </p:nvPr>
        </p:nvSpPr>
        <p:spPr/>
        <p:txBody>
          <a:bodyPr/>
          <a:lstStyle>
            <a:lvl1pPr>
              <a:defRPr/>
            </a:lvl1pPr>
          </a:lstStyle>
          <a:p>
            <a:pPr>
              <a:defRPr/>
            </a:pPr>
            <a:endParaRPr lang="fr-FR"/>
          </a:p>
        </p:txBody>
      </p:sp>
      <p:sp>
        <p:nvSpPr>
          <p:cNvPr id="7" name="Rectangle 5"/>
          <p:cNvSpPr>
            <a:spLocks noGrp="1" noChangeArrowheads="1"/>
          </p:cNvSpPr>
          <p:nvPr>
            <p:ph type="ftr" sz="quarter" idx="11"/>
          </p:nvPr>
        </p:nvSpPr>
        <p:spPr/>
        <p:txBody>
          <a:bodyPr/>
          <a:lstStyle>
            <a:lvl1pPr>
              <a:defRPr/>
            </a:lvl1pPr>
          </a:lstStyle>
          <a:p>
            <a:pPr>
              <a:defRPr/>
            </a:pPr>
            <a:endParaRPr lang="fr-FR"/>
          </a:p>
        </p:txBody>
      </p:sp>
      <p:sp>
        <p:nvSpPr>
          <p:cNvPr id="8" name="Rectangle 6"/>
          <p:cNvSpPr>
            <a:spLocks noGrp="1" noChangeArrowheads="1"/>
          </p:cNvSpPr>
          <p:nvPr>
            <p:ph type="sldNum" sz="quarter" idx="12"/>
          </p:nvPr>
        </p:nvSpPr>
        <p:spPr/>
        <p:txBody>
          <a:bodyPr/>
          <a:lstStyle>
            <a:lvl1pPr>
              <a:defRPr/>
            </a:lvl1pPr>
          </a:lstStyle>
          <a:p>
            <a:pPr>
              <a:defRPr/>
            </a:pPr>
            <a:fld id="{8FA88BC0-B43E-42EE-87AC-A8D50E1F7290}" type="slidenum">
              <a:rPr lang="fr-FR"/>
              <a:pPr>
                <a:defRPr/>
              </a:pPr>
              <a:t>‹#›</a:t>
            </a:fld>
            <a:endParaRPr lang="fr-FR"/>
          </a:p>
        </p:txBody>
      </p:sp>
    </p:spTree>
    <p:extLst>
      <p:ext uri="{BB962C8B-B14F-4D97-AF65-F5344CB8AC3E}">
        <p14:creationId xmlns:p14="http://schemas.microsoft.com/office/powerpoint/2010/main" val="2854356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5"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vertical 1"/>
          <p:cNvSpPr>
            <a:spLocks noGrp="1"/>
          </p:cNvSpPr>
          <p:nvPr>
            <p:ph type="title" orient="vert"/>
          </p:nvPr>
        </p:nvSpPr>
        <p:spPr>
          <a:xfrm>
            <a:off x="6515100" y="609600"/>
            <a:ext cx="1943100" cy="5486400"/>
          </a:xfrm>
        </p:spPr>
        <p:txBody>
          <a:bodyPr vert="eaVert"/>
          <a:lstStyle/>
          <a:p>
            <a:r>
              <a:rPr lang="en-US" smtClean="0"/>
              <a:t>Click to edit Master title style</a:t>
            </a:r>
            <a:endParaRPr lang="fr-CH"/>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6" name="Rectangle 4"/>
          <p:cNvSpPr>
            <a:spLocks noGrp="1" noChangeArrowheads="1"/>
          </p:cNvSpPr>
          <p:nvPr>
            <p:ph type="dt" sz="half" idx="10"/>
          </p:nvPr>
        </p:nvSpPr>
        <p:spPr/>
        <p:txBody>
          <a:bodyPr/>
          <a:lstStyle>
            <a:lvl1pPr>
              <a:defRPr/>
            </a:lvl1pPr>
          </a:lstStyle>
          <a:p>
            <a:pPr>
              <a:defRPr/>
            </a:pPr>
            <a:endParaRPr lang="fr-FR"/>
          </a:p>
        </p:txBody>
      </p:sp>
      <p:sp>
        <p:nvSpPr>
          <p:cNvPr id="7" name="Rectangle 5"/>
          <p:cNvSpPr>
            <a:spLocks noGrp="1" noChangeArrowheads="1"/>
          </p:cNvSpPr>
          <p:nvPr>
            <p:ph type="ftr" sz="quarter" idx="11"/>
          </p:nvPr>
        </p:nvSpPr>
        <p:spPr/>
        <p:txBody>
          <a:bodyPr/>
          <a:lstStyle>
            <a:lvl1pPr>
              <a:defRPr/>
            </a:lvl1pPr>
          </a:lstStyle>
          <a:p>
            <a:pPr>
              <a:defRPr/>
            </a:pPr>
            <a:endParaRPr lang="fr-FR"/>
          </a:p>
        </p:txBody>
      </p:sp>
      <p:sp>
        <p:nvSpPr>
          <p:cNvPr id="8" name="Rectangle 6"/>
          <p:cNvSpPr>
            <a:spLocks noGrp="1" noChangeArrowheads="1"/>
          </p:cNvSpPr>
          <p:nvPr>
            <p:ph type="sldNum" sz="quarter" idx="12"/>
          </p:nvPr>
        </p:nvSpPr>
        <p:spPr/>
        <p:txBody>
          <a:bodyPr/>
          <a:lstStyle>
            <a:lvl1pPr>
              <a:defRPr/>
            </a:lvl1pPr>
          </a:lstStyle>
          <a:p>
            <a:pPr>
              <a:defRPr/>
            </a:pPr>
            <a:fld id="{8EC04929-9841-4245-8602-291DEE91C7FA}" type="slidenum">
              <a:rPr lang="fr-FR"/>
              <a:pPr>
                <a:defRPr/>
              </a:pPr>
              <a:t>‹#›</a:t>
            </a:fld>
            <a:endParaRPr lang="fr-FR"/>
          </a:p>
        </p:txBody>
      </p:sp>
    </p:spTree>
    <p:extLst>
      <p:ext uri="{BB962C8B-B14F-4D97-AF65-F5344CB8AC3E}">
        <p14:creationId xmlns:p14="http://schemas.microsoft.com/office/powerpoint/2010/main" val="1730420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5"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p>
            <a:r>
              <a:rPr lang="en-US" smtClean="0"/>
              <a:t>Click to edit Master title style</a:t>
            </a:r>
            <a:endParaRPr lang="fr-CH"/>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6" name="Rectangle 4"/>
          <p:cNvSpPr>
            <a:spLocks noGrp="1" noChangeArrowheads="1"/>
          </p:cNvSpPr>
          <p:nvPr>
            <p:ph type="dt" sz="half" idx="10"/>
          </p:nvPr>
        </p:nvSpPr>
        <p:spPr/>
        <p:txBody>
          <a:bodyPr/>
          <a:lstStyle>
            <a:lvl1pPr>
              <a:defRPr/>
            </a:lvl1pPr>
          </a:lstStyle>
          <a:p>
            <a:pPr>
              <a:defRPr/>
            </a:pPr>
            <a:endParaRPr lang="fr-FR"/>
          </a:p>
        </p:txBody>
      </p:sp>
      <p:sp>
        <p:nvSpPr>
          <p:cNvPr id="7" name="Rectangle 5"/>
          <p:cNvSpPr>
            <a:spLocks noGrp="1" noChangeArrowheads="1"/>
          </p:cNvSpPr>
          <p:nvPr>
            <p:ph type="ftr" sz="quarter" idx="11"/>
          </p:nvPr>
        </p:nvSpPr>
        <p:spPr/>
        <p:txBody>
          <a:bodyPr/>
          <a:lstStyle>
            <a:lvl1pPr>
              <a:defRPr/>
            </a:lvl1pPr>
          </a:lstStyle>
          <a:p>
            <a:pPr>
              <a:defRPr/>
            </a:pPr>
            <a:endParaRPr lang="fr-FR"/>
          </a:p>
        </p:txBody>
      </p:sp>
      <p:sp>
        <p:nvSpPr>
          <p:cNvPr id="8" name="Rectangle 6"/>
          <p:cNvSpPr>
            <a:spLocks noGrp="1" noChangeArrowheads="1"/>
          </p:cNvSpPr>
          <p:nvPr>
            <p:ph type="sldNum" sz="quarter" idx="12"/>
          </p:nvPr>
        </p:nvSpPr>
        <p:spPr/>
        <p:txBody>
          <a:bodyPr/>
          <a:lstStyle>
            <a:lvl1pPr>
              <a:defRPr/>
            </a:lvl1pPr>
          </a:lstStyle>
          <a:p>
            <a:pPr>
              <a:defRPr/>
            </a:pPr>
            <a:fld id="{00BA272D-C892-42C5-8E5C-7D8187EFEA40}" type="slidenum">
              <a:rPr lang="fr-FR"/>
              <a:pPr>
                <a:defRPr/>
              </a:pPr>
              <a:t>‹#›</a:t>
            </a:fld>
            <a:endParaRPr lang="fr-FR"/>
          </a:p>
        </p:txBody>
      </p:sp>
    </p:spTree>
    <p:extLst>
      <p:ext uri="{BB962C8B-B14F-4D97-AF65-F5344CB8AC3E}">
        <p14:creationId xmlns:p14="http://schemas.microsoft.com/office/powerpoint/2010/main" val="640851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5"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Rectangle 4"/>
          <p:cNvSpPr>
            <a:spLocks noGrp="1" noChangeArrowheads="1"/>
          </p:cNvSpPr>
          <p:nvPr>
            <p:ph type="dt" sz="half" idx="10"/>
          </p:nvPr>
        </p:nvSpPr>
        <p:spPr/>
        <p:txBody>
          <a:bodyPr/>
          <a:lstStyle>
            <a:lvl1pPr>
              <a:defRPr/>
            </a:lvl1pPr>
          </a:lstStyle>
          <a:p>
            <a:pPr>
              <a:defRPr/>
            </a:pPr>
            <a:endParaRPr lang="fr-FR"/>
          </a:p>
        </p:txBody>
      </p:sp>
      <p:sp>
        <p:nvSpPr>
          <p:cNvPr id="7" name="Rectangle 5"/>
          <p:cNvSpPr>
            <a:spLocks noGrp="1" noChangeArrowheads="1"/>
          </p:cNvSpPr>
          <p:nvPr>
            <p:ph type="ftr" sz="quarter" idx="11"/>
          </p:nvPr>
        </p:nvSpPr>
        <p:spPr/>
        <p:txBody>
          <a:bodyPr/>
          <a:lstStyle>
            <a:lvl1pPr>
              <a:defRPr/>
            </a:lvl1pPr>
          </a:lstStyle>
          <a:p>
            <a:pPr>
              <a:defRPr/>
            </a:pPr>
            <a:endParaRPr lang="fr-FR"/>
          </a:p>
        </p:txBody>
      </p:sp>
      <p:sp>
        <p:nvSpPr>
          <p:cNvPr id="8" name="Rectangle 6"/>
          <p:cNvSpPr>
            <a:spLocks noGrp="1" noChangeArrowheads="1"/>
          </p:cNvSpPr>
          <p:nvPr>
            <p:ph type="sldNum" sz="quarter" idx="12"/>
          </p:nvPr>
        </p:nvSpPr>
        <p:spPr/>
        <p:txBody>
          <a:bodyPr/>
          <a:lstStyle>
            <a:lvl1pPr>
              <a:defRPr/>
            </a:lvl1pPr>
          </a:lstStyle>
          <a:p>
            <a:pPr>
              <a:defRPr/>
            </a:pPr>
            <a:fld id="{D1490D64-3E04-4852-B423-5D291EC8CF8E}" type="slidenum">
              <a:rPr lang="fr-FR"/>
              <a:pPr>
                <a:defRPr/>
              </a:pPr>
              <a:t>‹#›</a:t>
            </a:fld>
            <a:endParaRPr lang="fr-FR"/>
          </a:p>
        </p:txBody>
      </p:sp>
    </p:spTree>
    <p:extLst>
      <p:ext uri="{BB962C8B-B14F-4D97-AF65-F5344CB8AC3E}">
        <p14:creationId xmlns:p14="http://schemas.microsoft.com/office/powerpoint/2010/main" val="232506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6"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p>
            <a:r>
              <a:rPr lang="en-US" smtClean="0"/>
              <a:t>Click to edit Master title style</a:t>
            </a:r>
            <a:endParaRPr lang="fr-CH"/>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dt" sz="half" idx="10"/>
          </p:nvPr>
        </p:nvSpPr>
        <p:spPr/>
        <p:txBody>
          <a:bodyPr/>
          <a:lstStyle>
            <a:lvl1pPr>
              <a:defRPr/>
            </a:lvl1pPr>
          </a:lstStyle>
          <a:p>
            <a:pPr>
              <a:defRPr/>
            </a:pPr>
            <a:endParaRPr lang="fr-FR"/>
          </a:p>
        </p:txBody>
      </p:sp>
      <p:sp>
        <p:nvSpPr>
          <p:cNvPr id="8" name="Rectangle 7"/>
          <p:cNvSpPr>
            <a:spLocks noGrp="1" noChangeArrowheads="1"/>
          </p:cNvSpPr>
          <p:nvPr>
            <p:ph type="ftr" sz="quarter" idx="11"/>
          </p:nvPr>
        </p:nvSpPr>
        <p:spPr/>
        <p:txBody>
          <a:bodyPr/>
          <a:lstStyle>
            <a:lvl1pPr>
              <a:defRPr/>
            </a:lvl1pPr>
          </a:lstStyle>
          <a:p>
            <a:pPr>
              <a:defRPr/>
            </a:pPr>
            <a:endParaRPr lang="fr-FR"/>
          </a:p>
        </p:txBody>
      </p:sp>
      <p:sp>
        <p:nvSpPr>
          <p:cNvPr id="9" name="Rectangle 8"/>
          <p:cNvSpPr>
            <a:spLocks noGrp="1" noChangeArrowheads="1"/>
          </p:cNvSpPr>
          <p:nvPr>
            <p:ph type="sldNum" sz="quarter" idx="12"/>
          </p:nvPr>
        </p:nvSpPr>
        <p:spPr/>
        <p:txBody>
          <a:bodyPr/>
          <a:lstStyle>
            <a:lvl1pPr>
              <a:defRPr/>
            </a:lvl1pPr>
          </a:lstStyle>
          <a:p>
            <a:pPr>
              <a:defRPr/>
            </a:pPr>
            <a:fld id="{D27BC116-DD12-4D60-9BC9-B640A5D40A1B}" type="slidenum">
              <a:rPr lang="fr-FR"/>
              <a:pPr>
                <a:defRPr/>
              </a:pPr>
              <a:t>‹#›</a:t>
            </a:fld>
            <a:endParaRPr lang="fr-FR"/>
          </a:p>
        </p:txBody>
      </p:sp>
    </p:spTree>
    <p:extLst>
      <p:ext uri="{BB962C8B-B14F-4D97-AF65-F5344CB8AC3E}">
        <p14:creationId xmlns:p14="http://schemas.microsoft.com/office/powerpoint/2010/main" val="4113759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7"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8"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9" name="Rectangle 4"/>
          <p:cNvSpPr>
            <a:spLocks noGrp="1" noChangeArrowheads="1"/>
          </p:cNvSpPr>
          <p:nvPr>
            <p:ph type="dt" sz="half" idx="10"/>
          </p:nvPr>
        </p:nvSpPr>
        <p:spPr/>
        <p:txBody>
          <a:bodyPr/>
          <a:lstStyle>
            <a:lvl1pPr>
              <a:defRPr/>
            </a:lvl1pPr>
          </a:lstStyle>
          <a:p>
            <a:pPr>
              <a:defRPr/>
            </a:pPr>
            <a:endParaRPr lang="fr-FR"/>
          </a:p>
        </p:txBody>
      </p:sp>
      <p:sp>
        <p:nvSpPr>
          <p:cNvPr id="10" name="Rectangle 5"/>
          <p:cNvSpPr>
            <a:spLocks noGrp="1" noChangeArrowheads="1"/>
          </p:cNvSpPr>
          <p:nvPr>
            <p:ph type="ftr" sz="quarter" idx="11"/>
          </p:nvPr>
        </p:nvSpPr>
        <p:spPr/>
        <p:txBody>
          <a:bodyPr/>
          <a:lstStyle>
            <a:lvl1pPr>
              <a:defRPr/>
            </a:lvl1pPr>
          </a:lstStyle>
          <a:p>
            <a:pPr>
              <a:defRPr/>
            </a:pPr>
            <a:endParaRPr lang="fr-FR"/>
          </a:p>
        </p:txBody>
      </p:sp>
      <p:sp>
        <p:nvSpPr>
          <p:cNvPr id="11" name="Rectangle 6"/>
          <p:cNvSpPr>
            <a:spLocks noGrp="1" noChangeArrowheads="1"/>
          </p:cNvSpPr>
          <p:nvPr>
            <p:ph type="sldNum" sz="quarter" idx="12"/>
          </p:nvPr>
        </p:nvSpPr>
        <p:spPr/>
        <p:txBody>
          <a:bodyPr/>
          <a:lstStyle>
            <a:lvl1pPr>
              <a:defRPr/>
            </a:lvl1pPr>
          </a:lstStyle>
          <a:p>
            <a:pPr>
              <a:defRPr/>
            </a:pPr>
            <a:fld id="{FF7217C1-4469-4C6F-AFE4-12B5F2E7D86A}" type="slidenum">
              <a:rPr lang="fr-FR"/>
              <a:pPr>
                <a:defRPr/>
              </a:pPr>
              <a:t>‹#›</a:t>
            </a:fld>
            <a:endParaRPr lang="fr-FR"/>
          </a:p>
        </p:txBody>
      </p:sp>
    </p:spTree>
    <p:extLst>
      <p:ext uri="{BB962C8B-B14F-4D97-AF65-F5344CB8AC3E}">
        <p14:creationId xmlns:p14="http://schemas.microsoft.com/office/powerpoint/2010/main" val="3134564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4"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p:txBody>
          <a:bodyPr/>
          <a:lstStyle/>
          <a:p>
            <a:r>
              <a:rPr lang="en-US" smtClean="0"/>
              <a:t>Click to edit Master title style</a:t>
            </a:r>
            <a:endParaRPr lang="fr-CH"/>
          </a:p>
        </p:txBody>
      </p:sp>
      <p:sp>
        <p:nvSpPr>
          <p:cNvPr id="5" name="Rectangle 4"/>
          <p:cNvSpPr>
            <a:spLocks noGrp="1" noChangeArrowheads="1"/>
          </p:cNvSpPr>
          <p:nvPr>
            <p:ph type="dt" sz="half" idx="10"/>
          </p:nvPr>
        </p:nvSpPr>
        <p:spPr/>
        <p:txBody>
          <a:bodyPr/>
          <a:lstStyle>
            <a:lvl1pPr>
              <a:defRPr/>
            </a:lvl1pPr>
          </a:lstStyle>
          <a:p>
            <a:pPr>
              <a:defRPr/>
            </a:pPr>
            <a:endParaRPr lang="fr-FR"/>
          </a:p>
        </p:txBody>
      </p:sp>
      <p:sp>
        <p:nvSpPr>
          <p:cNvPr id="6" name="Rectangle 5"/>
          <p:cNvSpPr>
            <a:spLocks noGrp="1" noChangeArrowheads="1"/>
          </p:cNvSpPr>
          <p:nvPr>
            <p:ph type="ftr" sz="quarter" idx="11"/>
          </p:nvPr>
        </p:nvSpPr>
        <p:spPr/>
        <p:txBody>
          <a:bodyPr/>
          <a:lstStyle>
            <a:lvl1pPr>
              <a:defRPr/>
            </a:lvl1pPr>
          </a:lstStyle>
          <a:p>
            <a:pPr>
              <a:defRPr/>
            </a:pPr>
            <a:endParaRPr lang="fr-FR"/>
          </a:p>
        </p:txBody>
      </p:sp>
      <p:sp>
        <p:nvSpPr>
          <p:cNvPr id="7" name="Rectangle 6"/>
          <p:cNvSpPr>
            <a:spLocks noGrp="1" noChangeArrowheads="1"/>
          </p:cNvSpPr>
          <p:nvPr>
            <p:ph type="sldNum" sz="quarter" idx="12"/>
          </p:nvPr>
        </p:nvSpPr>
        <p:spPr/>
        <p:txBody>
          <a:bodyPr/>
          <a:lstStyle>
            <a:lvl1pPr>
              <a:defRPr/>
            </a:lvl1pPr>
          </a:lstStyle>
          <a:p>
            <a:pPr>
              <a:defRPr/>
            </a:pPr>
            <a:fld id="{E0A7F719-5601-423A-81B5-7666C88469B5}" type="slidenum">
              <a:rPr lang="fr-FR"/>
              <a:pPr>
                <a:defRPr/>
              </a:pPr>
              <a:t>‹#›</a:t>
            </a:fld>
            <a:endParaRPr lang="fr-FR"/>
          </a:p>
        </p:txBody>
      </p:sp>
    </p:spTree>
    <p:extLst>
      <p:ext uri="{BB962C8B-B14F-4D97-AF65-F5344CB8AC3E}">
        <p14:creationId xmlns:p14="http://schemas.microsoft.com/office/powerpoint/2010/main" val="616203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2977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6"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Rectangle 6"/>
          <p:cNvSpPr>
            <a:spLocks noGrp="1" noChangeArrowheads="1"/>
          </p:cNvSpPr>
          <p:nvPr>
            <p:ph type="dt" sz="half" idx="10"/>
          </p:nvPr>
        </p:nvSpPr>
        <p:spPr/>
        <p:txBody>
          <a:bodyPr/>
          <a:lstStyle>
            <a:lvl1pPr>
              <a:defRPr/>
            </a:lvl1pPr>
          </a:lstStyle>
          <a:p>
            <a:pPr>
              <a:defRPr/>
            </a:pPr>
            <a:endParaRPr lang="fr-FR"/>
          </a:p>
        </p:txBody>
      </p:sp>
      <p:sp>
        <p:nvSpPr>
          <p:cNvPr id="8" name="Rectangle 7"/>
          <p:cNvSpPr>
            <a:spLocks noGrp="1" noChangeArrowheads="1"/>
          </p:cNvSpPr>
          <p:nvPr>
            <p:ph type="ftr" sz="quarter" idx="11"/>
          </p:nvPr>
        </p:nvSpPr>
        <p:spPr/>
        <p:txBody>
          <a:bodyPr/>
          <a:lstStyle>
            <a:lvl1pPr>
              <a:defRPr/>
            </a:lvl1pPr>
          </a:lstStyle>
          <a:p>
            <a:pPr>
              <a:defRPr/>
            </a:pPr>
            <a:endParaRPr lang="fr-FR"/>
          </a:p>
        </p:txBody>
      </p:sp>
      <p:sp>
        <p:nvSpPr>
          <p:cNvPr id="9" name="Rectangle 8"/>
          <p:cNvSpPr>
            <a:spLocks noGrp="1" noChangeArrowheads="1"/>
          </p:cNvSpPr>
          <p:nvPr>
            <p:ph type="sldNum" sz="quarter" idx="12"/>
          </p:nvPr>
        </p:nvSpPr>
        <p:spPr/>
        <p:txBody>
          <a:bodyPr/>
          <a:lstStyle>
            <a:lvl1pPr>
              <a:defRPr/>
            </a:lvl1pPr>
          </a:lstStyle>
          <a:p>
            <a:pPr>
              <a:defRPr/>
            </a:pPr>
            <a:fld id="{C2B48DA4-F50F-40FA-A090-261DDECE4C18}" type="slidenum">
              <a:rPr lang="fr-FR"/>
              <a:pPr>
                <a:defRPr/>
              </a:pPr>
              <a:t>‹#›</a:t>
            </a:fld>
            <a:endParaRPr lang="fr-FR"/>
          </a:p>
        </p:txBody>
      </p:sp>
    </p:spTree>
    <p:extLst>
      <p:ext uri="{BB962C8B-B14F-4D97-AF65-F5344CB8AC3E}">
        <p14:creationId xmlns:p14="http://schemas.microsoft.com/office/powerpoint/2010/main" val="342830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5" name="Rectangle 2"/>
          <p:cNvSpPr>
            <a:spLocks noChangeArrowheads="1"/>
          </p:cNvSpPr>
          <p:nvPr userDrawn="1"/>
        </p:nvSpPr>
        <p:spPr bwMode="auto">
          <a:xfrm rot="5400000">
            <a:off x="4288631" y="2002632"/>
            <a:ext cx="566737" cy="9144000"/>
          </a:xfrm>
          <a:prstGeom prst="rect">
            <a:avLst/>
          </a:prstGeom>
          <a:solidFill>
            <a:srgbClr val="5A5A5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defRPr/>
            </a:pPr>
            <a:endParaRPr lang="en-US" altLang="en-US" sz="2400" smtClean="0">
              <a:latin typeface="Trade Gothic LT Std" panose="00000500000000000000" pitchFamily="50" charset="0"/>
            </a:endParaRPr>
          </a:p>
        </p:txBody>
      </p:sp>
      <p:pic>
        <p:nvPicPr>
          <p:cNvPr id="6" name="Picture 9" descr="REACH-PowerpointTitle"/>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9388" y="6381750"/>
            <a:ext cx="2592387"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Rectangle 6"/>
          <p:cNvSpPr>
            <a:spLocks noGrp="1" noChangeArrowheads="1"/>
          </p:cNvSpPr>
          <p:nvPr>
            <p:ph type="dt" sz="half" idx="10"/>
          </p:nvPr>
        </p:nvSpPr>
        <p:spPr/>
        <p:txBody>
          <a:bodyPr/>
          <a:lstStyle>
            <a:lvl1pPr>
              <a:defRPr/>
            </a:lvl1pPr>
          </a:lstStyle>
          <a:p>
            <a:pPr>
              <a:defRPr/>
            </a:pPr>
            <a:endParaRPr lang="fr-FR"/>
          </a:p>
        </p:txBody>
      </p:sp>
      <p:sp>
        <p:nvSpPr>
          <p:cNvPr id="8" name="Rectangle 7"/>
          <p:cNvSpPr>
            <a:spLocks noGrp="1" noChangeArrowheads="1"/>
          </p:cNvSpPr>
          <p:nvPr>
            <p:ph type="ftr" sz="quarter" idx="11"/>
          </p:nvPr>
        </p:nvSpPr>
        <p:spPr/>
        <p:txBody>
          <a:bodyPr/>
          <a:lstStyle>
            <a:lvl1pPr>
              <a:defRPr/>
            </a:lvl1pPr>
          </a:lstStyle>
          <a:p>
            <a:pPr>
              <a:defRPr/>
            </a:pPr>
            <a:endParaRPr lang="fr-FR"/>
          </a:p>
        </p:txBody>
      </p:sp>
      <p:sp>
        <p:nvSpPr>
          <p:cNvPr id="9" name="Rectangle 8"/>
          <p:cNvSpPr>
            <a:spLocks noGrp="1" noChangeArrowheads="1"/>
          </p:cNvSpPr>
          <p:nvPr>
            <p:ph type="sldNum" sz="quarter" idx="12"/>
          </p:nvPr>
        </p:nvSpPr>
        <p:spPr/>
        <p:txBody>
          <a:bodyPr/>
          <a:lstStyle>
            <a:lvl1pPr>
              <a:defRPr/>
            </a:lvl1pPr>
          </a:lstStyle>
          <a:p>
            <a:pPr>
              <a:defRPr/>
            </a:pPr>
            <a:fld id="{1C87A80A-CA75-414B-A266-988BEFF5919A}" type="slidenum">
              <a:rPr lang="fr-FR"/>
              <a:pPr>
                <a:defRPr/>
              </a:pPr>
              <a:t>‹#›</a:t>
            </a:fld>
            <a:endParaRPr lang="fr-FR"/>
          </a:p>
        </p:txBody>
      </p:sp>
    </p:spTree>
    <p:extLst>
      <p:ext uri="{BB962C8B-B14F-4D97-AF65-F5344CB8AC3E}">
        <p14:creationId xmlns:p14="http://schemas.microsoft.com/office/powerpoint/2010/main" val="1191906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en-US" smtClean="0"/>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smtClean="0"/>
              <a:t>Cliquez pour modifier les styles du texte du masque</a:t>
            </a:r>
          </a:p>
          <a:p>
            <a:pPr lvl="1"/>
            <a:r>
              <a:rPr lang="fr-FR" altLang="en-US" smtClean="0"/>
              <a:t>Deuxième niveau</a:t>
            </a:r>
          </a:p>
          <a:p>
            <a:pPr lvl="2"/>
            <a:r>
              <a:rPr lang="fr-FR" altLang="en-US" smtClean="0"/>
              <a:t>Troisième niveau</a:t>
            </a:r>
          </a:p>
          <a:p>
            <a:pPr lvl="3"/>
            <a:r>
              <a:rPr lang="fr-FR" altLang="en-US" smtClean="0"/>
              <a:t>Quatrième niveau</a:t>
            </a:r>
          </a:p>
          <a:p>
            <a:pPr lvl="4"/>
            <a:r>
              <a:rPr lang="fr-FR" altLang="en-US" smtClean="0"/>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128"/>
                <a:cs typeface="+mn-cs"/>
              </a:defRPr>
            </a:lvl1pPr>
          </a:lstStyle>
          <a:p>
            <a:pPr>
              <a:defRPr/>
            </a:pPr>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128"/>
                <a:cs typeface="+mn-cs"/>
              </a:defRPr>
            </a:lvl1pPr>
          </a:lstStyle>
          <a:p>
            <a:pPr>
              <a:defRPr/>
            </a:pPr>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ea typeface="ＭＳ Ｐゴシック" panose="020B0600070205080204" pitchFamily="34" charset="-128"/>
              </a:defRPr>
            </a:lvl1pPr>
          </a:lstStyle>
          <a:p>
            <a:pPr>
              <a:defRPr/>
            </a:pPr>
            <a:fld id="{4B67EC50-20FB-4B8F-AE80-F84E7CB43D6B}"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xStyles>
    <p:titleStyle>
      <a:lvl1pPr algn="ctr" rtl="0" eaLnBrk="1" fontAlgn="base" hangingPunct="1">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1" fontAlgn="base" hangingPunct="1">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1" fontAlgn="base" hangingPunct="1">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1" fontAlgn="base" hangingPunct="1">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1" fontAlgn="base" hangingPunct="1">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hemeOverride" Target="../theme/themeOverride11.xml"/><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5.xml"/><Relationship Id="rId4"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7.xml"/><Relationship Id="rId4" Type="http://schemas.openxmlformats.org/officeDocument/2006/relationships/chart" Target="../charts/char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hemeOverride" Target="../theme/themeOverride8.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hemeOverride" Target="../theme/themeOverride10.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381000" y="381000"/>
            <a:ext cx="8305800" cy="6143625"/>
          </a:xfrm>
          <a:prstGeom prst="rect">
            <a:avLst/>
          </a:prstGeom>
          <a:solidFill>
            <a:srgbClr val="D2CBB8"/>
          </a:solidFill>
          <a:ln>
            <a:noFill/>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fr-CH" altLang="en-US" sz="2400"/>
          </a:p>
        </p:txBody>
      </p:sp>
      <p:pic>
        <p:nvPicPr>
          <p:cNvPr id="15363" name="Picture 9" descr="REACH-PowerpointTitle"/>
          <p:cNvPicPr>
            <a:picLocks noChangeAspect="1" noChangeArrowheads="1"/>
          </p:cNvPicPr>
          <p:nvPr/>
        </p:nvPicPr>
        <p:blipFill rotWithShape="1">
          <a:blip r:embed="rId2">
            <a:extLst>
              <a:ext uri="{28A0092B-C50C-407E-A947-70E740481C1C}">
                <a14:useLocalDpi xmlns:a14="http://schemas.microsoft.com/office/drawing/2010/main" val="0"/>
              </a:ext>
            </a:extLst>
          </a:blip>
          <a:srcRect r="3747"/>
          <a:stretch/>
        </p:blipFill>
        <p:spPr bwMode="auto">
          <a:xfrm>
            <a:off x="4572000" y="3425988"/>
            <a:ext cx="4608512" cy="68897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15364" name="Rectangle 10"/>
          <p:cNvSpPr>
            <a:spLocks noChangeArrowheads="1"/>
          </p:cNvSpPr>
          <p:nvPr/>
        </p:nvSpPr>
        <p:spPr bwMode="auto">
          <a:xfrm>
            <a:off x="1512888" y="1412776"/>
            <a:ext cx="5759450" cy="2016125"/>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fr-CH" altLang="en-US" sz="2400"/>
          </a:p>
        </p:txBody>
      </p:sp>
      <p:sp>
        <p:nvSpPr>
          <p:cNvPr id="13317" name="Rectangle 11"/>
          <p:cNvSpPr>
            <a:spLocks noGrp="1" noChangeArrowheads="1"/>
          </p:cNvSpPr>
          <p:nvPr>
            <p:ph type="ctrTitle" idx="4294967295"/>
          </p:nvPr>
        </p:nvSpPr>
        <p:spPr>
          <a:xfrm>
            <a:off x="1728788" y="1412776"/>
            <a:ext cx="5541962" cy="2013212"/>
          </a:xfrm>
        </p:spPr>
        <p:txBody>
          <a:bodyPr/>
          <a:lstStyle/>
          <a:p>
            <a:pPr algn="l" eaLnBrk="1" hangingPunct="1">
              <a:defRPr/>
            </a:pPr>
            <a:r>
              <a:rPr lang="en-US" altLang="en-US" sz="3600" b="1" cap="small" dirty="0" smtClean="0">
                <a:solidFill>
                  <a:schemeClr val="bg1"/>
                </a:solidFill>
                <a:latin typeface="Arial Narrow" panose="020B0606020202030204" pitchFamily="34" charset="0"/>
              </a:rPr>
              <a:t>Northern Syria </a:t>
            </a:r>
            <a:br>
              <a:rPr lang="en-US" altLang="en-US" sz="3600" b="1" cap="small" dirty="0" smtClean="0">
                <a:solidFill>
                  <a:schemeClr val="bg1"/>
                </a:solidFill>
                <a:latin typeface="Arial Narrow" panose="020B0606020202030204" pitchFamily="34" charset="0"/>
              </a:rPr>
            </a:br>
            <a:r>
              <a:rPr lang="en-US" altLang="en-US" sz="3600" b="1" cap="small" dirty="0" smtClean="0">
                <a:solidFill>
                  <a:schemeClr val="bg1"/>
                </a:solidFill>
                <a:latin typeface="Arial Narrow" panose="020B0606020202030204" pitchFamily="34" charset="0"/>
              </a:rPr>
              <a:t>Market Monitoring Exercise: 2015 Year-End Report</a:t>
            </a:r>
            <a:endParaRPr lang="fr-FR" altLang="en-US" sz="3600" b="1" dirty="0" smtClean="0">
              <a:solidFill>
                <a:schemeClr val="bg1"/>
              </a:solidFill>
            </a:endParaRPr>
          </a:p>
        </p:txBody>
      </p:sp>
      <p:sp>
        <p:nvSpPr>
          <p:cNvPr id="3" name="Rectangle 2"/>
          <p:cNvSpPr/>
          <p:nvPr/>
        </p:nvSpPr>
        <p:spPr bwMode="auto">
          <a:xfrm>
            <a:off x="5826760" y="4114963"/>
            <a:ext cx="1443990" cy="274303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charset="-128"/>
            </a:endParaRPr>
          </a:p>
        </p:txBody>
      </p: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5899522" y="4191000"/>
            <a:ext cx="1298465" cy="1066637"/>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12800775"/>
              </p:ext>
            </p:extLst>
          </p:nvPr>
        </p:nvGraphicFramePr>
        <p:xfrm>
          <a:off x="5410200" y="2057400"/>
          <a:ext cx="3606800" cy="1676400"/>
        </p:xfrm>
        <a:graphic>
          <a:graphicData uri="http://schemas.openxmlformats.org/drawingml/2006/table">
            <a:tbl>
              <a:tblPr firstRow="1" firstCol="1" bandRow="1"/>
              <a:tblGrid>
                <a:gridCol w="1498600"/>
                <a:gridCol w="1054100"/>
                <a:gridCol w="1054100"/>
              </a:tblGrid>
              <a:tr h="419100">
                <a:tc>
                  <a:txBody>
                    <a:bodyPr/>
                    <a:lstStyle/>
                    <a:p>
                      <a:pPr algn="r" fontAlgn="ctr"/>
                      <a:r>
                        <a:rPr lang="en-US" sz="1200" b="1" i="0" u="none" strike="noStrike" dirty="0">
                          <a:solidFill>
                            <a:srgbClr val="000000"/>
                          </a:solidFill>
                          <a:effectLst/>
                          <a:latin typeface="Arial Narrow" panose="020B0606020202030204" pitchFamily="34" charset="0"/>
                        </a:rPr>
                        <a:t>Commodity</a:t>
                      </a:r>
                    </a:p>
                  </a:txBody>
                  <a:tcPr marL="9525" marR="9525" marT="9525" marB="0" anchor="ctr">
                    <a:lnL>
                      <a:noFill/>
                    </a:lnL>
                    <a:lnR>
                      <a:noFill/>
                    </a:lnR>
                    <a:lnT>
                      <a:noFill/>
                    </a:lnT>
                    <a:lnB>
                      <a:noFill/>
                    </a:lnB>
                    <a:solidFill>
                      <a:srgbClr val="FFFFFF"/>
                    </a:solidFill>
                  </a:tcPr>
                </a:tc>
                <a:tc>
                  <a:txBody>
                    <a:bodyPr/>
                    <a:lstStyle/>
                    <a:p>
                      <a:pPr algn="ctr" fontAlgn="ctr"/>
                      <a:r>
                        <a:rPr lang="en-US" sz="1200" b="1" i="0" u="none" strike="noStrike" dirty="0">
                          <a:solidFill>
                            <a:srgbClr val="000000"/>
                          </a:solidFill>
                          <a:effectLst/>
                          <a:latin typeface="Arial Narrow" panose="020B0606020202030204" pitchFamily="34" charset="0"/>
                        </a:rPr>
                        <a:t>Percentage of increase in SYP</a:t>
                      </a:r>
                    </a:p>
                  </a:txBody>
                  <a:tcPr marL="9525" marR="9525" marT="9525" marB="0" anchor="ctr">
                    <a:lnL>
                      <a:noFill/>
                    </a:lnL>
                    <a:lnR>
                      <a:noFill/>
                    </a:lnR>
                    <a:lnT>
                      <a:noFill/>
                    </a:lnT>
                    <a:lnB>
                      <a:noFill/>
                    </a:lnB>
                    <a:solidFill>
                      <a:srgbClr val="FFFFFF"/>
                    </a:solidFill>
                  </a:tcPr>
                </a:tc>
                <a:tc>
                  <a:txBody>
                    <a:bodyPr/>
                    <a:lstStyle/>
                    <a:p>
                      <a:pPr algn="ctr" fontAlgn="ctr"/>
                      <a:r>
                        <a:rPr lang="en-US" sz="1200" b="1" i="0" u="none" strike="noStrike" dirty="0">
                          <a:solidFill>
                            <a:srgbClr val="000000"/>
                          </a:solidFill>
                          <a:effectLst/>
                          <a:latin typeface="Arial Narrow" panose="020B0606020202030204" pitchFamily="34" charset="0"/>
                        </a:rPr>
                        <a:t>Percentage of increase in USD</a:t>
                      </a:r>
                    </a:p>
                  </a:txBody>
                  <a:tcPr marL="9525" marR="9525" marT="9525" marB="0" anchor="ctr">
                    <a:lnL>
                      <a:noFill/>
                    </a:lnL>
                    <a:lnR>
                      <a:noFill/>
                    </a:lnR>
                    <a:lnT>
                      <a:noFill/>
                    </a:lnT>
                    <a:lnB>
                      <a:noFill/>
                    </a:lnB>
                    <a:solidFill>
                      <a:srgbClr val="FFFFFF"/>
                    </a:solidFill>
                  </a:tcPr>
                </a:tc>
              </a:tr>
              <a:tr h="209550">
                <a:tc>
                  <a:txBody>
                    <a:bodyPr/>
                    <a:lstStyle/>
                    <a:p>
                      <a:pPr algn="r" fontAlgn="ctr"/>
                      <a:r>
                        <a:rPr lang="en-GB" sz="1200" b="1" i="0" u="none" strike="noStrike">
                          <a:solidFill>
                            <a:srgbClr val="000000"/>
                          </a:solidFill>
                          <a:effectLst/>
                          <a:latin typeface="Arial Narrow" panose="020B0606020202030204" pitchFamily="34" charset="0"/>
                        </a:rPr>
                        <a:t>Government Petrol</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0%</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a:solidFill>
                            <a:srgbClr val="000000"/>
                          </a:solidFill>
                          <a:effectLst/>
                          <a:latin typeface="Arial Narrow" panose="020B0606020202030204" pitchFamily="34" charset="0"/>
                        </a:rPr>
                        <a:t>-21%</a:t>
                      </a:r>
                    </a:p>
                  </a:txBody>
                  <a:tcPr marL="9525" marR="9525" marT="9525" marB="0" anchor="ctr">
                    <a:lnL>
                      <a:noFill/>
                    </a:lnL>
                    <a:lnR>
                      <a:noFill/>
                    </a:lnR>
                    <a:lnT>
                      <a:noFill/>
                    </a:lnT>
                    <a:lnB>
                      <a:noFill/>
                    </a:lnB>
                    <a:solidFill>
                      <a:srgbClr val="EEF5EE"/>
                    </a:solidFill>
                  </a:tcPr>
                </a:tc>
              </a:tr>
              <a:tr h="209550">
                <a:tc>
                  <a:txBody>
                    <a:bodyPr/>
                    <a:lstStyle/>
                    <a:p>
                      <a:pPr algn="r" fontAlgn="ctr"/>
                      <a:r>
                        <a:rPr lang="en-GB" sz="1200" b="1" i="0" u="none" strike="noStrike">
                          <a:solidFill>
                            <a:srgbClr val="000000"/>
                          </a:solidFill>
                          <a:effectLst/>
                          <a:latin typeface="Arial Narrow" panose="020B0606020202030204" pitchFamily="34" charset="0"/>
                        </a:rPr>
                        <a:t>Government Diesel</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-91%</a:t>
                      </a:r>
                    </a:p>
                  </a:txBody>
                  <a:tcPr marL="9525" marR="9525" marT="9525" marB="0" anchor="ctr">
                    <a:lnL>
                      <a:noFill/>
                    </a:lnL>
                    <a:lnR>
                      <a:noFill/>
                    </a:lnR>
                    <a:lnT>
                      <a:noFill/>
                    </a:lnT>
                    <a:lnB>
                      <a:noFill/>
                    </a:lnB>
                    <a:solidFill>
                      <a:srgbClr val="B9D5B6"/>
                    </a:solidFill>
                  </a:tcPr>
                </a:tc>
                <a:tc>
                  <a:txBody>
                    <a:bodyPr/>
                    <a:lstStyle/>
                    <a:p>
                      <a:pPr algn="ctr" fontAlgn="ctr"/>
                      <a:r>
                        <a:rPr lang="en-GB" sz="1200" b="0" i="0" u="none" strike="noStrike">
                          <a:solidFill>
                            <a:srgbClr val="000000"/>
                          </a:solidFill>
                          <a:effectLst/>
                          <a:latin typeface="Arial Narrow" panose="020B0606020202030204" pitchFamily="34" charset="0"/>
                        </a:rPr>
                        <a:t>-93%</a:t>
                      </a:r>
                    </a:p>
                  </a:txBody>
                  <a:tcPr marL="9525" marR="9525" marT="9525" marB="0" anchor="ctr">
                    <a:lnL>
                      <a:noFill/>
                    </a:lnL>
                    <a:lnR>
                      <a:noFill/>
                    </a:lnR>
                    <a:lnT>
                      <a:noFill/>
                    </a:lnT>
                    <a:lnB>
                      <a:noFill/>
                    </a:lnB>
                    <a:solidFill>
                      <a:srgbClr val="B8D5B5"/>
                    </a:solidFill>
                  </a:tcPr>
                </a:tc>
              </a:tr>
              <a:tr h="209550">
                <a:tc>
                  <a:txBody>
                    <a:bodyPr/>
                    <a:lstStyle/>
                    <a:p>
                      <a:pPr algn="r" fontAlgn="ctr"/>
                      <a:r>
                        <a:rPr lang="en-GB" sz="1200" b="1" i="0" u="none" strike="noStrike">
                          <a:solidFill>
                            <a:srgbClr val="000000"/>
                          </a:solidFill>
                          <a:effectLst/>
                          <a:latin typeface="Arial Narrow" panose="020B0606020202030204" pitchFamily="34" charset="0"/>
                        </a:rPr>
                        <a:t>Manually Refined Petrol</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dirty="0">
                          <a:solidFill>
                            <a:srgbClr val="000000"/>
                          </a:solidFill>
                          <a:effectLst/>
                          <a:latin typeface="Arial Narrow" panose="020B0606020202030204" pitchFamily="34" charset="0"/>
                        </a:rPr>
                        <a:t>-38%</a:t>
                      </a:r>
                    </a:p>
                  </a:txBody>
                  <a:tcPr marL="9525" marR="9525" marT="9525" marB="0" anchor="ctr">
                    <a:lnL>
                      <a:noFill/>
                    </a:lnL>
                    <a:lnR>
                      <a:noFill/>
                    </a:lnR>
                    <a:lnT>
                      <a:noFill/>
                    </a:lnT>
                    <a:lnB>
                      <a:noFill/>
                    </a:lnB>
                    <a:solidFill>
                      <a:srgbClr val="E1EDE0"/>
                    </a:solidFill>
                  </a:tcPr>
                </a:tc>
                <a:tc>
                  <a:txBody>
                    <a:bodyPr/>
                    <a:lstStyle/>
                    <a:p>
                      <a:pPr algn="ctr" fontAlgn="ctr"/>
                      <a:r>
                        <a:rPr lang="en-GB" sz="1200" b="0" i="0" u="none" strike="noStrike">
                          <a:solidFill>
                            <a:srgbClr val="000000"/>
                          </a:solidFill>
                          <a:effectLst/>
                          <a:latin typeface="Arial Narrow" panose="020B0606020202030204" pitchFamily="34" charset="0"/>
                        </a:rPr>
                        <a:t>-51%</a:t>
                      </a:r>
                    </a:p>
                  </a:txBody>
                  <a:tcPr marL="9525" marR="9525" marT="9525" marB="0" anchor="ctr">
                    <a:lnL>
                      <a:noFill/>
                    </a:lnL>
                    <a:lnR>
                      <a:noFill/>
                    </a:lnR>
                    <a:lnT>
                      <a:noFill/>
                    </a:lnT>
                    <a:lnB>
                      <a:noFill/>
                    </a:lnB>
                    <a:solidFill>
                      <a:srgbClr val="D8E7D6"/>
                    </a:solidFill>
                  </a:tcPr>
                </a:tc>
              </a:tr>
              <a:tr h="209550">
                <a:tc>
                  <a:txBody>
                    <a:bodyPr/>
                    <a:lstStyle/>
                    <a:p>
                      <a:pPr algn="r" fontAlgn="ctr"/>
                      <a:r>
                        <a:rPr lang="en-GB" sz="1200" b="1" i="0" u="none" strike="noStrike">
                          <a:solidFill>
                            <a:srgbClr val="000000"/>
                          </a:solidFill>
                          <a:effectLst/>
                          <a:latin typeface="Arial Narrow" panose="020B0606020202030204" pitchFamily="34" charset="0"/>
                        </a:rPr>
                        <a:t>Manually Refined Diesel</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-58%</a:t>
                      </a:r>
                    </a:p>
                  </a:txBody>
                  <a:tcPr marL="9525" marR="9525" marT="9525" marB="0" anchor="ctr">
                    <a:lnL>
                      <a:noFill/>
                    </a:lnL>
                    <a:lnR>
                      <a:noFill/>
                    </a:lnR>
                    <a:lnT>
                      <a:noFill/>
                    </a:lnT>
                    <a:lnB>
                      <a:noFill/>
                    </a:lnB>
                    <a:solidFill>
                      <a:srgbClr val="D2E4D0"/>
                    </a:solidFill>
                  </a:tcPr>
                </a:tc>
                <a:tc>
                  <a:txBody>
                    <a:bodyPr/>
                    <a:lstStyle/>
                    <a:p>
                      <a:pPr algn="ctr" fontAlgn="ctr"/>
                      <a:r>
                        <a:rPr lang="en-GB" sz="1200" b="0" i="0" u="none" strike="noStrike">
                          <a:solidFill>
                            <a:srgbClr val="000000"/>
                          </a:solidFill>
                          <a:effectLst/>
                          <a:latin typeface="Arial Narrow" panose="020B0606020202030204" pitchFamily="34" charset="0"/>
                        </a:rPr>
                        <a:t>-67%</a:t>
                      </a:r>
                    </a:p>
                  </a:txBody>
                  <a:tcPr marL="9525" marR="9525" marT="9525" marB="0" anchor="ctr">
                    <a:lnL>
                      <a:noFill/>
                    </a:lnL>
                    <a:lnR>
                      <a:noFill/>
                    </a:lnR>
                    <a:lnT>
                      <a:noFill/>
                    </a:lnT>
                    <a:lnB>
                      <a:noFill/>
                    </a:lnB>
                    <a:solidFill>
                      <a:srgbClr val="CBE0C9"/>
                    </a:solidFill>
                  </a:tcPr>
                </a:tc>
              </a:tr>
              <a:tr h="209550">
                <a:tc>
                  <a:txBody>
                    <a:bodyPr/>
                    <a:lstStyle/>
                    <a:p>
                      <a:pPr algn="r" fontAlgn="ctr"/>
                      <a:r>
                        <a:rPr lang="en-GB" sz="1200" b="1" i="0" u="none" strike="noStrike">
                          <a:solidFill>
                            <a:srgbClr val="000000"/>
                          </a:solidFill>
                          <a:effectLst/>
                          <a:latin typeface="Arial Narrow" panose="020B0606020202030204" pitchFamily="34" charset="0"/>
                        </a:rPr>
                        <a:t>Kerosene</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-54%</a:t>
                      </a:r>
                    </a:p>
                  </a:txBody>
                  <a:tcPr marL="9525" marR="9525" marT="9525" marB="0" anchor="ctr">
                    <a:lnL>
                      <a:noFill/>
                    </a:lnL>
                    <a:lnR>
                      <a:noFill/>
                    </a:lnR>
                    <a:lnT>
                      <a:noFill/>
                    </a:lnT>
                    <a:lnB>
                      <a:noFill/>
                    </a:lnB>
                    <a:solidFill>
                      <a:srgbClr val="D5E6D4"/>
                    </a:solidFill>
                  </a:tcPr>
                </a:tc>
                <a:tc>
                  <a:txBody>
                    <a:bodyPr/>
                    <a:lstStyle/>
                    <a:p>
                      <a:pPr algn="ctr" fontAlgn="ctr"/>
                      <a:r>
                        <a:rPr lang="en-GB" sz="1200" b="0" i="0" u="none" strike="noStrike" dirty="0">
                          <a:solidFill>
                            <a:srgbClr val="000000"/>
                          </a:solidFill>
                          <a:effectLst/>
                          <a:latin typeface="Arial Narrow" panose="020B0606020202030204" pitchFamily="34" charset="0"/>
                        </a:rPr>
                        <a:t>-52%</a:t>
                      </a:r>
                    </a:p>
                  </a:txBody>
                  <a:tcPr marL="9525" marR="9525" marT="9525" marB="0" anchor="ctr">
                    <a:lnL>
                      <a:noFill/>
                    </a:lnL>
                    <a:lnR>
                      <a:noFill/>
                    </a:lnR>
                    <a:lnT>
                      <a:noFill/>
                    </a:lnT>
                    <a:lnB>
                      <a:noFill/>
                    </a:lnB>
                    <a:solidFill>
                      <a:srgbClr val="D7E7D5"/>
                    </a:solidFill>
                  </a:tcPr>
                </a:tc>
              </a:tr>
              <a:tr h="209550">
                <a:tc>
                  <a:txBody>
                    <a:bodyPr/>
                    <a:lstStyle/>
                    <a:p>
                      <a:pPr algn="r" fontAlgn="ctr"/>
                      <a:r>
                        <a:rPr lang="en-US" sz="1200" b="1" i="0" u="none" strike="noStrike">
                          <a:solidFill>
                            <a:srgbClr val="000000"/>
                          </a:solidFill>
                          <a:effectLst/>
                          <a:latin typeface="Arial Narrow" panose="020B0606020202030204" pitchFamily="34" charset="0"/>
                        </a:rPr>
                        <a:t>Gasoline</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dirty="0">
                          <a:solidFill>
                            <a:srgbClr val="000000"/>
                          </a:solidFill>
                          <a:effectLst/>
                          <a:latin typeface="Arial Narrow" panose="020B0606020202030204" pitchFamily="34" charset="0"/>
                        </a:rPr>
                        <a:t>42%</a:t>
                      </a:r>
                    </a:p>
                  </a:txBody>
                  <a:tcPr marL="9525" marR="9525" marT="9525" marB="0" anchor="ctr">
                    <a:lnL>
                      <a:noFill/>
                    </a:lnL>
                    <a:lnR>
                      <a:noFill/>
                    </a:lnR>
                    <a:lnT>
                      <a:noFill/>
                    </a:lnT>
                    <a:lnB>
                      <a:noFill/>
                    </a:lnB>
                    <a:solidFill>
                      <a:srgbClr val="F59999"/>
                    </a:solidFill>
                  </a:tcPr>
                </a:tc>
                <a:tc>
                  <a:txBody>
                    <a:bodyPr/>
                    <a:lstStyle/>
                    <a:p>
                      <a:pPr algn="ctr" fontAlgn="ctr"/>
                      <a:r>
                        <a:rPr lang="en-US" sz="1200" b="0" i="0" u="none" strike="noStrike" dirty="0">
                          <a:solidFill>
                            <a:srgbClr val="000000"/>
                          </a:solidFill>
                          <a:effectLst/>
                          <a:latin typeface="Arial Narrow" panose="020B0606020202030204" pitchFamily="34" charset="0"/>
                        </a:rPr>
                        <a:t>13%</a:t>
                      </a:r>
                    </a:p>
                  </a:txBody>
                  <a:tcPr marL="9525" marR="9525" marT="9525" marB="0" anchor="ctr">
                    <a:lnL>
                      <a:noFill/>
                    </a:lnL>
                    <a:lnR>
                      <a:noFill/>
                    </a:lnR>
                    <a:lnT>
                      <a:noFill/>
                    </a:lnT>
                    <a:lnB>
                      <a:noFill/>
                    </a:lnB>
                    <a:solidFill>
                      <a:srgbClr val="FCE0E0"/>
                    </a:solidFill>
                  </a:tcPr>
                </a:tc>
              </a:tr>
            </a:tbl>
          </a:graphicData>
        </a:graphic>
      </p:graphicFrame>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888556"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Fuel </a:t>
            </a:r>
            <a:r>
              <a:rPr lang="fr-FR" sz="2800" b="1" cap="small" dirty="0" err="1" smtClean="0">
                <a:solidFill>
                  <a:schemeClr val="bg1"/>
                </a:solidFill>
                <a:latin typeface="Arial Narrow" panose="020B0606020202030204" pitchFamily="34" charset="0"/>
              </a:rPr>
              <a:t>Prices</a:t>
            </a:r>
            <a:endParaRPr lang="fr-FR" sz="2800" b="1" cap="small" dirty="0">
              <a:solidFill>
                <a:schemeClr val="bg1"/>
              </a:solidFill>
              <a:latin typeface="Arial Narrow" panose="020B0606020202030204" pitchFamily="34" charset="0"/>
            </a:endParaRPr>
          </a:p>
        </p:txBody>
      </p:sp>
      <p:sp>
        <p:nvSpPr>
          <p:cNvPr id="9" name="ZoneTexte 5"/>
          <p:cNvSpPr txBox="1">
            <a:spLocks noChangeArrowheads="1"/>
          </p:cNvSpPr>
          <p:nvPr/>
        </p:nvSpPr>
        <p:spPr bwMode="auto">
          <a:xfrm>
            <a:off x="467544" y="4800600"/>
            <a:ext cx="8208714"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Fuel prices fell sharply from June to July, then continued to fall notably in most months (exceptions: gasoline, </a:t>
            </a:r>
            <a:r>
              <a:rPr lang="en-US" sz="2400" dirty="0" err="1" smtClean="0">
                <a:latin typeface="Arial Narrow" panose="020B0606020202030204" pitchFamily="34" charset="0"/>
              </a:rPr>
              <a:t>GoS</a:t>
            </a:r>
            <a:r>
              <a:rPr lang="en-US" sz="2400" dirty="0" smtClean="0">
                <a:latin typeface="Arial Narrow" panose="020B0606020202030204" pitchFamily="34" charset="0"/>
              </a:rPr>
              <a:t> petrol)</a:t>
            </a:r>
          </a:p>
          <a:p>
            <a:pPr algn="just">
              <a:spcBef>
                <a:spcPct val="0"/>
              </a:spcBef>
              <a:spcAft>
                <a:spcPts val="1200"/>
              </a:spcAft>
              <a:defRPr/>
            </a:pPr>
            <a:r>
              <a:rPr lang="en-US" sz="2400" dirty="0" smtClean="0">
                <a:latin typeface="Arial Narrow" panose="020B0606020202030204" pitchFamily="34" charset="0"/>
              </a:rPr>
              <a:t>Caveat: Strongly affected by changes in coverage</a:t>
            </a:r>
          </a:p>
        </p:txBody>
      </p:sp>
      <p:graphicFrame>
        <p:nvGraphicFramePr>
          <p:cNvPr id="8" name="Chart 7"/>
          <p:cNvGraphicFramePr>
            <a:graphicFrameLocks/>
          </p:cNvGraphicFramePr>
          <p:nvPr>
            <p:extLst>
              <p:ext uri="{D42A27DB-BD31-4B8C-83A1-F6EECF244321}">
                <p14:modId xmlns:p14="http://schemas.microsoft.com/office/powerpoint/2010/main" val="2680004640"/>
              </p:ext>
            </p:extLst>
          </p:nvPr>
        </p:nvGraphicFramePr>
        <p:xfrm>
          <a:off x="304800" y="1295399"/>
          <a:ext cx="5114925" cy="337564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004285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381000" y="381000"/>
            <a:ext cx="8305800" cy="6143625"/>
          </a:xfrm>
          <a:prstGeom prst="rect">
            <a:avLst/>
          </a:prstGeom>
          <a:solidFill>
            <a:srgbClr val="D2CBB8"/>
          </a:solidFill>
          <a:ln>
            <a:noFill/>
          </a:ln>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fr-CH" altLang="en-US" sz="2400"/>
          </a:p>
        </p:txBody>
      </p:sp>
      <p:pic>
        <p:nvPicPr>
          <p:cNvPr id="21507" name="Picture 9" descr="REACH-PowerpointTitle"/>
          <p:cNvPicPr>
            <a:picLocks noChangeAspect="1" noChangeArrowheads="1"/>
          </p:cNvPicPr>
          <p:nvPr/>
        </p:nvPicPr>
        <p:blipFill rotWithShape="1">
          <a:blip r:embed="rId2">
            <a:extLst>
              <a:ext uri="{28A0092B-C50C-407E-A947-70E740481C1C}">
                <a14:useLocalDpi xmlns:a14="http://schemas.microsoft.com/office/drawing/2010/main" val="0"/>
              </a:ext>
            </a:extLst>
          </a:blip>
          <a:srcRect r="3747"/>
          <a:stretch/>
        </p:blipFill>
        <p:spPr bwMode="auto">
          <a:xfrm>
            <a:off x="4572000" y="3418981"/>
            <a:ext cx="4608512" cy="68897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21508" name="Rectangle 10"/>
          <p:cNvSpPr>
            <a:spLocks noChangeArrowheads="1"/>
          </p:cNvSpPr>
          <p:nvPr/>
        </p:nvSpPr>
        <p:spPr bwMode="auto">
          <a:xfrm>
            <a:off x="1476375" y="1412875"/>
            <a:ext cx="5759450" cy="2016125"/>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fr-CH" altLang="en-US" sz="2400"/>
          </a:p>
        </p:txBody>
      </p:sp>
      <p:sp>
        <p:nvSpPr>
          <p:cNvPr id="13317" name="Rectangle 11"/>
          <p:cNvSpPr>
            <a:spLocks noGrp="1" noChangeArrowheads="1"/>
          </p:cNvSpPr>
          <p:nvPr>
            <p:ph type="ctrTitle" idx="4294967295"/>
          </p:nvPr>
        </p:nvSpPr>
        <p:spPr>
          <a:xfrm>
            <a:off x="1584325" y="1720850"/>
            <a:ext cx="5543550" cy="1816100"/>
          </a:xfrm>
        </p:spPr>
        <p:txBody>
          <a:bodyPr/>
          <a:lstStyle/>
          <a:p>
            <a:pPr algn="l" eaLnBrk="1" hangingPunct="1">
              <a:defRPr/>
            </a:pPr>
            <a:r>
              <a:rPr lang="en-US" altLang="en-US" b="1" dirty="0" smtClean="0">
                <a:solidFill>
                  <a:schemeClr val="bg1"/>
                </a:solidFill>
                <a:latin typeface="Arial Narrow" panose="020B0606020202030204" pitchFamily="34" charset="0"/>
              </a:rPr>
              <a:t>Thank you!</a:t>
            </a:r>
            <a:r>
              <a:rPr lang="en-US" altLang="en-US" sz="1800" b="1" dirty="0" smtClean="0">
                <a:solidFill>
                  <a:schemeClr val="bg1"/>
                </a:solidFill>
                <a:latin typeface="Arial Narrow" panose="020B0606020202030204" pitchFamily="34" charset="0"/>
              </a:rPr>
              <a:t/>
            </a:r>
            <a:br>
              <a:rPr lang="en-US" altLang="en-US" sz="1800" b="1" dirty="0" smtClean="0">
                <a:solidFill>
                  <a:schemeClr val="bg1"/>
                </a:solidFill>
                <a:latin typeface="Arial Narrow" panose="020B0606020202030204" pitchFamily="34" charset="0"/>
              </a:rPr>
            </a:br>
            <a:r>
              <a:rPr lang="en-US" altLang="en-US" sz="1800" b="1" dirty="0" smtClean="0">
                <a:solidFill>
                  <a:schemeClr val="bg1"/>
                </a:solidFill>
                <a:latin typeface="Arial Narrow" panose="020B0606020202030204" pitchFamily="34" charset="0"/>
              </a:rPr>
              <a:t>For more information:</a:t>
            </a:r>
            <a:br>
              <a:rPr lang="en-US" altLang="en-US" sz="1800" b="1" dirty="0" smtClean="0">
                <a:solidFill>
                  <a:schemeClr val="bg1"/>
                </a:solidFill>
                <a:latin typeface="Arial Narrow" panose="020B0606020202030204" pitchFamily="34" charset="0"/>
              </a:rPr>
            </a:br>
            <a:r>
              <a:rPr lang="en-US" altLang="en-US" sz="1800" b="1" dirty="0" smtClean="0">
                <a:solidFill>
                  <a:schemeClr val="bg1"/>
                </a:solidFill>
                <a:latin typeface="Arial Narrow" panose="020B0606020202030204" pitchFamily="34" charset="0"/>
              </a:rPr>
              <a:t/>
            </a:r>
            <a:br>
              <a:rPr lang="en-US" altLang="en-US" sz="1800" b="1" dirty="0" smtClean="0">
                <a:solidFill>
                  <a:schemeClr val="bg1"/>
                </a:solidFill>
                <a:latin typeface="Arial Narrow" panose="020B0606020202030204" pitchFamily="34" charset="0"/>
              </a:rPr>
            </a:br>
            <a:r>
              <a:rPr lang="en-US" altLang="en-US" sz="1800" b="1" dirty="0" smtClean="0">
                <a:solidFill>
                  <a:schemeClr val="bg1"/>
                </a:solidFill>
                <a:latin typeface="Arial Narrow" panose="020B0606020202030204" pitchFamily="34" charset="0"/>
              </a:rPr>
              <a:t>Visit our website: www.reach-initiative.org</a:t>
            </a:r>
            <a:br>
              <a:rPr lang="en-US" altLang="en-US" sz="1800" b="1" dirty="0" smtClean="0">
                <a:solidFill>
                  <a:schemeClr val="bg1"/>
                </a:solidFill>
                <a:latin typeface="Arial Narrow" panose="020B0606020202030204" pitchFamily="34" charset="0"/>
              </a:rPr>
            </a:br>
            <a:r>
              <a:rPr lang="en-US" altLang="en-US" sz="1800" b="1" dirty="0" smtClean="0">
                <a:solidFill>
                  <a:schemeClr val="bg1"/>
                </a:solidFill>
                <a:latin typeface="Arial Narrow" panose="020B0606020202030204" pitchFamily="34" charset="0"/>
              </a:rPr>
              <a:t>Follow us on Twitter: @</a:t>
            </a:r>
            <a:r>
              <a:rPr lang="en-US" altLang="en-US" sz="1800" b="1" dirty="0" err="1" smtClean="0">
                <a:solidFill>
                  <a:schemeClr val="bg1"/>
                </a:solidFill>
                <a:latin typeface="Arial Narrow" panose="020B0606020202030204" pitchFamily="34" charset="0"/>
              </a:rPr>
              <a:t>REACH_info</a:t>
            </a:r>
            <a:r>
              <a:rPr lang="en-US" altLang="en-US" sz="1800" b="1" dirty="0" smtClean="0">
                <a:solidFill>
                  <a:schemeClr val="bg1"/>
                </a:solidFill>
                <a:latin typeface="Arial Narrow" panose="020B0606020202030204" pitchFamily="34" charset="0"/>
              </a:rPr>
              <a:t> </a:t>
            </a:r>
            <a:r>
              <a:rPr lang="en-US" altLang="en-US" sz="3600" cap="small" dirty="0">
                <a:solidFill>
                  <a:schemeClr val="bg1"/>
                </a:solidFill>
                <a:latin typeface="Arial Narrow" panose="020B0606020202030204" pitchFamily="34" charset="0"/>
              </a:rPr>
              <a:t/>
            </a:r>
            <a:br>
              <a:rPr lang="en-US" altLang="en-US" sz="3600" cap="small" dirty="0">
                <a:solidFill>
                  <a:schemeClr val="bg1"/>
                </a:solidFill>
                <a:latin typeface="Arial Narrow" panose="020B0606020202030204" pitchFamily="34" charset="0"/>
              </a:rPr>
            </a:br>
            <a:endParaRPr lang="fr-FR" altLang="en-US" sz="3600" b="1" dirty="0" smtClean="0">
              <a:solidFill>
                <a:schemeClr val="bg1"/>
              </a:solidFill>
            </a:endParaRPr>
          </a:p>
        </p:txBody>
      </p:sp>
      <p:sp>
        <p:nvSpPr>
          <p:cNvPr id="8" name="Rectangle 7"/>
          <p:cNvSpPr/>
          <p:nvPr/>
        </p:nvSpPr>
        <p:spPr bwMode="auto">
          <a:xfrm>
            <a:off x="5791835" y="4107956"/>
            <a:ext cx="1443990" cy="275004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charset="-128"/>
            </a:endParaRPr>
          </a:p>
        </p:txBody>
      </p:sp>
      <p:pic>
        <p:nvPicPr>
          <p:cNvPr id="9" name="Picture 8"/>
          <p:cNvPicPr/>
          <p:nvPr/>
        </p:nvPicPr>
        <p:blipFill>
          <a:blip r:embed="rId3">
            <a:extLst>
              <a:ext uri="{28A0092B-C50C-407E-A947-70E740481C1C}">
                <a14:useLocalDpi xmlns:a14="http://schemas.microsoft.com/office/drawing/2010/main" val="0"/>
              </a:ext>
            </a:extLst>
          </a:blip>
          <a:srcRect/>
          <a:stretch>
            <a:fillRect/>
          </a:stretch>
        </p:blipFill>
        <p:spPr bwMode="auto">
          <a:xfrm>
            <a:off x="5866872" y="4171375"/>
            <a:ext cx="1298465" cy="1066637"/>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52901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err="1" smtClean="0">
                <a:solidFill>
                  <a:schemeClr val="bg1"/>
                </a:solidFill>
                <a:latin typeface="Arial Narrow" panose="020B0606020202030204" pitchFamily="34" charset="0"/>
              </a:rPr>
              <a:t>Outline</a:t>
            </a:r>
            <a:endParaRPr lang="fr-FR" sz="2800" b="1" cap="small" dirty="0">
              <a:solidFill>
                <a:schemeClr val="bg1"/>
              </a:solidFill>
              <a:latin typeface="Arial Narrow" panose="020B0606020202030204" pitchFamily="34" charset="0"/>
            </a:endParaRPr>
          </a:p>
        </p:txBody>
      </p:sp>
      <p:sp>
        <p:nvSpPr>
          <p:cNvPr id="6" name="ZoneTexte 5"/>
          <p:cNvSpPr txBox="1">
            <a:spLocks noChangeArrowheads="1"/>
          </p:cNvSpPr>
          <p:nvPr/>
        </p:nvSpPr>
        <p:spPr bwMode="auto">
          <a:xfrm>
            <a:off x="494375" y="1676400"/>
            <a:ext cx="8208714"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Background and aims of the 2015 Year-End Report</a:t>
            </a:r>
          </a:p>
          <a:p>
            <a:pPr algn="just">
              <a:spcBef>
                <a:spcPct val="0"/>
              </a:spcBef>
              <a:spcAft>
                <a:spcPts val="1200"/>
              </a:spcAft>
              <a:defRPr/>
            </a:pPr>
            <a:r>
              <a:rPr lang="en-US" sz="2400" dirty="0" smtClean="0">
                <a:latin typeface="Arial Narrow" panose="020B0606020202030204" pitchFamily="34" charset="0"/>
              </a:rPr>
              <a:t>Challenges and limitations of the data set</a:t>
            </a:r>
          </a:p>
          <a:p>
            <a:pPr algn="just">
              <a:spcBef>
                <a:spcPct val="0"/>
              </a:spcBef>
              <a:spcAft>
                <a:spcPts val="1200"/>
              </a:spcAft>
              <a:defRPr/>
            </a:pPr>
            <a:r>
              <a:rPr lang="en-US" sz="2400" dirty="0" smtClean="0">
                <a:latin typeface="Arial Narrow" panose="020B0606020202030204" pitchFamily="34" charset="0"/>
              </a:rPr>
              <a:t>Trends in SMEB values</a:t>
            </a:r>
          </a:p>
          <a:p>
            <a:pPr algn="just">
              <a:spcBef>
                <a:spcPct val="0"/>
              </a:spcBef>
              <a:spcAft>
                <a:spcPts val="1200"/>
              </a:spcAft>
              <a:defRPr/>
            </a:pPr>
            <a:r>
              <a:rPr lang="en-US" sz="2400" dirty="0" smtClean="0">
                <a:latin typeface="Arial Narrow" panose="020B0606020202030204" pitchFamily="34" charset="0"/>
              </a:rPr>
              <a:t>Exchange rate trends</a:t>
            </a:r>
          </a:p>
          <a:p>
            <a:pPr algn="just">
              <a:spcBef>
                <a:spcPct val="0"/>
              </a:spcBef>
              <a:spcAft>
                <a:spcPts val="1200"/>
              </a:spcAft>
              <a:defRPr/>
            </a:pPr>
            <a:r>
              <a:rPr lang="en-US" sz="2400" dirty="0" smtClean="0">
                <a:latin typeface="Arial Narrow" panose="020B0606020202030204" pitchFamily="34" charset="0"/>
              </a:rPr>
              <a:t>Trends in food prices, NFI prices, fuel prices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52901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Background and </a:t>
            </a:r>
            <a:r>
              <a:rPr lang="fr-FR" sz="2800" b="1" cap="small" dirty="0" err="1" smtClean="0">
                <a:solidFill>
                  <a:schemeClr val="bg1"/>
                </a:solidFill>
                <a:latin typeface="Arial Narrow" panose="020B0606020202030204" pitchFamily="34" charset="0"/>
              </a:rPr>
              <a:t>Aims</a:t>
            </a:r>
            <a:endParaRPr lang="fr-FR" sz="2800" b="1" cap="small" dirty="0">
              <a:solidFill>
                <a:schemeClr val="bg1"/>
              </a:solidFill>
              <a:latin typeface="Arial Narrow" panose="020B0606020202030204" pitchFamily="34" charset="0"/>
            </a:endParaRPr>
          </a:p>
        </p:txBody>
      </p:sp>
      <p:sp>
        <p:nvSpPr>
          <p:cNvPr id="6" name="ZoneTexte 5"/>
          <p:cNvSpPr txBox="1">
            <a:spLocks noChangeArrowheads="1"/>
          </p:cNvSpPr>
          <p:nvPr/>
        </p:nvSpPr>
        <p:spPr bwMode="auto">
          <a:xfrm>
            <a:off x="494375" y="1676400"/>
            <a:ext cx="8208714"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CBR–TWG members have collected price monitoring data on food, fuel and NFIs for six months of 2015 (June to November)</a:t>
            </a:r>
          </a:p>
          <a:p>
            <a:pPr lvl="1" algn="just">
              <a:spcBef>
                <a:spcPct val="0"/>
              </a:spcBef>
              <a:spcAft>
                <a:spcPts val="1200"/>
              </a:spcAft>
              <a:defRPr/>
            </a:pPr>
            <a:r>
              <a:rPr lang="en-US" sz="2000" dirty="0" smtClean="0">
                <a:latin typeface="Arial Narrow" panose="020B0606020202030204" pitchFamily="34" charset="0"/>
              </a:rPr>
              <a:t>Water trucking and currency exchange rates added in September; winter clothing and NFIs added in November</a:t>
            </a:r>
          </a:p>
          <a:p>
            <a:pPr lvl="1" algn="just">
              <a:spcBef>
                <a:spcPct val="0"/>
              </a:spcBef>
              <a:spcAft>
                <a:spcPts val="1200"/>
              </a:spcAft>
              <a:defRPr/>
            </a:pPr>
            <a:r>
              <a:rPr lang="en-US" sz="2000" dirty="0" smtClean="0">
                <a:latin typeface="Arial Narrow" panose="020B0606020202030204" pitchFamily="34" charset="0"/>
              </a:rPr>
              <a:t>11 partners, 7 governorates, 44 </a:t>
            </a:r>
            <a:r>
              <a:rPr lang="en-US" sz="2000" dirty="0" err="1" smtClean="0">
                <a:latin typeface="Arial Narrow" panose="020B0606020202030204" pitchFamily="34" charset="0"/>
              </a:rPr>
              <a:t>subdistricts</a:t>
            </a:r>
            <a:r>
              <a:rPr lang="en-US" sz="2000" dirty="0" smtClean="0">
                <a:latin typeface="Arial Narrow" panose="020B0606020202030204" pitchFamily="34" charset="0"/>
              </a:rPr>
              <a:t> covered</a:t>
            </a:r>
            <a:endParaRPr lang="tr-TR" sz="2000" dirty="0" smtClean="0">
              <a:latin typeface="Arial Narrow" panose="020B0606020202030204" pitchFamily="34" charset="0"/>
            </a:endParaRPr>
          </a:p>
          <a:p>
            <a:pPr marL="457200" lvl="1" indent="0" algn="just">
              <a:spcBef>
                <a:spcPct val="0"/>
              </a:spcBef>
              <a:spcAft>
                <a:spcPts val="1200"/>
              </a:spcAft>
              <a:buNone/>
              <a:defRPr/>
            </a:pPr>
            <a:endParaRPr lang="en-US" sz="2000" dirty="0" smtClean="0">
              <a:latin typeface="Arial Narrow" panose="020B0606020202030204" pitchFamily="34" charset="0"/>
            </a:endParaRPr>
          </a:p>
          <a:p>
            <a:pPr algn="just">
              <a:spcBef>
                <a:spcPct val="0"/>
              </a:spcBef>
              <a:spcAft>
                <a:spcPts val="1200"/>
              </a:spcAft>
              <a:defRPr/>
            </a:pPr>
            <a:r>
              <a:rPr lang="en-US" sz="2400" dirty="0" smtClean="0">
                <a:latin typeface="Arial Narrow" panose="020B0606020202030204" pitchFamily="34" charset="0"/>
              </a:rPr>
              <a:t>Pause in data collection during December to give REACH and the CBR–TWG a chance to </a:t>
            </a:r>
            <a:r>
              <a:rPr lang="en-US" sz="2400" dirty="0" err="1" smtClean="0">
                <a:latin typeface="Arial Narrow" panose="020B0606020202030204" pitchFamily="34" charset="0"/>
              </a:rPr>
              <a:t>analyse</a:t>
            </a:r>
            <a:r>
              <a:rPr lang="en-US" sz="2400" dirty="0" smtClean="0">
                <a:latin typeface="Arial Narrow" panose="020B0606020202030204" pitchFamily="34" charset="0"/>
              </a:rPr>
              <a:t> 2015 data as a whole</a:t>
            </a:r>
            <a:endParaRPr lang="en-US" sz="2000" dirty="0" smtClean="0">
              <a:latin typeface="Arial Narrow" panose="020B0606020202030204" pitchFamily="34" charset="0"/>
            </a:endParaRPr>
          </a:p>
        </p:txBody>
      </p:sp>
    </p:spTree>
    <p:extLst>
      <p:ext uri="{BB962C8B-B14F-4D97-AF65-F5344CB8AC3E}">
        <p14:creationId xmlns:p14="http://schemas.microsoft.com/office/powerpoint/2010/main" val="12816740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52901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Background and </a:t>
            </a:r>
            <a:r>
              <a:rPr lang="fr-FR" sz="2800" b="1" cap="small" dirty="0" err="1" smtClean="0">
                <a:solidFill>
                  <a:schemeClr val="bg1"/>
                </a:solidFill>
                <a:latin typeface="Arial Narrow" panose="020B0606020202030204" pitchFamily="34" charset="0"/>
              </a:rPr>
              <a:t>Aims</a:t>
            </a:r>
            <a:endParaRPr lang="fr-FR" sz="2800" b="1" cap="small" dirty="0">
              <a:solidFill>
                <a:schemeClr val="bg1"/>
              </a:solidFill>
              <a:latin typeface="Arial Narrow" panose="020B0606020202030204" pitchFamily="34" charset="0"/>
            </a:endParaRPr>
          </a:p>
        </p:txBody>
      </p:sp>
      <p:sp>
        <p:nvSpPr>
          <p:cNvPr id="6" name="ZoneTexte 5"/>
          <p:cNvSpPr txBox="1">
            <a:spLocks noChangeArrowheads="1"/>
          </p:cNvSpPr>
          <p:nvPr/>
        </p:nvSpPr>
        <p:spPr bwMode="auto">
          <a:xfrm>
            <a:off x="609600" y="1828800"/>
            <a:ext cx="8208714"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Aims of the 2015 Year-End Report:</a:t>
            </a:r>
          </a:p>
          <a:p>
            <a:pPr lvl="1" algn="just">
              <a:spcBef>
                <a:spcPct val="0"/>
              </a:spcBef>
              <a:spcAft>
                <a:spcPts val="1200"/>
              </a:spcAft>
              <a:defRPr/>
            </a:pPr>
            <a:r>
              <a:rPr lang="en-US" sz="2000" dirty="0" err="1" smtClean="0">
                <a:latin typeface="Arial Narrow" panose="020B0606020202030204" pitchFamily="34" charset="0"/>
              </a:rPr>
              <a:t>Summarise</a:t>
            </a:r>
            <a:r>
              <a:rPr lang="en-US" sz="2000" dirty="0" smtClean="0">
                <a:latin typeface="Arial Narrow" panose="020B0606020202030204" pitchFamily="34" charset="0"/>
              </a:rPr>
              <a:t> key findings</a:t>
            </a:r>
            <a:r>
              <a:rPr lang="tr-TR" sz="2000" dirty="0" smtClean="0">
                <a:latin typeface="Arial Narrow" panose="020B0606020202030204" pitchFamily="34" charset="0"/>
              </a:rPr>
              <a:t> of data collection</a:t>
            </a:r>
            <a:r>
              <a:rPr lang="en-US" sz="2000" dirty="0" smtClean="0">
                <a:latin typeface="Arial Narrow" panose="020B0606020202030204" pitchFamily="34" charset="0"/>
              </a:rPr>
              <a:t> from six months of CBR–TWG participation in the Northern Syria Market Monitoring Initiative</a:t>
            </a:r>
          </a:p>
          <a:p>
            <a:pPr lvl="1" algn="just">
              <a:spcBef>
                <a:spcPct val="0"/>
              </a:spcBef>
              <a:spcAft>
                <a:spcPts val="1200"/>
              </a:spcAft>
              <a:defRPr/>
            </a:pPr>
            <a:r>
              <a:rPr lang="en-US" sz="2000" dirty="0" smtClean="0">
                <a:latin typeface="Arial Narrow" panose="020B0606020202030204" pitchFamily="34" charset="0"/>
              </a:rPr>
              <a:t>Highlight trends related to price, availability, supply chains and market access over time and across locations</a:t>
            </a:r>
          </a:p>
          <a:p>
            <a:pPr lvl="1" algn="just">
              <a:spcBef>
                <a:spcPct val="0"/>
              </a:spcBef>
              <a:spcAft>
                <a:spcPts val="1200"/>
              </a:spcAft>
              <a:defRPr/>
            </a:pPr>
            <a:r>
              <a:rPr lang="en-US" sz="2000" dirty="0" smtClean="0">
                <a:latin typeface="Arial Narrow" panose="020B0606020202030204" pitchFamily="34" charset="0"/>
              </a:rPr>
              <a:t>Outline information gaps that may be addressed in future assessments or through future rounds of Market Monitoring</a:t>
            </a:r>
            <a:endParaRPr lang="en-US" sz="1600" dirty="0" smtClean="0">
              <a:latin typeface="Arial Narrow" panose="020B0606020202030204" pitchFamily="34" charset="0"/>
            </a:endParaRPr>
          </a:p>
        </p:txBody>
      </p:sp>
    </p:spTree>
    <p:extLst>
      <p:ext uri="{BB962C8B-B14F-4D97-AF65-F5344CB8AC3E}">
        <p14:creationId xmlns:p14="http://schemas.microsoft.com/office/powerpoint/2010/main" val="254093547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888556"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Challenges &amp; Limitations</a:t>
            </a:r>
            <a:endParaRPr lang="fr-FR" sz="2800" b="1" cap="small" dirty="0">
              <a:solidFill>
                <a:schemeClr val="bg1"/>
              </a:solidFill>
              <a:latin typeface="Arial Narrow" panose="020B0606020202030204" pitchFamily="34" charset="0"/>
            </a:endParaRPr>
          </a:p>
        </p:txBody>
      </p:sp>
      <p:sp>
        <p:nvSpPr>
          <p:cNvPr id="6" name="ZoneTexte 5"/>
          <p:cNvSpPr txBox="1">
            <a:spLocks noChangeArrowheads="1"/>
          </p:cNvSpPr>
          <p:nvPr/>
        </p:nvSpPr>
        <p:spPr bwMode="auto">
          <a:xfrm>
            <a:off x="539750" y="1484313"/>
            <a:ext cx="8208714" cy="3662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Varying coverage and access means it is difficult to make fully consistent comparisons from month to month</a:t>
            </a:r>
          </a:p>
          <a:p>
            <a:pPr lvl="1" algn="just">
              <a:spcBef>
                <a:spcPct val="0"/>
              </a:spcBef>
              <a:spcAft>
                <a:spcPts val="1200"/>
              </a:spcAft>
              <a:defRPr/>
            </a:pPr>
            <a:r>
              <a:rPr lang="en-US" sz="2000" dirty="0" smtClean="0">
                <a:latin typeface="Arial Narrow" panose="020B0606020202030204" pitchFamily="34" charset="0"/>
              </a:rPr>
              <a:t>Shortages and missing commodity data </a:t>
            </a:r>
            <a:r>
              <a:rPr lang="tr-TR" sz="2000" dirty="0" smtClean="0">
                <a:latin typeface="Arial Narrow" panose="020B0606020202030204" pitchFamily="34" charset="0"/>
              </a:rPr>
              <a:t>each month </a:t>
            </a:r>
            <a:r>
              <a:rPr lang="en-US" sz="2000" dirty="0" smtClean="0">
                <a:latin typeface="Arial Narrow" panose="020B0606020202030204" pitchFamily="34" charset="0"/>
              </a:rPr>
              <a:t>can greatly affect basket values and commodity trends within subdistricts</a:t>
            </a:r>
          </a:p>
          <a:p>
            <a:pPr lvl="1" algn="just">
              <a:spcBef>
                <a:spcPct val="0"/>
              </a:spcBef>
              <a:spcAft>
                <a:spcPts val="1200"/>
              </a:spcAft>
              <a:defRPr/>
            </a:pPr>
            <a:r>
              <a:rPr lang="en-US" sz="2000" dirty="0" smtClean="0">
                <a:latin typeface="Arial Narrow" panose="020B0606020202030204" pitchFamily="34" charset="0"/>
              </a:rPr>
              <a:t>Most trends outlined in this report are indicative, but not representative</a:t>
            </a:r>
            <a:r>
              <a:rPr lang="tr-TR" sz="2000" dirty="0" smtClean="0">
                <a:latin typeface="Arial Narrow" panose="020B0606020202030204" pitchFamily="34" charset="0"/>
              </a:rPr>
              <a:t> and do not allow for generalization of the situation across Syria</a:t>
            </a:r>
            <a:endParaRPr lang="en-US" sz="2000" dirty="0" smtClean="0">
              <a:latin typeface="Arial Narrow" panose="020B0606020202030204" pitchFamily="34" charset="0"/>
            </a:endParaRPr>
          </a:p>
          <a:p>
            <a:pPr algn="just">
              <a:spcBef>
                <a:spcPct val="0"/>
              </a:spcBef>
              <a:spcAft>
                <a:spcPts val="1200"/>
              </a:spcAft>
              <a:defRPr/>
            </a:pPr>
            <a:r>
              <a:rPr lang="en-US" sz="2400" dirty="0" smtClean="0">
                <a:latin typeface="Arial Narrow" panose="020B0606020202030204" pitchFamily="34" charset="0"/>
              </a:rPr>
              <a:t>Often difficult to assign causality to changes and trends we observe</a:t>
            </a:r>
          </a:p>
          <a:p>
            <a:pPr lvl="1" algn="just">
              <a:spcBef>
                <a:spcPct val="0"/>
              </a:spcBef>
              <a:spcAft>
                <a:spcPts val="1200"/>
              </a:spcAft>
              <a:defRPr/>
            </a:pPr>
            <a:r>
              <a:rPr lang="en-US" sz="2000" dirty="0" smtClean="0">
                <a:latin typeface="Arial Narrow" panose="020B0606020202030204" pitchFamily="34" charset="0"/>
              </a:rPr>
              <a:t>This report aims to present numbers and trends, but avoids </a:t>
            </a:r>
            <a:r>
              <a:rPr lang="tr-TR" sz="2000" dirty="0" smtClean="0">
                <a:latin typeface="Arial Narrow" panose="020B0606020202030204" pitchFamily="34" charset="0"/>
              </a:rPr>
              <a:t>making assumptions</a:t>
            </a:r>
            <a:r>
              <a:rPr lang="en-US" sz="2000" dirty="0" smtClean="0">
                <a:latin typeface="Arial Narrow" panose="020B0606020202030204" pitchFamily="34" charset="0"/>
              </a:rPr>
              <a:t> on the reasons for these trends</a:t>
            </a:r>
          </a:p>
        </p:txBody>
      </p:sp>
    </p:spTree>
    <p:extLst>
      <p:ext uri="{BB962C8B-B14F-4D97-AF65-F5344CB8AC3E}">
        <p14:creationId xmlns:p14="http://schemas.microsoft.com/office/powerpoint/2010/main" val="298139942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888556"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SMEB Trends</a:t>
            </a:r>
            <a:endParaRPr lang="fr-FR" sz="2800" b="1" cap="small" dirty="0">
              <a:solidFill>
                <a:schemeClr val="bg1"/>
              </a:solidFill>
              <a:latin typeface="Arial Narrow" panose="020B0606020202030204" pitchFamily="34" charset="0"/>
            </a:endParaRPr>
          </a:p>
        </p:txBody>
      </p:sp>
      <p:graphicFrame>
        <p:nvGraphicFramePr>
          <p:cNvPr id="7" name="Chart 6"/>
          <p:cNvGraphicFramePr/>
          <p:nvPr>
            <p:extLst>
              <p:ext uri="{D42A27DB-BD31-4B8C-83A1-F6EECF244321}">
                <p14:modId xmlns:p14="http://schemas.microsoft.com/office/powerpoint/2010/main" val="440990366"/>
              </p:ext>
            </p:extLst>
          </p:nvPr>
        </p:nvGraphicFramePr>
        <p:xfrm>
          <a:off x="525820" y="1351552"/>
          <a:ext cx="6745025" cy="399559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 name="Table 1"/>
          <p:cNvGraphicFramePr>
            <a:graphicFrameLocks noGrp="1"/>
          </p:cNvGraphicFramePr>
          <p:nvPr>
            <p:extLst>
              <p:ext uri="{D42A27DB-BD31-4B8C-83A1-F6EECF244321}">
                <p14:modId xmlns:p14="http://schemas.microsoft.com/office/powerpoint/2010/main" val="504148497"/>
              </p:ext>
            </p:extLst>
          </p:nvPr>
        </p:nvGraphicFramePr>
        <p:xfrm>
          <a:off x="1524000" y="5486400"/>
          <a:ext cx="6096000" cy="7416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en-US" sz="1600" b="1" dirty="0" smtClean="0">
                          <a:solidFill>
                            <a:schemeClr val="tx1"/>
                          </a:solidFill>
                          <a:latin typeface="Arial Narrow" panose="020B0606020202030204" pitchFamily="34" charset="0"/>
                        </a:rPr>
                        <a:t>June</a:t>
                      </a:r>
                      <a:endParaRPr lang="en-US" sz="1600" b="1" dirty="0">
                        <a:solidFill>
                          <a:schemeClr val="tx1"/>
                        </a:solidFill>
                        <a:latin typeface="Arial Narrow" panose="020B0606020202030204" pitchFamily="34" charset="0"/>
                      </a:endParaRPr>
                    </a:p>
                  </a:txBody>
                  <a:tcPr anchor="ctr">
                    <a:solidFill>
                      <a:srgbClr val="D2CBB8"/>
                    </a:solidFill>
                  </a:tcPr>
                </a:tc>
                <a:tc>
                  <a:txBody>
                    <a:bodyPr/>
                    <a:lstStyle/>
                    <a:p>
                      <a:pPr algn="ctr"/>
                      <a:r>
                        <a:rPr lang="en-US" sz="1600" b="0" dirty="0" smtClean="0">
                          <a:solidFill>
                            <a:schemeClr val="tx1"/>
                          </a:solidFill>
                          <a:latin typeface="Arial Narrow" panose="020B0606020202030204" pitchFamily="34" charset="0"/>
                        </a:rPr>
                        <a:t>26,950 SYP</a:t>
                      </a:r>
                      <a:endParaRPr lang="en-US" sz="1600" b="0" dirty="0">
                        <a:solidFill>
                          <a:schemeClr val="tx1"/>
                        </a:solidFill>
                        <a:latin typeface="Arial Narrow" panose="020B0606020202030204" pitchFamily="34" charset="0"/>
                      </a:endParaRPr>
                    </a:p>
                  </a:txBody>
                  <a:tcPr anchor="ctr">
                    <a:solidFill>
                      <a:srgbClr val="D2CBB8"/>
                    </a:solidFill>
                  </a:tcPr>
                </a:tc>
                <a:tc>
                  <a:txBody>
                    <a:bodyPr/>
                    <a:lstStyle/>
                    <a:p>
                      <a:pPr algn="ctr"/>
                      <a:r>
                        <a:rPr lang="en-US" sz="1600" b="0" dirty="0" smtClean="0">
                          <a:solidFill>
                            <a:schemeClr val="tx1"/>
                          </a:solidFill>
                          <a:latin typeface="Arial Narrow" panose="020B0606020202030204" pitchFamily="34" charset="0"/>
                        </a:rPr>
                        <a:t>90.74</a:t>
                      </a:r>
                      <a:r>
                        <a:rPr lang="en-US" sz="1600" b="0" baseline="0" dirty="0" smtClean="0">
                          <a:solidFill>
                            <a:schemeClr val="tx1"/>
                          </a:solidFill>
                          <a:latin typeface="Arial Narrow" panose="020B0606020202030204" pitchFamily="34" charset="0"/>
                        </a:rPr>
                        <a:t> USD</a:t>
                      </a:r>
                      <a:endParaRPr lang="en-US" sz="1600" b="0" dirty="0">
                        <a:solidFill>
                          <a:schemeClr val="tx1"/>
                        </a:solidFill>
                        <a:latin typeface="Arial Narrow" panose="020B0606020202030204" pitchFamily="34" charset="0"/>
                      </a:endParaRPr>
                    </a:p>
                  </a:txBody>
                  <a:tcPr anchor="ctr">
                    <a:solidFill>
                      <a:srgbClr val="D2CBB8"/>
                    </a:solidFill>
                  </a:tcPr>
                </a:tc>
              </a:tr>
              <a:tr h="370840">
                <a:tc>
                  <a:txBody>
                    <a:bodyPr/>
                    <a:lstStyle/>
                    <a:p>
                      <a:pPr algn="ctr"/>
                      <a:r>
                        <a:rPr lang="en-US" sz="1600" b="1" dirty="0" smtClean="0">
                          <a:solidFill>
                            <a:schemeClr val="tx1"/>
                          </a:solidFill>
                          <a:latin typeface="Arial Narrow" panose="020B0606020202030204" pitchFamily="34" charset="0"/>
                        </a:rPr>
                        <a:t>November</a:t>
                      </a:r>
                      <a:endParaRPr lang="en-US" sz="1600" b="1" dirty="0">
                        <a:solidFill>
                          <a:schemeClr val="tx1"/>
                        </a:solidFill>
                        <a:latin typeface="Arial Narrow" panose="020B0606020202030204" pitchFamily="34" charset="0"/>
                      </a:endParaRPr>
                    </a:p>
                  </a:txBody>
                  <a:tcPr anchor="ctr">
                    <a:solidFill>
                      <a:srgbClr val="D2CBB8"/>
                    </a:solidFill>
                  </a:tcPr>
                </a:tc>
                <a:tc>
                  <a:txBody>
                    <a:bodyPr/>
                    <a:lstStyle/>
                    <a:p>
                      <a:pPr algn="ctr"/>
                      <a:r>
                        <a:rPr lang="en-US" sz="1600" dirty="0" smtClean="0">
                          <a:solidFill>
                            <a:schemeClr val="tx1"/>
                          </a:solidFill>
                          <a:latin typeface="Arial Narrow" panose="020B0606020202030204" pitchFamily="34" charset="0"/>
                        </a:rPr>
                        <a:t>33,414 SYP (+24%)</a:t>
                      </a:r>
                      <a:endParaRPr lang="en-US" sz="1600" dirty="0">
                        <a:solidFill>
                          <a:schemeClr val="tx1"/>
                        </a:solidFill>
                        <a:latin typeface="Arial Narrow" panose="020B0606020202030204" pitchFamily="34" charset="0"/>
                      </a:endParaRPr>
                    </a:p>
                  </a:txBody>
                  <a:tcPr anchor="ctr">
                    <a:solidFill>
                      <a:srgbClr val="D2CBB8"/>
                    </a:solidFill>
                  </a:tcPr>
                </a:tc>
                <a:tc>
                  <a:txBody>
                    <a:bodyPr/>
                    <a:lstStyle/>
                    <a:p>
                      <a:pPr algn="ctr"/>
                      <a:r>
                        <a:rPr lang="en-US" sz="1600" dirty="0" smtClean="0">
                          <a:solidFill>
                            <a:schemeClr val="tx1"/>
                          </a:solidFill>
                          <a:latin typeface="Arial Narrow" panose="020B0606020202030204" pitchFamily="34" charset="0"/>
                        </a:rPr>
                        <a:t>88.63 USD (-2%)</a:t>
                      </a:r>
                      <a:endParaRPr lang="en-US" sz="1600" dirty="0">
                        <a:solidFill>
                          <a:schemeClr val="tx1"/>
                        </a:solidFill>
                        <a:latin typeface="Arial Narrow" panose="020B0606020202030204" pitchFamily="34" charset="0"/>
                      </a:endParaRPr>
                    </a:p>
                  </a:txBody>
                  <a:tcPr anchor="ctr">
                    <a:solidFill>
                      <a:srgbClr val="D2CBB8"/>
                    </a:solidFill>
                  </a:tcPr>
                </a:tc>
              </a:tr>
            </a:tbl>
          </a:graphicData>
        </a:graphic>
      </p:graphicFrame>
      <p:sp>
        <p:nvSpPr>
          <p:cNvPr id="8" name="TextBox 7"/>
          <p:cNvSpPr txBox="1"/>
          <p:nvPr/>
        </p:nvSpPr>
        <p:spPr>
          <a:xfrm>
            <a:off x="7467600" y="2438400"/>
            <a:ext cx="1295400" cy="1477328"/>
          </a:xfrm>
          <a:prstGeom prst="rect">
            <a:avLst/>
          </a:prstGeom>
          <a:noFill/>
        </p:spPr>
        <p:txBody>
          <a:bodyPr wrap="square" rtlCol="0">
            <a:spAutoFit/>
          </a:bodyPr>
          <a:lstStyle/>
          <a:p>
            <a:pPr algn="ctr"/>
            <a:r>
              <a:rPr lang="en-US" sz="1800" b="1" dirty="0" smtClean="0">
                <a:latin typeface="Arial Narrow" panose="020B0606020202030204" pitchFamily="34" charset="0"/>
              </a:rPr>
              <a:t>Highest SMEBs:</a:t>
            </a:r>
          </a:p>
          <a:p>
            <a:pPr algn="ctr"/>
            <a:r>
              <a:rPr lang="en-US" sz="1800" dirty="0" smtClean="0">
                <a:latin typeface="Arial Narrow" panose="020B0606020202030204" pitchFamily="34" charset="0"/>
              </a:rPr>
              <a:t>Deir-ez-Zor</a:t>
            </a:r>
            <a:br>
              <a:rPr lang="en-US" sz="1800" dirty="0" smtClean="0">
                <a:latin typeface="Arial Narrow" panose="020B0606020202030204" pitchFamily="34" charset="0"/>
              </a:rPr>
            </a:br>
            <a:r>
              <a:rPr lang="en-US" sz="1800" dirty="0" smtClean="0">
                <a:latin typeface="Arial Narrow" panose="020B0606020202030204" pitchFamily="34" charset="0"/>
              </a:rPr>
              <a:t>and northern</a:t>
            </a:r>
            <a:br>
              <a:rPr lang="en-US" sz="1800" dirty="0" smtClean="0">
                <a:latin typeface="Arial Narrow" panose="020B0606020202030204" pitchFamily="34" charset="0"/>
              </a:rPr>
            </a:br>
            <a:r>
              <a:rPr lang="en-US" sz="1800" dirty="0" smtClean="0">
                <a:latin typeface="Arial Narrow" panose="020B0606020202030204" pitchFamily="34" charset="0"/>
              </a:rPr>
              <a:t>rural Aleppo</a:t>
            </a:r>
          </a:p>
        </p:txBody>
      </p:sp>
    </p:spTree>
    <p:extLst>
      <p:ext uri="{BB962C8B-B14F-4D97-AF65-F5344CB8AC3E}">
        <p14:creationId xmlns:p14="http://schemas.microsoft.com/office/powerpoint/2010/main" val="347558410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888556"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Exchange Rates</a:t>
            </a:r>
            <a:endParaRPr lang="fr-FR" sz="2800" b="1" cap="small" dirty="0">
              <a:solidFill>
                <a:schemeClr val="bg1"/>
              </a:solidFill>
              <a:latin typeface="Arial Narrow" panose="020B0606020202030204" pitchFamily="34" charset="0"/>
            </a:endParaRPr>
          </a:p>
        </p:txBody>
      </p:sp>
      <p:graphicFrame>
        <p:nvGraphicFramePr>
          <p:cNvPr id="8" name="Chart 7"/>
          <p:cNvGraphicFramePr/>
          <p:nvPr>
            <p:extLst>
              <p:ext uri="{D42A27DB-BD31-4B8C-83A1-F6EECF244321}">
                <p14:modId xmlns:p14="http://schemas.microsoft.com/office/powerpoint/2010/main" val="2589575927"/>
              </p:ext>
            </p:extLst>
          </p:nvPr>
        </p:nvGraphicFramePr>
        <p:xfrm>
          <a:off x="990600" y="1262063"/>
          <a:ext cx="5457825" cy="3400425"/>
        </p:xfrm>
        <a:graphic>
          <a:graphicData uri="http://schemas.openxmlformats.org/drawingml/2006/chart">
            <c:chart xmlns:c="http://schemas.openxmlformats.org/drawingml/2006/chart" xmlns:r="http://schemas.openxmlformats.org/officeDocument/2006/relationships" r:id="rId4"/>
          </a:graphicData>
        </a:graphic>
      </p:graphicFrame>
      <p:sp>
        <p:nvSpPr>
          <p:cNvPr id="9" name="ZoneTexte 5"/>
          <p:cNvSpPr txBox="1">
            <a:spLocks noChangeArrowheads="1"/>
          </p:cNvSpPr>
          <p:nvPr/>
        </p:nvSpPr>
        <p:spPr bwMode="auto">
          <a:xfrm>
            <a:off x="467544" y="4800600"/>
            <a:ext cx="8208714" cy="984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Exchange rates stay very consistent across northern Syria</a:t>
            </a:r>
          </a:p>
          <a:p>
            <a:pPr algn="just">
              <a:spcBef>
                <a:spcPct val="0"/>
              </a:spcBef>
              <a:spcAft>
                <a:spcPts val="1200"/>
              </a:spcAft>
              <a:defRPr/>
            </a:pPr>
            <a:r>
              <a:rPr lang="en-US" sz="2400" dirty="0" smtClean="0">
                <a:latin typeface="Arial Narrow" panose="020B0606020202030204" pitchFamily="34" charset="0"/>
              </a:rPr>
              <a:t>Rates are constantly, rapidly rising, but sudden spikes are rare </a:t>
            </a:r>
            <a:endParaRPr lang="en-US" sz="2000" dirty="0" smtClean="0">
              <a:latin typeface="Arial Narrow" panose="020B0606020202030204" pitchFamily="34" charset="0"/>
            </a:endParaRPr>
          </a:p>
        </p:txBody>
      </p:sp>
      <p:sp>
        <p:nvSpPr>
          <p:cNvPr id="3" name="TextBox 2"/>
          <p:cNvSpPr txBox="1"/>
          <p:nvPr/>
        </p:nvSpPr>
        <p:spPr>
          <a:xfrm>
            <a:off x="6858000" y="2091542"/>
            <a:ext cx="1742058" cy="1508105"/>
          </a:xfrm>
          <a:prstGeom prst="rect">
            <a:avLst/>
          </a:prstGeom>
          <a:noFill/>
        </p:spPr>
        <p:txBody>
          <a:bodyPr wrap="square" rtlCol="0">
            <a:spAutoFit/>
          </a:bodyPr>
          <a:lstStyle/>
          <a:p>
            <a:pPr algn="ctr"/>
            <a:r>
              <a:rPr lang="en-US" sz="2800" b="1" dirty="0" smtClean="0">
                <a:latin typeface="Arial Narrow" panose="020B0606020202030204" pitchFamily="34" charset="0"/>
              </a:rPr>
              <a:t>+27%</a:t>
            </a:r>
            <a:r>
              <a:rPr lang="en-US" sz="1800" dirty="0" smtClean="0">
                <a:latin typeface="Arial Narrow" panose="020B0606020202030204" pitchFamily="34" charset="0"/>
              </a:rPr>
              <a:t/>
            </a:r>
            <a:br>
              <a:rPr lang="en-US" sz="1800" dirty="0" smtClean="0">
                <a:latin typeface="Arial Narrow" panose="020B0606020202030204" pitchFamily="34" charset="0"/>
              </a:rPr>
            </a:br>
            <a:r>
              <a:rPr lang="en-US" sz="1800" dirty="0" smtClean="0">
                <a:latin typeface="Arial Narrow" panose="020B0606020202030204" pitchFamily="34" charset="0"/>
              </a:rPr>
              <a:t>since June</a:t>
            </a:r>
          </a:p>
          <a:p>
            <a:pPr algn="ctr"/>
            <a:r>
              <a:rPr lang="en-US" sz="2800" b="1" dirty="0" smtClean="0">
                <a:latin typeface="Arial Narrow" panose="020B0606020202030204" pitchFamily="34" charset="0"/>
              </a:rPr>
              <a:t>+57%</a:t>
            </a:r>
            <a:r>
              <a:rPr lang="en-US" sz="1800" dirty="0" smtClean="0">
                <a:latin typeface="Arial Narrow" panose="020B0606020202030204" pitchFamily="34" charset="0"/>
              </a:rPr>
              <a:t/>
            </a:r>
            <a:br>
              <a:rPr lang="en-US" sz="1800" dirty="0" smtClean="0">
                <a:latin typeface="Arial Narrow" panose="020B0606020202030204" pitchFamily="34" charset="0"/>
              </a:rPr>
            </a:br>
            <a:r>
              <a:rPr lang="en-US" sz="1800" dirty="0" smtClean="0">
                <a:latin typeface="Arial Narrow" panose="020B0606020202030204" pitchFamily="34" charset="0"/>
              </a:rPr>
              <a:t>since February</a:t>
            </a:r>
            <a:endParaRPr lang="en-US" sz="1800" dirty="0">
              <a:latin typeface="Arial Narrow" panose="020B0606020202030204" pitchFamily="34" charset="0"/>
            </a:endParaRPr>
          </a:p>
        </p:txBody>
      </p:sp>
    </p:spTree>
    <p:extLst>
      <p:ext uri="{BB962C8B-B14F-4D97-AF65-F5344CB8AC3E}">
        <p14:creationId xmlns:p14="http://schemas.microsoft.com/office/powerpoint/2010/main" val="17339082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888556"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Food </a:t>
            </a:r>
            <a:r>
              <a:rPr lang="fr-FR" sz="2800" b="1" cap="small" dirty="0" err="1" smtClean="0">
                <a:solidFill>
                  <a:schemeClr val="bg1"/>
                </a:solidFill>
                <a:latin typeface="Arial Narrow" panose="020B0606020202030204" pitchFamily="34" charset="0"/>
              </a:rPr>
              <a:t>Prices</a:t>
            </a:r>
            <a:endParaRPr lang="fr-FR" sz="2800" b="1" cap="small" dirty="0">
              <a:solidFill>
                <a:schemeClr val="bg1"/>
              </a:solidFill>
              <a:latin typeface="Arial Narrow" panose="020B0606020202030204" pitchFamily="34" charset="0"/>
            </a:endParaRPr>
          </a:p>
        </p:txBody>
      </p:sp>
      <p:sp>
        <p:nvSpPr>
          <p:cNvPr id="9" name="ZoneTexte 5"/>
          <p:cNvSpPr txBox="1">
            <a:spLocks noChangeArrowheads="1"/>
          </p:cNvSpPr>
          <p:nvPr/>
        </p:nvSpPr>
        <p:spPr bwMode="auto">
          <a:xfrm>
            <a:off x="467544" y="4800600"/>
            <a:ext cx="8208714" cy="1354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Food prices have generally risen in SYP but fallen/remained stable in USD</a:t>
            </a:r>
          </a:p>
          <a:p>
            <a:pPr algn="just">
              <a:spcBef>
                <a:spcPct val="0"/>
              </a:spcBef>
              <a:spcAft>
                <a:spcPts val="1200"/>
              </a:spcAft>
              <a:defRPr/>
            </a:pPr>
            <a:r>
              <a:rPr lang="en-US" sz="2400" dirty="0" smtClean="0">
                <a:latin typeface="Arial Narrow" panose="020B0606020202030204" pitchFamily="34" charset="0"/>
              </a:rPr>
              <a:t>Price of bread has fallen notably </a:t>
            </a:r>
          </a:p>
        </p:txBody>
      </p:sp>
      <p:graphicFrame>
        <p:nvGraphicFramePr>
          <p:cNvPr id="7" name="Chart 6"/>
          <p:cNvGraphicFramePr/>
          <p:nvPr>
            <p:extLst>
              <p:ext uri="{D42A27DB-BD31-4B8C-83A1-F6EECF244321}">
                <p14:modId xmlns:p14="http://schemas.microsoft.com/office/powerpoint/2010/main" val="1128918263"/>
              </p:ext>
            </p:extLst>
          </p:nvPr>
        </p:nvGraphicFramePr>
        <p:xfrm>
          <a:off x="402270" y="1428526"/>
          <a:ext cx="5139059" cy="337889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864883133"/>
              </p:ext>
            </p:extLst>
          </p:nvPr>
        </p:nvGraphicFramePr>
        <p:xfrm>
          <a:off x="5541329" y="2057400"/>
          <a:ext cx="3208971" cy="1981200"/>
        </p:xfrm>
        <a:graphic>
          <a:graphicData uri="http://schemas.openxmlformats.org/drawingml/2006/table">
            <a:tbl>
              <a:tblPr firstRow="1" firstCol="1" bandRow="1"/>
              <a:tblGrid>
                <a:gridCol w="922751"/>
                <a:gridCol w="1143110"/>
                <a:gridCol w="1143110"/>
              </a:tblGrid>
              <a:tr h="495300">
                <a:tc>
                  <a:txBody>
                    <a:bodyPr/>
                    <a:lstStyle/>
                    <a:p>
                      <a:pPr algn="r" fontAlgn="ctr"/>
                      <a:r>
                        <a:rPr lang="en-US" sz="1200" b="1" i="0" u="none" strike="noStrike" dirty="0">
                          <a:solidFill>
                            <a:srgbClr val="000000"/>
                          </a:solidFill>
                          <a:effectLst/>
                          <a:latin typeface="Arial Narrow" panose="020B0606020202030204" pitchFamily="34" charset="0"/>
                        </a:rPr>
                        <a:t>Commodity</a:t>
                      </a:r>
                    </a:p>
                  </a:txBody>
                  <a:tcPr marL="9525" marR="9525" marT="9525" marB="0" anchor="ctr">
                    <a:lnL>
                      <a:noFill/>
                    </a:lnL>
                    <a:lnR>
                      <a:noFill/>
                    </a:lnR>
                    <a:lnT>
                      <a:noFill/>
                    </a:lnT>
                    <a:lnB>
                      <a:noFill/>
                    </a:lnB>
                    <a:solidFill>
                      <a:srgbClr val="FFFFFF"/>
                    </a:solidFill>
                  </a:tcPr>
                </a:tc>
                <a:tc>
                  <a:txBody>
                    <a:bodyPr/>
                    <a:lstStyle/>
                    <a:p>
                      <a:pPr algn="ctr" fontAlgn="ctr"/>
                      <a:r>
                        <a:rPr lang="en-US" sz="1200" b="1" i="0" u="none" strike="noStrike" dirty="0">
                          <a:solidFill>
                            <a:srgbClr val="000000"/>
                          </a:solidFill>
                          <a:effectLst/>
                          <a:latin typeface="Arial Narrow" panose="020B0606020202030204" pitchFamily="34" charset="0"/>
                        </a:rPr>
                        <a:t>Percentage of increase in SYP</a:t>
                      </a:r>
                    </a:p>
                  </a:txBody>
                  <a:tcPr marL="9525" marR="9525" marT="9525" marB="0" anchor="ctr">
                    <a:lnL>
                      <a:noFill/>
                    </a:lnL>
                    <a:lnR>
                      <a:noFill/>
                    </a:lnR>
                    <a:lnT>
                      <a:noFill/>
                    </a:lnT>
                    <a:lnB>
                      <a:noFill/>
                    </a:lnB>
                    <a:solidFill>
                      <a:srgbClr val="FFFFFF"/>
                    </a:solidFill>
                  </a:tcPr>
                </a:tc>
                <a:tc>
                  <a:txBody>
                    <a:bodyPr/>
                    <a:lstStyle/>
                    <a:p>
                      <a:pPr algn="ctr" fontAlgn="ctr"/>
                      <a:r>
                        <a:rPr lang="en-US" sz="1200" b="1" i="0" u="none" strike="noStrike" dirty="0">
                          <a:solidFill>
                            <a:srgbClr val="000000"/>
                          </a:solidFill>
                          <a:effectLst/>
                          <a:latin typeface="Arial Narrow" panose="020B0606020202030204" pitchFamily="34" charset="0"/>
                        </a:rPr>
                        <a:t>Percentage of increase in USD</a:t>
                      </a:r>
                    </a:p>
                  </a:txBody>
                  <a:tcPr marL="9525" marR="9525" marT="9525" marB="0" anchor="ctr">
                    <a:lnL>
                      <a:noFill/>
                    </a:lnL>
                    <a:lnR>
                      <a:noFill/>
                    </a:lnR>
                    <a:lnT>
                      <a:noFill/>
                    </a:lnT>
                    <a:lnB>
                      <a:noFill/>
                    </a:lnB>
                    <a:solidFill>
                      <a:srgbClr val="FFFFFF"/>
                    </a:solidFill>
                  </a:tcPr>
                </a:tc>
              </a:tr>
              <a:tr h="247650">
                <a:tc>
                  <a:txBody>
                    <a:bodyPr/>
                    <a:lstStyle/>
                    <a:p>
                      <a:pPr algn="r" fontAlgn="ctr"/>
                      <a:r>
                        <a:rPr lang="en-US" sz="1200" b="1" i="0" u="none" strike="noStrike" dirty="0">
                          <a:solidFill>
                            <a:srgbClr val="000000"/>
                          </a:solidFill>
                          <a:effectLst/>
                          <a:latin typeface="Arial Narrow" panose="020B0606020202030204" pitchFamily="34" charset="0"/>
                        </a:rPr>
                        <a:t>Chicken</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dirty="0">
                          <a:solidFill>
                            <a:srgbClr val="000000"/>
                          </a:solidFill>
                          <a:effectLst/>
                          <a:latin typeface="Arial Narrow" panose="020B0606020202030204" pitchFamily="34" charset="0"/>
                        </a:rPr>
                        <a:t>82%</a:t>
                      </a:r>
                    </a:p>
                  </a:txBody>
                  <a:tcPr marL="9525" marR="9525" marT="9525" marB="0" anchor="ctr">
                    <a:lnL>
                      <a:noFill/>
                    </a:lnL>
                    <a:lnR>
                      <a:noFill/>
                    </a:lnR>
                    <a:lnT>
                      <a:noFill/>
                    </a:lnT>
                    <a:lnB>
                      <a:noFill/>
                    </a:lnB>
                    <a:solidFill>
                      <a:srgbClr val="F59999"/>
                    </a:solidFill>
                  </a:tcPr>
                </a:tc>
                <a:tc>
                  <a:txBody>
                    <a:bodyPr/>
                    <a:lstStyle/>
                    <a:p>
                      <a:pPr algn="ctr" fontAlgn="ctr"/>
                      <a:r>
                        <a:rPr lang="en-US" sz="1200" b="0" i="0" u="none" strike="noStrike">
                          <a:solidFill>
                            <a:srgbClr val="000000"/>
                          </a:solidFill>
                          <a:effectLst/>
                          <a:latin typeface="Arial Narrow" panose="020B0606020202030204" pitchFamily="34" charset="0"/>
                        </a:rPr>
                        <a:t>43%</a:t>
                      </a:r>
                    </a:p>
                  </a:txBody>
                  <a:tcPr marL="9525" marR="9525" marT="9525" marB="0" anchor="ctr">
                    <a:lnL>
                      <a:noFill/>
                    </a:lnL>
                    <a:lnR>
                      <a:noFill/>
                    </a:lnR>
                    <a:lnT>
                      <a:noFill/>
                    </a:lnT>
                    <a:lnB>
                      <a:noFill/>
                    </a:lnB>
                    <a:solidFill>
                      <a:srgbClr val="FACACA"/>
                    </a:solidFill>
                  </a:tcPr>
                </a:tc>
              </a:tr>
              <a:tr h="247650">
                <a:tc>
                  <a:txBody>
                    <a:bodyPr/>
                    <a:lstStyle/>
                    <a:p>
                      <a:pPr algn="r" fontAlgn="ctr"/>
                      <a:r>
                        <a:rPr lang="en-US" sz="1200" b="1" i="0" u="none" strike="noStrike" dirty="0">
                          <a:solidFill>
                            <a:srgbClr val="000000"/>
                          </a:solidFill>
                          <a:effectLst/>
                          <a:latin typeface="Arial Narrow" panose="020B0606020202030204" pitchFamily="34" charset="0"/>
                        </a:rPr>
                        <a:t>Rice</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dirty="0">
                          <a:solidFill>
                            <a:srgbClr val="000000"/>
                          </a:solidFill>
                          <a:effectLst/>
                          <a:latin typeface="Arial Narrow" panose="020B0606020202030204" pitchFamily="34" charset="0"/>
                        </a:rPr>
                        <a:t>12%</a:t>
                      </a:r>
                    </a:p>
                  </a:txBody>
                  <a:tcPr marL="9525" marR="9525" marT="9525" marB="0" anchor="ctr">
                    <a:lnL>
                      <a:noFill/>
                    </a:lnL>
                    <a:lnR>
                      <a:noFill/>
                    </a:lnR>
                    <a:lnT>
                      <a:noFill/>
                    </a:lnT>
                    <a:lnB>
                      <a:noFill/>
                    </a:lnB>
                    <a:solidFill>
                      <a:srgbClr val="FEF1F1"/>
                    </a:solidFill>
                  </a:tcPr>
                </a:tc>
                <a:tc>
                  <a:txBody>
                    <a:bodyPr/>
                    <a:lstStyle/>
                    <a:p>
                      <a:pPr algn="ctr" fontAlgn="ctr"/>
                      <a:r>
                        <a:rPr lang="en-US" sz="1200" b="0" i="0" u="none" strike="noStrike" dirty="0">
                          <a:solidFill>
                            <a:srgbClr val="000000"/>
                          </a:solidFill>
                          <a:effectLst/>
                          <a:latin typeface="Arial Narrow" panose="020B0606020202030204" pitchFamily="34" charset="0"/>
                        </a:rPr>
                        <a:t>-12%</a:t>
                      </a:r>
                    </a:p>
                  </a:txBody>
                  <a:tcPr marL="9525" marR="9525" marT="9525" marB="0" anchor="ctr">
                    <a:lnL>
                      <a:noFill/>
                    </a:lnL>
                    <a:lnR>
                      <a:noFill/>
                    </a:lnR>
                    <a:lnT>
                      <a:noFill/>
                    </a:lnT>
                    <a:lnB>
                      <a:noFill/>
                    </a:lnB>
                    <a:solidFill>
                      <a:srgbClr val="DFECDE"/>
                    </a:solidFill>
                  </a:tcPr>
                </a:tc>
              </a:tr>
              <a:tr h="247650">
                <a:tc>
                  <a:txBody>
                    <a:bodyPr/>
                    <a:lstStyle/>
                    <a:p>
                      <a:pPr algn="r" fontAlgn="ctr"/>
                      <a:r>
                        <a:rPr lang="en-US" sz="1200" b="1" i="0" u="none" strike="noStrike" dirty="0">
                          <a:solidFill>
                            <a:srgbClr val="000000"/>
                          </a:solidFill>
                          <a:effectLst/>
                          <a:latin typeface="Arial Narrow" panose="020B0606020202030204" pitchFamily="34" charset="0"/>
                        </a:rPr>
                        <a:t>Flour</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dirty="0">
                          <a:solidFill>
                            <a:srgbClr val="000000"/>
                          </a:solidFill>
                          <a:effectLst/>
                          <a:latin typeface="Arial Narrow" panose="020B0606020202030204" pitchFamily="34" charset="0"/>
                        </a:rPr>
                        <a:t>24%</a:t>
                      </a:r>
                    </a:p>
                  </a:txBody>
                  <a:tcPr marL="9525" marR="9525" marT="9525" marB="0" anchor="ctr">
                    <a:lnL>
                      <a:noFill/>
                    </a:lnL>
                    <a:lnR>
                      <a:noFill/>
                    </a:lnR>
                    <a:lnT>
                      <a:noFill/>
                    </a:lnT>
                    <a:lnB>
                      <a:noFill/>
                    </a:lnB>
                    <a:solidFill>
                      <a:srgbClr val="FDE2E2"/>
                    </a:solidFill>
                  </a:tcPr>
                </a:tc>
                <a:tc>
                  <a:txBody>
                    <a:bodyPr/>
                    <a:lstStyle/>
                    <a:p>
                      <a:pPr algn="ctr" fontAlgn="ctr"/>
                      <a:r>
                        <a:rPr lang="en-US" sz="1200" b="0" i="0" u="none" strike="noStrike" dirty="0">
                          <a:solidFill>
                            <a:srgbClr val="000000"/>
                          </a:solidFill>
                          <a:effectLst/>
                          <a:latin typeface="Arial Narrow" panose="020B0606020202030204" pitchFamily="34" charset="0"/>
                        </a:rPr>
                        <a:t>-3%</a:t>
                      </a:r>
                    </a:p>
                  </a:txBody>
                  <a:tcPr marL="9525" marR="9525" marT="9525" marB="0" anchor="ctr">
                    <a:lnL>
                      <a:noFill/>
                    </a:lnL>
                    <a:lnR>
                      <a:noFill/>
                    </a:lnR>
                    <a:lnT>
                      <a:noFill/>
                    </a:lnT>
                    <a:lnB>
                      <a:noFill/>
                    </a:lnB>
                    <a:solidFill>
                      <a:srgbClr val="F7FAF6"/>
                    </a:solidFill>
                  </a:tcPr>
                </a:tc>
              </a:tr>
              <a:tr h="247650">
                <a:tc>
                  <a:txBody>
                    <a:bodyPr/>
                    <a:lstStyle/>
                    <a:p>
                      <a:pPr algn="r" fontAlgn="ctr"/>
                      <a:r>
                        <a:rPr lang="en-US" sz="1200" b="1" i="0" u="none" strike="noStrike" dirty="0">
                          <a:solidFill>
                            <a:srgbClr val="000000"/>
                          </a:solidFill>
                          <a:effectLst/>
                          <a:latin typeface="Arial Narrow" panose="020B0606020202030204" pitchFamily="34" charset="0"/>
                        </a:rPr>
                        <a:t>Bulgur  </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a:solidFill>
                            <a:srgbClr val="000000"/>
                          </a:solidFill>
                          <a:effectLst/>
                          <a:latin typeface="Arial Narrow" panose="020B0606020202030204" pitchFamily="34" charset="0"/>
                        </a:rPr>
                        <a:t>40%</a:t>
                      </a:r>
                    </a:p>
                  </a:txBody>
                  <a:tcPr marL="9525" marR="9525" marT="9525" marB="0" anchor="ctr">
                    <a:lnL>
                      <a:noFill/>
                    </a:lnL>
                    <a:lnR>
                      <a:noFill/>
                    </a:lnR>
                    <a:lnT>
                      <a:noFill/>
                    </a:lnT>
                    <a:lnB>
                      <a:noFill/>
                    </a:lnB>
                    <a:solidFill>
                      <a:srgbClr val="FBCECE"/>
                    </a:solidFill>
                  </a:tcPr>
                </a:tc>
                <a:tc>
                  <a:txBody>
                    <a:bodyPr/>
                    <a:lstStyle/>
                    <a:p>
                      <a:pPr algn="ctr" fontAlgn="ctr"/>
                      <a:r>
                        <a:rPr lang="en-US" sz="1200" b="0" i="0" u="none" strike="noStrike" dirty="0">
                          <a:solidFill>
                            <a:srgbClr val="000000"/>
                          </a:solidFill>
                          <a:effectLst/>
                          <a:latin typeface="Arial Narrow" panose="020B0606020202030204" pitchFamily="34" charset="0"/>
                        </a:rPr>
                        <a:t>10%</a:t>
                      </a:r>
                    </a:p>
                  </a:txBody>
                  <a:tcPr marL="9525" marR="9525" marT="9525" marB="0" anchor="ctr">
                    <a:lnL>
                      <a:noFill/>
                    </a:lnL>
                    <a:lnR>
                      <a:noFill/>
                    </a:lnR>
                    <a:lnT>
                      <a:noFill/>
                    </a:lnT>
                    <a:lnB>
                      <a:noFill/>
                    </a:lnB>
                    <a:solidFill>
                      <a:srgbClr val="FEF3F3"/>
                    </a:solidFill>
                  </a:tcPr>
                </a:tc>
              </a:tr>
              <a:tr h="247650">
                <a:tc>
                  <a:txBody>
                    <a:bodyPr/>
                    <a:lstStyle/>
                    <a:p>
                      <a:pPr algn="r" fontAlgn="ctr"/>
                      <a:r>
                        <a:rPr lang="en-US" sz="1200" b="1" i="0" u="none" strike="noStrike" dirty="0">
                          <a:solidFill>
                            <a:srgbClr val="000000"/>
                          </a:solidFill>
                          <a:effectLst/>
                          <a:latin typeface="Arial Narrow" panose="020B0606020202030204" pitchFamily="34" charset="0"/>
                        </a:rPr>
                        <a:t>Bread</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dirty="0" smtClean="0">
                          <a:solidFill>
                            <a:srgbClr val="000000"/>
                          </a:solidFill>
                          <a:effectLst/>
                          <a:latin typeface="Arial Narrow" panose="020B0606020202030204" pitchFamily="34" charset="0"/>
                        </a:rPr>
                        <a:t>-7%</a:t>
                      </a:r>
                      <a:endParaRPr lang="en-US" sz="1200" b="0" i="0" u="none" strike="noStrike" dirty="0">
                        <a:solidFill>
                          <a:srgbClr val="000000"/>
                        </a:solidFill>
                        <a:effectLst/>
                        <a:latin typeface="Arial Narrow" panose="020B0606020202030204" pitchFamily="34" charset="0"/>
                      </a:endParaRPr>
                    </a:p>
                  </a:txBody>
                  <a:tcPr marL="9525" marR="9525" marT="9525" marB="0" anchor="ctr">
                    <a:lnL>
                      <a:noFill/>
                    </a:lnL>
                    <a:lnR>
                      <a:noFill/>
                    </a:lnR>
                    <a:lnT>
                      <a:noFill/>
                    </a:lnT>
                    <a:lnB>
                      <a:noFill/>
                    </a:lnB>
                    <a:solidFill>
                      <a:srgbClr val="E2EDE0"/>
                    </a:solidFill>
                  </a:tcPr>
                </a:tc>
                <a:tc>
                  <a:txBody>
                    <a:bodyPr/>
                    <a:lstStyle/>
                    <a:p>
                      <a:pPr algn="ctr" fontAlgn="ctr"/>
                      <a:r>
                        <a:rPr lang="en-US" sz="1200" b="0" i="0" u="none" strike="noStrike" dirty="0">
                          <a:solidFill>
                            <a:srgbClr val="000000"/>
                          </a:solidFill>
                          <a:effectLst/>
                          <a:latin typeface="Arial Narrow" panose="020B0606020202030204" pitchFamily="34" charset="0"/>
                        </a:rPr>
                        <a:t>-27%</a:t>
                      </a:r>
                    </a:p>
                  </a:txBody>
                  <a:tcPr marL="9525" marR="9525" marT="9525" marB="0" anchor="ctr">
                    <a:lnL>
                      <a:noFill/>
                    </a:lnL>
                    <a:lnR>
                      <a:noFill/>
                    </a:lnR>
                    <a:lnT>
                      <a:noFill/>
                    </a:lnT>
                    <a:lnB>
                      <a:noFill/>
                    </a:lnB>
                    <a:solidFill>
                      <a:srgbClr val="B8D5B5"/>
                    </a:solidFill>
                  </a:tcPr>
                </a:tc>
              </a:tr>
              <a:tr h="247650">
                <a:tc>
                  <a:txBody>
                    <a:bodyPr/>
                    <a:lstStyle/>
                    <a:p>
                      <a:pPr algn="r" fontAlgn="ctr"/>
                      <a:r>
                        <a:rPr lang="en-US" sz="1200" b="1" i="0" u="none" strike="noStrike" dirty="0">
                          <a:solidFill>
                            <a:srgbClr val="000000"/>
                          </a:solidFill>
                          <a:effectLst/>
                          <a:latin typeface="Arial Narrow" panose="020B0606020202030204" pitchFamily="34" charset="0"/>
                        </a:rPr>
                        <a:t>Potatoes</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a:solidFill>
                            <a:srgbClr val="000000"/>
                          </a:solidFill>
                          <a:effectLst/>
                          <a:latin typeface="Arial Narrow" panose="020B0606020202030204" pitchFamily="34" charset="0"/>
                        </a:rPr>
                        <a:t>76%</a:t>
                      </a:r>
                    </a:p>
                  </a:txBody>
                  <a:tcPr marL="9525" marR="9525" marT="9525" marB="0" anchor="ctr">
                    <a:lnL>
                      <a:noFill/>
                    </a:lnL>
                    <a:lnR>
                      <a:noFill/>
                    </a:lnR>
                    <a:lnT>
                      <a:noFill/>
                    </a:lnT>
                    <a:lnB>
                      <a:noFill/>
                    </a:lnB>
                    <a:solidFill>
                      <a:srgbClr val="F6A1A1"/>
                    </a:solidFill>
                  </a:tcPr>
                </a:tc>
                <a:tc>
                  <a:txBody>
                    <a:bodyPr/>
                    <a:lstStyle/>
                    <a:p>
                      <a:pPr algn="ctr" fontAlgn="ctr"/>
                      <a:r>
                        <a:rPr lang="en-US" sz="1200" b="0" i="0" u="none" strike="noStrike" dirty="0">
                          <a:solidFill>
                            <a:srgbClr val="000000"/>
                          </a:solidFill>
                          <a:effectLst/>
                          <a:latin typeface="Arial Narrow" panose="020B0606020202030204" pitchFamily="34" charset="0"/>
                        </a:rPr>
                        <a:t>39%</a:t>
                      </a:r>
                    </a:p>
                  </a:txBody>
                  <a:tcPr marL="9525" marR="9525" marT="9525" marB="0" anchor="ctr">
                    <a:lnL>
                      <a:noFill/>
                    </a:lnL>
                    <a:lnR>
                      <a:noFill/>
                    </a:lnR>
                    <a:lnT>
                      <a:noFill/>
                    </a:lnT>
                    <a:lnB>
                      <a:noFill/>
                    </a:lnB>
                    <a:solidFill>
                      <a:srgbClr val="FBCFCF"/>
                    </a:solidFill>
                  </a:tcPr>
                </a:tc>
              </a:tr>
            </a:tbl>
          </a:graphicData>
        </a:graphic>
      </p:graphicFrame>
    </p:spTree>
    <p:extLst>
      <p:ext uri="{BB962C8B-B14F-4D97-AF65-F5344CB8AC3E}">
        <p14:creationId xmlns:p14="http://schemas.microsoft.com/office/powerpoint/2010/main" val="132741987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5"/>
          <p:cNvSpPr>
            <a:spLocks noGrp="1" noChangeArrowheads="1"/>
          </p:cNvSpPr>
          <p:nvPr>
            <p:ph type="ctrTitle"/>
          </p:nvPr>
        </p:nvSpPr>
        <p:spPr>
          <a:xfrm>
            <a:off x="304800" y="357188"/>
            <a:ext cx="5334000" cy="533400"/>
          </a:xfrm>
        </p:spPr>
        <p:txBody>
          <a:bodyPr/>
          <a:lstStyle/>
          <a:p>
            <a:pPr algn="l" eaLnBrk="1" hangingPunct="1"/>
            <a:r>
              <a:rPr lang="fr-FR" altLang="en-US" sz="2000" b="1" smtClean="0">
                <a:solidFill>
                  <a:schemeClr val="bg1"/>
                </a:solidFill>
                <a:latin typeface="Arial Narrow" panose="020B0606020202030204" pitchFamily="34" charset="0"/>
              </a:rPr>
              <a:t>TITLE 1  TITLE 1  TITLE 1</a:t>
            </a:r>
            <a:r>
              <a:rPr lang="fr-FR" altLang="en-US" sz="2400" b="1" smtClean="0">
                <a:solidFill>
                  <a:schemeClr val="bg1"/>
                </a:solidFill>
                <a:latin typeface="Arial Narrow" panose="020B0606020202030204" pitchFamily="34" charset="0"/>
              </a:rPr>
              <a:t> </a:t>
            </a:r>
            <a:endParaRPr lang="fr-FR" altLang="en-US" sz="3200" smtClean="0">
              <a:latin typeface="Arial Narrow" panose="020B0606020202030204" pitchFamily="34" charset="0"/>
            </a:endParaRPr>
          </a:p>
        </p:txBody>
      </p:sp>
      <p:sp>
        <p:nvSpPr>
          <p:cNvPr id="17412" name="Rectangle 5"/>
          <p:cNvSpPr>
            <a:spLocks noChangeArrowheads="1"/>
          </p:cNvSpPr>
          <p:nvPr/>
        </p:nvSpPr>
        <p:spPr bwMode="auto">
          <a:xfrm>
            <a:off x="0" y="476250"/>
            <a:ext cx="4356100" cy="552450"/>
          </a:xfrm>
          <a:prstGeom prst="rect">
            <a:avLst/>
          </a:prstGeom>
          <a:solidFill>
            <a:srgbClr val="EE58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FontTx/>
              <a:buNone/>
            </a:pPr>
            <a:endParaRPr lang="en-US" altLang="en-US" sz="2400">
              <a:latin typeface="Trade Gothic LT Std" panose="00000500000000000000" pitchFamily="50" charset="0"/>
            </a:endParaRPr>
          </a:p>
        </p:txBody>
      </p:sp>
      <p:sp>
        <p:nvSpPr>
          <p:cNvPr id="12" name="Rectangle 6"/>
          <p:cNvSpPr txBox="1">
            <a:spLocks noChangeArrowheads="1"/>
          </p:cNvSpPr>
          <p:nvPr/>
        </p:nvSpPr>
        <p:spPr bwMode="auto">
          <a:xfrm>
            <a:off x="467544" y="495300"/>
            <a:ext cx="3888556"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defRPr>
            </a:lvl9pPr>
          </a:lstStyle>
          <a:p>
            <a:pPr algn="l" eaLnBrk="1" hangingPunct="1">
              <a:defRPr/>
            </a:pPr>
            <a:r>
              <a:rPr lang="fr-FR" sz="2800" b="1" cap="small" dirty="0" smtClean="0">
                <a:solidFill>
                  <a:schemeClr val="bg1"/>
                </a:solidFill>
                <a:latin typeface="Arial Narrow" panose="020B0606020202030204" pitchFamily="34" charset="0"/>
              </a:rPr>
              <a:t>NFI </a:t>
            </a:r>
            <a:r>
              <a:rPr lang="fr-FR" sz="2800" b="1" cap="small" dirty="0" err="1" smtClean="0">
                <a:solidFill>
                  <a:schemeClr val="bg1"/>
                </a:solidFill>
                <a:latin typeface="Arial Narrow" panose="020B0606020202030204" pitchFamily="34" charset="0"/>
              </a:rPr>
              <a:t>Prices</a:t>
            </a:r>
            <a:endParaRPr lang="fr-FR" sz="2800" b="1" cap="small" dirty="0">
              <a:solidFill>
                <a:schemeClr val="bg1"/>
              </a:solidFill>
              <a:latin typeface="Arial Narrow" panose="020B0606020202030204" pitchFamily="34" charset="0"/>
            </a:endParaRPr>
          </a:p>
        </p:txBody>
      </p:sp>
      <p:sp>
        <p:nvSpPr>
          <p:cNvPr id="9" name="ZoneTexte 5"/>
          <p:cNvSpPr txBox="1">
            <a:spLocks noChangeArrowheads="1"/>
          </p:cNvSpPr>
          <p:nvPr/>
        </p:nvSpPr>
        <p:spPr bwMode="auto">
          <a:xfrm>
            <a:off x="467544" y="4800600"/>
            <a:ext cx="820871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lgn="just">
              <a:spcBef>
                <a:spcPct val="0"/>
              </a:spcBef>
              <a:spcAft>
                <a:spcPts val="1200"/>
              </a:spcAft>
              <a:defRPr/>
            </a:pPr>
            <a:r>
              <a:rPr lang="en-US" sz="2400" dirty="0" smtClean="0">
                <a:latin typeface="Arial Narrow" panose="020B0606020202030204" pitchFamily="34" charset="0"/>
              </a:rPr>
              <a:t>Despite individual volatility, NFI prices as a whole have been declining (aside from October-November)</a:t>
            </a:r>
          </a:p>
        </p:txBody>
      </p:sp>
      <p:graphicFrame>
        <p:nvGraphicFramePr>
          <p:cNvPr id="8" name="Chart 7"/>
          <p:cNvGraphicFramePr/>
          <p:nvPr>
            <p:extLst>
              <p:ext uri="{D42A27DB-BD31-4B8C-83A1-F6EECF244321}">
                <p14:modId xmlns:p14="http://schemas.microsoft.com/office/powerpoint/2010/main" val="2742694044"/>
              </p:ext>
            </p:extLst>
          </p:nvPr>
        </p:nvGraphicFramePr>
        <p:xfrm>
          <a:off x="320899" y="1371600"/>
          <a:ext cx="5334000" cy="3200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799293892"/>
              </p:ext>
            </p:extLst>
          </p:nvPr>
        </p:nvGraphicFramePr>
        <p:xfrm>
          <a:off x="5715000" y="2133600"/>
          <a:ext cx="3098800" cy="1466850"/>
        </p:xfrm>
        <a:graphic>
          <a:graphicData uri="http://schemas.openxmlformats.org/drawingml/2006/table">
            <a:tbl>
              <a:tblPr firstRow="1" firstCol="1" bandRow="1"/>
              <a:tblGrid>
                <a:gridCol w="990600"/>
                <a:gridCol w="1054100"/>
                <a:gridCol w="1054100"/>
              </a:tblGrid>
              <a:tr h="419100">
                <a:tc>
                  <a:txBody>
                    <a:bodyPr/>
                    <a:lstStyle/>
                    <a:p>
                      <a:pPr algn="r" fontAlgn="ctr"/>
                      <a:r>
                        <a:rPr lang="en-US" sz="1200" b="1" i="0" u="none" strike="noStrike" dirty="0">
                          <a:solidFill>
                            <a:srgbClr val="000000"/>
                          </a:solidFill>
                          <a:effectLst/>
                          <a:latin typeface="Arial Narrow" panose="020B0606020202030204" pitchFamily="34" charset="0"/>
                        </a:rPr>
                        <a:t>Commodity</a:t>
                      </a:r>
                    </a:p>
                  </a:txBody>
                  <a:tcPr marL="9525" marR="9525" marT="9525" marB="0" anchor="ctr">
                    <a:lnL>
                      <a:noFill/>
                    </a:lnL>
                    <a:lnR>
                      <a:noFill/>
                    </a:lnR>
                    <a:lnT>
                      <a:noFill/>
                    </a:lnT>
                    <a:lnB>
                      <a:noFill/>
                    </a:lnB>
                    <a:solidFill>
                      <a:srgbClr val="FFFFFF"/>
                    </a:solidFill>
                  </a:tcPr>
                </a:tc>
                <a:tc>
                  <a:txBody>
                    <a:bodyPr/>
                    <a:lstStyle/>
                    <a:p>
                      <a:pPr algn="ctr" fontAlgn="ctr"/>
                      <a:r>
                        <a:rPr lang="en-US" sz="1200" b="1" i="0" u="none" strike="noStrike" dirty="0">
                          <a:solidFill>
                            <a:srgbClr val="000000"/>
                          </a:solidFill>
                          <a:effectLst/>
                          <a:latin typeface="Arial Narrow" panose="020B0606020202030204" pitchFamily="34" charset="0"/>
                        </a:rPr>
                        <a:t>Percentage of increase in SYP</a:t>
                      </a:r>
                    </a:p>
                  </a:txBody>
                  <a:tcPr marL="9525" marR="9525" marT="9525" marB="0" anchor="ctr">
                    <a:lnL>
                      <a:noFill/>
                    </a:lnL>
                    <a:lnR>
                      <a:noFill/>
                    </a:lnR>
                    <a:lnT>
                      <a:noFill/>
                    </a:lnT>
                    <a:lnB>
                      <a:noFill/>
                    </a:lnB>
                    <a:solidFill>
                      <a:srgbClr val="FFFFFF"/>
                    </a:solidFill>
                  </a:tcPr>
                </a:tc>
                <a:tc>
                  <a:txBody>
                    <a:bodyPr/>
                    <a:lstStyle/>
                    <a:p>
                      <a:pPr algn="ctr" fontAlgn="ctr"/>
                      <a:r>
                        <a:rPr lang="en-US" sz="1200" b="1" i="0" u="none" strike="noStrike" dirty="0">
                          <a:solidFill>
                            <a:srgbClr val="000000"/>
                          </a:solidFill>
                          <a:effectLst/>
                          <a:latin typeface="Arial Narrow" panose="020B0606020202030204" pitchFamily="34" charset="0"/>
                        </a:rPr>
                        <a:t>Percentage of increase in USD</a:t>
                      </a:r>
                    </a:p>
                  </a:txBody>
                  <a:tcPr marL="9525" marR="9525" marT="9525" marB="0" anchor="ctr">
                    <a:lnL>
                      <a:noFill/>
                    </a:lnL>
                    <a:lnR>
                      <a:noFill/>
                    </a:lnR>
                    <a:lnT>
                      <a:noFill/>
                    </a:lnT>
                    <a:lnB>
                      <a:noFill/>
                    </a:lnB>
                    <a:solidFill>
                      <a:srgbClr val="FFFFFF"/>
                    </a:solidFill>
                  </a:tcPr>
                </a:tc>
              </a:tr>
              <a:tr h="209550">
                <a:tc>
                  <a:txBody>
                    <a:bodyPr/>
                    <a:lstStyle/>
                    <a:p>
                      <a:pPr algn="r" fontAlgn="ctr"/>
                      <a:r>
                        <a:rPr lang="en-GB" sz="1200" b="1" i="0" u="none" strike="noStrike" dirty="0">
                          <a:solidFill>
                            <a:srgbClr val="000000"/>
                          </a:solidFill>
                          <a:effectLst/>
                          <a:latin typeface="Arial Narrow" panose="020B0606020202030204" pitchFamily="34" charset="0"/>
                        </a:rPr>
                        <a:t>Laundry Soap</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17%</a:t>
                      </a:r>
                    </a:p>
                  </a:txBody>
                  <a:tcPr marL="9525" marR="9525" marT="9525" marB="0" anchor="ctr">
                    <a:lnL>
                      <a:noFill/>
                    </a:lnL>
                    <a:lnR>
                      <a:noFill/>
                    </a:lnR>
                    <a:lnT>
                      <a:noFill/>
                    </a:lnT>
                    <a:lnB>
                      <a:noFill/>
                    </a:lnB>
                    <a:solidFill>
                      <a:srgbClr val="FBD4D4"/>
                    </a:solidFill>
                  </a:tcPr>
                </a:tc>
                <a:tc>
                  <a:txBody>
                    <a:bodyPr/>
                    <a:lstStyle/>
                    <a:p>
                      <a:pPr algn="ctr" fontAlgn="ctr"/>
                      <a:r>
                        <a:rPr lang="en-GB" sz="1200" b="0" i="0" u="none" strike="noStrike" dirty="0">
                          <a:solidFill>
                            <a:srgbClr val="000000"/>
                          </a:solidFill>
                          <a:effectLst/>
                          <a:latin typeface="Arial Narrow" panose="020B0606020202030204" pitchFamily="34" charset="0"/>
                        </a:rPr>
                        <a:t>-8%</a:t>
                      </a:r>
                    </a:p>
                  </a:txBody>
                  <a:tcPr marL="9525" marR="9525" marT="9525" marB="0" anchor="ctr">
                    <a:lnL>
                      <a:noFill/>
                    </a:lnL>
                    <a:lnR>
                      <a:noFill/>
                    </a:lnR>
                    <a:lnT>
                      <a:noFill/>
                    </a:lnT>
                    <a:lnB>
                      <a:noFill/>
                    </a:lnB>
                    <a:solidFill>
                      <a:srgbClr val="EDF4ED"/>
                    </a:solidFill>
                  </a:tcPr>
                </a:tc>
              </a:tr>
              <a:tr h="209550">
                <a:tc>
                  <a:txBody>
                    <a:bodyPr/>
                    <a:lstStyle/>
                    <a:p>
                      <a:pPr algn="r" fontAlgn="ctr"/>
                      <a:r>
                        <a:rPr lang="en-GB" sz="1200" b="1" i="0" u="none" strike="noStrike" dirty="0">
                          <a:solidFill>
                            <a:srgbClr val="000000"/>
                          </a:solidFill>
                          <a:effectLst/>
                          <a:latin typeface="Arial Narrow" panose="020B0606020202030204" pitchFamily="34" charset="0"/>
                        </a:rPr>
                        <a:t>Sanitary Pads</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-1%</a:t>
                      </a:r>
                    </a:p>
                  </a:txBody>
                  <a:tcPr marL="9525" marR="9525" marT="9525" marB="0" anchor="ctr">
                    <a:lnL>
                      <a:noFill/>
                    </a:lnL>
                    <a:lnR>
                      <a:noFill/>
                    </a:lnR>
                    <a:lnT>
                      <a:noFill/>
                    </a:lnT>
                    <a:lnB>
                      <a:noFill/>
                    </a:lnB>
                    <a:solidFill>
                      <a:srgbClr val="FCFDFC"/>
                    </a:solidFill>
                  </a:tcPr>
                </a:tc>
                <a:tc>
                  <a:txBody>
                    <a:bodyPr/>
                    <a:lstStyle/>
                    <a:p>
                      <a:pPr algn="ctr" fontAlgn="ctr"/>
                      <a:r>
                        <a:rPr lang="en-GB" sz="1200" b="0" i="0" u="none" strike="noStrike" dirty="0">
                          <a:solidFill>
                            <a:srgbClr val="000000"/>
                          </a:solidFill>
                          <a:effectLst/>
                          <a:latin typeface="Arial Narrow" panose="020B0606020202030204" pitchFamily="34" charset="0"/>
                        </a:rPr>
                        <a:t>-22%</a:t>
                      </a:r>
                    </a:p>
                  </a:txBody>
                  <a:tcPr marL="9525" marR="9525" marT="9525" marB="0" anchor="ctr">
                    <a:lnL>
                      <a:noFill/>
                    </a:lnL>
                    <a:lnR>
                      <a:noFill/>
                    </a:lnR>
                    <a:lnT>
                      <a:noFill/>
                    </a:lnT>
                    <a:lnB>
                      <a:noFill/>
                    </a:lnB>
                    <a:solidFill>
                      <a:srgbClr val="CFE3CD"/>
                    </a:solidFill>
                  </a:tcPr>
                </a:tc>
              </a:tr>
              <a:tr h="209550">
                <a:tc>
                  <a:txBody>
                    <a:bodyPr/>
                    <a:lstStyle/>
                    <a:p>
                      <a:pPr algn="r" fontAlgn="ctr"/>
                      <a:r>
                        <a:rPr lang="en-GB" sz="1200" b="1" i="0" u="none" strike="noStrike" dirty="0">
                          <a:solidFill>
                            <a:srgbClr val="000000"/>
                          </a:solidFill>
                          <a:effectLst/>
                          <a:latin typeface="Arial Narrow" panose="020B0606020202030204" pitchFamily="34" charset="0"/>
                        </a:rPr>
                        <a:t>Dish Soap</a:t>
                      </a:r>
                    </a:p>
                  </a:txBody>
                  <a:tcPr marL="9525" marR="9525" marT="9525" marB="0" anchor="ctr">
                    <a:lnL>
                      <a:noFill/>
                    </a:lnL>
                    <a:lnR>
                      <a:noFill/>
                    </a:lnR>
                    <a:lnT>
                      <a:noFill/>
                    </a:lnT>
                    <a:lnB>
                      <a:noFill/>
                    </a:lnB>
                    <a:solidFill>
                      <a:srgbClr val="FFFFFF"/>
                    </a:solidFill>
                  </a:tcPr>
                </a:tc>
                <a:tc>
                  <a:txBody>
                    <a:bodyPr/>
                    <a:lstStyle/>
                    <a:p>
                      <a:pPr algn="ctr" fontAlgn="ctr"/>
                      <a:r>
                        <a:rPr lang="en-US" sz="1200" b="0" i="0" u="none" strike="noStrike">
                          <a:solidFill>
                            <a:srgbClr val="000000"/>
                          </a:solidFill>
                          <a:effectLst/>
                          <a:latin typeface="Arial Narrow" panose="020B0606020202030204" pitchFamily="34" charset="0"/>
                        </a:rPr>
                        <a:t>40%</a:t>
                      </a:r>
                    </a:p>
                  </a:txBody>
                  <a:tcPr marL="9525" marR="9525" marT="9525" marB="0" anchor="ctr">
                    <a:lnL>
                      <a:noFill/>
                    </a:lnL>
                    <a:lnR>
                      <a:noFill/>
                    </a:lnR>
                    <a:lnT>
                      <a:noFill/>
                    </a:lnT>
                    <a:lnB>
                      <a:noFill/>
                    </a:lnB>
                    <a:solidFill>
                      <a:srgbClr val="F59999"/>
                    </a:solidFill>
                  </a:tcPr>
                </a:tc>
                <a:tc>
                  <a:txBody>
                    <a:bodyPr/>
                    <a:lstStyle/>
                    <a:p>
                      <a:pPr algn="ctr" fontAlgn="ctr"/>
                      <a:r>
                        <a:rPr lang="en-GB" sz="1200" b="0" i="0" u="none" strike="noStrike" dirty="0">
                          <a:solidFill>
                            <a:srgbClr val="000000"/>
                          </a:solidFill>
                          <a:effectLst/>
                          <a:latin typeface="Arial Narrow" panose="020B0606020202030204" pitchFamily="34" charset="0"/>
                        </a:rPr>
                        <a:t>10%</a:t>
                      </a:r>
                    </a:p>
                  </a:txBody>
                  <a:tcPr marL="9525" marR="9525" marT="9525" marB="0" anchor="ctr">
                    <a:lnL>
                      <a:noFill/>
                    </a:lnL>
                    <a:lnR>
                      <a:noFill/>
                    </a:lnR>
                    <a:lnT>
                      <a:noFill/>
                    </a:lnT>
                    <a:lnB>
                      <a:noFill/>
                    </a:lnB>
                    <a:solidFill>
                      <a:srgbClr val="FDE6E6"/>
                    </a:solidFill>
                  </a:tcPr>
                </a:tc>
              </a:tr>
              <a:tr h="209550">
                <a:tc>
                  <a:txBody>
                    <a:bodyPr/>
                    <a:lstStyle/>
                    <a:p>
                      <a:pPr algn="r" fontAlgn="ctr"/>
                      <a:r>
                        <a:rPr lang="en-GB" sz="1200" b="1" i="0" u="none" strike="noStrike" dirty="0">
                          <a:solidFill>
                            <a:srgbClr val="000000"/>
                          </a:solidFill>
                          <a:effectLst/>
                          <a:latin typeface="Arial Narrow" panose="020B0606020202030204" pitchFamily="34" charset="0"/>
                        </a:rPr>
                        <a:t>Toothpaste</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0%</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-21%</a:t>
                      </a:r>
                    </a:p>
                  </a:txBody>
                  <a:tcPr marL="9525" marR="9525" marT="9525" marB="0" anchor="ctr">
                    <a:lnL>
                      <a:noFill/>
                    </a:lnL>
                    <a:lnR>
                      <a:noFill/>
                    </a:lnR>
                    <a:lnT>
                      <a:noFill/>
                    </a:lnT>
                    <a:lnB>
                      <a:noFill/>
                    </a:lnB>
                    <a:solidFill>
                      <a:srgbClr val="D1E4CF"/>
                    </a:solidFill>
                  </a:tcPr>
                </a:tc>
              </a:tr>
              <a:tr h="209550">
                <a:tc>
                  <a:txBody>
                    <a:bodyPr/>
                    <a:lstStyle/>
                    <a:p>
                      <a:pPr algn="r" fontAlgn="ctr"/>
                      <a:r>
                        <a:rPr lang="en-GB" sz="1200" b="1" i="0" u="none" strike="noStrike" dirty="0">
                          <a:solidFill>
                            <a:srgbClr val="000000"/>
                          </a:solidFill>
                          <a:effectLst/>
                          <a:latin typeface="Arial Narrow" panose="020B0606020202030204" pitchFamily="34" charset="0"/>
                        </a:rPr>
                        <a:t>Individual Soap</a:t>
                      </a:r>
                    </a:p>
                  </a:txBody>
                  <a:tcPr marL="9525" marR="9525" marT="9525" marB="0" anchor="ctr">
                    <a:lnL>
                      <a:noFill/>
                    </a:lnL>
                    <a:lnR>
                      <a:noFill/>
                    </a:lnR>
                    <a:lnT>
                      <a:noFill/>
                    </a:lnT>
                    <a:lnB>
                      <a:noFill/>
                    </a:lnB>
                    <a:solidFill>
                      <a:srgbClr val="FFFFFF"/>
                    </a:solidFill>
                  </a:tcPr>
                </a:tc>
                <a:tc>
                  <a:txBody>
                    <a:bodyPr/>
                    <a:lstStyle/>
                    <a:p>
                      <a:pPr algn="ctr" fontAlgn="ctr"/>
                      <a:r>
                        <a:rPr lang="en-GB" sz="1200" b="0" i="0" u="none" strike="noStrike" dirty="0">
                          <a:solidFill>
                            <a:srgbClr val="000000"/>
                          </a:solidFill>
                          <a:effectLst/>
                          <a:latin typeface="Arial Narrow" panose="020B0606020202030204" pitchFamily="34" charset="0"/>
                        </a:rPr>
                        <a:t>-14%</a:t>
                      </a:r>
                    </a:p>
                  </a:txBody>
                  <a:tcPr marL="9525" marR="9525" marT="9525" marB="0" anchor="ctr">
                    <a:lnL>
                      <a:noFill/>
                    </a:lnL>
                    <a:lnR>
                      <a:noFill/>
                    </a:lnR>
                    <a:lnT>
                      <a:noFill/>
                    </a:lnT>
                    <a:lnB>
                      <a:noFill/>
                    </a:lnB>
                    <a:solidFill>
                      <a:srgbClr val="E0EDDF"/>
                    </a:solidFill>
                  </a:tcPr>
                </a:tc>
                <a:tc>
                  <a:txBody>
                    <a:bodyPr/>
                    <a:lstStyle/>
                    <a:p>
                      <a:pPr algn="ctr" fontAlgn="ctr"/>
                      <a:r>
                        <a:rPr lang="en-GB" sz="1200" b="0" i="0" u="none" strike="noStrike" dirty="0">
                          <a:solidFill>
                            <a:srgbClr val="000000"/>
                          </a:solidFill>
                          <a:effectLst/>
                          <a:latin typeface="Arial Narrow" panose="020B0606020202030204" pitchFamily="34" charset="0"/>
                        </a:rPr>
                        <a:t>-33%</a:t>
                      </a:r>
                    </a:p>
                  </a:txBody>
                  <a:tcPr marL="9525" marR="9525" marT="9525" marB="0" anchor="ctr">
                    <a:lnL>
                      <a:noFill/>
                    </a:lnL>
                    <a:lnR>
                      <a:noFill/>
                    </a:lnR>
                    <a:lnT>
                      <a:noFill/>
                    </a:lnT>
                    <a:lnB>
                      <a:noFill/>
                    </a:lnB>
                    <a:solidFill>
                      <a:srgbClr val="B8D5B5"/>
                    </a:solidFill>
                  </a:tcPr>
                </a:tc>
              </a:tr>
            </a:tbl>
          </a:graphicData>
        </a:graphic>
      </p:graphicFrame>
    </p:spTree>
    <p:extLst>
      <p:ext uri="{BB962C8B-B14F-4D97-AF65-F5344CB8AC3E}">
        <p14:creationId xmlns:p14="http://schemas.microsoft.com/office/powerpoint/2010/main" val="31684447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Nouvelle présentation">
  <a:themeElements>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é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REACH_blank_powerpoint_template" id="{2D201F7F-0B22-4382-9C54-3A9BA092609A}" vid="{A15DBE9D-FC74-4CC1-8390-C62436488B3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0.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11.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2.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3.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4.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5.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8.xml><?xml version="1.0" encoding="utf-8"?>
<a:themeOverride xmlns:a="http://schemas.openxmlformats.org/drawingml/2006/main">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reach_blank_powerpoint_template_0</Template>
  <TotalTime>642</TotalTime>
  <Words>943</Words>
  <Application>Microsoft Office PowerPoint</Application>
  <PresentationFormat>On-screen Show (4:3)</PresentationFormat>
  <Paragraphs>139</Paragraphs>
  <Slides>11</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MS PGothic</vt:lpstr>
      <vt:lpstr>MS PGothic</vt:lpstr>
      <vt:lpstr>Arial</vt:lpstr>
      <vt:lpstr>Arial Narrow</vt:lpstr>
      <vt:lpstr>Calibri</vt:lpstr>
      <vt:lpstr>Trade Gothic LT Std</vt:lpstr>
      <vt:lpstr>Nouvelle présentation</vt:lpstr>
      <vt:lpstr>Northern Syria  Market Monitoring Exercise: 2015 Year-End Report</vt:lpstr>
      <vt:lpstr>TITLE 1  TITLE 1  TITLE 1 </vt:lpstr>
      <vt:lpstr>TITLE 1  TITLE 1  TITLE 1 </vt:lpstr>
      <vt:lpstr>TITLE 1  TITLE 1  TITLE 1 </vt:lpstr>
      <vt:lpstr>TITLE 1  TITLE 1  TITLE 1 </vt:lpstr>
      <vt:lpstr>TITLE 1  TITLE 1  TITLE 1 </vt:lpstr>
      <vt:lpstr>TITLE 1  TITLE 1  TITLE 1 </vt:lpstr>
      <vt:lpstr>TITLE 1  TITLE 1  TITLE 1 </vt:lpstr>
      <vt:lpstr>TITLE 1  TITLE 1  TITLE 1 </vt:lpstr>
      <vt:lpstr>TITLE 1  TITLE 1  TITLE 1 </vt:lpstr>
      <vt:lpstr>Thank you! For more information:  Visit our website: www.reach-initiative.org Follow us on Twitter: @REACH_info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Northern Syria  Market Monitoring Exercise: 2015 Summary Report</dc:title>
  <dc:creator>Chris Paci</dc:creator>
  <cp:lastModifiedBy>Chris Paci</cp:lastModifiedBy>
  <cp:revision>46</cp:revision>
  <cp:lastPrinted>2014-05-08T09:57:46Z</cp:lastPrinted>
  <dcterms:created xsi:type="dcterms:W3CDTF">2016-01-12T09:59:52Z</dcterms:created>
  <dcterms:modified xsi:type="dcterms:W3CDTF">2016-01-13T15:40:07Z</dcterms:modified>
</cp:coreProperties>
</file>