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 id="2147483771" r:id="rId11"/>
    <p:sldMasterId id="2147483778" r:id="rId12"/>
    <p:sldMasterId id="2147483797" r:id="rId13"/>
  </p:sldMasterIdLst>
  <p:notesMasterIdLst>
    <p:notesMasterId r:id="rId44"/>
  </p:notesMasterIdLst>
  <p:handoutMasterIdLst>
    <p:handoutMasterId r:id="rId45"/>
  </p:handoutMasterIdLst>
  <p:sldIdLst>
    <p:sldId id="298" r:id="rId14"/>
    <p:sldId id="397" r:id="rId15"/>
    <p:sldId id="552" r:id="rId16"/>
    <p:sldId id="571" r:id="rId17"/>
    <p:sldId id="572" r:id="rId18"/>
    <p:sldId id="577" r:id="rId19"/>
    <p:sldId id="556" r:id="rId20"/>
    <p:sldId id="576" r:id="rId21"/>
    <p:sldId id="555" r:id="rId22"/>
    <p:sldId id="329" r:id="rId23"/>
    <p:sldId id="551" r:id="rId24"/>
    <p:sldId id="550" r:id="rId25"/>
    <p:sldId id="578" r:id="rId26"/>
    <p:sldId id="520" r:id="rId27"/>
    <p:sldId id="500" r:id="rId28"/>
    <p:sldId id="420" r:id="rId29"/>
    <p:sldId id="560" r:id="rId30"/>
    <p:sldId id="564" r:id="rId31"/>
    <p:sldId id="503" r:id="rId32"/>
    <p:sldId id="506" r:id="rId33"/>
    <p:sldId id="565" r:id="rId34"/>
    <p:sldId id="509" r:id="rId35"/>
    <p:sldId id="510" r:id="rId36"/>
    <p:sldId id="566" r:id="rId37"/>
    <p:sldId id="514" r:id="rId38"/>
    <p:sldId id="544" r:id="rId39"/>
    <p:sldId id="567" r:id="rId40"/>
    <p:sldId id="558" r:id="rId41"/>
    <p:sldId id="573" r:id="rId42"/>
    <p:sldId id="574" r:id="rId43"/>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ACH IRAQ GIS" initials="RIG" lastIdx="21" clrIdx="6">
    <p:extLst>
      <p:ext uri="{19B8F6BF-5375-455C-9EA6-DF929625EA0E}">
        <p15:presenceInfo xmlns:p15="http://schemas.microsoft.com/office/powerpoint/2012/main" userId="3d6cbca4a421e425" providerId="Windows Live"/>
      </p:ext>
    </p:extLst>
  </p:cmAuthor>
  <p:cmAuthor id="1" name="NY" initials="N" lastIdx="27" clrIdx="0">
    <p:extLst>
      <p:ext uri="{19B8F6BF-5375-455C-9EA6-DF929625EA0E}">
        <p15:presenceInfo xmlns:p15="http://schemas.microsoft.com/office/powerpoint/2012/main" userId="NY" providerId="None"/>
      </p:ext>
    </p:extLst>
  </p:cmAuthor>
  <p:cmAuthor id="8" name="cris" initials="c" lastIdx="201" clrIdx="7">
    <p:extLst>
      <p:ext uri="{19B8F6BF-5375-455C-9EA6-DF929625EA0E}">
        <p15:presenceInfo xmlns:p15="http://schemas.microsoft.com/office/powerpoint/2012/main" userId="cris" providerId="None"/>
      </p:ext>
    </p:extLst>
  </p:cmAuthor>
  <p:cmAuthor id="2" name="Roxana Mullafiroze" initials="RM" lastIdx="64" clrIdx="1">
    <p:extLst>
      <p:ext uri="{19B8F6BF-5375-455C-9EA6-DF929625EA0E}">
        <p15:presenceInfo xmlns:p15="http://schemas.microsoft.com/office/powerpoint/2012/main" userId="Roxana Mullafiroze" providerId="None"/>
      </p:ext>
    </p:extLst>
  </p:cmAuthor>
  <p:cmAuthor id="9" name="Katherine Condon" initials="KC" lastIdx="286" clrIdx="8">
    <p:extLst>
      <p:ext uri="{19B8F6BF-5375-455C-9EA6-DF929625EA0E}">
        <p15:presenceInfo xmlns:p15="http://schemas.microsoft.com/office/powerpoint/2012/main" userId="0589b84b96540eb0" providerId="Windows Live"/>
      </p:ext>
    </p:extLst>
  </p:cmAuthor>
  <p:cmAuthor id="3" name="Luis Alcaraz" initials="LA" lastIdx="155" clrIdx="2">
    <p:extLst>
      <p:ext uri="{19B8F6BF-5375-455C-9EA6-DF929625EA0E}">
        <p15:presenceInfo xmlns:p15="http://schemas.microsoft.com/office/powerpoint/2012/main" userId="b4d0aa4563b3d7e6" providerId="Windows Live"/>
      </p:ext>
    </p:extLst>
  </p:cmAuthor>
  <p:cmAuthor id="10" name="REACH_IRQ_AO2" initials="R" lastIdx="47" clrIdx="9">
    <p:extLst>
      <p:ext uri="{19B8F6BF-5375-455C-9EA6-DF929625EA0E}">
        <p15:presenceInfo xmlns:p15="http://schemas.microsoft.com/office/powerpoint/2012/main" userId="REACH_IRQ_AO2" providerId="None"/>
      </p:ext>
    </p:extLst>
  </p:cmAuthor>
  <p:cmAuthor id="4" name="Koen van der West" initials="KvdW" lastIdx="1" clrIdx="3">
    <p:extLst>
      <p:ext uri="{19B8F6BF-5375-455C-9EA6-DF929625EA0E}">
        <p15:presenceInfo xmlns:p15="http://schemas.microsoft.com/office/powerpoint/2012/main" userId="Koen van der West" providerId="None"/>
      </p:ext>
    </p:extLst>
  </p:cmAuthor>
  <p:cmAuthor id="11" name="Canon Co" initials="CC" lastIdx="83" clrIdx="10">
    <p:extLst>
      <p:ext uri="{19B8F6BF-5375-455C-9EA6-DF929625EA0E}">
        <p15:presenceInfo xmlns:p15="http://schemas.microsoft.com/office/powerpoint/2012/main" userId="Canon Co" providerId="None"/>
      </p:ext>
    </p:extLst>
  </p:cmAuthor>
  <p:cmAuthor id="5" name="REACH" initials="R" lastIdx="90" clrIdx="4">
    <p:extLst>
      <p:ext uri="{19B8F6BF-5375-455C-9EA6-DF929625EA0E}">
        <p15:presenceInfo xmlns:p15="http://schemas.microsoft.com/office/powerpoint/2012/main" userId="REACH" providerId="None"/>
      </p:ext>
    </p:extLst>
  </p:cmAuthor>
  <p:cmAuthor id="6" name="sarah vose" initials="sv" lastIdx="57" clrIdx="5">
    <p:extLst>
      <p:ext uri="{19B8F6BF-5375-455C-9EA6-DF929625EA0E}">
        <p15:presenceInfo xmlns:p15="http://schemas.microsoft.com/office/powerpoint/2012/main" userId="506dd5a55c8e08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F6A4A4"/>
    <a:srgbClr val="95A0A9"/>
    <a:srgbClr val="EE5859"/>
    <a:srgbClr val="F08C8F"/>
    <a:srgbClr val="E6E6E6"/>
    <a:srgbClr val="DDDDDD"/>
    <a:srgbClr val="FFFFFF"/>
    <a:srgbClr val="D2CBB8"/>
    <a:srgbClr val="FFB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7" autoAdjust="0"/>
    <p:restoredTop sz="87769" autoAdjust="0"/>
  </p:normalViewPr>
  <p:slideViewPr>
    <p:cSldViewPr snapToGrid="0">
      <p:cViewPr varScale="1">
        <p:scale>
          <a:sx n="55" d="100"/>
          <a:sy n="55" d="100"/>
        </p:scale>
        <p:origin x="1564" y="40"/>
      </p:cViewPr>
      <p:guideLst>
        <p:guide orient="horz" pos="2160"/>
        <p:guide pos="2789"/>
        <p:guide orient="horz" pos="1616"/>
        <p:guide pos="2245"/>
        <p:guide orient="horz" pos="1366"/>
        <p:guide orient="horz" pos="2478"/>
      </p:guideLst>
    </p:cSldViewPr>
  </p:slideViewPr>
  <p:outlineViewPr>
    <p:cViewPr>
      <p:scale>
        <a:sx n="33" d="100"/>
        <a:sy n="33" d="100"/>
      </p:scale>
      <p:origin x="0" y="-5632"/>
    </p:cViewPr>
  </p:outlineViewPr>
  <p:notesTextViewPr>
    <p:cViewPr>
      <p:scale>
        <a:sx n="75" d="100"/>
        <a:sy n="75"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viewProps" Target="viewProp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3FECA226-932B-441E-BF1B-0EE9DFC3B687}" type="presOf" srcId="{19770A51-E882-4041-8689-E12E416E18B0}" destId="{5B907FC8-9B3B-4696-91E4-08971BF9F525}" srcOrd="0" destOrd="0" presId="urn:microsoft.com/office/officeart/2011/layout/HexagonRadial"/>
    <dgm:cxn modelId="{1444792D-AEEB-4DCA-9E0F-DE93D9619288}" type="presOf" srcId="{7262C3E8-EB66-4EAB-8987-2136D95F56BF}" destId="{0DD1483D-ABBF-4C01-A05A-2422BE723BD5}"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4EC2F13C-D62D-4AD9-AA90-E299FFA0B213}" type="presOf" srcId="{FACC9926-4231-4E01-A9AB-E5DFED19C8FD}" destId="{28444ACE-AB4C-4B84-A5F3-B60EE582385E}" srcOrd="0" destOrd="0" presId="urn:microsoft.com/office/officeart/2011/layout/HexagonRadial"/>
    <dgm:cxn modelId="{50C2FF62-D476-410F-A7D4-B23E80C867EC}" type="presOf" srcId="{0A21F6C2-60C5-4F12-865C-902F24AB221A}" destId="{02B2154D-66E7-4FDE-87D6-54A84AD23FAA}"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B4444C4C-F754-4769-A929-EEC93174CF11}" type="presOf" srcId="{1623FBE0-81BA-469A-BC11-A39E0579D9A5}" destId="{B26889CB-5ABD-47CC-95BF-2DC4E5124E04}"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B4C1445A-9A7F-4BE4-8766-3173CD1BDD06}" type="presOf" srcId="{25D6640D-C921-4827-9C68-28FABCB989C1}" destId="{C83C3C06-A202-4832-9AD7-6ED9D092A04C}" srcOrd="0" destOrd="0" presId="urn:microsoft.com/office/officeart/2011/layout/HexagonRadial"/>
    <dgm:cxn modelId="{CAB210A6-449D-456C-A40E-0831AB41E8F4}" type="presOf" srcId="{156E385A-87A1-4206-B4DD-06094F754068}" destId="{2544BCCF-E002-438A-A74F-A495E284AB9E}" srcOrd="0" destOrd="0" presId="urn:microsoft.com/office/officeart/2011/layout/HexagonRadial"/>
    <dgm:cxn modelId="{B958A9C0-3BC7-4EF8-8232-869B0FA375BB}"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8EBAA382-2CD5-4FF5-A3D5-EE00B5C08E53}" type="presParOf" srcId="{2544BCCF-E002-438A-A74F-A495E284AB9E}" destId="{02B2154D-66E7-4FDE-87D6-54A84AD23FAA}" srcOrd="0" destOrd="0" presId="urn:microsoft.com/office/officeart/2011/layout/HexagonRadial"/>
    <dgm:cxn modelId="{51EAA336-64C7-4FE9-9582-BCDDD934DBF0}" type="presParOf" srcId="{2544BCCF-E002-438A-A74F-A495E284AB9E}" destId="{D53A5D26-E23B-41E4-9F51-28032B415ED6}" srcOrd="1" destOrd="0" presId="urn:microsoft.com/office/officeart/2011/layout/HexagonRadial"/>
    <dgm:cxn modelId="{260809AC-5ED9-4251-AF03-07615DC184B7}" type="presParOf" srcId="{D53A5D26-E23B-41E4-9F51-28032B415ED6}" destId="{CC74C9F0-6D76-4523-973E-C83ED7E14E54}" srcOrd="0" destOrd="0" presId="urn:microsoft.com/office/officeart/2011/layout/HexagonRadial"/>
    <dgm:cxn modelId="{539140E5-02F4-490C-A2E8-2C9BB47685FE}" type="presParOf" srcId="{2544BCCF-E002-438A-A74F-A495E284AB9E}" destId="{AB67786F-3905-46D7-A93E-AF5E97A1DB68}" srcOrd="2" destOrd="0" presId="urn:microsoft.com/office/officeart/2011/layout/HexagonRadial"/>
    <dgm:cxn modelId="{5A09342F-7B45-4092-ACDA-A0F87DA1522F}" type="presParOf" srcId="{2544BCCF-E002-438A-A74F-A495E284AB9E}" destId="{D0749FBA-A039-460E-8EB7-07349660E9E7}" srcOrd="3" destOrd="0" presId="urn:microsoft.com/office/officeart/2011/layout/HexagonRadial"/>
    <dgm:cxn modelId="{380EC831-FC10-4387-A9FC-53B6DFA66B46}" type="presParOf" srcId="{D0749FBA-A039-460E-8EB7-07349660E9E7}" destId="{868AB947-ADE5-46AC-9026-8304CA11CDEB}" srcOrd="0" destOrd="0" presId="urn:microsoft.com/office/officeart/2011/layout/HexagonRadial"/>
    <dgm:cxn modelId="{953A2020-B4B5-4B30-97F7-1085C2020732}" type="presParOf" srcId="{2544BCCF-E002-438A-A74F-A495E284AB9E}" destId="{28444ACE-AB4C-4B84-A5F3-B60EE582385E}" srcOrd="4" destOrd="0" presId="urn:microsoft.com/office/officeart/2011/layout/HexagonRadial"/>
    <dgm:cxn modelId="{E4D1B2A1-31BF-4195-BDFF-A4690F46F3AA}" type="presParOf" srcId="{2544BCCF-E002-438A-A74F-A495E284AB9E}" destId="{51F81EA7-6C16-4064-A9A3-974D86577728}" srcOrd="5" destOrd="0" presId="urn:microsoft.com/office/officeart/2011/layout/HexagonRadial"/>
    <dgm:cxn modelId="{FACE4D82-934C-4E8E-A78C-314A8F60C9F6}" type="presParOf" srcId="{51F81EA7-6C16-4064-A9A3-974D86577728}" destId="{B2A6F704-34B4-4E29-99E6-61B5FB753B5F}" srcOrd="0" destOrd="0" presId="urn:microsoft.com/office/officeart/2011/layout/HexagonRadial"/>
    <dgm:cxn modelId="{DCD85152-1BFF-4AEB-AD5B-657E34C73712}" type="presParOf" srcId="{2544BCCF-E002-438A-A74F-A495E284AB9E}" destId="{C83C3C06-A202-4832-9AD7-6ED9D092A04C}" srcOrd="6" destOrd="0" presId="urn:microsoft.com/office/officeart/2011/layout/HexagonRadial"/>
    <dgm:cxn modelId="{47FF3575-8624-4323-BE77-93EDF81CB4D6}" type="presParOf" srcId="{2544BCCF-E002-438A-A74F-A495E284AB9E}" destId="{DA8EAE14-7540-460E-B450-CA5240B81D56}" srcOrd="7" destOrd="0" presId="urn:microsoft.com/office/officeart/2011/layout/HexagonRadial"/>
    <dgm:cxn modelId="{C7A603E4-1833-459E-9914-F22512FEE213}" type="presParOf" srcId="{DA8EAE14-7540-460E-B450-CA5240B81D56}" destId="{7CC1EDCE-2FE7-4E45-9414-DC40B3D97FA7}" srcOrd="0" destOrd="0" presId="urn:microsoft.com/office/officeart/2011/layout/HexagonRadial"/>
    <dgm:cxn modelId="{0F990631-EE20-4E2D-8970-1D6B5D521C8D}" type="presParOf" srcId="{2544BCCF-E002-438A-A74F-A495E284AB9E}" destId="{5B907FC8-9B3B-4696-91E4-08971BF9F525}" srcOrd="8" destOrd="0" presId="urn:microsoft.com/office/officeart/2011/layout/HexagonRadial"/>
    <dgm:cxn modelId="{F9B83B74-3354-4761-A45A-0F6D3AEC9B88}" type="presParOf" srcId="{2544BCCF-E002-438A-A74F-A495E284AB9E}" destId="{08C84FB7-C75A-4903-AAF1-3B387018DDD9}" srcOrd="9" destOrd="0" presId="urn:microsoft.com/office/officeart/2011/layout/HexagonRadial"/>
    <dgm:cxn modelId="{951AC910-A4E1-4E43-BCF8-3F1F5F9D8A86}" type="presParOf" srcId="{08C84FB7-C75A-4903-AAF1-3B387018DDD9}" destId="{CA03A5CC-D4CC-4B60-A4F9-B0D5A47FC231}" srcOrd="0" destOrd="0" presId="urn:microsoft.com/office/officeart/2011/layout/HexagonRadial"/>
    <dgm:cxn modelId="{63C95FD1-3D62-4BE4-9257-E44F0743644E}" type="presParOf" srcId="{2544BCCF-E002-438A-A74F-A495E284AB9E}" destId="{0DD1483D-ABBF-4C01-A05A-2422BE723BD5}" srcOrd="10" destOrd="0" presId="urn:microsoft.com/office/officeart/2011/layout/HexagonRadial"/>
    <dgm:cxn modelId="{E2EE3805-0671-42F8-87C6-DCCFD13452F8}" type="presParOf" srcId="{2544BCCF-E002-438A-A74F-A495E284AB9E}" destId="{F276F10A-6569-4D5A-8787-D62E28445ECB}" srcOrd="11" destOrd="0" presId="urn:microsoft.com/office/officeart/2011/layout/HexagonRadial"/>
    <dgm:cxn modelId="{33D92B39-5356-473B-BA8D-1A72179D8450}" type="presParOf" srcId="{F276F10A-6569-4D5A-8787-D62E28445ECB}" destId="{5EB18341-C21D-4938-A464-D3060C0A5EB8}" srcOrd="0" destOrd="0" presId="urn:microsoft.com/office/officeart/2011/layout/HexagonRadial"/>
    <dgm:cxn modelId="{4F5E77C5-7F08-4EAF-BD36-B54D8D920F54}"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9F2EFA16-DF79-489D-BB3F-B05976910FF5}" type="presOf" srcId="{25D6640D-C921-4827-9C68-28FABCB989C1}" destId="{C83C3C06-A202-4832-9AD7-6ED9D092A04C}"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F6EB394A-2E58-4252-BADE-E4168254D690}" srcId="{0A21F6C2-60C5-4F12-865C-902F24AB221A}" destId="{FACC9926-4231-4E01-A9AB-E5DFED19C8FD}" srcOrd="1" destOrd="0" parTransId="{0C711441-5BF4-4D4A-BBBF-F67CBFF2D5EB}" sibTransId="{6E4BD22F-C643-4283-A19D-4D334A5EED6D}"/>
    <dgm:cxn modelId="{3D03066B-DE50-4E19-98E2-1599377DAD8C}"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3B197E7F-5E2B-4248-B10D-7CE2B406E2DC}" type="presOf" srcId="{7262C3E8-EB66-4EAB-8987-2136D95F56BF}" destId="{0DD1483D-ABBF-4C01-A05A-2422BE723BD5}" srcOrd="0" destOrd="0" presId="urn:microsoft.com/office/officeart/2011/layout/HexagonRadial"/>
    <dgm:cxn modelId="{6417C980-CEE5-4B7B-A2A2-6142D6CF6350}" type="presOf" srcId="{1623FBE0-81BA-469A-BC11-A39E0579D9A5}" destId="{B26889CB-5ABD-47CC-95BF-2DC4E5124E04}" srcOrd="0" destOrd="0" presId="urn:microsoft.com/office/officeart/2011/layout/HexagonRadial"/>
    <dgm:cxn modelId="{CFC6F4AF-FAB9-4599-BB2A-6B1532FC7776}" type="presOf" srcId="{156E385A-87A1-4206-B4DD-06094F754068}" destId="{2544BCCF-E002-438A-A74F-A495E284AB9E}" srcOrd="0" destOrd="0" presId="urn:microsoft.com/office/officeart/2011/layout/HexagonRadial"/>
    <dgm:cxn modelId="{BCADACBF-6671-43B0-B72F-2673F8F348D2}" type="presOf" srcId="{19770A51-E882-4041-8689-E12E416E18B0}" destId="{5B907FC8-9B3B-4696-91E4-08971BF9F525}" srcOrd="0" destOrd="0" presId="urn:microsoft.com/office/officeart/2011/layout/HexagonRadial"/>
    <dgm:cxn modelId="{282676C7-5B51-4F79-8665-1C6DFBE5860F}" type="presOf" srcId="{0A21F6C2-60C5-4F12-865C-902F24AB221A}" destId="{02B2154D-66E7-4FDE-87D6-54A84AD23FAA}" srcOrd="0" destOrd="0" presId="urn:microsoft.com/office/officeart/2011/layout/HexagonRadial"/>
    <dgm:cxn modelId="{12EDA0D3-3513-40A6-B883-192765F7D26C}"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90CD58E1-1E41-4D7D-A25F-AF2B7F7A0235}" type="presParOf" srcId="{2544BCCF-E002-438A-A74F-A495E284AB9E}" destId="{02B2154D-66E7-4FDE-87D6-54A84AD23FAA}" srcOrd="0" destOrd="0" presId="urn:microsoft.com/office/officeart/2011/layout/HexagonRadial"/>
    <dgm:cxn modelId="{F1C4F98A-E97A-4485-A471-A909ADD81D33}" type="presParOf" srcId="{2544BCCF-E002-438A-A74F-A495E284AB9E}" destId="{D53A5D26-E23B-41E4-9F51-28032B415ED6}" srcOrd="1" destOrd="0" presId="urn:microsoft.com/office/officeart/2011/layout/HexagonRadial"/>
    <dgm:cxn modelId="{607721F4-DF9B-4F11-9E44-5C74E8834E36}" type="presParOf" srcId="{D53A5D26-E23B-41E4-9F51-28032B415ED6}" destId="{CC74C9F0-6D76-4523-973E-C83ED7E14E54}" srcOrd="0" destOrd="0" presId="urn:microsoft.com/office/officeart/2011/layout/HexagonRadial"/>
    <dgm:cxn modelId="{165E223C-1A91-4C36-ADE2-52B5F48EFBF7}" type="presParOf" srcId="{2544BCCF-E002-438A-A74F-A495E284AB9E}" destId="{AB67786F-3905-46D7-A93E-AF5E97A1DB68}" srcOrd="2" destOrd="0" presId="urn:microsoft.com/office/officeart/2011/layout/HexagonRadial"/>
    <dgm:cxn modelId="{3D7D90AC-D2AA-4599-A1A0-6FB01A3D54AC}" type="presParOf" srcId="{2544BCCF-E002-438A-A74F-A495E284AB9E}" destId="{D0749FBA-A039-460E-8EB7-07349660E9E7}" srcOrd="3" destOrd="0" presId="urn:microsoft.com/office/officeart/2011/layout/HexagonRadial"/>
    <dgm:cxn modelId="{2C34CACC-A22C-4C0D-A96C-2DE7E780AECD}" type="presParOf" srcId="{D0749FBA-A039-460E-8EB7-07349660E9E7}" destId="{868AB947-ADE5-46AC-9026-8304CA11CDEB}" srcOrd="0" destOrd="0" presId="urn:microsoft.com/office/officeart/2011/layout/HexagonRadial"/>
    <dgm:cxn modelId="{F0950FE2-56FB-422B-95F0-7D97291B2B8A}" type="presParOf" srcId="{2544BCCF-E002-438A-A74F-A495E284AB9E}" destId="{28444ACE-AB4C-4B84-A5F3-B60EE582385E}" srcOrd="4" destOrd="0" presId="urn:microsoft.com/office/officeart/2011/layout/HexagonRadial"/>
    <dgm:cxn modelId="{F4D4E0E6-37EB-450C-8F5B-26BC565BDD8C}" type="presParOf" srcId="{2544BCCF-E002-438A-A74F-A495E284AB9E}" destId="{51F81EA7-6C16-4064-A9A3-974D86577728}" srcOrd="5" destOrd="0" presId="urn:microsoft.com/office/officeart/2011/layout/HexagonRadial"/>
    <dgm:cxn modelId="{EA4E4167-D797-4784-A2CB-52C312372A0B}" type="presParOf" srcId="{51F81EA7-6C16-4064-A9A3-974D86577728}" destId="{B2A6F704-34B4-4E29-99E6-61B5FB753B5F}" srcOrd="0" destOrd="0" presId="urn:microsoft.com/office/officeart/2011/layout/HexagonRadial"/>
    <dgm:cxn modelId="{A8876993-28C0-4A25-B3B6-D38CEB8E4480}" type="presParOf" srcId="{2544BCCF-E002-438A-A74F-A495E284AB9E}" destId="{C83C3C06-A202-4832-9AD7-6ED9D092A04C}" srcOrd="6" destOrd="0" presId="urn:microsoft.com/office/officeart/2011/layout/HexagonRadial"/>
    <dgm:cxn modelId="{D3BEE10C-E1DB-4F46-AC2D-57F5924033DD}" type="presParOf" srcId="{2544BCCF-E002-438A-A74F-A495E284AB9E}" destId="{DA8EAE14-7540-460E-B450-CA5240B81D56}" srcOrd="7" destOrd="0" presId="urn:microsoft.com/office/officeart/2011/layout/HexagonRadial"/>
    <dgm:cxn modelId="{8A808068-584C-4254-A760-2EC896DF832F}" type="presParOf" srcId="{DA8EAE14-7540-460E-B450-CA5240B81D56}" destId="{7CC1EDCE-2FE7-4E45-9414-DC40B3D97FA7}" srcOrd="0" destOrd="0" presId="urn:microsoft.com/office/officeart/2011/layout/HexagonRadial"/>
    <dgm:cxn modelId="{6E02AD97-490F-4FB6-BA12-BAC381408620}" type="presParOf" srcId="{2544BCCF-E002-438A-A74F-A495E284AB9E}" destId="{5B907FC8-9B3B-4696-91E4-08971BF9F525}" srcOrd="8" destOrd="0" presId="urn:microsoft.com/office/officeart/2011/layout/HexagonRadial"/>
    <dgm:cxn modelId="{A14EFAD2-66AE-43CE-9E10-708EF84CA503}" type="presParOf" srcId="{2544BCCF-E002-438A-A74F-A495E284AB9E}" destId="{08C84FB7-C75A-4903-AAF1-3B387018DDD9}" srcOrd="9" destOrd="0" presId="urn:microsoft.com/office/officeart/2011/layout/HexagonRadial"/>
    <dgm:cxn modelId="{79E51B8C-E88E-4154-AAB7-1F36C112929D}" type="presParOf" srcId="{08C84FB7-C75A-4903-AAF1-3B387018DDD9}" destId="{CA03A5CC-D4CC-4B60-A4F9-B0D5A47FC231}" srcOrd="0" destOrd="0" presId="urn:microsoft.com/office/officeart/2011/layout/HexagonRadial"/>
    <dgm:cxn modelId="{8E871A51-5FFA-41B5-92B7-299FCC501E0B}" type="presParOf" srcId="{2544BCCF-E002-438A-A74F-A495E284AB9E}" destId="{0DD1483D-ABBF-4C01-A05A-2422BE723BD5}" srcOrd="10" destOrd="0" presId="urn:microsoft.com/office/officeart/2011/layout/HexagonRadial"/>
    <dgm:cxn modelId="{4E2BAA1D-C24A-40B0-990C-2E7E0778E3BD}" type="presParOf" srcId="{2544BCCF-E002-438A-A74F-A495E284AB9E}" destId="{F276F10A-6569-4D5A-8787-D62E28445ECB}" srcOrd="11" destOrd="0" presId="urn:microsoft.com/office/officeart/2011/layout/HexagonRadial"/>
    <dgm:cxn modelId="{2A4F4C34-3FE2-43B5-9C2A-5BAFAEC652A3}" type="presParOf" srcId="{F276F10A-6569-4D5A-8787-D62E28445ECB}" destId="{5EB18341-C21D-4938-A464-D3060C0A5EB8}" srcOrd="0" destOrd="0" presId="urn:microsoft.com/office/officeart/2011/layout/HexagonRadial"/>
    <dgm:cxn modelId="{F2554276-4EF8-4618-AE07-AA28EE9A2525}"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6013C26A-53D9-4FD5-BBAE-B115FE988F89}" type="datetimeFigureOut">
              <a:rPr lang="en-US" smtClean="0"/>
              <a:t>2/2/2021</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37D6734F-2F6D-4544-B090-BEA7DEC7755C}" type="slidenum">
              <a:rPr lang="en-US" smtClean="0"/>
              <a:t>‹#›</a:t>
            </a:fld>
            <a:endParaRPr lang="en-US"/>
          </a:p>
        </p:txBody>
      </p:sp>
    </p:spTree>
    <p:extLst>
      <p:ext uri="{BB962C8B-B14F-4D97-AF65-F5344CB8AC3E}">
        <p14:creationId xmlns:p14="http://schemas.microsoft.com/office/powerpoint/2010/main" val="409558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285F3A9-9CCE-49D1-84B9-FBE1C93054A2}" type="datetimeFigureOut">
              <a:rPr lang="en-US" smtClean="0"/>
              <a:t>2/2/2021</a:t>
            </a:fld>
            <a:endParaRPr lang="en-US"/>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3A22B85-E105-4374-B998-26621ECADA5C}" type="slidenum">
              <a:rPr lang="en-US" smtClean="0"/>
              <a:t>‹#›</a:t>
            </a:fld>
            <a:endParaRPr lang="en-US"/>
          </a:p>
        </p:txBody>
      </p:sp>
    </p:spTree>
    <p:extLst>
      <p:ext uri="{BB962C8B-B14F-4D97-AF65-F5344CB8AC3E}">
        <p14:creationId xmlns:p14="http://schemas.microsoft.com/office/powerpoint/2010/main" val="227630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1</a:t>
            </a:fld>
            <a:endParaRPr lang="en-US"/>
          </a:p>
        </p:txBody>
      </p:sp>
    </p:spTree>
    <p:extLst>
      <p:ext uri="{BB962C8B-B14F-4D97-AF65-F5344CB8AC3E}">
        <p14:creationId xmlns:p14="http://schemas.microsoft.com/office/powerpoint/2010/main" val="328412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14</a:t>
            </a:fld>
            <a:endParaRPr lang="en-US"/>
          </a:p>
        </p:txBody>
      </p:sp>
    </p:spTree>
    <p:extLst>
      <p:ext uri="{BB962C8B-B14F-4D97-AF65-F5344CB8AC3E}">
        <p14:creationId xmlns:p14="http://schemas.microsoft.com/office/powerpoint/2010/main" val="152990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presented map reflects the movement of households originally from Markaz Al-</a:t>
            </a:r>
            <a:r>
              <a:rPr lang="en-US" dirty="0" err="1"/>
              <a:t>Muqdadiya</a:t>
            </a:r>
            <a:r>
              <a:rPr lang="en-US" dirty="0"/>
              <a:t> reported by KIs during data collection.</a:t>
            </a:r>
          </a:p>
        </p:txBody>
      </p:sp>
      <p:sp>
        <p:nvSpPr>
          <p:cNvPr id="4" name="Slide Number Placeholder 3"/>
          <p:cNvSpPr>
            <a:spLocks noGrp="1"/>
          </p:cNvSpPr>
          <p:nvPr>
            <p:ph type="sldNum" sz="quarter" idx="5"/>
          </p:nvPr>
        </p:nvSpPr>
        <p:spPr/>
        <p:txBody>
          <a:bodyPr/>
          <a:lstStyle/>
          <a:p>
            <a:fld id="{33A22B85-E105-4374-B998-26621ECADA5C}" type="slidenum">
              <a:rPr lang="en-US" smtClean="0"/>
              <a:t>15</a:t>
            </a:fld>
            <a:endParaRPr lang="en-US"/>
          </a:p>
        </p:txBody>
      </p:sp>
    </p:spTree>
    <p:extLst>
      <p:ext uri="{BB962C8B-B14F-4D97-AF65-F5344CB8AC3E}">
        <p14:creationId xmlns:p14="http://schemas.microsoft.com/office/powerpoint/2010/main" val="141002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323232"/>
                </a:solidFill>
                <a:latin typeface="Arial Narrow" panose="020B0606020202030204" pitchFamily="34" charset="0"/>
              </a:rPr>
              <a:t>It was not mentioned by KIs from which camps the households were returning. However, REACH camp profiling updates from October show that between 31% and 88% of interviewed households from </a:t>
            </a:r>
            <a:r>
              <a:rPr lang="en-US" sz="1800" b="0" i="0" u="none" strike="noStrike" baseline="0" dirty="0" err="1">
                <a:solidFill>
                  <a:srgbClr val="323232"/>
                </a:solidFill>
                <a:latin typeface="Arial Narrow" panose="020B0606020202030204" pitchFamily="34" charset="0"/>
              </a:rPr>
              <a:t>Alwand</a:t>
            </a:r>
            <a:r>
              <a:rPr lang="en-US" sz="1800" b="0" i="0" u="none" strike="noStrike" baseline="0" dirty="0">
                <a:solidFill>
                  <a:srgbClr val="323232"/>
                </a:solidFill>
                <a:latin typeface="Arial Narrow" panose="020B0606020202030204" pitchFamily="34" charset="0"/>
              </a:rPr>
              <a:t> 2 in </a:t>
            </a:r>
            <a:r>
              <a:rPr lang="en-US" sz="1800" b="0" i="0" u="none" strike="noStrike" baseline="0" dirty="0" err="1">
                <a:solidFill>
                  <a:srgbClr val="323232"/>
                </a:solidFill>
                <a:latin typeface="Arial Narrow" panose="020B0606020202030204" pitchFamily="34" charset="0"/>
              </a:rPr>
              <a:t>Khanaqin</a:t>
            </a:r>
            <a:r>
              <a:rPr lang="en-US" sz="1800" b="0" i="0" u="none" strike="noStrike" baseline="0" dirty="0">
                <a:solidFill>
                  <a:srgbClr val="323232"/>
                </a:solidFill>
                <a:latin typeface="Arial Narrow" panose="020B0606020202030204" pitchFamily="34" charset="0"/>
              </a:rPr>
              <a:t> district expressed the intention to return in the short (3 months) or long term (12 months)to Al-Muqdadiya.</a:t>
            </a:r>
            <a:r>
              <a:rPr lang="en-US" sz="1800" b="0" i="0" u="none" strike="noStrike" baseline="30000" dirty="0">
                <a:solidFill>
                  <a:srgbClr val="323232"/>
                </a:solidFill>
                <a:latin typeface="Arial Narrow" panose="020B0606020202030204" pitchFamily="34" charset="0"/>
              </a:rPr>
              <a:t>11</a:t>
            </a:r>
            <a:r>
              <a:rPr lang="en-US" sz="1800" b="0" i="0" u="none" strike="noStrike" baseline="0" dirty="0">
                <a:solidFill>
                  <a:srgbClr val="323232"/>
                </a:solidFill>
                <a:latin typeface="Arial Narrow" panose="020B0606020202030204" pitchFamily="34" charset="0"/>
              </a:rPr>
              <a:t> Intentions could be affected due to the fact that camp is planned to be closed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R="0" algn="just" rtl="0"/>
            <a:r>
              <a:rPr lang="en-US" sz="1800" b="0" i="0" u="none" strike="noStrike" baseline="0" dirty="0">
                <a:solidFill>
                  <a:srgbClr val="323232"/>
                </a:solidFill>
                <a:latin typeface="Arial Narrow" panose="020B0606020202030204" pitchFamily="34" charset="0"/>
              </a:rPr>
              <a:t>Returns to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were perceived both positively and negatively by the different respondent groups. Reportedly, for all population groups, recent returns contributed to </a:t>
            </a:r>
            <a:r>
              <a:rPr lang="en-US" sz="1800" b="1" i="0" u="none" strike="noStrike" baseline="0" dirty="0">
                <a:solidFill>
                  <a:srgbClr val="323232"/>
                </a:solidFill>
                <a:latin typeface="Arial Narrow" panose="020B0606020202030204" pitchFamily="34" charset="0"/>
              </a:rPr>
              <a:t>increased job opportunities </a:t>
            </a:r>
            <a:r>
              <a:rPr lang="en-US" sz="1800" b="0" i="0" u="none" strike="noStrike" baseline="0" dirty="0">
                <a:solidFill>
                  <a:srgbClr val="323232"/>
                </a:solidFill>
                <a:latin typeface="Arial Narrow" panose="020B0606020202030204" pitchFamily="34" charset="0"/>
              </a:rPr>
              <a:t>due to the return of business owners (4 out of 11 KIs) but perceived as negative due to the </a:t>
            </a:r>
            <a:r>
              <a:rPr lang="en-US" sz="1800" b="1" i="0" u="none" strike="noStrike" baseline="0" dirty="0">
                <a:solidFill>
                  <a:srgbClr val="323232"/>
                </a:solidFill>
                <a:latin typeface="Arial Narrow" panose="020B0606020202030204" pitchFamily="34" charset="0"/>
              </a:rPr>
              <a:t>presence of higher competition in the </a:t>
            </a:r>
            <a:r>
              <a:rPr lang="en-US" sz="1800" b="1" i="0" u="none" strike="noStrike" baseline="0" dirty="0" err="1">
                <a:solidFill>
                  <a:srgbClr val="323232"/>
                </a:solidFill>
                <a:latin typeface="Arial Narrow" panose="020B0606020202030204" pitchFamily="34" charset="0"/>
              </a:rPr>
              <a:t>labour</a:t>
            </a:r>
            <a:r>
              <a:rPr lang="en-US" sz="1800" b="1" i="0" u="none" strike="noStrike" baseline="0" dirty="0">
                <a:solidFill>
                  <a:srgbClr val="323232"/>
                </a:solidFill>
                <a:latin typeface="Arial Narrow" panose="020B0606020202030204" pitchFamily="34" charset="0"/>
              </a:rPr>
              <a:t> market</a:t>
            </a:r>
            <a:r>
              <a:rPr lang="en-US" sz="1800" b="0" i="0" u="none" strike="noStrike" baseline="0" dirty="0">
                <a:solidFill>
                  <a:srgbClr val="323232"/>
                </a:solidFill>
                <a:latin typeface="Arial Narrow" panose="020B0606020202030204" pitchFamily="34" charset="0"/>
              </a:rPr>
              <a:t> (6 KIs). In addition, it was reported that </a:t>
            </a:r>
            <a:r>
              <a:rPr lang="en-US" sz="1800" b="1" i="0" u="none" strike="noStrike" baseline="0" dirty="0">
                <a:solidFill>
                  <a:srgbClr val="323232"/>
                </a:solidFill>
                <a:latin typeface="Arial Narrow" panose="020B0606020202030204" pitchFamily="34" charset="0"/>
              </a:rPr>
              <a:t>access to assistance increased</a:t>
            </a:r>
            <a:r>
              <a:rPr lang="en-US" sz="1800" b="0" i="0" u="none" strike="noStrike" baseline="0" dirty="0">
                <a:solidFill>
                  <a:srgbClr val="323232"/>
                </a:solidFill>
                <a:latin typeface="Arial Narrow" panose="020B0606020202030204" pitchFamily="34" charset="0"/>
              </a:rPr>
              <a:t> due to the response from different service providers to the recent returns (3 KIs). At the same time, it was reported that the level of household </a:t>
            </a:r>
            <a:r>
              <a:rPr lang="en-US" sz="1800" b="1" i="0" u="none" strike="noStrike" baseline="0" dirty="0">
                <a:solidFill>
                  <a:srgbClr val="323232"/>
                </a:solidFill>
                <a:latin typeface="Arial Narrow" panose="020B0606020202030204" pitchFamily="34" charset="0"/>
              </a:rPr>
              <a:t>assistance decreased </a:t>
            </a:r>
            <a:r>
              <a:rPr lang="en-US" sz="1800" b="0" i="0" u="none" strike="noStrike" baseline="0" dirty="0">
                <a:solidFill>
                  <a:srgbClr val="323232"/>
                </a:solidFill>
                <a:latin typeface="Arial Narrow" panose="020B0606020202030204" pitchFamily="34" charset="0"/>
              </a:rPr>
              <a:t>due to increased demand (5 KIs) given the presence of a higher number of households in the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11. </a:t>
            </a:r>
            <a:r>
              <a:rPr lang="en-US" sz="1800" b="0" i="0" u="none" strike="noStrike" baseline="30000" dirty="0">
                <a:solidFill>
                  <a:srgbClr val="323232"/>
                </a:solidFill>
                <a:latin typeface="Arial Narrow" panose="020B0606020202030204" pitchFamily="34" charset="0"/>
              </a:rPr>
              <a:t>Camp profiling Round XIV, REACH Iraq, August 2020: https://www.impact-repository.org/document/reach/e61883e2/REACH_IRQ_Dataset_Camp-profiling_RoundXIV_Aug2020_published.xlsx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H"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16</a:t>
            </a:fld>
            <a:endParaRPr lang="en-US"/>
          </a:p>
        </p:txBody>
      </p:sp>
    </p:spTree>
    <p:extLst>
      <p:ext uri="{BB962C8B-B14F-4D97-AF65-F5344CB8AC3E}">
        <p14:creationId xmlns:p14="http://schemas.microsoft.com/office/powerpoint/2010/main" val="65662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323232"/>
                </a:solidFill>
                <a:latin typeface="Arial Narrow" panose="020B0606020202030204" pitchFamily="34" charset="0"/>
              </a:rPr>
              <a:t>Households reportedly re-displaced to the areas of previous displacement namely in </a:t>
            </a:r>
            <a:r>
              <a:rPr lang="en-US" sz="1800" b="0" i="0" u="none" strike="noStrike" baseline="0" dirty="0" err="1">
                <a:solidFill>
                  <a:srgbClr val="323232"/>
                </a:solidFill>
                <a:latin typeface="Arial Narrow" panose="020B0606020202030204" pitchFamily="34" charset="0"/>
              </a:rPr>
              <a:t>Baquba</a:t>
            </a:r>
            <a:r>
              <a:rPr lang="en-US" sz="1800" b="0" i="0" u="none" strike="noStrike" baseline="0" dirty="0">
                <a:solidFill>
                  <a:srgbClr val="323232"/>
                </a:solidFill>
                <a:latin typeface="Arial Narrow" panose="020B0606020202030204" pitchFamily="34" charset="0"/>
              </a:rPr>
              <a:t>, Al-</a:t>
            </a:r>
            <a:r>
              <a:rPr lang="en-US" sz="1800" b="0" i="0" u="none" strike="noStrike" baseline="0" dirty="0" err="1">
                <a:solidFill>
                  <a:srgbClr val="323232"/>
                </a:solidFill>
                <a:latin typeface="Arial Narrow" panose="020B0606020202030204" pitchFamily="34" charset="0"/>
              </a:rPr>
              <a:t>Khalis</a:t>
            </a:r>
            <a:r>
              <a:rPr lang="en-US" sz="1800" b="0" i="0" u="none" strike="noStrike" baseline="0" dirty="0">
                <a:solidFill>
                  <a:srgbClr val="323232"/>
                </a:solidFill>
                <a:latin typeface="Arial Narrow" panose="020B0606020202030204" pitchFamily="34" charset="0"/>
              </a:rPr>
              <a:t> and </a:t>
            </a:r>
            <a:r>
              <a:rPr lang="en-US" sz="1800" b="0" i="0" u="none" strike="noStrike" baseline="0" dirty="0" err="1">
                <a:solidFill>
                  <a:srgbClr val="323232"/>
                </a:solidFill>
                <a:latin typeface="Arial Narrow" panose="020B0606020202030204" pitchFamily="34" charset="0"/>
              </a:rPr>
              <a:t>Khanaqin</a:t>
            </a:r>
            <a:r>
              <a:rPr lang="en-US" sz="1800" b="0" i="0" u="none" strike="noStrike" baseline="0" dirty="0">
                <a:solidFill>
                  <a:srgbClr val="323232"/>
                </a:solidFill>
                <a:latin typeface="Arial Narrow" panose="020B0606020202030204" pitchFamily="34" charset="0"/>
              </a:rPr>
              <a:t> districts of </a:t>
            </a:r>
            <a:r>
              <a:rPr lang="en-US" sz="1800" b="0" i="0" u="none" strike="noStrike" baseline="0" dirty="0" err="1">
                <a:solidFill>
                  <a:srgbClr val="323232"/>
                </a:solidFill>
                <a:latin typeface="Arial Narrow" panose="020B0606020202030204" pitchFamily="34" charset="0"/>
              </a:rPr>
              <a:t>Diyala</a:t>
            </a:r>
            <a:r>
              <a:rPr lang="en-US" sz="1800" b="0" i="0" u="none" strike="noStrike" baseline="0" dirty="0">
                <a:solidFill>
                  <a:srgbClr val="323232"/>
                </a:solidFill>
                <a:latin typeface="Arial Narrow" panose="020B0606020202030204" pitchFamily="34" charset="0"/>
              </a:rPr>
              <a:t> Governorate.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323232"/>
                </a:solidFill>
                <a:latin typeface="Arial Narrow" panose="020B0606020202030204" pitchFamily="34" charset="0"/>
              </a:rPr>
              <a:t>Failed returns reportedly concluded to </a:t>
            </a:r>
            <a:r>
              <a:rPr lang="en-US" sz="1800" b="1" i="0" u="none" strike="noStrike" baseline="0" dirty="0">
                <a:solidFill>
                  <a:srgbClr val="323232"/>
                </a:solidFill>
                <a:latin typeface="Arial Narrow" panose="020B0606020202030204" pitchFamily="34" charset="0"/>
              </a:rPr>
              <a:t>less competition for the limited available job opportunities </a:t>
            </a:r>
            <a:r>
              <a:rPr lang="en-US" sz="1800" b="0" i="0" u="none" strike="noStrike" baseline="0" dirty="0">
                <a:solidFill>
                  <a:srgbClr val="323232"/>
                </a:solidFill>
                <a:latin typeface="Arial Narrow" panose="020B0606020202030204" pitchFamily="34" charset="0"/>
              </a:rPr>
              <a:t>(2 out of 4 KIs). However, failed returns </a:t>
            </a:r>
            <a:r>
              <a:rPr lang="en-US" sz="1800" b="1" i="0" u="none" strike="noStrike" baseline="0" dirty="0">
                <a:solidFill>
                  <a:srgbClr val="323232"/>
                </a:solidFill>
                <a:latin typeface="Arial Narrow" panose="020B0606020202030204" pitchFamily="34" charset="0"/>
              </a:rPr>
              <a:t>negatively affected the access to jobs</a:t>
            </a:r>
            <a:r>
              <a:rPr lang="en-US" sz="1800" b="0" i="0" u="none" strike="noStrike" baseline="0" dirty="0">
                <a:solidFill>
                  <a:srgbClr val="323232"/>
                </a:solidFill>
                <a:latin typeface="Arial Narrow" panose="020B0606020202030204" pitchFamily="34" charset="0"/>
              </a:rPr>
              <a:t> for the community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as displaced business owners did not manage to return (1 KI).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323232"/>
                </a:solidFill>
                <a:latin typeface="Arial Narrow" panose="020B0606020202030204" pitchFamily="34" charset="0"/>
              </a:rPr>
              <a:t>In addition, a potential </a:t>
            </a:r>
            <a:r>
              <a:rPr lang="en-US" sz="1800" b="1" i="0" u="none" strike="noStrike" baseline="0" dirty="0">
                <a:solidFill>
                  <a:srgbClr val="323232"/>
                </a:solidFill>
                <a:latin typeface="Arial Narrow" panose="020B0606020202030204" pitchFamily="34" charset="0"/>
              </a:rPr>
              <a:t>reduction in access to assistance</a:t>
            </a:r>
            <a:r>
              <a:rPr lang="en-US" sz="1800" b="0" i="0" u="none" strike="noStrike" baseline="0" dirty="0">
                <a:solidFill>
                  <a:srgbClr val="323232"/>
                </a:solidFill>
                <a:latin typeface="Arial Narrow" panose="020B0606020202030204" pitchFamily="34" charset="0"/>
              </a:rPr>
              <a:t> was reported due to the assumed lack of interest from organizations and government in the area if families do not return (1 KI).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323232"/>
                </a:solidFill>
                <a:latin typeface="Arial Narrow" panose="020B0606020202030204" pitchFamily="34" charset="0"/>
              </a:rPr>
              <a:t>Family separation: </a:t>
            </a:r>
            <a:r>
              <a:rPr lang="en-US" sz="1800" b="0" i="0" u="none" strike="noStrike" baseline="0" dirty="0">
                <a:solidFill>
                  <a:srgbClr val="323232"/>
                </a:solidFill>
                <a:latin typeface="Arial Narrow" panose="020B0606020202030204" pitchFamily="34" charset="0"/>
              </a:rPr>
              <a:t>All KIs (39 KIs) reported that there are </a:t>
            </a:r>
            <a:r>
              <a:rPr lang="en-US" sz="1800" b="1" i="0" u="none" strike="noStrike" baseline="0" dirty="0">
                <a:solidFill>
                  <a:srgbClr val="323232"/>
                </a:solidFill>
                <a:latin typeface="Arial Narrow" panose="020B0606020202030204" pitchFamily="34" charset="0"/>
              </a:rPr>
              <a:t>no households </a:t>
            </a:r>
            <a:r>
              <a:rPr lang="en-US" sz="1800" b="0" i="0" u="none" strike="noStrike" baseline="0" dirty="0">
                <a:solidFill>
                  <a:srgbClr val="323232"/>
                </a:solidFill>
                <a:latin typeface="Arial Narrow" panose="020B0606020202030204" pitchFamily="34" charset="0"/>
              </a:rPr>
              <a:t>in Markaz Al-</a:t>
            </a:r>
            <a:r>
              <a:rPr lang="en-US" sz="1800" b="0" i="0" u="none" strike="noStrike" baseline="0" dirty="0" err="1">
                <a:solidFill>
                  <a:srgbClr val="323232"/>
                </a:solidFill>
                <a:latin typeface="Arial Narrow" panose="020B0606020202030204" pitchFamily="34" charset="0"/>
              </a:rPr>
              <a:t>Muqdadiya</a:t>
            </a:r>
            <a:r>
              <a:rPr lang="en-US" sz="1800" b="1" i="0" u="none" strike="noStrike" baseline="0" dirty="0">
                <a:solidFill>
                  <a:srgbClr val="323232"/>
                </a:solidFill>
                <a:latin typeface="Arial Narrow" panose="020B0606020202030204" pitchFamily="34" charset="0"/>
              </a:rPr>
              <a:t> with members who are still in displacement</a:t>
            </a:r>
            <a:r>
              <a:rPr lang="en-US" sz="1800" b="0" i="0" u="none" strike="noStrike" baseline="0" dirty="0">
                <a:solidFill>
                  <a:srgbClr val="323232"/>
                </a:solidFill>
                <a:latin typeface="Arial Narrow" panose="020B0606020202030204" pitchFamily="34" charset="0"/>
              </a:rPr>
              <a:t>.</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17</a:t>
            </a:fld>
            <a:endParaRPr lang="en-US"/>
          </a:p>
        </p:txBody>
      </p:sp>
    </p:spTree>
    <p:extLst>
      <p:ext uri="{BB962C8B-B14F-4D97-AF65-F5344CB8AC3E}">
        <p14:creationId xmlns:p14="http://schemas.microsoft.com/office/powerpoint/2010/main" val="1185029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323232"/>
                </a:solidFill>
                <a:latin typeface="Arial Narrow" panose="020B0606020202030204" pitchFamily="34" charset="0"/>
              </a:rPr>
              <a:t>During data collection, 16 KIs (out of 39 KIs) reported that there are </a:t>
            </a:r>
            <a:r>
              <a:rPr lang="en-US" sz="1800" b="1" i="0" u="none" strike="noStrike" baseline="0" dirty="0">
                <a:solidFill>
                  <a:srgbClr val="323232"/>
                </a:solidFill>
                <a:latin typeface="Arial Narrow" panose="020B0606020202030204" pitchFamily="34" charset="0"/>
              </a:rPr>
              <a:t>no expected returns</a:t>
            </a:r>
            <a:r>
              <a:rPr lang="en-US" sz="1800" b="0" i="0" u="none" strike="noStrike" baseline="0" dirty="0">
                <a:solidFill>
                  <a:srgbClr val="323232"/>
                </a:solidFill>
                <a:latin typeface="Arial Narrow" panose="020B0606020202030204" pitchFamily="34" charset="0"/>
              </a:rPr>
              <a:t>, and 23 KIs did not know about expected return movements.</a:t>
            </a:r>
          </a:p>
          <a:p>
            <a:pPr marR="0" algn="just" rtl="0"/>
            <a:endParaRPr lang="en-GB" sz="1800" b="0" i="0" u="none" strike="noStrike" baseline="0" dirty="0">
              <a:solidFill>
                <a:srgbClr val="323232"/>
              </a:solidFill>
              <a:latin typeface="Arial Narrow" panose="020B0606020202030204" pitchFamily="34" charset="0"/>
            </a:endParaRPr>
          </a:p>
          <a:p>
            <a:pPr marR="0" algn="just" rtl="0"/>
            <a:r>
              <a:rPr lang="en-US" sz="1800" b="0" i="0" u="none" strike="noStrike" baseline="0" dirty="0">
                <a:solidFill>
                  <a:srgbClr val="323232"/>
                </a:solidFill>
                <a:latin typeface="Arial Narrow" panose="020B0606020202030204" pitchFamily="34" charset="0"/>
              </a:rPr>
              <a:t>However, 36 KIs (out of 39 KIs) reported that there are drivers that could result in further returns (3 KIs did not know).</a:t>
            </a:r>
          </a:p>
          <a:p>
            <a:pPr marR="0" algn="just" rtl="0"/>
            <a:endParaRPr lang="en-US" sz="1800" b="0" i="0" u="none" strike="noStrike" kern="1200" baseline="0" dirty="0">
              <a:solidFill>
                <a:srgbClr val="323232"/>
              </a:solidFill>
              <a:latin typeface="Arial Narrow" panose="020B0606020202030204" pitchFamily="34" charset="0"/>
              <a:ea typeface="+mn-ea"/>
              <a:cs typeface="+mn-cs"/>
            </a:endParaRPr>
          </a:p>
          <a:p>
            <a:pPr marR="0" algn="just" rtl="0"/>
            <a:r>
              <a:rPr lang="en-US" sz="1800" b="0" i="0" u="none" strike="noStrike" baseline="0" dirty="0">
                <a:solidFill>
                  <a:srgbClr val="323232"/>
                </a:solidFill>
                <a:latin typeface="Arial Narrow" panose="020B0606020202030204" pitchFamily="34" charset="0"/>
              </a:rPr>
              <a:t>For all population groups, further returns reportedly could lead to </a:t>
            </a:r>
            <a:r>
              <a:rPr lang="en-US" sz="1800" b="1" i="0" u="none" strike="noStrike" baseline="0" dirty="0">
                <a:solidFill>
                  <a:srgbClr val="323232"/>
                </a:solidFill>
                <a:latin typeface="Arial Narrow" panose="020B0606020202030204" pitchFamily="34" charset="0"/>
              </a:rPr>
              <a:t>increased job opportunities </a:t>
            </a:r>
            <a:r>
              <a:rPr lang="en-US" sz="1800" b="0" i="0" u="none" strike="noStrike" baseline="0" dirty="0">
                <a:solidFill>
                  <a:srgbClr val="323232"/>
                </a:solidFill>
                <a:latin typeface="Arial Narrow" panose="020B0606020202030204" pitchFamily="34" charset="0"/>
              </a:rPr>
              <a:t>due to the return of business owners (21 out of 39 KIs). At the same time there would be a </a:t>
            </a:r>
            <a:r>
              <a:rPr lang="en-US" sz="1800" b="1" i="0" u="none" strike="noStrike" baseline="0" dirty="0">
                <a:solidFill>
                  <a:srgbClr val="323232"/>
                </a:solidFill>
                <a:latin typeface="Arial Narrow" panose="020B0606020202030204" pitchFamily="34" charset="0"/>
              </a:rPr>
              <a:t>higher competition for the limited available job opportunities</a:t>
            </a:r>
            <a:r>
              <a:rPr lang="en-US" sz="1800" b="0" i="0" u="none" strike="noStrike" baseline="0" dirty="0">
                <a:solidFill>
                  <a:srgbClr val="323232"/>
                </a:solidFill>
                <a:latin typeface="Arial Narrow" panose="020B0606020202030204" pitchFamily="34" charset="0"/>
              </a:rPr>
              <a:t> (12 KIs). In addition, an </a:t>
            </a:r>
            <a:r>
              <a:rPr lang="en-US" sz="1800" b="1" i="0" u="none" strike="noStrike" baseline="0" dirty="0">
                <a:solidFill>
                  <a:srgbClr val="323232"/>
                </a:solidFill>
                <a:latin typeface="Arial Narrow" panose="020B0606020202030204" pitchFamily="34" charset="0"/>
              </a:rPr>
              <a:t>expected increase to assistance</a:t>
            </a:r>
            <a:r>
              <a:rPr lang="en-US" sz="1800" b="0" i="0" u="none" strike="noStrike" baseline="0" dirty="0">
                <a:solidFill>
                  <a:srgbClr val="323232"/>
                </a:solidFill>
                <a:latin typeface="Arial Narrow" panose="020B0606020202030204" pitchFamily="34" charset="0"/>
              </a:rPr>
              <a:t> was reported due the attention of service providers in the area following the returns movements (13 KIs). However, it was reported that households’ </a:t>
            </a:r>
            <a:r>
              <a:rPr lang="en-US" sz="1800" b="1" i="0" u="none" strike="noStrike" baseline="0" dirty="0">
                <a:solidFill>
                  <a:srgbClr val="323232"/>
                </a:solidFill>
                <a:latin typeface="Arial Narrow" panose="020B0606020202030204" pitchFamily="34" charset="0"/>
              </a:rPr>
              <a:t>assistance might decrease</a:t>
            </a:r>
            <a:r>
              <a:rPr lang="en-US" sz="1800" b="0" i="0" u="none" strike="noStrike" baseline="0" dirty="0">
                <a:solidFill>
                  <a:srgbClr val="323232"/>
                </a:solidFill>
                <a:latin typeface="Arial Narrow" panose="020B0606020202030204" pitchFamily="34" charset="0"/>
              </a:rPr>
              <a:t> </a:t>
            </a:r>
            <a:r>
              <a:rPr lang="en-US" sz="1800" b="1" i="0" u="none" strike="noStrike" baseline="0" dirty="0">
                <a:solidFill>
                  <a:srgbClr val="323232"/>
                </a:solidFill>
                <a:latin typeface="Arial Narrow" panose="020B0606020202030204" pitchFamily="34" charset="0"/>
              </a:rPr>
              <a:t> </a:t>
            </a:r>
            <a:r>
              <a:rPr lang="en-US" sz="1800" b="0" i="0" u="none" strike="noStrike" baseline="0" dirty="0">
                <a:solidFill>
                  <a:srgbClr val="323232"/>
                </a:solidFill>
                <a:latin typeface="Arial Narrow" panose="020B0606020202030204" pitchFamily="34" charset="0"/>
              </a:rPr>
              <a:t> due to the increased needs (12 KIs) due to the presence of a higher number of households in the area. Further returns of families to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will reportedly result in </a:t>
            </a:r>
            <a:r>
              <a:rPr lang="en-US" sz="1800" b="1" i="0" u="none" strike="noStrike" baseline="0" dirty="0">
                <a:solidFill>
                  <a:srgbClr val="323232"/>
                </a:solidFill>
                <a:latin typeface="Arial Narrow" panose="020B0606020202030204" pitchFamily="34" charset="0"/>
              </a:rPr>
              <a:t>reunification with extended family.</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18</a:t>
            </a:fld>
            <a:endParaRPr lang="en-US"/>
          </a:p>
        </p:txBody>
      </p:sp>
    </p:spTree>
    <p:extLst>
      <p:ext uri="{BB962C8B-B14F-4D97-AF65-F5344CB8AC3E}">
        <p14:creationId xmlns:p14="http://schemas.microsoft.com/office/powerpoint/2010/main" val="369800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323232"/>
                </a:solidFill>
                <a:latin typeface="Arial Narrow" panose="020B0606020202030204" pitchFamily="34" charset="0"/>
              </a:rPr>
              <a:t>KIs reported that the primary need for the community was </a:t>
            </a:r>
            <a:r>
              <a:rPr lang="en-US" sz="1800" b="1" i="0" u="none" strike="noStrike" baseline="0" dirty="0">
                <a:solidFill>
                  <a:srgbClr val="323232"/>
                </a:solidFill>
                <a:latin typeface="Arial Narrow" panose="020B0606020202030204" pitchFamily="34" charset="0"/>
              </a:rPr>
              <a:t>housing rehabilitation</a:t>
            </a:r>
            <a:r>
              <a:rPr lang="en-US" sz="1800" b="0" i="0" u="none" strike="noStrike" baseline="0" dirty="0">
                <a:solidFill>
                  <a:srgbClr val="323232"/>
                </a:solidFill>
                <a:latin typeface="Arial Narrow" panose="020B0606020202030204" pitchFamily="34" charset="0"/>
              </a:rPr>
              <a:t> taking into consideration that most of the homes are demolished, burnt, or damaged and uninhabitable</a:t>
            </a:r>
            <a:r>
              <a:rPr lang="en-US" sz="1800" b="0" i="1" u="none" strike="noStrike" baseline="0" dirty="0">
                <a:solidFill>
                  <a:srgbClr val="323232"/>
                </a:solidFill>
                <a:latin typeface="Arial Narrow" panose="020B0606020202030204" pitchFamily="34" charset="0"/>
              </a:rPr>
              <a:t> </a:t>
            </a:r>
            <a:r>
              <a:rPr lang="en-US" sz="1800" b="0" i="0" u="none" strike="noStrike" baseline="0" dirty="0">
                <a:solidFill>
                  <a:srgbClr val="323232"/>
                </a:solidFill>
                <a:latin typeface="Arial Narrow" panose="020B0606020202030204" pitchFamily="34" charset="0"/>
              </a:rPr>
              <a:t>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as reported by 17 KIs. Reportedly, households have no resources to rehabilitate the houses (8 KIs).</a:t>
            </a:r>
          </a:p>
          <a:p>
            <a:pPr marR="0" algn="just" rtl="0"/>
            <a:endParaRPr lang="en-GB" sz="1800" b="0" i="0" u="none" strike="noStrike" baseline="0" dirty="0">
              <a:solidFill>
                <a:srgbClr val="323232"/>
              </a:solidFill>
              <a:latin typeface="Arial Narrow" panose="020B0606020202030204" pitchFamily="34" charset="0"/>
            </a:endParaRPr>
          </a:p>
          <a:p>
            <a:pPr marR="0" algn="just" rtl="0"/>
            <a:r>
              <a:rPr lang="en-US" sz="1800" b="0" i="0" u="none" strike="noStrike" baseline="0" dirty="0">
                <a:solidFill>
                  <a:srgbClr val="323232"/>
                </a:solidFill>
                <a:latin typeface="Arial Narrow" panose="020B0606020202030204" pitchFamily="34" charset="0"/>
              </a:rPr>
              <a:t>The second main community need most commonly reported was </a:t>
            </a:r>
            <a:r>
              <a:rPr lang="en-US" sz="1800" b="1" i="0" u="none" strike="noStrike" baseline="0" dirty="0">
                <a:solidFill>
                  <a:srgbClr val="323232"/>
                </a:solidFill>
                <a:latin typeface="Arial Narrow" panose="020B0606020202030204" pitchFamily="34" charset="0"/>
              </a:rPr>
              <a:t>access to livelihoods</a:t>
            </a:r>
            <a:r>
              <a:rPr lang="en-US" sz="1800" b="0" i="0" u="none" strike="noStrike" baseline="0" dirty="0">
                <a:solidFill>
                  <a:srgbClr val="323232"/>
                </a:solidFill>
                <a:latin typeface="Arial Narrow" panose="020B0606020202030204" pitchFamily="34" charset="0"/>
              </a:rPr>
              <a:t> which was reportedly related to the lack of jobs in the governmental and private sector and the high level of unemployment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(15 KIs). It was usually linked the perception of being able to provide a </a:t>
            </a:r>
            <a:r>
              <a:rPr lang="en-US" sz="1800" b="0" i="1" u="none" strike="noStrike" baseline="0" dirty="0">
                <a:solidFill>
                  <a:srgbClr val="323232"/>
                </a:solidFill>
                <a:latin typeface="Arial Narrow" panose="020B0606020202030204" pitchFamily="34" charset="0"/>
              </a:rPr>
              <a:t>“decent life” </a:t>
            </a:r>
            <a:r>
              <a:rPr lang="en-US" sz="1800" b="0" i="0" u="none" strike="noStrike" baseline="0" dirty="0">
                <a:solidFill>
                  <a:srgbClr val="323232"/>
                </a:solidFill>
                <a:latin typeface="Arial Narrow" panose="020B0606020202030204" pitchFamily="34" charset="0"/>
              </a:rPr>
              <a:t>for their families (6 KIs).</a:t>
            </a:r>
          </a:p>
          <a:p>
            <a:pPr marR="0" algn="just" rtl="0"/>
            <a:endParaRPr lang="en-GB" sz="1800" b="0" i="0" u="none" strike="noStrike" baseline="0" dirty="0">
              <a:solidFill>
                <a:srgbClr val="323232"/>
              </a:solidFill>
              <a:latin typeface="Arial Narrow" panose="020B0606020202030204" pitchFamily="34" charset="0"/>
            </a:endParaRPr>
          </a:p>
          <a:p>
            <a:pPr marR="0" algn="just" rtl="0"/>
            <a:r>
              <a:rPr lang="en-US" sz="1800" b="0" i="0" u="none" strike="noStrike" baseline="0" dirty="0">
                <a:solidFill>
                  <a:srgbClr val="323232"/>
                </a:solidFill>
                <a:latin typeface="Arial Narrow" panose="020B0606020202030204" pitchFamily="34" charset="0"/>
              </a:rPr>
              <a:t>The third main community need most commonly reported was </a:t>
            </a:r>
            <a:r>
              <a:rPr lang="en-US" sz="1800" b="1" i="0" u="none" strike="noStrike" baseline="0" dirty="0">
                <a:solidFill>
                  <a:srgbClr val="323232"/>
                </a:solidFill>
                <a:latin typeface="Arial Narrow" panose="020B0606020202030204" pitchFamily="34" charset="0"/>
              </a:rPr>
              <a:t>healthcare.  </a:t>
            </a:r>
            <a:r>
              <a:rPr lang="en-US" sz="1800" b="0" i="0" u="none" strike="noStrike" baseline="0" dirty="0">
                <a:solidFill>
                  <a:srgbClr val="323232"/>
                </a:solidFill>
                <a:latin typeface="Arial Narrow" panose="020B0606020202030204" pitchFamily="34" charset="0"/>
              </a:rPr>
              <a:t>There was reported a decline in the quality of the public healthcare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due to limited access to public health clinics (PHCs) and hospitals, low competency and availability of health staff, and lack of medical supplies and medications (11 KIs). As a result, families resorted to services from the private health sector at high cost, negatively affecting their monthly expenditure (8 KIs); and other families were forced to move to other areas for public medical services as they cannot afford the cost of the private health sector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(1 KI).</a:t>
            </a: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19</a:t>
            </a:fld>
            <a:endParaRPr lang="en-US"/>
          </a:p>
        </p:txBody>
      </p:sp>
    </p:spTree>
    <p:extLst>
      <p:ext uri="{BB962C8B-B14F-4D97-AF65-F5344CB8AC3E}">
        <p14:creationId xmlns:p14="http://schemas.microsoft.com/office/powerpoint/2010/main" val="2965883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GB" sz="1800" b="1" dirty="0">
                <a:effectLst/>
                <a:latin typeface="Arial Narrow" panose="020B0606020202030204" pitchFamily="34" charset="0"/>
                <a:ea typeface="Calibri" panose="020F0502020204030204" pitchFamily="34" charset="0"/>
                <a:cs typeface="Arial" panose="020B0604020202020204" pitchFamily="34" charset="0"/>
              </a:rPr>
              <a:t>Access to housing: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R="0" algn="just" rtl="0"/>
            <a:r>
              <a:rPr lang="en-US" sz="1800" b="1" i="0" u="none" strike="noStrike" dirty="0">
                <a:solidFill>
                  <a:srgbClr val="58585A"/>
                </a:solidFill>
                <a:latin typeface="Arial Narrow" panose="020B0606020202030204" pitchFamily="34" charset="0"/>
              </a:rPr>
              <a:t>IDPs</a:t>
            </a:r>
            <a:r>
              <a:rPr lang="en-US" sz="1800" b="0" i="0" u="none" strike="noStrike" dirty="0">
                <a:solidFill>
                  <a:srgbClr val="58585A"/>
                </a:solidFill>
                <a:latin typeface="Arial Narrow" panose="020B0606020202030204" pitchFamily="34" charset="0"/>
              </a:rPr>
              <a:t> and </a:t>
            </a:r>
            <a:r>
              <a:rPr lang="en-US" sz="1800" b="1" i="0" u="none" strike="noStrike" dirty="0">
                <a:solidFill>
                  <a:srgbClr val="58585A"/>
                </a:solidFill>
                <a:latin typeface="Arial Narrow" panose="020B0606020202030204" pitchFamily="34" charset="0"/>
              </a:rPr>
              <a:t>returnees</a:t>
            </a:r>
            <a:r>
              <a:rPr lang="en-US" sz="1800" b="0" i="0" u="none" strike="noStrike" dirty="0">
                <a:solidFill>
                  <a:srgbClr val="58585A"/>
                </a:solidFill>
                <a:latin typeface="Arial Narrow" panose="020B0606020202030204" pitchFamily="34" charset="0"/>
              </a:rPr>
              <a:t>, in addition to </a:t>
            </a:r>
            <a:r>
              <a:rPr lang="en-US" sz="1800" b="1" i="0" u="none" strike="noStrike" dirty="0">
                <a:solidFill>
                  <a:srgbClr val="58585A"/>
                </a:solidFill>
                <a:latin typeface="Arial Narrow" panose="020B0606020202030204" pitchFamily="34" charset="0"/>
              </a:rPr>
              <a:t>child-headed households, UASC,  people with disabilities, large households</a:t>
            </a:r>
            <a:r>
              <a:rPr lang="en-US" sz="1800" b="0" i="0" u="none" strike="noStrike" dirty="0">
                <a:solidFill>
                  <a:srgbClr val="58585A"/>
                </a:solidFill>
                <a:latin typeface="Arial Narrow" panose="020B0606020202030204" pitchFamily="34" charset="0"/>
              </a:rPr>
              <a:t> and </a:t>
            </a:r>
            <a:r>
              <a:rPr lang="en-US" sz="1800" b="1" i="0" u="none" strike="noStrike" dirty="0">
                <a:solidFill>
                  <a:srgbClr val="58585A"/>
                </a:solidFill>
                <a:latin typeface="Arial Narrow" panose="020B0606020202030204" pitchFamily="34" charset="0"/>
              </a:rPr>
              <a:t>elderly-headed households </a:t>
            </a:r>
            <a:r>
              <a:rPr lang="en-US" sz="1800" b="0" i="0" u="none" strike="noStrike" dirty="0">
                <a:solidFill>
                  <a:srgbClr val="58585A"/>
                </a:solidFill>
                <a:latin typeface="Arial Narrow" panose="020B0606020202030204" pitchFamily="34" charset="0"/>
              </a:rPr>
              <a:t>are more likely to reside in tents.</a:t>
            </a:r>
            <a:endParaRPr lang="en-US" sz="1800" dirty="0">
              <a:solidFill>
                <a:srgbClr val="58585A"/>
              </a:solidFill>
              <a:latin typeface="Arial Narrow" panose="020B0606020202030204" pitchFamily="34" charset="0"/>
            </a:endParaRPr>
          </a:p>
          <a:p>
            <a:pPr marL="0" marR="0" algn="just">
              <a:lnSpc>
                <a:spcPct val="115000"/>
              </a:lnSpc>
              <a:spcBef>
                <a:spcPts val="0"/>
              </a:spcBef>
              <a:spcAft>
                <a:spcPts val="600"/>
              </a:spcAft>
            </a:pP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a:p>
            <a:pPr marR="0" algn="just" rtl="0"/>
            <a:r>
              <a:rPr lang="en-US" sz="1800" b="0" i="0" u="none" strike="noStrike" baseline="0" dirty="0">
                <a:solidFill>
                  <a:srgbClr val="323232"/>
                </a:solidFill>
                <a:latin typeface="Arial Narrow" panose="020B0606020202030204" pitchFamily="34" charset="0"/>
              </a:rPr>
              <a:t>IDPs in the community (5 KIs) and two recent returnee KIs reported that the majority of households in their community groups reside in houses under a verbal rental agreement. In addition, two returnee KIs reported that returnee households are being hosted by other community households. Respondent groups who represent the host community namely community leaders, </a:t>
            </a:r>
            <a:r>
              <a:rPr lang="en-US" sz="1800" b="0" i="0" u="none" strike="noStrike" baseline="0" dirty="0" err="1">
                <a:solidFill>
                  <a:srgbClr val="323232"/>
                </a:solidFill>
                <a:latin typeface="Arial Narrow" panose="020B0606020202030204" pitchFamily="34" charset="0"/>
              </a:rPr>
              <a:t>remainees</a:t>
            </a:r>
            <a:r>
              <a:rPr lang="en-US" sz="1800" b="0" i="0" u="none" strike="noStrike" baseline="0" dirty="0">
                <a:solidFill>
                  <a:srgbClr val="323232"/>
                </a:solidFill>
                <a:latin typeface="Arial Narrow" panose="020B0606020202030204" pitchFamily="34" charset="0"/>
              </a:rPr>
              <a:t> and returnees (more than 3 months ago) reported that the majority of the households in their community groups reside in owned houses. IDPs from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displaced elsewhere reported that the majority of the households in their community group have an official rental agreement in their areas of displacement.</a:t>
            </a:r>
          </a:p>
          <a:p>
            <a:pPr marL="0" marR="0" algn="just">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US" sz="1800" b="1" baseline="0" dirty="0">
                <a:effectLst/>
                <a:latin typeface="Calibri" panose="020F0502020204030204" pitchFamily="34" charset="0"/>
                <a:ea typeface="Calibri" panose="020F0502020204030204" pitchFamily="34" charset="0"/>
                <a:cs typeface="Arial" panose="020B0604020202020204" pitchFamily="34" charset="0"/>
              </a:rPr>
              <a:t>Risk of Eviction:</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US" sz="1800" b="0" i="0" u="none" strike="noStrike" baseline="0" dirty="0">
                <a:solidFill>
                  <a:srgbClr val="323232"/>
                </a:solidFill>
                <a:latin typeface="Arial Narrow" panose="020B0606020202030204" pitchFamily="34" charset="0"/>
              </a:rPr>
              <a:t>49% of KIs (19 out of 39 KIs) reported that </a:t>
            </a:r>
            <a:r>
              <a:rPr lang="en-US" sz="1800" b="1" i="0" u="none" strike="noStrike" baseline="0" dirty="0">
                <a:solidFill>
                  <a:srgbClr val="323232"/>
                </a:solidFill>
                <a:latin typeface="Arial Narrow" panose="020B0606020202030204" pitchFamily="34" charset="0"/>
              </a:rPr>
              <a:t>returnees</a:t>
            </a:r>
            <a:r>
              <a:rPr lang="en-US" sz="1800" b="0" i="0" u="none" strike="noStrike" baseline="0" dirty="0">
                <a:solidFill>
                  <a:srgbClr val="323232"/>
                </a:solidFill>
                <a:latin typeface="Arial Narrow" panose="020B0606020202030204" pitchFamily="34" charset="0"/>
              </a:rPr>
              <a:t> and </a:t>
            </a:r>
            <a:r>
              <a:rPr lang="en-US" sz="1800" b="1" i="0" u="none" strike="noStrike" baseline="0" dirty="0">
                <a:solidFill>
                  <a:srgbClr val="323232"/>
                </a:solidFill>
                <a:latin typeface="Arial Narrow" panose="020B0606020202030204" pitchFamily="34" charset="0"/>
              </a:rPr>
              <a:t>IDPs </a:t>
            </a:r>
            <a:r>
              <a:rPr lang="en-US" sz="1800" b="0" i="0" u="none" strike="noStrike" baseline="0" dirty="0">
                <a:solidFill>
                  <a:srgbClr val="323232"/>
                </a:solidFill>
                <a:latin typeface="Arial Narrow" panose="020B0606020202030204" pitchFamily="34" charset="0"/>
              </a:rPr>
              <a:t>are most at</a:t>
            </a:r>
            <a:r>
              <a:rPr lang="en-US" sz="1800" b="1" i="0" u="none" strike="noStrike" baseline="0" dirty="0">
                <a:solidFill>
                  <a:srgbClr val="323232"/>
                </a:solidFill>
                <a:latin typeface="Arial Narrow" panose="020B0606020202030204" pitchFamily="34" charset="0"/>
              </a:rPr>
              <a:t> risk of eviction</a:t>
            </a:r>
            <a:r>
              <a:rPr lang="en-US" sz="1800" b="0" i="0" u="none" strike="noStrike" baseline="0" dirty="0">
                <a:solidFill>
                  <a:srgbClr val="323232"/>
                </a:solidFill>
                <a:latin typeface="Arial Narrow" panose="020B0606020202030204" pitchFamily="34" charset="0"/>
              </a:rPr>
              <a:t>, in addition to </a:t>
            </a:r>
            <a:r>
              <a:rPr lang="en-US" sz="1800" b="1" i="0" u="none" strike="noStrike" baseline="0" dirty="0">
                <a:solidFill>
                  <a:srgbClr val="323232"/>
                </a:solidFill>
                <a:latin typeface="Arial Narrow" panose="020B0606020202030204" pitchFamily="34" charset="0"/>
              </a:rPr>
              <a:t>child-headed households, UASC, people with disabilities, large households, female-headed households and elderly-headed households </a:t>
            </a:r>
            <a:r>
              <a:rPr lang="en-US" sz="1800" b="0" i="0" u="none" strike="noStrike" baseline="0" dirty="0">
                <a:solidFill>
                  <a:srgbClr val="323232"/>
                </a:solidFill>
                <a:latin typeface="Arial Narrow" panose="020B0606020202030204" pitchFamily="34" charset="0"/>
              </a:rPr>
              <a:t>due to a perceived lack resources.</a:t>
            </a:r>
          </a:p>
          <a:p>
            <a:pPr marL="0" marR="0" algn="just">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20</a:t>
            </a:fld>
            <a:endParaRPr lang="en-US"/>
          </a:p>
        </p:txBody>
      </p:sp>
    </p:spTree>
    <p:extLst>
      <p:ext uri="{BB962C8B-B14F-4D97-AF65-F5344CB8AC3E}">
        <p14:creationId xmlns:p14="http://schemas.microsoft.com/office/powerpoint/2010/main" val="2897541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just" defTabSz="914400" rtl="0" eaLnBrk="1" fontAlgn="auto" latinLnBrk="0" hangingPunct="1">
              <a:lnSpc>
                <a:spcPct val="100000"/>
              </a:lnSpc>
              <a:spcBef>
                <a:spcPts val="0"/>
              </a:spcBef>
              <a:spcAft>
                <a:spcPts val="600"/>
              </a:spcAft>
              <a:buClrTx/>
              <a:buSzPct val="80000"/>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Population reported most commonly to reside in damaged buildings:</a:t>
            </a:r>
          </a:p>
          <a:p>
            <a:pPr marL="228600" marR="0" lvl="0" indent="0" algn="just" defTabSz="914400" rtl="0" eaLnBrk="1" fontAlgn="auto" latinLnBrk="0" hangingPunct="1">
              <a:lnSpc>
                <a:spcPct val="100000"/>
              </a:lnSpc>
              <a:spcBef>
                <a:spcPts val="0"/>
              </a:spcBef>
              <a:spcAft>
                <a:spcPts val="600"/>
              </a:spcAft>
              <a:buClrTx/>
              <a:buSzPct val="80000"/>
              <a:buFont typeface="Arial" panose="020B0604020202020204" pitchFamily="34" charset="0"/>
              <a:buNone/>
              <a:tabLst/>
              <a:defRPr/>
            </a:pPr>
            <a:r>
              <a:rPr lang="en-US" sz="1800" b="1" i="0" u="none" strike="noStrike" baseline="0" dirty="0">
                <a:solidFill>
                  <a:srgbClr val="323232"/>
                </a:solidFill>
                <a:latin typeface="Arial Narrow" panose="020B0606020202030204" pitchFamily="34" charset="0"/>
              </a:rPr>
              <a:t>IDPs, </a:t>
            </a:r>
            <a:r>
              <a:rPr lang="en-US" sz="1800" b="1" i="0" u="none" strike="noStrike" baseline="0" dirty="0" err="1">
                <a:solidFill>
                  <a:srgbClr val="323232"/>
                </a:solidFill>
                <a:latin typeface="Arial Narrow" panose="020B0606020202030204" pitchFamily="34" charset="0"/>
              </a:rPr>
              <a:t>remainees</a:t>
            </a:r>
            <a:r>
              <a:rPr lang="en-US" sz="1800" b="1" i="0" u="none" strike="noStrike" baseline="0" dirty="0">
                <a:solidFill>
                  <a:srgbClr val="323232"/>
                </a:solidFill>
                <a:latin typeface="Arial Narrow" panose="020B0606020202030204" pitchFamily="34" charset="0"/>
              </a:rPr>
              <a:t> </a:t>
            </a:r>
            <a:r>
              <a:rPr lang="en-US" sz="1800" b="0" i="0" u="none" strike="noStrike" baseline="0" dirty="0">
                <a:solidFill>
                  <a:srgbClr val="323232"/>
                </a:solidFill>
                <a:latin typeface="Arial Narrow" panose="020B0606020202030204" pitchFamily="34" charset="0"/>
              </a:rPr>
              <a:t>and </a:t>
            </a:r>
            <a:r>
              <a:rPr lang="en-US" sz="1800" b="1" i="0" u="none" strike="noStrike" baseline="0" dirty="0">
                <a:solidFill>
                  <a:srgbClr val="323232"/>
                </a:solidFill>
                <a:latin typeface="Arial Narrow" panose="020B0606020202030204" pitchFamily="34" charset="0"/>
              </a:rPr>
              <a:t>returnees </a:t>
            </a:r>
            <a:r>
              <a:rPr lang="en-US" sz="1800" b="0" i="0" u="none" strike="noStrike" baseline="0" dirty="0">
                <a:solidFill>
                  <a:srgbClr val="323232"/>
                </a:solidFill>
                <a:latin typeface="Arial Narrow" panose="020B0606020202030204" pitchFamily="34" charset="0"/>
              </a:rPr>
              <a:t>are reportedly more likely to </a:t>
            </a:r>
            <a:r>
              <a:rPr lang="en-US" sz="1800" b="1" i="0" u="none" strike="noStrike" baseline="0" dirty="0">
                <a:solidFill>
                  <a:srgbClr val="323232"/>
                </a:solidFill>
                <a:latin typeface="Arial Narrow" panose="020B0606020202030204" pitchFamily="34" charset="0"/>
              </a:rPr>
              <a:t>reside in damaged or unfinished buildings/houses</a:t>
            </a:r>
            <a:r>
              <a:rPr lang="en-US" sz="1800" b="0" i="0" u="none" strike="noStrike" baseline="0" dirty="0">
                <a:solidFill>
                  <a:srgbClr val="323232"/>
                </a:solidFill>
                <a:latin typeface="Arial Narrow" panose="020B0606020202030204" pitchFamily="34" charset="0"/>
              </a:rPr>
              <a:t>. In all groups, </a:t>
            </a:r>
            <a:r>
              <a:rPr lang="en-US" sz="1800" b="1" i="0" u="none" strike="noStrike" baseline="0" dirty="0">
                <a:solidFill>
                  <a:srgbClr val="323232"/>
                </a:solidFill>
                <a:latin typeface="Arial Narrow" panose="020B0606020202030204" pitchFamily="34" charset="0"/>
              </a:rPr>
              <a:t>UASC, child-headed households, large households, people with disabilities</a:t>
            </a:r>
            <a:r>
              <a:rPr lang="en-US" sz="1800" b="0" i="0" u="none" strike="noStrike" baseline="0" dirty="0">
                <a:solidFill>
                  <a:srgbClr val="323232"/>
                </a:solidFill>
                <a:latin typeface="Arial Narrow" panose="020B0606020202030204" pitchFamily="34" charset="0"/>
              </a:rPr>
              <a:t>, </a:t>
            </a:r>
            <a:r>
              <a:rPr lang="en-US" sz="1800" b="1" i="0" u="none" strike="noStrike" baseline="0" dirty="0">
                <a:solidFill>
                  <a:srgbClr val="323232"/>
                </a:solidFill>
                <a:latin typeface="Arial Narrow" panose="020B0606020202030204" pitchFamily="34" charset="0"/>
              </a:rPr>
              <a:t>elderly-headed households </a:t>
            </a:r>
            <a:r>
              <a:rPr lang="en-US" sz="1800" b="0" i="0" u="none" strike="noStrike" baseline="0" dirty="0">
                <a:solidFill>
                  <a:srgbClr val="323232"/>
                </a:solidFill>
                <a:latin typeface="Arial Narrow" panose="020B0606020202030204" pitchFamily="34" charset="0"/>
              </a:rPr>
              <a:t>and</a:t>
            </a:r>
            <a:r>
              <a:rPr lang="en-US" sz="1800" b="1" i="0" u="none" strike="noStrike" baseline="0" dirty="0">
                <a:solidFill>
                  <a:srgbClr val="323232"/>
                </a:solidFill>
                <a:latin typeface="Arial Narrow" panose="020B0606020202030204" pitchFamily="34" charset="0"/>
              </a:rPr>
              <a:t> people with less connections </a:t>
            </a:r>
            <a:r>
              <a:rPr lang="en-US" sz="1800" b="0" i="0" u="none" strike="noStrike" baseline="0" dirty="0">
                <a:solidFill>
                  <a:srgbClr val="323232"/>
                </a:solidFill>
                <a:latin typeface="Arial Narrow" panose="020B0606020202030204" pitchFamily="34" charset="0"/>
              </a:rPr>
              <a:t>are</a:t>
            </a:r>
            <a:r>
              <a:rPr lang="en-US" sz="1800" b="1" i="0" u="none" strike="noStrike" baseline="0" dirty="0">
                <a:solidFill>
                  <a:srgbClr val="323232"/>
                </a:solidFill>
                <a:latin typeface="Arial Narrow" panose="020B0606020202030204" pitchFamily="34" charset="0"/>
              </a:rPr>
              <a:t> </a:t>
            </a:r>
            <a:r>
              <a:rPr lang="en-US" sz="1800" b="0" i="0" u="none" strike="noStrike" baseline="0" dirty="0">
                <a:solidFill>
                  <a:srgbClr val="323232"/>
                </a:solidFill>
                <a:latin typeface="Arial Narrow" panose="020B0606020202030204" pitchFamily="34" charset="0"/>
              </a:rPr>
              <a:t>more affected, as reported by 38 KIs (out of 39 KIs).</a:t>
            </a:r>
          </a:p>
          <a:p>
            <a:pPr marL="228600" marR="0" lvl="0" indent="0" algn="just" defTabSz="914400" rtl="0" eaLnBrk="1" fontAlgn="auto" latinLnBrk="0" hangingPunct="1">
              <a:lnSpc>
                <a:spcPct val="100000"/>
              </a:lnSpc>
              <a:spcBef>
                <a:spcPts val="0"/>
              </a:spcBef>
              <a:spcAft>
                <a:spcPts val="600"/>
              </a:spcAft>
              <a:buClrTx/>
              <a:buSzPct val="80000"/>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228600" marR="0" lvl="0" indent="0" algn="just" defTabSz="914400" rtl="0" eaLnBrk="1" fontAlgn="auto" latinLnBrk="0" hangingPunct="1">
              <a:lnSpc>
                <a:spcPct val="100000"/>
              </a:lnSpc>
              <a:spcBef>
                <a:spcPts val="0"/>
              </a:spcBef>
              <a:spcAft>
                <a:spcPts val="600"/>
              </a:spcAft>
              <a:buClrTx/>
              <a:buSzPct val="80000"/>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Population reported to have less access to housing rehabilitation:</a:t>
            </a:r>
          </a:p>
          <a:p>
            <a:pPr marL="228600" marR="0" lvl="0" indent="0" algn="just" defTabSz="914400" rtl="0" eaLnBrk="1" fontAlgn="auto" latinLnBrk="0" hangingPunct="1">
              <a:lnSpc>
                <a:spcPct val="100000"/>
              </a:lnSpc>
              <a:spcBef>
                <a:spcPts val="0"/>
              </a:spcBef>
              <a:spcAft>
                <a:spcPts val="600"/>
              </a:spcAft>
              <a:buClrTx/>
              <a:buSzPct val="80000"/>
              <a:buFont typeface="Arial" panose="020B0604020202020204" pitchFamily="34" charset="0"/>
              <a:buNone/>
              <a:tabLst/>
              <a:defRPr/>
            </a:pPr>
            <a:r>
              <a:rPr lang="en-US" sz="1800" b="0" i="0" u="none" strike="noStrike" baseline="0" dirty="0">
                <a:solidFill>
                  <a:srgbClr val="323232"/>
                </a:solidFill>
                <a:latin typeface="Arial Narrow" panose="020B0606020202030204" pitchFamily="34" charset="0"/>
              </a:rPr>
              <a:t>As reported by 37 KIs (out of 39 KIs) </a:t>
            </a:r>
            <a:r>
              <a:rPr lang="en-US" sz="1800" b="1" i="0" u="none" strike="noStrike" baseline="0" dirty="0">
                <a:solidFill>
                  <a:srgbClr val="323232"/>
                </a:solidFill>
                <a:latin typeface="Arial Narrow" panose="020B0606020202030204" pitchFamily="34" charset="0"/>
              </a:rPr>
              <a:t>IDPs </a:t>
            </a:r>
            <a:r>
              <a:rPr lang="en-US" sz="1800" b="0" i="0" u="none" strike="noStrike" baseline="0" dirty="0">
                <a:solidFill>
                  <a:srgbClr val="323232"/>
                </a:solidFill>
                <a:latin typeface="Arial Narrow" panose="020B0606020202030204" pitchFamily="34" charset="0"/>
              </a:rPr>
              <a:t>and</a:t>
            </a:r>
            <a:r>
              <a:rPr lang="en-US" sz="1800" b="1" i="0" u="none" strike="noStrike" baseline="0" dirty="0">
                <a:solidFill>
                  <a:srgbClr val="323232"/>
                </a:solidFill>
                <a:latin typeface="Arial Narrow" panose="020B0606020202030204" pitchFamily="34" charset="0"/>
              </a:rPr>
              <a:t> returnees </a:t>
            </a:r>
            <a:r>
              <a:rPr lang="en-US" sz="1800" b="0" i="0" u="none" strike="noStrike" baseline="0" dirty="0">
                <a:solidFill>
                  <a:srgbClr val="323232"/>
                </a:solidFill>
                <a:latin typeface="Arial Narrow" panose="020B0606020202030204" pitchFamily="34" charset="0"/>
              </a:rPr>
              <a:t>have less access to housing rehabilitation, in addition to </a:t>
            </a:r>
            <a:r>
              <a:rPr lang="en-US" sz="1800" b="1" i="0" u="none" strike="noStrike" baseline="0" dirty="0">
                <a:solidFill>
                  <a:srgbClr val="323232"/>
                </a:solidFill>
                <a:latin typeface="Arial Narrow" panose="020B0606020202030204" pitchFamily="34" charset="0"/>
              </a:rPr>
              <a:t>UASC, child-headed households, people with disabilities</a:t>
            </a:r>
            <a:r>
              <a:rPr lang="en-US" sz="1800" b="0" i="0" u="none" strike="noStrike" baseline="0" dirty="0">
                <a:solidFill>
                  <a:srgbClr val="323232"/>
                </a:solidFill>
                <a:latin typeface="Arial Narrow" panose="020B0606020202030204" pitchFamily="34" charset="0"/>
              </a:rPr>
              <a:t>, </a:t>
            </a:r>
            <a:r>
              <a:rPr lang="en-US" sz="1800" b="1" i="0" u="none" strike="noStrike" baseline="0" dirty="0">
                <a:solidFill>
                  <a:srgbClr val="323232"/>
                </a:solidFill>
                <a:latin typeface="Arial Narrow" panose="020B0606020202030204" pitchFamily="34" charset="0"/>
              </a:rPr>
              <a:t>elderly-headed households, female-headed households and large households.</a:t>
            </a:r>
          </a:p>
          <a:p>
            <a:pPr marL="228600" marR="0" lvl="0" indent="0" algn="just" defTabSz="914400" rtl="0" eaLnBrk="1" fontAlgn="auto" latinLnBrk="0" hangingPunct="1">
              <a:lnSpc>
                <a:spcPct val="100000"/>
              </a:lnSpc>
              <a:spcBef>
                <a:spcPts val="0"/>
              </a:spcBef>
              <a:spcAft>
                <a:spcPts val="600"/>
              </a:spcAft>
              <a:buClrTx/>
              <a:buSzPct val="80000"/>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228600" indent="0" algn="just">
              <a:spcAft>
                <a:spcPts val="600"/>
              </a:spcAft>
              <a:buSzPct val="80000"/>
              <a:buFont typeface="Arial" panose="020B0604020202020204" pitchFamily="34" charset="0"/>
              <a:buNone/>
            </a:pPr>
            <a:endParaRPr lang="en-US" sz="1200"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21</a:t>
            </a:fld>
            <a:endParaRPr lang="en-US"/>
          </a:p>
        </p:txBody>
      </p:sp>
    </p:spTree>
    <p:extLst>
      <p:ext uri="{BB962C8B-B14F-4D97-AF65-F5344CB8AC3E}">
        <p14:creationId xmlns:p14="http://schemas.microsoft.com/office/powerpoint/2010/main" val="231611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1" i="0" u="none" strike="noStrike" baseline="0" dirty="0">
                <a:solidFill>
                  <a:srgbClr val="323232"/>
                </a:solidFill>
                <a:latin typeface="Arial Narrow" panose="020B0606020202030204" pitchFamily="34" charset="0"/>
              </a:rPr>
              <a:t>Access to basic public services: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323232"/>
                </a:solidFill>
                <a:latin typeface="Arial Narrow" panose="020B0606020202030204" pitchFamily="34" charset="0"/>
              </a:rPr>
              <a:t>KIs </a:t>
            </a:r>
            <a:r>
              <a:rPr lang="en-US" sz="1800" b="0" i="0" u="none" strike="noStrike" kern="1200" baseline="0" dirty="0">
                <a:solidFill>
                  <a:srgbClr val="323232"/>
                </a:solidFill>
                <a:latin typeface="Arial Narrow" panose="020B0606020202030204" pitchFamily="34" charset="0"/>
                <a:ea typeface="+mn-ea"/>
                <a:cs typeface="+mn-cs"/>
              </a:rPr>
              <a:t>(18 out of 39 KIs) r</a:t>
            </a:r>
            <a:r>
              <a:rPr lang="en-US" sz="1800" b="0" i="0" u="none" strike="noStrike" baseline="0" dirty="0">
                <a:solidFill>
                  <a:srgbClr val="323232"/>
                </a:solidFill>
                <a:latin typeface="Arial Narrow" panose="020B0606020202030204" pitchFamily="34" charset="0"/>
              </a:rPr>
              <a:t>eported that </a:t>
            </a:r>
            <a:r>
              <a:rPr lang="en-US" sz="1800" b="1" i="0" u="none" strike="noStrike" baseline="0" dirty="0">
                <a:solidFill>
                  <a:srgbClr val="323232"/>
                </a:solidFill>
                <a:latin typeface="Arial Narrow" panose="020B0606020202030204" pitchFamily="34" charset="0"/>
              </a:rPr>
              <a:t>returnees</a:t>
            </a:r>
            <a:r>
              <a:rPr lang="en-US" sz="1800" b="0" i="0" u="none" strike="noStrike" baseline="0" dirty="0">
                <a:solidFill>
                  <a:srgbClr val="323232"/>
                </a:solidFill>
                <a:latin typeface="Arial Narrow" panose="020B0606020202030204" pitchFamily="34" charset="0"/>
              </a:rPr>
              <a:t> and </a:t>
            </a:r>
            <a:r>
              <a:rPr lang="en-US" sz="1800" b="1" i="0" u="none" strike="noStrike" baseline="0" dirty="0">
                <a:solidFill>
                  <a:srgbClr val="323232"/>
                </a:solidFill>
                <a:latin typeface="Arial Narrow" panose="020B0606020202030204" pitchFamily="34" charset="0"/>
              </a:rPr>
              <a:t>IDPs</a:t>
            </a:r>
            <a:r>
              <a:rPr lang="en-US" sz="1800" b="0" i="0" u="none" strike="noStrike" baseline="0" dirty="0">
                <a:solidFill>
                  <a:srgbClr val="323232"/>
                </a:solidFill>
                <a:latin typeface="Arial Narrow" panose="020B0606020202030204" pitchFamily="34" charset="0"/>
              </a:rPr>
              <a:t>, in addition to</a:t>
            </a:r>
            <a:r>
              <a:rPr lang="en-US" sz="1800" b="1" i="0" u="none" strike="noStrike" baseline="0" dirty="0">
                <a:solidFill>
                  <a:srgbClr val="323232"/>
                </a:solidFill>
                <a:latin typeface="Arial Narrow" panose="020B0606020202030204" pitchFamily="34" charset="0"/>
              </a:rPr>
              <a:t> people with disabilities, child-headed households, UASC, elderly headed households </a:t>
            </a:r>
            <a:r>
              <a:rPr lang="en-US" sz="1800" b="0" i="0" u="none" strike="noStrike" baseline="0" dirty="0">
                <a:solidFill>
                  <a:srgbClr val="323232"/>
                </a:solidFill>
                <a:latin typeface="Arial Narrow" panose="020B0606020202030204" pitchFamily="34" charset="0"/>
              </a:rPr>
              <a:t>and</a:t>
            </a:r>
            <a:r>
              <a:rPr lang="en-US" sz="1800" b="1" i="0" u="none" strike="noStrike" baseline="0" dirty="0">
                <a:solidFill>
                  <a:srgbClr val="323232"/>
                </a:solidFill>
                <a:latin typeface="Arial Narrow" panose="020B0606020202030204" pitchFamily="34" charset="0"/>
              </a:rPr>
              <a:t> female-headed households </a:t>
            </a:r>
            <a:r>
              <a:rPr lang="en-US" sz="1800" b="0" i="0" u="none" strike="noStrike" baseline="0" dirty="0">
                <a:solidFill>
                  <a:srgbClr val="323232"/>
                </a:solidFill>
                <a:latin typeface="Arial Narrow" panose="020B0606020202030204" pitchFamily="34" charset="0"/>
              </a:rPr>
              <a:t>have less access to basic public services due to having </a:t>
            </a:r>
            <a:r>
              <a:rPr lang="en-US" sz="1800" b="1" i="0" u="none" strike="noStrike" baseline="0" dirty="0">
                <a:solidFill>
                  <a:srgbClr val="323232"/>
                </a:solidFill>
                <a:latin typeface="Arial Narrow" panose="020B0606020202030204" pitchFamily="34" charset="0"/>
              </a:rPr>
              <a:t>less connections</a:t>
            </a:r>
            <a:r>
              <a:rPr lang="en-US" sz="1800" b="0" i="0" u="none" strike="noStrike" baseline="0" dirty="0">
                <a:solidFill>
                  <a:srgbClr val="323232"/>
                </a:solidFill>
                <a:latin typeface="Arial Narrow" panose="020B0606020202030204" pitchFamily="34" charset="0"/>
              </a:rPr>
              <a:t> (18 KIs) and </a:t>
            </a:r>
            <a:r>
              <a:rPr lang="en-US" sz="1800" b="1" i="0" u="none" strike="noStrike" baseline="0" dirty="0">
                <a:solidFill>
                  <a:srgbClr val="323232"/>
                </a:solidFill>
                <a:latin typeface="Arial Narrow" panose="020B0606020202030204" pitchFamily="34" charset="0"/>
              </a:rPr>
              <a:t>COVID-19 restrictions </a:t>
            </a:r>
            <a:r>
              <a:rPr lang="en-US" sz="1800" b="0" i="0" u="none" strike="noStrike" baseline="0" dirty="0">
                <a:solidFill>
                  <a:srgbClr val="323232"/>
                </a:solidFill>
                <a:latin typeface="Arial Narrow" panose="020B0606020202030204" pitchFamily="34" charset="0"/>
              </a:rPr>
              <a:t>(1 KI).</a:t>
            </a:r>
          </a:p>
          <a:p>
            <a:pPr marR="0" algn="just" rtl="0"/>
            <a:endParaRPr lang="en-US" sz="1800" b="0" i="0" u="none" strike="noStrike" baseline="0" dirty="0">
              <a:solidFill>
                <a:srgbClr val="323232"/>
              </a:solidFill>
              <a:latin typeface="Arial Narrow" panose="020B0606020202030204" pitchFamily="34" charset="0"/>
            </a:endParaRPr>
          </a:p>
          <a:p>
            <a:pPr marR="0" algn="just" rtl="0"/>
            <a:r>
              <a:rPr lang="en-US" sz="1800" b="0" i="0" u="none" strike="noStrike" baseline="0" dirty="0">
                <a:solidFill>
                  <a:srgbClr val="323232"/>
                </a:solidFill>
                <a:latin typeface="Arial Narrow" panose="020B0606020202030204" pitchFamily="34" charset="0"/>
              </a:rPr>
              <a:t>All KIs (39 KIs) reported that boys and girls between 6-15 years old can access </a:t>
            </a:r>
            <a:r>
              <a:rPr lang="en-US" sz="1800" b="1" i="0" u="none" strike="noStrike" baseline="0" dirty="0">
                <a:solidFill>
                  <a:srgbClr val="323232"/>
                </a:solidFill>
                <a:latin typeface="Arial Narrow" panose="020B0606020202030204" pitchFamily="34" charset="0"/>
              </a:rPr>
              <a:t>public education </a:t>
            </a:r>
            <a:r>
              <a:rPr lang="en-US" sz="1800" b="0" i="0" u="none" strike="noStrike" baseline="0" dirty="0">
                <a:solidFill>
                  <a:srgbClr val="323232"/>
                </a:solidFill>
                <a:latin typeface="Arial Narrow" panose="020B0606020202030204" pitchFamily="34" charset="0"/>
              </a:rPr>
              <a:t>and there are no children out of school</a:t>
            </a:r>
            <a:r>
              <a:rPr lang="en-US" sz="1800" b="1" i="0" u="none" strike="noStrike" baseline="0" dirty="0">
                <a:solidFill>
                  <a:srgbClr val="323232"/>
                </a:solidFill>
                <a:latin typeface="Arial Narrow" panose="020B0606020202030204" pitchFamily="34" charset="0"/>
              </a:rPr>
              <a:t> </a:t>
            </a:r>
            <a:r>
              <a:rPr lang="en-US" sz="1800" b="0" i="0" u="none" strike="noStrike" baseline="0" dirty="0">
                <a:solidFill>
                  <a:srgbClr val="323232"/>
                </a:solidFill>
                <a:latin typeface="Arial Narrow" panose="020B0606020202030204" pitchFamily="34" charset="0"/>
              </a:rPr>
              <a:t>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However, there was reported a perceived decline in the quality of public education was reported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(6 KIs). The lack of gratuitous distribution of books and/or educational stationery for students forced families to resort to buy them (6 KIs) negatively affecting their monthly expenditure (3 KIs).</a:t>
            </a:r>
          </a:p>
          <a:p>
            <a:pPr marR="0" algn="just" rtl="0"/>
            <a:endParaRPr lang="en-GB" sz="1800" b="0" i="0" u="none" strike="noStrike" baseline="0" dirty="0">
              <a:solidFill>
                <a:srgbClr val="323232"/>
              </a:solidFill>
              <a:latin typeface="Arial Narrow" panose="020B0606020202030204" pitchFamily="34" charset="0"/>
            </a:endParaRPr>
          </a:p>
          <a:p>
            <a:pPr marR="0" algn="just" rtl="0"/>
            <a:r>
              <a:rPr lang="en-US" sz="1800" b="0" i="0" u="none" strike="noStrike" baseline="0" dirty="0">
                <a:solidFill>
                  <a:srgbClr val="323232"/>
                </a:solidFill>
                <a:latin typeface="Arial Narrow" panose="020B0606020202030204" pitchFamily="34" charset="0"/>
              </a:rPr>
              <a:t>Other reportedly affected public services were: </a:t>
            </a:r>
            <a:r>
              <a:rPr lang="en-US" sz="1800" b="1" i="0" u="none" strike="noStrike" baseline="0" dirty="0">
                <a:solidFill>
                  <a:srgbClr val="323232"/>
                </a:solidFill>
                <a:latin typeface="Arial Narrow" panose="020B0606020202030204" pitchFamily="34" charset="0"/>
              </a:rPr>
              <a:t>electricity</a:t>
            </a:r>
            <a:r>
              <a:rPr lang="en-US" sz="1800" b="0" i="0" u="none" strike="noStrike" baseline="0" dirty="0">
                <a:solidFill>
                  <a:srgbClr val="323232"/>
                </a:solidFill>
                <a:latin typeface="Arial Narrow" panose="020B0606020202030204" pitchFamily="34" charset="0"/>
              </a:rPr>
              <a:t>, the lack of periodical upgrading and modernization of the electrical transformers reportedly contributed to the deterioration and lack of availability of services compared to the demand of the sub-district (5 KIs). Limited capacity of </a:t>
            </a:r>
            <a:r>
              <a:rPr lang="en-US" sz="1800" b="1" i="0" u="none" strike="noStrike" baseline="0" dirty="0">
                <a:solidFill>
                  <a:srgbClr val="323232"/>
                </a:solidFill>
                <a:latin typeface="Arial Narrow" panose="020B0606020202030204" pitchFamily="34" charset="0"/>
              </a:rPr>
              <a:t>municipal waste handling infrastructure</a:t>
            </a:r>
            <a:r>
              <a:rPr lang="en-US" sz="1800" b="0" i="0" u="none" strike="noStrike" baseline="0" dirty="0">
                <a:solidFill>
                  <a:srgbClr val="323232"/>
                </a:solidFill>
                <a:latin typeface="Arial Narrow" panose="020B0606020202030204" pitchFamily="34" charset="0"/>
              </a:rPr>
              <a:t> including lack of staff, waster transportation means and unclear waste collection programming to cover all areas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reported by seven KIs. The lack of maintenance of the </a:t>
            </a:r>
            <a:r>
              <a:rPr lang="en-US" sz="1800" b="1" i="0" u="none" strike="noStrike" baseline="0" dirty="0">
                <a:solidFill>
                  <a:srgbClr val="323232"/>
                </a:solidFill>
                <a:latin typeface="Arial Narrow" panose="020B0606020202030204" pitchFamily="34" charset="0"/>
              </a:rPr>
              <a:t>water network</a:t>
            </a:r>
            <a:r>
              <a:rPr lang="en-US" sz="1800" b="0" i="0" u="none" strike="noStrike" baseline="0" dirty="0">
                <a:solidFill>
                  <a:srgbClr val="323232"/>
                </a:solidFill>
                <a:latin typeface="Arial Narrow" panose="020B0606020202030204" pitchFamily="34" charset="0"/>
              </a:rPr>
              <a:t> and water filters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reportedly resulted in water pollution and scarcity forcing families to resort to private water trucking and/or to purchase bottled drinking water for highly inflated prices (5 KIs) or to depend on local wells (1 KI).</a:t>
            </a:r>
          </a:p>
          <a:p>
            <a:pPr marR="0" algn="just" rtl="0"/>
            <a:endParaRPr lang="en-US" sz="1800" b="0" i="0" u="none" strike="noStrike" baseline="0" dirty="0">
              <a:solidFill>
                <a:srgbClr val="323232"/>
              </a:solidFill>
              <a:latin typeface="Arial Narrow" panose="020B0606020202030204" pitchFamily="34" charset="0"/>
            </a:endParaRPr>
          </a:p>
          <a:p>
            <a:pPr marR="0" algn="just" rtl="0"/>
            <a:r>
              <a:rPr lang="en-US" sz="1800" b="1" i="0" u="none" strike="noStrike" baseline="0" dirty="0">
                <a:solidFill>
                  <a:srgbClr val="323232"/>
                </a:solidFill>
                <a:latin typeface="Arial Narrow" panose="020B0606020202030204" pitchFamily="34" charset="0"/>
              </a:rPr>
              <a:t>Access to public judicial mechanisms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323232"/>
                </a:solidFill>
                <a:latin typeface="Arial Narrow" panose="020B0606020202030204" pitchFamily="34" charset="0"/>
              </a:rPr>
              <a:t>There are </a:t>
            </a:r>
            <a:r>
              <a:rPr lang="en-US" sz="1800" b="1" i="0" u="none" strike="noStrike" baseline="0" dirty="0">
                <a:solidFill>
                  <a:srgbClr val="323232"/>
                </a:solidFill>
                <a:latin typeface="Arial Narrow" panose="020B0606020202030204" pitchFamily="34" charset="0"/>
              </a:rPr>
              <a:t>no population groups </a:t>
            </a:r>
            <a:r>
              <a:rPr lang="en-US" sz="1800" b="0" i="0" u="none" strike="noStrike" baseline="0" dirty="0">
                <a:solidFill>
                  <a:srgbClr val="323232"/>
                </a:solidFill>
                <a:latin typeface="Arial Narrow" panose="020B0606020202030204" pitchFamily="34" charset="0"/>
              </a:rPr>
              <a:t>identified</a:t>
            </a:r>
            <a:r>
              <a:rPr lang="en-US" sz="1800" b="1" i="0" u="none" strike="noStrike" baseline="0" dirty="0">
                <a:solidFill>
                  <a:srgbClr val="323232"/>
                </a:solidFill>
                <a:latin typeface="Arial Narrow" panose="020B0606020202030204" pitchFamily="34" charset="0"/>
              </a:rPr>
              <a:t> with less access to justice</a:t>
            </a:r>
            <a:r>
              <a:rPr lang="en-US" sz="1800" b="0" i="0" u="none" strike="noStrike" baseline="0" dirty="0">
                <a:solidFill>
                  <a:srgbClr val="323232"/>
                </a:solidFill>
                <a:latin typeface="Arial Narrow" panose="020B0606020202030204" pitchFamily="34" charset="0"/>
              </a:rPr>
              <a:t>.</a:t>
            </a:r>
            <a:endParaRPr lang="en-US"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22</a:t>
            </a:fld>
            <a:endParaRPr lang="en-US"/>
          </a:p>
        </p:txBody>
      </p:sp>
    </p:spTree>
    <p:extLst>
      <p:ext uri="{BB962C8B-B14F-4D97-AF65-F5344CB8AC3E}">
        <p14:creationId xmlns:p14="http://schemas.microsoft.com/office/powerpoint/2010/main" val="1614931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323232"/>
                </a:solidFill>
                <a:latin typeface="Arial Narrow" panose="020B0606020202030204" pitchFamily="34" charset="0"/>
              </a:rPr>
              <a:t>One returnee KI reported that </a:t>
            </a:r>
            <a:r>
              <a:rPr lang="en-US" sz="1800" b="1" i="0" u="none" strike="noStrike" baseline="0" dirty="0">
                <a:solidFill>
                  <a:srgbClr val="323232"/>
                </a:solidFill>
                <a:latin typeface="Arial Narrow" panose="020B0606020202030204" pitchFamily="34" charset="0"/>
              </a:rPr>
              <a:t>there are NGOs implementing food security programming in the area</a:t>
            </a:r>
            <a:r>
              <a:rPr lang="en-US" sz="1800" b="0" i="0" u="none" strike="noStrike" baseline="0" dirty="0">
                <a:solidFill>
                  <a:srgbClr val="323232"/>
                </a:solidFill>
                <a:latin typeface="Arial Narrow" panose="020B0606020202030204" pitchFamily="34" charset="0"/>
              </a:rPr>
              <a:t>. The rest did not know (4 KIs).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323232"/>
                </a:solidFill>
                <a:latin typeface="Arial Narrow" panose="020B0606020202030204" pitchFamily="34" charset="0"/>
              </a:rPr>
              <a:t>Secondary data reported the presence of three </a:t>
            </a:r>
            <a:r>
              <a:rPr lang="en-US" sz="1800" b="0" i="0" u="none" strike="noStrike" baseline="0" dirty="0" err="1">
                <a:solidFill>
                  <a:srgbClr val="323232"/>
                </a:solidFill>
                <a:latin typeface="Arial Narrow" panose="020B0606020202030204" pitchFamily="34" charset="0"/>
              </a:rPr>
              <a:t>organisations</a:t>
            </a:r>
            <a:r>
              <a:rPr lang="en-US" sz="1800" b="0" i="0" u="none" strike="noStrike" baseline="0" dirty="0">
                <a:solidFill>
                  <a:srgbClr val="323232"/>
                </a:solidFill>
                <a:latin typeface="Arial Narrow" panose="020B0606020202030204" pitchFamily="34" charset="0"/>
              </a:rPr>
              <a:t> in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District targeting 1% of the total reached population by activities and projects in </a:t>
            </a:r>
            <a:r>
              <a:rPr lang="en-US" sz="1800" b="0" i="0" u="none" strike="noStrike" baseline="0" dirty="0" err="1">
                <a:solidFill>
                  <a:srgbClr val="323232"/>
                </a:solidFill>
                <a:latin typeface="Arial Narrow" panose="020B0606020202030204" pitchFamily="34" charset="0"/>
              </a:rPr>
              <a:t>Diyala</a:t>
            </a:r>
            <a:r>
              <a:rPr lang="en-US" sz="1800" b="0" i="0" u="none" strike="noStrike" baseline="0" dirty="0">
                <a:solidFill>
                  <a:srgbClr val="323232"/>
                </a:solidFill>
                <a:latin typeface="Arial Narrow" panose="020B0606020202030204" pitchFamily="34" charset="0"/>
              </a:rPr>
              <a:t> governorate between January and July 2020. The main reported activities/projects/programs such as emergency livelihoods programs (EL).</a:t>
            </a:r>
            <a:r>
              <a:rPr lang="en-US" sz="1800" b="0" i="0" u="none" strike="noStrike" baseline="30000" dirty="0">
                <a:solidFill>
                  <a:srgbClr val="323232"/>
                </a:solidFill>
                <a:latin typeface="Arial Narrow" panose="020B0606020202030204" pitchFamily="34" charset="0"/>
              </a:rPr>
              <a:t>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323232"/>
                </a:solidFill>
                <a:latin typeface="Arial Narrow" panose="020B0606020202030204" pitchFamily="34" charset="0"/>
              </a:rPr>
              <a:t>A returnee KI reported that </a:t>
            </a:r>
            <a:r>
              <a:rPr lang="en-US" sz="1800" b="1" i="0" u="none" strike="noStrike" baseline="0" dirty="0">
                <a:solidFill>
                  <a:srgbClr val="323232"/>
                </a:solidFill>
                <a:latin typeface="Arial Narrow" panose="020B0606020202030204" pitchFamily="34" charset="0"/>
              </a:rPr>
              <a:t>female-headed households</a:t>
            </a:r>
            <a:r>
              <a:rPr lang="en-US" sz="1800" b="0" i="0" u="none" strike="noStrike" baseline="0" dirty="0">
                <a:solidFill>
                  <a:srgbClr val="323232"/>
                </a:solidFill>
                <a:latin typeface="Arial Narrow" panose="020B0606020202030204" pitchFamily="34" charset="0"/>
              </a:rPr>
              <a:t>, </a:t>
            </a:r>
            <a:r>
              <a:rPr lang="en-US" sz="1800" b="1" i="0" u="none" strike="noStrike" baseline="0" dirty="0">
                <a:solidFill>
                  <a:srgbClr val="323232"/>
                </a:solidFill>
                <a:latin typeface="Arial Narrow" panose="020B0606020202030204" pitchFamily="34" charset="0"/>
              </a:rPr>
              <a:t>child-headed households</a:t>
            </a:r>
            <a:r>
              <a:rPr lang="en-US" sz="1800" b="0" i="0" u="none" strike="noStrike" baseline="0" dirty="0">
                <a:solidFill>
                  <a:srgbClr val="323232"/>
                </a:solidFill>
                <a:latin typeface="Arial Narrow" panose="020B0606020202030204" pitchFamily="34" charset="0"/>
              </a:rPr>
              <a:t> and </a:t>
            </a:r>
            <a:r>
              <a:rPr lang="en-US" sz="1800" b="1" i="0" u="none" strike="noStrike" baseline="0" dirty="0">
                <a:solidFill>
                  <a:srgbClr val="323232"/>
                </a:solidFill>
                <a:latin typeface="Arial Narrow" panose="020B0606020202030204" pitchFamily="34" charset="0"/>
              </a:rPr>
              <a:t>elderly</a:t>
            </a:r>
            <a:r>
              <a:rPr lang="en-US" sz="1800" b="0" i="0" u="none" strike="noStrike" baseline="0" dirty="0">
                <a:solidFill>
                  <a:srgbClr val="323232"/>
                </a:solidFill>
                <a:latin typeface="Arial Narrow" panose="020B0606020202030204" pitchFamily="34" charset="0"/>
              </a:rPr>
              <a:t> are less involved in activities or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323232"/>
                </a:solidFill>
                <a:latin typeface="Arial Narrow" panose="020B0606020202030204" pitchFamily="34" charset="0"/>
              </a:rPr>
              <a:t>REACH Intentions Survey round VII data, gathered in August-September 2020 for IDPs living in camps originally from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district, reported that the main factors and activities to encourage return are: safety and security (55%), housing rehabilitation and reconstruction (52%) and livelihoods activities (40%).</a:t>
            </a:r>
            <a:r>
              <a:rPr lang="en-US" sz="1800" b="0" i="0" u="none" strike="noStrike" baseline="30000" dirty="0">
                <a:solidFill>
                  <a:srgbClr val="323232"/>
                </a:solidFill>
                <a:latin typeface="Arial Narrow" panose="020B0606020202030204" pitchFamily="34" charset="0"/>
              </a:rPr>
              <a:t>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30000" dirty="0">
              <a:solidFill>
                <a:srgbClr val="323232"/>
              </a:solidFill>
              <a:latin typeface="Arial Narrow" panose="020B0606020202030204" pitchFamily="34" charset="0"/>
            </a:endParaRPr>
          </a:p>
          <a:p>
            <a:pPr marR="0" algn="just" rtl="0"/>
            <a:r>
              <a:rPr lang="en-GB" sz="1800" b="0" i="0" u="none" strike="noStrike" baseline="30000" dirty="0">
                <a:solidFill>
                  <a:srgbClr val="323232"/>
                </a:solidFill>
                <a:latin typeface="Arial Narrow" panose="020B0606020202030204" pitchFamily="34" charset="0"/>
              </a:rPr>
              <a:t>12. </a:t>
            </a:r>
            <a:r>
              <a:rPr lang="en-GB" sz="1800" b="0" i="0" u="none" strike="noStrike" baseline="30000" dirty="0" err="1">
                <a:solidFill>
                  <a:srgbClr val="323232"/>
                </a:solidFill>
                <a:latin typeface="Arial Narrow" panose="020B0606020202030204" pitchFamily="34" charset="0"/>
              </a:rPr>
              <a:t>Diyala</a:t>
            </a:r>
            <a:r>
              <a:rPr lang="en-GB" sz="1800" b="0" i="0" u="none" strike="noStrike" baseline="30000" dirty="0">
                <a:solidFill>
                  <a:srgbClr val="323232"/>
                </a:solidFill>
                <a:latin typeface="Arial Narrow" panose="020B0606020202030204" pitchFamily="34" charset="0"/>
              </a:rPr>
              <a:t> Governorate profile and humanitarian response, OCHA Iraq, September 2020: https://reliefweb.int/sites/reliefweb.int/files/resources/20201019_diyala_governorate_profile_sep2020-final.pdf</a:t>
            </a:r>
          </a:p>
          <a:p>
            <a:pPr marR="0" algn="just" rtl="0"/>
            <a:r>
              <a:rPr lang="en-US" sz="1800" b="0" i="0" u="none" strike="noStrike" baseline="30000" dirty="0">
                <a:solidFill>
                  <a:srgbClr val="323232"/>
                </a:solidFill>
                <a:latin typeface="Arial Narrow" panose="020B0606020202030204" pitchFamily="34" charset="0"/>
              </a:rPr>
              <a:t>13. Dataset Intentions Survey Round VII, REACH Iraq, August 2020: https://www.impact-repository.org/resources/view-resource/?id=33589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23</a:t>
            </a:fld>
            <a:endParaRPr lang="en-US"/>
          </a:p>
        </p:txBody>
      </p:sp>
    </p:spTree>
    <p:extLst>
      <p:ext uri="{BB962C8B-B14F-4D97-AF65-F5344CB8AC3E}">
        <p14:creationId xmlns:p14="http://schemas.microsoft.com/office/powerpoint/2010/main" val="254693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2</a:t>
            </a:fld>
            <a:endParaRPr lang="en-US"/>
          </a:p>
        </p:txBody>
      </p:sp>
    </p:spTree>
    <p:extLst>
      <p:ext uri="{BB962C8B-B14F-4D97-AF65-F5344CB8AC3E}">
        <p14:creationId xmlns:p14="http://schemas.microsoft.com/office/powerpoint/2010/main" val="3953769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323232"/>
                </a:solidFill>
                <a:latin typeface="Arial Narrow" panose="020B0606020202030204" pitchFamily="34" charset="0"/>
              </a:rPr>
              <a:t>The main reported reasons were </a:t>
            </a:r>
            <a:r>
              <a:rPr lang="en-US" sz="1800" b="1" i="0" u="none" strike="noStrike" baseline="0" dirty="0">
                <a:solidFill>
                  <a:srgbClr val="323232"/>
                </a:solidFill>
                <a:latin typeface="Arial Narrow" panose="020B0606020202030204" pitchFamily="34" charset="0"/>
              </a:rPr>
              <a:t>lack of connections</a:t>
            </a:r>
            <a:r>
              <a:rPr lang="en-US" sz="1800" b="0" i="0" u="none" strike="noStrike" baseline="0" dirty="0">
                <a:solidFill>
                  <a:srgbClr val="323232"/>
                </a:solidFill>
                <a:latin typeface="Arial Narrow" panose="020B0606020202030204" pitchFamily="34" charset="0"/>
              </a:rPr>
              <a:t> these groups have and the </a:t>
            </a:r>
            <a:r>
              <a:rPr lang="en-US" sz="1800" b="1" i="0" u="none" strike="noStrike" baseline="0" dirty="0">
                <a:solidFill>
                  <a:srgbClr val="323232"/>
                </a:solidFill>
                <a:latin typeface="Arial Narrow" panose="020B0606020202030204" pitchFamily="34" charset="0"/>
              </a:rPr>
              <a:t>perceived limited physical capacity, skill or education level, or trauma </a:t>
            </a:r>
            <a:r>
              <a:rPr lang="en-US" sz="1800" b="0" i="0" u="none" strike="noStrike" baseline="0" dirty="0">
                <a:solidFill>
                  <a:srgbClr val="323232"/>
                </a:solidFill>
                <a:latin typeface="Arial Narrow" panose="020B0606020202030204" pitchFamily="34" charset="0"/>
              </a:rPr>
              <a:t>that prevents these groups from performing the available jobs.</a:t>
            </a:r>
          </a:p>
          <a:p>
            <a:pPr marR="0" algn="just" rtl="0"/>
            <a:endParaRPr lang="en-US" sz="1800" b="0" i="0" u="none" strike="noStrike" baseline="0" dirty="0">
              <a:solidFill>
                <a:srgbClr val="323232"/>
              </a:solidFill>
              <a:latin typeface="Arial Narrow" panose="020B0606020202030204" pitchFamily="34" charset="0"/>
            </a:endParaRPr>
          </a:p>
          <a:p>
            <a:pPr marR="0" algn="just" rtl="0"/>
            <a:r>
              <a:rPr lang="en-US" sz="1800" b="0" i="0" u="none" strike="noStrike" baseline="0" dirty="0">
                <a:solidFill>
                  <a:srgbClr val="323232"/>
                </a:solidFill>
                <a:latin typeface="Arial Narrow" panose="020B0606020202030204" pitchFamily="34" charset="0"/>
              </a:rPr>
              <a:t>The types of jobs available have shifted since 2014. </a:t>
            </a:r>
          </a:p>
          <a:p>
            <a:pPr marR="0" algn="just" rtl="0"/>
            <a:endParaRPr lang="en-US" sz="1800" b="0" i="0" u="none" strike="noStrike" kern="1200" baseline="0" dirty="0">
              <a:solidFill>
                <a:srgbClr val="323232"/>
              </a:solidFill>
              <a:latin typeface="Arial Narrow" panose="020B0606020202030204" pitchFamily="34" charset="0"/>
              <a:ea typeface="+mn-ea"/>
              <a:cs typeface="+mn-cs"/>
            </a:endParaRPr>
          </a:p>
          <a:p>
            <a:pPr marR="0" algn="just" rtl="0"/>
            <a:r>
              <a:rPr lang="en-GB" sz="1800" b="0" i="0" u="none" strike="noStrike" baseline="0" noProof="0" dirty="0">
                <a:solidFill>
                  <a:srgbClr val="323232"/>
                </a:solidFill>
                <a:latin typeface="Arial Narrow" panose="020B0606020202030204" pitchFamily="34" charset="0"/>
              </a:rPr>
              <a:t>Other reported jobs performed in 2014 and not available at the time of data collection were: employment in the private health sector (14 KIs); trade, hotels and restaurants (9 KIs); manufacturing (4 KIs); public administration and defence (3 KIs); and transportation services (1 KI).</a:t>
            </a:r>
            <a:endParaRPr lang="en-GB" sz="1200" b="0" i="0" u="none" strike="noStrike" kern="1200" baseline="0" noProof="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24</a:t>
            </a:fld>
            <a:endParaRPr lang="en-US"/>
          </a:p>
        </p:txBody>
      </p:sp>
    </p:spTree>
    <p:extLst>
      <p:ext uri="{BB962C8B-B14F-4D97-AF65-F5344CB8AC3E}">
        <p14:creationId xmlns:p14="http://schemas.microsoft.com/office/powerpoint/2010/main" val="3705430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Governance and influencing bodies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All KIs (39 KIs) reported that </a:t>
            </a:r>
            <a:r>
              <a:rPr lang="en-US" sz="1200" b="1" i="0" u="none" strike="noStrike" kern="1200" baseline="0" dirty="0">
                <a:solidFill>
                  <a:schemeClr val="tx1"/>
                </a:solidFill>
                <a:latin typeface="+mn-lt"/>
                <a:ea typeface="+mn-ea"/>
                <a:cs typeface="+mn-cs"/>
              </a:rPr>
              <a:t>local authorities are  the most influential body</a:t>
            </a:r>
            <a:r>
              <a:rPr lang="en-US" sz="1200" b="0" i="0" u="none" strike="noStrike" kern="1200" baseline="0" dirty="0">
                <a:solidFill>
                  <a:schemeClr val="tx1"/>
                </a:solidFill>
                <a:latin typeface="+mn-lt"/>
                <a:ea typeface="+mn-ea"/>
                <a:cs typeface="+mn-cs"/>
              </a:rPr>
              <a:t> with regards to governance and this </a:t>
            </a:r>
            <a:r>
              <a:rPr lang="en-US" sz="1800" b="1" i="0" u="none" strike="noStrike" baseline="0" dirty="0">
                <a:solidFill>
                  <a:srgbClr val="323232"/>
                </a:solidFill>
                <a:latin typeface="Arial Narrow" panose="020B0606020202030204" pitchFamily="34" charset="0"/>
              </a:rPr>
              <a:t>not expected to change</a:t>
            </a:r>
            <a:r>
              <a:rPr lang="en-US" sz="1800" b="0" i="0" u="none" strike="noStrike" baseline="0" dirty="0">
                <a:solidFill>
                  <a:srgbClr val="323232"/>
                </a:solidFill>
                <a:latin typeface="Arial Narrow" panose="020B0606020202030204" pitchFamily="34" charset="0"/>
              </a:rPr>
              <a:t> in the six months following data collection (20 KIs); </a:t>
            </a:r>
            <a:r>
              <a:rPr lang="en-US" sz="1200" b="0" i="0" u="none" strike="noStrike" kern="1200" baseline="0" dirty="0">
                <a:solidFill>
                  <a:schemeClr val="tx1"/>
                </a:solidFill>
                <a:latin typeface="+mn-lt"/>
                <a:ea typeface="+mn-ea"/>
                <a:cs typeface="+mn-cs"/>
              </a:rPr>
              <a:t>followed by </a:t>
            </a:r>
            <a:r>
              <a:rPr lang="en-US" sz="1200" b="0" i="0" u="none" strike="noStrike" kern="1200" baseline="0" dirty="0" err="1">
                <a:solidFill>
                  <a:schemeClr val="tx1"/>
                </a:solidFill>
                <a:latin typeface="+mn-lt"/>
                <a:ea typeface="+mn-ea"/>
                <a:cs typeface="+mn-cs"/>
              </a:rPr>
              <a:t>moukhtars</a:t>
            </a:r>
            <a:r>
              <a:rPr lang="en-US" sz="1200" b="0" i="0" u="none" strike="noStrike" kern="1200" baseline="0" dirty="0">
                <a:solidFill>
                  <a:schemeClr val="tx1"/>
                </a:solidFill>
                <a:latin typeface="+mn-lt"/>
                <a:ea typeface="+mn-ea"/>
                <a:cs typeface="+mn-cs"/>
              </a:rPr>
              <a:t> (18 KIs), and tribal leaders (6 KIs).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25</a:t>
            </a:fld>
            <a:endParaRPr lang="en-US"/>
          </a:p>
        </p:txBody>
      </p:sp>
    </p:spTree>
    <p:extLst>
      <p:ext uri="{BB962C8B-B14F-4D97-AF65-F5344CB8AC3E}">
        <p14:creationId xmlns:p14="http://schemas.microsoft.com/office/powerpoint/2010/main" val="3633495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0" i="0" u="none" strike="noStrike" baseline="0" dirty="0">
                <a:solidFill>
                  <a:srgbClr val="323232"/>
                </a:solidFill>
                <a:latin typeface="Arial Narrow" panose="020B0606020202030204" pitchFamily="34" charset="0"/>
              </a:rPr>
              <a:t>97% of </a:t>
            </a:r>
            <a:r>
              <a:rPr lang="en-US" sz="1800" b="1" i="0" u="none" strike="noStrike" baseline="0" dirty="0">
                <a:solidFill>
                  <a:srgbClr val="323232"/>
                </a:solidFill>
                <a:latin typeface="Arial Narrow" panose="020B0606020202030204" pitchFamily="34" charset="0"/>
              </a:rPr>
              <a:t>KIs</a:t>
            </a:r>
            <a:r>
              <a:rPr lang="en-US" sz="1800" b="0" i="0" u="none" strike="noStrike" baseline="0" dirty="0">
                <a:solidFill>
                  <a:srgbClr val="323232"/>
                </a:solidFill>
                <a:latin typeface="Arial Narrow" panose="020B0606020202030204" pitchFamily="34" charset="0"/>
              </a:rPr>
              <a:t> (38 out of 39 KIs) reported that there are </a:t>
            </a:r>
            <a:r>
              <a:rPr lang="en-US" sz="1800" b="1" i="0" u="none" strike="noStrike" baseline="0" dirty="0">
                <a:solidFill>
                  <a:srgbClr val="323232"/>
                </a:solidFill>
                <a:latin typeface="Arial Narrow" panose="020B0606020202030204" pitchFamily="34" charset="0"/>
              </a:rPr>
              <a:t>no specific population groups which are not welcome </a:t>
            </a:r>
            <a:r>
              <a:rPr lang="en-US" sz="1800" b="0" i="0" u="none" strike="noStrike" baseline="0" dirty="0">
                <a:solidFill>
                  <a:srgbClr val="323232"/>
                </a:solidFill>
                <a:latin typeface="Arial Narrow" panose="020B0606020202030204" pitchFamily="34" charset="0"/>
              </a:rPr>
              <a:t>by the majority of the community in the area. One community leader KI did not know.</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800" b="1" baseline="0" dirty="0">
              <a:effectLst/>
              <a:latin typeface="Arial Narrow" panose="020B0606020202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Community disputes within the neighbourhoods</a:t>
            </a:r>
            <a:r>
              <a:rPr lang="en-GB" sz="1800" baseline="0" dirty="0">
                <a:effectLst/>
                <a:latin typeface="Arial Narrow" panose="020B0606020202030204" pitchFamily="34" charset="0"/>
                <a:ea typeface="Calibri" panose="020F0502020204030204" pitchFamily="34" charset="0"/>
                <a:cs typeface="Arial" panose="020B0604020202020204" pitchFamily="34" charset="0"/>
              </a:rPr>
              <a:t>: 62% </a:t>
            </a:r>
            <a:r>
              <a:rPr lang="en-GB" sz="1800" b="0" i="0" u="none" strike="noStrike" baseline="0" dirty="0">
                <a:solidFill>
                  <a:srgbClr val="58585A"/>
                </a:solidFill>
                <a:latin typeface="Arial Narrow" panose="020B0606020202030204" pitchFamily="34" charset="0"/>
              </a:rPr>
              <a:t>of </a:t>
            </a:r>
            <a:r>
              <a:rPr lang="en-GB" sz="1800" b="1" i="0" u="none" strike="noStrike" baseline="0" dirty="0">
                <a:solidFill>
                  <a:srgbClr val="58585A"/>
                </a:solidFill>
                <a:latin typeface="Arial Narrow" panose="020B0606020202030204" pitchFamily="34" charset="0"/>
              </a:rPr>
              <a:t>KIs</a:t>
            </a:r>
            <a:r>
              <a:rPr lang="en-GB" sz="1800" b="0" i="0" u="none" strike="noStrike" baseline="0" dirty="0">
                <a:solidFill>
                  <a:srgbClr val="58585A"/>
                </a:solidFill>
                <a:latin typeface="Arial Narrow" panose="020B0606020202030204" pitchFamily="34" charset="0"/>
              </a:rPr>
              <a:t> </a:t>
            </a:r>
            <a:r>
              <a:rPr lang="en-US" sz="1800" b="0" i="0" u="none" strike="noStrike" baseline="0" dirty="0">
                <a:solidFill>
                  <a:srgbClr val="58585A"/>
                </a:solidFill>
                <a:latin typeface="Arial Narrow" panose="020B0606020202030204" pitchFamily="34" charset="0"/>
              </a:rPr>
              <a:t>(24 out of 39 KIs) reported that there were </a:t>
            </a:r>
            <a:r>
              <a:rPr lang="en-US" sz="1800" b="1" i="0" u="none" strike="noStrike" baseline="0" dirty="0">
                <a:solidFill>
                  <a:srgbClr val="58585A"/>
                </a:solidFill>
                <a:latin typeface="Arial Narrow" panose="020B0606020202030204" pitchFamily="34" charset="0"/>
              </a:rPr>
              <a:t>no disputes within the </a:t>
            </a:r>
            <a:r>
              <a:rPr lang="en-US" sz="1800" b="1" i="0" u="none" strike="noStrike" baseline="0" dirty="0" err="1">
                <a:solidFill>
                  <a:srgbClr val="58585A"/>
                </a:solidFill>
                <a:latin typeface="Arial Narrow" panose="020B0606020202030204" pitchFamily="34" charset="0"/>
              </a:rPr>
              <a:t>neighbourhoods</a:t>
            </a:r>
            <a:r>
              <a:rPr lang="en-US" sz="1800" b="0" i="0" u="none" strike="noStrike" baseline="0" dirty="0">
                <a:solidFill>
                  <a:srgbClr val="58585A"/>
                </a:solidFill>
                <a:latin typeface="Arial Narrow" panose="020B0606020202030204" pitchFamily="34" charset="0"/>
              </a:rPr>
              <a:t> in the six months prior to data collection. The rest of the KIs did not know (12 KIs) and 3 IDP KIs refused to answer.</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US" sz="1800" b="0" i="0" u="none" strike="noStrike" baseline="0" dirty="0">
              <a:solidFill>
                <a:srgbClr val="58585A"/>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US" sz="1800" b="0" i="0" u="none" strike="noStrike" baseline="0" dirty="0">
                <a:solidFill>
                  <a:srgbClr val="323232"/>
                </a:solidFill>
                <a:latin typeface="Arial Narrow" panose="020B0606020202030204" pitchFamily="34" charset="0"/>
              </a:rPr>
              <a:t>18% of KIs (7 out of 39 KIs) reported disputes might </a:t>
            </a:r>
            <a:r>
              <a:rPr lang="en-US" sz="1800" b="1" i="0" u="none" strike="noStrike" baseline="0" dirty="0">
                <a:solidFill>
                  <a:srgbClr val="323232"/>
                </a:solidFill>
                <a:latin typeface="Arial Narrow" panose="020B0606020202030204" pitchFamily="34" charset="0"/>
              </a:rPr>
              <a:t>decrease </a:t>
            </a:r>
            <a:r>
              <a:rPr lang="en-US" sz="1800" b="0" i="0" u="none" strike="noStrike" baseline="0" dirty="0">
                <a:solidFill>
                  <a:srgbClr val="323232"/>
                </a:solidFill>
                <a:latin typeface="Arial Narrow" panose="020B0606020202030204" pitchFamily="34" charset="0"/>
              </a:rPr>
              <a:t>in the six months following data collection due to </a:t>
            </a:r>
            <a:r>
              <a:rPr lang="en-US" sz="1800" b="1" i="0" u="none" strike="noStrike" baseline="0" dirty="0">
                <a:solidFill>
                  <a:srgbClr val="323232"/>
                </a:solidFill>
                <a:latin typeface="Arial Narrow" panose="020B0606020202030204" pitchFamily="34" charset="0"/>
              </a:rPr>
              <a:t>kinship ties</a:t>
            </a:r>
            <a:r>
              <a:rPr lang="en-US" sz="1800" b="0" i="0" u="none" strike="noStrike" baseline="0" dirty="0">
                <a:solidFill>
                  <a:srgbClr val="323232"/>
                </a:solidFill>
                <a:latin typeface="Arial Narrow" panose="020B0606020202030204" pitchFamily="34" charset="0"/>
              </a:rPr>
              <a:t> and </a:t>
            </a:r>
            <a:r>
              <a:rPr lang="en-US" sz="1800" b="1" i="0" u="none" strike="noStrike" baseline="0" dirty="0">
                <a:solidFill>
                  <a:srgbClr val="323232"/>
                </a:solidFill>
                <a:latin typeface="Arial Narrow" panose="020B0606020202030204" pitchFamily="34" charset="0"/>
              </a:rPr>
              <a:t>work relationships</a:t>
            </a:r>
            <a:r>
              <a:rPr lang="en-US" sz="1800" b="0" i="0" u="none" strike="noStrike" baseline="0" dirty="0">
                <a:solidFill>
                  <a:srgbClr val="323232"/>
                </a:solidFill>
                <a:latin typeface="Arial Narrow" panose="020B0606020202030204" pitchFamily="34" charset="0"/>
              </a:rPr>
              <a:t>, in addition to positive </a:t>
            </a:r>
            <a:r>
              <a:rPr lang="en-US" sz="1800" b="1" i="0" u="none" strike="noStrike" baseline="0" dirty="0">
                <a:solidFill>
                  <a:srgbClr val="323232"/>
                </a:solidFill>
                <a:latin typeface="Arial Narrow" panose="020B0606020202030204" pitchFamily="34" charset="0"/>
              </a:rPr>
              <a:t>(re)integration</a:t>
            </a:r>
            <a:r>
              <a:rPr lang="en-US" sz="1800" b="0" i="0" u="none" strike="noStrike" baseline="0" dirty="0">
                <a:solidFill>
                  <a:srgbClr val="323232"/>
                </a:solidFill>
                <a:latin typeface="Arial Narrow" panose="020B0606020202030204" pitchFamily="34" charset="0"/>
              </a:rPr>
              <a:t> of IDPs and returnees and </a:t>
            </a:r>
            <a:r>
              <a:rPr lang="en-US" sz="1800" b="1" i="0" u="none" strike="noStrike" baseline="0" dirty="0">
                <a:solidFill>
                  <a:srgbClr val="323232"/>
                </a:solidFill>
                <a:latin typeface="Arial Narrow" panose="020B0606020202030204" pitchFamily="34" charset="0"/>
              </a:rPr>
              <a:t>community</a:t>
            </a:r>
            <a:r>
              <a:rPr lang="en-US" sz="1800" b="0" i="0" u="none" strike="noStrike" baseline="0" dirty="0">
                <a:solidFill>
                  <a:srgbClr val="323232"/>
                </a:solidFill>
                <a:latin typeface="Arial Narrow" panose="020B0606020202030204" pitchFamily="34" charset="0"/>
              </a:rPr>
              <a:t> </a:t>
            </a:r>
            <a:r>
              <a:rPr lang="en-US" sz="1800" b="1" i="0" u="none" strike="noStrike" baseline="0" dirty="0">
                <a:solidFill>
                  <a:srgbClr val="323232"/>
                </a:solidFill>
                <a:latin typeface="Arial Narrow" panose="020B0606020202030204" pitchFamily="34" charset="0"/>
              </a:rPr>
              <a:t>acceptance</a:t>
            </a:r>
            <a:r>
              <a:rPr lang="en-US" sz="1800" b="0" i="0" u="none" strike="noStrike" baseline="0" dirty="0">
                <a:solidFill>
                  <a:srgbClr val="323232"/>
                </a:solidFill>
                <a:latin typeface="Arial Narrow" panose="020B0606020202030204" pitchFamily="34" charset="0"/>
              </a:rPr>
              <a:t>. The rest of the KIs reported that no change is expected in this regard (17 KIs), 12 KIs did not know and three IDP KIs refused to answer.</a:t>
            </a:r>
          </a:p>
          <a:p>
            <a:pPr marL="0" marR="0" algn="just">
              <a:lnSpc>
                <a:spcPct val="115000"/>
              </a:lnSpc>
              <a:spcBef>
                <a:spcPts val="0"/>
              </a:spcBef>
              <a:spcAft>
                <a:spcPts val="600"/>
              </a:spcAft>
            </a:pP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Community disputes between villages</a:t>
            </a:r>
            <a:r>
              <a:rPr lang="en-GB" sz="1800" baseline="0" dirty="0">
                <a:effectLst/>
                <a:latin typeface="Arial Narrow" panose="020B0606020202030204" pitchFamily="34" charset="0"/>
                <a:ea typeface="Calibri" panose="020F0502020204030204" pitchFamily="34" charset="0"/>
                <a:cs typeface="Arial" panose="020B0604020202020204" pitchFamily="34" charset="0"/>
              </a:rPr>
              <a:t>: 44% </a:t>
            </a:r>
            <a:r>
              <a:rPr lang="en-GB" sz="1800" b="0" i="0" u="none" strike="noStrike" baseline="0" dirty="0">
                <a:solidFill>
                  <a:srgbClr val="323232"/>
                </a:solidFill>
                <a:latin typeface="Arial Narrow" panose="020B0606020202030204" pitchFamily="34" charset="0"/>
              </a:rPr>
              <a:t>of </a:t>
            </a:r>
            <a:r>
              <a:rPr lang="en-GB" sz="1800" b="1" i="0" u="none" strike="noStrike" baseline="0" dirty="0">
                <a:solidFill>
                  <a:srgbClr val="323232"/>
                </a:solidFill>
                <a:latin typeface="Arial Narrow" panose="020B0606020202030204" pitchFamily="34" charset="0"/>
              </a:rPr>
              <a:t>KIs</a:t>
            </a:r>
            <a:r>
              <a:rPr lang="en-GB" sz="1800" b="0" i="0" u="none" strike="noStrike" baseline="0" dirty="0">
                <a:solidFill>
                  <a:srgbClr val="323232"/>
                </a:solidFill>
                <a:latin typeface="Arial Narrow" panose="020B0606020202030204" pitchFamily="34" charset="0"/>
              </a:rPr>
              <a:t> </a:t>
            </a:r>
            <a:r>
              <a:rPr lang="en-US" sz="1800" b="0" i="0" u="none" strike="noStrike" baseline="0" dirty="0">
                <a:solidFill>
                  <a:srgbClr val="323232"/>
                </a:solidFill>
                <a:latin typeface="Arial Narrow" panose="020B0606020202030204" pitchFamily="34" charset="0"/>
              </a:rPr>
              <a:t>(17 out of 39 KIs) reported that there were </a:t>
            </a:r>
            <a:r>
              <a:rPr lang="en-US" sz="1800" b="1" i="0" u="none" strike="noStrike" baseline="0" dirty="0">
                <a:solidFill>
                  <a:srgbClr val="323232"/>
                </a:solidFill>
                <a:latin typeface="Arial Narrow" panose="020B0606020202030204" pitchFamily="34" charset="0"/>
              </a:rPr>
              <a:t>no disputes between villages</a:t>
            </a:r>
            <a:r>
              <a:rPr lang="en-US" sz="1800" b="0" i="0" u="none" strike="noStrike" baseline="0" dirty="0">
                <a:solidFill>
                  <a:srgbClr val="323232"/>
                </a:solidFill>
                <a:latin typeface="Arial Narrow" panose="020B0606020202030204" pitchFamily="34" charset="0"/>
              </a:rPr>
              <a:t> in the six months prior to data collection. The rest of the KIs did not know (20 KIs) and two IDP KIs refused to answer.</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0" i="0" u="none" strike="noStrike" baseline="0" dirty="0">
                <a:solidFill>
                  <a:srgbClr val="323232"/>
                </a:solidFill>
                <a:latin typeface="Arial Narrow" panose="020B0606020202030204" pitchFamily="34" charset="0"/>
              </a:rPr>
              <a:t>36% of KIs (14 out of 39 KIs) reported disputes might </a:t>
            </a:r>
            <a:r>
              <a:rPr lang="en-US" sz="1800" b="1" i="0" u="none" strike="noStrike" baseline="0" dirty="0">
                <a:solidFill>
                  <a:srgbClr val="323232"/>
                </a:solidFill>
                <a:latin typeface="Arial Narrow" panose="020B0606020202030204" pitchFamily="34" charset="0"/>
              </a:rPr>
              <a:t>decrease </a:t>
            </a:r>
            <a:r>
              <a:rPr lang="en-US" sz="1800" b="0" i="0" u="none" strike="noStrike" baseline="0" dirty="0">
                <a:solidFill>
                  <a:srgbClr val="323232"/>
                </a:solidFill>
                <a:latin typeface="Arial Narrow" panose="020B0606020202030204" pitchFamily="34" charset="0"/>
              </a:rPr>
              <a:t>in the six months following data collection due to </a:t>
            </a:r>
            <a:r>
              <a:rPr lang="en-US" sz="1800" b="1" i="0" u="none" strike="noStrike" baseline="0" dirty="0">
                <a:solidFill>
                  <a:srgbClr val="323232"/>
                </a:solidFill>
                <a:latin typeface="Arial Narrow" panose="020B0606020202030204" pitchFamily="34" charset="0"/>
              </a:rPr>
              <a:t>kinship ties</a:t>
            </a:r>
            <a:r>
              <a:rPr lang="en-US" sz="1800" b="0" i="0" u="none" strike="noStrike" baseline="0" dirty="0">
                <a:solidFill>
                  <a:srgbClr val="323232"/>
                </a:solidFill>
                <a:latin typeface="Arial Narrow" panose="020B0606020202030204" pitchFamily="34" charset="0"/>
              </a:rPr>
              <a:t>, positive </a:t>
            </a:r>
            <a:r>
              <a:rPr lang="en-US" sz="1800" b="1" i="0" u="none" strike="noStrike" baseline="0" dirty="0">
                <a:solidFill>
                  <a:srgbClr val="323232"/>
                </a:solidFill>
                <a:latin typeface="Arial Narrow" panose="020B0606020202030204" pitchFamily="34" charset="0"/>
              </a:rPr>
              <a:t>(re)integration</a:t>
            </a:r>
            <a:r>
              <a:rPr lang="en-US" sz="1800" b="0" i="0" u="none" strike="noStrike" baseline="0" dirty="0">
                <a:solidFill>
                  <a:srgbClr val="323232"/>
                </a:solidFill>
                <a:latin typeface="Arial Narrow" panose="020B0606020202030204" pitchFamily="34" charset="0"/>
              </a:rPr>
              <a:t> of IDPs and returnees and </a:t>
            </a:r>
            <a:r>
              <a:rPr lang="en-US" sz="1800" b="1" i="0" u="none" strike="noStrike" baseline="0" dirty="0">
                <a:solidFill>
                  <a:srgbClr val="323232"/>
                </a:solidFill>
                <a:latin typeface="Arial Narrow" panose="020B0606020202030204" pitchFamily="34" charset="0"/>
              </a:rPr>
              <a:t>community</a:t>
            </a:r>
            <a:r>
              <a:rPr lang="en-US" sz="1800" b="0" i="0" u="none" strike="noStrike" baseline="0" dirty="0">
                <a:solidFill>
                  <a:srgbClr val="323232"/>
                </a:solidFill>
                <a:latin typeface="Arial Narrow" panose="020B0606020202030204" pitchFamily="34" charset="0"/>
              </a:rPr>
              <a:t> </a:t>
            </a:r>
            <a:r>
              <a:rPr lang="en-US" sz="1800" b="1" i="0" u="none" strike="noStrike" baseline="0" dirty="0">
                <a:solidFill>
                  <a:srgbClr val="323232"/>
                </a:solidFill>
                <a:latin typeface="Arial Narrow" panose="020B0606020202030204" pitchFamily="34" charset="0"/>
              </a:rPr>
              <a:t>acceptance</a:t>
            </a:r>
            <a:r>
              <a:rPr lang="en-US" sz="1800" b="0" i="0" u="none" strike="noStrike" baseline="0" dirty="0">
                <a:solidFill>
                  <a:srgbClr val="323232"/>
                </a:solidFill>
                <a:latin typeface="Arial Narrow" panose="020B0606020202030204" pitchFamily="34" charset="0"/>
              </a:rPr>
              <a:t>. The rest of the KIs reported that no change is expected in this regard (3 KIs), 20 KIs did not know and two IDPs refused to answer.</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L="0" marR="0" algn="just">
              <a:lnSpc>
                <a:spcPct val="115000"/>
              </a:lnSpc>
              <a:spcBef>
                <a:spcPts val="0"/>
              </a:spcBef>
              <a:spcAft>
                <a:spcPts val="1000"/>
              </a:spcAft>
            </a:pPr>
            <a:r>
              <a:rPr lang="en-US" sz="1800" b="1" baseline="0" dirty="0">
                <a:effectLst/>
                <a:latin typeface="Calibri" panose="020F0502020204030204" pitchFamily="34" charset="0"/>
                <a:ea typeface="Calibri" panose="020F0502020204030204" pitchFamily="34" charset="0"/>
                <a:cs typeface="Arial" panose="020B0604020202020204" pitchFamily="34" charset="0"/>
              </a:rPr>
              <a:t>Retaliation Incidents</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en-GB" sz="1800" b="0" i="0" u="none" strike="noStrike" baseline="0" dirty="0">
                <a:solidFill>
                  <a:srgbClr val="323232"/>
                </a:solidFill>
                <a:latin typeface="Arial Narrow" panose="020B0606020202030204" pitchFamily="34" charset="0"/>
              </a:rPr>
              <a:t>46% of </a:t>
            </a:r>
            <a:r>
              <a:rPr lang="en-GB" sz="1800" b="1" i="0" u="none" strike="noStrike" baseline="0" dirty="0">
                <a:solidFill>
                  <a:srgbClr val="323232"/>
                </a:solidFill>
                <a:latin typeface="Arial Narrow" panose="020B0606020202030204" pitchFamily="34" charset="0"/>
              </a:rPr>
              <a:t>KIs</a:t>
            </a:r>
            <a:r>
              <a:rPr lang="en-GB" sz="1800" b="0" i="0" u="none" strike="noStrike" baseline="0" dirty="0">
                <a:solidFill>
                  <a:srgbClr val="323232"/>
                </a:solidFill>
                <a:latin typeface="Arial Narrow" panose="020B0606020202030204" pitchFamily="34" charset="0"/>
              </a:rPr>
              <a:t> </a:t>
            </a:r>
            <a:r>
              <a:rPr lang="en-US" sz="1800" b="0" i="0" u="none" strike="noStrike" baseline="0" dirty="0">
                <a:solidFill>
                  <a:srgbClr val="323232"/>
                </a:solidFill>
                <a:latin typeface="Arial Narrow" panose="020B0606020202030204" pitchFamily="34" charset="0"/>
              </a:rPr>
              <a:t>(18 out of 39 KIs) reported that there were </a:t>
            </a:r>
            <a:r>
              <a:rPr lang="en-US" sz="1800" b="1" i="0" u="none" strike="noStrike" baseline="0" dirty="0">
                <a:solidFill>
                  <a:srgbClr val="323232"/>
                </a:solidFill>
                <a:latin typeface="Arial Narrow" panose="020B0606020202030204" pitchFamily="34" charset="0"/>
              </a:rPr>
              <a:t>no retaliation incidents</a:t>
            </a:r>
            <a:r>
              <a:rPr lang="en-US" sz="1800" b="0" i="0" u="none" strike="noStrike" baseline="0" dirty="0">
                <a:solidFill>
                  <a:srgbClr val="323232"/>
                </a:solidFill>
                <a:latin typeface="Arial Narrow" panose="020B0606020202030204" pitchFamily="34" charset="0"/>
              </a:rPr>
              <a:t> in the six months prior to data collection. The rest of the KIs did not know (20 KIs) and one IDP refused to answer.</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1" i="0" u="none" strike="noStrike" baseline="0" dirty="0">
                <a:solidFill>
                  <a:srgbClr val="323232"/>
                </a:solidFill>
                <a:latin typeface="Arial Narrow" panose="020B0606020202030204" pitchFamily="34" charset="0"/>
              </a:rPr>
              <a:t>Interaction types (out of 39 KIs)</a:t>
            </a:r>
          </a:p>
          <a:p>
            <a:pPr marR="0" algn="just" rtl="0"/>
            <a:r>
              <a:rPr lang="en-GB" sz="1800" b="0" i="0" u="none" strike="noStrike" baseline="0" dirty="0">
                <a:solidFill>
                  <a:srgbClr val="323232"/>
                </a:solidFill>
                <a:latin typeface="Arial Narrow" panose="020B0606020202030204" pitchFamily="34" charset="0"/>
              </a:rPr>
              <a:t>Kinship ties			</a:t>
            </a:r>
            <a:r>
              <a:rPr lang="en-GB" sz="1800" b="1" i="0" u="none" strike="noStrike" baseline="0" dirty="0">
                <a:solidFill>
                  <a:srgbClr val="323232"/>
                </a:solidFill>
                <a:latin typeface="Arial Narrow" panose="020B0606020202030204" pitchFamily="34" charset="0"/>
              </a:rPr>
              <a:t>36 KIs</a:t>
            </a:r>
          </a:p>
          <a:p>
            <a:pPr marR="0" algn="just" rtl="0"/>
            <a:r>
              <a:rPr lang="en-US" sz="1800" b="0" i="0" u="none" strike="noStrike" baseline="0" dirty="0">
                <a:solidFill>
                  <a:srgbClr val="323232"/>
                </a:solidFill>
                <a:latin typeface="Arial Narrow" panose="020B0606020202030204" pitchFamily="34" charset="0"/>
              </a:rPr>
              <a:t>Work relationships (employment)	</a:t>
            </a:r>
            <a:r>
              <a:rPr lang="en-US" sz="1800" b="1" i="0" u="none" strike="noStrike" baseline="0" dirty="0">
                <a:solidFill>
                  <a:srgbClr val="323232"/>
                </a:solidFill>
                <a:latin typeface="Arial Narrow" panose="020B0606020202030204" pitchFamily="34" charset="0"/>
              </a:rPr>
              <a:t>36 KIs</a:t>
            </a:r>
          </a:p>
          <a:p>
            <a:pPr marR="0" algn="just" rtl="0"/>
            <a:r>
              <a:rPr lang="en-GB" sz="1800" b="0" i="0" u="none" strike="noStrike" baseline="0" dirty="0">
                <a:solidFill>
                  <a:srgbClr val="323232"/>
                </a:solidFill>
                <a:latin typeface="Arial Narrow" panose="020B0606020202030204" pitchFamily="34" charset="0"/>
              </a:rPr>
              <a:t>Friendship			</a:t>
            </a:r>
            <a:r>
              <a:rPr lang="en-GB" sz="1800" b="1" i="0" u="none" strike="noStrike" baseline="0" dirty="0">
                <a:solidFill>
                  <a:srgbClr val="323232"/>
                </a:solidFill>
                <a:latin typeface="Arial Narrow" panose="020B0606020202030204" pitchFamily="34" charset="0"/>
              </a:rPr>
              <a:t>22 KIs</a:t>
            </a:r>
          </a:p>
          <a:p>
            <a:pPr marR="0" algn="just" rtl="0"/>
            <a:r>
              <a:rPr lang="en-GB" sz="1800" b="0" i="0" u="none" strike="noStrike" baseline="0" dirty="0">
                <a:solidFill>
                  <a:srgbClr val="323232"/>
                </a:solidFill>
                <a:latin typeface="Arial Narrow" panose="020B0606020202030204" pitchFamily="34" charset="0"/>
              </a:rPr>
              <a:t>Operating businesses </a:t>
            </a:r>
            <a:r>
              <a:rPr lang="en-GB" sz="1800" b="1" i="0" u="none" strike="noStrike" baseline="0" dirty="0">
                <a:solidFill>
                  <a:srgbClr val="323232"/>
                </a:solidFill>
                <a:latin typeface="Arial Narrow" panose="020B0606020202030204" pitchFamily="34" charset="0"/>
              </a:rPr>
              <a:t>		  3 KIs</a:t>
            </a:r>
          </a:p>
          <a:p>
            <a:pPr marR="0" algn="just" rtl="0"/>
            <a:endParaRPr lang="en-GB" sz="1800" b="1"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323232"/>
                </a:solidFill>
                <a:latin typeface="Arial Narrow" panose="020B0606020202030204" pitchFamily="34" charset="0"/>
              </a:rPr>
              <a:t>The majority of the KIs reported that there are </a:t>
            </a:r>
            <a:r>
              <a:rPr lang="en-US" sz="1800" b="1" i="0" u="none" strike="noStrike" baseline="0" dirty="0">
                <a:solidFill>
                  <a:srgbClr val="323232"/>
                </a:solidFill>
                <a:latin typeface="Arial Narrow" panose="020B0606020202030204" pitchFamily="34" charset="0"/>
              </a:rPr>
              <a:t>no obstacles</a:t>
            </a:r>
            <a:r>
              <a:rPr lang="en-US" sz="1800" b="0" i="0" u="none" strike="noStrike" baseline="0" dirty="0">
                <a:solidFill>
                  <a:srgbClr val="323232"/>
                </a:solidFill>
                <a:latin typeface="Arial Narrow" panose="020B0606020202030204" pitchFamily="34" charset="0"/>
              </a:rPr>
              <a:t> for the interaction (20 KIs). However, IDPs, returnees and </a:t>
            </a:r>
            <a:r>
              <a:rPr lang="en-US" sz="1800" b="0" i="0" u="none" strike="noStrike" baseline="0" dirty="0" err="1">
                <a:solidFill>
                  <a:srgbClr val="323232"/>
                </a:solidFill>
                <a:latin typeface="Arial Narrow" panose="020B0606020202030204" pitchFamily="34" charset="0"/>
              </a:rPr>
              <a:t>remainees</a:t>
            </a:r>
            <a:r>
              <a:rPr lang="en-US" sz="1800" b="0" i="0" u="none" strike="noStrike" baseline="0" dirty="0">
                <a:solidFill>
                  <a:srgbClr val="323232"/>
                </a:solidFill>
                <a:latin typeface="Arial Narrow" panose="020B0606020202030204" pitchFamily="34" charset="0"/>
              </a:rPr>
              <a:t> (17 KIs) reported that there is still </a:t>
            </a:r>
            <a:r>
              <a:rPr lang="en-US" sz="1800" b="1" i="0" u="none" strike="noStrike" baseline="0" dirty="0">
                <a:solidFill>
                  <a:srgbClr val="323232"/>
                </a:solidFill>
                <a:latin typeface="Arial Narrow" panose="020B0606020202030204" pitchFamily="34" charset="0"/>
              </a:rPr>
              <a:t>mistrust</a:t>
            </a:r>
            <a:r>
              <a:rPr lang="en-US" sz="1800" b="0" i="0" u="none" strike="noStrike" baseline="0" dirty="0">
                <a:solidFill>
                  <a:srgbClr val="323232"/>
                </a:solidFill>
                <a:latin typeface="Arial Narrow" panose="020B0606020202030204" pitchFamily="34" charset="0"/>
              </a:rPr>
              <a:t> between different population groups. Two returnees reported that their community group do not interact due to </a:t>
            </a:r>
            <a:r>
              <a:rPr lang="en-US" sz="1800" b="1" i="0" u="none" strike="noStrike" baseline="0" dirty="0">
                <a:solidFill>
                  <a:srgbClr val="323232"/>
                </a:solidFill>
                <a:latin typeface="Arial Narrow" panose="020B0606020202030204" pitchFamily="34" charset="0"/>
              </a:rPr>
              <a:t>COVID-19 restrictions</a:t>
            </a:r>
            <a:r>
              <a:rPr lang="en-US" sz="1800" b="0" i="0" u="none" strike="noStrike" baseline="0" dirty="0">
                <a:solidFill>
                  <a:srgbClr val="323232"/>
                </a:solidFill>
                <a:latin typeface="Arial Narrow" panose="020B0606020202030204" pitchFamily="34" charset="0"/>
              </a:rPr>
              <a:t>.</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1"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1" i="0" u="none" strike="noStrike" baseline="0" dirty="0">
                <a:solidFill>
                  <a:srgbClr val="323232"/>
                </a:solidFill>
                <a:latin typeface="Arial Narrow" panose="020B0606020202030204" pitchFamily="34" charset="0"/>
              </a:rPr>
              <a:t>Participation</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0" i="0" u="none" strike="noStrike" baseline="0" dirty="0">
                <a:solidFill>
                  <a:srgbClr val="323232"/>
                </a:solidFill>
                <a:latin typeface="Arial Narrow" panose="020B0606020202030204" pitchFamily="34" charset="0"/>
              </a:rPr>
              <a:t>49% of </a:t>
            </a:r>
            <a:r>
              <a:rPr lang="en-US" sz="1800" b="1" i="0" u="none" strike="noStrike" baseline="0" dirty="0">
                <a:solidFill>
                  <a:srgbClr val="323232"/>
                </a:solidFill>
                <a:latin typeface="Arial Narrow" panose="020B0606020202030204" pitchFamily="34" charset="0"/>
              </a:rPr>
              <a:t>KIs </a:t>
            </a:r>
            <a:r>
              <a:rPr lang="en-US" sz="1800" b="0" i="0" u="none" strike="noStrike" baseline="0" dirty="0">
                <a:solidFill>
                  <a:srgbClr val="323232"/>
                </a:solidFill>
                <a:latin typeface="Arial Narrow" panose="020B0606020202030204" pitchFamily="34" charset="0"/>
              </a:rPr>
              <a:t>(19 out of 39 KIs) reported that community members</a:t>
            </a:r>
            <a:r>
              <a:rPr lang="en-US" sz="1800" b="1" i="0" u="none" strike="noStrike" baseline="0" dirty="0">
                <a:solidFill>
                  <a:srgbClr val="323232"/>
                </a:solidFill>
                <a:latin typeface="Arial Narrow" panose="020B0606020202030204" pitchFamily="34" charset="0"/>
              </a:rPr>
              <a:t> participate in social and public events</a:t>
            </a:r>
            <a:r>
              <a:rPr lang="en-US" sz="1800" b="0" i="0" u="none" strike="noStrike" baseline="0" dirty="0">
                <a:solidFill>
                  <a:srgbClr val="323232"/>
                </a:solidFill>
                <a:latin typeface="Arial Narrow" panose="020B0606020202030204" pitchFamily="34" charset="0"/>
              </a:rPr>
              <a:t>. The rest of the KIs did not know (12 KIs) and 6 refused to answer.</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1" i="0" u="none" strike="noStrike" baseline="0" dirty="0">
                <a:solidFill>
                  <a:srgbClr val="323232"/>
                </a:solidFill>
                <a:latin typeface="Arial Narrow" panose="020B0606020202030204" pitchFamily="34" charset="0"/>
              </a:rPr>
              <a:t>Lack of trust</a:t>
            </a:r>
            <a:r>
              <a:rPr lang="en-US" sz="1800" b="0" i="0" u="none" strike="noStrike" baseline="0" dirty="0">
                <a:solidFill>
                  <a:srgbClr val="323232"/>
                </a:solidFill>
                <a:latin typeface="Arial Narrow" panose="020B0606020202030204" pitchFamily="34" charset="0"/>
              </a:rPr>
              <a:t> between community members of different population groups was commonly reported barrier for participation (19 KIs). Three community leader KIs reported that the </a:t>
            </a:r>
            <a:r>
              <a:rPr lang="en-US" sz="1800" b="1" i="0" u="none" strike="noStrike" baseline="0" dirty="0">
                <a:solidFill>
                  <a:srgbClr val="323232"/>
                </a:solidFill>
                <a:latin typeface="Arial Narrow" panose="020B0606020202030204" pitchFamily="34" charset="0"/>
              </a:rPr>
              <a:t>lack of interest</a:t>
            </a:r>
            <a:r>
              <a:rPr lang="en-US" sz="1800" b="0" i="0" u="none" strike="noStrike" baseline="0" dirty="0">
                <a:solidFill>
                  <a:srgbClr val="323232"/>
                </a:solidFill>
                <a:latin typeface="Arial Narrow" panose="020B0606020202030204" pitchFamily="34" charset="0"/>
              </a:rPr>
              <a:t> is the main barrier to community members’ participation. The rest of the KIs did not know (11 KIs) and 6 KIs refused to answer.</a:t>
            </a: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26</a:t>
            </a:fld>
            <a:endParaRPr lang="en-US"/>
          </a:p>
        </p:txBody>
      </p:sp>
    </p:spTree>
    <p:extLst>
      <p:ext uri="{BB962C8B-B14F-4D97-AF65-F5344CB8AC3E}">
        <p14:creationId xmlns:p14="http://schemas.microsoft.com/office/powerpoint/2010/main" val="3105304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200" b="0" i="0" u="none" strike="noStrike" dirty="0">
                <a:solidFill>
                  <a:srgbClr val="58585A"/>
                </a:solidFill>
                <a:latin typeface="Arial Narrow" panose="020B0606020202030204" pitchFamily="34" charset="0"/>
              </a:rPr>
              <a:t>97% of </a:t>
            </a:r>
            <a:r>
              <a:rPr lang="en-US" sz="1200" b="1" i="0" u="none" strike="noStrike" dirty="0">
                <a:solidFill>
                  <a:srgbClr val="58585A"/>
                </a:solidFill>
                <a:latin typeface="Arial Narrow" panose="020B0606020202030204" pitchFamily="34" charset="0"/>
              </a:rPr>
              <a:t>KIs</a:t>
            </a:r>
            <a:r>
              <a:rPr lang="en-US" sz="1200" b="0" i="0" u="none" strike="noStrike" dirty="0">
                <a:solidFill>
                  <a:srgbClr val="58585A"/>
                </a:solidFill>
                <a:latin typeface="Arial Narrow" panose="020B0606020202030204" pitchFamily="34" charset="0"/>
              </a:rPr>
              <a:t> (38 out of 39 KIs) reported that their community members</a:t>
            </a:r>
            <a:r>
              <a:rPr lang="en-US" sz="1200" b="1" i="0" u="none" strike="noStrike" dirty="0">
                <a:solidFill>
                  <a:srgbClr val="58585A"/>
                </a:solidFill>
                <a:latin typeface="Arial Narrow" panose="020B0606020202030204" pitchFamily="34" charset="0"/>
              </a:rPr>
              <a:t> feel safe </a:t>
            </a:r>
            <a:r>
              <a:rPr lang="en-US" sz="1200" b="0" i="0" u="none" strike="noStrike" dirty="0">
                <a:solidFill>
                  <a:srgbClr val="58585A"/>
                </a:solidFill>
                <a:latin typeface="Arial Narrow" panose="020B0606020202030204" pitchFamily="34" charset="0"/>
              </a:rPr>
              <a:t>in Markaz Al-</a:t>
            </a:r>
            <a:r>
              <a:rPr lang="en-US" sz="1200" b="0" i="0" u="none" strike="noStrike" dirty="0" err="1">
                <a:solidFill>
                  <a:srgbClr val="58585A"/>
                </a:solidFill>
                <a:latin typeface="Arial Narrow" panose="020B0606020202030204" pitchFamily="34" charset="0"/>
              </a:rPr>
              <a:t>Muqdadiya</a:t>
            </a:r>
            <a:r>
              <a:rPr lang="en-US" sz="1200" b="0" i="0" u="none" strike="noStrike" dirty="0">
                <a:solidFill>
                  <a:srgbClr val="58585A"/>
                </a:solidFill>
                <a:latin typeface="Arial Narrow" panose="020B0606020202030204" pitchFamily="34" charset="0"/>
              </a:rPr>
              <a:t>. One community leader KI did not know.</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54% </a:t>
            </a:r>
            <a:r>
              <a:rPr lang="en-US" sz="1800" b="0" i="0" u="none" strike="noStrike" baseline="0" dirty="0">
                <a:solidFill>
                  <a:srgbClr val="323232"/>
                </a:solidFill>
                <a:latin typeface="Arial Narrow" panose="020B0606020202030204" pitchFamily="34" charset="0"/>
              </a:rPr>
              <a:t>of </a:t>
            </a:r>
            <a:r>
              <a:rPr lang="en-US" sz="1800" b="1" i="0" u="none" strike="noStrike" baseline="0" dirty="0">
                <a:solidFill>
                  <a:srgbClr val="323232"/>
                </a:solidFill>
                <a:latin typeface="Arial Narrow" panose="020B0606020202030204" pitchFamily="34" charset="0"/>
              </a:rPr>
              <a:t>KIs</a:t>
            </a:r>
            <a:r>
              <a:rPr lang="en-US" sz="1800" b="0" i="0" u="none" strike="noStrike" baseline="0" dirty="0">
                <a:solidFill>
                  <a:srgbClr val="323232"/>
                </a:solidFill>
                <a:latin typeface="Arial Narrow" panose="020B0606020202030204" pitchFamily="34" charset="0"/>
              </a:rPr>
              <a:t> (21 out of 39 KIs) reported that their community members </a:t>
            </a:r>
            <a:r>
              <a:rPr lang="en-US" sz="1800" b="1" i="0" u="none" strike="noStrike" baseline="0" dirty="0">
                <a:solidFill>
                  <a:srgbClr val="323232"/>
                </a:solidFill>
                <a:latin typeface="Arial Narrow" panose="020B0606020202030204" pitchFamily="34" charset="0"/>
              </a:rPr>
              <a:t>avoid specific areas</a:t>
            </a:r>
            <a:r>
              <a:rPr lang="en-US" sz="1800" b="0" i="0" u="none" strike="noStrike" baseline="0" dirty="0">
                <a:solidFill>
                  <a:srgbClr val="323232"/>
                </a:solidFill>
                <a:latin typeface="Arial Narrow" panose="020B0606020202030204" pitchFamily="34" charset="0"/>
              </a:rPr>
              <a:t> </a:t>
            </a:r>
            <a:r>
              <a:rPr lang="en-US" sz="1800" b="1" i="0" u="none" strike="noStrike" baseline="0" dirty="0">
                <a:solidFill>
                  <a:srgbClr val="323232"/>
                </a:solidFill>
                <a:latin typeface="Arial Narrow" panose="020B0606020202030204" pitchFamily="34" charset="0"/>
              </a:rPr>
              <a:t>or </a:t>
            </a:r>
            <a:r>
              <a:rPr lang="en-US" sz="1800" b="1" i="0" u="none" strike="noStrike" baseline="0" dirty="0" err="1">
                <a:solidFill>
                  <a:srgbClr val="323232"/>
                </a:solidFill>
                <a:latin typeface="Arial Narrow" panose="020B0606020202030204" pitchFamily="34" charset="0"/>
              </a:rPr>
              <a:t>neighbourhoods</a:t>
            </a:r>
            <a:r>
              <a:rPr lang="en-US" sz="1800" b="1" i="0" u="none" strike="noStrike" baseline="0" dirty="0">
                <a:solidFill>
                  <a:srgbClr val="323232"/>
                </a:solidFill>
                <a:latin typeface="Arial Narrow" panose="020B0606020202030204" pitchFamily="34" charset="0"/>
              </a:rPr>
              <a:t> </a:t>
            </a:r>
            <a:r>
              <a:rPr lang="en-US" sz="1800" b="0" i="0" u="none" strike="noStrike" baseline="0" dirty="0">
                <a:solidFill>
                  <a:srgbClr val="323232"/>
                </a:solidFill>
                <a:latin typeface="Arial Narrow" panose="020B0606020202030204" pitchFamily="34" charset="0"/>
              </a:rPr>
              <a:t>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due to the </a:t>
            </a:r>
            <a:r>
              <a:rPr lang="en-US" sz="1800" b="1" i="0" u="none" strike="noStrike" baseline="0" dirty="0">
                <a:solidFill>
                  <a:srgbClr val="323232"/>
                </a:solidFill>
                <a:latin typeface="Arial Narrow" panose="020B0606020202030204" pitchFamily="34" charset="0"/>
              </a:rPr>
              <a:t>fear of COVID-19 pandemic </a:t>
            </a:r>
            <a:r>
              <a:rPr lang="en-US" sz="1800" b="0" i="0" u="none" strike="noStrike" baseline="0" dirty="0">
                <a:solidFill>
                  <a:srgbClr val="323232"/>
                </a:solidFill>
                <a:latin typeface="Arial Narrow" panose="020B0606020202030204" pitchFamily="34" charset="0"/>
              </a:rPr>
              <a:t>(17 KIs) and one returnee reported that they avoided specific areas because of </a:t>
            </a:r>
            <a:r>
              <a:rPr lang="en-US" sz="1800" b="1" i="0" u="none" strike="noStrike" baseline="0" dirty="0">
                <a:solidFill>
                  <a:srgbClr val="323232"/>
                </a:solidFill>
                <a:latin typeface="Arial Narrow" panose="020B0606020202030204" pitchFamily="34" charset="0"/>
              </a:rPr>
              <a:t>discrimination from the community</a:t>
            </a:r>
            <a:r>
              <a:rPr lang="en-US" sz="1800" b="0" i="0" u="none" strike="noStrike" baseline="0" dirty="0">
                <a:solidFill>
                  <a:srgbClr val="323232"/>
                </a:solidFill>
                <a:latin typeface="Arial Narrow" panose="020B0606020202030204" pitchFamily="34" charset="0"/>
              </a:rPr>
              <a:t>. The rest of the KIs did not know (15 KIs), refused to answer (2 KIs) or reported not avoiding areas (1 KI).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R="0" algn="just" rtl="0"/>
            <a:r>
              <a:rPr lang="en-US" sz="1800" b="1" i="0" u="none" strike="noStrike" baseline="0" dirty="0">
                <a:solidFill>
                  <a:srgbClr val="323232"/>
                </a:solidFill>
                <a:latin typeface="Arial Narrow" panose="020B0606020202030204" pitchFamily="34" charset="0"/>
              </a:rPr>
              <a:t>Freedom of Movement:</a:t>
            </a:r>
          </a:p>
          <a:p>
            <a:pPr marR="0" algn="just" rtl="0"/>
            <a:r>
              <a:rPr lang="en-US" sz="1800" b="0" i="0" u="none" strike="noStrike" baseline="0" dirty="0">
                <a:solidFill>
                  <a:srgbClr val="323232"/>
                </a:solidFill>
                <a:latin typeface="Arial Narrow" panose="020B0606020202030204" pitchFamily="34" charset="0"/>
              </a:rPr>
              <a:t>All KIs (39 KIs) reported that </a:t>
            </a:r>
            <a:r>
              <a:rPr lang="en-US" sz="1800" b="1" i="0" u="none" strike="noStrike" baseline="0" dirty="0">
                <a:solidFill>
                  <a:srgbClr val="323232"/>
                </a:solidFill>
                <a:latin typeface="Arial Narrow" panose="020B0606020202030204" pitchFamily="34" charset="0"/>
              </a:rPr>
              <a:t>females and males can freely move</a:t>
            </a:r>
            <a:r>
              <a:rPr lang="en-US" sz="1800" b="0" i="0" u="none" strike="noStrike" baseline="0" dirty="0">
                <a:solidFill>
                  <a:srgbClr val="323232"/>
                </a:solidFill>
                <a:latin typeface="Arial Narrow" panose="020B0606020202030204" pitchFamily="34" charset="0"/>
              </a:rPr>
              <a:t>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during the day. There was no difference in reporting between different respondent groups.</a:t>
            </a:r>
          </a:p>
          <a:p>
            <a:pPr marR="0" algn="just" rtl="0"/>
            <a:endParaRPr lang="en-GB" sz="1800" b="0" i="0" u="none" strike="noStrike" baseline="0" dirty="0">
              <a:solidFill>
                <a:srgbClr val="323232"/>
              </a:solidFill>
              <a:latin typeface="Arial Narrow" panose="020B0606020202030204" pitchFamily="34" charset="0"/>
            </a:endParaRPr>
          </a:p>
          <a:p>
            <a:pPr marR="0" algn="just" rtl="0"/>
            <a:r>
              <a:rPr lang="en-US" sz="1800" b="0" i="0" u="none" strike="noStrike" baseline="0" dirty="0">
                <a:solidFill>
                  <a:srgbClr val="323232"/>
                </a:solidFill>
                <a:latin typeface="Arial Narrow" panose="020B0606020202030204" pitchFamily="34" charset="0"/>
              </a:rPr>
              <a:t>All KIs (39 KIs) reported that </a:t>
            </a:r>
            <a:r>
              <a:rPr lang="en-US" sz="1800" b="1" i="0" u="none" strike="noStrike" baseline="0" dirty="0">
                <a:solidFill>
                  <a:srgbClr val="323232"/>
                </a:solidFill>
                <a:latin typeface="Arial Narrow" panose="020B0606020202030204" pitchFamily="34" charset="0"/>
              </a:rPr>
              <a:t>males can freely move at night</a:t>
            </a:r>
            <a:r>
              <a:rPr lang="en-US" sz="1800" b="0" i="0" u="none" strike="noStrike" baseline="0" dirty="0">
                <a:solidFill>
                  <a:srgbClr val="323232"/>
                </a:solidFill>
                <a:latin typeface="Arial Narrow" panose="020B0606020202030204" pitchFamily="34" charset="0"/>
              </a:rPr>
              <a:t>, and 85% of KIs (33 out of 39 KIs) reported that females can freely move at night while one community leader KIs refused to answer and 5 KIs did not know.</a:t>
            </a:r>
          </a:p>
          <a:p>
            <a:pPr marR="0" algn="just" rtl="0"/>
            <a:endParaRPr lang="en-US" sz="1800" b="0" i="0" u="none" strike="noStrike" baseline="0" dirty="0">
              <a:solidFill>
                <a:srgbClr val="323232"/>
              </a:solidFill>
              <a:latin typeface="Arial Narrow" panose="020B0606020202030204" pitchFamily="34" charset="0"/>
            </a:endParaRPr>
          </a:p>
          <a:p>
            <a:pPr marR="0" algn="just" rtl="0"/>
            <a:r>
              <a:rPr lang="en-US" sz="1800" b="1" i="0" u="none" strike="noStrike" baseline="0" dirty="0">
                <a:solidFill>
                  <a:srgbClr val="323232"/>
                </a:solidFill>
                <a:latin typeface="Arial Narrow" panose="020B0606020202030204" pitchFamily="34" charset="0"/>
              </a:rPr>
              <a:t>Perceptions about the presence of security forces: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323232"/>
                </a:solidFill>
                <a:latin typeface="Arial Narrow" panose="020B0606020202030204" pitchFamily="34" charset="0"/>
              </a:rPr>
              <a:t>All KIs (39 KIs) reported that the presence of the security forces (such as the police and the Iraqi armed forces) contributed </a:t>
            </a:r>
            <a:r>
              <a:rPr lang="en-US" sz="1800" b="1" i="0" u="none" strike="noStrike" baseline="0" dirty="0">
                <a:solidFill>
                  <a:srgbClr val="323232"/>
                </a:solidFill>
                <a:latin typeface="Arial Narrow" panose="020B0606020202030204" pitchFamily="34" charset="0"/>
              </a:rPr>
              <a:t>positively to a feeling of safety</a:t>
            </a:r>
            <a:r>
              <a:rPr lang="en-US" sz="1800" b="0" i="0" u="none" strike="noStrike" baseline="0" dirty="0">
                <a:solidFill>
                  <a:srgbClr val="323232"/>
                </a:solidFill>
                <a:latin typeface="Arial Narrow" panose="020B0606020202030204" pitchFamily="34" charset="0"/>
              </a:rPr>
              <a:t>. In addition, it was generally reported that security forces are </a:t>
            </a:r>
            <a:r>
              <a:rPr lang="en-US" sz="1800" b="1" i="0" u="none" strike="noStrike" baseline="0" dirty="0">
                <a:solidFill>
                  <a:srgbClr val="323232"/>
                </a:solidFill>
                <a:latin typeface="Arial Narrow" panose="020B0606020202030204" pitchFamily="34" charset="0"/>
              </a:rPr>
              <a:t>effective in resolving disputes</a:t>
            </a:r>
            <a:r>
              <a:rPr lang="en-US" sz="1800" b="0" i="0" u="none" strike="noStrike" baseline="0" dirty="0">
                <a:solidFill>
                  <a:srgbClr val="323232"/>
                </a:solidFill>
                <a:latin typeface="Arial Narrow" panose="020B0606020202030204" pitchFamily="34" charset="0"/>
              </a:rPr>
              <a:t> within the community and between different villages.</a:t>
            </a:r>
          </a:p>
          <a:p>
            <a:pPr marR="0" algn="just" rtl="0"/>
            <a:endParaRPr lang="en-US"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27</a:t>
            </a:fld>
            <a:endParaRPr lang="en-US"/>
          </a:p>
        </p:txBody>
      </p:sp>
    </p:spTree>
    <p:extLst>
      <p:ext uri="{BB962C8B-B14F-4D97-AF65-F5344CB8AC3E}">
        <p14:creationId xmlns:p14="http://schemas.microsoft.com/office/powerpoint/2010/main" val="1583537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29</a:t>
            </a:fld>
            <a:endParaRPr lang="en-US"/>
          </a:p>
        </p:txBody>
      </p:sp>
    </p:spTree>
    <p:extLst>
      <p:ext uri="{BB962C8B-B14F-4D97-AF65-F5344CB8AC3E}">
        <p14:creationId xmlns:p14="http://schemas.microsoft.com/office/powerpoint/2010/main" val="373866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155">
              <a:defRPr/>
            </a:pPr>
            <a:fld id="{33A22B85-E105-4374-B998-26621ECADA5C}" type="slidenum">
              <a:rPr lang="en-US">
                <a:solidFill>
                  <a:prstClr val="black"/>
                </a:solidFill>
                <a:latin typeface="Calibri" panose="020F0502020204030204"/>
              </a:rPr>
              <a:pPr defTabSz="966155">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97897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In light of recent movement trends related to returns, displacement and/or secondary displacement, there was identified a need for more immediate and in-depth profiling of affected areas to understand the priorities and community inter-relations between </a:t>
            </a:r>
            <a:r>
              <a:rPr lang="en-US" sz="1200" dirty="0" err="1"/>
              <a:t>remainee</a:t>
            </a:r>
            <a:r>
              <a:rPr lang="en-US" sz="1200" dirty="0"/>
              <a:t>, host, returnee, and/or IDP populations.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As of mid-2020, decisions related to the closure of all IDP camps by the end of 2020 have also impacted these dynamics.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To address this gap, REACH proposed a rapid assessment to profile priority areas of return and/or secondary displacement where there may be a risk to sustainable (re)integration of populations.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latin typeface="+mn-lt"/>
                <a:ea typeface="+mn-ea"/>
                <a:cs typeface="+mn-cs"/>
              </a:rPr>
              <a:t>Why conducting a rapid assessment?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mn-lt"/>
                <a:ea typeface="+mn-ea"/>
                <a:cs typeface="+mn-cs"/>
              </a:rPr>
              <a:t>In coordination with the RWG and other actors, discussions took place to conduct a rapid assessment in the way to immediately identify the main conditions affecting return, durable solutions and the sustainability of safe and dignified integration or re-integration in the community.</a:t>
            </a:r>
          </a:p>
        </p:txBody>
      </p:sp>
      <p:sp>
        <p:nvSpPr>
          <p:cNvPr id="4" name="Slide Number Placeholder 3"/>
          <p:cNvSpPr>
            <a:spLocks noGrp="1"/>
          </p:cNvSpPr>
          <p:nvPr>
            <p:ph type="sldNum" sz="quarter" idx="10"/>
          </p:nvPr>
        </p:nvSpPr>
        <p:spPr/>
        <p:txBody>
          <a:bodyPr/>
          <a:lstStyle/>
          <a:p>
            <a:fld id="{33A22B85-E105-4374-B998-26621ECADA5C}" type="slidenum">
              <a:rPr lang="en-US" smtClean="0"/>
              <a:t>4</a:t>
            </a:fld>
            <a:endParaRPr lang="en-US"/>
          </a:p>
        </p:txBody>
      </p:sp>
    </p:spTree>
    <p:extLst>
      <p:ext uri="{BB962C8B-B14F-4D97-AF65-F5344CB8AC3E}">
        <p14:creationId xmlns:p14="http://schemas.microsoft.com/office/powerpoint/2010/main" val="361046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Bef>
                <a:spcPts val="0"/>
              </a:spcBef>
              <a:spcAft>
                <a:spcPts val="1800"/>
              </a:spcAft>
            </a:pPr>
            <a:r>
              <a:rPr lang="en-US" sz="1200" dirty="0"/>
              <a:t>In general, the assessment aimed to provide </a:t>
            </a:r>
            <a:r>
              <a:rPr lang="en-US" sz="1200" b="1" dirty="0"/>
              <a:t>rapid</a:t>
            </a:r>
            <a:r>
              <a:rPr lang="en-US" sz="1200" dirty="0"/>
              <a:t> </a:t>
            </a:r>
            <a:r>
              <a:rPr lang="en-US" sz="1200" b="1" dirty="0"/>
              <a:t>evidence-base overview of the assessed areas </a:t>
            </a:r>
            <a:r>
              <a:rPr lang="en-US" sz="1200" dirty="0"/>
              <a:t>to support humanitarian and development actors to promote durable solutions for returnees and IDPs in situations of protracted displacement on multiple levels, including:</a:t>
            </a:r>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strategic dialogue, policy development, and resource mobilization efforts,</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localized interventions,</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Advocacy with government actors around camp closures, consolidation, premature returns, and conditions in areas of origin to allow sustainable returns.</a:t>
            </a:r>
            <a:endParaRPr lang="en-US" sz="1200" dirty="0"/>
          </a:p>
          <a:p>
            <a:pPr marL="0" marR="0" algn="just">
              <a:lnSpc>
                <a:spcPct val="115000"/>
              </a:lnSpc>
              <a:spcBef>
                <a:spcPts val="0"/>
              </a:spcBef>
              <a:spcAft>
                <a:spcPts val="600"/>
              </a:spcAft>
            </a:pPr>
            <a:endParaRPr lang="en-GB" sz="1200" b="1" dirty="0">
              <a:effectLst/>
              <a:latin typeface="Arial Narrow" panose="020B0606020202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200" b="1" dirty="0" err="1">
                <a:effectLst/>
                <a:latin typeface="Arial Narrow" panose="020B0606020202030204" pitchFamily="34" charset="0"/>
                <a:ea typeface="Calibri" panose="020F0502020204030204" pitchFamily="34" charset="0"/>
                <a:cs typeface="Arial" panose="020B0604020202020204" pitchFamily="34" charset="0"/>
              </a:rPr>
              <a:t>ReDS</a:t>
            </a:r>
            <a:r>
              <a:rPr lang="en-GB" sz="1200" b="1" dirty="0">
                <a:effectLst/>
                <a:latin typeface="Arial Narrow" panose="020B0606020202030204" pitchFamily="34" charset="0"/>
                <a:ea typeface="Calibri" panose="020F0502020204030204" pitchFamily="34" charset="0"/>
                <a:cs typeface="Arial" panose="020B0604020202020204" pitchFamily="34" charset="0"/>
              </a:rPr>
              <a:t> Specific Objectives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Provide an understanding about the </a:t>
            </a:r>
            <a:r>
              <a:rPr lang="en-GB" sz="1200" b="1" dirty="0">
                <a:effectLst/>
                <a:latin typeface="Arial Narrow" panose="020B0606020202030204" pitchFamily="34" charset="0"/>
                <a:ea typeface="Calibri" panose="020F0502020204030204" pitchFamily="34" charset="0"/>
                <a:cs typeface="Arial" panose="020B0604020202020204" pitchFamily="34" charset="0"/>
              </a:rPr>
              <a:t>effects of recent movement trends</a:t>
            </a:r>
            <a:r>
              <a:rPr lang="en-GB" sz="1200" dirty="0">
                <a:effectLst/>
                <a:latin typeface="Arial Narrow" panose="020B0606020202030204" pitchFamily="34" charset="0"/>
                <a:ea typeface="Calibri" panose="020F0502020204030204" pitchFamily="34" charset="0"/>
                <a:cs typeface="Arial" panose="020B0604020202020204" pitchFamily="34" charset="0"/>
              </a:rPr>
              <a:t> across different demographic groups in targeted areas;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perceived intentions to move </a:t>
            </a:r>
            <a:r>
              <a:rPr lang="en-GB" sz="1200" dirty="0">
                <a:effectLst/>
                <a:latin typeface="Arial Narrow" panose="020B0606020202030204" pitchFamily="34" charset="0"/>
                <a:ea typeface="Calibri" panose="020F0502020204030204" pitchFamily="34" charset="0"/>
                <a:cs typeface="Arial" panose="020B0604020202020204" pitchFamily="34" charset="0"/>
              </a:rPr>
              <a:t>among all relevant communities within the areas to </a:t>
            </a:r>
            <a:r>
              <a:rPr lang="en-GB" sz="1200" b="1" dirty="0">
                <a:effectLst/>
                <a:latin typeface="Arial Narrow" panose="020B0606020202030204" pitchFamily="34" charset="0"/>
                <a:ea typeface="Calibri" panose="020F0502020204030204" pitchFamily="34" charset="0"/>
                <a:cs typeface="Arial" panose="020B0604020202020204" pitchFamily="34" charset="0"/>
              </a:rPr>
              <a:t>identify potential risk </a:t>
            </a:r>
            <a:r>
              <a:rPr lang="en-GB" sz="1200" dirty="0">
                <a:effectLst/>
                <a:latin typeface="Arial Narrow" panose="020B0606020202030204" pitchFamily="34" charset="0"/>
                <a:ea typeface="Calibri" panose="020F0502020204030204" pitchFamily="34" charset="0"/>
                <a:cs typeface="Arial" panose="020B0604020202020204" pitchFamily="34" charset="0"/>
              </a:rPr>
              <a:t>of further instability;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how conditions in areas affected </a:t>
            </a:r>
            <a:r>
              <a:rPr lang="en-GB" sz="1200" dirty="0">
                <a:effectLst/>
                <a:latin typeface="Arial Narrow" panose="020B0606020202030204" pitchFamily="34" charset="0"/>
                <a:ea typeface="Calibri" panose="020F0502020204030204" pitchFamily="34" charset="0"/>
                <a:cs typeface="Arial" panose="020B0604020202020204" pitchFamily="34" charset="0"/>
              </a:rPr>
              <a:t>by recent movements</a:t>
            </a:r>
            <a:r>
              <a:rPr lang="en-GB" sz="1200" b="1" dirty="0">
                <a:effectLst/>
                <a:latin typeface="Arial Narrow" panose="020B0606020202030204" pitchFamily="34" charset="0"/>
                <a:ea typeface="Calibri" panose="020F0502020204030204" pitchFamily="34" charset="0"/>
                <a:cs typeface="Arial" panose="020B0604020202020204" pitchFamily="34" charset="0"/>
              </a:rPr>
              <a:t> may impact the sustainability of durable solutions</a:t>
            </a:r>
            <a:r>
              <a:rPr lang="en-GB" sz="1200" dirty="0">
                <a:effectLst/>
                <a:latin typeface="Arial Narrow" panose="020B0606020202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Identify any consequent </a:t>
            </a:r>
            <a:r>
              <a:rPr lang="en-GB" sz="1200" b="1" dirty="0">
                <a:effectLst/>
                <a:latin typeface="Arial Narrow" panose="020B0606020202030204" pitchFamily="34" charset="0"/>
                <a:ea typeface="Calibri" panose="020F0502020204030204" pitchFamily="34" charset="0"/>
                <a:cs typeface="Arial" panose="020B0604020202020204" pitchFamily="34" charset="0"/>
              </a:rPr>
              <a:t>shift in local social dynamics and power structures</a:t>
            </a:r>
            <a:r>
              <a:rPr lang="en-GB" sz="1200" dirty="0">
                <a:effectLst/>
                <a:latin typeface="Arial Narrow" panose="020B0606020202030204" pitchFamily="34" charset="0"/>
                <a:ea typeface="Calibri" panose="020F0502020204030204" pitchFamily="34" charset="0"/>
                <a:cs typeface="Arial" panose="020B0604020202020204" pitchFamily="34" charset="0"/>
              </a:rPr>
              <a:t> following the recent movements;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Explore conditions in the area in terms of </a:t>
            </a:r>
            <a:r>
              <a:rPr lang="en-GB" sz="1200" b="1" dirty="0">
                <a:effectLst/>
                <a:latin typeface="Arial Narrow" panose="020B0606020202030204" pitchFamily="34" charset="0"/>
                <a:ea typeface="Calibri" panose="020F0502020204030204" pitchFamily="34" charset="0"/>
                <a:cs typeface="Arial" panose="020B0604020202020204" pitchFamily="34" charset="0"/>
              </a:rPr>
              <a:t>community needs and inter-relations; and the viability of safe and dignified (re)integration.</a:t>
            </a: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5</a:t>
            </a:fld>
            <a:endParaRPr lang="en-US"/>
          </a:p>
        </p:txBody>
      </p:sp>
    </p:spTree>
    <p:extLst>
      <p:ext uri="{BB962C8B-B14F-4D97-AF65-F5344CB8AC3E}">
        <p14:creationId xmlns:p14="http://schemas.microsoft.com/office/powerpoint/2010/main" val="312669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323232"/>
                </a:solidFill>
                <a:latin typeface="Arial Narrow" panose="020B0606020202030204" pitchFamily="34" charset="0"/>
              </a:rPr>
              <a:t>Community leaders are members of the host community and were represented by six mukhtars (from five different locations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eight sheikhs and a public services employee. Mukhtar can be defined as the head of a village or </a:t>
            </a:r>
            <a:r>
              <a:rPr lang="en-US" sz="1800" b="0" i="0" u="none" strike="noStrike" baseline="0" dirty="0" err="1">
                <a:solidFill>
                  <a:srgbClr val="323232"/>
                </a:solidFill>
                <a:latin typeface="Arial Narrow" panose="020B0606020202030204" pitchFamily="34" charset="0"/>
              </a:rPr>
              <a:t>neighbourhood</a:t>
            </a:r>
            <a:r>
              <a:rPr lang="en-US" sz="1800" b="0" i="0" u="none" strike="noStrike" baseline="0" dirty="0">
                <a:solidFill>
                  <a:srgbClr val="323232"/>
                </a:solidFill>
                <a:latin typeface="Arial Narrow" panose="020B0606020202030204" pitchFamily="34" charset="0"/>
              </a:rPr>
              <a:t> in some Arab countries. Sheikh can be defined as a religious leader, or an Arab leader, in particular the chief or head of an Arab tribe, family, or village.</a:t>
            </a:r>
          </a:p>
          <a:p>
            <a:pPr marR="0" algn="just" rtl="0"/>
            <a:endParaRPr lang="en-US" sz="1800" b="0" i="0" u="none" strike="noStrike" baseline="0" dirty="0">
              <a:solidFill>
                <a:srgbClr val="323232"/>
              </a:solidFill>
              <a:latin typeface="Arial Narrow" panose="020B0606020202030204" pitchFamily="34" charset="0"/>
            </a:endParaRPr>
          </a:p>
          <a:p>
            <a:pPr marR="0" algn="just" rtl="0"/>
            <a:r>
              <a:rPr lang="en-US" sz="1800" b="0" i="0" u="none" strike="noStrike" baseline="0" dirty="0">
                <a:solidFill>
                  <a:srgbClr val="323232"/>
                </a:solidFill>
                <a:latin typeface="Arial Narrow" panose="020B0606020202030204" pitchFamily="34" charset="0"/>
              </a:rPr>
              <a:t>IDPs (displaced from the area) refer to families from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displaced after 2014 events to other areas different than their </a:t>
            </a:r>
            <a:r>
              <a:rPr lang="en-US" sz="1800" b="0" i="0" u="none" strike="noStrike" baseline="0" dirty="0" err="1">
                <a:solidFill>
                  <a:srgbClr val="323232"/>
                </a:solidFill>
                <a:latin typeface="Arial Narrow" panose="020B0606020202030204" pitchFamily="34" charset="0"/>
              </a:rPr>
              <a:t>AoO</a:t>
            </a:r>
            <a:r>
              <a:rPr lang="en-US" sz="1800" b="0" i="0" u="none" strike="noStrike" baseline="0" dirty="0">
                <a:solidFill>
                  <a:srgbClr val="323232"/>
                </a:solidFill>
                <a:latin typeface="Arial Narrow" panose="020B0606020202030204" pitchFamily="34" charset="0"/>
              </a:rPr>
              <a:t>, specifically in Markaz </a:t>
            </a:r>
            <a:r>
              <a:rPr lang="en-US" sz="1800" b="0" i="0" u="none" strike="noStrike" baseline="0" dirty="0" err="1">
                <a:solidFill>
                  <a:srgbClr val="323232"/>
                </a:solidFill>
                <a:latin typeface="Arial Narrow" panose="020B0606020202030204" pitchFamily="34" charset="0"/>
              </a:rPr>
              <a:t>Khanaqin</a:t>
            </a:r>
            <a:r>
              <a:rPr lang="en-US" sz="1800" b="0" i="0" u="none" strike="noStrike" baseline="0" dirty="0">
                <a:solidFill>
                  <a:srgbClr val="323232"/>
                </a:solidFill>
                <a:latin typeface="Arial Narrow" panose="020B0606020202030204" pitchFamily="34" charset="0"/>
              </a:rPr>
              <a:t> Sub-district, in </a:t>
            </a:r>
            <a:r>
              <a:rPr lang="en-US" sz="1800" b="0" i="0" u="none" strike="noStrike" baseline="0" dirty="0" err="1">
                <a:solidFill>
                  <a:srgbClr val="323232"/>
                </a:solidFill>
                <a:latin typeface="Arial Narrow" panose="020B0606020202030204" pitchFamily="34" charset="0"/>
              </a:rPr>
              <a:t>Khanaqin</a:t>
            </a:r>
            <a:r>
              <a:rPr lang="en-US" sz="1800" b="0" i="0" u="none" strike="noStrike" baseline="0" dirty="0">
                <a:solidFill>
                  <a:srgbClr val="323232"/>
                </a:solidFill>
                <a:latin typeface="Arial Narrow" panose="020B0606020202030204" pitchFamily="34" charset="0"/>
              </a:rPr>
              <a:t> District of </a:t>
            </a:r>
            <a:r>
              <a:rPr lang="en-US" sz="1800" b="0" i="0" u="none" strike="noStrike" baseline="0" dirty="0" err="1">
                <a:solidFill>
                  <a:srgbClr val="323232"/>
                </a:solidFill>
                <a:latin typeface="Arial Narrow" panose="020B0606020202030204" pitchFamily="34" charset="0"/>
              </a:rPr>
              <a:t>Diyala</a:t>
            </a:r>
            <a:r>
              <a:rPr lang="en-US" sz="1800" b="0" i="0" u="none" strike="noStrike" baseline="0" dirty="0">
                <a:solidFill>
                  <a:srgbClr val="323232"/>
                </a:solidFill>
                <a:latin typeface="Arial Narrow" panose="020B0606020202030204" pitchFamily="34" charset="0"/>
              </a:rPr>
              <a:t> Governorate.</a:t>
            </a:r>
          </a:p>
          <a:p>
            <a:pPr marR="0" algn="just" rtl="0"/>
            <a:endParaRPr lang="en-US" sz="1800" b="0" i="0" u="none" strike="noStrike" baseline="0" dirty="0">
              <a:solidFill>
                <a:srgbClr val="323232"/>
              </a:solidFill>
              <a:latin typeface="Arial Narrow" panose="020B0606020202030204" pitchFamily="34" charset="0"/>
            </a:endParaRPr>
          </a:p>
          <a:p>
            <a:pPr marR="0" algn="just" rtl="0"/>
            <a:r>
              <a:rPr lang="en-US" sz="1800" b="0" i="0" u="none" strike="noStrike" baseline="0" dirty="0">
                <a:solidFill>
                  <a:srgbClr val="323232"/>
                </a:solidFill>
                <a:latin typeface="Arial Narrow" panose="020B0606020202030204" pitchFamily="34" charset="0"/>
              </a:rPr>
              <a:t>IDPs (displaced in the area) refer to families from </a:t>
            </a:r>
            <a:r>
              <a:rPr lang="en-US" sz="1800" b="0" i="0" u="none" strike="noStrike" baseline="0" dirty="0" err="1">
                <a:solidFill>
                  <a:srgbClr val="323232"/>
                </a:solidFill>
                <a:latin typeface="Arial Narrow" panose="020B0606020202030204" pitchFamily="34" charset="0"/>
              </a:rPr>
              <a:t>AoO</a:t>
            </a:r>
            <a:r>
              <a:rPr lang="en-US" sz="1800" b="0" i="0" u="none" strike="noStrike" baseline="0" dirty="0">
                <a:solidFill>
                  <a:srgbClr val="323232"/>
                </a:solidFill>
                <a:latin typeface="Arial Narrow" panose="020B0606020202030204" pitchFamily="34" charset="0"/>
              </a:rPr>
              <a:t> different than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who were displaced after 2014 events and reside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Households were reportedly originally from different sub-districts in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District.</a:t>
            </a:r>
          </a:p>
          <a:p>
            <a:pPr defTabSz="966155">
              <a:defRPr/>
            </a:pPr>
            <a:endParaRPr lang="en-US" baseline="0" dirty="0"/>
          </a:p>
          <a:p>
            <a:pPr marL="0" marR="0" lvl="0" indent="0" algn="l" defTabSz="966155"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23232"/>
                </a:solidFill>
                <a:latin typeface="Arial Narrow" panose="020B0606020202030204" pitchFamily="34" charset="0"/>
                <a:ea typeface="+mn-ea"/>
                <a:cs typeface="+mn-cs"/>
              </a:rPr>
              <a:t>For the purpose of this research, returnees will be categorized as an IDP returning to their </a:t>
            </a:r>
            <a:r>
              <a:rPr lang="en-US" sz="1800" b="0" i="0" u="none" strike="noStrike" kern="1200" baseline="0" dirty="0" err="1">
                <a:solidFill>
                  <a:srgbClr val="323232"/>
                </a:solidFill>
                <a:latin typeface="Arial Narrow" panose="020B0606020202030204" pitchFamily="34" charset="0"/>
                <a:ea typeface="+mn-ea"/>
                <a:cs typeface="+mn-cs"/>
              </a:rPr>
              <a:t>AoO</a:t>
            </a:r>
            <a:r>
              <a:rPr lang="en-US" sz="1800" b="0" i="0" u="none" strike="noStrike" kern="1200" baseline="0" dirty="0">
                <a:solidFill>
                  <a:srgbClr val="323232"/>
                </a:solidFill>
                <a:latin typeface="Arial Narrow" panose="020B0606020202030204" pitchFamily="34" charset="0"/>
                <a:ea typeface="+mn-ea"/>
                <a:cs typeface="+mn-cs"/>
              </a:rPr>
              <a:t>, where </a:t>
            </a:r>
            <a:r>
              <a:rPr lang="en-US" sz="1800" b="0" i="0" u="none" strike="noStrike" kern="1200" baseline="0" dirty="0" err="1">
                <a:solidFill>
                  <a:srgbClr val="323232"/>
                </a:solidFill>
                <a:latin typeface="Arial Narrow" panose="020B0606020202030204" pitchFamily="34" charset="0"/>
                <a:ea typeface="+mn-ea"/>
                <a:cs typeface="+mn-cs"/>
              </a:rPr>
              <a:t>AoO</a:t>
            </a:r>
            <a:r>
              <a:rPr lang="en-US" sz="1800" b="0" i="0" u="none" strike="noStrike" kern="1200" baseline="0" dirty="0">
                <a:solidFill>
                  <a:srgbClr val="323232"/>
                </a:solidFill>
                <a:latin typeface="Arial Narrow" panose="020B0606020202030204" pitchFamily="34" charset="0"/>
                <a:ea typeface="+mn-ea"/>
                <a:cs typeface="+mn-cs"/>
              </a:rPr>
              <a:t> is defined as the stated original sub-district of origin for the IDP. Given the complexity of (re)integration, this could mean that returnees still face challenges to their sustainable return to their </a:t>
            </a:r>
            <a:r>
              <a:rPr lang="en-US" sz="1800" b="0" i="0" u="none" strike="noStrike" kern="1200" baseline="0" dirty="0" err="1">
                <a:solidFill>
                  <a:srgbClr val="323232"/>
                </a:solidFill>
                <a:latin typeface="Arial Narrow" panose="020B0606020202030204" pitchFamily="34" charset="0"/>
                <a:ea typeface="+mn-ea"/>
                <a:cs typeface="+mn-cs"/>
              </a:rPr>
              <a:t>AoO</a:t>
            </a:r>
            <a:r>
              <a:rPr lang="en-US" sz="1800" b="0" i="0" u="none" strike="noStrike" kern="1200" baseline="0" dirty="0">
                <a:solidFill>
                  <a:srgbClr val="323232"/>
                </a:solidFill>
                <a:latin typeface="Arial Narrow" panose="020B0606020202030204" pitchFamily="34" charset="0"/>
                <a:ea typeface="+mn-ea"/>
                <a:cs typeface="+mn-cs"/>
              </a:rPr>
              <a:t>.</a:t>
            </a:r>
          </a:p>
          <a:p>
            <a:pPr defTabSz="966155">
              <a:defRPr/>
            </a:pPr>
            <a:endParaRPr lang="en-US" baseline="0" dirty="0"/>
          </a:p>
        </p:txBody>
      </p:sp>
      <p:sp>
        <p:nvSpPr>
          <p:cNvPr id="4" name="Slide Number Placeholder 3"/>
          <p:cNvSpPr>
            <a:spLocks noGrp="1"/>
          </p:cNvSpPr>
          <p:nvPr>
            <p:ph type="sldNum" sz="quarter" idx="10"/>
          </p:nvPr>
        </p:nvSpPr>
        <p:spPr/>
        <p:txBody>
          <a:bodyPr/>
          <a:lstStyle/>
          <a:p>
            <a:fld id="{33A22B85-E105-4374-B998-26621ECADA5C}" type="slidenum">
              <a:rPr lang="en-US" smtClean="0"/>
              <a:t>7</a:t>
            </a:fld>
            <a:endParaRPr lang="en-US"/>
          </a:p>
        </p:txBody>
      </p:sp>
    </p:spTree>
    <p:extLst>
      <p:ext uri="{BB962C8B-B14F-4D97-AF65-F5344CB8AC3E}">
        <p14:creationId xmlns:p14="http://schemas.microsoft.com/office/powerpoint/2010/main" val="334429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lang="en-GB" sz="1800" b="1" dirty="0">
                <a:effectLst/>
                <a:latin typeface="Arial Narrow" panose="020B0606020202030204" pitchFamily="34" charset="0"/>
                <a:ea typeface="Calibri" panose="020F0502020204030204" pitchFamily="34" charset="0"/>
                <a:cs typeface="Arial" panose="020B0604020202020204" pitchFamily="34" charset="0"/>
              </a:rPr>
              <a:t>Considering the findings as indicative: </a:t>
            </a:r>
            <a:r>
              <a:rPr lang="en-GB" sz="1800" dirty="0">
                <a:effectLst/>
                <a:latin typeface="Arial Narrow" panose="020B0606020202030204" pitchFamily="34" charset="0"/>
                <a:ea typeface="Calibri" panose="020F0502020204030204" pitchFamily="34" charset="0"/>
                <a:cs typeface="Arial" panose="020B0604020202020204" pitchFamily="34" charset="0"/>
              </a:rPr>
              <a:t>The sample is small (39 KIs</a:t>
            </a:r>
            <a:r>
              <a:rPr lang="en-GB" sz="18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and findings will only be an indication of trends, needs, humanitarian concerns, gaps and flags for actors to assess further. Findings cannot be analysed or visualized at c</a:t>
            </a:r>
            <a:r>
              <a:rPr lang="en-GB" sz="1800" dirty="0">
                <a:effectLst/>
                <a:latin typeface="Arial Narrow" panose="020B0606020202030204" pitchFamily="34" charset="0"/>
                <a:ea typeface="Calibri" panose="020F0502020204030204" pitchFamily="34" charset="0"/>
                <a:cs typeface="Arial" panose="020B0604020202020204" pitchFamily="34" charset="0"/>
              </a:rPr>
              <a:t>ommunity-level in the current methodology but [mitigation]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for the current analysis REACH included findings per community group as relevant and available.</a:t>
            </a:r>
          </a:p>
          <a:p>
            <a:pPr marL="0" marR="0" lvl="0" indent="0" algn="just" rtl="0">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KIs gender balance: </a:t>
            </a:r>
            <a:r>
              <a:rPr lang="en-GB" sz="1800" b="0" dirty="0">
                <a:effectLst/>
                <a:latin typeface="Arial Narrow" panose="020B0606020202030204" pitchFamily="34" charset="0"/>
                <a:ea typeface="Calibri" panose="020F0502020204030204" pitchFamily="34" charset="0"/>
                <a:cs typeface="Arial" panose="020B0604020202020204" pitchFamily="34" charset="0"/>
              </a:rPr>
              <a:t>REACH and RWG are working on the identification process to encourage women to participate in the rapid assessment. Coming assessment are expected to have an increased participation rate.</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Contextualization at sub-district level: </a:t>
            </a:r>
            <a:r>
              <a:rPr lang="en-GB" sz="1800" dirty="0">
                <a:effectLst/>
                <a:latin typeface="Arial Narrow" panose="020B0606020202030204" pitchFamily="34" charset="0"/>
                <a:ea typeface="Calibri" panose="020F0502020204030204" pitchFamily="34" charset="0"/>
                <a:cs typeface="Arial" panose="020B0604020202020204" pitchFamily="34" charset="0"/>
              </a:rPr>
              <a:t>To operationalize the identified trends, information was analysed and visualized at sub-district level, rather than village and neighbourhood. Extending to more detailed assessment at village, neighbourhood or community-level will depend in the availability of data about KIs. Contact details will need to be provided since the sampling is purposive and snowballing is very limited while doing remote data collection and time consuming taking into consideration the need of the informed consent from individuals to share their contact information with REACH. It will also require additional resources such and budget and human resources (enumerators) and will affect the time-line of the project and report deadlines.</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Remote data collection: </a:t>
            </a:r>
            <a:r>
              <a:rPr lang="en-GB" sz="1800" b="0" dirty="0">
                <a:effectLst/>
                <a:latin typeface="Arial Narrow" panose="020B0606020202030204" pitchFamily="34" charset="0"/>
                <a:ea typeface="Calibri" panose="020F0502020204030204" pitchFamily="34" charset="0"/>
                <a:cs typeface="Arial" panose="020B0604020202020204" pitchFamily="34" charset="0"/>
              </a:rPr>
              <a:t>While collecting data remotely can sometimes,</a:t>
            </a:r>
            <a:r>
              <a:rPr lang="en-GB" sz="1800" b="0" baseline="0" dirty="0">
                <a:effectLst/>
                <a:latin typeface="Arial Narrow" panose="020B0606020202030204" pitchFamily="34" charset="0"/>
                <a:ea typeface="Calibri" panose="020F0502020204030204" pitchFamily="34" charset="0"/>
                <a:cs typeface="Arial" panose="020B0604020202020204" pitchFamily="34" charset="0"/>
              </a:rPr>
              <a:t> the openness of respondents is sometimes affected. [</a:t>
            </a:r>
            <a:r>
              <a:rPr lang="en-GB" sz="1800" dirty="0">
                <a:effectLst/>
                <a:latin typeface="Arial Narrow" panose="020B0606020202030204" pitchFamily="34" charset="0"/>
                <a:ea typeface="Calibri" panose="020F0502020204030204" pitchFamily="34" charset="0"/>
                <a:cs typeface="Arial" panose="020B0604020202020204" pitchFamily="34" charset="0"/>
              </a:rPr>
              <a:t>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Testing process was very strict and discussions with field staff were ongoing to avoid sensitive questions and doing harm to interviewees. Some sensitive terminologies related to Iraq context were identified and replaced by explanation text in the Arabic version of the ODK tool (e.g. ‘governance’ was replaced by ‘laws and regulations’).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3A22B85-E105-4374-B998-26621ECADA5C}" type="slidenum">
              <a:rPr lang="en-US" smtClean="0"/>
              <a:t>8</a:t>
            </a:fld>
            <a:endParaRPr lang="en-US"/>
          </a:p>
        </p:txBody>
      </p:sp>
    </p:spTree>
    <p:extLst>
      <p:ext uri="{BB962C8B-B14F-4D97-AF65-F5344CB8AC3E}">
        <p14:creationId xmlns:p14="http://schemas.microsoft.com/office/powerpoint/2010/main" val="341965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323232"/>
                </a:solidFill>
                <a:latin typeface="Arial Narrow" panose="020B0606020202030204" pitchFamily="34" charset="0"/>
              </a:rPr>
              <a:t>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Sub-district was selected for the assessment as: more than 50% of IDPs originally from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are reported to have returned;</a:t>
            </a:r>
            <a:r>
              <a:rPr lang="en-US" sz="1800" b="0" i="0" u="none" strike="noStrike" baseline="30000" dirty="0">
                <a:solidFill>
                  <a:srgbClr val="323232"/>
                </a:solidFill>
                <a:latin typeface="Arial Narrow" panose="020B0606020202030204" pitchFamily="34" charset="0"/>
              </a:rPr>
              <a:t>1</a:t>
            </a:r>
            <a:r>
              <a:rPr lang="en-US" sz="1800" b="0" i="0" u="none" strike="noStrike" baseline="0" dirty="0">
                <a:solidFill>
                  <a:srgbClr val="323232"/>
                </a:solidFill>
                <a:latin typeface="Arial Narrow" panose="020B0606020202030204" pitchFamily="34" charset="0"/>
              </a:rPr>
              <a:t> social cohesion severity</a:t>
            </a:r>
            <a:r>
              <a:rPr lang="en-US" sz="1800" b="0" i="0" u="none" strike="noStrike" baseline="30000" dirty="0">
                <a:solidFill>
                  <a:srgbClr val="323232"/>
                </a:solidFill>
                <a:latin typeface="Arial Narrow" panose="020B0606020202030204" pitchFamily="34" charset="0"/>
              </a:rPr>
              <a:t>2</a:t>
            </a:r>
            <a:r>
              <a:rPr lang="en-US" sz="1800" b="0" i="0" u="none" strike="noStrike" baseline="0" dirty="0">
                <a:solidFill>
                  <a:srgbClr val="323232"/>
                </a:solidFill>
                <a:latin typeface="Arial Narrow" panose="020B0606020202030204" pitchFamily="34" charset="0"/>
              </a:rPr>
              <a:t> is high; it is an </a:t>
            </a:r>
            <a:r>
              <a:rPr lang="en-US" sz="1800" b="0" i="0" u="none" strike="noStrike" baseline="0" dirty="0" err="1">
                <a:solidFill>
                  <a:srgbClr val="323232"/>
                </a:solidFill>
                <a:latin typeface="Arial Narrow" panose="020B0606020202030204" pitchFamily="34" charset="0"/>
              </a:rPr>
              <a:t>AoO</a:t>
            </a:r>
            <a:r>
              <a:rPr lang="en-US" sz="1800" b="0" i="0" u="none" strike="noStrike" baseline="0" dirty="0">
                <a:solidFill>
                  <a:srgbClr val="323232"/>
                </a:solidFill>
                <a:latin typeface="Arial Narrow" panose="020B0606020202030204" pitchFamily="34" charset="0"/>
              </a:rPr>
              <a:t> for IDPs in camps at risk of closure</a:t>
            </a:r>
            <a:r>
              <a:rPr lang="en-US" sz="1800" b="0" i="0" u="none" strike="noStrike" baseline="30000" dirty="0">
                <a:solidFill>
                  <a:srgbClr val="323232"/>
                </a:solidFill>
                <a:latin typeface="Arial Narrow" panose="020B0606020202030204" pitchFamily="34" charset="0"/>
              </a:rPr>
              <a:t>3</a:t>
            </a:r>
            <a:r>
              <a:rPr lang="en-US" sz="1800" b="0" i="0" u="none" strike="noStrike" baseline="0" dirty="0">
                <a:solidFill>
                  <a:srgbClr val="323232"/>
                </a:solidFill>
                <a:latin typeface="Arial Narrow" panose="020B0606020202030204" pitchFamily="34" charset="0"/>
              </a:rPr>
              <a:t> and dynamic population movements and movement intentions to/from this district recently reported by relevant actors through the RWG.</a:t>
            </a:r>
          </a:p>
          <a:p>
            <a:pPr marR="0" algn="just" rtl="0"/>
            <a:endParaRPr lang="en-US" sz="1800" b="0"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a:solidFill>
                  <a:srgbClr val="323232"/>
                </a:solidFill>
                <a:latin typeface="Arial Narrow" panose="020B0606020202030204" pitchFamily="34" charset="0"/>
                <a:ea typeface="+mn-ea"/>
                <a:cs typeface="+mn-cs"/>
              </a:rPr>
              <a:t>Diyala</a:t>
            </a:r>
            <a:r>
              <a:rPr lang="en-US" sz="1800" b="0" i="0" u="none" strike="noStrike" kern="1200" baseline="0" dirty="0">
                <a:solidFill>
                  <a:srgbClr val="323232"/>
                </a:solidFill>
                <a:latin typeface="Arial Narrow" panose="020B0606020202030204" pitchFamily="34" charset="0"/>
                <a:ea typeface="+mn-ea"/>
                <a:cs typeface="+mn-cs"/>
              </a:rPr>
              <a:t> Governorate witnessed several waves of conflict and displacement, by Al-Qaeda in Iraq (AQI) since before 2012, followed by the so-called Islamic State of Iraq and the Levant (ISIL).</a:t>
            </a:r>
            <a:r>
              <a:rPr lang="en-US" sz="1800" b="0" i="0" u="none" strike="noStrike" kern="1200" baseline="30000" dirty="0">
                <a:solidFill>
                  <a:srgbClr val="323232"/>
                </a:solidFill>
                <a:latin typeface="Arial Narrow" panose="020B0606020202030204" pitchFamily="34" charset="0"/>
                <a:ea typeface="+mn-ea"/>
                <a:cs typeface="+mn-cs"/>
              </a:rPr>
              <a:t>4</a:t>
            </a:r>
            <a:r>
              <a:rPr lang="en-US" sz="1800" b="0" i="0" u="none" strike="noStrike" kern="1200" baseline="0" dirty="0">
                <a:solidFill>
                  <a:srgbClr val="323232"/>
                </a:solidFill>
                <a:latin typeface="Arial Narrow" panose="020B0606020202030204" pitchFamily="34" charset="0"/>
                <a:ea typeface="+mn-ea"/>
                <a:cs typeface="+mn-cs"/>
              </a:rPr>
              <a:t> In 2013, 80% of the villages in Markaz Al-</a:t>
            </a:r>
            <a:r>
              <a:rPr lang="en-US" sz="1800" b="0" i="0" u="none" strike="noStrike" kern="1200" baseline="0" dirty="0" err="1">
                <a:solidFill>
                  <a:srgbClr val="323232"/>
                </a:solidFill>
                <a:latin typeface="Arial Narrow" panose="020B0606020202030204" pitchFamily="34" charset="0"/>
                <a:ea typeface="+mn-ea"/>
                <a:cs typeface="+mn-cs"/>
              </a:rPr>
              <a:t>Muqdadiya</a:t>
            </a:r>
            <a:r>
              <a:rPr lang="en-US" sz="1800" b="0" i="0" u="none" strike="noStrike" kern="1200" baseline="0" dirty="0">
                <a:solidFill>
                  <a:srgbClr val="323232"/>
                </a:solidFill>
                <a:latin typeface="Arial Narrow" panose="020B0606020202030204" pitchFamily="34" charset="0"/>
                <a:ea typeface="+mn-ea"/>
                <a:cs typeface="+mn-cs"/>
              </a:rPr>
              <a:t> fell under the control of ISIL.</a:t>
            </a:r>
            <a:r>
              <a:rPr lang="en-US" sz="1800" b="0" i="0" u="none" strike="noStrike" kern="1200" baseline="30000" dirty="0">
                <a:solidFill>
                  <a:srgbClr val="323232"/>
                </a:solidFill>
                <a:latin typeface="Arial Narrow" panose="020B0606020202030204" pitchFamily="34" charset="0"/>
                <a:ea typeface="+mn-ea"/>
                <a:cs typeface="+mn-cs"/>
              </a:rPr>
              <a:t>5</a:t>
            </a:r>
          </a:p>
          <a:p>
            <a:pPr marR="0" algn="just" rtl="0"/>
            <a:endParaRPr lang="en-US" sz="1800" b="0" i="0" u="none" strike="noStrike" baseline="0" dirty="0">
              <a:solidFill>
                <a:srgbClr val="323232"/>
              </a:solidFill>
              <a:latin typeface="Arial Narrow" panose="020B0606020202030204" pitchFamily="34" charset="0"/>
            </a:endParaRPr>
          </a:p>
          <a:p>
            <a:pPr marR="0" algn="just" rtl="0"/>
            <a:endParaRPr lang="en-US" sz="1800" b="0" i="0" u="none" strike="noStrike" baseline="0" dirty="0">
              <a:solidFill>
                <a:srgbClr val="323232"/>
              </a:solidFill>
              <a:latin typeface="Arial Narrow" panose="020B0606020202030204" pitchFamily="34" charset="0"/>
            </a:endParaRPr>
          </a:p>
          <a:p>
            <a:pPr rtl="0"/>
            <a:r>
              <a:rPr lang="en-US" sz="1200" b="0" i="0" u="none" strike="noStrike" kern="1200" baseline="30000" dirty="0">
                <a:solidFill>
                  <a:schemeClr val="tx1"/>
                </a:solidFill>
                <a:latin typeface="+mn-lt"/>
                <a:ea typeface="+mn-ea"/>
                <a:cs typeface="+mn-cs"/>
              </a:rPr>
              <a:t>1. IOM DTM: http://iraqdtm.iom.int/ReturnIndex - April 2020 and June 2020</a:t>
            </a:r>
          </a:p>
          <a:p>
            <a:pPr rtl="0"/>
            <a:r>
              <a:rPr lang="en-US" sz="1200" b="0" i="0" u="none" strike="noStrike" kern="1200" baseline="30000" dirty="0">
                <a:solidFill>
                  <a:schemeClr val="tx1"/>
                </a:solidFill>
                <a:latin typeface="+mn-lt"/>
                <a:ea typeface="+mn-ea"/>
                <a:cs typeface="+mn-cs"/>
              </a:rPr>
              <a:t>2. IOM DTM: http://iraqdtm.iom.int/ReturnIndex - refer to methodology, to compute the severity index, different parameters are combined.</a:t>
            </a:r>
          </a:p>
          <a:p>
            <a:pPr rtl="0"/>
            <a:r>
              <a:rPr lang="en-US" sz="1200" b="0" i="0" u="none" strike="noStrike" kern="1200" baseline="30000" dirty="0">
                <a:solidFill>
                  <a:schemeClr val="tx1"/>
                </a:solidFill>
                <a:latin typeface="+mn-lt"/>
                <a:ea typeface="+mn-ea"/>
                <a:cs typeface="+mn-cs"/>
              </a:rPr>
              <a:t>3. Data reported by the CCCM Cluster in Iraq, in April 2020, upon request for the purpose of the assessment.</a:t>
            </a:r>
          </a:p>
          <a:p>
            <a:pPr marR="0" algn="just" rtl="0"/>
            <a:r>
              <a:rPr lang="en-US" sz="1800" b="0" i="0" u="none" strike="noStrike" baseline="30000" dirty="0">
                <a:solidFill>
                  <a:srgbClr val="323232"/>
                </a:solidFill>
                <a:latin typeface="Arial Narrow" panose="020B0606020202030204" pitchFamily="34" charset="0"/>
              </a:rPr>
              <a:t>4. Middle East Security Report 18, Jessica Lewis, April 2014 - The Islamic State of Iraq Returns to </a:t>
            </a:r>
            <a:r>
              <a:rPr lang="en-US" sz="1800" b="0" i="0" u="none" strike="noStrike" baseline="30000" dirty="0" err="1">
                <a:solidFill>
                  <a:srgbClr val="323232"/>
                </a:solidFill>
                <a:latin typeface="Arial Narrow" panose="020B0606020202030204" pitchFamily="34" charset="0"/>
              </a:rPr>
              <a:t>Diyala</a:t>
            </a:r>
            <a:r>
              <a:rPr lang="en-US" sz="1800" b="0" i="0" u="none" strike="noStrike" baseline="30000" dirty="0">
                <a:solidFill>
                  <a:srgbClr val="323232"/>
                </a:solidFill>
                <a:latin typeface="Arial Narrow" panose="020B0606020202030204" pitchFamily="34" charset="0"/>
              </a:rPr>
              <a:t>: http://www.understandingwar.org/sites/default/files/Lewis-Diyala.pdf</a:t>
            </a:r>
          </a:p>
          <a:p>
            <a:pPr marR="0" algn="just" rtl="0"/>
            <a:r>
              <a:rPr lang="en-US" sz="1800" b="0" i="0" u="none" strike="noStrike" baseline="30000" dirty="0">
                <a:solidFill>
                  <a:srgbClr val="323232"/>
                </a:solidFill>
                <a:latin typeface="Arial Narrow" panose="020B0606020202030204" pitchFamily="34" charset="0"/>
              </a:rPr>
              <a:t>5. IOM Integrated Location Assessment (ILA) DTM: http://iraqdtm.iom.int/ILA5#Datasets</a:t>
            </a:r>
          </a:p>
        </p:txBody>
      </p:sp>
      <p:sp>
        <p:nvSpPr>
          <p:cNvPr id="4" name="Slide Number Placeholder 3"/>
          <p:cNvSpPr>
            <a:spLocks noGrp="1"/>
          </p:cNvSpPr>
          <p:nvPr>
            <p:ph type="sldNum" sz="quarter" idx="5"/>
          </p:nvPr>
        </p:nvSpPr>
        <p:spPr/>
        <p:txBody>
          <a:bodyPr/>
          <a:lstStyle/>
          <a:p>
            <a:fld id="{33A22B85-E105-4374-B998-26621ECADA5C}" type="slidenum">
              <a:rPr lang="en-US" smtClean="0"/>
              <a:t>10</a:t>
            </a:fld>
            <a:endParaRPr lang="en-US"/>
          </a:p>
        </p:txBody>
      </p:sp>
    </p:spTree>
    <p:extLst>
      <p:ext uri="{BB962C8B-B14F-4D97-AF65-F5344CB8AC3E}">
        <p14:creationId xmlns:p14="http://schemas.microsoft.com/office/powerpoint/2010/main" val="276344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323232"/>
                </a:solidFill>
                <a:latin typeface="Arial Narrow" panose="020B0606020202030204" pitchFamily="34" charset="0"/>
              </a:rPr>
              <a:t>Overall,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is perceived to have a positive environment in terms of security and community acceptance of certain groups. Many households have returned due to a sense of increased safety and security in their areas of origin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Sub-district. However, further efforts are required to enhance the safety and security situation, mainly related to social cohesion, participation and interaction between groups since mistrust and discrimination were reported as barriers for (re)integration. In addition, the reported damaged or destroyed housing poses a risk to the sustainability of returns, exemplified by host community households being re-displaced mainly due to the lack of adequate (damaged) housing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Moreover, damaged or destroyed housing was identified as the main barrier to return. Further efforts are required to restore public infrastructure such as hospitals, schools, governmental building and roads.</a:t>
            </a:r>
          </a:p>
          <a:p>
            <a:pPr marR="0" algn="just" rtl="0"/>
            <a:endParaRPr lang="en-US" sz="1800" b="0" i="0" u="none" strike="noStrike" baseline="0" dirty="0">
              <a:solidFill>
                <a:srgbClr val="323232"/>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baseline="0" dirty="0">
                <a:solidFill>
                  <a:srgbClr val="323232"/>
                </a:solidFill>
                <a:latin typeface="Arial Narrow" panose="020B0606020202030204" pitchFamily="34" charset="0"/>
              </a:rPr>
              <a:t>While the majority of the pre-2014 population has returned to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the situation is still fluid, with ongoing returns occurring alongside failed returns/re-displacement. Additionally, IDP households from five camps in </a:t>
            </a:r>
            <a:r>
              <a:rPr lang="en-US" sz="1800" b="0" i="0" u="none" strike="noStrike" baseline="0" dirty="0" err="1">
                <a:solidFill>
                  <a:srgbClr val="323232"/>
                </a:solidFill>
                <a:latin typeface="Arial Narrow" panose="020B0606020202030204" pitchFamily="34" charset="0"/>
              </a:rPr>
              <a:t>Diyala</a:t>
            </a:r>
            <a:r>
              <a:rPr lang="en-US" sz="1800" b="0" i="0" u="none" strike="noStrike" baseline="0" dirty="0">
                <a:solidFill>
                  <a:srgbClr val="323232"/>
                </a:solidFill>
                <a:latin typeface="Arial Narrow" panose="020B0606020202030204" pitchFamily="34" charset="0"/>
              </a:rPr>
              <a:t> and Al-</a:t>
            </a:r>
            <a:r>
              <a:rPr lang="en-US" sz="1800" b="0" i="0" u="none" strike="noStrike" baseline="0" dirty="0" err="1">
                <a:solidFill>
                  <a:srgbClr val="323232"/>
                </a:solidFill>
                <a:latin typeface="Arial Narrow" panose="020B0606020202030204" pitchFamily="34" charset="0"/>
              </a:rPr>
              <a:t>Suleimaniya</a:t>
            </a:r>
            <a:r>
              <a:rPr lang="en-US" sz="1800" b="0" i="0" u="none" strike="noStrike" baseline="0" dirty="0">
                <a:solidFill>
                  <a:srgbClr val="323232"/>
                </a:solidFill>
                <a:latin typeface="Arial Narrow" panose="020B0606020202030204" pitchFamily="34" charset="0"/>
              </a:rPr>
              <a:t> have indicated Markaz Al -</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as their area of return.</a:t>
            </a:r>
            <a:r>
              <a:rPr lang="en-US" sz="1800" b="0" i="0" u="none" strike="noStrike" baseline="30000" dirty="0">
                <a:solidFill>
                  <a:srgbClr val="323232"/>
                </a:solidFill>
                <a:latin typeface="Arial Narrow" panose="020B0606020202030204" pitchFamily="34" charset="0"/>
              </a:rPr>
              <a:t>7</a:t>
            </a:r>
            <a:r>
              <a:rPr lang="en-US" sz="1800" b="0" i="0" u="none" strike="noStrike" baseline="0" dirty="0">
                <a:solidFill>
                  <a:srgbClr val="323232"/>
                </a:solidFill>
                <a:latin typeface="Arial Narrow" panose="020B0606020202030204" pitchFamily="34" charset="0"/>
              </a:rPr>
              <a:t> Sixteen percent (16%) of interviewed households originally from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have indicated their intention to return in the short/long term.</a:t>
            </a:r>
            <a:r>
              <a:rPr lang="en-US" sz="1800" b="0" i="0" u="none" strike="noStrike" baseline="30000" dirty="0">
                <a:solidFill>
                  <a:srgbClr val="323232"/>
                </a:solidFill>
                <a:latin typeface="Arial Narrow" panose="020B0606020202030204" pitchFamily="34" charset="0"/>
              </a:rPr>
              <a:t>8, 9 </a:t>
            </a:r>
            <a:r>
              <a:rPr lang="en-US" sz="1800" b="0" i="0" u="none" strike="noStrike" baseline="0" dirty="0">
                <a:solidFill>
                  <a:srgbClr val="323232"/>
                </a:solidFill>
                <a:latin typeface="Arial Narrow" panose="020B0606020202030204" pitchFamily="34" charset="0"/>
              </a:rPr>
              <a:t>Discussions surrounding the closure of these camps is ongoing, though the schedule is not </a:t>
            </a:r>
            <a:r>
              <a:rPr lang="en-US" sz="1800" b="0" i="0" u="none" strike="noStrike" baseline="0" dirty="0" err="1">
                <a:solidFill>
                  <a:srgbClr val="323232"/>
                </a:solidFill>
                <a:latin typeface="Arial Narrow" panose="020B0606020202030204" pitchFamily="34" charset="0"/>
              </a:rPr>
              <a:t>concreticized</a:t>
            </a:r>
            <a:r>
              <a:rPr lang="en-US" sz="1800" b="0" i="0" u="none" strike="noStrike" baseline="0" dirty="0">
                <a:solidFill>
                  <a:srgbClr val="323232"/>
                </a:solidFill>
                <a:latin typeface="Arial Narrow" panose="020B0606020202030204" pitchFamily="34" charset="0"/>
              </a:rPr>
              <a:t>.</a:t>
            </a:r>
          </a:p>
          <a:p>
            <a:pPr marR="0" algn="just" rtl="0"/>
            <a:endParaRPr lang="en-GB" sz="1800" b="0" i="0" u="none" strike="noStrike" baseline="0" dirty="0">
              <a:solidFill>
                <a:srgbClr val="323232"/>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baseline="0" dirty="0">
                <a:solidFill>
                  <a:srgbClr val="323232"/>
                </a:solidFill>
                <a:latin typeface="Arial Narrow" panose="020B0606020202030204" pitchFamily="34" charset="0"/>
              </a:rPr>
              <a:t>Perceived improved safety and security was the main pull factors for returns to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However, persisting challenges were also reported, including: damaged or destroyed housing; housing, land and property (HLP); and, lack of basic public services and job opportunities. These factors are not only obstacles to future returns but also pose a risk to the sustainability of returns as, reportedly, contributing to the re-displacement of returnees to the area.</a:t>
            </a:r>
          </a:p>
          <a:p>
            <a:pPr marL="285750" marR="0" indent="-285750" algn="just" rtl="0">
              <a:buFont typeface="Wingdings" panose="05000000000000000000" pitchFamily="2" charset="2"/>
              <a:buChar char="§"/>
            </a:pPr>
            <a:endParaRPr lang="en-GB" sz="1800" b="0" i="0" u="none" strike="noStrike" baseline="0" dirty="0">
              <a:solidFill>
                <a:srgbClr val="323232"/>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baseline="0" dirty="0">
                <a:solidFill>
                  <a:srgbClr val="323232"/>
                </a:solidFill>
                <a:latin typeface="Arial Narrow" panose="020B0606020202030204" pitchFamily="34" charset="0"/>
              </a:rPr>
              <a:t>The top reported needs were similar for different respondent groups. Housing rehabilitation was commonly cited by </a:t>
            </a:r>
            <a:r>
              <a:rPr lang="en-US" sz="1800" b="0" i="0" u="none" strike="noStrike" baseline="0" dirty="0" err="1">
                <a:solidFill>
                  <a:srgbClr val="323232"/>
                </a:solidFill>
                <a:latin typeface="Arial Narrow" panose="020B0606020202030204" pitchFamily="34" charset="0"/>
              </a:rPr>
              <a:t>remainee</a:t>
            </a:r>
            <a:r>
              <a:rPr lang="en-US" sz="1800" b="0" i="0" u="none" strike="noStrike" baseline="0" dirty="0">
                <a:solidFill>
                  <a:srgbClr val="323232"/>
                </a:solidFill>
                <a:latin typeface="Arial Narrow" panose="020B0606020202030204" pitchFamily="34" charset="0"/>
              </a:rPr>
              <a:t> KIs, returnee KIs and IDP KIs as the primary community need, and community leaders highlighted the need to develop the public infrastructure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mainly related to water and sanitation, healthcare and education.</a:t>
            </a:r>
          </a:p>
          <a:p>
            <a:pPr marL="285750" marR="0" indent="-285750" algn="just" rtl="0">
              <a:buFont typeface="Wingdings" panose="05000000000000000000" pitchFamily="2" charset="2"/>
              <a:buChar char="§"/>
            </a:pPr>
            <a:endParaRPr lang="en-GB" sz="1800" b="0" i="0" u="none" strike="noStrike" baseline="0" dirty="0">
              <a:solidFill>
                <a:srgbClr val="323232"/>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baseline="0" dirty="0">
                <a:solidFill>
                  <a:srgbClr val="323232"/>
                </a:solidFill>
                <a:latin typeface="Arial Narrow" panose="020B0606020202030204" pitchFamily="34" charset="0"/>
              </a:rPr>
              <a:t>Reportedly, those with vulnerable profiles</a:t>
            </a:r>
            <a:r>
              <a:rPr lang="en-US" sz="1800" b="0" i="0" u="none" strike="noStrike" baseline="30000" dirty="0">
                <a:solidFill>
                  <a:srgbClr val="323232"/>
                </a:solidFill>
                <a:latin typeface="Arial Narrow" panose="020B0606020202030204" pitchFamily="34" charset="0"/>
              </a:rPr>
              <a:t>10</a:t>
            </a:r>
            <a:r>
              <a:rPr lang="en-US" sz="1800" b="0" i="0" u="none" strike="noStrike" baseline="0" dirty="0">
                <a:solidFill>
                  <a:srgbClr val="323232"/>
                </a:solidFill>
                <a:latin typeface="Arial Narrow" panose="020B0606020202030204" pitchFamily="34" charset="0"/>
              </a:rPr>
              <a:t> are less involved in community projects. In particular, as reported by one KI, female-headed households, child-headed households and elderly were less engaged, suggesting a need for further outreach and participation of displaced populations.</a:t>
            </a:r>
          </a:p>
          <a:p>
            <a:pPr marL="285750" marR="0" indent="-285750" algn="just" rtl="0">
              <a:buFont typeface="Wingdings" panose="05000000000000000000" pitchFamily="2" charset="2"/>
              <a:buChar char="§"/>
            </a:pPr>
            <a:endParaRPr lang="en-GB" sz="1800" b="0" i="0" u="none" strike="noStrike" baseline="0" dirty="0">
              <a:solidFill>
                <a:srgbClr val="323232"/>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baseline="0" dirty="0">
                <a:solidFill>
                  <a:srgbClr val="323232"/>
                </a:solidFill>
                <a:latin typeface="Arial Narrow" panose="020B0606020202030204" pitchFamily="34" charset="0"/>
              </a:rPr>
              <a:t>This is commonly attributed to lack of relationships and connections in the community. Vulnerable groups such as female-headed households, child-headed households, UASC, large families, elderly-headed households and people with disabilities also face distinct challenges to access.</a:t>
            </a:r>
          </a:p>
          <a:p>
            <a:pPr marL="285750" marR="0" indent="-285750" algn="just" rtl="0">
              <a:buFont typeface="Wingdings" panose="05000000000000000000" pitchFamily="2" charset="2"/>
              <a:buChar char="§"/>
            </a:pPr>
            <a:endParaRPr lang="en-GB" sz="1800" b="0" i="0" u="none" strike="noStrike" baseline="0" dirty="0">
              <a:solidFill>
                <a:srgbClr val="323232"/>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baseline="0" dirty="0">
                <a:solidFill>
                  <a:srgbClr val="323232"/>
                </a:solidFill>
                <a:latin typeface="Arial Narrow" panose="020B0606020202030204" pitchFamily="34" charset="0"/>
              </a:rPr>
              <a:t>Access to livelihoods was reportedly unequal for different vulnerable groups. In addition, an overall decrease in available types of employment was reported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at the time of data collection compared with 2014. Access to employment in agriculture and construction remained almost the same.</a:t>
            </a:r>
          </a:p>
          <a:p>
            <a:pPr marL="285750" marR="0" indent="-285750" algn="just" rtl="0">
              <a:buFont typeface="Wingdings" panose="05000000000000000000" pitchFamily="2" charset="2"/>
              <a:buChar char="§"/>
            </a:pPr>
            <a:endParaRPr lang="en-GB" sz="1800" b="0" i="0" u="none" strike="noStrike" baseline="0" dirty="0">
              <a:solidFill>
                <a:srgbClr val="323232"/>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baseline="0" dirty="0">
                <a:solidFill>
                  <a:srgbClr val="323232"/>
                </a:solidFill>
                <a:latin typeface="Arial Narrow" panose="020B0606020202030204" pitchFamily="34" charset="0"/>
              </a:rPr>
              <a:t>No disputes were reported; and kinship ties between community members, work relationships, (re)integration of IDPs and returnees and acceptance from the community are reported factors to decrease any tension that might arise within </a:t>
            </a:r>
            <a:r>
              <a:rPr lang="en-US" sz="1800" b="0" i="0" u="none" strike="noStrike" baseline="0" dirty="0" err="1">
                <a:solidFill>
                  <a:srgbClr val="323232"/>
                </a:solidFill>
                <a:latin typeface="Arial Narrow" panose="020B0606020202030204" pitchFamily="34" charset="0"/>
              </a:rPr>
              <a:t>neighbourhoods</a:t>
            </a:r>
            <a:r>
              <a:rPr lang="en-US" sz="1800" b="0" i="0" u="none" strike="noStrike" baseline="0" dirty="0">
                <a:solidFill>
                  <a:srgbClr val="323232"/>
                </a:solidFill>
                <a:latin typeface="Arial Narrow" panose="020B0606020202030204" pitchFamily="34" charset="0"/>
              </a:rPr>
              <a:t> and between villages.</a:t>
            </a:r>
          </a:p>
          <a:p>
            <a:pPr marR="0" algn="just" rtl="0"/>
            <a:endParaRPr lang="en-US" sz="1800" b="0"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US" sz="1800" b="0" i="0" u="none" strike="noStrike" baseline="30000" dirty="0">
                <a:solidFill>
                  <a:srgbClr val="323232"/>
                </a:solidFill>
                <a:latin typeface="Arial Narrow" panose="020B0606020202030204" pitchFamily="34" charset="0"/>
              </a:rPr>
              <a:t>6. For the purpose of this research, large households refer to household who have over seven members including parents and children, which is the average size for a household in Iraq: https://population.un.org/Household/index.html#/countries/368</a:t>
            </a:r>
          </a:p>
          <a:p>
            <a:pPr marR="0" algn="just" rtl="0"/>
            <a:r>
              <a:rPr lang="en-US" sz="1800" b="0" i="0" u="none" strike="noStrike" baseline="30000" dirty="0">
                <a:solidFill>
                  <a:srgbClr val="323232"/>
                </a:solidFill>
                <a:latin typeface="Arial Narrow" panose="020B0606020202030204" pitchFamily="34" charset="0"/>
              </a:rPr>
              <a:t>7. Camp profiling Round XIV, REACH Iraq, August 2020: https://www.impact-repository.org/document/reach/e61883e2/REACH_IRQ_Dataset_Camp-profiling_RoundXIV_Aug2020_published.xlsx</a:t>
            </a:r>
          </a:p>
          <a:p>
            <a:pPr marR="0" algn="just" rtl="0"/>
            <a:r>
              <a:rPr lang="en-US" sz="1800" b="0" i="0" u="none" strike="noStrike" baseline="30000" dirty="0">
                <a:solidFill>
                  <a:srgbClr val="323232"/>
                </a:solidFill>
                <a:latin typeface="Arial Narrow" panose="020B0606020202030204" pitchFamily="34" charset="0"/>
              </a:rPr>
              <a:t>8. Camp profiling Round XIV, REACH Iraq, August 2020: https://www.impact-repository.org/document/reach/e61883e2/REACH_IRQ_Dataset_Camp-profiling_RoundXIV_Aug2020_published.xlsx</a:t>
            </a:r>
          </a:p>
          <a:p>
            <a:pPr marR="0" algn="just" rtl="0"/>
            <a:r>
              <a:rPr lang="en-US" sz="1800" b="0" i="0" u="none" strike="noStrike" baseline="30000" dirty="0">
                <a:solidFill>
                  <a:srgbClr val="323232"/>
                </a:solidFill>
                <a:latin typeface="Arial Narrow" panose="020B0606020202030204" pitchFamily="34" charset="0"/>
              </a:rPr>
              <a:t>9. Short-term intentions refer to movement intention in the three months following data collection. Long-term intentions refer to movement intention in the 12 months following data collection.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0" u="none" strike="noStrike" baseline="30000" dirty="0">
                <a:solidFill>
                  <a:srgbClr val="323232"/>
                </a:solidFill>
                <a:latin typeface="Arial Narrow" panose="020B0606020202030204" pitchFamily="34" charset="0"/>
              </a:rPr>
              <a:t>10.</a:t>
            </a:r>
            <a:r>
              <a:rPr lang="en-US" sz="1800" b="0" i="0" u="none" strike="noStrike" baseline="30000" dirty="0">
                <a:solidFill>
                  <a:srgbClr val="323232"/>
                </a:solidFill>
                <a:latin typeface="Arial Narrow" panose="020B0606020202030204" pitchFamily="34" charset="0"/>
              </a:rPr>
              <a:t> The concept of ‘vulnerable groups’ is typically based around fairly fixed categories such as women headed households, persons with disabilities and older persons. Sometimes, socio-economic criteria such as land tenure or income are used to classify people. On the basis of classification as ‘vulnerable’ or ‘not’, a person or household may be entitled to some form of assistance.: https://www.lift-fund.org/sites/lift-fund.org/files/publication/Vulnerability%20Profiling_0.pdf</a:t>
            </a:r>
          </a:p>
          <a:p>
            <a:pPr marL="0" marR="0" indent="0" algn="just" rtl="0">
              <a:buFont typeface="Courier New" panose="02070309020205020404" pitchFamily="49" charset="0"/>
              <a:buNone/>
            </a:pPr>
            <a:endParaRPr lang="en-US" sz="1800" b="0" i="0" u="none" strike="noStrike" kern="1200" baseline="0" dirty="0">
              <a:solidFill>
                <a:srgbClr val="323232"/>
              </a:solidFill>
              <a:latin typeface="Arial Narrow" panose="020B0606020202030204" pitchFamily="34" charset="0"/>
              <a:ea typeface="+mn-ea"/>
              <a:cs typeface="+mn-cs"/>
            </a:endParaRPr>
          </a:p>
          <a:p>
            <a:pPr marL="0" marR="0" algn="just">
              <a:lnSpc>
                <a:spcPct val="115000"/>
              </a:lnSpc>
              <a:spcBef>
                <a:spcPts val="0"/>
              </a:spcBef>
              <a:spcAft>
                <a:spcPts val="600"/>
              </a:spcAft>
            </a:pP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12</a:t>
            </a:fld>
            <a:endParaRPr lang="en-US"/>
          </a:p>
        </p:txBody>
      </p:sp>
    </p:spTree>
    <p:extLst>
      <p:ext uri="{BB962C8B-B14F-4D97-AF65-F5344CB8AC3E}">
        <p14:creationId xmlns:p14="http://schemas.microsoft.com/office/powerpoint/2010/main" val="362900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just" rtl="0">
              <a:buFont typeface="Wingdings" panose="05000000000000000000" pitchFamily="2" charset="2"/>
              <a:buChar char="§"/>
            </a:pPr>
            <a:r>
              <a:rPr lang="en-US" sz="1800" b="0" i="0" u="none" strike="noStrike" baseline="0" dirty="0">
                <a:solidFill>
                  <a:srgbClr val="323232"/>
                </a:solidFill>
                <a:latin typeface="Arial Narrow" panose="020B0606020202030204" pitchFamily="34" charset="0"/>
              </a:rPr>
              <a:t>COVID-19 related restrictions of movement were reported as a barrier for the further return of families to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a:t>
            </a:r>
          </a:p>
          <a:p>
            <a:pPr marL="285750" marR="0" indent="-285750" algn="just" rtl="0">
              <a:buFont typeface="Wingdings" panose="05000000000000000000" pitchFamily="2" charset="2"/>
              <a:buChar char="§"/>
            </a:pPr>
            <a:endParaRPr lang="en-GB" sz="1800" b="0" i="0" u="none" strike="noStrike" baseline="0" dirty="0">
              <a:solidFill>
                <a:srgbClr val="323232"/>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baseline="0" dirty="0">
                <a:solidFill>
                  <a:srgbClr val="323232"/>
                </a:solidFill>
                <a:latin typeface="Arial Narrow" panose="020B0606020202030204" pitchFamily="34" charset="0"/>
              </a:rPr>
              <a:t>Access to housing rehabilitation and basic public services were affected due to the COVID-19 related restrictions of movements. Access to healthcare and the quality of the systemic response to COVID-19 were reportedly limited, due to the general lack of medical staff, health supplies and medications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to respond to COVID-19 pandemic.</a:t>
            </a:r>
          </a:p>
          <a:p>
            <a:pPr marL="285750" marR="0" indent="-285750" algn="just" rtl="0">
              <a:buFont typeface="Wingdings" panose="05000000000000000000" pitchFamily="2" charset="2"/>
              <a:buChar char="§"/>
            </a:pPr>
            <a:endParaRPr lang="en-GB" sz="1800" b="0" i="0" u="none" strike="noStrike" baseline="0" dirty="0">
              <a:solidFill>
                <a:srgbClr val="323232"/>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baseline="0" dirty="0">
                <a:solidFill>
                  <a:srgbClr val="323232"/>
                </a:solidFill>
                <a:latin typeface="Arial Narrow" panose="020B0606020202030204" pitchFamily="34" charset="0"/>
              </a:rPr>
              <a:t>COVID-19 affected the movement of some community members, who reported to avoid specific areas in Markaz Al-</a:t>
            </a:r>
            <a:r>
              <a:rPr lang="en-US" sz="1800" b="0" i="0" u="none" strike="noStrike" baseline="0" dirty="0" err="1">
                <a:solidFill>
                  <a:srgbClr val="323232"/>
                </a:solidFill>
                <a:latin typeface="Arial Narrow" panose="020B0606020202030204" pitchFamily="34" charset="0"/>
              </a:rPr>
              <a:t>Muqdadiya</a:t>
            </a:r>
            <a:r>
              <a:rPr lang="en-US" sz="1800" b="0" i="0" u="none" strike="noStrike" baseline="0" dirty="0">
                <a:solidFill>
                  <a:srgbClr val="323232"/>
                </a:solidFill>
                <a:latin typeface="Arial Narrow" panose="020B0606020202030204" pitchFamily="34" charset="0"/>
              </a:rPr>
              <a:t>, due to the fear of contracting the virus.</a:t>
            </a:r>
          </a:p>
          <a:p>
            <a:pPr marL="285750" marR="0" indent="-285750" algn="just" rtl="0">
              <a:buFont typeface="Wingdings" panose="05000000000000000000" pitchFamily="2" charset="2"/>
              <a:buChar char="§"/>
            </a:pPr>
            <a:endParaRPr lang="en-US" sz="1800" b="0" i="0" u="none" strike="noStrike" baseline="0" dirty="0">
              <a:solidFill>
                <a:srgbClr val="323232"/>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baseline="0" dirty="0">
                <a:solidFill>
                  <a:srgbClr val="323232"/>
                </a:solidFill>
                <a:latin typeface="Arial Narrow" panose="020B0606020202030204" pitchFamily="34" charset="0"/>
              </a:rPr>
              <a:t>Depending on the area, it was reported that people with vulnerabilities may have less choice around what areas to avoid, and could therefore be at more risk.</a:t>
            </a:r>
            <a:endParaRPr lang="en-GB" strike="noStrik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13</a:t>
            </a:fld>
            <a:endParaRPr lang="en-US"/>
          </a:p>
        </p:txBody>
      </p:sp>
    </p:spTree>
    <p:extLst>
      <p:ext uri="{BB962C8B-B14F-4D97-AF65-F5344CB8AC3E}">
        <p14:creationId xmlns:p14="http://schemas.microsoft.com/office/powerpoint/2010/main" val="422979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7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79007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75234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593869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7111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494165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737691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562223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427744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2203778953"/>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178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70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9532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944557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61608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061560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3 Section OpB">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2520243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D2CBB8"/>
                </a:solidFill>
                <a:latin typeface="Arial Narrow" panose="020B0606020202030204" pitchFamily="34" charset="0"/>
              </a:rPr>
              <a:t>THANK YOU FOR YOUR ATTENTION</a:t>
            </a:r>
            <a:endParaRPr lang="es-ES" b="1" dirty="0">
              <a:solidFill>
                <a:srgbClr val="D2CBB8"/>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99107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482659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926755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076160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223610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770464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616307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80883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421077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552535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203328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232591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5184239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245237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6602723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431653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150496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100182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035913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258380054"/>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1867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946349348"/>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9322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64227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409238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17283111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84925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24602872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9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142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95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425173239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55.xml"/><Relationship Id="rId7" Type="http://schemas.openxmlformats.org/officeDocument/2006/relationships/theme" Target="../theme/theme10.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61.xml"/><Relationship Id="rId7"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2.png"/><Relationship Id="rId4" Type="http://schemas.openxmlformats.org/officeDocument/2006/relationships/slideLayout" Target="../slideLayouts/slideLayout62.xml"/><Relationship Id="rId9" Type="http://schemas.openxmlformats.org/officeDocument/2006/relationships/image" Target="../media/image10.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image" Target="../media/image14.jp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image" Target="../media/image13.jp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heme" Target="../theme/theme12.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5.xml"/><Relationship Id="rId7" Type="http://schemas.microsoft.com/office/2007/relationships/hdphoto" Target="../media/hdphoto1.wdp"/><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0.jpg"/><Relationship Id="rId4" Type="http://schemas.openxmlformats.org/officeDocument/2006/relationships/slideLayout" Target="../slideLayouts/slideLayout9.xml"/><Relationship Id="rId9" Type="http://schemas.openxmlformats.org/officeDocument/2006/relationships/image" Target="../media/image9.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13.jp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2.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8.jp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3.jpg"/><Relationship Id="rId5" Type="http://schemas.openxmlformats.org/officeDocument/2006/relationships/slideLayout" Target="../slideLayouts/slideLayout46.xml"/><Relationship Id="rId10" Type="http://schemas.openxmlformats.org/officeDocument/2006/relationships/theme" Target="../theme/theme8.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28" r:id="rId3"/>
    <p:sldLayoutId id="2147483719" r:id="rId4"/>
    <p:sldLayoutId id="21474838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9" r:id="rId4"/>
    <p:sldLayoutId id="2147483722" r:id="rId5"/>
    <p:sldLayoutId id="214748375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3773913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87994610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54842213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30" r:id="rId2"/>
    <p:sldLayoutId id="2147483705" r:id="rId3"/>
    <p:sldLayoutId id="2147483731" r:id="rId4"/>
    <p:sldLayoutId id="2147483699" r:id="rId5"/>
    <p:sldLayoutId id="2147483732" r:id="rId6"/>
    <p:sldLayoutId id="21474838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42" r:id="rId2"/>
    <p:sldLayoutId id="2147483700" r:id="rId3"/>
    <p:sldLayoutId id="2147483743" r:id="rId4"/>
    <p:sldLayoutId id="2147483707" r:id="rId5"/>
    <p:sldLayoutId id="2147483744" r:id="rId6"/>
    <p:sldLayoutId id="2147483716" r:id="rId7"/>
    <p:sldLayoutId id="2147483745" r:id="rId8"/>
    <p:sldLayoutId id="2147483717" r:id="rId9"/>
    <p:sldLayoutId id="2147483746" r:id="rId10"/>
    <p:sldLayoutId id="2147483718" r:id="rId11"/>
    <p:sldLayoutId id="2147483747" r:id="rId12"/>
    <p:sldLayoutId id="2147483709" r:id="rId13"/>
    <p:sldLayoutId id="2147483748" r:id="rId14"/>
    <p:sldLayoutId id="2147483714" r:id="rId15"/>
    <p:sldLayoutId id="2147483749" r:id="rId16"/>
    <p:sldLayoutId id="2147483715" r:id="rId17"/>
    <p:sldLayoutId id="2147483750" r:id="rId18"/>
    <p:sldLayoutId id="21474837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impact-repository.org/document/reach/dce29395/REACH_IRQ_ReDS_RA_Factsheet_Markaz_Al_Muqdadiya_October2020.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DBAD54-661F-4292-8512-7BE207A5FEC8}"/>
              </a:ext>
            </a:extLst>
          </p:cNvPr>
          <p:cNvSpPr>
            <a:spLocks noGrp="1"/>
          </p:cNvSpPr>
          <p:nvPr>
            <p:ph type="subTitle" idx="1"/>
          </p:nvPr>
        </p:nvSpPr>
        <p:spPr>
          <a:xfrm>
            <a:off x="1743634" y="3509330"/>
            <a:ext cx="7199198" cy="379053"/>
          </a:xfrm>
        </p:spPr>
        <p:txBody>
          <a:bodyPr/>
          <a:lstStyle/>
          <a:p>
            <a:r>
              <a:rPr lang="en-US" b="1" dirty="0">
                <a:solidFill>
                  <a:srgbClr val="EE5859"/>
                </a:solidFill>
              </a:rPr>
              <a:t>Findings presentation, Iraq</a:t>
            </a:r>
            <a:endParaRPr lang="en-US" b="1" dirty="0">
              <a:solidFill>
                <a:srgbClr val="EE585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a:extLst>
              <a:ext uri="{FF2B5EF4-FFF2-40B4-BE49-F238E27FC236}">
                <a16:creationId xmlns:a16="http://schemas.microsoft.com/office/drawing/2014/main" id="{21BD0E24-DF6F-4021-82B2-46D4A1E478F8}"/>
              </a:ext>
            </a:extLst>
          </p:cNvPr>
          <p:cNvSpPr/>
          <p:nvPr/>
        </p:nvSpPr>
        <p:spPr>
          <a:xfrm>
            <a:off x="1743633" y="249773"/>
            <a:ext cx="7400367" cy="2923877"/>
          </a:xfrm>
          <a:prstGeom prst="rect">
            <a:avLst/>
          </a:prstGeom>
        </p:spPr>
        <p:txBody>
          <a:bodyPr wrap="square">
            <a:spAutoFit/>
          </a:bodyPr>
          <a:lstStyle/>
          <a:p>
            <a:r>
              <a:rPr lang="en-US" sz="4200" b="1" dirty="0">
                <a:solidFill>
                  <a:schemeClr val="bg1"/>
                </a:solidFill>
                <a:latin typeface="Arial Narrow" panose="020B0606020202030204" pitchFamily="34" charset="0"/>
              </a:rPr>
              <a:t>Returns and Durable Solutions Assessment (</a:t>
            </a:r>
            <a:r>
              <a:rPr lang="en-US" sz="4200" b="1" dirty="0" err="1">
                <a:solidFill>
                  <a:schemeClr val="bg1"/>
                </a:solidFill>
                <a:latin typeface="Arial Narrow" panose="020B0606020202030204" pitchFamily="34" charset="0"/>
              </a:rPr>
              <a:t>ReDS</a:t>
            </a:r>
            <a:r>
              <a:rPr lang="en-US" sz="4200" b="1" dirty="0">
                <a:solidFill>
                  <a:schemeClr val="bg1"/>
                </a:solidFill>
                <a:latin typeface="Arial Narrow" panose="020B0606020202030204" pitchFamily="34" charset="0"/>
              </a:rPr>
              <a:t>)</a:t>
            </a:r>
          </a:p>
          <a:p>
            <a:endParaRPr lang="en-US" sz="4200" b="1" dirty="0">
              <a:solidFill>
                <a:schemeClr val="bg1"/>
              </a:solidFill>
              <a:latin typeface="Arial Narrow" panose="020B0606020202030204" pitchFamily="34" charset="0"/>
            </a:endParaRPr>
          </a:p>
          <a:p>
            <a:r>
              <a:rPr lang="en-US" sz="1600" b="1" dirty="0">
                <a:solidFill>
                  <a:schemeClr val="bg1"/>
                </a:solidFill>
                <a:latin typeface="Arial Narrow" panose="020B0606020202030204" pitchFamily="34" charset="0"/>
              </a:rPr>
              <a:t> </a:t>
            </a:r>
            <a:br>
              <a:rPr lang="en-US" sz="4200" b="1" dirty="0">
                <a:solidFill>
                  <a:schemeClr val="bg1"/>
                </a:solidFill>
                <a:latin typeface="Arial Narrow" panose="020B0606020202030204" pitchFamily="34" charset="0"/>
              </a:rPr>
            </a:br>
            <a:r>
              <a:rPr lang="en-US" sz="3200" b="1" dirty="0">
                <a:solidFill>
                  <a:schemeClr val="bg1"/>
                </a:solidFill>
                <a:latin typeface="Arial Narrow" panose="020B0606020202030204" pitchFamily="34" charset="0"/>
              </a:rPr>
              <a:t>Markaz</a:t>
            </a:r>
            <a:r>
              <a:rPr lang="en-US" sz="4200" b="1" dirty="0">
                <a:solidFill>
                  <a:schemeClr val="bg1"/>
                </a:solidFill>
                <a:latin typeface="Arial Narrow" panose="020B0606020202030204" pitchFamily="34" charset="0"/>
              </a:rPr>
              <a:t> </a:t>
            </a:r>
            <a:r>
              <a:rPr lang="en-US" sz="3200" b="1" dirty="0">
                <a:solidFill>
                  <a:schemeClr val="bg1"/>
                </a:solidFill>
                <a:latin typeface="Arial Narrow" panose="020B0606020202030204" pitchFamily="34" charset="0"/>
              </a:rPr>
              <a:t>Al-</a:t>
            </a:r>
            <a:r>
              <a:rPr lang="en-US" sz="3200" b="1" dirty="0" err="1">
                <a:solidFill>
                  <a:schemeClr val="bg1"/>
                </a:solidFill>
                <a:latin typeface="Arial Narrow" panose="020B0606020202030204" pitchFamily="34" charset="0"/>
              </a:rPr>
              <a:t>Muqdadiya</a:t>
            </a:r>
            <a:r>
              <a:rPr lang="en-US" sz="3200" b="1" dirty="0">
                <a:solidFill>
                  <a:schemeClr val="bg1"/>
                </a:solidFill>
                <a:latin typeface="Arial Narrow" panose="020B0606020202030204" pitchFamily="34" charset="0"/>
              </a:rPr>
              <a:t> – Al-</a:t>
            </a:r>
            <a:r>
              <a:rPr lang="en-US" sz="3200" b="1" dirty="0" err="1">
                <a:solidFill>
                  <a:schemeClr val="bg1"/>
                </a:solidFill>
                <a:latin typeface="Arial Narrow" panose="020B0606020202030204" pitchFamily="34" charset="0"/>
              </a:rPr>
              <a:t>Muqdadiya</a:t>
            </a:r>
            <a:r>
              <a:rPr lang="en-US" sz="3200" b="1" dirty="0">
                <a:solidFill>
                  <a:schemeClr val="bg1"/>
                </a:solidFill>
                <a:latin typeface="Arial Narrow" panose="020B0606020202030204" pitchFamily="34" charset="0"/>
              </a:rPr>
              <a:t>, </a:t>
            </a:r>
            <a:r>
              <a:rPr lang="en-US" sz="3200" b="1" dirty="0" err="1">
                <a:solidFill>
                  <a:schemeClr val="bg1"/>
                </a:solidFill>
                <a:latin typeface="Arial Narrow" panose="020B0606020202030204" pitchFamily="34" charset="0"/>
              </a:rPr>
              <a:t>Diyala</a:t>
            </a:r>
            <a:endParaRPr lang="en-US" sz="3200" b="1" dirty="0">
              <a:solidFill>
                <a:schemeClr val="bg1"/>
              </a:solidFill>
              <a:latin typeface="Arial Narrow" panose="020B0606020202030204" pitchFamily="34" charset="0"/>
            </a:endParaRPr>
          </a:p>
        </p:txBody>
      </p:sp>
      <p:sp>
        <p:nvSpPr>
          <p:cNvPr id="6" name="Text Placeholder 6">
            <a:extLst>
              <a:ext uri="{FF2B5EF4-FFF2-40B4-BE49-F238E27FC236}">
                <a16:creationId xmlns:a16="http://schemas.microsoft.com/office/drawing/2014/main" id="{D7FB3262-B396-45E6-93E2-F7AE08A82BBF}"/>
              </a:ext>
            </a:extLst>
          </p:cNvPr>
          <p:cNvSpPr txBox="1">
            <a:spLocks/>
          </p:cNvSpPr>
          <p:nvPr/>
        </p:nvSpPr>
        <p:spPr>
          <a:xfrm>
            <a:off x="1743633" y="3888383"/>
            <a:ext cx="3201591" cy="46644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 collection period  22-25 October 2020</a:t>
            </a:r>
          </a:p>
        </p:txBody>
      </p:sp>
      <p:pic>
        <p:nvPicPr>
          <p:cNvPr id="5" name="Picture 4">
            <a:extLst>
              <a:ext uri="{FF2B5EF4-FFF2-40B4-BE49-F238E27FC236}">
                <a16:creationId xmlns:a16="http://schemas.microsoft.com/office/drawing/2014/main" id="{0FD3694F-A806-4385-87F6-6EBED9E43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92255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9C1C7E-CC40-4ACC-8573-C65C8EBB3CD0}"/>
              </a:ext>
            </a:extLst>
          </p:cNvPr>
          <p:cNvSpPr>
            <a:spLocks noGrp="1"/>
          </p:cNvSpPr>
          <p:nvPr>
            <p:ph type="ctrTitle"/>
          </p:nvPr>
        </p:nvSpPr>
        <p:spPr>
          <a:xfrm>
            <a:off x="386176" y="266337"/>
            <a:ext cx="8087840" cy="724646"/>
          </a:xfrm>
        </p:spPr>
        <p:txBody>
          <a:bodyPr anchor="ctr">
            <a:normAutofit/>
          </a:bodyPr>
          <a:lstStyle/>
          <a:p>
            <a:r>
              <a:rPr lang="en-US" dirty="0"/>
              <a:t>Markaz Al-</a:t>
            </a:r>
            <a:r>
              <a:rPr lang="en-US" dirty="0" err="1"/>
              <a:t>Muqdadiya</a:t>
            </a:r>
            <a:r>
              <a:rPr lang="en-US" dirty="0"/>
              <a:t> Sub-district overview</a:t>
            </a:r>
          </a:p>
        </p:txBody>
      </p:sp>
      <p:sp>
        <p:nvSpPr>
          <p:cNvPr id="10" name="Rectangle 9">
            <a:extLst>
              <a:ext uri="{FF2B5EF4-FFF2-40B4-BE49-F238E27FC236}">
                <a16:creationId xmlns:a16="http://schemas.microsoft.com/office/drawing/2014/main" id="{F15E5B91-6589-4F63-8BA9-85BBBC572065}"/>
              </a:ext>
            </a:extLst>
          </p:cNvPr>
          <p:cNvSpPr/>
          <p:nvPr/>
        </p:nvSpPr>
        <p:spPr>
          <a:xfrm>
            <a:off x="401412" y="1323384"/>
            <a:ext cx="8406685" cy="2046714"/>
          </a:xfrm>
          <a:prstGeom prst="rect">
            <a:avLst/>
          </a:prstGeom>
        </p:spPr>
        <p:txBody>
          <a:bodyPr wrap="square">
            <a:spAutoFit/>
          </a:bodyPr>
          <a:lstStyle/>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Markaz Al-</a:t>
            </a:r>
            <a:r>
              <a:rPr lang="en-US" sz="1600" dirty="0" err="1">
                <a:solidFill>
                  <a:srgbClr val="58585A"/>
                </a:solidFill>
                <a:latin typeface="Arial Narrow" panose="020B0606020202030204" pitchFamily="34" charset="0"/>
              </a:rPr>
              <a:t>Muqdadiya</a:t>
            </a:r>
            <a:r>
              <a:rPr lang="en-US" sz="1600" dirty="0">
                <a:solidFill>
                  <a:srgbClr val="58585A"/>
                </a:solidFill>
                <a:latin typeface="Arial Narrow" panose="020B0606020202030204" pitchFamily="34" charset="0"/>
              </a:rPr>
              <a:t> is a sub-district of Al-</a:t>
            </a:r>
            <a:r>
              <a:rPr lang="en-US" sz="1600" dirty="0" err="1">
                <a:solidFill>
                  <a:srgbClr val="58585A"/>
                </a:solidFill>
                <a:latin typeface="Arial Narrow" panose="020B0606020202030204" pitchFamily="34" charset="0"/>
              </a:rPr>
              <a:t>Muqdadiya</a:t>
            </a:r>
            <a:r>
              <a:rPr lang="en-US" sz="1600" dirty="0">
                <a:solidFill>
                  <a:srgbClr val="58585A"/>
                </a:solidFill>
                <a:latin typeface="Arial Narrow" panose="020B0606020202030204" pitchFamily="34" charset="0"/>
              </a:rPr>
              <a:t> District, located in the central area of </a:t>
            </a:r>
            <a:r>
              <a:rPr lang="en-US" sz="1600" dirty="0" err="1">
                <a:solidFill>
                  <a:srgbClr val="58585A"/>
                </a:solidFill>
                <a:latin typeface="Arial Narrow" panose="020B0606020202030204" pitchFamily="34" charset="0"/>
              </a:rPr>
              <a:t>Diyala</a:t>
            </a:r>
            <a:r>
              <a:rPr lang="en-US" sz="1600" dirty="0">
                <a:solidFill>
                  <a:srgbClr val="58585A"/>
                </a:solidFill>
                <a:latin typeface="Arial Narrow" panose="020B0606020202030204" pitchFamily="34" charset="0"/>
              </a:rPr>
              <a:t> Governorate in eastern Iraq</a:t>
            </a:r>
          </a:p>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During the occupation by the so-called group ISIL, 81-83% of the households were forced to flee their homes, as reported by KIs during data collection.</a:t>
            </a:r>
          </a:p>
          <a:p>
            <a:pPr marL="457200" indent="-457200" algn="just">
              <a:spcAft>
                <a:spcPts val="600"/>
              </a:spcAft>
              <a:buSzPct val="100000"/>
              <a:buFont typeface="Arial" panose="020B0604020202020204" pitchFamily="34" charset="0"/>
              <a:buChar char="•"/>
            </a:pPr>
            <a:r>
              <a:rPr lang="en-GB" sz="1600" dirty="0">
                <a:solidFill>
                  <a:srgbClr val="58585A"/>
                </a:solidFill>
                <a:latin typeface="Arial Narrow" panose="020B0606020202030204" pitchFamily="34" charset="0"/>
              </a:rPr>
              <a:t>7,973-8,177 households </a:t>
            </a:r>
            <a:r>
              <a:rPr lang="en-US" sz="1600" dirty="0">
                <a:solidFill>
                  <a:srgbClr val="58585A"/>
                </a:solidFill>
                <a:latin typeface="Arial Narrow" panose="020B0606020202030204" pitchFamily="34" charset="0"/>
              </a:rPr>
              <a:t>displaced since 2014 had reportedly returned at time of data collection.</a:t>
            </a:r>
          </a:p>
          <a:p>
            <a:pPr marL="457200" indent="-457200" algn="just">
              <a:spcAft>
                <a:spcPts val="600"/>
              </a:spcAft>
              <a:buSzPct val="100000"/>
              <a:buFont typeface="Arial" panose="020B0604020202020204" pitchFamily="34" charset="0"/>
              <a:buChar char="•"/>
            </a:pPr>
            <a:r>
              <a:rPr lang="en-GB" sz="1600" dirty="0">
                <a:solidFill>
                  <a:srgbClr val="58585A"/>
                </a:solidFill>
                <a:latin typeface="Arial Narrow" panose="020B0606020202030204" pitchFamily="34" charset="0"/>
              </a:rPr>
              <a:t>1,402-1,473 </a:t>
            </a:r>
            <a:r>
              <a:rPr lang="en-US" sz="1600" dirty="0">
                <a:solidFill>
                  <a:srgbClr val="58585A"/>
                </a:solidFill>
                <a:latin typeface="Arial Narrow" panose="020B0606020202030204" pitchFamily="34" charset="0"/>
              </a:rPr>
              <a:t>IDP households (area of origin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not specified) are reported to reside in Markaz Al-</a:t>
            </a:r>
            <a:r>
              <a:rPr lang="en-US" sz="1600" dirty="0" err="1">
                <a:solidFill>
                  <a:srgbClr val="58585A"/>
                </a:solidFill>
                <a:latin typeface="Arial Narrow" panose="020B0606020202030204" pitchFamily="34" charset="0"/>
              </a:rPr>
              <a:t>Muqdadiya</a:t>
            </a:r>
            <a:r>
              <a:rPr lang="en-US" sz="1600" dirty="0">
                <a:solidFill>
                  <a:srgbClr val="58585A"/>
                </a:solidFill>
                <a:latin typeface="Arial Narrow" panose="020B0606020202030204" pitchFamily="34" charset="0"/>
              </a:rPr>
              <a:t> settlements.</a:t>
            </a:r>
          </a:p>
        </p:txBody>
      </p:sp>
      <p:pic>
        <p:nvPicPr>
          <p:cNvPr id="3" name="Picture 2">
            <a:extLst>
              <a:ext uri="{FF2B5EF4-FFF2-40B4-BE49-F238E27FC236}">
                <a16:creationId xmlns:a16="http://schemas.microsoft.com/office/drawing/2014/main" id="{66BEA4E6-8AC8-4EBC-8A69-6321BD44D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47535"/>
            <a:ext cx="9144000" cy="2822448"/>
          </a:xfrm>
          <a:prstGeom prst="rect">
            <a:avLst/>
          </a:prstGeom>
        </p:spPr>
      </p:pic>
      <p:pic>
        <p:nvPicPr>
          <p:cNvPr id="5" name="Picture 4">
            <a:extLst>
              <a:ext uri="{FF2B5EF4-FFF2-40B4-BE49-F238E27FC236}">
                <a16:creationId xmlns:a16="http://schemas.microsoft.com/office/drawing/2014/main" id="{B379AD11-9D1F-49E4-81A0-992D01C44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36398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10848" y="276942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Key findings</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5</a:t>
            </a:r>
          </a:p>
        </p:txBody>
      </p:sp>
      <p:pic>
        <p:nvPicPr>
          <p:cNvPr id="5" name="Picture 4">
            <a:extLst>
              <a:ext uri="{FF2B5EF4-FFF2-40B4-BE49-F238E27FC236}">
                <a16:creationId xmlns:a16="http://schemas.microsoft.com/office/drawing/2014/main" id="{7763035A-B834-4DE9-95C9-316272215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84084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60C325-E9E3-45CA-884C-DB4F27522190}"/>
              </a:ext>
            </a:extLst>
          </p:cNvPr>
          <p:cNvSpPr/>
          <p:nvPr/>
        </p:nvSpPr>
        <p:spPr>
          <a:xfrm>
            <a:off x="386176" y="1382252"/>
            <a:ext cx="8371648" cy="5170646"/>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en-US" sz="2000" dirty="0">
                <a:solidFill>
                  <a:srgbClr val="58585A"/>
                </a:solidFill>
                <a:latin typeface="Arial Narrow" panose="020B0606020202030204" pitchFamily="34" charset="0"/>
              </a:rPr>
              <a:t>The movements into and out of Markaz Al-</a:t>
            </a:r>
            <a:r>
              <a:rPr lang="en-US" sz="2000" dirty="0" err="1">
                <a:solidFill>
                  <a:srgbClr val="58585A"/>
                </a:solidFill>
                <a:latin typeface="Arial Narrow" panose="020B0606020202030204" pitchFamily="34" charset="0"/>
              </a:rPr>
              <a:t>Muqdadiya</a:t>
            </a:r>
            <a:r>
              <a:rPr lang="en-US" sz="2000" dirty="0">
                <a:solidFill>
                  <a:srgbClr val="58585A"/>
                </a:solidFill>
                <a:latin typeface="Arial Narrow" panose="020B0606020202030204" pitchFamily="34" charset="0"/>
              </a:rPr>
              <a:t> were reportedly affecting the perception of access to job opportunities:</a:t>
            </a:r>
          </a:p>
          <a:p>
            <a:pPr marL="914400" marR="0" indent="-285750" algn="just" rtl="0">
              <a:buFont typeface="Courier New" panose="02070309020205020404" pitchFamily="49" charset="0"/>
              <a:buChar char="o"/>
            </a:pPr>
            <a:r>
              <a:rPr lang="en-US" sz="2000" dirty="0">
                <a:solidFill>
                  <a:srgbClr val="58585A"/>
                </a:solidFill>
                <a:latin typeface="Arial Narrow" panose="020B0606020202030204" pitchFamily="34" charset="0"/>
              </a:rPr>
              <a:t>The return of households originally from Markaz Al-</a:t>
            </a:r>
            <a:r>
              <a:rPr lang="en-US" sz="2000" dirty="0" err="1">
                <a:solidFill>
                  <a:srgbClr val="58585A"/>
                </a:solidFill>
                <a:latin typeface="Arial Narrow" panose="020B0606020202030204" pitchFamily="34" charset="0"/>
              </a:rPr>
              <a:t>Muqdadiya</a:t>
            </a:r>
            <a:r>
              <a:rPr lang="en-US" sz="2000" dirty="0">
                <a:solidFill>
                  <a:srgbClr val="58585A"/>
                </a:solidFill>
                <a:latin typeface="Arial Narrow" panose="020B0606020202030204" pitchFamily="34" charset="0"/>
              </a:rPr>
              <a:t> is perceived as contributing to increased job opportunities. At the same time, returns also reportedly result in increased competition for the limited jobs available. </a:t>
            </a:r>
          </a:p>
          <a:p>
            <a:pPr marL="914400" marR="0" indent="-285750" algn="just" rtl="0">
              <a:buFont typeface="Courier New" panose="02070309020205020404" pitchFamily="49" charset="0"/>
              <a:buChar char="o"/>
            </a:pPr>
            <a:endParaRPr lang="en-GB" sz="2000" dirty="0">
              <a:solidFill>
                <a:srgbClr val="58585A"/>
              </a:solidFill>
              <a:latin typeface="Arial Narrow" panose="020B0606020202030204" pitchFamily="34" charset="0"/>
            </a:endParaRPr>
          </a:p>
          <a:p>
            <a:pPr marL="914400" marR="0" indent="-285750" algn="just" rtl="0">
              <a:spcAft>
                <a:spcPts val="1200"/>
              </a:spcAft>
              <a:buFont typeface="Courier New" panose="02070309020205020404" pitchFamily="49" charset="0"/>
              <a:buChar char="o"/>
            </a:pPr>
            <a:r>
              <a:rPr lang="en-US" sz="2000" dirty="0">
                <a:solidFill>
                  <a:srgbClr val="58585A"/>
                </a:solidFill>
                <a:latin typeface="Arial Narrow" panose="020B0606020202030204" pitchFamily="34" charset="0"/>
              </a:rPr>
              <a:t>The re-displacement of returnees (specifically business owners) was perceived as a factor negatively affecting the availability of jobs in Markaz Al-</a:t>
            </a:r>
            <a:r>
              <a:rPr lang="en-US" sz="2000" dirty="0" err="1">
                <a:solidFill>
                  <a:srgbClr val="58585A"/>
                </a:solidFill>
                <a:latin typeface="Arial Narrow" panose="020B0606020202030204" pitchFamily="34" charset="0"/>
              </a:rPr>
              <a:t>Muqdadiya</a:t>
            </a:r>
            <a:r>
              <a:rPr lang="en-US" sz="2000" dirty="0">
                <a:solidFill>
                  <a:srgbClr val="58585A"/>
                </a:solidFill>
                <a:latin typeface="Arial Narrow" panose="020B0606020202030204" pitchFamily="34" charset="0"/>
              </a:rPr>
              <a:t>.</a:t>
            </a:r>
          </a:p>
          <a:p>
            <a:pPr marL="342900" indent="-342900" algn="just">
              <a:spcAft>
                <a:spcPts val="1200"/>
              </a:spcAft>
              <a:buFont typeface="Wingdings" panose="05000000000000000000" pitchFamily="2" charset="2"/>
              <a:buChar char="§"/>
            </a:pPr>
            <a:r>
              <a:rPr lang="en-US" sz="2000" b="0" i="0" u="none" strike="noStrike" dirty="0">
                <a:solidFill>
                  <a:srgbClr val="58585A"/>
                </a:solidFill>
                <a:latin typeface="Arial Narrow" panose="020B0606020202030204" pitchFamily="34" charset="0"/>
              </a:rPr>
              <a:t>There are reported differences in access to services across different groups with IDPs and returnees persistently reported to have less access to housing, housing rehabilitation, and basic public services.</a:t>
            </a:r>
          </a:p>
          <a:p>
            <a:pPr marL="342900" indent="-342900" algn="just">
              <a:buFont typeface="Wingdings" panose="05000000000000000000" pitchFamily="2" charset="2"/>
              <a:buChar char="§"/>
            </a:pPr>
            <a:r>
              <a:rPr lang="en-US" sz="2000" b="0" i="0" u="none" strike="noStrike" dirty="0">
                <a:solidFill>
                  <a:srgbClr val="58585A"/>
                </a:solidFill>
                <a:latin typeface="Arial Narrow" panose="020B0606020202030204" pitchFamily="34" charset="0"/>
              </a:rPr>
              <a:t>Most KIs noted that community members feel safe in Markaz Al-</a:t>
            </a:r>
            <a:r>
              <a:rPr lang="en-US" sz="2000" b="0" i="0" u="none" strike="noStrike" dirty="0" err="1">
                <a:solidFill>
                  <a:srgbClr val="58585A"/>
                </a:solidFill>
                <a:latin typeface="Arial Narrow" panose="020B0606020202030204" pitchFamily="34" charset="0"/>
              </a:rPr>
              <a:t>Muqdadiya</a:t>
            </a:r>
            <a:r>
              <a:rPr lang="en-US" sz="2000" b="0" i="0" u="none" strike="noStrike" dirty="0">
                <a:solidFill>
                  <a:srgbClr val="58585A"/>
                </a:solidFill>
                <a:latin typeface="Arial Narrow" panose="020B0606020202030204" pitchFamily="34" charset="0"/>
              </a:rPr>
              <a:t>, that there are no restrictions of movements and that there are no specific groups that are not welcomed.</a:t>
            </a:r>
            <a:endParaRPr lang="en-US" sz="2000" dirty="0">
              <a:solidFill>
                <a:srgbClr val="58585A"/>
              </a:solidFill>
            </a:endParaRPr>
          </a:p>
          <a:p>
            <a:pPr marL="342900" indent="-342900" algn="just">
              <a:buFont typeface="Wingdings" panose="05000000000000000000" pitchFamily="2" charset="2"/>
              <a:buChar char="§"/>
            </a:pPr>
            <a:endParaRPr lang="en-US" sz="2000" dirty="0">
              <a:solidFill>
                <a:srgbClr val="58585A"/>
              </a:solidFill>
              <a:latin typeface="Arial Narrow" panose="020B0606020202030204" pitchFamily="34" charset="0"/>
            </a:endParaRPr>
          </a:p>
        </p:txBody>
      </p:sp>
      <p:sp>
        <p:nvSpPr>
          <p:cNvPr id="7" name="Title 3">
            <a:extLst>
              <a:ext uri="{FF2B5EF4-FFF2-40B4-BE49-F238E27FC236}">
                <a16:creationId xmlns:a16="http://schemas.microsoft.com/office/drawing/2014/main" id="{0882E0D3-87FA-4A00-97FA-5A477F066FFA}"/>
              </a:ext>
            </a:extLst>
          </p:cNvPr>
          <p:cNvSpPr>
            <a:spLocks noGrp="1"/>
          </p:cNvSpPr>
          <p:nvPr>
            <p:ph type="ctrTitle"/>
          </p:nvPr>
        </p:nvSpPr>
        <p:spPr>
          <a:xfrm>
            <a:off x="386176" y="266337"/>
            <a:ext cx="8087840" cy="724646"/>
          </a:xfrm>
        </p:spPr>
        <p:txBody>
          <a:bodyPr/>
          <a:lstStyle/>
          <a:p>
            <a:r>
              <a:rPr lang="en-GB" dirty="0"/>
              <a:t>Markaz Al-</a:t>
            </a:r>
            <a:r>
              <a:rPr lang="en-GB" dirty="0" err="1"/>
              <a:t>Muqdadiya</a:t>
            </a:r>
            <a:r>
              <a:rPr lang="en-GB" dirty="0"/>
              <a:t> Sub-district</a:t>
            </a:r>
            <a:br>
              <a:rPr lang="en-GB" dirty="0"/>
            </a:br>
            <a:r>
              <a:rPr lang="en-US" dirty="0"/>
              <a:t>Key findings</a:t>
            </a:r>
          </a:p>
        </p:txBody>
      </p:sp>
      <p:pic>
        <p:nvPicPr>
          <p:cNvPr id="4" name="Picture 3">
            <a:extLst>
              <a:ext uri="{FF2B5EF4-FFF2-40B4-BE49-F238E27FC236}">
                <a16:creationId xmlns:a16="http://schemas.microsoft.com/office/drawing/2014/main" id="{DD2DCA64-6192-401A-9395-C8EC45125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2438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F4DE0-33EA-47EB-A7DE-DD588B3F7BB2}"/>
              </a:ext>
            </a:extLst>
          </p:cNvPr>
          <p:cNvSpPr>
            <a:spLocks noGrp="1"/>
          </p:cNvSpPr>
          <p:nvPr>
            <p:ph type="ctrTitle"/>
          </p:nvPr>
        </p:nvSpPr>
        <p:spPr/>
        <p:txBody>
          <a:bodyPr/>
          <a:lstStyle/>
          <a:p>
            <a:r>
              <a:rPr lang="en-GB" dirty="0"/>
              <a:t>Markaz Al-</a:t>
            </a:r>
            <a:r>
              <a:rPr lang="en-GB" dirty="0" err="1"/>
              <a:t>Muqdadiya</a:t>
            </a:r>
            <a:r>
              <a:rPr lang="en-GB" dirty="0"/>
              <a:t> Sub-district</a:t>
            </a:r>
            <a:br>
              <a:rPr lang="en-GB" dirty="0"/>
            </a:br>
            <a:r>
              <a:rPr lang="en-US" dirty="0"/>
              <a:t>Key findings</a:t>
            </a:r>
          </a:p>
        </p:txBody>
      </p:sp>
      <p:sp>
        <p:nvSpPr>
          <p:cNvPr id="7" name="TextBox 6">
            <a:extLst>
              <a:ext uri="{FF2B5EF4-FFF2-40B4-BE49-F238E27FC236}">
                <a16:creationId xmlns:a16="http://schemas.microsoft.com/office/drawing/2014/main" id="{89E8B2B1-236A-44B2-A0D5-51963DC506C6}"/>
              </a:ext>
            </a:extLst>
          </p:cNvPr>
          <p:cNvSpPr txBox="1"/>
          <p:nvPr/>
        </p:nvSpPr>
        <p:spPr>
          <a:xfrm>
            <a:off x="386176" y="1895112"/>
            <a:ext cx="8371648" cy="4401205"/>
          </a:xfrm>
          <a:prstGeom prst="rect">
            <a:avLst/>
          </a:prstGeom>
          <a:noFill/>
        </p:spPr>
        <p:txBody>
          <a:bodyPr wrap="square">
            <a:spAutoFit/>
          </a:bodyPr>
          <a:lstStyle/>
          <a:p>
            <a:pPr marL="285750" marR="0" indent="-285750" algn="just" rtl="0">
              <a:buFont typeface="Wingdings" panose="05000000000000000000" pitchFamily="2" charset="2"/>
              <a:buChar char="§"/>
            </a:pPr>
            <a:r>
              <a:rPr lang="en-US" sz="2000" b="0" i="0" u="none" strike="noStrike" dirty="0">
                <a:solidFill>
                  <a:srgbClr val="58585A"/>
                </a:solidFill>
                <a:latin typeface="Arial Narrow" panose="020B0606020202030204" pitchFamily="34" charset="0"/>
              </a:rPr>
              <a:t>Future COVID-19 related restriction of movement was reported as a barrier for the further return of families to Markaz Al-</a:t>
            </a:r>
            <a:r>
              <a:rPr lang="en-US" sz="2000" b="0" i="0" u="none" strike="noStrike" dirty="0" err="1">
                <a:solidFill>
                  <a:srgbClr val="58585A"/>
                </a:solidFill>
                <a:latin typeface="Arial Narrow" panose="020B0606020202030204" pitchFamily="34" charset="0"/>
              </a:rPr>
              <a:t>Muqdadiya</a:t>
            </a:r>
            <a:r>
              <a:rPr lang="en-US" sz="2000" b="0" i="0" u="none" strike="noStrike" dirty="0">
                <a:solidFill>
                  <a:srgbClr val="58585A"/>
                </a:solidFill>
                <a:latin typeface="Arial Narrow" panose="020B0606020202030204" pitchFamily="34" charset="0"/>
              </a:rPr>
              <a:t>.</a:t>
            </a:r>
          </a:p>
          <a:p>
            <a:pPr marL="285750" marR="0" indent="-285750" algn="just" rtl="0">
              <a:buFont typeface="Wingdings" panose="05000000000000000000" pitchFamily="2" charset="2"/>
              <a:buChar char="§"/>
            </a:pPr>
            <a:endParaRPr lang="en-GB" sz="2000" b="0" i="0" u="none" strike="noStrike" dirty="0">
              <a:solidFill>
                <a:srgbClr val="58585A"/>
              </a:solidFill>
              <a:latin typeface="Arial Narrow" panose="020B0606020202030204" pitchFamily="34" charset="0"/>
            </a:endParaRPr>
          </a:p>
          <a:p>
            <a:pPr marL="285750" marR="0" indent="-285750" algn="just" rtl="0">
              <a:buFont typeface="Wingdings" panose="05000000000000000000" pitchFamily="2" charset="2"/>
              <a:buChar char="§"/>
            </a:pPr>
            <a:r>
              <a:rPr lang="en-US" sz="2000" b="0" i="0" u="none" strike="noStrike" dirty="0">
                <a:solidFill>
                  <a:srgbClr val="58585A"/>
                </a:solidFill>
                <a:latin typeface="Arial Narrow" panose="020B0606020202030204" pitchFamily="34" charset="0"/>
              </a:rPr>
              <a:t>Access to housing rehabilitation and basic public services were affected due to the COVID-19 related restrictions of movements.</a:t>
            </a:r>
          </a:p>
          <a:p>
            <a:pPr marL="285750" marR="0" indent="-285750" algn="just" rtl="0">
              <a:buFont typeface="Wingdings" panose="05000000000000000000" pitchFamily="2" charset="2"/>
              <a:buChar char="§"/>
            </a:pPr>
            <a:endParaRPr lang="en-US" sz="2000" dirty="0">
              <a:solidFill>
                <a:srgbClr val="58585A"/>
              </a:solidFill>
              <a:latin typeface="Arial Narrow" panose="020B0606020202030204" pitchFamily="34" charset="0"/>
            </a:endParaRPr>
          </a:p>
          <a:p>
            <a:pPr marL="285750" marR="0" indent="-285750" algn="just" rtl="0">
              <a:buFont typeface="Wingdings" panose="05000000000000000000" pitchFamily="2" charset="2"/>
              <a:buChar char="§"/>
            </a:pPr>
            <a:r>
              <a:rPr lang="en-US" sz="2000" b="0" i="0" u="none" strike="noStrike" dirty="0">
                <a:solidFill>
                  <a:srgbClr val="58585A"/>
                </a:solidFill>
                <a:latin typeface="Arial Narrow" panose="020B0606020202030204" pitchFamily="34" charset="0"/>
              </a:rPr>
              <a:t>Access to healthcare and the quality of the systemic response to COVID-19 were reportedly limited.</a:t>
            </a:r>
          </a:p>
          <a:p>
            <a:pPr marL="285750" marR="0" indent="-285750" algn="just" rtl="0">
              <a:buFont typeface="Wingdings" panose="05000000000000000000" pitchFamily="2" charset="2"/>
              <a:buChar char="§"/>
            </a:pPr>
            <a:endParaRPr lang="en-GB" sz="2000" b="0" i="0" u="none" strike="noStrike" dirty="0">
              <a:solidFill>
                <a:srgbClr val="58585A"/>
              </a:solidFill>
              <a:latin typeface="Arial Narrow" panose="020B0606020202030204" pitchFamily="34" charset="0"/>
            </a:endParaRPr>
          </a:p>
          <a:p>
            <a:pPr marL="285750" marR="0" indent="-285750" algn="just" rtl="0">
              <a:buFont typeface="Wingdings" panose="05000000000000000000" pitchFamily="2" charset="2"/>
              <a:buChar char="§"/>
            </a:pPr>
            <a:r>
              <a:rPr lang="en-US" sz="2000" b="0" i="0" u="none" strike="noStrike" dirty="0">
                <a:solidFill>
                  <a:srgbClr val="58585A"/>
                </a:solidFill>
                <a:latin typeface="Arial Narrow" panose="020B0606020202030204" pitchFamily="34" charset="0"/>
              </a:rPr>
              <a:t>COVID-19 affected the movement of some community members, who reported to avoid specific areas in Markaz Al-</a:t>
            </a:r>
            <a:r>
              <a:rPr lang="en-US" sz="2000" b="0" i="0" u="none" strike="noStrike" dirty="0" err="1">
                <a:solidFill>
                  <a:srgbClr val="58585A"/>
                </a:solidFill>
                <a:latin typeface="Arial Narrow" panose="020B0606020202030204" pitchFamily="34" charset="0"/>
              </a:rPr>
              <a:t>Muqdadiya</a:t>
            </a:r>
            <a:r>
              <a:rPr lang="en-US" sz="2000" b="0" i="0" u="none" strike="noStrike" dirty="0">
                <a:solidFill>
                  <a:srgbClr val="58585A"/>
                </a:solidFill>
                <a:latin typeface="Arial Narrow" panose="020B0606020202030204" pitchFamily="34" charset="0"/>
              </a:rPr>
              <a:t>, due to the fear of contracting the virus.</a:t>
            </a:r>
          </a:p>
          <a:p>
            <a:pPr marL="285750" marR="0" indent="-285750" algn="just" rtl="0">
              <a:buFont typeface="Wingdings" panose="05000000000000000000" pitchFamily="2" charset="2"/>
              <a:buChar char="§"/>
            </a:pPr>
            <a:endParaRPr lang="en-US" sz="2000" dirty="0">
              <a:solidFill>
                <a:srgbClr val="58585A"/>
              </a:solidFill>
              <a:latin typeface="Arial Narrow" panose="020B0606020202030204" pitchFamily="34" charset="0"/>
            </a:endParaRPr>
          </a:p>
          <a:p>
            <a:pPr marL="285750" indent="-285750" algn="just">
              <a:buFont typeface="Wingdings" panose="05000000000000000000" pitchFamily="2" charset="2"/>
              <a:buChar char="§"/>
            </a:pPr>
            <a:r>
              <a:rPr lang="en-US" sz="2000" b="0" i="0" u="none" strike="noStrike" baseline="0" dirty="0">
                <a:solidFill>
                  <a:srgbClr val="58585A"/>
                </a:solidFill>
                <a:latin typeface="Arial Narrow" panose="020B0606020202030204" pitchFamily="34" charset="0"/>
              </a:rPr>
              <a:t>Depending on the area, it was reported that more vulnerable groups may have less choice around what areas to avoid, and could therefore be at more risk.</a:t>
            </a:r>
            <a:endParaRPr lang="en-GB" sz="1400" strike="noStrike" baseline="0" dirty="0">
              <a:solidFill>
                <a:srgbClr val="58585A"/>
              </a:solidFill>
            </a:endParaRPr>
          </a:p>
        </p:txBody>
      </p:sp>
      <p:sp>
        <p:nvSpPr>
          <p:cNvPr id="5" name="TextBox 4">
            <a:extLst>
              <a:ext uri="{FF2B5EF4-FFF2-40B4-BE49-F238E27FC236}">
                <a16:creationId xmlns:a16="http://schemas.microsoft.com/office/drawing/2014/main" id="{39305514-74B2-46AB-BE16-783F4678BE94}"/>
              </a:ext>
            </a:extLst>
          </p:cNvPr>
          <p:cNvSpPr txBox="1"/>
          <p:nvPr/>
        </p:nvSpPr>
        <p:spPr>
          <a:xfrm>
            <a:off x="286603" y="1454666"/>
            <a:ext cx="8621346" cy="400110"/>
          </a:xfrm>
          <a:prstGeom prst="rect">
            <a:avLst/>
          </a:prstGeom>
          <a:noFill/>
        </p:spPr>
        <p:txBody>
          <a:bodyPr wrap="square">
            <a:spAutoFit/>
          </a:bodyPr>
          <a:lstStyle/>
          <a:p>
            <a:pPr marR="0" algn="l" rtl="0"/>
            <a:r>
              <a:rPr lang="en-US" sz="2000" b="0" i="0" u="none" strike="noStrike" dirty="0">
                <a:solidFill>
                  <a:srgbClr val="EE5859"/>
                </a:solidFill>
                <a:latin typeface="humanitarian-icons-v02" panose="02000503000000000000" pitchFamily="2" charset="0"/>
              </a:rPr>
              <a:t></a:t>
            </a:r>
            <a:r>
              <a:rPr lang="en-US" sz="2000" b="1" i="0" u="none" strike="noStrike" dirty="0">
                <a:solidFill>
                  <a:srgbClr val="EE5859"/>
                </a:solidFill>
                <a:latin typeface="TradeGothicLTPro-Bold" panose="020B0803040303020004" pitchFamily="34" charset="0"/>
              </a:rPr>
              <a:t> </a:t>
            </a:r>
            <a:r>
              <a:rPr lang="en-US" sz="2000" b="1" i="0" u="none" strike="noStrike" dirty="0">
                <a:solidFill>
                  <a:srgbClr val="EE5859"/>
                </a:solidFill>
                <a:latin typeface="Trade Gothic LT Std Bold" panose="020B0804050502020204" pitchFamily="34" charset="0"/>
              </a:rPr>
              <a:t>Impact of COVID-19 pandemic and related local restrictions and measures</a:t>
            </a:r>
          </a:p>
        </p:txBody>
      </p:sp>
      <p:pic>
        <p:nvPicPr>
          <p:cNvPr id="6" name="Picture 5">
            <a:extLst>
              <a:ext uri="{FF2B5EF4-FFF2-40B4-BE49-F238E27FC236}">
                <a16:creationId xmlns:a16="http://schemas.microsoft.com/office/drawing/2014/main" id="{CCD32B5A-D4EF-4ED1-A396-E1930868A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084531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343400" y="2446258"/>
            <a:ext cx="4679736" cy="1200329"/>
          </a:xfrm>
          <a:prstGeom prst="rect">
            <a:avLst/>
          </a:prstGeom>
        </p:spPr>
        <p:txBody>
          <a:bodyPr wrap="square">
            <a:spAutoFit/>
          </a:bodyPr>
          <a:lstStyle/>
          <a:p>
            <a:r>
              <a:rPr lang="en-US" sz="3600" b="1" dirty="0">
                <a:solidFill>
                  <a:schemeClr val="bg1"/>
                </a:solidFill>
                <a:latin typeface="Arial Narrow" panose="020B0606020202030204" pitchFamily="34" charset="0"/>
              </a:rPr>
              <a:t>Markaz Al-</a:t>
            </a:r>
            <a:r>
              <a:rPr lang="en-US" sz="3600" b="1" dirty="0" err="1">
                <a:solidFill>
                  <a:schemeClr val="bg1"/>
                </a:solidFill>
                <a:latin typeface="Arial Narrow" panose="020B0606020202030204" pitchFamily="34" charset="0"/>
              </a:rPr>
              <a:t>Muqdadiya</a:t>
            </a:r>
            <a:r>
              <a:rPr lang="en-US" sz="3600" b="1" dirty="0">
                <a:solidFill>
                  <a:schemeClr val="bg1"/>
                </a:solidFill>
                <a:latin typeface="Arial Narrow" panose="020B0606020202030204" pitchFamily="34" charset="0"/>
              </a:rPr>
              <a:t> findings</a:t>
            </a:r>
          </a:p>
        </p:txBody>
      </p:sp>
      <p:sp>
        <p:nvSpPr>
          <p:cNvPr id="4" name="TextBox 3">
            <a:extLst>
              <a:ext uri="{FF2B5EF4-FFF2-40B4-BE49-F238E27FC236}">
                <a16:creationId xmlns:a16="http://schemas.microsoft.com/office/drawing/2014/main" id="{09D5A904-3E04-47DC-B4E1-57CDE533A43E}"/>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6</a:t>
            </a:r>
          </a:p>
        </p:txBody>
      </p:sp>
      <p:pic>
        <p:nvPicPr>
          <p:cNvPr id="5" name="Picture 4">
            <a:extLst>
              <a:ext uri="{FF2B5EF4-FFF2-40B4-BE49-F238E27FC236}">
                <a16:creationId xmlns:a16="http://schemas.microsoft.com/office/drawing/2014/main" id="{F5DB90C2-A176-4957-8494-6986363A1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1217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Muqdadiya</a:t>
            </a:r>
            <a:r>
              <a:rPr lang="en-GB" dirty="0"/>
              <a:t> Sub-district</a:t>
            </a:r>
          </a:p>
          <a:p>
            <a:r>
              <a:rPr lang="en-GB" sz="3200" baseline="30000" dirty="0"/>
              <a:t>Movements to Markaz Al-</a:t>
            </a:r>
            <a:r>
              <a:rPr lang="en-GB" sz="3200" baseline="30000" dirty="0" err="1"/>
              <a:t>Muqdadiya</a:t>
            </a:r>
            <a:r>
              <a:rPr lang="en-GB" sz="3200" baseline="30000" dirty="0"/>
              <a:t> reported by KIs</a:t>
            </a:r>
          </a:p>
        </p:txBody>
      </p:sp>
      <p:pic>
        <p:nvPicPr>
          <p:cNvPr id="3" name="Picture 2">
            <a:extLst>
              <a:ext uri="{FF2B5EF4-FFF2-40B4-BE49-F238E27FC236}">
                <a16:creationId xmlns:a16="http://schemas.microsoft.com/office/drawing/2014/main" id="{6029B949-88CA-4DA5-BB5F-DBED1A203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1264960"/>
            <a:ext cx="9140952" cy="4996943"/>
          </a:xfrm>
          <a:prstGeom prst="rect">
            <a:avLst/>
          </a:prstGeom>
        </p:spPr>
      </p:pic>
      <p:pic>
        <p:nvPicPr>
          <p:cNvPr id="4" name="Picture 3">
            <a:extLst>
              <a:ext uri="{FF2B5EF4-FFF2-40B4-BE49-F238E27FC236}">
                <a16:creationId xmlns:a16="http://schemas.microsoft.com/office/drawing/2014/main" id="{65587C24-401D-44AD-A12B-1FCADD66BC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02660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5"/>
            <a:ext cx="2375685" cy="523220"/>
          </a:xfrm>
          <a:prstGeom prst="rect">
            <a:avLst/>
          </a:prstGeom>
        </p:spPr>
        <p:txBody>
          <a:bodyPr wrap="square">
            <a:spAutoFit/>
          </a:bodyPr>
          <a:lstStyle/>
          <a:p>
            <a:r>
              <a:rPr lang="en-GB" sz="28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Trade Gothic LT Std Bold"/>
              </a:rPr>
              <a:t>Recent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585550" y="1786493"/>
            <a:ext cx="7116489" cy="830997"/>
          </a:xfrm>
          <a:prstGeom prst="rect">
            <a:avLst/>
          </a:prstGeom>
        </p:spPr>
        <p:txBody>
          <a:bodyPr wrap="square">
            <a:spAutoFit/>
          </a:bodyPr>
          <a:lstStyle/>
          <a:p>
            <a:pPr marR="0" algn="just" rtl="0"/>
            <a:r>
              <a:rPr lang="en-US" sz="1600" b="1" dirty="0">
                <a:solidFill>
                  <a:srgbClr val="58585A"/>
                </a:solidFill>
                <a:latin typeface="Arial Narrow" panose="020B0606020202030204" pitchFamily="34" charset="0"/>
              </a:rPr>
              <a:t>households</a:t>
            </a:r>
            <a:r>
              <a:rPr lang="en-US" sz="1600" dirty="0">
                <a:solidFill>
                  <a:srgbClr val="58585A"/>
                </a:solidFill>
                <a:latin typeface="Arial Narrow" panose="020B0606020202030204" pitchFamily="34" charset="0"/>
              </a:rPr>
              <a:t> returned to Markaz Al-</a:t>
            </a:r>
            <a:r>
              <a:rPr lang="en-US" sz="1600" dirty="0" err="1">
                <a:solidFill>
                  <a:srgbClr val="58585A"/>
                </a:solidFill>
                <a:latin typeface="Arial Narrow" panose="020B0606020202030204" pitchFamily="34" charset="0"/>
              </a:rPr>
              <a:t>Muqdadiya</a:t>
            </a:r>
            <a:r>
              <a:rPr lang="en-US" sz="1600" dirty="0">
                <a:solidFill>
                  <a:srgbClr val="58585A"/>
                </a:solidFill>
                <a:latin typeface="Arial Narrow" panose="020B0606020202030204" pitchFamily="34" charset="0"/>
              </a:rPr>
              <a:t> from other locations in Al-</a:t>
            </a:r>
            <a:r>
              <a:rPr lang="en-US" sz="1600" dirty="0" err="1">
                <a:solidFill>
                  <a:srgbClr val="58585A"/>
                </a:solidFill>
                <a:latin typeface="Arial Narrow" panose="020B0606020202030204" pitchFamily="34" charset="0"/>
              </a:rPr>
              <a:t>Muqdadiya</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Khanaqin</a:t>
            </a:r>
            <a:r>
              <a:rPr lang="en-US" sz="1600" dirty="0">
                <a:solidFill>
                  <a:srgbClr val="58585A"/>
                </a:solidFill>
                <a:latin typeface="Arial Narrow" panose="020B0606020202030204" pitchFamily="34" charset="0"/>
              </a:rPr>
              <a:t> and </a:t>
            </a:r>
            <a:r>
              <a:rPr lang="en-US" sz="1600" dirty="0" err="1">
                <a:solidFill>
                  <a:srgbClr val="58585A"/>
                </a:solidFill>
                <a:latin typeface="Arial Narrow" panose="020B0606020202030204" pitchFamily="34" charset="0"/>
              </a:rPr>
              <a:t>Baquba</a:t>
            </a:r>
            <a:r>
              <a:rPr lang="en-US" sz="1600" dirty="0">
                <a:solidFill>
                  <a:srgbClr val="58585A"/>
                </a:solidFill>
                <a:latin typeface="Arial Narrow" panose="020B0606020202030204" pitchFamily="34" charset="0"/>
              </a:rPr>
              <a:t> districts and Al-</a:t>
            </a:r>
            <a:r>
              <a:rPr lang="en-US" sz="1600" dirty="0" err="1">
                <a:solidFill>
                  <a:srgbClr val="58585A"/>
                </a:solidFill>
                <a:latin typeface="Arial Narrow" panose="020B0606020202030204" pitchFamily="34" charset="0"/>
              </a:rPr>
              <a:t>Wajihia</a:t>
            </a:r>
            <a:r>
              <a:rPr lang="en-US" sz="1600" dirty="0">
                <a:solidFill>
                  <a:srgbClr val="58585A"/>
                </a:solidFill>
                <a:latin typeface="Arial Narrow" panose="020B0606020202030204" pitchFamily="34" charset="0"/>
              </a:rPr>
              <a:t> Sub-district in </a:t>
            </a:r>
            <a:r>
              <a:rPr lang="en-US" sz="1600" dirty="0" err="1">
                <a:solidFill>
                  <a:srgbClr val="58585A"/>
                </a:solidFill>
                <a:latin typeface="Arial Narrow" panose="020B0606020202030204" pitchFamily="34" charset="0"/>
              </a:rPr>
              <a:t>Diyala</a:t>
            </a:r>
            <a:r>
              <a:rPr lang="en-US" sz="1600" dirty="0">
                <a:solidFill>
                  <a:srgbClr val="58585A"/>
                </a:solidFill>
                <a:latin typeface="Arial Narrow" panose="020B0606020202030204" pitchFamily="34" charset="0"/>
              </a:rPr>
              <a:t> Governorate in the six months prior to data collection, as reported by 11 KIs (out of 39 KIs). </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Muqdadiya</a:t>
            </a:r>
            <a:r>
              <a:rPr lang="en-GB" dirty="0"/>
              <a:t>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826410"/>
            <a:ext cx="1114408"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223-256</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453608" y="2699919"/>
            <a:ext cx="7760752"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Driver for recent returns </a:t>
            </a:r>
            <a:r>
              <a:rPr lang="en-GB" sz="1800" b="1" dirty="0">
                <a:solidFill>
                  <a:srgbClr val="58585A"/>
                </a:solidFill>
                <a:latin typeface="Trade Gothic LT Std Bold" panose="020B0804050502020204" pitchFamily="34" charset="0"/>
              </a:rPr>
              <a:t>(out of 11 KIs)* </a:t>
            </a:r>
            <a:endParaRPr lang="en-US" b="1" dirty="0">
              <a:solidFill>
                <a:srgbClr val="EE5859"/>
              </a:solidFill>
              <a:latin typeface="Trade Gothic LT Std Bold"/>
            </a:endParaRPr>
          </a:p>
        </p:txBody>
      </p:sp>
      <p:sp>
        <p:nvSpPr>
          <p:cNvPr id="11" name="Rectangle 10">
            <a:extLst>
              <a:ext uri="{FF2B5EF4-FFF2-40B4-BE49-F238E27FC236}">
                <a16:creationId xmlns:a16="http://schemas.microsoft.com/office/drawing/2014/main" id="{DD5CB452-88AD-4E57-AE2E-DE4D44EA3C56}"/>
              </a:ext>
            </a:extLst>
          </p:cNvPr>
          <p:cNvSpPr/>
          <p:nvPr/>
        </p:nvSpPr>
        <p:spPr>
          <a:xfrm>
            <a:off x="643659" y="3097090"/>
            <a:ext cx="6221021" cy="661720"/>
          </a:xfrm>
          <a:prstGeom prst="rect">
            <a:avLst/>
          </a:prstGeom>
        </p:spPr>
        <p:txBody>
          <a:bodyPr wrap="square">
            <a:spAutoFit/>
          </a:bodyPr>
          <a:lstStyle/>
          <a:p>
            <a:pPr marR="26970">
              <a:spcAft>
                <a:spcPts val="600"/>
              </a:spcAft>
            </a:pPr>
            <a:r>
              <a:rPr lang="en-US" sz="1600" dirty="0">
                <a:solidFill>
                  <a:srgbClr val="58585B"/>
                </a:solidFill>
                <a:latin typeface="Arial Narrow" panose="020B0606020202030204" pitchFamily="34" charset="0"/>
              </a:rPr>
              <a:t>Sense of increased safety and security in </a:t>
            </a:r>
            <a:r>
              <a:rPr lang="en-US" sz="1600" dirty="0">
                <a:solidFill>
                  <a:srgbClr val="58585A"/>
                </a:solidFill>
                <a:latin typeface="Arial Narrow" panose="020B0606020202030204" pitchFamily="34" charset="0"/>
              </a:rPr>
              <a:t>Markaz Al-</a:t>
            </a:r>
            <a:r>
              <a:rPr lang="en-US" sz="1600" dirty="0" err="1">
                <a:solidFill>
                  <a:srgbClr val="58585A"/>
                </a:solidFill>
                <a:latin typeface="Arial Narrow" panose="020B0606020202030204" pitchFamily="34" charset="0"/>
              </a:rPr>
              <a:t>Muqdadiya</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               11 KIs</a:t>
            </a:r>
          </a:p>
          <a:p>
            <a:pPr marR="26970">
              <a:spcAft>
                <a:spcPts val="600"/>
              </a:spcAft>
            </a:pPr>
            <a:r>
              <a:rPr lang="en-US" sz="1600" dirty="0">
                <a:solidFill>
                  <a:srgbClr val="58585B"/>
                </a:solidFill>
                <a:latin typeface="Arial Narrow" panose="020B0606020202030204" pitchFamily="34" charset="0"/>
              </a:rPr>
              <a:t>Camps closure					</a:t>
            </a:r>
            <a:r>
              <a:rPr lang="en-US" sz="1600" b="1" dirty="0">
                <a:solidFill>
                  <a:srgbClr val="58585B"/>
                </a:solidFill>
                <a:latin typeface="Arial Narrow" panose="020B0606020202030204" pitchFamily="34" charset="0"/>
              </a:rPr>
              <a:t>3 KIs</a:t>
            </a:r>
          </a:p>
        </p:txBody>
      </p:sp>
      <p:sp>
        <p:nvSpPr>
          <p:cNvPr id="15" name="Rectangle 14">
            <a:extLst>
              <a:ext uri="{FF2B5EF4-FFF2-40B4-BE49-F238E27FC236}">
                <a16:creationId xmlns:a16="http://schemas.microsoft.com/office/drawing/2014/main" id="{13BC635C-75E1-41C9-9D74-94B3CC132FE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3" name="Picture 2">
            <a:extLst>
              <a:ext uri="{FF2B5EF4-FFF2-40B4-BE49-F238E27FC236}">
                <a16:creationId xmlns:a16="http://schemas.microsoft.com/office/drawing/2014/main" id="{4E95B6F7-79DB-45EE-81FF-B2C405C8D5CC}"/>
              </a:ext>
            </a:extLst>
          </p:cNvPr>
          <p:cNvPicPr>
            <a:picLocks noChangeAspect="1"/>
          </p:cNvPicPr>
          <p:nvPr/>
        </p:nvPicPr>
        <p:blipFill>
          <a:blip r:embed="rId3"/>
          <a:stretch>
            <a:fillRect/>
          </a:stretch>
        </p:blipFill>
        <p:spPr>
          <a:xfrm>
            <a:off x="6682457" y="2998785"/>
            <a:ext cx="2019582" cy="744171"/>
          </a:xfrm>
          <a:prstGeom prst="rect">
            <a:avLst/>
          </a:prstGeom>
        </p:spPr>
      </p:pic>
      <p:sp>
        <p:nvSpPr>
          <p:cNvPr id="4" name="Rectangle 3">
            <a:extLst>
              <a:ext uri="{FF2B5EF4-FFF2-40B4-BE49-F238E27FC236}">
                <a16:creationId xmlns:a16="http://schemas.microsoft.com/office/drawing/2014/main" id="{28743364-4EAF-4B26-BB02-243FD9737566}"/>
              </a:ext>
            </a:extLst>
          </p:cNvPr>
          <p:cNvSpPr/>
          <p:nvPr/>
        </p:nvSpPr>
        <p:spPr>
          <a:xfrm>
            <a:off x="462374" y="3837053"/>
            <a:ext cx="5460753"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Impact of recent returns </a:t>
            </a:r>
            <a:r>
              <a:rPr lang="en-GB" sz="1800" b="1" dirty="0">
                <a:solidFill>
                  <a:srgbClr val="58585A"/>
                </a:solidFill>
                <a:latin typeface="Trade Gothic LT Std Bold" panose="020B0804050502020204" pitchFamily="34" charset="0"/>
              </a:rPr>
              <a:t>(out of 11 KIs)</a:t>
            </a:r>
            <a:endParaRPr lang="en-US" b="1" dirty="0">
              <a:solidFill>
                <a:srgbClr val="EE5859"/>
              </a:solidFill>
              <a:latin typeface="Trade Gothic LT Std Bold"/>
            </a:endParaRPr>
          </a:p>
        </p:txBody>
      </p:sp>
      <p:sp>
        <p:nvSpPr>
          <p:cNvPr id="22" name="TextBox 21">
            <a:extLst>
              <a:ext uri="{FF2B5EF4-FFF2-40B4-BE49-F238E27FC236}">
                <a16:creationId xmlns:a16="http://schemas.microsoft.com/office/drawing/2014/main" id="{5B9929A8-ECAC-4AE7-91C4-50D20E20C0DD}"/>
              </a:ext>
            </a:extLst>
          </p:cNvPr>
          <p:cNvSpPr txBox="1"/>
          <p:nvPr/>
        </p:nvSpPr>
        <p:spPr>
          <a:xfrm>
            <a:off x="643717" y="4141476"/>
            <a:ext cx="8058322" cy="1877437"/>
          </a:xfrm>
          <a:prstGeom prst="rect">
            <a:avLst/>
          </a:prstGeom>
          <a:noFill/>
        </p:spPr>
        <p:txBody>
          <a:bodyPr wrap="square">
            <a:spAutoFit/>
          </a:bodyPr>
          <a:lstStyle/>
          <a:p>
            <a:pPr marL="342900" marR="0" indent="-342900" algn="just" rtl="0">
              <a:spcAft>
                <a:spcPts val="1200"/>
              </a:spcAft>
              <a:buFont typeface="Wingdings" panose="05000000000000000000" pitchFamily="2" charset="2"/>
              <a:buChar char="§"/>
            </a:pPr>
            <a:r>
              <a:rPr lang="en-US" sz="1600" dirty="0">
                <a:solidFill>
                  <a:srgbClr val="58585B"/>
                </a:solidFill>
                <a:latin typeface="Arial Narrow" panose="020B0606020202030204" pitchFamily="34" charset="0"/>
              </a:rPr>
              <a:t>Increased job opportunities due to the return of business owners (4 KIs) but perceived as negative due to the presence of higher competition in the </a:t>
            </a:r>
            <a:r>
              <a:rPr lang="en-US" sz="1600" dirty="0" err="1">
                <a:solidFill>
                  <a:srgbClr val="58585B"/>
                </a:solidFill>
                <a:latin typeface="Arial Narrow" panose="020B0606020202030204" pitchFamily="34" charset="0"/>
              </a:rPr>
              <a:t>labour</a:t>
            </a:r>
            <a:r>
              <a:rPr lang="en-US" sz="1600" dirty="0">
                <a:solidFill>
                  <a:srgbClr val="58585B"/>
                </a:solidFill>
                <a:latin typeface="Arial Narrow" panose="020B0606020202030204" pitchFamily="34" charset="0"/>
              </a:rPr>
              <a:t> market (6 KIs).</a:t>
            </a:r>
          </a:p>
          <a:p>
            <a:pPr marL="342900" marR="0" indent="-342900" algn="just" rtl="0">
              <a:spcAft>
                <a:spcPts val="1200"/>
              </a:spcAft>
              <a:buFont typeface="Wingdings" panose="05000000000000000000" pitchFamily="2" charset="2"/>
              <a:buChar char="§"/>
            </a:pPr>
            <a:r>
              <a:rPr lang="en-US" sz="1600" dirty="0">
                <a:solidFill>
                  <a:srgbClr val="58585B"/>
                </a:solidFill>
                <a:latin typeface="Arial Narrow" panose="020B0606020202030204" pitchFamily="34" charset="0"/>
              </a:rPr>
              <a:t>Availability of assistance increased due to the response from different service providers to the recent returns (3 KIs). </a:t>
            </a:r>
          </a:p>
          <a:p>
            <a:pPr marL="342900" marR="0" indent="-342900" algn="just" rtl="0">
              <a:spcAft>
                <a:spcPts val="1200"/>
              </a:spcAft>
              <a:buFont typeface="Wingdings" panose="05000000000000000000" pitchFamily="2" charset="2"/>
              <a:buChar char="§"/>
            </a:pPr>
            <a:r>
              <a:rPr lang="en-US" sz="1600" dirty="0">
                <a:solidFill>
                  <a:srgbClr val="58585B"/>
                </a:solidFill>
                <a:latin typeface="Arial Narrow" panose="020B0606020202030204" pitchFamily="34" charset="0"/>
              </a:rPr>
              <a:t>At the same time, it was reported that the level of household assistance decreased (5 KIs) given the presence of a higher number of households in the area.</a:t>
            </a:r>
          </a:p>
        </p:txBody>
      </p:sp>
      <p:pic>
        <p:nvPicPr>
          <p:cNvPr id="12" name="Picture 11">
            <a:extLst>
              <a:ext uri="{FF2B5EF4-FFF2-40B4-BE49-F238E27FC236}">
                <a16:creationId xmlns:a16="http://schemas.microsoft.com/office/drawing/2014/main" id="{4D49839A-3547-42DB-8898-2EA053AB76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427090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Muqdadiya</a:t>
            </a:r>
            <a:r>
              <a:rPr lang="en-GB" dirty="0"/>
              <a:t> Sub-district</a:t>
            </a:r>
          </a:p>
          <a:p>
            <a:r>
              <a:rPr lang="en-GB" sz="3200" baseline="30000" dirty="0"/>
              <a:t>Recent movements – data reported by KIs</a:t>
            </a:r>
          </a:p>
        </p:txBody>
      </p:sp>
      <p:sp>
        <p:nvSpPr>
          <p:cNvPr id="19" name="Rectangle 18">
            <a:extLst>
              <a:ext uri="{FF2B5EF4-FFF2-40B4-BE49-F238E27FC236}">
                <a16:creationId xmlns:a16="http://schemas.microsoft.com/office/drawing/2014/main" id="{26F91C3C-9042-45C2-8582-05900CA49BF9}"/>
              </a:ext>
            </a:extLst>
          </p:cNvPr>
          <p:cNvSpPr/>
          <p:nvPr/>
        </p:nvSpPr>
        <p:spPr>
          <a:xfrm>
            <a:off x="453609" y="2675877"/>
            <a:ext cx="8140142" cy="369332"/>
          </a:xfrm>
          <a:prstGeom prst="rect">
            <a:avLst/>
          </a:prstGeom>
        </p:spPr>
        <p:txBody>
          <a:bodyPr wrap="square">
            <a:spAutoFit/>
          </a:bodyPr>
          <a:lstStyle/>
          <a:p>
            <a:pPr algn="just">
              <a:spcAft>
                <a:spcPts val="600"/>
              </a:spcAft>
            </a:pPr>
            <a:r>
              <a:rPr lang="en-US" sz="1800" b="1" i="0" u="none" strike="noStrike" dirty="0">
                <a:solidFill>
                  <a:srgbClr val="EE5859"/>
                </a:solidFill>
                <a:latin typeface="Trade Gothic LT Std Bold" panose="020B0804050502020204" pitchFamily="34" charset="0"/>
              </a:rPr>
              <a:t>Reported reasons for failed returns </a:t>
            </a:r>
            <a:r>
              <a:rPr lang="en-GB" sz="1600" b="1" dirty="0">
                <a:solidFill>
                  <a:srgbClr val="58585A"/>
                </a:solidFill>
                <a:latin typeface="Trade Gothic LT Std Bold" panose="020B0804050502020204" pitchFamily="34" charset="0"/>
              </a:rPr>
              <a:t>(out of 4 KIs) </a:t>
            </a:r>
            <a:endParaRPr lang="en-US" sz="1600" b="1" dirty="0">
              <a:solidFill>
                <a:srgbClr val="58585A"/>
              </a:solidFill>
              <a:latin typeface="Trade Gothic LT Std Bold" panose="020B0804050502020204" pitchFamily="34" charset="0"/>
            </a:endParaRPr>
          </a:p>
        </p:txBody>
      </p:sp>
      <p:sp>
        <p:nvSpPr>
          <p:cNvPr id="23" name="Rectangle 22"/>
          <p:cNvSpPr/>
          <p:nvPr/>
        </p:nvSpPr>
        <p:spPr>
          <a:xfrm>
            <a:off x="673771" y="3171662"/>
            <a:ext cx="6278135" cy="984885"/>
          </a:xfrm>
          <a:prstGeom prst="rect">
            <a:avLst/>
          </a:prstGeom>
        </p:spPr>
        <p:txBody>
          <a:bodyPr wrap="square">
            <a:spAutoFit/>
          </a:bodyPr>
          <a:lstStyle/>
          <a:p>
            <a:pPr marR="26970" algn="l" rtl="0">
              <a:spcAft>
                <a:spcPts val="600"/>
              </a:spcAft>
            </a:pPr>
            <a:r>
              <a:rPr lang="en-US" sz="1600" i="0" u="none" strike="noStrike" dirty="0">
                <a:solidFill>
                  <a:srgbClr val="323232"/>
                </a:solidFill>
                <a:latin typeface="Arial Narrow" panose="020B0606020202030204" pitchFamily="34" charset="0"/>
              </a:rPr>
              <a:t>Destroyed/damaged house in </a:t>
            </a:r>
            <a:r>
              <a:rPr lang="en-US" sz="1600" i="0" u="none" strike="noStrike" dirty="0" err="1">
                <a:solidFill>
                  <a:srgbClr val="323232"/>
                </a:solidFill>
                <a:latin typeface="Arial Narrow" panose="020B0606020202030204" pitchFamily="34" charset="0"/>
              </a:rPr>
              <a:t>AoO</a:t>
            </a:r>
            <a:r>
              <a:rPr lang="en-US" sz="1600" b="1" i="0" u="none" strike="noStrike" dirty="0">
                <a:solidFill>
                  <a:srgbClr val="323232"/>
                </a:solidFill>
                <a:latin typeface="Arial Narrow" panose="020B0606020202030204" pitchFamily="34" charset="0"/>
              </a:rPr>
              <a:t>	    		 </a:t>
            </a:r>
            <a:r>
              <a:rPr lang="en-US" sz="1600" b="1" i="0" u="none" strike="noStrike" dirty="0">
                <a:solidFill>
                  <a:srgbClr val="95A0A9"/>
                </a:solidFill>
                <a:latin typeface="Arial Narrow" panose="020B0606020202030204" pitchFamily="34" charset="0"/>
              </a:rPr>
              <a:t>2 KIs</a:t>
            </a:r>
            <a:endParaRPr lang="en-US" sz="1600" b="1" i="0" u="none" strike="noStrike" dirty="0">
              <a:solidFill>
                <a:srgbClr val="EE5859"/>
              </a:solidFill>
              <a:latin typeface="Arial Narrow" panose="020B0606020202030204" pitchFamily="34" charset="0"/>
            </a:endParaRPr>
          </a:p>
          <a:p>
            <a:pPr marR="26970" algn="l" rtl="0">
              <a:spcAft>
                <a:spcPts val="600"/>
              </a:spcAft>
            </a:pPr>
            <a:r>
              <a:rPr lang="en-US" sz="1600" i="0" u="none" strike="noStrike" dirty="0">
                <a:solidFill>
                  <a:srgbClr val="323232"/>
                </a:solidFill>
                <a:latin typeface="Arial Narrow" panose="020B0606020202030204" pitchFamily="34" charset="0"/>
              </a:rPr>
              <a:t>Lack of jobs in </a:t>
            </a:r>
            <a:r>
              <a:rPr lang="en-US" sz="1600" i="0" u="none" strike="noStrike" dirty="0" err="1">
                <a:solidFill>
                  <a:srgbClr val="323232"/>
                </a:solidFill>
                <a:latin typeface="Arial Narrow" panose="020B0606020202030204" pitchFamily="34" charset="0"/>
              </a:rPr>
              <a:t>AoO</a:t>
            </a:r>
            <a:r>
              <a:rPr lang="en-US" sz="1600" b="1" i="0" u="none" strike="noStrike" dirty="0">
                <a:solidFill>
                  <a:srgbClr val="323232"/>
                </a:solidFill>
                <a:latin typeface="Arial Narrow" panose="020B0606020202030204" pitchFamily="34" charset="0"/>
              </a:rPr>
              <a:t>	      	     	 </a:t>
            </a:r>
            <a:r>
              <a:rPr lang="en-US" sz="1600" b="1" i="0" u="none" strike="noStrike" dirty="0">
                <a:solidFill>
                  <a:srgbClr val="EE5859"/>
                </a:solidFill>
                <a:latin typeface="Arial Narrow" panose="020B0606020202030204" pitchFamily="34" charset="0"/>
              </a:rPr>
              <a:t>1 KI</a:t>
            </a:r>
            <a:endParaRPr lang="en-US" sz="1600" b="1" i="0" u="none" strike="noStrike" dirty="0">
              <a:solidFill>
                <a:srgbClr val="323232"/>
              </a:solidFill>
              <a:latin typeface="Arial Narrow" panose="020B0606020202030204" pitchFamily="34" charset="0"/>
            </a:endParaRPr>
          </a:p>
          <a:p>
            <a:pPr marR="26970" algn="l" rtl="0">
              <a:spcAft>
                <a:spcPts val="600"/>
              </a:spcAft>
            </a:pPr>
            <a:r>
              <a:rPr lang="en-US" sz="1600" i="0" u="none" strike="noStrike" dirty="0">
                <a:solidFill>
                  <a:srgbClr val="323232"/>
                </a:solidFill>
                <a:latin typeface="Arial Narrow" panose="020B0606020202030204" pitchFamily="34" charset="0"/>
              </a:rPr>
              <a:t>Did not know the reason</a:t>
            </a:r>
            <a:r>
              <a:rPr lang="en-US" sz="1600" b="1" i="0" u="none" strike="noStrike" dirty="0">
                <a:solidFill>
                  <a:srgbClr val="323232"/>
                </a:solidFill>
                <a:latin typeface="Arial Narrow" panose="020B0606020202030204" pitchFamily="34" charset="0"/>
              </a:rPr>
              <a:t>		     		 </a:t>
            </a:r>
            <a:r>
              <a:rPr lang="en-US" sz="1600" b="1" i="0" u="none" strike="noStrike" dirty="0">
                <a:solidFill>
                  <a:srgbClr val="D2CBB8"/>
                </a:solidFill>
                <a:latin typeface="Arial Narrow" panose="020B0606020202030204" pitchFamily="34" charset="0"/>
              </a:rPr>
              <a:t>1 KI</a:t>
            </a:r>
            <a:endParaRPr lang="en-US" sz="1600" b="1" i="0" u="none" strike="noStrike" dirty="0">
              <a:solidFill>
                <a:srgbClr val="323232"/>
              </a:solidFill>
              <a:latin typeface="Arial Narrow" panose="020B0606020202030204" pitchFamily="34" charset="0"/>
            </a:endParaRPr>
          </a:p>
        </p:txBody>
      </p:sp>
      <p:sp>
        <p:nvSpPr>
          <p:cNvPr id="2" name="Rectangle 1">
            <a:extLst>
              <a:ext uri="{FF2B5EF4-FFF2-40B4-BE49-F238E27FC236}">
                <a16:creationId xmlns:a16="http://schemas.microsoft.com/office/drawing/2014/main" id="{A62DE15A-07EA-4C8E-B18E-DDE98AA63F13}"/>
              </a:ext>
            </a:extLst>
          </p:cNvPr>
          <p:cNvSpPr/>
          <p:nvPr/>
        </p:nvSpPr>
        <p:spPr>
          <a:xfrm>
            <a:off x="269339" y="1281140"/>
            <a:ext cx="7828184" cy="52322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2000" b="1" i="0" u="none" strike="noStrike" dirty="0">
                <a:solidFill>
                  <a:srgbClr val="EE5859"/>
                </a:solidFill>
                <a:latin typeface="TradeGothicLTPro-Bold" panose="020B0803040303020004" pitchFamily="34" charset="0"/>
              </a:rPr>
              <a:t> </a:t>
            </a:r>
            <a:r>
              <a:rPr lang="en-GB" sz="2000" b="1" i="0" u="none" strike="noStrike" dirty="0">
                <a:solidFill>
                  <a:srgbClr val="EE5859"/>
                </a:solidFill>
                <a:latin typeface="Trade Gothic LT Std Bold" panose="020B0804050502020204" pitchFamily="34" charset="0"/>
              </a:rPr>
              <a:t>Failed returns</a:t>
            </a:r>
          </a:p>
        </p:txBody>
      </p:sp>
      <p:sp>
        <p:nvSpPr>
          <p:cNvPr id="4" name="Rectangle 3">
            <a:extLst>
              <a:ext uri="{FF2B5EF4-FFF2-40B4-BE49-F238E27FC236}">
                <a16:creationId xmlns:a16="http://schemas.microsoft.com/office/drawing/2014/main" id="{6B8BAD5B-184F-4B85-BC76-1AD5E74D2E04}"/>
              </a:ext>
            </a:extLst>
          </p:cNvPr>
          <p:cNvSpPr/>
          <p:nvPr/>
        </p:nvSpPr>
        <p:spPr>
          <a:xfrm>
            <a:off x="1370852" y="1807982"/>
            <a:ext cx="7310773" cy="584775"/>
          </a:xfrm>
          <a:prstGeom prst="rect">
            <a:avLst/>
          </a:prstGeom>
        </p:spPr>
        <p:txBody>
          <a:bodyPr wrap="square">
            <a:spAutoFit/>
          </a:bodyPr>
          <a:lstStyle/>
          <a:p>
            <a:pPr marR="0" algn="just" rtl="0"/>
            <a:r>
              <a:rPr lang="en-US" sz="1600" b="1" dirty="0">
                <a:solidFill>
                  <a:srgbClr val="58585B"/>
                </a:solidFill>
                <a:latin typeface="Arial Narrow" panose="020B0606020202030204" pitchFamily="34" charset="0"/>
              </a:rPr>
              <a:t>households</a:t>
            </a:r>
            <a:r>
              <a:rPr lang="en-US" sz="1600" dirty="0">
                <a:solidFill>
                  <a:srgbClr val="58585B"/>
                </a:solidFill>
                <a:latin typeface="Arial Narrow" panose="020B0606020202030204" pitchFamily="34" charset="0"/>
              </a:rPr>
              <a:t> originally from Markaz Al-</a:t>
            </a:r>
            <a:r>
              <a:rPr lang="en-US" sz="1600" dirty="0" err="1">
                <a:solidFill>
                  <a:srgbClr val="58585B"/>
                </a:solidFill>
                <a:latin typeface="Arial Narrow" panose="020B0606020202030204" pitchFamily="34" charset="0"/>
              </a:rPr>
              <a:t>Muqdadiya</a:t>
            </a:r>
            <a:r>
              <a:rPr lang="en-US" sz="1600" dirty="0">
                <a:solidFill>
                  <a:srgbClr val="58585B"/>
                </a:solidFill>
                <a:latin typeface="Arial Narrow" panose="020B0606020202030204" pitchFamily="34" charset="0"/>
              </a:rPr>
              <a:t> failed to return in the six months prior to data collection, as reported by 4 KIs (out of 39 KIs). </a:t>
            </a:r>
          </a:p>
        </p:txBody>
      </p:sp>
      <p:sp>
        <p:nvSpPr>
          <p:cNvPr id="10" name="Rectangle 9">
            <a:extLst>
              <a:ext uri="{FF2B5EF4-FFF2-40B4-BE49-F238E27FC236}">
                <a16:creationId xmlns:a16="http://schemas.microsoft.com/office/drawing/2014/main" id="{ACFEABFF-177B-4FAB-9238-46DEC6487323}"/>
              </a:ext>
            </a:extLst>
          </p:cNvPr>
          <p:cNvSpPr/>
          <p:nvPr/>
        </p:nvSpPr>
        <p:spPr>
          <a:xfrm>
            <a:off x="398698" y="1887841"/>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16-36</a:t>
            </a:r>
            <a:endParaRPr lang="en-US" sz="3600" dirty="0"/>
          </a:p>
        </p:txBody>
      </p:sp>
      <p:sp>
        <p:nvSpPr>
          <p:cNvPr id="11" name="Rectangle 10">
            <a:extLst>
              <a:ext uri="{FF2B5EF4-FFF2-40B4-BE49-F238E27FC236}">
                <a16:creationId xmlns:a16="http://schemas.microsoft.com/office/drawing/2014/main" id="{AC02AFC6-14C2-4A3B-B865-CDB975E4F688}"/>
              </a:ext>
            </a:extLst>
          </p:cNvPr>
          <p:cNvSpPr/>
          <p:nvPr/>
        </p:nvSpPr>
        <p:spPr>
          <a:xfrm>
            <a:off x="673771" y="4839576"/>
            <a:ext cx="7919980" cy="984885"/>
          </a:xfrm>
          <a:prstGeom prst="rect">
            <a:avLst/>
          </a:prstGeom>
        </p:spPr>
        <p:txBody>
          <a:bodyPr wrap="square">
            <a:spAutoFit/>
          </a:bodyPr>
          <a:lstStyle/>
          <a:p>
            <a:pPr marL="285750" marR="0" indent="-285750" algn="just" rtl="0">
              <a:spcAft>
                <a:spcPts val="1200"/>
              </a:spcAft>
              <a:buFont typeface="Wingdings" panose="05000000000000000000" pitchFamily="2" charset="2"/>
              <a:buChar char="§"/>
            </a:pPr>
            <a:r>
              <a:rPr lang="en-US" sz="1600" dirty="0">
                <a:solidFill>
                  <a:srgbClr val="58585B"/>
                </a:solidFill>
                <a:latin typeface="Arial Narrow" panose="020B0606020202030204" pitchFamily="34" charset="0"/>
              </a:rPr>
              <a:t>Less competition for the limited available job opportunities (2 KIs) but affected the access to jobs for the community in Markaz Al-</a:t>
            </a:r>
            <a:r>
              <a:rPr lang="en-US" sz="1600" dirty="0" err="1">
                <a:solidFill>
                  <a:srgbClr val="58585B"/>
                </a:solidFill>
                <a:latin typeface="Arial Narrow" panose="020B0606020202030204" pitchFamily="34" charset="0"/>
              </a:rPr>
              <a:t>Muqdadiya</a:t>
            </a:r>
            <a:r>
              <a:rPr lang="en-US" sz="1600" dirty="0">
                <a:solidFill>
                  <a:srgbClr val="58585B"/>
                </a:solidFill>
                <a:latin typeface="Arial Narrow" panose="020B0606020202030204" pitchFamily="34" charset="0"/>
              </a:rPr>
              <a:t> due to business owners did not return yet (1 KI).</a:t>
            </a:r>
          </a:p>
          <a:p>
            <a:pPr marL="285750" marR="0" indent="-285750" algn="just" rtl="0">
              <a:spcAft>
                <a:spcPts val="1200"/>
              </a:spcAft>
              <a:buFont typeface="Wingdings" panose="05000000000000000000" pitchFamily="2" charset="2"/>
              <a:buChar char="§"/>
            </a:pPr>
            <a:r>
              <a:rPr lang="en-US" sz="1600" dirty="0">
                <a:solidFill>
                  <a:srgbClr val="58585B"/>
                </a:solidFill>
                <a:latin typeface="Arial Narrow" panose="020B0606020202030204" pitchFamily="34" charset="0"/>
              </a:rPr>
              <a:t>Potential reduction in access to assistance (1 KI).</a:t>
            </a:r>
          </a:p>
        </p:txBody>
      </p:sp>
      <p:sp>
        <p:nvSpPr>
          <p:cNvPr id="12" name="Rectangle 11">
            <a:extLst>
              <a:ext uri="{FF2B5EF4-FFF2-40B4-BE49-F238E27FC236}">
                <a16:creationId xmlns:a16="http://schemas.microsoft.com/office/drawing/2014/main" id="{85253A1B-3B83-497D-9A1E-A8B4C837E089}"/>
              </a:ext>
            </a:extLst>
          </p:cNvPr>
          <p:cNvSpPr/>
          <p:nvPr/>
        </p:nvSpPr>
        <p:spPr>
          <a:xfrm>
            <a:off x="453609" y="4475468"/>
            <a:ext cx="5576115"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Reported impact of failed returns </a:t>
            </a:r>
            <a:r>
              <a:rPr lang="en-GB" sz="1600" b="1" dirty="0">
                <a:solidFill>
                  <a:srgbClr val="58585A"/>
                </a:solidFill>
                <a:latin typeface="Trade Gothic LT Std Bold" panose="020B0804050502020204" pitchFamily="34" charset="0"/>
              </a:rPr>
              <a:t>(out of 4 KIs)</a:t>
            </a:r>
            <a:endParaRPr lang="en-US" sz="1600" b="1" dirty="0">
              <a:solidFill>
                <a:srgbClr val="EE5859"/>
              </a:solidFill>
              <a:latin typeface="Trade Gothic LT Std Bold"/>
            </a:endParaRPr>
          </a:p>
        </p:txBody>
      </p:sp>
      <p:pic>
        <p:nvPicPr>
          <p:cNvPr id="8" name="Picture 7">
            <a:extLst>
              <a:ext uri="{FF2B5EF4-FFF2-40B4-BE49-F238E27FC236}">
                <a16:creationId xmlns:a16="http://schemas.microsoft.com/office/drawing/2014/main" id="{5E0A1918-3C3E-4F4C-9414-8364558DF2A4}"/>
              </a:ext>
            </a:extLst>
          </p:cNvPr>
          <p:cNvPicPr>
            <a:picLocks noChangeAspect="1"/>
          </p:cNvPicPr>
          <p:nvPr/>
        </p:nvPicPr>
        <p:blipFill>
          <a:blip r:embed="rId3"/>
          <a:stretch>
            <a:fillRect/>
          </a:stretch>
        </p:blipFill>
        <p:spPr>
          <a:xfrm>
            <a:off x="5965630" y="2978208"/>
            <a:ext cx="1562318" cy="1371791"/>
          </a:xfrm>
          <a:prstGeom prst="rect">
            <a:avLst/>
          </a:prstGeom>
        </p:spPr>
      </p:pic>
      <p:pic>
        <p:nvPicPr>
          <p:cNvPr id="14" name="Picture 13">
            <a:extLst>
              <a:ext uri="{FF2B5EF4-FFF2-40B4-BE49-F238E27FC236}">
                <a16:creationId xmlns:a16="http://schemas.microsoft.com/office/drawing/2014/main" id="{D2168FAC-3160-4AE6-9618-FB0F4B3CDE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80551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5"/>
            <a:ext cx="8324412" cy="52322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2000" b="1" i="0" u="none" strike="noStrike" dirty="0">
                <a:solidFill>
                  <a:srgbClr val="EE5859"/>
                </a:solidFill>
                <a:latin typeface="TradeGothicLTPro-Bold" panose="020B0803040303020004" pitchFamily="34" charset="0"/>
              </a:rPr>
              <a:t> </a:t>
            </a:r>
            <a:r>
              <a:rPr lang="en-GB" sz="2000" b="1" i="0" u="none" strike="noStrike" dirty="0">
                <a:solidFill>
                  <a:srgbClr val="EE5859"/>
                </a:solidFill>
                <a:latin typeface="Trade Gothic LT Std Bold" panose="020B0804050502020204" pitchFamily="34" charset="0"/>
              </a:rPr>
              <a:t>Expected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462376" y="1915291"/>
            <a:ext cx="8239664" cy="338554"/>
          </a:xfrm>
          <a:prstGeom prst="rect">
            <a:avLst/>
          </a:prstGeom>
        </p:spPr>
        <p:txBody>
          <a:bodyPr wrap="square">
            <a:spAutoFit/>
          </a:bodyPr>
          <a:lstStyle/>
          <a:p>
            <a:pPr algn="just"/>
            <a:r>
              <a:rPr lang="en-US" sz="1600" b="1" i="0" u="none" strike="noStrike" dirty="0">
                <a:solidFill>
                  <a:srgbClr val="58585A"/>
                </a:solidFill>
                <a:latin typeface="Arial Narrow" panose="020B0606020202030204" pitchFamily="34" charset="0"/>
              </a:rPr>
              <a:t>No expected returns </a:t>
            </a:r>
            <a:r>
              <a:rPr lang="en-US" sz="1600" dirty="0">
                <a:solidFill>
                  <a:srgbClr val="58585A"/>
                </a:solidFill>
                <a:latin typeface="Arial Narrow" panose="020B0606020202030204" pitchFamily="34" charset="0"/>
              </a:rPr>
              <a:t>reported </a:t>
            </a:r>
            <a:r>
              <a:rPr lang="en-US" sz="1600" i="0" u="none" strike="noStrike" dirty="0">
                <a:solidFill>
                  <a:srgbClr val="58585A"/>
                </a:solidFill>
                <a:latin typeface="Arial Narrow" panose="020B0606020202030204" pitchFamily="34" charset="0"/>
              </a:rPr>
              <a:t>by</a:t>
            </a:r>
            <a:r>
              <a:rPr lang="en-US" sz="1600" b="1" i="0" u="none" strike="noStrike" dirty="0">
                <a:solidFill>
                  <a:srgbClr val="58585A"/>
                </a:solidFill>
                <a:latin typeface="Arial Narrow" panose="020B0606020202030204" pitchFamily="34" charset="0"/>
              </a:rPr>
              <a:t> </a:t>
            </a:r>
            <a:r>
              <a:rPr lang="en-US" sz="1600" b="0" i="0" u="none" strike="noStrike" baseline="0" dirty="0">
                <a:solidFill>
                  <a:srgbClr val="58585A"/>
                </a:solidFill>
                <a:latin typeface="Arial Narrow" panose="020B0606020202030204" pitchFamily="34" charset="0"/>
              </a:rPr>
              <a:t>16 KIs (out of 39 KIs)</a:t>
            </a:r>
            <a:endParaRPr lang="en-US" sz="1600" dirty="0">
              <a:solidFill>
                <a:srgbClr val="58585A"/>
              </a:solidFill>
              <a:latin typeface="Arial Narrow" panose="020B0606020202030204" pitchFamily="34" charset="0"/>
            </a:endParaRP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Muqdadiya</a:t>
            </a:r>
            <a:r>
              <a:rPr lang="en-GB" dirty="0"/>
              <a:t> Sub-district</a:t>
            </a:r>
          </a:p>
          <a:p>
            <a:r>
              <a:rPr lang="en-GB" sz="3200" baseline="30000" dirty="0"/>
              <a:t>Expected movements – data reported by KIs</a:t>
            </a:r>
          </a:p>
        </p:txBody>
      </p:sp>
      <p:sp>
        <p:nvSpPr>
          <p:cNvPr id="5" name="Rectangle 4">
            <a:extLst>
              <a:ext uri="{FF2B5EF4-FFF2-40B4-BE49-F238E27FC236}">
                <a16:creationId xmlns:a16="http://schemas.microsoft.com/office/drawing/2014/main" id="{26F91C3C-9042-45C2-8582-05900CA49BF9}"/>
              </a:ext>
            </a:extLst>
          </p:cNvPr>
          <p:cNvSpPr/>
          <p:nvPr/>
        </p:nvSpPr>
        <p:spPr>
          <a:xfrm>
            <a:off x="453608" y="2411052"/>
            <a:ext cx="7760751"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expected returns </a:t>
            </a:r>
            <a:r>
              <a:rPr lang="en-GB" sz="1600" b="1" dirty="0">
                <a:solidFill>
                  <a:srgbClr val="58585A"/>
                </a:solidFill>
                <a:latin typeface="Trade Gothic LT Std Bold" panose="020B0804050502020204" pitchFamily="34" charset="0"/>
              </a:rPr>
              <a:t>(out of 39 KIs)* </a:t>
            </a:r>
            <a:endParaRPr lang="en-US" sz="1600" b="1" dirty="0">
              <a:solidFill>
                <a:srgbClr val="58585A"/>
              </a:solidFill>
              <a:latin typeface="Trade Gothic LT Std Bold" panose="020B0804050502020204" pitchFamily="34" charset="0"/>
            </a:endParaRPr>
          </a:p>
        </p:txBody>
      </p:sp>
      <p:sp>
        <p:nvSpPr>
          <p:cNvPr id="19" name="Rectangle 18">
            <a:extLst>
              <a:ext uri="{FF2B5EF4-FFF2-40B4-BE49-F238E27FC236}">
                <a16:creationId xmlns:a16="http://schemas.microsoft.com/office/drawing/2014/main" id="{26F91C3C-9042-45C2-8582-05900CA49BF9}"/>
              </a:ext>
            </a:extLst>
          </p:cNvPr>
          <p:cNvSpPr/>
          <p:nvPr/>
        </p:nvSpPr>
        <p:spPr>
          <a:xfrm>
            <a:off x="462375" y="4098304"/>
            <a:ext cx="8352016"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Barriers for expected returns </a:t>
            </a:r>
            <a:r>
              <a:rPr lang="en-GB" sz="1600" b="1" dirty="0">
                <a:solidFill>
                  <a:srgbClr val="58585A"/>
                </a:solidFill>
                <a:latin typeface="Trade Gothic LT Std Bold" panose="020B0804050502020204" pitchFamily="34" charset="0"/>
              </a:rPr>
              <a:t>(out of 39 KIs)* </a:t>
            </a:r>
            <a:endParaRPr lang="en-US" sz="1600" b="1" dirty="0">
              <a:solidFill>
                <a:srgbClr val="58585A"/>
              </a:solidFill>
              <a:latin typeface="Trade Gothic LT Std Bold" panose="020B0804050502020204" pitchFamily="34" charset="0"/>
            </a:endParaRPr>
          </a:p>
        </p:txBody>
      </p:sp>
      <p:sp>
        <p:nvSpPr>
          <p:cNvPr id="3" name="Rectangle 2"/>
          <p:cNvSpPr/>
          <p:nvPr/>
        </p:nvSpPr>
        <p:spPr>
          <a:xfrm>
            <a:off x="643660" y="2755852"/>
            <a:ext cx="6671540" cy="1154162"/>
          </a:xfrm>
          <a:prstGeom prst="rect">
            <a:avLst/>
          </a:prstGeom>
        </p:spPr>
        <p:txBody>
          <a:bodyPr wrap="square">
            <a:spAutoFit/>
          </a:bodyPr>
          <a:lstStyle/>
          <a:p>
            <a:pPr marR="26970" algn="l" rtl="0">
              <a:spcAft>
                <a:spcPts val="200"/>
              </a:spcAft>
            </a:pPr>
            <a:r>
              <a:rPr lang="en-US" sz="1600" i="0" u="none" strike="noStrike" dirty="0">
                <a:solidFill>
                  <a:srgbClr val="58585A"/>
                </a:solidFill>
                <a:latin typeface="Arial Narrow" panose="020B0606020202030204" pitchFamily="34" charset="0"/>
              </a:rPr>
              <a:t>Increased sense of safety and security  	               </a:t>
            </a:r>
            <a:r>
              <a:rPr lang="en-US" sz="1600" b="1" i="0" u="none" strike="noStrike" dirty="0">
                <a:solidFill>
                  <a:srgbClr val="58585A"/>
                </a:solidFill>
                <a:latin typeface="Arial Narrow" panose="020B0606020202030204" pitchFamily="34" charset="0"/>
              </a:rPr>
              <a:t>34 KIs</a:t>
            </a:r>
          </a:p>
          <a:p>
            <a:pPr marR="26970" algn="l" rtl="0">
              <a:spcAft>
                <a:spcPts val="200"/>
              </a:spcAft>
            </a:pPr>
            <a:r>
              <a:rPr lang="en-US" sz="1600" i="0" u="none" strike="noStrike" dirty="0">
                <a:solidFill>
                  <a:srgbClr val="58585A"/>
                </a:solidFill>
                <a:latin typeface="Arial Narrow" panose="020B0606020202030204" pitchFamily="34" charset="0"/>
              </a:rPr>
              <a:t>Camp closure in areas or displacement (</a:t>
            </a:r>
            <a:r>
              <a:rPr lang="en-US" sz="1600" i="0" u="none" strike="noStrike" dirty="0" err="1">
                <a:solidFill>
                  <a:srgbClr val="58585A"/>
                </a:solidFill>
                <a:latin typeface="Arial Narrow" panose="020B0606020202030204" pitchFamily="34" charset="0"/>
              </a:rPr>
              <a:t>AoD</a:t>
            </a:r>
            <a:r>
              <a:rPr lang="en-US" sz="160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8 KIs</a:t>
            </a:r>
          </a:p>
          <a:p>
            <a:pPr marR="26970" algn="l" rtl="0">
              <a:spcAft>
                <a:spcPts val="200"/>
              </a:spcAft>
            </a:pPr>
            <a:r>
              <a:rPr lang="en-US" sz="1600" i="0" u="none" strike="noStrike" dirty="0">
                <a:solidFill>
                  <a:srgbClr val="58585A"/>
                </a:solidFill>
                <a:latin typeface="Arial Narrow" panose="020B0606020202030204" pitchFamily="34" charset="0"/>
              </a:rPr>
              <a:t>Perceived increase in access to services and jobs                 </a:t>
            </a:r>
            <a:r>
              <a:rPr lang="en-US" sz="1600" b="1" i="0" u="none" strike="noStrike" dirty="0">
                <a:solidFill>
                  <a:srgbClr val="58585A"/>
                </a:solidFill>
                <a:latin typeface="Arial Narrow" panose="020B0606020202030204" pitchFamily="34" charset="0"/>
              </a:rPr>
              <a:t>5 KIs</a:t>
            </a:r>
          </a:p>
          <a:p>
            <a:pPr marR="26970" algn="l" rtl="0">
              <a:spcAft>
                <a:spcPts val="200"/>
              </a:spcAft>
            </a:pPr>
            <a:r>
              <a:rPr lang="en-US" sz="1600" i="0" u="none" strike="noStrike" dirty="0">
                <a:solidFill>
                  <a:srgbClr val="58585A"/>
                </a:solidFill>
                <a:latin typeface="Arial Narrow" panose="020B0606020202030204" pitchFamily="34" charset="0"/>
              </a:rPr>
              <a:t>Return of other family members		                 </a:t>
            </a:r>
            <a:r>
              <a:rPr lang="en-US" sz="1600" b="1" i="0" u="none" strike="noStrike" dirty="0">
                <a:solidFill>
                  <a:srgbClr val="58585A"/>
                </a:solidFill>
                <a:latin typeface="Arial Narrow" panose="020B0606020202030204" pitchFamily="34" charset="0"/>
              </a:rPr>
              <a:t>4 KIs</a:t>
            </a:r>
            <a:endParaRPr lang="en-US" sz="1600" b="1" dirty="0">
              <a:solidFill>
                <a:srgbClr val="58585A"/>
              </a:solidFill>
              <a:latin typeface="Arial Narrow" panose="020B0606020202030204" pitchFamily="34" charset="0"/>
            </a:endParaRPr>
          </a:p>
        </p:txBody>
      </p:sp>
      <p:sp>
        <p:nvSpPr>
          <p:cNvPr id="23" name="Rectangle 22"/>
          <p:cNvSpPr/>
          <p:nvPr/>
        </p:nvSpPr>
        <p:spPr>
          <a:xfrm>
            <a:off x="643660" y="4405797"/>
            <a:ext cx="6278135" cy="1323439"/>
          </a:xfrm>
          <a:prstGeom prst="rect">
            <a:avLst/>
          </a:prstGeom>
        </p:spPr>
        <p:txBody>
          <a:bodyPr wrap="square">
            <a:spAutoFit/>
          </a:bodyPr>
          <a:lstStyle/>
          <a:p>
            <a:pPr marR="26970" algn="l" rtl="0"/>
            <a:r>
              <a:rPr lang="en-US" sz="1600" i="0" u="none" strike="noStrike" dirty="0">
                <a:solidFill>
                  <a:srgbClr val="58585A"/>
                </a:solidFill>
                <a:latin typeface="Arial Narrow" panose="020B0606020202030204" pitchFamily="34" charset="0"/>
              </a:rPr>
              <a:t>Destroyed/damaged housing in </a:t>
            </a:r>
            <a:r>
              <a:rPr lang="en-US" sz="1600" i="0" u="none" strike="noStrike" dirty="0" err="1">
                <a:solidFill>
                  <a:srgbClr val="58585A"/>
                </a:solidFill>
                <a:latin typeface="Arial Narrow" panose="020B0606020202030204" pitchFamily="34" charset="0"/>
              </a:rPr>
              <a:t>AoO</a:t>
            </a:r>
            <a:r>
              <a:rPr lang="en-US" sz="160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33 KIs</a:t>
            </a:r>
          </a:p>
          <a:p>
            <a:pPr marR="26970" algn="l" rtl="0"/>
            <a:r>
              <a:rPr lang="en-US" sz="1600" i="0" u="none" strike="noStrike" dirty="0">
                <a:solidFill>
                  <a:srgbClr val="58585A"/>
                </a:solidFill>
                <a:latin typeface="Arial Narrow" panose="020B0606020202030204" pitchFamily="34" charset="0"/>
              </a:rPr>
              <a:t>Lack of documents needed to claim properties</a:t>
            </a:r>
            <a:r>
              <a:rPr lang="en-US" sz="1600" b="1" i="0" u="none" strike="noStrike" dirty="0">
                <a:solidFill>
                  <a:srgbClr val="58585A"/>
                </a:solidFill>
                <a:latin typeface="Arial Narrow" panose="020B0606020202030204" pitchFamily="34" charset="0"/>
              </a:rPr>
              <a:t>	              11 KIs</a:t>
            </a:r>
          </a:p>
          <a:p>
            <a:pPr marR="26970" algn="l" rtl="0"/>
            <a:r>
              <a:rPr lang="en-US" sz="1600" i="0" u="none" strike="noStrike" dirty="0">
                <a:solidFill>
                  <a:srgbClr val="58585A"/>
                </a:solidFill>
                <a:latin typeface="Arial Narrow" panose="020B0606020202030204" pitchFamily="34" charset="0"/>
              </a:rPr>
              <a:t>Lack of specialized medical treatment in </a:t>
            </a:r>
            <a:r>
              <a:rPr lang="en-US" sz="1600" i="0" u="none" strike="noStrike" dirty="0" err="1">
                <a:solidFill>
                  <a:srgbClr val="58585A"/>
                </a:solidFill>
                <a:latin typeface="Arial Narrow" panose="020B0606020202030204" pitchFamily="34" charset="0"/>
              </a:rPr>
              <a:t>AoO</a:t>
            </a:r>
            <a:r>
              <a:rPr lang="en-US" sz="160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9 KIs</a:t>
            </a:r>
          </a:p>
          <a:p>
            <a:pPr marR="26970" algn="l" rtl="0"/>
            <a:r>
              <a:rPr lang="en-US" sz="1600" i="0" u="none" strike="noStrike" dirty="0">
                <a:solidFill>
                  <a:srgbClr val="58585A"/>
                </a:solidFill>
                <a:latin typeface="Arial Narrow" panose="020B0606020202030204" pitchFamily="34" charset="0"/>
              </a:rPr>
              <a:t>Lack of services and jobs		                </a:t>
            </a:r>
            <a:r>
              <a:rPr lang="en-US" sz="1600" b="1" i="0" u="none" strike="noStrike" dirty="0">
                <a:solidFill>
                  <a:srgbClr val="58585A"/>
                </a:solidFill>
                <a:latin typeface="Arial Narrow" panose="020B0606020202030204" pitchFamily="34" charset="0"/>
              </a:rPr>
              <a:t>6 KIs</a:t>
            </a:r>
          </a:p>
          <a:p>
            <a:pPr marR="26970" algn="l" rtl="0"/>
            <a:r>
              <a:rPr lang="en-US" sz="1600" i="0" u="none" strike="noStrike" dirty="0">
                <a:solidFill>
                  <a:srgbClr val="58585A"/>
                </a:solidFill>
                <a:latin typeface="Arial Narrow" panose="020B0606020202030204" pitchFamily="34" charset="0"/>
              </a:rPr>
              <a:t>COVID-19 movement restrictions	                                    </a:t>
            </a:r>
            <a:r>
              <a:rPr lang="en-US" sz="1600" b="1" i="0" u="none" strike="noStrike" dirty="0">
                <a:solidFill>
                  <a:srgbClr val="58585A"/>
                </a:solidFill>
                <a:latin typeface="Arial Narrow" panose="020B0606020202030204" pitchFamily="34" charset="0"/>
              </a:rPr>
              <a:t>5 KIs</a:t>
            </a:r>
            <a:endParaRPr lang="en-US" sz="1600" dirty="0">
              <a:solidFill>
                <a:srgbClr val="58585A"/>
              </a:solidFill>
              <a:latin typeface="Arial Narrow" panose="020B0606020202030204" pitchFamily="34" charset="0"/>
            </a:endParaRPr>
          </a:p>
        </p:txBody>
      </p:sp>
      <p:sp>
        <p:nvSpPr>
          <p:cNvPr id="16" name="Rectangle 1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7" name="Picture 6">
            <a:extLst>
              <a:ext uri="{FF2B5EF4-FFF2-40B4-BE49-F238E27FC236}">
                <a16:creationId xmlns:a16="http://schemas.microsoft.com/office/drawing/2014/main" id="{31572226-41AF-4E24-9364-47388338E537}"/>
              </a:ext>
            </a:extLst>
          </p:cNvPr>
          <p:cNvPicPr>
            <a:picLocks noChangeAspect="1"/>
          </p:cNvPicPr>
          <p:nvPr/>
        </p:nvPicPr>
        <p:blipFill>
          <a:blip r:embed="rId3"/>
          <a:stretch>
            <a:fillRect/>
          </a:stretch>
        </p:blipFill>
        <p:spPr>
          <a:xfrm>
            <a:off x="5598792" y="2724963"/>
            <a:ext cx="1505160" cy="1222589"/>
          </a:xfrm>
          <a:prstGeom prst="rect">
            <a:avLst/>
          </a:prstGeom>
        </p:spPr>
      </p:pic>
      <p:pic>
        <p:nvPicPr>
          <p:cNvPr id="11" name="Picture 10">
            <a:extLst>
              <a:ext uri="{FF2B5EF4-FFF2-40B4-BE49-F238E27FC236}">
                <a16:creationId xmlns:a16="http://schemas.microsoft.com/office/drawing/2014/main" id="{565A3C6F-5FFD-41F2-A0D2-4E2D0BBEFA48}"/>
              </a:ext>
            </a:extLst>
          </p:cNvPr>
          <p:cNvPicPr>
            <a:picLocks noChangeAspect="1"/>
          </p:cNvPicPr>
          <p:nvPr/>
        </p:nvPicPr>
        <p:blipFill>
          <a:blip r:embed="rId4"/>
          <a:stretch>
            <a:fillRect/>
          </a:stretch>
        </p:blipFill>
        <p:spPr>
          <a:xfrm>
            <a:off x="5577071" y="4442922"/>
            <a:ext cx="1507705" cy="1225296"/>
          </a:xfrm>
          <a:prstGeom prst="rect">
            <a:avLst/>
          </a:prstGeom>
        </p:spPr>
      </p:pic>
      <p:pic>
        <p:nvPicPr>
          <p:cNvPr id="12" name="Picture 11">
            <a:extLst>
              <a:ext uri="{FF2B5EF4-FFF2-40B4-BE49-F238E27FC236}">
                <a16:creationId xmlns:a16="http://schemas.microsoft.com/office/drawing/2014/main" id="{D4FCE1B3-6084-453C-97F7-E4D91F8F5E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774754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Muqdadiya</a:t>
            </a:r>
            <a:r>
              <a:rPr lang="en-GB" dirty="0"/>
              <a:t> Sub-district</a:t>
            </a:r>
          </a:p>
          <a:p>
            <a:r>
              <a:rPr lang="en-US" sz="3200" baseline="30000" dirty="0"/>
              <a:t>Primary community needs </a:t>
            </a:r>
            <a:r>
              <a:rPr lang="en-GB" sz="3200" baseline="30000" dirty="0"/>
              <a:t>– data reported by KIs</a:t>
            </a:r>
            <a:endParaRPr lang="en-GB" sz="3200" dirty="0"/>
          </a:p>
        </p:txBody>
      </p:sp>
      <p:sp>
        <p:nvSpPr>
          <p:cNvPr id="24" name="Rectangle 23">
            <a:extLst>
              <a:ext uri="{FF2B5EF4-FFF2-40B4-BE49-F238E27FC236}">
                <a16:creationId xmlns:a16="http://schemas.microsoft.com/office/drawing/2014/main" id="{AB92D53F-3651-4F27-A8F8-560C927906D9}"/>
              </a:ext>
            </a:extLst>
          </p:cNvPr>
          <p:cNvSpPr/>
          <p:nvPr/>
        </p:nvSpPr>
        <p:spPr>
          <a:xfrm>
            <a:off x="756881" y="2037798"/>
            <a:ext cx="938077" cy="1077218"/>
          </a:xfrm>
          <a:prstGeom prst="rect">
            <a:avLst/>
          </a:prstGeom>
        </p:spPr>
        <p:txBody>
          <a:bodyPr wrap="none">
            <a:spAutoFit/>
          </a:bodyPr>
          <a:lstStyle/>
          <a:p>
            <a:r>
              <a:rPr lang="en-GB" sz="9600" baseline="30000" dirty="0">
                <a:solidFill>
                  <a:srgbClr val="EE5859"/>
                </a:solidFill>
                <a:latin typeface="humanitarian-icons-v02" panose="02000503000000000000" pitchFamily="2" charset="0"/>
              </a:rPr>
              <a:t></a:t>
            </a:r>
          </a:p>
        </p:txBody>
      </p:sp>
      <p:sp>
        <p:nvSpPr>
          <p:cNvPr id="7" name="Rectangle 6"/>
          <p:cNvSpPr/>
          <p:nvPr/>
        </p:nvSpPr>
        <p:spPr>
          <a:xfrm>
            <a:off x="2022922" y="1735289"/>
            <a:ext cx="1544012" cy="369332"/>
          </a:xfrm>
          <a:prstGeom prst="rect">
            <a:avLst/>
          </a:prstGeom>
        </p:spPr>
        <p:txBody>
          <a:bodyPr wrap="none">
            <a:spAutoFit/>
          </a:bodyPr>
          <a:lstStyle/>
          <a:p>
            <a:pPr lvl="0"/>
            <a:r>
              <a:rPr lang="en-US" b="1" dirty="0">
                <a:solidFill>
                  <a:srgbClr val="EE5859"/>
                </a:solidFill>
                <a:latin typeface="Trade Gothic LT Std Bold" panose="020B0804050502020204" pitchFamily="34" charset="0"/>
              </a:rPr>
              <a:t>Primary needs</a:t>
            </a:r>
            <a:endParaRPr lang="en-US" b="1" dirty="0"/>
          </a:p>
        </p:txBody>
      </p:sp>
      <p:sp>
        <p:nvSpPr>
          <p:cNvPr id="11" name="Rectangle 10"/>
          <p:cNvSpPr/>
          <p:nvPr/>
        </p:nvSpPr>
        <p:spPr>
          <a:xfrm>
            <a:off x="3894898" y="1735289"/>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Housing rehabilitation</a:t>
            </a:r>
          </a:p>
        </p:txBody>
      </p:sp>
      <p:sp>
        <p:nvSpPr>
          <p:cNvPr id="13" name="Rectangle 12"/>
          <p:cNvSpPr/>
          <p:nvPr/>
        </p:nvSpPr>
        <p:spPr>
          <a:xfrm>
            <a:off x="2022922" y="2175303"/>
            <a:ext cx="1813317" cy="369332"/>
          </a:xfrm>
          <a:prstGeom prst="rect">
            <a:avLst/>
          </a:prstGeom>
        </p:spPr>
        <p:txBody>
          <a:bodyPr wrap="none">
            <a:spAutoFit/>
          </a:bodyPr>
          <a:lstStyle/>
          <a:p>
            <a:pPr lvl="0"/>
            <a:r>
              <a:rPr lang="en-US" b="1" dirty="0">
                <a:solidFill>
                  <a:srgbClr val="EE5859"/>
                </a:solidFill>
                <a:latin typeface="Trade Gothic LT Std Bold" panose="020B0804050502020204" pitchFamily="34" charset="0"/>
              </a:rPr>
              <a:t>Secondary needs</a:t>
            </a:r>
            <a:endParaRPr lang="en-US" dirty="0"/>
          </a:p>
        </p:txBody>
      </p:sp>
      <p:sp>
        <p:nvSpPr>
          <p:cNvPr id="15" name="Rectangle 14"/>
          <p:cNvSpPr/>
          <p:nvPr/>
        </p:nvSpPr>
        <p:spPr>
          <a:xfrm>
            <a:off x="3894898" y="2167561"/>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Livelihoods</a:t>
            </a:r>
          </a:p>
        </p:txBody>
      </p:sp>
      <p:sp>
        <p:nvSpPr>
          <p:cNvPr id="16" name="Rectangle 15"/>
          <p:cNvSpPr/>
          <p:nvPr/>
        </p:nvSpPr>
        <p:spPr>
          <a:xfrm>
            <a:off x="2022922" y="2672045"/>
            <a:ext cx="1658679" cy="369332"/>
          </a:xfrm>
          <a:prstGeom prst="rect">
            <a:avLst/>
          </a:prstGeom>
        </p:spPr>
        <p:txBody>
          <a:bodyPr wrap="square">
            <a:spAutoFit/>
          </a:bodyPr>
          <a:lstStyle/>
          <a:p>
            <a:pPr lvl="0"/>
            <a:r>
              <a:rPr lang="en-US" b="1" dirty="0">
                <a:solidFill>
                  <a:srgbClr val="EE5859"/>
                </a:solidFill>
                <a:latin typeface="Trade Gothic LT Std Bold" panose="020B0804050502020204" pitchFamily="34" charset="0"/>
              </a:rPr>
              <a:t>Tertiary needs</a:t>
            </a:r>
            <a:r>
              <a:rPr lang="en-US" dirty="0"/>
              <a:t> </a:t>
            </a:r>
          </a:p>
        </p:txBody>
      </p:sp>
      <p:sp>
        <p:nvSpPr>
          <p:cNvPr id="17" name="Rectangle 16"/>
          <p:cNvSpPr/>
          <p:nvPr/>
        </p:nvSpPr>
        <p:spPr>
          <a:xfrm>
            <a:off x="3894898" y="2648485"/>
            <a:ext cx="4928691" cy="338554"/>
          </a:xfrm>
          <a:prstGeom prst="rect">
            <a:avLst/>
          </a:prstGeom>
        </p:spPr>
        <p:txBody>
          <a:bodyPr wrap="square">
            <a:spAutoFit/>
          </a:bodyPr>
          <a:lstStyle/>
          <a:p>
            <a:r>
              <a:rPr lang="en-US" sz="1600" dirty="0">
                <a:solidFill>
                  <a:srgbClr val="58585A"/>
                </a:solidFill>
                <a:latin typeface="Arial Narrow" panose="020B0606020202030204" pitchFamily="34" charset="0"/>
              </a:rPr>
              <a:t>Healthcare</a:t>
            </a:r>
          </a:p>
        </p:txBody>
      </p:sp>
      <p:cxnSp>
        <p:nvCxnSpPr>
          <p:cNvPr id="25" name="Straight Connector 24">
            <a:extLst>
              <a:ext uri="{FF2B5EF4-FFF2-40B4-BE49-F238E27FC236}">
                <a16:creationId xmlns:a16="http://schemas.microsoft.com/office/drawing/2014/main" id="{ADDB7769-4C35-47C3-AC70-64EFC860457A}"/>
              </a:ext>
            </a:extLst>
          </p:cNvPr>
          <p:cNvCxnSpPr>
            <a:cxnSpLocks/>
          </p:cNvCxnSpPr>
          <p:nvPr/>
        </p:nvCxnSpPr>
        <p:spPr>
          <a:xfrm>
            <a:off x="5993853" y="3455070"/>
            <a:ext cx="27432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Rectangle 17"/>
          <p:cNvSpPr/>
          <p:nvPr/>
        </p:nvSpPr>
        <p:spPr>
          <a:xfrm>
            <a:off x="422072" y="3225984"/>
            <a:ext cx="5676554" cy="400110"/>
          </a:xfrm>
          <a:prstGeom prst="rect">
            <a:avLst/>
          </a:prstGeom>
        </p:spPr>
        <p:txBody>
          <a:bodyPr wrap="none">
            <a:spAutoFit/>
          </a:bodyPr>
          <a:lstStyle/>
          <a:p>
            <a:r>
              <a:rPr lang="en-US" sz="2000" dirty="0">
                <a:solidFill>
                  <a:srgbClr val="EE5859"/>
                </a:solidFill>
                <a:latin typeface="humanitarian-icons-v02" panose="02000503000000000000" pitchFamily="2" charset="0"/>
              </a:rPr>
              <a:t></a:t>
            </a:r>
            <a:r>
              <a:rPr lang="en-US" sz="2000" dirty="0">
                <a:solidFill>
                  <a:srgbClr val="EE5859"/>
                </a:solidFill>
                <a:latin typeface="Arial" panose="020B0604020202020204" pitchFamily="34" charset="0"/>
              </a:rPr>
              <a:t> </a:t>
            </a:r>
            <a:r>
              <a:rPr lang="en-US" sz="2000" b="1" dirty="0">
                <a:solidFill>
                  <a:srgbClr val="EE5859"/>
                </a:solidFill>
                <a:latin typeface="Trade Gothic LT Std Bold" panose="020B0804050502020204" pitchFamily="34" charset="0"/>
              </a:rPr>
              <a:t>Primary community needs per respondent group</a:t>
            </a:r>
            <a:r>
              <a:rPr lang="en-US" b="1" dirty="0">
                <a:solidFill>
                  <a:srgbClr val="58585A"/>
                </a:solidFill>
                <a:latin typeface="Trade Gothic LT Std Bold" panose="020B0804050502020204" pitchFamily="34" charset="0"/>
              </a:rPr>
              <a:t>*</a:t>
            </a:r>
          </a:p>
        </p:txBody>
      </p:sp>
      <p:sp>
        <p:nvSpPr>
          <p:cNvPr id="26" name="Rectangle 2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Rectangle 18"/>
          <p:cNvSpPr/>
          <p:nvPr/>
        </p:nvSpPr>
        <p:spPr>
          <a:xfrm>
            <a:off x="129844" y="3736060"/>
            <a:ext cx="1741182" cy="584775"/>
          </a:xfrm>
          <a:prstGeom prst="rect">
            <a:avLst/>
          </a:prstGeom>
        </p:spPr>
        <p:txBody>
          <a:bodyPr wrap="none">
            <a:spAutoFit/>
          </a:bodyPr>
          <a:lstStyle/>
          <a:p>
            <a:r>
              <a:rPr lang="en-US" sz="1600" b="1" dirty="0">
                <a:solidFill>
                  <a:srgbClr val="58585B"/>
                </a:solidFill>
                <a:latin typeface="Arial Narrow" panose="020B0606020202030204" pitchFamily="34" charset="0"/>
              </a:rPr>
              <a:t>Community leaders</a:t>
            </a:r>
          </a:p>
          <a:p>
            <a:r>
              <a:rPr lang="en-US" sz="1600" b="1" dirty="0">
                <a:solidFill>
                  <a:srgbClr val="58585B"/>
                </a:solidFill>
                <a:latin typeface="Arial Narrow" panose="020B0606020202030204" pitchFamily="34" charset="0"/>
              </a:rPr>
              <a:t> </a:t>
            </a:r>
            <a:r>
              <a:rPr lang="en-US" sz="1400" b="1" dirty="0">
                <a:solidFill>
                  <a:srgbClr val="58585B"/>
                </a:solidFill>
                <a:latin typeface="Arial Narrow" panose="020B0606020202030204" pitchFamily="34" charset="0"/>
              </a:rPr>
              <a:t>(out of 15 KIs)</a:t>
            </a:r>
          </a:p>
        </p:txBody>
      </p:sp>
      <p:sp>
        <p:nvSpPr>
          <p:cNvPr id="20" name="Rectangle 19"/>
          <p:cNvSpPr/>
          <p:nvPr/>
        </p:nvSpPr>
        <p:spPr>
          <a:xfrm>
            <a:off x="109877" y="4425517"/>
            <a:ext cx="1360324" cy="646331"/>
          </a:xfrm>
          <a:prstGeom prst="rect">
            <a:avLst/>
          </a:prstGeom>
        </p:spPr>
        <p:txBody>
          <a:bodyPr wrap="square">
            <a:spAutoFit/>
          </a:bodyPr>
          <a:lstStyle/>
          <a:p>
            <a:pPr marR="0" algn="just" rtl="0"/>
            <a:r>
              <a:rPr lang="en-US" sz="1200" b="0" i="0" u="none" strike="noStrike" dirty="0">
                <a:solidFill>
                  <a:srgbClr val="58585A"/>
                </a:solidFill>
                <a:latin typeface="Arial Narrow" panose="020B0606020202030204" pitchFamily="34" charset="0"/>
              </a:rPr>
              <a:t>Water and sanitation </a:t>
            </a:r>
          </a:p>
          <a:p>
            <a:pPr marR="0" algn="just" rtl="0"/>
            <a:r>
              <a:rPr lang="en-US" sz="1200" b="0" i="0" u="none" strike="noStrike" dirty="0">
                <a:solidFill>
                  <a:srgbClr val="58585A"/>
                </a:solidFill>
                <a:latin typeface="Arial Narrow" panose="020B0606020202030204" pitchFamily="34" charset="0"/>
              </a:rPr>
              <a:t>Healthcare	</a:t>
            </a:r>
            <a:endParaRPr lang="en-US" sz="1200" b="1" i="0" u="none" strike="noStrike" dirty="0">
              <a:solidFill>
                <a:srgbClr val="58585A"/>
              </a:solidFill>
              <a:latin typeface="Arial Narrow" panose="020B0606020202030204" pitchFamily="34" charset="0"/>
            </a:endParaRPr>
          </a:p>
          <a:p>
            <a:pPr marR="0" algn="just" rtl="0"/>
            <a:r>
              <a:rPr lang="en-US" sz="1200" b="0" i="0" u="none" strike="noStrike" dirty="0">
                <a:solidFill>
                  <a:srgbClr val="58585A"/>
                </a:solidFill>
                <a:latin typeface="Arial Narrow" panose="020B0606020202030204" pitchFamily="34" charset="0"/>
              </a:rPr>
              <a:t>Education</a:t>
            </a:r>
            <a:endParaRPr lang="en-US" sz="1200" dirty="0">
              <a:solidFill>
                <a:srgbClr val="58585A"/>
              </a:solidFill>
            </a:endParaRPr>
          </a:p>
        </p:txBody>
      </p:sp>
      <p:sp>
        <p:nvSpPr>
          <p:cNvPr id="27" name="Rectangle 26"/>
          <p:cNvSpPr/>
          <p:nvPr/>
        </p:nvSpPr>
        <p:spPr>
          <a:xfrm>
            <a:off x="1335614" y="4431131"/>
            <a:ext cx="720021" cy="646331"/>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15 KIs</a:t>
            </a:r>
            <a:endParaRPr lang="en-US" sz="1200" b="0" i="0" u="none" strike="noStrike" dirty="0">
              <a:solidFill>
                <a:srgbClr val="58585A"/>
              </a:solidFill>
              <a:latin typeface="Arial Narrow" panose="020B0606020202030204" pitchFamily="34" charset="0"/>
            </a:endParaRPr>
          </a:p>
          <a:p>
            <a:pPr marR="0" algn="just" rtl="0"/>
            <a:r>
              <a:rPr lang="en-US" sz="1200" b="1" i="0" u="none" strike="noStrike" dirty="0">
                <a:solidFill>
                  <a:srgbClr val="58585A"/>
                </a:solidFill>
                <a:latin typeface="Arial Narrow" panose="020B0606020202030204" pitchFamily="34" charset="0"/>
              </a:rPr>
              <a:t>  7 KIs</a:t>
            </a:r>
          </a:p>
          <a:p>
            <a:pPr marR="0" algn="just" rtl="0"/>
            <a:r>
              <a:rPr lang="en-US" sz="1200" b="1" i="0" u="none" strike="noStrike" dirty="0">
                <a:solidFill>
                  <a:srgbClr val="58585A"/>
                </a:solidFill>
                <a:latin typeface="Arial Narrow" panose="020B0606020202030204" pitchFamily="34" charset="0"/>
              </a:rPr>
              <a:t>  7 KIs</a:t>
            </a:r>
            <a:endParaRPr lang="en-US" sz="1200" dirty="0">
              <a:solidFill>
                <a:srgbClr val="58585A"/>
              </a:solidFill>
            </a:endParaRPr>
          </a:p>
        </p:txBody>
      </p:sp>
      <p:sp>
        <p:nvSpPr>
          <p:cNvPr id="29" name="Rectangle 28"/>
          <p:cNvSpPr/>
          <p:nvPr/>
        </p:nvSpPr>
        <p:spPr>
          <a:xfrm>
            <a:off x="4635986" y="3811563"/>
            <a:ext cx="1130438" cy="553998"/>
          </a:xfrm>
          <a:prstGeom prst="rect">
            <a:avLst/>
          </a:prstGeom>
        </p:spPr>
        <p:txBody>
          <a:bodyPr wrap="none">
            <a:spAutoFit/>
          </a:bodyPr>
          <a:lstStyle/>
          <a:p>
            <a:r>
              <a:rPr lang="en-US" sz="1600" b="1" dirty="0">
                <a:solidFill>
                  <a:srgbClr val="58585B"/>
                </a:solidFill>
                <a:latin typeface="Arial Narrow" panose="020B0606020202030204" pitchFamily="34" charset="0"/>
              </a:rPr>
              <a:t>Returnees</a:t>
            </a:r>
          </a:p>
          <a:p>
            <a:r>
              <a:rPr lang="en-US" sz="1400" b="1" dirty="0">
                <a:solidFill>
                  <a:srgbClr val="58585B"/>
                </a:solidFill>
                <a:latin typeface="Arial Narrow" panose="020B0606020202030204" pitchFamily="34" charset="0"/>
              </a:rPr>
              <a:t>(out of 9 KIs) </a:t>
            </a:r>
          </a:p>
        </p:txBody>
      </p:sp>
      <p:sp>
        <p:nvSpPr>
          <p:cNvPr id="30" name="Rectangle 29"/>
          <p:cNvSpPr/>
          <p:nvPr/>
        </p:nvSpPr>
        <p:spPr>
          <a:xfrm>
            <a:off x="2608298" y="4430801"/>
            <a:ext cx="1322859" cy="646331"/>
          </a:xfrm>
          <a:prstGeom prst="rect">
            <a:avLst/>
          </a:prstGeom>
        </p:spPr>
        <p:txBody>
          <a:bodyPr wrap="square">
            <a:spAutoFit/>
          </a:bodyPr>
          <a:lstStyle/>
          <a:p>
            <a:pPr marR="0" algn="just" rtl="0"/>
            <a:r>
              <a:rPr lang="en-US" sz="1200" b="0" i="0" u="none" strike="noStrike" dirty="0">
                <a:solidFill>
                  <a:srgbClr val="58585A"/>
                </a:solidFill>
                <a:latin typeface="Arial Narrow" panose="020B0606020202030204" pitchFamily="34" charset="0"/>
              </a:rPr>
              <a:t>House rehabilitation</a:t>
            </a:r>
            <a:endParaRPr lang="en-US" sz="1200" b="1" i="0" u="none" strike="noStrike" dirty="0">
              <a:solidFill>
                <a:srgbClr val="58585A"/>
              </a:solidFill>
              <a:latin typeface="Arial Narrow" panose="020B0606020202030204" pitchFamily="34" charset="0"/>
            </a:endParaRPr>
          </a:p>
          <a:p>
            <a:pPr marR="0" algn="just" rtl="0"/>
            <a:r>
              <a:rPr lang="en-US" sz="1200" b="0" i="0" u="none" strike="noStrike" dirty="0">
                <a:solidFill>
                  <a:srgbClr val="58585A"/>
                </a:solidFill>
                <a:latin typeface="Arial Narrow" panose="020B0606020202030204" pitchFamily="34" charset="0"/>
              </a:rPr>
              <a:t>Infrastructure</a:t>
            </a:r>
            <a:endParaRPr lang="en-US" sz="1200" b="1" i="0" u="none" strike="noStrike" dirty="0">
              <a:solidFill>
                <a:srgbClr val="58585A"/>
              </a:solidFill>
              <a:latin typeface="Arial Narrow" panose="020B0606020202030204" pitchFamily="34" charset="0"/>
            </a:endParaRPr>
          </a:p>
          <a:p>
            <a:pPr marR="0" algn="just" rtl="0"/>
            <a:r>
              <a:rPr lang="en-US" sz="1200" b="0" i="0" u="none" strike="noStrike" dirty="0">
                <a:solidFill>
                  <a:srgbClr val="58585A"/>
                </a:solidFill>
                <a:latin typeface="Arial Narrow" panose="020B0606020202030204" pitchFamily="34" charset="0"/>
              </a:rPr>
              <a:t>Livelihoods</a:t>
            </a:r>
            <a:endParaRPr lang="en-US" sz="1200" dirty="0">
              <a:solidFill>
                <a:srgbClr val="58585A"/>
              </a:solidFill>
            </a:endParaRPr>
          </a:p>
        </p:txBody>
      </p:sp>
      <p:cxnSp>
        <p:nvCxnSpPr>
          <p:cNvPr id="33" name="Straight Connector 32">
            <a:extLst>
              <a:ext uri="{FF2B5EF4-FFF2-40B4-BE49-F238E27FC236}">
                <a16:creationId xmlns:a16="http://schemas.microsoft.com/office/drawing/2014/main" id="{ADDB7769-4C35-47C3-AC70-64EFC860457A}"/>
              </a:ext>
            </a:extLst>
          </p:cNvPr>
          <p:cNvCxnSpPr>
            <a:cxnSpLocks/>
          </p:cNvCxnSpPr>
          <p:nvPr/>
        </p:nvCxnSpPr>
        <p:spPr>
          <a:xfrm rot="16200000">
            <a:off x="1822491" y="4535231"/>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ADDB7769-4C35-47C3-AC70-64EFC860457A}"/>
              </a:ext>
            </a:extLst>
          </p:cNvPr>
          <p:cNvCxnSpPr>
            <a:cxnSpLocks/>
          </p:cNvCxnSpPr>
          <p:nvPr/>
        </p:nvCxnSpPr>
        <p:spPr>
          <a:xfrm rot="16200000">
            <a:off x="3869964" y="4450268"/>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Rectangle 34"/>
          <p:cNvSpPr/>
          <p:nvPr/>
        </p:nvSpPr>
        <p:spPr>
          <a:xfrm>
            <a:off x="6805606" y="3817518"/>
            <a:ext cx="1212191" cy="553998"/>
          </a:xfrm>
          <a:prstGeom prst="rect">
            <a:avLst/>
          </a:prstGeom>
        </p:spPr>
        <p:txBody>
          <a:bodyPr wrap="none">
            <a:spAutoFit/>
          </a:bodyPr>
          <a:lstStyle/>
          <a:p>
            <a:r>
              <a:rPr lang="en-US" sz="1600" b="1" dirty="0">
                <a:solidFill>
                  <a:srgbClr val="58585B"/>
                </a:solidFill>
                <a:latin typeface="Arial Narrow" panose="020B0606020202030204" pitchFamily="34" charset="0"/>
              </a:rPr>
              <a:t>IDPs</a:t>
            </a:r>
          </a:p>
          <a:p>
            <a:r>
              <a:rPr lang="en-US" sz="1400" b="1" dirty="0">
                <a:solidFill>
                  <a:srgbClr val="58585B"/>
                </a:solidFill>
                <a:latin typeface="Arial Narrow" panose="020B0606020202030204" pitchFamily="34" charset="0"/>
              </a:rPr>
              <a:t>(out of 10 KIs) </a:t>
            </a:r>
          </a:p>
        </p:txBody>
      </p:sp>
      <p:sp>
        <p:nvSpPr>
          <p:cNvPr id="36" name="Rectangle 35"/>
          <p:cNvSpPr/>
          <p:nvPr/>
        </p:nvSpPr>
        <p:spPr>
          <a:xfrm>
            <a:off x="4645912" y="4436483"/>
            <a:ext cx="1341715" cy="646331"/>
          </a:xfrm>
          <a:prstGeom prst="rect">
            <a:avLst/>
          </a:prstGeom>
        </p:spPr>
        <p:txBody>
          <a:bodyPr wrap="square">
            <a:spAutoFit/>
          </a:bodyPr>
          <a:lstStyle/>
          <a:p>
            <a:pPr marR="0" algn="just" rtl="0"/>
            <a:r>
              <a:rPr lang="en-US" sz="1200" b="0" i="0" u="none" strike="noStrike" dirty="0">
                <a:solidFill>
                  <a:srgbClr val="58585A"/>
                </a:solidFill>
                <a:latin typeface="Arial Narrow" panose="020B0606020202030204" pitchFamily="34" charset="0"/>
              </a:rPr>
              <a:t>House rehabilitation</a:t>
            </a:r>
            <a:endParaRPr lang="en-US" sz="1200" b="1" i="0" u="none" strike="noStrike" dirty="0">
              <a:solidFill>
                <a:srgbClr val="58585A"/>
              </a:solidFill>
              <a:latin typeface="Arial Narrow" panose="020B0606020202030204" pitchFamily="34" charset="0"/>
            </a:endParaRPr>
          </a:p>
          <a:p>
            <a:pPr marR="0" algn="just" rtl="0"/>
            <a:r>
              <a:rPr lang="en-US" sz="1200" b="0" i="0" u="none" strike="noStrike" dirty="0">
                <a:solidFill>
                  <a:srgbClr val="58585A"/>
                </a:solidFill>
                <a:latin typeface="Arial Narrow" panose="020B0606020202030204" pitchFamily="34" charset="0"/>
              </a:rPr>
              <a:t>Livelihoods	</a:t>
            </a:r>
            <a:endParaRPr lang="en-US" sz="1200" b="1" i="0" u="none" strike="noStrike" dirty="0">
              <a:solidFill>
                <a:srgbClr val="58585A"/>
              </a:solidFill>
              <a:latin typeface="Arial Narrow" panose="020B0606020202030204" pitchFamily="34" charset="0"/>
            </a:endParaRPr>
          </a:p>
          <a:p>
            <a:pPr marR="0" algn="just" rtl="0"/>
            <a:r>
              <a:rPr lang="en-US" sz="1200" b="0" i="0" u="none" strike="noStrike" dirty="0">
                <a:solidFill>
                  <a:srgbClr val="58585A"/>
                </a:solidFill>
                <a:latin typeface="Arial Narrow" panose="020B0606020202030204" pitchFamily="34" charset="0"/>
              </a:rPr>
              <a:t>Healthcare</a:t>
            </a:r>
            <a:endParaRPr lang="en-US" sz="1200" dirty="0">
              <a:solidFill>
                <a:srgbClr val="58585A"/>
              </a:solidFill>
            </a:endParaRPr>
          </a:p>
        </p:txBody>
      </p:sp>
      <p:sp>
        <p:nvSpPr>
          <p:cNvPr id="2" name="Rectangle 1">
            <a:extLst>
              <a:ext uri="{FF2B5EF4-FFF2-40B4-BE49-F238E27FC236}">
                <a16:creationId xmlns:a16="http://schemas.microsoft.com/office/drawing/2014/main" id="{B41C8CE9-69AB-4DD9-8A12-B31008B382CB}"/>
              </a:ext>
            </a:extLst>
          </p:cNvPr>
          <p:cNvSpPr/>
          <p:nvPr/>
        </p:nvSpPr>
        <p:spPr>
          <a:xfrm>
            <a:off x="384389" y="1340706"/>
            <a:ext cx="6214778"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Top reported primary, secondary and tertiary needs </a:t>
            </a:r>
            <a:r>
              <a:rPr lang="en-US" sz="1400" b="1" dirty="0">
                <a:solidFill>
                  <a:srgbClr val="58585A"/>
                </a:solidFill>
                <a:latin typeface="Trade Gothic LT Std Bold" panose="020B0804050502020204" pitchFamily="34" charset="0"/>
              </a:rPr>
              <a:t>(out of 39 KIs) </a:t>
            </a:r>
          </a:p>
        </p:txBody>
      </p:sp>
      <p:pic>
        <p:nvPicPr>
          <p:cNvPr id="4" name="Picture 3">
            <a:extLst>
              <a:ext uri="{FF2B5EF4-FFF2-40B4-BE49-F238E27FC236}">
                <a16:creationId xmlns:a16="http://schemas.microsoft.com/office/drawing/2014/main" id="{C3EC3867-4364-4DE4-AA95-CB08B9441763}"/>
              </a:ext>
            </a:extLst>
          </p:cNvPr>
          <p:cNvPicPr>
            <a:picLocks noChangeAspect="1"/>
          </p:cNvPicPr>
          <p:nvPr/>
        </p:nvPicPr>
        <p:blipFill>
          <a:blip r:embed="rId3"/>
          <a:stretch>
            <a:fillRect/>
          </a:stretch>
        </p:blipFill>
        <p:spPr>
          <a:xfrm>
            <a:off x="1857821" y="4468892"/>
            <a:ext cx="652536" cy="560028"/>
          </a:xfrm>
          <a:prstGeom prst="rect">
            <a:avLst/>
          </a:prstGeom>
        </p:spPr>
      </p:pic>
      <p:pic>
        <p:nvPicPr>
          <p:cNvPr id="8" name="Picture 7">
            <a:extLst>
              <a:ext uri="{FF2B5EF4-FFF2-40B4-BE49-F238E27FC236}">
                <a16:creationId xmlns:a16="http://schemas.microsoft.com/office/drawing/2014/main" id="{10DB6D6F-8518-4E9D-BB48-1E7244DF4D1B}"/>
              </a:ext>
            </a:extLst>
          </p:cNvPr>
          <p:cNvPicPr>
            <a:picLocks noChangeAspect="1"/>
          </p:cNvPicPr>
          <p:nvPr/>
        </p:nvPicPr>
        <p:blipFill rotWithShape="1">
          <a:blip r:embed="rId4"/>
          <a:srcRect r="14580"/>
          <a:stretch/>
        </p:blipFill>
        <p:spPr>
          <a:xfrm>
            <a:off x="4161546" y="4462052"/>
            <a:ext cx="372234" cy="576072"/>
          </a:xfrm>
          <a:prstGeom prst="rect">
            <a:avLst/>
          </a:prstGeom>
        </p:spPr>
      </p:pic>
      <p:sp>
        <p:nvSpPr>
          <p:cNvPr id="9" name="Rectangle 8">
            <a:extLst>
              <a:ext uri="{FF2B5EF4-FFF2-40B4-BE49-F238E27FC236}">
                <a16:creationId xmlns:a16="http://schemas.microsoft.com/office/drawing/2014/main" id="{12D546FE-1689-43BE-B953-5F32A7A85844}"/>
              </a:ext>
            </a:extLst>
          </p:cNvPr>
          <p:cNvSpPr/>
          <p:nvPr/>
        </p:nvSpPr>
        <p:spPr>
          <a:xfrm>
            <a:off x="3812718" y="4425517"/>
            <a:ext cx="544240" cy="644290"/>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5 KIs</a:t>
            </a:r>
          </a:p>
          <a:p>
            <a:pPr marR="0" algn="just" rtl="0"/>
            <a:r>
              <a:rPr lang="en-US" sz="1200" b="1" i="0" u="none" strike="noStrike" dirty="0">
                <a:solidFill>
                  <a:srgbClr val="58585A"/>
                </a:solidFill>
                <a:latin typeface="Arial Narrow" panose="020B0606020202030204" pitchFamily="34" charset="0"/>
              </a:rPr>
              <a:t>5 KIs</a:t>
            </a:r>
          </a:p>
          <a:p>
            <a:pPr marR="0" algn="just" rtl="0"/>
            <a:r>
              <a:rPr lang="en-US" sz="1200" b="1" i="0" u="none" strike="noStrike" dirty="0">
                <a:solidFill>
                  <a:srgbClr val="58585A"/>
                </a:solidFill>
                <a:latin typeface="Arial Narrow" panose="020B0606020202030204" pitchFamily="34" charset="0"/>
              </a:rPr>
              <a:t>3 KIs</a:t>
            </a:r>
            <a:endParaRPr lang="en-US" sz="1200" dirty="0">
              <a:solidFill>
                <a:srgbClr val="58585A"/>
              </a:solidFill>
            </a:endParaRPr>
          </a:p>
        </p:txBody>
      </p:sp>
      <p:sp>
        <p:nvSpPr>
          <p:cNvPr id="21" name="Rectangle 20">
            <a:extLst>
              <a:ext uri="{FF2B5EF4-FFF2-40B4-BE49-F238E27FC236}">
                <a16:creationId xmlns:a16="http://schemas.microsoft.com/office/drawing/2014/main" id="{505783D1-006C-43DF-A7F9-6DBBE115DBF1}"/>
              </a:ext>
            </a:extLst>
          </p:cNvPr>
          <p:cNvSpPr/>
          <p:nvPr/>
        </p:nvSpPr>
        <p:spPr>
          <a:xfrm>
            <a:off x="5908892" y="4452840"/>
            <a:ext cx="577757" cy="646331"/>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7 KIs</a:t>
            </a:r>
          </a:p>
          <a:p>
            <a:pPr marR="0" algn="just" rtl="0"/>
            <a:r>
              <a:rPr lang="en-US" sz="1200" b="1" i="0" u="none" strike="noStrike" dirty="0">
                <a:solidFill>
                  <a:srgbClr val="58585A"/>
                </a:solidFill>
                <a:latin typeface="Arial Narrow" panose="020B0606020202030204" pitchFamily="34" charset="0"/>
              </a:rPr>
              <a:t>7 KIs</a:t>
            </a:r>
          </a:p>
          <a:p>
            <a:pPr marR="0" algn="just" rtl="0"/>
            <a:r>
              <a:rPr lang="en-US" sz="1200" b="1" i="0" u="none" strike="noStrike" dirty="0">
                <a:solidFill>
                  <a:srgbClr val="58585A"/>
                </a:solidFill>
                <a:latin typeface="Arial Narrow" panose="020B0606020202030204" pitchFamily="34" charset="0"/>
              </a:rPr>
              <a:t>6 KIs</a:t>
            </a:r>
            <a:endParaRPr lang="en-US" sz="1200" dirty="0">
              <a:solidFill>
                <a:srgbClr val="58585A"/>
              </a:solidFill>
            </a:endParaRPr>
          </a:p>
        </p:txBody>
      </p:sp>
      <p:sp>
        <p:nvSpPr>
          <p:cNvPr id="22" name="Rectangle 21">
            <a:extLst>
              <a:ext uri="{FF2B5EF4-FFF2-40B4-BE49-F238E27FC236}">
                <a16:creationId xmlns:a16="http://schemas.microsoft.com/office/drawing/2014/main" id="{0FAD20D2-DEE5-43E6-81F2-C8AB017F6347}"/>
              </a:ext>
            </a:extLst>
          </p:cNvPr>
          <p:cNvSpPr/>
          <p:nvPr/>
        </p:nvSpPr>
        <p:spPr>
          <a:xfrm>
            <a:off x="2639951" y="3791965"/>
            <a:ext cx="1130438" cy="553998"/>
          </a:xfrm>
          <a:prstGeom prst="rect">
            <a:avLst/>
          </a:prstGeom>
        </p:spPr>
        <p:txBody>
          <a:bodyPr wrap="none">
            <a:spAutoFit/>
          </a:bodyPr>
          <a:lstStyle/>
          <a:p>
            <a:r>
              <a:rPr lang="en-US" sz="1600" b="1" dirty="0" err="1">
                <a:solidFill>
                  <a:srgbClr val="58585B"/>
                </a:solidFill>
                <a:latin typeface="Arial Narrow" panose="020B0606020202030204" pitchFamily="34" charset="0"/>
              </a:rPr>
              <a:t>Remainees</a:t>
            </a:r>
            <a:endParaRPr lang="en-US" sz="1600" b="1" dirty="0">
              <a:solidFill>
                <a:srgbClr val="58585B"/>
              </a:solidFill>
              <a:latin typeface="Arial Narrow" panose="020B0606020202030204" pitchFamily="34" charset="0"/>
            </a:endParaRPr>
          </a:p>
          <a:p>
            <a:r>
              <a:rPr lang="en-US" sz="1400" b="1" dirty="0">
                <a:solidFill>
                  <a:srgbClr val="58585B"/>
                </a:solidFill>
                <a:latin typeface="Arial Narrow" panose="020B0606020202030204" pitchFamily="34" charset="0"/>
              </a:rPr>
              <a:t>(out of 5 KIs) </a:t>
            </a:r>
          </a:p>
        </p:txBody>
      </p:sp>
      <p:cxnSp>
        <p:nvCxnSpPr>
          <p:cNvPr id="23" name="Straight Connector 22">
            <a:extLst>
              <a:ext uri="{FF2B5EF4-FFF2-40B4-BE49-F238E27FC236}">
                <a16:creationId xmlns:a16="http://schemas.microsoft.com/office/drawing/2014/main" id="{35E33A61-479B-4D26-8793-8344DD1F91F3}"/>
              </a:ext>
            </a:extLst>
          </p:cNvPr>
          <p:cNvCxnSpPr>
            <a:cxnSpLocks/>
          </p:cNvCxnSpPr>
          <p:nvPr/>
        </p:nvCxnSpPr>
        <p:spPr>
          <a:xfrm rot="16200000">
            <a:off x="6074086" y="4535231"/>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9" name="Picture 48">
            <a:extLst>
              <a:ext uri="{FF2B5EF4-FFF2-40B4-BE49-F238E27FC236}">
                <a16:creationId xmlns:a16="http://schemas.microsoft.com/office/drawing/2014/main" id="{A285C5C2-AF97-496D-A957-3C715A6E2EE0}"/>
              </a:ext>
            </a:extLst>
          </p:cNvPr>
          <p:cNvPicPr>
            <a:picLocks noChangeAspect="1"/>
          </p:cNvPicPr>
          <p:nvPr/>
        </p:nvPicPr>
        <p:blipFill>
          <a:blip r:embed="rId5"/>
          <a:stretch>
            <a:fillRect/>
          </a:stretch>
        </p:blipFill>
        <p:spPr>
          <a:xfrm>
            <a:off x="6375558" y="4471870"/>
            <a:ext cx="334160" cy="631192"/>
          </a:xfrm>
          <a:prstGeom prst="rect">
            <a:avLst/>
          </a:prstGeom>
        </p:spPr>
      </p:pic>
      <p:sp>
        <p:nvSpPr>
          <p:cNvPr id="51" name="Rectangle 50">
            <a:extLst>
              <a:ext uri="{FF2B5EF4-FFF2-40B4-BE49-F238E27FC236}">
                <a16:creationId xmlns:a16="http://schemas.microsoft.com/office/drawing/2014/main" id="{89F1461F-AD73-44F6-BB7E-56E488E7ACCF}"/>
              </a:ext>
            </a:extLst>
          </p:cNvPr>
          <p:cNvSpPr/>
          <p:nvPr/>
        </p:nvSpPr>
        <p:spPr>
          <a:xfrm>
            <a:off x="6859792" y="4447533"/>
            <a:ext cx="1408669" cy="646331"/>
          </a:xfrm>
          <a:prstGeom prst="rect">
            <a:avLst/>
          </a:prstGeom>
        </p:spPr>
        <p:txBody>
          <a:bodyPr wrap="square">
            <a:spAutoFit/>
          </a:bodyPr>
          <a:lstStyle/>
          <a:p>
            <a:pPr marR="0" algn="just" rtl="0"/>
            <a:r>
              <a:rPr lang="en-US" sz="1200" b="0" i="0" u="none" strike="noStrike" dirty="0">
                <a:solidFill>
                  <a:srgbClr val="58585A"/>
                </a:solidFill>
                <a:latin typeface="Arial Narrow" panose="020B0606020202030204" pitchFamily="34" charset="0"/>
              </a:rPr>
              <a:t>House rehabilitation  </a:t>
            </a:r>
          </a:p>
          <a:p>
            <a:pPr marR="0" algn="just" rtl="0"/>
            <a:r>
              <a:rPr lang="en-US" sz="1200" b="0" i="0" u="none" strike="noStrike" dirty="0">
                <a:solidFill>
                  <a:srgbClr val="58585A"/>
                </a:solidFill>
                <a:latin typeface="Arial Narrow" panose="020B0606020202030204" pitchFamily="34" charset="0"/>
              </a:rPr>
              <a:t>Healthcare	</a:t>
            </a:r>
            <a:endParaRPr lang="en-US" sz="1200" b="1" i="0" u="none" strike="noStrike" dirty="0">
              <a:solidFill>
                <a:srgbClr val="58585A"/>
              </a:solidFill>
              <a:latin typeface="Arial Narrow" panose="020B0606020202030204" pitchFamily="34" charset="0"/>
            </a:endParaRPr>
          </a:p>
          <a:p>
            <a:pPr marR="0" algn="just" rtl="0"/>
            <a:r>
              <a:rPr lang="en-US" sz="1200" b="0" i="0" u="none" strike="noStrike" dirty="0">
                <a:solidFill>
                  <a:srgbClr val="58585A"/>
                </a:solidFill>
                <a:latin typeface="Arial Narrow" panose="020B0606020202030204" pitchFamily="34" charset="0"/>
              </a:rPr>
              <a:t>Infrastructure</a:t>
            </a:r>
            <a:endParaRPr lang="en-US" sz="1200" dirty="0">
              <a:solidFill>
                <a:srgbClr val="58585A"/>
              </a:solidFill>
            </a:endParaRPr>
          </a:p>
        </p:txBody>
      </p:sp>
      <p:sp>
        <p:nvSpPr>
          <p:cNvPr id="53" name="Rectangle 52">
            <a:extLst>
              <a:ext uri="{FF2B5EF4-FFF2-40B4-BE49-F238E27FC236}">
                <a16:creationId xmlns:a16="http://schemas.microsoft.com/office/drawing/2014/main" id="{7EA6ECC5-3DBA-4CE9-A57D-929552848823}"/>
              </a:ext>
            </a:extLst>
          </p:cNvPr>
          <p:cNvSpPr/>
          <p:nvPr/>
        </p:nvSpPr>
        <p:spPr>
          <a:xfrm>
            <a:off x="8057887" y="4457533"/>
            <a:ext cx="577757" cy="646331"/>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6 KIs</a:t>
            </a:r>
            <a:r>
              <a:rPr lang="en-US" sz="1200" b="0" i="0" u="none" strike="noStrike" dirty="0">
                <a:solidFill>
                  <a:srgbClr val="58585A"/>
                </a:solidFill>
                <a:latin typeface="Arial Narrow" panose="020B0606020202030204" pitchFamily="34" charset="0"/>
              </a:rPr>
              <a:t>  </a:t>
            </a:r>
          </a:p>
          <a:p>
            <a:pPr marR="0" algn="just" rtl="0"/>
            <a:r>
              <a:rPr lang="en-US" sz="1200" b="1" i="0" u="none" strike="noStrike" dirty="0">
                <a:solidFill>
                  <a:srgbClr val="58585A"/>
                </a:solidFill>
                <a:latin typeface="Arial Narrow" panose="020B0606020202030204" pitchFamily="34" charset="0"/>
              </a:rPr>
              <a:t>5 KIs</a:t>
            </a:r>
          </a:p>
          <a:p>
            <a:pPr marR="0" algn="just" rtl="0"/>
            <a:r>
              <a:rPr lang="en-US" sz="1200" b="1" i="0" u="none" strike="noStrike" dirty="0">
                <a:solidFill>
                  <a:srgbClr val="58585A"/>
                </a:solidFill>
                <a:latin typeface="Arial Narrow" panose="020B0606020202030204" pitchFamily="34" charset="0"/>
              </a:rPr>
              <a:t>5 KIs</a:t>
            </a:r>
            <a:endParaRPr lang="en-US" sz="1200" dirty="0">
              <a:solidFill>
                <a:srgbClr val="58585A"/>
              </a:solidFill>
            </a:endParaRPr>
          </a:p>
        </p:txBody>
      </p:sp>
      <p:pic>
        <p:nvPicPr>
          <p:cNvPr id="55" name="Picture 54">
            <a:extLst>
              <a:ext uri="{FF2B5EF4-FFF2-40B4-BE49-F238E27FC236}">
                <a16:creationId xmlns:a16="http://schemas.microsoft.com/office/drawing/2014/main" id="{C7AB180C-84A6-4052-879B-13638D95B4A4}"/>
              </a:ext>
            </a:extLst>
          </p:cNvPr>
          <p:cNvPicPr>
            <a:picLocks noChangeAspect="1"/>
          </p:cNvPicPr>
          <p:nvPr/>
        </p:nvPicPr>
        <p:blipFill>
          <a:blip r:embed="rId6"/>
          <a:stretch>
            <a:fillRect/>
          </a:stretch>
        </p:blipFill>
        <p:spPr>
          <a:xfrm>
            <a:off x="8461195" y="4470182"/>
            <a:ext cx="470886" cy="630936"/>
          </a:xfrm>
          <a:prstGeom prst="rect">
            <a:avLst/>
          </a:prstGeom>
        </p:spPr>
      </p:pic>
      <p:sp>
        <p:nvSpPr>
          <p:cNvPr id="63" name="TextBox 62">
            <a:extLst>
              <a:ext uri="{FF2B5EF4-FFF2-40B4-BE49-F238E27FC236}">
                <a16:creationId xmlns:a16="http://schemas.microsoft.com/office/drawing/2014/main" id="{2741E9F7-4EA4-4AD7-BAD6-7B712CBC9A49}"/>
              </a:ext>
            </a:extLst>
          </p:cNvPr>
          <p:cNvSpPr txBox="1"/>
          <p:nvPr/>
        </p:nvSpPr>
        <p:spPr>
          <a:xfrm>
            <a:off x="422072" y="5344928"/>
            <a:ext cx="8314963" cy="800219"/>
          </a:xfrm>
          <a:prstGeom prst="rect">
            <a:avLst/>
          </a:prstGeom>
          <a:noFill/>
        </p:spPr>
        <p:txBody>
          <a:bodyPr wrap="square">
            <a:spAutoFit/>
          </a:bodyPr>
          <a:lstStyle/>
          <a:p>
            <a:pPr marR="0" algn="just" rtl="0"/>
            <a:r>
              <a:rPr lang="en-US" sz="1600" b="0" i="1" u="none" strike="noStrike" dirty="0">
                <a:solidFill>
                  <a:srgbClr val="EE5859"/>
                </a:solidFill>
                <a:latin typeface="Arial Narrow" panose="020B0606020202030204" pitchFamily="34" charset="0"/>
              </a:rPr>
              <a:t>“Infrastructure rehabilitation has two roles: to facilitate the social progress and to develop the area in terms of </a:t>
            </a:r>
            <a:r>
              <a:rPr lang="en-US" sz="1600" b="0" i="1" u="none" strike="noStrike" dirty="0" err="1">
                <a:solidFill>
                  <a:srgbClr val="EE5859"/>
                </a:solidFill>
                <a:latin typeface="Arial Narrow" panose="020B0606020202030204" pitchFamily="34" charset="0"/>
              </a:rPr>
              <a:t>urbanisation</a:t>
            </a:r>
            <a:r>
              <a:rPr lang="en-US" sz="1600" b="0" i="1" u="none" strike="noStrike" dirty="0">
                <a:solidFill>
                  <a:srgbClr val="EE5859"/>
                </a:solidFill>
                <a:latin typeface="Arial Narrow" panose="020B0606020202030204" pitchFamily="34" charset="0"/>
              </a:rPr>
              <a:t> or similar, and create employment opportunities for the community.”</a:t>
            </a:r>
          </a:p>
          <a:p>
            <a:pPr marR="0" algn="r" rtl="0"/>
            <a:r>
              <a:rPr lang="en-US" sz="1400" b="0" i="0" u="none" strike="noStrike" dirty="0">
                <a:solidFill>
                  <a:srgbClr val="323232"/>
                </a:solidFill>
                <a:latin typeface="Arial Narrow" panose="020B0606020202030204" pitchFamily="34" charset="0"/>
              </a:rPr>
              <a:t>- Community leader KI -</a:t>
            </a:r>
          </a:p>
        </p:txBody>
      </p:sp>
      <p:pic>
        <p:nvPicPr>
          <p:cNvPr id="37" name="Picture 36">
            <a:extLst>
              <a:ext uri="{FF2B5EF4-FFF2-40B4-BE49-F238E27FC236}">
                <a16:creationId xmlns:a16="http://schemas.microsoft.com/office/drawing/2014/main" id="{CA6EF80A-4093-4427-9180-4D5DAFCA99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15342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2077CF-D4BA-4185-8359-1DCCB45877D5}"/>
              </a:ext>
            </a:extLst>
          </p:cNvPr>
          <p:cNvSpPr/>
          <p:nvPr/>
        </p:nvSpPr>
        <p:spPr>
          <a:xfrm>
            <a:off x="315311" y="2399327"/>
            <a:ext cx="3168868" cy="1323439"/>
          </a:xfrm>
          <a:prstGeom prst="rect">
            <a:avLst/>
          </a:prstGeom>
        </p:spPr>
        <p:txBody>
          <a:bodyPr wrap="square">
            <a:spAutoFit/>
          </a:bodyPr>
          <a:lstStyle/>
          <a:p>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Presentation</a:t>
            </a:r>
            <a:b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br>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outline</a:t>
            </a:r>
            <a:endParaRPr lang="en-US" sz="4000" b="1" dirty="0">
              <a:latin typeface="Arial Narrow" panose="020B0606020202030204" pitchFamily="34" charset="0"/>
              <a:ea typeface="Arial Unicode MS" panose="020B0604020202020204" pitchFamily="34" charset="-128"/>
              <a:cs typeface="Arial" panose="020B0604020202020204" pitchFamily="34" charset="0"/>
            </a:endParaRPr>
          </a:p>
        </p:txBody>
      </p:sp>
      <p:sp>
        <p:nvSpPr>
          <p:cNvPr id="2" name="Text Placeholder 3">
            <a:extLst>
              <a:ext uri="{FF2B5EF4-FFF2-40B4-BE49-F238E27FC236}">
                <a16:creationId xmlns:a16="http://schemas.microsoft.com/office/drawing/2014/main" id="{F1075C12-CB42-431A-9421-61BBAC216995}"/>
              </a:ext>
            </a:extLst>
          </p:cNvPr>
          <p:cNvSpPr txBox="1">
            <a:spLocks/>
          </p:cNvSpPr>
          <p:nvPr/>
        </p:nvSpPr>
        <p:spPr>
          <a:xfrm>
            <a:off x="3902747" y="583798"/>
            <a:ext cx="4057133" cy="4954495"/>
          </a:xfrm>
          <a:prstGeom prst="rect">
            <a:avLst/>
          </a:prstGeom>
        </p:spPr>
        <p:txBody>
          <a:bodyPr anchor="ctr"/>
          <a:lstStyle>
            <a:lvl1pPr marL="0" indent="0" algn="l" defTabSz="914400" rtl="0" eaLnBrk="1" latinLnBrk="0" hangingPunct="1">
              <a:lnSpc>
                <a:spcPts val="1500"/>
              </a:lnSpc>
              <a:spcBef>
                <a:spcPts val="1000"/>
              </a:spcBef>
              <a:buFont typeface="Arial" panose="020B0604020202020204" pitchFamily="34" charset="0"/>
              <a:buNone/>
              <a:defRPr sz="13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GB" sz="2100" dirty="0"/>
              <a:t>1. Introduction to </a:t>
            </a:r>
            <a:r>
              <a:rPr lang="en-GB" sz="2100" dirty="0" err="1"/>
              <a:t>ReDS</a:t>
            </a:r>
            <a:endParaRPr lang="en-GB" sz="2100" dirty="0"/>
          </a:p>
          <a:p>
            <a:pPr>
              <a:lnSpc>
                <a:spcPct val="100000"/>
              </a:lnSpc>
              <a:spcBef>
                <a:spcPts val="0"/>
              </a:spcBef>
              <a:spcAft>
                <a:spcPts val="2400"/>
              </a:spcAft>
            </a:pPr>
            <a:r>
              <a:rPr lang="en-GB" sz="2100" dirty="0"/>
              <a:t>2. </a:t>
            </a:r>
            <a:r>
              <a:rPr lang="en-GB" sz="2100" dirty="0" err="1"/>
              <a:t>ReDS</a:t>
            </a:r>
            <a:r>
              <a:rPr lang="en-GB" sz="2100" dirty="0"/>
              <a:t> methodology</a:t>
            </a:r>
          </a:p>
          <a:p>
            <a:pPr marL="279400" indent="-279400">
              <a:lnSpc>
                <a:spcPct val="100000"/>
              </a:lnSpc>
              <a:spcBef>
                <a:spcPts val="0"/>
              </a:spcBef>
              <a:spcAft>
                <a:spcPts val="2400"/>
              </a:spcAft>
            </a:pPr>
            <a:r>
              <a:rPr lang="en-GB" sz="2100" dirty="0"/>
              <a:t>3. Markaz Al-</a:t>
            </a:r>
            <a:r>
              <a:rPr lang="en-GB" sz="2100" dirty="0" err="1"/>
              <a:t>Muqdadiya</a:t>
            </a:r>
            <a:r>
              <a:rPr lang="en-GB" sz="2100" dirty="0"/>
              <a:t> overview</a:t>
            </a:r>
            <a:endParaRPr lang="en-US" sz="2100" dirty="0"/>
          </a:p>
          <a:p>
            <a:pPr>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4. </a:t>
            </a:r>
            <a:r>
              <a:rPr lang="en-GB" sz="2100" dirty="0"/>
              <a:t>Key findings</a:t>
            </a:r>
          </a:p>
          <a:p>
            <a:pPr>
              <a:lnSpc>
                <a:spcPct val="100000"/>
              </a:lnSpc>
              <a:spcBef>
                <a:spcPts val="0"/>
              </a:spcBef>
              <a:spcAft>
                <a:spcPts val="2400"/>
              </a:spcAft>
            </a:pPr>
            <a:r>
              <a:rPr lang="en-GB" sz="2100" dirty="0"/>
              <a:t>5. Detailed findings</a:t>
            </a:r>
          </a:p>
          <a:p>
            <a:pPr rtl="1">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6. </a:t>
            </a:r>
            <a:r>
              <a:rPr lang="en-GB" sz="2100" dirty="0"/>
              <a:t>Questions from the audience</a:t>
            </a:r>
          </a:p>
          <a:p>
            <a:pPr rtl="1">
              <a:lnSpc>
                <a:spcPct val="100000"/>
              </a:lnSpc>
              <a:spcBef>
                <a:spcPts val="0"/>
              </a:spcBef>
              <a:spcAft>
                <a:spcPts val="2400"/>
              </a:spcAft>
            </a:pPr>
            <a:r>
              <a:rPr lang="en-GB" sz="2100" dirty="0"/>
              <a:t>7. Discussion</a:t>
            </a:r>
          </a:p>
        </p:txBody>
      </p:sp>
      <p:pic>
        <p:nvPicPr>
          <p:cNvPr id="4" name="Picture 3">
            <a:extLst>
              <a:ext uri="{FF2B5EF4-FFF2-40B4-BE49-F238E27FC236}">
                <a16:creationId xmlns:a16="http://schemas.microsoft.com/office/drawing/2014/main" id="{2F0A7068-4974-49B6-B6D2-8EBF17035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34267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Muqdadiya</a:t>
            </a:r>
            <a:r>
              <a:rPr lang="en-GB" dirty="0"/>
              <a:t> Sub-district</a:t>
            </a:r>
          </a:p>
          <a:p>
            <a:r>
              <a:rPr lang="en-US" sz="3200" baseline="30000" dirty="0"/>
              <a:t>Perceptions on access to services and assistance – data reported by KIs</a:t>
            </a:r>
            <a:endParaRPr lang="en-GB" sz="3200" dirty="0"/>
          </a:p>
        </p:txBody>
      </p:sp>
      <p:sp>
        <p:nvSpPr>
          <p:cNvPr id="4" name="Rectangle 3">
            <a:extLst>
              <a:ext uri="{FF2B5EF4-FFF2-40B4-BE49-F238E27FC236}">
                <a16:creationId xmlns:a16="http://schemas.microsoft.com/office/drawing/2014/main" id="{AF58FC4D-06DE-4FE7-89CD-DAFE60FE6364}"/>
              </a:ext>
            </a:extLst>
          </p:cNvPr>
          <p:cNvSpPr/>
          <p:nvPr/>
        </p:nvSpPr>
        <p:spPr>
          <a:xfrm>
            <a:off x="395336" y="1283311"/>
            <a:ext cx="830670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US" sz="2000" b="1" dirty="0">
                <a:solidFill>
                  <a:srgbClr val="EE5859"/>
                </a:solidFill>
                <a:latin typeface="Trade Gothic LT Std Bold"/>
              </a:rPr>
              <a:t>Access to housing</a:t>
            </a:r>
          </a:p>
        </p:txBody>
      </p:sp>
      <p:sp>
        <p:nvSpPr>
          <p:cNvPr id="2" name="Rectangle 1">
            <a:extLst>
              <a:ext uri="{FF2B5EF4-FFF2-40B4-BE49-F238E27FC236}">
                <a16:creationId xmlns:a16="http://schemas.microsoft.com/office/drawing/2014/main" id="{84742812-FA5A-408C-B492-A2598672527F}"/>
              </a:ext>
            </a:extLst>
          </p:cNvPr>
          <p:cNvSpPr/>
          <p:nvPr/>
        </p:nvSpPr>
        <p:spPr>
          <a:xfrm>
            <a:off x="807982" y="2664447"/>
            <a:ext cx="3590763" cy="1077218"/>
          </a:xfrm>
          <a:prstGeom prst="rect">
            <a:avLst/>
          </a:prstGeom>
        </p:spPr>
        <p:txBody>
          <a:bodyPr wrap="square">
            <a:spAutoFit/>
          </a:bodyPr>
          <a:lstStyle/>
          <a:p>
            <a:pPr marR="0" algn="just" rtl="0"/>
            <a:r>
              <a:rPr lang="en-GB" sz="1600" b="0" i="0" u="none" strike="noStrike" dirty="0">
                <a:solidFill>
                  <a:srgbClr val="58585A"/>
                </a:solidFill>
                <a:latin typeface="Arial Narrow" panose="020B0606020202030204" pitchFamily="34" charset="0"/>
              </a:rPr>
              <a:t>Owned tenure</a:t>
            </a:r>
            <a:r>
              <a:rPr lang="en-GB" sz="1600" b="0" i="0" u="none" strike="noStrike" dirty="0">
                <a:solidFill>
                  <a:srgbClr val="323232"/>
                </a:solidFill>
                <a:latin typeface="Arial Narrow" panose="020B0606020202030204" pitchFamily="34" charset="0"/>
              </a:rPr>
              <a:t>		</a:t>
            </a:r>
            <a:r>
              <a:rPr lang="en-GB" sz="1600" b="1" i="0" u="none" strike="noStrike" dirty="0">
                <a:solidFill>
                  <a:srgbClr val="95A0A9"/>
                </a:solidFill>
                <a:latin typeface="Arial Narrow" panose="020B0606020202030204" pitchFamily="34" charset="0"/>
              </a:rPr>
              <a:t>27 KIs</a:t>
            </a:r>
            <a:endParaRPr lang="en-GB" sz="1600" b="1" i="0" u="none" strike="noStrike" dirty="0">
              <a:solidFill>
                <a:srgbClr val="323232"/>
              </a:solidFill>
              <a:latin typeface="Arial Narrow" panose="020B0606020202030204" pitchFamily="34" charset="0"/>
            </a:endParaRPr>
          </a:p>
          <a:p>
            <a:pPr marR="0" algn="just" rtl="0"/>
            <a:r>
              <a:rPr lang="en-US" sz="1600" b="0" i="0" u="none" strike="noStrike" dirty="0">
                <a:solidFill>
                  <a:srgbClr val="58585A"/>
                </a:solidFill>
                <a:latin typeface="Arial Narrow" panose="020B0606020202030204" pitchFamily="34" charset="0"/>
              </a:rPr>
              <a:t>Verbal rental agreement</a:t>
            </a:r>
            <a:r>
              <a:rPr lang="en-US" sz="1600" b="0" i="0" u="none" strike="noStrike" dirty="0">
                <a:solidFill>
                  <a:srgbClr val="323232"/>
                </a:solidFill>
                <a:latin typeface="Arial Narrow" panose="020B0606020202030204" pitchFamily="34" charset="0"/>
              </a:rPr>
              <a:t>	 	  </a:t>
            </a:r>
            <a:r>
              <a:rPr lang="en-US" sz="1600" b="1" i="0" u="none" strike="noStrike" dirty="0">
                <a:solidFill>
                  <a:srgbClr val="EE5859"/>
                </a:solidFill>
                <a:latin typeface="Arial Narrow" panose="020B0606020202030204" pitchFamily="34" charset="0"/>
              </a:rPr>
              <a:t>7 KIs</a:t>
            </a:r>
            <a:endParaRPr lang="en-US" sz="1600" b="1" i="0" u="none" strike="noStrike" dirty="0">
              <a:solidFill>
                <a:srgbClr val="7F9698"/>
              </a:solidFill>
              <a:latin typeface="Arial Narrow" panose="020B0606020202030204" pitchFamily="34" charset="0"/>
            </a:endParaRPr>
          </a:p>
          <a:p>
            <a:pPr marR="0" algn="just" rtl="0"/>
            <a:r>
              <a:rPr lang="en-US" sz="1600" b="0" i="0" u="none" strike="noStrike" dirty="0">
                <a:solidFill>
                  <a:srgbClr val="58585A"/>
                </a:solidFill>
                <a:latin typeface="Arial Narrow" panose="020B0606020202030204" pitchFamily="34" charset="0"/>
              </a:rPr>
              <a:t>Official rental agreement</a:t>
            </a:r>
            <a:r>
              <a:rPr lang="en-US" sz="1600" b="0" i="0" u="none" strike="noStrike" dirty="0">
                <a:solidFill>
                  <a:srgbClr val="323232"/>
                </a:solidFill>
                <a:latin typeface="Arial Narrow" panose="020B0606020202030204" pitchFamily="34" charset="0"/>
              </a:rPr>
              <a:t>		  </a:t>
            </a:r>
            <a:r>
              <a:rPr lang="en-US" sz="1600" b="1" i="0" u="none" strike="noStrike" dirty="0">
                <a:solidFill>
                  <a:srgbClr val="D2CBB8"/>
                </a:solidFill>
                <a:latin typeface="Arial Narrow" panose="020B0606020202030204" pitchFamily="34" charset="0"/>
              </a:rPr>
              <a:t>3 KIs</a:t>
            </a:r>
          </a:p>
          <a:p>
            <a:pPr marR="0" algn="just" rtl="0"/>
            <a:r>
              <a:rPr lang="en-US" sz="1600" b="0" i="0" u="none" strike="noStrike" dirty="0">
                <a:solidFill>
                  <a:srgbClr val="58585A"/>
                </a:solidFill>
                <a:latin typeface="Arial Narrow" panose="020B0606020202030204" pitchFamily="34" charset="0"/>
              </a:rPr>
              <a:t>Hosted by other family</a:t>
            </a:r>
            <a:r>
              <a:rPr lang="en-US" sz="1600" b="0" i="0" u="none" strike="noStrike" dirty="0">
                <a:solidFill>
                  <a:srgbClr val="323232"/>
                </a:solidFill>
                <a:latin typeface="Arial Narrow" panose="020B0606020202030204" pitchFamily="34" charset="0"/>
              </a:rPr>
              <a:t>		  </a:t>
            </a:r>
            <a:r>
              <a:rPr lang="en-US" sz="1600" b="1" i="0" u="none" strike="noStrike" dirty="0">
                <a:solidFill>
                  <a:srgbClr val="323232"/>
                </a:solidFill>
                <a:latin typeface="Arial Narrow" panose="020B0606020202030204" pitchFamily="34" charset="0"/>
              </a:rPr>
              <a:t>2 KIs</a:t>
            </a:r>
            <a:endParaRPr lang="en-GB" sz="1600" dirty="0">
              <a:solidFill>
                <a:srgbClr val="58585B"/>
              </a:solidFill>
              <a:latin typeface="Arial Narrow" panose="020B0606020202030204" pitchFamily="34" charset="0"/>
            </a:endParaRPr>
          </a:p>
        </p:txBody>
      </p:sp>
      <p:sp>
        <p:nvSpPr>
          <p:cNvPr id="11" name="Rectangle 10">
            <a:extLst>
              <a:ext uri="{FF2B5EF4-FFF2-40B4-BE49-F238E27FC236}">
                <a16:creationId xmlns:a16="http://schemas.microsoft.com/office/drawing/2014/main" id="{3322A68E-9A25-48F4-808A-03E9F73173B3}"/>
              </a:ext>
            </a:extLst>
          </p:cNvPr>
          <p:cNvSpPr/>
          <p:nvPr/>
        </p:nvSpPr>
        <p:spPr>
          <a:xfrm>
            <a:off x="479117" y="1834581"/>
            <a:ext cx="8278708" cy="338554"/>
          </a:xfrm>
          <a:prstGeom prst="rect">
            <a:avLst/>
          </a:prstGeom>
        </p:spPr>
        <p:txBody>
          <a:bodyPr wrap="square">
            <a:spAutoFit/>
          </a:bodyPr>
          <a:lstStyle/>
          <a:p>
            <a:pPr marR="0" algn="just" rtl="0"/>
            <a:r>
              <a:rPr lang="en-US" sz="1600" b="0" i="0" u="none" strike="noStrike" dirty="0">
                <a:solidFill>
                  <a:srgbClr val="58585A"/>
                </a:solidFill>
                <a:latin typeface="Arial Narrow" panose="020B0606020202030204" pitchFamily="34" charset="0"/>
              </a:rPr>
              <a:t>All KIs (39 KIs) reported that the majority of families in the area reside in houses.</a:t>
            </a:r>
          </a:p>
        </p:txBody>
      </p:sp>
      <p:sp>
        <p:nvSpPr>
          <p:cNvPr id="7" name="Rectangle 6">
            <a:extLst>
              <a:ext uri="{FF2B5EF4-FFF2-40B4-BE49-F238E27FC236}">
                <a16:creationId xmlns:a16="http://schemas.microsoft.com/office/drawing/2014/main" id="{5BD2FB52-1F85-44C2-B649-5620BE751E8C}"/>
              </a:ext>
            </a:extLst>
          </p:cNvPr>
          <p:cNvSpPr/>
          <p:nvPr/>
        </p:nvSpPr>
        <p:spPr>
          <a:xfrm>
            <a:off x="462375" y="2277870"/>
            <a:ext cx="4339650"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Reported housing agreement </a:t>
            </a:r>
            <a:r>
              <a:rPr lang="en-US" sz="1600" b="1" dirty="0">
                <a:solidFill>
                  <a:srgbClr val="58585B"/>
                </a:solidFill>
                <a:latin typeface="Trade Gothic LT Std Bold" panose="020B0804050502020204" pitchFamily="34" charset="0"/>
              </a:rPr>
              <a:t>(out of 39 KIs)</a:t>
            </a:r>
          </a:p>
        </p:txBody>
      </p:sp>
      <p:sp>
        <p:nvSpPr>
          <p:cNvPr id="17" name="Rectangle 16">
            <a:extLst>
              <a:ext uri="{FF2B5EF4-FFF2-40B4-BE49-F238E27FC236}">
                <a16:creationId xmlns:a16="http://schemas.microsoft.com/office/drawing/2014/main" id="{DF8F15F4-0D2C-4BE8-B74A-AFED1E5EF945}"/>
              </a:ext>
            </a:extLst>
          </p:cNvPr>
          <p:cNvSpPr/>
          <p:nvPr/>
        </p:nvSpPr>
        <p:spPr>
          <a:xfrm>
            <a:off x="479117" y="4035692"/>
            <a:ext cx="1659429" cy="369332"/>
          </a:xfrm>
          <a:prstGeom prst="rect">
            <a:avLst/>
          </a:prstGeom>
        </p:spPr>
        <p:txBody>
          <a:bodyPr wrap="square">
            <a:spAutoFit/>
          </a:bodyPr>
          <a:lstStyle/>
          <a:p>
            <a:r>
              <a:rPr lang="en-GB" b="1" dirty="0">
                <a:solidFill>
                  <a:srgbClr val="EE5859"/>
                </a:solidFill>
                <a:latin typeface="Trade Gothic LT Std Bold" panose="020B0804050502020204" pitchFamily="34" charset="0"/>
              </a:rPr>
              <a:t>Risk of eviction</a:t>
            </a:r>
          </a:p>
        </p:txBody>
      </p:sp>
      <p:sp>
        <p:nvSpPr>
          <p:cNvPr id="18" name="Rectangle 17">
            <a:extLst>
              <a:ext uri="{FF2B5EF4-FFF2-40B4-BE49-F238E27FC236}">
                <a16:creationId xmlns:a16="http://schemas.microsoft.com/office/drawing/2014/main" id="{B18779CF-7D5C-41BB-85A0-B5BC356F17D0}"/>
              </a:ext>
            </a:extLst>
          </p:cNvPr>
          <p:cNvSpPr/>
          <p:nvPr/>
        </p:nvSpPr>
        <p:spPr>
          <a:xfrm>
            <a:off x="1824285" y="4761710"/>
            <a:ext cx="6877752" cy="584775"/>
          </a:xfrm>
          <a:prstGeom prst="rect">
            <a:avLst/>
          </a:prstGeom>
        </p:spPr>
        <p:txBody>
          <a:bodyPr wrap="square">
            <a:spAutoFit/>
          </a:bodyPr>
          <a:lstStyle/>
          <a:p>
            <a:pPr marR="0" algn="just" rtl="0"/>
            <a:r>
              <a:rPr lang="en-US" sz="1600" b="1" i="0" u="none" strike="noStrike" dirty="0">
                <a:solidFill>
                  <a:srgbClr val="58585A"/>
                </a:solidFill>
                <a:latin typeface="Arial Narrow" panose="020B0606020202030204" pitchFamily="34" charset="0"/>
              </a:rPr>
              <a:t>of</a:t>
            </a:r>
            <a:r>
              <a:rPr lang="en-US" sz="1600" b="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KIs</a:t>
            </a:r>
            <a:r>
              <a:rPr lang="en-US" sz="1600" b="0" i="0" u="none" strike="noStrike" dirty="0">
                <a:solidFill>
                  <a:srgbClr val="58585A"/>
                </a:solidFill>
                <a:latin typeface="Arial Narrow" panose="020B0606020202030204" pitchFamily="34" charset="0"/>
              </a:rPr>
              <a:t> (38 KIs out of 39) reported that there are no families from the different population groups at immediate risk of eviction in Markaz Al-</a:t>
            </a:r>
            <a:r>
              <a:rPr lang="en-US" sz="1600" b="0" i="0" u="none" strike="noStrike" dirty="0" err="1">
                <a:solidFill>
                  <a:srgbClr val="58585A"/>
                </a:solidFill>
                <a:latin typeface="Arial Narrow" panose="020B0606020202030204" pitchFamily="34" charset="0"/>
              </a:rPr>
              <a:t>Muqdadiya</a:t>
            </a:r>
            <a:r>
              <a:rPr lang="en-US" sz="1600" b="0" i="0" u="none" strike="noStrike" dirty="0">
                <a:solidFill>
                  <a:srgbClr val="58585A"/>
                </a:solidFill>
                <a:latin typeface="Arial Narrow" panose="020B0606020202030204" pitchFamily="34" charset="0"/>
              </a:rPr>
              <a:t>. </a:t>
            </a:r>
          </a:p>
        </p:txBody>
      </p:sp>
      <p:pic>
        <p:nvPicPr>
          <p:cNvPr id="8" name="Picture 7">
            <a:extLst>
              <a:ext uri="{FF2B5EF4-FFF2-40B4-BE49-F238E27FC236}">
                <a16:creationId xmlns:a16="http://schemas.microsoft.com/office/drawing/2014/main" id="{8ECAAB05-CCB2-4D3A-85C5-36CE38347A8D}"/>
              </a:ext>
            </a:extLst>
          </p:cNvPr>
          <p:cNvPicPr>
            <a:picLocks noChangeAspect="1"/>
          </p:cNvPicPr>
          <p:nvPr/>
        </p:nvPicPr>
        <p:blipFill>
          <a:blip r:embed="rId3"/>
          <a:stretch>
            <a:fillRect/>
          </a:stretch>
        </p:blipFill>
        <p:spPr>
          <a:xfrm>
            <a:off x="4618471" y="2542467"/>
            <a:ext cx="1428949" cy="1400370"/>
          </a:xfrm>
          <a:prstGeom prst="rect">
            <a:avLst/>
          </a:prstGeom>
        </p:spPr>
      </p:pic>
      <p:pic>
        <p:nvPicPr>
          <p:cNvPr id="10" name="Picture 9">
            <a:extLst>
              <a:ext uri="{FF2B5EF4-FFF2-40B4-BE49-F238E27FC236}">
                <a16:creationId xmlns:a16="http://schemas.microsoft.com/office/drawing/2014/main" id="{10C93989-34F7-4A7A-9961-832C039DDFA3}"/>
              </a:ext>
            </a:extLst>
          </p:cNvPr>
          <p:cNvPicPr>
            <a:picLocks noChangeAspect="1"/>
          </p:cNvPicPr>
          <p:nvPr/>
        </p:nvPicPr>
        <p:blipFill>
          <a:blip r:embed="rId4"/>
          <a:stretch>
            <a:fillRect/>
          </a:stretch>
        </p:blipFill>
        <p:spPr>
          <a:xfrm>
            <a:off x="395336" y="4444259"/>
            <a:ext cx="1428949" cy="1371791"/>
          </a:xfrm>
          <a:prstGeom prst="rect">
            <a:avLst/>
          </a:prstGeom>
        </p:spPr>
      </p:pic>
      <p:pic>
        <p:nvPicPr>
          <p:cNvPr id="12" name="Picture 11">
            <a:extLst>
              <a:ext uri="{FF2B5EF4-FFF2-40B4-BE49-F238E27FC236}">
                <a16:creationId xmlns:a16="http://schemas.microsoft.com/office/drawing/2014/main" id="{6B82BC84-0B4D-4DA9-A53A-3B4266DFB8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200316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8FC4D-06DE-4FE7-89CD-DAFE60FE6364}"/>
              </a:ext>
            </a:extLst>
          </p:cNvPr>
          <p:cNvSpPr/>
          <p:nvPr/>
        </p:nvSpPr>
        <p:spPr>
          <a:xfrm>
            <a:off x="395336" y="1283311"/>
            <a:ext cx="830670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US" sz="2000" b="1" dirty="0">
                <a:solidFill>
                  <a:srgbClr val="EE5859"/>
                </a:solidFill>
                <a:latin typeface="Trade Gothic LT Std Bold"/>
              </a:rPr>
              <a:t>Access to housing rehabilitation</a:t>
            </a:r>
            <a:endParaRPr lang="en-US" sz="1400" b="1" dirty="0">
              <a:solidFill>
                <a:srgbClr val="EE5859"/>
              </a:solidFill>
              <a:latin typeface="Trade Gothic LT Std Bold"/>
            </a:endParaRPr>
          </a:p>
        </p:txBody>
      </p:sp>
      <p:sp>
        <p:nvSpPr>
          <p:cNvPr id="14" name="Rectangle 13">
            <a:extLst>
              <a:ext uri="{FF2B5EF4-FFF2-40B4-BE49-F238E27FC236}">
                <a16:creationId xmlns:a16="http://schemas.microsoft.com/office/drawing/2014/main" id="{583338AD-3494-428B-A8C5-47FBD9CA4C5E}"/>
              </a:ext>
            </a:extLst>
          </p:cNvPr>
          <p:cNvSpPr/>
          <p:nvPr/>
        </p:nvSpPr>
        <p:spPr>
          <a:xfrm>
            <a:off x="462375" y="1826554"/>
            <a:ext cx="1281120"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21%-60%</a:t>
            </a:r>
          </a:p>
        </p:txBody>
      </p:sp>
      <p:sp>
        <p:nvSpPr>
          <p:cNvPr id="15" name="Rectangle 14">
            <a:extLst>
              <a:ext uri="{FF2B5EF4-FFF2-40B4-BE49-F238E27FC236}">
                <a16:creationId xmlns:a16="http://schemas.microsoft.com/office/drawing/2014/main" id="{D1E0ADB5-013C-416D-8677-FD30A03273FC}"/>
              </a:ext>
            </a:extLst>
          </p:cNvPr>
          <p:cNvSpPr/>
          <p:nvPr/>
        </p:nvSpPr>
        <p:spPr>
          <a:xfrm>
            <a:off x="1699568" y="1737430"/>
            <a:ext cx="6982057" cy="584775"/>
          </a:xfrm>
          <a:prstGeom prst="rect">
            <a:avLst/>
          </a:prstGeom>
        </p:spPr>
        <p:txBody>
          <a:bodyPr wrap="square">
            <a:spAutoFit/>
          </a:bodyPr>
          <a:lstStyle/>
          <a:p>
            <a:pPr marR="0" algn="just" rtl="0"/>
            <a:r>
              <a:rPr lang="en-US" sz="1600" b="1" i="0" u="none" strike="noStrike" dirty="0">
                <a:solidFill>
                  <a:srgbClr val="58585A"/>
                </a:solidFill>
                <a:latin typeface="Arial Narrow" panose="020B0606020202030204" pitchFamily="34" charset="0"/>
              </a:rPr>
              <a:t>of houses</a:t>
            </a:r>
            <a:r>
              <a:rPr lang="en-US" sz="1600" b="0" i="0" u="none" strike="noStrike" dirty="0">
                <a:solidFill>
                  <a:srgbClr val="58585A"/>
                </a:solidFill>
                <a:latin typeface="Arial Narrow" panose="020B0606020202030204" pitchFamily="34" charset="0"/>
              </a:rPr>
              <a:t> in Markaz Al-</a:t>
            </a:r>
            <a:r>
              <a:rPr lang="en-US" sz="1600" b="0" i="0" u="none" strike="noStrike" dirty="0" err="1">
                <a:solidFill>
                  <a:srgbClr val="58585A"/>
                </a:solidFill>
                <a:latin typeface="Arial Narrow" panose="020B0606020202030204" pitchFamily="34" charset="0"/>
              </a:rPr>
              <a:t>Muqdadiya</a:t>
            </a:r>
            <a:r>
              <a:rPr lang="en-US" sz="1600" b="0" i="0" u="none" strike="noStrike" dirty="0">
                <a:solidFill>
                  <a:srgbClr val="58585A"/>
                </a:solidFill>
                <a:latin typeface="Arial Narrow" panose="020B0606020202030204" pitchFamily="34" charset="0"/>
              </a:rPr>
              <a:t> were damaged during military operations in 2014, as reported by all KIs (39 KIs).</a:t>
            </a:r>
          </a:p>
        </p:txBody>
      </p:sp>
      <p:sp>
        <p:nvSpPr>
          <p:cNvPr id="6" name="Rectangle 5">
            <a:extLst>
              <a:ext uri="{FF2B5EF4-FFF2-40B4-BE49-F238E27FC236}">
                <a16:creationId xmlns:a16="http://schemas.microsoft.com/office/drawing/2014/main" id="{4227E565-6395-46A9-A6B8-F66730D52CE5}"/>
              </a:ext>
            </a:extLst>
          </p:cNvPr>
          <p:cNvSpPr/>
          <p:nvPr/>
        </p:nvSpPr>
        <p:spPr>
          <a:xfrm>
            <a:off x="1756611" y="2712624"/>
            <a:ext cx="6945426" cy="338554"/>
          </a:xfrm>
          <a:prstGeom prst="rect">
            <a:avLst/>
          </a:prstGeom>
        </p:spPr>
        <p:txBody>
          <a:bodyPr wrap="square">
            <a:spAutoFit/>
          </a:bodyPr>
          <a:lstStyle/>
          <a:p>
            <a:pPr marR="0" algn="just" rtl="0"/>
            <a:r>
              <a:rPr lang="en-US" sz="1600" b="1" i="0" u="none" strike="noStrike" dirty="0">
                <a:solidFill>
                  <a:srgbClr val="58585A"/>
                </a:solidFill>
                <a:latin typeface="Arial Narrow" panose="020B0606020202030204" pitchFamily="34" charset="0"/>
              </a:rPr>
              <a:t>of</a:t>
            </a:r>
            <a:r>
              <a:rPr lang="en-US" sz="1600" b="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KIs </a:t>
            </a:r>
            <a:r>
              <a:rPr lang="en-US" sz="1600" b="0" i="0" u="none" strike="noStrike" dirty="0">
                <a:solidFill>
                  <a:srgbClr val="58585A"/>
                </a:solidFill>
                <a:latin typeface="Arial Narrow" panose="020B0606020202030204" pitchFamily="34" charset="0"/>
              </a:rPr>
              <a:t>(21 out of 39 KIs)</a:t>
            </a:r>
            <a:r>
              <a:rPr lang="en-US" sz="1600" b="1" i="0" u="none" strike="noStrike" dirty="0">
                <a:solidFill>
                  <a:srgbClr val="58585A"/>
                </a:solidFill>
                <a:latin typeface="Arial Narrow" panose="020B0606020202030204" pitchFamily="34" charset="0"/>
              </a:rPr>
              <a:t> </a:t>
            </a:r>
            <a:r>
              <a:rPr lang="en-US" sz="1600" b="0" i="0" u="none" strike="noStrike" dirty="0">
                <a:solidFill>
                  <a:srgbClr val="58585A"/>
                </a:solidFill>
                <a:latin typeface="Arial Narrow" panose="020B0606020202030204" pitchFamily="34" charset="0"/>
              </a:rPr>
              <a:t>reported that access to housing rehabilitation is </a:t>
            </a:r>
            <a:r>
              <a:rPr lang="en-US" sz="1600" b="1" i="0" u="none" strike="noStrike" dirty="0">
                <a:solidFill>
                  <a:srgbClr val="58585A"/>
                </a:solidFill>
                <a:latin typeface="Arial Narrow" panose="020B0606020202030204" pitchFamily="34" charset="0"/>
              </a:rPr>
              <a:t>unequal</a:t>
            </a:r>
            <a:r>
              <a:rPr lang="en-US" sz="1600" b="0" i="0" u="none" strike="noStrike" dirty="0">
                <a:solidFill>
                  <a:srgbClr val="58585A"/>
                </a:solidFill>
                <a:latin typeface="Arial Narrow" panose="020B0606020202030204" pitchFamily="34" charset="0"/>
              </a:rPr>
              <a:t>.</a:t>
            </a:r>
          </a:p>
        </p:txBody>
      </p:sp>
      <p:sp>
        <p:nvSpPr>
          <p:cNvPr id="8" name="Rectangle 7">
            <a:extLst>
              <a:ext uri="{FF2B5EF4-FFF2-40B4-BE49-F238E27FC236}">
                <a16:creationId xmlns:a16="http://schemas.microsoft.com/office/drawing/2014/main" id="{9110703B-2D3F-41F8-A15E-696AB7526BCA}"/>
              </a:ext>
            </a:extLst>
          </p:cNvPr>
          <p:cNvSpPr/>
          <p:nvPr/>
        </p:nvSpPr>
        <p:spPr>
          <a:xfrm>
            <a:off x="462375" y="3583758"/>
            <a:ext cx="8135029" cy="369332"/>
          </a:xfrm>
          <a:prstGeom prst="rect">
            <a:avLst/>
          </a:prstGeom>
        </p:spPr>
        <p:txBody>
          <a:bodyPr wrap="square">
            <a:spAutoFit/>
          </a:bodyPr>
          <a:lstStyle/>
          <a:p>
            <a:r>
              <a:rPr lang="en-US" b="1" dirty="0">
                <a:solidFill>
                  <a:srgbClr val="EE5859"/>
                </a:solidFill>
                <a:latin typeface="Trade Gothic LT Std Bold" panose="020B0804050502020204" pitchFamily="34" charset="0"/>
              </a:rPr>
              <a:t>Reported barriers to access assistance for rehabilitation </a:t>
            </a:r>
            <a:r>
              <a:rPr lang="en-US" sz="1600" b="1" dirty="0">
                <a:solidFill>
                  <a:srgbClr val="58585B"/>
                </a:solidFill>
                <a:latin typeface="Trade Gothic LT Std Bold" panose="020B0804050502020204" pitchFamily="34" charset="0"/>
              </a:rPr>
              <a:t>(out of 21 KIs)*</a:t>
            </a:r>
            <a:endParaRPr lang="en-US" dirty="0"/>
          </a:p>
        </p:txBody>
      </p:sp>
      <p:sp>
        <p:nvSpPr>
          <p:cNvPr id="9" name="Rectangle 8">
            <a:extLst>
              <a:ext uri="{FF2B5EF4-FFF2-40B4-BE49-F238E27FC236}">
                <a16:creationId xmlns:a16="http://schemas.microsoft.com/office/drawing/2014/main" id="{EBB3DB0C-EDF9-4D96-A3EB-3F1BF59257B2}"/>
              </a:ext>
            </a:extLst>
          </p:cNvPr>
          <p:cNvSpPr/>
          <p:nvPr/>
        </p:nvSpPr>
        <p:spPr>
          <a:xfrm>
            <a:off x="546595" y="4014906"/>
            <a:ext cx="6576100" cy="1154162"/>
          </a:xfrm>
          <a:prstGeom prst="rect">
            <a:avLst/>
          </a:prstGeom>
        </p:spPr>
        <p:txBody>
          <a:bodyPr wrap="square">
            <a:spAutoFit/>
          </a:bodyPr>
          <a:lstStyle/>
          <a:p>
            <a:pPr marR="0" algn="just" rtl="0">
              <a:spcAft>
                <a:spcPts val="200"/>
              </a:spcAft>
            </a:pPr>
            <a:r>
              <a:rPr lang="en-US" sz="1600" b="0" i="0" u="none" strike="noStrike" dirty="0">
                <a:solidFill>
                  <a:srgbClr val="58585A"/>
                </a:solidFill>
                <a:latin typeface="Arial Narrow" panose="020B0606020202030204" pitchFamily="34" charset="0"/>
              </a:rPr>
              <a:t>Assistance perceived to target specific </a:t>
            </a:r>
            <a:r>
              <a:rPr lang="en-US" sz="1600" b="0" i="0" u="none" strike="noStrike" dirty="0" err="1">
                <a:solidFill>
                  <a:srgbClr val="58585A"/>
                </a:solidFill>
                <a:latin typeface="Arial Narrow" panose="020B0606020202030204" pitchFamily="34" charset="0"/>
              </a:rPr>
              <a:t>neighbourhoods</a:t>
            </a:r>
            <a:r>
              <a:rPr lang="en-US" sz="1600" b="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19 KIs</a:t>
            </a:r>
          </a:p>
          <a:p>
            <a:pPr marR="0" algn="just" rtl="0">
              <a:spcAft>
                <a:spcPts val="200"/>
              </a:spcAft>
            </a:pPr>
            <a:r>
              <a:rPr lang="en-US" sz="1600" b="0" i="0" u="none" strike="noStrike" dirty="0">
                <a:solidFill>
                  <a:srgbClr val="58585A"/>
                </a:solidFill>
                <a:latin typeface="Arial Narrow" panose="020B0606020202030204" pitchFamily="34" charset="0"/>
              </a:rPr>
              <a:t>Criteria of selection for support is perceived to be too specific  	</a:t>
            </a:r>
            <a:r>
              <a:rPr lang="en-US" sz="1600" b="1" i="0" u="none" strike="noStrike" dirty="0">
                <a:solidFill>
                  <a:srgbClr val="58585A"/>
                </a:solidFill>
                <a:latin typeface="Arial Narrow" panose="020B0606020202030204" pitchFamily="34" charset="0"/>
              </a:rPr>
              <a:t>19 KIs</a:t>
            </a:r>
          </a:p>
          <a:p>
            <a:pPr marR="0" algn="just" rtl="0">
              <a:spcAft>
                <a:spcPts val="200"/>
              </a:spcAft>
            </a:pPr>
            <a:r>
              <a:rPr lang="en-GB" sz="1600" b="0" i="0" u="none" strike="noStrike" dirty="0">
                <a:solidFill>
                  <a:srgbClr val="58585A"/>
                </a:solidFill>
                <a:latin typeface="Arial Narrow" panose="020B0606020202030204" pitchFamily="34" charset="0"/>
              </a:rPr>
              <a:t>Less connections				              	  </a:t>
            </a:r>
            <a:r>
              <a:rPr lang="en-GB" sz="1600" b="1" i="0" u="none" strike="noStrike" dirty="0">
                <a:solidFill>
                  <a:srgbClr val="58585A"/>
                </a:solidFill>
                <a:latin typeface="Arial Narrow" panose="020B0606020202030204" pitchFamily="34" charset="0"/>
              </a:rPr>
              <a:t>1 KI</a:t>
            </a:r>
            <a:endParaRPr lang="en-GB" sz="1600" b="0" i="0" u="none" strike="noStrike" dirty="0">
              <a:solidFill>
                <a:srgbClr val="58585A"/>
              </a:solidFill>
              <a:latin typeface="Arial Narrow" panose="020B0606020202030204" pitchFamily="34" charset="0"/>
            </a:endParaRPr>
          </a:p>
          <a:p>
            <a:pPr marR="0" algn="just" rtl="0">
              <a:spcAft>
                <a:spcPts val="200"/>
              </a:spcAft>
            </a:pPr>
            <a:r>
              <a:rPr lang="en-GB" sz="1600" b="0" i="0" u="none" strike="noStrike" dirty="0">
                <a:solidFill>
                  <a:srgbClr val="58585A"/>
                </a:solidFill>
                <a:latin typeface="Arial Narrow" panose="020B0606020202030204" pitchFamily="34" charset="0"/>
              </a:rPr>
              <a:t>COVID-19 restrictions				              	  </a:t>
            </a:r>
            <a:r>
              <a:rPr lang="en-GB" sz="1600" b="1" i="0" u="none" strike="noStrike" dirty="0">
                <a:solidFill>
                  <a:srgbClr val="58585A"/>
                </a:solidFill>
                <a:latin typeface="Arial Narrow" panose="020B0606020202030204" pitchFamily="34" charset="0"/>
              </a:rPr>
              <a:t>1 KI</a:t>
            </a:r>
            <a:endParaRPr lang="en-US" sz="1600" dirty="0">
              <a:solidFill>
                <a:srgbClr val="58585A"/>
              </a:solidFill>
            </a:endParaRPr>
          </a:p>
        </p:txBody>
      </p:sp>
      <p:sp>
        <p:nvSpPr>
          <p:cNvPr id="17" name="Rectangle 16">
            <a:extLst>
              <a:ext uri="{FF2B5EF4-FFF2-40B4-BE49-F238E27FC236}">
                <a16:creationId xmlns:a16="http://schemas.microsoft.com/office/drawing/2014/main" id="{42605B79-2D8A-450F-B209-6B96690A2028}"/>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Title 1">
            <a:extLst>
              <a:ext uri="{FF2B5EF4-FFF2-40B4-BE49-F238E27FC236}">
                <a16:creationId xmlns:a16="http://schemas.microsoft.com/office/drawing/2014/main" id="{5394F66B-E13E-47AA-8608-145FE7DE287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Muqdadiya</a:t>
            </a:r>
            <a:r>
              <a:rPr lang="en-GB" dirty="0"/>
              <a:t> Sub-district</a:t>
            </a:r>
          </a:p>
          <a:p>
            <a:r>
              <a:rPr lang="en-US" sz="3200" baseline="30000" dirty="0"/>
              <a:t>Perceptions on access to services and assistance – data reported by KIs</a:t>
            </a:r>
            <a:endParaRPr lang="en-GB" sz="3200" dirty="0"/>
          </a:p>
        </p:txBody>
      </p:sp>
      <p:pic>
        <p:nvPicPr>
          <p:cNvPr id="7" name="Picture 6">
            <a:extLst>
              <a:ext uri="{FF2B5EF4-FFF2-40B4-BE49-F238E27FC236}">
                <a16:creationId xmlns:a16="http://schemas.microsoft.com/office/drawing/2014/main" id="{11955BC9-5E18-4A17-B339-71535D666092}"/>
              </a:ext>
            </a:extLst>
          </p:cNvPr>
          <p:cNvPicPr>
            <a:picLocks noChangeAspect="1"/>
          </p:cNvPicPr>
          <p:nvPr/>
        </p:nvPicPr>
        <p:blipFill>
          <a:blip r:embed="rId3"/>
          <a:stretch>
            <a:fillRect/>
          </a:stretch>
        </p:blipFill>
        <p:spPr>
          <a:xfrm>
            <a:off x="323451" y="2261090"/>
            <a:ext cx="1448002" cy="1400370"/>
          </a:xfrm>
          <a:prstGeom prst="rect">
            <a:avLst/>
          </a:prstGeom>
        </p:spPr>
      </p:pic>
      <p:pic>
        <p:nvPicPr>
          <p:cNvPr id="11" name="Picture 10">
            <a:extLst>
              <a:ext uri="{FF2B5EF4-FFF2-40B4-BE49-F238E27FC236}">
                <a16:creationId xmlns:a16="http://schemas.microsoft.com/office/drawing/2014/main" id="{A268C67F-EFEA-45E1-9ABB-B6A56F9442E3}"/>
              </a:ext>
            </a:extLst>
          </p:cNvPr>
          <p:cNvPicPr>
            <a:picLocks noChangeAspect="1"/>
          </p:cNvPicPr>
          <p:nvPr/>
        </p:nvPicPr>
        <p:blipFill>
          <a:blip r:embed="rId4"/>
          <a:stretch>
            <a:fillRect/>
          </a:stretch>
        </p:blipFill>
        <p:spPr>
          <a:xfrm>
            <a:off x="6732115" y="4039070"/>
            <a:ext cx="781159" cy="1178303"/>
          </a:xfrm>
          <a:prstGeom prst="rect">
            <a:avLst/>
          </a:prstGeom>
        </p:spPr>
      </p:pic>
      <p:sp>
        <p:nvSpPr>
          <p:cNvPr id="20" name="TextBox 19">
            <a:extLst>
              <a:ext uri="{FF2B5EF4-FFF2-40B4-BE49-F238E27FC236}">
                <a16:creationId xmlns:a16="http://schemas.microsoft.com/office/drawing/2014/main" id="{AF84F937-1574-4BEA-A211-5C2CCBD24762}"/>
              </a:ext>
            </a:extLst>
          </p:cNvPr>
          <p:cNvSpPr txBox="1"/>
          <p:nvPr/>
        </p:nvSpPr>
        <p:spPr>
          <a:xfrm>
            <a:off x="462375" y="5301826"/>
            <a:ext cx="8219250" cy="800219"/>
          </a:xfrm>
          <a:prstGeom prst="rect">
            <a:avLst/>
          </a:prstGeom>
          <a:noFill/>
        </p:spPr>
        <p:txBody>
          <a:bodyPr wrap="square">
            <a:spAutoFit/>
          </a:bodyPr>
          <a:lstStyle/>
          <a:p>
            <a:pPr marR="0" algn="just" rtl="0"/>
            <a:r>
              <a:rPr lang="en-US" sz="1600" b="0" i="1" u="none" strike="noStrike" dirty="0">
                <a:solidFill>
                  <a:srgbClr val="EE5859"/>
                </a:solidFill>
                <a:latin typeface="Arial Narrow" panose="020B0606020202030204" pitchFamily="34" charset="0"/>
              </a:rPr>
              <a:t>“Support for housing rehabilitation is needed in order for a family to live in a good and safe place called home, so that they do not live in bypass areas, or rented.”</a:t>
            </a:r>
          </a:p>
          <a:p>
            <a:pPr marR="0" algn="r" rtl="0"/>
            <a:r>
              <a:rPr lang="en-US" sz="1400" b="0" i="0" u="none" strike="noStrike" dirty="0">
                <a:solidFill>
                  <a:srgbClr val="323232"/>
                </a:solidFill>
                <a:latin typeface="Arial Narrow" panose="020B0606020202030204" pitchFamily="34" charset="0"/>
              </a:rPr>
              <a:t>- Community leader KI -</a:t>
            </a:r>
          </a:p>
        </p:txBody>
      </p:sp>
      <p:pic>
        <p:nvPicPr>
          <p:cNvPr id="13" name="Picture 12">
            <a:extLst>
              <a:ext uri="{FF2B5EF4-FFF2-40B4-BE49-F238E27FC236}">
                <a16:creationId xmlns:a16="http://schemas.microsoft.com/office/drawing/2014/main" id="{E21B5E2F-3320-49FC-9CEB-427C027829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934757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6C4BD4-31DB-466A-9BE4-AD0668DDAB39}"/>
              </a:ext>
            </a:extLst>
          </p:cNvPr>
          <p:cNvSpPr/>
          <p:nvPr/>
        </p:nvSpPr>
        <p:spPr>
          <a:xfrm>
            <a:off x="395337" y="1278299"/>
            <a:ext cx="3884397"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basic public services</a:t>
            </a:r>
          </a:p>
        </p:txBody>
      </p:sp>
      <p:cxnSp>
        <p:nvCxnSpPr>
          <p:cNvPr id="23" name="Straight Connector 22">
            <a:extLst>
              <a:ext uri="{FF2B5EF4-FFF2-40B4-BE49-F238E27FC236}">
                <a16:creationId xmlns:a16="http://schemas.microsoft.com/office/drawing/2014/main" id="{9B729114-1223-48FB-9F85-B782076F4B07}"/>
              </a:ext>
            </a:extLst>
          </p:cNvPr>
          <p:cNvCxnSpPr>
            <a:cxnSpLocks/>
          </p:cNvCxnSpPr>
          <p:nvPr/>
        </p:nvCxnSpPr>
        <p:spPr>
          <a:xfrm>
            <a:off x="2297935" y="4433473"/>
            <a:ext cx="630936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itle 1">
            <a:extLst>
              <a:ext uri="{FF2B5EF4-FFF2-40B4-BE49-F238E27FC236}">
                <a16:creationId xmlns:a16="http://schemas.microsoft.com/office/drawing/2014/main" id="{EF59AC14-F48C-4C80-851C-8BB6E68DB190}"/>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Muqdadiya</a:t>
            </a:r>
            <a:r>
              <a:rPr lang="en-GB" dirty="0"/>
              <a:t> Sub-district</a:t>
            </a:r>
          </a:p>
          <a:p>
            <a:r>
              <a:rPr lang="en-US" sz="3200" baseline="30000" dirty="0"/>
              <a:t>Perceptions on access to services and assistance – data reported by KIs</a:t>
            </a:r>
            <a:endParaRPr lang="en-GB" sz="3200" dirty="0"/>
          </a:p>
        </p:txBody>
      </p:sp>
      <p:sp>
        <p:nvSpPr>
          <p:cNvPr id="4" name="Rectangle 3">
            <a:extLst>
              <a:ext uri="{FF2B5EF4-FFF2-40B4-BE49-F238E27FC236}">
                <a16:creationId xmlns:a16="http://schemas.microsoft.com/office/drawing/2014/main" id="{9F78F469-18F7-4EB3-9635-EDF1C5C83DA4}"/>
              </a:ext>
            </a:extLst>
          </p:cNvPr>
          <p:cNvSpPr/>
          <p:nvPr/>
        </p:nvSpPr>
        <p:spPr>
          <a:xfrm>
            <a:off x="1828800" y="1983969"/>
            <a:ext cx="6895879" cy="605225"/>
          </a:xfrm>
          <a:prstGeom prst="rect">
            <a:avLst/>
          </a:prstGeom>
        </p:spPr>
        <p:txBody>
          <a:bodyPr wrap="square">
            <a:spAutoFit/>
          </a:bodyPr>
          <a:lstStyle/>
          <a:p>
            <a:pPr marR="0" algn="just" rtl="0"/>
            <a:r>
              <a:rPr lang="en-US" sz="1600" b="1" i="0" u="none" strike="noStrike" dirty="0">
                <a:solidFill>
                  <a:srgbClr val="58585A"/>
                </a:solidFill>
                <a:latin typeface="Arial Narrow" panose="020B0606020202030204" pitchFamily="34" charset="0"/>
              </a:rPr>
              <a:t>of</a:t>
            </a:r>
            <a:r>
              <a:rPr lang="en-US" sz="1600" b="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KIs</a:t>
            </a:r>
            <a:r>
              <a:rPr lang="en-US" sz="1600" b="0" i="0" u="none" strike="noStrike" dirty="0">
                <a:solidFill>
                  <a:srgbClr val="58585A"/>
                </a:solidFill>
                <a:latin typeface="Arial Narrow" panose="020B0606020202030204" pitchFamily="34" charset="0"/>
              </a:rPr>
              <a:t> (18 out of 39 KIs) reported </a:t>
            </a:r>
            <a:r>
              <a:rPr lang="en-US" sz="1600" b="1" i="0" u="none" strike="noStrike" dirty="0">
                <a:solidFill>
                  <a:srgbClr val="58585A"/>
                </a:solidFill>
                <a:latin typeface="Arial Narrow" panose="020B0606020202030204" pitchFamily="34" charset="0"/>
              </a:rPr>
              <a:t>unequal</a:t>
            </a:r>
            <a:r>
              <a:rPr lang="en-US" sz="1600" b="0" i="0" u="none" strike="noStrike" dirty="0">
                <a:solidFill>
                  <a:srgbClr val="58585A"/>
                </a:solidFill>
                <a:latin typeface="Arial Narrow" panose="020B0606020202030204" pitchFamily="34" charset="0"/>
              </a:rPr>
              <a:t> access to basic public services, namely healthcare and water and sanitation.</a:t>
            </a:r>
          </a:p>
        </p:txBody>
      </p:sp>
      <p:sp>
        <p:nvSpPr>
          <p:cNvPr id="6" name="Rectangle 5">
            <a:extLst>
              <a:ext uri="{FF2B5EF4-FFF2-40B4-BE49-F238E27FC236}">
                <a16:creationId xmlns:a16="http://schemas.microsoft.com/office/drawing/2014/main" id="{BB5D4E0F-F2F4-44C1-BA3E-55C75B478005}"/>
              </a:ext>
            </a:extLst>
          </p:cNvPr>
          <p:cNvSpPr/>
          <p:nvPr/>
        </p:nvSpPr>
        <p:spPr>
          <a:xfrm>
            <a:off x="584304" y="3072563"/>
            <a:ext cx="8140375" cy="369332"/>
          </a:xfrm>
          <a:prstGeom prst="rect">
            <a:avLst/>
          </a:prstGeom>
        </p:spPr>
        <p:txBody>
          <a:bodyPr wrap="square">
            <a:spAutoFit/>
          </a:bodyPr>
          <a:lstStyle/>
          <a:p>
            <a:r>
              <a:rPr lang="en-US" b="1" dirty="0">
                <a:solidFill>
                  <a:srgbClr val="EE5859"/>
                </a:solidFill>
                <a:latin typeface="Trade Gothic LT Std Bold" panose="020B0804050502020204" pitchFamily="34" charset="0"/>
              </a:rPr>
              <a:t>Reported barriers to access basic public services </a:t>
            </a:r>
            <a:r>
              <a:rPr lang="en-US" sz="1600" b="1" dirty="0">
                <a:solidFill>
                  <a:srgbClr val="58585B"/>
                </a:solidFill>
                <a:latin typeface="Trade Gothic LT Std Bold" panose="020B0804050502020204" pitchFamily="34" charset="0"/>
              </a:rPr>
              <a:t>(out of 18 KIs)*</a:t>
            </a:r>
            <a:endParaRPr lang="en-US" sz="1600" dirty="0"/>
          </a:p>
        </p:txBody>
      </p:sp>
      <p:sp>
        <p:nvSpPr>
          <p:cNvPr id="7" name="Rectangle 6">
            <a:extLst>
              <a:ext uri="{FF2B5EF4-FFF2-40B4-BE49-F238E27FC236}">
                <a16:creationId xmlns:a16="http://schemas.microsoft.com/office/drawing/2014/main" id="{7C07F17C-5779-4F1C-A05D-49933B5BA0AF}"/>
              </a:ext>
            </a:extLst>
          </p:cNvPr>
          <p:cNvSpPr/>
          <p:nvPr/>
        </p:nvSpPr>
        <p:spPr>
          <a:xfrm>
            <a:off x="584303" y="3481699"/>
            <a:ext cx="6177443" cy="623248"/>
          </a:xfrm>
          <a:prstGeom prst="rect">
            <a:avLst/>
          </a:prstGeom>
        </p:spPr>
        <p:txBody>
          <a:bodyPr wrap="square">
            <a:spAutoFit/>
          </a:bodyPr>
          <a:lstStyle/>
          <a:p>
            <a:pPr marL="285750" indent="-285750" algn="just">
              <a:spcAft>
                <a:spcPts val="300"/>
              </a:spcAft>
              <a:buFont typeface="Wingdings" panose="05000000000000000000" pitchFamily="2" charset="2"/>
              <a:buChar char="§"/>
            </a:pPr>
            <a:r>
              <a:rPr lang="en-US" sz="1600" dirty="0">
                <a:solidFill>
                  <a:srgbClr val="58585B"/>
                </a:solidFill>
                <a:latin typeface="Arial Narrow" panose="020B0606020202030204" pitchFamily="34" charset="0"/>
              </a:rPr>
              <a:t>Less connections (18 KIs)</a:t>
            </a:r>
          </a:p>
          <a:p>
            <a:pPr marL="285750" indent="-285750" algn="just">
              <a:spcAft>
                <a:spcPts val="300"/>
              </a:spcAft>
              <a:buFont typeface="Wingdings" panose="05000000000000000000" pitchFamily="2" charset="2"/>
              <a:buChar char="§"/>
            </a:pPr>
            <a:r>
              <a:rPr lang="en-GB" sz="1600" dirty="0">
                <a:solidFill>
                  <a:srgbClr val="58585B"/>
                </a:solidFill>
                <a:latin typeface="Arial Narrow" panose="020B0606020202030204" pitchFamily="34" charset="0"/>
              </a:rPr>
              <a:t>COVID-19 restrictions (1 KI)</a:t>
            </a:r>
          </a:p>
        </p:txBody>
      </p:sp>
      <p:sp>
        <p:nvSpPr>
          <p:cNvPr id="17" name="Rectangle 16">
            <a:extLst>
              <a:ext uri="{FF2B5EF4-FFF2-40B4-BE49-F238E27FC236}">
                <a16:creationId xmlns:a16="http://schemas.microsoft.com/office/drawing/2014/main" id="{51B47FA0-C698-474D-869A-938D27CB570B}"/>
              </a:ext>
            </a:extLst>
          </p:cNvPr>
          <p:cNvSpPr/>
          <p:nvPr/>
        </p:nvSpPr>
        <p:spPr>
          <a:xfrm>
            <a:off x="1876927" y="4652506"/>
            <a:ext cx="6895879" cy="605226"/>
          </a:xfrm>
          <a:prstGeom prst="rect">
            <a:avLst/>
          </a:prstGeom>
        </p:spPr>
        <p:txBody>
          <a:bodyPr wrap="square">
            <a:spAutoFit/>
          </a:bodyPr>
          <a:lstStyle/>
          <a:p>
            <a:pPr marR="0" algn="just" rtl="0"/>
            <a:r>
              <a:rPr lang="en-US" sz="1600" b="1" i="0" u="none" strike="noStrike" dirty="0">
                <a:solidFill>
                  <a:srgbClr val="58585A"/>
                </a:solidFill>
                <a:latin typeface="Arial Narrow" panose="020B0606020202030204" pitchFamily="34" charset="0"/>
              </a:rPr>
              <a:t>of</a:t>
            </a:r>
            <a:r>
              <a:rPr lang="en-US" sz="1600" b="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KIs</a:t>
            </a:r>
            <a:r>
              <a:rPr lang="en-US" sz="1600" b="0" i="0" u="none" strike="noStrike" dirty="0">
                <a:solidFill>
                  <a:srgbClr val="58585A"/>
                </a:solidFill>
                <a:latin typeface="Arial Narrow" panose="020B0606020202030204" pitchFamily="34" charset="0"/>
              </a:rPr>
              <a:t> (38 out of 39 KIs) reported that access to public judicial mechanisms is </a:t>
            </a:r>
            <a:r>
              <a:rPr lang="en-US" sz="1600" b="1" i="0" u="none" strike="noStrike" dirty="0">
                <a:solidFill>
                  <a:srgbClr val="58585A"/>
                </a:solidFill>
                <a:latin typeface="Arial Narrow" panose="020B0606020202030204" pitchFamily="34" charset="0"/>
              </a:rPr>
              <a:t>equal</a:t>
            </a:r>
            <a:r>
              <a:rPr lang="en-US" sz="1600" b="0" i="0" u="none" strike="noStrike" dirty="0">
                <a:solidFill>
                  <a:srgbClr val="58585A"/>
                </a:solidFill>
                <a:latin typeface="Arial Narrow" panose="020B0606020202030204" pitchFamily="34" charset="0"/>
              </a:rPr>
              <a:t> for all population groups.</a:t>
            </a:r>
          </a:p>
        </p:txBody>
      </p:sp>
      <p:sp>
        <p:nvSpPr>
          <p:cNvPr id="24" name="Rectangle 23">
            <a:extLst>
              <a:ext uri="{FF2B5EF4-FFF2-40B4-BE49-F238E27FC236}">
                <a16:creationId xmlns:a16="http://schemas.microsoft.com/office/drawing/2014/main" id="{889FB5CE-346D-4E25-841C-97F44347012D}"/>
              </a:ext>
            </a:extLst>
          </p:cNvPr>
          <p:cNvSpPr/>
          <p:nvPr/>
        </p:nvSpPr>
        <p:spPr>
          <a:xfrm>
            <a:off x="401706" y="4177019"/>
            <a:ext cx="4555305" cy="461665"/>
          </a:xfrm>
          <a:prstGeom prst="rect">
            <a:avLst/>
          </a:prstGeom>
          <a:solidFill>
            <a:schemeClr val="bg1"/>
          </a:solidFill>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public judicial mechanisms</a:t>
            </a:r>
          </a:p>
        </p:txBody>
      </p:sp>
      <p:sp>
        <p:nvSpPr>
          <p:cNvPr id="18" name="Rectangle 17">
            <a:extLst>
              <a:ext uri="{FF2B5EF4-FFF2-40B4-BE49-F238E27FC236}">
                <a16:creationId xmlns:a16="http://schemas.microsoft.com/office/drawing/2014/main" id="{2B7F6035-AAC0-4866-9109-78D512A2D5AC}"/>
              </a:ext>
            </a:extLst>
          </p:cNvPr>
          <p:cNvSpPr/>
          <p:nvPr/>
        </p:nvSpPr>
        <p:spPr>
          <a:xfrm>
            <a:off x="1876927" y="5274159"/>
            <a:ext cx="6847752" cy="830997"/>
          </a:xfrm>
          <a:prstGeom prst="rect">
            <a:avLst/>
          </a:prstGeom>
        </p:spPr>
        <p:txBody>
          <a:bodyPr wrap="square">
            <a:spAutoFit/>
          </a:bodyPr>
          <a:lstStyle/>
          <a:p>
            <a:pPr marR="0" algn="just" rtl="0"/>
            <a:r>
              <a:rPr lang="en-US" sz="1600" b="0" i="0" u="none" strike="noStrike" dirty="0">
                <a:solidFill>
                  <a:srgbClr val="58585A"/>
                </a:solidFill>
                <a:latin typeface="Arial Narrow" panose="020B0606020202030204" pitchFamily="34" charset="0"/>
              </a:rPr>
              <a:t>There are </a:t>
            </a:r>
            <a:r>
              <a:rPr lang="en-US" sz="1600" b="1" i="0" u="none" strike="noStrike" dirty="0">
                <a:solidFill>
                  <a:srgbClr val="58585A"/>
                </a:solidFill>
                <a:latin typeface="Arial Narrow" panose="020B0606020202030204" pitchFamily="34" charset="0"/>
              </a:rPr>
              <a:t>no reported public offices and/or departments closed </a:t>
            </a:r>
            <a:r>
              <a:rPr lang="en-US" sz="1600" b="0" i="0" u="none" strike="noStrike" dirty="0">
                <a:solidFill>
                  <a:srgbClr val="58585A"/>
                </a:solidFill>
                <a:latin typeface="Arial Narrow" panose="020B0606020202030204" pitchFamily="34" charset="0"/>
              </a:rPr>
              <a:t>at the time of data collection, and </a:t>
            </a:r>
            <a:r>
              <a:rPr lang="en-US" sz="1600" b="1" i="0" u="none" strike="noStrike" dirty="0">
                <a:solidFill>
                  <a:srgbClr val="58585A"/>
                </a:solidFill>
                <a:latin typeface="Arial Narrow" panose="020B0606020202030204" pitchFamily="34" charset="0"/>
              </a:rPr>
              <a:t>all population groups reportedly have access to documentation </a:t>
            </a:r>
            <a:r>
              <a:rPr lang="en-US" sz="1600" b="0" i="0" u="none" strike="noStrike" dirty="0">
                <a:solidFill>
                  <a:srgbClr val="58585A"/>
                </a:solidFill>
                <a:latin typeface="Arial Narrow" panose="020B0606020202030204" pitchFamily="34" charset="0"/>
              </a:rPr>
              <a:t>in the nearest departments to them.</a:t>
            </a:r>
          </a:p>
        </p:txBody>
      </p:sp>
      <p:pic>
        <p:nvPicPr>
          <p:cNvPr id="8" name="Picture 7">
            <a:extLst>
              <a:ext uri="{FF2B5EF4-FFF2-40B4-BE49-F238E27FC236}">
                <a16:creationId xmlns:a16="http://schemas.microsoft.com/office/drawing/2014/main" id="{B6ACF86E-1083-464C-93C5-0D614DE6E070}"/>
              </a:ext>
            </a:extLst>
          </p:cNvPr>
          <p:cNvPicPr>
            <a:picLocks noChangeAspect="1"/>
          </p:cNvPicPr>
          <p:nvPr/>
        </p:nvPicPr>
        <p:blipFill>
          <a:blip r:embed="rId3"/>
          <a:stretch>
            <a:fillRect/>
          </a:stretch>
        </p:blipFill>
        <p:spPr>
          <a:xfrm>
            <a:off x="419320" y="1740218"/>
            <a:ext cx="1371791" cy="1343212"/>
          </a:xfrm>
          <a:prstGeom prst="rect">
            <a:avLst/>
          </a:prstGeom>
        </p:spPr>
      </p:pic>
      <p:pic>
        <p:nvPicPr>
          <p:cNvPr id="11" name="Picture 10">
            <a:extLst>
              <a:ext uri="{FF2B5EF4-FFF2-40B4-BE49-F238E27FC236}">
                <a16:creationId xmlns:a16="http://schemas.microsoft.com/office/drawing/2014/main" id="{92C76B73-B08B-45A1-A939-08EBEDCE68C6}"/>
              </a:ext>
            </a:extLst>
          </p:cNvPr>
          <p:cNvPicPr>
            <a:picLocks noChangeAspect="1"/>
          </p:cNvPicPr>
          <p:nvPr/>
        </p:nvPicPr>
        <p:blipFill>
          <a:blip r:embed="rId4"/>
          <a:stretch>
            <a:fillRect/>
          </a:stretch>
        </p:blipFill>
        <p:spPr>
          <a:xfrm>
            <a:off x="409695" y="4634521"/>
            <a:ext cx="1409897" cy="1324160"/>
          </a:xfrm>
          <a:prstGeom prst="rect">
            <a:avLst/>
          </a:prstGeom>
        </p:spPr>
      </p:pic>
      <p:pic>
        <p:nvPicPr>
          <p:cNvPr id="13" name="Picture 12">
            <a:extLst>
              <a:ext uri="{FF2B5EF4-FFF2-40B4-BE49-F238E27FC236}">
                <a16:creationId xmlns:a16="http://schemas.microsoft.com/office/drawing/2014/main" id="{19D35E8A-1FB8-4C1E-BA9A-E4D9C7D64F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4" name="Rectangle 13">
            <a:extLst>
              <a:ext uri="{FF2B5EF4-FFF2-40B4-BE49-F238E27FC236}">
                <a16:creationId xmlns:a16="http://schemas.microsoft.com/office/drawing/2014/main" id="{20E1D9E6-64CA-4BCD-998C-B3814A69B7F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Tree>
    <p:extLst>
      <p:ext uri="{BB962C8B-B14F-4D97-AF65-F5344CB8AC3E}">
        <p14:creationId xmlns:p14="http://schemas.microsoft.com/office/powerpoint/2010/main" val="1276781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79B385-8FAA-444C-8A6E-06F4F68BB3AA}"/>
              </a:ext>
            </a:extLst>
          </p:cNvPr>
          <p:cNvSpPr/>
          <p:nvPr/>
        </p:nvSpPr>
        <p:spPr>
          <a:xfrm>
            <a:off x="508096" y="1275773"/>
            <a:ext cx="8635904"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humanitarian aid and presence of non-governmental organisations</a:t>
            </a:r>
          </a:p>
        </p:txBody>
      </p:sp>
      <p:sp>
        <p:nvSpPr>
          <p:cNvPr id="4" name="Rectangle 3">
            <a:extLst>
              <a:ext uri="{FF2B5EF4-FFF2-40B4-BE49-F238E27FC236}">
                <a16:creationId xmlns:a16="http://schemas.microsoft.com/office/drawing/2014/main" id="{D12BAC3C-66FB-4960-B2A1-A1D51FAE2417}"/>
              </a:ext>
            </a:extLst>
          </p:cNvPr>
          <p:cNvSpPr/>
          <p:nvPr/>
        </p:nvSpPr>
        <p:spPr>
          <a:xfrm>
            <a:off x="1937045" y="2127108"/>
            <a:ext cx="6760563" cy="584775"/>
          </a:xfrm>
          <a:prstGeom prst="rect">
            <a:avLst/>
          </a:prstGeom>
        </p:spPr>
        <p:txBody>
          <a:bodyPr wrap="square">
            <a:spAutoFit/>
          </a:bodyPr>
          <a:lstStyle/>
          <a:p>
            <a:pPr marR="0" algn="just" rtl="0"/>
            <a:r>
              <a:rPr lang="en-US" sz="1600" b="1" i="0" u="none" strike="noStrike" dirty="0">
                <a:solidFill>
                  <a:srgbClr val="58585A"/>
                </a:solidFill>
                <a:latin typeface="Arial Narrow" panose="020B0606020202030204" pitchFamily="34" charset="0"/>
              </a:rPr>
              <a:t>of KIs</a:t>
            </a:r>
            <a:r>
              <a:rPr lang="en-US" sz="1600" b="0" i="0" u="none" strike="noStrike" dirty="0">
                <a:solidFill>
                  <a:srgbClr val="58585A"/>
                </a:solidFill>
                <a:latin typeface="Arial Narrow" panose="020B0606020202030204" pitchFamily="34" charset="0"/>
              </a:rPr>
              <a:t> (34 out of 39 KIs) reported that there are no NGOs implementing activities and projects present in Markaz Al-</a:t>
            </a:r>
            <a:r>
              <a:rPr lang="en-US" sz="1600" b="0" i="0" u="none" strike="noStrike" dirty="0" err="1">
                <a:solidFill>
                  <a:srgbClr val="58585A"/>
                </a:solidFill>
                <a:latin typeface="Arial Narrow" panose="020B0606020202030204" pitchFamily="34" charset="0"/>
              </a:rPr>
              <a:t>Muqdadiya</a:t>
            </a:r>
            <a:r>
              <a:rPr lang="en-US" sz="1600" b="0" i="0" u="none" strike="noStrike" dirty="0">
                <a:solidFill>
                  <a:srgbClr val="58585A"/>
                </a:solidFill>
                <a:latin typeface="Arial Narrow" panose="020B0606020202030204" pitchFamily="34" charset="0"/>
              </a:rPr>
              <a:t> at the time of data collection.</a:t>
            </a:r>
          </a:p>
        </p:txBody>
      </p:sp>
      <p:sp>
        <p:nvSpPr>
          <p:cNvPr id="15" name="Rectangle 14">
            <a:extLst>
              <a:ext uri="{FF2B5EF4-FFF2-40B4-BE49-F238E27FC236}">
                <a16:creationId xmlns:a16="http://schemas.microsoft.com/office/drawing/2014/main" id="{ADA9022D-509D-4163-B58B-A50F1E00754B}"/>
              </a:ext>
            </a:extLst>
          </p:cNvPr>
          <p:cNvSpPr/>
          <p:nvPr/>
        </p:nvSpPr>
        <p:spPr>
          <a:xfrm>
            <a:off x="651668" y="3520511"/>
            <a:ext cx="8045940" cy="369332"/>
          </a:xfrm>
          <a:prstGeom prst="rect">
            <a:avLst/>
          </a:prstGeom>
        </p:spPr>
        <p:txBody>
          <a:bodyPr wrap="square">
            <a:spAutoFit/>
          </a:bodyPr>
          <a:lstStyle/>
          <a:p>
            <a:pPr algn="just"/>
            <a:r>
              <a:rPr lang="en-US" b="1" dirty="0">
                <a:solidFill>
                  <a:srgbClr val="EE5859"/>
                </a:solidFill>
                <a:latin typeface="Trade Gothic LT Std Bold" panose="020B0804050502020204" pitchFamily="34" charset="0"/>
              </a:rPr>
              <a:t>Reported most needed projects or activities in Markaz Al-</a:t>
            </a:r>
            <a:r>
              <a:rPr lang="en-US" b="1" dirty="0" err="1">
                <a:solidFill>
                  <a:srgbClr val="EE5859"/>
                </a:solidFill>
                <a:latin typeface="Trade Gothic LT Std Bold" panose="020B0804050502020204" pitchFamily="34" charset="0"/>
              </a:rPr>
              <a:t>Muqdadiya</a:t>
            </a:r>
            <a:r>
              <a:rPr lang="en-US" b="1" dirty="0">
                <a:solidFill>
                  <a:srgbClr val="EE5859"/>
                </a:solidFill>
                <a:latin typeface="Trade Gothic LT Std Bold" panose="020B0804050502020204" pitchFamily="34" charset="0"/>
              </a:rPr>
              <a:t> </a:t>
            </a:r>
            <a:r>
              <a:rPr lang="en-US" sz="1600" b="1" dirty="0">
                <a:solidFill>
                  <a:srgbClr val="58595A"/>
                </a:solidFill>
                <a:latin typeface="Trade Gothic LT Std Bold" panose="020B0804050502020204" pitchFamily="34" charset="0"/>
              </a:rPr>
              <a:t>(out of 39 KIs)*</a:t>
            </a:r>
            <a:endParaRPr lang="en-GB" sz="1600" b="1" dirty="0">
              <a:solidFill>
                <a:srgbClr val="EE5859"/>
              </a:solidFill>
              <a:latin typeface="Trade Gothic LT Std Bold" panose="020B0804050502020204" pitchFamily="34" charset="0"/>
            </a:endParaRPr>
          </a:p>
        </p:txBody>
      </p:sp>
      <p:sp>
        <p:nvSpPr>
          <p:cNvPr id="18" name="Rectangle 17">
            <a:extLst>
              <a:ext uri="{FF2B5EF4-FFF2-40B4-BE49-F238E27FC236}">
                <a16:creationId xmlns:a16="http://schemas.microsoft.com/office/drawing/2014/main" id="{B7506D5B-E1E8-4FF4-BB9F-81643A084010}"/>
              </a:ext>
            </a:extLst>
          </p:cNvPr>
          <p:cNvSpPr/>
          <p:nvPr/>
        </p:nvSpPr>
        <p:spPr>
          <a:xfrm>
            <a:off x="4569146" y="4000384"/>
            <a:ext cx="1952365" cy="1426031"/>
          </a:xfrm>
          <a:prstGeom prst="rect">
            <a:avLst/>
          </a:prstGeom>
        </p:spPr>
        <p:txBody>
          <a:bodyPr wrap="square">
            <a:spAutoFit/>
          </a:bodyPr>
          <a:lstStyle/>
          <a:p>
            <a:pPr marR="0" algn="just" rtl="0">
              <a:spcAft>
                <a:spcPts val="200"/>
              </a:spcAft>
            </a:pPr>
            <a:r>
              <a:rPr lang="en-US" sz="1600" b="0" i="0" u="none" strike="noStrike" dirty="0">
                <a:solidFill>
                  <a:srgbClr val="58585A"/>
                </a:solidFill>
                <a:latin typeface="Arial Narrow" panose="020B0606020202030204" pitchFamily="34" charset="0"/>
              </a:rPr>
              <a:t>Livelihoods</a:t>
            </a:r>
            <a:endParaRPr lang="en-US" sz="1600" b="1" i="0" u="none" strike="noStrike" dirty="0">
              <a:solidFill>
                <a:srgbClr val="58585A"/>
              </a:solidFill>
              <a:latin typeface="Arial Narrow" panose="020B0606020202030204" pitchFamily="34" charset="0"/>
            </a:endParaRPr>
          </a:p>
          <a:p>
            <a:pPr marR="0" algn="just" rtl="0">
              <a:spcAft>
                <a:spcPts val="200"/>
              </a:spcAft>
            </a:pPr>
            <a:r>
              <a:rPr lang="en-US" sz="1600" b="0" i="0" u="none" strike="noStrike" dirty="0">
                <a:solidFill>
                  <a:srgbClr val="58585A"/>
                </a:solidFill>
                <a:latin typeface="Arial Narrow" panose="020B0606020202030204" pitchFamily="34" charset="0"/>
              </a:rPr>
              <a:t>Housing rehabilitation</a:t>
            </a:r>
          </a:p>
          <a:p>
            <a:pPr marR="0" algn="just" rtl="0">
              <a:spcAft>
                <a:spcPts val="200"/>
              </a:spcAft>
            </a:pPr>
            <a:r>
              <a:rPr lang="en-US" sz="1600" b="0" i="0" u="none" strike="noStrike" dirty="0">
                <a:solidFill>
                  <a:srgbClr val="58585A"/>
                </a:solidFill>
                <a:latin typeface="Arial Narrow" panose="020B0606020202030204" pitchFamily="34" charset="0"/>
              </a:rPr>
              <a:t>Social cohesion</a:t>
            </a:r>
            <a:endParaRPr lang="en-US" sz="1600" b="1" i="0" u="none" strike="noStrike" dirty="0">
              <a:solidFill>
                <a:srgbClr val="58585A"/>
              </a:solidFill>
              <a:latin typeface="Arial Narrow" panose="020B0606020202030204" pitchFamily="34" charset="0"/>
            </a:endParaRPr>
          </a:p>
          <a:p>
            <a:pPr marR="0" algn="just" rtl="0">
              <a:spcAft>
                <a:spcPts val="200"/>
              </a:spcAft>
            </a:pPr>
            <a:r>
              <a:rPr lang="en-US" sz="1600" b="0" i="0" u="none" strike="noStrike" dirty="0">
                <a:solidFill>
                  <a:srgbClr val="58585A"/>
                </a:solidFill>
                <a:latin typeface="Arial Narrow" panose="020B0606020202030204" pitchFamily="34" charset="0"/>
              </a:rPr>
              <a:t>Roads rehabilitation</a:t>
            </a:r>
          </a:p>
          <a:p>
            <a:pPr marR="0" algn="just" rtl="0">
              <a:spcAft>
                <a:spcPts val="200"/>
              </a:spcAft>
            </a:pPr>
            <a:r>
              <a:rPr lang="en-US" sz="1600" b="0" i="0" u="none" strike="noStrike" dirty="0">
                <a:solidFill>
                  <a:srgbClr val="58585A"/>
                </a:solidFill>
                <a:latin typeface="Arial Narrow" panose="020B0606020202030204" pitchFamily="34" charset="0"/>
              </a:rPr>
              <a:t>Water and sanitation</a:t>
            </a:r>
            <a:endParaRPr lang="en-US" sz="1600" dirty="0">
              <a:solidFill>
                <a:srgbClr val="58585A"/>
              </a:solidFill>
            </a:endParaRPr>
          </a:p>
        </p:txBody>
      </p:sp>
      <p:sp>
        <p:nvSpPr>
          <p:cNvPr id="19" name="Rectangle 18">
            <a:extLst>
              <a:ext uri="{FF2B5EF4-FFF2-40B4-BE49-F238E27FC236}">
                <a16:creationId xmlns:a16="http://schemas.microsoft.com/office/drawing/2014/main" id="{9745A5D4-8279-4FED-A451-88B3E15D5228}"/>
              </a:ext>
            </a:extLst>
          </p:cNvPr>
          <p:cNvSpPr/>
          <p:nvPr/>
        </p:nvSpPr>
        <p:spPr>
          <a:xfrm>
            <a:off x="6274727" y="4000383"/>
            <a:ext cx="845508" cy="1426031"/>
          </a:xfrm>
          <a:prstGeom prst="rect">
            <a:avLst/>
          </a:prstGeom>
        </p:spPr>
        <p:txBody>
          <a:bodyPr wrap="square">
            <a:spAutoFit/>
          </a:bodyPr>
          <a:lstStyle/>
          <a:p>
            <a:pPr marR="0" algn="just" rtl="0">
              <a:spcAft>
                <a:spcPts val="200"/>
              </a:spcAft>
            </a:pPr>
            <a:r>
              <a:rPr lang="en-US" sz="1600" b="1" i="0" u="none" strike="noStrike" dirty="0">
                <a:solidFill>
                  <a:srgbClr val="323232"/>
                </a:solidFill>
                <a:latin typeface="Arial Narrow" panose="020B0606020202030204" pitchFamily="34" charset="0"/>
              </a:rPr>
              <a:t>25 KIs</a:t>
            </a:r>
            <a:endParaRPr lang="en-US" sz="1600" b="1" i="0" u="none" strike="noStrike" dirty="0">
              <a:solidFill>
                <a:srgbClr val="7F9698"/>
              </a:solidFill>
              <a:latin typeface="Arial Narrow" panose="020B0606020202030204" pitchFamily="34" charset="0"/>
            </a:endParaRPr>
          </a:p>
          <a:p>
            <a:pPr marR="0" algn="just" rtl="0">
              <a:spcAft>
                <a:spcPts val="200"/>
              </a:spcAft>
            </a:pPr>
            <a:r>
              <a:rPr lang="en-US" sz="1600" b="0" i="0" u="none" strike="noStrike" dirty="0">
                <a:solidFill>
                  <a:srgbClr val="95A0A9"/>
                </a:solidFill>
                <a:latin typeface="Arial Narrow" panose="020B0606020202030204" pitchFamily="34" charset="0"/>
              </a:rPr>
              <a:t>  </a:t>
            </a:r>
            <a:r>
              <a:rPr lang="en-US" sz="1600" b="1" i="0" u="none" strike="noStrike" dirty="0">
                <a:solidFill>
                  <a:srgbClr val="95A0A9"/>
                </a:solidFill>
                <a:latin typeface="Arial Narrow" panose="020B0606020202030204" pitchFamily="34" charset="0"/>
              </a:rPr>
              <a:t>7 KIs</a:t>
            </a:r>
          </a:p>
          <a:p>
            <a:pPr marR="0" algn="just" rtl="0">
              <a:spcAft>
                <a:spcPts val="200"/>
              </a:spcAft>
            </a:pPr>
            <a:r>
              <a:rPr lang="en-US" sz="1600" b="1" i="0" u="none" strike="noStrike" dirty="0">
                <a:solidFill>
                  <a:srgbClr val="EE5859"/>
                </a:solidFill>
                <a:latin typeface="Arial Narrow" panose="020B0606020202030204" pitchFamily="34" charset="0"/>
              </a:rPr>
              <a:t>  </a:t>
            </a:r>
            <a:r>
              <a:rPr lang="en-US" sz="1600" b="1" i="0" u="none" strike="noStrike" dirty="0">
                <a:solidFill>
                  <a:srgbClr val="F6A4A4"/>
                </a:solidFill>
                <a:latin typeface="Arial Narrow" panose="020B0606020202030204" pitchFamily="34" charset="0"/>
              </a:rPr>
              <a:t>4 KIs</a:t>
            </a:r>
          </a:p>
          <a:p>
            <a:pPr marR="0" algn="just" rtl="0">
              <a:spcAft>
                <a:spcPts val="200"/>
              </a:spcAft>
            </a:pPr>
            <a:r>
              <a:rPr lang="en-US" sz="1600" b="1" i="0" u="none" strike="noStrike" dirty="0">
                <a:solidFill>
                  <a:srgbClr val="EE5859"/>
                </a:solidFill>
                <a:latin typeface="Arial Narrow" panose="020B0606020202030204" pitchFamily="34" charset="0"/>
              </a:rPr>
              <a:t>  </a:t>
            </a:r>
            <a:r>
              <a:rPr lang="en-US" sz="1600" b="1" i="0" u="none" strike="noStrike" dirty="0">
                <a:solidFill>
                  <a:srgbClr val="CBCBCB"/>
                </a:solidFill>
                <a:latin typeface="Arial Narrow" panose="020B0606020202030204" pitchFamily="34" charset="0"/>
              </a:rPr>
              <a:t>2 KIs</a:t>
            </a:r>
            <a:endParaRPr lang="en-US" sz="1600" b="1" i="0" u="none" strike="noStrike" dirty="0">
              <a:solidFill>
                <a:srgbClr val="EE5859"/>
              </a:solidFill>
              <a:latin typeface="Arial Narrow" panose="020B0606020202030204" pitchFamily="34" charset="0"/>
            </a:endParaRPr>
          </a:p>
          <a:p>
            <a:pPr marR="0" algn="just" rtl="0">
              <a:spcAft>
                <a:spcPts val="200"/>
              </a:spcAft>
            </a:pPr>
            <a:r>
              <a:rPr lang="en-US" sz="1600" b="1" i="0" u="none" strike="noStrike" dirty="0">
                <a:solidFill>
                  <a:srgbClr val="FF8C47"/>
                </a:solidFill>
                <a:latin typeface="Arial Narrow" panose="020B0606020202030204" pitchFamily="34" charset="0"/>
              </a:rPr>
              <a:t>  </a:t>
            </a:r>
            <a:r>
              <a:rPr lang="en-US" sz="1600" b="1" i="0" u="none" strike="noStrike" dirty="0">
                <a:solidFill>
                  <a:srgbClr val="EE5859"/>
                </a:solidFill>
                <a:latin typeface="Arial Narrow" panose="020B0606020202030204" pitchFamily="34" charset="0"/>
              </a:rPr>
              <a:t>1 KI</a:t>
            </a:r>
            <a:endParaRPr lang="en-US" sz="1600" dirty="0"/>
          </a:p>
        </p:txBody>
      </p:sp>
      <p:sp>
        <p:nvSpPr>
          <p:cNvPr id="22" name="Rectangle 21">
            <a:extLst>
              <a:ext uri="{FF2B5EF4-FFF2-40B4-BE49-F238E27FC236}">
                <a16:creationId xmlns:a16="http://schemas.microsoft.com/office/drawing/2014/main" id="{53480E8A-995C-421B-BF4A-08898D36EE5E}"/>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23" name="Title 1">
            <a:extLst>
              <a:ext uri="{FF2B5EF4-FFF2-40B4-BE49-F238E27FC236}">
                <a16:creationId xmlns:a16="http://schemas.microsoft.com/office/drawing/2014/main" id="{A8C9FBE2-A72B-4376-9C0D-0BEE31757D69}"/>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Muqdadiya</a:t>
            </a:r>
            <a:r>
              <a:rPr lang="en-GB" dirty="0"/>
              <a:t> Sub-district</a:t>
            </a:r>
          </a:p>
          <a:p>
            <a:r>
              <a:rPr lang="en-US" sz="3200" baseline="30000" dirty="0"/>
              <a:t>Perceptions on access to services and assistance – data reported by KIs</a:t>
            </a:r>
            <a:endParaRPr lang="en-GB" sz="3200" dirty="0"/>
          </a:p>
        </p:txBody>
      </p:sp>
      <p:pic>
        <p:nvPicPr>
          <p:cNvPr id="10" name="Picture 9">
            <a:extLst>
              <a:ext uri="{FF2B5EF4-FFF2-40B4-BE49-F238E27FC236}">
                <a16:creationId xmlns:a16="http://schemas.microsoft.com/office/drawing/2014/main" id="{55B98315-402E-44F5-A869-E34B7ABCA389}"/>
              </a:ext>
            </a:extLst>
          </p:cNvPr>
          <p:cNvPicPr>
            <a:picLocks noChangeAspect="1"/>
          </p:cNvPicPr>
          <p:nvPr/>
        </p:nvPicPr>
        <p:blipFill>
          <a:blip r:embed="rId3"/>
          <a:stretch>
            <a:fillRect/>
          </a:stretch>
        </p:blipFill>
        <p:spPr>
          <a:xfrm>
            <a:off x="508096" y="1739997"/>
            <a:ext cx="1428949" cy="1390844"/>
          </a:xfrm>
          <a:prstGeom prst="rect">
            <a:avLst/>
          </a:prstGeom>
        </p:spPr>
      </p:pic>
      <p:pic>
        <p:nvPicPr>
          <p:cNvPr id="16" name="Picture 15">
            <a:extLst>
              <a:ext uri="{FF2B5EF4-FFF2-40B4-BE49-F238E27FC236}">
                <a16:creationId xmlns:a16="http://schemas.microsoft.com/office/drawing/2014/main" id="{207D5C92-739C-4602-8DEC-9A72055B63F8}"/>
              </a:ext>
            </a:extLst>
          </p:cNvPr>
          <p:cNvPicPr>
            <a:picLocks noChangeAspect="1"/>
          </p:cNvPicPr>
          <p:nvPr/>
        </p:nvPicPr>
        <p:blipFill>
          <a:blip r:embed="rId4"/>
          <a:stretch>
            <a:fillRect/>
          </a:stretch>
        </p:blipFill>
        <p:spPr>
          <a:xfrm>
            <a:off x="931960" y="4271400"/>
            <a:ext cx="3572374" cy="1028844"/>
          </a:xfrm>
          <a:prstGeom prst="rect">
            <a:avLst/>
          </a:prstGeom>
        </p:spPr>
      </p:pic>
      <p:pic>
        <p:nvPicPr>
          <p:cNvPr id="11" name="Picture 10">
            <a:extLst>
              <a:ext uri="{FF2B5EF4-FFF2-40B4-BE49-F238E27FC236}">
                <a16:creationId xmlns:a16="http://schemas.microsoft.com/office/drawing/2014/main" id="{62486B96-0092-4E1B-A685-B7FBCA8E98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628821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3B0426-9940-4F2F-A14A-EE1C5155940A}"/>
              </a:ext>
            </a:extLst>
          </p:cNvPr>
          <p:cNvSpPr/>
          <p:nvPr/>
        </p:nvSpPr>
        <p:spPr>
          <a:xfrm>
            <a:off x="502921" y="1276904"/>
            <a:ext cx="3936732"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livelihoods </a:t>
            </a:r>
          </a:p>
        </p:txBody>
      </p:sp>
      <p:sp>
        <p:nvSpPr>
          <p:cNvPr id="8" name="Rectangle 7">
            <a:extLst>
              <a:ext uri="{FF2B5EF4-FFF2-40B4-BE49-F238E27FC236}">
                <a16:creationId xmlns:a16="http://schemas.microsoft.com/office/drawing/2014/main" id="{CB5F7091-BC46-489F-B545-96556B3EECA1}"/>
              </a:ext>
            </a:extLst>
          </p:cNvPr>
          <p:cNvSpPr/>
          <p:nvPr/>
        </p:nvSpPr>
        <p:spPr>
          <a:xfrm>
            <a:off x="1904082" y="2006204"/>
            <a:ext cx="6853742" cy="1569660"/>
          </a:xfrm>
          <a:prstGeom prst="rect">
            <a:avLst/>
          </a:prstGeom>
        </p:spPr>
        <p:txBody>
          <a:bodyPr wrap="square">
            <a:spAutoFit/>
          </a:bodyPr>
          <a:lstStyle/>
          <a:p>
            <a:pPr marR="0" algn="just" rtl="0"/>
            <a:r>
              <a:rPr lang="en-US" sz="1600" b="1" i="0" u="none" strike="noStrike" dirty="0">
                <a:solidFill>
                  <a:srgbClr val="58585A"/>
                </a:solidFill>
                <a:latin typeface="Arial Narrow" panose="020B0606020202030204" pitchFamily="34" charset="0"/>
              </a:rPr>
              <a:t>of</a:t>
            </a:r>
            <a:r>
              <a:rPr lang="en-US" sz="1600" b="0" i="0" u="none" strike="noStrike" dirty="0">
                <a:solidFill>
                  <a:srgbClr val="58585A"/>
                </a:solidFill>
                <a:latin typeface="Arial Narrow" panose="020B0606020202030204" pitchFamily="34" charset="0"/>
              </a:rPr>
              <a:t> KIs (19 out of 39 KIs) reported that access livelihoods is </a:t>
            </a:r>
            <a:r>
              <a:rPr lang="en-US" sz="1600" b="1" i="0" u="none" strike="noStrike" dirty="0">
                <a:solidFill>
                  <a:srgbClr val="58585A"/>
                </a:solidFill>
                <a:latin typeface="Arial Narrow" panose="020B0606020202030204" pitchFamily="34" charset="0"/>
              </a:rPr>
              <a:t>unequal</a:t>
            </a:r>
            <a:r>
              <a:rPr lang="en-US" sz="1600" b="0" i="0" u="none" strike="noStrike" dirty="0">
                <a:solidFill>
                  <a:srgbClr val="58585A"/>
                </a:solidFill>
                <a:latin typeface="Arial Narrow" panose="020B0606020202030204" pitchFamily="34" charset="0"/>
              </a:rPr>
              <a:t>.</a:t>
            </a:r>
          </a:p>
          <a:p>
            <a:pPr marR="0" algn="just" rtl="0"/>
            <a:endParaRPr lang="en-US" sz="1600" dirty="0">
              <a:solidFill>
                <a:srgbClr val="58585A"/>
              </a:solidFill>
              <a:latin typeface="Arial Narrow" panose="020B0606020202030204" pitchFamily="34" charset="0"/>
            </a:endParaRPr>
          </a:p>
          <a:p>
            <a:pPr algn="just"/>
            <a:r>
              <a:rPr lang="en-US" sz="1600" b="1" i="0" u="none" strike="noStrike" baseline="0" dirty="0">
                <a:solidFill>
                  <a:srgbClr val="323232"/>
                </a:solidFill>
                <a:latin typeface="Arial Narrow" panose="020B0606020202030204" pitchFamily="34" charset="0"/>
              </a:rPr>
              <a:t>Child heads of households, UASC, people with disabilities</a:t>
            </a:r>
            <a:r>
              <a:rPr lang="en-US" sz="1600" b="0" i="0" u="none" strike="noStrike" baseline="0" dirty="0">
                <a:solidFill>
                  <a:srgbClr val="323232"/>
                </a:solidFill>
                <a:latin typeface="Arial Narrow" panose="020B0606020202030204" pitchFamily="34" charset="0"/>
              </a:rPr>
              <a:t>, </a:t>
            </a:r>
            <a:r>
              <a:rPr lang="en-US" sz="1600" b="1" i="0" u="none" strike="noStrike" baseline="0" dirty="0">
                <a:solidFill>
                  <a:srgbClr val="323232"/>
                </a:solidFill>
                <a:latin typeface="Arial Narrow" panose="020B0606020202030204" pitchFamily="34" charset="0"/>
              </a:rPr>
              <a:t>elderly heads of households </a:t>
            </a:r>
            <a:r>
              <a:rPr lang="en-US" sz="1600" b="0" i="0" u="none" strike="noStrike" baseline="0" dirty="0">
                <a:solidFill>
                  <a:srgbClr val="323232"/>
                </a:solidFill>
                <a:latin typeface="Arial Narrow" panose="020B0606020202030204" pitchFamily="34" charset="0"/>
              </a:rPr>
              <a:t>and</a:t>
            </a:r>
            <a:r>
              <a:rPr lang="en-US" sz="1600" b="1" i="0" u="none" strike="noStrike" baseline="0" dirty="0">
                <a:solidFill>
                  <a:srgbClr val="323232"/>
                </a:solidFill>
                <a:latin typeface="Arial Narrow" panose="020B0606020202030204" pitchFamily="34" charset="0"/>
              </a:rPr>
              <a:t> female heads of households </a:t>
            </a:r>
            <a:r>
              <a:rPr lang="en-US" sz="1600" b="0" i="0" u="none" strike="noStrike" baseline="0" dirty="0">
                <a:solidFill>
                  <a:srgbClr val="323232"/>
                </a:solidFill>
                <a:latin typeface="Arial Narrow" panose="020B0606020202030204" pitchFamily="34" charset="0"/>
              </a:rPr>
              <a:t>have less access to livelihoods opportunities, as reported by 19 KIs.</a:t>
            </a:r>
          </a:p>
          <a:p>
            <a:pPr marR="0" algn="just" rtl="0"/>
            <a:r>
              <a:rPr lang="en-US" sz="1600" b="0" i="0" u="none" strike="noStrike" dirty="0">
                <a:solidFill>
                  <a:srgbClr val="58585A"/>
                </a:solidFill>
                <a:latin typeface="Arial Narrow" panose="020B0606020202030204" pitchFamily="34" charset="0"/>
              </a:rPr>
              <a:t> </a:t>
            </a:r>
          </a:p>
        </p:txBody>
      </p:sp>
      <p:sp>
        <p:nvSpPr>
          <p:cNvPr id="19" name="Title 1">
            <a:extLst>
              <a:ext uri="{FF2B5EF4-FFF2-40B4-BE49-F238E27FC236}">
                <a16:creationId xmlns:a16="http://schemas.microsoft.com/office/drawing/2014/main" id="{76E5F37B-6D0F-46E6-BA58-D1D8588182D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Muqdadiya</a:t>
            </a:r>
            <a:r>
              <a:rPr lang="en-GB" dirty="0"/>
              <a:t> Sub-district</a:t>
            </a:r>
          </a:p>
          <a:p>
            <a:r>
              <a:rPr lang="en-US" sz="3200" baseline="30000" dirty="0"/>
              <a:t>Perceptions on access to services and assistance – data reported by KIs</a:t>
            </a:r>
            <a:endParaRPr lang="en-GB" sz="3200" dirty="0"/>
          </a:p>
        </p:txBody>
      </p:sp>
      <p:sp>
        <p:nvSpPr>
          <p:cNvPr id="3" name="Rectangle 2">
            <a:extLst>
              <a:ext uri="{FF2B5EF4-FFF2-40B4-BE49-F238E27FC236}">
                <a16:creationId xmlns:a16="http://schemas.microsoft.com/office/drawing/2014/main" id="{C6D327FA-F07F-4BA6-AB7C-B5ECD05E855F}"/>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6" name="Picture 5">
            <a:extLst>
              <a:ext uri="{FF2B5EF4-FFF2-40B4-BE49-F238E27FC236}">
                <a16:creationId xmlns:a16="http://schemas.microsoft.com/office/drawing/2014/main" id="{67A762FD-59D4-4063-92BC-5528476A27BF}"/>
              </a:ext>
            </a:extLst>
          </p:cNvPr>
          <p:cNvPicPr>
            <a:picLocks noChangeAspect="1"/>
          </p:cNvPicPr>
          <p:nvPr/>
        </p:nvPicPr>
        <p:blipFill>
          <a:blip r:embed="rId3"/>
          <a:stretch>
            <a:fillRect/>
          </a:stretch>
        </p:blipFill>
        <p:spPr>
          <a:xfrm>
            <a:off x="541421" y="1676228"/>
            <a:ext cx="1324160" cy="1428949"/>
          </a:xfrm>
          <a:prstGeom prst="rect">
            <a:avLst/>
          </a:prstGeom>
        </p:spPr>
      </p:pic>
      <p:sp>
        <p:nvSpPr>
          <p:cNvPr id="14" name="TextBox 13">
            <a:extLst>
              <a:ext uri="{FF2B5EF4-FFF2-40B4-BE49-F238E27FC236}">
                <a16:creationId xmlns:a16="http://schemas.microsoft.com/office/drawing/2014/main" id="{8BEE33DA-812B-4DC8-9A18-40CF8BF6C9EE}"/>
              </a:ext>
            </a:extLst>
          </p:cNvPr>
          <p:cNvSpPr txBox="1"/>
          <p:nvPr/>
        </p:nvSpPr>
        <p:spPr>
          <a:xfrm>
            <a:off x="541420" y="3566742"/>
            <a:ext cx="8196771" cy="615553"/>
          </a:xfrm>
          <a:prstGeom prst="rect">
            <a:avLst/>
          </a:prstGeom>
          <a:noFill/>
        </p:spPr>
        <p:txBody>
          <a:bodyPr wrap="square">
            <a:spAutoFit/>
          </a:bodyPr>
          <a:lstStyle/>
          <a:p>
            <a:pPr marR="0" algn="l" rtl="0"/>
            <a:r>
              <a:rPr lang="en-US" sz="1800" b="1" i="0" u="none" strike="noStrike" dirty="0">
                <a:solidFill>
                  <a:srgbClr val="EE5859"/>
                </a:solidFill>
                <a:latin typeface="Trade Gothic LT Std Bold" panose="020B0804050502020204" pitchFamily="34" charset="0"/>
              </a:rPr>
              <a:t>Reported types of jobs in Markaz Al-</a:t>
            </a:r>
            <a:r>
              <a:rPr lang="en-US" sz="1800" b="1" i="0" u="none" strike="noStrike" dirty="0" err="1">
                <a:solidFill>
                  <a:srgbClr val="EE5859"/>
                </a:solidFill>
                <a:latin typeface="Trade Gothic LT Std Bold" panose="020B0804050502020204" pitchFamily="34" charset="0"/>
              </a:rPr>
              <a:t>Muqdadiya</a:t>
            </a:r>
            <a:r>
              <a:rPr lang="en-US" sz="1800" b="1" i="0" u="none" strike="noStrike" dirty="0">
                <a:solidFill>
                  <a:srgbClr val="EE5859"/>
                </a:solidFill>
                <a:latin typeface="Trade Gothic LT Std Bold" panose="020B0804050502020204" pitchFamily="34" charset="0"/>
              </a:rPr>
              <a:t> in 2014 compared to October 2020 </a:t>
            </a:r>
            <a:r>
              <a:rPr lang="en-US" sz="1600" b="1" i="0" u="none" strike="noStrike" dirty="0">
                <a:solidFill>
                  <a:srgbClr val="323232"/>
                </a:solidFill>
                <a:latin typeface="Trade Gothic LT Std Bold" panose="020B0804050502020204" pitchFamily="34" charset="0"/>
              </a:rPr>
              <a:t>(out of 39 KIs)*</a:t>
            </a:r>
          </a:p>
        </p:txBody>
      </p:sp>
      <p:sp>
        <p:nvSpPr>
          <p:cNvPr id="16" name="TextBox 15">
            <a:extLst>
              <a:ext uri="{FF2B5EF4-FFF2-40B4-BE49-F238E27FC236}">
                <a16:creationId xmlns:a16="http://schemas.microsoft.com/office/drawing/2014/main" id="{CF3579AD-D955-46D7-BA6C-79075983C6F0}"/>
              </a:ext>
            </a:extLst>
          </p:cNvPr>
          <p:cNvSpPr txBox="1"/>
          <p:nvPr/>
        </p:nvSpPr>
        <p:spPr>
          <a:xfrm>
            <a:off x="3450657" y="4525321"/>
            <a:ext cx="1698859" cy="1154162"/>
          </a:xfrm>
          <a:prstGeom prst="rect">
            <a:avLst/>
          </a:prstGeom>
          <a:noFill/>
        </p:spPr>
        <p:txBody>
          <a:bodyPr wrap="square">
            <a:spAutoFit/>
          </a:bodyPr>
          <a:lstStyle/>
          <a:p>
            <a:pPr marR="0" algn="ctr" rtl="0">
              <a:spcAft>
                <a:spcPts val="200"/>
              </a:spcAft>
            </a:pPr>
            <a:r>
              <a:rPr lang="en-GB" sz="1600" b="0" i="0" u="none" strike="noStrike" dirty="0">
                <a:solidFill>
                  <a:srgbClr val="58585A"/>
                </a:solidFill>
                <a:latin typeface="Arial Narrow" panose="020B0606020202030204" pitchFamily="34" charset="0"/>
              </a:rPr>
              <a:t>Public services</a:t>
            </a:r>
          </a:p>
          <a:p>
            <a:pPr marR="0" algn="ctr" rtl="0">
              <a:spcAft>
                <a:spcPts val="200"/>
              </a:spcAft>
            </a:pPr>
            <a:r>
              <a:rPr lang="en-GB" sz="1600" b="0" i="0" u="none" strike="noStrike" dirty="0">
                <a:solidFill>
                  <a:srgbClr val="58585A"/>
                </a:solidFill>
                <a:latin typeface="Arial Narrow" panose="020B0606020202030204" pitchFamily="34" charset="0"/>
              </a:rPr>
              <a:t>Agriculture</a:t>
            </a:r>
          </a:p>
          <a:p>
            <a:pPr marR="0" algn="ctr" rtl="0">
              <a:spcAft>
                <a:spcPts val="200"/>
              </a:spcAft>
            </a:pPr>
            <a:r>
              <a:rPr lang="en-GB" sz="1600" b="0" i="0" u="none" strike="noStrike" dirty="0">
                <a:solidFill>
                  <a:srgbClr val="58585A"/>
                </a:solidFill>
                <a:latin typeface="Arial Narrow" panose="020B0606020202030204" pitchFamily="34" charset="0"/>
              </a:rPr>
              <a:t>Construction</a:t>
            </a:r>
          </a:p>
          <a:p>
            <a:pPr marR="0" algn="ctr" rtl="0">
              <a:spcAft>
                <a:spcPts val="200"/>
              </a:spcAft>
            </a:pPr>
            <a:r>
              <a:rPr lang="en-GB" sz="1600" b="0" i="0" u="none" strike="noStrike" dirty="0">
                <a:solidFill>
                  <a:srgbClr val="58585A"/>
                </a:solidFill>
                <a:latin typeface="Arial Narrow" panose="020B0606020202030204" pitchFamily="34" charset="0"/>
              </a:rPr>
              <a:t>Finance</a:t>
            </a:r>
            <a:endParaRPr lang="en-US" sz="1600" dirty="0">
              <a:solidFill>
                <a:srgbClr val="58585A"/>
              </a:solidFill>
            </a:endParaRPr>
          </a:p>
        </p:txBody>
      </p:sp>
      <p:sp>
        <p:nvSpPr>
          <p:cNvPr id="20" name="TextBox 19">
            <a:extLst>
              <a:ext uri="{FF2B5EF4-FFF2-40B4-BE49-F238E27FC236}">
                <a16:creationId xmlns:a16="http://schemas.microsoft.com/office/drawing/2014/main" id="{260E290B-3D8A-4BC7-B4BB-D6E5405DF04D}"/>
              </a:ext>
            </a:extLst>
          </p:cNvPr>
          <p:cNvSpPr txBox="1"/>
          <p:nvPr/>
        </p:nvSpPr>
        <p:spPr>
          <a:xfrm>
            <a:off x="2786941" y="4104348"/>
            <a:ext cx="4572000" cy="338554"/>
          </a:xfrm>
          <a:prstGeom prst="rect">
            <a:avLst/>
          </a:prstGeom>
          <a:noFill/>
        </p:spPr>
        <p:txBody>
          <a:bodyPr wrap="square">
            <a:spAutoFit/>
          </a:bodyPr>
          <a:lstStyle/>
          <a:p>
            <a:pPr marR="0" algn="just" rtl="0"/>
            <a:r>
              <a:rPr lang="en-GB" sz="1600" b="1" i="0" u="none" strike="noStrike" dirty="0">
                <a:solidFill>
                  <a:srgbClr val="58585A"/>
                </a:solidFill>
                <a:latin typeface="Arial Narrow" panose="020B0606020202030204" pitchFamily="34" charset="0"/>
              </a:rPr>
              <a:t>2014                                            October 2020</a:t>
            </a:r>
          </a:p>
        </p:txBody>
      </p:sp>
      <p:sp>
        <p:nvSpPr>
          <p:cNvPr id="21" name="TextBox 20">
            <a:extLst>
              <a:ext uri="{FF2B5EF4-FFF2-40B4-BE49-F238E27FC236}">
                <a16:creationId xmlns:a16="http://schemas.microsoft.com/office/drawing/2014/main" id="{467E4344-F50E-492A-9087-59DA9A1BA4D0}"/>
              </a:ext>
            </a:extLst>
          </p:cNvPr>
          <p:cNvSpPr txBox="1"/>
          <p:nvPr/>
        </p:nvSpPr>
        <p:spPr>
          <a:xfrm>
            <a:off x="5216893" y="4525321"/>
            <a:ext cx="741145" cy="1154162"/>
          </a:xfrm>
          <a:prstGeom prst="rect">
            <a:avLst/>
          </a:prstGeom>
          <a:noFill/>
        </p:spPr>
        <p:txBody>
          <a:bodyPr wrap="square">
            <a:spAutoFit/>
          </a:bodyPr>
          <a:lstStyle/>
          <a:p>
            <a:pPr marR="0" algn="just" rtl="0">
              <a:spcAft>
                <a:spcPts val="200"/>
              </a:spcAft>
            </a:pPr>
            <a:r>
              <a:rPr lang="en-US" sz="1600" b="1" i="0" u="none" strike="noStrike" dirty="0">
                <a:solidFill>
                  <a:srgbClr val="58585A"/>
                </a:solidFill>
                <a:latin typeface="Arial Narrow" panose="020B0606020202030204" pitchFamily="34" charset="0"/>
              </a:rPr>
              <a:t>20 KIs</a:t>
            </a:r>
          </a:p>
          <a:p>
            <a:pPr marR="0" algn="just" rtl="0">
              <a:spcAft>
                <a:spcPts val="200"/>
              </a:spcAft>
            </a:pPr>
            <a:r>
              <a:rPr lang="en-US" sz="1600" b="1" i="0" u="none" strike="noStrike" dirty="0">
                <a:solidFill>
                  <a:srgbClr val="58585A"/>
                </a:solidFill>
                <a:latin typeface="Arial Narrow" panose="020B0606020202030204" pitchFamily="34" charset="0"/>
              </a:rPr>
              <a:t>26 KIs</a:t>
            </a:r>
          </a:p>
          <a:p>
            <a:pPr marR="0" algn="just" rtl="0">
              <a:spcAft>
                <a:spcPts val="200"/>
              </a:spcAft>
            </a:pPr>
            <a:r>
              <a:rPr lang="en-US" sz="1600" b="1" i="0" u="none" strike="noStrike" dirty="0">
                <a:solidFill>
                  <a:srgbClr val="58585A"/>
                </a:solidFill>
                <a:latin typeface="Arial Narrow" panose="020B0606020202030204" pitchFamily="34" charset="0"/>
              </a:rPr>
              <a:t>19 KIs</a:t>
            </a:r>
          </a:p>
          <a:p>
            <a:pPr marR="0" algn="just" rtl="0">
              <a:spcAft>
                <a:spcPts val="200"/>
              </a:spcAft>
            </a:pPr>
            <a:r>
              <a:rPr lang="en-US" sz="1600" b="1" i="0" u="none" strike="noStrike" dirty="0">
                <a:solidFill>
                  <a:srgbClr val="58585A"/>
                </a:solidFill>
                <a:latin typeface="Arial Narrow" panose="020B0606020202030204" pitchFamily="34" charset="0"/>
              </a:rPr>
              <a:t>  2 KIs</a:t>
            </a:r>
            <a:endParaRPr lang="en-US" sz="1600" dirty="0">
              <a:solidFill>
                <a:srgbClr val="58585A"/>
              </a:solidFill>
            </a:endParaRPr>
          </a:p>
        </p:txBody>
      </p:sp>
      <p:sp>
        <p:nvSpPr>
          <p:cNvPr id="22" name="TextBox 21">
            <a:extLst>
              <a:ext uri="{FF2B5EF4-FFF2-40B4-BE49-F238E27FC236}">
                <a16:creationId xmlns:a16="http://schemas.microsoft.com/office/drawing/2014/main" id="{CA271DFF-5825-4E1E-9992-D8D365586EE5}"/>
              </a:ext>
            </a:extLst>
          </p:cNvPr>
          <p:cNvSpPr txBox="1"/>
          <p:nvPr/>
        </p:nvSpPr>
        <p:spPr>
          <a:xfrm>
            <a:off x="2786941" y="4525321"/>
            <a:ext cx="808522" cy="1154162"/>
          </a:xfrm>
          <a:prstGeom prst="rect">
            <a:avLst/>
          </a:prstGeom>
          <a:noFill/>
        </p:spPr>
        <p:txBody>
          <a:bodyPr wrap="square">
            <a:spAutoFit/>
          </a:bodyPr>
          <a:lstStyle/>
          <a:p>
            <a:pPr marR="0" algn="just" rtl="0">
              <a:spcAft>
                <a:spcPts val="200"/>
              </a:spcAft>
            </a:pPr>
            <a:r>
              <a:rPr lang="en-US" sz="1600" b="1" i="0" u="none" strike="noStrike" dirty="0">
                <a:solidFill>
                  <a:srgbClr val="58585A"/>
                </a:solidFill>
                <a:latin typeface="Arial Narrow" panose="020B0606020202030204" pitchFamily="34" charset="0"/>
              </a:rPr>
              <a:t>39 KIs</a:t>
            </a:r>
          </a:p>
          <a:p>
            <a:pPr marR="0" algn="just" rtl="0">
              <a:spcAft>
                <a:spcPts val="200"/>
              </a:spcAft>
            </a:pPr>
            <a:r>
              <a:rPr lang="en-US" sz="1600" b="1" i="0" u="none" strike="noStrike" dirty="0">
                <a:solidFill>
                  <a:srgbClr val="58585A"/>
                </a:solidFill>
                <a:latin typeface="Arial Narrow" panose="020B0606020202030204" pitchFamily="34" charset="0"/>
              </a:rPr>
              <a:t>23 KIs</a:t>
            </a:r>
          </a:p>
          <a:p>
            <a:pPr marR="0" algn="just" rtl="0">
              <a:spcAft>
                <a:spcPts val="200"/>
              </a:spcAft>
            </a:pPr>
            <a:r>
              <a:rPr lang="en-US" sz="1600" b="1" i="0" u="none" strike="noStrike" dirty="0">
                <a:solidFill>
                  <a:srgbClr val="58585A"/>
                </a:solidFill>
                <a:latin typeface="Arial Narrow" panose="020B0606020202030204" pitchFamily="34" charset="0"/>
              </a:rPr>
              <a:t>20 KIs</a:t>
            </a:r>
          </a:p>
          <a:p>
            <a:pPr marR="0" algn="just" rtl="0">
              <a:spcAft>
                <a:spcPts val="200"/>
              </a:spcAft>
            </a:pPr>
            <a:r>
              <a:rPr lang="en-US" sz="1600" b="1" i="0" u="none" strike="noStrike" dirty="0">
                <a:solidFill>
                  <a:srgbClr val="58585A"/>
                </a:solidFill>
                <a:latin typeface="Arial Narrow" panose="020B0606020202030204" pitchFamily="34" charset="0"/>
              </a:rPr>
              <a:t>19 KIs</a:t>
            </a:r>
            <a:endParaRPr lang="en-US" sz="1600" dirty="0">
              <a:solidFill>
                <a:srgbClr val="58585A"/>
              </a:solidFill>
            </a:endParaRPr>
          </a:p>
        </p:txBody>
      </p:sp>
      <p:pic>
        <p:nvPicPr>
          <p:cNvPr id="24" name="Picture 23">
            <a:extLst>
              <a:ext uri="{FF2B5EF4-FFF2-40B4-BE49-F238E27FC236}">
                <a16:creationId xmlns:a16="http://schemas.microsoft.com/office/drawing/2014/main" id="{0B968940-A8E4-471F-8F04-9A2CA59672C4}"/>
              </a:ext>
            </a:extLst>
          </p:cNvPr>
          <p:cNvPicPr>
            <a:picLocks noChangeAspect="1"/>
          </p:cNvPicPr>
          <p:nvPr/>
        </p:nvPicPr>
        <p:blipFill>
          <a:blip r:embed="rId4"/>
          <a:stretch>
            <a:fillRect/>
          </a:stretch>
        </p:blipFill>
        <p:spPr>
          <a:xfrm>
            <a:off x="1232888" y="4549268"/>
            <a:ext cx="1561433" cy="1078992"/>
          </a:xfrm>
          <a:prstGeom prst="rect">
            <a:avLst/>
          </a:prstGeom>
        </p:spPr>
      </p:pic>
      <p:pic>
        <p:nvPicPr>
          <p:cNvPr id="26" name="Picture 25">
            <a:extLst>
              <a:ext uri="{FF2B5EF4-FFF2-40B4-BE49-F238E27FC236}">
                <a16:creationId xmlns:a16="http://schemas.microsoft.com/office/drawing/2014/main" id="{EB37CFA3-72E9-45F7-A26F-70A72450813F}"/>
              </a:ext>
            </a:extLst>
          </p:cNvPr>
          <p:cNvPicPr>
            <a:picLocks noChangeAspect="1"/>
          </p:cNvPicPr>
          <p:nvPr/>
        </p:nvPicPr>
        <p:blipFill>
          <a:blip r:embed="rId5"/>
          <a:stretch>
            <a:fillRect/>
          </a:stretch>
        </p:blipFill>
        <p:spPr>
          <a:xfrm>
            <a:off x="5920197" y="4533878"/>
            <a:ext cx="778143" cy="1115568"/>
          </a:xfrm>
          <a:prstGeom prst="rect">
            <a:avLst/>
          </a:prstGeom>
        </p:spPr>
      </p:pic>
      <p:pic>
        <p:nvPicPr>
          <p:cNvPr id="15" name="Picture 14">
            <a:extLst>
              <a:ext uri="{FF2B5EF4-FFF2-40B4-BE49-F238E27FC236}">
                <a16:creationId xmlns:a16="http://schemas.microsoft.com/office/drawing/2014/main" id="{CB65F0E9-6B57-4B0F-B0C6-5C8EA37DE1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99271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374232"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Muqdadiya</a:t>
            </a:r>
            <a:r>
              <a:rPr lang="en-GB" dirty="0"/>
              <a:t> Sub-district</a:t>
            </a:r>
          </a:p>
          <a:p>
            <a:r>
              <a:rPr lang="en-US" sz="3200" baseline="30000" dirty="0"/>
              <a:t>Perceptions of governance and ERW contamination – data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275359"/>
            <a:ext cx="830062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Governance and influencing bodies</a:t>
            </a:r>
            <a:endParaRPr lang="en-GB" sz="1400" b="1" dirty="0">
              <a:solidFill>
                <a:srgbClr val="58585B"/>
              </a:solidFill>
              <a:latin typeface="Trade Gothic LT Std Bold" panose="020B0804050502020204" pitchFamily="34" charset="0"/>
            </a:endParaRPr>
          </a:p>
        </p:txBody>
      </p:sp>
      <p:cxnSp>
        <p:nvCxnSpPr>
          <p:cNvPr id="9" name="Straight Connector 8">
            <a:extLst>
              <a:ext uri="{FF2B5EF4-FFF2-40B4-BE49-F238E27FC236}">
                <a16:creationId xmlns:a16="http://schemas.microsoft.com/office/drawing/2014/main" id="{6C7255E0-2FEA-401E-BC6C-39DBA9A77C3C}"/>
              </a:ext>
            </a:extLst>
          </p:cNvPr>
          <p:cNvCxnSpPr>
            <a:cxnSpLocks/>
          </p:cNvCxnSpPr>
          <p:nvPr/>
        </p:nvCxnSpPr>
        <p:spPr>
          <a:xfrm flipV="1">
            <a:off x="2458408" y="4093551"/>
            <a:ext cx="6228389" cy="1"/>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Rectangle 9">
            <a:extLst>
              <a:ext uri="{FF2B5EF4-FFF2-40B4-BE49-F238E27FC236}">
                <a16:creationId xmlns:a16="http://schemas.microsoft.com/office/drawing/2014/main" id="{C93565C2-3F20-4932-9D55-C02171C87EDF}"/>
              </a:ext>
            </a:extLst>
          </p:cNvPr>
          <p:cNvSpPr/>
          <p:nvPr/>
        </p:nvSpPr>
        <p:spPr>
          <a:xfrm>
            <a:off x="459787" y="1813944"/>
            <a:ext cx="8300621" cy="338554"/>
          </a:xfrm>
          <a:prstGeom prst="rect">
            <a:avLst/>
          </a:prstGeom>
        </p:spPr>
        <p:txBody>
          <a:bodyPr wrap="square">
            <a:spAutoFit/>
          </a:bodyPr>
          <a:lstStyle/>
          <a:p>
            <a:pPr algn="just"/>
            <a:r>
              <a:rPr lang="en-US" sz="1600" b="1" dirty="0">
                <a:solidFill>
                  <a:srgbClr val="58585B"/>
                </a:solidFill>
                <a:latin typeface="Arial Narrow" panose="020B0606020202030204" pitchFamily="34" charset="0"/>
              </a:rPr>
              <a:t>Local authorities are the most influential body</a:t>
            </a:r>
            <a:r>
              <a:rPr lang="en-US" sz="1600" dirty="0">
                <a:solidFill>
                  <a:srgbClr val="58585B"/>
                </a:solidFill>
                <a:latin typeface="Arial Narrow" panose="020B0606020202030204" pitchFamily="34" charset="0"/>
              </a:rPr>
              <a:t> with regards to governance, as reported by all KIs (39 KIs).</a:t>
            </a:r>
          </a:p>
        </p:txBody>
      </p:sp>
      <p:sp>
        <p:nvSpPr>
          <p:cNvPr id="12" name="Rectangle 11">
            <a:extLst>
              <a:ext uri="{FF2B5EF4-FFF2-40B4-BE49-F238E27FC236}">
                <a16:creationId xmlns:a16="http://schemas.microsoft.com/office/drawing/2014/main" id="{98206C1E-B45A-4ED0-851C-7D0736196822}"/>
              </a:ext>
            </a:extLst>
          </p:cNvPr>
          <p:cNvSpPr/>
          <p:nvPr/>
        </p:nvSpPr>
        <p:spPr>
          <a:xfrm>
            <a:off x="1724622" y="2563405"/>
            <a:ext cx="6962174" cy="584775"/>
          </a:xfrm>
          <a:prstGeom prst="rect">
            <a:avLst/>
          </a:prstGeom>
        </p:spPr>
        <p:txBody>
          <a:bodyPr wrap="square">
            <a:spAutoFit/>
          </a:bodyPr>
          <a:lstStyle/>
          <a:p>
            <a:pPr marR="0" algn="just" rtl="0"/>
            <a:r>
              <a:rPr lang="en-US" sz="1600" b="1" i="0" u="none" strike="noStrike" dirty="0">
                <a:solidFill>
                  <a:srgbClr val="58585A"/>
                </a:solidFill>
                <a:latin typeface="Arial Narrow" panose="020B0606020202030204" pitchFamily="34" charset="0"/>
              </a:rPr>
              <a:t>of</a:t>
            </a:r>
            <a:r>
              <a:rPr lang="en-US" sz="1600" b="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KIs</a:t>
            </a:r>
            <a:r>
              <a:rPr lang="en-US" sz="1600" b="0" i="0" u="none" strike="noStrike" dirty="0">
                <a:solidFill>
                  <a:srgbClr val="58585A"/>
                </a:solidFill>
                <a:latin typeface="Arial Narrow" panose="020B0606020202030204" pitchFamily="34" charset="0"/>
              </a:rPr>
              <a:t> (15 out of 39 KIs) reported that there has </a:t>
            </a:r>
            <a:r>
              <a:rPr lang="en-US" sz="1600" b="1" i="0" u="none" strike="noStrike" dirty="0">
                <a:solidFill>
                  <a:srgbClr val="58585A"/>
                </a:solidFill>
                <a:latin typeface="Arial Narrow" panose="020B0606020202030204" pitchFamily="34" charset="0"/>
              </a:rPr>
              <a:t>not been any appointment for new local government </a:t>
            </a:r>
            <a:r>
              <a:rPr lang="en-US" sz="1600" b="0" i="0" u="none" strike="noStrike" dirty="0">
                <a:solidFill>
                  <a:srgbClr val="58585A"/>
                </a:solidFill>
                <a:latin typeface="Arial Narrow" panose="020B0606020202030204" pitchFamily="34" charset="0"/>
              </a:rPr>
              <a:t>in the six months prior to data collection. </a:t>
            </a:r>
            <a:r>
              <a:rPr lang="en-US" sz="1600" dirty="0">
                <a:solidFill>
                  <a:srgbClr val="58585A"/>
                </a:solidFill>
                <a:latin typeface="Arial Narrow" panose="020B0606020202030204" pitchFamily="34" charset="0"/>
              </a:rPr>
              <a:t>The rest of the KIs did not know. </a:t>
            </a:r>
          </a:p>
        </p:txBody>
      </p:sp>
      <p:sp>
        <p:nvSpPr>
          <p:cNvPr id="13" name="Rectangle 12">
            <a:extLst>
              <a:ext uri="{FF2B5EF4-FFF2-40B4-BE49-F238E27FC236}">
                <a16:creationId xmlns:a16="http://schemas.microsoft.com/office/drawing/2014/main" id="{2DEB8A74-46BB-429D-88D2-772A3919F095}"/>
              </a:ext>
            </a:extLst>
          </p:cNvPr>
          <p:cNvSpPr/>
          <p:nvPr/>
        </p:nvSpPr>
        <p:spPr>
          <a:xfrm>
            <a:off x="386174" y="3799910"/>
            <a:ext cx="5557932" cy="461665"/>
          </a:xfrm>
          <a:prstGeom prst="rect">
            <a:avLst/>
          </a:prstGeom>
          <a:solidFill>
            <a:schemeClr val="bg1"/>
          </a:solidFill>
        </p:spPr>
        <p:txBody>
          <a:bodyPr wrap="non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Explosive remnant of war (ERW) contamination </a:t>
            </a:r>
          </a:p>
        </p:txBody>
      </p:sp>
      <p:sp>
        <p:nvSpPr>
          <p:cNvPr id="15" name="Rectangle 14">
            <a:extLst>
              <a:ext uri="{FF2B5EF4-FFF2-40B4-BE49-F238E27FC236}">
                <a16:creationId xmlns:a16="http://schemas.microsoft.com/office/drawing/2014/main" id="{F724AFBE-0F9F-416E-8AAE-BF1D6EE43F6A}"/>
              </a:ext>
            </a:extLst>
          </p:cNvPr>
          <p:cNvSpPr/>
          <p:nvPr/>
        </p:nvSpPr>
        <p:spPr>
          <a:xfrm>
            <a:off x="1724622" y="4717694"/>
            <a:ext cx="6952647" cy="584775"/>
          </a:xfrm>
          <a:prstGeom prst="rect">
            <a:avLst/>
          </a:prstGeom>
        </p:spPr>
        <p:txBody>
          <a:bodyPr wrap="square">
            <a:spAutoFit/>
          </a:bodyPr>
          <a:lstStyle/>
          <a:p>
            <a:pPr marR="0" algn="just" rtl="0">
              <a:spcAft>
                <a:spcPts val="1200"/>
              </a:spcAft>
            </a:pPr>
            <a:r>
              <a:rPr lang="en-US" sz="1600" b="1" i="0" u="none" strike="noStrike" dirty="0">
                <a:solidFill>
                  <a:srgbClr val="58585A"/>
                </a:solidFill>
                <a:latin typeface="Arial Narrow" panose="020B0606020202030204" pitchFamily="34" charset="0"/>
              </a:rPr>
              <a:t>of KIs </a:t>
            </a:r>
            <a:r>
              <a:rPr lang="en-US" sz="1600" b="0" i="0" u="none" strike="noStrike" dirty="0">
                <a:solidFill>
                  <a:srgbClr val="58585A"/>
                </a:solidFill>
                <a:latin typeface="Arial Narrow" panose="020B0606020202030204" pitchFamily="34" charset="0"/>
              </a:rPr>
              <a:t>(37 out of 39 KIs) reported that there are </a:t>
            </a:r>
            <a:r>
              <a:rPr lang="en-US" sz="1600" b="1" i="0" u="none" strike="noStrike" dirty="0">
                <a:solidFill>
                  <a:srgbClr val="58585A"/>
                </a:solidFill>
                <a:latin typeface="Arial Narrow" panose="020B0606020202030204" pitchFamily="34" charset="0"/>
              </a:rPr>
              <a:t>no contaminated lands/fields</a:t>
            </a:r>
            <a:r>
              <a:rPr lang="en-US" sz="1600" b="0" i="0" u="none" strike="noStrike" dirty="0">
                <a:solidFill>
                  <a:srgbClr val="58585A"/>
                </a:solidFill>
                <a:latin typeface="Arial Narrow" panose="020B0606020202030204" pitchFamily="34" charset="0"/>
              </a:rPr>
              <a:t>. The rest of the KIs did not know.</a:t>
            </a:r>
          </a:p>
        </p:txBody>
      </p:sp>
      <p:pic>
        <p:nvPicPr>
          <p:cNvPr id="7" name="Picture 6">
            <a:extLst>
              <a:ext uri="{FF2B5EF4-FFF2-40B4-BE49-F238E27FC236}">
                <a16:creationId xmlns:a16="http://schemas.microsoft.com/office/drawing/2014/main" id="{01316AE2-3FAC-4CD1-A874-8ED9C186CDD6}"/>
              </a:ext>
            </a:extLst>
          </p:cNvPr>
          <p:cNvPicPr>
            <a:picLocks noChangeAspect="1"/>
          </p:cNvPicPr>
          <p:nvPr/>
        </p:nvPicPr>
        <p:blipFill>
          <a:blip r:embed="rId3"/>
          <a:stretch>
            <a:fillRect/>
          </a:stretch>
        </p:blipFill>
        <p:spPr>
          <a:xfrm>
            <a:off x="295673" y="2277196"/>
            <a:ext cx="1428949" cy="1371791"/>
          </a:xfrm>
          <a:prstGeom prst="rect">
            <a:avLst/>
          </a:prstGeom>
        </p:spPr>
      </p:pic>
      <p:pic>
        <p:nvPicPr>
          <p:cNvPr id="16" name="Picture 15">
            <a:extLst>
              <a:ext uri="{FF2B5EF4-FFF2-40B4-BE49-F238E27FC236}">
                <a16:creationId xmlns:a16="http://schemas.microsoft.com/office/drawing/2014/main" id="{6CFFEED0-4EEA-4B84-9BCB-D7EA65DAB243}"/>
              </a:ext>
            </a:extLst>
          </p:cNvPr>
          <p:cNvPicPr>
            <a:picLocks noChangeAspect="1"/>
          </p:cNvPicPr>
          <p:nvPr/>
        </p:nvPicPr>
        <p:blipFill>
          <a:blip r:embed="rId4"/>
          <a:stretch>
            <a:fillRect/>
          </a:stretch>
        </p:blipFill>
        <p:spPr>
          <a:xfrm>
            <a:off x="295673" y="4328950"/>
            <a:ext cx="1438476" cy="1362265"/>
          </a:xfrm>
          <a:prstGeom prst="rect">
            <a:avLst/>
          </a:prstGeom>
        </p:spPr>
      </p:pic>
      <p:sp>
        <p:nvSpPr>
          <p:cNvPr id="18" name="TextBox 17">
            <a:extLst>
              <a:ext uri="{FF2B5EF4-FFF2-40B4-BE49-F238E27FC236}">
                <a16:creationId xmlns:a16="http://schemas.microsoft.com/office/drawing/2014/main" id="{B4FE55CE-EE01-4EE1-8FB8-CEDFCA61D2B7}"/>
              </a:ext>
            </a:extLst>
          </p:cNvPr>
          <p:cNvSpPr txBox="1"/>
          <p:nvPr/>
        </p:nvSpPr>
        <p:spPr>
          <a:xfrm>
            <a:off x="459786" y="5712684"/>
            <a:ext cx="8227009" cy="338554"/>
          </a:xfrm>
          <a:prstGeom prst="rect">
            <a:avLst/>
          </a:prstGeom>
          <a:noFill/>
        </p:spPr>
        <p:txBody>
          <a:bodyPr wrap="square">
            <a:spAutoFit/>
          </a:bodyPr>
          <a:lstStyle/>
          <a:p>
            <a:pPr marR="0" algn="just" rtl="0">
              <a:spcAft>
                <a:spcPts val="1200"/>
              </a:spcAft>
            </a:pPr>
            <a:r>
              <a:rPr lang="en-US" sz="1600" b="0" i="0" u="none" strike="noStrike" dirty="0">
                <a:solidFill>
                  <a:srgbClr val="58585A"/>
                </a:solidFill>
                <a:latin typeface="Arial Narrow" panose="020B0606020202030204" pitchFamily="34" charset="0"/>
              </a:rPr>
              <a:t>All KIs (39 KIs) reported </a:t>
            </a:r>
            <a:r>
              <a:rPr lang="en-US" sz="1600" b="1" i="0" u="none" strike="noStrike" dirty="0">
                <a:solidFill>
                  <a:srgbClr val="58585A"/>
                </a:solidFill>
                <a:latin typeface="Arial Narrow" panose="020B0606020202030204" pitchFamily="34" charset="0"/>
              </a:rPr>
              <a:t>no incidents due to ERW</a:t>
            </a:r>
            <a:r>
              <a:rPr lang="en-US" sz="1600" b="0" i="0" u="none" strike="noStrike" dirty="0">
                <a:solidFill>
                  <a:srgbClr val="58585A"/>
                </a:solidFill>
                <a:latin typeface="Arial Narrow" panose="020B0606020202030204" pitchFamily="34" charset="0"/>
              </a:rPr>
              <a:t> in the six months prior to data collection.</a:t>
            </a:r>
          </a:p>
        </p:txBody>
      </p:sp>
      <p:pic>
        <p:nvPicPr>
          <p:cNvPr id="14" name="Picture 13">
            <a:extLst>
              <a:ext uri="{FF2B5EF4-FFF2-40B4-BE49-F238E27FC236}">
                <a16:creationId xmlns:a16="http://schemas.microsoft.com/office/drawing/2014/main" id="{A3A6A338-FF5C-42FC-AB20-01CE73576F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751770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974392"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Muqdadiya</a:t>
            </a:r>
            <a:r>
              <a:rPr lang="en-GB" dirty="0"/>
              <a:t> Sub-district</a:t>
            </a:r>
          </a:p>
          <a:p>
            <a:r>
              <a:rPr lang="en-US" sz="3200" baseline="30000" dirty="0"/>
              <a:t>Perceptions of community disputes, relations and co-existence – reported by KIs</a:t>
            </a:r>
            <a:endParaRPr lang="en-GB" sz="3200" dirty="0"/>
          </a:p>
        </p:txBody>
      </p:sp>
      <p:sp>
        <p:nvSpPr>
          <p:cNvPr id="2" name="Rectangle 1">
            <a:extLst>
              <a:ext uri="{FF2B5EF4-FFF2-40B4-BE49-F238E27FC236}">
                <a16:creationId xmlns:a16="http://schemas.microsoft.com/office/drawing/2014/main" id="{AA81FCBB-8447-484D-942E-9F2A5C9CC30F}"/>
              </a:ext>
            </a:extLst>
          </p:cNvPr>
          <p:cNvSpPr/>
          <p:nvPr/>
        </p:nvSpPr>
        <p:spPr>
          <a:xfrm>
            <a:off x="510599" y="1308044"/>
            <a:ext cx="2403222" cy="400110"/>
          </a:xfrm>
          <a:prstGeom prst="rect">
            <a:avLst/>
          </a:prstGeom>
        </p:spPr>
        <p:txBody>
          <a:bodyPr wrap="none">
            <a:spAutoFit/>
          </a:bodyPr>
          <a:lstStyle/>
          <a:p>
            <a:r>
              <a:rPr lang="en-GB" sz="2000" dirty="0">
                <a:solidFill>
                  <a:srgbClr val="EE5859"/>
                </a:solidFill>
                <a:latin typeface="humanitarian-icons-v02" panose="02000503000000000000" pitchFamily="2" charset="0"/>
              </a:rPr>
              <a:t></a:t>
            </a:r>
            <a:r>
              <a:rPr lang="en-GB" b="1" dirty="0">
                <a:solidFill>
                  <a:srgbClr val="EE5859"/>
                </a:solidFill>
                <a:latin typeface="TradeGothicLTPro-Bold" panose="020B0803040303020004" pitchFamily="34" charset="0"/>
              </a:rPr>
              <a:t> </a:t>
            </a:r>
            <a:r>
              <a:rPr lang="en-GB" b="1" dirty="0">
                <a:solidFill>
                  <a:srgbClr val="EE5859"/>
                </a:solidFill>
                <a:latin typeface="Trade Gothic LT Std Bold" panose="020B0804050502020204" pitchFamily="34" charset="0"/>
              </a:rPr>
              <a:t>Community disputes</a:t>
            </a:r>
          </a:p>
        </p:txBody>
      </p:sp>
      <p:sp>
        <p:nvSpPr>
          <p:cNvPr id="4" name="Rectangle 3">
            <a:extLst>
              <a:ext uri="{FF2B5EF4-FFF2-40B4-BE49-F238E27FC236}">
                <a16:creationId xmlns:a16="http://schemas.microsoft.com/office/drawing/2014/main" id="{4EF6E728-4328-4E22-83EC-CE71CE36281A}"/>
              </a:ext>
            </a:extLst>
          </p:cNvPr>
          <p:cNvSpPr/>
          <p:nvPr/>
        </p:nvSpPr>
        <p:spPr>
          <a:xfrm>
            <a:off x="1237910" y="1708154"/>
            <a:ext cx="7448886" cy="830997"/>
          </a:xfrm>
          <a:prstGeom prst="rect">
            <a:avLst/>
          </a:prstGeom>
        </p:spPr>
        <p:txBody>
          <a:bodyPr wrap="square">
            <a:spAutoFit/>
          </a:bodyPr>
          <a:lstStyle/>
          <a:p>
            <a:pPr algn="just"/>
            <a:r>
              <a:rPr lang="en-GB" sz="1600" b="1" i="0" u="none" strike="noStrike" dirty="0">
                <a:solidFill>
                  <a:srgbClr val="58585A"/>
                </a:solidFill>
                <a:latin typeface="Arial Narrow" panose="020B0606020202030204" pitchFamily="34" charset="0"/>
              </a:rPr>
              <a:t>of</a:t>
            </a:r>
            <a:r>
              <a:rPr lang="en-GB" sz="1600" b="0" i="0" u="none" strike="noStrike" dirty="0">
                <a:solidFill>
                  <a:srgbClr val="58585A"/>
                </a:solidFill>
                <a:latin typeface="Arial Narrow" panose="020B0606020202030204" pitchFamily="34" charset="0"/>
              </a:rPr>
              <a:t> </a:t>
            </a:r>
            <a:r>
              <a:rPr lang="en-GB" sz="1600" b="1" i="0" u="none" strike="noStrike" dirty="0">
                <a:solidFill>
                  <a:srgbClr val="58585A"/>
                </a:solidFill>
                <a:latin typeface="Arial Narrow" panose="020B0606020202030204" pitchFamily="34" charset="0"/>
              </a:rPr>
              <a:t>KIs</a:t>
            </a:r>
            <a:r>
              <a:rPr lang="en-GB" sz="1600" b="0" i="0" u="none" strike="noStrike" dirty="0">
                <a:solidFill>
                  <a:srgbClr val="58585A"/>
                </a:solidFill>
                <a:latin typeface="Arial Narrow" panose="020B0606020202030204" pitchFamily="34" charset="0"/>
              </a:rPr>
              <a:t> </a:t>
            </a:r>
            <a:r>
              <a:rPr lang="en-US" sz="1600" b="0" i="0" u="none" strike="noStrike" dirty="0">
                <a:solidFill>
                  <a:srgbClr val="58585A"/>
                </a:solidFill>
                <a:latin typeface="Arial Narrow" panose="020B0606020202030204" pitchFamily="34" charset="0"/>
              </a:rPr>
              <a:t>(24 out of 39 KIs) reported that there were </a:t>
            </a:r>
            <a:r>
              <a:rPr lang="en-US" sz="1600" b="1" i="0" u="none" strike="noStrike" dirty="0">
                <a:solidFill>
                  <a:srgbClr val="58585A"/>
                </a:solidFill>
                <a:latin typeface="Arial Narrow" panose="020B0606020202030204" pitchFamily="34" charset="0"/>
              </a:rPr>
              <a:t>no disputes within the </a:t>
            </a:r>
            <a:r>
              <a:rPr lang="en-US" sz="1600" b="1" i="0" u="none" strike="noStrike" dirty="0" err="1">
                <a:solidFill>
                  <a:srgbClr val="58585A"/>
                </a:solidFill>
                <a:latin typeface="Arial Narrow" panose="020B0606020202030204" pitchFamily="34" charset="0"/>
              </a:rPr>
              <a:t>neighbourhoods</a:t>
            </a:r>
            <a:r>
              <a:rPr lang="en-US" sz="1600" b="0" i="0" u="none" strike="noStrike" dirty="0">
                <a:solidFill>
                  <a:srgbClr val="58585A"/>
                </a:solidFill>
                <a:latin typeface="Arial Narrow" panose="020B0606020202030204" pitchFamily="34" charset="0"/>
              </a:rPr>
              <a:t> in the six months prior to data collection. </a:t>
            </a:r>
            <a:r>
              <a:rPr lang="en-US" sz="1600" dirty="0">
                <a:solidFill>
                  <a:srgbClr val="58585A"/>
                </a:solidFill>
                <a:latin typeface="Arial Narrow" panose="020B0606020202030204" pitchFamily="34" charset="0"/>
              </a:rPr>
              <a:t>The rest of the KIs did not know (12 KIs) and three IDP KIs refused to answer.</a:t>
            </a:r>
          </a:p>
        </p:txBody>
      </p:sp>
      <p:sp>
        <p:nvSpPr>
          <p:cNvPr id="9" name="Rectangle 8">
            <a:extLst>
              <a:ext uri="{FF2B5EF4-FFF2-40B4-BE49-F238E27FC236}">
                <a16:creationId xmlns:a16="http://schemas.microsoft.com/office/drawing/2014/main" id="{C4220E15-25C0-4BD2-A1A0-81094F8735F8}"/>
              </a:ext>
            </a:extLst>
          </p:cNvPr>
          <p:cNvSpPr/>
          <p:nvPr/>
        </p:nvSpPr>
        <p:spPr>
          <a:xfrm>
            <a:off x="546695" y="1714232"/>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62%</a:t>
            </a:r>
            <a:endParaRPr lang="en-US" sz="3600" dirty="0">
              <a:solidFill>
                <a:srgbClr val="58585A"/>
              </a:solidFill>
            </a:endParaRPr>
          </a:p>
        </p:txBody>
      </p:sp>
      <p:sp>
        <p:nvSpPr>
          <p:cNvPr id="10" name="Rectangle 9">
            <a:extLst>
              <a:ext uri="{FF2B5EF4-FFF2-40B4-BE49-F238E27FC236}">
                <a16:creationId xmlns:a16="http://schemas.microsoft.com/office/drawing/2014/main" id="{0687BC65-7B88-4B7F-8DC0-A74FC9FF1F0A}"/>
              </a:ext>
            </a:extLst>
          </p:cNvPr>
          <p:cNvSpPr/>
          <p:nvPr/>
        </p:nvSpPr>
        <p:spPr>
          <a:xfrm>
            <a:off x="1237909" y="2584958"/>
            <a:ext cx="7448885" cy="830997"/>
          </a:xfrm>
          <a:prstGeom prst="rect">
            <a:avLst/>
          </a:prstGeom>
        </p:spPr>
        <p:txBody>
          <a:bodyPr wrap="square">
            <a:spAutoFit/>
          </a:bodyPr>
          <a:lstStyle/>
          <a:p>
            <a:pPr algn="just"/>
            <a:r>
              <a:rPr lang="en-GB" sz="1600" b="1" i="0" u="none" strike="noStrike" baseline="0" dirty="0">
                <a:solidFill>
                  <a:srgbClr val="58585A"/>
                </a:solidFill>
                <a:latin typeface="Arial Narrow" panose="020B0606020202030204" pitchFamily="34" charset="0"/>
              </a:rPr>
              <a:t>of</a:t>
            </a:r>
            <a:r>
              <a:rPr lang="en-GB" sz="1600" b="0" i="0" u="none" strike="noStrike" baseline="0" dirty="0">
                <a:solidFill>
                  <a:srgbClr val="58585A"/>
                </a:solidFill>
                <a:latin typeface="Arial Narrow" panose="020B0606020202030204" pitchFamily="34" charset="0"/>
              </a:rPr>
              <a:t> </a:t>
            </a:r>
            <a:r>
              <a:rPr lang="en-GB" sz="1600" b="1" i="0" u="none" strike="noStrike" baseline="0" dirty="0">
                <a:solidFill>
                  <a:srgbClr val="58585A"/>
                </a:solidFill>
                <a:latin typeface="Arial Narrow" panose="020B0606020202030204" pitchFamily="34" charset="0"/>
              </a:rPr>
              <a:t>KIs</a:t>
            </a:r>
            <a:r>
              <a:rPr lang="en-GB" sz="1600" b="0" i="0" u="none" strike="noStrike" baseline="0" dirty="0">
                <a:solidFill>
                  <a:srgbClr val="58585A"/>
                </a:solidFill>
                <a:latin typeface="Arial Narrow" panose="020B0606020202030204" pitchFamily="34" charset="0"/>
              </a:rPr>
              <a:t> </a:t>
            </a:r>
            <a:r>
              <a:rPr lang="en-US" sz="1600" b="0" i="0" u="none" strike="noStrike" baseline="0" dirty="0">
                <a:solidFill>
                  <a:srgbClr val="58585A"/>
                </a:solidFill>
                <a:latin typeface="Arial Narrow" panose="020B0606020202030204" pitchFamily="34" charset="0"/>
              </a:rPr>
              <a:t>(17 out of 39 KIs) reported that there were </a:t>
            </a:r>
            <a:r>
              <a:rPr lang="en-US" sz="1600" b="1" i="0" u="none" strike="noStrike" baseline="0" dirty="0">
                <a:solidFill>
                  <a:srgbClr val="58585A"/>
                </a:solidFill>
                <a:latin typeface="Arial Narrow" panose="020B0606020202030204" pitchFamily="34" charset="0"/>
              </a:rPr>
              <a:t>no disputes between villages</a:t>
            </a:r>
            <a:r>
              <a:rPr lang="en-US" sz="1600" b="0" i="0" u="none" strike="noStrike" baseline="0" dirty="0">
                <a:solidFill>
                  <a:srgbClr val="58585A"/>
                </a:solidFill>
                <a:latin typeface="Arial Narrow" panose="020B0606020202030204" pitchFamily="34" charset="0"/>
              </a:rPr>
              <a:t> in the six months prior to data collection. </a:t>
            </a:r>
            <a:r>
              <a:rPr lang="en-US" sz="1600" dirty="0">
                <a:solidFill>
                  <a:srgbClr val="58585A"/>
                </a:solidFill>
                <a:latin typeface="Arial Narrow" panose="020B0606020202030204" pitchFamily="34" charset="0"/>
              </a:rPr>
              <a:t>The rest of the KIs did not know (20 KIs) and two IDP KIs refused to answer.</a:t>
            </a:r>
          </a:p>
        </p:txBody>
      </p:sp>
      <p:sp>
        <p:nvSpPr>
          <p:cNvPr id="11" name="Rectangle 10">
            <a:extLst>
              <a:ext uri="{FF2B5EF4-FFF2-40B4-BE49-F238E27FC236}">
                <a16:creationId xmlns:a16="http://schemas.microsoft.com/office/drawing/2014/main" id="{D09CFB89-5AE0-4A51-B0E7-C2A043689790}"/>
              </a:ext>
            </a:extLst>
          </p:cNvPr>
          <p:cNvSpPr/>
          <p:nvPr/>
        </p:nvSpPr>
        <p:spPr>
          <a:xfrm>
            <a:off x="547495" y="2590957"/>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44%</a:t>
            </a:r>
            <a:endParaRPr lang="en-US" sz="3600" dirty="0">
              <a:solidFill>
                <a:srgbClr val="58585A"/>
              </a:solidFill>
            </a:endParaRPr>
          </a:p>
        </p:txBody>
      </p:sp>
      <p:sp>
        <p:nvSpPr>
          <p:cNvPr id="12" name="Rectangle 11">
            <a:extLst>
              <a:ext uri="{FF2B5EF4-FFF2-40B4-BE49-F238E27FC236}">
                <a16:creationId xmlns:a16="http://schemas.microsoft.com/office/drawing/2014/main" id="{C6079CA6-1C13-4A81-B098-79B15843169C}"/>
              </a:ext>
            </a:extLst>
          </p:cNvPr>
          <p:cNvSpPr/>
          <p:nvPr/>
        </p:nvSpPr>
        <p:spPr>
          <a:xfrm>
            <a:off x="1237908" y="3456131"/>
            <a:ext cx="7448885" cy="584775"/>
          </a:xfrm>
          <a:prstGeom prst="rect">
            <a:avLst/>
          </a:prstGeom>
        </p:spPr>
        <p:txBody>
          <a:bodyPr wrap="square">
            <a:spAutoFit/>
          </a:bodyPr>
          <a:lstStyle/>
          <a:p>
            <a:pPr algn="just"/>
            <a:r>
              <a:rPr lang="en-GB" sz="1600" b="1" i="0" u="none" strike="noStrike" baseline="0" dirty="0">
                <a:solidFill>
                  <a:srgbClr val="58585A"/>
                </a:solidFill>
                <a:latin typeface="Arial Narrow" panose="020B0606020202030204" pitchFamily="34" charset="0"/>
              </a:rPr>
              <a:t>of</a:t>
            </a:r>
            <a:r>
              <a:rPr lang="en-GB" sz="1600" b="0" i="0" u="none" strike="noStrike" baseline="0" dirty="0">
                <a:solidFill>
                  <a:srgbClr val="58585A"/>
                </a:solidFill>
                <a:latin typeface="Arial Narrow" panose="020B0606020202030204" pitchFamily="34" charset="0"/>
              </a:rPr>
              <a:t> </a:t>
            </a:r>
            <a:r>
              <a:rPr lang="en-GB" sz="1600" b="1" i="0" u="none" strike="noStrike" baseline="0" dirty="0">
                <a:solidFill>
                  <a:srgbClr val="58585A"/>
                </a:solidFill>
                <a:latin typeface="Arial Narrow" panose="020B0606020202030204" pitchFamily="34" charset="0"/>
              </a:rPr>
              <a:t>KIs</a:t>
            </a:r>
            <a:r>
              <a:rPr lang="en-GB" sz="1600" b="0" i="0" u="none" strike="noStrike" baseline="0" dirty="0">
                <a:solidFill>
                  <a:srgbClr val="58585A"/>
                </a:solidFill>
                <a:latin typeface="Arial Narrow" panose="020B0606020202030204" pitchFamily="34" charset="0"/>
              </a:rPr>
              <a:t> </a:t>
            </a:r>
            <a:r>
              <a:rPr lang="en-US" sz="1600" b="0" i="0" u="none" strike="noStrike" baseline="0" dirty="0">
                <a:solidFill>
                  <a:srgbClr val="58585A"/>
                </a:solidFill>
                <a:latin typeface="Arial Narrow" panose="020B0606020202030204" pitchFamily="34" charset="0"/>
              </a:rPr>
              <a:t>(18 out of 39 KIs) reported that there were </a:t>
            </a:r>
            <a:r>
              <a:rPr lang="en-US" sz="1600" b="1" i="0" u="none" strike="noStrike" baseline="0" dirty="0">
                <a:solidFill>
                  <a:srgbClr val="58585A"/>
                </a:solidFill>
                <a:latin typeface="Arial Narrow" panose="020B0606020202030204" pitchFamily="34" charset="0"/>
              </a:rPr>
              <a:t>no retaliation incidents</a:t>
            </a:r>
            <a:r>
              <a:rPr lang="en-US" sz="1600" b="0" i="0" u="none" strike="noStrike" baseline="0" dirty="0">
                <a:solidFill>
                  <a:srgbClr val="58585A"/>
                </a:solidFill>
                <a:latin typeface="Arial Narrow" panose="020B0606020202030204" pitchFamily="34" charset="0"/>
              </a:rPr>
              <a:t> in the six months prior to data collection. </a:t>
            </a:r>
            <a:r>
              <a:rPr lang="en-US" sz="1600" dirty="0">
                <a:solidFill>
                  <a:srgbClr val="58585A"/>
                </a:solidFill>
                <a:latin typeface="Arial Narrow" panose="020B0606020202030204" pitchFamily="34" charset="0"/>
              </a:rPr>
              <a:t>The rest of the KIs did not know (20 KIs) and one IDP refused to answer.</a:t>
            </a:r>
          </a:p>
        </p:txBody>
      </p:sp>
      <p:sp>
        <p:nvSpPr>
          <p:cNvPr id="13" name="Rectangle 12">
            <a:extLst>
              <a:ext uri="{FF2B5EF4-FFF2-40B4-BE49-F238E27FC236}">
                <a16:creationId xmlns:a16="http://schemas.microsoft.com/office/drawing/2014/main" id="{4C829AC0-1512-49D2-97D2-F6213DBA3037}"/>
              </a:ext>
            </a:extLst>
          </p:cNvPr>
          <p:cNvSpPr/>
          <p:nvPr/>
        </p:nvSpPr>
        <p:spPr>
          <a:xfrm>
            <a:off x="536261" y="3456575"/>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46%</a:t>
            </a:r>
            <a:endParaRPr lang="en-US" sz="3600" dirty="0">
              <a:solidFill>
                <a:srgbClr val="58585A"/>
              </a:solidFill>
            </a:endParaRPr>
          </a:p>
        </p:txBody>
      </p:sp>
      <p:sp>
        <p:nvSpPr>
          <p:cNvPr id="14" name="Rectangle 13">
            <a:extLst>
              <a:ext uri="{FF2B5EF4-FFF2-40B4-BE49-F238E27FC236}">
                <a16:creationId xmlns:a16="http://schemas.microsoft.com/office/drawing/2014/main" id="{00876742-7BB8-40A8-A064-2A85C659970D}"/>
              </a:ext>
            </a:extLst>
          </p:cNvPr>
          <p:cNvSpPr/>
          <p:nvPr/>
        </p:nvSpPr>
        <p:spPr>
          <a:xfrm>
            <a:off x="510599" y="4145757"/>
            <a:ext cx="4118435" cy="400110"/>
          </a:xfrm>
          <a:prstGeom prst="rect">
            <a:avLst/>
          </a:prstGeom>
        </p:spPr>
        <p:txBody>
          <a:bodyPr wrap="none">
            <a:spAutoFit/>
          </a:bodyPr>
          <a:lstStyle/>
          <a:p>
            <a:r>
              <a:rPr lang="en-GB" sz="2000" dirty="0">
                <a:solidFill>
                  <a:srgbClr val="EE5859"/>
                </a:solidFill>
                <a:latin typeface="humanitarian-icons-v02" panose="02000503000000000000" pitchFamily="2" charset="0"/>
              </a:rPr>
              <a:t></a:t>
            </a:r>
            <a:r>
              <a:rPr lang="en-GB" sz="2000" b="1" baseline="30000" dirty="0">
                <a:solidFill>
                  <a:srgbClr val="EE5859"/>
                </a:solidFill>
                <a:latin typeface="TradeGothicLTPro-Bold" panose="020B0803040303020004" pitchFamily="34" charset="0"/>
              </a:rPr>
              <a:t> </a:t>
            </a:r>
            <a:r>
              <a:rPr lang="en-GB" b="1" dirty="0">
                <a:solidFill>
                  <a:srgbClr val="EE5859"/>
                </a:solidFill>
                <a:latin typeface="Trade Gothic LT Std Bold" panose="020B0804050502020204" pitchFamily="34" charset="0"/>
              </a:rPr>
              <a:t>Community relations and co-existence</a:t>
            </a:r>
          </a:p>
        </p:txBody>
      </p:sp>
      <p:sp>
        <p:nvSpPr>
          <p:cNvPr id="15" name="Rectangle 14">
            <a:extLst>
              <a:ext uri="{FF2B5EF4-FFF2-40B4-BE49-F238E27FC236}">
                <a16:creationId xmlns:a16="http://schemas.microsoft.com/office/drawing/2014/main" id="{B06A1B28-A962-452D-A1CF-D727389C43C6}"/>
              </a:ext>
            </a:extLst>
          </p:cNvPr>
          <p:cNvSpPr/>
          <p:nvPr/>
        </p:nvSpPr>
        <p:spPr>
          <a:xfrm>
            <a:off x="1237909" y="4610504"/>
            <a:ext cx="7448884" cy="338554"/>
          </a:xfrm>
          <a:prstGeom prst="rect">
            <a:avLst/>
          </a:prstGeom>
        </p:spPr>
        <p:txBody>
          <a:bodyPr wrap="square">
            <a:spAutoFit/>
          </a:bodyPr>
          <a:lstStyle/>
          <a:p>
            <a:pPr algn="just"/>
            <a:r>
              <a:rPr lang="en-US" sz="1600" b="1" dirty="0">
                <a:solidFill>
                  <a:srgbClr val="58585B"/>
                </a:solidFill>
                <a:latin typeface="Arial Narrow" panose="020B0606020202030204" pitchFamily="34" charset="0"/>
              </a:rPr>
              <a:t>of KIs </a:t>
            </a:r>
            <a:r>
              <a:rPr lang="en-US" sz="1600" dirty="0">
                <a:solidFill>
                  <a:srgbClr val="58585B"/>
                </a:solidFill>
                <a:latin typeface="Arial Narrow" panose="020B0606020202030204" pitchFamily="34" charset="0"/>
              </a:rPr>
              <a:t>(39 KIs) reported that </a:t>
            </a:r>
            <a:r>
              <a:rPr lang="en-US" sz="1600" b="1" dirty="0">
                <a:solidFill>
                  <a:srgbClr val="58585B"/>
                </a:solidFill>
                <a:latin typeface="Arial Narrow" panose="020B0606020202030204" pitchFamily="34" charset="0"/>
              </a:rPr>
              <a:t>their</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community members trust each other</a:t>
            </a:r>
            <a:r>
              <a:rPr lang="en-US" sz="1600" dirty="0">
                <a:solidFill>
                  <a:srgbClr val="58585B"/>
                </a:solidFill>
                <a:latin typeface="Arial Narrow" panose="020B0606020202030204" pitchFamily="34" charset="0"/>
              </a:rPr>
              <a:t>.</a:t>
            </a:r>
          </a:p>
        </p:txBody>
      </p:sp>
      <p:sp>
        <p:nvSpPr>
          <p:cNvPr id="16" name="Rectangle 15">
            <a:extLst>
              <a:ext uri="{FF2B5EF4-FFF2-40B4-BE49-F238E27FC236}">
                <a16:creationId xmlns:a16="http://schemas.microsoft.com/office/drawing/2014/main" id="{CF9CF4D6-077C-48D0-B7DF-05B047630EE9}"/>
              </a:ext>
            </a:extLst>
          </p:cNvPr>
          <p:cNvSpPr/>
          <p:nvPr/>
        </p:nvSpPr>
        <p:spPr>
          <a:xfrm>
            <a:off x="505601" y="4532435"/>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100%</a:t>
            </a:r>
            <a:endParaRPr lang="en-US" sz="3600" dirty="0"/>
          </a:p>
        </p:txBody>
      </p:sp>
      <p:sp>
        <p:nvSpPr>
          <p:cNvPr id="17" name="Rectangle 16">
            <a:extLst>
              <a:ext uri="{FF2B5EF4-FFF2-40B4-BE49-F238E27FC236}">
                <a16:creationId xmlns:a16="http://schemas.microsoft.com/office/drawing/2014/main" id="{729FBECE-8DD1-4725-A8C7-E8BC9C957139}"/>
              </a:ext>
            </a:extLst>
          </p:cNvPr>
          <p:cNvSpPr/>
          <p:nvPr/>
        </p:nvSpPr>
        <p:spPr>
          <a:xfrm>
            <a:off x="1227476" y="5552933"/>
            <a:ext cx="7459314" cy="584775"/>
          </a:xfrm>
          <a:prstGeom prst="rect">
            <a:avLst/>
          </a:prstGeom>
        </p:spPr>
        <p:txBody>
          <a:bodyPr wrap="square">
            <a:spAutoFit/>
          </a:bodyPr>
          <a:lstStyle/>
          <a:p>
            <a:pPr marR="0" algn="just" rtl="0"/>
            <a:r>
              <a:rPr lang="en-US" sz="1600" b="1" i="0" u="none" strike="noStrike" baseline="0" dirty="0">
                <a:solidFill>
                  <a:srgbClr val="58585A"/>
                </a:solidFill>
                <a:latin typeface="Arial Narrow" panose="020B0606020202030204" pitchFamily="34" charset="0"/>
              </a:rPr>
              <a:t>of</a:t>
            </a:r>
            <a:r>
              <a:rPr lang="en-US" sz="1600" b="0" i="0" u="none" strike="noStrike" baseline="0" dirty="0">
                <a:solidFill>
                  <a:srgbClr val="58585A"/>
                </a:solidFill>
                <a:latin typeface="Arial Narrow" panose="020B0606020202030204" pitchFamily="34" charset="0"/>
              </a:rPr>
              <a:t> </a:t>
            </a:r>
            <a:r>
              <a:rPr lang="en-US" sz="1600" b="1" i="0" u="none" strike="noStrike" baseline="0" dirty="0">
                <a:solidFill>
                  <a:srgbClr val="58585A"/>
                </a:solidFill>
                <a:latin typeface="Arial Narrow" panose="020B0606020202030204" pitchFamily="34" charset="0"/>
              </a:rPr>
              <a:t>KIs </a:t>
            </a:r>
            <a:r>
              <a:rPr lang="en-US" sz="1600" b="0" i="0" u="none" strike="noStrike" baseline="0" dirty="0">
                <a:solidFill>
                  <a:srgbClr val="58585A"/>
                </a:solidFill>
                <a:latin typeface="Arial Narrow" panose="020B0606020202030204" pitchFamily="34" charset="0"/>
              </a:rPr>
              <a:t>(19 out of 39 KIs) reported that community members</a:t>
            </a:r>
            <a:r>
              <a:rPr lang="en-US" sz="1600" b="1" i="0" u="none" strike="noStrike" baseline="0" dirty="0">
                <a:solidFill>
                  <a:srgbClr val="58585A"/>
                </a:solidFill>
                <a:latin typeface="Arial Narrow" panose="020B0606020202030204" pitchFamily="34" charset="0"/>
              </a:rPr>
              <a:t> participate in social and public events</a:t>
            </a:r>
            <a:r>
              <a:rPr lang="en-US" sz="1600" b="0" i="0" u="none" strike="noStrike" baseline="0" dirty="0">
                <a:solidFill>
                  <a:srgbClr val="58585A"/>
                </a:solidFill>
                <a:latin typeface="Arial Narrow" panose="020B0606020202030204" pitchFamily="34" charset="0"/>
              </a:rPr>
              <a:t>.</a:t>
            </a:r>
            <a:endParaRPr lang="en-US" sz="1600" b="0" i="0" u="none" strike="noStrike" dirty="0">
              <a:solidFill>
                <a:srgbClr val="58585A"/>
              </a:solidFill>
              <a:latin typeface="Arial Narrow" panose="020B0606020202030204" pitchFamily="34" charset="0"/>
            </a:endParaRPr>
          </a:p>
        </p:txBody>
      </p:sp>
      <p:sp>
        <p:nvSpPr>
          <p:cNvPr id="18" name="Rectangle 17">
            <a:extLst>
              <a:ext uri="{FF2B5EF4-FFF2-40B4-BE49-F238E27FC236}">
                <a16:creationId xmlns:a16="http://schemas.microsoft.com/office/drawing/2014/main" id="{ADE090C7-468D-4D1F-8D13-EEA6B6B10CF7}"/>
              </a:ext>
            </a:extLst>
          </p:cNvPr>
          <p:cNvSpPr/>
          <p:nvPr/>
        </p:nvSpPr>
        <p:spPr>
          <a:xfrm>
            <a:off x="1237906" y="5082626"/>
            <a:ext cx="7448883" cy="338554"/>
          </a:xfrm>
          <a:prstGeom prst="rect">
            <a:avLst/>
          </a:prstGeom>
        </p:spPr>
        <p:txBody>
          <a:bodyPr wrap="square">
            <a:spAutoFit/>
          </a:bodyPr>
          <a:lstStyle/>
          <a:p>
            <a:pPr marR="0" algn="just" rtl="0"/>
            <a:r>
              <a:rPr lang="en-US" sz="1600" b="1" i="0" u="none" strike="noStrike" dirty="0">
                <a:solidFill>
                  <a:srgbClr val="58585A"/>
                </a:solidFill>
                <a:latin typeface="Arial Narrow" panose="020B0606020202030204" pitchFamily="34" charset="0"/>
              </a:rPr>
              <a:t>of</a:t>
            </a:r>
            <a:r>
              <a:rPr lang="en-US" sz="1600" b="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KIs </a:t>
            </a:r>
            <a:r>
              <a:rPr lang="en-US" sz="1600" b="0" i="0" u="none" strike="noStrike" dirty="0">
                <a:solidFill>
                  <a:srgbClr val="58585A"/>
                </a:solidFill>
                <a:latin typeface="Arial Narrow" panose="020B0606020202030204" pitchFamily="34" charset="0"/>
              </a:rPr>
              <a:t>(38 out of 39 KIs) reported that community members</a:t>
            </a:r>
            <a:r>
              <a:rPr lang="en-US" sz="1600" b="1" i="0" u="none" strike="noStrike" dirty="0">
                <a:solidFill>
                  <a:srgbClr val="58585A"/>
                </a:solidFill>
                <a:latin typeface="Arial Narrow" panose="020B0606020202030204" pitchFamily="34" charset="0"/>
              </a:rPr>
              <a:t> interact with other groups.</a:t>
            </a:r>
          </a:p>
        </p:txBody>
      </p:sp>
      <p:sp>
        <p:nvSpPr>
          <p:cNvPr id="19" name="Rectangle 18">
            <a:extLst>
              <a:ext uri="{FF2B5EF4-FFF2-40B4-BE49-F238E27FC236}">
                <a16:creationId xmlns:a16="http://schemas.microsoft.com/office/drawing/2014/main" id="{90A4D7D8-C2AC-4F8A-A105-AA37632AB0A8}"/>
              </a:ext>
            </a:extLst>
          </p:cNvPr>
          <p:cNvSpPr/>
          <p:nvPr/>
        </p:nvSpPr>
        <p:spPr>
          <a:xfrm>
            <a:off x="596415" y="5056199"/>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97%</a:t>
            </a:r>
            <a:endParaRPr lang="en-US" sz="3600" dirty="0"/>
          </a:p>
        </p:txBody>
      </p:sp>
      <p:sp>
        <p:nvSpPr>
          <p:cNvPr id="6" name="Rectangle 5">
            <a:extLst>
              <a:ext uri="{FF2B5EF4-FFF2-40B4-BE49-F238E27FC236}">
                <a16:creationId xmlns:a16="http://schemas.microsoft.com/office/drawing/2014/main" id="{68D9DE08-ED04-4DCA-9FA1-B8FE9FBE706C}"/>
              </a:ext>
            </a:extLst>
          </p:cNvPr>
          <p:cNvSpPr/>
          <p:nvPr/>
        </p:nvSpPr>
        <p:spPr>
          <a:xfrm>
            <a:off x="602287" y="5608780"/>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49%</a:t>
            </a:r>
            <a:endParaRPr lang="en-US" sz="3600" dirty="0"/>
          </a:p>
        </p:txBody>
      </p:sp>
      <p:pic>
        <p:nvPicPr>
          <p:cNvPr id="20" name="Picture 19">
            <a:extLst>
              <a:ext uri="{FF2B5EF4-FFF2-40B4-BE49-F238E27FC236}">
                <a16:creationId xmlns:a16="http://schemas.microsoft.com/office/drawing/2014/main" id="{EF67FE56-AA0F-4DD8-9963-86FB842C2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258398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Muqdadiya</a:t>
            </a:r>
            <a:r>
              <a:rPr lang="en-GB" dirty="0"/>
              <a:t> Sub-district</a:t>
            </a:r>
          </a:p>
          <a:p>
            <a:r>
              <a:rPr lang="en-US" sz="3200" baseline="30000" dirty="0"/>
              <a:t>Perceptions of safety and security – data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275351"/>
            <a:ext cx="830062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 </a:t>
            </a:r>
            <a:r>
              <a:rPr lang="en-GB" sz="2000" b="1" dirty="0">
                <a:solidFill>
                  <a:srgbClr val="EE5859"/>
                </a:solidFill>
                <a:latin typeface="Trade Gothic LT Std Bold"/>
              </a:rPr>
              <a:t>Safety and security</a:t>
            </a:r>
          </a:p>
        </p:txBody>
      </p:sp>
      <p:sp>
        <p:nvSpPr>
          <p:cNvPr id="14" name="Rectangle 13">
            <a:extLst>
              <a:ext uri="{FF2B5EF4-FFF2-40B4-BE49-F238E27FC236}">
                <a16:creationId xmlns:a16="http://schemas.microsoft.com/office/drawing/2014/main" id="{00876742-7BB8-40A8-A064-2A85C659970D}"/>
              </a:ext>
            </a:extLst>
          </p:cNvPr>
          <p:cNvSpPr/>
          <p:nvPr/>
        </p:nvSpPr>
        <p:spPr>
          <a:xfrm>
            <a:off x="553929" y="3316084"/>
            <a:ext cx="2310248" cy="369332"/>
          </a:xfrm>
          <a:prstGeom prst="rect">
            <a:avLst/>
          </a:prstGeom>
        </p:spPr>
        <p:txBody>
          <a:bodyPr wrap="none">
            <a:spAutoFit/>
          </a:bodyPr>
          <a:lstStyle/>
          <a:p>
            <a:r>
              <a:rPr lang="en-GB" b="1" dirty="0">
                <a:solidFill>
                  <a:srgbClr val="EE5859"/>
                </a:solidFill>
                <a:latin typeface="Trade Gothic LT Std Bold" panose="020B0804050502020204" pitchFamily="34" charset="0"/>
              </a:rPr>
              <a:t>Freedom of movement</a:t>
            </a:r>
          </a:p>
        </p:txBody>
      </p:sp>
      <p:sp>
        <p:nvSpPr>
          <p:cNvPr id="6" name="Rectangle 5">
            <a:extLst>
              <a:ext uri="{FF2B5EF4-FFF2-40B4-BE49-F238E27FC236}">
                <a16:creationId xmlns:a16="http://schemas.microsoft.com/office/drawing/2014/main" id="{9314E780-15A2-4BDB-A4BD-2389C3C72A65}"/>
              </a:ext>
            </a:extLst>
          </p:cNvPr>
          <p:cNvSpPr/>
          <p:nvPr/>
        </p:nvSpPr>
        <p:spPr>
          <a:xfrm>
            <a:off x="1201045" y="1952396"/>
            <a:ext cx="7485742" cy="338554"/>
          </a:xfrm>
          <a:prstGeom prst="rect">
            <a:avLst/>
          </a:prstGeom>
        </p:spPr>
        <p:txBody>
          <a:bodyPr wrap="square">
            <a:spAutoFit/>
          </a:bodyPr>
          <a:lstStyle/>
          <a:p>
            <a:pPr marR="0" algn="just" rtl="0"/>
            <a:r>
              <a:rPr lang="en-US" sz="1600" b="1" i="0" u="none" strike="noStrike" dirty="0">
                <a:solidFill>
                  <a:srgbClr val="58585A"/>
                </a:solidFill>
                <a:latin typeface="Arial Narrow" panose="020B0606020202030204" pitchFamily="34" charset="0"/>
              </a:rPr>
              <a:t>of</a:t>
            </a:r>
            <a:r>
              <a:rPr lang="en-US" sz="1600" b="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KIs</a:t>
            </a:r>
            <a:r>
              <a:rPr lang="en-US" sz="1600" b="0" i="0" u="none" strike="noStrike" dirty="0">
                <a:solidFill>
                  <a:srgbClr val="58585A"/>
                </a:solidFill>
                <a:latin typeface="Arial Narrow" panose="020B0606020202030204" pitchFamily="34" charset="0"/>
              </a:rPr>
              <a:t> (38 out of 39 KIs) reported that their community members</a:t>
            </a:r>
            <a:r>
              <a:rPr lang="en-US" sz="1600" b="1" i="0" u="none" strike="noStrike" dirty="0">
                <a:solidFill>
                  <a:srgbClr val="58585A"/>
                </a:solidFill>
                <a:latin typeface="Arial Narrow" panose="020B0606020202030204" pitchFamily="34" charset="0"/>
              </a:rPr>
              <a:t> feel safe </a:t>
            </a:r>
            <a:r>
              <a:rPr lang="en-US" sz="1600" b="0" i="0" u="none" strike="noStrike" dirty="0">
                <a:solidFill>
                  <a:srgbClr val="58585A"/>
                </a:solidFill>
                <a:latin typeface="Arial Narrow" panose="020B0606020202030204" pitchFamily="34" charset="0"/>
              </a:rPr>
              <a:t>in Markaz Al-</a:t>
            </a:r>
            <a:r>
              <a:rPr lang="en-US" sz="1600" b="0" i="0" u="none" strike="noStrike" dirty="0" err="1">
                <a:solidFill>
                  <a:srgbClr val="58585A"/>
                </a:solidFill>
                <a:latin typeface="Arial Narrow" panose="020B0606020202030204" pitchFamily="34" charset="0"/>
              </a:rPr>
              <a:t>Muqdadiya</a:t>
            </a:r>
            <a:r>
              <a:rPr lang="en-US" sz="1600" b="0" i="0" u="none" strike="noStrike" dirty="0">
                <a:solidFill>
                  <a:srgbClr val="58585A"/>
                </a:solidFill>
                <a:latin typeface="Arial Narrow" panose="020B0606020202030204" pitchFamily="34" charset="0"/>
              </a:rPr>
              <a:t>.</a:t>
            </a:r>
          </a:p>
        </p:txBody>
      </p:sp>
      <p:sp>
        <p:nvSpPr>
          <p:cNvPr id="7" name="Rectangle 6">
            <a:extLst>
              <a:ext uri="{FF2B5EF4-FFF2-40B4-BE49-F238E27FC236}">
                <a16:creationId xmlns:a16="http://schemas.microsoft.com/office/drawing/2014/main" id="{E0F85B59-6BFE-4670-9C16-E88A48A21A2C}"/>
              </a:ext>
            </a:extLst>
          </p:cNvPr>
          <p:cNvSpPr/>
          <p:nvPr/>
        </p:nvSpPr>
        <p:spPr>
          <a:xfrm>
            <a:off x="606019" y="3639704"/>
            <a:ext cx="7984053" cy="1231106"/>
          </a:xfrm>
          <a:prstGeom prst="rect">
            <a:avLst/>
          </a:prstGeom>
        </p:spPr>
        <p:txBody>
          <a:bodyPr wrap="square">
            <a:spAutoFit/>
          </a:bodyPr>
          <a:lstStyle/>
          <a:p>
            <a:pPr marR="0" algn="just" rtl="0">
              <a:spcAft>
                <a:spcPts val="1200"/>
              </a:spcAft>
            </a:pPr>
            <a:r>
              <a:rPr lang="en-US" sz="1600" b="0" i="0" u="none" strike="noStrike" baseline="0" dirty="0">
                <a:solidFill>
                  <a:srgbClr val="58585A"/>
                </a:solidFill>
                <a:latin typeface="Arial Narrow" panose="020B0606020202030204" pitchFamily="34" charset="0"/>
              </a:rPr>
              <a:t>All KIs (39 KIs) reported that </a:t>
            </a:r>
            <a:r>
              <a:rPr lang="en-US" sz="1600" b="1" i="0" u="none" strike="noStrike" baseline="0" dirty="0">
                <a:solidFill>
                  <a:srgbClr val="58585A"/>
                </a:solidFill>
                <a:latin typeface="Arial Narrow" panose="020B0606020202030204" pitchFamily="34" charset="0"/>
              </a:rPr>
              <a:t>females and males can freely move</a:t>
            </a:r>
            <a:r>
              <a:rPr lang="en-US" sz="1600" b="0" i="0" u="none" strike="noStrike" baseline="0" dirty="0">
                <a:solidFill>
                  <a:srgbClr val="58585A"/>
                </a:solidFill>
                <a:latin typeface="Arial Narrow" panose="020B0606020202030204" pitchFamily="34" charset="0"/>
              </a:rPr>
              <a:t> in Markaz Al-</a:t>
            </a:r>
            <a:r>
              <a:rPr lang="en-US" sz="1600" b="0" i="0" u="none" strike="noStrike" baseline="0" dirty="0" err="1">
                <a:solidFill>
                  <a:srgbClr val="58585A"/>
                </a:solidFill>
                <a:latin typeface="Arial Narrow" panose="020B0606020202030204" pitchFamily="34" charset="0"/>
              </a:rPr>
              <a:t>Muqdadiya</a:t>
            </a:r>
            <a:r>
              <a:rPr lang="en-US" sz="1600" b="0" i="0" u="none" strike="noStrike" baseline="0" dirty="0">
                <a:solidFill>
                  <a:srgbClr val="58585A"/>
                </a:solidFill>
                <a:latin typeface="Arial Narrow" panose="020B0606020202030204" pitchFamily="34" charset="0"/>
              </a:rPr>
              <a:t> </a:t>
            </a:r>
            <a:r>
              <a:rPr lang="en-US" sz="1600" b="1" i="0" u="none" strike="noStrike" baseline="0" dirty="0">
                <a:solidFill>
                  <a:srgbClr val="58585A"/>
                </a:solidFill>
                <a:latin typeface="Arial Narrow" panose="020B0606020202030204" pitchFamily="34" charset="0"/>
              </a:rPr>
              <a:t>during the day. </a:t>
            </a:r>
          </a:p>
          <a:p>
            <a:pPr marR="0" algn="just" rtl="0">
              <a:spcAft>
                <a:spcPts val="1200"/>
              </a:spcAft>
            </a:pPr>
            <a:r>
              <a:rPr lang="en-US" sz="1600" b="0" i="0" u="none" strike="noStrike" baseline="0" dirty="0">
                <a:solidFill>
                  <a:srgbClr val="58585A"/>
                </a:solidFill>
                <a:latin typeface="Arial Narrow" panose="020B0606020202030204" pitchFamily="34" charset="0"/>
              </a:rPr>
              <a:t>All KIs (39 KIs) reported that </a:t>
            </a:r>
            <a:r>
              <a:rPr lang="en-US" sz="1600" b="1" i="0" u="none" strike="noStrike" baseline="0" dirty="0">
                <a:solidFill>
                  <a:srgbClr val="58585A"/>
                </a:solidFill>
                <a:latin typeface="Arial Narrow" panose="020B0606020202030204" pitchFamily="34" charset="0"/>
              </a:rPr>
              <a:t>males can freely move at night</a:t>
            </a:r>
            <a:r>
              <a:rPr lang="en-US" sz="1600" b="0" i="0" u="none" strike="noStrike" baseline="0" dirty="0">
                <a:solidFill>
                  <a:srgbClr val="58585A"/>
                </a:solidFill>
                <a:latin typeface="Arial Narrow" panose="020B0606020202030204" pitchFamily="34" charset="0"/>
              </a:rPr>
              <a:t>, and 85% of KIs (33 out of 39 KIs) reported that females can freely move at night.</a:t>
            </a:r>
            <a:endParaRPr lang="en-US" sz="1600" dirty="0">
              <a:solidFill>
                <a:srgbClr val="58585A"/>
              </a:solidFill>
              <a:latin typeface="Arial Narrow" panose="020B0606020202030204" pitchFamily="34" charset="0"/>
            </a:endParaRPr>
          </a:p>
        </p:txBody>
      </p:sp>
      <p:sp>
        <p:nvSpPr>
          <p:cNvPr id="8" name="Rectangle 7">
            <a:extLst>
              <a:ext uri="{FF2B5EF4-FFF2-40B4-BE49-F238E27FC236}">
                <a16:creationId xmlns:a16="http://schemas.microsoft.com/office/drawing/2014/main" id="{7813B88A-2C54-426E-8959-2BC049EBB08B}"/>
              </a:ext>
            </a:extLst>
          </p:cNvPr>
          <p:cNvSpPr/>
          <p:nvPr/>
        </p:nvSpPr>
        <p:spPr>
          <a:xfrm>
            <a:off x="534846" y="5111067"/>
            <a:ext cx="4076757" cy="400110"/>
          </a:xfrm>
          <a:prstGeom prst="rect">
            <a:avLst/>
          </a:prstGeom>
        </p:spPr>
        <p:txBody>
          <a:bodyPr wrap="none">
            <a:spAutoFit/>
          </a:bodyPr>
          <a:lstStyle/>
          <a:p>
            <a:r>
              <a:rPr lang="en-US" sz="2000" dirty="0">
                <a:solidFill>
                  <a:srgbClr val="EE5859"/>
                </a:solidFill>
                <a:latin typeface="humanitarian-icons-v02" panose="02000503000000000000" pitchFamily="2" charset="0"/>
              </a:rPr>
              <a:t></a:t>
            </a:r>
            <a:r>
              <a:rPr lang="en-US" b="1" dirty="0">
                <a:solidFill>
                  <a:srgbClr val="EE5859"/>
                </a:solidFill>
                <a:latin typeface="TradeGothicLTPro-Bold" panose="020B0803040303020004" pitchFamily="34" charset="0"/>
              </a:rPr>
              <a:t> </a:t>
            </a:r>
            <a:r>
              <a:rPr lang="en-US" b="1" dirty="0">
                <a:solidFill>
                  <a:srgbClr val="EE5859"/>
                </a:solidFill>
                <a:latin typeface="Trade Gothic LT Std Bold" panose="020B0804050502020204" pitchFamily="34" charset="0"/>
              </a:rPr>
              <a:t>Perceived presence of security forces</a:t>
            </a:r>
          </a:p>
        </p:txBody>
      </p:sp>
      <p:sp>
        <p:nvSpPr>
          <p:cNvPr id="21" name="Rectangle 20">
            <a:extLst>
              <a:ext uri="{FF2B5EF4-FFF2-40B4-BE49-F238E27FC236}">
                <a16:creationId xmlns:a16="http://schemas.microsoft.com/office/drawing/2014/main" id="{FF359A5A-FE02-4E9B-BD60-CCDC0B3365DE}"/>
              </a:ext>
            </a:extLst>
          </p:cNvPr>
          <p:cNvSpPr/>
          <p:nvPr/>
        </p:nvSpPr>
        <p:spPr>
          <a:xfrm>
            <a:off x="606019" y="5465279"/>
            <a:ext cx="8080768" cy="584775"/>
          </a:xfrm>
          <a:prstGeom prst="rect">
            <a:avLst/>
          </a:prstGeom>
        </p:spPr>
        <p:txBody>
          <a:bodyPr wrap="square">
            <a:spAutoFit/>
          </a:bodyPr>
          <a:lstStyle/>
          <a:p>
            <a:pPr algn="just"/>
            <a:r>
              <a:rPr lang="en-US" sz="1600" b="0" i="0" u="none" strike="noStrike" baseline="0" dirty="0">
                <a:solidFill>
                  <a:srgbClr val="58585A"/>
                </a:solidFill>
                <a:latin typeface="Arial Narrow" panose="020B0606020202030204" pitchFamily="34" charset="0"/>
              </a:rPr>
              <a:t>All KIs (39 KIs) reported that the presence of the security forces (such as the police and the Iraqi armed forces) contributed </a:t>
            </a:r>
            <a:r>
              <a:rPr lang="en-US" sz="1600" b="1" i="0" u="none" strike="noStrike" baseline="0" dirty="0">
                <a:solidFill>
                  <a:srgbClr val="58585A"/>
                </a:solidFill>
                <a:latin typeface="Arial Narrow" panose="020B0606020202030204" pitchFamily="34" charset="0"/>
              </a:rPr>
              <a:t>positively to a feeling of safety</a:t>
            </a:r>
            <a:r>
              <a:rPr lang="en-US" sz="1600" b="0" i="0" u="none" strike="noStrike" baseline="0" dirty="0">
                <a:solidFill>
                  <a:srgbClr val="58585A"/>
                </a:solidFill>
                <a:latin typeface="Arial Narrow" panose="020B0606020202030204" pitchFamily="34" charset="0"/>
              </a:rPr>
              <a:t> and are </a:t>
            </a:r>
            <a:r>
              <a:rPr lang="en-US" sz="1600" b="1" i="0" u="none" strike="noStrike" baseline="0" dirty="0">
                <a:solidFill>
                  <a:srgbClr val="58585A"/>
                </a:solidFill>
                <a:latin typeface="Arial Narrow" panose="020B0606020202030204" pitchFamily="34" charset="0"/>
              </a:rPr>
              <a:t>effective in resolving disputes</a:t>
            </a:r>
            <a:r>
              <a:rPr lang="en-US" sz="1600" dirty="0">
                <a:solidFill>
                  <a:srgbClr val="58585A"/>
                </a:solidFill>
                <a:latin typeface="Arial Narrow" panose="020B0606020202030204" pitchFamily="34" charset="0"/>
              </a:rPr>
              <a:t>.</a:t>
            </a:r>
          </a:p>
        </p:txBody>
      </p:sp>
      <p:sp>
        <p:nvSpPr>
          <p:cNvPr id="4" name="Rectangle 3">
            <a:extLst>
              <a:ext uri="{FF2B5EF4-FFF2-40B4-BE49-F238E27FC236}">
                <a16:creationId xmlns:a16="http://schemas.microsoft.com/office/drawing/2014/main" id="{A466B1DB-9BC5-44E1-A11E-B64DACFB3EF6}"/>
              </a:ext>
            </a:extLst>
          </p:cNvPr>
          <p:cNvSpPr/>
          <p:nvPr/>
        </p:nvSpPr>
        <p:spPr>
          <a:xfrm>
            <a:off x="534846" y="1889070"/>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97%</a:t>
            </a:r>
            <a:endParaRPr lang="en-US" sz="3600" dirty="0">
              <a:solidFill>
                <a:srgbClr val="58585A"/>
              </a:solidFill>
            </a:endParaRPr>
          </a:p>
        </p:txBody>
      </p:sp>
      <p:sp>
        <p:nvSpPr>
          <p:cNvPr id="10" name="Rectangle 9">
            <a:extLst>
              <a:ext uri="{FF2B5EF4-FFF2-40B4-BE49-F238E27FC236}">
                <a16:creationId xmlns:a16="http://schemas.microsoft.com/office/drawing/2014/main" id="{C24B02DE-8F38-46A7-A7E6-E74CD2FC9DAA}"/>
              </a:ext>
            </a:extLst>
          </p:cNvPr>
          <p:cNvSpPr/>
          <p:nvPr/>
        </p:nvSpPr>
        <p:spPr>
          <a:xfrm>
            <a:off x="1199443" y="2499433"/>
            <a:ext cx="7485742" cy="584775"/>
          </a:xfrm>
          <a:prstGeom prst="rect">
            <a:avLst/>
          </a:prstGeom>
        </p:spPr>
        <p:txBody>
          <a:bodyPr wrap="square">
            <a:spAutoFit/>
          </a:bodyPr>
          <a:lstStyle/>
          <a:p>
            <a:pPr marR="0" algn="just" rtl="0"/>
            <a:r>
              <a:rPr lang="en-US" sz="1600" b="1" i="0" u="none" strike="noStrike" baseline="0" dirty="0">
                <a:solidFill>
                  <a:srgbClr val="58585A"/>
                </a:solidFill>
                <a:latin typeface="Arial Narrow" panose="020B0606020202030204" pitchFamily="34" charset="0"/>
              </a:rPr>
              <a:t>of</a:t>
            </a:r>
            <a:r>
              <a:rPr lang="en-US" sz="1600" b="0" i="0" u="none" strike="noStrike" baseline="0" dirty="0">
                <a:solidFill>
                  <a:srgbClr val="58585A"/>
                </a:solidFill>
                <a:latin typeface="Arial Narrow" panose="020B0606020202030204" pitchFamily="34" charset="0"/>
              </a:rPr>
              <a:t> </a:t>
            </a:r>
            <a:r>
              <a:rPr lang="en-US" sz="1600" b="1" i="0" u="none" strike="noStrike" baseline="0" dirty="0">
                <a:solidFill>
                  <a:srgbClr val="58585A"/>
                </a:solidFill>
                <a:latin typeface="Arial Narrow" panose="020B0606020202030204" pitchFamily="34" charset="0"/>
              </a:rPr>
              <a:t>KIs</a:t>
            </a:r>
            <a:r>
              <a:rPr lang="en-US" sz="1600" b="0" i="0" u="none" strike="noStrike" baseline="0" dirty="0">
                <a:solidFill>
                  <a:srgbClr val="58585A"/>
                </a:solidFill>
                <a:latin typeface="Arial Narrow" panose="020B0606020202030204" pitchFamily="34" charset="0"/>
              </a:rPr>
              <a:t> (21 out of 39 KIs) reported that their community members </a:t>
            </a:r>
            <a:r>
              <a:rPr lang="en-US" sz="1600" b="1" i="0" u="none" strike="noStrike" baseline="0" dirty="0">
                <a:solidFill>
                  <a:srgbClr val="58585A"/>
                </a:solidFill>
                <a:latin typeface="Arial Narrow" panose="020B0606020202030204" pitchFamily="34" charset="0"/>
              </a:rPr>
              <a:t>avoid specific areas</a:t>
            </a:r>
            <a:r>
              <a:rPr lang="en-US" sz="1600" b="0" i="0" u="none" strike="noStrike" baseline="0" dirty="0">
                <a:solidFill>
                  <a:srgbClr val="58585A"/>
                </a:solidFill>
                <a:latin typeface="Arial Narrow" panose="020B0606020202030204" pitchFamily="34" charset="0"/>
              </a:rPr>
              <a:t> </a:t>
            </a:r>
            <a:r>
              <a:rPr lang="en-US" sz="1600" b="1" i="0" u="none" strike="noStrike" baseline="0" dirty="0">
                <a:solidFill>
                  <a:srgbClr val="58585A"/>
                </a:solidFill>
                <a:latin typeface="Arial Narrow" panose="020B0606020202030204" pitchFamily="34" charset="0"/>
              </a:rPr>
              <a:t>or </a:t>
            </a:r>
            <a:r>
              <a:rPr lang="en-US" sz="1600" b="1" i="0" u="none" strike="noStrike" baseline="0" dirty="0" err="1">
                <a:solidFill>
                  <a:srgbClr val="58585A"/>
                </a:solidFill>
                <a:latin typeface="Arial Narrow" panose="020B0606020202030204" pitchFamily="34" charset="0"/>
              </a:rPr>
              <a:t>neighbourhoods</a:t>
            </a:r>
            <a:r>
              <a:rPr lang="en-US" sz="1600" b="1" i="0" u="none" strike="noStrike" baseline="0" dirty="0">
                <a:solidFill>
                  <a:srgbClr val="58585A"/>
                </a:solidFill>
                <a:latin typeface="Arial Narrow" panose="020B0606020202030204" pitchFamily="34" charset="0"/>
              </a:rPr>
              <a:t> </a:t>
            </a:r>
            <a:r>
              <a:rPr lang="en-US" sz="1600" b="0" i="0" u="none" strike="noStrike" baseline="0" dirty="0">
                <a:solidFill>
                  <a:srgbClr val="58585A"/>
                </a:solidFill>
                <a:latin typeface="Arial Narrow" panose="020B0606020202030204" pitchFamily="34" charset="0"/>
              </a:rPr>
              <a:t>in Markaz Al-</a:t>
            </a:r>
            <a:r>
              <a:rPr lang="en-US" sz="1600" b="0" i="0" u="none" strike="noStrike" baseline="0" dirty="0" err="1">
                <a:solidFill>
                  <a:srgbClr val="58585A"/>
                </a:solidFill>
                <a:latin typeface="Arial Narrow" panose="020B0606020202030204" pitchFamily="34" charset="0"/>
              </a:rPr>
              <a:t>Muqdadiya</a:t>
            </a:r>
            <a:r>
              <a:rPr lang="en-US" sz="1600" b="0" i="0" u="none" strike="noStrike" dirty="0">
                <a:solidFill>
                  <a:srgbClr val="58585A"/>
                </a:solidFill>
                <a:latin typeface="Arial Narrow" panose="020B0606020202030204" pitchFamily="34" charset="0"/>
              </a:rPr>
              <a:t>.</a:t>
            </a:r>
          </a:p>
        </p:txBody>
      </p:sp>
      <p:sp>
        <p:nvSpPr>
          <p:cNvPr id="12" name="Rectangle 11">
            <a:extLst>
              <a:ext uri="{FF2B5EF4-FFF2-40B4-BE49-F238E27FC236}">
                <a16:creationId xmlns:a16="http://schemas.microsoft.com/office/drawing/2014/main" id="{6C19A12C-71F9-4651-B92B-B7A385D1B840}"/>
              </a:ext>
            </a:extLst>
          </p:cNvPr>
          <p:cNvSpPr/>
          <p:nvPr/>
        </p:nvSpPr>
        <p:spPr>
          <a:xfrm>
            <a:off x="533244" y="2580487"/>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54%</a:t>
            </a:r>
            <a:endParaRPr lang="en-US" sz="3600" dirty="0">
              <a:solidFill>
                <a:srgbClr val="58585A"/>
              </a:solidFill>
            </a:endParaRPr>
          </a:p>
        </p:txBody>
      </p:sp>
      <p:pic>
        <p:nvPicPr>
          <p:cNvPr id="13" name="Picture 12">
            <a:extLst>
              <a:ext uri="{FF2B5EF4-FFF2-40B4-BE49-F238E27FC236}">
                <a16:creationId xmlns:a16="http://schemas.microsoft.com/office/drawing/2014/main" id="{7C10799C-93AE-4AFC-A0BB-E50FCA6FC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8161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10848" y="2489506"/>
            <a:ext cx="4679736" cy="1200329"/>
          </a:xfrm>
          <a:prstGeom prst="rect">
            <a:avLst/>
          </a:prstGeom>
        </p:spPr>
        <p:txBody>
          <a:bodyPr wrap="square">
            <a:spAutoFit/>
          </a:bodyPr>
          <a:lstStyle/>
          <a:p>
            <a:r>
              <a:rPr lang="en-US" sz="3600" b="1" dirty="0">
                <a:solidFill>
                  <a:schemeClr val="bg1"/>
                </a:solidFill>
                <a:latin typeface="Arial Narrow" panose="020B0606020202030204" pitchFamily="34" charset="0"/>
              </a:rPr>
              <a:t>Questions from the audience</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7</a:t>
            </a:r>
          </a:p>
        </p:txBody>
      </p:sp>
      <p:pic>
        <p:nvPicPr>
          <p:cNvPr id="5" name="Picture 4">
            <a:extLst>
              <a:ext uri="{FF2B5EF4-FFF2-40B4-BE49-F238E27FC236}">
                <a16:creationId xmlns:a16="http://schemas.microsoft.com/office/drawing/2014/main" id="{D1D2B054-E040-443D-B46A-B9A5B2A6F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65808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8</a:t>
            </a:r>
          </a:p>
        </p:txBody>
      </p:sp>
      <p:sp>
        <p:nvSpPr>
          <p:cNvPr id="5" name="Rectangle 4">
            <a:extLst>
              <a:ext uri="{FF2B5EF4-FFF2-40B4-BE49-F238E27FC236}">
                <a16:creationId xmlns:a16="http://schemas.microsoft.com/office/drawing/2014/main" id="{5491CF58-5F1D-4486-A300-BBE8A28E51AD}"/>
              </a:ext>
            </a:extLst>
          </p:cNvPr>
          <p:cNvSpPr/>
          <p:nvPr/>
        </p:nvSpPr>
        <p:spPr>
          <a:xfrm>
            <a:off x="4343400" y="2226206"/>
            <a:ext cx="4679736" cy="1938992"/>
          </a:xfrm>
          <a:prstGeom prst="rect">
            <a:avLst/>
          </a:prstGeom>
        </p:spPr>
        <p:txBody>
          <a:bodyPr wrap="square">
            <a:spAutoFit/>
          </a:bodyPr>
          <a:lstStyle/>
          <a:p>
            <a:r>
              <a:rPr lang="en-US" sz="3600" b="1" dirty="0">
                <a:solidFill>
                  <a:schemeClr val="bg1"/>
                </a:solidFill>
                <a:latin typeface="Arial Narrow" panose="020B0606020202030204" pitchFamily="34" charset="0"/>
              </a:rPr>
              <a:t>Discussion</a:t>
            </a:r>
          </a:p>
          <a:p>
            <a:endParaRPr lang="en-US" sz="3600" b="1" dirty="0">
              <a:solidFill>
                <a:schemeClr val="bg1"/>
              </a:solidFill>
              <a:latin typeface="Arial Narrow" panose="020B0606020202030204" pitchFamily="34" charset="0"/>
            </a:endParaRPr>
          </a:p>
          <a:p>
            <a:r>
              <a:rPr lang="en-US" sz="2400" dirty="0">
                <a:solidFill>
                  <a:schemeClr val="bg1"/>
                </a:solidFill>
                <a:latin typeface="Arial Narrow" panose="020B0606020202030204" pitchFamily="34" charset="0"/>
              </a:rPr>
              <a:t>Any feedback or comments from those operational in these areas?</a:t>
            </a:r>
            <a:endParaRPr lang="en-US" sz="2400" b="1" dirty="0">
              <a:solidFill>
                <a:schemeClr val="bg1"/>
              </a:solidFill>
              <a:latin typeface="Arial Narrow" panose="020B0606020202030204" pitchFamily="34" charset="0"/>
            </a:endParaRPr>
          </a:p>
        </p:txBody>
      </p:sp>
      <p:sp>
        <p:nvSpPr>
          <p:cNvPr id="7" name="Rectangle 6">
            <a:extLst>
              <a:ext uri="{FF2B5EF4-FFF2-40B4-BE49-F238E27FC236}">
                <a16:creationId xmlns:a16="http://schemas.microsoft.com/office/drawing/2014/main" id="{41286327-61A4-4E9E-A277-FCD480E4A53E}"/>
              </a:ext>
            </a:extLst>
          </p:cNvPr>
          <p:cNvSpPr/>
          <p:nvPr/>
        </p:nvSpPr>
        <p:spPr>
          <a:xfrm rot="20482906">
            <a:off x="1750188" y="4667058"/>
            <a:ext cx="4572000" cy="830997"/>
          </a:xfrm>
          <a:prstGeom prst="rect">
            <a:avLst/>
          </a:prstGeom>
        </p:spPr>
        <p:txBody>
          <a:bodyPr>
            <a:spAutoFit/>
          </a:bodyPr>
          <a:lstStyle/>
          <a:p>
            <a:r>
              <a:rPr lang="en-US" sz="2400" dirty="0">
                <a:solidFill>
                  <a:schemeClr val="bg1"/>
                </a:solidFill>
                <a:latin typeface="Arial Narrow" panose="020B0606020202030204" pitchFamily="34" charset="0"/>
              </a:rPr>
              <a:t>Any key locations that should be prioritized for future assessments?</a:t>
            </a:r>
            <a:endParaRPr lang="en-US" sz="2400" dirty="0"/>
          </a:p>
        </p:txBody>
      </p:sp>
      <p:pic>
        <p:nvPicPr>
          <p:cNvPr id="8" name="Picture 7">
            <a:extLst>
              <a:ext uri="{FF2B5EF4-FFF2-40B4-BE49-F238E27FC236}">
                <a16:creationId xmlns:a16="http://schemas.microsoft.com/office/drawing/2014/main" id="{12B3452E-9465-4705-80BF-D4C80C5DF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11406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430869"/>
            <a:ext cx="4148549" cy="1323439"/>
          </a:xfrm>
          <a:prstGeom prst="rect">
            <a:avLst/>
          </a:prstGeom>
        </p:spPr>
        <p:txBody>
          <a:bodyPr wrap="square">
            <a:spAutoFit/>
          </a:bodyPr>
          <a:lstStyle/>
          <a:p>
            <a:r>
              <a:rPr lang="en-US" sz="4000" b="1" dirty="0">
                <a:solidFill>
                  <a:schemeClr val="bg1"/>
                </a:solidFill>
                <a:latin typeface="Arial Narrow" panose="020B0606020202030204" pitchFamily="34" charset="0"/>
              </a:rPr>
              <a:t>Introduction to </a:t>
            </a:r>
            <a:r>
              <a:rPr lang="en-US" sz="4000" b="1" dirty="0" err="1">
                <a:solidFill>
                  <a:schemeClr val="bg1"/>
                </a:solidFill>
                <a:latin typeface="Arial Narrow" panose="020B0606020202030204" pitchFamily="34" charset="0"/>
              </a:rPr>
              <a:t>ReDS</a:t>
            </a:r>
            <a:endParaRPr lang="en-US" sz="4000" b="1" dirty="0">
              <a:solidFill>
                <a:schemeClr val="bg1"/>
              </a:solidFill>
              <a:latin typeface="Arial Narrow" panose="020B0606020202030204" pitchFamily="34" charset="0"/>
            </a:endParaRP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1</a:t>
            </a:r>
          </a:p>
        </p:txBody>
      </p:sp>
      <p:pic>
        <p:nvPicPr>
          <p:cNvPr id="4" name="Picture 3">
            <a:extLst>
              <a:ext uri="{FF2B5EF4-FFF2-40B4-BE49-F238E27FC236}">
                <a16:creationId xmlns:a16="http://schemas.microsoft.com/office/drawing/2014/main" id="{6D8721E4-43FD-4895-9DC9-93DA1A2156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543256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B9D27C-7A86-42FC-94B5-AC228A8667E9}"/>
              </a:ext>
            </a:extLst>
          </p:cNvPr>
          <p:cNvSpPr>
            <a:spLocks noGrp="1"/>
          </p:cNvSpPr>
          <p:nvPr>
            <p:ph type="body" sz="quarter" idx="16"/>
          </p:nvPr>
        </p:nvSpPr>
        <p:spPr>
          <a:xfrm>
            <a:off x="5727075" y="3969045"/>
            <a:ext cx="907641" cy="383019"/>
          </a:xfrm>
        </p:spPr>
        <p:txBody>
          <a:bodyPr/>
          <a:lstStyle/>
          <a:p>
            <a:r>
              <a:rPr lang="en-US" sz="1050" dirty="0"/>
              <a:t>Upon request</a:t>
            </a:r>
          </a:p>
        </p:txBody>
      </p:sp>
      <p:sp>
        <p:nvSpPr>
          <p:cNvPr id="6"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7" y="4544555"/>
            <a:ext cx="3069499" cy="213900"/>
          </a:xfrm>
        </p:spPr>
        <p:txBody>
          <a:bodyPr/>
          <a:lstStyle/>
          <a:p>
            <a:r>
              <a:rPr lang="en-US" sz="1050" dirty="0"/>
              <a:t>http://www.reachresourcecentre.info/</a:t>
            </a:r>
          </a:p>
        </p:txBody>
      </p:sp>
      <p:sp>
        <p:nvSpPr>
          <p:cNvPr id="8" name="Text Placeholder 7">
            <a:extLst>
              <a:ext uri="{FF2B5EF4-FFF2-40B4-BE49-F238E27FC236}">
                <a16:creationId xmlns:a16="http://schemas.microsoft.com/office/drawing/2014/main" id="{6E99854B-8609-4593-812C-689A4C6176C3}"/>
              </a:ext>
            </a:extLst>
          </p:cNvPr>
          <p:cNvSpPr>
            <a:spLocks noGrp="1"/>
          </p:cNvSpPr>
          <p:nvPr>
            <p:ph type="body" sz="quarter" idx="19"/>
          </p:nvPr>
        </p:nvSpPr>
        <p:spPr>
          <a:xfrm>
            <a:off x="5727075" y="5009420"/>
            <a:ext cx="3069499" cy="213900"/>
          </a:xfrm>
        </p:spPr>
        <p:txBody>
          <a:bodyPr/>
          <a:lstStyle/>
          <a:p>
            <a:r>
              <a:rPr lang="en-US" sz="1050" dirty="0"/>
              <a:t>@</a:t>
            </a:r>
            <a:r>
              <a:rPr lang="en-US" sz="1050" dirty="0" err="1"/>
              <a:t>REACH_info</a:t>
            </a:r>
            <a:endParaRPr lang="en-US" sz="1050" dirty="0"/>
          </a:p>
        </p:txBody>
      </p:sp>
      <p:sp>
        <p:nvSpPr>
          <p:cNvPr id="10"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5" y="4778102"/>
            <a:ext cx="3069499" cy="213900"/>
          </a:xfrm>
        </p:spPr>
        <p:txBody>
          <a:bodyPr/>
          <a:lstStyle/>
          <a:p>
            <a:r>
              <a:rPr lang="en-US" sz="1050" dirty="0"/>
              <a:t>IMPACT Initiatives</a:t>
            </a:r>
          </a:p>
        </p:txBody>
      </p:sp>
      <p:pic>
        <p:nvPicPr>
          <p:cNvPr id="7" name="Picture 6">
            <a:extLst>
              <a:ext uri="{FF2B5EF4-FFF2-40B4-BE49-F238E27FC236}">
                <a16:creationId xmlns:a16="http://schemas.microsoft.com/office/drawing/2014/main" id="{4F69FE35-0514-4601-936E-175CD1B53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9" name="TextBox 8">
            <a:extLst>
              <a:ext uri="{FF2B5EF4-FFF2-40B4-BE49-F238E27FC236}">
                <a16:creationId xmlns:a16="http://schemas.microsoft.com/office/drawing/2014/main" id="{69205DEB-B3B0-4F4D-AD9E-CB487CE46F0B}"/>
              </a:ext>
            </a:extLst>
          </p:cNvPr>
          <p:cNvSpPr txBox="1"/>
          <p:nvPr/>
        </p:nvSpPr>
        <p:spPr>
          <a:xfrm>
            <a:off x="282133" y="638327"/>
            <a:ext cx="8579734" cy="461665"/>
          </a:xfrm>
          <a:prstGeom prst="rect">
            <a:avLst/>
          </a:prstGeom>
          <a:noFill/>
        </p:spPr>
        <p:txBody>
          <a:bodyPr wrap="square">
            <a:spAutoFit/>
          </a:bodyPr>
          <a:lstStyle/>
          <a:p>
            <a:r>
              <a:rPr lang="en-US" sz="1200" dirty="0">
                <a:solidFill>
                  <a:schemeClr val="bg1"/>
                </a:solidFill>
                <a:latin typeface="Arial Narrow" panose="020B0606020202030204" pitchFamily="34" charset="0"/>
                <a:hlinkClick r:id="rId4"/>
              </a:rPr>
              <a:t>https://www.impact-repository.org/document/reach/dce29395/REACH_IRQ_ReDS_RA_Factsheet_Markaz_Al_Muqdadiya_October2020.pdf</a:t>
            </a:r>
            <a:endParaRPr lang="en-US" sz="1200" dirty="0">
              <a:solidFill>
                <a:schemeClr val="bg1"/>
              </a:solidFill>
              <a:latin typeface="Arial Narrow" panose="020B0606020202030204" pitchFamily="34" charset="0"/>
            </a:endParaRPr>
          </a:p>
          <a:p>
            <a:endParaRPr lang="en-US" sz="1200" dirty="0">
              <a:solidFill>
                <a:schemeClr val="bg1"/>
              </a:solidFill>
              <a:latin typeface="Arial Narrow" panose="020B0606020202030204" pitchFamily="34" charset="0"/>
            </a:endParaRPr>
          </a:p>
        </p:txBody>
      </p:sp>
      <p:sp>
        <p:nvSpPr>
          <p:cNvPr id="11" name="Text Placeholder 4">
            <a:extLst>
              <a:ext uri="{FF2B5EF4-FFF2-40B4-BE49-F238E27FC236}">
                <a16:creationId xmlns:a16="http://schemas.microsoft.com/office/drawing/2014/main" id="{613DC50D-E3C0-439D-AF85-105D3CED207A}"/>
              </a:ext>
            </a:extLst>
          </p:cNvPr>
          <p:cNvSpPr txBox="1">
            <a:spLocks/>
          </p:cNvSpPr>
          <p:nvPr/>
        </p:nvSpPr>
        <p:spPr>
          <a:xfrm>
            <a:off x="282133" y="359674"/>
            <a:ext cx="1836034" cy="27865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950" kern="1200" baseline="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Link to the Factsheet</a:t>
            </a:r>
          </a:p>
        </p:txBody>
      </p:sp>
    </p:spTree>
    <p:extLst>
      <p:ext uri="{BB962C8B-B14F-4D97-AF65-F5344CB8AC3E}">
        <p14:creationId xmlns:p14="http://schemas.microsoft.com/office/powerpoint/2010/main" val="157381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1DE942-89F9-4983-8228-92968F71C9A5}"/>
              </a:ext>
            </a:extLst>
          </p:cNvPr>
          <p:cNvSpPr>
            <a:spLocks noGrp="1"/>
          </p:cNvSpPr>
          <p:nvPr>
            <p:ph type="body" sz="quarter" idx="13"/>
          </p:nvPr>
        </p:nvSpPr>
        <p:spPr bwMode="auto">
          <a:xfrm>
            <a:off x="3733684" y="1456634"/>
            <a:ext cx="5190397" cy="3451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00000"/>
              </a:lnSpc>
              <a:spcBef>
                <a:spcPts val="0"/>
              </a:spcBef>
              <a:spcAft>
                <a:spcPts val="1800"/>
              </a:spcAft>
            </a:pPr>
            <a:r>
              <a:rPr lang="en-US" sz="2000" dirty="0"/>
              <a:t>In light of recent movement trends related to returns, displacement and/or secondary displacement, there was identified a need for more immediate and in-depth profiling of affected areas to understand the priorities and community inter-relations.</a:t>
            </a:r>
          </a:p>
          <a:p>
            <a:pPr algn="just">
              <a:lnSpc>
                <a:spcPct val="100000"/>
              </a:lnSpc>
              <a:spcBef>
                <a:spcPts val="0"/>
              </a:spcBef>
              <a:spcAft>
                <a:spcPts val="1800"/>
              </a:spcAft>
            </a:pPr>
            <a:endParaRPr lang="en-US" sz="2000" dirty="0"/>
          </a:p>
          <a:p>
            <a:pPr algn="just">
              <a:lnSpc>
                <a:spcPct val="100000"/>
              </a:lnSpc>
              <a:spcBef>
                <a:spcPts val="0"/>
              </a:spcBef>
              <a:spcAft>
                <a:spcPts val="1800"/>
              </a:spcAft>
            </a:pPr>
            <a:r>
              <a:rPr lang="en-US" sz="2000" dirty="0"/>
              <a:t>As of mid-2020, decisions related to the closure of all IDP camps by the end of 2020 have also impacted these dynamics.</a:t>
            </a:r>
          </a:p>
        </p:txBody>
      </p:sp>
      <p:sp>
        <p:nvSpPr>
          <p:cNvPr id="5" name="Rectangle 4">
            <a:extLst>
              <a:ext uri="{FF2B5EF4-FFF2-40B4-BE49-F238E27FC236}">
                <a16:creationId xmlns:a16="http://schemas.microsoft.com/office/drawing/2014/main" id="{946B362D-3787-4D1A-93A5-D59224C51C10}"/>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background</a:t>
            </a:r>
            <a:endParaRPr lang="en-US" sz="4000" b="1" dirty="0">
              <a:latin typeface="Arial Narrow" panose="020B0606020202030204" pitchFamily="34" charset="0"/>
            </a:endParaRPr>
          </a:p>
        </p:txBody>
      </p:sp>
      <p:pic>
        <p:nvPicPr>
          <p:cNvPr id="6" name="Picture 5">
            <a:extLst>
              <a:ext uri="{FF2B5EF4-FFF2-40B4-BE49-F238E27FC236}">
                <a16:creationId xmlns:a16="http://schemas.microsoft.com/office/drawing/2014/main" id="{0DD075E2-A2BB-41BE-B31A-F9C63BF06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2024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36FE4DB-08F0-4BF3-BC9E-0D33803B1F7F}"/>
              </a:ext>
            </a:extLst>
          </p:cNvPr>
          <p:cNvSpPr>
            <a:spLocks noGrp="1"/>
          </p:cNvSpPr>
          <p:nvPr>
            <p:ph type="body" sz="quarter" idx="13"/>
          </p:nvPr>
        </p:nvSpPr>
        <p:spPr bwMode="auto">
          <a:xfrm>
            <a:off x="3768408" y="626054"/>
            <a:ext cx="4983007" cy="5011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algn="just">
              <a:lnSpc>
                <a:spcPct val="115000"/>
              </a:lnSpc>
              <a:spcBef>
                <a:spcPts val="0"/>
              </a:spcBef>
              <a:spcAft>
                <a:spcPts val="600"/>
              </a:spcAft>
            </a:pPr>
            <a:r>
              <a:rPr lang="en-GB" sz="2000" b="1" dirty="0" err="1">
                <a:effectLst/>
                <a:ea typeface="Calibri" panose="020F0502020204030204" pitchFamily="34" charset="0"/>
                <a:cs typeface="Arial" panose="020B0604020202020204" pitchFamily="34" charset="0"/>
              </a:rPr>
              <a:t>ReDS</a:t>
            </a:r>
            <a:r>
              <a:rPr lang="en-GB" sz="2000" b="1" dirty="0">
                <a:effectLst/>
                <a:ea typeface="Calibri" panose="020F0502020204030204" pitchFamily="34" charset="0"/>
                <a:cs typeface="Arial" panose="020B0604020202020204" pitchFamily="34" charset="0"/>
              </a:rPr>
              <a:t> Specific Objectives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Provide an understanding about the </a:t>
            </a:r>
            <a:r>
              <a:rPr lang="en-GB" sz="1800" b="1" dirty="0">
                <a:effectLst/>
                <a:ea typeface="Calibri" panose="020F0502020204030204" pitchFamily="34" charset="0"/>
                <a:cs typeface="Arial" panose="020B0604020202020204" pitchFamily="34" charset="0"/>
              </a:rPr>
              <a:t>effects of recent movement trends</a:t>
            </a:r>
            <a:r>
              <a:rPr lang="en-GB" sz="1800" b="1" dirty="0">
                <a:ea typeface="Calibri" panose="020F0502020204030204" pitchFamily="34" charset="0"/>
                <a:cs typeface="Arial" panose="020B0604020202020204" pitchFamily="34" charset="0"/>
              </a:rPr>
              <a:t>;</a:t>
            </a: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perceived intentions to move </a:t>
            </a:r>
            <a:r>
              <a:rPr lang="en-GB" sz="1800" dirty="0">
                <a:effectLst/>
                <a:ea typeface="Calibri" panose="020F0502020204030204" pitchFamily="34" charset="0"/>
                <a:cs typeface="Arial" panose="020B0604020202020204" pitchFamily="34" charset="0"/>
              </a:rPr>
              <a:t>among all relevant communities to </a:t>
            </a:r>
            <a:r>
              <a:rPr lang="en-GB" sz="1800" b="1" dirty="0">
                <a:effectLst/>
                <a:ea typeface="Calibri" panose="020F0502020204030204" pitchFamily="34" charset="0"/>
                <a:cs typeface="Arial" panose="020B0604020202020204" pitchFamily="34" charset="0"/>
              </a:rPr>
              <a:t>identify potential risk </a:t>
            </a:r>
            <a:r>
              <a:rPr lang="en-GB" sz="1800" dirty="0">
                <a:effectLst/>
                <a:ea typeface="Calibri" panose="020F0502020204030204" pitchFamily="34" charset="0"/>
                <a:cs typeface="Arial" panose="020B0604020202020204" pitchFamily="34" charset="0"/>
              </a:rPr>
              <a:t>of further instability;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how conditions in areas affected </a:t>
            </a:r>
            <a:r>
              <a:rPr lang="en-GB" sz="1800" dirty="0">
                <a:effectLst/>
                <a:ea typeface="Calibri" panose="020F0502020204030204" pitchFamily="34" charset="0"/>
                <a:cs typeface="Arial" panose="020B0604020202020204" pitchFamily="34" charset="0"/>
              </a:rPr>
              <a:t>by recent movements</a:t>
            </a:r>
            <a:r>
              <a:rPr lang="en-GB" sz="1800" b="1" dirty="0">
                <a:effectLst/>
                <a:ea typeface="Calibri" panose="020F0502020204030204" pitchFamily="34" charset="0"/>
                <a:cs typeface="Arial" panose="020B0604020202020204" pitchFamily="34" charset="0"/>
              </a:rPr>
              <a:t> may impact the sustainability of durable solutions</a:t>
            </a:r>
            <a:r>
              <a:rPr lang="en-GB" sz="1800" dirty="0">
                <a:effectLst/>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Identify any consequent </a:t>
            </a:r>
            <a:r>
              <a:rPr lang="en-GB" sz="1800" b="1" dirty="0">
                <a:effectLst/>
                <a:ea typeface="Calibri" panose="020F0502020204030204" pitchFamily="34" charset="0"/>
                <a:cs typeface="Arial" panose="020B0604020202020204" pitchFamily="34" charset="0"/>
              </a:rPr>
              <a:t>shift in local social dynamics and power structures;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Explore conditions in the area in terms of </a:t>
            </a:r>
            <a:r>
              <a:rPr lang="en-GB" sz="1800" b="1" dirty="0">
                <a:effectLst/>
                <a:ea typeface="Calibri" panose="020F0502020204030204" pitchFamily="34" charset="0"/>
                <a:cs typeface="Arial" panose="020B0604020202020204" pitchFamily="34" charset="0"/>
              </a:rPr>
              <a:t>community needs and inter-relations; and the viability of safe and dignified (re)integration.</a:t>
            </a:r>
            <a:endParaRPr lang="es-ES" altLang="en-US" sz="1800" dirty="0"/>
          </a:p>
        </p:txBody>
      </p:sp>
      <p:sp>
        <p:nvSpPr>
          <p:cNvPr id="9" name="Rectangle 8">
            <a:extLst>
              <a:ext uri="{FF2B5EF4-FFF2-40B4-BE49-F238E27FC236}">
                <a16:creationId xmlns:a16="http://schemas.microsoft.com/office/drawing/2014/main" id="{49F2CB43-5083-4438-8F8D-D668D9574933}"/>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objectives</a:t>
            </a:r>
            <a:endParaRPr lang="en-US" sz="4000" b="1" dirty="0">
              <a:latin typeface="Arial Narrow" panose="020B0606020202030204" pitchFamily="34" charset="0"/>
            </a:endParaRPr>
          </a:p>
        </p:txBody>
      </p:sp>
      <p:pic>
        <p:nvPicPr>
          <p:cNvPr id="4" name="Picture 3">
            <a:extLst>
              <a:ext uri="{FF2B5EF4-FFF2-40B4-BE49-F238E27FC236}">
                <a16:creationId xmlns:a16="http://schemas.microsoft.com/office/drawing/2014/main" id="{65617C4E-3176-4E97-A436-F51E44E5C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20692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430869"/>
            <a:ext cx="4148549" cy="707886"/>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methodology</a:t>
            </a: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2</a:t>
            </a:r>
          </a:p>
        </p:txBody>
      </p:sp>
      <p:pic>
        <p:nvPicPr>
          <p:cNvPr id="4" name="Picture 3">
            <a:extLst>
              <a:ext uri="{FF2B5EF4-FFF2-40B4-BE49-F238E27FC236}">
                <a16:creationId xmlns:a16="http://schemas.microsoft.com/office/drawing/2014/main" id="{83C21FA6-2C48-4AC6-9AF1-480EF9F23B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98227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C07CB-54B7-4F29-ADA7-6DCEBC0B6383}"/>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Methodology</a:t>
            </a:r>
          </a:p>
        </p:txBody>
      </p:sp>
      <p:sp>
        <p:nvSpPr>
          <p:cNvPr id="5" name="Rectangle 4">
            <a:extLst>
              <a:ext uri="{FF2B5EF4-FFF2-40B4-BE49-F238E27FC236}">
                <a16:creationId xmlns:a16="http://schemas.microsoft.com/office/drawing/2014/main" id="{1A162AFF-D431-4471-B6A6-A27B63D33B1F}"/>
              </a:ext>
            </a:extLst>
          </p:cNvPr>
          <p:cNvSpPr/>
          <p:nvPr/>
        </p:nvSpPr>
        <p:spPr>
          <a:xfrm>
            <a:off x="274320" y="1398839"/>
            <a:ext cx="8412480" cy="2677656"/>
          </a:xfrm>
          <a:prstGeom prst="rect">
            <a:avLst/>
          </a:prstGeom>
        </p:spPr>
        <p:txBody>
          <a:bodyPr wrap="square">
            <a:spAutoFit/>
          </a:bodyPr>
          <a:lstStyle/>
          <a:p>
            <a:pPr marL="457200" indent="-457200" algn="just">
              <a:spcAft>
                <a:spcPts val="2400"/>
              </a:spcAft>
              <a:buSzPct val="80000"/>
              <a:buFont typeface="Wingdings" panose="05000000000000000000" pitchFamily="2" charset="2"/>
              <a:buChar char="Ø"/>
            </a:pPr>
            <a:r>
              <a:rPr lang="en-US" dirty="0">
                <a:solidFill>
                  <a:srgbClr val="58585A"/>
                </a:solidFill>
                <a:latin typeface="Arial Narrow" panose="020B0606020202030204" pitchFamily="34" charset="0"/>
              </a:rPr>
              <a:t>The assessment tool combined </a:t>
            </a:r>
            <a:r>
              <a:rPr lang="en-US" b="1" dirty="0">
                <a:solidFill>
                  <a:srgbClr val="58585A"/>
                </a:solidFill>
                <a:latin typeface="Arial Narrow" panose="020B0606020202030204" pitchFamily="34" charset="0"/>
              </a:rPr>
              <a:t>qualitative and quantitative </a:t>
            </a:r>
            <a:r>
              <a:rPr lang="en-US" dirty="0">
                <a:solidFill>
                  <a:srgbClr val="58585A"/>
                </a:solidFill>
                <a:latin typeface="Arial Narrow" panose="020B0606020202030204" pitchFamily="34" charset="0"/>
              </a:rPr>
              <a:t>data.</a:t>
            </a:r>
          </a:p>
          <a:p>
            <a:pPr marL="457200" indent="-457200" algn="just">
              <a:spcAft>
                <a:spcPts val="2400"/>
              </a:spcAft>
              <a:buSzPct val="80000"/>
              <a:buFont typeface="Wingdings" panose="05000000000000000000" pitchFamily="2" charset="2"/>
              <a:buChar char="Ø"/>
            </a:pPr>
            <a:r>
              <a:rPr lang="en-US" dirty="0">
                <a:solidFill>
                  <a:srgbClr val="58585A"/>
                </a:solidFill>
                <a:latin typeface="Arial Narrow" panose="020B0606020202030204" pitchFamily="34" charset="0"/>
              </a:rPr>
              <a:t>Data collection was done </a:t>
            </a:r>
            <a:r>
              <a:rPr lang="en-US" b="1" dirty="0">
                <a:solidFill>
                  <a:srgbClr val="58585A"/>
                </a:solidFill>
                <a:latin typeface="Arial Narrow" panose="020B0606020202030204" pitchFamily="34" charset="0"/>
              </a:rPr>
              <a:t>remotely by phone </a:t>
            </a:r>
            <a:r>
              <a:rPr lang="en-US" dirty="0">
                <a:solidFill>
                  <a:srgbClr val="58585A"/>
                </a:solidFill>
                <a:latin typeface="Arial Narrow" panose="020B0606020202030204" pitchFamily="34" charset="0"/>
              </a:rPr>
              <a:t>between</a:t>
            </a:r>
            <a:r>
              <a:rPr lang="en-US" b="1" dirty="0">
                <a:solidFill>
                  <a:srgbClr val="58585A"/>
                </a:solidFill>
                <a:latin typeface="Arial Narrow" panose="020B0606020202030204" pitchFamily="34" charset="0"/>
              </a:rPr>
              <a:t> </a:t>
            </a:r>
            <a:r>
              <a:rPr lang="en-US" dirty="0">
                <a:solidFill>
                  <a:srgbClr val="58585A"/>
                </a:solidFill>
                <a:latin typeface="Arial Narrow" panose="020B0606020202030204" pitchFamily="34" charset="0"/>
              </a:rPr>
              <a:t>22 and 25 October 2020, adapted to the context of the COVID-19 pandemic local restrictions and associated pandemic measures.</a:t>
            </a:r>
          </a:p>
          <a:p>
            <a:pPr marL="457200" indent="-457200" algn="just">
              <a:spcAft>
                <a:spcPts val="2400"/>
              </a:spcAft>
              <a:buSzPct val="80000"/>
              <a:buFont typeface="Wingdings" panose="05000000000000000000" pitchFamily="2" charset="2"/>
              <a:buChar char="Ø"/>
            </a:pPr>
            <a:r>
              <a:rPr lang="en-US" b="1" dirty="0">
                <a:solidFill>
                  <a:srgbClr val="58585A"/>
                </a:solidFill>
                <a:latin typeface="Arial Narrow" panose="020B0606020202030204" pitchFamily="34" charset="0"/>
              </a:rPr>
              <a:t>Purposive</a:t>
            </a:r>
            <a:r>
              <a:rPr lang="en-US" dirty="0">
                <a:solidFill>
                  <a:srgbClr val="58585A"/>
                </a:solidFill>
                <a:latin typeface="Arial Narrow" panose="020B0606020202030204" pitchFamily="34" charset="0"/>
              </a:rPr>
              <a:t> </a:t>
            </a:r>
            <a:r>
              <a:rPr lang="en-US" b="1" dirty="0">
                <a:solidFill>
                  <a:srgbClr val="58585A"/>
                </a:solidFill>
                <a:latin typeface="Arial Narrow" panose="020B0606020202030204" pitchFamily="34" charset="0"/>
              </a:rPr>
              <a:t>sampling</a:t>
            </a:r>
            <a:r>
              <a:rPr lang="en-US" dirty="0">
                <a:solidFill>
                  <a:srgbClr val="58585A"/>
                </a:solidFill>
                <a:latin typeface="Arial Narrow" panose="020B0606020202030204" pitchFamily="34" charset="0"/>
              </a:rPr>
              <a:t> methods were employed to identify KIs. Findings should therefore be considered as </a:t>
            </a:r>
            <a:r>
              <a:rPr lang="en-US" b="1" dirty="0">
                <a:solidFill>
                  <a:srgbClr val="58585A"/>
                </a:solidFill>
                <a:latin typeface="Arial Narrow" panose="020B0606020202030204" pitchFamily="34" charset="0"/>
              </a:rPr>
              <a:t>indicative</a:t>
            </a:r>
            <a:r>
              <a:rPr lang="en-US" dirty="0">
                <a:solidFill>
                  <a:srgbClr val="58585A"/>
                </a:solidFill>
                <a:latin typeface="Arial Narrow" panose="020B0606020202030204" pitchFamily="34" charset="0"/>
              </a:rPr>
              <a:t>.</a:t>
            </a:r>
          </a:p>
          <a:p>
            <a:pPr marL="457200" indent="-457200" algn="just">
              <a:spcAft>
                <a:spcPts val="2400"/>
              </a:spcAft>
              <a:buSzPct val="80000"/>
              <a:buFont typeface="Wingdings" panose="05000000000000000000" pitchFamily="2" charset="2"/>
              <a:buChar char="Ø"/>
            </a:pPr>
            <a:r>
              <a:rPr lang="en-US" dirty="0">
                <a:solidFill>
                  <a:srgbClr val="58585A"/>
                </a:solidFill>
                <a:latin typeface="Arial Narrow" panose="020B0606020202030204" pitchFamily="34" charset="0"/>
              </a:rPr>
              <a:t>Methodology based on </a:t>
            </a:r>
            <a:r>
              <a:rPr lang="en-US" b="1" dirty="0">
                <a:solidFill>
                  <a:srgbClr val="58585A"/>
                </a:solidFill>
                <a:latin typeface="Arial Narrow" panose="020B0606020202030204" pitchFamily="34" charset="0"/>
              </a:rPr>
              <a:t>key informant interviews </a:t>
            </a:r>
            <a:r>
              <a:rPr lang="en-US" dirty="0">
                <a:solidFill>
                  <a:srgbClr val="58585A"/>
                </a:solidFill>
                <a:latin typeface="Arial Narrow" panose="020B0606020202030204" pitchFamily="34" charset="0"/>
              </a:rPr>
              <a:t>(KIIs).</a:t>
            </a:r>
          </a:p>
        </p:txBody>
      </p:sp>
      <p:sp>
        <p:nvSpPr>
          <p:cNvPr id="6" name="Rectangle 5">
            <a:extLst>
              <a:ext uri="{FF2B5EF4-FFF2-40B4-BE49-F238E27FC236}">
                <a16:creationId xmlns:a16="http://schemas.microsoft.com/office/drawing/2014/main" id="{5C9392D1-2178-4580-9832-42941861D439}"/>
              </a:ext>
            </a:extLst>
          </p:cNvPr>
          <p:cNvSpPr/>
          <p:nvPr/>
        </p:nvSpPr>
        <p:spPr>
          <a:xfrm>
            <a:off x="1040083" y="4658326"/>
            <a:ext cx="4724109" cy="1569660"/>
          </a:xfrm>
          <a:prstGeom prst="rect">
            <a:avLst/>
          </a:prstGeom>
        </p:spPr>
        <p:txBody>
          <a:bodyPr wrap="square">
            <a:spAutoFit/>
          </a:bodyPr>
          <a:lstStyle/>
          <a:p>
            <a:r>
              <a:rPr lang="en-GB" sz="1600" dirty="0">
                <a:solidFill>
                  <a:srgbClr val="58585A"/>
                </a:solidFill>
                <a:latin typeface="Arial Narrow" panose="020B0606020202030204" pitchFamily="34" charset="0"/>
              </a:rPr>
              <a:t>Community leaders			</a:t>
            </a:r>
            <a:r>
              <a:rPr lang="en-GB" sz="1600" b="1" dirty="0">
                <a:solidFill>
                  <a:srgbClr val="58585A"/>
                </a:solidFill>
                <a:latin typeface="Arial Narrow" panose="020B0606020202030204" pitchFamily="34" charset="0"/>
              </a:rPr>
              <a:t>15 KIs</a:t>
            </a:r>
          </a:p>
          <a:p>
            <a:r>
              <a:rPr lang="en-GB" sz="1600" dirty="0" err="1">
                <a:solidFill>
                  <a:srgbClr val="58585A"/>
                </a:solidFill>
                <a:latin typeface="Arial Narrow" panose="020B0606020202030204" pitchFamily="34" charset="0"/>
              </a:rPr>
              <a:t>Remainees</a:t>
            </a:r>
            <a:r>
              <a:rPr lang="en-GB" sz="1600" dirty="0">
                <a:solidFill>
                  <a:srgbClr val="58585A"/>
                </a:solidFill>
                <a:latin typeface="Arial Narrow" panose="020B0606020202030204" pitchFamily="34" charset="0"/>
              </a:rPr>
              <a:t>/non-displaced		  </a:t>
            </a:r>
            <a:r>
              <a:rPr lang="en-GB" sz="1600" b="1" dirty="0">
                <a:solidFill>
                  <a:srgbClr val="58585A"/>
                </a:solidFill>
                <a:latin typeface="Arial Narrow" panose="020B0606020202030204" pitchFamily="34" charset="0"/>
              </a:rPr>
              <a:t>5 KIs</a:t>
            </a:r>
          </a:p>
          <a:p>
            <a:r>
              <a:rPr lang="en-US" sz="1600" dirty="0">
                <a:solidFill>
                  <a:srgbClr val="58585A"/>
                </a:solidFill>
                <a:latin typeface="Arial Narrow" panose="020B0606020202030204" pitchFamily="34" charset="0"/>
              </a:rPr>
              <a:t>IDPs (displaced from the area) 		  </a:t>
            </a:r>
            <a:r>
              <a:rPr lang="en-US" sz="1600" b="1" dirty="0">
                <a:solidFill>
                  <a:srgbClr val="58585A"/>
                </a:solidFill>
                <a:latin typeface="Arial Narrow" panose="020B0606020202030204" pitchFamily="34" charset="0"/>
              </a:rPr>
              <a:t>5 KIs</a:t>
            </a:r>
          </a:p>
          <a:p>
            <a:r>
              <a:rPr lang="en-US" sz="1600" dirty="0">
                <a:solidFill>
                  <a:srgbClr val="58585A"/>
                </a:solidFill>
                <a:latin typeface="Arial Narrow" panose="020B0606020202030204" pitchFamily="34" charset="0"/>
              </a:rPr>
              <a:t>IDPs (displaced in the area) 		  </a:t>
            </a:r>
            <a:r>
              <a:rPr lang="en-US" sz="1600" b="1" dirty="0">
                <a:solidFill>
                  <a:srgbClr val="58585A"/>
                </a:solidFill>
                <a:latin typeface="Arial Narrow" panose="020B0606020202030204" pitchFamily="34" charset="0"/>
              </a:rPr>
              <a:t>5 KIs</a:t>
            </a:r>
          </a:p>
          <a:p>
            <a:r>
              <a:rPr lang="en-US" sz="1600" dirty="0">
                <a:solidFill>
                  <a:srgbClr val="58585A"/>
                </a:solidFill>
                <a:latin typeface="Arial Narrow" panose="020B0606020202030204" pitchFamily="34" charset="0"/>
              </a:rPr>
              <a:t>Returnees (more than 3 months ago)	  	  </a:t>
            </a:r>
            <a:r>
              <a:rPr lang="en-US" sz="1600" b="1" dirty="0">
                <a:solidFill>
                  <a:srgbClr val="58585A"/>
                </a:solidFill>
                <a:latin typeface="Arial Narrow" panose="020B0606020202030204" pitchFamily="34" charset="0"/>
              </a:rPr>
              <a:t>5 KIs</a:t>
            </a:r>
          </a:p>
          <a:p>
            <a:r>
              <a:rPr lang="en-US" sz="1600" dirty="0">
                <a:solidFill>
                  <a:srgbClr val="58585A"/>
                </a:solidFill>
                <a:latin typeface="Arial Narrow" panose="020B0606020202030204" pitchFamily="34" charset="0"/>
              </a:rPr>
              <a:t>Returnees (less than 3 months ago)	  	  </a:t>
            </a:r>
            <a:r>
              <a:rPr lang="en-US" sz="1600" b="1" dirty="0">
                <a:solidFill>
                  <a:srgbClr val="58585A"/>
                </a:solidFill>
                <a:latin typeface="Arial Narrow" panose="020B0606020202030204" pitchFamily="34" charset="0"/>
              </a:rPr>
              <a:t>4 KIs</a:t>
            </a:r>
          </a:p>
        </p:txBody>
      </p:sp>
      <p:sp>
        <p:nvSpPr>
          <p:cNvPr id="13" name="TextBox 12">
            <a:extLst>
              <a:ext uri="{FF2B5EF4-FFF2-40B4-BE49-F238E27FC236}">
                <a16:creationId xmlns:a16="http://schemas.microsoft.com/office/drawing/2014/main" id="{1FDA5F3A-47A1-4206-9D8C-B6A3C06EC528}"/>
              </a:ext>
            </a:extLst>
          </p:cNvPr>
          <p:cNvSpPr txBox="1"/>
          <p:nvPr/>
        </p:nvSpPr>
        <p:spPr>
          <a:xfrm>
            <a:off x="691116" y="4215466"/>
            <a:ext cx="6109734" cy="461665"/>
          </a:xfrm>
          <a:prstGeom prst="rect">
            <a:avLst/>
          </a:prstGeom>
          <a:noFill/>
        </p:spPr>
        <p:txBody>
          <a:bodyPr wrap="square">
            <a:spAutoFit/>
          </a:bodyPr>
          <a:lstStyle/>
          <a:p>
            <a:pPr marR="0" algn="l" rtl="0"/>
            <a:r>
              <a:rPr lang="en-US" sz="2400" b="0" i="0" u="none" strike="noStrike" dirty="0">
                <a:solidFill>
                  <a:srgbClr val="EE5859"/>
                </a:solidFill>
                <a:latin typeface="humanitarian-icons-v02" panose="02000503000000000000" pitchFamily="2" charset="0"/>
              </a:rPr>
              <a:t></a:t>
            </a:r>
            <a:r>
              <a:rPr lang="en-US" sz="1600" b="1" i="0" u="none" strike="noStrike" dirty="0">
                <a:solidFill>
                  <a:srgbClr val="EE5859"/>
                </a:solidFill>
                <a:latin typeface="TradeGothicLTPro-Bold" panose="020B0803040303020004" pitchFamily="34" charset="0"/>
              </a:rPr>
              <a:t> </a:t>
            </a:r>
            <a:r>
              <a:rPr lang="en-GB" sz="2000" b="1" i="0" u="none" strike="noStrike" dirty="0">
                <a:solidFill>
                  <a:srgbClr val="EE5859"/>
                </a:solidFill>
                <a:latin typeface="Trade Gothic LT Std Bold" panose="020B0804050502020204" pitchFamily="34" charset="0"/>
              </a:rPr>
              <a:t>KI profile in Markaz Al-</a:t>
            </a:r>
            <a:r>
              <a:rPr lang="en-GB" sz="2000" b="1" i="0" u="none" strike="noStrike" dirty="0" err="1">
                <a:solidFill>
                  <a:srgbClr val="EE5859"/>
                </a:solidFill>
                <a:latin typeface="Trade Gothic LT Std Bold" panose="020B0804050502020204" pitchFamily="34" charset="0"/>
              </a:rPr>
              <a:t>Muqdadiya</a:t>
            </a:r>
            <a:r>
              <a:rPr lang="en-GB" sz="2000" b="1" i="0" u="none" strike="noStrike" dirty="0">
                <a:solidFill>
                  <a:srgbClr val="EE5859"/>
                </a:solidFill>
                <a:latin typeface="Trade Gothic LT Std Bold" panose="020B0804050502020204" pitchFamily="34" charset="0"/>
              </a:rPr>
              <a:t> Sub-district</a:t>
            </a:r>
          </a:p>
        </p:txBody>
      </p:sp>
      <p:pic>
        <p:nvPicPr>
          <p:cNvPr id="3" name="Picture 2">
            <a:extLst>
              <a:ext uri="{FF2B5EF4-FFF2-40B4-BE49-F238E27FC236}">
                <a16:creationId xmlns:a16="http://schemas.microsoft.com/office/drawing/2014/main" id="{4BB343C9-6743-4C25-8689-EBD4239EB895}"/>
              </a:ext>
            </a:extLst>
          </p:cNvPr>
          <p:cNvPicPr>
            <a:picLocks noChangeAspect="1"/>
          </p:cNvPicPr>
          <p:nvPr/>
        </p:nvPicPr>
        <p:blipFill>
          <a:blip r:embed="rId3"/>
          <a:stretch>
            <a:fillRect/>
          </a:stretch>
        </p:blipFill>
        <p:spPr>
          <a:xfrm>
            <a:off x="5297840" y="4686296"/>
            <a:ext cx="1328816" cy="1490472"/>
          </a:xfrm>
          <a:prstGeom prst="rect">
            <a:avLst/>
          </a:prstGeom>
        </p:spPr>
      </p:pic>
      <p:sp>
        <p:nvSpPr>
          <p:cNvPr id="7" name="Rectangle 6">
            <a:extLst>
              <a:ext uri="{FF2B5EF4-FFF2-40B4-BE49-F238E27FC236}">
                <a16:creationId xmlns:a16="http://schemas.microsoft.com/office/drawing/2014/main" id="{8A5D780E-47E4-4210-9A29-C5AFC71B8F96}"/>
              </a:ext>
            </a:extLst>
          </p:cNvPr>
          <p:cNvSpPr/>
          <p:nvPr/>
        </p:nvSpPr>
        <p:spPr>
          <a:xfrm>
            <a:off x="6400800" y="5229552"/>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39 KIs</a:t>
            </a:r>
            <a:endParaRPr lang="en-US" sz="3600" dirty="0"/>
          </a:p>
        </p:txBody>
      </p:sp>
      <p:pic>
        <p:nvPicPr>
          <p:cNvPr id="8" name="Picture 7">
            <a:extLst>
              <a:ext uri="{FF2B5EF4-FFF2-40B4-BE49-F238E27FC236}">
                <a16:creationId xmlns:a16="http://schemas.microsoft.com/office/drawing/2014/main" id="{767733AA-7F89-4B7E-8FD9-F34C1A666F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1348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a:extLst>
              <a:ext uri="{FF2B5EF4-FFF2-40B4-BE49-F238E27FC236}">
                <a16:creationId xmlns:a16="http://schemas.microsoft.com/office/drawing/2014/main" id="{784E2B3F-A4C1-4606-8C90-92C3A43A6B7E}"/>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Limitations</a:t>
            </a:r>
          </a:p>
        </p:txBody>
      </p:sp>
      <p:sp>
        <p:nvSpPr>
          <p:cNvPr id="2" name="Rectangle 1">
            <a:extLst>
              <a:ext uri="{FF2B5EF4-FFF2-40B4-BE49-F238E27FC236}">
                <a16:creationId xmlns:a16="http://schemas.microsoft.com/office/drawing/2014/main" id="{5DF8A732-EB82-4342-BDD3-4AA7CDC7C283}"/>
              </a:ext>
            </a:extLst>
          </p:cNvPr>
          <p:cNvSpPr/>
          <p:nvPr/>
        </p:nvSpPr>
        <p:spPr>
          <a:xfrm>
            <a:off x="423006" y="1354522"/>
            <a:ext cx="8412480" cy="4785926"/>
          </a:xfrm>
          <a:prstGeom prst="rect">
            <a:avLst/>
          </a:prstGeom>
        </p:spPr>
        <p:txBody>
          <a:bodyPr wrap="square">
            <a:spAutoFit/>
          </a:bodyPr>
          <a:lstStyle/>
          <a:p>
            <a:pPr marL="285750" indent="-285750" algn="just">
              <a:spcAft>
                <a:spcPts val="1200"/>
              </a:spcAft>
              <a:buFont typeface="Wingdings" panose="05000000000000000000" pitchFamily="2" charset="2"/>
              <a:buChar char="Ø"/>
            </a:pPr>
            <a:r>
              <a:rPr lang="en-US" sz="2000" b="1" dirty="0">
                <a:solidFill>
                  <a:srgbClr val="58585A"/>
                </a:solidFill>
                <a:latin typeface="Arial Narrow" panose="020B0606020202030204" pitchFamily="34" charset="0"/>
              </a:rPr>
              <a:t>Considering the findings as indicative</a:t>
            </a:r>
          </a:p>
          <a:p>
            <a:pPr algn="just">
              <a:spcAft>
                <a:spcPts val="2400"/>
              </a:spcAft>
            </a:pPr>
            <a:r>
              <a:rPr lang="en-US" sz="2000" dirty="0">
                <a:solidFill>
                  <a:srgbClr val="58585A"/>
                </a:solidFill>
                <a:latin typeface="Arial Narrow" panose="020B0606020202030204" pitchFamily="34" charset="0"/>
              </a:rPr>
              <a:t>	  39 KIs in Markaz Al-</a:t>
            </a:r>
            <a:r>
              <a:rPr lang="en-US" sz="2000" dirty="0" err="1">
                <a:solidFill>
                  <a:srgbClr val="58585A"/>
                </a:solidFill>
                <a:latin typeface="Arial Narrow" panose="020B0606020202030204" pitchFamily="34" charset="0"/>
              </a:rPr>
              <a:t>Muqdadiya</a:t>
            </a:r>
            <a:r>
              <a:rPr lang="en-US" sz="2000" dirty="0">
                <a:solidFill>
                  <a:srgbClr val="58585A"/>
                </a:solidFill>
                <a:latin typeface="Arial Narrow" panose="020B0606020202030204" pitchFamily="34" charset="0"/>
              </a:rPr>
              <a:t> Sub-district</a:t>
            </a:r>
            <a:endParaRPr lang="en-US" sz="2000" b="1"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Ø"/>
            </a:pPr>
            <a:r>
              <a:rPr lang="en-GB" sz="2000" b="1" dirty="0">
                <a:solidFill>
                  <a:srgbClr val="58585A"/>
                </a:solidFill>
                <a:latin typeface="Arial Narrow" panose="020B0606020202030204" pitchFamily="34" charset="0"/>
              </a:rPr>
              <a:t>KIs gender balance</a:t>
            </a:r>
          </a:p>
          <a:p>
            <a:pPr algn="just">
              <a:spcAft>
                <a:spcPts val="600"/>
              </a:spcAft>
            </a:pPr>
            <a:r>
              <a:rPr lang="en-US" sz="2000" dirty="0">
                <a:solidFill>
                  <a:srgbClr val="58585A"/>
                </a:solidFill>
                <a:latin typeface="Arial Narrow" panose="020B0606020202030204" pitchFamily="34" charset="0"/>
              </a:rPr>
              <a:t>	  37 male KIs</a:t>
            </a:r>
          </a:p>
          <a:p>
            <a:pPr algn="just">
              <a:spcAft>
                <a:spcPts val="2400"/>
              </a:spcAft>
            </a:pPr>
            <a:r>
              <a:rPr lang="en-US" sz="2000" dirty="0">
                <a:solidFill>
                  <a:srgbClr val="58585A"/>
                </a:solidFill>
                <a:latin typeface="Arial Narrow" panose="020B0606020202030204" pitchFamily="34" charset="0"/>
              </a:rPr>
              <a:t>	  2 female KIs</a:t>
            </a:r>
            <a:endParaRPr lang="en-US" sz="1800" dirty="0">
              <a:latin typeface="MS Shell Dlg 2" panose="020B0604030504040204" pitchFamily="34" charset="0"/>
            </a:endParaRPr>
          </a:p>
          <a:p>
            <a:pPr marL="285750" indent="-285750" algn="just">
              <a:spcAft>
                <a:spcPts val="1200"/>
              </a:spcAft>
              <a:buFont typeface="Wingdings" panose="05000000000000000000" pitchFamily="2" charset="2"/>
              <a:buChar char="Ø"/>
            </a:pPr>
            <a:r>
              <a:rPr lang="en-GB" sz="2000" b="1" dirty="0">
                <a:solidFill>
                  <a:srgbClr val="58585A"/>
                </a:solidFill>
                <a:latin typeface="Arial Narrow" panose="020B0606020202030204" pitchFamily="34" charset="0"/>
              </a:rPr>
              <a:t>Contextualization at sub-district level</a:t>
            </a:r>
          </a:p>
          <a:p>
            <a:pPr marL="971550" lvl="1" algn="just"/>
            <a:r>
              <a:rPr lang="en-GB" sz="2000" dirty="0">
                <a:solidFill>
                  <a:srgbClr val="58585A"/>
                </a:solidFill>
                <a:latin typeface="Arial Narrow" panose="020B0606020202030204" pitchFamily="34" charset="0"/>
                <a:ea typeface="Calibri" panose="020F0502020204030204" pitchFamily="34" charset="0"/>
                <a:cs typeface="Arial" panose="020B0604020202020204" pitchFamily="34" charset="0"/>
              </a:rPr>
              <a:t>To operationalize the identified trends, information was analysed</a:t>
            </a:r>
          </a:p>
          <a:p>
            <a:pPr marL="971550" lvl="1" algn="just">
              <a:spcAft>
                <a:spcPts val="2400"/>
              </a:spcAft>
            </a:pPr>
            <a:r>
              <a:rPr lang="en-GB" sz="2000" dirty="0">
                <a:solidFill>
                  <a:srgbClr val="58585A"/>
                </a:solidFill>
                <a:latin typeface="Arial Narrow" panose="020B0606020202030204" pitchFamily="34" charset="0"/>
                <a:ea typeface="Calibri" panose="020F0502020204030204" pitchFamily="34" charset="0"/>
                <a:cs typeface="Arial" panose="020B0604020202020204" pitchFamily="34" charset="0"/>
              </a:rPr>
              <a:t>and visualized at sub-district level, rather than village and neighbourhood</a:t>
            </a:r>
            <a:endParaRPr lang="en-GB" sz="2000" b="1"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Ø"/>
            </a:pPr>
            <a:r>
              <a:rPr lang="en-US" sz="2000" b="1" dirty="0">
                <a:solidFill>
                  <a:srgbClr val="58585A"/>
                </a:solidFill>
                <a:latin typeface="Arial Narrow" panose="020B0606020202030204" pitchFamily="34" charset="0"/>
              </a:rPr>
              <a:t>Remote data collection</a:t>
            </a:r>
          </a:p>
          <a:p>
            <a:pPr marL="971550" algn="just">
              <a:spcAft>
                <a:spcPts val="2400"/>
              </a:spcAft>
            </a:pPr>
            <a:r>
              <a:rPr lang="en-GB" sz="2000" dirty="0">
                <a:solidFill>
                  <a:srgbClr val="58585A"/>
                </a:solidFill>
                <a:latin typeface="Arial Narrow" panose="020B0606020202030204" pitchFamily="34" charset="0"/>
              </a:rPr>
              <a:t>Data collected remotely by phone</a:t>
            </a:r>
            <a:endParaRPr lang="en-US" sz="2000" dirty="0">
              <a:solidFill>
                <a:srgbClr val="58585A"/>
              </a:solidFill>
              <a:latin typeface="Arial Narrow" panose="020B0606020202030204" pitchFamily="34" charset="0"/>
            </a:endParaRPr>
          </a:p>
        </p:txBody>
      </p:sp>
      <p:sp>
        <p:nvSpPr>
          <p:cNvPr id="4" name="TextBox 3">
            <a:extLst>
              <a:ext uri="{FF2B5EF4-FFF2-40B4-BE49-F238E27FC236}">
                <a16:creationId xmlns:a16="http://schemas.microsoft.com/office/drawing/2014/main" id="{5F5AAB23-C119-40CD-8010-7768A2E7558F}"/>
              </a:ext>
            </a:extLst>
          </p:cNvPr>
          <p:cNvSpPr txBox="1"/>
          <p:nvPr/>
        </p:nvSpPr>
        <p:spPr>
          <a:xfrm>
            <a:off x="892804" y="1683560"/>
            <a:ext cx="720671" cy="523220"/>
          </a:xfrm>
          <a:prstGeom prst="rect">
            <a:avLst/>
          </a:prstGeom>
          <a:noFill/>
        </p:spPr>
        <p:txBody>
          <a:bodyPr wrap="square">
            <a:spAutoFit/>
          </a:bodyPr>
          <a:lstStyle/>
          <a:p>
            <a:r>
              <a:rPr lang="en-US" sz="2800" dirty="0">
                <a:solidFill>
                  <a:srgbClr val="EE5859"/>
                </a:solidFill>
                <a:latin typeface="humanitarian-icons-v02" panose="02000503000000000000" pitchFamily="2" charset="0"/>
              </a:rPr>
              <a:t></a:t>
            </a:r>
            <a:endParaRPr lang="en-US" sz="2800" dirty="0"/>
          </a:p>
        </p:txBody>
      </p:sp>
      <p:sp>
        <p:nvSpPr>
          <p:cNvPr id="6" name="TextBox 5">
            <a:extLst>
              <a:ext uri="{FF2B5EF4-FFF2-40B4-BE49-F238E27FC236}">
                <a16:creationId xmlns:a16="http://schemas.microsoft.com/office/drawing/2014/main" id="{7309EAC6-5CE0-45CE-B2E7-F898FF42A9D2}"/>
              </a:ext>
            </a:extLst>
          </p:cNvPr>
          <p:cNvSpPr txBox="1"/>
          <p:nvPr/>
        </p:nvSpPr>
        <p:spPr>
          <a:xfrm>
            <a:off x="892804" y="2929143"/>
            <a:ext cx="596081" cy="523220"/>
          </a:xfrm>
          <a:prstGeom prst="rect">
            <a:avLst/>
          </a:prstGeom>
          <a:noFill/>
        </p:spPr>
        <p:txBody>
          <a:bodyPr wrap="square">
            <a:spAutoFit/>
          </a:bodyPr>
          <a:lstStyle/>
          <a:p>
            <a:r>
              <a:rPr lang="en-US" sz="2800" dirty="0">
                <a:solidFill>
                  <a:srgbClr val="EE5859"/>
                </a:solidFill>
                <a:latin typeface="humanitarian-icons-v02" panose="02000503000000000000" pitchFamily="2" charset="0"/>
              </a:rPr>
              <a:t></a:t>
            </a:r>
          </a:p>
        </p:txBody>
      </p:sp>
      <p:pic>
        <p:nvPicPr>
          <p:cNvPr id="7" name="Picture 6">
            <a:extLst>
              <a:ext uri="{FF2B5EF4-FFF2-40B4-BE49-F238E27FC236}">
                <a16:creationId xmlns:a16="http://schemas.microsoft.com/office/drawing/2014/main" id="{F40D2895-D3C6-414D-8D91-65E158C37B1E}"/>
              </a:ext>
            </a:extLst>
          </p:cNvPr>
          <p:cNvPicPr>
            <a:picLocks noChangeAspect="1"/>
          </p:cNvPicPr>
          <p:nvPr/>
        </p:nvPicPr>
        <p:blipFill>
          <a:blip r:embed="rId3"/>
          <a:stretch>
            <a:fillRect/>
          </a:stretch>
        </p:blipFill>
        <p:spPr>
          <a:xfrm>
            <a:off x="894613" y="4479161"/>
            <a:ext cx="476711" cy="523220"/>
          </a:xfrm>
          <a:prstGeom prst="rect">
            <a:avLst/>
          </a:prstGeom>
        </p:spPr>
      </p:pic>
      <p:pic>
        <p:nvPicPr>
          <p:cNvPr id="8" name="Picture 7">
            <a:extLst>
              <a:ext uri="{FF2B5EF4-FFF2-40B4-BE49-F238E27FC236}">
                <a16:creationId xmlns:a16="http://schemas.microsoft.com/office/drawing/2014/main" id="{919B1466-1916-43FB-B16E-2CCF645CFFBF}"/>
              </a:ext>
            </a:extLst>
          </p:cNvPr>
          <p:cNvPicPr>
            <a:picLocks noChangeAspect="1"/>
          </p:cNvPicPr>
          <p:nvPr/>
        </p:nvPicPr>
        <p:blipFill>
          <a:blip r:embed="rId4"/>
          <a:stretch>
            <a:fillRect/>
          </a:stretch>
        </p:blipFill>
        <p:spPr>
          <a:xfrm>
            <a:off x="953575" y="5677768"/>
            <a:ext cx="476711" cy="424133"/>
          </a:xfrm>
          <a:prstGeom prst="rect">
            <a:avLst/>
          </a:prstGeom>
        </p:spPr>
      </p:pic>
      <p:pic>
        <p:nvPicPr>
          <p:cNvPr id="9" name="Picture 8">
            <a:extLst>
              <a:ext uri="{FF2B5EF4-FFF2-40B4-BE49-F238E27FC236}">
                <a16:creationId xmlns:a16="http://schemas.microsoft.com/office/drawing/2014/main" id="{B782D972-73BA-4EE8-B6B0-E67C5C400B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7946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119408" y="2428107"/>
            <a:ext cx="5024592" cy="1754326"/>
          </a:xfrm>
          <a:prstGeom prst="rect">
            <a:avLst/>
          </a:prstGeom>
        </p:spPr>
        <p:txBody>
          <a:bodyPr wrap="square">
            <a:spAutoFit/>
          </a:bodyPr>
          <a:lstStyle/>
          <a:p>
            <a:r>
              <a:rPr lang="en-US" sz="3600" b="1" dirty="0">
                <a:solidFill>
                  <a:schemeClr val="bg1"/>
                </a:solidFill>
                <a:latin typeface="Arial Narrow" panose="020B0606020202030204" pitchFamily="34" charset="0"/>
              </a:rPr>
              <a:t>Markaz Al-</a:t>
            </a:r>
            <a:r>
              <a:rPr lang="en-US" sz="3600" b="1" dirty="0" err="1">
                <a:solidFill>
                  <a:schemeClr val="bg1"/>
                </a:solidFill>
                <a:latin typeface="Arial Narrow" panose="020B0606020202030204" pitchFamily="34" charset="0"/>
              </a:rPr>
              <a:t>Muqdadiya</a:t>
            </a:r>
            <a:r>
              <a:rPr lang="en-US" sz="3600" b="1" dirty="0">
                <a:solidFill>
                  <a:schemeClr val="bg1"/>
                </a:solidFill>
                <a:latin typeface="Arial Narrow" panose="020B0606020202030204" pitchFamily="34" charset="0"/>
              </a:rPr>
              <a:t> overview and current demographic</a:t>
            </a:r>
          </a:p>
        </p:txBody>
      </p:sp>
      <p:sp>
        <p:nvSpPr>
          <p:cNvPr id="3" name="TextBox 2">
            <a:extLst>
              <a:ext uri="{FF2B5EF4-FFF2-40B4-BE49-F238E27FC236}">
                <a16:creationId xmlns:a16="http://schemas.microsoft.com/office/drawing/2014/main" id="{D4BD634E-20E9-45ED-9428-C40F1B53DF0B}"/>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4</a:t>
            </a:r>
          </a:p>
        </p:txBody>
      </p:sp>
      <p:pic>
        <p:nvPicPr>
          <p:cNvPr id="4" name="Picture 3">
            <a:extLst>
              <a:ext uri="{FF2B5EF4-FFF2-40B4-BE49-F238E27FC236}">
                <a16:creationId xmlns:a16="http://schemas.microsoft.com/office/drawing/2014/main" id="{8ED37968-0C1F-4CEF-B5F1-25F63C10A5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175511906"/>
      </p:ext>
    </p:extLst>
  </p:cSld>
  <p:clrMapOvr>
    <a:masterClrMapping/>
  </p:clrMapOvr>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A2F9A4ED-6511-4D7E-81A1-4B3957CF501B}"/>
    </a:ext>
  </a:extLst>
</a:theme>
</file>

<file path=ppt/theme/theme11.xml><?xml version="1.0" encoding="utf-8"?>
<a:theme xmlns:a="http://schemas.openxmlformats.org/drawingml/2006/main" name="1_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12.xml><?xml version="1.0" encoding="utf-8"?>
<a:theme xmlns:a="http://schemas.openxmlformats.org/drawingml/2006/main" name="1_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13.xml><?xml version="1.0" encoding="utf-8"?>
<a:theme xmlns:a="http://schemas.openxmlformats.org/drawingml/2006/main" name="1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0DBE3C3B-BA58-4D0B-A74F-8EB8CAF0D933}"/>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7FCFAA94-833B-4986-BFC6-5CBFBBE9FB6C}"/>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236424E4-8A5F-44C9-B89E-0D208F8548AE}"/>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46AADFFE-6B42-4FB5-8517-D11B767734A7}"/>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5E5D0638-EE5A-4630-A5C1-09F05BB390AF}"/>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61DED95D-B74C-4703-815A-5B611EDA71A6}"/>
    </a:ext>
  </a:extLst>
</a:theme>
</file>

<file path=docProps/app.xml><?xml version="1.0" encoding="utf-8"?>
<Properties xmlns="http://schemas.openxmlformats.org/officeDocument/2006/extended-properties" xmlns:vt="http://schemas.openxmlformats.org/officeDocument/2006/docPropsVTypes">
  <TotalTime>9861</TotalTime>
  <Words>7545</Words>
  <Application>Microsoft Office PowerPoint</Application>
  <PresentationFormat>On-screen Show (4:3)</PresentationFormat>
  <Paragraphs>488</Paragraphs>
  <Slides>30</Slides>
  <Notes>25</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30</vt:i4>
      </vt:variant>
    </vt:vector>
  </HeadingPairs>
  <TitlesOfParts>
    <vt:vector size="53" baseType="lpstr">
      <vt:lpstr>Arial Unicode MS</vt:lpstr>
      <vt:lpstr>Arial</vt:lpstr>
      <vt:lpstr>Arial Narrow</vt:lpstr>
      <vt:lpstr>Calibri</vt:lpstr>
      <vt:lpstr>Courier New</vt:lpstr>
      <vt:lpstr>humanitarian-icons-v02</vt:lpstr>
      <vt:lpstr>MS Shell Dlg 2</vt:lpstr>
      <vt:lpstr>Trade Gothic LT Std Bold</vt:lpstr>
      <vt:lpstr>TradeGothicLTPro-Bold</vt:lpstr>
      <vt:lpstr>Wingdings</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1_Op1 Left banner</vt:lpstr>
      <vt:lpstr>1_Op1 Top banner</vt:lpstr>
      <vt:lpstr>1_Op1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Markaz Al-Muqdadiya Sub-district overview</vt:lpstr>
      <vt:lpstr>PowerPoint Presentation</vt:lpstr>
      <vt:lpstr>Markaz Al-Muqdadiya Sub-district Key findings</vt:lpstr>
      <vt:lpstr>Markaz Al-Muqdadiya Sub-district Key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dc:creator>
  <cp:lastModifiedBy>Canon Co</cp:lastModifiedBy>
  <cp:revision>394</cp:revision>
  <dcterms:created xsi:type="dcterms:W3CDTF">2020-08-09T11:48:21Z</dcterms:created>
  <dcterms:modified xsi:type="dcterms:W3CDTF">2021-02-02T12:11:31Z</dcterms:modified>
</cp:coreProperties>
</file>