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6713" r:id="rId2"/>
  </p:sldMasterIdLst>
  <p:notesMasterIdLst>
    <p:notesMasterId r:id="rId34"/>
  </p:notesMasterIdLst>
  <p:handoutMasterIdLst>
    <p:handoutMasterId r:id="rId35"/>
  </p:handoutMasterIdLst>
  <p:sldIdLst>
    <p:sldId id="676" r:id="rId3"/>
    <p:sldId id="669" r:id="rId4"/>
    <p:sldId id="753" r:id="rId5"/>
    <p:sldId id="759" r:id="rId6"/>
    <p:sldId id="747" r:id="rId7"/>
    <p:sldId id="757" r:id="rId8"/>
    <p:sldId id="748" r:id="rId9"/>
    <p:sldId id="760" r:id="rId10"/>
    <p:sldId id="758" r:id="rId11"/>
    <p:sldId id="751" r:id="rId12"/>
    <p:sldId id="774" r:id="rId13"/>
    <p:sldId id="772" r:id="rId14"/>
    <p:sldId id="761" r:id="rId15"/>
    <p:sldId id="749" r:id="rId16"/>
    <p:sldId id="775" r:id="rId17"/>
    <p:sldId id="762" r:id="rId18"/>
    <p:sldId id="763" r:id="rId19"/>
    <p:sldId id="776" r:id="rId20"/>
    <p:sldId id="750" r:id="rId21"/>
    <p:sldId id="777" r:id="rId22"/>
    <p:sldId id="752" r:id="rId23"/>
    <p:sldId id="778" r:id="rId24"/>
    <p:sldId id="767" r:id="rId25"/>
    <p:sldId id="766" r:id="rId26"/>
    <p:sldId id="779" r:id="rId27"/>
    <p:sldId id="769" r:id="rId28"/>
    <p:sldId id="768" r:id="rId29"/>
    <p:sldId id="780" r:id="rId30"/>
    <p:sldId id="771" r:id="rId31"/>
    <p:sldId id="770" r:id="rId32"/>
    <p:sldId id="781" r:id="rId33"/>
  </p:sldIdLst>
  <p:sldSz cx="9144000" cy="6858000" type="screen4x3"/>
  <p:notesSz cx="6797675" cy="9874250"/>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gusto Come" initials="AC" lastIdx="2" clrIdx="0">
    <p:extLst>
      <p:ext uri="{19B8F6BF-5375-455C-9EA6-DF929625EA0E}">
        <p15:presenceInfo xmlns:p15="http://schemas.microsoft.com/office/powerpoint/2012/main" userId="S-1-5-21-889838981-920820592-1903951286-826746" providerId="AD"/>
      </p:ext>
    </p:extLst>
  </p:cmAuthor>
  <p:cmAuthor id="2" name="REACH GENEVA" initials="RG" lastIdx="3" clrIdx="1">
    <p:extLst>
      <p:ext uri="{19B8F6BF-5375-455C-9EA6-DF929625EA0E}">
        <p15:presenceInfo xmlns:p15="http://schemas.microsoft.com/office/powerpoint/2012/main" userId="REACH GEN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62"/>
    <a:srgbClr val="E5E6E7"/>
    <a:srgbClr val="D63F40"/>
    <a:srgbClr val="666666"/>
    <a:srgbClr val="DFC5A4"/>
    <a:srgbClr val="FF5050"/>
    <a:srgbClr val="FFCBAB"/>
    <a:srgbClr val="E6160B"/>
    <a:srgbClr val="777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6" autoAdjust="0"/>
    <p:restoredTop sz="87423" autoAdjust="0"/>
  </p:normalViewPr>
  <p:slideViewPr>
    <p:cSldViewPr>
      <p:cViewPr varScale="1">
        <p:scale>
          <a:sx n="100" d="100"/>
          <a:sy n="100" d="100"/>
        </p:scale>
        <p:origin x="1522" y="58"/>
      </p:cViewPr>
      <p:guideLst>
        <p:guide orient="horz" pos="2160"/>
        <p:guide pos="2880"/>
      </p:guideLst>
    </p:cSldViewPr>
  </p:slideViewPr>
  <p:outlineViewPr>
    <p:cViewPr>
      <p:scale>
        <a:sx n="33" d="100"/>
        <a:sy n="33" d="100"/>
      </p:scale>
      <p:origin x="0" y="-5933"/>
    </p:cViewPr>
  </p:outlineViewPr>
  <p:notesTextViewPr>
    <p:cViewPr>
      <p:scale>
        <a:sx n="100" d="100"/>
        <a:sy n="100" d="100"/>
      </p:scale>
      <p:origin x="0" y="0"/>
    </p:cViewPr>
  </p:notesTextViewPr>
  <p:sorterViewPr>
    <p:cViewPr>
      <p:scale>
        <a:sx n="100" d="100"/>
        <a:sy n="100" d="100"/>
      </p:scale>
      <p:origin x="0" y="29357"/>
    </p:cViewPr>
  </p:sorterViewPr>
  <p:notesViewPr>
    <p:cSldViewPr>
      <p:cViewPr varScale="1">
        <p:scale>
          <a:sx n="53" d="100"/>
          <a:sy n="53" d="100"/>
        </p:scale>
        <p:origin x="-2626" y="-67"/>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defRPr>
            </a:lvl1pPr>
          </a:lstStyle>
          <a:p>
            <a:pPr>
              <a:defRPr/>
            </a:pPr>
            <a:fld id="{692AAC19-1D2A-4E9F-B4F1-283B4D0A7CFE}" type="datetimeFigureOut">
              <a:rPr lang="en-GB"/>
              <a:pPr>
                <a:defRPr/>
              </a:pPr>
              <a:t>19/02/2019</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CBC6352-D799-4D62-820D-DF8681D7E74B}" type="slidenum">
              <a:rPr lang="en-GB" altLang="en-US"/>
              <a:pPr>
                <a:defRPr/>
              </a:pPr>
              <a:t>‹#›</a:t>
            </a:fld>
            <a:endParaRPr lang="en-GB" altLang="en-US"/>
          </a:p>
        </p:txBody>
      </p:sp>
    </p:spTree>
    <p:extLst>
      <p:ext uri="{BB962C8B-B14F-4D97-AF65-F5344CB8AC3E}">
        <p14:creationId xmlns:p14="http://schemas.microsoft.com/office/powerpoint/2010/main" val="33966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34" charset="-128"/>
                <a:cs typeface="+mn-cs"/>
              </a:defRPr>
            </a:lvl1pPr>
          </a:lstStyle>
          <a:p>
            <a:pPr>
              <a:defRPr/>
            </a:pPr>
            <a:endParaRPr lang="fr-FR"/>
          </a:p>
        </p:txBody>
      </p:sp>
      <p:sp>
        <p:nvSpPr>
          <p:cNvPr id="3" name="Date Placeholder 2"/>
          <p:cNvSpPr>
            <a:spLocks noGrp="1"/>
          </p:cNvSpPr>
          <p:nvPr>
            <p:ph type="dt" idx="1"/>
          </p:nvPr>
        </p:nvSpPr>
        <p:spPr>
          <a:xfrm>
            <a:off x="3849688" y="0"/>
            <a:ext cx="2946400"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fld id="{2A187BD6-AD79-45ED-8FAF-E73D1164F273}" type="datetimeFigureOut">
              <a:rPr lang="fr-FR" altLang="en-US"/>
              <a:pPr>
                <a:defRPr/>
              </a:pPr>
              <a:t>19/02/2019</a:t>
            </a:fld>
            <a:endParaRPr lang="fr-FR" altLang="en-US"/>
          </a:p>
        </p:txBody>
      </p:sp>
      <p:sp>
        <p:nvSpPr>
          <p:cNvPr id="4" name="Slide Image Placeholder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34" charset="-128"/>
                <a:cs typeface="+mn-cs"/>
              </a:defRPr>
            </a:lvl1pPr>
          </a:lstStyle>
          <a:p>
            <a:pPr>
              <a:defRPr/>
            </a:pPr>
            <a:endParaRPr lang="fr-FR"/>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A55335-5B51-4E27-8AC3-DADB076D14A2}" type="slidenum">
              <a:rPr lang="fr-FR" altLang="en-US"/>
              <a:pPr>
                <a:defRPr/>
              </a:pPr>
              <a:t>‹#›</a:t>
            </a:fld>
            <a:endParaRPr lang="fr-FR" altLang="en-US"/>
          </a:p>
        </p:txBody>
      </p:sp>
    </p:spTree>
    <p:extLst>
      <p:ext uri="{BB962C8B-B14F-4D97-AF65-F5344CB8AC3E}">
        <p14:creationId xmlns:p14="http://schemas.microsoft.com/office/powerpoint/2010/main" val="3154427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1</a:t>
            </a:fld>
            <a:endParaRPr lang="fr-FR" altLang="en-US" dirty="0"/>
          </a:p>
        </p:txBody>
      </p:sp>
    </p:spTree>
    <p:extLst>
      <p:ext uri="{BB962C8B-B14F-4D97-AF65-F5344CB8AC3E}">
        <p14:creationId xmlns:p14="http://schemas.microsoft.com/office/powerpoint/2010/main" val="3131289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BE" sz="1200" b="1" u="sng" kern="1200" dirty="0">
                <a:solidFill>
                  <a:schemeClr val="tx1"/>
                </a:solidFill>
                <a:effectLst/>
                <a:latin typeface="+mn-lt"/>
                <a:ea typeface="MS PGothic" panose="020B0600070205080204" pitchFamily="34" charset="-128"/>
                <a:cs typeface="ＭＳ Ｐゴシック" charset="0"/>
              </a:rPr>
              <a:t>Méthodologie: </a:t>
            </a:r>
            <a:r>
              <a:rPr lang="fr-BE" sz="1200" b="1" kern="1200" dirty="0">
                <a:solidFill>
                  <a:schemeClr val="tx1"/>
                </a:solidFill>
                <a:effectLst/>
                <a:latin typeface="+mn-lt"/>
                <a:ea typeface="MS PGothic" panose="020B0600070205080204" pitchFamily="34" charset="-128"/>
                <a:cs typeface="ＭＳ Ｐゴシック" charset="0"/>
              </a:rPr>
              <a:t>L’index de sécurité alimentaire a été calqué sur le classement IPC </a:t>
            </a:r>
            <a:r>
              <a:rPr lang="fr-BE" sz="1200" kern="1200" dirty="0">
                <a:solidFill>
                  <a:schemeClr val="tx1"/>
                </a:solidFill>
                <a:effectLst/>
                <a:latin typeface="+mn-lt"/>
                <a:ea typeface="MS PGothic" panose="020B0600070205080204" pitchFamily="34" charset="-128"/>
                <a:cs typeface="ＭＳ Ｐゴシック" charset="0"/>
              </a:rPr>
              <a:t>qui classe les zones de santé en cinq catégories (minimal 1 ; sous pression 2 ; crise 3 ; urgence 4 ; famine 5). </a:t>
            </a:r>
          </a:p>
          <a:p>
            <a:pPr lvl="0"/>
            <a:endParaRPr lang="en-US" sz="1200" kern="1200" dirty="0">
              <a:solidFill>
                <a:schemeClr val="tx1"/>
              </a:solidFill>
              <a:effectLst/>
              <a:latin typeface="+mn-lt"/>
              <a:ea typeface="MS PGothic" panose="020B0600070205080204" pitchFamily="34" charset="-128"/>
              <a:cs typeface="ＭＳ Ｐゴシック" charset="0"/>
            </a:endParaRPr>
          </a:p>
          <a:p>
            <a:pPr lvl="0"/>
            <a:r>
              <a:rPr lang="fr-BE" sz="1200" kern="1200" dirty="0">
                <a:solidFill>
                  <a:schemeClr val="tx1"/>
                </a:solidFill>
                <a:effectLst/>
                <a:latin typeface="+mn-lt"/>
                <a:ea typeface="MS PGothic" panose="020B0600070205080204" pitchFamily="34" charset="-128"/>
                <a:cs typeface="ＭＳ Ｐゴシック" charset="0"/>
              </a:rPr>
              <a:t>Sources de données utilisées : </a:t>
            </a:r>
            <a:r>
              <a:rPr lang="fr-BE" sz="1200" b="1" kern="1200" dirty="0">
                <a:solidFill>
                  <a:schemeClr val="tx1"/>
                </a:solidFill>
                <a:effectLst/>
                <a:latin typeface="+mn-lt"/>
                <a:ea typeface="MS PGothic" panose="020B0600070205080204" pitchFamily="34" charset="-128"/>
                <a:cs typeface="ＭＳ Ｐゴシック" charset="0"/>
              </a:rPr>
              <a:t>IPC</a:t>
            </a:r>
            <a:r>
              <a:rPr lang="fr-BE" sz="1200" kern="1200" dirty="0">
                <a:solidFill>
                  <a:schemeClr val="tx1"/>
                </a:solidFill>
                <a:effectLst/>
                <a:latin typeface="+mn-lt"/>
                <a:ea typeface="MS PGothic" panose="020B0600070205080204" pitchFamily="34" charset="-128"/>
                <a:cs typeface="ＭＳ Ｐゴシック" charset="0"/>
              </a:rPr>
              <a:t> (2017).</a:t>
            </a:r>
            <a:endParaRPr lang="en-US" sz="1200" kern="1200" dirty="0">
              <a:solidFill>
                <a:schemeClr val="tx1"/>
              </a:solidFill>
              <a:effectLst/>
              <a:latin typeface="+mn-lt"/>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18</a:t>
            </a:fld>
            <a:endParaRPr lang="fr-FR" altLang="en-US"/>
          </a:p>
        </p:txBody>
      </p:sp>
    </p:spTree>
    <p:extLst>
      <p:ext uri="{BB962C8B-B14F-4D97-AF65-F5344CB8AC3E}">
        <p14:creationId xmlns:p14="http://schemas.microsoft.com/office/powerpoint/2010/main" val="379861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b="1" u="sng" noProof="0" dirty="0"/>
              <a:t>Méthodologie:</a:t>
            </a:r>
            <a:r>
              <a:rPr lang="fr-CA" b="1" u="sng" baseline="0" noProof="0" dirty="0"/>
              <a:t> </a:t>
            </a:r>
            <a:r>
              <a:rPr lang="fr-CA" sz="1200" kern="1200" noProof="0" dirty="0">
                <a:solidFill>
                  <a:schemeClr val="tx1"/>
                </a:solidFill>
                <a:effectLst/>
                <a:latin typeface="+mn-lt"/>
                <a:ea typeface="MS PGothic" panose="020B0600070205080204" pitchFamily="34" charset="-128"/>
                <a:cs typeface="ＭＳ Ｐゴシック" charset="0"/>
              </a:rPr>
              <a:t>Les pourcentages ont été </a:t>
            </a:r>
            <a:r>
              <a:rPr lang="fr-CA" sz="1200" b="1" kern="1200" noProof="0" dirty="0">
                <a:solidFill>
                  <a:schemeClr val="tx1"/>
                </a:solidFill>
                <a:effectLst/>
                <a:latin typeface="+mn-lt"/>
                <a:ea typeface="MS PGothic" panose="020B0600070205080204" pitchFamily="34" charset="-128"/>
                <a:cs typeface="ＭＳ Ｐゴシック" charset="0"/>
              </a:rPr>
              <a:t>calculés sur la base de la moyenne arithmétique des différentes sources de données utilisées.</a:t>
            </a:r>
          </a:p>
          <a:p>
            <a:pPr lvl="0"/>
            <a:endParaRPr lang="fr-CA" sz="1200" b="1" kern="1200" noProof="0" dirty="0">
              <a:solidFill>
                <a:schemeClr val="tx1"/>
              </a:solidFill>
              <a:effectLst/>
              <a:latin typeface="+mn-lt"/>
              <a:ea typeface="MS PGothic" panose="020B0600070205080204" pitchFamily="34" charset="-128"/>
              <a:cs typeface="ＭＳ Ｐゴシック" charset="0"/>
            </a:endParaRPr>
          </a:p>
          <a:p>
            <a:pPr lvl="0"/>
            <a:r>
              <a:rPr lang="fr-CA" sz="1200" b="1" kern="1200" noProof="0" dirty="0">
                <a:solidFill>
                  <a:schemeClr val="tx1"/>
                </a:solidFill>
                <a:effectLst/>
                <a:latin typeface="+mn-lt"/>
                <a:ea typeface="MS PGothic" panose="020B0600070205080204" pitchFamily="34" charset="-128"/>
                <a:cs typeface="ＭＳ Ｐゴシック" charset="0"/>
              </a:rPr>
              <a:t>Les pourcentages ont été ensuite groupés en cinq classes sur la base de l’étendue </a:t>
            </a:r>
            <a:r>
              <a:rPr lang="fr-CA" sz="1200" kern="1200" noProof="0" dirty="0">
                <a:solidFill>
                  <a:schemeClr val="tx1"/>
                </a:solidFill>
                <a:effectLst/>
                <a:latin typeface="+mn-lt"/>
                <a:ea typeface="MS PGothic" panose="020B0600070205080204" pitchFamily="34" charset="-128"/>
                <a:cs typeface="ＭＳ Ｐゴシック" charset="0"/>
              </a:rPr>
              <a:t>(valeur minimale – valeur maximale / 5). </a:t>
            </a:r>
          </a:p>
          <a:p>
            <a:pPr lvl="0"/>
            <a:endParaRPr lang="fr-CA" sz="1200" kern="1200" noProof="0" dirty="0">
              <a:solidFill>
                <a:schemeClr val="tx1"/>
              </a:solidFill>
              <a:effectLst/>
              <a:latin typeface="+mn-lt"/>
              <a:ea typeface="MS PGothic" panose="020B0600070205080204" pitchFamily="34" charset="-128"/>
              <a:cs typeface="ＭＳ Ｐゴシック" charset="0"/>
            </a:endParaRPr>
          </a:p>
          <a:p>
            <a:pPr lvl="0"/>
            <a:r>
              <a:rPr lang="fr-CA" sz="1200" kern="1200" noProof="0" dirty="0">
                <a:solidFill>
                  <a:schemeClr val="tx1"/>
                </a:solidFill>
                <a:effectLst/>
                <a:latin typeface="+mn-lt"/>
                <a:ea typeface="MS PGothic" panose="020B0600070205080204" pitchFamily="34" charset="-128"/>
                <a:cs typeface="ＭＳ Ｐゴシック" charset="0"/>
              </a:rPr>
              <a:t>Sources de données utilisées : </a:t>
            </a:r>
            <a:r>
              <a:rPr lang="fr-CA" sz="1200" b="1" kern="1200" noProof="0" dirty="0">
                <a:solidFill>
                  <a:schemeClr val="tx1"/>
                </a:solidFill>
                <a:effectLst/>
                <a:latin typeface="+mn-lt"/>
                <a:ea typeface="MS PGothic" panose="020B0600070205080204" pitchFamily="34" charset="-128"/>
                <a:cs typeface="ＭＳ Ｐゴシック" charset="0"/>
              </a:rPr>
              <a:t>MICS</a:t>
            </a:r>
            <a:r>
              <a:rPr lang="fr-CA" sz="1200" kern="1200" noProof="0" dirty="0">
                <a:solidFill>
                  <a:schemeClr val="tx1"/>
                </a:solidFill>
                <a:effectLst/>
                <a:latin typeface="+mn-lt"/>
                <a:ea typeface="MS PGothic" panose="020B0600070205080204" pitchFamily="34" charset="-128"/>
                <a:cs typeface="ＭＳ Ｐゴシック" charset="0"/>
              </a:rPr>
              <a:t> (2010), </a:t>
            </a:r>
            <a:r>
              <a:rPr lang="fr-CA" sz="1200" b="1" kern="1200" noProof="0" dirty="0">
                <a:solidFill>
                  <a:schemeClr val="tx1"/>
                </a:solidFill>
                <a:effectLst/>
                <a:latin typeface="+mn-lt"/>
                <a:ea typeface="MS PGothic" panose="020B0600070205080204" pitchFamily="34" charset="-128"/>
                <a:cs typeface="ＭＳ Ｐゴシック" charset="0"/>
              </a:rPr>
              <a:t>JMP </a:t>
            </a:r>
            <a:r>
              <a:rPr lang="fr-CA" sz="1200" kern="1200" noProof="0" dirty="0">
                <a:solidFill>
                  <a:schemeClr val="tx1"/>
                </a:solidFill>
                <a:effectLst/>
                <a:latin typeface="+mn-lt"/>
                <a:ea typeface="MS PGothic" panose="020B0600070205080204" pitchFamily="34" charset="-128"/>
                <a:cs typeface="ＭＳ Ｐゴシック" charset="0"/>
              </a:rPr>
              <a:t>(2014) et </a:t>
            </a:r>
            <a:r>
              <a:rPr lang="fr-CA" sz="1200" b="1" kern="1200" noProof="0" dirty="0">
                <a:solidFill>
                  <a:schemeClr val="tx1"/>
                </a:solidFill>
                <a:effectLst/>
                <a:latin typeface="+mn-lt"/>
                <a:ea typeface="MS PGothic" panose="020B0600070205080204" pitchFamily="34" charset="-128"/>
                <a:cs typeface="ＭＳ Ｐゴシック" charset="0"/>
              </a:rPr>
              <a:t>EDS </a:t>
            </a:r>
            <a:r>
              <a:rPr lang="fr-CA" sz="1200" kern="1200" noProof="0" dirty="0">
                <a:solidFill>
                  <a:schemeClr val="tx1"/>
                </a:solidFill>
                <a:effectLst/>
                <a:latin typeface="+mn-lt"/>
                <a:ea typeface="MS PGothic" panose="020B0600070205080204" pitchFamily="34" charset="-128"/>
                <a:cs typeface="ＭＳ Ｐゴシック" charset="0"/>
              </a:rPr>
              <a:t>(2013-2014).</a:t>
            </a:r>
          </a:p>
          <a:p>
            <a:endParaRPr lang="fr-CA" noProof="0"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20</a:t>
            </a:fld>
            <a:endParaRPr lang="fr-FR" altLang="en-US"/>
          </a:p>
        </p:txBody>
      </p:sp>
    </p:spTree>
    <p:extLst>
      <p:ext uri="{BB962C8B-B14F-4D97-AF65-F5344CB8AC3E}">
        <p14:creationId xmlns:p14="http://schemas.microsoft.com/office/powerpoint/2010/main" val="256655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b="1" u="sng" noProof="0" dirty="0"/>
              <a:t>Méthodologie: </a:t>
            </a:r>
            <a:r>
              <a:rPr lang="fr-CA" sz="1200" kern="1200" noProof="0" dirty="0">
                <a:solidFill>
                  <a:schemeClr val="tx1"/>
                </a:solidFill>
                <a:effectLst/>
                <a:latin typeface="+mn-lt"/>
                <a:ea typeface="MS PGothic" panose="020B0600070205080204" pitchFamily="34" charset="-128"/>
                <a:cs typeface="ＭＳ Ｐゴシック" charset="0"/>
              </a:rPr>
              <a:t>Le taux a été calculé en </a:t>
            </a:r>
            <a:r>
              <a:rPr lang="fr-CA" sz="1200" b="1" kern="1200" noProof="0" dirty="0">
                <a:solidFill>
                  <a:schemeClr val="tx1"/>
                </a:solidFill>
                <a:effectLst/>
                <a:latin typeface="+mn-lt"/>
                <a:ea typeface="MS PGothic" panose="020B0600070205080204" pitchFamily="34" charset="-128"/>
                <a:cs typeface="ＭＳ Ｐゴシック" charset="0"/>
              </a:rPr>
              <a:t>additionnant le nombre de cas de choléra </a:t>
            </a:r>
            <a:r>
              <a:rPr lang="fr-CA" sz="1200" kern="1200" noProof="0" dirty="0">
                <a:solidFill>
                  <a:schemeClr val="tx1"/>
                </a:solidFill>
                <a:effectLst/>
                <a:latin typeface="+mn-lt"/>
                <a:ea typeface="MS PGothic" panose="020B0600070205080204" pitchFamily="34" charset="-128"/>
                <a:cs typeface="ＭＳ Ｐゴシック" charset="0"/>
              </a:rPr>
              <a:t>enregistrés dans chaque zone de santé au cours de l’année 2017 et </a:t>
            </a:r>
            <a:r>
              <a:rPr lang="fr-CA" sz="1200" b="1" kern="1200" noProof="0" dirty="0">
                <a:solidFill>
                  <a:schemeClr val="tx1"/>
                </a:solidFill>
                <a:effectLst/>
                <a:latin typeface="+mn-lt"/>
                <a:ea typeface="MS PGothic" panose="020B0600070205080204" pitchFamily="34" charset="-128"/>
                <a:cs typeface="ＭＳ Ｐゴシック" charset="0"/>
              </a:rPr>
              <a:t>en divisant le total par la population de la zone de santé. </a:t>
            </a:r>
          </a:p>
          <a:p>
            <a:pPr lvl="0"/>
            <a:endParaRPr lang="fr-CA" sz="1200" kern="1200" noProof="0" dirty="0">
              <a:solidFill>
                <a:schemeClr val="tx1"/>
              </a:solidFill>
              <a:effectLst/>
              <a:latin typeface="+mn-lt"/>
              <a:ea typeface="MS PGothic" panose="020B0600070205080204" pitchFamily="34" charset="-128"/>
              <a:cs typeface="ＭＳ Ｐゴシック" charset="0"/>
            </a:endParaRPr>
          </a:p>
          <a:p>
            <a:pPr lvl="0"/>
            <a:r>
              <a:rPr lang="fr-CA" sz="1200" b="1" kern="1200" noProof="0" dirty="0">
                <a:solidFill>
                  <a:schemeClr val="tx1"/>
                </a:solidFill>
                <a:effectLst/>
                <a:latin typeface="+mn-lt"/>
                <a:ea typeface="MS PGothic" panose="020B0600070205080204" pitchFamily="34" charset="-128"/>
                <a:cs typeface="ＭＳ Ｐゴシック" charset="0"/>
              </a:rPr>
              <a:t>Les taux ont été ensuite groupés en cinq classes sur la base de l’étendue </a:t>
            </a:r>
            <a:r>
              <a:rPr lang="fr-CA" sz="1200" kern="1200" noProof="0" dirty="0">
                <a:solidFill>
                  <a:schemeClr val="tx1"/>
                </a:solidFill>
                <a:effectLst/>
                <a:latin typeface="+mn-lt"/>
                <a:ea typeface="MS PGothic" panose="020B0600070205080204" pitchFamily="34" charset="-128"/>
                <a:cs typeface="ＭＳ Ｐゴシック" charset="0"/>
              </a:rPr>
              <a:t>(valeur minimale – valeur maximale / 5). </a:t>
            </a:r>
          </a:p>
          <a:p>
            <a:pPr lvl="0"/>
            <a:endParaRPr lang="fr-CA" sz="1200" kern="1200" noProof="0" dirty="0">
              <a:solidFill>
                <a:schemeClr val="tx1"/>
              </a:solidFill>
              <a:effectLst/>
              <a:latin typeface="+mn-lt"/>
              <a:ea typeface="MS PGothic" panose="020B0600070205080204" pitchFamily="34" charset="-128"/>
              <a:cs typeface="ＭＳ Ｐゴシック" charset="0"/>
            </a:endParaRPr>
          </a:p>
          <a:p>
            <a:pPr lvl="0"/>
            <a:r>
              <a:rPr lang="fr-CA" sz="1200" kern="1200" noProof="0" dirty="0">
                <a:solidFill>
                  <a:schemeClr val="tx1"/>
                </a:solidFill>
                <a:effectLst/>
                <a:latin typeface="+mn-lt"/>
                <a:ea typeface="MS PGothic" panose="020B0600070205080204" pitchFamily="34" charset="-128"/>
                <a:cs typeface="ＭＳ Ｐゴシック" charset="0"/>
              </a:rPr>
              <a:t>Sources de données utilisées : </a:t>
            </a:r>
            <a:r>
              <a:rPr lang="fr-CA" sz="1200" b="1" kern="1200" noProof="0" dirty="0">
                <a:solidFill>
                  <a:schemeClr val="tx1"/>
                </a:solidFill>
                <a:effectLst/>
                <a:latin typeface="+mn-lt"/>
                <a:ea typeface="MS PGothic" panose="020B0600070205080204" pitchFamily="34" charset="-128"/>
                <a:cs typeface="ＭＳ Ｐゴシック" charset="0"/>
              </a:rPr>
              <a:t>Direction de lutte contre la maladie </a:t>
            </a:r>
            <a:r>
              <a:rPr lang="fr-CA" sz="1200" kern="1200" noProof="0" dirty="0">
                <a:solidFill>
                  <a:schemeClr val="tx1"/>
                </a:solidFill>
                <a:effectLst/>
                <a:latin typeface="+mn-lt"/>
                <a:ea typeface="MS PGothic" panose="020B0600070205080204" pitchFamily="34" charset="-128"/>
                <a:cs typeface="ＭＳ Ｐゴシック" charset="0"/>
              </a:rPr>
              <a:t>(décembre 2017, monitoring continu).</a:t>
            </a:r>
          </a:p>
          <a:p>
            <a:endParaRPr lang="fr-CA" noProof="0"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22</a:t>
            </a:fld>
            <a:endParaRPr lang="fr-FR" altLang="en-US"/>
          </a:p>
        </p:txBody>
      </p:sp>
    </p:spTree>
    <p:extLst>
      <p:ext uri="{BB962C8B-B14F-4D97-AF65-F5344CB8AC3E}">
        <p14:creationId xmlns:p14="http://schemas.microsoft.com/office/powerpoint/2010/main" val="184314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BE" sz="1200" b="1" u="sng" kern="1200" dirty="0">
                <a:solidFill>
                  <a:schemeClr val="tx1"/>
                </a:solidFill>
                <a:effectLst/>
                <a:latin typeface="+mn-lt"/>
                <a:ea typeface="MS PGothic" panose="020B0600070205080204" pitchFamily="34" charset="-128"/>
                <a:cs typeface="ＭＳ Ｐゴシック" charset="0"/>
              </a:rPr>
              <a:t>Méthodologie</a:t>
            </a:r>
            <a:r>
              <a:rPr lang="fr-BE" sz="1200" kern="1200" dirty="0">
                <a:solidFill>
                  <a:schemeClr val="tx1"/>
                </a:solidFill>
                <a:effectLst/>
                <a:latin typeface="+mn-lt"/>
                <a:ea typeface="MS PGothic" panose="020B0600070205080204" pitchFamily="34" charset="-128"/>
                <a:cs typeface="ＭＳ Ｐゴシック" charset="0"/>
              </a:rPr>
              <a:t>:</a:t>
            </a:r>
            <a:r>
              <a:rPr lang="fr-BE" sz="1200" kern="1200" baseline="0" dirty="0">
                <a:solidFill>
                  <a:schemeClr val="tx1"/>
                </a:solidFill>
                <a:effectLst/>
                <a:latin typeface="+mn-lt"/>
                <a:ea typeface="MS PGothic" panose="020B0600070205080204" pitchFamily="34" charset="-128"/>
                <a:cs typeface="ＭＳ Ｐゴシック" charset="0"/>
              </a:rPr>
              <a:t> </a:t>
            </a:r>
            <a:r>
              <a:rPr lang="fr-BE" sz="1200" kern="1200" dirty="0">
                <a:solidFill>
                  <a:schemeClr val="tx1"/>
                </a:solidFill>
                <a:effectLst/>
                <a:latin typeface="+mn-lt"/>
                <a:ea typeface="MS PGothic" panose="020B0600070205080204" pitchFamily="34" charset="-128"/>
                <a:cs typeface="ＭＳ Ｐゴシック" charset="0"/>
              </a:rPr>
              <a:t>Le taux a été calculé en </a:t>
            </a:r>
            <a:r>
              <a:rPr lang="fr-BE" sz="1200" b="1" kern="1200" dirty="0">
                <a:solidFill>
                  <a:schemeClr val="tx1"/>
                </a:solidFill>
                <a:effectLst/>
                <a:latin typeface="+mn-lt"/>
                <a:ea typeface="MS PGothic" panose="020B0600070205080204" pitchFamily="34" charset="-128"/>
                <a:cs typeface="ＭＳ Ｐゴシック" charset="0"/>
              </a:rPr>
              <a:t>additionnant le nombre de cas de diarrhée </a:t>
            </a:r>
            <a:r>
              <a:rPr lang="fr-BE" sz="1200" kern="1200" dirty="0">
                <a:solidFill>
                  <a:schemeClr val="tx1"/>
                </a:solidFill>
                <a:effectLst/>
                <a:latin typeface="+mn-lt"/>
                <a:ea typeface="MS PGothic" panose="020B0600070205080204" pitchFamily="34" charset="-128"/>
                <a:cs typeface="ＭＳ Ｐゴシック" charset="0"/>
              </a:rPr>
              <a:t>parmi les enfants âgés de moins de cinq ans enregistrés dans chaque zone de santé au cours de l’année 2017 </a:t>
            </a:r>
            <a:r>
              <a:rPr lang="fr-BE" sz="1200" b="1" kern="1200" dirty="0">
                <a:solidFill>
                  <a:schemeClr val="tx1"/>
                </a:solidFill>
                <a:effectLst/>
                <a:latin typeface="+mn-lt"/>
                <a:ea typeface="MS PGothic" panose="020B0600070205080204" pitchFamily="34" charset="-128"/>
                <a:cs typeface="ＭＳ Ｐゴシック" charset="0"/>
              </a:rPr>
              <a:t>et en divisant le total par la population</a:t>
            </a:r>
            <a:r>
              <a:rPr lang="fr-BE" sz="1200" kern="1200" dirty="0">
                <a:solidFill>
                  <a:schemeClr val="tx1"/>
                </a:solidFill>
                <a:effectLst/>
                <a:latin typeface="+mn-lt"/>
                <a:ea typeface="MS PGothic" panose="020B0600070205080204" pitchFamily="34" charset="-128"/>
                <a:cs typeface="ＭＳ Ｐゴシック" charset="0"/>
              </a:rPr>
              <a:t> des enfants âgés de moins de cinq ans de la zone de santé. </a:t>
            </a:r>
          </a:p>
          <a:p>
            <a:pPr lvl="0"/>
            <a:endParaRPr lang="en-US" sz="1200" kern="1200" dirty="0">
              <a:solidFill>
                <a:schemeClr val="tx1"/>
              </a:solidFill>
              <a:effectLst/>
              <a:latin typeface="+mn-lt"/>
              <a:ea typeface="MS PGothic" panose="020B0600070205080204" pitchFamily="34" charset="-128"/>
              <a:cs typeface="ＭＳ Ｐゴシック" charset="0"/>
            </a:endParaRPr>
          </a:p>
          <a:p>
            <a:pPr lvl="0"/>
            <a:r>
              <a:rPr lang="fr-BE" sz="1200" b="1" kern="1200" dirty="0">
                <a:solidFill>
                  <a:schemeClr val="tx1"/>
                </a:solidFill>
                <a:effectLst/>
                <a:latin typeface="+mn-lt"/>
                <a:ea typeface="MS PGothic" panose="020B0600070205080204" pitchFamily="34" charset="-128"/>
                <a:cs typeface="ＭＳ Ｐゴシック" charset="0"/>
              </a:rPr>
              <a:t>Les taux ont été ensuite groupés en cinq classes sur la base de l’étendue </a:t>
            </a:r>
            <a:r>
              <a:rPr lang="fr-BE" sz="1200" kern="1200" dirty="0">
                <a:solidFill>
                  <a:schemeClr val="tx1"/>
                </a:solidFill>
                <a:effectLst/>
                <a:latin typeface="+mn-lt"/>
                <a:ea typeface="MS PGothic" panose="020B0600070205080204" pitchFamily="34" charset="-128"/>
                <a:cs typeface="ＭＳ Ｐゴシック" charset="0"/>
              </a:rPr>
              <a:t>(valeur minimale – valeur maximale / 5). </a:t>
            </a:r>
          </a:p>
          <a:p>
            <a:pPr lvl="0"/>
            <a:endParaRPr lang="en-US" sz="1200" kern="1200" dirty="0">
              <a:solidFill>
                <a:schemeClr val="tx1"/>
              </a:solidFill>
              <a:effectLst/>
              <a:latin typeface="+mn-lt"/>
              <a:ea typeface="MS PGothic" panose="020B0600070205080204" pitchFamily="34" charset="-128"/>
              <a:cs typeface="ＭＳ Ｐゴシック" charset="0"/>
            </a:endParaRPr>
          </a:p>
          <a:p>
            <a:pPr lvl="0"/>
            <a:r>
              <a:rPr lang="fr-BE" sz="1200" kern="1200" dirty="0">
                <a:solidFill>
                  <a:schemeClr val="tx1"/>
                </a:solidFill>
                <a:effectLst/>
                <a:latin typeface="+mn-lt"/>
                <a:ea typeface="MS PGothic" panose="020B0600070205080204" pitchFamily="34" charset="-128"/>
                <a:cs typeface="ＭＳ Ｐゴシック" charset="0"/>
              </a:rPr>
              <a:t>Sources de données utilisées : </a:t>
            </a:r>
            <a:r>
              <a:rPr lang="fr-BE" sz="1200" b="1" kern="1200" dirty="0">
                <a:solidFill>
                  <a:schemeClr val="tx1"/>
                </a:solidFill>
                <a:effectLst/>
                <a:latin typeface="+mn-lt"/>
                <a:ea typeface="MS PGothic" panose="020B0600070205080204" pitchFamily="34" charset="-128"/>
                <a:cs typeface="ＭＳ Ｐゴシック" charset="0"/>
              </a:rPr>
              <a:t>Direction de lutte contre la maladie</a:t>
            </a:r>
            <a:r>
              <a:rPr lang="fr-BE" sz="1200" kern="1200" dirty="0">
                <a:solidFill>
                  <a:schemeClr val="tx1"/>
                </a:solidFill>
                <a:effectLst/>
                <a:latin typeface="+mn-lt"/>
                <a:ea typeface="MS PGothic" panose="020B0600070205080204" pitchFamily="34" charset="-128"/>
                <a:cs typeface="ＭＳ Ｐゴシック" charset="0"/>
              </a:rPr>
              <a:t> (décembre 2017, monitoring continu).</a:t>
            </a:r>
            <a:endParaRPr lang="en-US" sz="1200" kern="1200" dirty="0">
              <a:solidFill>
                <a:schemeClr val="tx1"/>
              </a:solidFill>
              <a:effectLst/>
              <a:latin typeface="+mn-lt"/>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25</a:t>
            </a:fld>
            <a:endParaRPr lang="fr-FR" altLang="en-US"/>
          </a:p>
        </p:txBody>
      </p:sp>
    </p:spTree>
    <p:extLst>
      <p:ext uri="{BB962C8B-B14F-4D97-AF65-F5344CB8AC3E}">
        <p14:creationId xmlns:p14="http://schemas.microsoft.com/office/powerpoint/2010/main" val="1952450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BE" sz="1200" b="1" u="sng" kern="1200" dirty="0">
                <a:solidFill>
                  <a:schemeClr val="tx1"/>
                </a:solidFill>
                <a:effectLst/>
                <a:latin typeface="+mn-lt"/>
                <a:ea typeface="MS PGothic" panose="020B0600070205080204" pitchFamily="34" charset="-128"/>
                <a:cs typeface="ＭＳ Ｐゴシック" charset="0"/>
              </a:rPr>
              <a:t>Méthodologie</a:t>
            </a:r>
            <a:r>
              <a:rPr lang="fr-BE" sz="1200" kern="1200" dirty="0">
                <a:solidFill>
                  <a:schemeClr val="tx1"/>
                </a:solidFill>
                <a:effectLst/>
                <a:latin typeface="+mn-lt"/>
                <a:ea typeface="MS PGothic" panose="020B0600070205080204" pitchFamily="34" charset="-128"/>
                <a:cs typeface="ＭＳ Ｐゴシック" charset="0"/>
              </a:rPr>
              <a:t>: L’index nutritionnel a été conçu sur la base du classement trimestriel du SNSAP. </a:t>
            </a:r>
            <a:r>
              <a:rPr lang="fr-BE" sz="1200" b="1" kern="1200" dirty="0">
                <a:solidFill>
                  <a:schemeClr val="tx1"/>
                </a:solidFill>
                <a:effectLst/>
                <a:latin typeface="+mn-lt"/>
                <a:ea typeface="MS PGothic" panose="020B0600070205080204" pitchFamily="34" charset="-128"/>
                <a:cs typeface="ＭＳ Ｐゴシック" charset="0"/>
              </a:rPr>
              <a:t>Une valeur de 1 (moins grave) à 3 (plus grave) a été attribuée aux différents statuts du SNSAP</a:t>
            </a:r>
            <a:r>
              <a:rPr lang="fr-BE" sz="1200" kern="1200" dirty="0">
                <a:solidFill>
                  <a:schemeClr val="tx1"/>
                </a:solidFill>
                <a:effectLst/>
                <a:latin typeface="+mn-lt"/>
                <a:ea typeface="MS PGothic" panose="020B0600070205080204" pitchFamily="34" charset="-128"/>
                <a:cs typeface="ＭＳ Ｐゴシック" charset="0"/>
              </a:rPr>
              <a:t> (sous-contrôle 1 ; à suivre de près 2 ; alerte nutritionnelle 3). </a:t>
            </a:r>
            <a:endParaRPr lang="en-US" sz="1200" kern="1200" dirty="0">
              <a:solidFill>
                <a:schemeClr val="tx1"/>
              </a:solidFill>
              <a:effectLst/>
              <a:latin typeface="+mn-lt"/>
              <a:ea typeface="MS PGothic" panose="020B0600070205080204" pitchFamily="34" charset="-128"/>
              <a:cs typeface="ＭＳ Ｐゴシック" charset="0"/>
            </a:endParaRPr>
          </a:p>
          <a:p>
            <a:pPr lvl="0"/>
            <a:endParaRPr lang="fr-BE" sz="1200" b="1" kern="1200" dirty="0">
              <a:solidFill>
                <a:schemeClr val="tx1"/>
              </a:solidFill>
              <a:effectLst/>
              <a:latin typeface="+mn-lt"/>
              <a:ea typeface="MS PGothic" panose="020B0600070205080204" pitchFamily="34" charset="-128"/>
              <a:cs typeface="ＭＳ Ｐゴシック" charset="0"/>
            </a:endParaRPr>
          </a:p>
          <a:p>
            <a:pPr lvl="0"/>
            <a:r>
              <a:rPr lang="fr-BE" sz="1200" b="1" kern="1200" dirty="0">
                <a:solidFill>
                  <a:schemeClr val="tx1"/>
                </a:solidFill>
                <a:effectLst/>
                <a:latin typeface="+mn-lt"/>
                <a:ea typeface="MS PGothic" panose="020B0600070205080204" pitchFamily="34" charset="-128"/>
                <a:cs typeface="ＭＳ Ｐゴシック" charset="0"/>
              </a:rPr>
              <a:t>Les valeurs de trois des trois premiers bulletins trimestriels 2017 ont été ensuite additionnés</a:t>
            </a:r>
            <a:r>
              <a:rPr lang="fr-BE" sz="1200" kern="1200" dirty="0">
                <a:solidFill>
                  <a:schemeClr val="tx1"/>
                </a:solidFill>
                <a:effectLst/>
                <a:latin typeface="+mn-lt"/>
                <a:ea typeface="MS PGothic" panose="020B0600070205080204" pitchFamily="34" charset="-128"/>
                <a:cs typeface="ＭＳ Ｐゴシック" charset="0"/>
              </a:rPr>
              <a:t> pour chaque zone de santé </a:t>
            </a:r>
            <a:r>
              <a:rPr lang="fr-BE" sz="1200" b="1" kern="1200" dirty="0">
                <a:solidFill>
                  <a:schemeClr val="tx1"/>
                </a:solidFill>
                <a:effectLst/>
                <a:latin typeface="+mn-lt"/>
                <a:ea typeface="MS PGothic" panose="020B0600070205080204" pitchFamily="34" charset="-128"/>
                <a:cs typeface="ＭＳ Ｐゴシック" charset="0"/>
              </a:rPr>
              <a:t>et groupés en cinq classes sur la base de l’étendue</a:t>
            </a:r>
            <a:r>
              <a:rPr lang="fr-BE" sz="1200" kern="1200" dirty="0">
                <a:solidFill>
                  <a:schemeClr val="tx1"/>
                </a:solidFill>
                <a:effectLst/>
                <a:latin typeface="+mn-lt"/>
                <a:ea typeface="MS PGothic" panose="020B0600070205080204" pitchFamily="34" charset="-128"/>
                <a:cs typeface="ＭＳ Ｐゴシック" charset="0"/>
              </a:rPr>
              <a:t> (valeur minimale – valeur maximale / 5). </a:t>
            </a:r>
          </a:p>
          <a:p>
            <a:pPr lvl="0"/>
            <a:endParaRPr lang="en-US" sz="1200" kern="1200" dirty="0">
              <a:solidFill>
                <a:schemeClr val="tx1"/>
              </a:solidFill>
              <a:effectLst/>
              <a:latin typeface="+mn-lt"/>
              <a:ea typeface="MS PGothic" panose="020B0600070205080204" pitchFamily="34" charset="-128"/>
              <a:cs typeface="ＭＳ Ｐゴシック" charset="0"/>
            </a:endParaRPr>
          </a:p>
          <a:p>
            <a:pPr lvl="0"/>
            <a:r>
              <a:rPr lang="fr-BE" sz="1200" kern="1200" dirty="0">
                <a:solidFill>
                  <a:schemeClr val="tx1"/>
                </a:solidFill>
                <a:effectLst/>
                <a:latin typeface="+mn-lt"/>
                <a:ea typeface="MS PGothic" panose="020B0600070205080204" pitchFamily="34" charset="-128"/>
                <a:cs typeface="ＭＳ Ｐゴシック" charset="0"/>
              </a:rPr>
              <a:t>Sources de données utilisées : </a:t>
            </a:r>
            <a:r>
              <a:rPr lang="fr-BE" sz="1200" b="1" kern="1200" dirty="0">
                <a:solidFill>
                  <a:schemeClr val="tx1"/>
                </a:solidFill>
                <a:effectLst/>
                <a:latin typeface="+mn-lt"/>
                <a:ea typeface="MS PGothic" panose="020B0600070205080204" pitchFamily="34" charset="-128"/>
                <a:cs typeface="ＭＳ Ｐゴシック" charset="0"/>
              </a:rPr>
              <a:t>SNSAP</a:t>
            </a:r>
            <a:r>
              <a:rPr lang="fr-BE" sz="1200" kern="1200" dirty="0">
                <a:solidFill>
                  <a:schemeClr val="tx1"/>
                </a:solidFill>
                <a:effectLst/>
                <a:latin typeface="+mn-lt"/>
                <a:ea typeface="MS PGothic" panose="020B0600070205080204" pitchFamily="34" charset="-128"/>
                <a:cs typeface="ＭＳ Ｐゴシック" charset="0"/>
              </a:rPr>
              <a:t> (mars, juin et septembre 2017).</a:t>
            </a:r>
            <a:endParaRPr lang="en-US" sz="1200" kern="1200" dirty="0">
              <a:solidFill>
                <a:schemeClr val="tx1"/>
              </a:solidFill>
              <a:effectLst/>
              <a:latin typeface="+mn-lt"/>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28</a:t>
            </a:fld>
            <a:endParaRPr lang="fr-FR" altLang="en-US"/>
          </a:p>
        </p:txBody>
      </p:sp>
    </p:spTree>
    <p:extLst>
      <p:ext uri="{BB962C8B-B14F-4D97-AF65-F5344CB8AC3E}">
        <p14:creationId xmlns:p14="http://schemas.microsoft.com/office/powerpoint/2010/main" val="235353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A55335-5B51-4E27-8AC3-DADB076D14A2}" type="slidenum">
              <a:rPr kumimoji="0" lang="fr-FR"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fr-FR"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2887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2</a:t>
            </a:fld>
            <a:endParaRPr lang="fr-FR" altLang="en-US" dirty="0"/>
          </a:p>
        </p:txBody>
      </p:sp>
    </p:spTree>
    <p:extLst>
      <p:ext uri="{BB962C8B-B14F-4D97-AF65-F5344CB8AC3E}">
        <p14:creationId xmlns:p14="http://schemas.microsoft.com/office/powerpoint/2010/main" val="401281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3</a:t>
            </a:fld>
            <a:endParaRPr lang="fr-FR" altLang="en-US" dirty="0"/>
          </a:p>
        </p:txBody>
      </p:sp>
    </p:spTree>
    <p:extLst>
      <p:ext uri="{BB962C8B-B14F-4D97-AF65-F5344CB8AC3E}">
        <p14:creationId xmlns:p14="http://schemas.microsoft.com/office/powerpoint/2010/main" val="98414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6</a:t>
            </a:fld>
            <a:endParaRPr lang="fr-FR" altLang="en-US"/>
          </a:p>
        </p:txBody>
      </p:sp>
    </p:spTree>
    <p:extLst>
      <p:ext uri="{BB962C8B-B14F-4D97-AF65-F5344CB8AC3E}">
        <p14:creationId xmlns:p14="http://schemas.microsoft.com/office/powerpoint/2010/main" val="76915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9</a:t>
            </a:fld>
            <a:endParaRPr lang="fr-FR" altLang="en-US" dirty="0"/>
          </a:p>
        </p:txBody>
      </p:sp>
    </p:spTree>
    <p:extLst>
      <p:ext uri="{BB962C8B-B14F-4D97-AF65-F5344CB8AC3E}">
        <p14:creationId xmlns:p14="http://schemas.microsoft.com/office/powerpoint/2010/main" val="72996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1" u="sng" kern="1200" dirty="0">
                <a:solidFill>
                  <a:schemeClr val="tx1"/>
                </a:solidFill>
                <a:effectLst/>
                <a:latin typeface="+mn-lt"/>
                <a:ea typeface="MS PGothic" panose="020B0600070205080204" pitchFamily="34" charset="-128"/>
                <a:cs typeface="ＭＳ Ｐゴシック" charset="0"/>
              </a:rPr>
              <a:t>Méthodologie: </a:t>
            </a:r>
            <a:r>
              <a:rPr lang="fr-BE" sz="1200" kern="1200" dirty="0">
                <a:solidFill>
                  <a:schemeClr val="tx1"/>
                </a:solidFill>
                <a:effectLst/>
                <a:latin typeface="+mn-lt"/>
                <a:ea typeface="MS PGothic" panose="020B0600070205080204" pitchFamily="34" charset="-128"/>
                <a:cs typeface="ＭＳ Ｐゴシック" charset="0"/>
              </a:rPr>
              <a:t>Dans cet index composite, </a:t>
            </a:r>
            <a:r>
              <a:rPr lang="fr-BE" sz="1200" b="1" kern="1200" dirty="0">
                <a:solidFill>
                  <a:schemeClr val="tx1"/>
                </a:solidFill>
                <a:effectLst/>
                <a:latin typeface="+mn-lt"/>
                <a:ea typeface="MS PGothic" panose="020B0600070205080204" pitchFamily="34" charset="-128"/>
                <a:cs typeface="ＭＳ Ｐゴシック" charset="0"/>
              </a:rPr>
              <a:t>tous les indicateurs ont même poids (0.5), hormis les indicateurs sur les sources d’eau, la malnutrition et les mouvements de populations qui ont un poids de 1. </a:t>
            </a:r>
            <a:r>
              <a:rPr lang="fr-BE" sz="1200" kern="1200" dirty="0">
                <a:solidFill>
                  <a:schemeClr val="tx1"/>
                </a:solidFill>
                <a:effectLst/>
                <a:latin typeface="+mn-lt"/>
                <a:ea typeface="MS PGothic" panose="020B0600070205080204" pitchFamily="34" charset="-128"/>
                <a:cs typeface="ＭＳ Ｐゴシック" charset="0"/>
              </a:rPr>
              <a:t>Le processus d’attribution des poids a été mené de façon conjointe avec le IMO du Cluster RDC, qui a également validé le </a:t>
            </a:r>
            <a:r>
              <a:rPr lang="fr-BE" sz="1200" i="1" kern="1200" dirty="0" err="1">
                <a:solidFill>
                  <a:schemeClr val="tx1"/>
                </a:solidFill>
                <a:effectLst/>
                <a:latin typeface="+mn-lt"/>
                <a:ea typeface="MS PGothic" panose="020B0600070205080204" pitchFamily="34" charset="-128"/>
                <a:cs typeface="ＭＳ Ｐゴシック" charset="0"/>
              </a:rPr>
              <a:t>weighting</a:t>
            </a:r>
            <a:r>
              <a:rPr lang="fr-BE" sz="1200" i="1" kern="1200" dirty="0">
                <a:solidFill>
                  <a:schemeClr val="tx1"/>
                </a:solidFill>
                <a:effectLst/>
                <a:latin typeface="+mn-lt"/>
                <a:ea typeface="MS PGothic" panose="020B0600070205080204" pitchFamily="34" charset="-128"/>
                <a:cs typeface="ＭＳ Ｐゴシック" charset="0"/>
              </a:rPr>
              <a:t> </a:t>
            </a:r>
            <a:r>
              <a:rPr lang="fr-BE" sz="1200" kern="1200" dirty="0">
                <a:solidFill>
                  <a:schemeClr val="tx1"/>
                </a:solidFill>
                <a:effectLst/>
                <a:latin typeface="+mn-lt"/>
                <a:ea typeface="MS PGothic" panose="020B0600070205080204" pitchFamily="34" charset="-128"/>
                <a:cs typeface="ＭＳ Ｐゴシック" charset="0"/>
              </a:rPr>
              <a:t>final. </a:t>
            </a:r>
            <a:endParaRPr lang="en-US" sz="1200" kern="1200" dirty="0">
              <a:solidFill>
                <a:schemeClr val="tx1"/>
              </a:solidFill>
              <a:effectLst/>
              <a:latin typeface="+mn-lt"/>
              <a:ea typeface="MS PGothic" panose="020B0600070205080204" pitchFamily="34" charset="-128"/>
              <a:cs typeface="ＭＳ Ｐゴシック" charset="0"/>
            </a:endParaRPr>
          </a:p>
          <a:p>
            <a:r>
              <a:rPr lang="fr-BE" sz="1200" kern="1200" dirty="0">
                <a:solidFill>
                  <a:schemeClr val="tx1"/>
                </a:solidFill>
                <a:effectLst/>
                <a:latin typeface="+mn-lt"/>
                <a:ea typeface="MS PGothic" panose="020B0600070205080204" pitchFamily="34" charset="-128"/>
                <a:cs typeface="ＭＳ Ｐゴシック" charset="0"/>
              </a:rPr>
              <a:t> </a:t>
            </a:r>
            <a:endParaRPr lang="en-US" sz="1200" kern="1200" dirty="0">
              <a:solidFill>
                <a:schemeClr val="tx1"/>
              </a:solidFill>
              <a:effectLst/>
              <a:latin typeface="+mn-lt"/>
              <a:ea typeface="MS PGothic" panose="020B0600070205080204" pitchFamily="34" charset="-128"/>
              <a:cs typeface="ＭＳ Ｐゴシック" charset="0"/>
            </a:endParaRPr>
          </a:p>
          <a:p>
            <a:r>
              <a:rPr lang="fr-BE" sz="1200" kern="1200" dirty="0">
                <a:solidFill>
                  <a:schemeClr val="tx1"/>
                </a:solidFill>
                <a:effectLst/>
                <a:latin typeface="+mn-lt"/>
                <a:ea typeface="MS PGothic" panose="020B0600070205080204" pitchFamily="34" charset="-128"/>
                <a:cs typeface="ＭＳ Ｐゴシック" charset="0"/>
              </a:rPr>
              <a:t>Pour chaque zone de santé, l’index composite a donc été calculé avec la formule suivante : </a:t>
            </a:r>
            <a:endParaRPr lang="en-US" sz="1200" kern="1200" dirty="0">
              <a:solidFill>
                <a:schemeClr val="tx1"/>
              </a:solidFill>
              <a:effectLst/>
              <a:latin typeface="+mn-lt"/>
              <a:ea typeface="MS PGothic" panose="020B0600070205080204" pitchFamily="34" charset="-128"/>
              <a:cs typeface="ＭＳ Ｐゴシック" charset="0"/>
            </a:endParaRPr>
          </a:p>
          <a:p>
            <a:r>
              <a:rPr lang="fr-BE" sz="1200" kern="1200" dirty="0">
                <a:solidFill>
                  <a:schemeClr val="tx1"/>
                </a:solidFill>
                <a:effectLst/>
                <a:latin typeface="+mn-lt"/>
                <a:ea typeface="MS PGothic" panose="020B0600070205080204" pitchFamily="34" charset="-128"/>
                <a:cs typeface="ＭＳ Ｐゴシック" charset="0"/>
              </a:rPr>
              <a:t> </a:t>
            </a:r>
            <a:endParaRPr lang="en-US" sz="1200" kern="1200" dirty="0">
              <a:solidFill>
                <a:schemeClr val="tx1"/>
              </a:solidFill>
              <a:effectLst/>
              <a:latin typeface="+mn-lt"/>
              <a:ea typeface="MS PGothic" panose="020B0600070205080204" pitchFamily="34" charset="-128"/>
              <a:cs typeface="ＭＳ Ｐゴシック" charset="0"/>
            </a:endParaRPr>
          </a:p>
          <a:p>
            <a:r>
              <a:rPr lang="fr-BE" sz="1200" b="1" kern="1200" dirty="0">
                <a:solidFill>
                  <a:schemeClr val="tx1"/>
                </a:solidFill>
                <a:effectLst/>
                <a:latin typeface="+mn-lt"/>
                <a:ea typeface="MS PGothic" panose="020B0600070205080204" pitchFamily="34" charset="-128"/>
                <a:cs typeface="ＭＳ Ｐゴシック" charset="0"/>
              </a:rPr>
              <a:t>= [ (index Source d’eaux x 1) + (index Nutrition x 1) + (index Mouvement de population x 1) + (index Diarrhée U5 x 0.5) + (index Choléra x 0.5) + (index Sécurité alimentaire x 0.5) + (index Incidents de sécurité x 0.5) ] / 5</a:t>
            </a:r>
          </a:p>
          <a:p>
            <a:endParaRPr lang="fr-BE" sz="1200" b="1" kern="1200" dirty="0">
              <a:solidFill>
                <a:schemeClr val="tx1"/>
              </a:solidFill>
              <a:effectLst/>
              <a:latin typeface="+mn-lt"/>
              <a:ea typeface="MS PGothic" panose="020B0600070205080204" pitchFamily="34" charset="-128"/>
              <a:cs typeface="ＭＳ Ｐゴシック" charset="0"/>
            </a:endParaRPr>
          </a:p>
          <a:p>
            <a:r>
              <a:rPr lang="fr-BE" sz="1200" b="1" u="sng" kern="1200" dirty="0">
                <a:solidFill>
                  <a:schemeClr val="tx1"/>
                </a:solidFill>
                <a:effectLst/>
                <a:latin typeface="+mn-lt"/>
                <a:ea typeface="MS PGothic" panose="020B0600070205080204" pitchFamily="34" charset="-128"/>
                <a:cs typeface="ＭＳ Ｐゴシック" charset="0"/>
              </a:rPr>
              <a:t>Les ZS</a:t>
            </a:r>
            <a:r>
              <a:rPr lang="fr-BE" sz="1200" b="1" u="sng" kern="1200" baseline="0" dirty="0">
                <a:solidFill>
                  <a:schemeClr val="tx1"/>
                </a:solidFill>
                <a:effectLst/>
                <a:latin typeface="+mn-lt"/>
                <a:ea typeface="MS PGothic" panose="020B0600070205080204" pitchFamily="34" charset="-128"/>
                <a:cs typeface="ＭＳ Ｐゴシック" charset="0"/>
              </a:rPr>
              <a:t> pour lesquelles les données n’étaient pas disponibles pour un ou plusieurs indicateurs n’ont pas été inclues dans l’index composite – prière de se référer aux cartes des chaque indicateur </a:t>
            </a:r>
            <a:r>
              <a:rPr lang="fr-BE" sz="1200" b="1" u="sng" kern="1200" baseline="0" dirty="0" err="1">
                <a:solidFill>
                  <a:schemeClr val="tx1"/>
                </a:solidFill>
                <a:effectLst/>
                <a:latin typeface="+mn-lt"/>
                <a:ea typeface="MS PGothic" panose="020B0600070205080204" pitchFamily="34" charset="-128"/>
                <a:cs typeface="ＭＳ Ｐゴシック" charset="0"/>
              </a:rPr>
              <a:t>séparamment</a:t>
            </a:r>
            <a:r>
              <a:rPr lang="fr-BE" sz="1200" b="1" u="sng" kern="1200" baseline="0" dirty="0">
                <a:solidFill>
                  <a:schemeClr val="tx1"/>
                </a:solidFill>
                <a:effectLst/>
                <a:latin typeface="+mn-lt"/>
                <a:ea typeface="MS PGothic" panose="020B0600070205080204" pitchFamily="34" charset="-128"/>
                <a:cs typeface="ＭＳ Ｐゴシック" charset="0"/>
              </a:rPr>
              <a:t>. </a:t>
            </a:r>
            <a:endParaRPr lang="en-US" sz="1200" b="1" u="sng" kern="1200" dirty="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10</a:t>
            </a:fld>
            <a:endParaRPr lang="fr-FR" altLang="en-US"/>
          </a:p>
        </p:txBody>
      </p:sp>
    </p:spTree>
    <p:extLst>
      <p:ext uri="{BB962C8B-B14F-4D97-AF65-F5344CB8AC3E}">
        <p14:creationId xmlns:p14="http://schemas.microsoft.com/office/powerpoint/2010/main" val="418351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11</a:t>
            </a:fld>
            <a:endParaRPr lang="fr-FR" altLang="en-US"/>
          </a:p>
        </p:txBody>
      </p:sp>
    </p:spTree>
    <p:extLst>
      <p:ext uri="{BB962C8B-B14F-4D97-AF65-F5344CB8AC3E}">
        <p14:creationId xmlns:p14="http://schemas.microsoft.com/office/powerpoint/2010/main" val="146272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BE" b="1" u="sng" noProof="0" dirty="0"/>
              <a:t>Méthodologie:</a:t>
            </a:r>
            <a:r>
              <a:rPr lang="fr-BE" b="1" u="sng" baseline="0" noProof="0" dirty="0"/>
              <a:t> </a:t>
            </a:r>
            <a:r>
              <a:rPr lang="fr-BE" sz="1200" kern="1200" noProof="0" dirty="0">
                <a:solidFill>
                  <a:schemeClr val="tx1"/>
                </a:solidFill>
                <a:effectLst/>
                <a:latin typeface="+mn-lt"/>
                <a:ea typeface="MS PGothic" panose="020B0600070205080204" pitchFamily="34" charset="-128"/>
                <a:cs typeface="ＭＳ Ｐゴシック" charset="0"/>
              </a:rPr>
              <a:t>Le taux a été calculé en </a:t>
            </a:r>
            <a:r>
              <a:rPr lang="fr-BE" sz="1200" b="1" kern="1200" noProof="0" dirty="0">
                <a:solidFill>
                  <a:schemeClr val="tx1"/>
                </a:solidFill>
                <a:effectLst/>
                <a:latin typeface="+mn-lt"/>
                <a:ea typeface="MS PGothic" panose="020B0600070205080204" pitchFamily="34" charset="-128"/>
                <a:cs typeface="ＭＳ Ｐゴシック" charset="0"/>
              </a:rPr>
              <a:t>additionnant le nombre d’incidents sécuritaires </a:t>
            </a:r>
            <a:r>
              <a:rPr lang="fr-BE" sz="1200" kern="1200" noProof="0" dirty="0">
                <a:solidFill>
                  <a:schemeClr val="tx1"/>
                </a:solidFill>
                <a:effectLst/>
                <a:latin typeface="+mn-lt"/>
                <a:ea typeface="MS PGothic" panose="020B0600070205080204" pitchFamily="34" charset="-128"/>
                <a:cs typeface="ＭＳ Ｐゴシック" charset="0"/>
              </a:rPr>
              <a:t>enregistrés par </a:t>
            </a:r>
            <a:r>
              <a:rPr lang="fr-BE" sz="1200" kern="1200" noProof="0" dirty="0" err="1">
                <a:solidFill>
                  <a:schemeClr val="tx1"/>
                </a:solidFill>
                <a:effectLst/>
                <a:latin typeface="+mn-lt"/>
                <a:ea typeface="MS PGothic" panose="020B0600070205080204" pitchFamily="34" charset="-128"/>
                <a:cs typeface="ＭＳ Ｐゴシック" charset="0"/>
              </a:rPr>
              <a:t>Armed</a:t>
            </a:r>
            <a:r>
              <a:rPr lang="fr-BE" sz="1200" kern="1200" noProof="0" dirty="0">
                <a:solidFill>
                  <a:schemeClr val="tx1"/>
                </a:solidFill>
                <a:effectLst/>
                <a:latin typeface="+mn-lt"/>
                <a:ea typeface="MS PGothic" panose="020B0600070205080204" pitchFamily="34" charset="-128"/>
                <a:cs typeface="ＭＳ Ｐゴシック" charset="0"/>
              </a:rPr>
              <a:t> </a:t>
            </a:r>
            <a:r>
              <a:rPr lang="fr-BE" sz="1200" kern="1200" noProof="0" dirty="0" err="1">
                <a:solidFill>
                  <a:schemeClr val="tx1"/>
                </a:solidFill>
                <a:effectLst/>
                <a:latin typeface="+mn-lt"/>
                <a:ea typeface="MS PGothic" panose="020B0600070205080204" pitchFamily="34" charset="-128"/>
                <a:cs typeface="ＭＳ Ｐゴシック" charset="0"/>
              </a:rPr>
              <a:t>Conflict</a:t>
            </a:r>
            <a:r>
              <a:rPr lang="fr-BE" sz="1200" kern="1200" noProof="0" dirty="0">
                <a:solidFill>
                  <a:schemeClr val="tx1"/>
                </a:solidFill>
                <a:effectLst/>
                <a:latin typeface="+mn-lt"/>
                <a:ea typeface="MS PGothic" panose="020B0600070205080204" pitchFamily="34" charset="-128"/>
                <a:cs typeface="ＭＳ Ｐゴシック" charset="0"/>
              </a:rPr>
              <a:t> Location &amp; Event Data Project (ACLED) dans chaque zone de santé au cours de l’année 2017 et </a:t>
            </a:r>
            <a:r>
              <a:rPr lang="fr-BE" sz="1200" b="1" kern="1200" noProof="0" dirty="0">
                <a:solidFill>
                  <a:schemeClr val="tx1"/>
                </a:solidFill>
                <a:effectLst/>
                <a:latin typeface="+mn-lt"/>
                <a:ea typeface="MS PGothic" panose="020B0600070205080204" pitchFamily="34" charset="-128"/>
                <a:cs typeface="ＭＳ Ｐゴシック" charset="0"/>
              </a:rPr>
              <a:t>en le divisant par la population de la zone de santé. </a:t>
            </a:r>
          </a:p>
          <a:p>
            <a:pPr lvl="0"/>
            <a:endParaRPr lang="fr-BE" sz="1200" kern="1200" noProof="0" dirty="0">
              <a:solidFill>
                <a:schemeClr val="tx1"/>
              </a:solidFill>
              <a:effectLst/>
              <a:latin typeface="+mn-lt"/>
              <a:ea typeface="MS PGothic" panose="020B0600070205080204" pitchFamily="34" charset="-128"/>
              <a:cs typeface="ＭＳ Ｐゴシック" charset="0"/>
            </a:endParaRPr>
          </a:p>
          <a:p>
            <a:pPr lvl="0"/>
            <a:r>
              <a:rPr lang="fr-BE" sz="1200" b="1" kern="1200" noProof="0" dirty="0">
                <a:solidFill>
                  <a:schemeClr val="tx1"/>
                </a:solidFill>
                <a:effectLst/>
                <a:latin typeface="+mn-lt"/>
                <a:ea typeface="MS PGothic" panose="020B0600070205080204" pitchFamily="34" charset="-128"/>
                <a:cs typeface="ＭＳ Ｐゴシック" charset="0"/>
              </a:rPr>
              <a:t>Les taux ont été ensuite groupés en cinq classes sur la base de l’étendue </a:t>
            </a:r>
            <a:r>
              <a:rPr lang="fr-BE" sz="1200" kern="1200" noProof="0" dirty="0">
                <a:solidFill>
                  <a:schemeClr val="tx1"/>
                </a:solidFill>
                <a:effectLst/>
                <a:latin typeface="+mn-lt"/>
                <a:ea typeface="MS PGothic" panose="020B0600070205080204" pitchFamily="34" charset="-128"/>
                <a:cs typeface="ＭＳ Ｐゴシック" charset="0"/>
              </a:rPr>
              <a:t>(valeur minimale – valeur maximale / 5). </a:t>
            </a:r>
          </a:p>
          <a:p>
            <a:pPr lvl="0"/>
            <a:endParaRPr lang="fr-BE" sz="1200" kern="1200" noProof="0" dirty="0">
              <a:solidFill>
                <a:schemeClr val="tx1"/>
              </a:solidFill>
              <a:effectLst/>
              <a:latin typeface="+mn-lt"/>
              <a:ea typeface="MS PGothic" panose="020B0600070205080204" pitchFamily="34" charset="-128"/>
              <a:cs typeface="ＭＳ Ｐゴシック" charset="0"/>
            </a:endParaRPr>
          </a:p>
          <a:p>
            <a:pPr lvl="0"/>
            <a:r>
              <a:rPr lang="fr-BE" sz="1200" kern="1200" noProof="0" dirty="0">
                <a:solidFill>
                  <a:schemeClr val="tx1"/>
                </a:solidFill>
                <a:effectLst/>
                <a:latin typeface="+mn-lt"/>
                <a:ea typeface="MS PGothic" panose="020B0600070205080204" pitchFamily="34" charset="-128"/>
                <a:cs typeface="ＭＳ Ｐゴシック" charset="0"/>
              </a:rPr>
              <a:t>Sources de données utilisées : </a:t>
            </a:r>
            <a:r>
              <a:rPr lang="fr-BE" sz="1200" b="1" kern="1200" noProof="0" dirty="0">
                <a:solidFill>
                  <a:schemeClr val="tx1"/>
                </a:solidFill>
                <a:effectLst/>
                <a:latin typeface="+mn-lt"/>
                <a:ea typeface="MS PGothic" panose="020B0600070205080204" pitchFamily="34" charset="-128"/>
                <a:cs typeface="ＭＳ Ｐゴシック" charset="0"/>
              </a:rPr>
              <a:t>ACLED</a:t>
            </a:r>
            <a:r>
              <a:rPr lang="fr-BE" sz="1200" kern="1200" noProof="0" dirty="0">
                <a:solidFill>
                  <a:schemeClr val="tx1"/>
                </a:solidFill>
                <a:effectLst/>
                <a:latin typeface="+mn-lt"/>
                <a:ea typeface="MS PGothic" panose="020B0600070205080204" pitchFamily="34" charset="-128"/>
                <a:cs typeface="ＭＳ Ｐゴシック" charset="0"/>
              </a:rPr>
              <a:t> (décembre 2017, monitoring continu).</a:t>
            </a:r>
          </a:p>
          <a:p>
            <a:endParaRPr lang="fr-BE" noProof="0"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12</a:t>
            </a:fld>
            <a:endParaRPr lang="fr-FR" altLang="en-US"/>
          </a:p>
        </p:txBody>
      </p:sp>
    </p:spTree>
    <p:extLst>
      <p:ext uri="{BB962C8B-B14F-4D97-AF65-F5344CB8AC3E}">
        <p14:creationId xmlns:p14="http://schemas.microsoft.com/office/powerpoint/2010/main" val="38037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BE" sz="1200" b="1" u="sng" kern="1200" dirty="0">
                <a:solidFill>
                  <a:schemeClr val="tx1"/>
                </a:solidFill>
                <a:effectLst/>
                <a:latin typeface="+mn-lt"/>
                <a:ea typeface="MS PGothic" panose="020B0600070205080204" pitchFamily="34" charset="-128"/>
                <a:cs typeface="ＭＳ Ｐゴシック" charset="0"/>
              </a:rPr>
              <a:t>Méthodologie</a:t>
            </a:r>
            <a:r>
              <a:rPr lang="fr-BE" sz="1200" kern="1200" dirty="0">
                <a:solidFill>
                  <a:schemeClr val="tx1"/>
                </a:solidFill>
                <a:effectLst/>
                <a:latin typeface="+mn-lt"/>
                <a:ea typeface="MS PGothic" panose="020B0600070205080204" pitchFamily="34" charset="-128"/>
                <a:cs typeface="ＭＳ Ｐゴシック" charset="0"/>
              </a:rPr>
              <a:t>: Le taux a été calculé en </a:t>
            </a:r>
            <a:r>
              <a:rPr lang="fr-BE" sz="1200" b="1" kern="1200" dirty="0">
                <a:solidFill>
                  <a:schemeClr val="tx1"/>
                </a:solidFill>
                <a:effectLst/>
                <a:latin typeface="+mn-lt"/>
                <a:ea typeface="MS PGothic" panose="020B0600070205080204" pitchFamily="34" charset="-128"/>
                <a:cs typeface="ＭＳ Ｐゴシック" charset="0"/>
              </a:rPr>
              <a:t>additionnant le nombre des déplacés et de retourné</a:t>
            </a:r>
            <a:r>
              <a:rPr lang="fr-BE" sz="1200" kern="1200" dirty="0">
                <a:solidFill>
                  <a:schemeClr val="tx1"/>
                </a:solidFill>
                <a:effectLst/>
                <a:latin typeface="+mn-lt"/>
                <a:ea typeface="MS PGothic" panose="020B0600070205080204" pitchFamily="34" charset="-128"/>
                <a:cs typeface="ＭＳ Ｐゴシック" charset="0"/>
              </a:rPr>
              <a:t>s enregistrés dans chaque zone de santé au cours de l’année 2017 et </a:t>
            </a:r>
            <a:r>
              <a:rPr lang="fr-BE" sz="1200" b="1" kern="1200" dirty="0">
                <a:solidFill>
                  <a:schemeClr val="tx1"/>
                </a:solidFill>
                <a:effectLst/>
                <a:latin typeface="+mn-lt"/>
                <a:ea typeface="MS PGothic" panose="020B0600070205080204" pitchFamily="34" charset="-128"/>
                <a:cs typeface="ＭＳ Ｐゴシック" charset="0"/>
              </a:rPr>
              <a:t>divisant le total par la population de la zone de santé. </a:t>
            </a:r>
          </a:p>
          <a:p>
            <a:pPr lvl="0"/>
            <a:endParaRPr lang="en-US" sz="1200" kern="1200" dirty="0">
              <a:solidFill>
                <a:schemeClr val="tx1"/>
              </a:solidFill>
              <a:effectLst/>
              <a:latin typeface="+mn-lt"/>
              <a:ea typeface="MS PGothic" panose="020B0600070205080204" pitchFamily="34" charset="-128"/>
              <a:cs typeface="ＭＳ Ｐゴシック" charset="0"/>
            </a:endParaRPr>
          </a:p>
          <a:p>
            <a:pPr lvl="0"/>
            <a:r>
              <a:rPr lang="fr-BE" sz="1200" b="1" kern="1200" dirty="0">
                <a:solidFill>
                  <a:schemeClr val="tx1"/>
                </a:solidFill>
                <a:effectLst/>
                <a:latin typeface="+mn-lt"/>
                <a:ea typeface="MS PGothic" panose="020B0600070205080204" pitchFamily="34" charset="-128"/>
                <a:cs typeface="ＭＳ Ｐゴシック" charset="0"/>
              </a:rPr>
              <a:t>Les taux ont été ensuite groupés en cinq classes sur la base de l’étendue</a:t>
            </a:r>
            <a:r>
              <a:rPr lang="fr-BE" sz="1200" kern="1200" dirty="0">
                <a:solidFill>
                  <a:schemeClr val="tx1"/>
                </a:solidFill>
                <a:effectLst/>
                <a:latin typeface="+mn-lt"/>
                <a:ea typeface="MS PGothic" panose="020B0600070205080204" pitchFamily="34" charset="-128"/>
                <a:cs typeface="ＭＳ Ｐゴシック" charset="0"/>
              </a:rPr>
              <a:t> (valeur minimale – valeur maximale / 5). </a:t>
            </a:r>
          </a:p>
          <a:p>
            <a:pPr lvl="0"/>
            <a:endParaRPr lang="en-US" sz="1200" kern="1200" dirty="0">
              <a:solidFill>
                <a:schemeClr val="tx1"/>
              </a:solidFill>
              <a:effectLst/>
              <a:latin typeface="+mn-lt"/>
              <a:ea typeface="MS PGothic" panose="020B0600070205080204" pitchFamily="34" charset="-128"/>
              <a:cs typeface="ＭＳ Ｐゴシック" charset="0"/>
            </a:endParaRPr>
          </a:p>
          <a:p>
            <a:pPr lvl="0"/>
            <a:r>
              <a:rPr lang="fr-BE" sz="1200" kern="1200" dirty="0">
                <a:solidFill>
                  <a:schemeClr val="tx1"/>
                </a:solidFill>
                <a:effectLst/>
                <a:latin typeface="+mn-lt"/>
                <a:ea typeface="MS PGothic" panose="020B0600070205080204" pitchFamily="34" charset="-128"/>
                <a:cs typeface="ＭＳ Ｐゴシック" charset="0"/>
              </a:rPr>
              <a:t>Sources de données utilisées : </a:t>
            </a:r>
            <a:r>
              <a:rPr lang="fr-BE" sz="1200" b="1" kern="1200" dirty="0">
                <a:solidFill>
                  <a:schemeClr val="tx1"/>
                </a:solidFill>
                <a:effectLst/>
                <a:latin typeface="+mn-lt"/>
                <a:ea typeface="MS PGothic" panose="020B0600070205080204" pitchFamily="34" charset="-128"/>
                <a:cs typeface="ＭＳ Ｐゴシック" charset="0"/>
              </a:rPr>
              <a:t>DTM</a:t>
            </a:r>
            <a:r>
              <a:rPr lang="fr-BE" sz="1200" kern="1200" dirty="0">
                <a:solidFill>
                  <a:schemeClr val="tx1"/>
                </a:solidFill>
                <a:effectLst/>
                <a:latin typeface="+mn-lt"/>
                <a:ea typeface="MS PGothic" panose="020B0600070205080204" pitchFamily="34" charset="-128"/>
                <a:cs typeface="ＭＳ Ｐゴシック" charset="0"/>
              </a:rPr>
              <a:t> (novembre 2017) pour le Kasai central et Registre des mouvements de population de </a:t>
            </a:r>
            <a:r>
              <a:rPr lang="fr-BE" sz="1200" b="1" kern="1200" dirty="0">
                <a:solidFill>
                  <a:schemeClr val="tx1"/>
                </a:solidFill>
                <a:effectLst/>
                <a:latin typeface="+mn-lt"/>
                <a:ea typeface="MS PGothic" panose="020B0600070205080204" pitchFamily="34" charset="-128"/>
                <a:cs typeface="ＭＳ Ｐゴシック" charset="0"/>
              </a:rPr>
              <a:t>OCHA</a:t>
            </a:r>
            <a:r>
              <a:rPr lang="fr-BE" sz="1200" kern="1200" dirty="0">
                <a:solidFill>
                  <a:schemeClr val="tx1"/>
                </a:solidFill>
                <a:effectLst/>
                <a:latin typeface="+mn-lt"/>
                <a:ea typeface="MS PGothic" panose="020B0600070205080204" pitchFamily="34" charset="-128"/>
                <a:cs typeface="ＭＳ Ｐゴシック" charset="0"/>
              </a:rPr>
              <a:t> (décembre 2017, monitoring continu) pour les autres provinces. </a:t>
            </a:r>
            <a:endParaRPr lang="en-US" sz="1200" kern="1200" dirty="0">
              <a:solidFill>
                <a:schemeClr val="tx1"/>
              </a:solidFill>
              <a:effectLst/>
              <a:latin typeface="+mn-lt"/>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F4A55335-5B51-4E27-8AC3-DADB076D14A2}" type="slidenum">
              <a:rPr lang="fr-FR" altLang="en-US" smtClean="0"/>
              <a:pPr>
                <a:defRPr/>
              </a:pPr>
              <a:t>15</a:t>
            </a:fld>
            <a:endParaRPr lang="fr-FR" altLang="en-US"/>
          </a:p>
        </p:txBody>
      </p:sp>
    </p:spTree>
    <p:extLst>
      <p:ext uri="{BB962C8B-B14F-4D97-AF65-F5344CB8AC3E}">
        <p14:creationId xmlns:p14="http://schemas.microsoft.com/office/powerpoint/2010/main" val="1967454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rot="5400000">
            <a:off x="4261644" y="1975644"/>
            <a:ext cx="620712" cy="9144000"/>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a:latin typeface="Trade Gothic LT Std" panose="00000500000000000000" pitchFamily="50" charset="0"/>
            </a:endParaRPr>
          </a:p>
        </p:txBody>
      </p:sp>
      <p:pic>
        <p:nvPicPr>
          <p:cNvPr id="5"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81750"/>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6237288"/>
            <a:ext cx="9144000" cy="71437"/>
          </a:xfrm>
          <a:prstGeom prst="rect">
            <a:avLst/>
          </a:prstGeom>
          <a:solidFill>
            <a:schemeClr val="accent1"/>
          </a:solidFill>
          <a:ln w="9525" algn="ctr">
            <a:solidFill>
              <a:schemeClr val="accent1"/>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6221413"/>
            <a:ext cx="176371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67544" y="260649"/>
            <a:ext cx="8208912" cy="864096"/>
          </a:xfrm>
          <a:prstGeom prst="rect">
            <a:avLst/>
          </a:prstGeom>
        </p:spPr>
        <p:txBody>
          <a:bodyPr/>
          <a:lstStyle>
            <a:lvl1pPr algn="l">
              <a:defRPr sz="3200" b="1">
                <a:solidFill>
                  <a:schemeClr val="accent1"/>
                </a:solidFill>
              </a:defRPr>
            </a:lvl1pPr>
          </a:lstStyle>
          <a:p>
            <a:r>
              <a:rPr lang="en-US" dirty="0"/>
              <a:t>Click to edit Master title style</a:t>
            </a:r>
            <a:endParaRPr lang="fr-CH" dirty="0"/>
          </a:p>
        </p:txBody>
      </p:sp>
      <p:sp>
        <p:nvSpPr>
          <p:cNvPr id="3" name="Sous-titre 2"/>
          <p:cNvSpPr>
            <a:spLocks noGrp="1"/>
          </p:cNvSpPr>
          <p:nvPr>
            <p:ph type="subTitle" idx="1"/>
          </p:nvPr>
        </p:nvSpPr>
        <p:spPr>
          <a:xfrm>
            <a:off x="467544" y="1211752"/>
            <a:ext cx="8208912" cy="4377487"/>
          </a:xfrm>
        </p:spPr>
        <p:txBody>
          <a:bodyPr/>
          <a:lstStyle>
            <a:lvl1pPr marL="0" indent="0" algn="l">
              <a:buNone/>
              <a:defRPr sz="3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Cliquez pour modifier le style des sous-titres du masque</a:t>
            </a:r>
            <a:endParaRPr lang="fr-CH" dirty="0"/>
          </a:p>
        </p:txBody>
      </p:sp>
    </p:spTree>
    <p:extLst>
      <p:ext uri="{BB962C8B-B14F-4D97-AF65-F5344CB8AC3E}">
        <p14:creationId xmlns:p14="http://schemas.microsoft.com/office/powerpoint/2010/main" val="384912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marL="171443" indent="-171443">
              <a:buFont typeface="Arial" panose="020B0604020202020204" pitchFamily="34" charset="0"/>
              <a:buChar char="•"/>
              <a:defRPr>
                <a:latin typeface="Arial Narrow" panose="020B0606020202030204" pitchFamily="34" charset="0"/>
              </a:defRPr>
            </a:lvl1pPr>
            <a:lvl2pPr marL="514329" indent="-171443">
              <a:buFont typeface="Arial" panose="020B0604020202020204" pitchFamily="34" charset="0"/>
              <a:buChar char="•"/>
              <a:defRPr>
                <a:latin typeface="Arial Narrow" panose="020B0606020202030204" pitchFamily="34" charset="0"/>
              </a:defRPr>
            </a:lvl2pPr>
            <a:lvl3pPr marL="857216" indent="-171443">
              <a:buFont typeface="Arial" panose="020B0604020202020204" pitchFamily="34" charset="0"/>
              <a:buChar char="•"/>
              <a:defRPr>
                <a:latin typeface="Arial Narrow" panose="020B0606020202030204" pitchFamily="34" charset="0"/>
              </a:defRPr>
            </a:lvl3pPr>
            <a:lvl4pPr marL="1200102" indent="-171443">
              <a:buFont typeface="Arial" panose="020B0604020202020204" pitchFamily="34" charset="0"/>
              <a:buChar char="•"/>
              <a:defRPr>
                <a:latin typeface="Arial Narrow" panose="020B0606020202030204" pitchFamily="34" charset="0"/>
              </a:defRPr>
            </a:lvl4pPr>
            <a:lvl5pPr marL="1542988" indent="-171443">
              <a:buFont typeface="Arial" panose="020B0604020202020204" pitchFamily="34" charset="0"/>
              <a:buChar cha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marL="171443" indent="-171443">
              <a:buFont typeface="Arial" panose="020B0604020202020204" pitchFamily="34" charset="0"/>
              <a:buChar char="•"/>
              <a:defRPr>
                <a:latin typeface="Arial Narrow" panose="020B0606020202030204" pitchFamily="34" charset="0"/>
              </a:defRPr>
            </a:lvl1pPr>
            <a:lvl2pPr marL="514329" indent="-171443">
              <a:buFont typeface="Arial" panose="020B0604020202020204" pitchFamily="34" charset="0"/>
              <a:buChar char="•"/>
              <a:defRPr>
                <a:latin typeface="Arial Narrow" panose="020B0606020202030204" pitchFamily="34" charset="0"/>
              </a:defRPr>
            </a:lvl2pPr>
            <a:lvl3pPr marL="857216" indent="-171443">
              <a:buFont typeface="Arial" panose="020B0604020202020204" pitchFamily="34" charset="0"/>
              <a:buChar char="•"/>
              <a:defRPr>
                <a:latin typeface="Arial Narrow" panose="020B0606020202030204" pitchFamily="34" charset="0"/>
              </a:defRPr>
            </a:lvl3pPr>
            <a:lvl4pPr marL="1200102" indent="-171443">
              <a:buFont typeface="Arial" panose="020B0604020202020204" pitchFamily="34" charset="0"/>
              <a:buChar char="•"/>
              <a:defRPr>
                <a:latin typeface="Arial Narrow" panose="020B0606020202030204" pitchFamily="34" charset="0"/>
              </a:defRPr>
            </a:lvl4pPr>
            <a:lvl5pPr marL="1542988" indent="-171443">
              <a:buFont typeface="Arial" panose="020B0604020202020204" pitchFamily="34" charset="0"/>
              <a:buChar cha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fr-CA">
                <a:solidFill>
                  <a:prstClr val="black"/>
                </a:solidFill>
              </a:rPr>
              <a:t>Mobile Data Collection Training</a:t>
            </a:r>
            <a:endParaRPr lang="en-US">
              <a:solidFill>
                <a:prstClr val="black"/>
              </a:solidFill>
            </a:endParaRPr>
          </a:p>
        </p:txBody>
      </p:sp>
      <p:sp>
        <p:nvSpPr>
          <p:cNvPr id="6" name="Slide Number Placeholder 6"/>
          <p:cNvSpPr>
            <a:spLocks noGrp="1"/>
          </p:cNvSpPr>
          <p:nvPr>
            <p:ph type="sldNum" sz="quarter" idx="11"/>
          </p:nvPr>
        </p:nvSpPr>
        <p:spPr/>
        <p:txBody>
          <a:bodyPr/>
          <a:lstStyle>
            <a:lvl1pPr>
              <a:defRPr>
                <a:solidFill>
                  <a:schemeClr val="tx1"/>
                </a:solidFill>
              </a:defRPr>
            </a:lvl1pPr>
          </a:lstStyle>
          <a:p>
            <a:pPr>
              <a:defRPr/>
            </a:pPr>
            <a:fld id="{2088B79C-10CE-4AB0-8BEA-F163E2DE1B55}" type="slidenum">
              <a:rPr lang="en-US" altLang="en-US">
                <a:solidFill>
                  <a:prstClr val="black"/>
                </a:solidFill>
              </a:rPr>
              <a:pPr>
                <a:defRPr/>
              </a:pPr>
              <a:t>‹#›</a:t>
            </a:fld>
            <a:endParaRPr lang="en-US" altLang="en-US">
              <a:solidFill>
                <a:prstClr val="black"/>
              </a:solidFill>
            </a:endParaRPr>
          </a:p>
        </p:txBody>
      </p:sp>
      <p:sp>
        <p:nvSpPr>
          <p:cNvPr id="7" name="Date Placeholder 4"/>
          <p:cNvSpPr>
            <a:spLocks noGrp="1"/>
          </p:cNvSpPr>
          <p:nvPr>
            <p:ph type="dt" sz="half" idx="12"/>
          </p:nvPr>
        </p:nvSpPr>
        <p:spPr/>
        <p:txBody>
          <a:bodyPr/>
          <a:lstStyle>
            <a:lvl1pPr>
              <a:defRPr>
                <a:solidFill>
                  <a:schemeClr val="tx1"/>
                </a:solidFill>
              </a:defRPr>
            </a:lvl1pPr>
          </a:lstStyle>
          <a:p>
            <a:pPr>
              <a:defRPr/>
            </a:pPr>
            <a:endParaRPr lang="en-US">
              <a:solidFill>
                <a:prstClr val="black"/>
              </a:solidFill>
            </a:endParaRPr>
          </a:p>
        </p:txBody>
      </p:sp>
    </p:spTree>
    <p:extLst>
      <p:ext uri="{BB962C8B-B14F-4D97-AF65-F5344CB8AC3E}">
        <p14:creationId xmlns:p14="http://schemas.microsoft.com/office/powerpoint/2010/main" val="22953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01519"/>
            <a:ext cx="7886700" cy="7891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6"/>
            <a:ext cx="3868340" cy="3684588"/>
          </a:xfrm>
        </p:spPr>
        <p:txBody>
          <a:bodyPr/>
          <a:lstStyle>
            <a:lvl1pPr marL="171443" indent="-171443">
              <a:buFont typeface="Arial" panose="020B0604020202020204" pitchFamily="34" charset="0"/>
              <a:buChar char="•"/>
              <a:defRPr/>
            </a:lvl1pPr>
            <a:lvl2pPr marL="514329" indent="-171443">
              <a:buFont typeface="Arial" panose="020B0604020202020204" pitchFamily="34" charset="0"/>
              <a:buChar char="•"/>
              <a:defRPr/>
            </a:lvl2pPr>
            <a:lvl3pPr marL="857216" indent="-171443">
              <a:buFont typeface="Arial" panose="020B0604020202020204" pitchFamily="34" charset="0"/>
              <a:buChar char="•"/>
              <a:defRPr/>
            </a:lvl3pPr>
            <a:lvl4pPr marL="1200102" indent="-171443">
              <a:buFont typeface="Arial" panose="020B0604020202020204" pitchFamily="34" charset="0"/>
              <a:buChar char="•"/>
              <a:defRPr/>
            </a:lvl4pPr>
            <a:lvl5pPr marL="1542988" indent="-171443">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6"/>
            <a:ext cx="3887391" cy="3684588"/>
          </a:xfrm>
        </p:spPr>
        <p:txBody>
          <a:bodyPr/>
          <a:lstStyle>
            <a:lvl1pPr marL="171443" indent="-171443">
              <a:buFont typeface="Arial" panose="020B0604020202020204" pitchFamily="34" charset="0"/>
              <a:buChar char="•"/>
              <a:defRPr/>
            </a:lvl1pPr>
            <a:lvl2pPr marL="514329" indent="-171443">
              <a:buFont typeface="Arial" panose="020B0604020202020204" pitchFamily="34" charset="0"/>
              <a:buChar char="•"/>
              <a:defRPr/>
            </a:lvl2pPr>
            <a:lvl3pPr marL="857216" indent="-171443">
              <a:buFont typeface="Arial" panose="020B0604020202020204" pitchFamily="34" charset="0"/>
              <a:buChar char="•"/>
              <a:defRPr/>
            </a:lvl3pPr>
            <a:lvl4pPr marL="1200102" indent="-171443">
              <a:buFont typeface="Arial" panose="020B0604020202020204" pitchFamily="34" charset="0"/>
              <a:buChar char="•"/>
              <a:defRPr/>
            </a:lvl4pPr>
            <a:lvl5pPr marL="1542988" indent="-171443">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8C8E478F-5AC9-4221-B86D-37C85C28222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5313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pPr>
              <a:defRPr/>
            </a:pPr>
            <a:endParaRPr lang="en-US">
              <a:solidFill>
                <a:prstClr val="black"/>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1DA285CC-C6A2-4913-AC59-BB56FFDBC73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32267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FC5B1076-8635-436F-82D1-04146F3242C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44191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rot="5400000">
            <a:off x="4288631" y="2002632"/>
            <a:ext cx="566737" cy="9144000"/>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a:latin typeface="Trade Gothic LT Std" panose="00000500000000000000" pitchFamily="50" charset="0"/>
            </a:endParaRPr>
          </a:p>
        </p:txBody>
      </p:sp>
      <p:pic>
        <p:nvPicPr>
          <p:cNvPr id="5"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81750"/>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81750"/>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6237288"/>
            <a:ext cx="9144000" cy="71437"/>
          </a:xfrm>
          <a:prstGeom prst="rect">
            <a:avLst/>
          </a:prstGeom>
          <a:solidFill>
            <a:schemeClr val="accent1"/>
          </a:solidFill>
          <a:ln w="9525" algn="ctr">
            <a:solidFill>
              <a:schemeClr val="accent1"/>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6221413"/>
            <a:ext cx="176371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467544" y="1340768"/>
            <a:ext cx="8208912" cy="4536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11" name="Titre 1"/>
          <p:cNvSpPr>
            <a:spLocks noGrp="1"/>
          </p:cNvSpPr>
          <p:nvPr>
            <p:ph type="ctrTitle"/>
          </p:nvPr>
        </p:nvSpPr>
        <p:spPr>
          <a:xfrm>
            <a:off x="467544" y="260649"/>
            <a:ext cx="8208912" cy="864096"/>
          </a:xfrm>
          <a:prstGeom prst="rect">
            <a:avLst/>
          </a:prstGeom>
        </p:spPr>
        <p:txBody>
          <a:bodyPr/>
          <a:lstStyle>
            <a:lvl1pPr algn="l">
              <a:defRPr sz="3200" b="1">
                <a:solidFill>
                  <a:schemeClr val="accent1"/>
                </a:solidFill>
              </a:defRPr>
            </a:lvl1pPr>
          </a:lstStyle>
          <a:p>
            <a:r>
              <a:rPr lang="en-US" dirty="0"/>
              <a:t>Click to edit Master title style</a:t>
            </a:r>
            <a:endParaRPr lang="fr-CH" dirty="0"/>
          </a:p>
        </p:txBody>
      </p:sp>
    </p:spTree>
    <p:extLst>
      <p:ext uri="{BB962C8B-B14F-4D97-AF65-F5344CB8AC3E}">
        <p14:creationId xmlns:p14="http://schemas.microsoft.com/office/powerpoint/2010/main" val="20645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rot="5400000">
            <a:off x="4288631" y="2002632"/>
            <a:ext cx="566737" cy="9144000"/>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a:latin typeface="Trade Gothic LT Std" panose="00000500000000000000" pitchFamily="50" charset="0"/>
            </a:endParaRPr>
          </a:p>
        </p:txBody>
      </p:sp>
      <p:pic>
        <p:nvPicPr>
          <p:cNvPr id="5"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81750"/>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81750"/>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0" y="6237288"/>
            <a:ext cx="9144000" cy="71437"/>
          </a:xfrm>
          <a:prstGeom prst="rect">
            <a:avLst/>
          </a:prstGeom>
          <a:solidFill>
            <a:schemeClr val="accent1"/>
          </a:solidFill>
          <a:ln w="9525" algn="ctr">
            <a:solidFill>
              <a:schemeClr val="accent1"/>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a:p>
        </p:txBody>
      </p:sp>
      <p:sp>
        <p:nvSpPr>
          <p:cNvPr id="3" name="Espace réservé du texte 2"/>
          <p:cNvSpPr>
            <a:spLocks noGrp="1"/>
          </p:cNvSpPr>
          <p:nvPr>
            <p:ph type="body" idx="1"/>
          </p:nvPr>
        </p:nvSpPr>
        <p:spPr>
          <a:xfrm>
            <a:off x="467544" y="1628800"/>
            <a:ext cx="82089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11" name="Titre 1"/>
          <p:cNvSpPr>
            <a:spLocks noGrp="1"/>
          </p:cNvSpPr>
          <p:nvPr>
            <p:ph type="ctrTitle"/>
          </p:nvPr>
        </p:nvSpPr>
        <p:spPr>
          <a:xfrm>
            <a:off x="467544" y="260649"/>
            <a:ext cx="8208912" cy="864096"/>
          </a:xfrm>
          <a:prstGeom prst="rect">
            <a:avLst/>
          </a:prstGeom>
        </p:spPr>
        <p:txBody>
          <a:bodyPr/>
          <a:lstStyle>
            <a:lvl1pPr algn="l">
              <a:defRPr sz="3200" b="1">
                <a:solidFill>
                  <a:schemeClr val="accent1"/>
                </a:solidFill>
              </a:defRPr>
            </a:lvl1pPr>
          </a:lstStyle>
          <a:p>
            <a:r>
              <a:rPr lang="en-US" dirty="0"/>
              <a:t>Click to edit Master title style</a:t>
            </a:r>
            <a:endParaRPr lang="fr-CH" dirty="0"/>
          </a:p>
        </p:txBody>
      </p:sp>
    </p:spTree>
    <p:extLst>
      <p:ext uri="{BB962C8B-B14F-4D97-AF65-F5344CB8AC3E}">
        <p14:creationId xmlns:p14="http://schemas.microsoft.com/office/powerpoint/2010/main" val="44487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rot="5400000">
            <a:off x="4288631" y="2002632"/>
            <a:ext cx="566737" cy="9144000"/>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a:latin typeface="Trade Gothic LT Std" panose="00000500000000000000" pitchFamily="50" charset="0"/>
            </a:endParaRPr>
          </a:p>
        </p:txBody>
      </p:sp>
      <p:sp>
        <p:nvSpPr>
          <p:cNvPr id="6" name="Rectangle 5"/>
          <p:cNvSpPr>
            <a:spLocks noChangeArrowheads="1"/>
          </p:cNvSpPr>
          <p:nvPr userDrawn="1"/>
        </p:nvSpPr>
        <p:spPr bwMode="auto">
          <a:xfrm>
            <a:off x="0" y="6237288"/>
            <a:ext cx="9144000" cy="71437"/>
          </a:xfrm>
          <a:prstGeom prst="rect">
            <a:avLst/>
          </a:prstGeom>
          <a:solidFill>
            <a:schemeClr val="accent1"/>
          </a:solidFill>
          <a:ln w="9525" algn="ctr">
            <a:solidFill>
              <a:schemeClr val="accent1"/>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a:p>
        </p:txBody>
      </p:sp>
      <p:pic>
        <p:nvPicPr>
          <p:cNvPr id="7"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81750"/>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sz="half" idx="1"/>
          </p:nvPr>
        </p:nvSpPr>
        <p:spPr>
          <a:xfrm>
            <a:off x="467544" y="141277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851347" y="141277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12" name="Titre 1"/>
          <p:cNvSpPr>
            <a:spLocks noGrp="1"/>
          </p:cNvSpPr>
          <p:nvPr>
            <p:ph type="ctrTitle"/>
          </p:nvPr>
        </p:nvSpPr>
        <p:spPr>
          <a:xfrm>
            <a:off x="467544" y="260648"/>
            <a:ext cx="8208912" cy="864096"/>
          </a:xfrm>
          <a:prstGeom prst="rect">
            <a:avLst/>
          </a:prstGeom>
        </p:spPr>
        <p:txBody>
          <a:bodyPr/>
          <a:lstStyle>
            <a:lvl1pPr algn="l">
              <a:defRPr sz="3200" b="1">
                <a:solidFill>
                  <a:schemeClr val="accent1"/>
                </a:solidFill>
              </a:defRPr>
            </a:lvl1pPr>
          </a:lstStyle>
          <a:p>
            <a:r>
              <a:rPr lang="en-US" dirty="0"/>
              <a:t>Click to edit Master title style</a:t>
            </a:r>
            <a:endParaRPr lang="fr-CH" dirty="0"/>
          </a:p>
        </p:txBody>
      </p:sp>
    </p:spTree>
    <p:extLst>
      <p:ext uri="{BB962C8B-B14F-4D97-AF65-F5344CB8AC3E}">
        <p14:creationId xmlns:p14="http://schemas.microsoft.com/office/powerpoint/2010/main" val="346723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37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fr-F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E480CC65-174D-4E20-AC51-805CA700C50F}" type="datetime1">
              <a:rPr lang="en-GB"/>
              <a:pPr>
                <a:defRPr/>
              </a:pPr>
              <a:t>19/02/2019</a:t>
            </a:fld>
            <a:endParaRPr lang="en-GB"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r>
              <a:rPr lang="fr-CH"/>
              <a:t>Enter presentation title here….</a:t>
            </a:r>
            <a:endParaRPr lang="fr-CH"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1062E57-B684-4479-AA58-5F57626F1546}" type="slidenum">
              <a:rPr lang="en-GB" altLang="en-US"/>
              <a:pPr>
                <a:defRPr/>
              </a:pPr>
              <a:t>‹#›</a:t>
            </a:fld>
            <a:endParaRPr lang="en-GB" altLang="en-US"/>
          </a:p>
        </p:txBody>
      </p:sp>
    </p:spTree>
    <p:extLst>
      <p:ext uri="{BB962C8B-B14F-4D97-AF65-F5344CB8AC3E}">
        <p14:creationId xmlns:p14="http://schemas.microsoft.com/office/powerpoint/2010/main" val="413161720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fr-F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45D6278C-4CEF-48D3-A8B9-F25A4BA2B29F}" type="datetime1">
              <a:rPr lang="en-GB"/>
              <a:pPr>
                <a:defRPr/>
              </a:pPr>
              <a:t>19/02/2019</a:t>
            </a:fld>
            <a:endParaRPr lang="en-GB"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r>
              <a:rPr lang="fr-CH"/>
              <a:t>Enter presentation title here….</a:t>
            </a:r>
            <a:endParaRPr lang="fr-CH"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eaLnBrk="0" hangingPunct="0">
              <a:defRPr>
                <a:latin typeface="Arial" panose="020B0604020202020204" pitchFamily="34" charset="0"/>
              </a:defRPr>
            </a:lvl1pPr>
          </a:lstStyle>
          <a:p>
            <a:pPr>
              <a:defRPr/>
            </a:pPr>
            <a:fld id="{CE831408-9835-4E32-A176-2C466B2E41B2}" type="slidenum">
              <a:rPr lang="en-GB" altLang="en-US"/>
              <a:pPr>
                <a:defRPr/>
              </a:pPr>
              <a:t>‹#›</a:t>
            </a:fld>
            <a:endParaRPr lang="en-GB" altLang="en-US"/>
          </a:p>
        </p:txBody>
      </p:sp>
    </p:spTree>
    <p:extLst>
      <p:ext uri="{BB962C8B-B14F-4D97-AF65-F5344CB8AC3E}">
        <p14:creationId xmlns:p14="http://schemas.microsoft.com/office/powerpoint/2010/main" val="176436268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09689"/>
            <a:ext cx="6858000" cy="2387600"/>
          </a:xfrm>
        </p:spPr>
        <p:txBody>
          <a:bodyPr anchor="b"/>
          <a:lstStyle>
            <a:lvl1pPr algn="ctr">
              <a:defRPr sz="4500">
                <a:latin typeface="Arial Narrow" panose="020B0606020202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890362"/>
            <a:ext cx="6858000" cy="1655762"/>
          </a:xfrm>
        </p:spPr>
        <p:txBody>
          <a:bodyPr/>
          <a:lstStyle>
            <a:lvl1pPr marL="0" indent="0" algn="ctr">
              <a:buNone/>
              <a:defRPr sz="1800">
                <a:latin typeface="Arial Narrow" panose="020B0606020202030204" pitchFamily="34" charset="0"/>
              </a:defRPr>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dirty="0"/>
              <a:t>Click to edit Master subtitle style</a:t>
            </a:r>
          </a:p>
        </p:txBody>
      </p:sp>
    </p:spTree>
    <p:extLst>
      <p:ext uri="{BB962C8B-B14F-4D97-AF65-F5344CB8AC3E}">
        <p14:creationId xmlns:p14="http://schemas.microsoft.com/office/powerpoint/2010/main" val="2900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374" y="997528"/>
            <a:ext cx="7886700" cy="693161"/>
          </a:xfrm>
        </p:spPr>
        <p:txBody>
          <a:bodyPr/>
          <a:lstStyle>
            <a:lvl1pPr>
              <a:defRPr>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488374" y="1847850"/>
            <a:ext cx="7886700" cy="4351338"/>
          </a:xfrm>
        </p:spPr>
        <p:txBody>
          <a:bodyPr/>
          <a:lstStyle>
            <a:lvl1pPr marL="171443" indent="-171443">
              <a:buFont typeface="Arial" panose="020B0604020202020204" pitchFamily="34" charset="0"/>
              <a:buChar char="•"/>
              <a:defRPr>
                <a:latin typeface="Arial Narrow" panose="020B0606020202030204" pitchFamily="34" charset="0"/>
              </a:defRPr>
            </a:lvl1pPr>
            <a:lvl2pPr marL="514329" indent="-171443">
              <a:buFont typeface="Arial" panose="020B0604020202020204" pitchFamily="34" charset="0"/>
              <a:buChar char="•"/>
              <a:defRPr>
                <a:latin typeface="Arial Narrow" panose="020B0606020202030204" pitchFamily="34" charset="0"/>
              </a:defRPr>
            </a:lvl2pPr>
            <a:lvl3pPr marL="857216" indent="-171443">
              <a:buFont typeface="Arial" panose="020B0604020202020204" pitchFamily="34" charset="0"/>
              <a:buChar char="•"/>
              <a:defRPr>
                <a:latin typeface="Arial Narrow" panose="020B0606020202030204" pitchFamily="34" charset="0"/>
              </a:defRPr>
            </a:lvl3pPr>
            <a:lvl4pPr marL="1200102" indent="-171443">
              <a:buFont typeface="Arial" panose="020B0604020202020204" pitchFamily="34" charset="0"/>
              <a:buChar char="•"/>
              <a:defRPr>
                <a:latin typeface="Arial Narrow" panose="020B0606020202030204" pitchFamily="34" charset="0"/>
              </a:defRPr>
            </a:lvl4pPr>
            <a:lvl5pPr marL="1542988" indent="-171443">
              <a:buFont typeface="Arial" panose="020B0604020202020204" pitchFamily="34" charset="0"/>
              <a:buChar cha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6495098"/>
            <a:ext cx="1191578" cy="364332"/>
          </a:xfrm>
        </p:spPr>
        <p:txBody>
          <a:bodyPr/>
          <a:lstStyle>
            <a:lvl1pPr>
              <a:defRPr>
                <a:solidFill>
                  <a:schemeClr val="tx1"/>
                </a:solidFill>
                <a:latin typeface="Arial Narrow" panose="020B0606020202030204" pitchFamily="34" charset="0"/>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fr-CA">
                <a:solidFill>
                  <a:prstClr val="black"/>
                </a:solidFill>
              </a:rPr>
              <a:t>Mobile Data Collection Training</a:t>
            </a:r>
            <a:endParaRPr lang="en-US">
              <a:solidFill>
                <a:prstClr val="black"/>
              </a:solidFill>
            </a:endParaRPr>
          </a:p>
        </p:txBody>
      </p:sp>
      <p:sp>
        <p:nvSpPr>
          <p:cNvPr id="6" name="Slide Number Placeholder 5"/>
          <p:cNvSpPr>
            <a:spLocks noGrp="1"/>
          </p:cNvSpPr>
          <p:nvPr>
            <p:ph type="sldNum" sz="quarter" idx="12"/>
          </p:nvPr>
        </p:nvSpPr>
        <p:spPr>
          <a:xfrm>
            <a:off x="6905149" y="6492240"/>
            <a:ext cx="2238851" cy="365760"/>
          </a:xfrm>
        </p:spPr>
        <p:txBody>
          <a:bodyPr/>
          <a:lstStyle>
            <a:lvl1pPr>
              <a:defRPr>
                <a:solidFill>
                  <a:schemeClr val="tx1"/>
                </a:solidFill>
              </a:defRPr>
            </a:lvl1pPr>
          </a:lstStyle>
          <a:p>
            <a:pPr>
              <a:defRPr/>
            </a:pPr>
            <a:fld id="{6747890F-0BAA-4056-9346-847D9CB2B9D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7272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6E7"/>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125538"/>
            <a:ext cx="82073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1027" name="Titre 1"/>
          <p:cNvSpPr txBox="1">
            <a:spLocks/>
          </p:cNvSpPr>
          <p:nvPr userDrawn="1"/>
        </p:nvSpPr>
        <p:spPr bwMode="auto">
          <a:xfrm>
            <a:off x="468313" y="260350"/>
            <a:ext cx="82073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fr-CH" altLang="en-US" sz="3200" b="1" dirty="0">
              <a:solidFill>
                <a:schemeClr val="accent1"/>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6704" r:id="rId1"/>
    <p:sldLayoutId id="2147486705" r:id="rId2"/>
    <p:sldLayoutId id="2147486706" r:id="rId3"/>
    <p:sldLayoutId id="2147486707" r:id="rId4"/>
    <p:sldLayoutId id="2147486703" r:id="rId5"/>
    <p:sldLayoutId id="2147486710" r:id="rId6"/>
    <p:sldLayoutId id="2147486712" r:id="rId7"/>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Narrow"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Narrow"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Narrow"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Narrow"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E6E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54380" y="1064419"/>
            <a:ext cx="7635240" cy="69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943"/>
            <a:ext cx="7886700" cy="43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028950" y="6492240"/>
            <a:ext cx="3086100" cy="365760"/>
          </a:xfrm>
          <a:prstGeom prst="rect">
            <a:avLst/>
          </a:prstGeom>
        </p:spPr>
        <p:txBody>
          <a:bodyPr vert="horz" lIns="91440" tIns="45720" rIns="91440" bIns="45720" rtlCol="0" anchor="ctr"/>
          <a:lstStyle>
            <a:lvl1pPr algn="ctr" eaLnBrk="1" hangingPunct="1">
              <a:defRPr sz="750">
                <a:solidFill>
                  <a:schemeClr val="tx1"/>
                </a:solidFill>
                <a:latin typeface="Arial Narrow" panose="020B0606020202030204" pitchFamily="34" charset="0"/>
              </a:defRPr>
            </a:lvl1pPr>
          </a:lstStyle>
          <a:p>
            <a:pPr>
              <a:defRPr/>
            </a:pPr>
            <a:r>
              <a:rPr lang="fr-CA">
                <a:solidFill>
                  <a:prstClr val="black"/>
                </a:solidFill>
                <a:ea typeface="+mn-ea"/>
              </a:rPr>
              <a:t>Mobile Data Collection Training</a:t>
            </a:r>
            <a:endParaRPr lang="en-US">
              <a:solidFill>
                <a:prstClr val="black"/>
              </a:solidFill>
              <a:ea typeface="+mn-ea"/>
            </a:endParaRPr>
          </a:p>
        </p:txBody>
      </p:sp>
      <p:sp>
        <p:nvSpPr>
          <p:cNvPr id="6" name="Slide Number Placeholder 5"/>
          <p:cNvSpPr>
            <a:spLocks noGrp="1"/>
          </p:cNvSpPr>
          <p:nvPr>
            <p:ph type="sldNum" sz="quarter" idx="4"/>
          </p:nvPr>
        </p:nvSpPr>
        <p:spPr>
          <a:xfrm>
            <a:off x="7086600" y="6492240"/>
            <a:ext cx="2057400" cy="365760"/>
          </a:xfrm>
          <a:prstGeom prst="rect">
            <a:avLst/>
          </a:prstGeom>
        </p:spPr>
        <p:txBody>
          <a:bodyPr vert="horz" lIns="91440" tIns="45720" rIns="91440" bIns="45720" rtlCol="0" anchor="ctr"/>
          <a:lstStyle>
            <a:lvl1pPr algn="r" eaLnBrk="1" hangingPunct="1">
              <a:defRPr sz="750">
                <a:solidFill>
                  <a:schemeClr val="tx1"/>
                </a:solidFill>
                <a:latin typeface="Arial Narrow" panose="020B0606020202030204" pitchFamily="34" charset="0"/>
              </a:defRPr>
            </a:lvl1pPr>
          </a:lstStyle>
          <a:p>
            <a:pPr>
              <a:defRPr/>
            </a:pPr>
            <a:fld id="{11380990-B553-49B6-8621-8EBB6C128EBE}" type="slidenum">
              <a:rPr lang="en-US" altLang="en-US">
                <a:solidFill>
                  <a:prstClr val="black"/>
                </a:solidFill>
                <a:ea typeface="+mn-ea"/>
              </a:rPr>
              <a:pPr>
                <a:defRPr/>
              </a:pPr>
              <a:t>‹#›</a:t>
            </a:fld>
            <a:endParaRPr lang="en-US" altLang="en-US">
              <a:solidFill>
                <a:prstClr val="black"/>
              </a:solidFill>
              <a:ea typeface="+mn-ea"/>
            </a:endParaRPr>
          </a:p>
        </p:txBody>
      </p:sp>
      <p:sp>
        <p:nvSpPr>
          <p:cNvPr id="4" name="Date Placeholder 3"/>
          <p:cNvSpPr>
            <a:spLocks noGrp="1"/>
          </p:cNvSpPr>
          <p:nvPr>
            <p:ph type="dt" sz="half" idx="2"/>
          </p:nvPr>
        </p:nvSpPr>
        <p:spPr>
          <a:xfrm>
            <a:off x="0" y="6492240"/>
            <a:ext cx="2057400" cy="365760"/>
          </a:xfrm>
          <a:prstGeom prst="rect">
            <a:avLst/>
          </a:prstGeom>
        </p:spPr>
        <p:txBody>
          <a:bodyPr vert="horz" lIns="91440" tIns="45720" rIns="91440" bIns="45720" rtlCol="0" anchor="ctr"/>
          <a:lstStyle>
            <a:lvl1pPr algn="l" eaLnBrk="1" hangingPunct="1">
              <a:defRPr sz="750">
                <a:solidFill>
                  <a:schemeClr val="tx1"/>
                </a:solidFill>
                <a:latin typeface="Arial Narrow" panose="020B0606020202030204" pitchFamily="34" charset="0"/>
              </a:defRPr>
            </a:lvl1pPr>
          </a:lstStyle>
          <a:p>
            <a:pPr>
              <a:defRPr/>
            </a:pPr>
            <a:endParaRPr lang="en-US">
              <a:solidFill>
                <a:prstClr val="black"/>
              </a:solidFill>
              <a:ea typeface="+mn-ea"/>
            </a:endParaRPr>
          </a:p>
        </p:txBody>
      </p:sp>
      <p:pic>
        <p:nvPicPr>
          <p:cNvPr id="1031" name="Picture 1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720" y="100013"/>
            <a:ext cx="223599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697144"/>
      </p:ext>
    </p:extLst>
  </p:cSld>
  <p:clrMap bg1="lt1" tx1="dk1" bg2="lt2" tx2="dk2" accent1="accent1" accent2="accent2" accent3="accent3" accent4="accent4" accent5="accent5" accent6="accent6" hlink="hlink" folHlink="folHlink"/>
  <p:sldLayoutIdLst>
    <p:sldLayoutId id="2147486714" r:id="rId1"/>
    <p:sldLayoutId id="2147486715" r:id="rId2"/>
    <p:sldLayoutId id="2147486716" r:id="rId3"/>
    <p:sldLayoutId id="2147486717" r:id="rId4"/>
    <p:sldLayoutId id="2147486718" r:id="rId5"/>
    <p:sldLayoutId id="2147486719" r:id="rId6"/>
  </p:sldLayoutIdLst>
  <p:txStyles>
    <p:titleStyle>
      <a:lvl1pPr algn="l" defTabSz="684372" rtl="0" eaLnBrk="0" fontAlgn="base" hangingPunct="0">
        <a:lnSpc>
          <a:spcPct val="90000"/>
        </a:lnSpc>
        <a:spcBef>
          <a:spcPct val="0"/>
        </a:spcBef>
        <a:spcAft>
          <a:spcPct val="0"/>
        </a:spcAft>
        <a:defRPr sz="3240" kern="1200">
          <a:solidFill>
            <a:schemeClr val="tx1"/>
          </a:solidFill>
          <a:latin typeface="Arial Narrow" panose="020B0606020202030204" pitchFamily="34" charset="0"/>
          <a:ea typeface="+mj-ea"/>
          <a:cs typeface="+mj-cs"/>
        </a:defRPr>
      </a:lvl1pPr>
      <a:lvl2pPr algn="l" defTabSz="684372" rtl="0" eaLnBrk="0" fontAlgn="base" hangingPunct="0">
        <a:lnSpc>
          <a:spcPct val="90000"/>
        </a:lnSpc>
        <a:spcBef>
          <a:spcPct val="0"/>
        </a:spcBef>
        <a:spcAft>
          <a:spcPct val="0"/>
        </a:spcAft>
        <a:defRPr sz="3240">
          <a:solidFill>
            <a:schemeClr val="tx1"/>
          </a:solidFill>
          <a:latin typeface="Arial Narrow" panose="020B0606020202030204" pitchFamily="34" charset="0"/>
        </a:defRPr>
      </a:lvl2pPr>
      <a:lvl3pPr algn="l" defTabSz="684372" rtl="0" eaLnBrk="0" fontAlgn="base" hangingPunct="0">
        <a:lnSpc>
          <a:spcPct val="90000"/>
        </a:lnSpc>
        <a:spcBef>
          <a:spcPct val="0"/>
        </a:spcBef>
        <a:spcAft>
          <a:spcPct val="0"/>
        </a:spcAft>
        <a:defRPr sz="3240">
          <a:solidFill>
            <a:schemeClr val="tx1"/>
          </a:solidFill>
          <a:latin typeface="Arial Narrow" panose="020B0606020202030204" pitchFamily="34" charset="0"/>
        </a:defRPr>
      </a:lvl3pPr>
      <a:lvl4pPr algn="l" defTabSz="684372" rtl="0" eaLnBrk="0" fontAlgn="base" hangingPunct="0">
        <a:lnSpc>
          <a:spcPct val="90000"/>
        </a:lnSpc>
        <a:spcBef>
          <a:spcPct val="0"/>
        </a:spcBef>
        <a:spcAft>
          <a:spcPct val="0"/>
        </a:spcAft>
        <a:defRPr sz="3240">
          <a:solidFill>
            <a:schemeClr val="tx1"/>
          </a:solidFill>
          <a:latin typeface="Arial Narrow" panose="020B0606020202030204" pitchFamily="34" charset="0"/>
        </a:defRPr>
      </a:lvl4pPr>
      <a:lvl5pPr algn="l" defTabSz="684372" rtl="0" eaLnBrk="0" fontAlgn="base" hangingPunct="0">
        <a:lnSpc>
          <a:spcPct val="90000"/>
        </a:lnSpc>
        <a:spcBef>
          <a:spcPct val="0"/>
        </a:spcBef>
        <a:spcAft>
          <a:spcPct val="0"/>
        </a:spcAft>
        <a:defRPr sz="3240">
          <a:solidFill>
            <a:schemeClr val="tx1"/>
          </a:solidFill>
          <a:latin typeface="Arial Narrow" panose="020B0606020202030204" pitchFamily="34" charset="0"/>
        </a:defRPr>
      </a:lvl5pPr>
      <a:lvl6pPr marL="411480" algn="l" defTabSz="684372" rtl="0" fontAlgn="base">
        <a:lnSpc>
          <a:spcPct val="90000"/>
        </a:lnSpc>
        <a:spcBef>
          <a:spcPct val="0"/>
        </a:spcBef>
        <a:spcAft>
          <a:spcPct val="0"/>
        </a:spcAft>
        <a:defRPr sz="3240">
          <a:solidFill>
            <a:schemeClr val="tx1"/>
          </a:solidFill>
          <a:latin typeface="Arial Narrow" panose="020B0606020202030204" pitchFamily="34" charset="0"/>
        </a:defRPr>
      </a:lvl6pPr>
      <a:lvl7pPr marL="822960" algn="l" defTabSz="684372" rtl="0" fontAlgn="base">
        <a:lnSpc>
          <a:spcPct val="90000"/>
        </a:lnSpc>
        <a:spcBef>
          <a:spcPct val="0"/>
        </a:spcBef>
        <a:spcAft>
          <a:spcPct val="0"/>
        </a:spcAft>
        <a:defRPr sz="3240">
          <a:solidFill>
            <a:schemeClr val="tx1"/>
          </a:solidFill>
          <a:latin typeface="Arial Narrow" panose="020B0606020202030204" pitchFamily="34" charset="0"/>
        </a:defRPr>
      </a:lvl7pPr>
      <a:lvl8pPr marL="1234440" algn="l" defTabSz="684372" rtl="0" fontAlgn="base">
        <a:lnSpc>
          <a:spcPct val="90000"/>
        </a:lnSpc>
        <a:spcBef>
          <a:spcPct val="0"/>
        </a:spcBef>
        <a:spcAft>
          <a:spcPct val="0"/>
        </a:spcAft>
        <a:defRPr sz="3240">
          <a:solidFill>
            <a:schemeClr val="tx1"/>
          </a:solidFill>
          <a:latin typeface="Arial Narrow" panose="020B0606020202030204" pitchFamily="34" charset="0"/>
        </a:defRPr>
      </a:lvl8pPr>
      <a:lvl9pPr marL="1645920" algn="l" defTabSz="684372" rtl="0" fontAlgn="base">
        <a:lnSpc>
          <a:spcPct val="90000"/>
        </a:lnSpc>
        <a:spcBef>
          <a:spcPct val="0"/>
        </a:spcBef>
        <a:spcAft>
          <a:spcPct val="0"/>
        </a:spcAft>
        <a:defRPr sz="3240">
          <a:solidFill>
            <a:schemeClr val="tx1"/>
          </a:solidFill>
          <a:latin typeface="Arial Narrow" panose="020B0606020202030204" pitchFamily="34" charset="0"/>
        </a:defRPr>
      </a:lvl9pPr>
    </p:titleStyle>
    <p:bodyStyle>
      <a:lvl1pPr marL="170022" indent="-170022" algn="l" defTabSz="684372" rtl="0" eaLnBrk="0" fontAlgn="base" hangingPunct="0">
        <a:lnSpc>
          <a:spcPct val="90000"/>
        </a:lnSpc>
        <a:spcBef>
          <a:spcPts val="754"/>
        </a:spcBef>
        <a:spcAft>
          <a:spcPct val="0"/>
        </a:spcAft>
        <a:buFont typeface="Arial" panose="020B0604020202020204" pitchFamily="34" charset="0"/>
        <a:buChar char="•"/>
        <a:defRPr sz="2070" kern="1200">
          <a:solidFill>
            <a:schemeClr val="tx1"/>
          </a:solidFill>
          <a:latin typeface="Arial Narrow" panose="020B0606020202030204" pitchFamily="34" charset="0"/>
          <a:ea typeface="+mn-ea"/>
          <a:cs typeface="+mn-cs"/>
        </a:defRPr>
      </a:lvl1pPr>
      <a:lvl2pPr marL="512922" indent="-170022" algn="l" defTabSz="684372" rtl="0" eaLnBrk="0" fontAlgn="base" hangingPunct="0">
        <a:lnSpc>
          <a:spcPct val="90000"/>
        </a:lnSpc>
        <a:spcBef>
          <a:spcPts val="372"/>
        </a:spcBef>
        <a:spcAft>
          <a:spcPct val="0"/>
        </a:spcAft>
        <a:buFont typeface="Arial" panose="020B0604020202020204" pitchFamily="34" charset="0"/>
        <a:buChar char="•"/>
        <a:defRPr sz="1800" kern="1200">
          <a:solidFill>
            <a:schemeClr val="tx1"/>
          </a:solidFill>
          <a:latin typeface="Arial Narrow" panose="020B0606020202030204" pitchFamily="34" charset="0"/>
          <a:ea typeface="+mn-ea"/>
          <a:cs typeface="+mn-cs"/>
        </a:defRPr>
      </a:lvl2pPr>
      <a:lvl3pPr marL="855822" indent="-170022" algn="l" defTabSz="684372" rtl="0" eaLnBrk="0" fontAlgn="base" hangingPunct="0">
        <a:lnSpc>
          <a:spcPct val="90000"/>
        </a:lnSpc>
        <a:spcBef>
          <a:spcPts val="372"/>
        </a:spcBef>
        <a:spcAft>
          <a:spcPct val="0"/>
        </a:spcAft>
        <a:buFont typeface="Arial" panose="020B0604020202020204" pitchFamily="34" charset="0"/>
        <a:buChar char="•"/>
        <a:defRPr sz="1440" kern="1200">
          <a:solidFill>
            <a:schemeClr val="tx1"/>
          </a:solidFill>
          <a:latin typeface="Arial Narrow" panose="020B0606020202030204" pitchFamily="34" charset="0"/>
          <a:ea typeface="+mn-ea"/>
          <a:cs typeface="+mn-cs"/>
        </a:defRPr>
      </a:lvl3pPr>
      <a:lvl4pPr marL="1198722" indent="-170022" algn="l" defTabSz="684372" rtl="0" eaLnBrk="0" fontAlgn="base" hangingPunct="0">
        <a:lnSpc>
          <a:spcPct val="90000"/>
        </a:lnSpc>
        <a:spcBef>
          <a:spcPts val="372"/>
        </a:spcBef>
        <a:spcAft>
          <a:spcPct val="0"/>
        </a:spcAft>
        <a:buFont typeface="Arial" panose="020B0604020202020204" pitchFamily="34" charset="0"/>
        <a:buChar char="•"/>
        <a:defRPr sz="1350" kern="1200">
          <a:solidFill>
            <a:schemeClr val="tx1"/>
          </a:solidFill>
          <a:latin typeface="Arial Narrow" panose="020B0606020202030204" pitchFamily="34" charset="0"/>
          <a:ea typeface="+mn-ea"/>
          <a:cs typeface="+mn-cs"/>
        </a:defRPr>
      </a:lvl4pPr>
      <a:lvl5pPr marL="1541622" indent="-170022" algn="l" defTabSz="684372" rtl="0" eaLnBrk="0" fontAlgn="base" hangingPunct="0">
        <a:lnSpc>
          <a:spcPct val="90000"/>
        </a:lnSpc>
        <a:spcBef>
          <a:spcPts val="372"/>
        </a:spcBef>
        <a:spcAft>
          <a:spcPct val="0"/>
        </a:spcAft>
        <a:buFont typeface="Arial" panose="020B0604020202020204" pitchFamily="34" charset="0"/>
        <a:buChar char="•"/>
        <a:defRPr sz="1350" kern="1200">
          <a:solidFill>
            <a:schemeClr val="tx1"/>
          </a:solidFill>
          <a:latin typeface="Arial Narrow" panose="020B06060202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h/x73zowt0swh3i5m/AAAQJ8evi-g7v-fI_Q8PnNxla?dl=0" TargetMode="External"/><Relationship Id="rId2" Type="http://schemas.openxmlformats.org/officeDocument/2006/relationships/hyperlink" Target="https://www.dropbox.com/s/l1hmrq3i42cqvuw/GWC_DRC_Terms_Of_Reference_SDR_January_2018_Final.docx?dl=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ctrTitle"/>
          </p:nvPr>
        </p:nvSpPr>
        <p:spPr>
          <a:xfrm>
            <a:off x="214816" y="2420888"/>
            <a:ext cx="8677260" cy="1378744"/>
          </a:xfrm>
        </p:spPr>
        <p:txBody>
          <a:bodyPr vert="horz" wrap="square" lIns="0" tIns="0" rIns="0" bIns="0" numCol="1" anchor="b" anchorCtr="0" compatLnSpc="1">
            <a:prstTxWarp prst="textNoShape">
              <a:avLst/>
            </a:prstTxWarp>
          </a:bodyPr>
          <a:lstStyle/>
          <a:p>
            <a:pPr eaLnBrk="1" hangingPunct="1">
              <a:lnSpc>
                <a:spcPct val="95000"/>
              </a:lnSpc>
            </a:pPr>
            <a:br>
              <a:rPr lang="fr-BE" altLang="en-US" sz="5400" b="1" noProof="0" dirty="0">
                <a:solidFill>
                  <a:schemeClr val="accent1"/>
                </a:solidFill>
              </a:rPr>
            </a:br>
            <a:r>
              <a:rPr lang="fr-BE" altLang="en-US" sz="5000" b="1" noProof="0" dirty="0">
                <a:solidFill>
                  <a:schemeClr val="accent1"/>
                </a:solidFill>
              </a:rPr>
              <a:t>RDC – Provinces L3</a:t>
            </a:r>
            <a:br>
              <a:rPr lang="fr-BE" altLang="en-US" sz="5000" b="1" noProof="0" dirty="0">
                <a:solidFill>
                  <a:schemeClr val="accent1"/>
                </a:solidFill>
              </a:rPr>
            </a:br>
            <a:r>
              <a:rPr lang="fr-BE" altLang="en-US" sz="5000" b="1" noProof="0" dirty="0">
                <a:solidFill>
                  <a:schemeClr val="accent1"/>
                </a:solidFill>
              </a:rPr>
              <a:t>Revue des données secondaires</a:t>
            </a:r>
          </a:p>
        </p:txBody>
      </p:sp>
      <p:sp>
        <p:nvSpPr>
          <p:cNvPr id="12291" name="Rectangle 2"/>
          <p:cNvSpPr>
            <a:spLocks noGrp="1" noChangeArrowheads="1"/>
          </p:cNvSpPr>
          <p:nvPr>
            <p:ph type="subTitle" idx="1"/>
          </p:nvPr>
        </p:nvSpPr>
        <p:spPr>
          <a:xfrm>
            <a:off x="1187621" y="4005064"/>
            <a:ext cx="6731649" cy="2180901"/>
          </a:xfrm>
        </p:spPr>
        <p:txBody>
          <a:bodyPr vert="horz" wrap="square" lIns="0" tIns="0" rIns="0" bIns="0" numCol="1" anchor="t" anchorCtr="0" compatLnSpc="1">
            <a:prstTxWarp prst="textNoShape">
              <a:avLst/>
            </a:prstTxWarp>
          </a:bodyPr>
          <a:lstStyle/>
          <a:p>
            <a:pPr eaLnBrk="1" hangingPunct="1">
              <a:lnSpc>
                <a:spcPct val="95000"/>
              </a:lnSpc>
              <a:spcBef>
                <a:spcPct val="0"/>
              </a:spcBef>
            </a:pPr>
            <a:r>
              <a:rPr lang="fr-BE" altLang="en-US" sz="3200" noProof="0" dirty="0">
                <a:solidFill>
                  <a:srgbClr val="000000"/>
                </a:solidFill>
              </a:rPr>
              <a:t>Kananga</a:t>
            </a:r>
          </a:p>
          <a:p>
            <a:pPr eaLnBrk="1" hangingPunct="1">
              <a:lnSpc>
                <a:spcPct val="95000"/>
              </a:lnSpc>
              <a:spcBef>
                <a:spcPct val="0"/>
              </a:spcBef>
            </a:pPr>
            <a:r>
              <a:rPr lang="fr-BE" altLang="en-US" sz="3200" noProof="0" dirty="0">
                <a:solidFill>
                  <a:srgbClr val="000000"/>
                </a:solidFill>
              </a:rPr>
              <a:t>République Démocratique du Congo</a:t>
            </a:r>
          </a:p>
          <a:p>
            <a:pPr eaLnBrk="1" hangingPunct="1">
              <a:lnSpc>
                <a:spcPct val="95000"/>
              </a:lnSpc>
              <a:spcBef>
                <a:spcPct val="0"/>
              </a:spcBef>
            </a:pPr>
            <a:r>
              <a:rPr lang="fr-BE" altLang="en-US" sz="3200" noProof="0" dirty="0">
                <a:solidFill>
                  <a:srgbClr val="000000"/>
                </a:solidFill>
              </a:rPr>
              <a:t>18 Janvier 2018</a:t>
            </a:r>
          </a:p>
          <a:p>
            <a:pPr eaLnBrk="1" hangingPunct="1">
              <a:lnSpc>
                <a:spcPct val="95000"/>
              </a:lnSpc>
              <a:spcBef>
                <a:spcPct val="0"/>
              </a:spcBef>
            </a:pPr>
            <a:endParaRPr lang="fr-BE" altLang="en-US" sz="4000" noProof="0" dirty="0">
              <a:solidFill>
                <a:srgbClr val="000000"/>
              </a:solidFill>
              <a:latin typeface="Arial" panose="020B0604020202020204" pitchFamily="34" charset="0"/>
            </a:endParaRPr>
          </a:p>
          <a:p>
            <a:pPr eaLnBrk="1" hangingPunct="1">
              <a:lnSpc>
                <a:spcPct val="95000"/>
              </a:lnSpc>
              <a:spcBef>
                <a:spcPct val="0"/>
              </a:spcBef>
            </a:pPr>
            <a:endParaRPr lang="fr-BE" altLang="en-US" sz="4000" noProof="0" dirty="0">
              <a:solidFill>
                <a:srgbClr val="000000"/>
              </a:solidFill>
              <a:latin typeface="Arial" panose="020B0604020202020204" pitchFamily="34" charset="0"/>
            </a:endParaRPr>
          </a:p>
        </p:txBody>
      </p:sp>
      <p:pic>
        <p:nvPicPr>
          <p:cNvPr id="4" name="Picture 9" descr="REACH-Powerpoint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352" y="260648"/>
            <a:ext cx="350264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01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76672"/>
            <a:ext cx="8568952" cy="864096"/>
          </a:xfrm>
        </p:spPr>
        <p:txBody>
          <a:bodyPr/>
          <a:lstStyle/>
          <a:p>
            <a:r>
              <a:rPr lang="fr-BE" sz="3600" noProof="0" dirty="0"/>
              <a:t>Index composite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17" y="1484784"/>
            <a:ext cx="8348947" cy="4896544"/>
          </a:xfrm>
          <a:prstGeom prst="rect">
            <a:avLst/>
          </a:prstGeom>
        </p:spPr>
      </p:pic>
    </p:spTree>
    <p:extLst>
      <p:ext uri="{BB962C8B-B14F-4D97-AF65-F5344CB8AC3E}">
        <p14:creationId xmlns:p14="http://schemas.microsoft.com/office/powerpoint/2010/main" val="103812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260649"/>
            <a:ext cx="8568952" cy="864096"/>
          </a:xfrm>
        </p:spPr>
        <p:txBody>
          <a:bodyPr/>
          <a:lstStyle/>
          <a:p>
            <a:r>
              <a:rPr lang="fr-BE" sz="3600" noProof="0" dirty="0"/>
              <a:t>Index composite</a:t>
            </a:r>
          </a:p>
        </p:txBody>
      </p:sp>
      <p:sp>
        <p:nvSpPr>
          <p:cNvPr id="2" name="Content Placeholder 1"/>
          <p:cNvSpPr>
            <a:spLocks noGrp="1"/>
          </p:cNvSpPr>
          <p:nvPr>
            <p:ph idx="1"/>
          </p:nvPr>
        </p:nvSpPr>
        <p:spPr>
          <a:xfrm>
            <a:off x="488860" y="980728"/>
            <a:ext cx="7654552" cy="1081055"/>
          </a:xfrm>
        </p:spPr>
        <p:txBody>
          <a:bodyPr/>
          <a:lstStyle/>
          <a:p>
            <a:pPr marL="0" indent="0">
              <a:buNone/>
            </a:pPr>
            <a:r>
              <a:rPr lang="fr-BE" sz="2200" dirty="0"/>
              <a:t>Le Kasai Central résulte être la province la plus affectée avec 8 de ses 26 ZS qui se classent parmi les 10 ZS avec l’index composite plus préoccupant sur toute les provinces affectées par la L3. </a:t>
            </a:r>
          </a:p>
          <a:p>
            <a:pPr marL="457200" lvl="1" indent="0">
              <a:buNone/>
            </a:pPr>
            <a:endParaRPr lang="fr-BE" noProof="0" dirty="0"/>
          </a:p>
        </p:txBody>
      </p:sp>
      <p:pic>
        <p:nvPicPr>
          <p:cNvPr id="4" name="Picture 3"/>
          <p:cNvPicPr>
            <a:picLocks noChangeAspect="1"/>
          </p:cNvPicPr>
          <p:nvPr/>
        </p:nvPicPr>
        <p:blipFill>
          <a:blip r:embed="rId3"/>
          <a:stretch>
            <a:fillRect/>
          </a:stretch>
        </p:blipFill>
        <p:spPr>
          <a:xfrm>
            <a:off x="1259632" y="2267757"/>
            <a:ext cx="6048672" cy="4329595"/>
          </a:xfrm>
          <a:prstGeom prst="rect">
            <a:avLst/>
          </a:prstGeom>
        </p:spPr>
      </p:pic>
    </p:spTree>
    <p:extLst>
      <p:ext uri="{BB962C8B-B14F-4D97-AF65-F5344CB8AC3E}">
        <p14:creationId xmlns:p14="http://schemas.microsoft.com/office/powerpoint/2010/main" val="143563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46375" y="476672"/>
            <a:ext cx="8568952" cy="864096"/>
          </a:xfrm>
        </p:spPr>
        <p:txBody>
          <a:bodyPr/>
          <a:lstStyle/>
          <a:p>
            <a:r>
              <a:rPr lang="fr-BE" sz="3600" dirty="0"/>
              <a:t>Taux d’incidents sécuritaires </a:t>
            </a:r>
            <a:endParaRPr lang="fr-BE" sz="3600" noProof="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7" y="1426480"/>
            <a:ext cx="8520289" cy="5026856"/>
          </a:xfrm>
          <a:prstGeom prst="rect">
            <a:avLst/>
          </a:prstGeom>
        </p:spPr>
      </p:pic>
    </p:spTree>
    <p:extLst>
      <p:ext uri="{BB962C8B-B14F-4D97-AF65-F5344CB8AC3E}">
        <p14:creationId xmlns:p14="http://schemas.microsoft.com/office/powerpoint/2010/main" val="378373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04664"/>
            <a:ext cx="8568952" cy="864096"/>
          </a:xfrm>
        </p:spPr>
        <p:txBody>
          <a:bodyPr/>
          <a:lstStyle/>
          <a:p>
            <a:r>
              <a:rPr lang="fr-BE" sz="3600" dirty="0"/>
              <a:t>Taux d’incidents sécuritaires </a:t>
            </a:r>
            <a:endParaRPr lang="fr-BE" sz="3600" noProof="0" dirty="0"/>
          </a:p>
        </p:txBody>
      </p:sp>
      <p:pic>
        <p:nvPicPr>
          <p:cNvPr id="4" name="Picture 3"/>
          <p:cNvPicPr>
            <a:picLocks noChangeAspect="1"/>
          </p:cNvPicPr>
          <p:nvPr/>
        </p:nvPicPr>
        <p:blipFill>
          <a:blip r:embed="rId2"/>
          <a:stretch>
            <a:fillRect/>
          </a:stretch>
        </p:blipFill>
        <p:spPr>
          <a:xfrm>
            <a:off x="467544" y="2636912"/>
            <a:ext cx="8098127" cy="3816424"/>
          </a:xfrm>
          <a:prstGeom prst="rect">
            <a:avLst/>
          </a:prstGeom>
        </p:spPr>
      </p:pic>
      <p:sp>
        <p:nvSpPr>
          <p:cNvPr id="5" name="TextBox 4"/>
          <p:cNvSpPr txBox="1"/>
          <p:nvPr/>
        </p:nvSpPr>
        <p:spPr>
          <a:xfrm>
            <a:off x="478219" y="1312892"/>
            <a:ext cx="8073471" cy="1107996"/>
          </a:xfrm>
          <a:prstGeom prst="rect">
            <a:avLst/>
          </a:prstGeom>
          <a:noFill/>
        </p:spPr>
        <p:txBody>
          <a:bodyPr wrap="square" rtlCol="0">
            <a:spAutoFit/>
          </a:bodyPr>
          <a:lstStyle/>
          <a:p>
            <a:r>
              <a:rPr lang="fr-BE" sz="2200" dirty="0">
                <a:latin typeface="+mj-lt"/>
              </a:rPr>
              <a:t>La situation sécuritaire en 2017 s’est avéré particulièrement problématique au </a:t>
            </a:r>
            <a:r>
              <a:rPr lang="fr-BE" sz="2200" b="1" dirty="0">
                <a:latin typeface="+mj-lt"/>
              </a:rPr>
              <a:t>Kasai Central et Kasai</a:t>
            </a:r>
            <a:r>
              <a:rPr lang="fr-BE" sz="2200" dirty="0">
                <a:latin typeface="+mj-lt"/>
              </a:rPr>
              <a:t>, avec des </a:t>
            </a:r>
            <a:r>
              <a:rPr lang="fr-BE" sz="2200" b="1" dirty="0">
                <a:latin typeface="+mj-lt"/>
              </a:rPr>
              <a:t>taux de 23 et 21 incidents reportés par 100K personnes </a:t>
            </a:r>
            <a:r>
              <a:rPr lang="fr-BE" sz="2200" dirty="0">
                <a:latin typeface="+mj-lt"/>
              </a:rPr>
              <a:t>(9 en moyenne pour les provinces L3).</a:t>
            </a:r>
          </a:p>
        </p:txBody>
      </p:sp>
    </p:spTree>
    <p:extLst>
      <p:ext uri="{BB962C8B-B14F-4D97-AF65-F5344CB8AC3E}">
        <p14:creationId xmlns:p14="http://schemas.microsoft.com/office/powerpoint/2010/main" val="189115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260649"/>
            <a:ext cx="8568952" cy="864096"/>
          </a:xfrm>
        </p:spPr>
        <p:txBody>
          <a:bodyPr/>
          <a:lstStyle/>
          <a:p>
            <a:r>
              <a:rPr lang="fr-BE" sz="3600" dirty="0"/>
              <a:t>Taux d’incidents sécuritaires </a:t>
            </a:r>
            <a:endParaRPr lang="fr-BE" sz="3600" noProof="0" dirty="0"/>
          </a:p>
        </p:txBody>
      </p:sp>
      <p:pic>
        <p:nvPicPr>
          <p:cNvPr id="6" name="Picture 5"/>
          <p:cNvPicPr>
            <a:picLocks noChangeAspect="1"/>
          </p:cNvPicPr>
          <p:nvPr/>
        </p:nvPicPr>
        <p:blipFill>
          <a:blip r:embed="rId2"/>
          <a:stretch>
            <a:fillRect/>
          </a:stretch>
        </p:blipFill>
        <p:spPr>
          <a:xfrm>
            <a:off x="471323" y="2420888"/>
            <a:ext cx="8223798" cy="4176464"/>
          </a:xfrm>
          <a:prstGeom prst="rect">
            <a:avLst/>
          </a:prstGeom>
        </p:spPr>
      </p:pic>
      <p:sp>
        <p:nvSpPr>
          <p:cNvPr id="7" name="TextBox 6"/>
          <p:cNvSpPr txBox="1"/>
          <p:nvPr/>
        </p:nvSpPr>
        <p:spPr>
          <a:xfrm>
            <a:off x="475267" y="1024860"/>
            <a:ext cx="7841149" cy="1107996"/>
          </a:xfrm>
          <a:prstGeom prst="rect">
            <a:avLst/>
          </a:prstGeom>
          <a:noFill/>
        </p:spPr>
        <p:txBody>
          <a:bodyPr wrap="square" rtlCol="0">
            <a:spAutoFit/>
          </a:bodyPr>
          <a:lstStyle/>
          <a:p>
            <a:r>
              <a:rPr lang="fr-BE" sz="2200" dirty="0">
                <a:latin typeface="+mj-lt"/>
              </a:rPr>
              <a:t>9/10 ZS parmi les plus affectées se trouve au Kasai Central et Kasai et l’épicentre des violences se situe en </a:t>
            </a:r>
            <a:r>
              <a:rPr lang="fr-BE" sz="2200" b="1" dirty="0">
                <a:latin typeface="+mj-lt"/>
              </a:rPr>
              <a:t>5 ZS avec des taux de plus de 100 incidents reportés par 100K personnes.</a:t>
            </a:r>
          </a:p>
        </p:txBody>
      </p:sp>
    </p:spTree>
    <p:extLst>
      <p:ext uri="{BB962C8B-B14F-4D97-AF65-F5344CB8AC3E}">
        <p14:creationId xmlns:p14="http://schemas.microsoft.com/office/powerpoint/2010/main" val="230131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76672"/>
            <a:ext cx="8568952" cy="864096"/>
          </a:xfrm>
        </p:spPr>
        <p:txBody>
          <a:bodyPr/>
          <a:lstStyle/>
          <a:p>
            <a:r>
              <a:rPr lang="fr-BE" sz="3600" dirty="0"/>
              <a:t>Taux de déplacés et retournés</a:t>
            </a:r>
            <a:endParaRPr lang="fr-BE" sz="3600" noProof="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484784"/>
            <a:ext cx="8280920" cy="4856647"/>
          </a:xfrm>
          <a:prstGeom prst="rect">
            <a:avLst/>
          </a:prstGeom>
        </p:spPr>
      </p:pic>
    </p:spTree>
    <p:extLst>
      <p:ext uri="{BB962C8B-B14F-4D97-AF65-F5344CB8AC3E}">
        <p14:creationId xmlns:p14="http://schemas.microsoft.com/office/powerpoint/2010/main" val="410193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04664"/>
            <a:ext cx="8568952" cy="864096"/>
          </a:xfrm>
        </p:spPr>
        <p:txBody>
          <a:bodyPr/>
          <a:lstStyle/>
          <a:p>
            <a:r>
              <a:rPr lang="fr-BE" sz="3600" dirty="0"/>
              <a:t>Taux de déplacés et retournés</a:t>
            </a:r>
            <a:endParaRPr lang="fr-BE" sz="3600" noProof="0" dirty="0"/>
          </a:p>
        </p:txBody>
      </p:sp>
      <p:pic>
        <p:nvPicPr>
          <p:cNvPr id="5" name="Picture 4"/>
          <p:cNvPicPr>
            <a:picLocks noChangeAspect="1"/>
          </p:cNvPicPr>
          <p:nvPr/>
        </p:nvPicPr>
        <p:blipFill>
          <a:blip r:embed="rId2"/>
          <a:stretch>
            <a:fillRect/>
          </a:stretch>
        </p:blipFill>
        <p:spPr>
          <a:xfrm>
            <a:off x="827584" y="2420888"/>
            <a:ext cx="7056784" cy="4101194"/>
          </a:xfrm>
          <a:prstGeom prst="rect">
            <a:avLst/>
          </a:prstGeom>
        </p:spPr>
      </p:pic>
      <p:sp>
        <p:nvSpPr>
          <p:cNvPr id="10" name="TextBox 9"/>
          <p:cNvSpPr txBox="1"/>
          <p:nvPr/>
        </p:nvSpPr>
        <p:spPr>
          <a:xfrm>
            <a:off x="683568" y="1136660"/>
            <a:ext cx="8064896" cy="1107996"/>
          </a:xfrm>
          <a:prstGeom prst="rect">
            <a:avLst/>
          </a:prstGeom>
          <a:noFill/>
        </p:spPr>
        <p:txBody>
          <a:bodyPr wrap="square" rtlCol="0">
            <a:spAutoFit/>
          </a:bodyPr>
          <a:lstStyle/>
          <a:p>
            <a:r>
              <a:rPr lang="fr-BE" sz="2200" dirty="0">
                <a:latin typeface="+mj-lt"/>
              </a:rPr>
              <a:t>Le taux de mouvement est très élevé au Kasai Central où </a:t>
            </a:r>
            <a:r>
              <a:rPr lang="fr-BE" sz="2200" b="1" dirty="0">
                <a:latin typeface="+mj-lt"/>
              </a:rPr>
              <a:t>39% de la population a été intéressée par des mouvement de déplacement/retour </a:t>
            </a:r>
            <a:r>
              <a:rPr lang="fr-BE" sz="2200" dirty="0">
                <a:latin typeface="+mj-lt"/>
              </a:rPr>
              <a:t>contre une moyenne générale de 11% pour l’ensemble des provinces L3</a:t>
            </a:r>
            <a:endParaRPr lang="fr-BE" sz="2200" b="1" dirty="0">
              <a:latin typeface="+mj-lt"/>
            </a:endParaRPr>
          </a:p>
        </p:txBody>
      </p:sp>
    </p:spTree>
    <p:extLst>
      <p:ext uri="{BB962C8B-B14F-4D97-AF65-F5344CB8AC3E}">
        <p14:creationId xmlns:p14="http://schemas.microsoft.com/office/powerpoint/2010/main" val="10252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04664"/>
            <a:ext cx="8568952" cy="864096"/>
          </a:xfrm>
        </p:spPr>
        <p:txBody>
          <a:bodyPr/>
          <a:lstStyle/>
          <a:p>
            <a:r>
              <a:rPr lang="fr-BE" sz="3600" dirty="0"/>
              <a:t>Taux de déplacés et retournés</a:t>
            </a:r>
            <a:endParaRPr lang="fr-BE" sz="3600" noProof="0" dirty="0"/>
          </a:p>
        </p:txBody>
      </p:sp>
      <p:pic>
        <p:nvPicPr>
          <p:cNvPr id="4" name="Picture 3"/>
          <p:cNvPicPr>
            <a:picLocks noChangeAspect="1"/>
          </p:cNvPicPr>
          <p:nvPr/>
        </p:nvPicPr>
        <p:blipFill>
          <a:blip r:embed="rId2"/>
          <a:stretch>
            <a:fillRect/>
          </a:stretch>
        </p:blipFill>
        <p:spPr>
          <a:xfrm>
            <a:off x="683568" y="2276872"/>
            <a:ext cx="7858015" cy="4248472"/>
          </a:xfrm>
          <a:prstGeom prst="rect">
            <a:avLst/>
          </a:prstGeom>
        </p:spPr>
      </p:pic>
      <p:sp>
        <p:nvSpPr>
          <p:cNvPr id="7" name="TextBox 6"/>
          <p:cNvSpPr txBox="1"/>
          <p:nvPr/>
        </p:nvSpPr>
        <p:spPr>
          <a:xfrm>
            <a:off x="683568" y="1147391"/>
            <a:ext cx="8064896" cy="769441"/>
          </a:xfrm>
          <a:prstGeom prst="rect">
            <a:avLst/>
          </a:prstGeom>
          <a:noFill/>
        </p:spPr>
        <p:txBody>
          <a:bodyPr wrap="square" rtlCol="0">
            <a:spAutoFit/>
          </a:bodyPr>
          <a:lstStyle/>
          <a:p>
            <a:r>
              <a:rPr lang="fr-BE" sz="2200" b="1" dirty="0">
                <a:latin typeface="+mj-lt"/>
              </a:rPr>
              <a:t>9/10 des ZS plus frappées </a:t>
            </a:r>
            <a:r>
              <a:rPr lang="fr-BE" sz="2200" dirty="0">
                <a:latin typeface="+mj-lt"/>
              </a:rPr>
              <a:t>par ce phénomène sont </a:t>
            </a:r>
            <a:r>
              <a:rPr lang="fr-BE" sz="2200" b="1" dirty="0">
                <a:latin typeface="+mj-lt"/>
              </a:rPr>
              <a:t>au Kasai Central</a:t>
            </a:r>
            <a:r>
              <a:rPr lang="fr-BE" sz="2200" dirty="0">
                <a:latin typeface="+mj-lt"/>
              </a:rPr>
              <a:t>, dont 5 ont des taux de mouvement de plus de 2/3 de la population totale.  </a:t>
            </a:r>
          </a:p>
        </p:txBody>
      </p:sp>
    </p:spTree>
    <p:extLst>
      <p:ext uri="{BB962C8B-B14F-4D97-AF65-F5344CB8AC3E}">
        <p14:creationId xmlns:p14="http://schemas.microsoft.com/office/powerpoint/2010/main" val="167563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260649"/>
            <a:ext cx="8568952" cy="864096"/>
          </a:xfrm>
        </p:spPr>
        <p:txBody>
          <a:bodyPr/>
          <a:lstStyle/>
          <a:p>
            <a:r>
              <a:rPr lang="fr-BE" sz="3600" dirty="0"/>
              <a:t>Classification des ZS par phase IPC</a:t>
            </a:r>
            <a:endParaRPr lang="fr-BE" sz="3600" noProof="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01" y="1340768"/>
            <a:ext cx="8382672" cy="4927653"/>
          </a:xfrm>
          <a:prstGeom prst="rect">
            <a:avLst/>
          </a:prstGeom>
        </p:spPr>
      </p:pic>
    </p:spTree>
    <p:extLst>
      <p:ext uri="{BB962C8B-B14F-4D97-AF65-F5344CB8AC3E}">
        <p14:creationId xmlns:p14="http://schemas.microsoft.com/office/powerpoint/2010/main" val="321334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260649"/>
            <a:ext cx="8568952" cy="864096"/>
          </a:xfrm>
        </p:spPr>
        <p:txBody>
          <a:bodyPr/>
          <a:lstStyle/>
          <a:p>
            <a:r>
              <a:rPr lang="fr-BE" sz="3600" dirty="0"/>
              <a:t>Classification des ZS par phase IPC</a:t>
            </a:r>
            <a:endParaRPr lang="fr-BE" sz="3600" noProof="0" dirty="0"/>
          </a:p>
        </p:txBody>
      </p:sp>
      <p:pic>
        <p:nvPicPr>
          <p:cNvPr id="5" name="Picture 4"/>
          <p:cNvPicPr>
            <a:picLocks noChangeAspect="1"/>
          </p:cNvPicPr>
          <p:nvPr/>
        </p:nvPicPr>
        <p:blipFill>
          <a:blip r:embed="rId2"/>
          <a:stretch>
            <a:fillRect/>
          </a:stretch>
        </p:blipFill>
        <p:spPr>
          <a:xfrm>
            <a:off x="683568" y="1844824"/>
            <a:ext cx="7272808" cy="4692006"/>
          </a:xfrm>
          <a:prstGeom prst="rect">
            <a:avLst/>
          </a:prstGeom>
        </p:spPr>
      </p:pic>
      <p:sp>
        <p:nvSpPr>
          <p:cNvPr id="7" name="TextBox 6"/>
          <p:cNvSpPr txBox="1"/>
          <p:nvPr/>
        </p:nvSpPr>
        <p:spPr>
          <a:xfrm>
            <a:off x="467544" y="980728"/>
            <a:ext cx="8064896" cy="769441"/>
          </a:xfrm>
          <a:prstGeom prst="rect">
            <a:avLst/>
          </a:prstGeom>
          <a:noFill/>
        </p:spPr>
        <p:txBody>
          <a:bodyPr wrap="square" rtlCol="0">
            <a:spAutoFit/>
          </a:bodyPr>
          <a:lstStyle/>
          <a:p>
            <a:r>
              <a:rPr lang="fr-BE" sz="2200" dirty="0">
                <a:latin typeface="+mj-lt"/>
              </a:rPr>
              <a:t>1/2 des ZS classées en phase IPC 4 se trouve au Kasai et Kasai Central, notamment dans les territoires de Kamonia, Dibaya et Kazumba</a:t>
            </a:r>
          </a:p>
        </p:txBody>
      </p:sp>
    </p:spTree>
    <p:extLst>
      <p:ext uri="{BB962C8B-B14F-4D97-AF65-F5344CB8AC3E}">
        <p14:creationId xmlns:p14="http://schemas.microsoft.com/office/powerpoint/2010/main" val="191570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11560" y="476672"/>
            <a:ext cx="8208912" cy="864096"/>
          </a:xfrm>
        </p:spPr>
        <p:txBody>
          <a:bodyPr/>
          <a:lstStyle/>
          <a:p>
            <a:r>
              <a:rPr lang="fr-BE" sz="3600" noProof="0" dirty="0"/>
              <a:t>Contexte et environnement</a:t>
            </a:r>
          </a:p>
        </p:txBody>
      </p:sp>
      <p:sp>
        <p:nvSpPr>
          <p:cNvPr id="4" name="Content Placeholder 2"/>
          <p:cNvSpPr>
            <a:spLocks noGrp="1"/>
          </p:cNvSpPr>
          <p:nvPr>
            <p:ph idx="1"/>
          </p:nvPr>
        </p:nvSpPr>
        <p:spPr>
          <a:xfrm>
            <a:off x="323528" y="1340768"/>
            <a:ext cx="8496944" cy="4536504"/>
          </a:xfrm>
        </p:spPr>
        <p:txBody>
          <a:bodyPr/>
          <a:lstStyle/>
          <a:p>
            <a:r>
              <a:rPr lang="fr-BE" sz="2600" dirty="0"/>
              <a:t>Avec l’éclatement de la </a:t>
            </a:r>
            <a:r>
              <a:rPr lang="fr-BE" sz="2600" b="1" dirty="0"/>
              <a:t>crise kasaïenne et la dégradation de la crise au Sud-Kivu et Tanganyika</a:t>
            </a:r>
            <a:r>
              <a:rPr lang="fr-BE" sz="2600" dirty="0"/>
              <a:t>, la RDC abrite désormais plus de 4 millions des personnes déplacées. </a:t>
            </a:r>
          </a:p>
          <a:p>
            <a:r>
              <a:rPr lang="fr-BE" sz="2600" dirty="0"/>
              <a:t>Pour faire face à une </a:t>
            </a:r>
            <a:r>
              <a:rPr lang="en-US" sz="2600" dirty="0"/>
              <a:t>situation </a:t>
            </a:r>
            <a:r>
              <a:rPr lang="fr-FR" sz="2600" dirty="0"/>
              <a:t>d’une longueur et d’une complexité sans précédent</a:t>
            </a:r>
            <a:r>
              <a:rPr lang="fr-FR" sz="2600" b="1" dirty="0"/>
              <a:t>, le </a:t>
            </a:r>
            <a:r>
              <a:rPr lang="fr-BE" sz="2600" b="1" dirty="0"/>
              <a:t>IASC a déclaré une urgence de niveau L3</a:t>
            </a:r>
            <a:r>
              <a:rPr lang="fr-BE" sz="2600" dirty="0"/>
              <a:t> en oct. 2017 pour les 5 provinces du grand Kasaï, le Tanganyika et le Sud-Kivu.</a:t>
            </a:r>
          </a:p>
          <a:p>
            <a:r>
              <a:rPr lang="fr-BE" sz="2600" dirty="0"/>
              <a:t>Afin de peaufiner sa stratégie de réponse, le </a:t>
            </a:r>
            <a:r>
              <a:rPr lang="fr-BE" sz="2600" b="1" dirty="0"/>
              <a:t>Cluster WASH a entamé une revue des données secondaires</a:t>
            </a:r>
            <a:r>
              <a:rPr lang="fr-BE" sz="2600" dirty="0"/>
              <a:t> (RDS) pour mieux cibler la réponse en EHA dans les zones de santé (ZS) prioritaires. </a:t>
            </a:r>
            <a:endParaRPr lang="en-US" sz="2600" dirty="0"/>
          </a:p>
          <a:p>
            <a:pPr marL="0" indent="0">
              <a:buNone/>
            </a:pPr>
            <a:endParaRPr lang="fr-BE" sz="2400" noProof="0" dirty="0"/>
          </a:p>
        </p:txBody>
      </p:sp>
    </p:spTree>
    <p:extLst>
      <p:ext uri="{BB962C8B-B14F-4D97-AF65-F5344CB8AC3E}">
        <p14:creationId xmlns:p14="http://schemas.microsoft.com/office/powerpoint/2010/main" val="78615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76672"/>
            <a:ext cx="8568952" cy="864096"/>
          </a:xfrm>
        </p:spPr>
        <p:txBody>
          <a:bodyPr/>
          <a:lstStyle/>
          <a:p>
            <a:r>
              <a:rPr lang="fr-BE" sz="3600" dirty="0"/>
              <a:t>Ménages avec accès à une source améliorée</a:t>
            </a:r>
            <a:endParaRPr lang="fr-BE" sz="3600" noProof="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56792"/>
            <a:ext cx="8084757" cy="4752527"/>
          </a:xfrm>
          <a:prstGeom prst="rect">
            <a:avLst/>
          </a:prstGeom>
        </p:spPr>
      </p:pic>
    </p:spTree>
    <p:extLst>
      <p:ext uri="{BB962C8B-B14F-4D97-AF65-F5344CB8AC3E}">
        <p14:creationId xmlns:p14="http://schemas.microsoft.com/office/powerpoint/2010/main" val="210506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04664"/>
            <a:ext cx="8568952" cy="864096"/>
          </a:xfrm>
        </p:spPr>
        <p:txBody>
          <a:bodyPr/>
          <a:lstStyle/>
          <a:p>
            <a:r>
              <a:rPr lang="fr-BE" sz="3600" dirty="0"/>
              <a:t>Ménages avec accès à une source améliorée</a:t>
            </a:r>
            <a:endParaRPr lang="fr-BE" sz="3600" noProof="0" dirty="0"/>
          </a:p>
        </p:txBody>
      </p:sp>
      <p:pic>
        <p:nvPicPr>
          <p:cNvPr id="7" name="Picture 6"/>
          <p:cNvPicPr>
            <a:picLocks noChangeAspect="1"/>
          </p:cNvPicPr>
          <p:nvPr/>
        </p:nvPicPr>
        <p:blipFill>
          <a:blip r:embed="rId2"/>
          <a:stretch>
            <a:fillRect/>
          </a:stretch>
        </p:blipFill>
        <p:spPr>
          <a:xfrm>
            <a:off x="467544" y="2708920"/>
            <a:ext cx="7948850" cy="3528392"/>
          </a:xfrm>
          <a:prstGeom prst="rect">
            <a:avLst/>
          </a:prstGeom>
        </p:spPr>
      </p:pic>
      <p:sp>
        <p:nvSpPr>
          <p:cNvPr id="8" name="TextBox 7"/>
          <p:cNvSpPr txBox="1"/>
          <p:nvPr/>
        </p:nvSpPr>
        <p:spPr>
          <a:xfrm>
            <a:off x="478219" y="1240884"/>
            <a:ext cx="8073471" cy="1107996"/>
          </a:xfrm>
          <a:prstGeom prst="rect">
            <a:avLst/>
          </a:prstGeom>
          <a:noFill/>
        </p:spPr>
        <p:txBody>
          <a:bodyPr wrap="square" rtlCol="0">
            <a:spAutoFit/>
          </a:bodyPr>
          <a:lstStyle/>
          <a:p>
            <a:r>
              <a:rPr lang="fr-BE" sz="2200" dirty="0">
                <a:latin typeface="+mj-lt"/>
              </a:rPr>
              <a:t>L’accès à l’eau reste difficile dans toutes les provinces, mais particulièrement au Kasai, Kasai Central et à Sankuru avec </a:t>
            </a:r>
            <a:r>
              <a:rPr lang="fr-BE" sz="2200" b="1" dirty="0">
                <a:latin typeface="+mj-lt"/>
              </a:rPr>
              <a:t>moins de 1/3 des ménages ayant accès à une source d’eau améliorée</a:t>
            </a:r>
            <a:r>
              <a:rPr lang="fr-BE" sz="2200" dirty="0">
                <a:latin typeface="+mj-lt"/>
              </a:rPr>
              <a:t>. </a:t>
            </a:r>
          </a:p>
        </p:txBody>
      </p:sp>
    </p:spTree>
    <p:extLst>
      <p:ext uri="{BB962C8B-B14F-4D97-AF65-F5344CB8AC3E}">
        <p14:creationId xmlns:p14="http://schemas.microsoft.com/office/powerpoint/2010/main" val="410282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76672"/>
            <a:ext cx="8568952" cy="864096"/>
          </a:xfrm>
        </p:spPr>
        <p:txBody>
          <a:bodyPr/>
          <a:lstStyle/>
          <a:p>
            <a:r>
              <a:rPr lang="fr-BE" sz="3600" dirty="0"/>
              <a:t>Taux d’attaque annuel du choléra</a:t>
            </a:r>
            <a:endParaRPr lang="fr-BE" sz="3600" noProof="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484784"/>
            <a:ext cx="8374744" cy="4968552"/>
          </a:xfrm>
          <a:prstGeom prst="rect">
            <a:avLst/>
          </a:prstGeom>
        </p:spPr>
      </p:pic>
    </p:spTree>
    <p:extLst>
      <p:ext uri="{BB962C8B-B14F-4D97-AF65-F5344CB8AC3E}">
        <p14:creationId xmlns:p14="http://schemas.microsoft.com/office/powerpoint/2010/main" val="2312775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04664"/>
            <a:ext cx="8568952" cy="864096"/>
          </a:xfrm>
        </p:spPr>
        <p:txBody>
          <a:bodyPr/>
          <a:lstStyle/>
          <a:p>
            <a:r>
              <a:rPr lang="fr-BE" sz="3600" dirty="0"/>
              <a:t>Taux d’attaque annuel du choléra</a:t>
            </a:r>
            <a:endParaRPr lang="fr-BE" sz="3600" noProof="0" dirty="0"/>
          </a:p>
        </p:txBody>
      </p:sp>
      <p:pic>
        <p:nvPicPr>
          <p:cNvPr id="4" name="Picture 3"/>
          <p:cNvPicPr>
            <a:picLocks noChangeAspect="1"/>
          </p:cNvPicPr>
          <p:nvPr/>
        </p:nvPicPr>
        <p:blipFill>
          <a:blip r:embed="rId2"/>
          <a:stretch>
            <a:fillRect/>
          </a:stretch>
        </p:blipFill>
        <p:spPr>
          <a:xfrm>
            <a:off x="899592" y="2708920"/>
            <a:ext cx="7008474" cy="3816424"/>
          </a:xfrm>
          <a:prstGeom prst="rect">
            <a:avLst/>
          </a:prstGeom>
        </p:spPr>
      </p:pic>
      <p:sp>
        <p:nvSpPr>
          <p:cNvPr id="5" name="TextBox 4"/>
          <p:cNvSpPr txBox="1"/>
          <p:nvPr/>
        </p:nvSpPr>
        <p:spPr>
          <a:xfrm>
            <a:off x="611560" y="1046346"/>
            <a:ext cx="7992888" cy="1446550"/>
          </a:xfrm>
          <a:prstGeom prst="rect">
            <a:avLst/>
          </a:prstGeom>
          <a:noFill/>
        </p:spPr>
        <p:txBody>
          <a:bodyPr wrap="square" rtlCol="0">
            <a:spAutoFit/>
          </a:bodyPr>
          <a:lstStyle/>
          <a:p>
            <a:r>
              <a:rPr lang="fr-BE" sz="2200" dirty="0">
                <a:latin typeface="+mj-lt"/>
              </a:rPr>
              <a:t>Des cas de choléra ont été enregistrés dans toutes les provinces hormis le Kasai et le Kasai Central pour un total de </a:t>
            </a:r>
            <a:r>
              <a:rPr lang="fr-BE" sz="2200" b="1" dirty="0">
                <a:latin typeface="+mj-lt"/>
              </a:rPr>
              <a:t>46 ZS affectées, dont 22 au Sud-Kivu et 11 à Tanganyika</a:t>
            </a:r>
            <a:r>
              <a:rPr lang="fr-BE" sz="2200" dirty="0">
                <a:latin typeface="+mj-lt"/>
              </a:rPr>
              <a:t> qui a cependant presque ¼ plus de cas par 100K personnes par rapport au Sud-Kivu.</a:t>
            </a:r>
          </a:p>
        </p:txBody>
      </p:sp>
    </p:spTree>
    <p:extLst>
      <p:ext uri="{BB962C8B-B14F-4D97-AF65-F5344CB8AC3E}">
        <p14:creationId xmlns:p14="http://schemas.microsoft.com/office/powerpoint/2010/main" val="4134480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332656"/>
            <a:ext cx="8568952" cy="864096"/>
          </a:xfrm>
        </p:spPr>
        <p:txBody>
          <a:bodyPr/>
          <a:lstStyle/>
          <a:p>
            <a:r>
              <a:rPr lang="fr-BE" sz="3600" dirty="0"/>
              <a:t>Taux d’attaque annuel du choléra</a:t>
            </a:r>
            <a:endParaRPr lang="fr-BE" sz="3600" noProof="0" dirty="0"/>
          </a:p>
        </p:txBody>
      </p:sp>
      <p:pic>
        <p:nvPicPr>
          <p:cNvPr id="6" name="Picture 5"/>
          <p:cNvPicPr>
            <a:picLocks noChangeAspect="1"/>
          </p:cNvPicPr>
          <p:nvPr/>
        </p:nvPicPr>
        <p:blipFill>
          <a:blip r:embed="rId2"/>
          <a:stretch>
            <a:fillRect/>
          </a:stretch>
        </p:blipFill>
        <p:spPr>
          <a:xfrm>
            <a:off x="549614" y="2492896"/>
            <a:ext cx="7847955" cy="4032448"/>
          </a:xfrm>
          <a:prstGeom prst="rect">
            <a:avLst/>
          </a:prstGeom>
        </p:spPr>
      </p:pic>
      <p:sp>
        <p:nvSpPr>
          <p:cNvPr id="8" name="TextBox 7"/>
          <p:cNvSpPr txBox="1"/>
          <p:nvPr/>
        </p:nvSpPr>
        <p:spPr>
          <a:xfrm>
            <a:off x="549614" y="1096868"/>
            <a:ext cx="8064896" cy="1107996"/>
          </a:xfrm>
          <a:prstGeom prst="rect">
            <a:avLst/>
          </a:prstGeom>
          <a:noFill/>
        </p:spPr>
        <p:txBody>
          <a:bodyPr wrap="square" rtlCol="0">
            <a:spAutoFit/>
          </a:bodyPr>
          <a:lstStyle/>
          <a:p>
            <a:r>
              <a:rPr lang="fr-BE" sz="2200" dirty="0">
                <a:latin typeface="+mj-lt"/>
              </a:rPr>
              <a:t>Parmi les 10 ZS avec les taux cas/100K personnes plus élevés, 8 se trouvent au Sud-Kivu, 2 au Tanganyika et 4 ont des taux de plus de 1K/100K personnes (Minova, Kalemie, Fizi et Nyemba).</a:t>
            </a:r>
            <a:endParaRPr lang="fr-BE" sz="2200" b="1" dirty="0">
              <a:latin typeface="+mj-lt"/>
            </a:endParaRPr>
          </a:p>
        </p:txBody>
      </p:sp>
    </p:spTree>
    <p:extLst>
      <p:ext uri="{BB962C8B-B14F-4D97-AF65-F5344CB8AC3E}">
        <p14:creationId xmlns:p14="http://schemas.microsoft.com/office/powerpoint/2010/main" val="3988639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76672"/>
            <a:ext cx="8568952" cy="864096"/>
          </a:xfrm>
        </p:spPr>
        <p:txBody>
          <a:bodyPr/>
          <a:lstStyle/>
          <a:p>
            <a:r>
              <a:rPr lang="fr-BE" sz="3600" dirty="0"/>
              <a:t>Taux d’attaque annuel de la diarrhée (U5)</a:t>
            </a:r>
            <a:endParaRPr lang="fr-BE" sz="3600" noProof="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56792"/>
            <a:ext cx="8348947" cy="4896544"/>
          </a:xfrm>
          <a:prstGeom prst="rect">
            <a:avLst/>
          </a:prstGeom>
        </p:spPr>
      </p:pic>
    </p:spTree>
    <p:extLst>
      <p:ext uri="{BB962C8B-B14F-4D97-AF65-F5344CB8AC3E}">
        <p14:creationId xmlns:p14="http://schemas.microsoft.com/office/powerpoint/2010/main" val="206769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04664"/>
            <a:ext cx="8568952" cy="864096"/>
          </a:xfrm>
        </p:spPr>
        <p:txBody>
          <a:bodyPr/>
          <a:lstStyle/>
          <a:p>
            <a:r>
              <a:rPr lang="fr-BE" sz="3600" dirty="0"/>
              <a:t>Taux d’attaque annuel de la diarrhée (U5)</a:t>
            </a:r>
            <a:endParaRPr lang="fr-BE" sz="3600" noProof="0" dirty="0"/>
          </a:p>
        </p:txBody>
      </p:sp>
      <p:pic>
        <p:nvPicPr>
          <p:cNvPr id="4" name="Picture 3"/>
          <p:cNvPicPr>
            <a:picLocks noChangeAspect="1"/>
          </p:cNvPicPr>
          <p:nvPr/>
        </p:nvPicPr>
        <p:blipFill>
          <a:blip r:embed="rId2"/>
          <a:stretch>
            <a:fillRect/>
          </a:stretch>
        </p:blipFill>
        <p:spPr>
          <a:xfrm>
            <a:off x="1043608" y="2852936"/>
            <a:ext cx="6854121" cy="3336741"/>
          </a:xfrm>
          <a:prstGeom prst="rect">
            <a:avLst/>
          </a:prstGeom>
        </p:spPr>
      </p:pic>
      <p:sp>
        <p:nvSpPr>
          <p:cNvPr id="5" name="Rectangle 4"/>
          <p:cNvSpPr/>
          <p:nvPr/>
        </p:nvSpPr>
        <p:spPr>
          <a:xfrm>
            <a:off x="683568" y="1456908"/>
            <a:ext cx="7704856" cy="1107996"/>
          </a:xfrm>
          <a:prstGeom prst="rect">
            <a:avLst/>
          </a:prstGeom>
        </p:spPr>
        <p:txBody>
          <a:bodyPr wrap="square">
            <a:spAutoFit/>
          </a:bodyPr>
          <a:lstStyle/>
          <a:p>
            <a:r>
              <a:rPr lang="fr-FR" sz="2200" dirty="0">
                <a:latin typeface="+mj-lt"/>
              </a:rPr>
              <a:t>Des cas de diarrhée parmi les U5 ont été enregistrés dans toutes les provinces hormis le Kasai. Les provinces les plus frappées sont le Sud-Kivu, le Tanganyika et le Lomami avec plus de 90 cas/100K U5.</a:t>
            </a:r>
          </a:p>
        </p:txBody>
      </p:sp>
    </p:spTree>
    <p:extLst>
      <p:ext uri="{BB962C8B-B14F-4D97-AF65-F5344CB8AC3E}">
        <p14:creationId xmlns:p14="http://schemas.microsoft.com/office/powerpoint/2010/main" val="2373586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04664"/>
            <a:ext cx="8568952" cy="864096"/>
          </a:xfrm>
        </p:spPr>
        <p:txBody>
          <a:bodyPr/>
          <a:lstStyle/>
          <a:p>
            <a:r>
              <a:rPr lang="fr-BE" sz="3600" dirty="0"/>
              <a:t>Taux d’attaque annuel de la diarrhée (U5)</a:t>
            </a:r>
            <a:endParaRPr lang="fr-BE" sz="3600" noProof="0" dirty="0"/>
          </a:p>
        </p:txBody>
      </p:sp>
      <p:pic>
        <p:nvPicPr>
          <p:cNvPr id="6" name="Picture 5"/>
          <p:cNvPicPr>
            <a:picLocks noChangeAspect="1"/>
          </p:cNvPicPr>
          <p:nvPr/>
        </p:nvPicPr>
        <p:blipFill>
          <a:blip r:embed="rId2"/>
          <a:stretch>
            <a:fillRect/>
          </a:stretch>
        </p:blipFill>
        <p:spPr>
          <a:xfrm>
            <a:off x="741428" y="2492896"/>
            <a:ext cx="7651495" cy="4104456"/>
          </a:xfrm>
          <a:prstGeom prst="rect">
            <a:avLst/>
          </a:prstGeom>
        </p:spPr>
      </p:pic>
      <p:sp>
        <p:nvSpPr>
          <p:cNvPr id="9" name="Rectangle 8"/>
          <p:cNvSpPr/>
          <p:nvPr/>
        </p:nvSpPr>
        <p:spPr>
          <a:xfrm>
            <a:off x="741428" y="1240884"/>
            <a:ext cx="7863020" cy="1107996"/>
          </a:xfrm>
          <a:prstGeom prst="rect">
            <a:avLst/>
          </a:prstGeom>
        </p:spPr>
        <p:txBody>
          <a:bodyPr wrap="square">
            <a:spAutoFit/>
          </a:bodyPr>
          <a:lstStyle/>
          <a:p>
            <a:r>
              <a:rPr lang="fr-BE" sz="2200" dirty="0">
                <a:latin typeface="+mj-lt"/>
              </a:rPr>
              <a:t>Parmi les </a:t>
            </a:r>
            <a:r>
              <a:rPr lang="fr-BE" sz="2200" b="1" dirty="0">
                <a:latin typeface="+mj-lt"/>
              </a:rPr>
              <a:t>10 ZS santé avec les taux cas/100K u5 plus élevés, 7 se trouvent au Sud-Kivu</a:t>
            </a:r>
            <a:r>
              <a:rPr lang="fr-BE" sz="2200" dirty="0">
                <a:latin typeface="+mj-lt"/>
              </a:rPr>
              <a:t> où se trouvent également les 5 ZS qui ont des taux de plus de 1K cas/100K U5.</a:t>
            </a:r>
            <a:endParaRPr lang="fr-BE" sz="2200" b="1" dirty="0">
              <a:latin typeface="+mj-lt"/>
            </a:endParaRPr>
          </a:p>
        </p:txBody>
      </p:sp>
    </p:spTree>
    <p:extLst>
      <p:ext uri="{BB962C8B-B14F-4D97-AF65-F5344CB8AC3E}">
        <p14:creationId xmlns:p14="http://schemas.microsoft.com/office/powerpoint/2010/main" val="1965089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76672"/>
            <a:ext cx="8568952" cy="864096"/>
          </a:xfrm>
        </p:spPr>
        <p:txBody>
          <a:bodyPr/>
          <a:lstStyle/>
          <a:p>
            <a:r>
              <a:rPr lang="fr-FR" sz="3600" dirty="0"/>
              <a:t>Statut nutritionnel selon le classement SNSAP</a:t>
            </a:r>
            <a:endParaRPr lang="fr-BE" sz="3600" noProof="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84784"/>
            <a:ext cx="8391518" cy="4957591"/>
          </a:xfrm>
          <a:prstGeom prst="rect">
            <a:avLst/>
          </a:prstGeom>
        </p:spPr>
      </p:pic>
    </p:spTree>
    <p:extLst>
      <p:ext uri="{BB962C8B-B14F-4D97-AF65-F5344CB8AC3E}">
        <p14:creationId xmlns:p14="http://schemas.microsoft.com/office/powerpoint/2010/main" val="247677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260649"/>
            <a:ext cx="8568952" cy="864096"/>
          </a:xfrm>
        </p:spPr>
        <p:txBody>
          <a:bodyPr/>
          <a:lstStyle/>
          <a:p>
            <a:r>
              <a:rPr lang="fr-FR" sz="3600" dirty="0"/>
              <a:t>Statut nutritionnel selon le classement SNSAP</a:t>
            </a:r>
            <a:endParaRPr lang="fr-BE" sz="3600" noProof="0" dirty="0"/>
          </a:p>
        </p:txBody>
      </p:sp>
      <p:sp>
        <p:nvSpPr>
          <p:cNvPr id="6" name="Rectangle 5"/>
          <p:cNvSpPr/>
          <p:nvPr/>
        </p:nvSpPr>
        <p:spPr>
          <a:xfrm>
            <a:off x="683568" y="980728"/>
            <a:ext cx="7776864" cy="1446550"/>
          </a:xfrm>
          <a:prstGeom prst="rect">
            <a:avLst/>
          </a:prstGeom>
        </p:spPr>
        <p:txBody>
          <a:bodyPr wrap="square">
            <a:spAutoFit/>
          </a:bodyPr>
          <a:lstStyle/>
          <a:p>
            <a:r>
              <a:rPr lang="fr-FR" sz="2200" dirty="0">
                <a:latin typeface="+mj-lt"/>
              </a:rPr>
              <a:t>Le Kasai Central est de loin la province qui démontre la détérioration de la situation nutritionnelle plus sévère avec 13 ZS en alerte nutritionnelle en 3Q et une moyenne de 8 ZS par Q. Au total, dans les provinces touchées par la L3, on est passé de 10 à 23 ZS en alerte au cours de 2017.</a:t>
            </a:r>
          </a:p>
        </p:txBody>
      </p:sp>
      <p:pic>
        <p:nvPicPr>
          <p:cNvPr id="12" name="Picture 11"/>
          <p:cNvPicPr>
            <a:picLocks noChangeAspect="1"/>
          </p:cNvPicPr>
          <p:nvPr/>
        </p:nvPicPr>
        <p:blipFill>
          <a:blip r:embed="rId2"/>
          <a:stretch>
            <a:fillRect/>
          </a:stretch>
        </p:blipFill>
        <p:spPr>
          <a:xfrm>
            <a:off x="441896" y="2708920"/>
            <a:ext cx="8162144" cy="3816424"/>
          </a:xfrm>
          <a:prstGeom prst="rect">
            <a:avLst/>
          </a:prstGeom>
        </p:spPr>
      </p:pic>
    </p:spTree>
    <p:extLst>
      <p:ext uri="{BB962C8B-B14F-4D97-AF65-F5344CB8AC3E}">
        <p14:creationId xmlns:p14="http://schemas.microsoft.com/office/powerpoint/2010/main" val="2409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75101" y="476672"/>
            <a:ext cx="8208912" cy="864096"/>
          </a:xfrm>
        </p:spPr>
        <p:txBody>
          <a:bodyPr/>
          <a:lstStyle/>
          <a:p>
            <a:r>
              <a:rPr lang="fr-BE" sz="3600" noProof="0" dirty="0"/>
              <a:t>Objectifs et justifications</a:t>
            </a:r>
          </a:p>
        </p:txBody>
      </p:sp>
      <p:sp>
        <p:nvSpPr>
          <p:cNvPr id="4" name="Content Placeholder 2"/>
          <p:cNvSpPr>
            <a:spLocks noGrp="1"/>
          </p:cNvSpPr>
          <p:nvPr>
            <p:ph idx="1"/>
          </p:nvPr>
        </p:nvSpPr>
        <p:spPr>
          <a:xfrm>
            <a:off x="467544" y="1340768"/>
            <a:ext cx="8352928" cy="4536504"/>
          </a:xfrm>
        </p:spPr>
        <p:txBody>
          <a:bodyPr/>
          <a:lstStyle/>
          <a:p>
            <a:r>
              <a:rPr lang="fr-BE" sz="2600" dirty="0"/>
              <a:t>La revue des données secondaires a comme objectif de </a:t>
            </a:r>
            <a:r>
              <a:rPr lang="fr-BE" sz="2600" b="1" dirty="0"/>
              <a:t>fournir une analyse comparée de la situation humanitaire </a:t>
            </a:r>
            <a:r>
              <a:rPr lang="fr-BE" sz="2600" dirty="0"/>
              <a:t>dans les sept provinces affectées par la crise L3.</a:t>
            </a:r>
          </a:p>
          <a:p>
            <a:r>
              <a:rPr lang="fr-BE" sz="2600" b="1" dirty="0"/>
              <a:t>Le </a:t>
            </a:r>
            <a:r>
              <a:rPr lang="fr-FR" sz="2600" b="1" dirty="0"/>
              <a:t>but étant d'orienter l'identification des régions d'intervention prioritaire</a:t>
            </a:r>
            <a:r>
              <a:rPr lang="fr-BE" sz="2600" dirty="0"/>
              <a:t>sur la base de l’impact humanitaire de la crise en cours ainsi que des vulnérabilités sous-jacentes.</a:t>
            </a:r>
          </a:p>
          <a:p>
            <a:r>
              <a:rPr lang="fr-BE" sz="2600" noProof="0" dirty="0"/>
              <a:t>L’exercice devrait être répété chaque 6 mois en intégrant également les données sur la réponse humanitaire en cours ainsi que, si possible, les données des activités de développement.</a:t>
            </a:r>
          </a:p>
        </p:txBody>
      </p:sp>
    </p:spTree>
    <p:extLst>
      <p:ext uri="{BB962C8B-B14F-4D97-AF65-F5344CB8AC3E}">
        <p14:creationId xmlns:p14="http://schemas.microsoft.com/office/powerpoint/2010/main" val="3481754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04664"/>
            <a:ext cx="8568952" cy="864096"/>
          </a:xfrm>
        </p:spPr>
        <p:txBody>
          <a:bodyPr/>
          <a:lstStyle/>
          <a:p>
            <a:r>
              <a:rPr lang="fr-FR" sz="3600" dirty="0"/>
              <a:t>Statut nutritionnel selon le classement SNSAP</a:t>
            </a:r>
            <a:endParaRPr lang="fr-BE" sz="3600" noProof="0" dirty="0"/>
          </a:p>
        </p:txBody>
      </p:sp>
      <p:pic>
        <p:nvPicPr>
          <p:cNvPr id="7" name="Picture 6"/>
          <p:cNvPicPr>
            <a:picLocks noChangeAspect="1"/>
          </p:cNvPicPr>
          <p:nvPr/>
        </p:nvPicPr>
        <p:blipFill>
          <a:blip r:embed="rId2"/>
          <a:stretch>
            <a:fillRect/>
          </a:stretch>
        </p:blipFill>
        <p:spPr>
          <a:xfrm>
            <a:off x="467544" y="2407962"/>
            <a:ext cx="8352928" cy="3901358"/>
          </a:xfrm>
          <a:prstGeom prst="rect">
            <a:avLst/>
          </a:prstGeom>
        </p:spPr>
      </p:pic>
      <p:sp>
        <p:nvSpPr>
          <p:cNvPr id="9" name="Rectangle 8"/>
          <p:cNvSpPr/>
          <p:nvPr/>
        </p:nvSpPr>
        <p:spPr>
          <a:xfrm>
            <a:off x="467544" y="1219399"/>
            <a:ext cx="8352928" cy="769441"/>
          </a:xfrm>
          <a:prstGeom prst="rect">
            <a:avLst/>
          </a:prstGeom>
        </p:spPr>
        <p:txBody>
          <a:bodyPr wrap="square">
            <a:spAutoFit/>
          </a:bodyPr>
          <a:lstStyle/>
          <a:p>
            <a:r>
              <a:rPr lang="fr-BE" sz="2200" dirty="0">
                <a:latin typeface="+mj-lt"/>
              </a:rPr>
              <a:t>Parmi les </a:t>
            </a:r>
            <a:r>
              <a:rPr lang="fr-BE" sz="2200" b="1" dirty="0">
                <a:latin typeface="+mj-lt"/>
              </a:rPr>
              <a:t>10 ZS qui ont été classé en alerte pendent 2Q et 3Q, 7 se trouve au Kasai Central </a:t>
            </a:r>
            <a:r>
              <a:rPr lang="fr-BE" sz="2200" dirty="0">
                <a:latin typeface="+mj-lt"/>
              </a:rPr>
              <a:t>et 5 d’entre elles ont été en alerte pendant toute l’année 2017.</a:t>
            </a:r>
          </a:p>
        </p:txBody>
      </p:sp>
    </p:spTree>
    <p:extLst>
      <p:ext uri="{BB962C8B-B14F-4D97-AF65-F5344CB8AC3E}">
        <p14:creationId xmlns:p14="http://schemas.microsoft.com/office/powerpoint/2010/main" val="91683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01423" y="474365"/>
            <a:ext cx="8568952" cy="864096"/>
          </a:xfrm>
        </p:spPr>
        <p:txBody>
          <a:bodyPr/>
          <a:lstStyle/>
          <a:p>
            <a:r>
              <a:rPr lang="fr-BE" sz="3600" dirty="0"/>
              <a:t>Conclusion</a:t>
            </a:r>
            <a:endParaRPr lang="fr-BE" sz="3600" noProof="0" dirty="0"/>
          </a:p>
        </p:txBody>
      </p:sp>
      <p:sp>
        <p:nvSpPr>
          <p:cNvPr id="2" name="Content Placeholder 1"/>
          <p:cNvSpPr>
            <a:spLocks noGrp="1"/>
          </p:cNvSpPr>
          <p:nvPr>
            <p:ph idx="1"/>
          </p:nvPr>
        </p:nvSpPr>
        <p:spPr>
          <a:xfrm>
            <a:off x="501423" y="1340768"/>
            <a:ext cx="8208912" cy="4536504"/>
          </a:xfrm>
        </p:spPr>
        <p:txBody>
          <a:bodyPr/>
          <a:lstStyle/>
          <a:p>
            <a:r>
              <a:rPr lang="fr-BE" sz="2200" dirty="0"/>
              <a:t>Sur la base des données secondaires, le Kasai Central semble être la province la plus affectée par la crise avec 8 ZS classées parmi les 10 ZS avec l’index composite le plus préoccupant. </a:t>
            </a:r>
          </a:p>
          <a:p>
            <a:r>
              <a:rPr lang="fr-BE" sz="2200" dirty="0"/>
              <a:t>La sévérité de la crise dans cette province est principalement due à:</a:t>
            </a:r>
          </a:p>
          <a:p>
            <a:pPr lvl="1"/>
            <a:r>
              <a:rPr lang="fr-BE" sz="2000" dirty="0"/>
              <a:t>Des taux importants de mouvement de population </a:t>
            </a:r>
          </a:p>
          <a:p>
            <a:pPr lvl="1"/>
            <a:r>
              <a:rPr lang="fr-BE" sz="2000" dirty="0"/>
              <a:t>De nombreux incidents sécuritaires </a:t>
            </a:r>
          </a:p>
          <a:p>
            <a:pPr lvl="1"/>
            <a:r>
              <a:rPr lang="fr-BE" sz="2000" dirty="0"/>
              <a:t>Un accès très limité à des sources d’eau améliorées </a:t>
            </a:r>
          </a:p>
          <a:p>
            <a:pPr lvl="1"/>
            <a:r>
              <a:rPr lang="fr-BE" sz="2000" dirty="0"/>
              <a:t>Un statut nutritionnel précaire.</a:t>
            </a:r>
          </a:p>
          <a:p>
            <a:r>
              <a:rPr lang="fr-BE" sz="2200" dirty="0"/>
              <a:t>Faisant constat de lacunes d’information très importantes concernant des indicateurs clefs en EHA, ainsi que des données souvent parcellaires et obsolètes, il est recommandé d’entreprendre un études de base couvrant le Kasai Central, ainsi que les autres provinces affectées par la crise L3.</a:t>
            </a:r>
          </a:p>
        </p:txBody>
      </p:sp>
    </p:spTree>
    <p:extLst>
      <p:ext uri="{BB962C8B-B14F-4D97-AF65-F5344CB8AC3E}">
        <p14:creationId xmlns:p14="http://schemas.microsoft.com/office/powerpoint/2010/main" val="208341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11"/>
          <p:cNvSpPr>
            <a:spLocks noGrp="1" noChangeArrowheads="1"/>
          </p:cNvSpPr>
          <p:nvPr>
            <p:ph type="ctrTitle"/>
          </p:nvPr>
        </p:nvSpPr>
        <p:spPr>
          <a:xfrm>
            <a:off x="1589087" y="2564904"/>
            <a:ext cx="5875337" cy="1216025"/>
          </a:xfrm>
        </p:spPr>
        <p:txBody>
          <a:bodyPr>
            <a:noAutofit/>
          </a:bodyPr>
          <a:lstStyle/>
          <a:p>
            <a:pPr algn="ctr" eaLnBrk="1" hangingPunct="1">
              <a:lnSpc>
                <a:spcPct val="80000"/>
              </a:lnSpc>
              <a:defRPr/>
            </a:pPr>
            <a:r>
              <a:rPr lang="fr-BE" altLang="en-US" sz="4800" cap="small" dirty="0">
                <a:solidFill>
                  <a:srgbClr val="006462"/>
                </a:solidFill>
              </a:rPr>
              <a:t>Méthodologie</a:t>
            </a:r>
            <a:endParaRPr lang="fr-BE" altLang="en-US" sz="3600" cap="small" dirty="0">
              <a:solidFill>
                <a:srgbClr val="006462"/>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rgbClr val="00646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spTree>
    <p:extLst>
      <p:ext uri="{BB962C8B-B14F-4D97-AF65-F5344CB8AC3E}">
        <p14:creationId xmlns:p14="http://schemas.microsoft.com/office/powerpoint/2010/main" val="270264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7544" y="476672"/>
            <a:ext cx="8568952" cy="864096"/>
          </a:xfrm>
        </p:spPr>
        <p:txBody>
          <a:bodyPr/>
          <a:lstStyle/>
          <a:p>
            <a:r>
              <a:rPr lang="fr-BE" sz="3600" dirty="0"/>
              <a:t>Méthodologie</a:t>
            </a:r>
            <a:endParaRPr lang="fr-BE" sz="3600" noProof="0" dirty="0"/>
          </a:p>
        </p:txBody>
      </p:sp>
      <p:sp>
        <p:nvSpPr>
          <p:cNvPr id="2" name="Content Placeholder 1"/>
          <p:cNvSpPr>
            <a:spLocks noGrp="1"/>
          </p:cNvSpPr>
          <p:nvPr>
            <p:ph idx="1"/>
          </p:nvPr>
        </p:nvSpPr>
        <p:spPr/>
        <p:txBody>
          <a:bodyPr/>
          <a:lstStyle/>
          <a:p>
            <a:r>
              <a:rPr lang="fr-BE" sz="2600" dirty="0"/>
              <a:t>L’évaluation se base </a:t>
            </a:r>
            <a:r>
              <a:rPr lang="fr-BE" sz="2600" b="1" dirty="0"/>
              <a:t>sur des données secondaires </a:t>
            </a:r>
          </a:p>
          <a:p>
            <a:r>
              <a:rPr lang="fr-BE" sz="2600" dirty="0"/>
              <a:t>Elle prend en compte </a:t>
            </a:r>
            <a:r>
              <a:rPr lang="fr-BE" sz="2600" b="1" dirty="0"/>
              <a:t>7 indicateurs clefs:</a:t>
            </a:r>
          </a:p>
          <a:p>
            <a:r>
              <a:rPr lang="fr-BE" sz="2600" b="1" dirty="0"/>
              <a:t>Indicateurs «crise » </a:t>
            </a:r>
          </a:p>
          <a:p>
            <a:pPr lvl="1"/>
            <a:r>
              <a:rPr lang="fr-BE" sz="2200" dirty="0"/>
              <a:t>Taux d’incidents sécuritaires en 2017 par ZS</a:t>
            </a:r>
            <a:endParaRPr lang="en-US" sz="2200" dirty="0"/>
          </a:p>
          <a:p>
            <a:pPr lvl="1"/>
            <a:r>
              <a:rPr lang="fr-BE" sz="2200" dirty="0"/>
              <a:t>Taux de déplacés et retournés en 2017 </a:t>
            </a:r>
            <a:r>
              <a:rPr lang="en-US" sz="2200" dirty="0"/>
              <a:t>pas ZS</a:t>
            </a:r>
          </a:p>
          <a:p>
            <a:pPr lvl="1"/>
            <a:r>
              <a:rPr lang="fr-BE" sz="2200" dirty="0"/>
              <a:t>La classification des ZS par phase IPC en 2017</a:t>
            </a:r>
          </a:p>
          <a:p>
            <a:r>
              <a:rPr lang="fr-BE" sz="2600" b="1" dirty="0"/>
              <a:t>Indicateurs «vulnérabilité» </a:t>
            </a:r>
          </a:p>
          <a:p>
            <a:pPr lvl="1"/>
            <a:r>
              <a:rPr lang="fr-FR" sz="2200" dirty="0"/>
              <a:t>Pourcentage des ménages ayant accès à une source améliorée par ZS</a:t>
            </a:r>
          </a:p>
          <a:p>
            <a:pPr lvl="1"/>
            <a:r>
              <a:rPr lang="fr-FR" sz="2200" dirty="0"/>
              <a:t>Taux d’attaque annuel du choléra en 2017 par ZS</a:t>
            </a:r>
          </a:p>
          <a:p>
            <a:pPr lvl="1"/>
            <a:r>
              <a:rPr lang="fr-FR" sz="2200" dirty="0"/>
              <a:t>Taux d’attaque annuel de la diarrhée parmi les U5 en 2017 par ZS</a:t>
            </a:r>
          </a:p>
          <a:p>
            <a:pPr lvl="1"/>
            <a:r>
              <a:rPr lang="fr-FR" sz="2200" dirty="0"/>
              <a:t>Le statut nutritionnel des ZS selon le classement SNSAP par ZS</a:t>
            </a:r>
          </a:p>
          <a:p>
            <a:endParaRPr lang="fr-BE" sz="2600" b="1" dirty="0"/>
          </a:p>
          <a:p>
            <a:pPr lvl="0"/>
            <a:endParaRPr lang="en-US" sz="2600" dirty="0"/>
          </a:p>
          <a:p>
            <a:endParaRPr lang="en-US" sz="2600" dirty="0"/>
          </a:p>
        </p:txBody>
      </p:sp>
    </p:spTree>
    <p:extLst>
      <p:ext uri="{BB962C8B-B14F-4D97-AF65-F5344CB8AC3E}">
        <p14:creationId xmlns:p14="http://schemas.microsoft.com/office/powerpoint/2010/main" val="158012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01423" y="474365"/>
            <a:ext cx="8568952" cy="864096"/>
          </a:xfrm>
        </p:spPr>
        <p:txBody>
          <a:bodyPr/>
          <a:lstStyle/>
          <a:p>
            <a:r>
              <a:rPr lang="fr-BE" sz="3600" dirty="0"/>
              <a:t>Calcul des index</a:t>
            </a:r>
            <a:endParaRPr lang="fr-BE" sz="3600" noProof="0" dirty="0"/>
          </a:p>
        </p:txBody>
      </p:sp>
      <p:sp>
        <p:nvSpPr>
          <p:cNvPr id="2" name="Content Placeholder 1"/>
          <p:cNvSpPr>
            <a:spLocks noGrp="1"/>
          </p:cNvSpPr>
          <p:nvPr>
            <p:ph idx="1"/>
          </p:nvPr>
        </p:nvSpPr>
        <p:spPr>
          <a:xfrm>
            <a:off x="501423" y="1340768"/>
            <a:ext cx="8208912" cy="4536504"/>
          </a:xfrm>
        </p:spPr>
        <p:txBody>
          <a:bodyPr/>
          <a:lstStyle/>
          <a:p>
            <a:pPr lvl="0"/>
            <a:r>
              <a:rPr lang="fr-BE" sz="2600" b="1" dirty="0"/>
              <a:t>Les index </a:t>
            </a:r>
            <a:r>
              <a:rPr lang="fr-BE" sz="2600" dirty="0"/>
              <a:t>de chaque indicateur </a:t>
            </a:r>
            <a:r>
              <a:rPr lang="fr-BE" sz="2600" b="1" dirty="0"/>
              <a:t>ont été calculés  en regroupant les données en cinq classes sur la base de leur étendue </a:t>
            </a:r>
            <a:r>
              <a:rPr lang="fr-BE" sz="2600" dirty="0"/>
              <a:t>(valeur minimale – valeur maximale / 5). </a:t>
            </a:r>
          </a:p>
          <a:p>
            <a:pPr lvl="0"/>
            <a:r>
              <a:rPr lang="fr-BE" sz="2600" b="1" dirty="0"/>
              <a:t>L’index composite est construit sur la base des index des 7 indicateurs clefs.</a:t>
            </a:r>
          </a:p>
          <a:p>
            <a:pPr lvl="0"/>
            <a:r>
              <a:rPr lang="fr-BE" sz="2600" dirty="0"/>
              <a:t>Dans cet index composite, tous les indicateurs ont même poids (0.5), hormis les indicateurs sur les sources d’eau, la malnutrition et les mouvements de populations qui ont un poids de 1</a:t>
            </a:r>
            <a:r>
              <a:rPr lang="en-US" sz="2600" dirty="0"/>
              <a:t>.</a:t>
            </a:r>
          </a:p>
          <a:p>
            <a:pPr lvl="0"/>
            <a:r>
              <a:rPr lang="fr-FR" sz="2600" dirty="0"/>
              <a:t>Les ZS pour lesquelles les données n’étaient pas disponibles pour un ou plusieurs indicateurs n’ont pas été inclues dans l’index composite.</a:t>
            </a:r>
          </a:p>
          <a:p>
            <a:pPr lvl="0"/>
            <a:endParaRPr lang="fr-BE" sz="2600" dirty="0"/>
          </a:p>
        </p:txBody>
      </p:sp>
    </p:spTree>
    <p:extLst>
      <p:ext uri="{BB962C8B-B14F-4D97-AF65-F5344CB8AC3E}">
        <p14:creationId xmlns:p14="http://schemas.microsoft.com/office/powerpoint/2010/main" val="259466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98031" y="329042"/>
            <a:ext cx="8568952" cy="864096"/>
          </a:xfrm>
        </p:spPr>
        <p:txBody>
          <a:bodyPr/>
          <a:lstStyle/>
          <a:p>
            <a:r>
              <a:rPr lang="fr-BE" sz="3600" noProof="0" dirty="0"/>
              <a:t>Tableau récapitulatif</a:t>
            </a:r>
          </a:p>
        </p:txBody>
      </p:sp>
      <p:graphicFrame>
        <p:nvGraphicFramePr>
          <p:cNvPr id="5" name="Table 4"/>
          <p:cNvGraphicFramePr>
            <a:graphicFrameLocks noGrp="1"/>
          </p:cNvGraphicFramePr>
          <p:nvPr>
            <p:extLst>
              <p:ext uri="{D42A27DB-BD31-4B8C-83A1-F6EECF244321}">
                <p14:modId xmlns:p14="http://schemas.microsoft.com/office/powerpoint/2010/main" val="2265312170"/>
              </p:ext>
            </p:extLst>
          </p:nvPr>
        </p:nvGraphicFramePr>
        <p:xfrm>
          <a:off x="0" y="1193138"/>
          <a:ext cx="9144001" cy="5869375"/>
        </p:xfrm>
        <a:graphic>
          <a:graphicData uri="http://schemas.openxmlformats.org/drawingml/2006/table">
            <a:tbl>
              <a:tblPr firstRow="1" firstCol="1" bandRow="1">
                <a:tableStyleId>{5C22544A-7EE6-4342-B048-85BDC9FD1C3A}</a:tableStyleId>
              </a:tblPr>
              <a:tblGrid>
                <a:gridCol w="1608659">
                  <a:extLst>
                    <a:ext uri="{9D8B030D-6E8A-4147-A177-3AD203B41FA5}">
                      <a16:colId xmlns:a16="http://schemas.microsoft.com/office/drawing/2014/main" val="3478068365"/>
                    </a:ext>
                  </a:extLst>
                </a:gridCol>
                <a:gridCol w="856247">
                  <a:extLst>
                    <a:ext uri="{9D8B030D-6E8A-4147-A177-3AD203B41FA5}">
                      <a16:colId xmlns:a16="http://schemas.microsoft.com/office/drawing/2014/main" val="458585738"/>
                    </a:ext>
                  </a:extLst>
                </a:gridCol>
                <a:gridCol w="3702546">
                  <a:extLst>
                    <a:ext uri="{9D8B030D-6E8A-4147-A177-3AD203B41FA5}">
                      <a16:colId xmlns:a16="http://schemas.microsoft.com/office/drawing/2014/main" val="1095841611"/>
                    </a:ext>
                  </a:extLst>
                </a:gridCol>
                <a:gridCol w="2976549">
                  <a:extLst>
                    <a:ext uri="{9D8B030D-6E8A-4147-A177-3AD203B41FA5}">
                      <a16:colId xmlns:a16="http://schemas.microsoft.com/office/drawing/2014/main" val="2016732163"/>
                    </a:ext>
                  </a:extLst>
                </a:gridCol>
              </a:tblGrid>
              <a:tr h="579678">
                <a:tc>
                  <a:txBody>
                    <a:bodyPr/>
                    <a:lstStyle/>
                    <a:p>
                      <a:pPr marL="0" marR="0" algn="just">
                        <a:lnSpc>
                          <a:spcPct val="115000"/>
                        </a:lnSpc>
                        <a:spcBef>
                          <a:spcPts val="0"/>
                        </a:spcBef>
                        <a:spcAft>
                          <a:spcPts val="0"/>
                        </a:spcAft>
                      </a:pPr>
                      <a:r>
                        <a:rPr lang="fr-BE" sz="2000" dirty="0">
                          <a:solidFill>
                            <a:schemeClr val="tx1"/>
                          </a:solidFill>
                          <a:effectLst/>
                        </a:rPr>
                        <a:t>Indicateur</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Poids</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Sources</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Méthodologie</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34846"/>
                  </a:ext>
                </a:extLst>
              </a:tr>
              <a:tr h="705293">
                <a:tc>
                  <a:txBody>
                    <a:bodyPr/>
                    <a:lstStyle/>
                    <a:p>
                      <a:pPr marL="0" marR="0" algn="just">
                        <a:lnSpc>
                          <a:spcPct val="115000"/>
                        </a:lnSpc>
                        <a:spcBef>
                          <a:spcPts val="0"/>
                        </a:spcBef>
                        <a:spcAft>
                          <a:spcPts val="0"/>
                        </a:spcAft>
                      </a:pPr>
                      <a:r>
                        <a:rPr lang="fr-BE" sz="2000" dirty="0">
                          <a:solidFill>
                            <a:schemeClr val="tx1"/>
                          </a:solidFill>
                          <a:effectLst/>
                        </a:rPr>
                        <a:t>Sources améliorées</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1</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JMP (2014), MICS (2010), EDS (2013-2014)</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Enquête ménage</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7055354"/>
                  </a:ext>
                </a:extLst>
              </a:tr>
              <a:tr h="705293">
                <a:tc>
                  <a:txBody>
                    <a:bodyPr/>
                    <a:lstStyle/>
                    <a:p>
                      <a:pPr marL="0" marR="0" algn="just">
                        <a:lnSpc>
                          <a:spcPct val="115000"/>
                        </a:lnSpc>
                        <a:spcBef>
                          <a:spcPts val="0"/>
                        </a:spcBef>
                        <a:spcAft>
                          <a:spcPts val="0"/>
                        </a:spcAft>
                      </a:pPr>
                      <a:r>
                        <a:rPr lang="fr-BE" sz="2000" dirty="0">
                          <a:solidFill>
                            <a:schemeClr val="tx1"/>
                          </a:solidFill>
                          <a:effectLst/>
                        </a:rPr>
                        <a:t>Malnutrition</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1000"/>
                        </a:spcAft>
                      </a:pPr>
                      <a:r>
                        <a:rPr lang="en-US" sz="2000" dirty="0">
                          <a:solidFill>
                            <a:schemeClr val="tx1"/>
                          </a:solidFill>
                          <a:effectLst/>
                        </a:rPr>
                        <a:t>1</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1000"/>
                        </a:spcAft>
                      </a:pPr>
                      <a:r>
                        <a:rPr lang="en-US" sz="2000" dirty="0">
                          <a:solidFill>
                            <a:schemeClr val="tx1"/>
                          </a:solidFill>
                          <a:effectLst/>
                        </a:rPr>
                        <a:t>SNSAP (2017)</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Registres des aires de santé</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8543046"/>
                  </a:ext>
                </a:extLst>
              </a:tr>
              <a:tr h="1057939">
                <a:tc>
                  <a:txBody>
                    <a:bodyPr/>
                    <a:lstStyle/>
                    <a:p>
                      <a:pPr marL="0" marR="0" algn="just">
                        <a:lnSpc>
                          <a:spcPct val="115000"/>
                        </a:lnSpc>
                        <a:spcBef>
                          <a:spcPts val="0"/>
                        </a:spcBef>
                        <a:spcAft>
                          <a:spcPts val="0"/>
                        </a:spcAft>
                      </a:pPr>
                      <a:r>
                        <a:rPr lang="fr-BE" sz="2000" dirty="0">
                          <a:solidFill>
                            <a:schemeClr val="tx1"/>
                          </a:solidFill>
                          <a:effectLst/>
                        </a:rPr>
                        <a:t>Mouvement des pop. </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1</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DTM (2017) pour le Kasai central), OCHA (continu) pour le reste</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Informateurs clefs</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3340043"/>
                  </a:ext>
                </a:extLst>
              </a:tr>
              <a:tr h="705293">
                <a:tc>
                  <a:txBody>
                    <a:bodyPr/>
                    <a:lstStyle/>
                    <a:p>
                      <a:pPr marL="0" marR="0" algn="just">
                        <a:lnSpc>
                          <a:spcPct val="115000"/>
                        </a:lnSpc>
                        <a:spcBef>
                          <a:spcPts val="0"/>
                        </a:spcBef>
                        <a:spcAft>
                          <a:spcPts val="0"/>
                        </a:spcAft>
                      </a:pPr>
                      <a:r>
                        <a:rPr lang="fr-BE" sz="2000" dirty="0">
                          <a:solidFill>
                            <a:schemeClr val="tx1"/>
                          </a:solidFill>
                          <a:effectLst/>
                        </a:rPr>
                        <a:t>Cholera</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0.5</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Division de la lutte contre la maladie - DLM (continu)</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Registres des aires de santé</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229591"/>
                  </a:ext>
                </a:extLst>
              </a:tr>
              <a:tr h="705293">
                <a:tc>
                  <a:txBody>
                    <a:bodyPr/>
                    <a:lstStyle/>
                    <a:p>
                      <a:pPr marL="0" marR="0" algn="just">
                        <a:lnSpc>
                          <a:spcPct val="115000"/>
                        </a:lnSpc>
                        <a:spcBef>
                          <a:spcPts val="0"/>
                        </a:spcBef>
                        <a:spcAft>
                          <a:spcPts val="0"/>
                        </a:spcAft>
                      </a:pPr>
                      <a:r>
                        <a:rPr lang="fr-BE" sz="2000" dirty="0">
                          <a:solidFill>
                            <a:schemeClr val="tx1"/>
                          </a:solidFill>
                          <a:effectLst/>
                        </a:rPr>
                        <a:t>Diarrhée</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0.5</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Division de la lutte contre la maladie - DLM (continu)</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Registres des aires de santé</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8379445"/>
                  </a:ext>
                </a:extLst>
              </a:tr>
              <a:tr h="705293">
                <a:tc>
                  <a:txBody>
                    <a:bodyPr/>
                    <a:lstStyle/>
                    <a:p>
                      <a:pPr marL="0" marR="0" algn="just">
                        <a:lnSpc>
                          <a:spcPct val="115000"/>
                        </a:lnSpc>
                        <a:spcBef>
                          <a:spcPts val="0"/>
                        </a:spcBef>
                        <a:spcAft>
                          <a:spcPts val="0"/>
                        </a:spcAft>
                      </a:pPr>
                      <a:r>
                        <a:rPr lang="fr-BE" sz="2000" dirty="0">
                          <a:solidFill>
                            <a:schemeClr val="tx1"/>
                          </a:solidFill>
                          <a:effectLst/>
                        </a:rPr>
                        <a:t>Sécurité alimentaire </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0.5</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IPC (2017)</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Informateurs clefs</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61550"/>
                  </a:ext>
                </a:extLst>
              </a:tr>
              <a:tr h="705293">
                <a:tc>
                  <a:txBody>
                    <a:bodyPr/>
                    <a:lstStyle/>
                    <a:p>
                      <a:pPr marL="0" marR="0" algn="just">
                        <a:lnSpc>
                          <a:spcPct val="115000"/>
                        </a:lnSpc>
                        <a:spcBef>
                          <a:spcPts val="0"/>
                        </a:spcBef>
                        <a:spcAft>
                          <a:spcPts val="0"/>
                        </a:spcAft>
                      </a:pPr>
                      <a:r>
                        <a:rPr lang="fr-BE" sz="2000" dirty="0">
                          <a:solidFill>
                            <a:schemeClr val="tx1"/>
                          </a:solidFill>
                          <a:effectLst/>
                        </a:rPr>
                        <a:t>Incidents sécuritaires</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BE" sz="2000" dirty="0">
                          <a:solidFill>
                            <a:schemeClr val="tx1"/>
                          </a:solidFill>
                          <a:effectLst/>
                        </a:rPr>
                        <a:t>0.5</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2000" dirty="0">
                          <a:solidFill>
                            <a:schemeClr val="tx1"/>
                          </a:solidFill>
                          <a:effectLst/>
                        </a:rPr>
                        <a:t>Armed Conflict Location &amp; Event Data Project – ACLED (2017)</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fr-FR" sz="2000" dirty="0">
                          <a:solidFill>
                            <a:schemeClr val="tx1"/>
                          </a:solidFill>
                          <a:effectLst/>
                        </a:rPr>
                        <a:t>Données secondaire (media monitoring)</a:t>
                      </a:r>
                      <a:endParaRPr lang="en-US" sz="20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223506"/>
                  </a:ext>
                </a:extLst>
              </a:tr>
            </a:tbl>
          </a:graphicData>
        </a:graphic>
      </p:graphicFrame>
    </p:spTree>
    <p:extLst>
      <p:ext uri="{BB962C8B-B14F-4D97-AF65-F5344CB8AC3E}">
        <p14:creationId xmlns:p14="http://schemas.microsoft.com/office/powerpoint/2010/main" val="312033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75048" y="476672"/>
            <a:ext cx="8568952" cy="864096"/>
          </a:xfrm>
        </p:spPr>
        <p:txBody>
          <a:bodyPr/>
          <a:lstStyle/>
          <a:p>
            <a:r>
              <a:rPr lang="fr-BE" sz="3600" dirty="0"/>
              <a:t>Pour approfondir</a:t>
            </a:r>
            <a:endParaRPr lang="fr-BE" sz="3600" noProof="0" dirty="0"/>
          </a:p>
        </p:txBody>
      </p:sp>
      <p:sp>
        <p:nvSpPr>
          <p:cNvPr id="2" name="Content Placeholder 1"/>
          <p:cNvSpPr>
            <a:spLocks noGrp="1"/>
          </p:cNvSpPr>
          <p:nvPr>
            <p:ph idx="1"/>
          </p:nvPr>
        </p:nvSpPr>
        <p:spPr>
          <a:xfrm>
            <a:off x="467544" y="1340768"/>
            <a:ext cx="7416824" cy="4536504"/>
          </a:xfrm>
        </p:spPr>
        <p:txBody>
          <a:bodyPr/>
          <a:lstStyle/>
          <a:p>
            <a:pPr lvl="0"/>
            <a:r>
              <a:rPr lang="fr-CD" sz="2600" dirty="0"/>
              <a:t>Les termes de référence de la RDS incluant une note méthodologique sont </a:t>
            </a:r>
            <a:r>
              <a:rPr lang="fr-CD" sz="2600" dirty="0">
                <a:hlinkClick r:id="rId2"/>
              </a:rPr>
              <a:t>disponibles ici</a:t>
            </a:r>
            <a:endParaRPr lang="fr-CD" sz="2600" dirty="0"/>
          </a:p>
          <a:p>
            <a:pPr lvl="0"/>
            <a:r>
              <a:rPr lang="fr-CD" sz="2600" dirty="0"/>
              <a:t>Les bases des données utilisées pour l’analyse sont </a:t>
            </a:r>
            <a:r>
              <a:rPr lang="fr-CD" sz="2600" dirty="0">
                <a:hlinkClick r:id="rId3"/>
              </a:rPr>
              <a:t>disponibles ici. </a:t>
            </a:r>
            <a:endParaRPr lang="fr-CD" sz="2600" dirty="0"/>
          </a:p>
        </p:txBody>
      </p:sp>
    </p:spTree>
    <p:extLst>
      <p:ext uri="{BB962C8B-B14F-4D97-AF65-F5344CB8AC3E}">
        <p14:creationId xmlns:p14="http://schemas.microsoft.com/office/powerpoint/2010/main" val="59646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11"/>
          <p:cNvSpPr>
            <a:spLocks noGrp="1" noChangeArrowheads="1"/>
          </p:cNvSpPr>
          <p:nvPr>
            <p:ph type="ctrTitle"/>
          </p:nvPr>
        </p:nvSpPr>
        <p:spPr>
          <a:xfrm>
            <a:off x="1589087" y="2564904"/>
            <a:ext cx="5875337" cy="1216025"/>
          </a:xfrm>
        </p:spPr>
        <p:txBody>
          <a:bodyPr>
            <a:noAutofit/>
          </a:bodyPr>
          <a:lstStyle/>
          <a:p>
            <a:pPr algn="ctr" eaLnBrk="1" hangingPunct="1">
              <a:lnSpc>
                <a:spcPct val="80000"/>
              </a:lnSpc>
              <a:defRPr/>
            </a:pPr>
            <a:r>
              <a:rPr lang="fr-BE" altLang="en-US" sz="4800" cap="small" dirty="0">
                <a:solidFill>
                  <a:srgbClr val="006462"/>
                </a:solidFill>
              </a:rPr>
              <a:t>Résultats</a:t>
            </a:r>
            <a:endParaRPr lang="fr-BE" altLang="en-US" sz="3600" cap="small" dirty="0">
              <a:solidFill>
                <a:srgbClr val="006462"/>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rgbClr val="00646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spTree>
    <p:extLst>
      <p:ext uri="{BB962C8B-B14F-4D97-AF65-F5344CB8AC3E}">
        <p14:creationId xmlns:p14="http://schemas.microsoft.com/office/powerpoint/2010/main" val="1048362199"/>
      </p:ext>
    </p:extLst>
  </p:cSld>
  <p:clrMapOvr>
    <a:masterClrMapping/>
  </p:clrMapOvr>
</p:sld>
</file>

<file path=ppt/theme/theme1.xml><?xml version="1.0" encoding="utf-8"?>
<a:theme xmlns:a="http://schemas.openxmlformats.org/drawingml/2006/main" name="Nouvelle présentation">
  <a:themeElements>
    <a:clrScheme name="GWC.final">
      <a:dk1>
        <a:sysClr val="windowText" lastClr="000000"/>
      </a:dk1>
      <a:lt1>
        <a:sysClr val="window" lastClr="FFFFFF"/>
      </a:lt1>
      <a:dk2>
        <a:srgbClr val="1F497D"/>
      </a:dk2>
      <a:lt2>
        <a:srgbClr val="EEECE1"/>
      </a:lt2>
      <a:accent1>
        <a:srgbClr val="006462"/>
      </a:accent1>
      <a:accent2>
        <a:srgbClr val="B5AC7D"/>
      </a:accent2>
      <a:accent3>
        <a:srgbClr val="117DBF"/>
      </a:accent3>
      <a:accent4>
        <a:srgbClr val="8C9C9C"/>
      </a:accent4>
      <a:accent5>
        <a:srgbClr val="37A76F"/>
      </a:accent5>
      <a:accent6>
        <a:srgbClr val="EE5859"/>
      </a:accent6>
      <a:hlink>
        <a:srgbClr val="0000FF"/>
      </a:hlink>
      <a:folHlink>
        <a:srgbClr val="800080"/>
      </a:folHlink>
    </a:clrScheme>
    <a:fontScheme name="REACH text">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WC_PpointPresTemplate_Dec2015">
  <a:themeElements>
    <a:clrScheme name="GWC.final">
      <a:dk1>
        <a:sysClr val="windowText" lastClr="000000"/>
      </a:dk1>
      <a:lt1>
        <a:sysClr val="window" lastClr="FFFFFF"/>
      </a:lt1>
      <a:dk2>
        <a:srgbClr val="1F497D"/>
      </a:dk2>
      <a:lt2>
        <a:srgbClr val="EEECE1"/>
      </a:lt2>
      <a:accent1>
        <a:srgbClr val="006462"/>
      </a:accent1>
      <a:accent2>
        <a:srgbClr val="272D2D"/>
      </a:accent2>
      <a:accent3>
        <a:srgbClr val="117DBF"/>
      </a:accent3>
      <a:accent4>
        <a:srgbClr val="B5AC7D"/>
      </a:accent4>
      <a:accent5>
        <a:srgbClr val="37A76F"/>
      </a:accent5>
      <a:accent6>
        <a:srgbClr val="EE5859"/>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1523</Words>
  <Application>Microsoft Office PowerPoint</Application>
  <PresentationFormat>On-screen Show (4:3)</PresentationFormat>
  <Paragraphs>165</Paragraphs>
  <Slides>31</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ＭＳ Ｐゴシック</vt:lpstr>
      <vt:lpstr>ＭＳ Ｐゴシック</vt:lpstr>
      <vt:lpstr>Arial</vt:lpstr>
      <vt:lpstr>Arial Narrow</vt:lpstr>
      <vt:lpstr>Calibri</vt:lpstr>
      <vt:lpstr>Cambria</vt:lpstr>
      <vt:lpstr>Times New Roman</vt:lpstr>
      <vt:lpstr>Trade Gothic LT Std</vt:lpstr>
      <vt:lpstr>Nouvelle présentation</vt:lpstr>
      <vt:lpstr>GWC_PpointPresTemplate_Dec2015</vt:lpstr>
      <vt:lpstr> RDC – Provinces L3 Revue des données secondaires</vt:lpstr>
      <vt:lpstr>Contexte et environnement</vt:lpstr>
      <vt:lpstr>Objectifs et justifications</vt:lpstr>
      <vt:lpstr>Méthodologie</vt:lpstr>
      <vt:lpstr>Méthodologie</vt:lpstr>
      <vt:lpstr>Calcul des index</vt:lpstr>
      <vt:lpstr>Tableau récapitulatif</vt:lpstr>
      <vt:lpstr>Pour approfondir</vt:lpstr>
      <vt:lpstr>Résultats</vt:lpstr>
      <vt:lpstr>Index composite</vt:lpstr>
      <vt:lpstr>Index composite</vt:lpstr>
      <vt:lpstr>Taux d’incidents sécuritaires </vt:lpstr>
      <vt:lpstr>Taux d’incidents sécuritaires </vt:lpstr>
      <vt:lpstr>Taux d’incidents sécuritaires </vt:lpstr>
      <vt:lpstr>Taux de déplacés et retournés</vt:lpstr>
      <vt:lpstr>Taux de déplacés et retournés</vt:lpstr>
      <vt:lpstr>Taux de déplacés et retournés</vt:lpstr>
      <vt:lpstr>Classification des ZS par phase IPC</vt:lpstr>
      <vt:lpstr>Classification des ZS par phase IPC</vt:lpstr>
      <vt:lpstr>Ménages avec accès à une source améliorée</vt:lpstr>
      <vt:lpstr>Ménages avec accès à une source améliorée</vt:lpstr>
      <vt:lpstr>Taux d’attaque annuel du choléra</vt:lpstr>
      <vt:lpstr>Taux d’attaque annuel du choléra</vt:lpstr>
      <vt:lpstr>Taux d’attaque annuel du choléra</vt:lpstr>
      <vt:lpstr>Taux d’attaque annuel de la diarrhée (U5)</vt:lpstr>
      <vt:lpstr>Taux d’attaque annuel de la diarrhée (U5)</vt:lpstr>
      <vt:lpstr>Taux d’attaque annuel de la diarrhée (U5)</vt:lpstr>
      <vt:lpstr>Statut nutritionnel selon le classement SNSAP</vt:lpstr>
      <vt:lpstr>Statut nutritionnel selon le classement SNSAP</vt:lpstr>
      <vt:lpstr>Statut nutritionnel selon le classement SNSAP</vt:lpstr>
      <vt:lpstr>Conclusion</vt:lpstr>
    </vt:vector>
  </TitlesOfParts>
  <Company>Pierre/Portier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Pierre/Portier</dc:creator>
  <cp:lastModifiedBy>Augusto Come</cp:lastModifiedBy>
  <cp:revision>402</cp:revision>
  <cp:lastPrinted>2015-05-28T05:54:08Z</cp:lastPrinted>
  <dcterms:created xsi:type="dcterms:W3CDTF">2014-02-11T18:07:43Z</dcterms:created>
  <dcterms:modified xsi:type="dcterms:W3CDTF">2019-02-19T14:34:39Z</dcterms:modified>
</cp:coreProperties>
</file>