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 id="2147483775" r:id="rId11"/>
    <p:sldMasterId id="2147483778" r:id="rId12"/>
  </p:sldMasterIdLst>
  <p:notesMasterIdLst>
    <p:notesMasterId r:id="rId35"/>
  </p:notesMasterIdLst>
  <p:sldIdLst>
    <p:sldId id="350" r:id="rId13"/>
    <p:sldId id="383" r:id="rId14"/>
    <p:sldId id="384" r:id="rId15"/>
    <p:sldId id="373" r:id="rId16"/>
    <p:sldId id="385" r:id="rId17"/>
    <p:sldId id="368" r:id="rId18"/>
    <p:sldId id="380" r:id="rId19"/>
    <p:sldId id="389" r:id="rId20"/>
    <p:sldId id="379" r:id="rId21"/>
    <p:sldId id="369" r:id="rId22"/>
    <p:sldId id="386" r:id="rId23"/>
    <p:sldId id="370" r:id="rId24"/>
    <p:sldId id="371" r:id="rId25"/>
    <p:sldId id="322" r:id="rId26"/>
    <p:sldId id="358" r:id="rId27"/>
    <p:sldId id="359" r:id="rId28"/>
    <p:sldId id="360" r:id="rId29"/>
    <p:sldId id="387" r:id="rId30"/>
    <p:sldId id="388" r:id="rId31"/>
    <p:sldId id="362" r:id="rId32"/>
    <p:sldId id="361" r:id="rId33"/>
    <p:sldId id="331"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 Nieuwenhuijsen" initials="MN" lastIdx="64" clrIdx="0">
    <p:extLst>
      <p:ext uri="{19B8F6BF-5375-455C-9EA6-DF929625EA0E}">
        <p15:presenceInfo xmlns:p15="http://schemas.microsoft.com/office/powerpoint/2012/main" userId="042dea0a25b79eaa" providerId="Windows Live"/>
      </p:ext>
    </p:extLst>
  </p:cmAuthor>
  <p:cmAuthor id="2" name="Anu Atre" initials="AA" lastIdx="11" clrIdx="1">
    <p:extLst>
      <p:ext uri="{19B8F6BF-5375-455C-9EA6-DF929625EA0E}">
        <p15:presenceInfo xmlns:p15="http://schemas.microsoft.com/office/powerpoint/2012/main" userId="eccbcd806d5fda6f" providerId="Windows Live"/>
      </p:ext>
    </p:extLst>
  </p:cmAuthor>
  <p:cmAuthor id="3" name="Juliette GRAF" initials="JG" lastIdx="28" clrIdx="2">
    <p:extLst>
      <p:ext uri="{19B8F6BF-5375-455C-9EA6-DF929625EA0E}">
        <p15:presenceInfo xmlns:p15="http://schemas.microsoft.com/office/powerpoint/2012/main" userId="Juliette GRA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EE5859"/>
    <a:srgbClr val="9B9B9B"/>
    <a:srgbClr val="F8797A"/>
    <a:srgbClr val="F19596"/>
    <a:srgbClr val="FBD2D2"/>
    <a:srgbClr val="F5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2" autoAdjust="0"/>
    <p:restoredTop sz="82461" autoAdjust="0"/>
  </p:normalViewPr>
  <p:slideViewPr>
    <p:cSldViewPr snapToGrid="0">
      <p:cViewPr varScale="1">
        <p:scale>
          <a:sx n="57" d="100"/>
          <a:sy n="57" d="100"/>
        </p:scale>
        <p:origin x="1408" y="32"/>
      </p:cViewPr>
      <p:guideLst>
        <p:guide orient="horz" pos="2160"/>
        <p:guide pos="2789"/>
        <p:guide orient="horz" pos="1616"/>
        <p:guide pos="2245"/>
        <p:guide orient="horz" pos="1366"/>
        <p:guide orient="horz" pos="2478"/>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91589531981209E-2"/>
          <c:y val="8.6556082913717261E-2"/>
          <c:w val="0.9627084104680188"/>
          <c:h val="0.53069223689786504"/>
        </c:manualLayout>
      </c:layout>
      <c:barChart>
        <c:barDir val="col"/>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Sheet1!$B$81:$B$90</c:f>
              <c:strCache>
                <c:ptCount val="10"/>
                <c:pt idx="0">
                  <c:v>Food</c:v>
                </c:pt>
                <c:pt idx="1">
                  <c:v>Water, Sanitation, and Hygiene</c:v>
                </c:pt>
                <c:pt idx="2">
                  <c:v>Livelihoods</c:v>
                </c:pt>
                <c:pt idx="3">
                  <c:v>Non-food items</c:v>
                </c:pt>
                <c:pt idx="4">
                  <c:v>Nutrition</c:v>
                </c:pt>
                <c:pt idx="5">
                  <c:v>Education</c:v>
                </c:pt>
                <c:pt idx="6">
                  <c:v>Health</c:v>
                </c:pt>
                <c:pt idx="7">
                  <c:v>Shelter</c:v>
                </c:pt>
                <c:pt idx="8">
                  <c:v>Other</c:v>
                </c:pt>
                <c:pt idx="9">
                  <c:v>Protection/security</c:v>
                </c:pt>
              </c:strCache>
            </c:strRef>
          </c:cat>
          <c:val>
            <c:numRef>
              <c:f>Sheet1!$C$81:$C$90</c:f>
              <c:numCache>
                <c:formatCode>0%</c:formatCode>
                <c:ptCount val="10"/>
                <c:pt idx="0">
                  <c:v>0.69485294117647101</c:v>
                </c:pt>
                <c:pt idx="1">
                  <c:v>0.46691176470588203</c:v>
                </c:pt>
                <c:pt idx="2">
                  <c:v>0.13970588235294101</c:v>
                </c:pt>
                <c:pt idx="3">
                  <c:v>0.13970588235294101</c:v>
                </c:pt>
                <c:pt idx="4">
                  <c:v>0.121323529411765</c:v>
                </c:pt>
                <c:pt idx="5">
                  <c:v>8.4558823529411797E-2</c:v>
                </c:pt>
                <c:pt idx="6">
                  <c:v>5.5147058823529403E-2</c:v>
                </c:pt>
                <c:pt idx="7">
                  <c:v>5.5147058823529403E-2</c:v>
                </c:pt>
                <c:pt idx="8">
                  <c:v>2.5735294117647058E-2</c:v>
                </c:pt>
                <c:pt idx="9">
                  <c:v>1.10294117647059E-2</c:v>
                </c:pt>
              </c:numCache>
            </c:numRef>
          </c:val>
          <c:extLst>
            <c:ext xmlns:c16="http://schemas.microsoft.com/office/drawing/2014/chart" uri="{C3380CC4-5D6E-409C-BE32-E72D297353CC}">
              <c16:uniqueId val="{00000000-B836-42C9-87B8-F93070260448}"/>
            </c:ext>
          </c:extLst>
        </c:ser>
        <c:dLbls>
          <c:showLegendKey val="0"/>
          <c:showVal val="0"/>
          <c:showCatName val="0"/>
          <c:showSerName val="0"/>
          <c:showPercent val="0"/>
          <c:showBubbleSize val="0"/>
        </c:dLbls>
        <c:gapWidth val="182"/>
        <c:axId val="1926202831"/>
        <c:axId val="1926204495"/>
      </c:barChart>
      <c:catAx>
        <c:axId val="192620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926204495"/>
        <c:crosses val="autoZero"/>
        <c:auto val="1"/>
        <c:lblAlgn val="ctr"/>
        <c:lblOffset val="100"/>
        <c:noMultiLvlLbl val="0"/>
      </c:catAx>
      <c:valAx>
        <c:axId val="1926204495"/>
        <c:scaling>
          <c:orientation val="minMax"/>
        </c:scaling>
        <c:delete val="1"/>
        <c:axPos val="l"/>
        <c:numFmt formatCode="0%" sourceLinked="1"/>
        <c:majorTickMark val="none"/>
        <c:minorTickMark val="none"/>
        <c:tickLblPos val="nextTo"/>
        <c:crossAx val="19262028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9D62-4077-9ED7-B590A1C509C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9D62-4077-9ED7-B590A1C509C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9D62-4077-9ED7-B590A1C509C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9D62-4077-9ED7-B590A1C509C5}"/>
              </c:ext>
            </c:extLst>
          </c:dPt>
          <c:val>
            <c:numRef>
              <c:f>Sheet1!$A$18:$A$21</c:f>
              <c:numCache>
                <c:formatCode>General</c:formatCode>
                <c:ptCount val="4"/>
                <c:pt idx="0">
                  <c:v>64</c:v>
                </c:pt>
                <c:pt idx="1">
                  <c:v>31</c:v>
                </c:pt>
                <c:pt idx="2">
                  <c:v>2</c:v>
                </c:pt>
                <c:pt idx="3">
                  <c:v>3</c:v>
                </c:pt>
              </c:numCache>
            </c:numRef>
          </c:val>
          <c:extLst>
            <c:ext xmlns:c16="http://schemas.microsoft.com/office/drawing/2014/chart" uri="{C3380CC4-5D6E-409C-BE32-E72D297353CC}">
              <c16:uniqueId val="{00000008-9D62-4077-9ED7-B590A1C509C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02C-4F12-A781-E0DCD48847A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02C-4F12-A781-E0DCD48847A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02C-4F12-A781-E0DCD48847A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02C-4F12-A781-E0DCD48847A9}"/>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202C-4F12-A781-E0DCD48847A9}"/>
              </c:ext>
            </c:extLst>
          </c:dPt>
          <c:val>
            <c:numRef>
              <c:f>Sheet1!$C$113:$C$117</c:f>
              <c:numCache>
                <c:formatCode>0%</c:formatCode>
                <c:ptCount val="5"/>
                <c:pt idx="0">
                  <c:v>0.44</c:v>
                </c:pt>
                <c:pt idx="1">
                  <c:v>0.28999999999999998</c:v>
                </c:pt>
                <c:pt idx="2">
                  <c:v>0.17</c:v>
                </c:pt>
                <c:pt idx="3">
                  <c:v>0.03</c:v>
                </c:pt>
                <c:pt idx="4">
                  <c:v>0.08</c:v>
                </c:pt>
              </c:numCache>
            </c:numRef>
          </c:val>
          <c:extLst>
            <c:ext xmlns:c16="http://schemas.microsoft.com/office/drawing/2014/chart" uri="{C3380CC4-5D6E-409C-BE32-E72D297353CC}">
              <c16:uniqueId val="{0000000A-202C-4F12-A781-E0DCD48847A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Sheet1!$B$98:$B$102</c:f>
              <c:strCache>
                <c:ptCount val="5"/>
                <c:pt idx="0">
                  <c:v>INGO</c:v>
                </c:pt>
                <c:pt idx="1">
                  <c:v>Government</c:v>
                </c:pt>
                <c:pt idx="2">
                  <c:v>National NGO</c:v>
                </c:pt>
                <c:pt idx="3">
                  <c:v>Family/Friends</c:v>
                </c:pt>
                <c:pt idx="4">
                  <c:v>Community</c:v>
                </c:pt>
              </c:strCache>
            </c:strRef>
          </c:cat>
          <c:val>
            <c:numRef>
              <c:f>Sheet1!$C$98:$C$102</c:f>
              <c:numCache>
                <c:formatCode>0%</c:formatCode>
                <c:ptCount val="5"/>
                <c:pt idx="0">
                  <c:v>0.9375</c:v>
                </c:pt>
                <c:pt idx="1">
                  <c:v>0.20955882352941199</c:v>
                </c:pt>
                <c:pt idx="2">
                  <c:v>0.14705882352941199</c:v>
                </c:pt>
                <c:pt idx="3">
                  <c:v>5.8823529411764698E-2</c:v>
                </c:pt>
                <c:pt idx="4">
                  <c:v>1.8382352941176499E-2</c:v>
                </c:pt>
              </c:numCache>
            </c:numRef>
          </c:val>
          <c:extLst>
            <c:ext xmlns:c16="http://schemas.microsoft.com/office/drawing/2014/chart" uri="{C3380CC4-5D6E-409C-BE32-E72D297353CC}">
              <c16:uniqueId val="{00000000-E2D2-4249-A1B6-833B50EAA33E}"/>
            </c:ext>
          </c:extLst>
        </c:ser>
        <c:dLbls>
          <c:dLblPos val="outEnd"/>
          <c:showLegendKey val="0"/>
          <c:showVal val="1"/>
          <c:showCatName val="0"/>
          <c:showSerName val="0"/>
          <c:showPercent val="0"/>
          <c:showBubbleSize val="0"/>
        </c:dLbls>
        <c:gapWidth val="219"/>
        <c:overlap val="-27"/>
        <c:axId val="1926201999"/>
        <c:axId val="1926204911"/>
      </c:barChart>
      <c:catAx>
        <c:axId val="1926201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6"/>
                </a:solidFill>
                <a:latin typeface="Arial Narrow" panose="020B0606020202030204" pitchFamily="34" charset="0"/>
                <a:ea typeface="+mn-ea"/>
                <a:cs typeface="+mn-cs"/>
              </a:defRPr>
            </a:pPr>
            <a:endParaRPr lang="en-US"/>
          </a:p>
        </c:txPr>
        <c:crossAx val="1926204911"/>
        <c:crosses val="autoZero"/>
        <c:auto val="1"/>
        <c:lblAlgn val="ctr"/>
        <c:lblOffset val="100"/>
        <c:noMultiLvlLbl val="0"/>
      </c:catAx>
      <c:valAx>
        <c:axId val="1926204911"/>
        <c:scaling>
          <c:orientation val="minMax"/>
        </c:scaling>
        <c:delete val="1"/>
        <c:axPos val="l"/>
        <c:numFmt formatCode="0%" sourceLinked="1"/>
        <c:majorTickMark val="none"/>
        <c:minorTickMark val="none"/>
        <c:tickLblPos val="nextTo"/>
        <c:crossAx val="19262019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974055460998146E-2"/>
          <c:w val="0.95864661654135341"/>
          <c:h val="0.8633315317069458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Sheet1!$C$162:$C$166</c:f>
              <c:strCache>
                <c:ptCount val="5"/>
                <c:pt idx="0">
                  <c:v>In-kind</c:v>
                </c:pt>
                <c:pt idx="1">
                  <c:v>Mixed</c:v>
                </c:pt>
                <c:pt idx="2">
                  <c:v>Cash</c:v>
                </c:pt>
                <c:pt idx="3">
                  <c:v>No-consensus</c:v>
                </c:pt>
                <c:pt idx="4">
                  <c:v>Training</c:v>
                </c:pt>
              </c:strCache>
            </c:strRef>
          </c:cat>
          <c:val>
            <c:numRef>
              <c:f>Sheet1!$D$162:$D$166</c:f>
              <c:numCache>
                <c:formatCode>0%</c:formatCode>
                <c:ptCount val="5"/>
                <c:pt idx="0">
                  <c:v>0.68014705882352899</c:v>
                </c:pt>
                <c:pt idx="1">
                  <c:v>0.17279411764705899</c:v>
                </c:pt>
                <c:pt idx="2">
                  <c:v>8.8235294117647106E-2</c:v>
                </c:pt>
                <c:pt idx="3">
                  <c:v>5.5147058823529403E-2</c:v>
                </c:pt>
                <c:pt idx="4">
                  <c:v>3.6764705882352902E-3</c:v>
                </c:pt>
              </c:numCache>
            </c:numRef>
          </c:val>
          <c:extLst>
            <c:ext xmlns:c16="http://schemas.microsoft.com/office/drawing/2014/chart" uri="{C3380CC4-5D6E-409C-BE32-E72D297353CC}">
              <c16:uniqueId val="{00000000-329F-4668-95F9-39D908F8A0FE}"/>
            </c:ext>
          </c:extLst>
        </c:ser>
        <c:dLbls>
          <c:dLblPos val="outEnd"/>
          <c:showLegendKey val="0"/>
          <c:showVal val="1"/>
          <c:showCatName val="0"/>
          <c:showSerName val="0"/>
          <c:showPercent val="0"/>
          <c:showBubbleSize val="0"/>
        </c:dLbls>
        <c:gapWidth val="219"/>
        <c:overlap val="-27"/>
        <c:axId val="1905282976"/>
        <c:axId val="1905278816"/>
      </c:barChart>
      <c:catAx>
        <c:axId val="190528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905278816"/>
        <c:crosses val="autoZero"/>
        <c:auto val="1"/>
        <c:lblAlgn val="ctr"/>
        <c:lblOffset val="100"/>
        <c:noMultiLvlLbl val="0"/>
      </c:catAx>
      <c:valAx>
        <c:axId val="1905278816"/>
        <c:scaling>
          <c:orientation val="minMax"/>
        </c:scaling>
        <c:delete val="1"/>
        <c:axPos val="l"/>
        <c:numFmt formatCode="0%" sourceLinked="1"/>
        <c:majorTickMark val="none"/>
        <c:minorTickMark val="none"/>
        <c:tickLblPos val="nextTo"/>
        <c:crossAx val="1905282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Sheet1!$D$68</c:f>
              <c:strCache>
                <c:ptCount val="1"/>
                <c:pt idx="0">
                  <c:v>Column2</c:v>
                </c:pt>
              </c:strCache>
            </c:strRef>
          </c:tx>
          <c:spPr>
            <a:solidFill>
              <a:schemeClr val="accent4"/>
            </a:solidFill>
            <a:ln>
              <a:noFill/>
            </a:ln>
            <a:effectLst/>
          </c:spPr>
          <c:invertIfNegative val="0"/>
          <c:dLbls>
            <c:dLbl>
              <c:idx val="0"/>
              <c:layout/>
              <c:tx>
                <c:rich>
                  <a:bodyPr/>
                  <a:lstStyle/>
                  <a:p>
                    <a:fld id="{1E664C09-E95A-460C-B482-CE807379842F}"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B2C6-4385-883D-3581B25390D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Sheet1!$C$69:$C$71</c:f>
              <c:strCache>
                <c:ptCount val="3"/>
                <c:pt idx="0">
                  <c:v>News on what is happening in the community</c:v>
                </c:pt>
                <c:pt idx="1">
                  <c:v>Security situation in current location</c:v>
                </c:pt>
                <c:pt idx="2">
                  <c:v> How to register for assistance</c:v>
                </c:pt>
              </c:strCache>
            </c:strRef>
          </c:cat>
          <c:val>
            <c:numRef>
              <c:f>Sheet1!$D$69:$D$71</c:f>
              <c:numCache>
                <c:formatCode>0%</c:formatCode>
                <c:ptCount val="3"/>
                <c:pt idx="0">
                  <c:v>0.32</c:v>
                </c:pt>
                <c:pt idx="1">
                  <c:v>0.33</c:v>
                </c:pt>
                <c:pt idx="2">
                  <c:v>0.7</c:v>
                </c:pt>
              </c:numCache>
            </c:numRef>
          </c:val>
          <c:extLst>
            <c:ext xmlns:c16="http://schemas.microsoft.com/office/drawing/2014/chart" uri="{C3380CC4-5D6E-409C-BE32-E72D297353CC}">
              <c16:uniqueId val="{00000001-B2C6-4385-883D-3581B25390DD}"/>
            </c:ext>
          </c:extLst>
        </c:ser>
        <c:dLbls>
          <c:dLblPos val="outEnd"/>
          <c:showLegendKey val="0"/>
          <c:showVal val="1"/>
          <c:showCatName val="0"/>
          <c:showSerName val="0"/>
          <c:showPercent val="0"/>
          <c:showBubbleSize val="0"/>
        </c:dLbls>
        <c:gapWidth val="182"/>
        <c:axId val="1730934687"/>
        <c:axId val="1730935519"/>
      </c:barChart>
      <c:catAx>
        <c:axId val="1730934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30935519"/>
        <c:crosses val="autoZero"/>
        <c:auto val="1"/>
        <c:lblAlgn val="ctr"/>
        <c:lblOffset val="100"/>
        <c:noMultiLvlLbl val="0"/>
      </c:catAx>
      <c:valAx>
        <c:axId val="1730935519"/>
        <c:scaling>
          <c:orientation val="minMax"/>
        </c:scaling>
        <c:delete val="1"/>
        <c:axPos val="b"/>
        <c:numFmt formatCode="0%" sourceLinked="1"/>
        <c:majorTickMark val="none"/>
        <c:minorTickMark val="none"/>
        <c:tickLblPos val="nextTo"/>
        <c:crossAx val="17309346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BADE-4438-8AD0-FE5620F1995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BADE-4438-8AD0-FE5620F19953}"/>
              </c:ext>
            </c:extLst>
          </c:dPt>
          <c:val>
            <c:numRef>
              <c:f>Sheet1!$C$132:$C$133</c:f>
              <c:numCache>
                <c:formatCode>General</c:formatCode>
                <c:ptCount val="2"/>
                <c:pt idx="0">
                  <c:v>68</c:v>
                </c:pt>
                <c:pt idx="1">
                  <c:v>32</c:v>
                </c:pt>
              </c:numCache>
            </c:numRef>
          </c:val>
          <c:extLst>
            <c:ext xmlns:c16="http://schemas.microsoft.com/office/drawing/2014/chart" uri="{C3380CC4-5D6E-409C-BE32-E72D297353CC}">
              <c16:uniqueId val="{00000004-BADE-4438-8AD0-FE5620F1995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97EE-472E-B490-D89CFF6F797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97EE-472E-B490-D89CFF6F797F}"/>
              </c:ext>
            </c:extLst>
          </c:dPt>
          <c:val>
            <c:numRef>
              <c:f>Sheet1!$C$132:$C$133</c:f>
              <c:numCache>
                <c:formatCode>General</c:formatCode>
                <c:ptCount val="2"/>
                <c:pt idx="0">
                  <c:v>68</c:v>
                </c:pt>
                <c:pt idx="1">
                  <c:v>32</c:v>
                </c:pt>
              </c:numCache>
            </c:numRef>
          </c:val>
          <c:extLst>
            <c:ext xmlns:c16="http://schemas.microsoft.com/office/drawing/2014/chart" uri="{C3380CC4-5D6E-409C-BE32-E72D297353CC}">
              <c16:uniqueId val="{00000004-97EE-472E-B490-D89CFF6F797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00AF-43C9-BCEC-4B4F42E704E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00AF-43C9-BCEC-4B4F42E704EC}"/>
              </c:ext>
            </c:extLst>
          </c:dPt>
          <c:val>
            <c:numRef>
              <c:f>Sheet1!$C$146:$C$147</c:f>
              <c:numCache>
                <c:formatCode>General</c:formatCode>
                <c:ptCount val="2"/>
                <c:pt idx="0">
                  <c:v>47</c:v>
                </c:pt>
                <c:pt idx="1">
                  <c:v>53</c:v>
                </c:pt>
              </c:numCache>
            </c:numRef>
          </c:val>
          <c:extLst>
            <c:ext xmlns:c16="http://schemas.microsoft.com/office/drawing/2014/chart" uri="{C3380CC4-5D6E-409C-BE32-E72D297353CC}">
              <c16:uniqueId val="{00000004-00AF-43C9-BCEC-4B4F42E704E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D8F-4022-9C89-3FC70B4CAAF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4D8F-4022-9C89-3FC70B4CAAF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4D8F-4022-9C89-3FC70B4CAAF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4D8F-4022-9C89-3FC70B4CAAF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4D8F-4022-9C89-3FC70B4CAAF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4D8F-4022-9C89-3FC70B4CAAF5}"/>
              </c:ext>
            </c:extLst>
          </c:dPt>
          <c:val>
            <c:numRef>
              <c:f>Sheet1!$A$33:$A$38</c:f>
              <c:numCache>
                <c:formatCode>0%</c:formatCode>
                <c:ptCount val="6"/>
                <c:pt idx="0">
                  <c:v>0.34</c:v>
                </c:pt>
                <c:pt idx="1">
                  <c:v>0.24</c:v>
                </c:pt>
                <c:pt idx="2">
                  <c:v>0.3</c:v>
                </c:pt>
                <c:pt idx="3">
                  <c:v>0.04</c:v>
                </c:pt>
                <c:pt idx="4">
                  <c:v>0</c:v>
                </c:pt>
                <c:pt idx="5">
                  <c:v>0.08</c:v>
                </c:pt>
              </c:numCache>
            </c:numRef>
          </c:val>
          <c:extLst>
            <c:ext xmlns:c16="http://schemas.microsoft.com/office/drawing/2014/chart" uri="{C3380CC4-5D6E-409C-BE32-E72D297353CC}">
              <c16:uniqueId val="{0000000C-4D8F-4022-9C89-3FC70B4CAAF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569903566586806"/>
          <c:y val="0.18047517400559152"/>
          <c:w val="0.4746171765370043"/>
          <c:h val="0.79102874588826244"/>
        </c:manualLayout>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FB79-4F82-B407-8A3E5062D88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FB79-4F82-B407-8A3E5062D882}"/>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FB79-4F82-B407-8A3E5062D88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FB79-4F82-B407-8A3E5062D882}"/>
              </c:ext>
            </c:extLst>
          </c:dPt>
          <c:val>
            <c:numRef>
              <c:f>Sheet1!$A$1:$A$4</c:f>
              <c:numCache>
                <c:formatCode>General</c:formatCode>
                <c:ptCount val="4"/>
                <c:pt idx="0">
                  <c:v>54</c:v>
                </c:pt>
                <c:pt idx="1">
                  <c:v>39</c:v>
                </c:pt>
                <c:pt idx="2">
                  <c:v>3</c:v>
                </c:pt>
                <c:pt idx="3">
                  <c:v>4</c:v>
                </c:pt>
              </c:numCache>
            </c:numRef>
          </c:val>
          <c:extLst>
            <c:ext xmlns:c16="http://schemas.microsoft.com/office/drawing/2014/chart" uri="{C3380CC4-5D6E-409C-BE32-E72D297353CC}">
              <c16:uniqueId val="{00000008-FB79-4F82-B407-8A3E5062D88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CEC7C-CFE8-4983-8D37-AE54A00B79FF}" type="datetimeFigureOut">
              <a:rPr lang="en-US" smtClean="0"/>
              <a:t>6/23/2021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4002E-E3FC-4135-8B6A-296524D63E88}" type="slidenum">
              <a:rPr lang="en-US" smtClean="0"/>
              <a:t>‹#›</a:t>
            </a:fld>
            <a:endParaRPr lang="en-US"/>
          </a:p>
        </p:txBody>
      </p:sp>
    </p:spTree>
    <p:extLst>
      <p:ext uri="{BB962C8B-B14F-4D97-AF65-F5344CB8AC3E}">
        <p14:creationId xmlns:p14="http://schemas.microsoft.com/office/powerpoint/2010/main" val="139539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4002E-E3FC-4135-8B6A-296524D63E88}" type="slidenum">
              <a:rPr lang="en-US" smtClean="0"/>
              <a:t>1</a:t>
            </a:fld>
            <a:endParaRPr lang="en-US"/>
          </a:p>
        </p:txBody>
      </p:sp>
    </p:spTree>
    <p:extLst>
      <p:ext uri="{BB962C8B-B14F-4D97-AF65-F5344CB8AC3E}">
        <p14:creationId xmlns:p14="http://schemas.microsoft.com/office/powerpoint/2010/main" val="273690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 discrepancy between KII and FGD findings may be attributable to the fact that KIs are often community leaders themselves, suggesting that community leaders perceive that they are the most reliable information source, where as community members in the FGDs perceive otherwise. </a:t>
            </a:r>
          </a:p>
        </p:txBody>
      </p:sp>
      <p:sp>
        <p:nvSpPr>
          <p:cNvPr id="4" name="Tijdelijke aanduiding voor dianummer 3"/>
          <p:cNvSpPr>
            <a:spLocks noGrp="1"/>
          </p:cNvSpPr>
          <p:nvPr>
            <p:ph type="sldNum" sz="quarter" idx="5"/>
          </p:nvPr>
        </p:nvSpPr>
        <p:spPr/>
        <p:txBody>
          <a:bodyPr/>
          <a:lstStyle/>
          <a:p>
            <a:fld id="{7EF4BC8B-BC46-4B92-87B9-CCE9F836B7CE}" type="slidenum">
              <a:rPr lang="en-GB" smtClean="0"/>
              <a:t>10</a:t>
            </a:fld>
            <a:endParaRPr lang="en-GB"/>
          </a:p>
        </p:txBody>
      </p:sp>
    </p:spTree>
    <p:extLst>
      <p:ext uri="{BB962C8B-B14F-4D97-AF65-F5344CB8AC3E}">
        <p14:creationId xmlns:p14="http://schemas.microsoft.com/office/powerpoint/2010/main" val="170241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 discrepancy between KII and FGD findings may be attributable to the fact that KIs are often community leaders themselves, suggesting that community leaders perceive that they are the most reliable information source, where as community members in the FGDs perceive otherwise. </a:t>
            </a:r>
          </a:p>
        </p:txBody>
      </p:sp>
      <p:sp>
        <p:nvSpPr>
          <p:cNvPr id="4" name="Tijdelijke aanduiding voor dianummer 3"/>
          <p:cNvSpPr>
            <a:spLocks noGrp="1"/>
          </p:cNvSpPr>
          <p:nvPr>
            <p:ph type="sldNum" sz="quarter" idx="5"/>
          </p:nvPr>
        </p:nvSpPr>
        <p:spPr/>
        <p:txBody>
          <a:bodyPr/>
          <a:lstStyle/>
          <a:p>
            <a:fld id="{7EF4BC8B-BC46-4B92-87B9-CCE9F836B7CE}" type="slidenum">
              <a:rPr lang="en-GB" smtClean="0"/>
              <a:t>11</a:t>
            </a:fld>
            <a:endParaRPr lang="en-GB"/>
          </a:p>
        </p:txBody>
      </p:sp>
    </p:spTree>
    <p:extLst>
      <p:ext uri="{BB962C8B-B14F-4D97-AF65-F5344CB8AC3E}">
        <p14:creationId xmlns:p14="http://schemas.microsoft.com/office/powerpoint/2010/main" val="2496909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split in perceptions is likely linked to FGD participants’ beliefs that community leaders withhold information from them in order to prioritize their own family or friends for humanitarian assistance. The divergence in perspectives on fairness may be attributable to similar reasons reported in the Awareness section regarding KI and FGD participant identities.</a:t>
            </a:r>
          </a:p>
        </p:txBody>
      </p:sp>
      <p:sp>
        <p:nvSpPr>
          <p:cNvPr id="4" name="Slide Number Placeholder 3"/>
          <p:cNvSpPr>
            <a:spLocks noGrp="1"/>
          </p:cNvSpPr>
          <p:nvPr>
            <p:ph type="sldNum" sz="quarter" idx="10"/>
          </p:nvPr>
        </p:nvSpPr>
        <p:spPr/>
        <p:txBody>
          <a:bodyPr/>
          <a:lstStyle/>
          <a:p>
            <a:fld id="{E2E4002E-E3FC-4135-8B6A-296524D63E88}" type="slidenum">
              <a:rPr lang="en-US" smtClean="0"/>
              <a:t>12</a:t>
            </a:fld>
            <a:endParaRPr lang="en-US"/>
          </a:p>
        </p:txBody>
      </p:sp>
    </p:spTree>
    <p:extLst>
      <p:ext uri="{BB962C8B-B14F-4D97-AF65-F5344CB8AC3E}">
        <p14:creationId xmlns:p14="http://schemas.microsoft.com/office/powerpoint/2010/main" val="102456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KIs in over half of settlements (54%) reporting that someone in their settlement had made a complaint, both KIs and most FGD participants alike reported that current feedback modalities are ineffective at addressing their communities’ or their concerns about humanitarian assistance.</a:t>
            </a:r>
            <a:br>
              <a:rPr lang="en-US" dirty="0"/>
            </a:br>
            <a:r>
              <a:rPr lang="en-US" dirty="0"/>
              <a:t/>
            </a:r>
            <a:br>
              <a:rPr lang="en-US" dirty="0"/>
            </a:br>
            <a:r>
              <a:rPr lang="en-US" dirty="0"/>
              <a:t>The differing preferred feedback modalities between LGAs may suggest there are greater levels of trust between beneficiaries and community leaders in places where there is more humanitarian oversight or where there is greater social connectedness, such as in Maiduguri where the humanitarian response is centered and where FDG participants commonly reported preferring providing feedback through community leaders or community volunteers.</a:t>
            </a:r>
            <a:br>
              <a:rPr lang="en-US" dirty="0"/>
            </a:br>
            <a:r>
              <a:rPr lang="en-US" dirty="0"/>
              <a:t/>
            </a:r>
            <a:br>
              <a:rPr lang="en-US" dirty="0"/>
            </a:br>
            <a:r>
              <a:rPr lang="en-US" dirty="0"/>
              <a:t>People feel comfortable reporting to the complaint box rather than in person, we think that if it is in person it might create misunderstanding among individuals but when kept anonymous, it can be resolved without anyone’s consent.”</a:t>
            </a:r>
          </a:p>
          <a:p>
            <a:r>
              <a:rPr lang="en-US" dirty="0"/>
              <a:t>- Male participant from </a:t>
            </a:r>
            <a:r>
              <a:rPr lang="en-US" dirty="0" err="1"/>
              <a:t>Jere</a:t>
            </a:r>
            <a:r>
              <a:rPr lang="en-US" dirty="0"/>
              <a:t> LGA</a:t>
            </a:r>
          </a:p>
        </p:txBody>
      </p:sp>
      <p:sp>
        <p:nvSpPr>
          <p:cNvPr id="4" name="Slide Number Placeholder 3"/>
          <p:cNvSpPr>
            <a:spLocks noGrp="1"/>
          </p:cNvSpPr>
          <p:nvPr>
            <p:ph type="sldNum" sz="quarter" idx="10"/>
          </p:nvPr>
        </p:nvSpPr>
        <p:spPr/>
        <p:txBody>
          <a:bodyPr/>
          <a:lstStyle/>
          <a:p>
            <a:fld id="{E2E4002E-E3FC-4135-8B6A-296524D63E88}" type="slidenum">
              <a:rPr lang="en-US" smtClean="0"/>
              <a:t>13</a:t>
            </a:fld>
            <a:endParaRPr lang="en-US"/>
          </a:p>
        </p:txBody>
      </p:sp>
    </p:spTree>
    <p:extLst>
      <p:ext uri="{BB962C8B-B14F-4D97-AF65-F5344CB8AC3E}">
        <p14:creationId xmlns:p14="http://schemas.microsoft.com/office/powerpoint/2010/main" val="3186286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solidFill>
                  <a:srgbClr val="575758"/>
                </a:solidFill>
                <a:latin typeface="Arial Narrow" panose="020B0606020202030204" pitchFamily="34" charset="0"/>
              </a:rPr>
              <a:t>In those settlements where people were reportedly </a:t>
            </a:r>
            <a:r>
              <a:rPr lang="en-US" dirty="0" smtClean="0">
                <a:solidFill>
                  <a:srgbClr val="EE5859"/>
                </a:solidFill>
                <a:latin typeface="Arial Narrow" panose="020B0606020202030204" pitchFamily="34" charset="0"/>
              </a:rPr>
              <a:t>partially satisfied </a:t>
            </a:r>
            <a:r>
              <a:rPr lang="en-US" dirty="0" smtClean="0">
                <a:solidFill>
                  <a:srgbClr val="575758"/>
                </a:solidFill>
                <a:latin typeface="Arial Narrow" panose="020B0606020202030204" pitchFamily="34" charset="0"/>
              </a:rPr>
              <a:t>or </a:t>
            </a:r>
            <a:r>
              <a:rPr lang="en-US" dirty="0" smtClean="0">
                <a:solidFill>
                  <a:srgbClr val="EE5859"/>
                </a:solidFill>
                <a:latin typeface="Arial Narrow" panose="020B0606020202030204" pitchFamily="34" charset="0"/>
              </a:rPr>
              <a:t>dissatisfied</a:t>
            </a:r>
            <a:r>
              <a:rPr lang="en-US" dirty="0" smtClean="0">
                <a:solidFill>
                  <a:srgbClr val="575758"/>
                </a:solidFill>
                <a:latin typeface="Arial Narrow" panose="020B0606020202030204" pitchFamily="34" charset="0"/>
              </a:rPr>
              <a:t> with the assistance (</a:t>
            </a:r>
            <a:r>
              <a:rPr lang="en-US" b="1" dirty="0" smtClean="0">
                <a:solidFill>
                  <a:srgbClr val="575758"/>
                </a:solidFill>
                <a:latin typeface="Arial Narrow" panose="020B0606020202030204" pitchFamily="34" charset="0"/>
              </a:rPr>
              <a:t>32%</a:t>
            </a:r>
            <a:r>
              <a:rPr lang="en-US" dirty="0" smtClean="0">
                <a:solidFill>
                  <a:srgbClr val="575758"/>
                </a:solidFill>
                <a:latin typeface="Arial Narrow" panose="020B0606020202030204" pitchFamily="34" charset="0"/>
              </a:rPr>
              <a:t>), the most commonly reported reasons were </a:t>
            </a:r>
            <a:r>
              <a:rPr lang="en-US" dirty="0" smtClean="0">
                <a:solidFill>
                  <a:srgbClr val="EE5859"/>
                </a:solidFill>
                <a:latin typeface="Arial Narrow" panose="020B0606020202030204" pitchFamily="34" charset="0"/>
              </a:rPr>
              <a:t>poor targeting of beneficiaries </a:t>
            </a:r>
            <a:r>
              <a:rPr lang="en-US" dirty="0" smtClean="0">
                <a:solidFill>
                  <a:srgbClr val="575758"/>
                </a:solidFill>
                <a:latin typeface="Arial Narrow" panose="020B0606020202030204" pitchFamily="34" charset="0"/>
              </a:rPr>
              <a:t>(</a:t>
            </a:r>
            <a:r>
              <a:rPr lang="en-US" b="1" dirty="0" smtClean="0">
                <a:solidFill>
                  <a:srgbClr val="575758"/>
                </a:solidFill>
                <a:latin typeface="Arial Narrow" panose="020B0606020202030204" pitchFamily="34" charset="0"/>
              </a:rPr>
              <a:t>61%</a:t>
            </a:r>
            <a:r>
              <a:rPr lang="en-US" dirty="0" smtClean="0">
                <a:solidFill>
                  <a:srgbClr val="575758"/>
                </a:solidFill>
                <a:latin typeface="Arial Narrow" panose="020B0606020202030204" pitchFamily="34" charset="0"/>
              </a:rPr>
              <a:t>), </a:t>
            </a:r>
            <a:r>
              <a:rPr lang="en-US" dirty="0" smtClean="0">
                <a:solidFill>
                  <a:srgbClr val="EE5859"/>
                </a:solidFill>
                <a:latin typeface="Arial Narrow" panose="020B0606020202030204" pitchFamily="34" charset="0"/>
              </a:rPr>
              <a:t>lateness </a:t>
            </a:r>
            <a:r>
              <a:rPr lang="en-US" dirty="0" smtClean="0">
                <a:solidFill>
                  <a:srgbClr val="575758"/>
                </a:solidFill>
                <a:latin typeface="Arial Narrow" panose="020B0606020202030204" pitchFamily="34" charset="0"/>
              </a:rPr>
              <a:t>(</a:t>
            </a:r>
            <a:r>
              <a:rPr lang="en-US" b="1" dirty="0" smtClean="0">
                <a:solidFill>
                  <a:srgbClr val="575758"/>
                </a:solidFill>
                <a:latin typeface="Arial Narrow" panose="020B0606020202030204" pitchFamily="34" charset="0"/>
              </a:rPr>
              <a:t>38%</a:t>
            </a:r>
            <a:r>
              <a:rPr lang="en-US" dirty="0" smtClean="0">
                <a:solidFill>
                  <a:srgbClr val="575758"/>
                </a:solidFill>
                <a:latin typeface="Arial Narrow" panose="020B0606020202030204" pitchFamily="34" charset="0"/>
              </a:rPr>
              <a:t>), and the </a:t>
            </a:r>
            <a:r>
              <a:rPr lang="en-US" dirty="0" smtClean="0">
                <a:solidFill>
                  <a:srgbClr val="EE5859"/>
                </a:solidFill>
                <a:latin typeface="Arial Narrow" panose="020B0606020202030204" pitchFamily="34" charset="0"/>
              </a:rPr>
              <a:t>most needed aid was not provided</a:t>
            </a:r>
            <a:r>
              <a:rPr lang="en-US" dirty="0" smtClean="0">
                <a:solidFill>
                  <a:srgbClr val="575758"/>
                </a:solidFill>
                <a:latin typeface="Arial Narrow" panose="020B0606020202030204" pitchFamily="34" charset="0"/>
              </a:rPr>
              <a:t> (</a:t>
            </a:r>
            <a:r>
              <a:rPr lang="en-US" b="1" dirty="0" smtClean="0">
                <a:solidFill>
                  <a:srgbClr val="575758"/>
                </a:solidFill>
                <a:latin typeface="Arial Narrow" panose="020B0606020202030204" pitchFamily="34" charset="0"/>
              </a:rPr>
              <a:t>16%</a:t>
            </a:r>
            <a:r>
              <a:rPr lang="en-US" dirty="0" smtClean="0">
                <a:solidFill>
                  <a:srgbClr val="575758"/>
                </a:solidFill>
                <a:latin typeface="Arial Narrow" panose="020B0606020202030204" pitchFamily="34" charset="0"/>
              </a:rPr>
              <a:t>).</a:t>
            </a:r>
            <a:r>
              <a:rPr lang="en-US" b="1" dirty="0" smtClean="0">
                <a:solidFill>
                  <a:srgbClr val="575758"/>
                </a:solidFill>
                <a:latin typeface="Arial Narrow" panose="020B0606020202030204" pitchFamily="34" charset="0"/>
              </a:rPr>
              <a:t> </a:t>
            </a:r>
            <a:endParaRPr lang="en-US" dirty="0" smtClean="0">
              <a:solidFill>
                <a:srgbClr val="575758"/>
              </a:solidFill>
              <a:latin typeface="Arial Narrow" panose="020B0606020202030204" pitchFamily="34" charset="0"/>
            </a:endParaRPr>
          </a:p>
          <a:p>
            <a:pPr algn="just"/>
            <a:endParaRPr lang="en-US" dirty="0">
              <a:solidFill>
                <a:srgbClr val="575758"/>
              </a:solidFill>
              <a:latin typeface="Arial Narrow" panose="020B0606020202030204" pitchFamily="34" charset="0"/>
            </a:endParaRPr>
          </a:p>
          <a:p>
            <a:pPr algn="just"/>
            <a:r>
              <a:rPr lang="en-US" dirty="0">
                <a:solidFill>
                  <a:srgbClr val="575758"/>
                </a:solidFill>
                <a:latin typeface="Arial Narrow" panose="020B0606020202030204" pitchFamily="34" charset="0"/>
              </a:rPr>
              <a:t>Notably, within </a:t>
            </a:r>
            <a:r>
              <a:rPr lang="en-US" dirty="0">
                <a:solidFill>
                  <a:srgbClr val="EE5859"/>
                </a:solidFill>
                <a:latin typeface="Arial Narrow" panose="020B0606020202030204" pitchFamily="34" charset="0"/>
              </a:rPr>
              <a:t>4 out of 6 </a:t>
            </a:r>
            <a:r>
              <a:rPr lang="en-US" dirty="0">
                <a:solidFill>
                  <a:srgbClr val="575758"/>
                </a:solidFill>
                <a:latin typeface="Arial Narrow" panose="020B0606020202030204" pitchFamily="34" charset="0"/>
              </a:rPr>
              <a:t>of FGDs, participants indicated they were </a:t>
            </a:r>
            <a:r>
              <a:rPr lang="en-US" dirty="0">
                <a:solidFill>
                  <a:srgbClr val="EE5859"/>
                </a:solidFill>
                <a:latin typeface="Arial Narrow" panose="020B0606020202030204" pitchFamily="34" charset="0"/>
              </a:rPr>
              <a:t>partially satisfied </a:t>
            </a:r>
            <a:r>
              <a:rPr lang="en-US" dirty="0">
                <a:solidFill>
                  <a:srgbClr val="575758"/>
                </a:solidFill>
                <a:latin typeface="Arial Narrow" panose="020B0606020202030204" pitchFamily="34" charset="0"/>
              </a:rPr>
              <a:t>or </a:t>
            </a:r>
            <a:r>
              <a:rPr lang="en-US" dirty="0">
                <a:solidFill>
                  <a:srgbClr val="EE5859"/>
                </a:solidFill>
                <a:latin typeface="Arial Narrow" panose="020B0606020202030204" pitchFamily="34" charset="0"/>
              </a:rPr>
              <a:t>unsatisfied</a:t>
            </a:r>
            <a:r>
              <a:rPr lang="en-US" dirty="0">
                <a:solidFill>
                  <a:srgbClr val="575758"/>
                </a:solidFill>
                <a:latin typeface="Arial Narrow" panose="020B0606020202030204" pitchFamily="34" charset="0"/>
              </a:rPr>
              <a:t> with assistance due to the </a:t>
            </a:r>
            <a:r>
              <a:rPr lang="en-US" dirty="0">
                <a:solidFill>
                  <a:srgbClr val="EE5859"/>
                </a:solidFill>
                <a:latin typeface="Arial Narrow" panose="020B0606020202030204" pitchFamily="34" charset="0"/>
              </a:rPr>
              <a:t>lack of assistance</a:t>
            </a:r>
            <a:r>
              <a:rPr lang="en-US" dirty="0">
                <a:solidFill>
                  <a:srgbClr val="575758"/>
                </a:solidFill>
                <a:latin typeface="Arial Narrow" panose="020B0606020202030204" pitchFamily="34" charset="0"/>
              </a:rPr>
              <a:t> being provided while participants in </a:t>
            </a:r>
            <a:r>
              <a:rPr lang="en-US" dirty="0">
                <a:solidFill>
                  <a:srgbClr val="EE5859"/>
                </a:solidFill>
                <a:latin typeface="Arial Narrow" panose="020B0606020202030204" pitchFamily="34" charset="0"/>
              </a:rPr>
              <a:t>2 out of 6 </a:t>
            </a:r>
            <a:r>
              <a:rPr lang="en-US" dirty="0">
                <a:solidFill>
                  <a:srgbClr val="575758"/>
                </a:solidFill>
                <a:latin typeface="Arial Narrow" panose="020B0606020202030204" pitchFamily="34" charset="0"/>
              </a:rPr>
              <a:t>FGDs mentioned </a:t>
            </a:r>
            <a:r>
              <a:rPr lang="en-US" dirty="0">
                <a:solidFill>
                  <a:srgbClr val="EE5859"/>
                </a:solidFill>
                <a:latin typeface="Arial Narrow" panose="020B0606020202030204" pitchFamily="34" charset="0"/>
              </a:rPr>
              <a:t>poor targeting</a:t>
            </a:r>
            <a:r>
              <a:rPr lang="en-US" dirty="0">
                <a:solidFill>
                  <a:srgbClr val="575758"/>
                </a:solidFill>
                <a:latin typeface="Arial Narrow" panose="020B0606020202030204" pitchFamily="34" charset="0"/>
              </a:rPr>
              <a:t>.</a:t>
            </a:r>
            <a:r>
              <a:rPr lang="en-US" b="1" dirty="0">
                <a:solidFill>
                  <a:srgbClr val="575758"/>
                </a:solidFill>
                <a:latin typeface="Arial Narrow" panose="020B0606020202030204" pitchFamily="34"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E2E4002E-E3FC-4135-8B6A-296524D63E88}" type="slidenum">
              <a:rPr lang="en-US" smtClean="0"/>
              <a:t>14</a:t>
            </a:fld>
            <a:endParaRPr lang="en-US"/>
          </a:p>
        </p:txBody>
      </p:sp>
    </p:spTree>
    <p:extLst>
      <p:ext uri="{BB962C8B-B14F-4D97-AF65-F5344CB8AC3E}">
        <p14:creationId xmlns:p14="http://schemas.microsoft.com/office/powerpoint/2010/main" val="495765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 significant portion</a:t>
            </a:r>
            <a:r>
              <a:rPr lang="en-US" baseline="0" dirty="0"/>
              <a:t> of KIs and FGDs reported feeling respect. Participants in two FGDs did report that in the past, female humanitarian workers came to their settlement dressed in a manner that was inappropriate to local customs.</a:t>
            </a:r>
            <a:endParaRPr lang="en-US" dirty="0"/>
          </a:p>
        </p:txBody>
      </p:sp>
      <p:sp>
        <p:nvSpPr>
          <p:cNvPr id="4" name="Slide Number Placeholder 3"/>
          <p:cNvSpPr>
            <a:spLocks noGrp="1"/>
          </p:cNvSpPr>
          <p:nvPr>
            <p:ph type="sldNum" sz="quarter" idx="10"/>
          </p:nvPr>
        </p:nvSpPr>
        <p:spPr/>
        <p:txBody>
          <a:bodyPr/>
          <a:lstStyle/>
          <a:p>
            <a:fld id="{E2E4002E-E3FC-4135-8B6A-296524D63E88}" type="slidenum">
              <a:rPr lang="en-US" smtClean="0"/>
              <a:t>15</a:t>
            </a:fld>
            <a:endParaRPr lang="en-US"/>
          </a:p>
        </p:txBody>
      </p:sp>
    </p:spTree>
    <p:extLst>
      <p:ext uri="{BB962C8B-B14F-4D97-AF65-F5344CB8AC3E}">
        <p14:creationId xmlns:p14="http://schemas.microsoft.com/office/powerpoint/2010/main" val="211691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that both women and men in KIIs and FGDs noted that protection concerns were more of an issue for females and the main concern for both groups was verbal harassment</a:t>
            </a:r>
            <a:endParaRPr lang="en-US" dirty="0"/>
          </a:p>
        </p:txBody>
      </p:sp>
      <p:sp>
        <p:nvSpPr>
          <p:cNvPr id="4" name="Slide Number Placeholder 3"/>
          <p:cNvSpPr>
            <a:spLocks noGrp="1"/>
          </p:cNvSpPr>
          <p:nvPr>
            <p:ph type="sldNum" sz="quarter" idx="10"/>
          </p:nvPr>
        </p:nvSpPr>
        <p:spPr/>
        <p:txBody>
          <a:bodyPr/>
          <a:lstStyle/>
          <a:p>
            <a:fld id="{E2E4002E-E3FC-4135-8B6A-296524D63E88}" type="slidenum">
              <a:rPr lang="en-US" smtClean="0"/>
              <a:t>16</a:t>
            </a:fld>
            <a:endParaRPr lang="en-US"/>
          </a:p>
        </p:txBody>
      </p:sp>
    </p:spTree>
    <p:extLst>
      <p:ext uri="{BB962C8B-B14F-4D97-AF65-F5344CB8AC3E}">
        <p14:creationId xmlns:p14="http://schemas.microsoft.com/office/powerpoint/2010/main" val="3218481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4002E-E3FC-4135-8B6A-296524D63E88}" type="slidenum">
              <a:rPr lang="en-US" smtClean="0"/>
              <a:t>17</a:t>
            </a:fld>
            <a:endParaRPr lang="en-US"/>
          </a:p>
        </p:txBody>
      </p:sp>
    </p:spTree>
    <p:extLst>
      <p:ext uri="{BB962C8B-B14F-4D97-AF65-F5344CB8AC3E}">
        <p14:creationId xmlns:p14="http://schemas.microsoft.com/office/powerpoint/2010/main" val="88021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4002E-E3FC-4135-8B6A-296524D63E88}" type="slidenum">
              <a:rPr lang="en-US" smtClean="0"/>
              <a:t>18</a:t>
            </a:fld>
            <a:endParaRPr lang="en-US"/>
          </a:p>
        </p:txBody>
      </p:sp>
    </p:spTree>
    <p:extLst>
      <p:ext uri="{BB962C8B-B14F-4D97-AF65-F5344CB8AC3E}">
        <p14:creationId xmlns:p14="http://schemas.microsoft.com/office/powerpoint/2010/main" val="3575302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4002E-E3FC-4135-8B6A-296524D63E88}" type="slidenum">
              <a:rPr lang="en-US" smtClean="0"/>
              <a:t>19</a:t>
            </a:fld>
            <a:endParaRPr lang="en-US"/>
          </a:p>
        </p:txBody>
      </p:sp>
    </p:spTree>
    <p:extLst>
      <p:ext uri="{BB962C8B-B14F-4D97-AF65-F5344CB8AC3E}">
        <p14:creationId xmlns:p14="http://schemas.microsoft.com/office/powerpoint/2010/main" val="44827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Ethical: Rights-based approach and “do no harm”, right to dignity,</a:t>
            </a:r>
            <a:r>
              <a:rPr lang="en-US" baseline="0" dirty="0" smtClean="0"/>
              <a:t> protection, and to be heard/participate in decision making</a:t>
            </a:r>
          </a:p>
          <a:p>
            <a:r>
              <a:rPr lang="en-US" baseline="0" dirty="0" err="1" smtClean="0"/>
              <a:t>practicial</a:t>
            </a:r>
            <a:r>
              <a:rPr lang="en-US" baseline="0" dirty="0" smtClean="0"/>
              <a:t>: </a:t>
            </a:r>
            <a:r>
              <a:rPr lang="en-US" dirty="0" smtClean="0"/>
              <a:t>Supports quality and effectiveness</a:t>
            </a:r>
            <a:endParaRPr lang="en-US" dirty="0"/>
          </a:p>
        </p:txBody>
      </p:sp>
      <p:sp>
        <p:nvSpPr>
          <p:cNvPr id="4" name="Slide Number Placeholder 3"/>
          <p:cNvSpPr>
            <a:spLocks noGrp="1"/>
          </p:cNvSpPr>
          <p:nvPr>
            <p:ph type="sldNum" sz="quarter" idx="10"/>
          </p:nvPr>
        </p:nvSpPr>
        <p:spPr/>
        <p:txBody>
          <a:bodyPr/>
          <a:lstStyle/>
          <a:p>
            <a:fld id="{E2E4002E-E3FC-4135-8B6A-296524D63E88}" type="slidenum">
              <a:rPr lang="en-US" smtClean="0"/>
              <a:t>2</a:t>
            </a:fld>
            <a:endParaRPr lang="en-US"/>
          </a:p>
        </p:txBody>
      </p:sp>
    </p:spTree>
    <p:extLst>
      <p:ext uri="{BB962C8B-B14F-4D97-AF65-F5344CB8AC3E}">
        <p14:creationId xmlns:p14="http://schemas.microsoft.com/office/powerpoint/2010/main" val="2603767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4002E-E3FC-4135-8B6A-296524D63E88}" type="slidenum">
              <a:rPr lang="en-US" smtClean="0"/>
              <a:t>20</a:t>
            </a:fld>
            <a:endParaRPr lang="en-US"/>
          </a:p>
        </p:txBody>
      </p:sp>
    </p:spTree>
    <p:extLst>
      <p:ext uri="{BB962C8B-B14F-4D97-AF65-F5344CB8AC3E}">
        <p14:creationId xmlns:p14="http://schemas.microsoft.com/office/powerpoint/2010/main" val="432824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4002E-E3FC-4135-8B6A-296524D63E88}" type="slidenum">
              <a:rPr lang="en-US" smtClean="0"/>
              <a:t>21</a:t>
            </a:fld>
            <a:endParaRPr lang="en-US"/>
          </a:p>
        </p:txBody>
      </p:sp>
    </p:spTree>
    <p:extLst>
      <p:ext uri="{BB962C8B-B14F-4D97-AF65-F5344CB8AC3E}">
        <p14:creationId xmlns:p14="http://schemas.microsoft.com/office/powerpoint/2010/main" val="4239311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4002E-E3FC-4135-8B6A-296524D63E88}" type="slidenum">
              <a:rPr lang="en-US" smtClean="0"/>
              <a:t>22</a:t>
            </a:fld>
            <a:endParaRPr lang="en-US"/>
          </a:p>
        </p:txBody>
      </p:sp>
    </p:spTree>
    <p:extLst>
      <p:ext uri="{BB962C8B-B14F-4D97-AF65-F5344CB8AC3E}">
        <p14:creationId xmlns:p14="http://schemas.microsoft.com/office/powerpoint/2010/main" val="302674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4002E-E3FC-4135-8B6A-296524D63E88}" type="slidenum">
              <a:rPr lang="en-US" smtClean="0"/>
              <a:t>3</a:t>
            </a:fld>
            <a:endParaRPr lang="en-US"/>
          </a:p>
        </p:txBody>
      </p:sp>
    </p:spTree>
    <p:extLst>
      <p:ext uri="{BB962C8B-B14F-4D97-AF65-F5344CB8AC3E}">
        <p14:creationId xmlns:p14="http://schemas.microsoft.com/office/powerpoint/2010/main" val="85732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of households who received aid in the past 3 months” i.e. Kala/</a:t>
            </a:r>
            <a:r>
              <a:rPr lang="en-US" sz="1200" b="0" i="0" u="none" strike="noStrike" kern="1200" baseline="0" dirty="0" err="1">
                <a:solidFill>
                  <a:schemeClr val="tx1"/>
                </a:solidFill>
                <a:latin typeface="+mn-lt"/>
                <a:ea typeface="+mn-ea"/>
                <a:cs typeface="+mn-cs"/>
              </a:rPr>
              <a:t>Balge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Mafa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Mobbar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Monguno</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Ngala</a:t>
            </a:r>
            <a:r>
              <a:rPr lang="en-US" sz="1200" b="0" i="0" u="none" strike="noStrike" kern="1200" baseline="0" dirty="0">
                <a:solidFill>
                  <a:schemeClr val="tx1"/>
                </a:solidFill>
                <a:latin typeface="+mn-lt"/>
                <a:ea typeface="+mn-ea"/>
                <a:cs typeface="+mn-cs"/>
              </a:rPr>
              <a:t> LGA. The additional 3 LGAs (</a:t>
            </a:r>
            <a:r>
              <a:rPr lang="en-US" sz="1200" b="0" i="0" u="none" strike="noStrike" kern="1200" baseline="0" dirty="0" err="1">
                <a:solidFill>
                  <a:schemeClr val="tx1"/>
                </a:solidFill>
                <a:latin typeface="+mn-lt"/>
                <a:ea typeface="+mn-ea"/>
                <a:cs typeface="+mn-cs"/>
              </a:rPr>
              <a:t>Jere</a:t>
            </a:r>
            <a:r>
              <a:rPr lang="en-US" sz="1200" b="0" i="0" u="none" strike="noStrike" kern="1200" baseline="0" dirty="0">
                <a:solidFill>
                  <a:schemeClr val="tx1"/>
                </a:solidFill>
                <a:latin typeface="+mn-lt"/>
                <a:ea typeface="+mn-ea"/>
                <a:cs typeface="+mn-cs"/>
              </a:rPr>
              <a:t>, Konduga, and Maiduguri) were selected due their accessibility, and thus the ability to conduct both FGDs and KIIs within these areas.</a:t>
            </a:r>
            <a:endParaRPr lang="en-US" dirty="0"/>
          </a:p>
        </p:txBody>
      </p:sp>
      <p:sp>
        <p:nvSpPr>
          <p:cNvPr id="4" name="Slide Number Placeholder 3"/>
          <p:cNvSpPr>
            <a:spLocks noGrp="1"/>
          </p:cNvSpPr>
          <p:nvPr>
            <p:ph type="sldNum" sz="quarter" idx="10"/>
          </p:nvPr>
        </p:nvSpPr>
        <p:spPr/>
        <p:txBody>
          <a:bodyPr/>
          <a:lstStyle/>
          <a:p>
            <a:fld id="{E2E4002E-E3FC-4135-8B6A-296524D63E88}" type="slidenum">
              <a:rPr lang="en-US" smtClean="0"/>
              <a:t>4</a:t>
            </a:fld>
            <a:endParaRPr lang="en-US"/>
          </a:p>
        </p:txBody>
      </p:sp>
    </p:spTree>
    <p:extLst>
      <p:ext uri="{BB962C8B-B14F-4D97-AF65-F5344CB8AC3E}">
        <p14:creationId xmlns:p14="http://schemas.microsoft.com/office/powerpoint/2010/main" val="14094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4002E-E3FC-4135-8B6A-296524D63E88}" type="slidenum">
              <a:rPr lang="en-US" smtClean="0"/>
              <a:t>5</a:t>
            </a:fld>
            <a:endParaRPr lang="en-US"/>
          </a:p>
        </p:txBody>
      </p:sp>
    </p:spTree>
    <p:extLst>
      <p:ext uri="{BB962C8B-B14F-4D97-AF65-F5344CB8AC3E}">
        <p14:creationId xmlns:p14="http://schemas.microsoft.com/office/powerpoint/2010/main" val="296821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4002E-E3FC-4135-8B6A-296524D63E88}" type="slidenum">
              <a:rPr lang="en-US" smtClean="0"/>
              <a:t>6</a:t>
            </a:fld>
            <a:endParaRPr lang="en-US"/>
          </a:p>
        </p:txBody>
      </p:sp>
    </p:spTree>
    <p:extLst>
      <p:ext uri="{BB962C8B-B14F-4D97-AF65-F5344CB8AC3E}">
        <p14:creationId xmlns:p14="http://schemas.microsoft.com/office/powerpoint/2010/main" val="134550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4002E-E3FC-4135-8B6A-296524D63E88}" type="slidenum">
              <a:rPr lang="en-US" smtClean="0"/>
              <a:t>7</a:t>
            </a:fld>
            <a:endParaRPr lang="en-US"/>
          </a:p>
        </p:txBody>
      </p:sp>
    </p:spTree>
    <p:extLst>
      <p:ext uri="{BB962C8B-B14F-4D97-AF65-F5344CB8AC3E}">
        <p14:creationId xmlns:p14="http://schemas.microsoft.com/office/powerpoint/2010/main" val="52300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4002E-E3FC-4135-8B6A-296524D63E88}" type="slidenum">
              <a:rPr lang="en-US" smtClean="0"/>
              <a:t>8</a:t>
            </a:fld>
            <a:endParaRPr lang="en-US"/>
          </a:p>
        </p:txBody>
      </p:sp>
    </p:spTree>
    <p:extLst>
      <p:ext uri="{BB962C8B-B14F-4D97-AF65-F5344CB8AC3E}">
        <p14:creationId xmlns:p14="http://schemas.microsoft.com/office/powerpoint/2010/main" val="3166468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disconnect between the amount of information that community heads believe they share versus the amount of information the community perceives is shared </a:t>
            </a:r>
            <a:endParaRPr lang="en-US" dirty="0"/>
          </a:p>
        </p:txBody>
      </p:sp>
      <p:sp>
        <p:nvSpPr>
          <p:cNvPr id="4" name="Slide Number Placeholder 3"/>
          <p:cNvSpPr>
            <a:spLocks noGrp="1"/>
          </p:cNvSpPr>
          <p:nvPr>
            <p:ph type="sldNum" sz="quarter" idx="10"/>
          </p:nvPr>
        </p:nvSpPr>
        <p:spPr/>
        <p:txBody>
          <a:bodyPr/>
          <a:lstStyle/>
          <a:p>
            <a:fld id="{E2E4002E-E3FC-4135-8B6A-296524D63E88}" type="slidenum">
              <a:rPr lang="en-US" smtClean="0"/>
              <a:t>9</a:t>
            </a:fld>
            <a:endParaRPr lang="en-US"/>
          </a:p>
        </p:txBody>
      </p:sp>
    </p:spTree>
    <p:extLst>
      <p:ext uri="{BB962C8B-B14F-4D97-AF65-F5344CB8AC3E}">
        <p14:creationId xmlns:p14="http://schemas.microsoft.com/office/powerpoint/2010/main" val="366271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err="1"/>
              <a:t>Click</a:t>
            </a:r>
            <a:r>
              <a:rPr lang="es-ES"/>
              <a:t> in </a:t>
            </a:r>
            <a:r>
              <a:rPr lang="es-ES" err="1"/>
              <a:t>the</a:t>
            </a:r>
            <a:r>
              <a:rPr lang="es-ES"/>
              <a:t> </a:t>
            </a:r>
            <a:r>
              <a:rPr lang="es-ES" err="1"/>
              <a:t>icon</a:t>
            </a:r>
            <a:r>
              <a:rPr lang="es-ES"/>
              <a:t> </a:t>
            </a:r>
            <a:r>
              <a:rPr lang="es-ES" err="1"/>
              <a:t>below</a:t>
            </a:r>
            <a:r>
              <a:rPr lang="es-ES"/>
              <a:t> to </a:t>
            </a:r>
            <a:r>
              <a:rPr lang="es-ES" err="1"/>
              <a:t>insert</a:t>
            </a:r>
            <a:r>
              <a:rPr lang="es-ES"/>
              <a:t> </a:t>
            </a:r>
            <a:r>
              <a:rPr lang="es-ES" err="1"/>
              <a:t>your</a:t>
            </a:r>
            <a:r>
              <a:rPr lang="es-ES"/>
              <a:t> </a:t>
            </a:r>
            <a:r>
              <a:rPr lang="es-ES" err="1"/>
              <a:t>picture</a:t>
            </a:r>
            <a:endParaRPr lang="es-ES"/>
          </a:p>
        </p:txBody>
      </p:sp>
    </p:spTree>
    <p:extLst>
      <p:ext uri="{BB962C8B-B14F-4D97-AF65-F5344CB8AC3E}">
        <p14:creationId xmlns:p14="http://schemas.microsoft.com/office/powerpoint/2010/main" val="137632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err="1"/>
              <a:t>Click</a:t>
            </a:r>
            <a:r>
              <a:rPr lang="es-ES"/>
              <a:t> in </a:t>
            </a:r>
            <a:r>
              <a:rPr lang="es-ES" err="1"/>
              <a:t>the</a:t>
            </a:r>
            <a:r>
              <a:rPr lang="es-ES"/>
              <a:t> </a:t>
            </a:r>
            <a:r>
              <a:rPr lang="es-ES" err="1"/>
              <a:t>icon</a:t>
            </a:r>
            <a:r>
              <a:rPr lang="es-ES"/>
              <a:t> </a:t>
            </a:r>
            <a:r>
              <a:rPr lang="es-ES" err="1"/>
              <a:t>below</a:t>
            </a:r>
            <a:r>
              <a:rPr lang="es-ES"/>
              <a:t> to </a:t>
            </a:r>
            <a:r>
              <a:rPr lang="es-ES" err="1"/>
              <a:t>insert</a:t>
            </a:r>
            <a:r>
              <a:rPr lang="es-ES"/>
              <a:t> </a:t>
            </a:r>
            <a:r>
              <a:rPr lang="es-ES" err="1"/>
              <a:t>your</a:t>
            </a:r>
            <a:r>
              <a:rPr lang="es-ES"/>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err="1"/>
              <a:t>Click</a:t>
            </a:r>
            <a:r>
              <a:rPr lang="es-ES"/>
              <a:t> in </a:t>
            </a:r>
            <a:r>
              <a:rPr lang="es-ES" err="1"/>
              <a:t>the</a:t>
            </a:r>
            <a:r>
              <a:rPr lang="es-ES"/>
              <a:t> </a:t>
            </a:r>
            <a:r>
              <a:rPr lang="es-ES" err="1"/>
              <a:t>icon</a:t>
            </a:r>
            <a:r>
              <a:rPr lang="es-ES"/>
              <a:t> </a:t>
            </a:r>
            <a:r>
              <a:rPr lang="es-ES" err="1"/>
              <a:t>below</a:t>
            </a:r>
            <a:r>
              <a:rPr lang="es-ES"/>
              <a:t> to </a:t>
            </a:r>
            <a:r>
              <a:rPr lang="es-ES" err="1"/>
              <a:t>insert</a:t>
            </a:r>
            <a:r>
              <a:rPr lang="es-ES"/>
              <a:t> </a:t>
            </a:r>
            <a:r>
              <a:rPr lang="es-ES" err="1"/>
              <a:t>you</a:t>
            </a:r>
            <a:r>
              <a:rPr lang="es-ES"/>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2"/>
            <a:ext cx="9144000" cy="6857999"/>
          </a:xfrm>
          <a:prstGeom prst="rect">
            <a:avLst/>
          </a:prstGeom>
          <a:solidFill>
            <a:srgbClr val="9B9B9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506414" y="701264"/>
            <a:ext cx="3403082" cy="581140"/>
          </a:xfrm>
        </p:spPr>
        <p:txBody>
          <a:bodyPr anchor="t">
            <a:noAutofit/>
          </a:bodyPr>
          <a:lstStyle>
            <a:lvl1pPr marL="0" indent="0" algn="l">
              <a:buFont typeface="Arial" panose="020B0604020202020204" pitchFamily="34" charset="0"/>
              <a:buNone/>
              <a:defRPr sz="405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516819" y="3906425"/>
            <a:ext cx="3392677" cy="880971"/>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566057" y="2564807"/>
            <a:ext cx="3343439" cy="880971"/>
          </a:xfrm>
        </p:spPr>
        <p:txBody>
          <a:bodyPr anchor="t">
            <a:noAutofit/>
          </a:bodyPr>
          <a:lstStyle>
            <a:lvl1pPr marL="0" indent="0" algn="l">
              <a:buNone/>
              <a:defRPr sz="18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spTree>
    <p:extLst>
      <p:ext uri="{BB962C8B-B14F-4D97-AF65-F5344CB8AC3E}">
        <p14:creationId xmlns:p14="http://schemas.microsoft.com/office/powerpoint/2010/main" val="196429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rgbClr val="D2CBB8"/>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err="1"/>
              <a:t>Click</a:t>
            </a:r>
            <a:r>
              <a:rPr lang="es-ES"/>
              <a:t> in </a:t>
            </a:r>
            <a:r>
              <a:rPr lang="es-ES" err="1"/>
              <a:t>the</a:t>
            </a:r>
            <a:r>
              <a:rPr lang="es-ES"/>
              <a:t> </a:t>
            </a:r>
            <a:r>
              <a:rPr lang="es-ES" err="1"/>
              <a:t>icon</a:t>
            </a:r>
            <a:r>
              <a:rPr lang="es-ES"/>
              <a:t> </a:t>
            </a:r>
            <a:r>
              <a:rPr lang="es-ES" err="1"/>
              <a:t>below</a:t>
            </a:r>
            <a:r>
              <a:rPr lang="es-ES"/>
              <a:t> to </a:t>
            </a:r>
            <a:r>
              <a:rPr lang="es-ES" err="1"/>
              <a:t>insert</a:t>
            </a:r>
            <a:r>
              <a:rPr lang="es-ES"/>
              <a:t> </a:t>
            </a:r>
            <a:r>
              <a:rPr lang="es-ES" err="1"/>
              <a:t>your</a:t>
            </a:r>
            <a:r>
              <a:rPr lang="es-ES"/>
              <a:t> </a:t>
            </a:r>
            <a:r>
              <a:rPr lang="es-ES" err="1"/>
              <a:t>picture</a:t>
            </a:r>
            <a:endParaRPr lang="es-ES"/>
          </a:p>
        </p:txBody>
      </p:sp>
    </p:spTree>
    <p:extLst>
      <p:ext uri="{BB962C8B-B14F-4D97-AF65-F5344CB8AC3E}">
        <p14:creationId xmlns:p14="http://schemas.microsoft.com/office/powerpoint/2010/main" val="3786326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chemeClr val="bg1"/>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rgbClr val="D2CBB8"/>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a:solidFill>
                  <a:srgbClr val="58585A"/>
                </a:solidFill>
                <a:latin typeface="Arial Narrow" panose="020B0606020202030204" pitchFamily="34" charset="0"/>
              </a:rPr>
              <a:t>THANK YOU FOR YOUR ATTENTION</a:t>
            </a:r>
            <a:endParaRPr lang="es-ES" b="1">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p2 Goodbye slide">
    <p:spTree>
      <p:nvGrpSpPr>
        <p:cNvPr id="1" name=""/>
        <p:cNvGrpSpPr/>
        <p:nvPr/>
      </p:nvGrpSpPr>
      <p:grpSpPr>
        <a:xfrm>
          <a:off x="0" y="0"/>
          <a:ext cx="0" cy="0"/>
          <a:chOff x="0" y="0"/>
          <a:chExt cx="0" cy="0"/>
        </a:xfrm>
      </p:grpSpPr>
      <p:sp>
        <p:nvSpPr>
          <p:cNvPr id="23"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a:solidFill>
                  <a:srgbClr val="58585A"/>
                </a:solidFill>
                <a:latin typeface="Arial Narrow" panose="020B0606020202030204" pitchFamily="34" charset="0"/>
              </a:rPr>
              <a:t>THANK YOU FOR YOUR ATTENTION</a:t>
            </a:r>
            <a:endParaRPr lang="es-ES" sz="4400" b="1">
              <a:solidFill>
                <a:srgbClr val="58585A"/>
              </a:solidFill>
              <a:latin typeface="Arial Narrow" panose="020B0606020202030204" pitchFamily="34" charset="0"/>
            </a:endParaRPr>
          </a:p>
        </p:txBody>
      </p:sp>
      <p:cxnSp>
        <p:nvCxnSpPr>
          <p:cNvPr id="24" name="Straight Connector 23"/>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971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a:t>Click</a:t>
            </a:r>
            <a:r>
              <a:rPr lang="es-ES"/>
              <a:t> in </a:t>
            </a:r>
            <a:r>
              <a:rPr lang="es-ES" err="1"/>
              <a:t>the</a:t>
            </a:r>
            <a:r>
              <a:rPr lang="es-ES"/>
              <a:t> </a:t>
            </a:r>
            <a:r>
              <a:rPr lang="es-ES" err="1"/>
              <a:t>icon</a:t>
            </a:r>
            <a:r>
              <a:rPr lang="es-ES"/>
              <a:t> </a:t>
            </a:r>
            <a:r>
              <a:rPr lang="es-ES" err="1"/>
              <a:t>below</a:t>
            </a:r>
            <a:r>
              <a:rPr lang="es-ES"/>
              <a:t> to </a:t>
            </a:r>
            <a:r>
              <a:rPr lang="es-ES" err="1"/>
              <a:t>insert</a:t>
            </a:r>
            <a:r>
              <a:rPr lang="es-ES"/>
              <a:t> </a:t>
            </a:r>
            <a:r>
              <a:rPr lang="es-ES" err="1"/>
              <a:t>your</a:t>
            </a:r>
            <a:r>
              <a:rPr lang="es-ES"/>
              <a:t> </a:t>
            </a:r>
            <a:r>
              <a:rPr lang="es-ES" err="1"/>
              <a:t>picture</a:t>
            </a:r>
            <a:endParaRPr lang="es-ES"/>
          </a:p>
        </p:txBody>
      </p:sp>
    </p:spTree>
    <p:extLst>
      <p:ext uri="{BB962C8B-B14F-4D97-AF65-F5344CB8AC3E}">
        <p14:creationId xmlns:p14="http://schemas.microsoft.com/office/powerpoint/2010/main" val="304947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a:solidFill>
                  <a:srgbClr val="EE5859"/>
                </a:solidFill>
                <a:latin typeface="Arial Narrow" panose="020B0606020202030204" pitchFamily="34" charset="0"/>
              </a:rPr>
              <a:t>THANK YOU FOR YOUR ATTENTION</a:t>
            </a:r>
            <a:endParaRPr lang="es-ES" b="1">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err="1"/>
              <a:t>Click</a:t>
            </a:r>
            <a:r>
              <a:rPr lang="es-ES"/>
              <a:t> in </a:t>
            </a:r>
            <a:r>
              <a:rPr lang="es-ES" err="1"/>
              <a:t>the</a:t>
            </a:r>
            <a:r>
              <a:rPr lang="es-ES"/>
              <a:t> </a:t>
            </a:r>
            <a:r>
              <a:rPr lang="es-ES" err="1"/>
              <a:t>icon</a:t>
            </a:r>
            <a:r>
              <a:rPr lang="es-ES"/>
              <a:t> </a:t>
            </a:r>
            <a:r>
              <a:rPr lang="es-ES" err="1"/>
              <a:t>below</a:t>
            </a:r>
            <a:r>
              <a:rPr lang="es-ES"/>
              <a:t> to </a:t>
            </a:r>
            <a:r>
              <a:rPr lang="es-ES" err="1"/>
              <a:t>insert</a:t>
            </a:r>
            <a:r>
              <a:rPr lang="es-ES"/>
              <a:t> </a:t>
            </a:r>
            <a:r>
              <a:rPr lang="es-ES" err="1"/>
              <a:t>your</a:t>
            </a:r>
            <a:r>
              <a:rPr lang="es-ES"/>
              <a:t> </a:t>
            </a:r>
            <a:r>
              <a:rPr lang="es-ES" err="1"/>
              <a:t>picture</a:t>
            </a:r>
            <a:endParaRPr lang="es-ES"/>
          </a:p>
        </p:txBody>
      </p:sp>
    </p:spTree>
    <p:extLst>
      <p:ext uri="{BB962C8B-B14F-4D97-AF65-F5344CB8AC3E}">
        <p14:creationId xmlns:p14="http://schemas.microsoft.com/office/powerpoint/2010/main" val="3206288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err="1"/>
              <a:t>Click</a:t>
            </a:r>
            <a:r>
              <a:rPr lang="es-ES"/>
              <a:t> in </a:t>
            </a:r>
            <a:r>
              <a:rPr lang="es-ES" err="1"/>
              <a:t>the</a:t>
            </a:r>
            <a:r>
              <a:rPr lang="es-ES"/>
              <a:t> </a:t>
            </a:r>
            <a:r>
              <a:rPr lang="es-ES" err="1"/>
              <a:t>icon</a:t>
            </a:r>
            <a:r>
              <a:rPr lang="es-ES"/>
              <a:t> </a:t>
            </a:r>
            <a:r>
              <a:rPr lang="es-ES" err="1"/>
              <a:t>below</a:t>
            </a:r>
            <a:r>
              <a:rPr lang="es-ES"/>
              <a:t> to </a:t>
            </a:r>
            <a:r>
              <a:rPr lang="es-ES" err="1"/>
              <a:t>insert</a:t>
            </a:r>
            <a:r>
              <a:rPr lang="es-ES"/>
              <a:t> </a:t>
            </a:r>
            <a:r>
              <a:rPr lang="es-ES" err="1"/>
              <a:t>your</a:t>
            </a:r>
            <a:r>
              <a:rPr lang="es-ES"/>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err="1"/>
              <a:t>Click</a:t>
            </a:r>
            <a:r>
              <a:rPr lang="es-ES"/>
              <a:t> in </a:t>
            </a:r>
            <a:r>
              <a:rPr lang="es-ES" err="1"/>
              <a:t>the</a:t>
            </a:r>
            <a:r>
              <a:rPr lang="es-ES"/>
              <a:t> </a:t>
            </a:r>
            <a:r>
              <a:rPr lang="es-ES" err="1"/>
              <a:t>icon</a:t>
            </a:r>
            <a:r>
              <a:rPr lang="es-ES"/>
              <a:t> </a:t>
            </a:r>
            <a:r>
              <a:rPr lang="es-ES" err="1"/>
              <a:t>below</a:t>
            </a:r>
            <a:r>
              <a:rPr lang="es-ES"/>
              <a:t> to </a:t>
            </a:r>
            <a:r>
              <a:rPr lang="es-ES" err="1"/>
              <a:t>insert</a:t>
            </a:r>
            <a:r>
              <a:rPr lang="es-ES"/>
              <a:t> </a:t>
            </a:r>
            <a:r>
              <a:rPr lang="es-ES" err="1"/>
              <a:t>you</a:t>
            </a:r>
            <a:r>
              <a:rPr lang="es-ES"/>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err="1"/>
              <a:t>Click</a:t>
            </a:r>
            <a:r>
              <a:rPr lang="es-ES"/>
              <a:t> in </a:t>
            </a:r>
            <a:r>
              <a:rPr lang="es-ES" err="1"/>
              <a:t>the</a:t>
            </a:r>
            <a:r>
              <a:rPr lang="es-ES"/>
              <a:t> </a:t>
            </a:r>
            <a:r>
              <a:rPr lang="es-ES" err="1"/>
              <a:t>icon</a:t>
            </a:r>
            <a:r>
              <a:rPr lang="es-ES"/>
              <a:t> </a:t>
            </a:r>
            <a:r>
              <a:rPr lang="es-ES" err="1"/>
              <a:t>below</a:t>
            </a:r>
            <a:r>
              <a:rPr lang="es-ES"/>
              <a:t> to </a:t>
            </a:r>
            <a:r>
              <a:rPr lang="es-ES" err="1"/>
              <a:t>insert</a:t>
            </a:r>
            <a:r>
              <a:rPr lang="es-ES"/>
              <a:t> </a:t>
            </a:r>
            <a:r>
              <a:rPr lang="es-ES" err="1"/>
              <a:t>your</a:t>
            </a:r>
            <a:r>
              <a:rPr lang="es-ES"/>
              <a:t> </a:t>
            </a:r>
            <a:r>
              <a:rPr lang="es-ES" err="1"/>
              <a:t>picture</a:t>
            </a:r>
            <a:endParaRPr lang="es-ES"/>
          </a:p>
        </p:txBody>
      </p:sp>
    </p:spTree>
    <p:extLst>
      <p:ext uri="{BB962C8B-B14F-4D97-AF65-F5344CB8AC3E}">
        <p14:creationId xmlns:p14="http://schemas.microsoft.com/office/powerpoint/2010/main" val="2191708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16" name="Text Placeholder 20"/>
          <p:cNvSpPr>
            <a:spLocks noGrp="1"/>
          </p:cNvSpPr>
          <p:nvPr>
            <p:ph type="body" sz="quarter" idx="25" hasCustomPrompt="1"/>
          </p:nvPr>
        </p:nvSpPr>
        <p:spPr>
          <a:xfrm>
            <a:off x="5428093" y="541441"/>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1 Goodbye slide">
    <p:spTree>
      <p:nvGrpSpPr>
        <p:cNvPr id="1" name=""/>
        <p:cNvGrpSpPr/>
        <p:nvPr/>
      </p:nvGrpSpPr>
      <p:grpSpPr>
        <a:xfrm>
          <a:off x="0" y="0"/>
          <a:ext cx="0" cy="0"/>
          <a:chOff x="0" y="0"/>
          <a:chExt cx="0" cy="0"/>
        </a:xfrm>
      </p:grpSpPr>
      <p:sp>
        <p:nvSpPr>
          <p:cNvPr id="17"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a:solidFill>
                  <a:srgbClr val="EE5859"/>
                </a:solidFill>
                <a:latin typeface="Arial Narrow" panose="020B0606020202030204" pitchFamily="34" charset="0"/>
              </a:rPr>
              <a:t>THANK YOU FOR YOUR ATTENTION</a:t>
            </a:r>
            <a:endParaRPr lang="es-ES" sz="4400" b="1">
              <a:solidFill>
                <a:srgbClr val="EE5859"/>
              </a:solidFill>
              <a:latin typeface="Arial Narrow" panose="020B0606020202030204" pitchFamily="34" charset="0"/>
            </a:endParaRPr>
          </a:p>
        </p:txBody>
      </p:sp>
      <p:cxnSp>
        <p:nvCxnSpPr>
          <p:cNvPr id="18" name="Straight Connector 17"/>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939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a:solidFill>
                  <a:schemeClr val="bg1"/>
                </a:solidFill>
                <a:latin typeface="Arial Narrow" panose="020B0606020202030204" pitchFamily="34" charset="0"/>
              </a:rPr>
              <a:t>THANK YOU FOR YOUR ATTENTION</a:t>
            </a:r>
            <a:endParaRPr lang="es-ES" b="1">
              <a:solidFill>
                <a:schemeClr val="bg1"/>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r>
              <a:rPr lang="en-US"/>
              <a:t>name.lastname@</a:t>
            </a:r>
            <a:r>
              <a:rPr lang="es-ES"/>
              <a:t>reach-initiative.org</a:t>
            </a:r>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s-ES"/>
              <a:t>www.reach-initiative.org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a:t>@REACH_info</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a:solidFill>
                  <a:srgbClr val="58585A"/>
                </a:solidFill>
                <a:latin typeface="Arial Narrow" panose="020B0606020202030204" pitchFamily="34" charset="0"/>
              </a:rPr>
              <a:t>THANK YOU FOR YOUR ATTENTION</a:t>
            </a:r>
            <a:endParaRPr lang="es-ES" b="1">
              <a:solidFill>
                <a:srgbClr val="58585A"/>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n-US"/>
              <a:t>name.lastname@</a:t>
            </a:r>
            <a:r>
              <a:rPr lang="es-ES"/>
              <a:t>reach-initiative.org</a:t>
            </a:r>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s-ES"/>
              <a:t>www.reach-initiative.org</a:t>
            </a:r>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a:t>@IREACH_info</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30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a:solidFill>
                  <a:schemeClr val="bg1"/>
                </a:solidFill>
                <a:latin typeface="Arial Narrow" panose="020B0606020202030204" pitchFamily="34" charset="0"/>
              </a:rPr>
              <a:t>THANK YOU FOR YOUR ATTENTION</a:t>
            </a:r>
            <a:endParaRPr lang="es-ES" sz="4400" b="1">
              <a:solidFill>
                <a:schemeClr val="bg1"/>
              </a:solidFill>
              <a:latin typeface="Arial Narrow" panose="020B0606020202030204" pitchFamily="34" charset="0"/>
            </a:endParaRPr>
          </a:p>
        </p:txBody>
      </p:sp>
    </p:spTree>
    <p:extLst>
      <p:ext uri="{BB962C8B-B14F-4D97-AF65-F5344CB8AC3E}">
        <p14:creationId xmlns:p14="http://schemas.microsoft.com/office/powerpoint/2010/main" val="1539573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a:solidFill>
                  <a:srgbClr val="58585A"/>
                </a:solidFill>
                <a:latin typeface="Arial Narrow" panose="020B0606020202030204" pitchFamily="34" charset="0"/>
              </a:rPr>
              <a:t>THANK YOU FOR YOUR ATTENTION</a:t>
            </a:r>
            <a:endParaRPr lang="es-ES" sz="4400" b="1">
              <a:solidFill>
                <a:srgbClr val="58585A"/>
              </a:solidFill>
              <a:latin typeface="Arial Narrow" panose="020B0606020202030204" pitchFamily="34" charset="0"/>
            </a:endParaRPr>
          </a:p>
        </p:txBody>
      </p:sp>
    </p:spTree>
    <p:extLst>
      <p:ext uri="{BB962C8B-B14F-4D97-AF65-F5344CB8AC3E}">
        <p14:creationId xmlns:p14="http://schemas.microsoft.com/office/powerpoint/2010/main" val="797375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1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979797"/>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err="1"/>
              <a:t>Click</a:t>
            </a:r>
            <a:r>
              <a:rPr lang="es-ES"/>
              <a:t> in </a:t>
            </a:r>
            <a:r>
              <a:rPr lang="es-ES" err="1"/>
              <a:t>the</a:t>
            </a:r>
            <a:r>
              <a:rPr lang="es-ES"/>
              <a:t> </a:t>
            </a:r>
            <a:r>
              <a:rPr lang="es-ES" err="1"/>
              <a:t>icon</a:t>
            </a:r>
            <a:r>
              <a:rPr lang="es-ES"/>
              <a:t> </a:t>
            </a:r>
            <a:r>
              <a:rPr lang="es-ES" err="1"/>
              <a:t>below</a:t>
            </a:r>
            <a:r>
              <a:rPr lang="es-ES"/>
              <a:t> to </a:t>
            </a:r>
            <a:r>
              <a:rPr lang="es-ES" err="1"/>
              <a:t>insert</a:t>
            </a:r>
            <a:r>
              <a:rPr lang="es-ES"/>
              <a:t> your </a:t>
            </a:r>
            <a:r>
              <a:rPr lang="es-ES" err="1"/>
              <a:t>picture</a:t>
            </a:r>
            <a:endParaRPr lang="es-ES"/>
          </a:p>
        </p:txBody>
      </p:sp>
    </p:spTree>
    <p:extLst>
      <p:ext uri="{BB962C8B-B14F-4D97-AF65-F5344CB8AC3E}">
        <p14:creationId xmlns:p14="http://schemas.microsoft.com/office/powerpoint/2010/main" val="30523276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1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979797"/>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chemeClr val="tx1"/>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chemeClr val="tx1"/>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chemeClr val="tx1"/>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chemeClr val="tx1"/>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latin typeface="Arial Narrow" panose="020B0606020202030204" pitchFamily="34" charset="0"/>
              </a:defRPr>
            </a:lvl1pPr>
          </a:lstStyle>
          <a:p>
            <a:pPr lvl="0"/>
            <a:r>
              <a:rPr lang="en-US" dirty="0"/>
              <a:t>Here goes the title</a:t>
            </a:r>
            <a:endParaRPr lang="es-ES" dirty="0"/>
          </a:p>
        </p:txBody>
      </p:sp>
      <p:sp>
        <p:nvSpPr>
          <p:cNvPr id="17" name="Text Placeholder 20"/>
          <p:cNvSpPr>
            <a:spLocks noGrp="1"/>
          </p:cNvSpPr>
          <p:nvPr>
            <p:ph type="body" sz="quarter" idx="25" hasCustomPrompt="1"/>
          </p:nvPr>
        </p:nvSpPr>
        <p:spPr>
          <a:xfrm>
            <a:off x="5428093" y="549526"/>
            <a:ext cx="2998787" cy="437765"/>
          </a:xfrm>
          <a:prstGeom prst="rect">
            <a:avLst/>
          </a:prstGeom>
        </p:spPr>
        <p:txBody>
          <a:bodyPr anchor="b"/>
          <a:lstStyle>
            <a:lvl1pPr marL="0" indent="0">
              <a:buNone/>
              <a:defRPr sz="1300" b="1">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3528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2"/>
            <a:ext cx="9144000" cy="6857999"/>
          </a:xfrm>
          <a:prstGeom prst="rect">
            <a:avLst/>
          </a:prstGeom>
          <a:solidFill>
            <a:srgbClr val="9B9B9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506414" y="701264"/>
            <a:ext cx="3403082" cy="581140"/>
          </a:xfrm>
        </p:spPr>
        <p:txBody>
          <a:bodyPr anchor="t">
            <a:noAutofit/>
          </a:bodyPr>
          <a:lstStyle>
            <a:lvl1pPr marL="0" indent="0" algn="l">
              <a:buFont typeface="Arial" panose="020B0604020202020204" pitchFamily="34" charset="0"/>
              <a:buNone/>
              <a:defRPr sz="405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516819" y="3906425"/>
            <a:ext cx="3392677" cy="880971"/>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1" name="Rectangle 20">
            <a:extLst>
              <a:ext uri="{FF2B5EF4-FFF2-40B4-BE49-F238E27FC236}">
                <a16:creationId xmlns:a16="http://schemas.microsoft.com/office/drawing/2014/main" id="{6EF7FC5F-56D4-7641-B7D0-4D968DC2C0A7}"/>
              </a:ext>
            </a:extLst>
          </p:cNvPr>
          <p:cNvSpPr/>
          <p:nvPr userDrawn="1"/>
        </p:nvSpPr>
        <p:spPr>
          <a:xfrm flipH="1">
            <a:off x="4148048" y="439998"/>
            <a:ext cx="34289" cy="6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noFill/>
            </a:endParaRPr>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566057" y="2564807"/>
            <a:ext cx="3343439" cy="880971"/>
          </a:xfrm>
        </p:spPr>
        <p:txBody>
          <a:bodyPr anchor="t">
            <a:noAutofit/>
          </a:bodyPr>
          <a:lstStyle>
            <a:lvl1pPr marL="0" indent="0" algn="l">
              <a:buNone/>
              <a:defRPr sz="18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spTree>
    <p:extLst>
      <p:ext uri="{BB962C8B-B14F-4D97-AF65-F5344CB8AC3E}">
        <p14:creationId xmlns:p14="http://schemas.microsoft.com/office/powerpoint/2010/main" val="33724772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2877512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9090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431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EE5859"/>
                </a:solidFill>
                <a:effectLst/>
                <a:uLnTx/>
                <a:uFillTx/>
                <a:latin typeface="Arial Narrow" panose="020B0606020202030204" pitchFamily="34" charset="0"/>
                <a:ea typeface="+mj-ea"/>
                <a:cs typeface="+mj-cs"/>
              </a:rPr>
              <a:t>THANK YOU FOR YOUR ATTENTION</a:t>
            </a:r>
            <a:endParaRPr kumimoji="0" lang="es-ES" sz="3400" b="1" i="0" u="none" strike="noStrike" kern="1200" cap="none" spc="0" normalizeH="0" baseline="0" noProof="0" dirty="0">
              <a:ln>
                <a:noFill/>
              </a:ln>
              <a:solidFill>
                <a:srgbClr val="EE5859"/>
              </a:solidFill>
              <a:effectLst/>
              <a:uLnTx/>
              <a:uFillTx/>
              <a:latin typeface="Arial Narrow" panose="020B0606020202030204" pitchFamily="34" charset="0"/>
              <a:ea typeface="+mj-ea"/>
              <a:cs typeface="+mj-cs"/>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03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a:t>Click</a:t>
            </a:r>
            <a:r>
              <a:rPr lang="es-ES"/>
              <a:t> in </a:t>
            </a:r>
            <a:r>
              <a:rPr lang="es-ES" err="1"/>
              <a:t>the</a:t>
            </a:r>
            <a:r>
              <a:rPr lang="es-ES"/>
              <a:t> </a:t>
            </a:r>
            <a:r>
              <a:rPr lang="es-ES" err="1"/>
              <a:t>icon</a:t>
            </a:r>
            <a:r>
              <a:rPr lang="es-ES"/>
              <a:t> </a:t>
            </a:r>
            <a:r>
              <a:rPr lang="es-ES" err="1"/>
              <a:t>below</a:t>
            </a:r>
            <a:r>
              <a:rPr lang="es-ES"/>
              <a:t> to </a:t>
            </a:r>
            <a:r>
              <a:rPr lang="es-ES" err="1"/>
              <a:t>insert</a:t>
            </a:r>
            <a:r>
              <a:rPr lang="es-ES"/>
              <a:t> </a:t>
            </a:r>
            <a:r>
              <a:rPr lang="es-ES" err="1"/>
              <a:t>your</a:t>
            </a:r>
            <a:r>
              <a:rPr lang="es-ES"/>
              <a:t> </a:t>
            </a:r>
            <a:r>
              <a:rPr lang="es-ES" err="1"/>
              <a:t>picture</a:t>
            </a:r>
            <a:endParaRPr lang="es-ES"/>
          </a:p>
        </p:txBody>
      </p:sp>
    </p:spTree>
    <p:extLst>
      <p:ext uri="{BB962C8B-B14F-4D97-AF65-F5344CB8AC3E}">
        <p14:creationId xmlns:p14="http://schemas.microsoft.com/office/powerpoint/2010/main" val="310903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err="1"/>
              <a:t>Click</a:t>
            </a:r>
            <a:r>
              <a:rPr lang="es-ES"/>
              <a:t> in </a:t>
            </a:r>
            <a:r>
              <a:rPr lang="es-ES" err="1"/>
              <a:t>the</a:t>
            </a:r>
            <a:r>
              <a:rPr lang="es-ES"/>
              <a:t> </a:t>
            </a:r>
            <a:r>
              <a:rPr lang="es-ES" err="1"/>
              <a:t>icon</a:t>
            </a:r>
            <a:r>
              <a:rPr lang="es-ES"/>
              <a:t> </a:t>
            </a:r>
            <a:r>
              <a:rPr lang="es-ES" err="1"/>
              <a:t>below</a:t>
            </a:r>
            <a:r>
              <a:rPr lang="es-ES"/>
              <a:t> to </a:t>
            </a:r>
            <a:r>
              <a:rPr lang="es-ES" err="1"/>
              <a:t>insert</a:t>
            </a:r>
            <a:r>
              <a:rPr lang="es-ES"/>
              <a:t> </a:t>
            </a:r>
            <a:r>
              <a:rPr lang="es-ES" err="1"/>
              <a:t>your</a:t>
            </a:r>
            <a:r>
              <a:rPr lang="es-ES"/>
              <a:t> </a:t>
            </a:r>
            <a:r>
              <a:rPr lang="es-ES" err="1"/>
              <a:t>picture</a:t>
            </a:r>
            <a:endParaRPr lang="es-ES"/>
          </a:p>
        </p:txBody>
      </p:sp>
    </p:spTree>
    <p:extLst>
      <p:ext uri="{BB962C8B-B14F-4D97-AF65-F5344CB8AC3E}">
        <p14:creationId xmlns:p14="http://schemas.microsoft.com/office/powerpoint/2010/main" val="389664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16" name="Text Placeholder 20"/>
          <p:cNvSpPr>
            <a:spLocks noGrp="1"/>
          </p:cNvSpPr>
          <p:nvPr>
            <p:ph type="body" sz="quarter" idx="25" hasCustomPrompt="1"/>
          </p:nvPr>
        </p:nvSpPr>
        <p:spPr>
          <a:xfrm>
            <a:off x="5428094" y="550506"/>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2.png"/><Relationship Id="rId4" Type="http://schemas.openxmlformats.org/officeDocument/2006/relationships/slideLayout" Target="../slideLayouts/slideLayout43.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16.png"/><Relationship Id="rId5" Type="http://schemas.openxmlformats.org/officeDocument/2006/relationships/image" Target="../media/image11.jp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3.xml"/><Relationship Id="rId7" Type="http://schemas.microsoft.com/office/2007/relationships/hdphoto" Target="../media/hdphoto1.wdp"/><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4.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3.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4.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microsoft.com/office/2007/relationships/hdphoto" Target="../media/hdphoto1.wdp"/><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5.jp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3.jpg"/><Relationship Id="rId5" Type="http://schemas.openxmlformats.org/officeDocument/2006/relationships/slideLayout" Target="../slideLayouts/slideLayout33.xml"/><Relationship Id="rId10" Type="http://schemas.openxmlformats.org/officeDocument/2006/relationships/theme" Target="../theme/theme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2.pn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19" r:id="rId3"/>
    <p:sldLayoutId id="21474837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2" r:id="rId4"/>
    <p:sldLayoutId id="2147483751" r:id="rId5"/>
    <p:sldLayoutId id="2147483773" r:id="rId6"/>
    <p:sldLayoutId id="2147483772" r:id="rId7"/>
    <p:sldLayoutId id="21474837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p:cNvGrpSpPr/>
          <p:nvPr userDrawn="1"/>
        </p:nvGrpSpPr>
        <p:grpSpPr>
          <a:xfrm>
            <a:off x="0" y="6150495"/>
            <a:ext cx="9144000" cy="818196"/>
            <a:chOff x="0" y="6150495"/>
            <a:chExt cx="9144000" cy="818196"/>
          </a:xfrm>
        </p:grpSpPr>
        <p:sp>
          <p:nvSpPr>
            <p:cNvPr id="12" name="Rectangle 11"/>
            <p:cNvSpPr/>
            <p:nvPr/>
          </p:nvSpPr>
          <p:spPr>
            <a:xfrm>
              <a:off x="0" y="6268598"/>
              <a:ext cx="9144000" cy="5894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4350" y="6150495"/>
              <a:ext cx="3078607" cy="818196"/>
            </a:xfrm>
            <a:prstGeom prst="rect">
              <a:avLst/>
            </a:prstGeom>
          </p:spPr>
        </p:pic>
      </p:grpSp>
    </p:spTree>
    <p:extLst>
      <p:ext uri="{BB962C8B-B14F-4D97-AF65-F5344CB8AC3E}">
        <p14:creationId xmlns:p14="http://schemas.microsoft.com/office/powerpoint/2010/main" val="344962384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8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45042594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05" r:id="rId2"/>
    <p:sldLayoutId id="21474836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7" r:id="rId3"/>
    <p:sldLayoutId id="2147483716" r:id="rId4"/>
    <p:sldLayoutId id="2147483717" r:id="rId5"/>
    <p:sldLayoutId id="2147483718" r:id="rId6"/>
    <p:sldLayoutId id="2147483709" r:id="rId7"/>
    <p:sldLayoutId id="2147483714" r:id="rId8"/>
    <p:sldLayoutId id="2147483715" r:id="rId9"/>
    <p:sldLayoutId id="214748378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 id="21474837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3635" y="412376"/>
            <a:ext cx="5749118" cy="2501153"/>
          </a:xfrm>
        </p:spPr>
        <p:txBody>
          <a:bodyPr/>
          <a:lstStyle/>
          <a:p>
            <a:r>
              <a:rPr lang="es-ES" dirty="0">
                <a:solidFill>
                  <a:srgbClr val="EE5859"/>
                </a:solidFill>
              </a:rPr>
              <a:t>Accountability to Affected Populations</a:t>
            </a:r>
          </a:p>
        </p:txBody>
      </p:sp>
      <p:sp>
        <p:nvSpPr>
          <p:cNvPr id="4" name="Text Placeholder 3"/>
          <p:cNvSpPr>
            <a:spLocks noGrp="1"/>
          </p:cNvSpPr>
          <p:nvPr>
            <p:ph type="body" sz="quarter" idx="14"/>
          </p:nvPr>
        </p:nvSpPr>
        <p:spPr/>
        <p:txBody>
          <a:bodyPr/>
          <a:lstStyle/>
          <a:p>
            <a:r>
              <a:rPr lang="en-US" sz="1400" dirty="0"/>
              <a:t>AAP working group, June 2021</a:t>
            </a:r>
            <a:endParaRPr lang="es-ES" sz="1400" dirty="0"/>
          </a:p>
        </p:txBody>
      </p:sp>
      <p:sp>
        <p:nvSpPr>
          <p:cNvPr id="5" name="Subtitle 4"/>
          <p:cNvSpPr>
            <a:spLocks noGrp="1"/>
          </p:cNvSpPr>
          <p:nvPr>
            <p:ph type="subTitle" idx="1"/>
          </p:nvPr>
        </p:nvSpPr>
        <p:spPr>
          <a:xfrm>
            <a:off x="1743635" y="2952281"/>
            <a:ext cx="5168441" cy="525931"/>
          </a:xfrm>
        </p:spPr>
        <p:txBody>
          <a:bodyPr/>
          <a:lstStyle/>
          <a:p>
            <a:r>
              <a:rPr lang="en-US" b="1" dirty="0"/>
              <a:t>AAP Assessment, </a:t>
            </a:r>
            <a:r>
              <a:rPr lang="en-US" b="1" dirty="0" err="1"/>
              <a:t>Borno</a:t>
            </a:r>
            <a:r>
              <a:rPr lang="en-US" b="1" dirty="0"/>
              <a:t> State Nigeria</a:t>
            </a:r>
          </a:p>
        </p:txBody>
      </p:sp>
    </p:spTree>
    <p:extLst>
      <p:ext uri="{BB962C8B-B14F-4D97-AF65-F5344CB8AC3E}">
        <p14:creationId xmlns:p14="http://schemas.microsoft.com/office/powerpoint/2010/main" val="4119952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AWARENESS</a:t>
            </a:r>
          </a:p>
        </p:txBody>
      </p:sp>
      <p:sp>
        <p:nvSpPr>
          <p:cNvPr id="25" name="TextBox 24"/>
          <p:cNvSpPr txBox="1"/>
          <p:nvPr/>
        </p:nvSpPr>
        <p:spPr>
          <a:xfrm>
            <a:off x="528080" y="1567146"/>
            <a:ext cx="8087840" cy="1959511"/>
          </a:xfrm>
          <a:prstGeom prst="rect">
            <a:avLst/>
          </a:prstGeom>
          <a:noFill/>
        </p:spPr>
        <p:txBody>
          <a:bodyPr wrap="square" rtlCol="0">
            <a:spAutoFit/>
          </a:bodyPr>
          <a:lstStyle/>
          <a:p>
            <a:pPr marL="0" lvl="1" algn="just">
              <a:spcBef>
                <a:spcPts val="1000"/>
              </a:spcBef>
              <a:spcAft>
                <a:spcPts val="600"/>
              </a:spcAft>
              <a:buClr>
                <a:srgbClr val="58585A"/>
              </a:buClr>
            </a:pPr>
            <a:r>
              <a:rPr lang="en-US" dirty="0">
                <a:solidFill>
                  <a:schemeClr val="tx1">
                    <a:lumMod val="65000"/>
                    <a:lumOff val="35000"/>
                  </a:schemeClr>
                </a:solidFill>
                <a:latin typeface="Arial Narrow" panose="020B0606020202030204" pitchFamily="34" charset="0"/>
              </a:rPr>
              <a:t>While KIs reported that </a:t>
            </a:r>
            <a:r>
              <a:rPr lang="en-US" b="1" dirty="0">
                <a:solidFill>
                  <a:schemeClr val="tx1">
                    <a:lumMod val="65000"/>
                    <a:lumOff val="35000"/>
                  </a:schemeClr>
                </a:solidFill>
                <a:latin typeface="Arial Narrow" panose="020B0606020202030204" pitchFamily="34" charset="0"/>
              </a:rPr>
              <a:t>community or religious leaders were the preferred source</a:t>
            </a:r>
            <a:r>
              <a:rPr lang="en-US" dirty="0">
                <a:solidFill>
                  <a:schemeClr val="tx1">
                    <a:lumMod val="65000"/>
                    <a:lumOff val="35000"/>
                  </a:schemeClr>
                </a:solidFill>
                <a:latin typeface="Arial Narrow" panose="020B0606020202030204" pitchFamily="34" charset="0"/>
              </a:rPr>
              <a:t> for reliable information in the settlement about assistance, FGD participants reported that </a:t>
            </a:r>
            <a:r>
              <a:rPr lang="en-US" b="1" dirty="0">
                <a:solidFill>
                  <a:schemeClr val="tx1">
                    <a:lumMod val="65000"/>
                    <a:lumOff val="35000"/>
                  </a:schemeClr>
                </a:solidFill>
                <a:latin typeface="Arial Narrow" panose="020B0606020202030204" pitchFamily="34" charset="0"/>
              </a:rPr>
              <a:t>humanitarian workers were their preferred source</a:t>
            </a:r>
            <a:r>
              <a:rPr lang="en-US" dirty="0">
                <a:solidFill>
                  <a:schemeClr val="tx1">
                    <a:lumMod val="65000"/>
                    <a:lumOff val="35000"/>
                  </a:schemeClr>
                </a:solidFill>
                <a:latin typeface="Arial Narrow" panose="020B0606020202030204" pitchFamily="34" charset="0"/>
              </a:rPr>
              <a:t> for reliable information.</a:t>
            </a:r>
          </a:p>
          <a:p>
            <a:pPr marL="0" lvl="1" algn="just">
              <a:spcBef>
                <a:spcPts val="1000"/>
              </a:spcBef>
              <a:spcAft>
                <a:spcPts val="600"/>
              </a:spcAft>
              <a:buClr>
                <a:srgbClr val="58585A"/>
              </a:buClr>
            </a:pPr>
            <a:r>
              <a:rPr lang="en-US" dirty="0">
                <a:solidFill>
                  <a:srgbClr val="58585A"/>
                </a:solidFill>
                <a:latin typeface="Arial Narrow" panose="020B0606020202030204" pitchFamily="34" charset="0"/>
              </a:rPr>
              <a:t/>
            </a:r>
            <a:br>
              <a:rPr lang="en-US" dirty="0">
                <a:solidFill>
                  <a:srgbClr val="58585A"/>
                </a:solidFill>
                <a:latin typeface="Arial Narrow" panose="020B0606020202030204" pitchFamily="34" charset="0"/>
              </a:rPr>
            </a:br>
            <a:r>
              <a:rPr lang="en-US" dirty="0">
                <a:solidFill>
                  <a:srgbClr val="58585A"/>
                </a:solidFill>
                <a:latin typeface="Arial Narrow" panose="020B0606020202030204" pitchFamily="34" charset="0"/>
              </a:rPr>
              <a:t>FGD participants perceived that </a:t>
            </a:r>
            <a:r>
              <a:rPr lang="en-US" b="1" dirty="0">
                <a:solidFill>
                  <a:srgbClr val="EE5859"/>
                </a:solidFill>
                <a:latin typeface="Arial Narrow" panose="020B0606020202030204" pitchFamily="34" charset="0"/>
              </a:rPr>
              <a:t>community leaders often withhold information </a:t>
            </a:r>
            <a:r>
              <a:rPr lang="en-US" dirty="0">
                <a:solidFill>
                  <a:srgbClr val="58585A"/>
                </a:solidFill>
                <a:latin typeface="Arial Narrow" panose="020B0606020202030204" pitchFamily="34" charset="0"/>
              </a:rPr>
              <a:t>from them in order to prioritize their own family or friends for humanitarian assistance.</a:t>
            </a:r>
          </a:p>
        </p:txBody>
      </p:sp>
      <p:sp>
        <p:nvSpPr>
          <p:cNvPr id="6" name="Tekstvak 5">
            <a:extLst>
              <a:ext uri="{FF2B5EF4-FFF2-40B4-BE49-F238E27FC236}">
                <a16:creationId xmlns:a16="http://schemas.microsoft.com/office/drawing/2014/main" id="{1D70E315-87FB-4D54-8A4C-5C0E6944242D}"/>
              </a:ext>
            </a:extLst>
          </p:cNvPr>
          <p:cNvSpPr txBox="1"/>
          <p:nvPr/>
        </p:nvSpPr>
        <p:spPr>
          <a:xfrm>
            <a:off x="1660134" y="4242708"/>
            <a:ext cx="6303145" cy="1323439"/>
          </a:xfrm>
          <a:prstGeom prst="rect">
            <a:avLst/>
          </a:prstGeom>
          <a:noFill/>
        </p:spPr>
        <p:txBody>
          <a:bodyPr wrap="square">
            <a:spAutoFit/>
          </a:bodyPr>
          <a:lstStyle/>
          <a:p>
            <a:pPr algn="ctr"/>
            <a:r>
              <a:rPr lang="en-GB" sz="1600" i="1" dirty="0">
                <a:solidFill>
                  <a:schemeClr val="tx1">
                    <a:lumMod val="65000"/>
                    <a:lumOff val="35000"/>
                  </a:schemeClr>
                </a:solidFill>
                <a:latin typeface="Arial Narrow" panose="020B0606020202030204" pitchFamily="34" charset="0"/>
              </a:rPr>
              <a:t>“Our community heads and camp chairmen are not being fair when providing us with information, instead we prefer group awareness or individual consultation (with humanitarians)”</a:t>
            </a:r>
          </a:p>
          <a:p>
            <a:pPr algn="ctr"/>
            <a:endParaRPr lang="en-GB" sz="1600" i="1" dirty="0">
              <a:solidFill>
                <a:schemeClr val="tx1">
                  <a:lumMod val="65000"/>
                  <a:lumOff val="35000"/>
                </a:schemeClr>
              </a:solidFill>
              <a:latin typeface="Arial Narrow" panose="020B0606020202030204" pitchFamily="34" charset="0"/>
            </a:endParaRPr>
          </a:p>
          <a:p>
            <a:pPr algn="ctr"/>
            <a:r>
              <a:rPr lang="en-GB" sz="1600" i="1" dirty="0">
                <a:solidFill>
                  <a:schemeClr val="tx1">
                    <a:lumMod val="65000"/>
                    <a:lumOff val="35000"/>
                  </a:schemeClr>
                </a:solidFill>
                <a:latin typeface="Arial Narrow" panose="020B0606020202030204" pitchFamily="34" charset="0"/>
              </a:rPr>
              <a:t>- Female participant from Konduga LGA</a:t>
            </a:r>
          </a:p>
        </p:txBody>
      </p:sp>
    </p:spTree>
    <p:extLst>
      <p:ext uri="{BB962C8B-B14F-4D97-AF65-F5344CB8AC3E}">
        <p14:creationId xmlns:p14="http://schemas.microsoft.com/office/powerpoint/2010/main" val="422266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LANGUAGE AND COMMUNICATION</a:t>
            </a:r>
            <a:endParaRPr lang="es-ES" dirty="0"/>
          </a:p>
        </p:txBody>
      </p:sp>
      <p:sp>
        <p:nvSpPr>
          <p:cNvPr id="3" name="Rectangle 2"/>
          <p:cNvSpPr/>
          <p:nvPr/>
        </p:nvSpPr>
        <p:spPr>
          <a:xfrm>
            <a:off x="386176" y="1538516"/>
            <a:ext cx="8209184" cy="646331"/>
          </a:xfrm>
          <a:prstGeom prst="rect">
            <a:avLst/>
          </a:prstGeom>
        </p:spPr>
        <p:txBody>
          <a:bodyPr wrap="square">
            <a:spAutoFit/>
          </a:bodyPr>
          <a:lstStyle/>
          <a:p>
            <a:pPr marL="0" lvl="1">
              <a:spcBef>
                <a:spcPts val="1000"/>
              </a:spcBef>
              <a:spcAft>
                <a:spcPts val="600"/>
              </a:spcAft>
              <a:buClr>
                <a:srgbClr val="58585A"/>
              </a:buClr>
            </a:pPr>
            <a:r>
              <a:rPr lang="en-US" dirty="0">
                <a:solidFill>
                  <a:srgbClr val="58585A"/>
                </a:solidFill>
                <a:latin typeface="Arial Narrow" panose="020B0606020202030204" pitchFamily="34" charset="0"/>
              </a:rPr>
              <a:t>Language preferences varied across LGAs and in some locations, the preferred spoken language differed from the preferred written language.</a:t>
            </a:r>
          </a:p>
        </p:txBody>
      </p:sp>
      <p:graphicFrame>
        <p:nvGraphicFramePr>
          <p:cNvPr id="8" name="Chart 7"/>
          <p:cNvGraphicFramePr>
            <a:graphicFrameLocks/>
          </p:cNvGraphicFramePr>
          <p:nvPr>
            <p:extLst>
              <p:ext uri="{D42A27DB-BD31-4B8C-83A1-F6EECF244321}">
                <p14:modId xmlns:p14="http://schemas.microsoft.com/office/powerpoint/2010/main" val="4169572980"/>
              </p:ext>
            </p:extLst>
          </p:nvPr>
        </p:nvGraphicFramePr>
        <p:xfrm>
          <a:off x="-439920" y="2549144"/>
          <a:ext cx="4023360" cy="2414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212338328"/>
              </p:ext>
            </p:extLst>
          </p:nvPr>
        </p:nvGraphicFramePr>
        <p:xfrm>
          <a:off x="2525291" y="2558288"/>
          <a:ext cx="4023360" cy="2414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507558352"/>
              </p:ext>
            </p:extLst>
          </p:nvPr>
        </p:nvGraphicFramePr>
        <p:xfrm>
          <a:off x="5455920" y="2549144"/>
          <a:ext cx="3962400" cy="2414016"/>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276796" y="3503686"/>
            <a:ext cx="913770" cy="523220"/>
          </a:xfrm>
          <a:prstGeom prst="rect">
            <a:avLst/>
          </a:prstGeom>
          <a:noFill/>
        </p:spPr>
        <p:txBody>
          <a:bodyPr wrap="square" rtlCol="0">
            <a:spAutoFit/>
          </a:bodyPr>
          <a:lstStyle/>
          <a:p>
            <a:r>
              <a:rPr lang="en-US" sz="2800" b="1" dirty="0" smtClean="0">
                <a:solidFill>
                  <a:srgbClr val="EE5859"/>
                </a:solidFill>
                <a:latin typeface="Arial Narrow" panose="020B0606020202030204" pitchFamily="34" charset="0"/>
              </a:rPr>
              <a:t>68%</a:t>
            </a:r>
            <a:endParaRPr lang="en-US" sz="2800" b="1" dirty="0">
              <a:solidFill>
                <a:srgbClr val="EE5859"/>
              </a:solidFill>
              <a:latin typeface="Arial Narrow" panose="020B0606020202030204" pitchFamily="34" charset="0"/>
            </a:endParaRPr>
          </a:p>
        </p:txBody>
      </p:sp>
      <p:sp>
        <p:nvSpPr>
          <p:cNvPr id="13" name="TextBox 12"/>
          <p:cNvSpPr txBox="1"/>
          <p:nvPr/>
        </p:nvSpPr>
        <p:spPr>
          <a:xfrm>
            <a:off x="4169921" y="3503686"/>
            <a:ext cx="804014" cy="523220"/>
          </a:xfrm>
          <a:prstGeom prst="rect">
            <a:avLst/>
          </a:prstGeom>
          <a:noFill/>
        </p:spPr>
        <p:txBody>
          <a:bodyPr wrap="square" rtlCol="0">
            <a:spAutoFit/>
          </a:bodyPr>
          <a:lstStyle/>
          <a:p>
            <a:r>
              <a:rPr lang="en-US" sz="2800" b="1" dirty="0" smtClean="0">
                <a:solidFill>
                  <a:srgbClr val="EE5859"/>
                </a:solidFill>
                <a:latin typeface="Arial Narrow" panose="020B0606020202030204" pitchFamily="34" charset="0"/>
              </a:rPr>
              <a:t>68%</a:t>
            </a:r>
            <a:endParaRPr lang="en-US" sz="2800" b="1" dirty="0">
              <a:solidFill>
                <a:srgbClr val="EE5859"/>
              </a:solidFill>
              <a:latin typeface="Arial Narrow" panose="020B0606020202030204" pitchFamily="34" charset="0"/>
            </a:endParaRPr>
          </a:p>
        </p:txBody>
      </p:sp>
      <p:sp>
        <p:nvSpPr>
          <p:cNvPr id="14" name="TextBox 13"/>
          <p:cNvSpPr txBox="1"/>
          <p:nvPr/>
        </p:nvSpPr>
        <p:spPr>
          <a:xfrm>
            <a:off x="7111382" y="3492012"/>
            <a:ext cx="804014" cy="523220"/>
          </a:xfrm>
          <a:prstGeom prst="rect">
            <a:avLst/>
          </a:prstGeom>
          <a:noFill/>
        </p:spPr>
        <p:txBody>
          <a:bodyPr wrap="square" rtlCol="0">
            <a:spAutoFit/>
          </a:bodyPr>
          <a:lstStyle/>
          <a:p>
            <a:r>
              <a:rPr lang="en-US" sz="2800" b="1" dirty="0" smtClean="0">
                <a:solidFill>
                  <a:srgbClr val="EE5859"/>
                </a:solidFill>
                <a:latin typeface="Arial Narrow" panose="020B0606020202030204" pitchFamily="34" charset="0"/>
              </a:rPr>
              <a:t>47%</a:t>
            </a:r>
            <a:endParaRPr lang="en-US" sz="2800" b="1" dirty="0">
              <a:solidFill>
                <a:srgbClr val="EE5859"/>
              </a:solidFill>
              <a:latin typeface="Arial Narrow" panose="020B0606020202030204" pitchFamily="34" charset="0"/>
            </a:endParaRPr>
          </a:p>
        </p:txBody>
      </p:sp>
      <p:sp>
        <p:nvSpPr>
          <p:cNvPr id="5" name="Rectangle 4"/>
          <p:cNvSpPr/>
          <p:nvPr/>
        </p:nvSpPr>
        <p:spPr>
          <a:xfrm>
            <a:off x="576176" y="4981448"/>
            <a:ext cx="2631344" cy="1077218"/>
          </a:xfrm>
          <a:prstGeom prst="rect">
            <a:avLst/>
          </a:prstGeom>
        </p:spPr>
        <p:txBody>
          <a:bodyPr wrap="square">
            <a:spAutoFit/>
          </a:bodyPr>
          <a:lstStyle/>
          <a:p>
            <a:r>
              <a:rPr lang="en-US" sz="1600" dirty="0" smtClean="0">
                <a:latin typeface="Arial Narrow" panose="020B0606020202030204" pitchFamily="34" charset="0"/>
              </a:rPr>
              <a:t>of </a:t>
            </a:r>
            <a:r>
              <a:rPr lang="en-US" sz="1600" dirty="0">
                <a:latin typeface="Arial Narrow" panose="020B0606020202030204" pitchFamily="34" charset="0"/>
              </a:rPr>
              <a:t>settlements where</a:t>
            </a:r>
          </a:p>
          <a:p>
            <a:r>
              <a:rPr lang="en-US" sz="1600" dirty="0">
                <a:latin typeface="Arial Narrow" panose="020B0606020202030204" pitchFamily="34" charset="0"/>
              </a:rPr>
              <a:t>KIs reported </a:t>
            </a:r>
            <a:r>
              <a:rPr lang="en-US" sz="1600" dirty="0">
                <a:solidFill>
                  <a:srgbClr val="EE5859"/>
                </a:solidFill>
                <a:latin typeface="Arial Narrow" panose="020B0606020202030204" pitchFamily="34" charset="0"/>
              </a:rPr>
              <a:t>Kanuri</a:t>
            </a:r>
            <a:r>
              <a:rPr lang="en-US" sz="1600" dirty="0">
                <a:latin typeface="Arial Narrow" panose="020B0606020202030204" pitchFamily="34" charset="0"/>
              </a:rPr>
              <a:t> as the</a:t>
            </a:r>
          </a:p>
          <a:p>
            <a:r>
              <a:rPr lang="en-US" sz="1600" dirty="0">
                <a:solidFill>
                  <a:srgbClr val="EE5859"/>
                </a:solidFill>
                <a:latin typeface="Arial Narrow" panose="020B0606020202030204" pitchFamily="34" charset="0"/>
              </a:rPr>
              <a:t>most spoken language</a:t>
            </a:r>
          </a:p>
          <a:p>
            <a:r>
              <a:rPr lang="en-US" sz="1600" dirty="0">
                <a:latin typeface="Arial Narrow" panose="020B0606020202030204" pitchFamily="34" charset="0"/>
              </a:rPr>
              <a:t>within their settlement</a:t>
            </a:r>
          </a:p>
        </p:txBody>
      </p:sp>
      <p:sp>
        <p:nvSpPr>
          <p:cNvPr id="15" name="Rectangle 14"/>
          <p:cNvSpPr/>
          <p:nvPr/>
        </p:nvSpPr>
        <p:spPr>
          <a:xfrm>
            <a:off x="3500315" y="4842948"/>
            <a:ext cx="3362960" cy="1354217"/>
          </a:xfrm>
          <a:prstGeom prst="rect">
            <a:avLst/>
          </a:prstGeom>
        </p:spPr>
        <p:txBody>
          <a:bodyPr wrap="square">
            <a:spAutoFit/>
          </a:bodyPr>
          <a:lstStyle/>
          <a:p>
            <a:r>
              <a:rPr lang="en-US" sz="1600" dirty="0" smtClean="0">
                <a:latin typeface="Arial Narrow" panose="020B0606020202030204" pitchFamily="34" charset="0"/>
              </a:rPr>
              <a:t>of </a:t>
            </a:r>
            <a:r>
              <a:rPr lang="en-US" sz="1600" dirty="0">
                <a:latin typeface="Arial Narrow" panose="020B0606020202030204" pitchFamily="34" charset="0"/>
              </a:rPr>
              <a:t>settlements where KIs</a:t>
            </a:r>
          </a:p>
          <a:p>
            <a:r>
              <a:rPr lang="en-US" sz="1600" dirty="0">
                <a:latin typeface="Arial Narrow" panose="020B0606020202030204" pitchFamily="34" charset="0"/>
              </a:rPr>
              <a:t>reported </a:t>
            </a:r>
            <a:r>
              <a:rPr lang="en-US" sz="1600" dirty="0">
                <a:solidFill>
                  <a:srgbClr val="EE5859"/>
                </a:solidFill>
                <a:latin typeface="Arial Narrow" panose="020B0606020202030204" pitchFamily="34" charset="0"/>
              </a:rPr>
              <a:t>Hausa</a:t>
            </a:r>
            <a:r>
              <a:rPr lang="en-US" sz="1600" dirty="0">
                <a:latin typeface="Arial Narrow" panose="020B0606020202030204" pitchFamily="34" charset="0"/>
              </a:rPr>
              <a:t> as the </a:t>
            </a:r>
            <a:r>
              <a:rPr lang="en-US" sz="1600" dirty="0">
                <a:solidFill>
                  <a:srgbClr val="EE5859"/>
                </a:solidFill>
                <a:latin typeface="Arial Narrow" panose="020B0606020202030204" pitchFamily="34" charset="0"/>
              </a:rPr>
              <a:t>preferred</a:t>
            </a:r>
          </a:p>
          <a:p>
            <a:r>
              <a:rPr lang="en-US" sz="1600" dirty="0">
                <a:solidFill>
                  <a:srgbClr val="EE5859"/>
                </a:solidFill>
                <a:latin typeface="Arial Narrow" panose="020B0606020202030204" pitchFamily="34" charset="0"/>
              </a:rPr>
              <a:t>language to receive</a:t>
            </a:r>
          </a:p>
          <a:p>
            <a:r>
              <a:rPr lang="en-US" sz="1600" dirty="0">
                <a:solidFill>
                  <a:srgbClr val="EE5859"/>
                </a:solidFill>
                <a:latin typeface="Arial Narrow" panose="020B0606020202030204" pitchFamily="34" charset="0"/>
              </a:rPr>
              <a:t>written information</a:t>
            </a:r>
            <a:r>
              <a:rPr lang="en-US" sz="1600" dirty="0">
                <a:latin typeface="Arial Narrow" panose="020B0606020202030204" pitchFamily="34" charset="0"/>
              </a:rPr>
              <a:t> </a:t>
            </a:r>
            <a:r>
              <a:rPr lang="en-US" sz="1600" dirty="0" smtClean="0">
                <a:latin typeface="Arial Narrow" panose="020B0606020202030204" pitchFamily="34" charset="0"/>
              </a:rPr>
              <a:t>within</a:t>
            </a:r>
            <a:endParaRPr lang="en-US" sz="1600" dirty="0">
              <a:latin typeface="Arial Narrow" panose="020B0606020202030204" pitchFamily="34" charset="0"/>
            </a:endParaRPr>
          </a:p>
          <a:p>
            <a:r>
              <a:rPr lang="en-US" sz="1600" dirty="0">
                <a:latin typeface="Arial Narrow" panose="020B0606020202030204" pitchFamily="34" charset="0"/>
              </a:rPr>
              <a:t>their settlement</a:t>
            </a:r>
          </a:p>
        </p:txBody>
      </p:sp>
      <p:sp>
        <p:nvSpPr>
          <p:cNvPr id="16" name="Rectangle 15"/>
          <p:cNvSpPr/>
          <p:nvPr/>
        </p:nvSpPr>
        <p:spPr>
          <a:xfrm>
            <a:off x="6188016" y="4822564"/>
            <a:ext cx="4572000" cy="1354217"/>
          </a:xfrm>
          <a:prstGeom prst="rect">
            <a:avLst/>
          </a:prstGeom>
        </p:spPr>
        <p:txBody>
          <a:bodyPr>
            <a:spAutoFit/>
          </a:bodyPr>
          <a:lstStyle/>
          <a:p>
            <a:r>
              <a:rPr lang="en-US" sz="1600" dirty="0" smtClean="0">
                <a:latin typeface="Arial Narrow" panose="020B0606020202030204" pitchFamily="34" charset="0"/>
              </a:rPr>
              <a:t>of </a:t>
            </a:r>
            <a:r>
              <a:rPr lang="en-US" sz="1600" dirty="0">
                <a:latin typeface="Arial Narrow" panose="020B0606020202030204" pitchFamily="34" charset="0"/>
              </a:rPr>
              <a:t>settlements where KIs</a:t>
            </a:r>
          </a:p>
          <a:p>
            <a:r>
              <a:rPr lang="en-US" sz="1600" dirty="0">
                <a:latin typeface="Arial Narrow" panose="020B0606020202030204" pitchFamily="34" charset="0"/>
              </a:rPr>
              <a:t>reported </a:t>
            </a:r>
            <a:r>
              <a:rPr lang="en-US" sz="1600" dirty="0">
                <a:solidFill>
                  <a:srgbClr val="EE5859"/>
                </a:solidFill>
                <a:latin typeface="Arial Narrow" panose="020B0606020202030204" pitchFamily="34" charset="0"/>
              </a:rPr>
              <a:t>Kanuri</a:t>
            </a:r>
            <a:r>
              <a:rPr lang="en-US" sz="1600" dirty="0">
                <a:latin typeface="Arial Narrow" panose="020B0606020202030204" pitchFamily="34" charset="0"/>
              </a:rPr>
              <a:t> as the </a:t>
            </a:r>
            <a:r>
              <a:rPr lang="en-US" sz="1600" dirty="0">
                <a:solidFill>
                  <a:srgbClr val="EE5859"/>
                </a:solidFill>
                <a:latin typeface="Arial Narrow" panose="020B0606020202030204" pitchFamily="34" charset="0"/>
              </a:rPr>
              <a:t>preferred</a:t>
            </a:r>
          </a:p>
          <a:p>
            <a:r>
              <a:rPr lang="en-US" sz="1600" dirty="0">
                <a:solidFill>
                  <a:srgbClr val="EE5859"/>
                </a:solidFill>
                <a:latin typeface="Arial Narrow" panose="020B0606020202030204" pitchFamily="34" charset="0"/>
              </a:rPr>
              <a:t>language to receive</a:t>
            </a:r>
          </a:p>
          <a:p>
            <a:r>
              <a:rPr lang="en-US" sz="1600" dirty="0">
                <a:solidFill>
                  <a:srgbClr val="EE5859"/>
                </a:solidFill>
                <a:latin typeface="Arial Narrow" panose="020B0606020202030204" pitchFamily="34" charset="0"/>
              </a:rPr>
              <a:t>spoken information</a:t>
            </a:r>
            <a:r>
              <a:rPr lang="en-US" sz="1600" dirty="0">
                <a:latin typeface="Arial Narrow" panose="020B0606020202030204" pitchFamily="34" charset="0"/>
              </a:rPr>
              <a:t> in within</a:t>
            </a:r>
          </a:p>
          <a:p>
            <a:r>
              <a:rPr lang="en-US" sz="1600" dirty="0">
                <a:latin typeface="Arial Narrow" panose="020B0606020202030204" pitchFamily="34" charset="0"/>
              </a:rPr>
              <a:t>their settlement</a:t>
            </a:r>
          </a:p>
        </p:txBody>
      </p:sp>
    </p:spTree>
    <p:extLst>
      <p:ext uri="{BB962C8B-B14F-4D97-AF65-F5344CB8AC3E}">
        <p14:creationId xmlns:p14="http://schemas.microsoft.com/office/powerpoint/2010/main" val="96559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FAIRNESS</a:t>
            </a:r>
          </a:p>
        </p:txBody>
      </p:sp>
      <p:sp>
        <p:nvSpPr>
          <p:cNvPr id="24" name="TextBox 23"/>
          <p:cNvSpPr txBox="1"/>
          <p:nvPr/>
        </p:nvSpPr>
        <p:spPr>
          <a:xfrm>
            <a:off x="386176" y="1718277"/>
            <a:ext cx="4556096" cy="4103688"/>
          </a:xfrm>
          <a:prstGeom prst="rect">
            <a:avLst/>
          </a:prstGeom>
          <a:noFill/>
        </p:spPr>
        <p:txBody>
          <a:bodyPr wrap="square" rtlCol="0">
            <a:spAutoFit/>
          </a:bodyPr>
          <a:lstStyle/>
          <a:p>
            <a:pPr marL="285750" lvl="1" indent="-285750">
              <a:spcBef>
                <a:spcPts val="1000"/>
              </a:spcBef>
              <a:spcAft>
                <a:spcPts val="600"/>
              </a:spcAft>
              <a:buFont typeface="Arial" panose="020B0604020202020204" pitchFamily="34" charset="0"/>
              <a:buChar char="•"/>
            </a:pPr>
            <a:r>
              <a:rPr lang="en-US" b="1" dirty="0">
                <a:solidFill>
                  <a:srgbClr val="58585A"/>
                </a:solidFill>
                <a:latin typeface="Arial Narrow" panose="020B0606020202030204" pitchFamily="34" charset="0"/>
              </a:rPr>
              <a:t>Beneficiary selection was perceived to be unfair because of </a:t>
            </a:r>
            <a:r>
              <a:rPr lang="en-US" b="1" dirty="0">
                <a:solidFill>
                  <a:srgbClr val="EE5859"/>
                </a:solidFill>
                <a:latin typeface="Arial Narrow" panose="020B0606020202030204" pitchFamily="34" charset="0"/>
              </a:rPr>
              <a:t>favoritism</a:t>
            </a:r>
            <a:r>
              <a:rPr lang="en-US" dirty="0">
                <a:solidFill>
                  <a:srgbClr val="58585A"/>
                </a:solidFill>
                <a:latin typeface="Arial Narrow" panose="020B0606020202030204" pitchFamily="34" charset="0"/>
              </a:rPr>
              <a:t>, according to the people in the majority of FGDs. </a:t>
            </a:r>
          </a:p>
          <a:p>
            <a:pPr marL="285750" lvl="1" indent="-285750">
              <a:spcBef>
                <a:spcPts val="1000"/>
              </a:spcBef>
              <a:spcAft>
                <a:spcPts val="600"/>
              </a:spcAft>
              <a:buFont typeface="Arial" panose="020B0604020202020204" pitchFamily="34" charset="0"/>
              <a:buChar char="•"/>
            </a:pPr>
            <a:r>
              <a:rPr lang="en-US" dirty="0">
                <a:solidFill>
                  <a:srgbClr val="58585A"/>
                </a:solidFill>
                <a:latin typeface="Arial Narrow" panose="020B0606020202030204" pitchFamily="34" charset="0"/>
              </a:rPr>
              <a:t>However, in only 3% of assessed settlements, KIs reported that people in their settlements believed beneficiaries are selected on the basis of favoritism.</a:t>
            </a:r>
          </a:p>
          <a:p>
            <a:pPr marL="285750" lvl="1" indent="-285750">
              <a:spcBef>
                <a:spcPts val="1000"/>
              </a:spcBef>
              <a:spcAft>
                <a:spcPts val="600"/>
              </a:spcAft>
              <a:buFont typeface="Arial" panose="020B0604020202020204" pitchFamily="34" charset="0"/>
              <a:buChar char="•"/>
            </a:pPr>
            <a:r>
              <a:rPr lang="en-US" dirty="0">
                <a:solidFill>
                  <a:schemeClr val="tx1">
                    <a:lumMod val="65000"/>
                    <a:lumOff val="35000"/>
                  </a:schemeClr>
                </a:solidFill>
                <a:latin typeface="Arial Narrow" panose="020B0606020202030204" pitchFamily="34" charset="0"/>
              </a:rPr>
              <a:t>Sense of </a:t>
            </a:r>
            <a:r>
              <a:rPr lang="en-US" b="1" dirty="0">
                <a:solidFill>
                  <a:schemeClr val="tx1">
                    <a:lumMod val="65000"/>
                    <a:lumOff val="35000"/>
                  </a:schemeClr>
                </a:solidFill>
                <a:latin typeface="Arial Narrow" panose="020B0606020202030204" pitchFamily="34" charset="0"/>
              </a:rPr>
              <a:t>unfairness</a:t>
            </a:r>
            <a:r>
              <a:rPr lang="en-US" dirty="0">
                <a:solidFill>
                  <a:schemeClr val="tx1">
                    <a:lumMod val="65000"/>
                    <a:lumOff val="35000"/>
                  </a:schemeClr>
                </a:solidFill>
                <a:latin typeface="Arial Narrow" panose="020B0606020202030204" pitchFamily="34" charset="0"/>
              </a:rPr>
              <a:t> may be stemmed from the perception that the </a:t>
            </a:r>
            <a:r>
              <a:rPr lang="en-US" b="1" dirty="0">
                <a:solidFill>
                  <a:schemeClr val="tx1">
                    <a:lumMod val="65000"/>
                    <a:lumOff val="35000"/>
                  </a:schemeClr>
                </a:solidFill>
                <a:latin typeface="Arial Narrow" panose="020B0606020202030204" pitchFamily="34" charset="0"/>
              </a:rPr>
              <a:t>quantity of assistance </a:t>
            </a:r>
            <a:r>
              <a:rPr lang="en-US" dirty="0">
                <a:solidFill>
                  <a:schemeClr val="tx1">
                    <a:lumMod val="65000"/>
                    <a:lumOff val="35000"/>
                  </a:schemeClr>
                </a:solidFill>
                <a:latin typeface="Arial Narrow" panose="020B0606020202030204" pitchFamily="34" charset="0"/>
              </a:rPr>
              <a:t>has stayed the same while the populations in their settlements have increased, leading to </a:t>
            </a:r>
            <a:r>
              <a:rPr lang="en-US" b="1" dirty="0">
                <a:solidFill>
                  <a:srgbClr val="EE5859"/>
                </a:solidFill>
                <a:latin typeface="Arial Narrow" panose="020B0606020202030204" pitchFamily="34" charset="0"/>
              </a:rPr>
              <a:t>thinner distributions</a:t>
            </a:r>
            <a:r>
              <a:rPr lang="en-US" dirty="0">
                <a:solidFill>
                  <a:schemeClr val="tx1">
                    <a:lumMod val="65000"/>
                    <a:lumOff val="35000"/>
                  </a:schemeClr>
                </a:solidFill>
                <a:latin typeface="Arial Narrow" panose="020B0606020202030204" pitchFamily="34" charset="0"/>
              </a:rPr>
              <a:t>, according to FGD participants from </a:t>
            </a:r>
            <a:r>
              <a:rPr lang="en-US" dirty="0" err="1">
                <a:solidFill>
                  <a:schemeClr val="tx1">
                    <a:lumMod val="65000"/>
                    <a:lumOff val="35000"/>
                  </a:schemeClr>
                </a:solidFill>
                <a:latin typeface="Arial Narrow" panose="020B0606020202030204" pitchFamily="34" charset="0"/>
              </a:rPr>
              <a:t>Jere</a:t>
            </a:r>
            <a:r>
              <a:rPr lang="en-US" dirty="0">
                <a:solidFill>
                  <a:schemeClr val="tx1">
                    <a:lumMod val="65000"/>
                    <a:lumOff val="35000"/>
                  </a:schemeClr>
                </a:solidFill>
                <a:latin typeface="Arial Narrow" panose="020B0606020202030204" pitchFamily="34" charset="0"/>
              </a:rPr>
              <a:t>, Konduga, and Maiduguri.</a:t>
            </a:r>
            <a:endParaRPr lang="en-US" b="1" dirty="0">
              <a:solidFill>
                <a:srgbClr val="EE5859"/>
              </a:solidFill>
              <a:latin typeface="Arial Narrow" panose="020B0606020202030204" pitchFamily="34" charset="0"/>
            </a:endParaRPr>
          </a:p>
        </p:txBody>
      </p:sp>
      <p:sp>
        <p:nvSpPr>
          <p:cNvPr id="3" name="Rectangle 2"/>
          <p:cNvSpPr/>
          <p:nvPr/>
        </p:nvSpPr>
        <p:spPr>
          <a:xfrm>
            <a:off x="5289658" y="1970328"/>
            <a:ext cx="3460056" cy="1077218"/>
          </a:xfrm>
          <a:prstGeom prst="rect">
            <a:avLst/>
          </a:prstGeom>
        </p:spPr>
        <p:txBody>
          <a:bodyPr wrap="square">
            <a:spAutoFit/>
          </a:bodyPr>
          <a:lstStyle/>
          <a:p>
            <a:pPr algn="just"/>
            <a:r>
              <a:rPr lang="en-US" sz="1600" b="1" dirty="0">
                <a:solidFill>
                  <a:srgbClr val="58585A"/>
                </a:solidFill>
                <a:latin typeface="Arial Narrow" panose="020B0606020202030204" pitchFamily="34" charset="0"/>
              </a:rPr>
              <a:t>% of settlements where KIs reported assistance is evenly accessible in the settlement, including </a:t>
            </a:r>
            <a:r>
              <a:rPr lang="en-US" sz="1600" b="1" dirty="0" smtClean="0">
                <a:solidFill>
                  <a:srgbClr val="58585A"/>
                </a:solidFill>
                <a:latin typeface="Arial Narrow" panose="020B0606020202030204" pitchFamily="34" charset="0"/>
              </a:rPr>
              <a:t>to the </a:t>
            </a:r>
            <a:r>
              <a:rPr lang="en-US" sz="1600" b="1" dirty="0">
                <a:solidFill>
                  <a:srgbClr val="58585A"/>
                </a:solidFill>
                <a:latin typeface="Arial Narrow" panose="020B0606020202030204" pitchFamily="34" charset="0"/>
              </a:rPr>
              <a:t>most vulnerable members:</a:t>
            </a:r>
            <a:endParaRPr lang="en-US" sz="2800" dirty="0">
              <a:solidFill>
                <a:srgbClr val="58585A"/>
              </a:solidFill>
            </a:endParaRPr>
          </a:p>
        </p:txBody>
      </p:sp>
      <p:graphicFrame>
        <p:nvGraphicFramePr>
          <p:cNvPr id="7" name="Chart 6"/>
          <p:cNvGraphicFramePr>
            <a:graphicFrameLocks/>
          </p:cNvGraphicFramePr>
          <p:nvPr>
            <p:extLst>
              <p:ext uri="{D42A27DB-BD31-4B8C-83A1-F6EECF244321}">
                <p14:modId xmlns:p14="http://schemas.microsoft.com/office/powerpoint/2010/main" val="1797604651"/>
              </p:ext>
            </p:extLst>
          </p:nvPr>
        </p:nvGraphicFramePr>
        <p:xfrm>
          <a:off x="4620422" y="3334393"/>
          <a:ext cx="2308325" cy="138499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470243" y="3350120"/>
            <a:ext cx="2989007" cy="1384995"/>
          </a:xfrm>
          <a:prstGeom prst="rect">
            <a:avLst/>
          </a:prstGeom>
          <a:noFill/>
        </p:spPr>
        <p:txBody>
          <a:bodyPr wrap="square" rtlCol="0">
            <a:spAutoFit/>
          </a:bodyPr>
          <a:lstStyle/>
          <a:p>
            <a:r>
              <a:rPr lang="en-US" sz="1400" b="1" dirty="0">
                <a:solidFill>
                  <a:srgbClr val="FBD2D2"/>
                </a:solidFill>
                <a:latin typeface="Arial Narrow" panose="020B0606020202030204" pitchFamily="34" charset="0"/>
              </a:rPr>
              <a:t>3</a:t>
            </a:r>
            <a:r>
              <a:rPr lang="en-US" sz="1400" b="1" dirty="0" smtClean="0">
                <a:solidFill>
                  <a:srgbClr val="FBD2D2"/>
                </a:solidFill>
                <a:latin typeface="Arial Narrow" panose="020B0606020202030204" pitchFamily="34" charset="0"/>
              </a:rPr>
              <a:t>4</a:t>
            </a:r>
            <a:r>
              <a:rPr lang="en-US" sz="1400" b="1" dirty="0">
                <a:solidFill>
                  <a:srgbClr val="FBD2D2"/>
                </a:solidFill>
                <a:latin typeface="Arial Narrow" panose="020B0606020202030204" pitchFamily="34" charset="0"/>
              </a:rPr>
              <a:t>%</a:t>
            </a:r>
            <a:r>
              <a:rPr lang="en-US" sz="1400" b="1" dirty="0">
                <a:solidFill>
                  <a:srgbClr val="EE5859"/>
                </a:solidFill>
                <a:latin typeface="Arial Narrow" panose="020B0606020202030204" pitchFamily="34" charset="0"/>
              </a:rPr>
              <a:t>	</a:t>
            </a:r>
            <a:r>
              <a:rPr lang="en-US" sz="1400" dirty="0">
                <a:solidFill>
                  <a:srgbClr val="58585A"/>
                </a:solidFill>
                <a:latin typeface="Arial Narrow" panose="020B0606020202030204" pitchFamily="34" charset="0"/>
              </a:rPr>
              <a:t>Yes, always</a:t>
            </a:r>
            <a:r>
              <a:rPr lang="en-US" sz="1400" b="1" dirty="0">
                <a:latin typeface="Arial Narrow" panose="020B0606020202030204" pitchFamily="34" charset="0"/>
              </a:rPr>
              <a:t/>
            </a:r>
            <a:br>
              <a:rPr lang="en-US" sz="1400" b="1" dirty="0">
                <a:latin typeface="Arial Narrow" panose="020B0606020202030204" pitchFamily="34" charset="0"/>
              </a:rPr>
            </a:br>
            <a:r>
              <a:rPr lang="en-US" sz="1400" b="1" dirty="0">
                <a:solidFill>
                  <a:srgbClr val="F19596"/>
                </a:solidFill>
                <a:latin typeface="Arial Narrow" panose="020B0606020202030204" pitchFamily="34" charset="0"/>
              </a:rPr>
              <a:t>2</a:t>
            </a:r>
            <a:r>
              <a:rPr lang="en-US" sz="1400" b="1" dirty="0" smtClean="0">
                <a:solidFill>
                  <a:srgbClr val="F19596"/>
                </a:solidFill>
                <a:latin typeface="Arial Narrow" panose="020B0606020202030204" pitchFamily="34" charset="0"/>
              </a:rPr>
              <a:t>9</a:t>
            </a:r>
            <a:r>
              <a:rPr lang="en-US" sz="1400" b="1" dirty="0">
                <a:solidFill>
                  <a:srgbClr val="F19596"/>
                </a:solidFill>
                <a:latin typeface="Arial Narrow" panose="020B0606020202030204" pitchFamily="34" charset="0"/>
              </a:rPr>
              <a:t>%</a:t>
            </a:r>
            <a:r>
              <a:rPr lang="en-US" sz="1400" b="1" dirty="0">
                <a:solidFill>
                  <a:srgbClr val="F59B9B"/>
                </a:solidFill>
                <a:latin typeface="Arial Narrow" panose="020B0606020202030204" pitchFamily="34" charset="0"/>
              </a:rPr>
              <a:t>	</a:t>
            </a:r>
            <a:r>
              <a:rPr lang="en-US" sz="1400" dirty="0">
                <a:solidFill>
                  <a:srgbClr val="58585A"/>
                </a:solidFill>
                <a:latin typeface="Arial Narrow" panose="020B0606020202030204" pitchFamily="34" charset="0"/>
              </a:rPr>
              <a:t>Yes, most of the time</a:t>
            </a:r>
            <a:r>
              <a:rPr lang="en-US" sz="1400" b="1" dirty="0">
                <a:latin typeface="Arial Narrow" panose="020B0606020202030204" pitchFamily="34" charset="0"/>
              </a:rPr>
              <a:t/>
            </a:r>
            <a:br>
              <a:rPr lang="en-US" sz="1400" b="1" dirty="0">
                <a:latin typeface="Arial Narrow" panose="020B0606020202030204" pitchFamily="34" charset="0"/>
              </a:rPr>
            </a:br>
            <a:r>
              <a:rPr lang="en-US" sz="1400" b="1" dirty="0" smtClean="0">
                <a:solidFill>
                  <a:srgbClr val="F8797A"/>
                </a:solidFill>
                <a:latin typeface="Arial Narrow" panose="020B0606020202030204" pitchFamily="34" charset="0"/>
              </a:rPr>
              <a:t>30%</a:t>
            </a:r>
            <a:r>
              <a:rPr lang="en-US" sz="1400" b="1" dirty="0">
                <a:solidFill>
                  <a:srgbClr val="9B9B9B"/>
                </a:solidFill>
                <a:latin typeface="Arial Narrow" panose="020B0606020202030204" pitchFamily="34" charset="0"/>
              </a:rPr>
              <a:t>	</a:t>
            </a:r>
            <a:r>
              <a:rPr lang="en-US" sz="1400" dirty="0">
                <a:solidFill>
                  <a:srgbClr val="58585A"/>
                </a:solidFill>
                <a:latin typeface="Arial Narrow" panose="020B0606020202030204" pitchFamily="34" charset="0"/>
              </a:rPr>
              <a:t>Yes, sometimes</a:t>
            </a:r>
            <a:r>
              <a:rPr lang="en-US" sz="1400" b="1" dirty="0">
                <a:latin typeface="Arial Narrow" panose="020B0606020202030204" pitchFamily="34" charset="0"/>
              </a:rPr>
              <a:t/>
            </a:r>
            <a:br>
              <a:rPr lang="en-US" sz="1400" b="1" dirty="0">
                <a:latin typeface="Arial Narrow" panose="020B0606020202030204" pitchFamily="34" charset="0"/>
              </a:rPr>
            </a:br>
            <a:r>
              <a:rPr lang="en-US" sz="1400" b="1" dirty="0">
                <a:solidFill>
                  <a:srgbClr val="EE5859"/>
                </a:solidFill>
                <a:latin typeface="Arial Narrow" panose="020B0606020202030204" pitchFamily="34" charset="0"/>
              </a:rPr>
              <a:t>4%</a:t>
            </a:r>
            <a:r>
              <a:rPr lang="en-US" sz="1400" b="1" dirty="0">
                <a:solidFill>
                  <a:srgbClr val="58585A"/>
                </a:solidFill>
                <a:latin typeface="Arial Narrow" panose="020B0606020202030204" pitchFamily="34" charset="0"/>
              </a:rPr>
              <a:t>  	</a:t>
            </a:r>
            <a:r>
              <a:rPr lang="en-US" sz="1400" dirty="0">
                <a:solidFill>
                  <a:srgbClr val="58585A"/>
                </a:solidFill>
                <a:latin typeface="Arial Narrow" panose="020B0606020202030204" pitchFamily="34" charset="0"/>
              </a:rPr>
              <a:t>Rarely</a:t>
            </a:r>
          </a:p>
          <a:p>
            <a:r>
              <a:rPr lang="en-US" sz="1400" b="1" dirty="0">
                <a:solidFill>
                  <a:srgbClr val="9B9B9B"/>
                </a:solidFill>
                <a:latin typeface="Arial Narrow" panose="020B0606020202030204" pitchFamily="34" charset="0"/>
              </a:rPr>
              <a:t>0%</a:t>
            </a:r>
            <a:r>
              <a:rPr lang="en-US" sz="1400" dirty="0">
                <a:solidFill>
                  <a:srgbClr val="58585A"/>
                </a:solidFill>
                <a:latin typeface="Arial Narrow" panose="020B0606020202030204" pitchFamily="34" charset="0"/>
              </a:rPr>
              <a:t>	Never</a:t>
            </a:r>
          </a:p>
          <a:p>
            <a:r>
              <a:rPr lang="en-US" sz="1400" b="1" dirty="0">
                <a:solidFill>
                  <a:srgbClr val="58585A"/>
                </a:solidFill>
                <a:latin typeface="Arial Narrow" panose="020B0606020202030204" pitchFamily="34" charset="0"/>
              </a:rPr>
              <a:t>8%</a:t>
            </a:r>
            <a:r>
              <a:rPr lang="en-US" sz="1400" dirty="0">
                <a:solidFill>
                  <a:srgbClr val="58585A"/>
                </a:solidFill>
                <a:latin typeface="Arial Narrow" panose="020B0606020202030204" pitchFamily="34" charset="0"/>
              </a:rPr>
              <a:t>	No consensus</a:t>
            </a:r>
          </a:p>
        </p:txBody>
      </p:sp>
    </p:spTree>
    <p:extLst>
      <p:ext uri="{BB962C8B-B14F-4D97-AF65-F5344CB8AC3E}">
        <p14:creationId xmlns:p14="http://schemas.microsoft.com/office/powerpoint/2010/main" val="413585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FEEDBACK</a:t>
            </a:r>
          </a:p>
        </p:txBody>
      </p:sp>
      <p:sp>
        <p:nvSpPr>
          <p:cNvPr id="9" name="TextBox 8"/>
          <p:cNvSpPr txBox="1"/>
          <p:nvPr/>
        </p:nvSpPr>
        <p:spPr>
          <a:xfrm>
            <a:off x="386176" y="2262093"/>
            <a:ext cx="4185824" cy="2995692"/>
          </a:xfrm>
          <a:prstGeom prst="rect">
            <a:avLst/>
          </a:prstGeom>
          <a:solidFill>
            <a:schemeClr val="bg1"/>
          </a:solidFill>
        </p:spPr>
        <p:txBody>
          <a:bodyPr wrap="square" rtlCol="0">
            <a:spAutoFit/>
          </a:bodyPr>
          <a:lstStyle/>
          <a:p>
            <a:pPr marL="0" lvl="1" algn="just">
              <a:spcBef>
                <a:spcPts val="1000"/>
              </a:spcBef>
              <a:spcAft>
                <a:spcPts val="600"/>
              </a:spcAft>
            </a:pPr>
            <a:r>
              <a:rPr lang="en-GB" dirty="0" smtClean="0">
                <a:solidFill>
                  <a:srgbClr val="58585A"/>
                </a:solidFill>
                <a:latin typeface="Arial Narrow" panose="020B0606020202030204" pitchFamily="34" charset="0"/>
              </a:rPr>
              <a:t>According to KIs and participants in most FGDs current </a:t>
            </a:r>
            <a:r>
              <a:rPr lang="en-GB" dirty="0">
                <a:solidFill>
                  <a:srgbClr val="58585A"/>
                </a:solidFill>
                <a:latin typeface="Arial Narrow" panose="020B0606020202030204" pitchFamily="34" charset="0"/>
              </a:rPr>
              <a:t>feedback modalities </a:t>
            </a:r>
            <a:r>
              <a:rPr lang="en-GB" dirty="0" smtClean="0">
                <a:solidFill>
                  <a:srgbClr val="58585A"/>
                </a:solidFill>
                <a:latin typeface="Arial Narrow" panose="020B0606020202030204" pitchFamily="34" charset="0"/>
              </a:rPr>
              <a:t>are reportedly </a:t>
            </a:r>
            <a:r>
              <a:rPr lang="en-GB" b="1" dirty="0">
                <a:solidFill>
                  <a:srgbClr val="EE5859"/>
                </a:solidFill>
                <a:latin typeface="Arial Narrow" panose="020B0606020202030204" pitchFamily="34" charset="0"/>
              </a:rPr>
              <a:t>ineffective</a:t>
            </a:r>
            <a:r>
              <a:rPr lang="en-GB" dirty="0">
                <a:solidFill>
                  <a:srgbClr val="58585A"/>
                </a:solidFill>
                <a:latin typeface="Arial Narrow" panose="020B0606020202030204" pitchFamily="34" charset="0"/>
              </a:rPr>
              <a:t> at addressing their communities’ or their concerns about humanitarian assistance.</a:t>
            </a:r>
          </a:p>
          <a:p>
            <a:pPr marL="0" lvl="1" algn="just">
              <a:spcBef>
                <a:spcPts val="1000"/>
              </a:spcBef>
              <a:spcAft>
                <a:spcPts val="600"/>
              </a:spcAft>
            </a:pPr>
            <a:endParaRPr lang="en-GB" b="1" dirty="0">
              <a:solidFill>
                <a:srgbClr val="58585A"/>
              </a:solidFill>
              <a:latin typeface="Arial Narrow" panose="020B0606020202030204" pitchFamily="34" charset="0"/>
            </a:endParaRPr>
          </a:p>
          <a:p>
            <a:pPr marL="0" lvl="1" algn="just">
              <a:spcBef>
                <a:spcPts val="1000"/>
              </a:spcBef>
              <a:spcAft>
                <a:spcPts val="600"/>
              </a:spcAft>
            </a:pPr>
            <a:r>
              <a:rPr lang="en-US" dirty="0">
                <a:solidFill>
                  <a:schemeClr val="tx1">
                    <a:lumMod val="65000"/>
                    <a:lumOff val="35000"/>
                  </a:schemeClr>
                </a:solidFill>
                <a:latin typeface="Arial Narrow" panose="020B0606020202030204" pitchFamily="34" charset="0"/>
              </a:rPr>
              <a:t>Preferred feedback modalities differed between LGAs, indicating the need to assess the local preferences prior to setting up a feedback system.</a:t>
            </a:r>
            <a:endParaRPr lang="en-US" dirty="0">
              <a:solidFill>
                <a:srgbClr val="58585A"/>
              </a:solidFill>
              <a:latin typeface="Arial Narrow" panose="020B0606020202030204" pitchFamily="34" charset="0"/>
            </a:endParaRPr>
          </a:p>
        </p:txBody>
      </p:sp>
      <p:sp>
        <p:nvSpPr>
          <p:cNvPr id="3" name="Rectangle 2"/>
          <p:cNvSpPr/>
          <p:nvPr/>
        </p:nvSpPr>
        <p:spPr>
          <a:xfrm>
            <a:off x="5209425" y="2339719"/>
            <a:ext cx="3790196" cy="1077218"/>
          </a:xfrm>
          <a:prstGeom prst="rect">
            <a:avLst/>
          </a:prstGeom>
        </p:spPr>
        <p:txBody>
          <a:bodyPr wrap="square">
            <a:spAutoFit/>
          </a:bodyPr>
          <a:lstStyle/>
          <a:p>
            <a:pPr algn="just"/>
            <a:r>
              <a:rPr lang="en-US" sz="1600" b="1" dirty="0">
                <a:solidFill>
                  <a:srgbClr val="58585A"/>
                </a:solidFill>
                <a:latin typeface="Arial Narrow" panose="020B0606020202030204" pitchFamily="34" charset="0"/>
              </a:rPr>
              <a:t>% of settlements where KIs reported that someone in their settlement has ever raised concerns on the assistance received through a complaint/feedback mechanism:</a:t>
            </a:r>
            <a:endParaRPr lang="en-US" sz="1600" dirty="0">
              <a:solidFill>
                <a:srgbClr val="58585A"/>
              </a:solidFill>
            </a:endParaRPr>
          </a:p>
        </p:txBody>
      </p:sp>
      <p:sp>
        <p:nvSpPr>
          <p:cNvPr id="7" name="TextBox 6"/>
          <p:cNvSpPr txBox="1"/>
          <p:nvPr/>
        </p:nvSpPr>
        <p:spPr>
          <a:xfrm>
            <a:off x="6598459" y="3649115"/>
            <a:ext cx="2253957" cy="954107"/>
          </a:xfrm>
          <a:prstGeom prst="rect">
            <a:avLst/>
          </a:prstGeom>
          <a:noFill/>
        </p:spPr>
        <p:txBody>
          <a:bodyPr wrap="square" rtlCol="0">
            <a:spAutoFit/>
          </a:bodyPr>
          <a:lstStyle/>
          <a:p>
            <a:r>
              <a:rPr lang="en-US" sz="1400" b="1" dirty="0">
                <a:solidFill>
                  <a:srgbClr val="EE5859"/>
                </a:solidFill>
                <a:latin typeface="Arial Narrow" panose="020B0606020202030204" pitchFamily="34" charset="0"/>
              </a:rPr>
              <a:t>54%  </a:t>
            </a:r>
            <a:r>
              <a:rPr lang="en-US" sz="1400" dirty="0">
                <a:solidFill>
                  <a:srgbClr val="58585A"/>
                </a:solidFill>
                <a:latin typeface="Arial Narrow" panose="020B0606020202030204" pitchFamily="34" charset="0"/>
              </a:rPr>
              <a:t>Yes</a:t>
            </a:r>
            <a:r>
              <a:rPr lang="en-US" sz="1400" b="1" dirty="0">
                <a:latin typeface="Arial Narrow" panose="020B0606020202030204" pitchFamily="34" charset="0"/>
              </a:rPr>
              <a:t/>
            </a:r>
            <a:br>
              <a:rPr lang="en-US" sz="1400" b="1" dirty="0">
                <a:latin typeface="Arial Narrow" panose="020B0606020202030204" pitchFamily="34" charset="0"/>
              </a:rPr>
            </a:br>
            <a:r>
              <a:rPr lang="en-US" sz="1400" b="1" dirty="0">
                <a:solidFill>
                  <a:srgbClr val="F59B9B"/>
                </a:solidFill>
                <a:latin typeface="Arial Narrow" panose="020B0606020202030204" pitchFamily="34" charset="0"/>
              </a:rPr>
              <a:t>39%  </a:t>
            </a:r>
            <a:r>
              <a:rPr lang="en-US" sz="1400" dirty="0">
                <a:solidFill>
                  <a:srgbClr val="58585A"/>
                </a:solidFill>
                <a:latin typeface="Arial Narrow" panose="020B0606020202030204" pitchFamily="34" charset="0"/>
              </a:rPr>
              <a:t>No</a:t>
            </a:r>
            <a:r>
              <a:rPr lang="en-US" sz="1400" b="1" dirty="0">
                <a:latin typeface="Arial Narrow" panose="020B0606020202030204" pitchFamily="34" charset="0"/>
              </a:rPr>
              <a:t/>
            </a:r>
            <a:br>
              <a:rPr lang="en-US" sz="1400" b="1" dirty="0">
                <a:latin typeface="Arial Narrow" panose="020B0606020202030204" pitchFamily="34" charset="0"/>
              </a:rPr>
            </a:br>
            <a:r>
              <a:rPr lang="en-US" sz="1400" b="1" dirty="0">
                <a:solidFill>
                  <a:srgbClr val="9B9B9B"/>
                </a:solidFill>
                <a:latin typeface="Arial Narrow" panose="020B0606020202030204" pitchFamily="34" charset="0"/>
              </a:rPr>
              <a:t>3%    </a:t>
            </a:r>
            <a:r>
              <a:rPr lang="en-US" sz="1400" dirty="0">
                <a:solidFill>
                  <a:srgbClr val="58585A"/>
                </a:solidFill>
                <a:latin typeface="Arial Narrow" panose="020B0606020202030204" pitchFamily="34" charset="0"/>
              </a:rPr>
              <a:t>Don’t know/No response</a:t>
            </a:r>
            <a:r>
              <a:rPr lang="en-US" sz="1400" b="1" dirty="0">
                <a:latin typeface="Arial Narrow" panose="020B0606020202030204" pitchFamily="34" charset="0"/>
              </a:rPr>
              <a:t/>
            </a:r>
            <a:br>
              <a:rPr lang="en-US" sz="1400" b="1" dirty="0">
                <a:latin typeface="Arial Narrow" panose="020B0606020202030204" pitchFamily="34" charset="0"/>
              </a:rPr>
            </a:br>
            <a:r>
              <a:rPr lang="en-US" sz="1400" b="1" dirty="0">
                <a:solidFill>
                  <a:srgbClr val="58585A"/>
                </a:solidFill>
                <a:latin typeface="Arial Narrow" panose="020B0606020202030204" pitchFamily="34" charset="0"/>
              </a:rPr>
              <a:t>4%    </a:t>
            </a:r>
            <a:r>
              <a:rPr lang="en-US" sz="1400" dirty="0">
                <a:solidFill>
                  <a:srgbClr val="58585A"/>
                </a:solidFill>
                <a:latin typeface="Arial Narrow" panose="020B0606020202030204" pitchFamily="34" charset="0"/>
              </a:rPr>
              <a:t>No consensus</a:t>
            </a:r>
          </a:p>
        </p:txBody>
      </p:sp>
      <p:graphicFrame>
        <p:nvGraphicFramePr>
          <p:cNvPr id="10" name="Chart 9"/>
          <p:cNvGraphicFramePr>
            <a:graphicFrameLocks/>
          </p:cNvGraphicFramePr>
          <p:nvPr>
            <p:extLst>
              <p:ext uri="{D42A27DB-BD31-4B8C-83A1-F6EECF244321}">
                <p14:modId xmlns:p14="http://schemas.microsoft.com/office/powerpoint/2010/main" val="885569484"/>
              </p:ext>
            </p:extLst>
          </p:nvPr>
        </p:nvGraphicFramePr>
        <p:xfrm>
          <a:off x="4687613" y="3274210"/>
          <a:ext cx="2375337" cy="1491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1671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RELEVANCE</a:t>
            </a:r>
          </a:p>
        </p:txBody>
      </p:sp>
      <p:sp>
        <p:nvSpPr>
          <p:cNvPr id="10" name="Rectangle 9"/>
          <p:cNvSpPr/>
          <p:nvPr/>
        </p:nvSpPr>
        <p:spPr>
          <a:xfrm>
            <a:off x="442406" y="1748149"/>
            <a:ext cx="3685837" cy="1200329"/>
          </a:xfrm>
          <a:prstGeom prst="rect">
            <a:avLst/>
          </a:prstGeom>
        </p:spPr>
        <p:txBody>
          <a:bodyPr wrap="square">
            <a:spAutoFit/>
          </a:bodyPr>
          <a:lstStyle/>
          <a:p>
            <a:r>
              <a:rPr lang="en-US" dirty="0">
                <a:solidFill>
                  <a:srgbClr val="58585A"/>
                </a:solidFill>
                <a:latin typeface="Arial Narrow" panose="020B0606020202030204" pitchFamily="34" charset="0"/>
              </a:rPr>
              <a:t>Generally, received assistance was perceived as </a:t>
            </a:r>
            <a:r>
              <a:rPr lang="en-US" b="1" dirty="0">
                <a:solidFill>
                  <a:srgbClr val="58585A"/>
                </a:solidFill>
                <a:latin typeface="Arial Narrow" panose="020B0606020202030204" pitchFamily="34" charset="0"/>
              </a:rPr>
              <a:t>appropriate</a:t>
            </a:r>
            <a:r>
              <a:rPr lang="en-US" dirty="0">
                <a:solidFill>
                  <a:srgbClr val="58585A"/>
                </a:solidFill>
                <a:latin typeface="Arial Narrow" panose="020B0606020202030204" pitchFamily="34" charset="0"/>
              </a:rPr>
              <a:t> to the needs of the community - according to both FGDs and KIs.</a:t>
            </a:r>
            <a:endParaRPr lang="en-US" sz="3200" dirty="0">
              <a:solidFill>
                <a:srgbClr val="58585A"/>
              </a:solidFill>
            </a:endParaRPr>
          </a:p>
        </p:txBody>
      </p:sp>
      <p:grpSp>
        <p:nvGrpSpPr>
          <p:cNvPr id="4" name="Group 3"/>
          <p:cNvGrpSpPr/>
          <p:nvPr/>
        </p:nvGrpSpPr>
        <p:grpSpPr>
          <a:xfrm>
            <a:off x="4282068" y="1635608"/>
            <a:ext cx="4929783" cy="2434587"/>
            <a:chOff x="153825" y="1318495"/>
            <a:chExt cx="4929783" cy="2434587"/>
          </a:xfrm>
        </p:grpSpPr>
        <p:sp>
          <p:nvSpPr>
            <p:cNvPr id="11" name="Rectangle 10"/>
            <p:cNvSpPr/>
            <p:nvPr/>
          </p:nvSpPr>
          <p:spPr>
            <a:xfrm>
              <a:off x="404142" y="1318495"/>
              <a:ext cx="4572000" cy="830997"/>
            </a:xfrm>
            <a:prstGeom prst="rect">
              <a:avLst/>
            </a:prstGeom>
          </p:spPr>
          <p:txBody>
            <a:bodyPr>
              <a:spAutoFit/>
            </a:bodyPr>
            <a:lstStyle/>
            <a:p>
              <a:r>
                <a:rPr lang="en-US" sz="1600" b="1" dirty="0">
                  <a:solidFill>
                    <a:srgbClr val="58585A"/>
                  </a:solidFill>
                  <a:latin typeface="Arial Narrow" panose="020B0606020202030204" pitchFamily="34" charset="0"/>
                </a:rPr>
                <a:t>% of settlements where most people received assistance that was appropriate to the needs of the community, as reported by KIs:</a:t>
              </a:r>
              <a:endParaRPr lang="en-US" sz="1600" dirty="0">
                <a:solidFill>
                  <a:srgbClr val="58585A"/>
                </a:solidFill>
              </a:endParaRPr>
            </a:p>
          </p:txBody>
        </p:sp>
        <p:sp>
          <p:nvSpPr>
            <p:cNvPr id="8" name="TextBox 7"/>
            <p:cNvSpPr txBox="1"/>
            <p:nvPr/>
          </p:nvSpPr>
          <p:spPr>
            <a:xfrm>
              <a:off x="2094601" y="2626545"/>
              <a:ext cx="2989007" cy="954107"/>
            </a:xfrm>
            <a:prstGeom prst="rect">
              <a:avLst/>
            </a:prstGeom>
            <a:noFill/>
          </p:spPr>
          <p:txBody>
            <a:bodyPr wrap="square" rtlCol="0">
              <a:spAutoFit/>
            </a:bodyPr>
            <a:lstStyle/>
            <a:p>
              <a:r>
                <a:rPr lang="en-US" sz="1400" b="1" dirty="0">
                  <a:solidFill>
                    <a:srgbClr val="EE5859"/>
                  </a:solidFill>
                  <a:latin typeface="Arial Narrow" panose="020B0606020202030204" pitchFamily="34" charset="0"/>
                </a:rPr>
                <a:t>6</a:t>
              </a:r>
              <a:r>
                <a:rPr lang="en-US" sz="1400" b="1" dirty="0" smtClean="0">
                  <a:solidFill>
                    <a:srgbClr val="EE5859"/>
                  </a:solidFill>
                  <a:latin typeface="Arial Narrow" panose="020B0606020202030204" pitchFamily="34" charset="0"/>
                </a:rPr>
                <a:t>4</a:t>
              </a:r>
              <a:r>
                <a:rPr lang="en-US" sz="1400" b="1" dirty="0">
                  <a:solidFill>
                    <a:srgbClr val="EE5859"/>
                  </a:solidFill>
                  <a:latin typeface="Arial Narrow" panose="020B0606020202030204" pitchFamily="34" charset="0"/>
                </a:rPr>
                <a:t>%	</a:t>
              </a:r>
              <a:r>
                <a:rPr lang="en-US" sz="1400" dirty="0">
                  <a:solidFill>
                    <a:srgbClr val="58585A"/>
                  </a:solidFill>
                  <a:latin typeface="Arial Narrow" panose="020B0606020202030204" pitchFamily="34" charset="0"/>
                </a:rPr>
                <a:t>Yes</a:t>
              </a:r>
              <a:r>
                <a:rPr lang="en-US" sz="1400" b="1" dirty="0">
                  <a:latin typeface="Arial Narrow" panose="020B0606020202030204" pitchFamily="34" charset="0"/>
                </a:rPr>
                <a:t/>
              </a:r>
              <a:br>
                <a:rPr lang="en-US" sz="1400" b="1" dirty="0">
                  <a:latin typeface="Arial Narrow" panose="020B0606020202030204" pitchFamily="34" charset="0"/>
                </a:rPr>
              </a:br>
              <a:r>
                <a:rPr lang="en-US" sz="1400" b="1" dirty="0" smtClean="0">
                  <a:solidFill>
                    <a:srgbClr val="F59B9B"/>
                  </a:solidFill>
                  <a:latin typeface="Arial Narrow" panose="020B0606020202030204" pitchFamily="34" charset="0"/>
                </a:rPr>
                <a:t>31%</a:t>
              </a:r>
              <a:r>
                <a:rPr lang="en-US" sz="1400" b="1" dirty="0">
                  <a:solidFill>
                    <a:srgbClr val="F59B9B"/>
                  </a:solidFill>
                  <a:latin typeface="Arial Narrow" panose="020B0606020202030204" pitchFamily="34" charset="0"/>
                </a:rPr>
                <a:t>	</a:t>
              </a:r>
              <a:r>
                <a:rPr lang="en-US" sz="1400" dirty="0">
                  <a:solidFill>
                    <a:srgbClr val="58585A"/>
                  </a:solidFill>
                  <a:latin typeface="Arial Narrow" panose="020B0606020202030204" pitchFamily="34" charset="0"/>
                </a:rPr>
                <a:t>No</a:t>
              </a:r>
              <a:r>
                <a:rPr lang="en-US" sz="1400" b="1" dirty="0">
                  <a:latin typeface="Arial Narrow" panose="020B0606020202030204" pitchFamily="34" charset="0"/>
                </a:rPr>
                <a:t/>
              </a:r>
              <a:br>
                <a:rPr lang="en-US" sz="1400" b="1" dirty="0">
                  <a:latin typeface="Arial Narrow" panose="020B0606020202030204" pitchFamily="34" charset="0"/>
                </a:rPr>
              </a:br>
              <a:r>
                <a:rPr lang="en-US" sz="1400" b="1" dirty="0">
                  <a:solidFill>
                    <a:srgbClr val="9B9B9B"/>
                  </a:solidFill>
                  <a:latin typeface="Arial Narrow" panose="020B0606020202030204" pitchFamily="34" charset="0"/>
                </a:rPr>
                <a:t>2</a:t>
              </a:r>
              <a:r>
                <a:rPr lang="en-US" sz="1400" b="1" dirty="0" smtClean="0">
                  <a:solidFill>
                    <a:srgbClr val="9B9B9B"/>
                  </a:solidFill>
                  <a:latin typeface="Arial Narrow" panose="020B0606020202030204" pitchFamily="34" charset="0"/>
                </a:rPr>
                <a:t>%</a:t>
              </a:r>
              <a:r>
                <a:rPr lang="en-US" sz="1400" b="1" dirty="0">
                  <a:solidFill>
                    <a:srgbClr val="9B9B9B"/>
                  </a:solidFill>
                  <a:latin typeface="Arial Narrow" panose="020B0606020202030204" pitchFamily="34" charset="0"/>
                </a:rPr>
                <a:t>	</a:t>
              </a:r>
              <a:r>
                <a:rPr lang="en-US" sz="1400" dirty="0">
                  <a:solidFill>
                    <a:srgbClr val="58585A"/>
                  </a:solidFill>
                  <a:latin typeface="Arial Narrow" panose="020B0606020202030204" pitchFamily="34" charset="0"/>
                </a:rPr>
                <a:t>Don’t know/No response</a:t>
              </a:r>
              <a:r>
                <a:rPr lang="en-US" sz="1400" b="1" dirty="0">
                  <a:latin typeface="Arial Narrow" panose="020B0606020202030204" pitchFamily="34" charset="0"/>
                </a:rPr>
                <a:t/>
              </a:r>
              <a:br>
                <a:rPr lang="en-US" sz="1400" b="1" dirty="0">
                  <a:latin typeface="Arial Narrow" panose="020B0606020202030204" pitchFamily="34" charset="0"/>
                </a:rPr>
              </a:br>
              <a:r>
                <a:rPr lang="en-US" sz="1400" b="1" dirty="0">
                  <a:solidFill>
                    <a:srgbClr val="58585A"/>
                  </a:solidFill>
                  <a:latin typeface="Arial Narrow" panose="020B0606020202030204" pitchFamily="34" charset="0"/>
                </a:rPr>
                <a:t>3</a:t>
              </a:r>
              <a:r>
                <a:rPr lang="en-US" sz="1400" b="1" dirty="0" smtClean="0">
                  <a:solidFill>
                    <a:srgbClr val="58585A"/>
                  </a:solidFill>
                  <a:latin typeface="Arial Narrow" panose="020B0606020202030204" pitchFamily="34" charset="0"/>
                </a:rPr>
                <a:t>%</a:t>
              </a:r>
              <a:r>
                <a:rPr lang="en-US" sz="1400" b="1" dirty="0">
                  <a:solidFill>
                    <a:srgbClr val="58585A"/>
                  </a:solidFill>
                  <a:latin typeface="Arial Narrow" panose="020B0606020202030204" pitchFamily="34" charset="0"/>
                </a:rPr>
                <a:t>	</a:t>
              </a:r>
              <a:r>
                <a:rPr lang="en-US" sz="1400" dirty="0">
                  <a:solidFill>
                    <a:srgbClr val="58585A"/>
                  </a:solidFill>
                  <a:latin typeface="Arial Narrow" panose="020B0606020202030204" pitchFamily="34" charset="0"/>
                </a:rPr>
                <a:t>No consensus</a:t>
              </a:r>
            </a:p>
          </p:txBody>
        </p:sp>
        <p:graphicFrame>
          <p:nvGraphicFramePr>
            <p:cNvPr id="9" name="Chart 8"/>
            <p:cNvGraphicFramePr>
              <a:graphicFrameLocks/>
            </p:cNvGraphicFramePr>
            <p:nvPr>
              <p:extLst>
                <p:ext uri="{D42A27DB-BD31-4B8C-83A1-F6EECF244321}">
                  <p14:modId xmlns:p14="http://schemas.microsoft.com/office/powerpoint/2010/main" val="2530039739"/>
                </p:ext>
              </p:extLst>
            </p:nvPr>
          </p:nvGraphicFramePr>
          <p:xfrm>
            <a:off x="153825" y="2267622"/>
            <a:ext cx="1940776" cy="148546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Rectangle 2"/>
          <p:cNvSpPr/>
          <p:nvPr/>
        </p:nvSpPr>
        <p:spPr>
          <a:xfrm>
            <a:off x="386176" y="3243979"/>
            <a:ext cx="3667254" cy="923330"/>
          </a:xfrm>
          <a:prstGeom prst="rect">
            <a:avLst/>
          </a:prstGeom>
        </p:spPr>
        <p:txBody>
          <a:bodyPr wrap="square">
            <a:spAutoFit/>
          </a:bodyPr>
          <a:lstStyle/>
          <a:p>
            <a:r>
              <a:rPr lang="en-US" dirty="0">
                <a:solidFill>
                  <a:srgbClr val="58585A"/>
                </a:solidFill>
                <a:latin typeface="Arial Narrow" panose="020B0606020202030204" pitchFamily="34" charset="0"/>
              </a:rPr>
              <a:t>However, the </a:t>
            </a:r>
            <a:r>
              <a:rPr lang="en-US" b="1" dirty="0">
                <a:solidFill>
                  <a:srgbClr val="58585A"/>
                </a:solidFill>
                <a:latin typeface="Arial Narrow" panose="020B0606020202030204" pitchFamily="34" charset="0"/>
              </a:rPr>
              <a:t>need</a:t>
            </a:r>
            <a:r>
              <a:rPr lang="en-US" dirty="0">
                <a:solidFill>
                  <a:srgbClr val="58585A"/>
                </a:solidFill>
                <a:latin typeface="Arial Narrow" panose="020B0606020202030204" pitchFamily="34" charset="0"/>
              </a:rPr>
              <a:t> for </a:t>
            </a:r>
            <a:r>
              <a:rPr lang="en-US" b="1" dirty="0">
                <a:solidFill>
                  <a:srgbClr val="58585A"/>
                </a:solidFill>
                <a:latin typeface="Arial Narrow" panose="020B0606020202030204" pitchFamily="34" charset="0"/>
              </a:rPr>
              <a:t>additional assistance </a:t>
            </a:r>
            <a:r>
              <a:rPr lang="en-US" dirty="0">
                <a:solidFill>
                  <a:srgbClr val="58585A"/>
                </a:solidFill>
                <a:latin typeface="Arial Narrow" panose="020B0606020202030204" pitchFamily="34" charset="0"/>
              </a:rPr>
              <a:t>was expressed in </a:t>
            </a:r>
            <a:r>
              <a:rPr lang="en-US" b="1" dirty="0">
                <a:solidFill>
                  <a:srgbClr val="58585A"/>
                </a:solidFill>
                <a:latin typeface="Arial Narrow" panose="020B0606020202030204" pitchFamily="34" charset="0"/>
              </a:rPr>
              <a:t>half</a:t>
            </a:r>
            <a:r>
              <a:rPr lang="en-US" dirty="0">
                <a:solidFill>
                  <a:srgbClr val="58585A"/>
                </a:solidFill>
                <a:latin typeface="Arial Narrow" panose="020B0606020202030204" pitchFamily="34" charset="0"/>
              </a:rPr>
              <a:t> of the FGDs.</a:t>
            </a:r>
            <a:endParaRPr lang="en-US" sz="3200" dirty="0">
              <a:solidFill>
                <a:srgbClr val="58585A"/>
              </a:solidFill>
            </a:endParaRPr>
          </a:p>
        </p:txBody>
      </p:sp>
      <p:sp>
        <p:nvSpPr>
          <p:cNvPr id="5" name="Rectangle 4"/>
          <p:cNvSpPr/>
          <p:nvPr/>
        </p:nvSpPr>
        <p:spPr>
          <a:xfrm>
            <a:off x="386176" y="4324311"/>
            <a:ext cx="4572000" cy="1754326"/>
          </a:xfrm>
          <a:prstGeom prst="rect">
            <a:avLst/>
          </a:prstGeom>
        </p:spPr>
        <p:txBody>
          <a:bodyPr>
            <a:spAutoFit/>
          </a:bodyPr>
          <a:lstStyle/>
          <a:p>
            <a:pPr algn="just"/>
            <a:r>
              <a:rPr lang="en-US" dirty="0">
                <a:solidFill>
                  <a:srgbClr val="575758"/>
                </a:solidFill>
                <a:latin typeface="Arial Narrow" panose="020B0606020202030204" pitchFamily="34" charset="0"/>
              </a:rPr>
              <a:t>In those settlements where people were reportedly </a:t>
            </a:r>
            <a:r>
              <a:rPr lang="en-US" dirty="0">
                <a:solidFill>
                  <a:srgbClr val="EE5859"/>
                </a:solidFill>
                <a:latin typeface="Arial Narrow" panose="020B0606020202030204" pitchFamily="34" charset="0"/>
              </a:rPr>
              <a:t>partially satisfied </a:t>
            </a:r>
            <a:r>
              <a:rPr lang="en-US" dirty="0">
                <a:solidFill>
                  <a:srgbClr val="575758"/>
                </a:solidFill>
                <a:latin typeface="Arial Narrow" panose="020B0606020202030204" pitchFamily="34" charset="0"/>
              </a:rPr>
              <a:t>or </a:t>
            </a:r>
            <a:r>
              <a:rPr lang="en-US" dirty="0">
                <a:solidFill>
                  <a:srgbClr val="EE5859"/>
                </a:solidFill>
                <a:latin typeface="Arial Narrow" panose="020B0606020202030204" pitchFamily="34" charset="0"/>
              </a:rPr>
              <a:t>dissatisfied</a:t>
            </a:r>
            <a:r>
              <a:rPr lang="en-US" dirty="0">
                <a:solidFill>
                  <a:srgbClr val="575758"/>
                </a:solidFill>
                <a:latin typeface="Arial Narrow" panose="020B0606020202030204" pitchFamily="34" charset="0"/>
              </a:rPr>
              <a:t> with the assistance (</a:t>
            </a:r>
            <a:r>
              <a:rPr lang="en-US" b="1" dirty="0">
                <a:solidFill>
                  <a:srgbClr val="575758"/>
                </a:solidFill>
                <a:latin typeface="Arial Narrow" panose="020B0606020202030204" pitchFamily="34" charset="0"/>
              </a:rPr>
              <a:t>32%</a:t>
            </a:r>
            <a:r>
              <a:rPr lang="en-US" dirty="0">
                <a:solidFill>
                  <a:srgbClr val="575758"/>
                </a:solidFill>
                <a:latin typeface="Arial Narrow" panose="020B0606020202030204" pitchFamily="34" charset="0"/>
              </a:rPr>
              <a:t>), the most commonly reported reasons were </a:t>
            </a:r>
            <a:r>
              <a:rPr lang="en-US" dirty="0">
                <a:solidFill>
                  <a:srgbClr val="EE5859"/>
                </a:solidFill>
                <a:latin typeface="Arial Narrow" panose="020B0606020202030204" pitchFamily="34" charset="0"/>
              </a:rPr>
              <a:t>poor targeting of beneficiaries </a:t>
            </a:r>
            <a:r>
              <a:rPr lang="en-US" dirty="0">
                <a:solidFill>
                  <a:srgbClr val="575758"/>
                </a:solidFill>
                <a:latin typeface="Arial Narrow" panose="020B0606020202030204" pitchFamily="34" charset="0"/>
              </a:rPr>
              <a:t>(</a:t>
            </a:r>
            <a:r>
              <a:rPr lang="en-US" b="1" dirty="0">
                <a:solidFill>
                  <a:srgbClr val="575758"/>
                </a:solidFill>
                <a:latin typeface="Arial Narrow" panose="020B0606020202030204" pitchFamily="34" charset="0"/>
              </a:rPr>
              <a:t>61%</a:t>
            </a:r>
            <a:r>
              <a:rPr lang="en-US" dirty="0">
                <a:solidFill>
                  <a:srgbClr val="575758"/>
                </a:solidFill>
                <a:latin typeface="Arial Narrow" panose="020B0606020202030204" pitchFamily="34" charset="0"/>
              </a:rPr>
              <a:t>), </a:t>
            </a:r>
            <a:r>
              <a:rPr lang="en-US" dirty="0">
                <a:solidFill>
                  <a:srgbClr val="EE5859"/>
                </a:solidFill>
                <a:latin typeface="Arial Narrow" panose="020B0606020202030204" pitchFamily="34" charset="0"/>
              </a:rPr>
              <a:t>lateness </a:t>
            </a:r>
            <a:r>
              <a:rPr lang="en-US" dirty="0">
                <a:solidFill>
                  <a:srgbClr val="575758"/>
                </a:solidFill>
                <a:latin typeface="Arial Narrow" panose="020B0606020202030204" pitchFamily="34" charset="0"/>
              </a:rPr>
              <a:t>(</a:t>
            </a:r>
            <a:r>
              <a:rPr lang="en-US" b="1" dirty="0">
                <a:solidFill>
                  <a:srgbClr val="575758"/>
                </a:solidFill>
                <a:latin typeface="Arial Narrow" panose="020B0606020202030204" pitchFamily="34" charset="0"/>
              </a:rPr>
              <a:t>38%</a:t>
            </a:r>
            <a:r>
              <a:rPr lang="en-US" dirty="0">
                <a:solidFill>
                  <a:srgbClr val="575758"/>
                </a:solidFill>
                <a:latin typeface="Arial Narrow" panose="020B0606020202030204" pitchFamily="34" charset="0"/>
              </a:rPr>
              <a:t>), and the </a:t>
            </a:r>
            <a:r>
              <a:rPr lang="en-US" dirty="0">
                <a:solidFill>
                  <a:srgbClr val="EE5859"/>
                </a:solidFill>
                <a:latin typeface="Arial Narrow" panose="020B0606020202030204" pitchFamily="34" charset="0"/>
              </a:rPr>
              <a:t>most needed aid was not provided</a:t>
            </a:r>
            <a:r>
              <a:rPr lang="en-US" dirty="0">
                <a:solidFill>
                  <a:srgbClr val="575758"/>
                </a:solidFill>
                <a:latin typeface="Arial Narrow" panose="020B0606020202030204" pitchFamily="34" charset="0"/>
              </a:rPr>
              <a:t> (</a:t>
            </a:r>
            <a:r>
              <a:rPr lang="en-US" b="1" dirty="0">
                <a:solidFill>
                  <a:srgbClr val="575758"/>
                </a:solidFill>
                <a:latin typeface="Arial Narrow" panose="020B0606020202030204" pitchFamily="34" charset="0"/>
              </a:rPr>
              <a:t>16%</a:t>
            </a:r>
            <a:r>
              <a:rPr lang="en-US" dirty="0">
                <a:solidFill>
                  <a:srgbClr val="575758"/>
                </a:solidFill>
                <a:latin typeface="Arial Narrow" panose="020B0606020202030204" pitchFamily="34" charset="0"/>
              </a:rPr>
              <a:t>).</a:t>
            </a:r>
            <a:r>
              <a:rPr lang="en-US" b="1" dirty="0">
                <a:solidFill>
                  <a:srgbClr val="575758"/>
                </a:solidFill>
                <a:latin typeface="Arial Narrow" panose="020B0606020202030204" pitchFamily="34" charset="0"/>
              </a:rPr>
              <a:t> </a:t>
            </a:r>
            <a:endParaRPr lang="en-US" dirty="0">
              <a:solidFill>
                <a:srgbClr val="575758"/>
              </a:solidFill>
              <a:latin typeface="Arial Narrow" panose="020B0606020202030204" pitchFamily="34" charset="0"/>
            </a:endParaRPr>
          </a:p>
        </p:txBody>
      </p:sp>
    </p:spTree>
    <p:extLst>
      <p:ext uri="{BB962C8B-B14F-4D97-AF65-F5344CB8AC3E}">
        <p14:creationId xmlns:p14="http://schemas.microsoft.com/office/powerpoint/2010/main" val="4193776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RESPECT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8415" y="1362610"/>
            <a:ext cx="4187814" cy="4897884"/>
          </a:xfrm>
          <a:prstGeom prst="rect">
            <a:avLst/>
          </a:prstGeom>
        </p:spPr>
      </p:pic>
      <p:sp>
        <p:nvSpPr>
          <p:cNvPr id="6" name="Rectangle 5"/>
          <p:cNvSpPr/>
          <p:nvPr/>
        </p:nvSpPr>
        <p:spPr>
          <a:xfrm>
            <a:off x="1014834" y="1682240"/>
            <a:ext cx="3415262" cy="1323439"/>
          </a:xfrm>
          <a:prstGeom prst="rect">
            <a:avLst/>
          </a:prstGeom>
        </p:spPr>
        <p:txBody>
          <a:bodyPr wrap="square">
            <a:spAutoFit/>
          </a:bodyPr>
          <a:lstStyle/>
          <a:p>
            <a:r>
              <a:rPr lang="en-US" sz="1600" b="1" dirty="0">
                <a:solidFill>
                  <a:srgbClr val="575758"/>
                </a:solidFill>
                <a:latin typeface="Arial Narrow" panose="020B0606020202030204" pitchFamily="34" charset="0"/>
              </a:rPr>
              <a:t>% of settlements where KIs reported most people were satisfied with the way aid workers behaved when providing assistance in the 6 months prior to data collection: </a:t>
            </a:r>
            <a:endParaRPr lang="en-US" sz="2800" dirty="0"/>
          </a:p>
        </p:txBody>
      </p:sp>
    </p:spTree>
    <p:extLst>
      <p:ext uri="{BB962C8B-B14F-4D97-AF65-F5344CB8AC3E}">
        <p14:creationId xmlns:p14="http://schemas.microsoft.com/office/powerpoint/2010/main" val="369030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PROTECTION CONCERNS</a:t>
            </a:r>
          </a:p>
        </p:txBody>
      </p:sp>
      <p:sp>
        <p:nvSpPr>
          <p:cNvPr id="3" name="Rectangle 2"/>
          <p:cNvSpPr/>
          <p:nvPr/>
        </p:nvSpPr>
        <p:spPr>
          <a:xfrm>
            <a:off x="567559" y="1331583"/>
            <a:ext cx="8008882" cy="646331"/>
          </a:xfrm>
          <a:prstGeom prst="rect">
            <a:avLst/>
          </a:prstGeom>
        </p:spPr>
        <p:txBody>
          <a:bodyPr wrap="square">
            <a:spAutoFit/>
          </a:bodyPr>
          <a:lstStyle/>
          <a:p>
            <a:r>
              <a:rPr lang="en-US" dirty="0">
                <a:solidFill>
                  <a:srgbClr val="575758"/>
                </a:solidFill>
                <a:latin typeface="Arial Narrow" panose="020B0606020202030204" pitchFamily="34" charset="0"/>
              </a:rPr>
              <a:t>Generally, </a:t>
            </a:r>
            <a:r>
              <a:rPr lang="en-US" b="1" dirty="0">
                <a:solidFill>
                  <a:srgbClr val="EE5859"/>
                </a:solidFill>
                <a:latin typeface="Arial Narrow" panose="020B0606020202030204" pitchFamily="34" charset="0"/>
              </a:rPr>
              <a:t>protection concerns while receiving humanitarian assistance were minimally reported </a:t>
            </a:r>
            <a:r>
              <a:rPr lang="en-US" dirty="0">
                <a:solidFill>
                  <a:srgbClr val="575758"/>
                </a:solidFill>
                <a:latin typeface="Arial Narrow" panose="020B0606020202030204" pitchFamily="34" charset="0"/>
              </a:rPr>
              <a:t>across </a:t>
            </a:r>
            <a:r>
              <a:rPr lang="en-US" dirty="0">
                <a:solidFill>
                  <a:srgbClr val="58585A"/>
                </a:solidFill>
                <a:latin typeface="Arial Narrow" panose="020B0606020202030204" pitchFamily="34" charset="0"/>
              </a:rPr>
              <a:t>KIIs and FGDs. </a:t>
            </a:r>
          </a:p>
        </p:txBody>
      </p:sp>
      <p:sp>
        <p:nvSpPr>
          <p:cNvPr id="5" name="Rectangle 4"/>
          <p:cNvSpPr/>
          <p:nvPr/>
        </p:nvSpPr>
        <p:spPr>
          <a:xfrm>
            <a:off x="3980784" y="2220258"/>
            <a:ext cx="5533155" cy="523220"/>
          </a:xfrm>
          <a:prstGeom prst="rect">
            <a:avLst/>
          </a:prstGeom>
        </p:spPr>
        <p:txBody>
          <a:bodyPr wrap="square">
            <a:spAutoFit/>
          </a:bodyPr>
          <a:lstStyle/>
          <a:p>
            <a:r>
              <a:rPr lang="en-US" sz="1400" b="1" dirty="0">
                <a:solidFill>
                  <a:srgbClr val="575758"/>
                </a:solidFill>
                <a:latin typeface="Arial Narrow" panose="020B0606020202030204" pitchFamily="34" charset="0"/>
              </a:rPr>
              <a:t>% of settlements where KIs reported who in the settlement is primarily responsible for retrieving in kind assistance:</a:t>
            </a:r>
            <a:endParaRPr lang="en-US" sz="1400" dirty="0"/>
          </a:p>
        </p:txBody>
      </p:sp>
      <p:sp>
        <p:nvSpPr>
          <p:cNvPr id="11" name="Rectangle 10"/>
          <p:cNvSpPr/>
          <p:nvPr/>
        </p:nvSpPr>
        <p:spPr>
          <a:xfrm>
            <a:off x="4312696" y="4380572"/>
            <a:ext cx="4161320" cy="1569660"/>
          </a:xfrm>
          <a:prstGeom prst="rect">
            <a:avLst/>
          </a:prstGeom>
        </p:spPr>
        <p:txBody>
          <a:bodyPr wrap="square">
            <a:spAutoFit/>
          </a:bodyPr>
          <a:lstStyle/>
          <a:p>
            <a:pPr algn="ctr"/>
            <a:r>
              <a:rPr lang="en-US" sz="1600" i="1" dirty="0">
                <a:solidFill>
                  <a:srgbClr val="575758"/>
                </a:solidFill>
                <a:latin typeface="Arial Narrow" panose="020B0606020202030204" pitchFamily="34" charset="0"/>
              </a:rPr>
              <a:t>“Some women do complain that they are scared after collecting aid as we have a lot of drug addicts in the community, so we try to ask one or two volunteers to see them off their homes.”</a:t>
            </a:r>
            <a:endParaRPr lang="en-US" sz="1600" dirty="0">
              <a:solidFill>
                <a:srgbClr val="575758"/>
              </a:solidFill>
              <a:latin typeface="Arial Narrow" panose="020B0606020202030204" pitchFamily="34" charset="0"/>
            </a:endParaRPr>
          </a:p>
          <a:p>
            <a:pPr algn="ctr"/>
            <a:endParaRPr lang="en-US" sz="1600" dirty="0">
              <a:solidFill>
                <a:srgbClr val="575758"/>
              </a:solidFill>
              <a:latin typeface="Arial Narrow" panose="020B0606020202030204" pitchFamily="34" charset="0"/>
            </a:endParaRPr>
          </a:p>
          <a:p>
            <a:pPr algn="ctr"/>
            <a:r>
              <a:rPr lang="en-US" sz="1600" dirty="0">
                <a:solidFill>
                  <a:srgbClr val="575758"/>
                </a:solidFill>
                <a:latin typeface="Arial Narrow" panose="020B0606020202030204" pitchFamily="34" charset="0"/>
              </a:rPr>
              <a:t>- Male participant from Konduga</a:t>
            </a:r>
          </a:p>
        </p:txBody>
      </p:sp>
      <p:graphicFrame>
        <p:nvGraphicFramePr>
          <p:cNvPr id="12" name="Chart 11"/>
          <p:cNvGraphicFramePr>
            <a:graphicFrameLocks/>
          </p:cNvGraphicFramePr>
          <p:nvPr>
            <p:extLst>
              <p:ext uri="{D42A27DB-BD31-4B8C-83A1-F6EECF244321}">
                <p14:modId xmlns:p14="http://schemas.microsoft.com/office/powerpoint/2010/main" val="3694495049"/>
              </p:ext>
            </p:extLst>
          </p:nvPr>
        </p:nvGraphicFramePr>
        <p:xfrm>
          <a:off x="3414627" y="2743478"/>
          <a:ext cx="3281694" cy="137548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826375" y="2846445"/>
            <a:ext cx="3131116" cy="1169551"/>
          </a:xfrm>
          <a:prstGeom prst="rect">
            <a:avLst/>
          </a:prstGeom>
          <a:noFill/>
        </p:spPr>
        <p:txBody>
          <a:bodyPr wrap="square" rtlCol="0">
            <a:spAutoFit/>
          </a:bodyPr>
          <a:lstStyle/>
          <a:p>
            <a:r>
              <a:rPr lang="en-US" sz="1400" b="1" dirty="0">
                <a:solidFill>
                  <a:srgbClr val="FBD2D2"/>
                </a:solidFill>
                <a:latin typeface="Arial Narrow" panose="020B0606020202030204" pitchFamily="34" charset="0"/>
              </a:rPr>
              <a:t>44%</a:t>
            </a:r>
            <a:r>
              <a:rPr lang="en-US" sz="1400" b="1" dirty="0">
                <a:solidFill>
                  <a:srgbClr val="EE5859"/>
                </a:solidFill>
                <a:latin typeface="Arial Narrow" panose="020B0606020202030204" pitchFamily="34" charset="0"/>
              </a:rPr>
              <a:t>  </a:t>
            </a:r>
            <a:r>
              <a:rPr lang="en-US" sz="1400" dirty="0">
                <a:solidFill>
                  <a:srgbClr val="58585A"/>
                </a:solidFill>
                <a:latin typeface="Arial Narrow" panose="020B0606020202030204" pitchFamily="34" charset="0"/>
              </a:rPr>
              <a:t>Men, women, and children equally</a:t>
            </a:r>
            <a:r>
              <a:rPr lang="en-US" sz="1400" b="1" dirty="0">
                <a:latin typeface="Arial Narrow" panose="020B0606020202030204" pitchFamily="34" charset="0"/>
              </a:rPr>
              <a:t/>
            </a:r>
            <a:br>
              <a:rPr lang="en-US" sz="1400" b="1" dirty="0">
                <a:latin typeface="Arial Narrow" panose="020B0606020202030204" pitchFamily="34" charset="0"/>
              </a:rPr>
            </a:br>
            <a:r>
              <a:rPr lang="en-US" sz="1400" b="1" dirty="0">
                <a:solidFill>
                  <a:srgbClr val="F19596"/>
                </a:solidFill>
                <a:latin typeface="Arial Narrow" panose="020B0606020202030204" pitchFamily="34" charset="0"/>
              </a:rPr>
              <a:t>29%  </a:t>
            </a:r>
            <a:r>
              <a:rPr lang="en-US" sz="1400" dirty="0">
                <a:solidFill>
                  <a:srgbClr val="58585A"/>
                </a:solidFill>
                <a:latin typeface="Arial Narrow" panose="020B0606020202030204" pitchFamily="34" charset="0"/>
              </a:rPr>
              <a:t>Women</a:t>
            </a:r>
            <a:r>
              <a:rPr lang="en-US" sz="1400" b="1" dirty="0">
                <a:latin typeface="Arial Narrow" panose="020B0606020202030204" pitchFamily="34" charset="0"/>
              </a:rPr>
              <a:t/>
            </a:r>
            <a:br>
              <a:rPr lang="en-US" sz="1400" b="1" dirty="0">
                <a:latin typeface="Arial Narrow" panose="020B0606020202030204" pitchFamily="34" charset="0"/>
              </a:rPr>
            </a:br>
            <a:r>
              <a:rPr lang="en-US" sz="1400" b="1" dirty="0">
                <a:solidFill>
                  <a:srgbClr val="F8797A"/>
                </a:solidFill>
                <a:latin typeface="Arial Narrow" panose="020B0606020202030204" pitchFamily="34" charset="0"/>
              </a:rPr>
              <a:t>17%  </a:t>
            </a:r>
            <a:r>
              <a:rPr lang="en-US" sz="1400" dirty="0">
                <a:solidFill>
                  <a:srgbClr val="58585A"/>
                </a:solidFill>
                <a:latin typeface="Arial Narrow" panose="020B0606020202030204" pitchFamily="34" charset="0"/>
              </a:rPr>
              <a:t>Men</a:t>
            </a:r>
            <a:r>
              <a:rPr lang="en-US" sz="1400" b="1" dirty="0">
                <a:latin typeface="Arial Narrow" panose="020B0606020202030204" pitchFamily="34" charset="0"/>
              </a:rPr>
              <a:t/>
            </a:r>
            <a:br>
              <a:rPr lang="en-US" sz="1400" b="1" dirty="0">
                <a:latin typeface="Arial Narrow" panose="020B0606020202030204" pitchFamily="34" charset="0"/>
              </a:rPr>
            </a:br>
            <a:r>
              <a:rPr lang="en-US" sz="1400" b="1" dirty="0">
                <a:solidFill>
                  <a:srgbClr val="EE5859"/>
                </a:solidFill>
                <a:latin typeface="Arial Narrow" panose="020B0606020202030204" pitchFamily="34" charset="0"/>
              </a:rPr>
              <a:t>3%</a:t>
            </a:r>
            <a:r>
              <a:rPr lang="en-US" sz="1400" b="1" dirty="0">
                <a:solidFill>
                  <a:srgbClr val="58585A"/>
                </a:solidFill>
                <a:latin typeface="Arial Narrow" panose="020B0606020202030204" pitchFamily="34" charset="0"/>
              </a:rPr>
              <a:t>    </a:t>
            </a:r>
            <a:r>
              <a:rPr lang="en-US" sz="1400" dirty="0">
                <a:solidFill>
                  <a:srgbClr val="58585A"/>
                </a:solidFill>
                <a:latin typeface="Arial Narrow" panose="020B0606020202030204" pitchFamily="34" charset="0"/>
              </a:rPr>
              <a:t>Children</a:t>
            </a:r>
          </a:p>
          <a:p>
            <a:r>
              <a:rPr lang="en-US" sz="1400" b="1" dirty="0">
                <a:solidFill>
                  <a:srgbClr val="9B9B9B"/>
                </a:solidFill>
                <a:latin typeface="Arial Narrow" panose="020B0606020202030204" pitchFamily="34" charset="0"/>
              </a:rPr>
              <a:t>8%    </a:t>
            </a:r>
            <a:r>
              <a:rPr lang="en-US" sz="1400" dirty="0">
                <a:solidFill>
                  <a:srgbClr val="58585A"/>
                </a:solidFill>
                <a:latin typeface="Arial Narrow" panose="020B0606020202030204" pitchFamily="34" charset="0"/>
              </a:rPr>
              <a:t>Don’t know/No consensus</a:t>
            </a:r>
          </a:p>
        </p:txBody>
      </p:sp>
      <p:sp>
        <p:nvSpPr>
          <p:cNvPr id="9" name="Rectangle 2">
            <a:extLst>
              <a:ext uri="{FF2B5EF4-FFF2-40B4-BE49-F238E27FC236}">
                <a16:creationId xmlns:a16="http://schemas.microsoft.com/office/drawing/2014/main" id="{51594D46-A6AD-4296-B99D-154CE6C2DEA7}"/>
              </a:ext>
            </a:extLst>
          </p:cNvPr>
          <p:cNvSpPr/>
          <p:nvPr/>
        </p:nvSpPr>
        <p:spPr>
          <a:xfrm>
            <a:off x="567559" y="2481868"/>
            <a:ext cx="3233542" cy="2862322"/>
          </a:xfrm>
          <a:prstGeom prst="rect">
            <a:avLst/>
          </a:prstGeom>
        </p:spPr>
        <p:txBody>
          <a:bodyPr wrap="square">
            <a:spAutoFit/>
          </a:bodyPr>
          <a:lstStyle/>
          <a:p>
            <a:r>
              <a:rPr lang="en-US" dirty="0">
                <a:solidFill>
                  <a:srgbClr val="575758"/>
                </a:solidFill>
                <a:latin typeface="Arial Narrow" panose="020B0606020202030204" pitchFamily="34" charset="0"/>
              </a:rPr>
              <a:t>In the majority of settlements, KIs reported neither women (</a:t>
            </a:r>
            <a:r>
              <a:rPr lang="en-US" b="1" dirty="0">
                <a:solidFill>
                  <a:srgbClr val="575758"/>
                </a:solidFill>
                <a:latin typeface="Arial Narrow" panose="020B0606020202030204" pitchFamily="34" charset="0"/>
              </a:rPr>
              <a:t>97%</a:t>
            </a:r>
            <a:r>
              <a:rPr lang="en-US" dirty="0">
                <a:solidFill>
                  <a:srgbClr val="575758"/>
                </a:solidFill>
                <a:latin typeface="Arial Narrow" panose="020B0606020202030204" pitchFamily="34" charset="0"/>
              </a:rPr>
              <a:t>) nor men (</a:t>
            </a:r>
            <a:r>
              <a:rPr lang="en-US" b="1" dirty="0">
                <a:solidFill>
                  <a:srgbClr val="575758"/>
                </a:solidFill>
                <a:latin typeface="Arial Narrow" panose="020B0606020202030204" pitchFamily="34" charset="0"/>
              </a:rPr>
              <a:t>98%</a:t>
            </a:r>
            <a:r>
              <a:rPr lang="en-US" dirty="0">
                <a:solidFill>
                  <a:srgbClr val="575758"/>
                </a:solidFill>
                <a:latin typeface="Arial Narrow" panose="020B0606020202030204" pitchFamily="34" charset="0"/>
              </a:rPr>
              <a:t>) were facing protection concerns while retrieving assistance.</a:t>
            </a:r>
            <a:endParaRPr lang="en-US" dirty="0">
              <a:solidFill>
                <a:srgbClr val="58585A"/>
              </a:solidFill>
              <a:latin typeface="Arial Narrow" panose="020B0606020202030204" pitchFamily="34" charset="0"/>
            </a:endParaRPr>
          </a:p>
          <a:p>
            <a:endParaRPr lang="en-US" dirty="0">
              <a:solidFill>
                <a:srgbClr val="58585A"/>
              </a:solidFill>
              <a:latin typeface="Arial Narrow" panose="020B0606020202030204" pitchFamily="34" charset="0"/>
            </a:endParaRPr>
          </a:p>
          <a:p>
            <a:endParaRPr lang="en-US" dirty="0">
              <a:solidFill>
                <a:srgbClr val="58585A"/>
              </a:solidFill>
              <a:latin typeface="Arial Narrow" panose="020B0606020202030204" pitchFamily="34" charset="0"/>
            </a:endParaRPr>
          </a:p>
          <a:p>
            <a:r>
              <a:rPr lang="en-US" dirty="0">
                <a:solidFill>
                  <a:srgbClr val="58585A"/>
                </a:solidFill>
                <a:latin typeface="Arial Narrow" panose="020B0606020202030204" pitchFamily="34" charset="0"/>
              </a:rPr>
              <a:t>However, some </a:t>
            </a:r>
            <a:r>
              <a:rPr lang="en-US" b="1" dirty="0">
                <a:solidFill>
                  <a:srgbClr val="EE5859"/>
                </a:solidFill>
                <a:latin typeface="Arial Narrow" panose="020B0606020202030204" pitchFamily="34" charset="0"/>
              </a:rPr>
              <a:t>concerns were raised </a:t>
            </a:r>
            <a:r>
              <a:rPr lang="en-US" dirty="0">
                <a:solidFill>
                  <a:srgbClr val="58585A"/>
                </a:solidFill>
                <a:latin typeface="Arial Narrow" panose="020B0606020202030204" pitchFamily="34" charset="0"/>
              </a:rPr>
              <a:t>in FGDs, particularly </a:t>
            </a:r>
            <a:r>
              <a:rPr lang="en-US" b="1" dirty="0">
                <a:solidFill>
                  <a:srgbClr val="EE5859"/>
                </a:solidFill>
                <a:latin typeface="Arial Narrow" panose="020B0606020202030204" pitchFamily="34" charset="0"/>
              </a:rPr>
              <a:t>for female community members</a:t>
            </a:r>
            <a:r>
              <a:rPr lang="en-US" dirty="0">
                <a:solidFill>
                  <a:srgbClr val="58585A"/>
                </a:solidFill>
                <a:latin typeface="Arial Narrow" panose="020B0606020202030204" pitchFamily="34" charset="0"/>
              </a:rPr>
              <a:t>.</a:t>
            </a:r>
          </a:p>
        </p:txBody>
      </p:sp>
    </p:spTree>
    <p:extLst>
      <p:ext uri="{BB962C8B-B14F-4D97-AF65-F5344CB8AC3E}">
        <p14:creationId xmlns:p14="http://schemas.microsoft.com/office/powerpoint/2010/main" val="341215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BARRIERS</a:t>
            </a:r>
          </a:p>
        </p:txBody>
      </p:sp>
      <p:pic>
        <p:nvPicPr>
          <p:cNvPr id="3" name="Picture 2"/>
          <p:cNvPicPr>
            <a:picLocks noChangeAspect="1"/>
          </p:cNvPicPr>
          <p:nvPr/>
        </p:nvPicPr>
        <p:blipFill>
          <a:blip r:embed="rId3"/>
          <a:stretch>
            <a:fillRect/>
          </a:stretch>
        </p:blipFill>
        <p:spPr>
          <a:xfrm>
            <a:off x="957240" y="1341121"/>
            <a:ext cx="7230191" cy="4939982"/>
          </a:xfrm>
          <a:prstGeom prst="rect">
            <a:avLst/>
          </a:prstGeom>
        </p:spPr>
      </p:pic>
    </p:spTree>
    <p:extLst>
      <p:ext uri="{BB962C8B-B14F-4D97-AF65-F5344CB8AC3E}">
        <p14:creationId xmlns:p14="http://schemas.microsoft.com/office/powerpoint/2010/main" val="92383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DB2E5AD-3787-AF40-B01D-63C10E634E2B}"/>
              </a:ext>
            </a:extLst>
          </p:cNvPr>
          <p:cNvSpPr/>
          <p:nvPr/>
        </p:nvSpPr>
        <p:spPr>
          <a:xfrm>
            <a:off x="369769" y="1112533"/>
            <a:ext cx="3478008" cy="4531186"/>
          </a:xfrm>
          <a:prstGeom prst="rect">
            <a:avLst/>
          </a:prstGeom>
          <a:solidFill>
            <a:srgbClr val="58585A">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Espace réservé du texte 1">
            <a:extLst>
              <a:ext uri="{FF2B5EF4-FFF2-40B4-BE49-F238E27FC236}">
                <a16:creationId xmlns:a16="http://schemas.microsoft.com/office/drawing/2014/main" id="{8C76D3B2-2466-B845-8C9C-D1FDE9824FA4}"/>
              </a:ext>
            </a:extLst>
          </p:cNvPr>
          <p:cNvSpPr>
            <a:spLocks noGrp="1"/>
          </p:cNvSpPr>
          <p:nvPr>
            <p:ph type="body" sz="quarter" idx="13"/>
          </p:nvPr>
        </p:nvSpPr>
        <p:spPr>
          <a:xfrm>
            <a:off x="729934" y="2568508"/>
            <a:ext cx="3403082" cy="581140"/>
          </a:xfrm>
        </p:spPr>
        <p:txBody>
          <a:bodyPr/>
          <a:lstStyle/>
          <a:p>
            <a:r>
              <a:rPr lang="en-GB" dirty="0" smtClean="0"/>
              <a:t>Conclusion</a:t>
            </a:r>
            <a:endParaRPr lang="en-GB" dirty="0"/>
          </a:p>
        </p:txBody>
      </p:sp>
      <p:sp>
        <p:nvSpPr>
          <p:cNvPr id="13" name="Rectangle 12"/>
          <p:cNvSpPr/>
          <p:nvPr/>
        </p:nvSpPr>
        <p:spPr>
          <a:xfrm>
            <a:off x="0" y="6258560"/>
            <a:ext cx="9144000" cy="599440"/>
          </a:xfrm>
          <a:prstGeom prst="rect">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828" y="6258560"/>
            <a:ext cx="2773172" cy="611038"/>
          </a:xfrm>
          <a:prstGeom prst="rect">
            <a:avLst/>
          </a:prstGeom>
        </p:spPr>
      </p:pic>
      <p:sp>
        <p:nvSpPr>
          <p:cNvPr id="10" name="Rectangle 9"/>
          <p:cNvSpPr/>
          <p:nvPr/>
        </p:nvSpPr>
        <p:spPr>
          <a:xfrm>
            <a:off x="4456010" y="887490"/>
            <a:ext cx="3829635" cy="4524315"/>
          </a:xfrm>
          <a:prstGeom prst="rect">
            <a:avLst/>
          </a:prstGeom>
        </p:spPr>
        <p:txBody>
          <a:bodyPr wrap="square">
            <a:spAutoFit/>
          </a:bodyPr>
          <a:lstStyle/>
          <a:p>
            <a:pPr marL="285750" indent="-285750">
              <a:buFont typeface="Arial" panose="020B0604020202020204" pitchFamily="34" charset="0"/>
              <a:buChar char="•"/>
            </a:pPr>
            <a:r>
              <a:rPr lang="en-US" b="1" dirty="0">
                <a:solidFill>
                  <a:schemeClr val="bg1"/>
                </a:solidFill>
                <a:latin typeface="Arial Narrow" panose="020B0606020202030204" pitchFamily="34" charset="0"/>
              </a:rPr>
              <a:t>Perceptions</a:t>
            </a:r>
            <a:r>
              <a:rPr lang="en-US" b="1" dirty="0">
                <a:solidFill>
                  <a:srgbClr val="58585A"/>
                </a:solidFill>
                <a:latin typeface="Arial Narrow" panose="020B0606020202030204" pitchFamily="34" charset="0"/>
              </a:rPr>
              <a:t> </a:t>
            </a:r>
            <a:r>
              <a:rPr lang="en-US" dirty="0">
                <a:latin typeface="Arial Narrow" panose="020B0606020202030204" pitchFamily="34" charset="0"/>
              </a:rPr>
              <a:t>of awareness, fairness, feedback, relevance, respect, protection concerns and barriers </a:t>
            </a:r>
            <a:r>
              <a:rPr lang="en-US" b="1" dirty="0">
                <a:solidFill>
                  <a:schemeClr val="bg1"/>
                </a:solidFill>
                <a:latin typeface="Arial Narrow" panose="020B0606020202030204" pitchFamily="34" charset="0"/>
              </a:rPr>
              <a:t>varied</a:t>
            </a:r>
            <a:r>
              <a:rPr lang="en-US" dirty="0">
                <a:solidFill>
                  <a:srgbClr val="58585A"/>
                </a:solidFill>
                <a:latin typeface="Arial Narrow" panose="020B0606020202030204" pitchFamily="34" charset="0"/>
              </a:rPr>
              <a:t> </a:t>
            </a:r>
            <a:r>
              <a:rPr lang="en-US" dirty="0">
                <a:latin typeface="Arial Narrow" panose="020B0606020202030204" pitchFamily="34" charset="0"/>
              </a:rPr>
              <a:t>between KIs and FGD participants and between LGAs. </a:t>
            </a:r>
          </a:p>
          <a:p>
            <a:pPr marL="285750" indent="-285750">
              <a:buFont typeface="Arial" panose="020B0604020202020204" pitchFamily="34" charset="0"/>
              <a:buChar char="•"/>
            </a:pPr>
            <a:endParaRPr lang="en-US" dirty="0">
              <a:solidFill>
                <a:srgbClr val="58585A"/>
              </a:solidFill>
              <a:latin typeface="Arial Narrow" panose="020B0606020202030204" pitchFamily="34" charset="0"/>
            </a:endParaRPr>
          </a:p>
          <a:p>
            <a:pPr marL="285750" indent="-285750">
              <a:buFont typeface="Arial" panose="020B0604020202020204" pitchFamily="34" charset="0"/>
              <a:buChar char="•"/>
            </a:pPr>
            <a:r>
              <a:rPr lang="en-US" b="1" dirty="0">
                <a:solidFill>
                  <a:schemeClr val="bg1"/>
                </a:solidFill>
                <a:latin typeface="Arial Narrow" panose="020B0606020202030204" pitchFamily="34" charset="0"/>
              </a:rPr>
              <a:t>KIs</a:t>
            </a:r>
            <a:r>
              <a:rPr lang="en-US" dirty="0">
                <a:solidFill>
                  <a:srgbClr val="58585A"/>
                </a:solidFill>
                <a:latin typeface="Arial Narrow" panose="020B0606020202030204" pitchFamily="34" charset="0"/>
              </a:rPr>
              <a:t> </a:t>
            </a:r>
            <a:r>
              <a:rPr lang="en-US" dirty="0">
                <a:latin typeface="Arial Narrow" panose="020B0606020202030204" pitchFamily="34" charset="0"/>
              </a:rPr>
              <a:t>seemed to more commonly </a:t>
            </a:r>
            <a:r>
              <a:rPr lang="en-US" b="1" dirty="0">
                <a:solidFill>
                  <a:schemeClr val="bg1"/>
                </a:solidFill>
                <a:latin typeface="Arial Narrow" panose="020B0606020202030204" pitchFamily="34" charset="0"/>
              </a:rPr>
              <a:t>report satisfaction</a:t>
            </a:r>
            <a:r>
              <a:rPr lang="en-US" dirty="0">
                <a:solidFill>
                  <a:srgbClr val="58585A"/>
                </a:solidFill>
                <a:latin typeface="Arial Narrow" panose="020B0606020202030204" pitchFamily="34" charset="0"/>
              </a:rPr>
              <a:t> </a:t>
            </a:r>
            <a:r>
              <a:rPr lang="en-US" dirty="0">
                <a:latin typeface="Arial Narrow" panose="020B0606020202030204" pitchFamily="34" charset="0"/>
              </a:rPr>
              <a:t>among the people in their settlement across all 7 themes, particularly related to awareness and fairness. </a:t>
            </a:r>
          </a:p>
          <a:p>
            <a:pPr marL="285750" indent="-285750">
              <a:buFont typeface="Arial" panose="020B0604020202020204" pitchFamily="34" charset="0"/>
              <a:buChar char="•"/>
            </a:pPr>
            <a:endParaRPr lang="en-US" dirty="0">
              <a:solidFill>
                <a:srgbClr val="58585A"/>
              </a:solidFill>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Both groups perceived </a:t>
            </a:r>
            <a:r>
              <a:rPr lang="en-US" b="1" dirty="0">
                <a:solidFill>
                  <a:schemeClr val="bg1"/>
                </a:solidFill>
                <a:latin typeface="Arial Narrow" panose="020B0606020202030204" pitchFamily="34" charset="0"/>
              </a:rPr>
              <a:t>respect</a:t>
            </a:r>
            <a:r>
              <a:rPr lang="en-US" dirty="0">
                <a:solidFill>
                  <a:srgbClr val="58585A"/>
                </a:solidFill>
                <a:latin typeface="Arial Narrow" panose="020B0606020202030204" pitchFamily="34" charset="0"/>
              </a:rPr>
              <a:t> </a:t>
            </a:r>
            <a:r>
              <a:rPr lang="en-US" dirty="0">
                <a:latin typeface="Arial Narrow" panose="020B0606020202030204" pitchFamily="34" charset="0"/>
              </a:rPr>
              <a:t>and </a:t>
            </a:r>
            <a:r>
              <a:rPr lang="en-US" b="1" dirty="0">
                <a:solidFill>
                  <a:schemeClr val="bg1"/>
                </a:solidFill>
                <a:latin typeface="Arial Narrow" panose="020B0606020202030204" pitchFamily="34" charset="0"/>
              </a:rPr>
              <a:t>protection</a:t>
            </a:r>
            <a:r>
              <a:rPr lang="en-US" dirty="0">
                <a:solidFill>
                  <a:srgbClr val="58585A"/>
                </a:solidFill>
                <a:latin typeface="Arial Narrow" panose="020B0606020202030204" pitchFamily="34" charset="0"/>
              </a:rPr>
              <a:t> </a:t>
            </a:r>
            <a:r>
              <a:rPr lang="en-US" dirty="0">
                <a:latin typeface="Arial Narrow" panose="020B0606020202030204" pitchFamily="34" charset="0"/>
              </a:rPr>
              <a:t>as themes where humanitarians were doing a satisfactory job.</a:t>
            </a:r>
          </a:p>
        </p:txBody>
      </p:sp>
    </p:spTree>
    <p:extLst>
      <p:ext uri="{BB962C8B-B14F-4D97-AF65-F5344CB8AC3E}">
        <p14:creationId xmlns:p14="http://schemas.microsoft.com/office/powerpoint/2010/main" val="3280584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DB2E5AD-3787-AF40-B01D-63C10E634E2B}"/>
              </a:ext>
            </a:extLst>
          </p:cNvPr>
          <p:cNvSpPr/>
          <p:nvPr/>
        </p:nvSpPr>
        <p:spPr>
          <a:xfrm>
            <a:off x="369769" y="1112533"/>
            <a:ext cx="3478008" cy="4531186"/>
          </a:xfrm>
          <a:prstGeom prst="rect">
            <a:avLst/>
          </a:prstGeom>
          <a:solidFill>
            <a:srgbClr val="58585A">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Espace réservé du texte 1">
            <a:extLst>
              <a:ext uri="{FF2B5EF4-FFF2-40B4-BE49-F238E27FC236}">
                <a16:creationId xmlns:a16="http://schemas.microsoft.com/office/drawing/2014/main" id="{8C76D3B2-2466-B845-8C9C-D1FDE9824FA4}"/>
              </a:ext>
            </a:extLst>
          </p:cNvPr>
          <p:cNvSpPr>
            <a:spLocks noGrp="1"/>
          </p:cNvSpPr>
          <p:nvPr>
            <p:ph type="body" sz="quarter" idx="13"/>
          </p:nvPr>
        </p:nvSpPr>
        <p:spPr>
          <a:xfrm>
            <a:off x="729934" y="2568508"/>
            <a:ext cx="3403082" cy="581140"/>
          </a:xfrm>
        </p:spPr>
        <p:txBody>
          <a:bodyPr/>
          <a:lstStyle/>
          <a:p>
            <a:r>
              <a:rPr lang="en-US" dirty="0"/>
              <a:t>Lessons Learned and Next Steps</a:t>
            </a:r>
            <a:endParaRPr lang="en-GB" dirty="0"/>
          </a:p>
          <a:p>
            <a:endParaRPr lang="en-GB" dirty="0"/>
          </a:p>
        </p:txBody>
      </p:sp>
      <p:sp>
        <p:nvSpPr>
          <p:cNvPr id="13" name="Rectangle 12"/>
          <p:cNvSpPr/>
          <p:nvPr/>
        </p:nvSpPr>
        <p:spPr>
          <a:xfrm>
            <a:off x="0" y="6258560"/>
            <a:ext cx="9144000" cy="599440"/>
          </a:xfrm>
          <a:prstGeom prst="rect">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828" y="6258560"/>
            <a:ext cx="2773172" cy="611038"/>
          </a:xfrm>
          <a:prstGeom prst="rect">
            <a:avLst/>
          </a:prstGeom>
        </p:spPr>
      </p:pic>
      <p:sp>
        <p:nvSpPr>
          <p:cNvPr id="7" name="Rectangle 6"/>
          <p:cNvSpPr/>
          <p:nvPr/>
        </p:nvSpPr>
        <p:spPr>
          <a:xfrm>
            <a:off x="4207942" y="597365"/>
            <a:ext cx="4936057" cy="2862322"/>
          </a:xfrm>
          <a:prstGeom prst="rect">
            <a:avLst/>
          </a:prstGeom>
        </p:spPr>
        <p:txBody>
          <a:bodyPr wrap="square">
            <a:spAutoFit/>
          </a:bodyPr>
          <a:lstStyle/>
          <a:p>
            <a:pPr marL="285750" indent="-285750">
              <a:buFont typeface="Arial" panose="020B0604020202020204" pitchFamily="34" charset="0"/>
              <a:buChar char="•"/>
            </a:pPr>
            <a:r>
              <a:rPr lang="en-US" dirty="0">
                <a:latin typeface="Arial Narrow" panose="020B0606020202030204" pitchFamily="34" charset="0"/>
              </a:rPr>
              <a:t>Much of </a:t>
            </a:r>
            <a:r>
              <a:rPr lang="en-US" dirty="0" err="1">
                <a:latin typeface="Arial Narrow" panose="020B0606020202030204" pitchFamily="34" charset="0"/>
              </a:rPr>
              <a:t>Borno</a:t>
            </a:r>
            <a:r>
              <a:rPr lang="en-US" dirty="0">
                <a:latin typeface="Arial Narrow" panose="020B0606020202030204" pitchFamily="34" charset="0"/>
              </a:rPr>
              <a:t> is inaccessible, and therefore the KIs we speak with are from areas that are easily accessible for aid delivery meaning </a:t>
            </a:r>
            <a:r>
              <a:rPr lang="en-US" b="1" dirty="0">
                <a:solidFill>
                  <a:schemeClr val="bg1"/>
                </a:solidFill>
                <a:latin typeface="Arial Narrow" panose="020B0606020202030204" pitchFamily="34" charset="0"/>
              </a:rPr>
              <a:t>perceptions in inaccessible areas may </a:t>
            </a:r>
            <a:r>
              <a:rPr lang="en-US" b="1" dirty="0" smtClean="0">
                <a:solidFill>
                  <a:schemeClr val="bg1"/>
                </a:solidFill>
                <a:latin typeface="Arial Narrow" panose="020B0606020202030204" pitchFamily="34" charset="0"/>
              </a:rPr>
              <a:t>differ</a:t>
            </a:r>
            <a:endParaRPr lang="en-US" b="1"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When choosing KIs</a:t>
            </a:r>
            <a:r>
              <a:rPr lang="en-US" dirty="0">
                <a:solidFill>
                  <a:srgbClr val="58585A"/>
                </a:solidFill>
                <a:latin typeface="Arial Narrow" panose="020B0606020202030204" pitchFamily="34" charset="0"/>
              </a:rPr>
              <a:t>, </a:t>
            </a:r>
            <a:r>
              <a:rPr lang="en-US" b="1" dirty="0">
                <a:solidFill>
                  <a:schemeClr val="bg1"/>
                </a:solidFill>
                <a:latin typeface="Arial Narrow" panose="020B0606020202030204" pitchFamily="34" charset="0"/>
              </a:rPr>
              <a:t>recognize community leaders hold great influence </a:t>
            </a:r>
            <a:r>
              <a:rPr lang="en-US" dirty="0">
                <a:latin typeface="Arial Narrow" panose="020B0606020202030204" pitchFamily="34" charset="0"/>
              </a:rPr>
              <a:t>between humanitarians and beneficiaries</a:t>
            </a:r>
          </a:p>
          <a:p>
            <a:pPr marL="285750" indent="-285750">
              <a:buFont typeface="Arial" panose="020B0604020202020204" pitchFamily="34" charset="0"/>
              <a:buChar char="•"/>
            </a:pPr>
            <a:r>
              <a:rPr lang="en-US" dirty="0">
                <a:latin typeface="Arial Narrow" panose="020B0606020202030204" pitchFamily="34" charset="0"/>
              </a:rPr>
              <a:t>Think of ways to speak to different types of KIs to </a:t>
            </a:r>
            <a:r>
              <a:rPr lang="en-US" b="1" dirty="0">
                <a:solidFill>
                  <a:schemeClr val="bg1"/>
                </a:solidFill>
                <a:latin typeface="Arial Narrow" panose="020B0606020202030204" pitchFamily="34" charset="0"/>
              </a:rPr>
              <a:t>ensure answers are not biased </a:t>
            </a:r>
            <a:r>
              <a:rPr lang="en-US" dirty="0">
                <a:latin typeface="Arial Narrow" panose="020B0606020202030204" pitchFamily="34" charset="0"/>
              </a:rPr>
              <a:t>towards community leader’s perceptions</a:t>
            </a:r>
          </a:p>
        </p:txBody>
      </p:sp>
      <p:sp>
        <p:nvSpPr>
          <p:cNvPr id="8" name="Rectangle 7"/>
          <p:cNvSpPr/>
          <p:nvPr/>
        </p:nvSpPr>
        <p:spPr>
          <a:xfrm>
            <a:off x="4301094" y="4280981"/>
            <a:ext cx="4842905" cy="1200329"/>
          </a:xfrm>
          <a:prstGeom prst="rect">
            <a:avLst/>
          </a:prstGeom>
        </p:spPr>
        <p:txBody>
          <a:bodyPr wrap="square">
            <a:spAutoFit/>
          </a:bodyPr>
          <a:lstStyle/>
          <a:p>
            <a:pPr marL="285750" indent="-285750">
              <a:buFont typeface="Arial" panose="020B0604020202020204" pitchFamily="34" charset="0"/>
              <a:buChar char="•"/>
            </a:pPr>
            <a:r>
              <a:rPr lang="en-US" b="1" dirty="0">
                <a:solidFill>
                  <a:schemeClr val="bg1"/>
                </a:solidFill>
                <a:latin typeface="Arial Narrow" panose="020B0606020202030204" pitchFamily="34" charset="0"/>
              </a:rPr>
              <a:t>Gather feedback </a:t>
            </a:r>
            <a:r>
              <a:rPr lang="en-US" dirty="0">
                <a:latin typeface="Arial Narrow" panose="020B0606020202030204" pitchFamily="34" charset="0"/>
              </a:rPr>
              <a:t>from stakeholders and partners</a:t>
            </a:r>
          </a:p>
          <a:p>
            <a:pPr marL="285750" indent="-285750">
              <a:buFont typeface="Arial" panose="020B0604020202020204" pitchFamily="34" charset="0"/>
              <a:buChar char="•"/>
            </a:pPr>
            <a:r>
              <a:rPr lang="en-US" dirty="0">
                <a:latin typeface="Arial Narrow" panose="020B0606020202030204" pitchFamily="34" charset="0"/>
              </a:rPr>
              <a:t>Use feedback to </a:t>
            </a:r>
            <a:r>
              <a:rPr lang="en-US" b="1" dirty="0">
                <a:solidFill>
                  <a:schemeClr val="bg1"/>
                </a:solidFill>
                <a:latin typeface="Arial Narrow" panose="020B0606020202030204" pitchFamily="34" charset="0"/>
              </a:rPr>
              <a:t>revise/contextualize methodology </a:t>
            </a:r>
          </a:p>
          <a:p>
            <a:pPr marL="285750" indent="-285750">
              <a:buFont typeface="Arial" panose="020B0604020202020204" pitchFamily="34" charset="0"/>
              <a:buChar char="•"/>
            </a:pPr>
            <a:r>
              <a:rPr lang="en-US" dirty="0">
                <a:latin typeface="Arial Narrow" panose="020B0606020202030204" pitchFamily="34" charset="0"/>
              </a:rPr>
              <a:t>Launch AAP assessment in the </a:t>
            </a:r>
            <a:r>
              <a:rPr lang="en-US" b="1" dirty="0">
                <a:solidFill>
                  <a:schemeClr val="bg1"/>
                </a:solidFill>
                <a:latin typeface="Arial Narrow" panose="020B0606020202030204" pitchFamily="34" charset="0"/>
              </a:rPr>
              <a:t>Northwest</a:t>
            </a:r>
          </a:p>
        </p:txBody>
      </p:sp>
      <p:sp>
        <p:nvSpPr>
          <p:cNvPr id="9" name="Subtitle 2">
            <a:extLst>
              <a:ext uri="{FF2B5EF4-FFF2-40B4-BE49-F238E27FC236}">
                <a16:creationId xmlns:a16="http://schemas.microsoft.com/office/drawing/2014/main" id="{A6E360D7-A682-497B-80FE-6294BBAEF034}"/>
              </a:ext>
            </a:extLst>
          </p:cNvPr>
          <p:cNvSpPr txBox="1">
            <a:spLocks/>
          </p:cNvSpPr>
          <p:nvPr/>
        </p:nvSpPr>
        <p:spPr>
          <a:xfrm>
            <a:off x="4331504" y="4029371"/>
            <a:ext cx="4665830" cy="531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dirty="0" err="1">
                <a:solidFill>
                  <a:schemeClr val="bg1"/>
                </a:solidFill>
                <a:latin typeface="Arial Narrow" panose="020B0606020202030204" pitchFamily="34" charset="0"/>
              </a:rPr>
              <a:t>Next</a:t>
            </a:r>
            <a:r>
              <a:rPr lang="es-ES" sz="1800" b="1" dirty="0">
                <a:solidFill>
                  <a:schemeClr val="bg1"/>
                </a:solidFill>
                <a:latin typeface="Arial Narrow" panose="020B0606020202030204" pitchFamily="34" charset="0"/>
              </a:rPr>
              <a:t> </a:t>
            </a:r>
            <a:r>
              <a:rPr lang="es-ES" sz="1800" b="1" dirty="0" err="1">
                <a:solidFill>
                  <a:schemeClr val="bg1"/>
                </a:solidFill>
                <a:latin typeface="Arial Narrow" panose="020B0606020202030204" pitchFamily="34" charset="0"/>
              </a:rPr>
              <a:t>steps</a:t>
            </a:r>
            <a:r>
              <a:rPr lang="es-ES" sz="1800" b="1" dirty="0">
                <a:solidFill>
                  <a:schemeClr val="bg1"/>
                </a:solidFill>
                <a:latin typeface="Arial Narrow" panose="020B0606020202030204" pitchFamily="34" charset="0"/>
              </a:rPr>
              <a:t>:</a:t>
            </a:r>
          </a:p>
        </p:txBody>
      </p:sp>
      <p:sp>
        <p:nvSpPr>
          <p:cNvPr id="11" name="Subtitle 2">
            <a:extLst>
              <a:ext uri="{FF2B5EF4-FFF2-40B4-BE49-F238E27FC236}">
                <a16:creationId xmlns:a16="http://schemas.microsoft.com/office/drawing/2014/main" id="{A6E360D7-A682-497B-80FE-6294BBAEF034}"/>
              </a:ext>
            </a:extLst>
          </p:cNvPr>
          <p:cNvSpPr txBox="1">
            <a:spLocks/>
          </p:cNvSpPr>
          <p:nvPr/>
        </p:nvSpPr>
        <p:spPr>
          <a:xfrm>
            <a:off x="4331503" y="40640"/>
            <a:ext cx="4665830" cy="531405"/>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500" b="1" kern="1200">
                <a:solidFill>
                  <a:srgbClr val="979797"/>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800" dirty="0" err="1">
                <a:solidFill>
                  <a:schemeClr val="bg1"/>
                </a:solidFill>
              </a:rPr>
              <a:t>Lessons</a:t>
            </a:r>
            <a:r>
              <a:rPr lang="es-ES" sz="1800" dirty="0">
                <a:solidFill>
                  <a:schemeClr val="bg1"/>
                </a:solidFill>
              </a:rPr>
              <a:t> </a:t>
            </a:r>
            <a:r>
              <a:rPr lang="es-ES" sz="1800" dirty="0" err="1">
                <a:solidFill>
                  <a:schemeClr val="bg1"/>
                </a:solidFill>
              </a:rPr>
              <a:t>learned</a:t>
            </a:r>
            <a:r>
              <a:rPr lang="es-ES" sz="1800" dirty="0">
                <a:solidFill>
                  <a:schemeClr val="bg1"/>
                </a:solidFill>
              </a:rPr>
              <a:t>:</a:t>
            </a:r>
          </a:p>
        </p:txBody>
      </p:sp>
    </p:spTree>
    <p:extLst>
      <p:ext uri="{BB962C8B-B14F-4D97-AF65-F5344CB8AC3E}">
        <p14:creationId xmlns:p14="http://schemas.microsoft.com/office/powerpoint/2010/main" val="401591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DB2E5AD-3787-AF40-B01D-63C10E634E2B}"/>
              </a:ext>
            </a:extLst>
          </p:cNvPr>
          <p:cNvSpPr/>
          <p:nvPr/>
        </p:nvSpPr>
        <p:spPr>
          <a:xfrm>
            <a:off x="369769" y="1112533"/>
            <a:ext cx="3478008" cy="4531186"/>
          </a:xfrm>
          <a:prstGeom prst="rect">
            <a:avLst/>
          </a:prstGeom>
          <a:solidFill>
            <a:srgbClr val="58585A">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dirty="0"/>
          </a:p>
        </p:txBody>
      </p:sp>
      <p:sp>
        <p:nvSpPr>
          <p:cNvPr id="2" name="Espace réservé du texte 1">
            <a:extLst>
              <a:ext uri="{FF2B5EF4-FFF2-40B4-BE49-F238E27FC236}">
                <a16:creationId xmlns:a16="http://schemas.microsoft.com/office/drawing/2014/main" id="{8C76D3B2-2466-B845-8C9C-D1FDE9824FA4}"/>
              </a:ext>
            </a:extLst>
          </p:cNvPr>
          <p:cNvSpPr>
            <a:spLocks noGrp="1"/>
          </p:cNvSpPr>
          <p:nvPr>
            <p:ph type="body" sz="quarter" idx="13"/>
          </p:nvPr>
        </p:nvSpPr>
        <p:spPr>
          <a:xfrm>
            <a:off x="729934" y="2568508"/>
            <a:ext cx="3403082" cy="581140"/>
          </a:xfrm>
        </p:spPr>
        <p:txBody>
          <a:bodyPr/>
          <a:lstStyle/>
          <a:p>
            <a:r>
              <a:rPr lang="en-GB" dirty="0" smtClean="0"/>
              <a:t>Introduction to AAP</a:t>
            </a:r>
            <a:endParaRPr lang="en-GB" dirty="0"/>
          </a:p>
        </p:txBody>
      </p:sp>
      <p:sp>
        <p:nvSpPr>
          <p:cNvPr id="6" name="Rectangle 5"/>
          <p:cNvSpPr/>
          <p:nvPr/>
        </p:nvSpPr>
        <p:spPr>
          <a:xfrm>
            <a:off x="4245219" y="815876"/>
            <a:ext cx="4624462" cy="1477328"/>
          </a:xfrm>
          <a:prstGeom prst="rect">
            <a:avLst/>
          </a:prstGeom>
        </p:spPr>
        <p:txBody>
          <a:bodyPr wrap="square">
            <a:spAutoFit/>
          </a:bodyPr>
          <a:lstStyle/>
          <a:p>
            <a:r>
              <a:rPr lang="en-US" dirty="0">
                <a:latin typeface="Arial Narrow" panose="020B0606020202030204" pitchFamily="34" charset="0"/>
              </a:rPr>
              <a:t>Accountability to affected populations is an active commitment to use power responsibly by</a:t>
            </a:r>
            <a:r>
              <a:rPr lang="en-US" dirty="0">
                <a:solidFill>
                  <a:srgbClr val="58585A"/>
                </a:solidFill>
                <a:latin typeface="Arial Narrow" panose="020B0606020202030204" pitchFamily="34" charset="0"/>
              </a:rPr>
              <a:t> </a:t>
            </a:r>
            <a:r>
              <a:rPr lang="en-US" b="1" dirty="0">
                <a:solidFill>
                  <a:schemeClr val="bg1"/>
                </a:solidFill>
                <a:latin typeface="Arial Narrow" panose="020B0606020202030204" pitchFamily="34" charset="0"/>
              </a:rPr>
              <a:t>taking account of</a:t>
            </a:r>
            <a:r>
              <a:rPr lang="en-US" dirty="0">
                <a:solidFill>
                  <a:schemeClr val="bg1"/>
                </a:solidFill>
                <a:latin typeface="Arial Narrow" panose="020B0606020202030204" pitchFamily="34" charset="0"/>
              </a:rPr>
              <a:t>, </a:t>
            </a:r>
            <a:r>
              <a:rPr lang="en-US" b="1" dirty="0">
                <a:solidFill>
                  <a:schemeClr val="bg1"/>
                </a:solidFill>
                <a:latin typeface="Arial Narrow" panose="020B0606020202030204" pitchFamily="34" charset="0"/>
              </a:rPr>
              <a:t>giving account to</a:t>
            </a:r>
            <a:r>
              <a:rPr lang="en-US" dirty="0">
                <a:solidFill>
                  <a:srgbClr val="58585A"/>
                </a:solidFill>
                <a:latin typeface="Arial Narrow" panose="020B0606020202030204" pitchFamily="34" charset="0"/>
              </a:rPr>
              <a:t>, </a:t>
            </a:r>
            <a:r>
              <a:rPr lang="en-US" dirty="0">
                <a:latin typeface="Arial Narrow" panose="020B0606020202030204" pitchFamily="34" charset="0"/>
              </a:rPr>
              <a:t>and</a:t>
            </a:r>
            <a:r>
              <a:rPr lang="en-US" dirty="0">
                <a:solidFill>
                  <a:srgbClr val="58585A"/>
                </a:solidFill>
                <a:latin typeface="Arial Narrow" panose="020B0606020202030204" pitchFamily="34" charset="0"/>
              </a:rPr>
              <a:t> </a:t>
            </a:r>
            <a:r>
              <a:rPr lang="en-US" b="1" dirty="0">
                <a:solidFill>
                  <a:schemeClr val="bg1"/>
                </a:solidFill>
                <a:latin typeface="Arial Narrow" panose="020B0606020202030204" pitchFamily="34" charset="0"/>
              </a:rPr>
              <a:t>being held to account </a:t>
            </a:r>
            <a:r>
              <a:rPr lang="en-US" dirty="0">
                <a:latin typeface="Arial Narrow" panose="020B0606020202030204" pitchFamily="34" charset="0"/>
              </a:rPr>
              <a:t>by the people humanitarian </a:t>
            </a:r>
            <a:r>
              <a:rPr lang="en-US" dirty="0" err="1">
                <a:latin typeface="Arial Narrow" panose="020B0606020202030204" pitchFamily="34" charset="0"/>
              </a:rPr>
              <a:t>organisations</a:t>
            </a:r>
            <a:r>
              <a:rPr lang="en-US" dirty="0">
                <a:latin typeface="Arial Narrow" panose="020B0606020202030204" pitchFamily="34" charset="0"/>
              </a:rPr>
              <a:t> seek to assist (Inter-Agency Standing Committee</a:t>
            </a:r>
            <a:r>
              <a:rPr lang="en-US" dirty="0" smtClean="0">
                <a:latin typeface="Arial Narrow" panose="020B0606020202030204" pitchFamily="34" charset="0"/>
              </a:rPr>
              <a:t>).</a:t>
            </a:r>
            <a:endParaRPr lang="en-US" dirty="0">
              <a:latin typeface="Arial Narrow" panose="020B0606020202030204" pitchFamily="34" charset="0"/>
            </a:endParaRPr>
          </a:p>
        </p:txBody>
      </p:sp>
      <p:sp>
        <p:nvSpPr>
          <p:cNvPr id="7" name="Rectangle 6"/>
          <p:cNvSpPr/>
          <p:nvPr/>
        </p:nvSpPr>
        <p:spPr>
          <a:xfrm>
            <a:off x="4297738" y="4414464"/>
            <a:ext cx="4624462" cy="1754326"/>
          </a:xfrm>
          <a:prstGeom prst="rect">
            <a:avLst/>
          </a:prstGeom>
        </p:spPr>
        <p:txBody>
          <a:bodyPr wrap="square">
            <a:spAutoFit/>
          </a:bodyPr>
          <a:lstStyle/>
          <a:p>
            <a:pPr marL="285750" indent="-285750">
              <a:buFont typeface="Arial" panose="020B0604020202020204" pitchFamily="34" charset="0"/>
              <a:buChar char="•"/>
            </a:pPr>
            <a:r>
              <a:rPr lang="en-US" dirty="0">
                <a:latin typeface="Arial Narrow" panose="020B0606020202030204" pitchFamily="34" charset="0"/>
              </a:rPr>
              <a:t>Publicly available information surrounding beneficiaries' perceptions of humanitarian assistance is </a:t>
            </a:r>
            <a:r>
              <a:rPr lang="en-US" dirty="0" smtClean="0">
                <a:latin typeface="Arial Narrow" panose="020B0606020202030204" pitchFamily="34" charset="0"/>
              </a:rPr>
              <a:t>limited</a:t>
            </a:r>
          </a:p>
          <a:p>
            <a:pPr marL="285750" indent="-285750">
              <a:buFont typeface="Arial" panose="020B0604020202020204" pitchFamily="34" charset="0"/>
              <a:buChar char="•"/>
            </a:pPr>
            <a:r>
              <a:rPr lang="en-US" dirty="0" smtClean="0">
                <a:latin typeface="Arial Narrow" panose="020B0606020202030204" pitchFamily="34" charset="0"/>
              </a:rPr>
              <a:t>2.7 </a:t>
            </a:r>
            <a:r>
              <a:rPr lang="en-US" dirty="0">
                <a:latin typeface="Arial Narrow" panose="020B0606020202030204" pitchFamily="34" charset="0"/>
              </a:rPr>
              <a:t>million additional people </a:t>
            </a:r>
            <a:r>
              <a:rPr lang="en-US" dirty="0" smtClean="0">
                <a:latin typeface="Arial Narrow" panose="020B0606020202030204" pitchFamily="34" charset="0"/>
              </a:rPr>
              <a:t>are in </a:t>
            </a:r>
            <a:r>
              <a:rPr lang="en-US" dirty="0">
                <a:latin typeface="Arial Narrow" panose="020B0606020202030204" pitchFamily="34" charset="0"/>
              </a:rPr>
              <a:t>need due to COVID-19 in the Northeast (United Nations Office for the Coordination of Humanitarian Affairs)</a:t>
            </a:r>
          </a:p>
        </p:txBody>
      </p:sp>
      <p:sp>
        <p:nvSpPr>
          <p:cNvPr id="9" name="Subtitle 2"/>
          <p:cNvSpPr txBox="1">
            <a:spLocks/>
          </p:cNvSpPr>
          <p:nvPr/>
        </p:nvSpPr>
        <p:spPr>
          <a:xfrm>
            <a:off x="4226561" y="289945"/>
            <a:ext cx="4730706" cy="525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bg1"/>
                </a:solidFill>
              </a:rPr>
              <a:t>What is AAP?</a:t>
            </a:r>
            <a:endParaRPr lang="es-ES" sz="1800" b="1" dirty="0">
              <a:solidFill>
                <a:schemeClr val="bg1"/>
              </a:solidFill>
            </a:endParaRPr>
          </a:p>
        </p:txBody>
      </p:sp>
      <p:sp>
        <p:nvSpPr>
          <p:cNvPr id="10" name="Subtitle 2"/>
          <p:cNvSpPr txBox="1">
            <a:spLocks/>
          </p:cNvSpPr>
          <p:nvPr/>
        </p:nvSpPr>
        <p:spPr>
          <a:xfrm>
            <a:off x="4226561" y="2568508"/>
            <a:ext cx="4730706"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500" b="1" kern="1200">
                <a:solidFill>
                  <a:srgbClr val="979797"/>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bg1"/>
                </a:solidFill>
              </a:rPr>
              <a:t>The importance of AAP</a:t>
            </a:r>
            <a:endParaRPr lang="es-ES" sz="1800" dirty="0">
              <a:solidFill>
                <a:schemeClr val="bg1"/>
              </a:solidFill>
            </a:endParaRPr>
          </a:p>
        </p:txBody>
      </p:sp>
      <p:sp>
        <p:nvSpPr>
          <p:cNvPr id="11" name="Subtitle 2"/>
          <p:cNvSpPr txBox="1">
            <a:spLocks/>
          </p:cNvSpPr>
          <p:nvPr/>
        </p:nvSpPr>
        <p:spPr>
          <a:xfrm>
            <a:off x="4279080" y="3860466"/>
            <a:ext cx="4730706"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500" b="1" kern="1200">
                <a:solidFill>
                  <a:srgbClr val="979797"/>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bg1"/>
                </a:solidFill>
              </a:rPr>
              <a:t>The importance in Nigeria</a:t>
            </a:r>
            <a:endParaRPr lang="es-ES" sz="1800" dirty="0">
              <a:solidFill>
                <a:schemeClr val="bg1"/>
              </a:solidFill>
            </a:endParaRPr>
          </a:p>
        </p:txBody>
      </p:sp>
      <p:sp>
        <p:nvSpPr>
          <p:cNvPr id="12" name="Rectangle 11"/>
          <p:cNvSpPr/>
          <p:nvPr/>
        </p:nvSpPr>
        <p:spPr>
          <a:xfrm>
            <a:off x="4245219" y="3122506"/>
            <a:ext cx="4624462" cy="646331"/>
          </a:xfrm>
          <a:prstGeom prst="rect">
            <a:avLst/>
          </a:prstGeom>
        </p:spPr>
        <p:txBody>
          <a:bodyPr wrap="square">
            <a:spAutoFit/>
          </a:bodyPr>
          <a:lstStyle/>
          <a:p>
            <a:pPr marL="285750" indent="-285750">
              <a:buFont typeface="Arial" panose="020B0604020202020204" pitchFamily="34" charset="0"/>
              <a:buChar char="•"/>
            </a:pPr>
            <a:r>
              <a:rPr lang="en-US" dirty="0">
                <a:latin typeface="Arial Narrow" panose="020B0606020202030204" pitchFamily="34" charset="0"/>
              </a:rPr>
              <a:t>Ethical reasons</a:t>
            </a:r>
          </a:p>
          <a:p>
            <a:pPr marL="285750" indent="-285750">
              <a:buFont typeface="Arial" panose="020B0604020202020204" pitchFamily="34" charset="0"/>
              <a:buChar char="•"/>
            </a:pPr>
            <a:r>
              <a:rPr lang="en-US" dirty="0">
                <a:latin typeface="Arial Narrow" panose="020B0606020202030204" pitchFamily="34" charset="0"/>
              </a:rPr>
              <a:t>Practical reasons</a:t>
            </a:r>
          </a:p>
        </p:txBody>
      </p:sp>
      <p:sp>
        <p:nvSpPr>
          <p:cNvPr id="13" name="Rectangle 12"/>
          <p:cNvSpPr/>
          <p:nvPr/>
        </p:nvSpPr>
        <p:spPr>
          <a:xfrm>
            <a:off x="0" y="6258560"/>
            <a:ext cx="9144000" cy="599440"/>
          </a:xfrm>
          <a:prstGeom prst="rect">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828" y="6258560"/>
            <a:ext cx="2773172" cy="611038"/>
          </a:xfrm>
          <a:prstGeom prst="rect">
            <a:avLst/>
          </a:prstGeom>
        </p:spPr>
      </p:pic>
    </p:spTree>
    <p:extLst>
      <p:ext uri="{BB962C8B-B14F-4D97-AF65-F5344CB8AC3E}">
        <p14:creationId xmlns:p14="http://schemas.microsoft.com/office/powerpoint/2010/main" val="3739711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a:t>Situation</a:t>
            </a:r>
            <a:r>
              <a:rPr lang="es-ES" dirty="0"/>
              <a:t> </a:t>
            </a:r>
            <a:r>
              <a:rPr lang="es-ES" dirty="0" err="1"/>
              <a:t>Overview</a:t>
            </a:r>
            <a:endParaRPr lang="es-E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456" y="1557797"/>
            <a:ext cx="4211279" cy="4211279"/>
          </a:xfrm>
          <a:prstGeom prst="rect">
            <a:avLst/>
          </a:prstGeom>
        </p:spPr>
      </p:pic>
    </p:spTree>
    <p:extLst>
      <p:ext uri="{BB962C8B-B14F-4D97-AF65-F5344CB8AC3E}">
        <p14:creationId xmlns:p14="http://schemas.microsoft.com/office/powerpoint/2010/main" val="17710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39824" y="2168601"/>
            <a:ext cx="3392734" cy="1743959"/>
          </a:xfrm>
        </p:spPr>
        <p:txBody>
          <a:bodyPr/>
          <a:lstStyle/>
          <a:p>
            <a:r>
              <a:rPr lang="en-US" sz="4000" dirty="0"/>
              <a:t>Questions?</a:t>
            </a:r>
          </a:p>
        </p:txBody>
      </p:sp>
    </p:spTree>
    <p:extLst>
      <p:ext uri="{BB962C8B-B14F-4D97-AF65-F5344CB8AC3E}">
        <p14:creationId xmlns:p14="http://schemas.microsoft.com/office/powerpoint/2010/main" val="2621842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44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DB2E5AD-3787-AF40-B01D-63C10E634E2B}"/>
              </a:ext>
            </a:extLst>
          </p:cNvPr>
          <p:cNvSpPr/>
          <p:nvPr/>
        </p:nvSpPr>
        <p:spPr>
          <a:xfrm>
            <a:off x="369769" y="1112533"/>
            <a:ext cx="3478008" cy="4531186"/>
          </a:xfrm>
          <a:prstGeom prst="rect">
            <a:avLst/>
          </a:prstGeom>
          <a:solidFill>
            <a:srgbClr val="58585A">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dirty="0"/>
          </a:p>
        </p:txBody>
      </p:sp>
      <p:sp>
        <p:nvSpPr>
          <p:cNvPr id="2" name="Espace réservé du texte 1">
            <a:extLst>
              <a:ext uri="{FF2B5EF4-FFF2-40B4-BE49-F238E27FC236}">
                <a16:creationId xmlns:a16="http://schemas.microsoft.com/office/drawing/2014/main" id="{8C76D3B2-2466-B845-8C9C-D1FDE9824FA4}"/>
              </a:ext>
            </a:extLst>
          </p:cNvPr>
          <p:cNvSpPr>
            <a:spLocks noGrp="1"/>
          </p:cNvSpPr>
          <p:nvPr>
            <p:ph type="body" sz="quarter" idx="13"/>
          </p:nvPr>
        </p:nvSpPr>
        <p:spPr>
          <a:xfrm>
            <a:off x="729934" y="2568508"/>
            <a:ext cx="3403082" cy="581140"/>
          </a:xfrm>
        </p:spPr>
        <p:txBody>
          <a:bodyPr/>
          <a:lstStyle/>
          <a:p>
            <a:r>
              <a:rPr lang="en-GB" dirty="0"/>
              <a:t>Objectives of REACH’s Assessment</a:t>
            </a:r>
          </a:p>
        </p:txBody>
      </p:sp>
      <p:sp>
        <p:nvSpPr>
          <p:cNvPr id="13" name="Rectangle 12"/>
          <p:cNvSpPr/>
          <p:nvPr/>
        </p:nvSpPr>
        <p:spPr>
          <a:xfrm>
            <a:off x="0" y="6258560"/>
            <a:ext cx="9144000" cy="599440"/>
          </a:xfrm>
          <a:prstGeom prst="rect">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828" y="6258560"/>
            <a:ext cx="2773172" cy="611038"/>
          </a:xfrm>
          <a:prstGeom prst="rect">
            <a:avLst/>
          </a:prstGeom>
        </p:spPr>
      </p:pic>
      <p:sp>
        <p:nvSpPr>
          <p:cNvPr id="16" name="Rectangle 15"/>
          <p:cNvSpPr/>
          <p:nvPr/>
        </p:nvSpPr>
        <p:spPr>
          <a:xfrm>
            <a:off x="4342441" y="631598"/>
            <a:ext cx="4649160" cy="1477328"/>
          </a:xfrm>
          <a:prstGeom prst="rect">
            <a:avLst/>
          </a:prstGeom>
        </p:spPr>
        <p:txBody>
          <a:bodyPr wrap="square">
            <a:spAutoFit/>
          </a:bodyPr>
          <a:lstStyle/>
          <a:p>
            <a:pPr algn="just"/>
            <a:r>
              <a:rPr lang="en-US" dirty="0">
                <a:latin typeface="Arial Narrow" panose="020B0606020202030204" pitchFamily="34" charset="0"/>
              </a:rPr>
              <a:t>To strengthen the evidence base around affected populations’ perceptions of humanitarian assistance and feedback mechanisms, and inform human-centered  approaches to humanitarian programming across Northeast </a:t>
            </a:r>
            <a:r>
              <a:rPr lang="en-US" dirty="0" smtClean="0">
                <a:latin typeface="Arial Narrow" panose="020B0606020202030204" pitchFamily="34" charset="0"/>
              </a:rPr>
              <a:t>Nigeria. </a:t>
            </a:r>
            <a:r>
              <a:rPr lang="en-US" sz="1600" dirty="0">
                <a:solidFill>
                  <a:srgbClr val="000000"/>
                </a:solidFill>
                <a:latin typeface="Arial Narrow" panose="020B0606020202030204" pitchFamily="34" charset="0"/>
              </a:rPr>
              <a:t>	</a:t>
            </a:r>
          </a:p>
        </p:txBody>
      </p:sp>
      <p:sp>
        <p:nvSpPr>
          <p:cNvPr id="17" name="Subtitle 2"/>
          <p:cNvSpPr txBox="1">
            <a:spLocks/>
          </p:cNvSpPr>
          <p:nvPr/>
        </p:nvSpPr>
        <p:spPr>
          <a:xfrm>
            <a:off x="4328161" y="105667"/>
            <a:ext cx="4755971"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500" b="1" kern="1200">
                <a:solidFill>
                  <a:srgbClr val="979797"/>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bg1"/>
                </a:solidFill>
              </a:rPr>
              <a:t>General Objective</a:t>
            </a:r>
            <a:endParaRPr lang="es-ES" sz="1800" dirty="0">
              <a:solidFill>
                <a:schemeClr val="bg1"/>
              </a:solidFill>
            </a:endParaRPr>
          </a:p>
        </p:txBody>
      </p:sp>
      <p:sp>
        <p:nvSpPr>
          <p:cNvPr id="18" name="Rectangle 17"/>
          <p:cNvSpPr/>
          <p:nvPr/>
        </p:nvSpPr>
        <p:spPr>
          <a:xfrm>
            <a:off x="4342440" y="2946982"/>
            <a:ext cx="4649161" cy="2862322"/>
          </a:xfrm>
          <a:prstGeom prst="rect">
            <a:avLst/>
          </a:prstGeom>
        </p:spPr>
        <p:txBody>
          <a:bodyPr wrap="square">
            <a:spAutoFit/>
          </a:bodyPr>
          <a:lstStyle/>
          <a:p>
            <a:endParaRPr lang="en-US" dirty="0">
              <a:solidFill>
                <a:srgbClr val="58585A"/>
              </a:solidFill>
              <a:latin typeface="Arial Narrow" panose="020B0606020202030204" pitchFamily="34" charset="0"/>
            </a:endParaRPr>
          </a:p>
          <a:p>
            <a:r>
              <a:rPr lang="en-US" dirty="0">
                <a:latin typeface="Arial Narrow" panose="020B0606020202030204" pitchFamily="34" charset="0"/>
              </a:rPr>
              <a:t>1. Assess </a:t>
            </a:r>
            <a:r>
              <a:rPr lang="en-US" b="1" dirty="0">
                <a:solidFill>
                  <a:schemeClr val="bg1"/>
                </a:solidFill>
                <a:latin typeface="Arial Narrow" panose="020B0606020202030204" pitchFamily="34" charset="0"/>
              </a:rPr>
              <a:t>awareness</a:t>
            </a:r>
          </a:p>
          <a:p>
            <a:r>
              <a:rPr lang="en-US" dirty="0">
                <a:latin typeface="Arial Narrow" panose="020B0606020202030204" pitchFamily="34" charset="0"/>
              </a:rPr>
              <a:t>2. Understand perceptions of </a:t>
            </a:r>
            <a:r>
              <a:rPr lang="en-US" b="1" dirty="0">
                <a:solidFill>
                  <a:schemeClr val="bg1"/>
                </a:solidFill>
                <a:latin typeface="Arial Narrow" panose="020B0606020202030204" pitchFamily="34" charset="0"/>
              </a:rPr>
              <a:t>feedback</a:t>
            </a:r>
            <a:r>
              <a:rPr lang="en-US" dirty="0">
                <a:solidFill>
                  <a:srgbClr val="EE5859"/>
                </a:solidFill>
                <a:latin typeface="Arial Narrow" panose="020B0606020202030204" pitchFamily="34" charset="0"/>
              </a:rPr>
              <a:t> </a:t>
            </a:r>
            <a:r>
              <a:rPr lang="en-US" dirty="0">
                <a:latin typeface="Arial Narrow" panose="020B0606020202030204" pitchFamily="34" charset="0"/>
              </a:rPr>
              <a:t>mechanisms</a:t>
            </a:r>
            <a:r>
              <a:rPr lang="en-US" dirty="0">
                <a:solidFill>
                  <a:srgbClr val="58585A"/>
                </a:solidFill>
                <a:latin typeface="Arial Narrow" panose="020B0606020202030204" pitchFamily="34" charset="0"/>
              </a:rPr>
              <a:t> </a:t>
            </a:r>
          </a:p>
          <a:p>
            <a:r>
              <a:rPr lang="en-US" dirty="0">
                <a:latin typeface="Arial Narrow" panose="020B0606020202030204" pitchFamily="34" charset="0"/>
              </a:rPr>
              <a:t>3. Understand perceptions of the </a:t>
            </a:r>
            <a:r>
              <a:rPr lang="en-US" b="1" dirty="0">
                <a:solidFill>
                  <a:schemeClr val="bg1"/>
                </a:solidFill>
                <a:latin typeface="Arial Narrow" panose="020B0606020202030204" pitchFamily="34" charset="0"/>
              </a:rPr>
              <a:t>relevance</a:t>
            </a:r>
            <a:r>
              <a:rPr lang="en-US" dirty="0">
                <a:solidFill>
                  <a:srgbClr val="58585A"/>
                </a:solidFill>
                <a:latin typeface="Arial Narrow" panose="020B0606020202030204" pitchFamily="34" charset="0"/>
              </a:rPr>
              <a:t> </a:t>
            </a:r>
            <a:r>
              <a:rPr lang="en-US" dirty="0">
                <a:latin typeface="Arial Narrow" panose="020B0606020202030204" pitchFamily="34" charset="0"/>
              </a:rPr>
              <a:t>of assistance and targeting models</a:t>
            </a:r>
          </a:p>
          <a:p>
            <a:r>
              <a:rPr lang="en-US" dirty="0">
                <a:latin typeface="Arial Narrow" panose="020B0606020202030204" pitchFamily="34" charset="0"/>
              </a:rPr>
              <a:t>4. Understand perceptions of </a:t>
            </a:r>
            <a:r>
              <a:rPr lang="en-US" b="1" dirty="0">
                <a:solidFill>
                  <a:schemeClr val="bg1"/>
                </a:solidFill>
                <a:latin typeface="Arial Narrow" panose="020B0606020202030204" pitchFamily="34" charset="0"/>
              </a:rPr>
              <a:t>fairness</a:t>
            </a:r>
            <a:r>
              <a:rPr lang="en-US" dirty="0">
                <a:solidFill>
                  <a:srgbClr val="EE5859"/>
                </a:solidFill>
                <a:latin typeface="Arial Narrow" panose="020B0606020202030204" pitchFamily="34" charset="0"/>
              </a:rPr>
              <a:t> </a:t>
            </a:r>
            <a:r>
              <a:rPr lang="en-US" dirty="0">
                <a:latin typeface="Arial Narrow" panose="020B0606020202030204" pitchFamily="34" charset="0"/>
              </a:rPr>
              <a:t>of assistance</a:t>
            </a:r>
          </a:p>
          <a:p>
            <a:r>
              <a:rPr lang="en-US" dirty="0">
                <a:latin typeface="Arial Narrow" panose="020B0606020202030204" pitchFamily="34" charset="0"/>
              </a:rPr>
              <a:t>5. Understand perceptions of </a:t>
            </a:r>
            <a:r>
              <a:rPr lang="en-US" b="1" dirty="0">
                <a:solidFill>
                  <a:schemeClr val="bg1"/>
                </a:solidFill>
                <a:latin typeface="Arial Narrow" panose="020B0606020202030204" pitchFamily="34" charset="0"/>
              </a:rPr>
              <a:t>respect</a:t>
            </a:r>
            <a:r>
              <a:rPr lang="en-US" dirty="0">
                <a:solidFill>
                  <a:schemeClr val="bg1"/>
                </a:solidFill>
                <a:latin typeface="Arial Narrow" panose="020B0606020202030204" pitchFamily="34" charset="0"/>
              </a:rPr>
              <a:t> </a:t>
            </a:r>
          </a:p>
          <a:p>
            <a:r>
              <a:rPr lang="en-US" dirty="0">
                <a:latin typeface="Arial Narrow" panose="020B0606020202030204" pitchFamily="34" charset="0"/>
              </a:rPr>
              <a:t>6. Understand the </a:t>
            </a:r>
            <a:r>
              <a:rPr lang="en-US" b="1" dirty="0">
                <a:solidFill>
                  <a:schemeClr val="bg1"/>
                </a:solidFill>
                <a:latin typeface="Arial Narrow" panose="020B0606020202030204" pitchFamily="34" charset="0"/>
              </a:rPr>
              <a:t>protection concerns</a:t>
            </a:r>
            <a:r>
              <a:rPr lang="en-US" b="1" dirty="0">
                <a:solidFill>
                  <a:srgbClr val="EE5859"/>
                </a:solidFill>
                <a:latin typeface="Arial Narrow" panose="020B0606020202030204" pitchFamily="34" charset="0"/>
              </a:rPr>
              <a:t> </a:t>
            </a:r>
          </a:p>
          <a:p>
            <a:r>
              <a:rPr lang="en-US" dirty="0">
                <a:latin typeface="Arial Narrow" panose="020B0606020202030204" pitchFamily="34" charset="0"/>
              </a:rPr>
              <a:t>7. Understand the perceived </a:t>
            </a:r>
            <a:r>
              <a:rPr lang="en-US" b="1" dirty="0">
                <a:solidFill>
                  <a:schemeClr val="bg1"/>
                </a:solidFill>
                <a:latin typeface="Arial Narrow" panose="020B0606020202030204" pitchFamily="34" charset="0"/>
              </a:rPr>
              <a:t>barriers</a:t>
            </a:r>
            <a:r>
              <a:rPr lang="en-US" dirty="0">
                <a:solidFill>
                  <a:srgbClr val="58585A"/>
                </a:solidFill>
                <a:latin typeface="Arial Narrow" panose="020B0606020202030204" pitchFamily="34" charset="0"/>
              </a:rPr>
              <a:t> </a:t>
            </a:r>
            <a:r>
              <a:rPr lang="en-US" dirty="0">
                <a:latin typeface="Arial Narrow" panose="020B0606020202030204" pitchFamily="34" charset="0"/>
              </a:rPr>
              <a:t>to accessing assistance</a:t>
            </a:r>
            <a:r>
              <a:rPr lang="en-US" sz="1600" dirty="0">
                <a:latin typeface="Arial Narrow" panose="020B0606020202030204" pitchFamily="34" charset="0"/>
              </a:rPr>
              <a:t>	</a:t>
            </a:r>
          </a:p>
        </p:txBody>
      </p:sp>
      <p:sp>
        <p:nvSpPr>
          <p:cNvPr id="19" name="Subtitle 2"/>
          <p:cNvSpPr txBox="1">
            <a:spLocks/>
          </p:cNvSpPr>
          <p:nvPr/>
        </p:nvSpPr>
        <p:spPr>
          <a:xfrm>
            <a:off x="4328160" y="2634857"/>
            <a:ext cx="4755971"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500" b="1" kern="1200">
                <a:solidFill>
                  <a:srgbClr val="979797"/>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bg1"/>
                </a:solidFill>
              </a:rPr>
              <a:t>Specific Objectives</a:t>
            </a:r>
            <a:endParaRPr lang="es-ES" sz="1800" dirty="0">
              <a:solidFill>
                <a:schemeClr val="bg1"/>
              </a:solidFill>
            </a:endParaRPr>
          </a:p>
        </p:txBody>
      </p:sp>
    </p:spTree>
    <p:extLst>
      <p:ext uri="{BB962C8B-B14F-4D97-AF65-F5344CB8AC3E}">
        <p14:creationId xmlns:p14="http://schemas.microsoft.com/office/powerpoint/2010/main" val="3337085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METHODOLOGY</a:t>
            </a:r>
          </a:p>
        </p:txBody>
      </p:sp>
      <p:sp>
        <p:nvSpPr>
          <p:cNvPr id="8" name="TextBox 4">
            <a:extLst>
              <a:ext uri="{FF2B5EF4-FFF2-40B4-BE49-F238E27FC236}">
                <a16:creationId xmlns:a16="http://schemas.microsoft.com/office/drawing/2014/main" id="{C4D96535-AB7A-4C17-AF71-A1C98B6E1F58}"/>
              </a:ext>
            </a:extLst>
          </p:cNvPr>
          <p:cNvSpPr txBox="1"/>
          <p:nvPr/>
        </p:nvSpPr>
        <p:spPr>
          <a:xfrm>
            <a:off x="464841" y="1518734"/>
            <a:ext cx="4015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E5859"/>
                </a:solidFill>
                <a:effectLst/>
                <a:uLnTx/>
                <a:uFillTx/>
                <a:latin typeface="Arial Narrow" panose="020B0606020202030204" pitchFamily="34" charset="0"/>
                <a:ea typeface="+mn-ea"/>
                <a:cs typeface="+mn-cs"/>
              </a:rPr>
              <a:t>  </a:t>
            </a:r>
            <a:r>
              <a:rPr kumimoji="0" lang="en-US" sz="1800" b="1" i="0" u="none" strike="noStrike" kern="1200" cap="none" spc="0" normalizeH="0" baseline="0" noProof="0" dirty="0">
                <a:ln>
                  <a:noFill/>
                </a:ln>
                <a:solidFill>
                  <a:srgbClr val="585859"/>
                </a:solidFill>
                <a:effectLst/>
                <a:uLnTx/>
                <a:uFillTx/>
                <a:latin typeface="Arial Narrow" panose="020B0606020202030204" pitchFamily="34" charset="0"/>
                <a:ea typeface="+mn-ea"/>
                <a:cs typeface="+mn-cs"/>
              </a:rPr>
              <a:t>8</a:t>
            </a: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1800" b="0" i="0" u="none" strike="noStrike" kern="1200" cap="none" spc="0" normalizeH="0" baseline="0" noProof="0" dirty="0" smtClean="0">
                <a:ln>
                  <a:noFill/>
                </a:ln>
                <a:solidFill>
                  <a:srgbClr val="585859"/>
                </a:solidFill>
                <a:effectLst/>
                <a:uLnTx/>
                <a:uFillTx/>
                <a:latin typeface="Arial Narrow" panose="020B0606020202030204" pitchFamily="34" charset="0"/>
                <a:ea typeface="+mn-ea"/>
                <a:cs typeface="+mn-cs"/>
              </a:rPr>
              <a:t>LGAs </a:t>
            </a:r>
            <a:r>
              <a:rPr kumimoji="0" lang="en-US" sz="1800" b="0" i="0" u="none" strike="noStrike" kern="1200" cap="none" spc="0" normalizeH="0" baseline="0" noProof="0" dirty="0">
                <a:ln>
                  <a:noFill/>
                </a:ln>
                <a:solidFill>
                  <a:srgbClr val="585859"/>
                </a:solidFill>
                <a:effectLst/>
                <a:uLnTx/>
                <a:uFillTx/>
                <a:latin typeface="Arial Narrow" panose="020B0606020202030204" pitchFamily="34" charset="0"/>
                <a:ea typeface="+mn-ea"/>
                <a:cs typeface="+mn-cs"/>
              </a:rPr>
              <a:t>	  	           </a:t>
            </a:r>
            <a:r>
              <a:rPr kumimoji="0" lang="en-US" sz="1800" b="0" i="0" u="none" strike="noStrike" kern="1200" cap="none" spc="0" normalizeH="0" baseline="0" noProof="0" dirty="0" smtClean="0">
                <a:ln>
                  <a:noFill/>
                </a:ln>
                <a:solidFill>
                  <a:srgbClr val="585859"/>
                </a:solidFill>
                <a:effectLst/>
                <a:uLnTx/>
                <a:uFillTx/>
                <a:latin typeface="Arial Narrow" panose="020B0606020202030204" pitchFamily="34" charset="0"/>
                <a:ea typeface="+mn-ea"/>
                <a:cs typeface="+mn-cs"/>
              </a:rPr>
              <a:t> </a:t>
            </a:r>
            <a:r>
              <a:rPr kumimoji="0" lang="en-US" sz="1800" b="1" i="0" u="none" strike="noStrike" kern="1200" cap="none" spc="0" normalizeH="0" baseline="0" noProof="0" dirty="0" smtClean="0">
                <a:ln>
                  <a:noFill/>
                </a:ln>
                <a:solidFill>
                  <a:srgbClr val="585859"/>
                </a:solidFill>
                <a:effectLst/>
                <a:uLnTx/>
                <a:uFillTx/>
                <a:latin typeface="Arial Narrow" panose="020B0606020202030204" pitchFamily="34" charset="0"/>
                <a:ea typeface="+mn-ea"/>
                <a:cs typeface="+mn-cs"/>
              </a:rPr>
              <a:t>6</a:t>
            </a:r>
            <a:r>
              <a:rPr kumimoji="0" lang="en-US"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t>
            </a:r>
            <a:r>
              <a:rPr kumimoji="0" lang="en-US" sz="1800" b="0" i="0" u="none" strike="noStrike" kern="1200" cap="none" spc="0" normalizeH="0" baseline="0" noProof="0" dirty="0" smtClean="0">
                <a:ln>
                  <a:noFill/>
                </a:ln>
                <a:solidFill>
                  <a:srgbClr val="585859"/>
                </a:solidFill>
                <a:effectLst/>
                <a:uLnTx/>
                <a:uFillTx/>
                <a:latin typeface="Arial Narrow" panose="020B0606020202030204" pitchFamily="34" charset="0"/>
                <a:ea typeface="+mn-ea"/>
                <a:cs typeface="+mn-cs"/>
              </a:rPr>
              <a:t>FGDs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EE5859"/>
                </a:solidFill>
                <a:effectLst/>
                <a:uLnTx/>
                <a:uFillTx/>
                <a:latin typeface="Arial Narrow" panose="020B0606020202030204" pitchFamily="34" charset="0"/>
                <a:ea typeface="+mn-ea"/>
                <a:cs typeface="+mn-cs"/>
              </a:rPr>
              <a:t>  </a:t>
            </a:r>
            <a:r>
              <a:rPr kumimoji="0" lang="en-US" sz="1800" b="1" i="0" u="none" strike="noStrike" kern="1200" cap="none" spc="0" normalizeH="0" baseline="0" noProof="0" dirty="0">
                <a:ln>
                  <a:noFill/>
                </a:ln>
                <a:solidFill>
                  <a:srgbClr val="585859"/>
                </a:solidFill>
                <a:effectLst/>
                <a:uLnTx/>
                <a:uFillTx/>
                <a:latin typeface="Arial Narrow" panose="020B0606020202030204" pitchFamily="34" charset="0"/>
                <a:ea typeface="+mn-ea"/>
                <a:cs typeface="+mn-cs"/>
              </a:rPr>
              <a:t>245</a:t>
            </a: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1800" b="0" i="0" u="none" strike="noStrike" kern="1200" cap="none" spc="0" normalizeH="0" baseline="0" noProof="0" dirty="0">
                <a:ln>
                  <a:noFill/>
                </a:ln>
                <a:solidFill>
                  <a:srgbClr val="585859"/>
                </a:solidFill>
                <a:effectLst/>
                <a:uLnTx/>
                <a:uFillTx/>
                <a:latin typeface="Arial Narrow" panose="020B0606020202030204" pitchFamily="34" charset="0"/>
                <a:ea typeface="+mn-ea"/>
                <a:cs typeface="+mn-cs"/>
              </a:rPr>
              <a:t>Settlements	</a:t>
            </a:r>
            <a:r>
              <a:rPr lang="en-US" dirty="0">
                <a:solidFill>
                  <a:srgbClr val="585859"/>
                </a:solidFill>
                <a:latin typeface="Arial Narrow" panose="020B0606020202030204" pitchFamily="34" charset="0"/>
              </a:rPr>
              <a:t>           </a:t>
            </a:r>
            <a:r>
              <a:rPr lang="en-US" dirty="0" smtClean="0">
                <a:solidFill>
                  <a:srgbClr val="585859"/>
                </a:solidFill>
                <a:latin typeface="Arial Narrow" panose="020B0606020202030204" pitchFamily="34" charset="0"/>
              </a:rPr>
              <a:t> </a:t>
            </a:r>
            <a:r>
              <a:rPr kumimoji="0" lang="en-US" sz="1800" b="1" i="0" u="none" strike="noStrike" kern="1200" cap="none" spc="0" normalizeH="0" baseline="0" noProof="0" dirty="0" smtClean="0">
                <a:ln>
                  <a:noFill/>
                </a:ln>
                <a:solidFill>
                  <a:srgbClr val="585859"/>
                </a:solidFill>
                <a:effectLst/>
                <a:uLnTx/>
                <a:uFillTx/>
                <a:latin typeface="Arial Narrow" panose="020B0606020202030204" pitchFamily="34" charset="0"/>
                <a:ea typeface="+mn-ea"/>
                <a:cs typeface="+mn-cs"/>
              </a:rPr>
              <a:t>351</a:t>
            </a:r>
            <a:r>
              <a:rPr kumimoji="0" lang="en-US" sz="1800" b="0" i="0" u="none" strike="noStrike" kern="1200" cap="none" spc="0" normalizeH="0" baseline="0" noProof="0" dirty="0" smtClean="0">
                <a:ln>
                  <a:noFill/>
                </a:ln>
                <a:solidFill>
                  <a:srgbClr val="EE5859"/>
                </a:solidFill>
                <a:effectLst/>
                <a:uLnTx/>
                <a:uFillTx/>
                <a:latin typeface="Arial Narrow" panose="020B0606020202030204" pitchFamily="34" charset="0"/>
                <a:ea typeface="+mn-ea"/>
                <a:cs typeface="+mn-cs"/>
              </a:rPr>
              <a:t> </a:t>
            </a:r>
            <a:r>
              <a:rPr kumimoji="0" lang="en-US" sz="1800" b="0" i="0" u="none" strike="noStrike" kern="1200" cap="none" spc="0" normalizeH="0" baseline="0" noProof="0" dirty="0" smtClean="0">
                <a:ln>
                  <a:noFill/>
                </a:ln>
                <a:solidFill>
                  <a:srgbClr val="585859"/>
                </a:solidFill>
                <a:effectLst/>
                <a:uLnTx/>
                <a:uFillTx/>
                <a:latin typeface="Arial Narrow" panose="020B0606020202030204" pitchFamily="34" charset="0"/>
                <a:ea typeface="+mn-ea"/>
                <a:cs typeface="+mn-cs"/>
              </a:rPr>
              <a:t>KIIs</a:t>
            </a:r>
            <a:endParaRPr kumimoji="0" lang="en-US" sz="1800" b="0" i="0" u="none" strike="noStrike" kern="1200" cap="none" spc="0" normalizeH="0" baseline="0" noProof="0" dirty="0">
              <a:ln>
                <a:noFill/>
              </a:ln>
              <a:solidFill>
                <a:srgbClr val="585859"/>
              </a:solidFill>
              <a:effectLst/>
              <a:uLnTx/>
              <a:uFillTx/>
              <a:latin typeface="Arial Narrow" panose="020B0606020202030204" pitchFamily="34" charset="0"/>
              <a:ea typeface="+mn-ea"/>
              <a:cs typeface="+mn-cs"/>
            </a:endParaRPr>
          </a:p>
        </p:txBody>
      </p:sp>
      <p:pic>
        <p:nvPicPr>
          <p:cNvPr id="9" name="Picture 6">
            <a:extLst>
              <a:ext uri="{FF2B5EF4-FFF2-40B4-BE49-F238E27FC236}">
                <a16:creationId xmlns:a16="http://schemas.microsoft.com/office/drawing/2014/main" id="{5FA27C05-2752-4C5A-90DB-A7997E6E00F6}"/>
              </a:ext>
            </a:extLst>
          </p:cNvPr>
          <p:cNvPicPr>
            <a:picLocks noChangeAspect="1"/>
          </p:cNvPicPr>
          <p:nvPr/>
        </p:nvPicPr>
        <p:blipFill>
          <a:blip r:embed="rId3"/>
          <a:stretch>
            <a:fillRect/>
          </a:stretch>
        </p:blipFill>
        <p:spPr>
          <a:xfrm>
            <a:off x="2504911" y="1359589"/>
            <a:ext cx="481780" cy="805476"/>
          </a:xfrm>
          <a:prstGeom prst="rect">
            <a:avLst/>
          </a:prstGeom>
        </p:spPr>
      </p:pic>
      <p:pic>
        <p:nvPicPr>
          <p:cNvPr id="10" name="Picture 7">
            <a:extLst>
              <a:ext uri="{FF2B5EF4-FFF2-40B4-BE49-F238E27FC236}">
                <a16:creationId xmlns:a16="http://schemas.microsoft.com/office/drawing/2014/main" id="{892BEA7C-359E-41E3-95AC-27E6E22539E8}"/>
              </a:ext>
            </a:extLst>
          </p:cNvPr>
          <p:cNvPicPr>
            <a:picLocks noChangeAspect="1"/>
          </p:cNvPicPr>
          <p:nvPr/>
        </p:nvPicPr>
        <p:blipFill>
          <a:blip r:embed="rId4"/>
          <a:stretch>
            <a:fillRect/>
          </a:stretch>
        </p:blipFill>
        <p:spPr>
          <a:xfrm>
            <a:off x="258397" y="1508902"/>
            <a:ext cx="330937" cy="626667"/>
          </a:xfrm>
          <a:prstGeom prst="rect">
            <a:avLst/>
          </a:prstGeom>
        </p:spPr>
      </p:pic>
      <p:pic>
        <p:nvPicPr>
          <p:cNvPr id="11" name="Picture 5">
            <a:extLst>
              <a:ext uri="{FF2B5EF4-FFF2-40B4-BE49-F238E27FC236}">
                <a16:creationId xmlns:a16="http://schemas.microsoft.com/office/drawing/2014/main" id="{AA1E3631-089F-4A4F-9825-41C70B896C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7588" y="1262975"/>
            <a:ext cx="5011855" cy="5308368"/>
          </a:xfrm>
          <a:prstGeom prst="rect">
            <a:avLst/>
          </a:prstGeom>
        </p:spPr>
      </p:pic>
      <p:sp>
        <p:nvSpPr>
          <p:cNvPr id="12" name="Text Placeholder 3">
            <a:extLst>
              <a:ext uri="{FF2B5EF4-FFF2-40B4-BE49-F238E27FC236}">
                <a16:creationId xmlns:a16="http://schemas.microsoft.com/office/drawing/2014/main" id="{7DDA40FB-5499-4C77-8C65-5AA40F61F990}"/>
              </a:ext>
            </a:extLst>
          </p:cNvPr>
          <p:cNvSpPr>
            <a:spLocks noGrp="1"/>
          </p:cNvSpPr>
          <p:nvPr>
            <p:ph type="body" sz="quarter" idx="13"/>
          </p:nvPr>
        </p:nvSpPr>
        <p:spPr>
          <a:xfrm>
            <a:off x="224832" y="3253903"/>
            <a:ext cx="3971248" cy="1084417"/>
          </a:xfrm>
        </p:spPr>
        <p:txBody>
          <a:bodyPr/>
          <a:lstStyle/>
          <a:p>
            <a:pPr marL="285750" indent="-285750" algn="just">
              <a:lnSpc>
                <a:spcPct val="100000"/>
              </a:lnSpc>
              <a:buFont typeface="Arial" panose="020B0604020202020204" pitchFamily="34" charset="0"/>
              <a:buChar char="•"/>
            </a:pPr>
            <a:r>
              <a:rPr lang="en-US" sz="1600" b="0" dirty="0">
                <a:solidFill>
                  <a:srgbClr val="58585A"/>
                </a:solidFill>
              </a:rPr>
              <a:t>Settlement level data collection across </a:t>
            </a:r>
            <a:r>
              <a:rPr lang="en-US" sz="1600" dirty="0">
                <a:solidFill>
                  <a:srgbClr val="58585A"/>
                </a:solidFill>
              </a:rPr>
              <a:t>8</a:t>
            </a:r>
            <a:r>
              <a:rPr lang="en-US" sz="1600" b="0" dirty="0">
                <a:solidFill>
                  <a:srgbClr val="58585A"/>
                </a:solidFill>
              </a:rPr>
              <a:t> </a:t>
            </a:r>
            <a:r>
              <a:rPr lang="en-US" sz="1600" b="0" dirty="0" smtClean="0">
                <a:solidFill>
                  <a:srgbClr val="58585A"/>
                </a:solidFill>
              </a:rPr>
              <a:t>local government </a:t>
            </a:r>
            <a:r>
              <a:rPr lang="en-US" sz="1600" b="0" dirty="0">
                <a:solidFill>
                  <a:srgbClr val="58585A"/>
                </a:solidFill>
              </a:rPr>
              <a:t>a</a:t>
            </a:r>
            <a:r>
              <a:rPr lang="en-US" sz="1600" b="0" dirty="0" smtClean="0">
                <a:solidFill>
                  <a:srgbClr val="58585A"/>
                </a:solidFill>
              </a:rPr>
              <a:t>reas</a:t>
            </a:r>
            <a:endParaRPr lang="en-US" sz="1600" b="0" dirty="0">
              <a:solidFill>
                <a:srgbClr val="58585A"/>
              </a:solidFill>
            </a:endParaRPr>
          </a:p>
          <a:p>
            <a:pPr marL="285750" indent="-285750">
              <a:lnSpc>
                <a:spcPct val="100000"/>
              </a:lnSpc>
              <a:buFont typeface="Arial" panose="020B0604020202020204" pitchFamily="34" charset="0"/>
              <a:buChar char="•"/>
            </a:pPr>
            <a:r>
              <a:rPr lang="en-US" sz="1600" b="0" dirty="0">
                <a:solidFill>
                  <a:srgbClr val="58585A"/>
                </a:solidFill>
              </a:rPr>
              <a:t>Settlements received assistance in the </a:t>
            </a:r>
            <a:r>
              <a:rPr lang="en-US" sz="1600" dirty="0">
                <a:solidFill>
                  <a:srgbClr val="58585A"/>
                </a:solidFill>
              </a:rPr>
              <a:t>6</a:t>
            </a:r>
            <a:r>
              <a:rPr lang="en-US" sz="1600" b="0" dirty="0">
                <a:solidFill>
                  <a:srgbClr val="58585A"/>
                </a:solidFill>
              </a:rPr>
              <a:t> months prior to data collection</a:t>
            </a:r>
          </a:p>
          <a:p>
            <a:pPr>
              <a:lnSpc>
                <a:spcPct val="100000"/>
              </a:lnSpc>
            </a:pPr>
            <a:endParaRPr lang="en-US" sz="1600" b="0" dirty="0"/>
          </a:p>
        </p:txBody>
      </p:sp>
      <p:sp>
        <p:nvSpPr>
          <p:cNvPr id="13" name="Subtitle 2">
            <a:extLst>
              <a:ext uri="{FF2B5EF4-FFF2-40B4-BE49-F238E27FC236}">
                <a16:creationId xmlns:a16="http://schemas.microsoft.com/office/drawing/2014/main" id="{A6E360D7-A682-497B-80FE-6294BBAEF034}"/>
              </a:ext>
            </a:extLst>
          </p:cNvPr>
          <p:cNvSpPr>
            <a:spLocks noGrp="1"/>
          </p:cNvSpPr>
          <p:nvPr>
            <p:ph type="subTitle" idx="1"/>
          </p:nvPr>
        </p:nvSpPr>
        <p:spPr>
          <a:xfrm>
            <a:off x="251214" y="2613962"/>
            <a:ext cx="4677039" cy="525931"/>
          </a:xfrm>
        </p:spPr>
        <p:txBody>
          <a:bodyPr/>
          <a:lstStyle/>
          <a:p>
            <a:r>
              <a:rPr lang="en-US" sz="1800" dirty="0"/>
              <a:t>Geographical Scope:</a:t>
            </a:r>
            <a:endParaRPr lang="es-ES" sz="1800" dirty="0"/>
          </a:p>
        </p:txBody>
      </p:sp>
      <p:sp>
        <p:nvSpPr>
          <p:cNvPr id="14" name="Subtitle 2">
            <a:extLst>
              <a:ext uri="{FF2B5EF4-FFF2-40B4-BE49-F238E27FC236}">
                <a16:creationId xmlns:a16="http://schemas.microsoft.com/office/drawing/2014/main" id="{8731135B-8BEA-48C5-8871-52E203F1C089}"/>
              </a:ext>
            </a:extLst>
          </p:cNvPr>
          <p:cNvSpPr txBox="1">
            <a:spLocks/>
          </p:cNvSpPr>
          <p:nvPr/>
        </p:nvSpPr>
        <p:spPr>
          <a:xfrm>
            <a:off x="294148" y="4241202"/>
            <a:ext cx="4677039"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Mixed methods used:</a:t>
            </a:r>
            <a:endParaRPr lang="es-ES" sz="1800" dirty="0"/>
          </a:p>
        </p:txBody>
      </p:sp>
      <p:sp>
        <p:nvSpPr>
          <p:cNvPr id="15" name="Text Placeholder 3">
            <a:extLst>
              <a:ext uri="{FF2B5EF4-FFF2-40B4-BE49-F238E27FC236}">
                <a16:creationId xmlns:a16="http://schemas.microsoft.com/office/drawing/2014/main" id="{8A36C3A8-AF05-4A76-8217-149AA6C40C04}"/>
              </a:ext>
            </a:extLst>
          </p:cNvPr>
          <p:cNvSpPr txBox="1">
            <a:spLocks/>
          </p:cNvSpPr>
          <p:nvPr/>
        </p:nvSpPr>
        <p:spPr>
          <a:xfrm>
            <a:off x="294148" y="4775503"/>
            <a:ext cx="5161934" cy="958609"/>
          </a:xfrm>
          <a:prstGeom prst="rect">
            <a:avLst/>
          </a:prstGeom>
        </p:spPr>
        <p:txBody>
          <a:bodyPr anchor="ctr"/>
          <a:lstStyle>
            <a:lvl1pPr marL="0" indent="0" algn="l" defTabSz="914400" rtl="0" eaLnBrk="1" latinLnBrk="0" hangingPunct="1">
              <a:lnSpc>
                <a:spcPts val="1500"/>
              </a:lnSpc>
              <a:spcBef>
                <a:spcPts val="1000"/>
              </a:spcBef>
              <a:buFont typeface="Arial" panose="020B0604020202020204" pitchFamily="34" charset="0"/>
              <a:buNone/>
              <a:defRPr sz="1300" b="1" kern="1200">
                <a:solidFill>
                  <a:srgbClr val="EE5859"/>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US" sz="1600" dirty="0">
                <a:solidFill>
                  <a:srgbClr val="58585A"/>
                </a:solidFill>
              </a:rPr>
              <a:t>Quantitative</a:t>
            </a:r>
            <a:r>
              <a:rPr lang="en-US" sz="1600" b="0" dirty="0">
                <a:solidFill>
                  <a:srgbClr val="58585A"/>
                </a:solidFill>
              </a:rPr>
              <a:t>: Key informant interviews (KIIs) </a:t>
            </a:r>
          </a:p>
          <a:p>
            <a:pPr marL="285750" indent="-285750">
              <a:lnSpc>
                <a:spcPct val="100000"/>
              </a:lnSpc>
              <a:buFont typeface="Arial" panose="020B0604020202020204" pitchFamily="34" charset="0"/>
              <a:buChar char="•"/>
            </a:pPr>
            <a:r>
              <a:rPr lang="en-US" sz="1600" dirty="0">
                <a:solidFill>
                  <a:srgbClr val="58585A"/>
                </a:solidFill>
              </a:rPr>
              <a:t>Qualitative</a:t>
            </a:r>
            <a:r>
              <a:rPr lang="en-US" sz="1600" b="0" dirty="0">
                <a:solidFill>
                  <a:srgbClr val="58585A"/>
                </a:solidFill>
              </a:rPr>
              <a:t>: Focus group discussions (FGDs)</a:t>
            </a:r>
          </a:p>
        </p:txBody>
      </p:sp>
    </p:spTree>
    <p:extLst>
      <p:ext uri="{BB962C8B-B14F-4D97-AF65-F5344CB8AC3E}">
        <p14:creationId xmlns:p14="http://schemas.microsoft.com/office/powerpoint/2010/main" val="3180619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C76D3B2-2466-B845-8C9C-D1FDE9824FA4}"/>
              </a:ext>
            </a:extLst>
          </p:cNvPr>
          <p:cNvSpPr>
            <a:spLocks noGrp="1"/>
          </p:cNvSpPr>
          <p:nvPr>
            <p:ph type="body" sz="quarter" idx="13"/>
          </p:nvPr>
        </p:nvSpPr>
        <p:spPr>
          <a:xfrm>
            <a:off x="2850138" y="2540000"/>
            <a:ext cx="4566661" cy="1473248"/>
          </a:xfrm>
        </p:spPr>
        <p:txBody>
          <a:bodyPr/>
          <a:lstStyle/>
          <a:p>
            <a:r>
              <a:rPr lang="en-GB" sz="5400" dirty="0" smtClean="0">
                <a:latin typeface="Arial Narrow" panose="020B0606020202030204" pitchFamily="34" charset="0"/>
              </a:rPr>
              <a:t>Key Findings</a:t>
            </a:r>
            <a:endParaRPr lang="en-GB" sz="5400" dirty="0">
              <a:latin typeface="Arial Narrow" panose="020B0606020202030204" pitchFamily="34" charset="0"/>
            </a:endParaRPr>
          </a:p>
        </p:txBody>
      </p:sp>
      <p:sp>
        <p:nvSpPr>
          <p:cNvPr id="13" name="Rectangle 12"/>
          <p:cNvSpPr/>
          <p:nvPr/>
        </p:nvSpPr>
        <p:spPr>
          <a:xfrm>
            <a:off x="0" y="6258560"/>
            <a:ext cx="9144000" cy="599440"/>
          </a:xfrm>
          <a:prstGeom prst="rect">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828" y="6258560"/>
            <a:ext cx="2773172" cy="611038"/>
          </a:xfrm>
          <a:prstGeom prst="rect">
            <a:avLst/>
          </a:prstGeom>
        </p:spPr>
      </p:pic>
    </p:spTree>
    <p:extLst>
      <p:ext uri="{BB962C8B-B14F-4D97-AF65-F5344CB8AC3E}">
        <p14:creationId xmlns:p14="http://schemas.microsoft.com/office/powerpoint/2010/main" val="920726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TYPES OF HUMANITARIAN ASSISTANCE</a:t>
            </a:r>
          </a:p>
        </p:txBody>
      </p:sp>
      <p:graphicFrame>
        <p:nvGraphicFramePr>
          <p:cNvPr id="9" name="Chart 8"/>
          <p:cNvGraphicFramePr>
            <a:graphicFrameLocks/>
          </p:cNvGraphicFramePr>
          <p:nvPr>
            <p:extLst>
              <p:ext uri="{D42A27DB-BD31-4B8C-83A1-F6EECF244321}">
                <p14:modId xmlns:p14="http://schemas.microsoft.com/office/powerpoint/2010/main" val="3654739103"/>
              </p:ext>
            </p:extLst>
          </p:nvPr>
        </p:nvGraphicFramePr>
        <p:xfrm>
          <a:off x="981710" y="2226440"/>
          <a:ext cx="7492306" cy="410831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EC6CA24-4C28-8745-A9F9-AD49FEB8DC03}"/>
              </a:ext>
            </a:extLst>
          </p:cNvPr>
          <p:cNvSpPr txBox="1"/>
          <p:nvPr/>
        </p:nvSpPr>
        <p:spPr>
          <a:xfrm>
            <a:off x="751114" y="1415143"/>
            <a:ext cx="184731" cy="369332"/>
          </a:xfrm>
          <a:prstGeom prst="rect">
            <a:avLst/>
          </a:prstGeom>
          <a:noFill/>
        </p:spPr>
        <p:txBody>
          <a:bodyPr wrap="none" rtlCol="0">
            <a:spAutoFit/>
          </a:bodyPr>
          <a:lstStyle/>
          <a:p>
            <a:endParaRPr lang="en-US" dirty="0"/>
          </a:p>
        </p:txBody>
      </p:sp>
      <p:sp>
        <p:nvSpPr>
          <p:cNvPr id="5" name="Rectangle 5">
            <a:extLst>
              <a:ext uri="{FF2B5EF4-FFF2-40B4-BE49-F238E27FC236}">
                <a16:creationId xmlns:a16="http://schemas.microsoft.com/office/drawing/2014/main" id="{587C3285-1C40-4A29-91B4-AC6C50AF102F}"/>
              </a:ext>
            </a:extLst>
          </p:cNvPr>
          <p:cNvSpPr/>
          <p:nvPr/>
        </p:nvSpPr>
        <p:spPr>
          <a:xfrm>
            <a:off x="1278090" y="1492087"/>
            <a:ext cx="6304012" cy="584775"/>
          </a:xfrm>
          <a:prstGeom prst="rect">
            <a:avLst/>
          </a:prstGeom>
        </p:spPr>
        <p:txBody>
          <a:bodyPr wrap="square">
            <a:spAutoFit/>
          </a:bodyPr>
          <a:lstStyle/>
          <a:p>
            <a:r>
              <a:rPr lang="en-US" sz="1600" b="1" dirty="0">
                <a:solidFill>
                  <a:srgbClr val="575758"/>
                </a:solidFill>
                <a:latin typeface="Arial Narrow" panose="020B0606020202030204" pitchFamily="34" charset="0"/>
              </a:rPr>
              <a:t>% of settlements where KIs reported </a:t>
            </a:r>
            <a:r>
              <a:rPr lang="en-US" sz="1600" b="1" dirty="0" smtClean="0">
                <a:solidFill>
                  <a:srgbClr val="575758"/>
                </a:solidFill>
                <a:latin typeface="Arial Narrow" panose="020B0606020202030204" pitchFamily="34" charset="0"/>
              </a:rPr>
              <a:t>what types of humanitarian assistance their </a:t>
            </a:r>
            <a:r>
              <a:rPr lang="en-US" sz="1600" b="1" dirty="0">
                <a:solidFill>
                  <a:srgbClr val="575758"/>
                </a:solidFill>
                <a:latin typeface="Arial Narrow" panose="020B0606020202030204" pitchFamily="34" charset="0"/>
              </a:rPr>
              <a:t>settlement </a:t>
            </a:r>
            <a:r>
              <a:rPr lang="en-US" sz="1600" b="1" dirty="0" smtClean="0">
                <a:solidFill>
                  <a:srgbClr val="575758"/>
                </a:solidFill>
                <a:latin typeface="Arial Narrow" panose="020B0606020202030204" pitchFamily="34" charset="0"/>
              </a:rPr>
              <a:t>received in the 6 months prior to data collection:</a:t>
            </a:r>
            <a:endParaRPr lang="en-US" sz="1600" b="1"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890716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SOURCES </a:t>
            </a:r>
            <a:r>
              <a:rPr lang="es-ES" dirty="0"/>
              <a:t>OF HUMANITARIAN ASSISTANCE</a:t>
            </a:r>
          </a:p>
        </p:txBody>
      </p:sp>
      <p:graphicFrame>
        <p:nvGraphicFramePr>
          <p:cNvPr id="6" name="Chart 5"/>
          <p:cNvGraphicFramePr>
            <a:graphicFrameLocks/>
          </p:cNvGraphicFramePr>
          <p:nvPr>
            <p:extLst>
              <p:ext uri="{D42A27DB-BD31-4B8C-83A1-F6EECF244321}">
                <p14:modId xmlns:p14="http://schemas.microsoft.com/office/powerpoint/2010/main" val="3328920882"/>
              </p:ext>
            </p:extLst>
          </p:nvPr>
        </p:nvGraphicFramePr>
        <p:xfrm>
          <a:off x="1442720" y="2651828"/>
          <a:ext cx="6197600" cy="35174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5">
            <a:extLst>
              <a:ext uri="{FF2B5EF4-FFF2-40B4-BE49-F238E27FC236}">
                <a16:creationId xmlns:a16="http://schemas.microsoft.com/office/drawing/2014/main" id="{587C3285-1C40-4A29-91B4-AC6C50AF102F}"/>
              </a:ext>
            </a:extLst>
          </p:cNvPr>
          <p:cNvSpPr/>
          <p:nvPr/>
        </p:nvSpPr>
        <p:spPr>
          <a:xfrm>
            <a:off x="1865630" y="1455341"/>
            <a:ext cx="6304012" cy="584775"/>
          </a:xfrm>
          <a:prstGeom prst="rect">
            <a:avLst/>
          </a:prstGeom>
        </p:spPr>
        <p:txBody>
          <a:bodyPr wrap="square">
            <a:spAutoFit/>
          </a:bodyPr>
          <a:lstStyle/>
          <a:p>
            <a:r>
              <a:rPr lang="en-US" sz="1600" b="1" dirty="0">
                <a:solidFill>
                  <a:srgbClr val="575758"/>
                </a:solidFill>
                <a:latin typeface="Arial Narrow" panose="020B0606020202030204" pitchFamily="34" charset="0"/>
              </a:rPr>
              <a:t>% of settlements where KIs reported </a:t>
            </a:r>
            <a:r>
              <a:rPr lang="en-US" sz="1600" b="1" dirty="0" smtClean="0">
                <a:solidFill>
                  <a:srgbClr val="575758"/>
                </a:solidFill>
                <a:latin typeface="Arial Narrow" panose="020B0606020202030204" pitchFamily="34" charset="0"/>
              </a:rPr>
              <a:t>which sources most people in their settlement received assistance from in the 6 months prior to data collection:</a:t>
            </a:r>
            <a:endParaRPr lang="en-US" sz="1600" b="1"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968864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MODALITIES </a:t>
            </a:r>
            <a:r>
              <a:rPr lang="es-ES" dirty="0"/>
              <a:t>OF HUMANITARIAN ASSISTANCE</a:t>
            </a:r>
          </a:p>
        </p:txBody>
      </p:sp>
      <p:sp>
        <p:nvSpPr>
          <p:cNvPr id="5" name="Rectangle 5">
            <a:extLst>
              <a:ext uri="{FF2B5EF4-FFF2-40B4-BE49-F238E27FC236}">
                <a16:creationId xmlns:a16="http://schemas.microsoft.com/office/drawing/2014/main" id="{587C3285-1C40-4A29-91B4-AC6C50AF102F}"/>
              </a:ext>
            </a:extLst>
          </p:cNvPr>
          <p:cNvSpPr/>
          <p:nvPr/>
        </p:nvSpPr>
        <p:spPr>
          <a:xfrm>
            <a:off x="1865630" y="1455341"/>
            <a:ext cx="6304012" cy="584775"/>
          </a:xfrm>
          <a:prstGeom prst="rect">
            <a:avLst/>
          </a:prstGeom>
        </p:spPr>
        <p:txBody>
          <a:bodyPr wrap="square">
            <a:spAutoFit/>
          </a:bodyPr>
          <a:lstStyle/>
          <a:p>
            <a:r>
              <a:rPr lang="en-US" sz="1600" b="1" dirty="0">
                <a:solidFill>
                  <a:srgbClr val="575758"/>
                </a:solidFill>
                <a:latin typeface="Arial Narrow" panose="020B0606020202030204" pitchFamily="34" charset="0"/>
              </a:rPr>
              <a:t>% of settlements where KIs reported </a:t>
            </a:r>
            <a:r>
              <a:rPr lang="en-US" sz="1600" b="1" dirty="0" smtClean="0">
                <a:solidFill>
                  <a:srgbClr val="575758"/>
                </a:solidFill>
                <a:latin typeface="Arial Narrow" panose="020B0606020202030204" pitchFamily="34" charset="0"/>
              </a:rPr>
              <a:t>which modalities most people in their settlement received assistance from in the 6 months prior to data collection:</a:t>
            </a:r>
            <a:endParaRPr lang="en-US" sz="1600" b="1" dirty="0">
              <a:solidFill>
                <a:srgbClr val="58585A"/>
              </a:solidFill>
              <a:latin typeface="Arial Narrow" panose="020B0606020202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124243846"/>
              </p:ext>
            </p:extLst>
          </p:nvPr>
        </p:nvGraphicFramePr>
        <p:xfrm>
          <a:off x="1051896" y="2040116"/>
          <a:ext cx="6756400" cy="3574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3817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AWARENESS</a:t>
            </a:r>
          </a:p>
        </p:txBody>
      </p:sp>
      <p:sp>
        <p:nvSpPr>
          <p:cNvPr id="25" name="TextBox 24"/>
          <p:cNvSpPr txBox="1"/>
          <p:nvPr/>
        </p:nvSpPr>
        <p:spPr>
          <a:xfrm>
            <a:off x="212393" y="1665142"/>
            <a:ext cx="3858863" cy="1754326"/>
          </a:xfrm>
          <a:prstGeom prst="rect">
            <a:avLst/>
          </a:prstGeom>
          <a:noFill/>
        </p:spPr>
        <p:txBody>
          <a:bodyPr wrap="square" rtlCol="0">
            <a:spAutoFit/>
          </a:bodyPr>
          <a:lstStyle/>
          <a:p>
            <a:pPr marL="285750" lvl="1" indent="-285750">
              <a:spcBef>
                <a:spcPts val="1000"/>
              </a:spcBef>
              <a:spcAft>
                <a:spcPts val="600"/>
              </a:spcAft>
              <a:buClr>
                <a:srgbClr val="58585A"/>
              </a:buClr>
              <a:buFont typeface="Arial" panose="020B0604020202020204" pitchFamily="34" charset="0"/>
              <a:buChar char="•"/>
            </a:pPr>
            <a:r>
              <a:rPr lang="en-US" dirty="0">
                <a:solidFill>
                  <a:srgbClr val="58585A"/>
                </a:solidFill>
                <a:latin typeface="Arial Narrow" panose="020B0606020202030204" pitchFamily="34" charset="0"/>
              </a:rPr>
              <a:t>The majority of FGD participants reported receiving </a:t>
            </a:r>
            <a:r>
              <a:rPr lang="en-US" b="1" dirty="0">
                <a:solidFill>
                  <a:srgbClr val="58585A"/>
                </a:solidFill>
                <a:latin typeface="Arial Narrow" panose="020B0606020202030204" pitchFamily="34" charset="0"/>
              </a:rPr>
              <a:t>insufficient information </a:t>
            </a:r>
            <a:r>
              <a:rPr lang="en-US" dirty="0">
                <a:solidFill>
                  <a:srgbClr val="58585A"/>
                </a:solidFill>
                <a:latin typeface="Arial Narrow" panose="020B0606020202030204" pitchFamily="34" charset="0"/>
              </a:rPr>
              <a:t>about humanitarian assistance in the 6 months prior to data collection while the majority of KIs said otherwise</a:t>
            </a:r>
            <a:r>
              <a:rPr lang="en-US" dirty="0" smtClean="0">
                <a:solidFill>
                  <a:srgbClr val="58585A"/>
                </a:solidFill>
                <a:latin typeface="Arial Narrow" panose="020B0606020202030204" pitchFamily="34" charset="0"/>
              </a:rPr>
              <a:t>.</a:t>
            </a:r>
          </a:p>
        </p:txBody>
      </p:sp>
      <p:sp>
        <p:nvSpPr>
          <p:cNvPr id="6" name="Rectangle 5"/>
          <p:cNvSpPr/>
          <p:nvPr/>
        </p:nvSpPr>
        <p:spPr>
          <a:xfrm>
            <a:off x="4793829" y="1546794"/>
            <a:ext cx="4247120" cy="830997"/>
          </a:xfrm>
          <a:prstGeom prst="rect">
            <a:avLst/>
          </a:prstGeom>
        </p:spPr>
        <p:txBody>
          <a:bodyPr wrap="square">
            <a:spAutoFit/>
          </a:bodyPr>
          <a:lstStyle/>
          <a:p>
            <a:r>
              <a:rPr lang="en-US" sz="1600" b="1" dirty="0">
                <a:solidFill>
                  <a:srgbClr val="58585A"/>
                </a:solidFill>
                <a:latin typeface="Arial Narrow" panose="020B0606020202030204" pitchFamily="34" charset="0"/>
              </a:rPr>
              <a:t>Top 3 reported types of information most people in their settlements would like to receive from humanitarians, as reported by KIs:</a:t>
            </a:r>
          </a:p>
        </p:txBody>
      </p:sp>
      <p:graphicFrame>
        <p:nvGraphicFramePr>
          <p:cNvPr id="13" name="Chart 12"/>
          <p:cNvGraphicFramePr>
            <a:graphicFrameLocks/>
          </p:cNvGraphicFramePr>
          <p:nvPr>
            <p:extLst>
              <p:ext uri="{D42A27DB-BD31-4B8C-83A1-F6EECF244321}">
                <p14:modId xmlns:p14="http://schemas.microsoft.com/office/powerpoint/2010/main" val="999964338"/>
              </p:ext>
            </p:extLst>
          </p:nvPr>
        </p:nvGraphicFramePr>
        <p:xfrm>
          <a:off x="4234693" y="2377791"/>
          <a:ext cx="4806256" cy="3114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7660493"/>
      </p:ext>
    </p:extLst>
  </p:cSld>
  <p:clrMapOvr>
    <a:masterClrMapping/>
  </p:clrMapOvr>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B2D6CB1-6E43-4983-AB44-C0078063B9D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ACT_Powerpoint_Template_MasterSlides.pptx" id="{3F85F11B-56BD-49F4-AF5F-93E7565E95DE}" vid="{CDF7FA1B-8FB0-46FF-B334-F0370F8EA3F8}"/>
    </a:ext>
  </a:extLst>
</a:theme>
</file>

<file path=ppt/theme/theme12.xml><?xml version="1.0" encoding="utf-8"?>
<a:theme xmlns:a="http://schemas.openxmlformats.org/drawingml/2006/main" name="1_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66A6868-009C-4E23-B260-E0BDABE94902}"/>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E2DB4B3-0A91-46AC-B2E1-1E41E4DC0BFF}"/>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2BD1E236-E27A-44A0-B6CA-258BDCEE32A3}"/>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A16BE75-FF82-49EE-9E11-72ADE461BB0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ysClr val="window" lastClr="FFFFFF"/>
    </a:lt1>
    <a:dk2>
      <a:srgbClr val="44546A"/>
    </a:dk2>
    <a:lt2>
      <a:srgbClr val="E7E6E6"/>
    </a:lt2>
    <a:accent1>
      <a:srgbClr val="F9C8C8"/>
    </a:accent1>
    <a:accent2>
      <a:srgbClr val="F5A1A2"/>
    </a:accent2>
    <a:accent3>
      <a:srgbClr val="F27D7E"/>
    </a:accent3>
    <a:accent4>
      <a:srgbClr val="EE5859"/>
    </a:accent4>
    <a:accent5>
      <a:srgbClr val="9B9B9B"/>
    </a:accent5>
    <a:accent6>
      <a:srgbClr val="5858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EE5859"/>
    </a:accent1>
    <a:accent2>
      <a:srgbClr val="F59B9B"/>
    </a:accent2>
    <a:accent3>
      <a:srgbClr val="9B9B9B"/>
    </a:accent3>
    <a:accent4>
      <a:srgbClr val="585859"/>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3">
    <a:dk1>
      <a:sysClr val="windowText" lastClr="000000"/>
    </a:dk1>
    <a:lt1>
      <a:sysClr val="window" lastClr="FFFFFF"/>
    </a:lt1>
    <a:dk2>
      <a:srgbClr val="44546A"/>
    </a:dk2>
    <a:lt2>
      <a:srgbClr val="E7E6E6"/>
    </a:lt2>
    <a:accent1>
      <a:srgbClr val="F9C8C8"/>
    </a:accent1>
    <a:accent2>
      <a:srgbClr val="F5A1A2"/>
    </a:accent2>
    <a:accent3>
      <a:srgbClr val="F27D7E"/>
    </a:accent3>
    <a:accent4>
      <a:srgbClr val="EE5859"/>
    </a:accent4>
    <a:accent5>
      <a:srgbClr val="9B9B9B"/>
    </a:accent5>
    <a:accent6>
      <a:srgbClr val="5858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44546A"/>
    </a:dk2>
    <a:lt2>
      <a:srgbClr val="E7E6E6"/>
    </a:lt2>
    <a:accent1>
      <a:srgbClr val="F9C8C8"/>
    </a:accent1>
    <a:accent2>
      <a:srgbClr val="F5A1A2"/>
    </a:accent2>
    <a:accent3>
      <a:srgbClr val="F27D7E"/>
    </a:accent3>
    <a:accent4>
      <a:srgbClr val="EE5859"/>
    </a:accent4>
    <a:accent5>
      <a:srgbClr val="9B9B9B"/>
    </a:accent5>
    <a:accent6>
      <a:srgbClr val="5858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EE5859"/>
    </a:accent1>
    <a:accent2>
      <a:srgbClr val="585859"/>
    </a:accent2>
    <a:accent3>
      <a:srgbClr val="F27D7E"/>
    </a:accent3>
    <a:accent4>
      <a:srgbClr val="EE5859"/>
    </a:accent4>
    <a:accent5>
      <a:srgbClr val="9B9B9B"/>
    </a:accent5>
    <a:accent6>
      <a:srgbClr val="5858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3">
    <a:dk1>
      <a:sysClr val="windowText" lastClr="000000"/>
    </a:dk1>
    <a:lt1>
      <a:sysClr val="window" lastClr="FFFFFF"/>
    </a:lt1>
    <a:dk2>
      <a:srgbClr val="44546A"/>
    </a:dk2>
    <a:lt2>
      <a:srgbClr val="E7E6E6"/>
    </a:lt2>
    <a:accent1>
      <a:srgbClr val="F9C8C8"/>
    </a:accent1>
    <a:accent2>
      <a:srgbClr val="F5A1A2"/>
    </a:accent2>
    <a:accent3>
      <a:srgbClr val="F27D7E"/>
    </a:accent3>
    <a:accent4>
      <a:srgbClr val="EE5859"/>
    </a:accent4>
    <a:accent5>
      <a:srgbClr val="9B9B9B"/>
    </a:accent5>
    <a:accent6>
      <a:srgbClr val="5858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EE5859"/>
    </a:accent1>
    <a:accent2>
      <a:srgbClr val="585859"/>
    </a:accent2>
    <a:accent3>
      <a:srgbClr val="F27D7E"/>
    </a:accent3>
    <a:accent4>
      <a:srgbClr val="EE5859"/>
    </a:accent4>
    <a:accent5>
      <a:srgbClr val="9B9B9B"/>
    </a:accent5>
    <a:accent6>
      <a:srgbClr val="5858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EE5859"/>
    </a:accent1>
    <a:accent2>
      <a:srgbClr val="585859"/>
    </a:accent2>
    <a:accent3>
      <a:srgbClr val="F27D7E"/>
    </a:accent3>
    <a:accent4>
      <a:srgbClr val="EE5859"/>
    </a:accent4>
    <a:accent5>
      <a:srgbClr val="9B9B9B"/>
    </a:accent5>
    <a:accent6>
      <a:srgbClr val="5858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EE5859"/>
    </a:accent1>
    <a:accent2>
      <a:srgbClr val="585859"/>
    </a:accent2>
    <a:accent3>
      <a:srgbClr val="F27D7E"/>
    </a:accent3>
    <a:accent4>
      <a:srgbClr val="EE5859"/>
    </a:accent4>
    <a:accent5>
      <a:srgbClr val="9B9B9B"/>
    </a:accent5>
    <a:accent6>
      <a:srgbClr val="5858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3">
    <a:dk1>
      <a:sysClr val="windowText" lastClr="000000"/>
    </a:dk1>
    <a:lt1>
      <a:sysClr val="window" lastClr="FFFFFF"/>
    </a:lt1>
    <a:dk2>
      <a:srgbClr val="44546A"/>
    </a:dk2>
    <a:lt2>
      <a:srgbClr val="E7E6E6"/>
    </a:lt2>
    <a:accent1>
      <a:srgbClr val="F9C8C8"/>
    </a:accent1>
    <a:accent2>
      <a:srgbClr val="F5A1A2"/>
    </a:accent2>
    <a:accent3>
      <a:srgbClr val="F27D7E"/>
    </a:accent3>
    <a:accent4>
      <a:srgbClr val="EE5859"/>
    </a:accent4>
    <a:accent5>
      <a:srgbClr val="9B9B9B"/>
    </a:accent5>
    <a:accent6>
      <a:srgbClr val="5858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EE5859"/>
    </a:accent1>
    <a:accent2>
      <a:srgbClr val="F59B9B"/>
    </a:accent2>
    <a:accent3>
      <a:srgbClr val="9B9B9B"/>
    </a:accent3>
    <a:accent4>
      <a:srgbClr val="585859"/>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7177</TotalTime>
  <Words>1643</Words>
  <Application>Microsoft Office PowerPoint</Application>
  <PresentationFormat>On-screen Show (4:3)</PresentationFormat>
  <Paragraphs>157</Paragraphs>
  <Slides>22</Slides>
  <Notes>22</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22</vt:i4>
      </vt:variant>
    </vt:vector>
  </HeadingPairs>
  <TitlesOfParts>
    <vt:vector size="39" baseType="lpstr">
      <vt:lpstr>Arial</vt:lpstr>
      <vt:lpstr>Arial Narrow</vt:lpstr>
      <vt:lpstr>Calibri</vt:lpstr>
      <vt:lpstr>Franklin Gothic Demi</vt:lpstr>
      <vt:lpstr>Leelawadee</vt:lpstr>
      <vt:lpstr>Op1</vt:lpstr>
      <vt:lpstr>Op1 Left banner</vt:lpstr>
      <vt:lpstr>Op1 Big Left banner layout</vt:lpstr>
      <vt:lpstr>Op1 Top banner</vt:lpstr>
      <vt:lpstr>Op1 Top big banner</vt:lpstr>
      <vt:lpstr>Office Theme</vt:lpstr>
      <vt:lpstr>Office Theme</vt:lpstr>
      <vt:lpstr>Office Theme</vt:lpstr>
      <vt:lpstr>Office Theme</vt:lpstr>
      <vt:lpstr>Office Theme</vt:lpstr>
      <vt:lpstr>1_Op1 Big Left banner layout</vt:lpstr>
      <vt:lpstr>1_Op1</vt:lpstr>
      <vt:lpstr>Accountability to Affected Populations</vt:lpstr>
      <vt:lpstr>PowerPoint Presentation</vt:lpstr>
      <vt:lpstr>PowerPoint Presentation</vt:lpstr>
      <vt:lpstr>METHODOLOGY</vt:lpstr>
      <vt:lpstr>PowerPoint Presentation</vt:lpstr>
      <vt:lpstr>TYPES OF HUMANITARIAN ASSISTANCE</vt:lpstr>
      <vt:lpstr>SOURCES OF HUMANITARIAN ASSISTANCE</vt:lpstr>
      <vt:lpstr>MODALITIES OF HUMANITARIAN ASSISTANCE</vt:lpstr>
      <vt:lpstr>AWARENESS</vt:lpstr>
      <vt:lpstr>AWARENESS</vt:lpstr>
      <vt:lpstr>LANGUAGE AND COMMUNICATION</vt:lpstr>
      <vt:lpstr>FAIRNESS</vt:lpstr>
      <vt:lpstr>FEEDBACK</vt:lpstr>
      <vt:lpstr>RELEVANCE</vt:lpstr>
      <vt:lpstr>RESPECT</vt:lpstr>
      <vt:lpstr>PROTECTION CONCERNS</vt:lpstr>
      <vt:lpstr>BARRIERS</vt:lpstr>
      <vt:lpstr>PowerPoint Presentation</vt:lpstr>
      <vt:lpstr>PowerPoint Presentation</vt:lpstr>
      <vt:lpstr>Situation Overview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GOES YOUR TITLE</dc:title>
  <dc:creator>Zachary FEMBLEAUX</dc:creator>
  <cp:lastModifiedBy>Zachary FEMBLEAUX</cp:lastModifiedBy>
  <cp:revision>512</cp:revision>
  <cp:lastPrinted>2021-06-23T09:57:21Z</cp:lastPrinted>
  <dcterms:modified xsi:type="dcterms:W3CDTF">2021-06-23T11:00:16Z</dcterms:modified>
</cp:coreProperties>
</file>