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2"/>
  </p:notesMasterIdLst>
  <p:sldIdLst>
    <p:sldId id="314" r:id="rId5"/>
    <p:sldId id="319" r:id="rId6"/>
    <p:sldId id="315" r:id="rId7"/>
    <p:sldId id="318" r:id="rId8"/>
    <p:sldId id="310" r:id="rId9"/>
    <p:sldId id="317" r:id="rId10"/>
    <p:sldId id="305" r:id="rId11"/>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B75367-5F00-7749-6A7E-7DFDDD60E1B3}" name="Sarah Vose" initials="SV" userId="506dd5a55c8e08ed" providerId="Windows Live"/>
  <p188:author id="{0A4965AB-4EF5-3011-3C09-F2974B733FE0}" name="Sarah VOSE" initials="SV" userId="S::sarah.vose@impact-initiatives.org::638fa73d-521a-469b-990f-d96c24a29d51" providerId="AD"/>
  <p188:author id="{2C0EEABF-20A5-8409-F9D5-AD26CB77D953}" name="Marta TESTA" initials="MT" userId="S::marta.testa@impact-initiatives.org::15a87330-54d9-4925-ba1b-f89988c5c9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859"/>
    <a:srgbClr val="58585A"/>
    <a:srgbClr val="315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2C024-4B61-4916-B568-A870743827AF}" v="8" dt="2023-10-20T11:18:40.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3460" autoAdjust="0"/>
  </p:normalViewPr>
  <p:slideViewPr>
    <p:cSldViewPr snapToGrid="0">
      <p:cViewPr varScale="1">
        <p:scale>
          <a:sx n="94" d="100"/>
          <a:sy n="94" d="100"/>
        </p:scale>
        <p:origin x="12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rahvose\Desktop\AFG%20EQ%201023\JMMI\Analysis\results\AnalysisResults_updated_Hirat_EQ.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rahvose\Desktop\AFG%20EQ%201023\JMMI\Analysis\results\AnalysisResults_updated_Hirat_EQ.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arahvose\Desktop\AFG%20EQ%201023\JMMI\AnalysisResults_updated_Hirat_EQ_pres.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'Time Series'!$B$3</c:f>
              <c:strCache>
                <c:ptCount val="1"/>
                <c:pt idx="0">
                  <c:v>MEB</c:v>
                </c:pt>
              </c:strCache>
            </c:strRef>
          </c:tx>
          <c:spPr>
            <a:ln w="28575" cap="rnd">
              <a:solidFill>
                <a:schemeClr val="tx1">
                  <a:lumMod val="65000"/>
                  <a:lumOff val="35000"/>
                </a:schemeClr>
              </a:solidFill>
              <a:round/>
            </a:ln>
            <a:effectLst/>
          </c:spPr>
          <c:marker>
            <c:symbol val="circle"/>
            <c:size val="5"/>
            <c:spPr>
              <a:solidFill>
                <a:schemeClr val="tx1">
                  <a:lumMod val="75000"/>
                  <a:lumOff val="25000"/>
                </a:schemeClr>
              </a:solidFill>
              <a:ln w="9525">
                <a:solidFill>
                  <a:schemeClr val="tx1">
                    <a:lumMod val="75000"/>
                    <a:lumOff val="25000"/>
                  </a:schemeClr>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
                    <a:ea typeface="+mn-ea"/>
                    <a:cs typeface="Arial Narrow"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Series'!$C$2:$H$2</c:f>
              <c:strCache>
                <c:ptCount val="6"/>
                <c:pt idx="0">
                  <c:v>May</c:v>
                </c:pt>
                <c:pt idx="1">
                  <c:v>June</c:v>
                </c:pt>
                <c:pt idx="2">
                  <c:v>July</c:v>
                </c:pt>
                <c:pt idx="3">
                  <c:v>August</c:v>
                </c:pt>
                <c:pt idx="4">
                  <c:v>September</c:v>
                </c:pt>
                <c:pt idx="5">
                  <c:v>Oct. 10 </c:v>
                </c:pt>
              </c:strCache>
            </c:strRef>
          </c:cat>
          <c:val>
            <c:numRef>
              <c:f>'Time Series'!$C$3:$H$3</c:f>
              <c:numCache>
                <c:formatCode>#,##0</c:formatCode>
                <c:ptCount val="6"/>
                <c:pt idx="0">
                  <c:v>19860</c:v>
                </c:pt>
                <c:pt idx="1">
                  <c:v>19545</c:v>
                </c:pt>
                <c:pt idx="2">
                  <c:v>19705</c:v>
                </c:pt>
                <c:pt idx="3">
                  <c:v>19467</c:v>
                </c:pt>
                <c:pt idx="4">
                  <c:v>18020</c:v>
                </c:pt>
                <c:pt idx="5">
                  <c:v>18041</c:v>
                </c:pt>
              </c:numCache>
            </c:numRef>
          </c:val>
          <c:smooth val="0"/>
          <c:extLst>
            <c:ext xmlns:c16="http://schemas.microsoft.com/office/drawing/2014/chart" uri="{C3380CC4-5D6E-409C-BE32-E72D297353CC}">
              <c16:uniqueId val="{00000001-FA72-DF43-8FB7-2FEABD185E0B}"/>
            </c:ext>
          </c:extLst>
        </c:ser>
        <c:ser>
          <c:idx val="1"/>
          <c:order val="1"/>
          <c:tx>
            <c:strRef>
              <c:f>'Time Series'!$B$4</c:f>
              <c:strCache>
                <c:ptCount val="1"/>
                <c:pt idx="0">
                  <c:v>Food Basket</c:v>
                </c:pt>
              </c:strCache>
            </c:strRef>
          </c:tx>
          <c:spPr>
            <a:ln w="28575" cap="rnd">
              <a:solidFill>
                <a:schemeClr val="accent6">
                  <a:lumMod val="60000"/>
                  <a:lumOff val="40000"/>
                </a:schemeClr>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
                    <a:ea typeface="+mn-ea"/>
                    <a:cs typeface="Arial Narrow"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Series'!$C$2:$H$2</c:f>
              <c:strCache>
                <c:ptCount val="6"/>
                <c:pt idx="0">
                  <c:v>May</c:v>
                </c:pt>
                <c:pt idx="1">
                  <c:v>June</c:v>
                </c:pt>
                <c:pt idx="2">
                  <c:v>July</c:v>
                </c:pt>
                <c:pt idx="3">
                  <c:v>August</c:v>
                </c:pt>
                <c:pt idx="4">
                  <c:v>September</c:v>
                </c:pt>
                <c:pt idx="5">
                  <c:v>Oct. 10 </c:v>
                </c:pt>
              </c:strCache>
            </c:strRef>
          </c:cat>
          <c:val>
            <c:numRef>
              <c:f>'Time Series'!$C$4:$H$4</c:f>
              <c:numCache>
                <c:formatCode>#,##0</c:formatCode>
                <c:ptCount val="6"/>
                <c:pt idx="0">
                  <c:v>6521</c:v>
                </c:pt>
                <c:pt idx="1">
                  <c:v>6159</c:v>
                </c:pt>
                <c:pt idx="2">
                  <c:v>6066</c:v>
                </c:pt>
                <c:pt idx="3">
                  <c:v>6113</c:v>
                </c:pt>
                <c:pt idx="4">
                  <c:v>5696</c:v>
                </c:pt>
                <c:pt idx="5">
                  <c:v>5848</c:v>
                </c:pt>
              </c:numCache>
            </c:numRef>
          </c:val>
          <c:smooth val="0"/>
          <c:extLst>
            <c:ext xmlns:c16="http://schemas.microsoft.com/office/drawing/2014/chart" uri="{C3380CC4-5D6E-409C-BE32-E72D297353CC}">
              <c16:uniqueId val="{00000003-FA72-DF43-8FB7-2FEABD185E0B}"/>
            </c:ext>
          </c:extLst>
        </c:ser>
        <c:dLbls>
          <c:dLblPos val="t"/>
          <c:showLegendKey val="0"/>
          <c:showVal val="1"/>
          <c:showCatName val="0"/>
          <c:showSerName val="0"/>
          <c:showPercent val="0"/>
          <c:showBubbleSize val="0"/>
        </c:dLbls>
        <c:marker val="1"/>
        <c:smooth val="0"/>
        <c:axId val="1303842848"/>
        <c:axId val="1303737744"/>
      </c:lineChart>
      <c:catAx>
        <c:axId val="130384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
                <a:ea typeface="+mn-ea"/>
                <a:cs typeface="Arial Narrow" panose="020B0604020202020204" pitchFamily="34" charset="0"/>
              </a:defRPr>
            </a:pPr>
            <a:endParaRPr lang="en-US"/>
          </a:p>
        </c:txPr>
        <c:crossAx val="1303737744"/>
        <c:crosses val="autoZero"/>
        <c:auto val="1"/>
        <c:lblAlgn val="ctr"/>
        <c:lblOffset val="100"/>
        <c:noMultiLvlLbl val="0"/>
      </c:catAx>
      <c:valAx>
        <c:axId val="1303737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
                <a:ea typeface="+mn-ea"/>
                <a:cs typeface="Arial Narrow" panose="020B0604020202020204" pitchFamily="34" charset="0"/>
              </a:defRPr>
            </a:pPr>
            <a:endParaRPr lang="en-US"/>
          </a:p>
        </c:txPr>
        <c:crossAx val="1303842848"/>
        <c:crosses val="autoZero"/>
        <c:crossBetween val="between"/>
        <c:majorUnit val="2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
              <a:ea typeface="+mn-ea"/>
              <a:cs typeface="Arial Narrow"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
          <a:cs typeface="Arial Narrow"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Traders!$C$12</c:f>
              <c:strCache>
                <c:ptCount val="1"/>
                <c:pt idx="0">
                  <c:v>Decreased</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DD39-F240-B8C2-DC957E24AD8B}"/>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Traders!$B$13:$B$19</c:f>
              <c:strCache>
                <c:ptCount val="7"/>
                <c:pt idx="0">
                  <c:v>Overall</c:v>
                </c:pt>
                <c:pt idx="1">
                  <c:v>Ghoryan</c:v>
                </c:pt>
                <c:pt idx="2">
                  <c:v>Guzara</c:v>
                </c:pt>
                <c:pt idx="3">
                  <c:v>Herat</c:v>
                </c:pt>
                <c:pt idx="4">
                  <c:v>Injil</c:v>
                </c:pt>
                <c:pt idx="5">
                  <c:v>Karukh</c:v>
                </c:pt>
                <c:pt idx="6">
                  <c:v>Zindajan</c:v>
                </c:pt>
              </c:strCache>
            </c:strRef>
          </c:cat>
          <c:val>
            <c:numRef>
              <c:f>Traders!$C$13:$C$19</c:f>
              <c:numCache>
                <c:formatCode>0%</c:formatCode>
                <c:ptCount val="7"/>
                <c:pt idx="0">
                  <c:v>0.42</c:v>
                </c:pt>
                <c:pt idx="1">
                  <c:v>0.17</c:v>
                </c:pt>
                <c:pt idx="2">
                  <c:v>0.17</c:v>
                </c:pt>
                <c:pt idx="3">
                  <c:v>0.5</c:v>
                </c:pt>
                <c:pt idx="4">
                  <c:v>0.31</c:v>
                </c:pt>
                <c:pt idx="5">
                  <c:v>0</c:v>
                </c:pt>
                <c:pt idx="6">
                  <c:v>0.56000000000000005</c:v>
                </c:pt>
              </c:numCache>
            </c:numRef>
          </c:val>
          <c:extLst>
            <c:ext xmlns:c16="http://schemas.microsoft.com/office/drawing/2014/chart" uri="{C3380CC4-5D6E-409C-BE32-E72D297353CC}">
              <c16:uniqueId val="{00000001-DD39-F240-B8C2-DC957E24AD8B}"/>
            </c:ext>
          </c:extLst>
        </c:ser>
        <c:ser>
          <c:idx val="1"/>
          <c:order val="1"/>
          <c:tx>
            <c:strRef>
              <c:f>Traders!$D$12</c:f>
              <c:strCache>
                <c:ptCount val="1"/>
                <c:pt idx="0">
                  <c:v>Stayed the same</c:v>
                </c:pt>
              </c:strCache>
            </c:strRef>
          </c:tx>
          <c:spPr>
            <a:solidFill>
              <a:schemeClr val="accent6">
                <a:lumMod val="60000"/>
                <a:lumOff val="40000"/>
              </a:schemeClr>
            </a:solidFill>
            <a:ln>
              <a:solidFill>
                <a:schemeClr val="accent6">
                  <a:lumMod val="60000"/>
                  <a:lumOff val="40000"/>
                </a:schemeClr>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Traders!$B$13:$B$19</c:f>
              <c:strCache>
                <c:ptCount val="7"/>
                <c:pt idx="0">
                  <c:v>Overall</c:v>
                </c:pt>
                <c:pt idx="1">
                  <c:v>Ghoryan</c:v>
                </c:pt>
                <c:pt idx="2">
                  <c:v>Guzara</c:v>
                </c:pt>
                <c:pt idx="3">
                  <c:v>Herat</c:v>
                </c:pt>
                <c:pt idx="4">
                  <c:v>Injil</c:v>
                </c:pt>
                <c:pt idx="5">
                  <c:v>Karukh</c:v>
                </c:pt>
                <c:pt idx="6">
                  <c:v>Zindajan</c:v>
                </c:pt>
              </c:strCache>
            </c:strRef>
          </c:cat>
          <c:val>
            <c:numRef>
              <c:f>Traders!$D$13:$D$19</c:f>
              <c:numCache>
                <c:formatCode>0%</c:formatCode>
                <c:ptCount val="7"/>
                <c:pt idx="0">
                  <c:v>0.52</c:v>
                </c:pt>
                <c:pt idx="1">
                  <c:v>0.5</c:v>
                </c:pt>
                <c:pt idx="2">
                  <c:v>0.66</c:v>
                </c:pt>
                <c:pt idx="3">
                  <c:v>0.48</c:v>
                </c:pt>
                <c:pt idx="4">
                  <c:v>0.69</c:v>
                </c:pt>
                <c:pt idx="5">
                  <c:v>1</c:v>
                </c:pt>
                <c:pt idx="6">
                  <c:v>0.33</c:v>
                </c:pt>
              </c:numCache>
            </c:numRef>
          </c:val>
          <c:extLst>
            <c:ext xmlns:c16="http://schemas.microsoft.com/office/drawing/2014/chart" uri="{C3380CC4-5D6E-409C-BE32-E72D297353CC}">
              <c16:uniqueId val="{00000002-DD39-F240-B8C2-DC957E24AD8B}"/>
            </c:ext>
          </c:extLst>
        </c:ser>
        <c:ser>
          <c:idx val="2"/>
          <c:order val="2"/>
          <c:tx>
            <c:strRef>
              <c:f>Traders!$E$12</c:f>
              <c:strCache>
                <c:ptCount val="1"/>
                <c:pt idx="0">
                  <c:v>Increased</c:v>
                </c:pt>
              </c:strCache>
            </c:strRef>
          </c:tx>
          <c:spPr>
            <a:solidFill>
              <a:srgbClr val="58585A"/>
            </a:solidFill>
            <a:ln>
              <a:solidFill>
                <a:srgbClr val="58585A"/>
              </a:solid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DD39-F240-B8C2-DC957E24AD8B}"/>
                </c:ext>
              </c:extLst>
            </c:dLbl>
            <c:dLbl>
              <c:idx val="5"/>
              <c:delete val="1"/>
              <c:extLst>
                <c:ext xmlns:c15="http://schemas.microsoft.com/office/drawing/2012/chart" uri="{CE6537A1-D6FC-4f65-9D91-7224C49458BB}"/>
                <c:ext xmlns:c16="http://schemas.microsoft.com/office/drawing/2014/chart" uri="{C3380CC4-5D6E-409C-BE32-E72D297353CC}">
                  <c16:uniqueId val="{00000004-DD39-F240-B8C2-DC957E24AD8B}"/>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Traders!$B$13:$B$19</c:f>
              <c:strCache>
                <c:ptCount val="7"/>
                <c:pt idx="0">
                  <c:v>Overall</c:v>
                </c:pt>
                <c:pt idx="1">
                  <c:v>Ghoryan</c:v>
                </c:pt>
                <c:pt idx="2">
                  <c:v>Guzara</c:v>
                </c:pt>
                <c:pt idx="3">
                  <c:v>Herat</c:v>
                </c:pt>
                <c:pt idx="4">
                  <c:v>Injil</c:v>
                </c:pt>
                <c:pt idx="5">
                  <c:v>Karukh</c:v>
                </c:pt>
                <c:pt idx="6">
                  <c:v>Zindajan</c:v>
                </c:pt>
              </c:strCache>
            </c:strRef>
          </c:cat>
          <c:val>
            <c:numRef>
              <c:f>Traders!$E$13:$E$19</c:f>
              <c:numCache>
                <c:formatCode>0%</c:formatCode>
                <c:ptCount val="7"/>
                <c:pt idx="0">
                  <c:v>0.06</c:v>
                </c:pt>
                <c:pt idx="1">
                  <c:v>0.33</c:v>
                </c:pt>
                <c:pt idx="2">
                  <c:v>0.17</c:v>
                </c:pt>
                <c:pt idx="3">
                  <c:v>0.02</c:v>
                </c:pt>
                <c:pt idx="4">
                  <c:v>0</c:v>
                </c:pt>
                <c:pt idx="5">
                  <c:v>0</c:v>
                </c:pt>
                <c:pt idx="6">
                  <c:v>0.11</c:v>
                </c:pt>
              </c:numCache>
            </c:numRef>
          </c:val>
          <c:extLst>
            <c:ext xmlns:c16="http://schemas.microsoft.com/office/drawing/2014/chart" uri="{C3380CC4-5D6E-409C-BE32-E72D297353CC}">
              <c16:uniqueId val="{00000005-DD39-F240-B8C2-DC957E24AD8B}"/>
            </c:ext>
          </c:extLst>
        </c:ser>
        <c:dLbls>
          <c:showLegendKey val="0"/>
          <c:showVal val="0"/>
          <c:showCatName val="0"/>
          <c:showSerName val="0"/>
          <c:showPercent val="0"/>
          <c:showBubbleSize val="0"/>
        </c:dLbls>
        <c:gapWidth val="150"/>
        <c:overlap val="100"/>
        <c:axId val="843177648"/>
        <c:axId val="1302911008"/>
      </c:barChart>
      <c:catAx>
        <c:axId val="84317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02911008"/>
        <c:crosses val="autoZero"/>
        <c:auto val="1"/>
        <c:lblAlgn val="ctr"/>
        <c:lblOffset val="100"/>
        <c:noMultiLvlLbl val="0"/>
      </c:catAx>
      <c:valAx>
        <c:axId val="1302911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4317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5809080361509E-2"/>
          <c:y val="4.9188201028691828E-2"/>
          <c:w val="0.72807259714340089"/>
          <c:h val="0.80666375995683448"/>
        </c:manualLayout>
      </c:layout>
      <c:barChart>
        <c:barDir val="col"/>
        <c:grouping val="percentStacked"/>
        <c:varyColors val="0"/>
        <c:ser>
          <c:idx val="0"/>
          <c:order val="0"/>
          <c:tx>
            <c:strRef>
              <c:f>'nfi + shelter'!$D$4</c:f>
              <c:strCache>
                <c:ptCount val="1"/>
                <c:pt idx="0">
                  <c:v>Completely Unavailable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'nfi + shelter'!$E$3:$G$3</c:f>
              <c:strCache>
                <c:ptCount val="3"/>
                <c:pt idx="0">
                  <c:v>Safe Water</c:v>
                </c:pt>
                <c:pt idx="1">
                  <c:v>Tent</c:v>
                </c:pt>
                <c:pt idx="2">
                  <c:v>Coal</c:v>
                </c:pt>
              </c:strCache>
            </c:strRef>
          </c:cat>
          <c:val>
            <c:numRef>
              <c:f>'nfi + shelter'!$E$4:$G$4</c:f>
              <c:numCache>
                <c:formatCode>0%</c:formatCode>
                <c:ptCount val="3"/>
                <c:pt idx="0">
                  <c:v>0.39</c:v>
                </c:pt>
                <c:pt idx="1">
                  <c:v>0.49</c:v>
                </c:pt>
                <c:pt idx="2">
                  <c:v>0.52</c:v>
                </c:pt>
              </c:numCache>
            </c:numRef>
          </c:val>
          <c:extLst>
            <c:ext xmlns:c16="http://schemas.microsoft.com/office/drawing/2014/chart" uri="{C3380CC4-5D6E-409C-BE32-E72D297353CC}">
              <c16:uniqueId val="{00000000-35FE-8744-BB2F-906EF527056C}"/>
            </c:ext>
          </c:extLst>
        </c:ser>
        <c:ser>
          <c:idx val="1"/>
          <c:order val="1"/>
          <c:tx>
            <c:strRef>
              <c:f>'nfi + shelter'!$D$5</c:f>
              <c:strCache>
                <c:ptCount val="1"/>
                <c:pt idx="0">
                  <c:v>Limited Availability</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'nfi + shelter'!$E$3:$G$3</c:f>
              <c:strCache>
                <c:ptCount val="3"/>
                <c:pt idx="0">
                  <c:v>Safe Water</c:v>
                </c:pt>
                <c:pt idx="1">
                  <c:v>Tent</c:v>
                </c:pt>
                <c:pt idx="2">
                  <c:v>Coal</c:v>
                </c:pt>
              </c:strCache>
            </c:strRef>
          </c:cat>
          <c:val>
            <c:numRef>
              <c:f>'nfi + shelter'!$E$5:$G$5</c:f>
              <c:numCache>
                <c:formatCode>0%</c:formatCode>
                <c:ptCount val="3"/>
                <c:pt idx="0">
                  <c:v>0.18</c:v>
                </c:pt>
                <c:pt idx="1">
                  <c:v>0.34</c:v>
                </c:pt>
                <c:pt idx="2">
                  <c:v>0.37</c:v>
                </c:pt>
              </c:numCache>
            </c:numRef>
          </c:val>
          <c:extLst>
            <c:ext xmlns:c16="http://schemas.microsoft.com/office/drawing/2014/chart" uri="{C3380CC4-5D6E-409C-BE32-E72D297353CC}">
              <c16:uniqueId val="{00000001-35FE-8744-BB2F-906EF527056C}"/>
            </c:ext>
          </c:extLst>
        </c:ser>
        <c:ser>
          <c:idx val="2"/>
          <c:order val="2"/>
          <c:tx>
            <c:strRef>
              <c:f>'nfi + shelter'!$D$6</c:f>
              <c:strCache>
                <c:ptCount val="1"/>
                <c:pt idx="0">
                  <c:v>Widely Available</c:v>
                </c:pt>
              </c:strCache>
            </c:strRef>
          </c:tx>
          <c:spPr>
            <a:solidFill>
              <a:srgbClr val="58585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'nfi + shelter'!$E$3:$G$3</c:f>
              <c:strCache>
                <c:ptCount val="3"/>
                <c:pt idx="0">
                  <c:v>Safe Water</c:v>
                </c:pt>
                <c:pt idx="1">
                  <c:v>Tent</c:v>
                </c:pt>
                <c:pt idx="2">
                  <c:v>Coal</c:v>
                </c:pt>
              </c:strCache>
            </c:strRef>
          </c:cat>
          <c:val>
            <c:numRef>
              <c:f>'nfi + shelter'!$E$6:$G$6</c:f>
              <c:numCache>
                <c:formatCode>0%</c:formatCode>
                <c:ptCount val="3"/>
                <c:pt idx="0">
                  <c:v>0.43</c:v>
                </c:pt>
                <c:pt idx="1">
                  <c:v>0.13</c:v>
                </c:pt>
                <c:pt idx="2">
                  <c:v>0.1</c:v>
                </c:pt>
              </c:numCache>
            </c:numRef>
          </c:val>
          <c:extLst>
            <c:ext xmlns:c16="http://schemas.microsoft.com/office/drawing/2014/chart" uri="{C3380CC4-5D6E-409C-BE32-E72D297353CC}">
              <c16:uniqueId val="{00000002-35FE-8744-BB2F-906EF527056C}"/>
            </c:ext>
          </c:extLst>
        </c:ser>
        <c:ser>
          <c:idx val="3"/>
          <c:order val="3"/>
          <c:tx>
            <c:strRef>
              <c:f>'nfi + shelter'!$D$7</c:f>
              <c:strCache>
                <c:ptCount val="1"/>
                <c:pt idx="0">
                  <c:v>Don't Know</c:v>
                </c:pt>
              </c:strCache>
            </c:strRef>
          </c:tx>
          <c:spPr>
            <a:solidFill>
              <a:schemeClr val="tx1"/>
            </a:solidFill>
            <a:ln>
              <a:noFill/>
            </a:ln>
            <a:effectLst/>
          </c:spPr>
          <c:invertIfNegative val="0"/>
          <c:dLbls>
            <c:delete val="1"/>
          </c:dLbls>
          <c:cat>
            <c:strRef>
              <c:f>'nfi + shelter'!$E$3:$G$3</c:f>
              <c:strCache>
                <c:ptCount val="3"/>
                <c:pt idx="0">
                  <c:v>Safe Water</c:v>
                </c:pt>
                <c:pt idx="1">
                  <c:v>Tent</c:v>
                </c:pt>
                <c:pt idx="2">
                  <c:v>Coal</c:v>
                </c:pt>
              </c:strCache>
            </c:strRef>
          </c:cat>
          <c:val>
            <c:numRef>
              <c:f>'nfi + shelter'!$E$7:$G$7</c:f>
              <c:numCache>
                <c:formatCode>0%</c:formatCode>
                <c:ptCount val="3"/>
                <c:pt idx="0">
                  <c:v>0</c:v>
                </c:pt>
                <c:pt idx="1">
                  <c:v>0.04</c:v>
                </c:pt>
                <c:pt idx="2">
                  <c:v>0.01</c:v>
                </c:pt>
              </c:numCache>
            </c:numRef>
          </c:val>
          <c:extLst>
            <c:ext xmlns:c16="http://schemas.microsoft.com/office/drawing/2014/chart" uri="{C3380CC4-5D6E-409C-BE32-E72D297353CC}">
              <c16:uniqueId val="{00000004-35FE-8744-BB2F-906EF527056C}"/>
            </c:ext>
          </c:extLst>
        </c:ser>
        <c:dLbls>
          <c:dLblPos val="ctr"/>
          <c:showLegendKey val="0"/>
          <c:showVal val="1"/>
          <c:showCatName val="0"/>
          <c:showSerName val="0"/>
          <c:showPercent val="0"/>
          <c:showBubbleSize val="0"/>
        </c:dLbls>
        <c:gapWidth val="150"/>
        <c:overlap val="100"/>
        <c:axId val="874048944"/>
        <c:axId val="970376176"/>
      </c:barChart>
      <c:catAx>
        <c:axId val="87404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970376176"/>
        <c:crosses val="autoZero"/>
        <c:auto val="1"/>
        <c:lblAlgn val="ctr"/>
        <c:lblOffset val="100"/>
        <c:noMultiLvlLbl val="0"/>
      </c:catAx>
      <c:valAx>
        <c:axId val="970376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4048944"/>
        <c:crosses val="autoZero"/>
        <c:crossBetween val="between"/>
      </c:valAx>
      <c:spPr>
        <a:noFill/>
        <a:ln>
          <a:noFill/>
        </a:ln>
        <a:effectLst/>
      </c:spPr>
    </c:plotArea>
    <c:legend>
      <c:legendPos val="b"/>
      <c:layout>
        <c:manualLayout>
          <c:xMode val="edge"/>
          <c:yMode val="edge"/>
          <c:x val="0.82305494240400656"/>
          <c:y val="0.14211200121685344"/>
          <c:w val="0.1488980413989377"/>
          <c:h val="0.656663540029407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75215-429F-C34A-8E41-CCC1A9A5BBE7}" type="datetimeFigureOut">
              <a:rPr lang="en-US" smtClean="0"/>
              <a:t>10/23/23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93D24-F832-464B-9BDB-2315505BEE70}" type="slidenum">
              <a:rPr lang="en-US" smtClean="0"/>
              <a:t>‹#›</a:t>
            </a:fld>
            <a:endParaRPr lang="en-US"/>
          </a:p>
        </p:txBody>
      </p:sp>
    </p:spTree>
    <p:extLst>
      <p:ext uri="{BB962C8B-B14F-4D97-AF65-F5344CB8AC3E}">
        <p14:creationId xmlns:p14="http://schemas.microsoft.com/office/powerpoint/2010/main" val="397618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B693D24-F832-464B-9BDB-2315505BEE70}" type="slidenum">
              <a:rPr lang="en-US" smtClean="0"/>
              <a:t>3</a:t>
            </a:fld>
            <a:endParaRPr lang="en-US"/>
          </a:p>
        </p:txBody>
      </p:sp>
    </p:spTree>
    <p:extLst>
      <p:ext uri="{BB962C8B-B14F-4D97-AF65-F5344CB8AC3E}">
        <p14:creationId xmlns:p14="http://schemas.microsoft.com/office/powerpoint/2010/main" val="17214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 </a:t>
            </a:r>
            <a:r>
              <a:rPr lang="en-GB" sz="1200" dirty="0">
                <a:latin typeface="Segoe UI Light" panose="020B0502040204020203" pitchFamily="34" charset="0"/>
              </a:rPr>
              <a:t>This may be </a:t>
            </a:r>
            <a:r>
              <a:rPr lang="en-GB" sz="1200" b="1" dirty="0">
                <a:latin typeface="Segoe UI Light" panose="020B0502040204020203" pitchFamily="34" charset="0"/>
              </a:rPr>
              <a:t>exacerbated my limited or no availability of soap (21%) and sanitary products</a:t>
            </a:r>
            <a:r>
              <a:rPr lang="en-GB" sz="1200" dirty="0">
                <a:latin typeface="Segoe UI Light" panose="020B0502040204020203" pitchFamily="34" charset="0"/>
              </a:rPr>
              <a:t> (46%) across Herat</a:t>
            </a:r>
          </a:p>
          <a:p>
            <a:pPr marL="171450" indent="-171450" algn="l">
              <a:buFont typeface="Arial" panose="020B0604020202020204" pitchFamily="34" charset="0"/>
              <a:buChar char="•"/>
            </a:pPr>
            <a:r>
              <a:rPr lang="en-GB" sz="1200" dirty="0">
                <a:latin typeface="Segoe UI Light" panose="020B0502040204020203" pitchFamily="34" charset="0"/>
              </a:rPr>
              <a:t>Limited or no availability of key water and sanitation items indicates a </a:t>
            </a:r>
            <a:r>
              <a:rPr lang="en-GB" sz="1200" b="1" dirty="0">
                <a:latin typeface="Segoe UI Light" panose="020B0502040204020203" pitchFamily="34" charset="0"/>
              </a:rPr>
              <a:t>possibly increased public health risk.</a:t>
            </a:r>
            <a:endParaRPr lang="en-GB" sz="1200" dirty="0">
              <a:latin typeface="Segoe UI Light" panose="020B0502040204020203" pitchFamily="34" charset="0"/>
            </a:endParaRPr>
          </a:p>
          <a:p>
            <a:pPr marL="171450" indent="-171450" algn="l">
              <a:buFont typeface="Arial" panose="020B0604020202020204" pitchFamily="34" charset="0"/>
              <a:buChar char="•"/>
            </a:pPr>
            <a:r>
              <a:rPr lang="en-GB" sz="1200" b="1" dirty="0">
                <a:latin typeface="Segoe UI Light" panose="020B0502040204020203" pitchFamily="34" charset="0"/>
              </a:rPr>
              <a:t>Safe water was completely unavailable in 77% of assessed marketplaces in </a:t>
            </a:r>
            <a:r>
              <a:rPr lang="en-GB" sz="1200" b="1" dirty="0" err="1">
                <a:latin typeface="Segoe UI Light" panose="020B0502040204020203" pitchFamily="34" charset="0"/>
              </a:rPr>
              <a:t>Zindajan</a:t>
            </a:r>
            <a:r>
              <a:rPr lang="en-GB" sz="1200" b="1" dirty="0">
                <a:latin typeface="Segoe UI Light" panose="020B0502040204020203" pitchFamily="34" charset="0"/>
              </a:rPr>
              <a:t> and </a:t>
            </a:r>
            <a:r>
              <a:rPr lang="en-GB" sz="1200" b="1" dirty="0" err="1">
                <a:latin typeface="Segoe UI Light" panose="020B0502040204020203" pitchFamily="34" charset="0"/>
              </a:rPr>
              <a:t>Injil</a:t>
            </a:r>
            <a:r>
              <a:rPr lang="en-GB" sz="1200" b="1" dirty="0">
                <a:latin typeface="Segoe UI Light" panose="020B0502040204020203" pitchFamily="34" charset="0"/>
              </a:rPr>
              <a:t>, </a:t>
            </a:r>
            <a:r>
              <a:rPr lang="en-GB" sz="1200" dirty="0">
                <a:latin typeface="Segoe UI Light" panose="020B0502040204020203" pitchFamily="34" charset="0"/>
              </a:rPr>
              <a:t>30% in Herat, and 17% in </a:t>
            </a:r>
            <a:r>
              <a:rPr lang="en-GB" sz="1200" dirty="0" err="1">
                <a:latin typeface="Segoe UI Light" panose="020B0502040204020203" pitchFamily="34" charset="0"/>
              </a:rPr>
              <a:t>Guzara</a:t>
            </a:r>
            <a:r>
              <a:rPr lang="en-GB" sz="1200" dirty="0">
                <a:latin typeface="Segoe UI Light" panose="020B0502040204020203" pitchFamily="34" charset="0"/>
              </a:rPr>
              <a:t>. </a:t>
            </a:r>
          </a:p>
          <a:p>
            <a:endParaRPr lang="en-GB" sz="1200" dirty="0">
              <a:latin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Light" panose="020B0502040204020203" pitchFamily="34" charset="0"/>
                <a:ea typeface="Roboto Light" panose="02000000000000000000" pitchFamily="2" charset="0"/>
              </a:rPr>
              <a:t>Shelter: Reported limited access and lack of availability, as well as limited income, indicate that </a:t>
            </a:r>
            <a:r>
              <a:rPr lang="en-GB" sz="1200" b="1" dirty="0">
                <a:latin typeface="Segoe UI Light" panose="020B0502040204020203" pitchFamily="34" charset="0"/>
                <a:ea typeface="Roboto Light" panose="02000000000000000000" pitchFamily="2" charset="0"/>
              </a:rPr>
              <a:t>in-kind shelter assistance may be more impactful.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Light" panose="020B0502040204020203" pitchFamily="34" charset="0"/>
              </a:rPr>
              <a:t>Winter: Combined with widespread unavailability of winter jackets, </a:t>
            </a:r>
            <a:r>
              <a:rPr lang="en-GB" sz="1200" b="1" dirty="0">
                <a:latin typeface="Segoe UI Light" panose="020B0502040204020203" pitchFamily="34" charset="0"/>
              </a:rPr>
              <a:t>winterization may be a primary concern in affected areas.</a:t>
            </a:r>
          </a:p>
          <a:p>
            <a:pPr marL="171450" indent="-171450" algn="l">
              <a:buFont typeface="Arial" panose="020B0604020202020204" pitchFamily="34" charset="0"/>
              <a:buChar char="•"/>
            </a:pPr>
            <a:r>
              <a:rPr lang="en-GB" sz="1200" b="1" dirty="0">
                <a:latin typeface="Segoe UI Light" panose="020B0502040204020203" pitchFamily="34" charset="0"/>
              </a:rPr>
              <a:t>Coal was largely unavailable across the province. </a:t>
            </a:r>
            <a:r>
              <a:rPr lang="en-GB" sz="1200" dirty="0">
                <a:latin typeface="Segoe UI Light" panose="020B0502040204020203" pitchFamily="34" charset="0"/>
              </a:rPr>
              <a:t>Except for Herat, 78% or more of KIs in all districts reported coal to be completely unavailable. </a:t>
            </a:r>
          </a:p>
          <a:p>
            <a:pPr marL="171450" indent="-171450" algn="l">
              <a:buFont typeface="Arial" panose="020B0604020202020204" pitchFamily="34" charset="0"/>
              <a:buChar char="•"/>
            </a:pPr>
            <a:r>
              <a:rPr lang="en-GB" sz="1200" dirty="0">
                <a:latin typeface="Segoe UI Light" panose="020B0502040204020203" pitchFamily="34" charset="0"/>
              </a:rPr>
              <a:t>Overall, at least 10% of KIs reported other fuel and heating sources to be completely unavailable.*</a:t>
            </a:r>
          </a:p>
          <a:p>
            <a:pPr algn="l"/>
            <a:r>
              <a:rPr lang="en-GB" sz="1200" dirty="0">
                <a:latin typeface="Segoe UI Light" panose="020B0502040204020203" pitchFamily="34" charset="0"/>
              </a:rPr>
              <a:t>*Fuel and heating sources recorded include: coal, firewood, LPG, diesel, and petrol.</a:t>
            </a:r>
          </a:p>
          <a:p>
            <a:endParaRPr lang="en-US" dirty="0"/>
          </a:p>
        </p:txBody>
      </p:sp>
      <p:sp>
        <p:nvSpPr>
          <p:cNvPr id="4" name="Slide Number Placeholder 3"/>
          <p:cNvSpPr>
            <a:spLocks noGrp="1"/>
          </p:cNvSpPr>
          <p:nvPr>
            <p:ph type="sldNum" sz="quarter" idx="5"/>
          </p:nvPr>
        </p:nvSpPr>
        <p:spPr/>
        <p:txBody>
          <a:bodyPr/>
          <a:lstStyle/>
          <a:p>
            <a:fld id="{EB693D24-F832-464B-9BDB-2315505BEE70}" type="slidenum">
              <a:rPr lang="en-US" smtClean="0"/>
              <a:t>5</a:t>
            </a:fld>
            <a:endParaRPr lang="en-US"/>
          </a:p>
        </p:txBody>
      </p:sp>
    </p:spTree>
    <p:extLst>
      <p:ext uri="{BB962C8B-B14F-4D97-AF65-F5344CB8AC3E}">
        <p14:creationId xmlns:p14="http://schemas.microsoft.com/office/powerpoint/2010/main" val="206694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B693D24-F832-464B-9BDB-2315505BEE70}" type="slidenum">
              <a:rPr lang="en-US" smtClean="0"/>
              <a:t>6</a:t>
            </a:fld>
            <a:endParaRPr lang="en-US"/>
          </a:p>
        </p:txBody>
      </p:sp>
    </p:spTree>
    <p:extLst>
      <p:ext uri="{BB962C8B-B14F-4D97-AF65-F5344CB8AC3E}">
        <p14:creationId xmlns:p14="http://schemas.microsoft.com/office/powerpoint/2010/main" val="58484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Light" panose="020B0502040204020203" pitchFamily="34" charset="0"/>
                <a:ea typeface="Roboto Light" panose="02000000000000000000" pitchFamily="2" charset="0"/>
              </a:rPr>
              <a:t>Reported limited access and lack of availability, as well as limited income, indicate that </a:t>
            </a:r>
            <a:r>
              <a:rPr lang="en-GB" sz="1200" b="1" dirty="0">
                <a:latin typeface="Segoe UI Light" panose="020B0502040204020203" pitchFamily="34" charset="0"/>
                <a:ea typeface="Roboto Light" panose="02000000000000000000" pitchFamily="2" charset="0"/>
              </a:rPr>
              <a:t>in-kind shelter assistance may be more impactful.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Light" panose="020B0502040204020203" pitchFamily="34" charset="0"/>
              </a:rPr>
              <a:t>Combined with widespread unavailability of winter jackets, </a:t>
            </a:r>
            <a:r>
              <a:rPr lang="en-GB" sz="1200" b="1" dirty="0">
                <a:latin typeface="Segoe UI Light" panose="020B0502040204020203" pitchFamily="34" charset="0"/>
              </a:rPr>
              <a:t>winterization may be a primary concern in affected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Segoe UI Light" panose="020B0502040204020203" pitchFamily="34" charset="0"/>
              <a:ea typeface="Roboto Light"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B693D24-F832-464B-9BDB-2315505BEE70}" type="slidenum">
              <a:rPr lang="en-US" smtClean="0"/>
              <a:t>7</a:t>
            </a:fld>
            <a:endParaRPr lang="en-US"/>
          </a:p>
        </p:txBody>
      </p:sp>
    </p:spTree>
    <p:extLst>
      <p:ext uri="{BB962C8B-B14F-4D97-AF65-F5344CB8AC3E}">
        <p14:creationId xmlns:p14="http://schemas.microsoft.com/office/powerpoint/2010/main" val="3222863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twitter.com/impact_init" TargetMode="External"/><Relationship Id="rId1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twitter.com/impact_init" TargetMode="External"/><Relationship Id="rId1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29D30A05-851C-B130-98D0-A5D5918179F8}"/>
              </a:ext>
            </a:extLst>
          </p:cNvPr>
          <p:cNvPicPr>
            <a:picLocks noChangeAspect="1"/>
          </p:cNvPicPr>
          <p:nvPr/>
        </p:nvPicPr>
        <p:blipFill>
          <a:blip r:embed="rId2">
            <a:alphaModFix amt="4000"/>
            <a:extLst>
              <a:ext uri="{28A0092B-C50C-407E-A947-70E740481C1C}">
                <a14:useLocalDpi xmlns:a14="http://schemas.microsoft.com/office/drawing/2010/main" val="0"/>
              </a:ext>
            </a:extLst>
          </a:blip>
          <a:stretch>
            <a:fillRect/>
          </a:stretch>
        </p:blipFill>
        <p:spPr>
          <a:xfrm>
            <a:off x="97391" y="0"/>
            <a:ext cx="12094609" cy="6913671"/>
          </a:xfrm>
          <a:prstGeom prst="rect">
            <a:avLst/>
          </a:prstGeom>
        </p:spPr>
      </p:pic>
      <p:sp>
        <p:nvSpPr>
          <p:cNvPr id="9" name="Rectangle 8">
            <a:extLst>
              <a:ext uri="{FF2B5EF4-FFF2-40B4-BE49-F238E27FC236}">
                <a16:creationId xmlns:a16="http://schemas.microsoft.com/office/drawing/2014/main" id="{5E3DEF56-6A04-D0C9-17BA-12AA82B42F60}"/>
              </a:ext>
            </a:extLst>
          </p:cNvPr>
          <p:cNvSpPr/>
          <p:nvPr/>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itle 10">
            <a:extLst>
              <a:ext uri="{FF2B5EF4-FFF2-40B4-BE49-F238E27FC236}">
                <a16:creationId xmlns:a16="http://schemas.microsoft.com/office/drawing/2014/main" id="{C81D7303-84DA-D7CB-4BA5-81D8D6774D74}"/>
              </a:ext>
            </a:extLst>
          </p:cNvPr>
          <p:cNvSpPr>
            <a:spLocks noGrp="1"/>
          </p:cNvSpPr>
          <p:nvPr>
            <p:ph type="title" hasCustomPrompt="1"/>
          </p:nvPr>
        </p:nvSpPr>
        <p:spPr>
          <a:xfrm>
            <a:off x="512425" y="1268362"/>
            <a:ext cx="5521231" cy="3185652"/>
          </a:xfrm>
        </p:spPr>
        <p:txBody>
          <a:bodyPr anchor="b">
            <a:normAutofit/>
          </a:bodyPr>
          <a:lstStyle>
            <a:lvl1pPr>
              <a:defRPr sz="4050" b="0">
                <a:solidFill>
                  <a:srgbClr val="58585A"/>
                </a:solidFill>
              </a:defRPr>
            </a:lvl1pPr>
          </a:lstStyle>
          <a:p>
            <a:r>
              <a:rPr lang="en-GB" dirty="0"/>
              <a:t>[Place Your Presentation Title Here]</a:t>
            </a:r>
            <a:endParaRPr lang="en-CH" dirty="0"/>
          </a:p>
        </p:txBody>
      </p:sp>
      <p:sp>
        <p:nvSpPr>
          <p:cNvPr id="5" name="Text Placeholder 6">
            <a:extLst>
              <a:ext uri="{FF2B5EF4-FFF2-40B4-BE49-F238E27FC236}">
                <a16:creationId xmlns:a16="http://schemas.microsoft.com/office/drawing/2014/main" id="{4C50704E-EB69-CFF7-E334-BD17F5F694FD}"/>
              </a:ext>
            </a:extLst>
          </p:cNvPr>
          <p:cNvSpPr>
            <a:spLocks noGrp="1"/>
          </p:cNvSpPr>
          <p:nvPr>
            <p:ph type="body" sz="quarter" idx="10" hasCustomPrompt="1"/>
          </p:nvPr>
        </p:nvSpPr>
        <p:spPr>
          <a:xfrm>
            <a:off x="512763" y="4725988"/>
            <a:ext cx="5521325" cy="498475"/>
          </a:xfrm>
        </p:spPr>
        <p:txBody>
          <a:bodyPr>
            <a:normAutofit/>
          </a:bodyPr>
          <a:lstStyle>
            <a:lvl1pPr marL="0" indent="0">
              <a:buNone/>
              <a:defRPr sz="1800" b="1">
                <a:solidFill>
                  <a:schemeClr val="bg2"/>
                </a:solidFill>
                <a:latin typeface="+mj-lt"/>
              </a:defRPr>
            </a:lvl1pPr>
          </a:lstStyle>
          <a:p>
            <a:pPr lvl="0"/>
            <a:r>
              <a:rPr lang="en-US" dirty="0"/>
              <a:t>[Place Your Subtitle Here]</a:t>
            </a:r>
            <a:endParaRPr lang="en-GB" dirty="0"/>
          </a:p>
        </p:txBody>
      </p:sp>
      <p:pic>
        <p:nvPicPr>
          <p:cNvPr id="7" name="Picture 6" descr="A black and white sign&#10;&#10;Description automatically generated with medium confidence">
            <a:extLst>
              <a:ext uri="{FF2B5EF4-FFF2-40B4-BE49-F238E27FC236}">
                <a16:creationId xmlns:a16="http://schemas.microsoft.com/office/drawing/2014/main" id="{F3EF1198-E18A-545C-B0DF-F91116DCD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5" y="6160956"/>
            <a:ext cx="2266676" cy="498475"/>
          </a:xfrm>
          <a:prstGeom prst="rect">
            <a:avLst/>
          </a:prstGeom>
        </p:spPr>
      </p:pic>
    </p:spTree>
    <p:extLst>
      <p:ext uri="{BB962C8B-B14F-4D97-AF65-F5344CB8AC3E}">
        <p14:creationId xmlns:p14="http://schemas.microsoft.com/office/powerpoint/2010/main" val="174674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30942" y="1017244"/>
            <a:ext cx="6781969" cy="1499813"/>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30942" y="2901786"/>
            <a:ext cx="6781969" cy="2753032"/>
          </a:xfrm>
        </p:spPr>
        <p:txBody>
          <a:bodyPr>
            <a:normAutofit/>
          </a:bodyPr>
          <a:lstStyle>
            <a:lvl1pPr>
              <a:defRPr sz="1400"/>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7678994" y="609600"/>
            <a:ext cx="4119716" cy="2618406"/>
          </a:xfrm>
        </p:spPr>
        <p:txBody>
          <a:bodyPr/>
          <a:lstStyle/>
          <a:p>
            <a:r>
              <a:rPr lang="en-GB"/>
              <a:t>Click icon to add picture</a:t>
            </a:r>
            <a:endParaRPr lang="en-CH"/>
          </a:p>
        </p:txBody>
      </p:sp>
      <p:sp>
        <p:nvSpPr>
          <p:cNvPr id="6" name="Picture Placeholder 4">
            <a:extLst>
              <a:ext uri="{FF2B5EF4-FFF2-40B4-BE49-F238E27FC236}">
                <a16:creationId xmlns:a16="http://schemas.microsoft.com/office/drawing/2014/main" id="{FC2FF6D1-63FE-3DF6-24FB-88EDBF67E089}"/>
              </a:ext>
            </a:extLst>
          </p:cNvPr>
          <p:cNvSpPr>
            <a:spLocks noGrp="1"/>
          </p:cNvSpPr>
          <p:nvPr>
            <p:ph type="pic" sz="quarter" idx="12"/>
          </p:nvPr>
        </p:nvSpPr>
        <p:spPr>
          <a:xfrm>
            <a:off x="7678994" y="3597094"/>
            <a:ext cx="4119716" cy="2618406"/>
          </a:xfrm>
        </p:spPr>
        <p:txBody>
          <a:bodyPr/>
          <a:lstStyle/>
          <a:p>
            <a:r>
              <a:rPr lang="en-GB"/>
              <a:t>Click icon to add picture</a:t>
            </a:r>
            <a:endParaRPr lang="en-CH"/>
          </a:p>
        </p:txBody>
      </p:sp>
      <p:sp>
        <p:nvSpPr>
          <p:cNvPr id="7" name="Rectangle 6">
            <a:extLst>
              <a:ext uri="{FF2B5EF4-FFF2-40B4-BE49-F238E27FC236}">
                <a16:creationId xmlns:a16="http://schemas.microsoft.com/office/drawing/2014/main" id="{245E4346-73D7-19AC-4F85-28C84C0CFD75}"/>
              </a:ext>
            </a:extLst>
          </p:cNvPr>
          <p:cNvSpPr/>
          <p:nvPr/>
        </p:nvSpPr>
        <p:spPr>
          <a:xfrm>
            <a:off x="598717" y="475765"/>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72089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30943" y="2332605"/>
            <a:ext cx="3667877" cy="2192791"/>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827639" y="530941"/>
            <a:ext cx="7086769" cy="5968181"/>
          </a:xfrm>
        </p:spPr>
        <p:txBody>
          <a:bodyPr>
            <a:normAutofit/>
          </a:bodyPr>
          <a:lstStyle>
            <a:lvl1pPr>
              <a:defRPr sz="1400"/>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dirty="0"/>
          </a:p>
        </p:txBody>
      </p:sp>
      <p:sp>
        <p:nvSpPr>
          <p:cNvPr id="8" name="Rectangle 7">
            <a:extLst>
              <a:ext uri="{FF2B5EF4-FFF2-40B4-BE49-F238E27FC236}">
                <a16:creationId xmlns:a16="http://schemas.microsoft.com/office/drawing/2014/main" id="{7C2C3106-26B1-50E5-0B19-4D041ECDBC2E}"/>
              </a:ext>
            </a:extLst>
          </p:cNvPr>
          <p:cNvSpPr/>
          <p:nvPr/>
        </p:nvSpPr>
        <p:spPr>
          <a:xfrm>
            <a:off x="288099" y="1220676"/>
            <a:ext cx="74381" cy="441664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0205391-FA02-34D2-2CA9-6E75B6EC988D}"/>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213460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10DAF3-B338-0DA5-9F50-58B5AE72A225}"/>
              </a:ext>
            </a:extLst>
          </p:cNvPr>
          <p:cNvSpPr/>
          <p:nvPr/>
        </p:nvSpPr>
        <p:spPr>
          <a:xfrm>
            <a:off x="355679" y="1220676"/>
            <a:ext cx="4142715" cy="4416648"/>
          </a:xfrm>
          <a:prstGeom prst="rect">
            <a:avLst/>
          </a:prstGeom>
          <a:solidFill>
            <a:srgbClr val="58585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rgbClr val="EE5859"/>
              </a:solidFill>
            </a:endParaRPr>
          </a:p>
        </p:txBody>
      </p:sp>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30943" y="2332605"/>
            <a:ext cx="3667877" cy="2192791"/>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827639" y="530941"/>
            <a:ext cx="7086769" cy="59681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dirty="0"/>
          </a:p>
        </p:txBody>
      </p:sp>
      <p:sp>
        <p:nvSpPr>
          <p:cNvPr id="8" name="Rectangle 7">
            <a:extLst>
              <a:ext uri="{FF2B5EF4-FFF2-40B4-BE49-F238E27FC236}">
                <a16:creationId xmlns:a16="http://schemas.microsoft.com/office/drawing/2014/main" id="{7C2C3106-26B1-50E5-0B19-4D041ECDBC2E}"/>
              </a:ext>
            </a:extLst>
          </p:cNvPr>
          <p:cNvSpPr/>
          <p:nvPr/>
        </p:nvSpPr>
        <p:spPr>
          <a:xfrm>
            <a:off x="288099" y="1220676"/>
            <a:ext cx="74381" cy="441664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0205391-FA02-34D2-2CA9-6E75B6EC988D}"/>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6173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81039-93DA-F8C2-7CFC-423E2D9ACA61}"/>
              </a:ext>
            </a:extLst>
          </p:cNvPr>
          <p:cNvPicPr>
            <a:picLocks noChangeAspect="1"/>
          </p:cNvPicPr>
          <p:nvPr userDrawn="1"/>
        </p:nvPicPr>
        <p:blipFill>
          <a:blip r:embed="rId2">
            <a:alphaModFix amt="50000"/>
          </a:blip>
          <a:stretch>
            <a:fillRect/>
          </a:stretch>
        </p:blipFill>
        <p:spPr>
          <a:xfrm>
            <a:off x="0" y="0"/>
            <a:ext cx="12192000" cy="6975120"/>
          </a:xfrm>
          <a:prstGeom prst="rect">
            <a:avLst/>
          </a:prstGeom>
        </p:spPr>
      </p:pic>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7" name="Image 12">
            <a:hlinkClick r:id="rId3"/>
            <a:extLst>
              <a:ext uri="{FF2B5EF4-FFF2-40B4-BE49-F238E27FC236}">
                <a16:creationId xmlns:a16="http://schemas.microsoft.com/office/drawing/2014/main" id="{78AC8C23-E2F3-8946-B28E-0D3FDA26EC37}"/>
              </a:ext>
            </a:extLst>
          </p:cNvPr>
          <p:cNvPicPr>
            <a:picLocks noChangeAspect="1"/>
          </p:cNvPicPr>
          <p:nvPr/>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8" name="Image 13">
            <a:hlinkClick r:id="rId6"/>
            <a:extLst>
              <a:ext uri="{FF2B5EF4-FFF2-40B4-BE49-F238E27FC236}">
                <a16:creationId xmlns:a16="http://schemas.microsoft.com/office/drawing/2014/main" id="{D56DD471-DBB0-8DDB-008D-FA981795E6D7}"/>
              </a:ext>
            </a:extLst>
          </p:cNvPr>
          <p:cNvPicPr>
            <a:picLocks noChangeAspect="1"/>
          </p:cNvPicPr>
          <p:nvPr/>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4" descr="Une image contenant oiseau&#10;&#10;Description générée automatiquement">
            <a:hlinkClick r:id="rId9"/>
            <a:extLst>
              <a:ext uri="{FF2B5EF4-FFF2-40B4-BE49-F238E27FC236}">
                <a16:creationId xmlns:a16="http://schemas.microsoft.com/office/drawing/2014/main" id="{B5B66FA1-1368-8B10-C67D-91EEB25F06B7}"/>
              </a:ext>
            </a:extLst>
          </p:cNvPr>
          <p:cNvPicPr>
            <a:picLocks noChangeAspect="1"/>
          </p:cNvPicPr>
          <p:nvPr/>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descr="Une image contenant oiseau&#10;&#10;Description générée automatiquement">
            <a:extLst>
              <a:ext uri="{FF2B5EF4-FFF2-40B4-BE49-F238E27FC236}">
                <a16:creationId xmlns:a16="http://schemas.microsoft.com/office/drawing/2014/main" id="{D281749D-E0F8-4363-696E-0F2CD48CBBC5}"/>
              </a:ext>
            </a:extLst>
          </p:cNvPr>
          <p:cNvPicPr>
            <a:picLocks noChangeAspect="1"/>
          </p:cNvPicPr>
          <p:nvPr/>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ack and white sign&#10;&#10;Description automatically generated with medium confidence">
            <a:extLst>
              <a:ext uri="{FF2B5EF4-FFF2-40B4-BE49-F238E27FC236}">
                <a16:creationId xmlns:a16="http://schemas.microsoft.com/office/drawing/2014/main" id="{51F281C8-0A6C-ED1D-5847-748ACA17298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63299" y="5753807"/>
            <a:ext cx="2265401" cy="498194"/>
          </a:xfrm>
          <a:prstGeom prst="rect">
            <a:avLst/>
          </a:prstGeom>
        </p:spPr>
      </p:pic>
    </p:spTree>
    <p:extLst>
      <p:ext uri="{BB962C8B-B14F-4D97-AF65-F5344CB8AC3E}">
        <p14:creationId xmlns:p14="http://schemas.microsoft.com/office/powerpoint/2010/main" val="137775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14" name="Picture 13" descr="A picture containing red, light, outdoor object, dark&#10;&#10;Description automatically generated">
            <a:extLst>
              <a:ext uri="{FF2B5EF4-FFF2-40B4-BE49-F238E27FC236}">
                <a16:creationId xmlns:a16="http://schemas.microsoft.com/office/drawing/2014/main" id="{570602E0-58F7-2FF9-A168-3D23575EFDDA}"/>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a:off x="52872" y="10706"/>
            <a:ext cx="4282444" cy="4950931"/>
          </a:xfrm>
          <a:prstGeom prst="rect">
            <a:avLst/>
          </a:prstGeom>
        </p:spPr>
      </p:pic>
      <p:pic>
        <p:nvPicPr>
          <p:cNvPr id="13" name="Picture 12" descr="A picture containing red, light, outdoor object, dark&#10;&#10;Description automatically generated">
            <a:extLst>
              <a:ext uri="{FF2B5EF4-FFF2-40B4-BE49-F238E27FC236}">
                <a16:creationId xmlns:a16="http://schemas.microsoft.com/office/drawing/2014/main" id="{A8914457-F610-9ACE-F5AB-9B58D85AEC8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686799" y="754264"/>
            <a:ext cx="3505201" cy="6103736"/>
          </a:xfrm>
          <a:prstGeom prst="rect">
            <a:avLst/>
          </a:prstGeom>
        </p:spPr>
      </p:pic>
      <p:sp>
        <p:nvSpPr>
          <p:cNvPr id="7" name="Title 1">
            <a:extLst>
              <a:ext uri="{FF2B5EF4-FFF2-40B4-BE49-F238E27FC236}">
                <a16:creationId xmlns:a16="http://schemas.microsoft.com/office/drawing/2014/main" id="{C9B8B0DD-BE55-A4E2-9BB9-75E2E4FF91F0}"/>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9" name="Image 12">
            <a:hlinkClick r:id="rId3"/>
            <a:extLst>
              <a:ext uri="{FF2B5EF4-FFF2-40B4-BE49-F238E27FC236}">
                <a16:creationId xmlns:a16="http://schemas.microsoft.com/office/drawing/2014/main" id="{7898650D-B322-9458-A2C5-777F5CC18127}"/>
              </a:ext>
            </a:extLst>
          </p:cNvPr>
          <p:cNvPicPr>
            <a:picLocks noChangeAspect="1"/>
          </p:cNvPicPr>
          <p:nvPr/>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10" name="Image 13">
            <a:hlinkClick r:id="rId6"/>
            <a:extLst>
              <a:ext uri="{FF2B5EF4-FFF2-40B4-BE49-F238E27FC236}">
                <a16:creationId xmlns:a16="http://schemas.microsoft.com/office/drawing/2014/main" id="{F146C907-5344-EF35-0F7C-544BE9BEFC91}"/>
              </a:ext>
            </a:extLst>
          </p:cNvPr>
          <p:cNvPicPr>
            <a:picLocks noChangeAspect="1"/>
          </p:cNvPicPr>
          <p:nvPr/>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4" descr="Une image contenant oiseau&#10;&#10;Description générée automatiquement">
            <a:hlinkClick r:id="rId9"/>
            <a:extLst>
              <a:ext uri="{FF2B5EF4-FFF2-40B4-BE49-F238E27FC236}">
                <a16:creationId xmlns:a16="http://schemas.microsoft.com/office/drawing/2014/main" id="{335B1F19-D96B-2426-CAE3-4154CA98966F}"/>
              </a:ext>
            </a:extLst>
          </p:cNvPr>
          <p:cNvPicPr>
            <a:picLocks noChangeAspect="1"/>
          </p:cNvPicPr>
          <p:nvPr/>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7" descr="Une image contenant oiseau&#10;&#10;Description générée automatiquement">
            <a:extLst>
              <a:ext uri="{FF2B5EF4-FFF2-40B4-BE49-F238E27FC236}">
                <a16:creationId xmlns:a16="http://schemas.microsoft.com/office/drawing/2014/main" id="{43A014FD-F001-A2C4-102B-F88D99A23D66}"/>
              </a:ext>
            </a:extLst>
          </p:cNvPr>
          <p:cNvPicPr>
            <a:picLocks noChangeAspect="1"/>
          </p:cNvPicPr>
          <p:nvPr/>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and white sign&#10;&#10;Description automatically generated with medium confidence">
            <a:extLst>
              <a:ext uri="{FF2B5EF4-FFF2-40B4-BE49-F238E27FC236}">
                <a16:creationId xmlns:a16="http://schemas.microsoft.com/office/drawing/2014/main" id="{8D00605D-8F3F-6139-D7EF-43F48CF1F72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63299" y="5753807"/>
            <a:ext cx="2265401" cy="498194"/>
          </a:xfrm>
          <a:prstGeom prst="rect">
            <a:avLst/>
          </a:prstGeom>
        </p:spPr>
      </p:pic>
      <p:pic>
        <p:nvPicPr>
          <p:cNvPr id="16" name="Picture 15" descr="A black and white sign&#10;&#10;Description automatically generated with medium confidence">
            <a:extLst>
              <a:ext uri="{FF2B5EF4-FFF2-40B4-BE49-F238E27FC236}">
                <a16:creationId xmlns:a16="http://schemas.microsoft.com/office/drawing/2014/main" id="{EB28BA2E-F3F0-EA6E-4FB0-C32FF7EFCA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963299" y="5753807"/>
            <a:ext cx="2265401" cy="498194"/>
          </a:xfrm>
          <a:prstGeom prst="rect">
            <a:avLst/>
          </a:prstGeom>
        </p:spPr>
      </p:pic>
    </p:spTree>
    <p:extLst>
      <p:ext uri="{BB962C8B-B14F-4D97-AF65-F5344CB8AC3E}">
        <p14:creationId xmlns:p14="http://schemas.microsoft.com/office/powerpoint/2010/main" val="261613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DEF56-6A04-D0C9-17BA-12AA82B42F60}"/>
              </a:ext>
            </a:extLst>
          </p:cNvPr>
          <p:cNvSpPr/>
          <p:nvPr/>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Picture 3" descr="A picture containing red, light, outdoor object, dark&#10;&#10;Description automatically generated">
            <a:extLst>
              <a:ext uri="{FF2B5EF4-FFF2-40B4-BE49-F238E27FC236}">
                <a16:creationId xmlns:a16="http://schemas.microsoft.com/office/drawing/2014/main" id="{6A15F3B5-0AE0-2CA1-787E-1735428390A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38916" b="2314"/>
          <a:stretch/>
        </p:blipFill>
        <p:spPr>
          <a:xfrm>
            <a:off x="4689987" y="-1"/>
            <a:ext cx="7502013" cy="6858001"/>
          </a:xfrm>
          <a:prstGeom prst="rect">
            <a:avLst/>
          </a:prstGeom>
        </p:spPr>
      </p:pic>
      <p:sp>
        <p:nvSpPr>
          <p:cNvPr id="5" name="Title 10">
            <a:extLst>
              <a:ext uri="{FF2B5EF4-FFF2-40B4-BE49-F238E27FC236}">
                <a16:creationId xmlns:a16="http://schemas.microsoft.com/office/drawing/2014/main" id="{D191A177-3E06-70AE-4CA6-C9E0DA81A802}"/>
              </a:ext>
            </a:extLst>
          </p:cNvPr>
          <p:cNvSpPr>
            <a:spLocks noGrp="1"/>
          </p:cNvSpPr>
          <p:nvPr>
            <p:ph type="title" hasCustomPrompt="1"/>
          </p:nvPr>
        </p:nvSpPr>
        <p:spPr>
          <a:xfrm>
            <a:off x="512425" y="1268362"/>
            <a:ext cx="5521231" cy="3185652"/>
          </a:xfrm>
        </p:spPr>
        <p:txBody>
          <a:bodyPr anchor="b">
            <a:normAutofit/>
          </a:bodyPr>
          <a:lstStyle>
            <a:lvl1pPr>
              <a:defRPr sz="4050">
                <a:solidFill>
                  <a:srgbClr val="EE5859"/>
                </a:solidFill>
              </a:defRPr>
            </a:lvl1pPr>
          </a:lstStyle>
          <a:p>
            <a:r>
              <a:rPr lang="en-GB" dirty="0"/>
              <a:t>[Place Your Presentation Title Here]</a:t>
            </a:r>
            <a:endParaRPr lang="en-CH" dirty="0"/>
          </a:p>
        </p:txBody>
      </p:sp>
      <p:sp>
        <p:nvSpPr>
          <p:cNvPr id="6" name="Text Placeholder 6">
            <a:extLst>
              <a:ext uri="{FF2B5EF4-FFF2-40B4-BE49-F238E27FC236}">
                <a16:creationId xmlns:a16="http://schemas.microsoft.com/office/drawing/2014/main" id="{E693E073-6E2E-18ED-AE96-25B755A41C04}"/>
              </a:ext>
            </a:extLst>
          </p:cNvPr>
          <p:cNvSpPr>
            <a:spLocks noGrp="1"/>
          </p:cNvSpPr>
          <p:nvPr>
            <p:ph type="body" sz="quarter" idx="10" hasCustomPrompt="1"/>
          </p:nvPr>
        </p:nvSpPr>
        <p:spPr>
          <a:xfrm>
            <a:off x="512763" y="4725988"/>
            <a:ext cx="5521325" cy="498475"/>
          </a:xfrm>
        </p:spPr>
        <p:txBody>
          <a:bodyPr>
            <a:normAutofit/>
          </a:bodyPr>
          <a:lstStyle>
            <a:lvl1pPr marL="0" indent="0">
              <a:buNone/>
              <a:defRPr sz="1800" b="1">
                <a:solidFill>
                  <a:schemeClr val="tx2"/>
                </a:solidFill>
                <a:latin typeface="+mj-lt"/>
              </a:defRPr>
            </a:lvl1pPr>
          </a:lstStyle>
          <a:p>
            <a:pPr lvl="0"/>
            <a:r>
              <a:rPr lang="en-US" dirty="0"/>
              <a:t>[Place Your Subtitle Here]</a:t>
            </a:r>
            <a:endParaRPr lang="en-GB" dirty="0"/>
          </a:p>
        </p:txBody>
      </p:sp>
      <p:pic>
        <p:nvPicPr>
          <p:cNvPr id="7" name="Picture 6" descr="A black and white sign&#10;&#10;Description automatically generated with medium confidence">
            <a:extLst>
              <a:ext uri="{FF2B5EF4-FFF2-40B4-BE49-F238E27FC236}">
                <a16:creationId xmlns:a16="http://schemas.microsoft.com/office/drawing/2014/main" id="{DD9F9EA1-ECE0-250A-D004-777AB8C83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5" y="6160956"/>
            <a:ext cx="2266676" cy="498475"/>
          </a:xfrm>
          <a:prstGeom prst="rect">
            <a:avLst/>
          </a:prstGeom>
        </p:spPr>
      </p:pic>
    </p:spTree>
    <p:extLst>
      <p:ext uri="{BB962C8B-B14F-4D97-AF65-F5344CB8AC3E}">
        <p14:creationId xmlns:p14="http://schemas.microsoft.com/office/powerpoint/2010/main" val="7981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9D4209C1-17DB-CD26-7D3C-2BB6DF6A2667}"/>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6DA0C88-17B5-DD48-2A99-9DF9C78F5CF4}"/>
              </a:ext>
            </a:extLst>
          </p:cNvPr>
          <p:cNvPicPr>
            <a:picLocks noChangeAspect="1"/>
          </p:cNvPicPr>
          <p:nvPr userDrawn="1"/>
        </p:nvPicPr>
        <p:blipFill>
          <a:blip r:embed="rId3"/>
          <a:stretch>
            <a:fillRect/>
          </a:stretch>
        </p:blipFill>
        <p:spPr>
          <a:xfrm>
            <a:off x="92422" y="-247207"/>
            <a:ext cx="6425741" cy="3676207"/>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 Placeholder 16">
            <a:extLst>
              <a:ext uri="{FF2B5EF4-FFF2-40B4-BE49-F238E27FC236}">
                <a16:creationId xmlns:a16="http://schemas.microsoft.com/office/drawing/2014/main" id="{3784218C-C9E0-71D1-0357-5D49DC9B9533}"/>
              </a:ext>
            </a:extLst>
          </p:cNvPr>
          <p:cNvSpPr>
            <a:spLocks noGrp="1"/>
          </p:cNvSpPr>
          <p:nvPr>
            <p:ph type="body" sz="quarter" idx="10" hasCustomPrompt="1"/>
          </p:nvPr>
        </p:nvSpPr>
        <p:spPr>
          <a:xfrm>
            <a:off x="7590088" y="2269220"/>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1]</a:t>
            </a:r>
          </a:p>
        </p:txBody>
      </p:sp>
      <p:sp>
        <p:nvSpPr>
          <p:cNvPr id="5" name="Text Placeholder 2">
            <a:extLst>
              <a:ext uri="{FF2B5EF4-FFF2-40B4-BE49-F238E27FC236}">
                <a16:creationId xmlns:a16="http://schemas.microsoft.com/office/drawing/2014/main" id="{8914C7B8-02EA-2FB5-2503-1E2A64E10374}"/>
              </a:ext>
            </a:extLst>
          </p:cNvPr>
          <p:cNvSpPr>
            <a:spLocks noGrp="1"/>
          </p:cNvSpPr>
          <p:nvPr>
            <p:ph type="body" sz="quarter" idx="11" hasCustomPrompt="1"/>
          </p:nvPr>
        </p:nvSpPr>
        <p:spPr>
          <a:xfrm>
            <a:off x="6755980" y="226922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
        <p:nvSpPr>
          <p:cNvPr id="6" name="Text Placeholder 2">
            <a:extLst>
              <a:ext uri="{FF2B5EF4-FFF2-40B4-BE49-F238E27FC236}">
                <a16:creationId xmlns:a16="http://schemas.microsoft.com/office/drawing/2014/main" id="{89373FCD-F42A-6976-35E8-C124535F57CC}"/>
              </a:ext>
            </a:extLst>
          </p:cNvPr>
          <p:cNvSpPr>
            <a:spLocks noGrp="1"/>
          </p:cNvSpPr>
          <p:nvPr>
            <p:ph type="body" sz="quarter" idx="12" hasCustomPrompt="1"/>
          </p:nvPr>
        </p:nvSpPr>
        <p:spPr>
          <a:xfrm>
            <a:off x="6755980" y="305613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02</a:t>
            </a:r>
            <a:endParaRPr lang="en-CH" dirty="0"/>
          </a:p>
        </p:txBody>
      </p:sp>
      <p:sp>
        <p:nvSpPr>
          <p:cNvPr id="7" name="Text Placeholder 2">
            <a:extLst>
              <a:ext uri="{FF2B5EF4-FFF2-40B4-BE49-F238E27FC236}">
                <a16:creationId xmlns:a16="http://schemas.microsoft.com/office/drawing/2014/main" id="{337E2C7A-583E-4E77-6F08-812872A14197}"/>
              </a:ext>
            </a:extLst>
          </p:cNvPr>
          <p:cNvSpPr>
            <a:spLocks noGrp="1"/>
          </p:cNvSpPr>
          <p:nvPr>
            <p:ph type="body" sz="quarter" idx="13" hasCustomPrompt="1"/>
          </p:nvPr>
        </p:nvSpPr>
        <p:spPr>
          <a:xfrm>
            <a:off x="6755980" y="3858802"/>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03</a:t>
            </a:r>
            <a:endParaRPr lang="en-CH" dirty="0"/>
          </a:p>
        </p:txBody>
      </p:sp>
      <p:sp>
        <p:nvSpPr>
          <p:cNvPr id="8" name="Text Placeholder 2">
            <a:extLst>
              <a:ext uri="{FF2B5EF4-FFF2-40B4-BE49-F238E27FC236}">
                <a16:creationId xmlns:a16="http://schemas.microsoft.com/office/drawing/2014/main" id="{9C4F4E10-8508-C9B4-080D-988C505F1788}"/>
              </a:ext>
            </a:extLst>
          </p:cNvPr>
          <p:cNvSpPr>
            <a:spLocks noGrp="1"/>
          </p:cNvSpPr>
          <p:nvPr>
            <p:ph type="body" sz="quarter" idx="14" hasCustomPrompt="1"/>
          </p:nvPr>
        </p:nvSpPr>
        <p:spPr>
          <a:xfrm>
            <a:off x="6755980" y="4654033"/>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04</a:t>
            </a:r>
            <a:endParaRPr lang="en-CH" dirty="0"/>
          </a:p>
        </p:txBody>
      </p:sp>
      <p:sp>
        <p:nvSpPr>
          <p:cNvPr id="9" name="Text Placeholder 16">
            <a:extLst>
              <a:ext uri="{FF2B5EF4-FFF2-40B4-BE49-F238E27FC236}">
                <a16:creationId xmlns:a16="http://schemas.microsoft.com/office/drawing/2014/main" id="{2B7CEE04-A751-105E-E756-8102DA541ABA}"/>
              </a:ext>
            </a:extLst>
          </p:cNvPr>
          <p:cNvSpPr>
            <a:spLocks noGrp="1"/>
          </p:cNvSpPr>
          <p:nvPr>
            <p:ph type="body" sz="quarter" idx="15" hasCustomPrompt="1"/>
          </p:nvPr>
        </p:nvSpPr>
        <p:spPr>
          <a:xfrm>
            <a:off x="7590087" y="3051295"/>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2]</a:t>
            </a:r>
          </a:p>
        </p:txBody>
      </p:sp>
      <p:sp>
        <p:nvSpPr>
          <p:cNvPr id="10" name="Text Placeholder 16">
            <a:extLst>
              <a:ext uri="{FF2B5EF4-FFF2-40B4-BE49-F238E27FC236}">
                <a16:creationId xmlns:a16="http://schemas.microsoft.com/office/drawing/2014/main" id="{EDF3758A-7859-2090-3236-853CF05B6B25}"/>
              </a:ext>
            </a:extLst>
          </p:cNvPr>
          <p:cNvSpPr>
            <a:spLocks noGrp="1"/>
          </p:cNvSpPr>
          <p:nvPr>
            <p:ph type="body" sz="quarter" idx="16" hasCustomPrompt="1"/>
          </p:nvPr>
        </p:nvSpPr>
        <p:spPr>
          <a:xfrm>
            <a:off x="7590087" y="385880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3]</a:t>
            </a:r>
          </a:p>
        </p:txBody>
      </p:sp>
      <p:sp>
        <p:nvSpPr>
          <p:cNvPr id="15" name="Text Placeholder 16">
            <a:extLst>
              <a:ext uri="{FF2B5EF4-FFF2-40B4-BE49-F238E27FC236}">
                <a16:creationId xmlns:a16="http://schemas.microsoft.com/office/drawing/2014/main" id="{0C1A6CFD-E50D-A45C-5527-6BF50F0ADB51}"/>
              </a:ext>
            </a:extLst>
          </p:cNvPr>
          <p:cNvSpPr>
            <a:spLocks noGrp="1"/>
          </p:cNvSpPr>
          <p:nvPr>
            <p:ph type="body" sz="quarter" idx="17" hasCustomPrompt="1"/>
          </p:nvPr>
        </p:nvSpPr>
        <p:spPr>
          <a:xfrm>
            <a:off x="7590086" y="465403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4]</a:t>
            </a:r>
          </a:p>
        </p:txBody>
      </p:sp>
      <p:sp>
        <p:nvSpPr>
          <p:cNvPr id="18" name="Title 4">
            <a:extLst>
              <a:ext uri="{FF2B5EF4-FFF2-40B4-BE49-F238E27FC236}">
                <a16:creationId xmlns:a16="http://schemas.microsoft.com/office/drawing/2014/main" id="{400C5066-DB1B-5EDA-D9AF-702B73FF310F}"/>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Tree>
    <p:extLst>
      <p:ext uri="{BB962C8B-B14F-4D97-AF65-F5344CB8AC3E}">
        <p14:creationId xmlns:p14="http://schemas.microsoft.com/office/powerpoint/2010/main" val="124714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12" name="Picture 11" descr="A picture containing red, light, outdoor object, dark&#10;&#10;Description automatically generated">
            <a:extLst>
              <a:ext uri="{FF2B5EF4-FFF2-40B4-BE49-F238E27FC236}">
                <a16:creationId xmlns:a16="http://schemas.microsoft.com/office/drawing/2014/main" id="{73B39123-F7DD-0A52-BFB5-AF0426DC450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flipV="1">
            <a:off x="8686799" y="-573"/>
            <a:ext cx="3505201" cy="6103736"/>
          </a:xfrm>
          <a:prstGeom prst="rect">
            <a:avLst/>
          </a:prstGeom>
        </p:spPr>
      </p:pic>
      <p:pic>
        <p:nvPicPr>
          <p:cNvPr id="23" name="Picture 22" descr="A picture containing red, light, outdoor object, dark&#10;&#10;Description automatically generated">
            <a:extLst>
              <a:ext uri="{FF2B5EF4-FFF2-40B4-BE49-F238E27FC236}">
                <a16:creationId xmlns:a16="http://schemas.microsoft.com/office/drawing/2014/main" id="{FBB67444-350B-551B-8A58-FB651DE687A5}"/>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flipV="1">
            <a:off x="0" y="1907069"/>
            <a:ext cx="4282444" cy="4950931"/>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676D8B40-4F18-1860-0968-1033F94C51FC}"/>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
        <p:nvSpPr>
          <p:cNvPr id="2" name="Text Placeholder 16">
            <a:extLst>
              <a:ext uri="{FF2B5EF4-FFF2-40B4-BE49-F238E27FC236}">
                <a16:creationId xmlns:a16="http://schemas.microsoft.com/office/drawing/2014/main" id="{6B507665-D484-21F7-FEF3-F30C5FA494AE}"/>
              </a:ext>
            </a:extLst>
          </p:cNvPr>
          <p:cNvSpPr>
            <a:spLocks noGrp="1"/>
          </p:cNvSpPr>
          <p:nvPr>
            <p:ph type="body" sz="quarter" idx="10" hasCustomPrompt="1"/>
          </p:nvPr>
        </p:nvSpPr>
        <p:spPr>
          <a:xfrm>
            <a:off x="7590088" y="2269220"/>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1]</a:t>
            </a:r>
          </a:p>
        </p:txBody>
      </p:sp>
      <p:sp>
        <p:nvSpPr>
          <p:cNvPr id="3" name="Text Placeholder 2">
            <a:extLst>
              <a:ext uri="{FF2B5EF4-FFF2-40B4-BE49-F238E27FC236}">
                <a16:creationId xmlns:a16="http://schemas.microsoft.com/office/drawing/2014/main" id="{E4D7D712-8378-8868-CA44-DE7AA0DABDCE}"/>
              </a:ext>
            </a:extLst>
          </p:cNvPr>
          <p:cNvSpPr>
            <a:spLocks noGrp="1"/>
          </p:cNvSpPr>
          <p:nvPr>
            <p:ph type="body" sz="quarter" idx="11" hasCustomPrompt="1"/>
          </p:nvPr>
        </p:nvSpPr>
        <p:spPr>
          <a:xfrm>
            <a:off x="6755980" y="226922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
        <p:nvSpPr>
          <p:cNvPr id="4" name="Text Placeholder 2">
            <a:extLst>
              <a:ext uri="{FF2B5EF4-FFF2-40B4-BE49-F238E27FC236}">
                <a16:creationId xmlns:a16="http://schemas.microsoft.com/office/drawing/2014/main" id="{7CE2C4F0-2886-58C2-5694-BF8FFBA73824}"/>
              </a:ext>
            </a:extLst>
          </p:cNvPr>
          <p:cNvSpPr>
            <a:spLocks noGrp="1"/>
          </p:cNvSpPr>
          <p:nvPr>
            <p:ph type="body" sz="quarter" idx="12" hasCustomPrompt="1"/>
          </p:nvPr>
        </p:nvSpPr>
        <p:spPr>
          <a:xfrm>
            <a:off x="6755980" y="305613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02</a:t>
            </a:r>
            <a:endParaRPr lang="en-CH" dirty="0"/>
          </a:p>
        </p:txBody>
      </p:sp>
      <p:sp>
        <p:nvSpPr>
          <p:cNvPr id="5" name="Text Placeholder 2">
            <a:extLst>
              <a:ext uri="{FF2B5EF4-FFF2-40B4-BE49-F238E27FC236}">
                <a16:creationId xmlns:a16="http://schemas.microsoft.com/office/drawing/2014/main" id="{40DF9562-D645-9AB3-2250-8345A838AD59}"/>
              </a:ext>
            </a:extLst>
          </p:cNvPr>
          <p:cNvSpPr>
            <a:spLocks noGrp="1"/>
          </p:cNvSpPr>
          <p:nvPr>
            <p:ph type="body" sz="quarter" idx="13" hasCustomPrompt="1"/>
          </p:nvPr>
        </p:nvSpPr>
        <p:spPr>
          <a:xfrm>
            <a:off x="6755980" y="3858802"/>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03</a:t>
            </a:r>
            <a:endParaRPr lang="en-CH" dirty="0"/>
          </a:p>
        </p:txBody>
      </p:sp>
      <p:sp>
        <p:nvSpPr>
          <p:cNvPr id="6" name="Text Placeholder 2">
            <a:extLst>
              <a:ext uri="{FF2B5EF4-FFF2-40B4-BE49-F238E27FC236}">
                <a16:creationId xmlns:a16="http://schemas.microsoft.com/office/drawing/2014/main" id="{F5AD5113-AACB-A5ED-3BCA-0B5ED6440960}"/>
              </a:ext>
            </a:extLst>
          </p:cNvPr>
          <p:cNvSpPr>
            <a:spLocks noGrp="1"/>
          </p:cNvSpPr>
          <p:nvPr>
            <p:ph type="body" sz="quarter" idx="14" hasCustomPrompt="1"/>
          </p:nvPr>
        </p:nvSpPr>
        <p:spPr>
          <a:xfrm>
            <a:off x="6755980" y="4654033"/>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04</a:t>
            </a:r>
            <a:endParaRPr lang="en-CH" dirty="0"/>
          </a:p>
        </p:txBody>
      </p:sp>
      <p:sp>
        <p:nvSpPr>
          <p:cNvPr id="7" name="Text Placeholder 16">
            <a:extLst>
              <a:ext uri="{FF2B5EF4-FFF2-40B4-BE49-F238E27FC236}">
                <a16:creationId xmlns:a16="http://schemas.microsoft.com/office/drawing/2014/main" id="{27F8C156-C6C4-4F8D-2F6E-6D7ED13B1CE0}"/>
              </a:ext>
            </a:extLst>
          </p:cNvPr>
          <p:cNvSpPr>
            <a:spLocks noGrp="1"/>
          </p:cNvSpPr>
          <p:nvPr>
            <p:ph type="body" sz="quarter" idx="15" hasCustomPrompt="1"/>
          </p:nvPr>
        </p:nvSpPr>
        <p:spPr>
          <a:xfrm>
            <a:off x="7590087" y="3051295"/>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2]</a:t>
            </a:r>
          </a:p>
        </p:txBody>
      </p:sp>
      <p:sp>
        <p:nvSpPr>
          <p:cNvPr id="8" name="Text Placeholder 16">
            <a:extLst>
              <a:ext uri="{FF2B5EF4-FFF2-40B4-BE49-F238E27FC236}">
                <a16:creationId xmlns:a16="http://schemas.microsoft.com/office/drawing/2014/main" id="{668B1298-06DF-9581-7F3E-5124D7A83999}"/>
              </a:ext>
            </a:extLst>
          </p:cNvPr>
          <p:cNvSpPr>
            <a:spLocks noGrp="1"/>
          </p:cNvSpPr>
          <p:nvPr>
            <p:ph type="body" sz="quarter" idx="16" hasCustomPrompt="1"/>
          </p:nvPr>
        </p:nvSpPr>
        <p:spPr>
          <a:xfrm>
            <a:off x="7590087" y="385880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3]</a:t>
            </a:r>
          </a:p>
        </p:txBody>
      </p:sp>
      <p:sp>
        <p:nvSpPr>
          <p:cNvPr id="9" name="Text Placeholder 16">
            <a:extLst>
              <a:ext uri="{FF2B5EF4-FFF2-40B4-BE49-F238E27FC236}">
                <a16:creationId xmlns:a16="http://schemas.microsoft.com/office/drawing/2014/main" id="{4AC2110C-737A-2031-1590-B876F102ADE5}"/>
              </a:ext>
            </a:extLst>
          </p:cNvPr>
          <p:cNvSpPr>
            <a:spLocks noGrp="1"/>
          </p:cNvSpPr>
          <p:nvPr>
            <p:ph type="body" sz="quarter" idx="17" hasCustomPrompt="1"/>
          </p:nvPr>
        </p:nvSpPr>
        <p:spPr>
          <a:xfrm>
            <a:off x="7590086" y="465403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4]</a:t>
            </a:r>
          </a:p>
        </p:txBody>
      </p:sp>
    </p:spTree>
    <p:extLst>
      <p:ext uri="{BB962C8B-B14F-4D97-AF65-F5344CB8AC3E}">
        <p14:creationId xmlns:p14="http://schemas.microsoft.com/office/powerpoint/2010/main" val="353917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8A6E15C2-814B-0340-3A5F-99EDE648D3FE}"/>
              </a:ext>
            </a:extLst>
          </p:cNvPr>
          <p:cNvPicPr>
            <a:picLocks noChangeAspect="1"/>
          </p:cNvPicPr>
          <p:nvPr/>
        </p:nvPicPr>
        <p:blipFill>
          <a:blip r:embed="rId2">
            <a:alphaModFix amt="4000"/>
            <a:extLst>
              <a:ext uri="{28A0092B-C50C-407E-A947-70E740481C1C}">
                <a14:useLocalDpi xmlns:a14="http://schemas.microsoft.com/office/drawing/2010/main" val="0"/>
              </a:ext>
            </a:extLst>
          </a:blip>
          <a:stretch>
            <a:fillRect/>
          </a:stretch>
        </p:blipFill>
        <p:spPr>
          <a:xfrm>
            <a:off x="-18503" y="0"/>
            <a:ext cx="12210504" cy="6979920"/>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p:nvSpPr>
        <p:spPr>
          <a:xfrm>
            <a:off x="0" y="0"/>
            <a:ext cx="12192000" cy="68580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itle 1">
            <a:extLst>
              <a:ext uri="{FF2B5EF4-FFF2-40B4-BE49-F238E27FC236}">
                <a16:creationId xmlns:a16="http://schemas.microsoft.com/office/drawing/2014/main" id="{6F4D2AB8-1633-3580-6F9B-64F810B8BAE0}"/>
              </a:ext>
            </a:extLst>
          </p:cNvPr>
          <p:cNvSpPr>
            <a:spLocks noGrp="1"/>
          </p:cNvSpPr>
          <p:nvPr>
            <p:ph type="title" hasCustomPrompt="1"/>
          </p:nvPr>
        </p:nvSpPr>
        <p:spPr>
          <a:xfrm>
            <a:off x="1668340" y="3143669"/>
            <a:ext cx="8855319" cy="1325563"/>
          </a:xfrm>
        </p:spPr>
        <p:txBody>
          <a:bodyPr>
            <a:normAutofit/>
          </a:bodyPr>
          <a:lstStyle>
            <a:lvl1pPr algn="ctr">
              <a:defRPr sz="4800">
                <a:solidFill>
                  <a:srgbClr val="58585A"/>
                </a:solidFill>
              </a:defRPr>
            </a:lvl1pPr>
          </a:lstStyle>
          <a:p>
            <a:r>
              <a:rPr lang="en-GB" dirty="0"/>
              <a:t>[Place the title of the section here]</a:t>
            </a:r>
            <a:endParaRPr lang="en-CH" dirty="0"/>
          </a:p>
        </p:txBody>
      </p:sp>
      <p:sp>
        <p:nvSpPr>
          <p:cNvPr id="4" name="Text Placeholder 2">
            <a:extLst>
              <a:ext uri="{FF2B5EF4-FFF2-40B4-BE49-F238E27FC236}">
                <a16:creationId xmlns:a16="http://schemas.microsoft.com/office/drawing/2014/main" id="{ED5C7B5E-9237-9BB7-9004-D60D5EC4D41A}"/>
              </a:ext>
            </a:extLst>
          </p:cNvPr>
          <p:cNvSpPr>
            <a:spLocks noGrp="1"/>
          </p:cNvSpPr>
          <p:nvPr>
            <p:ph type="body" sz="quarter" idx="11" hasCustomPrompt="1"/>
          </p:nvPr>
        </p:nvSpPr>
        <p:spPr>
          <a:xfrm>
            <a:off x="5608529" y="2494527"/>
            <a:ext cx="974943" cy="557702"/>
          </a:xfrm>
        </p:spPr>
        <p:txBody>
          <a:bodyPr>
            <a:noAutofit/>
          </a:bodyPr>
          <a:lstStyle>
            <a:lvl1pPr marL="0" indent="0" algn="ctr">
              <a:buNone/>
              <a:defRPr sz="40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Tree>
    <p:extLst>
      <p:ext uri="{BB962C8B-B14F-4D97-AF65-F5344CB8AC3E}">
        <p14:creationId xmlns:p14="http://schemas.microsoft.com/office/powerpoint/2010/main" val="332105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8" name="Picture 7" descr="A picture containing red, light, outdoor object, dark&#10;&#10;Description automatically generated">
            <a:extLst>
              <a:ext uri="{FF2B5EF4-FFF2-40B4-BE49-F238E27FC236}">
                <a16:creationId xmlns:a16="http://schemas.microsoft.com/office/drawing/2014/main" id="{92E549BA-251A-C7CE-9322-2439F5A72DE3}"/>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686798" y="754582"/>
            <a:ext cx="3505201" cy="6103736"/>
          </a:xfrm>
          <a:prstGeom prst="rect">
            <a:avLst/>
          </a:prstGeom>
        </p:spPr>
      </p:pic>
      <p:pic>
        <p:nvPicPr>
          <p:cNvPr id="9" name="Picture 8" descr="A picture containing red, light, outdoor object, dark&#10;&#10;Description automatically generated">
            <a:extLst>
              <a:ext uri="{FF2B5EF4-FFF2-40B4-BE49-F238E27FC236}">
                <a16:creationId xmlns:a16="http://schemas.microsoft.com/office/drawing/2014/main" id="{16A0A65F-2144-9082-41E6-611BD55BE3C3}"/>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a:off x="0" y="0"/>
            <a:ext cx="4282444" cy="495093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p:nvSpPr>
        <p:spPr>
          <a:xfrm>
            <a:off x="0" y="0"/>
            <a:ext cx="12192000" cy="68580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itle 1">
            <a:extLst>
              <a:ext uri="{FF2B5EF4-FFF2-40B4-BE49-F238E27FC236}">
                <a16:creationId xmlns:a16="http://schemas.microsoft.com/office/drawing/2014/main" id="{08AC4E57-E724-A54D-CAA2-CB9CD7B98494}"/>
              </a:ext>
            </a:extLst>
          </p:cNvPr>
          <p:cNvSpPr>
            <a:spLocks noGrp="1"/>
          </p:cNvSpPr>
          <p:nvPr>
            <p:ph type="title" hasCustomPrompt="1"/>
          </p:nvPr>
        </p:nvSpPr>
        <p:spPr>
          <a:xfrm>
            <a:off x="1668340" y="3143669"/>
            <a:ext cx="8855319" cy="1325563"/>
          </a:xfrm>
        </p:spPr>
        <p:txBody>
          <a:bodyPr>
            <a:normAutofit/>
          </a:bodyPr>
          <a:lstStyle>
            <a:lvl1pPr algn="ctr">
              <a:defRPr sz="4800">
                <a:solidFill>
                  <a:srgbClr val="58585A"/>
                </a:solidFill>
              </a:defRPr>
            </a:lvl1pPr>
          </a:lstStyle>
          <a:p>
            <a:r>
              <a:rPr lang="en-GB" dirty="0"/>
              <a:t>[Place the title of the section here]</a:t>
            </a:r>
            <a:endParaRPr lang="en-CH" dirty="0"/>
          </a:p>
        </p:txBody>
      </p:sp>
      <p:sp>
        <p:nvSpPr>
          <p:cNvPr id="4" name="Text Placeholder 2">
            <a:extLst>
              <a:ext uri="{FF2B5EF4-FFF2-40B4-BE49-F238E27FC236}">
                <a16:creationId xmlns:a16="http://schemas.microsoft.com/office/drawing/2014/main" id="{DBC788A4-1A7E-6E48-D4F7-BD370D91F26F}"/>
              </a:ext>
            </a:extLst>
          </p:cNvPr>
          <p:cNvSpPr>
            <a:spLocks noGrp="1"/>
          </p:cNvSpPr>
          <p:nvPr>
            <p:ph type="body" sz="quarter" idx="11" hasCustomPrompt="1"/>
          </p:nvPr>
        </p:nvSpPr>
        <p:spPr>
          <a:xfrm>
            <a:off x="5608529" y="2494527"/>
            <a:ext cx="974943" cy="557702"/>
          </a:xfrm>
        </p:spPr>
        <p:txBody>
          <a:bodyPr>
            <a:noAutofit/>
          </a:bodyPr>
          <a:lstStyle>
            <a:lvl1pPr marL="0" indent="0" algn="ctr">
              <a:buNone/>
              <a:defRPr sz="40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Tree>
    <p:extLst>
      <p:ext uri="{BB962C8B-B14F-4D97-AF65-F5344CB8AC3E}">
        <p14:creationId xmlns:p14="http://schemas.microsoft.com/office/powerpoint/2010/main" val="103935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DD2E7D-3C98-B627-DADA-2F9D396CB6FF}"/>
              </a:ext>
            </a:extLst>
          </p:cNvPr>
          <p:cNvSpPr/>
          <p:nvPr/>
        </p:nvSpPr>
        <p:spPr>
          <a:xfrm>
            <a:off x="-21085" y="333509"/>
            <a:ext cx="3442710" cy="1750930"/>
          </a:xfrm>
          <a:prstGeom prst="rect">
            <a:avLst/>
          </a:prstGeom>
          <a:solidFill>
            <a:srgbClr val="58585A"/>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471949" y="407645"/>
            <a:ext cx="2841522" cy="1582994"/>
          </a:xfrm>
        </p:spPr>
        <p:txBody>
          <a:bodyPr>
            <a:noAutofit/>
          </a:bodyPr>
          <a:lstStyle>
            <a:lvl1pPr>
              <a:defRPr sz="4000">
                <a:solidFill>
                  <a:schemeClr val="bg1"/>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3647768" y="609600"/>
            <a:ext cx="8219767" cy="6017342"/>
          </a:xfrm>
        </p:spPr>
        <p:txBody>
          <a:bodyPr>
            <a:normAutofit/>
          </a:bodyPr>
          <a:lstStyle>
            <a:lvl1pPr>
              <a:defRPr sz="1400"/>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23" name="Rectangle 22">
            <a:extLst>
              <a:ext uri="{FF2B5EF4-FFF2-40B4-BE49-F238E27FC236}">
                <a16:creationId xmlns:a16="http://schemas.microsoft.com/office/drawing/2014/main" id="{94F096BA-D7F9-7EEA-979B-2963BCD82CAA}"/>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27898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471948" y="489525"/>
            <a:ext cx="7766887" cy="615675"/>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71949" y="1594726"/>
            <a:ext cx="11258234" cy="4809619"/>
          </a:xfrm>
        </p:spPr>
        <p:txBody>
          <a:bodyPr>
            <a:normAutofit/>
          </a:bodyPr>
          <a:lstStyle>
            <a:lvl1pPr>
              <a:defRPr sz="1400">
                <a:latin typeface="Segoe UI Light" panose="020B0502040204020203" pitchFamily="34" charset="0"/>
                <a:cs typeface="Segoe UI Light" panose="020B0502040204020203" pitchFamily="34" charset="0"/>
              </a:defRPr>
            </a:lvl1pPr>
            <a:lvl2pPr>
              <a:defRPr sz="1200">
                <a:latin typeface="Segoe UI Light" panose="020B0502040204020203" pitchFamily="34" charset="0"/>
                <a:cs typeface="Segoe UI Light" panose="020B0502040204020203" pitchFamily="34" charset="0"/>
              </a:defRPr>
            </a:lvl2pPr>
            <a:lvl3pPr>
              <a:defRPr sz="1100">
                <a:latin typeface="Segoe UI Light" panose="020B0502040204020203" pitchFamily="34" charset="0"/>
                <a:cs typeface="Segoe UI Light" panose="020B0502040204020203" pitchFamily="34" charset="0"/>
              </a:defRPr>
            </a:lvl3pPr>
            <a:lvl4pPr>
              <a:defRPr sz="1050">
                <a:latin typeface="Segoe UI Light" panose="020B0502040204020203" pitchFamily="34" charset="0"/>
                <a:cs typeface="Segoe UI Light" panose="020B0502040204020203" pitchFamily="34" charset="0"/>
              </a:defRPr>
            </a:lvl4pPr>
            <a:lvl5pPr>
              <a:defRPr sz="1050">
                <a:latin typeface="Segoe UI Light" panose="020B0502040204020203" pitchFamily="34" charset="0"/>
                <a:cs typeface="Segoe UI Light"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dirty="0"/>
          </a:p>
        </p:txBody>
      </p:sp>
      <p:sp>
        <p:nvSpPr>
          <p:cNvPr id="6" name="Rectangle 5">
            <a:extLst>
              <a:ext uri="{FF2B5EF4-FFF2-40B4-BE49-F238E27FC236}">
                <a16:creationId xmlns:a16="http://schemas.microsoft.com/office/drawing/2014/main" id="{9A8F63B5-C736-68DF-C08B-E81FD3FF7E26}"/>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BCC50C77-4D39-4300-8013-E2EF88828764}"/>
              </a:ext>
            </a:extLst>
          </p:cNvPr>
          <p:cNvSpPr/>
          <p:nvPr/>
        </p:nvSpPr>
        <p:spPr>
          <a:xfrm>
            <a:off x="363254" y="0"/>
            <a:ext cx="112735" cy="104978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59670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085566" y="1489193"/>
            <a:ext cx="6781969" cy="1499813"/>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085566" y="3529781"/>
            <a:ext cx="6781969" cy="2753032"/>
          </a:xfrm>
        </p:spPr>
        <p:txBody>
          <a:bodyPr>
            <a:normAutofit/>
          </a:bodyPr>
          <a:lstStyle>
            <a:lvl1pPr>
              <a:defRPr sz="1400"/>
            </a:lvl1pPr>
            <a:lvl2pPr>
              <a:defRPr sz="1200"/>
            </a:lvl2pPr>
            <a:lvl3pPr>
              <a:defRPr sz="110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17" name="Rectangle 16">
            <a:extLst>
              <a:ext uri="{FF2B5EF4-FFF2-40B4-BE49-F238E27FC236}">
                <a16:creationId xmlns:a16="http://schemas.microsoft.com/office/drawing/2014/main" id="{A81479E1-425E-BBAC-760A-B4D8085BC6D6}"/>
              </a:ext>
            </a:extLst>
          </p:cNvPr>
          <p:cNvSpPr/>
          <p:nvPr/>
        </p:nvSpPr>
        <p:spPr>
          <a:xfrm>
            <a:off x="5085567" y="997159"/>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530942" y="609599"/>
            <a:ext cx="4119716" cy="5673213"/>
          </a:xfrm>
        </p:spPr>
        <p:txBody>
          <a:bodyPr/>
          <a:lstStyle/>
          <a:p>
            <a:r>
              <a:rPr lang="en-GB"/>
              <a:t>Click icon to add picture</a:t>
            </a:r>
            <a:endParaRPr lang="en-CH"/>
          </a:p>
        </p:txBody>
      </p:sp>
    </p:spTree>
    <p:extLst>
      <p:ext uri="{BB962C8B-B14F-4D97-AF65-F5344CB8AC3E}">
        <p14:creationId xmlns:p14="http://schemas.microsoft.com/office/powerpoint/2010/main" val="400327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73B4E-2328-71C8-8F4A-7F8BF21C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dirty="0"/>
          </a:p>
        </p:txBody>
      </p:sp>
      <p:sp>
        <p:nvSpPr>
          <p:cNvPr id="3" name="Text Placeholder 2">
            <a:extLst>
              <a:ext uri="{FF2B5EF4-FFF2-40B4-BE49-F238E27FC236}">
                <a16:creationId xmlns:a16="http://schemas.microsoft.com/office/drawing/2014/main" id="{68564FDE-82F7-CD67-B6E6-A21E59E45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dirty="0"/>
          </a:p>
        </p:txBody>
      </p:sp>
      <p:sp>
        <p:nvSpPr>
          <p:cNvPr id="4" name="Date Placeholder 3">
            <a:extLst>
              <a:ext uri="{FF2B5EF4-FFF2-40B4-BE49-F238E27FC236}">
                <a16:creationId xmlns:a16="http://schemas.microsoft.com/office/drawing/2014/main" id="{945F4384-FC46-A039-DF62-66692EF7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C901E-C904-4F85-B94B-C8F631EE4FAE}" type="datetimeFigureOut">
              <a:rPr lang="en-CH" smtClean="0"/>
              <a:t>10/23/23</a:t>
            </a:fld>
            <a:endParaRPr lang="en-CH"/>
          </a:p>
        </p:txBody>
      </p:sp>
      <p:sp>
        <p:nvSpPr>
          <p:cNvPr id="5" name="Footer Placeholder 4">
            <a:extLst>
              <a:ext uri="{FF2B5EF4-FFF2-40B4-BE49-F238E27FC236}">
                <a16:creationId xmlns:a16="http://schemas.microsoft.com/office/drawing/2014/main" id="{CF660B81-F607-7AFC-F151-9892B0234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2E56E9B-9D03-DA1B-3E34-577705F35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6D203-3F6D-4A25-BEC6-FA26FC4FF084}" type="slidenum">
              <a:rPr lang="en-CH" smtClean="0"/>
              <a:t>‹#›</a:t>
            </a:fld>
            <a:endParaRPr lang="en-CH"/>
          </a:p>
        </p:txBody>
      </p:sp>
    </p:spTree>
    <p:extLst>
      <p:ext uri="{BB962C8B-B14F-4D97-AF65-F5344CB8AC3E}">
        <p14:creationId xmlns:p14="http://schemas.microsoft.com/office/powerpoint/2010/main" val="372387743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51C3-4DFB-A000-E978-560CA3950C6A}"/>
              </a:ext>
            </a:extLst>
          </p:cNvPr>
          <p:cNvSpPr>
            <a:spLocks noGrp="1"/>
          </p:cNvSpPr>
          <p:nvPr>
            <p:ph type="title"/>
          </p:nvPr>
        </p:nvSpPr>
        <p:spPr>
          <a:xfrm>
            <a:off x="471948" y="489525"/>
            <a:ext cx="11326042" cy="615675"/>
          </a:xfrm>
        </p:spPr>
        <p:txBody>
          <a:bodyPr/>
          <a:lstStyle/>
          <a:p>
            <a:r>
              <a:rPr lang="en-GB" dirty="0"/>
              <a:t>Market Assessment – Earthquake Response in Herat</a:t>
            </a:r>
          </a:p>
        </p:txBody>
      </p:sp>
      <p:sp>
        <p:nvSpPr>
          <p:cNvPr id="4" name="Subtitle 5">
            <a:extLst>
              <a:ext uri="{FF2B5EF4-FFF2-40B4-BE49-F238E27FC236}">
                <a16:creationId xmlns:a16="http://schemas.microsoft.com/office/drawing/2014/main" id="{FBDBBEE5-E712-8405-2CD5-B70C023B1E79}"/>
              </a:ext>
            </a:extLst>
          </p:cNvPr>
          <p:cNvSpPr txBox="1">
            <a:spLocks/>
          </p:cNvSpPr>
          <p:nvPr/>
        </p:nvSpPr>
        <p:spPr>
          <a:xfrm>
            <a:off x="561159" y="2211190"/>
            <a:ext cx="5381816" cy="243939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700" dirty="0">
                <a:latin typeface="Segoe UI Light" panose="020B0502040204020203" pitchFamily="34" charset="0"/>
                <a:ea typeface="Roboto Light" panose="02000000000000000000" pitchFamily="2" charset="0"/>
              </a:rPr>
              <a:t>REACH conducted a rapid ad-hoc JMMI in Herat on </a:t>
            </a:r>
            <a:r>
              <a:rPr lang="en-GB" sz="1700" b="1" dirty="0">
                <a:latin typeface="Segoe UI Light" panose="020B0502040204020203" pitchFamily="34" charset="0"/>
                <a:ea typeface="Roboto Light" panose="02000000000000000000" pitchFamily="2" charset="0"/>
              </a:rPr>
              <a:t>10 October </a:t>
            </a:r>
            <a:r>
              <a:rPr lang="en-GB" sz="1700" dirty="0">
                <a:latin typeface="Segoe UI Light" panose="020B0502040204020203" pitchFamily="34" charset="0"/>
                <a:ea typeface="Roboto Light" panose="02000000000000000000" pitchFamily="2" charset="0"/>
              </a:rPr>
              <a:t>in response to the first 6.3 magnitude earthquake that hit the province on Sat 7 Oct 2023. </a:t>
            </a:r>
          </a:p>
          <a:p>
            <a:pPr algn="l">
              <a:lnSpc>
                <a:spcPct val="100000"/>
              </a:lnSpc>
            </a:pPr>
            <a:endParaRPr lang="en-GB" sz="1700" b="1" dirty="0">
              <a:latin typeface="Segoe UI Light" panose="020B0502040204020203" pitchFamily="34" charset="0"/>
              <a:ea typeface="Roboto Light" panose="02000000000000000000" pitchFamily="2" charset="0"/>
            </a:endParaRPr>
          </a:p>
          <a:p>
            <a:pPr algn="l">
              <a:lnSpc>
                <a:spcPct val="100000"/>
              </a:lnSpc>
            </a:pPr>
            <a:r>
              <a:rPr lang="en-GB" sz="1700" b="1" dirty="0">
                <a:latin typeface="Segoe UI Light" panose="020B0502040204020203" pitchFamily="34" charset="0"/>
                <a:ea typeface="Roboto Light" panose="02000000000000000000" pitchFamily="2" charset="0"/>
              </a:rPr>
              <a:t>79 Key Informants (KIs) interviewed </a:t>
            </a:r>
          </a:p>
          <a:p>
            <a:pPr algn="l">
              <a:lnSpc>
                <a:spcPct val="100000"/>
              </a:lnSpc>
            </a:pPr>
            <a:r>
              <a:rPr lang="en-GB" sz="1700" b="1" dirty="0">
                <a:latin typeface="Segoe UI Light" panose="020B0502040204020203" pitchFamily="34" charset="0"/>
                <a:ea typeface="Roboto Light" panose="02000000000000000000" pitchFamily="2" charset="0"/>
              </a:rPr>
              <a:t>Across 40 marketplaces in 6 districts</a:t>
            </a:r>
          </a:p>
          <a:p>
            <a:pPr algn="l">
              <a:lnSpc>
                <a:spcPct val="100000"/>
              </a:lnSpc>
            </a:pPr>
            <a:r>
              <a:rPr lang="en-GB" sz="1700" b="1" dirty="0">
                <a:latin typeface="Segoe UI Light" panose="020B0502040204020203" pitchFamily="34" charset="0"/>
                <a:ea typeface="Roboto Light" panose="02000000000000000000" pitchFamily="2" charset="0"/>
              </a:rPr>
              <a:t>34 commodities: Food items, NFIs, shelter materials</a:t>
            </a:r>
          </a:p>
        </p:txBody>
      </p:sp>
      <p:sp>
        <p:nvSpPr>
          <p:cNvPr id="5" name="Subtitle 5">
            <a:extLst>
              <a:ext uri="{FF2B5EF4-FFF2-40B4-BE49-F238E27FC236}">
                <a16:creationId xmlns:a16="http://schemas.microsoft.com/office/drawing/2014/main" id="{23CF7BF6-DC5D-565D-4A0F-D9F7D0E23448}"/>
              </a:ext>
            </a:extLst>
          </p:cNvPr>
          <p:cNvSpPr txBox="1">
            <a:spLocks/>
          </p:cNvSpPr>
          <p:nvPr/>
        </p:nvSpPr>
        <p:spPr>
          <a:xfrm>
            <a:off x="561159" y="1674974"/>
            <a:ext cx="3615909" cy="5324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dirty="0">
                <a:solidFill>
                  <a:srgbClr val="EE5859"/>
                </a:solidFill>
                <a:latin typeface="+mj-lt"/>
                <a:ea typeface="Roboto Black" panose="02000000000000000000" pitchFamily="2" charset="0"/>
              </a:rPr>
              <a:t>OVERVIEW  </a:t>
            </a:r>
          </a:p>
        </p:txBody>
      </p:sp>
      <p:sp>
        <p:nvSpPr>
          <p:cNvPr id="6" name="Subtitle 5">
            <a:extLst>
              <a:ext uri="{FF2B5EF4-FFF2-40B4-BE49-F238E27FC236}">
                <a16:creationId xmlns:a16="http://schemas.microsoft.com/office/drawing/2014/main" id="{09858C2A-F990-23EA-D2C5-E3E166122296}"/>
              </a:ext>
            </a:extLst>
          </p:cNvPr>
          <p:cNvSpPr txBox="1">
            <a:spLocks/>
          </p:cNvSpPr>
          <p:nvPr/>
        </p:nvSpPr>
        <p:spPr>
          <a:xfrm>
            <a:off x="6249026" y="6368475"/>
            <a:ext cx="5548963" cy="429582"/>
          </a:xfrm>
          <a:prstGeom prst="rect">
            <a:avLst/>
          </a:prstGeom>
        </p:spPr>
        <p:txBody>
          <a:bodyPr vert="horz" lIns="68580" tIns="34290" rIns="68580" bIns="3429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i="1" dirty="0">
                <a:latin typeface="Segoe UI Light" panose="020B0502040204020203" pitchFamily="34" charset="0"/>
                <a:ea typeface="Roboto Light" panose="02000000000000000000" pitchFamily="2" charset="0"/>
              </a:rPr>
              <a:t>Map of marketplaces assessed and no. KIs interviewed per type of marketplace</a:t>
            </a:r>
          </a:p>
        </p:txBody>
      </p:sp>
      <p:sp>
        <p:nvSpPr>
          <p:cNvPr id="11" name="Subtitle 5">
            <a:extLst>
              <a:ext uri="{FF2B5EF4-FFF2-40B4-BE49-F238E27FC236}">
                <a16:creationId xmlns:a16="http://schemas.microsoft.com/office/drawing/2014/main" id="{20B09BF9-AC54-6064-AA73-EEE7B3866EC9}"/>
              </a:ext>
            </a:extLst>
          </p:cNvPr>
          <p:cNvSpPr txBox="1">
            <a:spLocks/>
          </p:cNvSpPr>
          <p:nvPr/>
        </p:nvSpPr>
        <p:spPr>
          <a:xfrm>
            <a:off x="561159" y="1089978"/>
            <a:ext cx="3615909" cy="5324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b="1" dirty="0">
                <a:solidFill>
                  <a:schemeClr val="accent6"/>
                </a:solidFill>
                <a:latin typeface="+mj-lt"/>
                <a:ea typeface="Roboto Black" panose="02000000000000000000" pitchFamily="2" charset="0"/>
              </a:rPr>
              <a:t>Oct 2023</a:t>
            </a:r>
          </a:p>
        </p:txBody>
      </p:sp>
      <p:pic>
        <p:nvPicPr>
          <p:cNvPr id="14" name="Picture 13">
            <a:extLst>
              <a:ext uri="{FF2B5EF4-FFF2-40B4-BE49-F238E27FC236}">
                <a16:creationId xmlns:a16="http://schemas.microsoft.com/office/drawing/2014/main" id="{4A382F85-5ACA-887E-0B72-7F07767FE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025" y="1941193"/>
            <a:ext cx="5548963" cy="4161722"/>
          </a:xfrm>
          <a:prstGeom prst="rect">
            <a:avLst/>
          </a:prstGeom>
        </p:spPr>
      </p:pic>
      <p:sp>
        <p:nvSpPr>
          <p:cNvPr id="15" name="Subtitle 5">
            <a:extLst>
              <a:ext uri="{FF2B5EF4-FFF2-40B4-BE49-F238E27FC236}">
                <a16:creationId xmlns:a16="http://schemas.microsoft.com/office/drawing/2014/main" id="{AF4FF276-A1C9-F1DC-F4DE-66F4A8A84AFC}"/>
              </a:ext>
            </a:extLst>
          </p:cNvPr>
          <p:cNvSpPr txBox="1">
            <a:spLocks/>
          </p:cNvSpPr>
          <p:nvPr/>
        </p:nvSpPr>
        <p:spPr>
          <a:xfrm>
            <a:off x="516442" y="4932260"/>
            <a:ext cx="5381816" cy="795338"/>
          </a:xfrm>
          <a:prstGeom prst="rect">
            <a:avLst/>
          </a:prstGeom>
          <a:solidFill>
            <a:srgbClr val="EE5859">
              <a:alpha val="25098"/>
            </a:srgbClr>
          </a:solidFill>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b="1" i="1" dirty="0">
                <a:solidFill>
                  <a:srgbClr val="EE5859"/>
                </a:solidFill>
                <a:latin typeface="Segoe UI Light" panose="020B0502040204020203" pitchFamily="34" charset="0"/>
              </a:rPr>
              <a:t>Amidst on-going aftershocks, market functionality and conditions continue to change and may not be captured by this assessment</a:t>
            </a:r>
            <a:r>
              <a:rPr lang="en-GB" sz="1300" i="1" dirty="0">
                <a:latin typeface="Segoe UI Light" panose="020B0502040204020203" pitchFamily="34" charset="0"/>
              </a:rPr>
              <a:t>.</a:t>
            </a:r>
          </a:p>
        </p:txBody>
      </p:sp>
    </p:spTree>
    <p:extLst>
      <p:ext uri="{BB962C8B-B14F-4D97-AF65-F5344CB8AC3E}">
        <p14:creationId xmlns:p14="http://schemas.microsoft.com/office/powerpoint/2010/main" val="254402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9D17-D239-46C8-880D-D62DEB19AAA5}"/>
              </a:ext>
            </a:extLst>
          </p:cNvPr>
          <p:cNvSpPr>
            <a:spLocks noGrp="1"/>
          </p:cNvSpPr>
          <p:nvPr>
            <p:ph type="title"/>
          </p:nvPr>
        </p:nvSpPr>
        <p:spPr/>
        <p:txBody>
          <a:bodyPr/>
          <a:lstStyle/>
          <a:p>
            <a:r>
              <a:rPr lang="en-US" dirty="0"/>
              <a:t>Supply Routes</a:t>
            </a:r>
            <a:endParaRPr lang="en-CH" dirty="0"/>
          </a:p>
        </p:txBody>
      </p:sp>
      <p:pic>
        <p:nvPicPr>
          <p:cNvPr id="5" name="Content Placeholder 4" descr="A map of the country&#10;&#10;Description automatically generated">
            <a:extLst>
              <a:ext uri="{FF2B5EF4-FFF2-40B4-BE49-F238E27FC236}">
                <a16:creationId xmlns:a16="http://schemas.microsoft.com/office/drawing/2014/main" id="{E84EE0F3-B012-3476-1998-C6A8B78BDCD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434254" y="1291142"/>
            <a:ext cx="7036810" cy="5381090"/>
          </a:xfrm>
        </p:spPr>
      </p:pic>
      <p:sp>
        <p:nvSpPr>
          <p:cNvPr id="7" name="TextBox 6">
            <a:extLst>
              <a:ext uri="{FF2B5EF4-FFF2-40B4-BE49-F238E27FC236}">
                <a16:creationId xmlns:a16="http://schemas.microsoft.com/office/drawing/2014/main" id="{948F9A4D-9F33-D7D1-8C12-9E5149340EBF}"/>
              </a:ext>
            </a:extLst>
          </p:cNvPr>
          <p:cNvSpPr txBox="1"/>
          <p:nvPr/>
        </p:nvSpPr>
        <p:spPr>
          <a:xfrm>
            <a:off x="7917873" y="1308345"/>
            <a:ext cx="4091420" cy="2169825"/>
          </a:xfrm>
          <a:prstGeom prst="rect">
            <a:avLst/>
          </a:prstGeom>
          <a:noFill/>
        </p:spPr>
        <p:txBody>
          <a:bodyPr wrap="square">
            <a:spAutoFit/>
          </a:bodyPr>
          <a:lstStyle/>
          <a:p>
            <a:pPr marL="285750" indent="-285750" algn="l">
              <a:lnSpc>
                <a:spcPct val="100000"/>
              </a:lnSpc>
              <a:buFont typeface="Arial" panose="020B0604020202020204" pitchFamily="34" charset="0"/>
              <a:buChar char="•"/>
            </a:pPr>
            <a:r>
              <a:rPr lang="en-GB" sz="1350" b="1" dirty="0">
                <a:latin typeface="Segoe UI Light" panose="020B0502040204020203" pitchFamily="34" charset="0"/>
                <a:ea typeface="Roboto Light" panose="02000000000000000000" pitchFamily="2" charset="0"/>
              </a:rPr>
              <a:t>Supply routes of food and NFIs go to and from Herat.</a:t>
            </a:r>
            <a:r>
              <a:rPr lang="en-GB" sz="1350" dirty="0">
                <a:latin typeface="Segoe UI Light" panose="020B0502040204020203" pitchFamily="34" charset="0"/>
                <a:ea typeface="Roboto Light" panose="02000000000000000000" pitchFamily="2" charset="0"/>
              </a:rPr>
              <a:t> As such, it is critical to monitor Herat markets and transportation routes to understand market functionality in the districts. </a:t>
            </a:r>
          </a:p>
          <a:p>
            <a:pPr algn="l">
              <a:lnSpc>
                <a:spcPct val="100000"/>
              </a:lnSpc>
            </a:pPr>
            <a:endParaRPr lang="en-GB" sz="1350" b="1" dirty="0">
              <a:latin typeface="Segoe UI Light" panose="020B0502040204020203" pitchFamily="34" charset="0"/>
              <a:ea typeface="Roboto Light" panose="02000000000000000000" pitchFamily="2" charset="0"/>
            </a:endParaRPr>
          </a:p>
          <a:p>
            <a:pPr marL="285750" indent="-285750" algn="l">
              <a:lnSpc>
                <a:spcPct val="100000"/>
              </a:lnSpc>
              <a:buFont typeface="Arial" panose="020B0604020202020204" pitchFamily="34" charset="0"/>
              <a:buChar char="•"/>
            </a:pPr>
            <a:r>
              <a:rPr lang="en-GB" sz="1350" b="1" dirty="0">
                <a:latin typeface="Segoe UI Light" panose="020B0502040204020203" pitchFamily="34" charset="0"/>
                <a:ea typeface="Roboto Light" panose="02000000000000000000" pitchFamily="2" charset="0"/>
              </a:rPr>
              <a:t>Reliance on importation of food items increased</a:t>
            </a:r>
            <a:r>
              <a:rPr lang="en-GB" sz="1350" dirty="0">
                <a:latin typeface="Segoe UI Light" panose="020B0502040204020203" pitchFamily="34" charset="0"/>
                <a:ea typeface="Roboto Light" panose="02000000000000000000" pitchFamily="2" charset="0"/>
              </a:rPr>
              <a:t>; 30% KIs reported food items to be imported from abroad following the earthquake, compared to 11% the month prior. The same trend was seen for NFIs (39%) and shelter materials (35%).</a:t>
            </a:r>
          </a:p>
        </p:txBody>
      </p:sp>
    </p:spTree>
    <p:extLst>
      <p:ext uri="{BB962C8B-B14F-4D97-AF65-F5344CB8AC3E}">
        <p14:creationId xmlns:p14="http://schemas.microsoft.com/office/powerpoint/2010/main" val="232828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51C3-4DFB-A000-E978-560CA3950C6A}"/>
              </a:ext>
            </a:extLst>
          </p:cNvPr>
          <p:cNvSpPr>
            <a:spLocks noGrp="1"/>
          </p:cNvSpPr>
          <p:nvPr>
            <p:ph type="title"/>
          </p:nvPr>
        </p:nvSpPr>
        <p:spPr>
          <a:xfrm>
            <a:off x="471948" y="489525"/>
            <a:ext cx="11326042" cy="615675"/>
          </a:xfrm>
        </p:spPr>
        <p:txBody>
          <a:bodyPr/>
          <a:lstStyle/>
          <a:p>
            <a:r>
              <a:rPr lang="en-GB" dirty="0"/>
              <a:t>Market Overview</a:t>
            </a:r>
          </a:p>
        </p:txBody>
      </p:sp>
      <p:sp>
        <p:nvSpPr>
          <p:cNvPr id="4" name="Subtitle 5">
            <a:extLst>
              <a:ext uri="{FF2B5EF4-FFF2-40B4-BE49-F238E27FC236}">
                <a16:creationId xmlns:a16="http://schemas.microsoft.com/office/drawing/2014/main" id="{FBDBBEE5-E712-8405-2CD5-B70C023B1E79}"/>
              </a:ext>
            </a:extLst>
          </p:cNvPr>
          <p:cNvSpPr txBox="1">
            <a:spLocks/>
          </p:cNvSpPr>
          <p:nvPr/>
        </p:nvSpPr>
        <p:spPr>
          <a:xfrm>
            <a:off x="354125" y="5387863"/>
            <a:ext cx="5739280" cy="1775130"/>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350" dirty="0">
                <a:latin typeface="Segoe UI Light"/>
                <a:ea typeface="Roboto Light"/>
                <a:cs typeface="Leelawadee"/>
              </a:rPr>
              <a:t>Prior to the earthquake, costs had generally decreased over time and moving into the harvest season. The calculated </a:t>
            </a:r>
            <a:r>
              <a:rPr lang="en-GB" sz="1350" b="1" dirty="0">
                <a:latin typeface="Segoe UI Light"/>
                <a:ea typeface="Roboto Light"/>
                <a:cs typeface="Leelawadee"/>
              </a:rPr>
              <a:t>MEB and Food Basket only increased slightly following the earthquake.</a:t>
            </a:r>
          </a:p>
          <a:p>
            <a:pPr marL="285750" indent="-285750" algn="l">
              <a:lnSpc>
                <a:spcPct val="100000"/>
              </a:lnSpc>
              <a:buFont typeface="Arial" panose="020B0604020202020204" pitchFamily="34" charset="0"/>
              <a:buChar char="•"/>
            </a:pPr>
            <a:endParaRPr lang="en-GB" sz="1350" dirty="0">
              <a:latin typeface="Segoe UI Light" panose="020B0502040204020203" pitchFamily="34" charset="0"/>
              <a:ea typeface="Roboto Light" panose="02000000000000000000" pitchFamily="2" charset="0"/>
            </a:endParaRPr>
          </a:p>
          <a:p>
            <a:pPr algn="l"/>
            <a:endParaRPr lang="en-GB" sz="1300" i="1" dirty="0">
              <a:latin typeface="Segoe UI Light" panose="020B0502040204020203" pitchFamily="34" charset="0"/>
            </a:endParaRPr>
          </a:p>
        </p:txBody>
      </p:sp>
      <p:sp>
        <p:nvSpPr>
          <p:cNvPr id="5" name="Subtitle 5">
            <a:extLst>
              <a:ext uri="{FF2B5EF4-FFF2-40B4-BE49-F238E27FC236}">
                <a16:creationId xmlns:a16="http://schemas.microsoft.com/office/drawing/2014/main" id="{23CF7BF6-DC5D-565D-4A0F-D9F7D0E23448}"/>
              </a:ext>
            </a:extLst>
          </p:cNvPr>
          <p:cNvSpPr txBox="1">
            <a:spLocks/>
          </p:cNvSpPr>
          <p:nvPr/>
        </p:nvSpPr>
        <p:spPr>
          <a:xfrm>
            <a:off x="6310596" y="1304551"/>
            <a:ext cx="5431092" cy="59377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dirty="0">
                <a:solidFill>
                  <a:srgbClr val="EE5859"/>
                </a:solidFill>
                <a:latin typeface="+mj-lt"/>
                <a:ea typeface="Roboto Black" panose="02000000000000000000" pitchFamily="2" charset="0"/>
              </a:rPr>
              <a:t>% KIs reporting change in the number of traders open in the marketplace since the earthquake, by district</a:t>
            </a:r>
          </a:p>
        </p:txBody>
      </p:sp>
      <p:sp>
        <p:nvSpPr>
          <p:cNvPr id="6" name="Subtitle 5">
            <a:extLst>
              <a:ext uri="{FF2B5EF4-FFF2-40B4-BE49-F238E27FC236}">
                <a16:creationId xmlns:a16="http://schemas.microsoft.com/office/drawing/2014/main" id="{09858C2A-F990-23EA-D2C5-E3E166122296}"/>
              </a:ext>
            </a:extLst>
          </p:cNvPr>
          <p:cNvSpPr txBox="1">
            <a:spLocks/>
          </p:cNvSpPr>
          <p:nvPr/>
        </p:nvSpPr>
        <p:spPr>
          <a:xfrm>
            <a:off x="295476" y="1354883"/>
            <a:ext cx="5590112" cy="8453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dirty="0">
                <a:solidFill>
                  <a:srgbClr val="EE5859"/>
                </a:solidFill>
                <a:latin typeface="+mj-lt"/>
                <a:ea typeface="Roboto Light" panose="02000000000000000000" pitchFamily="2" charset="0"/>
              </a:rPr>
              <a:t>Calculated Minimum Expenditure Basket (MEB) and Food Basket in Herat Province, by month and round of assessment (AFN) </a:t>
            </a:r>
          </a:p>
        </p:txBody>
      </p:sp>
      <p:graphicFrame>
        <p:nvGraphicFramePr>
          <p:cNvPr id="12" name="Chart 11">
            <a:extLst>
              <a:ext uri="{FF2B5EF4-FFF2-40B4-BE49-F238E27FC236}">
                <a16:creationId xmlns:a16="http://schemas.microsoft.com/office/drawing/2014/main" id="{050397A4-29D4-8BA1-4462-8E2F44EA4521}"/>
              </a:ext>
            </a:extLst>
          </p:cNvPr>
          <p:cNvGraphicFramePr>
            <a:graphicFrameLocks/>
          </p:cNvGraphicFramePr>
          <p:nvPr>
            <p:extLst>
              <p:ext uri="{D42A27DB-BD31-4B8C-83A1-F6EECF244321}">
                <p14:modId xmlns:p14="http://schemas.microsoft.com/office/powerpoint/2010/main" val="3952989796"/>
              </p:ext>
            </p:extLst>
          </p:nvPr>
        </p:nvGraphicFramePr>
        <p:xfrm>
          <a:off x="159605" y="2099449"/>
          <a:ext cx="5555396" cy="3057529"/>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5">
            <a:extLst>
              <a:ext uri="{FF2B5EF4-FFF2-40B4-BE49-F238E27FC236}">
                <a16:creationId xmlns:a16="http://schemas.microsoft.com/office/drawing/2014/main" id="{0953D811-348F-A47F-7DA6-5FA3CF90F002}"/>
              </a:ext>
            </a:extLst>
          </p:cNvPr>
          <p:cNvSpPr txBox="1">
            <a:spLocks/>
          </p:cNvSpPr>
          <p:nvPr/>
        </p:nvSpPr>
        <p:spPr>
          <a:xfrm>
            <a:off x="6270840" y="5390645"/>
            <a:ext cx="5739280" cy="1081593"/>
          </a:xfrm>
          <a:prstGeom prst="rect">
            <a:avLst/>
          </a:prstGeom>
        </p:spPr>
        <p:txBody>
          <a:bodyPr vert="horz" lIns="68580" tIns="34290" rIns="68580" bIns="3429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350" b="1" dirty="0">
                <a:latin typeface="Segoe UI Light"/>
                <a:ea typeface="Roboto Light"/>
                <a:cs typeface="Leelawadee"/>
              </a:rPr>
              <a:t>All 6 affected districts had open marketplaces</a:t>
            </a:r>
            <a:r>
              <a:rPr lang="en-GB" sz="1350" dirty="0">
                <a:latin typeface="Segoe UI Light"/>
                <a:ea typeface="Roboto Light"/>
                <a:cs typeface="Leelawadee"/>
              </a:rPr>
              <a:t> – with </a:t>
            </a:r>
            <a:r>
              <a:rPr lang="en-GB" sz="1350" b="1" dirty="0">
                <a:latin typeface="Segoe UI Light"/>
                <a:ea typeface="Roboto Light"/>
                <a:cs typeface="Leelawadee"/>
              </a:rPr>
              <a:t>half of KIs (52%) reporting the percentage of traders open had stayed the same </a:t>
            </a:r>
            <a:r>
              <a:rPr lang="en-GB" sz="1350" dirty="0">
                <a:latin typeface="Segoe UI Light"/>
                <a:ea typeface="Roboto Light"/>
                <a:cs typeface="Leelawadee"/>
              </a:rPr>
              <a:t>(except for Herat).</a:t>
            </a:r>
          </a:p>
          <a:p>
            <a:pPr marL="285750" indent="-285750" algn="l">
              <a:lnSpc>
                <a:spcPct val="100000"/>
              </a:lnSpc>
              <a:buFont typeface="Arial" panose="020B0604020202020204" pitchFamily="34" charset="0"/>
              <a:buChar char="•"/>
            </a:pPr>
            <a:r>
              <a:rPr lang="en-GB" sz="1350" dirty="0">
                <a:latin typeface="Segoe UI Light" panose="020B0502040204020203" pitchFamily="34" charset="0"/>
                <a:ea typeface="Roboto Light" panose="02000000000000000000" pitchFamily="2" charset="0"/>
              </a:rPr>
              <a:t>Where number of traders open had </a:t>
            </a:r>
            <a:r>
              <a:rPr lang="en-GB" sz="1350" b="1" dirty="0">
                <a:latin typeface="Segoe UI Light" panose="020B0502040204020203" pitchFamily="34" charset="0"/>
                <a:ea typeface="Roboto Light" panose="02000000000000000000" pitchFamily="2" charset="0"/>
              </a:rPr>
              <a:t>decreased (42% KIs), the primary reason was fear of or damage from the earthquake.</a:t>
            </a:r>
          </a:p>
          <a:p>
            <a:pPr algn="l"/>
            <a:endParaRPr lang="en-GB" sz="1300" i="1" dirty="0">
              <a:latin typeface="Segoe UI Light" panose="020B0502040204020203" pitchFamily="34" charset="0"/>
            </a:endParaRPr>
          </a:p>
        </p:txBody>
      </p:sp>
      <p:graphicFrame>
        <p:nvGraphicFramePr>
          <p:cNvPr id="7" name="Chart 6">
            <a:extLst>
              <a:ext uri="{FF2B5EF4-FFF2-40B4-BE49-F238E27FC236}">
                <a16:creationId xmlns:a16="http://schemas.microsoft.com/office/drawing/2014/main" id="{B5C3AAC9-99CF-EF94-4A11-DCA6E7EE70FA}"/>
              </a:ext>
            </a:extLst>
          </p:cNvPr>
          <p:cNvGraphicFramePr>
            <a:graphicFrameLocks/>
          </p:cNvGraphicFramePr>
          <p:nvPr>
            <p:extLst>
              <p:ext uri="{D42A27DB-BD31-4B8C-83A1-F6EECF244321}">
                <p14:modId xmlns:p14="http://schemas.microsoft.com/office/powerpoint/2010/main" val="3874215012"/>
              </p:ext>
            </p:extLst>
          </p:nvPr>
        </p:nvGraphicFramePr>
        <p:xfrm>
          <a:off x="6351923" y="2077278"/>
          <a:ext cx="5444388" cy="31662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659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8DC8-9F26-0043-549A-0888EB527B41}"/>
              </a:ext>
            </a:extLst>
          </p:cNvPr>
          <p:cNvSpPr>
            <a:spLocks noGrp="1"/>
          </p:cNvSpPr>
          <p:nvPr>
            <p:ph type="title"/>
          </p:nvPr>
        </p:nvSpPr>
        <p:spPr/>
        <p:txBody>
          <a:bodyPr/>
          <a:lstStyle/>
          <a:p>
            <a:r>
              <a:rPr lang="en-GB" dirty="0"/>
              <a:t>Food Prices &amp; Availability</a:t>
            </a:r>
          </a:p>
        </p:txBody>
      </p:sp>
      <p:sp>
        <p:nvSpPr>
          <p:cNvPr id="3" name="Subtitle 5">
            <a:extLst>
              <a:ext uri="{FF2B5EF4-FFF2-40B4-BE49-F238E27FC236}">
                <a16:creationId xmlns:a16="http://schemas.microsoft.com/office/drawing/2014/main" id="{AF9A1BA2-DF9E-BE8E-E1BE-D576E8FC78BD}"/>
              </a:ext>
            </a:extLst>
          </p:cNvPr>
          <p:cNvSpPr txBox="1">
            <a:spLocks/>
          </p:cNvSpPr>
          <p:nvPr/>
        </p:nvSpPr>
        <p:spPr>
          <a:xfrm>
            <a:off x="471948" y="4262077"/>
            <a:ext cx="11180223" cy="210639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600" b="1" dirty="0">
                <a:latin typeface="Segoe UI Light" panose="020B0502040204020203" pitchFamily="34" charset="0"/>
              </a:rPr>
              <a:t>Overall, 78% KIs reported that food prices had stayed the same since the earthquake, </a:t>
            </a:r>
            <a:r>
              <a:rPr lang="en-GB" sz="1600" dirty="0">
                <a:latin typeface="Segoe UI Light" panose="020B0502040204020203" pitchFamily="34" charset="0"/>
              </a:rPr>
              <a:t>including All KIs in </a:t>
            </a:r>
            <a:r>
              <a:rPr lang="en-GB" sz="1600" dirty="0" err="1">
                <a:latin typeface="Segoe UI Light" panose="020B0502040204020203" pitchFamily="34" charset="0"/>
              </a:rPr>
              <a:t>Guzara</a:t>
            </a:r>
            <a:r>
              <a:rPr lang="en-GB" sz="1600" dirty="0">
                <a:latin typeface="Segoe UI Light" panose="020B0502040204020203" pitchFamily="34" charset="0"/>
              </a:rPr>
              <a:t>, </a:t>
            </a:r>
            <a:r>
              <a:rPr lang="en-GB" sz="1600" dirty="0" err="1">
                <a:latin typeface="Segoe UI Light" panose="020B0502040204020203" pitchFamily="34" charset="0"/>
              </a:rPr>
              <a:t>Ghoryan</a:t>
            </a:r>
            <a:r>
              <a:rPr lang="en-GB" sz="1600" dirty="0">
                <a:latin typeface="Segoe UI Light" panose="020B0502040204020203" pitchFamily="34" charset="0"/>
              </a:rPr>
              <a:t>, and </a:t>
            </a:r>
            <a:r>
              <a:rPr lang="en-GB" sz="1600" dirty="0" err="1">
                <a:latin typeface="Segoe UI Light" panose="020B0502040204020203" pitchFamily="34" charset="0"/>
              </a:rPr>
              <a:t>Karukh</a:t>
            </a:r>
            <a:r>
              <a:rPr lang="en-GB" sz="1600" dirty="0">
                <a:latin typeface="Segoe UI Light" panose="020B0502040204020203" pitchFamily="34" charset="0"/>
              </a:rPr>
              <a:t>. However, </a:t>
            </a:r>
            <a:r>
              <a:rPr lang="en-GB" sz="1600" b="1" dirty="0">
                <a:latin typeface="Segoe UI Light" panose="020B0502040204020203" pitchFamily="34" charset="0"/>
              </a:rPr>
              <a:t>prices had reportedly increased in </a:t>
            </a:r>
            <a:r>
              <a:rPr lang="en-GB" sz="1600" b="1" dirty="0" err="1">
                <a:latin typeface="Segoe UI Light" panose="020B0502040204020203" pitchFamily="34" charset="0"/>
              </a:rPr>
              <a:t>Injil</a:t>
            </a:r>
            <a:r>
              <a:rPr lang="en-GB" sz="1600" b="1" dirty="0">
                <a:latin typeface="Segoe UI Light" panose="020B0502040204020203" pitchFamily="34" charset="0"/>
              </a:rPr>
              <a:t> (39%) and Herat (29%) districts</a:t>
            </a:r>
            <a:r>
              <a:rPr lang="en-GB" sz="1600" dirty="0">
                <a:latin typeface="Segoe UI Light" panose="020B0502040204020203" pitchFamily="34" charset="0"/>
              </a:rPr>
              <a:t>. This was primarily due to increased demand </a:t>
            </a:r>
            <a:r>
              <a:rPr lang="en-GB" sz="1600" b="1" dirty="0">
                <a:latin typeface="Segoe UI Light" panose="020B0502040204020203" pitchFamily="34" charset="0"/>
              </a:rPr>
              <a:t>due to reduced number of stores open, reduced availability, and increased cost of supply. </a:t>
            </a:r>
          </a:p>
          <a:p>
            <a:pPr marL="285750" indent="-285750" algn="l">
              <a:lnSpc>
                <a:spcPct val="100000"/>
              </a:lnSpc>
              <a:buFont typeface="Arial" panose="020B0604020202020204" pitchFamily="34" charset="0"/>
              <a:buChar char="•"/>
            </a:pPr>
            <a:r>
              <a:rPr lang="en-GB" sz="1600" b="1" dirty="0">
                <a:latin typeface="Segoe UI Light" panose="020B0502040204020203" pitchFamily="34" charset="0"/>
              </a:rPr>
              <a:t>Lack of availability, rather than price of food items, was a more prevalent issue in affected marketplaces immediately following the first earthquake. </a:t>
            </a:r>
            <a:r>
              <a:rPr lang="en-GB" sz="1600" dirty="0">
                <a:latin typeface="Segoe UI Light" panose="020B0502040204020203" pitchFamily="34" charset="0"/>
              </a:rPr>
              <a:t>Core staples such as local wheat and rice were less available than in the month prior (5% and 7% unavailable respectively in September). Compounded by consequent shocks and damage to agriculture and livestock stores, it is </a:t>
            </a:r>
            <a:r>
              <a:rPr lang="en-GB" sz="1600" b="1" dirty="0">
                <a:latin typeface="Segoe UI Light" panose="020B0502040204020203" pitchFamily="34" charset="0"/>
              </a:rPr>
              <a:t>likely that prices for essential food items will continue to increase over time, particularly if limited availability persists.</a:t>
            </a:r>
          </a:p>
          <a:p>
            <a:pPr marL="285750" indent="-285750" algn="l">
              <a:lnSpc>
                <a:spcPct val="100000"/>
              </a:lnSpc>
              <a:buFont typeface="Arial" panose="020B0604020202020204" pitchFamily="34" charset="0"/>
              <a:buChar char="•"/>
            </a:pPr>
            <a:endParaRPr lang="en-GB" sz="1350" dirty="0">
              <a:latin typeface="Segoe UI Light" panose="020B0502040204020203" pitchFamily="34" charset="0"/>
              <a:ea typeface="Roboto Light" panose="02000000000000000000" pitchFamily="2" charset="0"/>
            </a:endParaRPr>
          </a:p>
          <a:p>
            <a:pPr algn="l"/>
            <a:endParaRPr lang="en-GB" sz="1300" i="1" dirty="0">
              <a:latin typeface="Segoe UI Light" panose="020B0502040204020203" pitchFamily="34" charset="0"/>
            </a:endParaRPr>
          </a:p>
        </p:txBody>
      </p:sp>
      <p:sp>
        <p:nvSpPr>
          <p:cNvPr id="7" name="Subtitle 5">
            <a:extLst>
              <a:ext uri="{FF2B5EF4-FFF2-40B4-BE49-F238E27FC236}">
                <a16:creationId xmlns:a16="http://schemas.microsoft.com/office/drawing/2014/main" id="{231FBA5B-7BDC-27F2-AEB6-A7E62E59B3B4}"/>
              </a:ext>
            </a:extLst>
          </p:cNvPr>
          <p:cNvSpPr txBox="1">
            <a:spLocks/>
          </p:cNvSpPr>
          <p:nvPr/>
        </p:nvSpPr>
        <p:spPr>
          <a:xfrm>
            <a:off x="505887" y="1247955"/>
            <a:ext cx="10266888" cy="445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dirty="0">
                <a:solidFill>
                  <a:srgbClr val="EE5859"/>
                </a:solidFill>
                <a:latin typeface="+mj-lt"/>
                <a:ea typeface="Roboto Light" panose="02000000000000000000" pitchFamily="2" charset="0"/>
              </a:rPr>
              <a:t>% KIs reporting food items to be unavailable and median price (AFN) per item (1kg or 1L quantities)</a:t>
            </a:r>
          </a:p>
        </p:txBody>
      </p:sp>
      <p:graphicFrame>
        <p:nvGraphicFramePr>
          <p:cNvPr id="8" name="Table 2">
            <a:extLst>
              <a:ext uri="{FF2B5EF4-FFF2-40B4-BE49-F238E27FC236}">
                <a16:creationId xmlns:a16="http://schemas.microsoft.com/office/drawing/2014/main" id="{7F3FD63E-78D5-5C2E-D76F-B434FC98C225}"/>
              </a:ext>
            </a:extLst>
          </p:cNvPr>
          <p:cNvGraphicFramePr>
            <a:graphicFrameLocks noGrp="1"/>
          </p:cNvGraphicFramePr>
          <p:nvPr>
            <p:extLst>
              <p:ext uri="{D42A27DB-BD31-4B8C-83A1-F6EECF244321}">
                <p14:modId xmlns:p14="http://schemas.microsoft.com/office/powerpoint/2010/main" val="4280250895"/>
              </p:ext>
            </p:extLst>
          </p:nvPr>
        </p:nvGraphicFramePr>
        <p:xfrm>
          <a:off x="505887" y="1835812"/>
          <a:ext cx="10758483" cy="1790788"/>
        </p:xfrm>
        <a:graphic>
          <a:graphicData uri="http://schemas.openxmlformats.org/drawingml/2006/table">
            <a:tbl>
              <a:tblPr firstRow="1" bandRow="1">
                <a:tableStyleId>{5C22544A-7EE6-4342-B048-85BDC9FD1C3A}</a:tableStyleId>
              </a:tblPr>
              <a:tblGrid>
                <a:gridCol w="1343025">
                  <a:extLst>
                    <a:ext uri="{9D8B030D-6E8A-4147-A177-3AD203B41FA5}">
                      <a16:colId xmlns:a16="http://schemas.microsoft.com/office/drawing/2014/main" val="4261148578"/>
                    </a:ext>
                  </a:extLst>
                </a:gridCol>
                <a:gridCol w="1047749">
                  <a:extLst>
                    <a:ext uri="{9D8B030D-6E8A-4147-A177-3AD203B41FA5}">
                      <a16:colId xmlns:a16="http://schemas.microsoft.com/office/drawing/2014/main" val="3076890809"/>
                    </a:ext>
                  </a:extLst>
                </a:gridCol>
                <a:gridCol w="1195387">
                  <a:extLst>
                    <a:ext uri="{9D8B030D-6E8A-4147-A177-3AD203B41FA5}">
                      <a16:colId xmlns:a16="http://schemas.microsoft.com/office/drawing/2014/main" val="4253516194"/>
                    </a:ext>
                  </a:extLst>
                </a:gridCol>
                <a:gridCol w="1195387">
                  <a:extLst>
                    <a:ext uri="{9D8B030D-6E8A-4147-A177-3AD203B41FA5}">
                      <a16:colId xmlns:a16="http://schemas.microsoft.com/office/drawing/2014/main" val="1910158327"/>
                    </a:ext>
                  </a:extLst>
                </a:gridCol>
                <a:gridCol w="1195387">
                  <a:extLst>
                    <a:ext uri="{9D8B030D-6E8A-4147-A177-3AD203B41FA5}">
                      <a16:colId xmlns:a16="http://schemas.microsoft.com/office/drawing/2014/main" val="1945329671"/>
                    </a:ext>
                  </a:extLst>
                </a:gridCol>
                <a:gridCol w="1195387">
                  <a:extLst>
                    <a:ext uri="{9D8B030D-6E8A-4147-A177-3AD203B41FA5}">
                      <a16:colId xmlns:a16="http://schemas.microsoft.com/office/drawing/2014/main" val="3395364545"/>
                    </a:ext>
                  </a:extLst>
                </a:gridCol>
                <a:gridCol w="1195387">
                  <a:extLst>
                    <a:ext uri="{9D8B030D-6E8A-4147-A177-3AD203B41FA5}">
                      <a16:colId xmlns:a16="http://schemas.microsoft.com/office/drawing/2014/main" val="3635741376"/>
                    </a:ext>
                  </a:extLst>
                </a:gridCol>
                <a:gridCol w="1195387">
                  <a:extLst>
                    <a:ext uri="{9D8B030D-6E8A-4147-A177-3AD203B41FA5}">
                      <a16:colId xmlns:a16="http://schemas.microsoft.com/office/drawing/2014/main" val="100803818"/>
                    </a:ext>
                  </a:extLst>
                </a:gridCol>
                <a:gridCol w="1195387">
                  <a:extLst>
                    <a:ext uri="{9D8B030D-6E8A-4147-A177-3AD203B41FA5}">
                      <a16:colId xmlns:a16="http://schemas.microsoft.com/office/drawing/2014/main" val="1605245952"/>
                    </a:ext>
                  </a:extLst>
                </a:gridCol>
              </a:tblGrid>
              <a:tr h="659960">
                <a:tc>
                  <a:txBody>
                    <a:bodyPr/>
                    <a:lstStyle/>
                    <a:p>
                      <a:pPr algn="ctr"/>
                      <a:endParaRPr lang="en-CH" sz="1600" dirty="0"/>
                    </a:p>
                  </a:txBody>
                  <a:tcPr marL="77735" marR="77735" marT="38867" marB="38867" anchor="ctr">
                    <a:solidFill>
                      <a:srgbClr val="EE5859"/>
                    </a:solidFill>
                  </a:tcPr>
                </a:tc>
                <a:tc>
                  <a:txBody>
                    <a:bodyPr/>
                    <a:lstStyle/>
                    <a:p>
                      <a:pPr algn="ctr"/>
                      <a:r>
                        <a:rPr lang="en-GB" sz="1600" dirty="0"/>
                        <a:t>Wheat (local)</a:t>
                      </a:r>
                      <a:endParaRPr lang="en-CH" sz="1600" dirty="0"/>
                    </a:p>
                  </a:txBody>
                  <a:tcPr marL="77735" marR="77735" marT="38867" marB="38867" anchor="ctr">
                    <a:solidFill>
                      <a:srgbClr val="EE58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Segoe UI Light" panose="020B0502040204020203" pitchFamily="34" charset="0"/>
                        </a:rPr>
                        <a:t>Wheat (imported)</a:t>
                      </a:r>
                      <a:endParaRPr lang="en-CH" sz="1600" dirty="0"/>
                    </a:p>
                  </a:txBody>
                  <a:tcPr marL="77735" marR="77735" marT="38867" marB="38867" anchor="ctr">
                    <a:solidFill>
                      <a:srgbClr val="EE58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Segoe UI Light" panose="020B0502040204020203" pitchFamily="34" charset="0"/>
                        </a:rPr>
                        <a:t>Pulses</a:t>
                      </a:r>
                      <a:endParaRPr lang="en-CH" sz="1600" dirty="0"/>
                    </a:p>
                  </a:txBody>
                  <a:tcPr marL="77735" marR="77735" marT="38867" marB="38867" anchor="ctr">
                    <a:solidFill>
                      <a:srgbClr val="EE58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Segoe UI Light" panose="020B0502040204020203" pitchFamily="34" charset="0"/>
                        </a:rPr>
                        <a:t>Rice (local)</a:t>
                      </a:r>
                      <a:endParaRPr lang="en-CH" sz="1600" dirty="0"/>
                    </a:p>
                  </a:txBody>
                  <a:tcPr marL="77735" marR="77735" marT="38867" marB="38867" anchor="ctr">
                    <a:solidFill>
                      <a:srgbClr val="EE58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Segoe UI Light" panose="020B0502040204020203" pitchFamily="34" charset="0"/>
                        </a:rPr>
                        <a:t>Vegetable Oil</a:t>
                      </a:r>
                      <a:endParaRPr lang="en-CH" sz="1600" dirty="0"/>
                    </a:p>
                  </a:txBody>
                  <a:tcPr marL="77735" marR="77735" marT="38867" marB="38867" anchor="ctr">
                    <a:solidFill>
                      <a:srgbClr val="EE58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Segoe UI Light" panose="020B0502040204020203" pitchFamily="34" charset="0"/>
                        </a:rPr>
                        <a:t>Salt</a:t>
                      </a:r>
                      <a:endParaRPr lang="en-CH" sz="1600" dirty="0"/>
                    </a:p>
                  </a:txBody>
                  <a:tcPr marL="77735" marR="77735" marT="38867" marB="38867" anchor="ctr">
                    <a:solidFill>
                      <a:srgbClr val="EE58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Segoe UI Light" panose="020B0502040204020203" pitchFamily="34" charset="0"/>
                        </a:rPr>
                        <a:t>Sugar</a:t>
                      </a:r>
                      <a:endParaRPr lang="en-CH" sz="1600" dirty="0"/>
                    </a:p>
                  </a:txBody>
                  <a:tcPr marL="77735" marR="77735" marT="38867" marB="38867" anchor="ctr">
                    <a:solidFill>
                      <a:srgbClr val="EE58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Tomatoes</a:t>
                      </a:r>
                      <a:endParaRPr lang="en-CH" sz="1600" dirty="0"/>
                    </a:p>
                  </a:txBody>
                  <a:tcPr marL="77735" marR="77735" marT="38867" marB="38867" anchor="ctr">
                    <a:solidFill>
                      <a:srgbClr val="EE5859"/>
                    </a:solidFill>
                  </a:tcPr>
                </a:tc>
                <a:extLst>
                  <a:ext uri="{0D108BD9-81ED-4DB2-BD59-A6C34878D82A}">
                    <a16:rowId xmlns:a16="http://schemas.microsoft.com/office/drawing/2014/main" val="1463283709"/>
                  </a:ext>
                </a:extLst>
              </a:tr>
              <a:tr h="319576">
                <a:tc>
                  <a:txBody>
                    <a:bodyPr/>
                    <a:lstStyle/>
                    <a:p>
                      <a:pPr algn="ctr"/>
                      <a:r>
                        <a:rPr lang="en-GB" sz="1600" dirty="0">
                          <a:latin typeface="Segoe UI Light" panose="020B0502040204020203" pitchFamily="34" charset="0"/>
                        </a:rPr>
                        <a:t>Median Price (AFN)</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30</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32</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lumMod val="95000"/>
                      </a:schemeClr>
                    </a:solidFill>
                  </a:tcPr>
                </a:tc>
                <a:tc>
                  <a:txBody>
                    <a:bodyPr/>
                    <a:lstStyle/>
                    <a:p>
                      <a:pPr algn="ctr"/>
                      <a:r>
                        <a:rPr lang="en-GB" sz="1600" dirty="0">
                          <a:latin typeface="Segoe UI Light" panose="020B0502040204020203" pitchFamily="34" charset="0"/>
                        </a:rPr>
                        <a:t>87</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78</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lumMod val="95000"/>
                      </a:schemeClr>
                    </a:solidFill>
                  </a:tcPr>
                </a:tc>
                <a:tc>
                  <a:txBody>
                    <a:bodyPr/>
                    <a:lstStyle/>
                    <a:p>
                      <a:pPr algn="ctr"/>
                      <a:r>
                        <a:rPr lang="en-GB" sz="1600" dirty="0">
                          <a:latin typeface="Segoe UI Light" panose="020B0502040204020203" pitchFamily="34" charset="0"/>
                        </a:rPr>
                        <a:t>84</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13</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lumMod val="95000"/>
                      </a:schemeClr>
                    </a:solidFill>
                  </a:tcPr>
                </a:tc>
                <a:tc>
                  <a:txBody>
                    <a:bodyPr/>
                    <a:lstStyle/>
                    <a:p>
                      <a:pPr algn="ctr"/>
                      <a:r>
                        <a:rPr lang="en-GB" sz="1600" dirty="0">
                          <a:latin typeface="Segoe UI Light" panose="020B0502040204020203" pitchFamily="34" charset="0"/>
                        </a:rPr>
                        <a:t>70</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20</a:t>
                      </a:r>
                      <a:endParaRPr lang="en-CH" sz="1600" dirty="0">
                        <a:latin typeface="Segoe UI Light" panose="020B0502040204020203" pitchFamily="34" charset="0"/>
                      </a:endParaRPr>
                    </a:p>
                  </a:txBody>
                  <a:tcPr marL="77735" marR="77735" marT="38867" marB="38867" anchor="ctr">
                    <a:lnB w="12700" cap="flat" cmpd="sng" algn="ctr">
                      <a:solidFill>
                        <a:srgbClr val="315975">
                          <a:alpha val="7059"/>
                        </a:srgb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48483278"/>
                  </a:ext>
                </a:extLst>
              </a:tr>
              <a:tr h="319576">
                <a:tc>
                  <a:txBody>
                    <a:bodyPr/>
                    <a:lstStyle/>
                    <a:p>
                      <a:pPr algn="ctr"/>
                      <a:r>
                        <a:rPr lang="en-GB" sz="1600" dirty="0">
                          <a:latin typeface="Segoe UI Light" panose="020B0502040204020203" pitchFamily="34" charset="0"/>
                        </a:rPr>
                        <a:t>Unavailable (% </a:t>
                      </a:r>
                      <a:r>
                        <a:rPr lang="en-GB" sz="1600" dirty="0" err="1">
                          <a:latin typeface="Segoe UI Light" panose="020B0502040204020203" pitchFamily="34" charset="0"/>
                        </a:rPr>
                        <a:t>Kis</a:t>
                      </a:r>
                      <a:r>
                        <a:rPr lang="en-GB" sz="1600" dirty="0">
                          <a:latin typeface="Segoe UI Light" panose="020B0502040204020203" pitchFamily="34" charset="0"/>
                        </a:rPr>
                        <a:t>)</a:t>
                      </a:r>
                      <a:endParaRPr lang="en-CH" sz="1600"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b="1" dirty="0">
                          <a:latin typeface="Segoe UI Light" panose="020B0502040204020203" pitchFamily="34" charset="0"/>
                        </a:rPr>
                        <a:t>23%</a:t>
                      </a:r>
                      <a:endParaRPr lang="en-CH" sz="1600" b="1"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17%</a:t>
                      </a:r>
                      <a:endParaRPr lang="en-CH" sz="1600"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lumMod val="95000"/>
                      </a:schemeClr>
                    </a:solidFill>
                  </a:tcPr>
                </a:tc>
                <a:tc>
                  <a:txBody>
                    <a:bodyPr/>
                    <a:lstStyle/>
                    <a:p>
                      <a:pPr algn="ctr"/>
                      <a:r>
                        <a:rPr lang="en-GB" sz="1600" dirty="0">
                          <a:latin typeface="Segoe UI Light" panose="020B0502040204020203" pitchFamily="34" charset="0"/>
                        </a:rPr>
                        <a:t>6%</a:t>
                      </a:r>
                      <a:endParaRPr lang="en-CH" sz="1600"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b="1" dirty="0">
                          <a:latin typeface="Segoe UI Light" panose="020B0502040204020203" pitchFamily="34" charset="0"/>
                        </a:rPr>
                        <a:t>19%</a:t>
                      </a:r>
                      <a:endParaRPr lang="en-CH" sz="1600" b="1"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lumMod val="95000"/>
                      </a:schemeClr>
                    </a:solidFill>
                  </a:tcPr>
                </a:tc>
                <a:tc>
                  <a:txBody>
                    <a:bodyPr/>
                    <a:lstStyle/>
                    <a:p>
                      <a:pPr algn="ctr"/>
                      <a:r>
                        <a:rPr lang="en-GB" sz="1600" dirty="0">
                          <a:latin typeface="Segoe UI Light" panose="020B0502040204020203" pitchFamily="34" charset="0"/>
                        </a:rPr>
                        <a:t>8%</a:t>
                      </a:r>
                      <a:endParaRPr lang="en-CH" sz="1600"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8%</a:t>
                      </a:r>
                      <a:endParaRPr lang="en-CH" sz="1600"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lumMod val="95000"/>
                      </a:schemeClr>
                    </a:solidFill>
                  </a:tcPr>
                </a:tc>
                <a:tc>
                  <a:txBody>
                    <a:bodyPr/>
                    <a:lstStyle/>
                    <a:p>
                      <a:pPr algn="ctr"/>
                      <a:r>
                        <a:rPr lang="en-GB" sz="1600" dirty="0">
                          <a:latin typeface="Segoe UI Light" panose="020B0502040204020203" pitchFamily="34" charset="0"/>
                        </a:rPr>
                        <a:t>6%</a:t>
                      </a:r>
                      <a:endParaRPr lang="en-CH" sz="1600"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bg1"/>
                    </a:solidFill>
                  </a:tcPr>
                </a:tc>
                <a:tc>
                  <a:txBody>
                    <a:bodyPr/>
                    <a:lstStyle/>
                    <a:p>
                      <a:pPr algn="ctr"/>
                      <a:r>
                        <a:rPr lang="en-GB" sz="1600" dirty="0">
                          <a:latin typeface="Segoe UI Light" panose="020B0502040204020203" pitchFamily="34" charset="0"/>
                        </a:rPr>
                        <a:t>14%</a:t>
                      </a:r>
                      <a:endParaRPr lang="en-CH" sz="1600" dirty="0">
                        <a:latin typeface="Segoe UI Light" panose="020B0502040204020203" pitchFamily="34" charset="0"/>
                      </a:endParaRPr>
                    </a:p>
                  </a:txBody>
                  <a:tcPr marL="77735" marR="77735" marT="38867" marB="38867" anchor="ctr">
                    <a:lnT w="12700" cap="flat" cmpd="sng" algn="ctr">
                      <a:solidFill>
                        <a:srgbClr val="315975">
                          <a:alpha val="7059"/>
                        </a:srgbClr>
                      </a:solidFill>
                      <a:prstDash val="solid"/>
                      <a:round/>
                      <a:headEnd type="none" w="med" len="med"/>
                      <a:tailEnd type="none" w="med" len="med"/>
                    </a:lnT>
                    <a:lnB w="12700" cap="flat" cmpd="sng" algn="ctr">
                      <a:solidFill>
                        <a:srgbClr val="315975">
                          <a:alpha val="7059"/>
                        </a:srgb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00585821"/>
                  </a:ext>
                </a:extLst>
              </a:tr>
            </a:tbl>
          </a:graphicData>
        </a:graphic>
      </p:graphicFrame>
    </p:spTree>
    <p:extLst>
      <p:ext uri="{BB962C8B-B14F-4D97-AF65-F5344CB8AC3E}">
        <p14:creationId xmlns:p14="http://schemas.microsoft.com/office/powerpoint/2010/main" val="156969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AC8C-0796-E9CA-3A4F-C7854340CE28}"/>
              </a:ext>
            </a:extLst>
          </p:cNvPr>
          <p:cNvSpPr>
            <a:spLocks noGrp="1"/>
          </p:cNvSpPr>
          <p:nvPr>
            <p:ph type="title"/>
          </p:nvPr>
        </p:nvSpPr>
        <p:spPr/>
        <p:txBody>
          <a:bodyPr/>
          <a:lstStyle/>
          <a:p>
            <a:r>
              <a:rPr lang="en-GB" sz="4000" dirty="0"/>
              <a:t>NFIs and Shelter Items</a:t>
            </a:r>
          </a:p>
        </p:txBody>
      </p:sp>
      <p:sp>
        <p:nvSpPr>
          <p:cNvPr id="4" name="Subtitle 5">
            <a:extLst>
              <a:ext uri="{FF2B5EF4-FFF2-40B4-BE49-F238E27FC236}">
                <a16:creationId xmlns:a16="http://schemas.microsoft.com/office/drawing/2014/main" id="{5524E8D0-AA81-89A7-B997-1274C3EDEEBE}"/>
              </a:ext>
            </a:extLst>
          </p:cNvPr>
          <p:cNvSpPr txBox="1">
            <a:spLocks/>
          </p:cNvSpPr>
          <p:nvPr/>
        </p:nvSpPr>
        <p:spPr>
          <a:xfrm>
            <a:off x="8030030" y="2246237"/>
            <a:ext cx="3597565" cy="6602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dirty="0">
                <a:latin typeface="Segoe UI Light" panose="020B0502040204020203" pitchFamily="34" charset="0"/>
              </a:rPr>
              <a:t>Limited or no availability of key water and sanitation items indicates a </a:t>
            </a:r>
            <a:r>
              <a:rPr lang="en-GB" sz="1400" b="1" dirty="0">
                <a:latin typeface="Segoe UI Light" panose="020B0502040204020203" pitchFamily="34" charset="0"/>
              </a:rPr>
              <a:t>possibly increased public health risk.</a:t>
            </a:r>
            <a:endParaRPr lang="en-GB" sz="1400" dirty="0">
              <a:latin typeface="Segoe UI Light" panose="020B0502040204020203" pitchFamily="34" charset="0"/>
            </a:endParaRPr>
          </a:p>
        </p:txBody>
      </p:sp>
      <p:sp>
        <p:nvSpPr>
          <p:cNvPr id="5" name="Subtitle 5">
            <a:extLst>
              <a:ext uri="{FF2B5EF4-FFF2-40B4-BE49-F238E27FC236}">
                <a16:creationId xmlns:a16="http://schemas.microsoft.com/office/drawing/2014/main" id="{62376D6B-0348-05ED-004B-BB3744AB0285}"/>
              </a:ext>
            </a:extLst>
          </p:cNvPr>
          <p:cNvSpPr txBox="1">
            <a:spLocks/>
          </p:cNvSpPr>
          <p:nvPr/>
        </p:nvSpPr>
        <p:spPr>
          <a:xfrm>
            <a:off x="8030030" y="3252475"/>
            <a:ext cx="2257253" cy="37052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GB" sz="2000" dirty="0">
                <a:solidFill>
                  <a:srgbClr val="EE5859"/>
                </a:solidFill>
                <a:latin typeface="+mj-lt"/>
                <a:ea typeface="Roboto Black" panose="02000000000000000000" pitchFamily="2" charset="0"/>
                <a:cs typeface="+mn-cs"/>
              </a:rPr>
              <a:t>Shelter</a:t>
            </a:r>
          </a:p>
        </p:txBody>
      </p:sp>
      <p:sp>
        <p:nvSpPr>
          <p:cNvPr id="6" name="Subtitle 5">
            <a:extLst>
              <a:ext uri="{FF2B5EF4-FFF2-40B4-BE49-F238E27FC236}">
                <a16:creationId xmlns:a16="http://schemas.microsoft.com/office/drawing/2014/main" id="{FF937B96-1674-665B-9273-A9EC31FA7E1F}"/>
              </a:ext>
            </a:extLst>
          </p:cNvPr>
          <p:cNvSpPr txBox="1">
            <a:spLocks/>
          </p:cNvSpPr>
          <p:nvPr/>
        </p:nvSpPr>
        <p:spPr>
          <a:xfrm>
            <a:off x="8030030" y="1820719"/>
            <a:ext cx="2226643" cy="4148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000" dirty="0">
                <a:solidFill>
                  <a:srgbClr val="EE5859"/>
                </a:solidFill>
                <a:latin typeface="+mj-lt"/>
                <a:ea typeface="Roboto Black" panose="02000000000000000000" pitchFamily="2" charset="0"/>
              </a:rPr>
              <a:t>WASH</a:t>
            </a:r>
          </a:p>
        </p:txBody>
      </p:sp>
      <p:sp>
        <p:nvSpPr>
          <p:cNvPr id="7" name="Subtitle 5">
            <a:extLst>
              <a:ext uri="{FF2B5EF4-FFF2-40B4-BE49-F238E27FC236}">
                <a16:creationId xmlns:a16="http://schemas.microsoft.com/office/drawing/2014/main" id="{47899A61-0EF0-BFFC-D896-D8331ED579A5}"/>
              </a:ext>
            </a:extLst>
          </p:cNvPr>
          <p:cNvSpPr txBox="1">
            <a:spLocks/>
          </p:cNvSpPr>
          <p:nvPr/>
        </p:nvSpPr>
        <p:spPr>
          <a:xfrm>
            <a:off x="8030030" y="3639609"/>
            <a:ext cx="3746500" cy="113921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400" dirty="0">
                <a:latin typeface="Segoe UI Light" panose="020B0502040204020203" pitchFamily="34" charset="0"/>
                <a:ea typeface="Roboto Light" panose="02000000000000000000" pitchFamily="2" charset="0"/>
              </a:rPr>
              <a:t>Although </a:t>
            </a:r>
            <a:r>
              <a:rPr lang="en-GB" sz="1400" b="1" dirty="0">
                <a:latin typeface="Segoe UI Light" panose="020B0502040204020203" pitchFamily="34" charset="0"/>
                <a:ea typeface="Roboto Light" panose="02000000000000000000" pitchFamily="2" charset="0"/>
              </a:rPr>
              <a:t>prices were reportedly stable</a:t>
            </a:r>
            <a:r>
              <a:rPr lang="en-GB" sz="1400" dirty="0">
                <a:latin typeface="Segoe UI Light" panose="020B0502040204020203" pitchFamily="34" charset="0"/>
                <a:ea typeface="Roboto Light" panose="02000000000000000000" pitchFamily="2" charset="0"/>
              </a:rPr>
              <a:t>, key shelter items were reported to have </a:t>
            </a:r>
            <a:r>
              <a:rPr lang="en-GB" sz="1400" b="1" dirty="0">
                <a:latin typeface="Segoe UI Light" panose="020B0502040204020203" pitchFamily="34" charset="0"/>
                <a:ea typeface="Roboto Light" panose="02000000000000000000" pitchFamily="2" charset="0"/>
              </a:rPr>
              <a:t>limited availability </a:t>
            </a:r>
            <a:r>
              <a:rPr lang="en-GB" sz="1400" dirty="0">
                <a:latin typeface="Segoe UI Light" panose="020B0502040204020203" pitchFamily="34" charset="0"/>
                <a:ea typeface="Roboto Light" panose="02000000000000000000" pitchFamily="2" charset="0"/>
              </a:rPr>
              <a:t>across Herat province, indicating that </a:t>
            </a:r>
            <a:r>
              <a:rPr lang="en-GB" sz="1400" b="1" dirty="0">
                <a:latin typeface="Segoe UI Light" panose="020B0502040204020203" pitchFamily="34" charset="0"/>
                <a:ea typeface="Roboto Light" panose="02000000000000000000" pitchFamily="2" charset="0"/>
              </a:rPr>
              <a:t>in-kind shelter assistance may be more impactful. </a:t>
            </a:r>
          </a:p>
        </p:txBody>
      </p:sp>
      <p:sp>
        <p:nvSpPr>
          <p:cNvPr id="8" name="Subtitle 5">
            <a:extLst>
              <a:ext uri="{FF2B5EF4-FFF2-40B4-BE49-F238E27FC236}">
                <a16:creationId xmlns:a16="http://schemas.microsoft.com/office/drawing/2014/main" id="{F3339D29-FF88-16BE-2271-1CD32BCAFBDD}"/>
              </a:ext>
            </a:extLst>
          </p:cNvPr>
          <p:cNvSpPr txBox="1">
            <a:spLocks/>
          </p:cNvSpPr>
          <p:nvPr/>
        </p:nvSpPr>
        <p:spPr>
          <a:xfrm>
            <a:off x="0" y="6579407"/>
            <a:ext cx="2828634" cy="27859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GB" sz="1050" dirty="0">
              <a:latin typeface="Segoe UI Light" panose="020B0502040204020203" pitchFamily="34" charset="0"/>
              <a:ea typeface="Roboto Light" panose="02000000000000000000" pitchFamily="2" charset="0"/>
            </a:endParaRPr>
          </a:p>
        </p:txBody>
      </p:sp>
      <p:sp>
        <p:nvSpPr>
          <p:cNvPr id="9" name="Subtitle 5">
            <a:extLst>
              <a:ext uri="{FF2B5EF4-FFF2-40B4-BE49-F238E27FC236}">
                <a16:creationId xmlns:a16="http://schemas.microsoft.com/office/drawing/2014/main" id="{0A0DD30B-5DBE-8E06-1125-CE1C739F9899}"/>
              </a:ext>
            </a:extLst>
          </p:cNvPr>
          <p:cNvSpPr txBox="1">
            <a:spLocks/>
          </p:cNvSpPr>
          <p:nvPr/>
        </p:nvSpPr>
        <p:spPr>
          <a:xfrm>
            <a:off x="8030030" y="5030180"/>
            <a:ext cx="2257253" cy="37052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GB" sz="2000" dirty="0">
                <a:solidFill>
                  <a:srgbClr val="EE5859"/>
                </a:solidFill>
                <a:latin typeface="+mj-lt"/>
                <a:ea typeface="Roboto Black" panose="02000000000000000000" pitchFamily="2" charset="0"/>
                <a:cs typeface="+mn-cs"/>
              </a:rPr>
              <a:t>Winterization</a:t>
            </a:r>
          </a:p>
        </p:txBody>
      </p:sp>
      <p:sp>
        <p:nvSpPr>
          <p:cNvPr id="3" name="Subtitle 5">
            <a:extLst>
              <a:ext uri="{FF2B5EF4-FFF2-40B4-BE49-F238E27FC236}">
                <a16:creationId xmlns:a16="http://schemas.microsoft.com/office/drawing/2014/main" id="{27EF2E2E-F868-8223-149B-93CB8FB21B69}"/>
              </a:ext>
            </a:extLst>
          </p:cNvPr>
          <p:cNvSpPr txBox="1">
            <a:spLocks/>
          </p:cNvSpPr>
          <p:nvPr/>
        </p:nvSpPr>
        <p:spPr>
          <a:xfrm>
            <a:off x="471948" y="1175280"/>
            <a:ext cx="11246844" cy="751787"/>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a:latin typeface="Segoe UI Light"/>
                <a:cs typeface="Leelawadee"/>
              </a:rPr>
              <a:t>The majority of KIs reported that </a:t>
            </a:r>
            <a:r>
              <a:rPr lang="en-GB" sz="1600" b="1" dirty="0">
                <a:latin typeface="Segoe UI Light"/>
                <a:cs typeface="Leelawadee"/>
              </a:rPr>
              <a:t>prices of NFIs and shelter items had largely stayed the same</a:t>
            </a:r>
            <a:r>
              <a:rPr lang="en-GB" sz="1600" dirty="0">
                <a:latin typeface="Segoe UI Light"/>
                <a:cs typeface="Leelawadee"/>
              </a:rPr>
              <a:t> (71% and 76% respectively). However, </a:t>
            </a:r>
            <a:r>
              <a:rPr lang="en-GB" sz="1600" b="1" dirty="0">
                <a:latin typeface="Segoe UI Light"/>
                <a:cs typeface="Leelawadee"/>
              </a:rPr>
              <a:t>reported increase in these costs was more prevalent for certain key items, and in </a:t>
            </a:r>
            <a:r>
              <a:rPr lang="en-GB" sz="1600" b="1" dirty="0" err="1">
                <a:latin typeface="Segoe UI Light"/>
                <a:cs typeface="Leelawadee"/>
              </a:rPr>
              <a:t>Injil</a:t>
            </a:r>
            <a:r>
              <a:rPr lang="en-GB" sz="1600" b="1" dirty="0">
                <a:latin typeface="Segoe UI Light"/>
                <a:cs typeface="Leelawadee"/>
              </a:rPr>
              <a:t> district in particular.</a:t>
            </a:r>
            <a:endParaRPr lang="en-GB" sz="1600" b="1" dirty="0">
              <a:latin typeface="Segoe UI Light"/>
              <a:ea typeface="Roboto Light" panose="02000000000000000000" pitchFamily="2" charset="0"/>
              <a:cs typeface="Leelawadee"/>
            </a:endParaRPr>
          </a:p>
        </p:txBody>
      </p:sp>
      <p:sp>
        <p:nvSpPr>
          <p:cNvPr id="18" name="Subtitle 5">
            <a:extLst>
              <a:ext uri="{FF2B5EF4-FFF2-40B4-BE49-F238E27FC236}">
                <a16:creationId xmlns:a16="http://schemas.microsoft.com/office/drawing/2014/main" id="{38A5A432-73FF-59C1-59F1-A911741DD8B5}"/>
              </a:ext>
            </a:extLst>
          </p:cNvPr>
          <p:cNvSpPr txBox="1">
            <a:spLocks/>
          </p:cNvSpPr>
          <p:nvPr/>
        </p:nvSpPr>
        <p:spPr>
          <a:xfrm>
            <a:off x="8030030" y="5413980"/>
            <a:ext cx="3882734" cy="95416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Segoe UI Light" panose="020B0502040204020203" pitchFamily="34" charset="0"/>
              </a:rPr>
              <a:t>Coal was largely unavailable across the province. </a:t>
            </a:r>
            <a:r>
              <a:rPr lang="en-GB" sz="1400" dirty="0">
                <a:latin typeface="Segoe UI Light" panose="020B0502040204020203" pitchFamily="34" charset="0"/>
              </a:rPr>
              <a:t>Combined with widespread unavailability of winter jackets, </a:t>
            </a:r>
            <a:r>
              <a:rPr lang="en-GB" sz="1400" b="1" dirty="0">
                <a:latin typeface="Segoe UI Light" panose="020B0502040204020203" pitchFamily="34" charset="0"/>
              </a:rPr>
              <a:t>winterization may be a primary concern in affected areas.</a:t>
            </a:r>
          </a:p>
          <a:p>
            <a:pPr algn="l"/>
            <a:endParaRPr lang="en-GB" sz="1400" dirty="0">
              <a:latin typeface="Segoe UI Light" panose="020B0502040204020203" pitchFamily="34" charset="0"/>
            </a:endParaRPr>
          </a:p>
          <a:p>
            <a:pPr algn="l">
              <a:lnSpc>
                <a:spcPct val="100000"/>
              </a:lnSpc>
            </a:pPr>
            <a:endParaRPr lang="en-GB" sz="1400" dirty="0">
              <a:latin typeface="Segoe UI Light" panose="020B0502040204020203" pitchFamily="34" charset="0"/>
              <a:ea typeface="Roboto Light" panose="02000000000000000000" pitchFamily="2" charset="0"/>
            </a:endParaRPr>
          </a:p>
        </p:txBody>
      </p:sp>
      <p:sp>
        <p:nvSpPr>
          <p:cNvPr id="19" name="Subtitle 5">
            <a:extLst>
              <a:ext uri="{FF2B5EF4-FFF2-40B4-BE49-F238E27FC236}">
                <a16:creationId xmlns:a16="http://schemas.microsoft.com/office/drawing/2014/main" id="{D674C4DD-9AD2-CDC8-0EDA-4E74CFA80E85}"/>
              </a:ext>
            </a:extLst>
          </p:cNvPr>
          <p:cNvSpPr txBox="1">
            <a:spLocks/>
          </p:cNvSpPr>
          <p:nvPr/>
        </p:nvSpPr>
        <p:spPr>
          <a:xfrm>
            <a:off x="-262978" y="2267507"/>
            <a:ext cx="5589733" cy="37052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defRPr/>
            </a:pPr>
            <a:r>
              <a:rPr lang="en-GB" sz="2000" dirty="0">
                <a:solidFill>
                  <a:srgbClr val="EE5859"/>
                </a:solidFill>
                <a:latin typeface="+mj-lt"/>
                <a:ea typeface="Roboto Black" panose="02000000000000000000" pitchFamily="2" charset="0"/>
                <a:cs typeface="+mn-cs"/>
              </a:rPr>
              <a:t>% KIs reporting availability of key items</a:t>
            </a:r>
          </a:p>
        </p:txBody>
      </p:sp>
      <p:graphicFrame>
        <p:nvGraphicFramePr>
          <p:cNvPr id="20" name="Chart 19">
            <a:extLst>
              <a:ext uri="{FF2B5EF4-FFF2-40B4-BE49-F238E27FC236}">
                <a16:creationId xmlns:a16="http://schemas.microsoft.com/office/drawing/2014/main" id="{B72BEAC7-1EF6-7FEA-25E3-365D795D0CCB}"/>
              </a:ext>
            </a:extLst>
          </p:cNvPr>
          <p:cNvGraphicFramePr>
            <a:graphicFrameLocks/>
          </p:cNvGraphicFramePr>
          <p:nvPr>
            <p:extLst>
              <p:ext uri="{D42A27DB-BD31-4B8C-83A1-F6EECF244321}">
                <p14:modId xmlns:p14="http://schemas.microsoft.com/office/powerpoint/2010/main" val="2692588510"/>
              </p:ext>
            </p:extLst>
          </p:nvPr>
        </p:nvGraphicFramePr>
        <p:xfrm>
          <a:off x="546616" y="2696474"/>
          <a:ext cx="6398470" cy="3834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167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24AB-1CA2-D2A2-CB6D-ADF537F5C324}"/>
              </a:ext>
            </a:extLst>
          </p:cNvPr>
          <p:cNvSpPr>
            <a:spLocks noGrp="1"/>
          </p:cNvSpPr>
          <p:nvPr>
            <p:ph type="title"/>
          </p:nvPr>
        </p:nvSpPr>
        <p:spPr/>
        <p:txBody>
          <a:bodyPr/>
          <a:lstStyle/>
          <a:p>
            <a:r>
              <a:rPr lang="en-GB" sz="4000" dirty="0"/>
              <a:t>Market Accessibility</a:t>
            </a:r>
          </a:p>
        </p:txBody>
      </p:sp>
      <p:sp>
        <p:nvSpPr>
          <p:cNvPr id="4" name="Subtitle 5">
            <a:extLst>
              <a:ext uri="{FF2B5EF4-FFF2-40B4-BE49-F238E27FC236}">
                <a16:creationId xmlns:a16="http://schemas.microsoft.com/office/drawing/2014/main" id="{47B90E72-44C8-CAFD-224F-8C969868BAC1}"/>
              </a:ext>
            </a:extLst>
          </p:cNvPr>
          <p:cNvSpPr txBox="1">
            <a:spLocks/>
          </p:cNvSpPr>
          <p:nvPr/>
        </p:nvSpPr>
        <p:spPr>
          <a:xfrm>
            <a:off x="3929064" y="1319031"/>
            <a:ext cx="7731994" cy="150357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600" dirty="0">
                <a:latin typeface="Segoe UI Light" panose="020B0502040204020203" pitchFamily="34" charset="0"/>
              </a:rPr>
              <a:t>Most KIs (</a:t>
            </a:r>
            <a:r>
              <a:rPr lang="en-GB" sz="1600" b="1" dirty="0">
                <a:latin typeface="Segoe UI Light" panose="020B0502040204020203" pitchFamily="34" charset="0"/>
              </a:rPr>
              <a:t>92%) reported no difficulties in transporting goods via road</a:t>
            </a:r>
            <a:r>
              <a:rPr lang="en-GB" sz="1600" dirty="0">
                <a:latin typeface="Segoe UI Light" panose="020B0502040204020203" pitchFamily="34" charset="0"/>
              </a:rPr>
              <a:t>, except in </a:t>
            </a:r>
            <a:r>
              <a:rPr lang="en-GB" sz="1600" dirty="0" err="1">
                <a:latin typeface="Segoe UI Light" panose="020B0502040204020203" pitchFamily="34" charset="0"/>
              </a:rPr>
              <a:t>Zindajan</a:t>
            </a:r>
            <a:r>
              <a:rPr lang="en-GB" sz="1600" dirty="0">
                <a:latin typeface="Segoe UI Light" panose="020B0502040204020203" pitchFamily="34" charset="0"/>
              </a:rPr>
              <a:t> where 22% said there were difficulties due to the earthquake. </a:t>
            </a:r>
          </a:p>
          <a:p>
            <a:pPr marL="285750" indent="-285750" algn="l">
              <a:buFont typeface="Arial" panose="020B0604020202020204" pitchFamily="34" charset="0"/>
              <a:buChar char="•"/>
            </a:pPr>
            <a:r>
              <a:rPr lang="en-GB" sz="1600" dirty="0">
                <a:latin typeface="Segoe UI Light" panose="020B0502040204020203" pitchFamily="34" charset="0"/>
              </a:rPr>
              <a:t>This is </a:t>
            </a:r>
            <a:r>
              <a:rPr lang="en-GB" sz="1600" b="1" dirty="0">
                <a:latin typeface="Segoe UI Light" panose="020B0502040204020203" pitchFamily="34" charset="0"/>
              </a:rPr>
              <a:t>likely to have worsened following successive shocks, affecting ability to restock.</a:t>
            </a:r>
            <a:endParaRPr lang="en-GB" sz="1600" b="1" dirty="0">
              <a:latin typeface="Segoe UI Light" panose="020B0502040204020203" pitchFamily="34" charset="0"/>
              <a:ea typeface="Roboto Light" panose="02000000000000000000" pitchFamily="2" charset="0"/>
            </a:endParaRPr>
          </a:p>
        </p:txBody>
      </p:sp>
      <p:sp>
        <p:nvSpPr>
          <p:cNvPr id="5" name="Subtitle 5">
            <a:extLst>
              <a:ext uri="{FF2B5EF4-FFF2-40B4-BE49-F238E27FC236}">
                <a16:creationId xmlns:a16="http://schemas.microsoft.com/office/drawing/2014/main" id="{9515382D-BCD2-E98C-4C0F-4E4740AE39A3}"/>
              </a:ext>
            </a:extLst>
          </p:cNvPr>
          <p:cNvSpPr txBox="1">
            <a:spLocks/>
          </p:cNvSpPr>
          <p:nvPr/>
        </p:nvSpPr>
        <p:spPr>
          <a:xfrm>
            <a:off x="3929064" y="2572234"/>
            <a:ext cx="2901685" cy="37052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GB" sz="2100" dirty="0">
                <a:solidFill>
                  <a:srgbClr val="EE5859"/>
                </a:solidFill>
                <a:latin typeface="+mj-lt"/>
                <a:ea typeface="Roboto Black" panose="02000000000000000000" pitchFamily="2" charset="0"/>
                <a:cs typeface="+mn-cs"/>
              </a:rPr>
              <a:t>PHYSICAL ACCESS</a:t>
            </a:r>
          </a:p>
        </p:txBody>
      </p:sp>
      <p:sp>
        <p:nvSpPr>
          <p:cNvPr id="6" name="Subtitle 5">
            <a:extLst>
              <a:ext uri="{FF2B5EF4-FFF2-40B4-BE49-F238E27FC236}">
                <a16:creationId xmlns:a16="http://schemas.microsoft.com/office/drawing/2014/main" id="{26883AE6-1D88-190F-C472-125DAC36EFD1}"/>
              </a:ext>
            </a:extLst>
          </p:cNvPr>
          <p:cNvSpPr txBox="1">
            <a:spLocks/>
          </p:cNvSpPr>
          <p:nvPr/>
        </p:nvSpPr>
        <p:spPr>
          <a:xfrm>
            <a:off x="3929064" y="827635"/>
            <a:ext cx="3771842" cy="5324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100" dirty="0">
                <a:solidFill>
                  <a:srgbClr val="EE5859"/>
                </a:solidFill>
                <a:latin typeface="+mj-lt"/>
                <a:ea typeface="Roboto Black" panose="02000000000000000000" pitchFamily="2" charset="0"/>
              </a:rPr>
              <a:t>ROAD TRANSPORT OF GOODS</a:t>
            </a:r>
          </a:p>
        </p:txBody>
      </p:sp>
      <p:sp>
        <p:nvSpPr>
          <p:cNvPr id="10" name="Subtitle 5">
            <a:extLst>
              <a:ext uri="{FF2B5EF4-FFF2-40B4-BE49-F238E27FC236}">
                <a16:creationId xmlns:a16="http://schemas.microsoft.com/office/drawing/2014/main" id="{B9052F28-7ED3-C3E4-8324-677B51957BE6}"/>
              </a:ext>
            </a:extLst>
          </p:cNvPr>
          <p:cNvSpPr txBox="1">
            <a:spLocks/>
          </p:cNvSpPr>
          <p:nvPr/>
        </p:nvSpPr>
        <p:spPr>
          <a:xfrm>
            <a:off x="3929064" y="2988948"/>
            <a:ext cx="7731994" cy="170144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600" dirty="0">
                <a:latin typeface="Segoe UI Light" panose="020B0502040204020203" pitchFamily="34" charset="0"/>
                <a:ea typeface="Roboto Light" panose="02000000000000000000" pitchFamily="2" charset="0"/>
              </a:rPr>
              <a:t>56% of KIs reported multiple </a:t>
            </a:r>
            <a:r>
              <a:rPr lang="en-GB" sz="1600" b="1" dirty="0">
                <a:latin typeface="Segoe UI Light" panose="020B0502040204020203" pitchFamily="34" charset="0"/>
                <a:ea typeface="Roboto Light" panose="02000000000000000000" pitchFamily="2" charset="0"/>
              </a:rPr>
              <a:t>earthquake related concerns presenting localised physical access barriers: </a:t>
            </a:r>
            <a:r>
              <a:rPr lang="en-GB" sz="1600" dirty="0">
                <a:latin typeface="Segoe UI Light" panose="020B0502040204020203" pitchFamily="34" charset="0"/>
                <a:ea typeface="Roboto Light" panose="02000000000000000000" pitchFamily="2" charset="0"/>
              </a:rPr>
              <a:t>hazardous buildings (26%), limited transportation (8%), and hazardous roads (6%). Prior to the earthquake, 27% of KIs across Herat reported any issues with physical access to markets.</a:t>
            </a:r>
          </a:p>
          <a:p>
            <a:pPr marL="285750" indent="-285750" algn="l">
              <a:lnSpc>
                <a:spcPct val="100000"/>
              </a:lnSpc>
              <a:buFont typeface="Arial" panose="020B0604020202020204" pitchFamily="34" charset="0"/>
              <a:buChar char="•"/>
            </a:pPr>
            <a:r>
              <a:rPr lang="en-GB" sz="1600" dirty="0">
                <a:latin typeface="Segoe UI Light" panose="020B0502040204020203" pitchFamily="34" charset="0"/>
                <a:ea typeface="Roboto Light" panose="02000000000000000000" pitchFamily="2" charset="0"/>
              </a:rPr>
              <a:t>Presence of any physical access barriers was </a:t>
            </a:r>
            <a:r>
              <a:rPr lang="en-GB" sz="1600" b="1" dirty="0">
                <a:latin typeface="Segoe UI Light" panose="020B0502040204020203" pitchFamily="34" charset="0"/>
                <a:ea typeface="Roboto Light" panose="02000000000000000000" pitchFamily="2" charset="0"/>
              </a:rPr>
              <a:t>greatest in </a:t>
            </a:r>
            <a:r>
              <a:rPr lang="en-GB" sz="1600" b="1" dirty="0" err="1">
                <a:latin typeface="Segoe UI Light" panose="020B0502040204020203" pitchFamily="34" charset="0"/>
                <a:ea typeface="Roboto Light" panose="02000000000000000000" pitchFamily="2" charset="0"/>
              </a:rPr>
              <a:t>Zindijan</a:t>
            </a:r>
            <a:r>
              <a:rPr lang="en-GB" sz="1600" b="1" dirty="0">
                <a:latin typeface="Segoe UI Light" panose="020B0502040204020203" pitchFamily="34" charset="0"/>
                <a:ea typeface="Roboto Light" panose="02000000000000000000" pitchFamily="2" charset="0"/>
              </a:rPr>
              <a:t> (100%), Herat (66%) and </a:t>
            </a:r>
            <a:r>
              <a:rPr lang="en-GB" sz="1600" b="1" dirty="0" err="1">
                <a:latin typeface="Segoe UI Light" panose="020B0502040204020203" pitchFamily="34" charset="0"/>
                <a:ea typeface="Roboto Light" panose="02000000000000000000" pitchFamily="2" charset="0"/>
              </a:rPr>
              <a:t>Injil</a:t>
            </a:r>
            <a:r>
              <a:rPr lang="en-GB" sz="1600" b="1" dirty="0">
                <a:latin typeface="Segoe UI Light" panose="020B0502040204020203" pitchFamily="34" charset="0"/>
                <a:ea typeface="Roboto Light" panose="02000000000000000000" pitchFamily="2" charset="0"/>
              </a:rPr>
              <a:t> (31%)</a:t>
            </a:r>
          </a:p>
        </p:txBody>
      </p:sp>
      <p:sp>
        <p:nvSpPr>
          <p:cNvPr id="11" name="Subtitle 5">
            <a:extLst>
              <a:ext uri="{FF2B5EF4-FFF2-40B4-BE49-F238E27FC236}">
                <a16:creationId xmlns:a16="http://schemas.microsoft.com/office/drawing/2014/main" id="{6E063A6F-3BFA-8EA4-73E9-C1289A7527AA}"/>
              </a:ext>
            </a:extLst>
          </p:cNvPr>
          <p:cNvSpPr txBox="1">
            <a:spLocks/>
          </p:cNvSpPr>
          <p:nvPr/>
        </p:nvSpPr>
        <p:spPr>
          <a:xfrm>
            <a:off x="3929064" y="5507793"/>
            <a:ext cx="7586100" cy="114294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1600" b="1" dirty="0">
                <a:latin typeface="Segoe UI Light" panose="020B0502040204020203" pitchFamily="34" charset="0"/>
              </a:rPr>
              <a:t>Overall, women could reportedly access most markets unaccompanied (89% KIs). </a:t>
            </a:r>
            <a:r>
              <a:rPr lang="en-GB" sz="1600" dirty="0">
                <a:latin typeface="Segoe UI Light" panose="020B0502040204020203" pitchFamily="34" charset="0"/>
              </a:rPr>
              <a:t>All KIs reported that women could access markets unaccompanied in 4 of 6 districts, with 31% and 11% of KIs reporting that women required a mahram in </a:t>
            </a:r>
            <a:r>
              <a:rPr lang="en-GB" sz="1600" dirty="0" err="1">
                <a:latin typeface="Segoe UI Light" panose="020B0502040204020203" pitchFamily="34" charset="0"/>
              </a:rPr>
              <a:t>Injil</a:t>
            </a:r>
            <a:r>
              <a:rPr lang="en-GB" sz="1600" dirty="0">
                <a:latin typeface="Segoe UI Light" panose="020B0502040204020203" pitchFamily="34" charset="0"/>
              </a:rPr>
              <a:t> and Herat respectively.  </a:t>
            </a:r>
          </a:p>
          <a:p>
            <a:pPr algn="l">
              <a:lnSpc>
                <a:spcPct val="100000"/>
              </a:lnSpc>
            </a:pPr>
            <a:endParaRPr lang="en-GB" sz="1400" dirty="0">
              <a:latin typeface="Segoe UI Light" panose="020B0502040204020203" pitchFamily="34" charset="0"/>
              <a:ea typeface="Roboto Light" panose="02000000000000000000" pitchFamily="2" charset="0"/>
            </a:endParaRPr>
          </a:p>
        </p:txBody>
      </p:sp>
      <p:sp>
        <p:nvSpPr>
          <p:cNvPr id="12" name="Subtitle 5">
            <a:extLst>
              <a:ext uri="{FF2B5EF4-FFF2-40B4-BE49-F238E27FC236}">
                <a16:creationId xmlns:a16="http://schemas.microsoft.com/office/drawing/2014/main" id="{5501B357-C5C3-C250-859A-80102AF5300F}"/>
              </a:ext>
            </a:extLst>
          </p:cNvPr>
          <p:cNvSpPr txBox="1">
            <a:spLocks/>
          </p:cNvSpPr>
          <p:nvPr/>
        </p:nvSpPr>
        <p:spPr>
          <a:xfrm>
            <a:off x="3929064" y="5092423"/>
            <a:ext cx="2901685" cy="37052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GB" sz="2100" dirty="0">
                <a:solidFill>
                  <a:srgbClr val="EE5859"/>
                </a:solidFill>
                <a:latin typeface="+mj-lt"/>
                <a:ea typeface="Roboto Black" panose="02000000000000000000" pitchFamily="2" charset="0"/>
                <a:cs typeface="+mn-cs"/>
              </a:rPr>
              <a:t>WOMEN’S ACCESS</a:t>
            </a:r>
          </a:p>
        </p:txBody>
      </p:sp>
    </p:spTree>
    <p:extLst>
      <p:ext uri="{BB962C8B-B14F-4D97-AF65-F5344CB8AC3E}">
        <p14:creationId xmlns:p14="http://schemas.microsoft.com/office/powerpoint/2010/main" val="200985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ADF8-3AA4-3C9A-D06B-ABC07FE86163}"/>
              </a:ext>
            </a:extLst>
          </p:cNvPr>
          <p:cNvSpPr>
            <a:spLocks noGrp="1"/>
          </p:cNvSpPr>
          <p:nvPr>
            <p:ph type="title"/>
          </p:nvPr>
        </p:nvSpPr>
        <p:spPr/>
        <p:txBody>
          <a:bodyPr/>
          <a:lstStyle/>
          <a:p>
            <a:r>
              <a:rPr lang="en-GB" sz="4000" dirty="0"/>
              <a:t>KEY FINDINGS</a:t>
            </a:r>
          </a:p>
        </p:txBody>
      </p:sp>
      <p:sp>
        <p:nvSpPr>
          <p:cNvPr id="3" name="Content Placeholder 2">
            <a:extLst>
              <a:ext uri="{FF2B5EF4-FFF2-40B4-BE49-F238E27FC236}">
                <a16:creationId xmlns:a16="http://schemas.microsoft.com/office/drawing/2014/main" id="{C75488CA-BF42-5331-D49F-1B3457250A0F}"/>
              </a:ext>
            </a:extLst>
          </p:cNvPr>
          <p:cNvSpPr>
            <a:spLocks noGrp="1"/>
          </p:cNvSpPr>
          <p:nvPr>
            <p:ph sz="quarter" idx="10"/>
          </p:nvPr>
        </p:nvSpPr>
        <p:spPr>
          <a:xfrm>
            <a:off x="471949" y="1346200"/>
            <a:ext cx="11258234" cy="5058145"/>
          </a:xfrm>
        </p:spPr>
        <p:txBody>
          <a:bodyPr>
            <a:normAutofit/>
          </a:bodyPr>
          <a:lstStyle/>
          <a:p>
            <a:r>
              <a:rPr lang="en-GB" sz="1800" dirty="0">
                <a:latin typeface="Segoe UI Light" panose="020B0502040204020203" pitchFamily="34" charset="0"/>
                <a:ea typeface="Roboto Light" panose="02000000000000000000" pitchFamily="2" charset="0"/>
              </a:rPr>
              <a:t>Overall, </a:t>
            </a:r>
            <a:r>
              <a:rPr lang="en-GB" sz="1800" b="1" dirty="0">
                <a:latin typeface="Segoe UI Light" panose="020B0502040204020203" pitchFamily="34" charset="0"/>
                <a:ea typeface="Roboto Light" panose="02000000000000000000" pitchFamily="2" charset="0"/>
              </a:rPr>
              <a:t>food and non-food item prices did not increase considerably immediately following the first earthquake. </a:t>
            </a:r>
            <a:r>
              <a:rPr lang="en-GB" sz="1800" dirty="0">
                <a:latin typeface="Segoe UI Light" panose="020B0502040204020203" pitchFamily="34" charset="0"/>
                <a:ea typeface="Roboto Light" panose="02000000000000000000" pitchFamily="2" charset="0"/>
              </a:rPr>
              <a:t>Prior, particularly food costs had gradually decreased over time and moving into the harvest season. </a:t>
            </a:r>
          </a:p>
          <a:p>
            <a:r>
              <a:rPr lang="en-GB" sz="1800" dirty="0">
                <a:effectLst/>
                <a:latin typeface="+mn-lt"/>
                <a:ea typeface="Calibri" panose="020F0502020204030204" pitchFamily="34" charset="0"/>
                <a:cs typeface="Times New Roman" panose="02020603050405020304" pitchFamily="18" charset="0"/>
              </a:rPr>
              <a:t>Open stores, cash availability, and initially estimated stock and restock times, all </a:t>
            </a:r>
            <a:r>
              <a:rPr lang="en-GB" sz="1800" b="1" dirty="0">
                <a:effectLst/>
                <a:latin typeface="+mn-lt"/>
                <a:ea typeface="Calibri" panose="020F0502020204030204" pitchFamily="34" charset="0"/>
                <a:cs typeface="Times New Roman" panose="02020603050405020304" pitchFamily="18" charset="0"/>
              </a:rPr>
              <a:t>indicate functioning markets suitable for </a:t>
            </a:r>
            <a:r>
              <a:rPr lang="en-GB" sz="1800" b="1" dirty="0">
                <a:latin typeface="+mn-lt"/>
                <a:ea typeface="Calibri" panose="020F0502020204030204" pitchFamily="34" charset="0"/>
                <a:cs typeface="Times New Roman" panose="02020603050405020304" pitchFamily="18" charset="0"/>
              </a:rPr>
              <a:t>multi-purpose </a:t>
            </a:r>
            <a:r>
              <a:rPr lang="en-GB" sz="1800" b="1" dirty="0">
                <a:effectLst/>
                <a:latin typeface="+mn-lt"/>
                <a:ea typeface="Calibri" panose="020F0502020204030204" pitchFamily="34" charset="0"/>
                <a:cs typeface="Times New Roman" panose="02020603050405020304" pitchFamily="18" charset="0"/>
              </a:rPr>
              <a:t>cash-based assistance.</a:t>
            </a:r>
            <a:endParaRPr lang="en-GB" sz="1800" b="1" dirty="0">
              <a:latin typeface="Segoe UI Light" panose="020B0502040204020203" pitchFamily="34" charset="0"/>
              <a:ea typeface="Roboto Light" panose="02000000000000000000" pitchFamily="2" charset="0"/>
            </a:endParaRPr>
          </a:p>
          <a:p>
            <a:r>
              <a:rPr lang="en-GB" sz="1800" dirty="0">
                <a:latin typeface="Segoe UI Light" panose="020B0502040204020203" pitchFamily="34" charset="0"/>
                <a:ea typeface="Roboto Light" panose="02000000000000000000" pitchFamily="2" charset="0"/>
              </a:rPr>
              <a:t>However, whilst all districts had open markets since the earthquake, </a:t>
            </a:r>
            <a:r>
              <a:rPr lang="en-GB" sz="1800" b="1" dirty="0">
                <a:latin typeface="Segoe UI Light" panose="020B0502040204020203" pitchFamily="34" charset="0"/>
                <a:ea typeface="Roboto Light" panose="02000000000000000000" pitchFamily="2" charset="0"/>
              </a:rPr>
              <a:t>lack of availability or access to key items has become an increasing concern</a:t>
            </a:r>
            <a:r>
              <a:rPr lang="en-GB" sz="1800" dirty="0">
                <a:latin typeface="Segoe UI Light" panose="020B0502040204020203" pitchFamily="34" charset="0"/>
                <a:ea typeface="Roboto Light" panose="02000000000000000000" pitchFamily="2" charset="0"/>
              </a:rPr>
              <a:t>. Furthermore, traders are reportedly increasingly reliant on imported goods. </a:t>
            </a:r>
            <a:r>
              <a:rPr lang="en-GB" sz="1800" dirty="0">
                <a:latin typeface="Segoe UI Light" panose="020B0502040204020203" pitchFamily="34" charset="0"/>
              </a:rPr>
              <a:t>Compounded by consequent shocks it is </a:t>
            </a:r>
            <a:r>
              <a:rPr lang="en-GB" sz="1800" b="1" dirty="0">
                <a:latin typeface="Segoe UI Light" panose="020B0502040204020203" pitchFamily="34" charset="0"/>
              </a:rPr>
              <a:t>likely that prices will continue to increase over time, particularly if limited availability persists.</a:t>
            </a:r>
          </a:p>
          <a:p>
            <a:r>
              <a:rPr lang="en-GB" sz="1800" b="1" dirty="0"/>
              <a:t>Field reporting of damage to agriculture and livestock stores further suggest that food prices may further rise, as well as limit livelihoods and resources to maintain food security over the winter. </a:t>
            </a:r>
          </a:p>
          <a:p>
            <a:r>
              <a:rPr lang="en-GB" sz="1800" dirty="0">
                <a:latin typeface="Segoe UI Light" panose="020B0502040204020203" pitchFamily="34" charset="0"/>
                <a:ea typeface="Roboto Light" panose="02000000000000000000" pitchFamily="2" charset="0"/>
              </a:rPr>
              <a:t>Lack of availability of key NFIs and shelter items raise </a:t>
            </a:r>
            <a:r>
              <a:rPr lang="en-GB" sz="1800" b="1" dirty="0">
                <a:latin typeface="Segoe UI Light" panose="020B0502040204020203" pitchFamily="34" charset="0"/>
                <a:ea typeface="Roboto Light" panose="02000000000000000000" pitchFamily="2" charset="0"/>
              </a:rPr>
              <a:t>further issues around preparedness for winter, as well as possible public health concerns, indicating the need for sectoral interventions</a:t>
            </a:r>
            <a:r>
              <a:rPr lang="en-GB" sz="1800" dirty="0">
                <a:latin typeface="Segoe UI Light" panose="020B0502040204020203" pitchFamily="34" charset="0"/>
                <a:ea typeface="Roboto Light" panose="02000000000000000000" pitchFamily="2" charset="0"/>
              </a:rPr>
              <a:t>, such as WASH services and in-kind shelter assistance. </a:t>
            </a:r>
          </a:p>
          <a:p>
            <a:r>
              <a:rPr lang="en-GB" sz="1800" b="1" dirty="0">
                <a:latin typeface="+mn-lt"/>
                <a:ea typeface="Calibri" panose="020F0502020204030204" pitchFamily="34" charset="0"/>
                <a:cs typeface="Times New Roman" panose="02020603050405020304" pitchFamily="18" charset="0"/>
              </a:rPr>
              <a:t>Assessment of prices and m</a:t>
            </a:r>
            <a:r>
              <a:rPr lang="en-GB" sz="1800" b="1" dirty="0">
                <a:effectLst/>
                <a:latin typeface="+mn-lt"/>
                <a:ea typeface="Calibri" panose="020F0502020204030204" pitchFamily="34" charset="0"/>
                <a:cs typeface="Times New Roman" panose="02020603050405020304" pitchFamily="18" charset="0"/>
              </a:rPr>
              <a:t>arket dynamics following the more recent earthquakes, as well as ongoing monitoring </a:t>
            </a:r>
            <a:r>
              <a:rPr lang="en-GB" sz="1800" dirty="0">
                <a:effectLst/>
                <a:latin typeface="+mn-lt"/>
                <a:ea typeface="Calibri" panose="020F0502020204030204" pitchFamily="34" charset="0"/>
                <a:cs typeface="Times New Roman" panose="02020603050405020304" pitchFamily="18" charset="0"/>
              </a:rPr>
              <a:t>of affected areas, will be critical to inform effective assistance modalities moving forward. Follow-up rounds of the JMMI will be discussed with the CVWG. </a:t>
            </a:r>
            <a:endParaRPr lang="en-GB" sz="1800" b="1" dirty="0">
              <a:latin typeface="Segoe UI Light" panose="020B0502040204020203" pitchFamily="34" charset="0"/>
              <a:ea typeface="Roboto Light" panose="02000000000000000000" pitchFamily="2" charset="0"/>
            </a:endParaRPr>
          </a:p>
          <a:p>
            <a:endParaRPr lang="en-GB" sz="1800" dirty="0">
              <a:effectLst/>
              <a:latin typeface="+mn-lt"/>
              <a:ea typeface="Calibri" panose="020F0502020204030204" pitchFamily="34"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val="540585775"/>
      </p:ext>
    </p:extLst>
  </p:cSld>
  <p:clrMapOvr>
    <a:masterClrMapping/>
  </p:clrMapOvr>
</p:sld>
</file>

<file path=ppt/theme/theme1.xml><?xml version="1.0" encoding="utf-8"?>
<a:theme xmlns:a="http://schemas.openxmlformats.org/drawingml/2006/main" name="REACH Theme">
  <a:themeElements>
    <a:clrScheme name="REACH_Color_Palette_2022">
      <a:dk1>
        <a:sysClr val="windowText" lastClr="000000"/>
      </a:dk1>
      <a:lt1>
        <a:sysClr val="window" lastClr="FFFFFF"/>
      </a:lt1>
      <a:dk2>
        <a:srgbClr val="58585A"/>
      </a:dk2>
      <a:lt2>
        <a:srgbClr val="EE5859"/>
      </a:lt2>
      <a:accent1>
        <a:srgbClr val="EE5859"/>
      </a:accent1>
      <a:accent2>
        <a:srgbClr val="58585A"/>
      </a:accent2>
      <a:accent3>
        <a:srgbClr val="315975"/>
      </a:accent3>
      <a:accent4>
        <a:srgbClr val="D2CBB8"/>
      </a:accent4>
      <a:accent5>
        <a:srgbClr val="A5A5A5"/>
      </a:accent5>
      <a:accent6>
        <a:srgbClr val="A5A5A5"/>
      </a:accent6>
      <a:hlink>
        <a:srgbClr val="581522"/>
      </a:hlink>
      <a:folHlink>
        <a:srgbClr val="015232"/>
      </a:folHlink>
    </a:clrScheme>
    <a:fontScheme name="IMPACT">
      <a:majorFont>
        <a:latin typeface="Roboto Condense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resentation_Template_2022" id="{399921B2-75C4-4F23-8376-FB86981A9D96}" vid="{046FA8F4-C261-4908-80B8-B64138AEA4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7c1918-d5ab-48a1-8b61-0d52f2f99fd1" xsi:nil="true"/>
    <lcf76f155ced4ddcb4097134ff3c332f xmlns="30973102-2308-455b-8e1f-b6a90edc3b23">
      <Terms xmlns="http://schemas.microsoft.com/office/infopath/2007/PartnerControls"/>
    </lcf76f155ced4ddcb4097134ff3c332f>
    <_x0030_ xmlns="30973102-2308-455b-8e1f-b6a90edc3b23" xsi:nil="true"/>
    <_Flow_SignoffStatus xmlns="30973102-2308-455b-8e1f-b6a90edc3b23" xsi:nil="true"/>
    <SharedWithUsers xmlns="947c1918-d5ab-48a1-8b61-0d52f2f99fd1">
      <UserInfo>
        <DisplayName>Marta TESTA</DisplayName>
        <AccountId>195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5BF8B0F90A143B1A4ACAD04008153" ma:contentTypeVersion="19" ma:contentTypeDescription="Create a new document." ma:contentTypeScope="" ma:versionID="d6cf4ca35f35ed4d8c5e27046a061552">
  <xsd:schema xmlns:xsd="http://www.w3.org/2001/XMLSchema" xmlns:xs="http://www.w3.org/2001/XMLSchema" xmlns:p="http://schemas.microsoft.com/office/2006/metadata/properties" xmlns:ns2="30973102-2308-455b-8e1f-b6a90edc3b23" xmlns:ns3="947c1918-d5ab-48a1-8b61-0d52f2f99fd1" targetNamespace="http://schemas.microsoft.com/office/2006/metadata/properties" ma:root="true" ma:fieldsID="3043767b8d5b05d0be04a27b4b23176b" ns2:_="" ns3:_="">
    <xsd:import namespace="30973102-2308-455b-8e1f-b6a90edc3b23"/>
    <xsd:import namespace="947c1918-d5ab-48a1-8b61-0d52f2f99fd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_x0030_"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73102-2308-455b-8e1f-b6a90edc3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d06f0b5-5743-41f2-90d3-b12c8ffc7f3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x0030_" ma:index="21" nillable="true" ma:displayName="0" ma:format="Dropdown" ma:internalName="_x0030_">
      <xsd:simpleType>
        <xsd:restriction base="dms:Text">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_Flow_SignoffStatus" ma:index="23" nillable="true" ma:displayName="État de validation" ma:internalName="_x00c9_tat_x0020_de_x0020_valid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7c1918-d5ab-48a1-8b61-0d52f2f99fd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88e4615-245e-43fb-9f95-ccf7d3f125de}" ma:internalName="TaxCatchAll" ma:showField="CatchAllData" ma:web="947c1918-d5ab-48a1-8b61-0d52f2f99fd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B16187-4ADE-4CCD-91E8-7744D4E3B96F}">
  <ds:schemaRefs>
    <ds:schemaRef ds:uri="http://www.w3.org/XML/1998/namespace"/>
    <ds:schemaRef ds:uri="http://schemas.microsoft.com/office/2006/documentManagement/types"/>
    <ds:schemaRef ds:uri="http://purl.org/dc/elements/1.1/"/>
    <ds:schemaRef ds:uri="http://purl.org/dc/terms/"/>
    <ds:schemaRef ds:uri="30973102-2308-455b-8e1f-b6a90edc3b23"/>
    <ds:schemaRef ds:uri="947c1918-d5ab-48a1-8b61-0d52f2f99fd1"/>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60372A1-4416-40BC-B9A8-EA260C9301BB}">
  <ds:schemaRefs>
    <ds:schemaRef ds:uri="http://schemas.microsoft.com/sharepoint/v3/contenttype/forms"/>
  </ds:schemaRefs>
</ds:datastoreItem>
</file>

<file path=customXml/itemProps3.xml><?xml version="1.0" encoding="utf-8"?>
<ds:datastoreItem xmlns:ds="http://schemas.openxmlformats.org/officeDocument/2006/customXml" ds:itemID="{74DEA4EA-D198-4D43-BCC9-ADA552D7936D}"/>
</file>

<file path=docProps/app.xml><?xml version="1.0" encoding="utf-8"?>
<Properties xmlns="http://schemas.openxmlformats.org/officeDocument/2006/extended-properties" xmlns:vt="http://schemas.openxmlformats.org/officeDocument/2006/docPropsVTypes">
  <Template>REACH Theme</Template>
  <TotalTime>0</TotalTime>
  <Words>1313</Words>
  <Application>Microsoft Macintosh PowerPoint</Application>
  <PresentationFormat>Widescreen</PresentationFormat>
  <Paragraphs>90</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Roboto Condensed</vt:lpstr>
      <vt:lpstr>Roboto Light</vt:lpstr>
      <vt:lpstr>Segoe UI Light</vt:lpstr>
      <vt:lpstr>REACH Theme</vt:lpstr>
      <vt:lpstr>Market Assessment – Earthquake Response in Herat</vt:lpstr>
      <vt:lpstr>Supply Routes</vt:lpstr>
      <vt:lpstr>Market Overview</vt:lpstr>
      <vt:lpstr>Food Prices &amp; Availability</vt:lpstr>
      <vt:lpstr>NFIs and Shelter Items</vt:lpstr>
      <vt:lpstr>Market Accessibility</vt:lpstr>
      <vt:lpstr>KEY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Vose</dc:creator>
  <cp:lastModifiedBy>Sarah Vose</cp:lastModifiedBy>
  <cp:revision>25</cp:revision>
  <dcterms:created xsi:type="dcterms:W3CDTF">2023-10-16T15:12:17Z</dcterms:created>
  <dcterms:modified xsi:type="dcterms:W3CDTF">2023-10-23T10:59:49Z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0x01010064B5BF8B0F90A143B1A4ACAD04008153</vt:lpwstr>
  </property>
  <property fmtid="{D5CDD505-2E9C-101B-9397-08002B2CF9AE}" pid="3" name="Order">
    <vt:r8>334500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