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43" r:id="rId2"/>
    <p:sldId id="458" r:id="rId3"/>
    <p:sldId id="459" r:id="rId4"/>
    <p:sldId id="442" r:id="rId5"/>
    <p:sldId id="448" r:id="rId6"/>
    <p:sldId id="443" r:id="rId7"/>
    <p:sldId id="452" r:id="rId8"/>
    <p:sldId id="353" r:id="rId9"/>
    <p:sldId id="445" r:id="rId10"/>
    <p:sldId id="456" r:id="rId11"/>
    <p:sldId id="446" r:id="rId12"/>
    <p:sldId id="457" r:id="rId13"/>
    <p:sldId id="370" r:id="rId14"/>
    <p:sldId id="450" r:id="rId15"/>
    <p:sldId id="372" r:id="rId16"/>
    <p:sldId id="451" r:id="rId17"/>
    <p:sldId id="444" r:id="rId18"/>
    <p:sldId id="454" r:id="rId19"/>
    <p:sldId id="45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5D9D1F-DA68-9D0A-FF69-CEE8EF1B4BD3}" name="Alexis REYNAUD" initials="AR" userId="Alexis REYNAUD" providerId="None"/>
  <p188:author id="{243A9B2E-A941-4933-5B61-7E89BBB13BFB}" name="Judith MESKERS" initials="JM" userId="Judith MESKERS" providerId="None"/>
  <p188:author id="{C286175C-4781-3537-FC51-6A7CFCB20092}" name="Nicholas ARCHDEACON" initials="NA" userId="S::nicholas.archdeacon@impact-initiatives.org::46697662-74e5-439a-9057-99d190c614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ma SARGSYAN" initials="RS" lastIdx="2" clrIdx="0">
    <p:extLst>
      <p:ext uri="{19B8F6BF-5375-455C-9EA6-DF929625EA0E}">
        <p15:presenceInfo xmlns:p15="http://schemas.microsoft.com/office/powerpoint/2012/main" userId="Rima SARGS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859"/>
    <a:srgbClr val="EF5859"/>
    <a:srgbClr val="D4CABB"/>
    <a:srgbClr val="EE5859"/>
    <a:srgbClr val="F6E3E3"/>
    <a:srgbClr val="F49695"/>
    <a:srgbClr val="9D393C"/>
    <a:srgbClr val="EF5858"/>
    <a:srgbClr val="F15858"/>
    <a:srgbClr val="205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F6C22-ED75-D7D7-7D0D-1A7E1A453D3B}" v="75" dt="2022-07-18T08:36:37.489"/>
    <p1510:client id="{9CF81933-0274-0036-CAA0-4571B9AFBABC}" v="34" dt="2022-07-18T09:31:28.564"/>
    <p1510:client id="{D6584945-CE80-4C75-B121-A91E38F25EC2}" v="16" dt="2022-07-18T08:53:26.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MESKERS" userId="be08d50e-ffcc-48c8-91d4-f65783f9d417" providerId="ADAL" clId="{D6584945-CE80-4C75-B121-A91E38F25EC2}"/>
    <pc:docChg chg="modSld">
      <pc:chgData name="Judith MESKERS" userId="be08d50e-ffcc-48c8-91d4-f65783f9d417" providerId="ADAL" clId="{D6584945-CE80-4C75-B121-A91E38F25EC2}" dt="2022-07-18T08:53:26.122" v="15"/>
      <pc:docMkLst>
        <pc:docMk/>
      </pc:docMkLst>
      <pc:sldChg chg="modSp mod addCm">
        <pc:chgData name="Judith MESKERS" userId="be08d50e-ffcc-48c8-91d4-f65783f9d417" providerId="ADAL" clId="{D6584945-CE80-4C75-B121-A91E38F25EC2}" dt="2022-07-18T08:53:26.122" v="15"/>
        <pc:sldMkLst>
          <pc:docMk/>
          <pc:sldMk cId="3325745949" sldId="442"/>
        </pc:sldMkLst>
        <pc:spChg chg="mod">
          <ac:chgData name="Judith MESKERS" userId="be08d50e-ffcc-48c8-91d4-f65783f9d417" providerId="ADAL" clId="{D6584945-CE80-4C75-B121-A91E38F25EC2}" dt="2022-07-18T08:52:18.190" v="14" actId="13926"/>
          <ac:spMkLst>
            <pc:docMk/>
            <pc:sldMk cId="3325745949" sldId="442"/>
            <ac:spMk id="8" creationId="{C8175383-BA64-15F9-174A-0202917F7C04}"/>
          </ac:spMkLst>
        </pc:spChg>
      </pc:sldChg>
      <pc:sldChg chg="addCm">
        <pc:chgData name="Judith MESKERS" userId="be08d50e-ffcc-48c8-91d4-f65783f9d417" providerId="ADAL" clId="{D6584945-CE80-4C75-B121-A91E38F25EC2}" dt="2022-07-18T08:50:40.819" v="0"/>
        <pc:sldMkLst>
          <pc:docMk/>
          <pc:sldMk cId="2961526037" sldId="458"/>
        </pc:sldMkLst>
      </pc:sldChg>
      <pc:sldChg chg="modSp mod addCm modCm">
        <pc:chgData name="Judith MESKERS" userId="be08d50e-ffcc-48c8-91d4-f65783f9d417" providerId="ADAL" clId="{D6584945-CE80-4C75-B121-A91E38F25EC2}" dt="2022-07-18T08:51:42.701" v="13" actId="20577"/>
        <pc:sldMkLst>
          <pc:docMk/>
          <pc:sldMk cId="2359088368" sldId="459"/>
        </pc:sldMkLst>
        <pc:spChg chg="mod">
          <ac:chgData name="Judith MESKERS" userId="be08d50e-ffcc-48c8-91d4-f65783f9d417" providerId="ADAL" clId="{D6584945-CE80-4C75-B121-A91E38F25EC2}" dt="2022-07-18T08:51:42.701" v="13" actId="20577"/>
          <ac:spMkLst>
            <pc:docMk/>
            <pc:sldMk cId="2359088368" sldId="459"/>
            <ac:spMk id="6" creationId="{00000000-0000-0000-0000-000000000000}"/>
          </ac:spMkLst>
        </pc:spChg>
      </pc:sldChg>
    </pc:docChg>
  </pc:docChgLst>
  <pc:docChgLst>
    <pc:chgData name="Rima SARGSYAN" userId="S::rima.sargsyan@reach-initiative.org::93a3f0c8-ce54-4ac8-b1e2-01dfa4e7a8ac" providerId="AD" clId="Web-{65FF6C22-ED75-D7D7-7D0D-1A7E1A453D3B}"/>
    <pc:docChg chg="modSld">
      <pc:chgData name="Rima SARGSYAN" userId="S::rima.sargsyan@reach-initiative.org::93a3f0c8-ce54-4ac8-b1e2-01dfa4e7a8ac" providerId="AD" clId="Web-{65FF6C22-ED75-D7D7-7D0D-1A7E1A453D3B}" dt="2022-07-18T08:36:36.770" v="42" actId="20577"/>
      <pc:docMkLst>
        <pc:docMk/>
      </pc:docMkLst>
      <pc:sldChg chg="delCm">
        <pc:chgData name="Rima SARGSYAN" userId="S::rima.sargsyan@reach-initiative.org::93a3f0c8-ce54-4ac8-b1e2-01dfa4e7a8ac" providerId="AD" clId="Web-{65FF6C22-ED75-D7D7-7D0D-1A7E1A453D3B}" dt="2022-07-18T08:33:09.794" v="3"/>
        <pc:sldMkLst>
          <pc:docMk/>
          <pc:sldMk cId="1100118692" sldId="353"/>
        </pc:sldMkLst>
      </pc:sldChg>
      <pc:sldChg chg="delCm">
        <pc:chgData name="Rima SARGSYAN" userId="S::rima.sargsyan@reach-initiative.org::93a3f0c8-ce54-4ac8-b1e2-01dfa4e7a8ac" providerId="AD" clId="Web-{65FF6C22-ED75-D7D7-7D0D-1A7E1A453D3B}" dt="2022-07-18T08:33:37.795" v="10"/>
        <pc:sldMkLst>
          <pc:docMk/>
          <pc:sldMk cId="398863677" sldId="370"/>
        </pc:sldMkLst>
      </pc:sldChg>
      <pc:sldChg chg="delCm">
        <pc:chgData name="Rima SARGSYAN" userId="S::rima.sargsyan@reach-initiative.org::93a3f0c8-ce54-4ac8-b1e2-01dfa4e7a8ac" providerId="AD" clId="Web-{65FF6C22-ED75-D7D7-7D0D-1A7E1A453D3B}" dt="2022-07-18T08:33:47.311" v="14"/>
        <pc:sldMkLst>
          <pc:docMk/>
          <pc:sldMk cId="2721700974" sldId="372"/>
        </pc:sldMkLst>
      </pc:sldChg>
      <pc:sldChg chg="delCm">
        <pc:chgData name="Rima SARGSYAN" userId="S::rima.sargsyan@reach-initiative.org::93a3f0c8-ce54-4ac8-b1e2-01dfa4e7a8ac" providerId="AD" clId="Web-{65FF6C22-ED75-D7D7-7D0D-1A7E1A453D3B}" dt="2022-07-18T08:33:00.294" v="1"/>
        <pc:sldMkLst>
          <pc:docMk/>
          <pc:sldMk cId="1345855380" sldId="443"/>
        </pc:sldMkLst>
      </pc:sldChg>
      <pc:sldChg chg="delCm">
        <pc:chgData name="Rima SARGSYAN" userId="S::rima.sargsyan@reach-initiative.org::93a3f0c8-ce54-4ac8-b1e2-01dfa4e7a8ac" providerId="AD" clId="Web-{65FF6C22-ED75-D7D7-7D0D-1A7E1A453D3B}" dt="2022-07-18T08:33:50.249" v="15"/>
        <pc:sldMkLst>
          <pc:docMk/>
          <pc:sldMk cId="1363159825" sldId="444"/>
        </pc:sldMkLst>
      </pc:sldChg>
      <pc:sldChg chg="delCm">
        <pc:chgData name="Rima SARGSYAN" userId="S::rima.sargsyan@reach-initiative.org::93a3f0c8-ce54-4ac8-b1e2-01dfa4e7a8ac" providerId="AD" clId="Web-{65FF6C22-ED75-D7D7-7D0D-1A7E1A453D3B}" dt="2022-07-18T08:33:16.560" v="5"/>
        <pc:sldMkLst>
          <pc:docMk/>
          <pc:sldMk cId="1832863295" sldId="445"/>
        </pc:sldMkLst>
      </pc:sldChg>
      <pc:sldChg chg="delCm">
        <pc:chgData name="Rima SARGSYAN" userId="S::rima.sargsyan@reach-initiative.org::93a3f0c8-ce54-4ac8-b1e2-01dfa4e7a8ac" providerId="AD" clId="Web-{65FF6C22-ED75-D7D7-7D0D-1A7E1A453D3B}" dt="2022-07-18T08:33:27.373" v="8"/>
        <pc:sldMkLst>
          <pc:docMk/>
          <pc:sldMk cId="23398753" sldId="446"/>
        </pc:sldMkLst>
      </pc:sldChg>
      <pc:sldChg chg="modSp delCm">
        <pc:chgData name="Rima SARGSYAN" userId="S::rima.sargsyan@reach-initiative.org::93a3f0c8-ce54-4ac8-b1e2-01dfa4e7a8ac" providerId="AD" clId="Web-{65FF6C22-ED75-D7D7-7D0D-1A7E1A453D3B}" dt="2022-07-18T08:36:07.519" v="35" actId="1076"/>
        <pc:sldMkLst>
          <pc:docMk/>
          <pc:sldMk cId="2225471522" sldId="450"/>
        </pc:sldMkLst>
        <pc:spChg chg="mod">
          <ac:chgData name="Rima SARGSYAN" userId="S::rima.sargsyan@reach-initiative.org::93a3f0c8-ce54-4ac8-b1e2-01dfa4e7a8ac" providerId="AD" clId="Web-{65FF6C22-ED75-D7D7-7D0D-1A7E1A453D3B}" dt="2022-07-18T08:35:57.003" v="33" actId="20577"/>
          <ac:spMkLst>
            <pc:docMk/>
            <pc:sldMk cId="2225471522" sldId="450"/>
            <ac:spMk id="6" creationId="{6777FBEE-04AB-BF57-5C2D-2CCCF4666140}"/>
          </ac:spMkLst>
        </pc:spChg>
        <pc:grpChg chg="mod">
          <ac:chgData name="Rima SARGSYAN" userId="S::rima.sargsyan@reach-initiative.org::93a3f0c8-ce54-4ac8-b1e2-01dfa4e7a8ac" providerId="AD" clId="Web-{65FF6C22-ED75-D7D7-7D0D-1A7E1A453D3B}" dt="2022-07-18T08:36:07.519" v="35" actId="1076"/>
          <ac:grpSpMkLst>
            <pc:docMk/>
            <pc:sldMk cId="2225471522" sldId="450"/>
            <ac:grpSpMk id="5" creationId="{00000000-0000-0000-0000-000000000000}"/>
          </ac:grpSpMkLst>
        </pc:grpChg>
      </pc:sldChg>
      <pc:sldChg chg="modSp">
        <pc:chgData name="Rima SARGSYAN" userId="S::rima.sargsyan@reach-initiative.org::93a3f0c8-ce54-4ac8-b1e2-01dfa4e7a8ac" providerId="AD" clId="Web-{65FF6C22-ED75-D7D7-7D0D-1A7E1A453D3B}" dt="2022-07-18T08:36:36.770" v="42" actId="20577"/>
        <pc:sldMkLst>
          <pc:docMk/>
          <pc:sldMk cId="3402076240" sldId="451"/>
        </pc:sldMkLst>
        <pc:spChg chg="mod">
          <ac:chgData name="Rima SARGSYAN" userId="S::rima.sargsyan@reach-initiative.org::93a3f0c8-ce54-4ac8-b1e2-01dfa4e7a8ac" providerId="AD" clId="Web-{65FF6C22-ED75-D7D7-7D0D-1A7E1A453D3B}" dt="2022-07-18T08:36:36.770" v="42" actId="20577"/>
          <ac:spMkLst>
            <pc:docMk/>
            <pc:sldMk cId="3402076240" sldId="451"/>
            <ac:spMk id="9" creationId="{9CEB9C3B-2C28-7115-337D-886C715811C9}"/>
          </ac:spMkLst>
        </pc:spChg>
      </pc:sldChg>
      <pc:sldChg chg="delCm">
        <pc:chgData name="Rima SARGSYAN" userId="S::rima.sargsyan@reach-initiative.org::93a3f0c8-ce54-4ac8-b1e2-01dfa4e7a8ac" providerId="AD" clId="Web-{65FF6C22-ED75-D7D7-7D0D-1A7E1A453D3B}" dt="2022-07-18T08:33:05.622" v="2"/>
        <pc:sldMkLst>
          <pc:docMk/>
          <pc:sldMk cId="410067717" sldId="452"/>
        </pc:sldMkLst>
      </pc:sldChg>
      <pc:sldChg chg="delCm">
        <pc:chgData name="Rima SARGSYAN" userId="S::rima.sargsyan@reach-initiative.org::93a3f0c8-ce54-4ac8-b1e2-01dfa4e7a8ac" providerId="AD" clId="Web-{65FF6C22-ED75-D7D7-7D0D-1A7E1A453D3B}" dt="2022-07-18T08:33:55.452" v="16"/>
        <pc:sldMkLst>
          <pc:docMk/>
          <pc:sldMk cId="4269074791" sldId="455"/>
        </pc:sldMkLst>
      </pc:sldChg>
      <pc:sldChg chg="delCm">
        <pc:chgData name="Rima SARGSYAN" userId="S::rima.sargsyan@reach-initiative.org::93a3f0c8-ce54-4ac8-b1e2-01dfa4e7a8ac" providerId="AD" clId="Web-{65FF6C22-ED75-D7D7-7D0D-1A7E1A453D3B}" dt="2022-07-18T08:33:23.014" v="7"/>
        <pc:sldMkLst>
          <pc:docMk/>
          <pc:sldMk cId="811372511" sldId="456"/>
        </pc:sldMkLst>
      </pc:sldChg>
      <pc:sldChg chg="modSp delCm">
        <pc:chgData name="Rima SARGSYAN" userId="S::rima.sargsyan@reach-initiative.org::93a3f0c8-ce54-4ac8-b1e2-01dfa4e7a8ac" providerId="AD" clId="Web-{65FF6C22-ED75-D7D7-7D0D-1A7E1A453D3B}" dt="2022-07-18T08:35:37.456" v="18" actId="20577"/>
        <pc:sldMkLst>
          <pc:docMk/>
          <pc:sldMk cId="2840203590" sldId="457"/>
        </pc:sldMkLst>
        <pc:spChg chg="mod">
          <ac:chgData name="Rima SARGSYAN" userId="S::rima.sargsyan@reach-initiative.org::93a3f0c8-ce54-4ac8-b1e2-01dfa4e7a8ac" providerId="AD" clId="Web-{65FF6C22-ED75-D7D7-7D0D-1A7E1A453D3B}" dt="2022-07-18T08:35:37.456" v="18" actId="20577"/>
          <ac:spMkLst>
            <pc:docMk/>
            <pc:sldMk cId="2840203590" sldId="457"/>
            <ac:spMk id="6" creationId="{47013ACA-B5D2-9B70-6898-73496211527F}"/>
          </ac:spMkLst>
        </pc:spChg>
      </pc:sldChg>
    </pc:docChg>
  </pc:docChgLst>
  <pc:docChgLst>
    <pc:chgData name="Rima SARGSYAN" userId="S::rima.sargsyan@reach-initiative.org::93a3f0c8-ce54-4ac8-b1e2-01dfa4e7a8ac" providerId="AD" clId="Web-{9CF81933-0274-0036-CAA0-4571B9AFBABC}"/>
    <pc:docChg chg="modSld">
      <pc:chgData name="Rima SARGSYAN" userId="S::rima.sargsyan@reach-initiative.org::93a3f0c8-ce54-4ac8-b1e2-01dfa4e7a8ac" providerId="AD" clId="Web-{9CF81933-0274-0036-CAA0-4571B9AFBABC}" dt="2022-07-18T09:31:28.564" v="21" actId="1076"/>
      <pc:docMkLst>
        <pc:docMk/>
      </pc:docMkLst>
      <pc:sldChg chg="modSp delCm">
        <pc:chgData name="Rima SARGSYAN" userId="S::rima.sargsyan@reach-initiative.org::93a3f0c8-ce54-4ac8-b1e2-01dfa4e7a8ac" providerId="AD" clId="Web-{9CF81933-0274-0036-CAA0-4571B9AFBABC}" dt="2022-07-18T09:30:33.391" v="16" actId="20577"/>
        <pc:sldMkLst>
          <pc:docMk/>
          <pc:sldMk cId="3325745949" sldId="442"/>
        </pc:sldMkLst>
        <pc:spChg chg="mod">
          <ac:chgData name="Rima SARGSYAN" userId="S::rima.sargsyan@reach-initiative.org::93a3f0c8-ce54-4ac8-b1e2-01dfa4e7a8ac" providerId="AD" clId="Web-{9CF81933-0274-0036-CAA0-4571B9AFBABC}" dt="2022-07-18T09:29:40.467" v="13" actId="20577"/>
          <ac:spMkLst>
            <pc:docMk/>
            <pc:sldMk cId="3325745949" sldId="442"/>
            <ac:spMk id="5" creationId="{00000000-0000-0000-0000-000000000000}"/>
          </ac:spMkLst>
        </pc:spChg>
        <pc:spChg chg="mod">
          <ac:chgData name="Rima SARGSYAN" userId="S::rima.sargsyan@reach-initiative.org::93a3f0c8-ce54-4ac8-b1e2-01dfa4e7a8ac" providerId="AD" clId="Web-{9CF81933-0274-0036-CAA0-4571B9AFBABC}" dt="2022-07-18T09:30:33.391" v="16" actId="20577"/>
          <ac:spMkLst>
            <pc:docMk/>
            <pc:sldMk cId="3325745949" sldId="442"/>
            <ac:spMk id="8" creationId="{C8175383-BA64-15F9-174A-0202917F7C04}"/>
          </ac:spMkLst>
        </pc:spChg>
      </pc:sldChg>
      <pc:sldChg chg="modSp">
        <pc:chgData name="Rima SARGSYAN" userId="S::rima.sargsyan@reach-initiative.org::93a3f0c8-ce54-4ac8-b1e2-01dfa4e7a8ac" providerId="AD" clId="Web-{9CF81933-0274-0036-CAA0-4571B9AFBABC}" dt="2022-07-18T09:31:00.845" v="18" actId="20577"/>
        <pc:sldMkLst>
          <pc:docMk/>
          <pc:sldMk cId="908454998" sldId="448"/>
        </pc:sldMkLst>
        <pc:spChg chg="mod">
          <ac:chgData name="Rima SARGSYAN" userId="S::rima.sargsyan@reach-initiative.org::93a3f0c8-ce54-4ac8-b1e2-01dfa4e7a8ac" providerId="AD" clId="Web-{9CF81933-0274-0036-CAA0-4571B9AFBABC}" dt="2022-07-18T09:31:00.845" v="18" actId="20577"/>
          <ac:spMkLst>
            <pc:docMk/>
            <pc:sldMk cId="908454998" sldId="448"/>
            <ac:spMk id="6" creationId="{00000000-0000-0000-0000-000000000000}"/>
          </ac:spMkLst>
        </pc:spChg>
      </pc:sldChg>
      <pc:sldChg chg="modSp delCm modCm">
        <pc:chgData name="Rima SARGSYAN" userId="S::rima.sargsyan@reach-initiative.org::93a3f0c8-ce54-4ac8-b1e2-01dfa4e7a8ac" providerId="AD" clId="Web-{9CF81933-0274-0036-CAA0-4571B9AFBABC}" dt="2022-07-18T09:31:28.564" v="21" actId="1076"/>
        <pc:sldMkLst>
          <pc:docMk/>
          <pc:sldMk cId="2961526037" sldId="458"/>
        </pc:sldMkLst>
        <pc:spChg chg="mod">
          <ac:chgData name="Rima SARGSYAN" userId="S::rima.sargsyan@reach-initiative.org::93a3f0c8-ce54-4ac8-b1e2-01dfa4e7a8ac" providerId="AD" clId="Web-{9CF81933-0274-0036-CAA0-4571B9AFBABC}" dt="2022-07-18T09:31:26.330" v="20" actId="1076"/>
          <ac:spMkLst>
            <pc:docMk/>
            <pc:sldMk cId="2961526037" sldId="458"/>
            <ac:spMk id="2" creationId="{00000000-0000-0000-0000-000000000000}"/>
          </ac:spMkLst>
        </pc:spChg>
        <pc:spChg chg="mod">
          <ac:chgData name="Rima SARGSYAN" userId="S::rima.sargsyan@reach-initiative.org::93a3f0c8-ce54-4ac8-b1e2-01dfa4e7a8ac" providerId="AD" clId="Web-{9CF81933-0274-0036-CAA0-4571B9AFBABC}" dt="2022-07-18T09:31:28.564" v="21" actId="1076"/>
          <ac:spMkLst>
            <pc:docMk/>
            <pc:sldMk cId="2961526037" sldId="458"/>
            <ac:spMk id="3" creationId="{00000000-0000-0000-0000-000000000000}"/>
          </ac:spMkLst>
        </pc:spChg>
      </pc:sldChg>
      <pc:sldChg chg="delCm">
        <pc:chgData name="Rima SARGSYAN" userId="S::rima.sargsyan@reach-initiative.org::93a3f0c8-ce54-4ac8-b1e2-01dfa4e7a8ac" providerId="AD" clId="Web-{9CF81933-0274-0036-CAA0-4571B9AFBABC}" dt="2022-07-18T09:28:53.856" v="5"/>
        <pc:sldMkLst>
          <pc:docMk/>
          <pc:sldMk cId="2359088368" sldId="4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C9_A94A1146.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74_A239DC6E.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C3_CAC79050.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E5859"/>
            </a:solidFill>
            <a:ln>
              <a:noFill/>
            </a:ln>
            <a:effectLst/>
          </c:spPr>
          <c:invertIfNegative val="0"/>
          <c:cat>
            <c:strRef>
              <c:f>Sheet1!$A$2:$A$5</c:f>
              <c:strCache>
                <c:ptCount val="4"/>
                <c:pt idx="0">
                  <c:v>Chronically ill</c:v>
                </c:pt>
                <c:pt idx="1">
                  <c:v>Others</c:v>
                </c:pt>
                <c:pt idx="2">
                  <c:v>Older persons</c:v>
                </c:pt>
                <c:pt idx="3">
                  <c:v>People with physical disabilities</c:v>
                </c:pt>
              </c:strCache>
            </c:strRef>
          </c:cat>
          <c:val>
            <c:numRef>
              <c:f>Sheet1!$B$2:$B$5</c:f>
              <c:numCache>
                <c:formatCode>General</c:formatCode>
                <c:ptCount val="4"/>
                <c:pt idx="0">
                  <c:v>37</c:v>
                </c:pt>
                <c:pt idx="1">
                  <c:v>40</c:v>
                </c:pt>
                <c:pt idx="2">
                  <c:v>77</c:v>
                </c:pt>
                <c:pt idx="3">
                  <c:v>82</c:v>
                </c:pt>
              </c:numCache>
            </c:numRef>
          </c:val>
          <c:extLst>
            <c:ext xmlns:c16="http://schemas.microsoft.com/office/drawing/2014/chart" uri="{C3380CC4-5D6E-409C-BE32-E72D297353CC}">
              <c16:uniqueId val="{00000000-3896-48AE-9093-18D829F14C99}"/>
            </c:ext>
          </c:extLst>
        </c:ser>
        <c:dLbls>
          <c:showLegendKey val="0"/>
          <c:showVal val="0"/>
          <c:showCatName val="0"/>
          <c:showSerName val="0"/>
          <c:showPercent val="0"/>
          <c:showBubbleSize val="0"/>
        </c:dLbls>
        <c:gapWidth val="50"/>
        <c:axId val="756777551"/>
        <c:axId val="756779631"/>
      </c:barChart>
      <c:catAx>
        <c:axId val="756777551"/>
        <c:scaling>
          <c:orientation val="minMax"/>
        </c:scaling>
        <c:delete val="1"/>
        <c:axPos val="l"/>
        <c:numFmt formatCode="General" sourceLinked="1"/>
        <c:majorTickMark val="out"/>
        <c:minorTickMark val="none"/>
        <c:tickLblPos val="nextTo"/>
        <c:crossAx val="756779631"/>
        <c:crosses val="autoZero"/>
        <c:auto val="1"/>
        <c:lblAlgn val="ctr"/>
        <c:lblOffset val="100"/>
        <c:noMultiLvlLbl val="0"/>
      </c:catAx>
      <c:valAx>
        <c:axId val="756779631"/>
        <c:scaling>
          <c:orientation val="minMax"/>
        </c:scaling>
        <c:delete val="1"/>
        <c:axPos val="b"/>
        <c:numFmt formatCode="General" sourceLinked="1"/>
        <c:majorTickMark val="out"/>
        <c:minorTickMark val="none"/>
        <c:tickLblPos val="nextTo"/>
        <c:crossAx val="756777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E5859"/>
            </a:solidFill>
            <a:ln>
              <a:noFill/>
            </a:ln>
            <a:effectLst/>
          </c:spPr>
          <c:invertIfNegative val="0"/>
          <c:cat>
            <c:strRef>
              <c:f>Sheet1!$A$2:$A$5</c:f>
              <c:strCache>
                <c:ptCount val="4"/>
                <c:pt idx="0">
                  <c:v>Community group discussions</c:v>
                </c:pt>
                <c:pt idx="1">
                  <c:v>Face-to-face communication</c:v>
                </c:pt>
                <c:pt idx="2">
                  <c:v>Phone communications</c:v>
                </c:pt>
                <c:pt idx="3">
                  <c:v>Social media</c:v>
                </c:pt>
              </c:strCache>
            </c:strRef>
          </c:cat>
          <c:val>
            <c:numRef>
              <c:f>Sheet1!$B$2:$B$5</c:f>
              <c:numCache>
                <c:formatCode>General</c:formatCode>
                <c:ptCount val="4"/>
                <c:pt idx="0">
                  <c:v>56</c:v>
                </c:pt>
                <c:pt idx="1">
                  <c:v>88</c:v>
                </c:pt>
                <c:pt idx="2">
                  <c:v>91</c:v>
                </c:pt>
                <c:pt idx="3">
                  <c:v>98</c:v>
                </c:pt>
              </c:numCache>
            </c:numRef>
          </c:val>
          <c:extLst>
            <c:ext xmlns:c16="http://schemas.microsoft.com/office/drawing/2014/chart" uri="{C3380CC4-5D6E-409C-BE32-E72D297353CC}">
              <c16:uniqueId val="{00000000-E3D9-41DA-A8B7-37B69E369DE3}"/>
            </c:ext>
          </c:extLst>
        </c:ser>
        <c:dLbls>
          <c:showLegendKey val="0"/>
          <c:showVal val="0"/>
          <c:showCatName val="0"/>
          <c:showSerName val="0"/>
          <c:showPercent val="0"/>
          <c:showBubbleSize val="0"/>
        </c:dLbls>
        <c:gapWidth val="50"/>
        <c:axId val="756777551"/>
        <c:axId val="756779631"/>
      </c:barChart>
      <c:catAx>
        <c:axId val="756777551"/>
        <c:scaling>
          <c:orientation val="minMax"/>
        </c:scaling>
        <c:delete val="1"/>
        <c:axPos val="l"/>
        <c:numFmt formatCode="General" sourceLinked="1"/>
        <c:majorTickMark val="out"/>
        <c:minorTickMark val="none"/>
        <c:tickLblPos val="nextTo"/>
        <c:crossAx val="756779631"/>
        <c:crosses val="autoZero"/>
        <c:auto val="1"/>
        <c:lblAlgn val="ctr"/>
        <c:lblOffset val="100"/>
        <c:noMultiLvlLbl val="0"/>
      </c:catAx>
      <c:valAx>
        <c:axId val="756779631"/>
        <c:scaling>
          <c:orientation val="minMax"/>
        </c:scaling>
        <c:delete val="1"/>
        <c:axPos val="b"/>
        <c:numFmt formatCode="General" sourceLinked="1"/>
        <c:majorTickMark val="out"/>
        <c:minorTickMark val="none"/>
        <c:tickLblPos val="nextTo"/>
        <c:crossAx val="756777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EE5859"/>
            </a:solidFill>
            <a:ln>
              <a:noFill/>
            </a:ln>
            <a:effectLst/>
          </c:spPr>
          <c:invertIfNegative val="0"/>
          <c:cat>
            <c:strRef>
              <c:f>Sheet1!$A$2:$A$5</c:f>
              <c:strCache>
                <c:ptCount val="4"/>
                <c:pt idx="0">
                  <c:v>Info on humanitarian assistance/agencies</c:v>
                </c:pt>
                <c:pt idx="1">
                  <c:v>News on available resources in settlement</c:v>
                </c:pt>
                <c:pt idx="2">
                  <c:v>How to get money/financial support</c:v>
                </c:pt>
                <c:pt idx="3">
                  <c:v>How to register for assistance</c:v>
                </c:pt>
              </c:strCache>
            </c:strRef>
          </c:cat>
          <c:val>
            <c:numRef>
              <c:f>Sheet1!$B$2:$B$5</c:f>
              <c:numCache>
                <c:formatCode>General</c:formatCode>
                <c:ptCount val="4"/>
                <c:pt idx="0">
                  <c:v>52</c:v>
                </c:pt>
                <c:pt idx="1">
                  <c:v>53</c:v>
                </c:pt>
                <c:pt idx="2">
                  <c:v>61</c:v>
                </c:pt>
                <c:pt idx="3">
                  <c:v>66</c:v>
                </c:pt>
              </c:numCache>
            </c:numRef>
          </c:val>
          <c:extLst>
            <c:ext xmlns:c16="http://schemas.microsoft.com/office/drawing/2014/chart" uri="{C3380CC4-5D6E-409C-BE32-E72D297353CC}">
              <c16:uniqueId val="{00000000-E3D9-41DA-A8B7-37B69E369DE3}"/>
            </c:ext>
          </c:extLst>
        </c:ser>
        <c:dLbls>
          <c:showLegendKey val="0"/>
          <c:showVal val="0"/>
          <c:showCatName val="0"/>
          <c:showSerName val="0"/>
          <c:showPercent val="0"/>
          <c:showBubbleSize val="0"/>
        </c:dLbls>
        <c:gapWidth val="50"/>
        <c:axId val="756777551"/>
        <c:axId val="756779631"/>
      </c:barChart>
      <c:catAx>
        <c:axId val="756777551"/>
        <c:scaling>
          <c:orientation val="minMax"/>
        </c:scaling>
        <c:delete val="1"/>
        <c:axPos val="l"/>
        <c:numFmt formatCode="General" sourceLinked="1"/>
        <c:majorTickMark val="out"/>
        <c:minorTickMark val="none"/>
        <c:tickLblPos val="nextTo"/>
        <c:crossAx val="756779631"/>
        <c:crosses val="autoZero"/>
        <c:auto val="1"/>
        <c:lblAlgn val="ctr"/>
        <c:lblOffset val="100"/>
        <c:noMultiLvlLbl val="0"/>
      </c:catAx>
      <c:valAx>
        <c:axId val="756779631"/>
        <c:scaling>
          <c:orientation val="minMax"/>
        </c:scaling>
        <c:delete val="1"/>
        <c:axPos val="b"/>
        <c:numFmt formatCode="General" sourceLinked="1"/>
        <c:majorTickMark val="out"/>
        <c:minorTickMark val="none"/>
        <c:tickLblPos val="nextTo"/>
        <c:crossAx val="756777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A294BC-B1DC-3A46-9B70-2AB7DD8C23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02AE58-5190-2840-9269-E8C56328B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0C482-C148-CC4D-930C-2BDE6CCFA1D2}" type="datetimeFigureOut">
              <a:rPr lang="fr-FR" smtClean="0"/>
              <a:t>18/07/2022</a:t>
            </a:fld>
            <a:endParaRPr lang="fr-FR"/>
          </a:p>
        </p:txBody>
      </p:sp>
      <p:sp>
        <p:nvSpPr>
          <p:cNvPr id="4" name="Espace réservé du pied de page 3">
            <a:extLst>
              <a:ext uri="{FF2B5EF4-FFF2-40B4-BE49-F238E27FC236}">
                <a16:creationId xmlns:a16="http://schemas.microsoft.com/office/drawing/2014/main" id="{B1F130C4-ABF0-E341-A772-69CDE106F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38E74BD-D9F3-2742-B34C-1FAE4C984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2DD826-17D7-A04D-A8AE-A78DD17207DB}" type="slidenum">
              <a:rPr lang="fr-FR" smtClean="0"/>
              <a:t>‹#›</a:t>
            </a:fld>
            <a:endParaRPr lang="fr-FR"/>
          </a:p>
        </p:txBody>
      </p:sp>
    </p:spTree>
    <p:extLst>
      <p:ext uri="{BB962C8B-B14F-4D97-AF65-F5344CB8AC3E}">
        <p14:creationId xmlns:p14="http://schemas.microsoft.com/office/powerpoint/2010/main" val="411214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1C5C8-8C3A-C34C-AF34-E808902AF998}" type="datetimeFigureOut">
              <a:rPr lang="en-GB" smtClean="0"/>
              <a:t>18/07/2022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1591-CD1C-9941-89AE-2EDBF1AA6543}" type="slidenum">
              <a:rPr lang="en-GB" smtClean="0"/>
              <a:t>‹#›</a:t>
            </a:fld>
            <a:endParaRPr lang="en-GB"/>
          </a:p>
        </p:txBody>
      </p:sp>
    </p:spTree>
    <p:extLst>
      <p:ext uri="{BB962C8B-B14F-4D97-AF65-F5344CB8AC3E}">
        <p14:creationId xmlns:p14="http://schemas.microsoft.com/office/powerpoint/2010/main" val="295444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A1591-CD1C-9941-89AE-2EDBF1AA6543}" type="slidenum">
              <a:rPr lang="en-GB" smtClean="0"/>
              <a:t>3</a:t>
            </a:fld>
            <a:endParaRPr lang="en-GB"/>
          </a:p>
        </p:txBody>
      </p:sp>
    </p:spTree>
    <p:extLst>
      <p:ext uri="{BB962C8B-B14F-4D97-AF65-F5344CB8AC3E}">
        <p14:creationId xmlns:p14="http://schemas.microsoft.com/office/powerpoint/2010/main" val="46846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a:solidFill>
                  <a:srgbClr val="555859"/>
                </a:solidFill>
                <a:latin typeface="Leelawadee"/>
                <a:cs typeface="Leelawadee"/>
              </a:rPr>
              <a:t>Interviewees from Mykolaiv and Dnipro reported that humanitarian aid actors did not consult with local population of the level of consultation was insufficient. </a:t>
            </a:r>
          </a:p>
        </p:txBody>
      </p:sp>
      <p:sp>
        <p:nvSpPr>
          <p:cNvPr id="4" name="Slide Number Placeholder 3"/>
          <p:cNvSpPr>
            <a:spLocks noGrp="1"/>
          </p:cNvSpPr>
          <p:nvPr>
            <p:ph type="sldNum" sz="quarter" idx="10"/>
          </p:nvPr>
        </p:nvSpPr>
        <p:spPr/>
        <p:txBody>
          <a:bodyPr/>
          <a:lstStyle/>
          <a:p>
            <a:fld id="{DD9A1591-CD1C-9941-89AE-2EDBF1AA6543}" type="slidenum">
              <a:rPr lang="en-GB" smtClean="0"/>
              <a:t>14</a:t>
            </a:fld>
            <a:endParaRPr lang="en-GB"/>
          </a:p>
        </p:txBody>
      </p:sp>
    </p:spTree>
    <p:extLst>
      <p:ext uri="{BB962C8B-B14F-4D97-AF65-F5344CB8AC3E}">
        <p14:creationId xmlns:p14="http://schemas.microsoft.com/office/powerpoint/2010/main" val="405337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555859"/>
                </a:solidFill>
                <a:latin typeface="Leelawadee"/>
                <a:cs typeface="Leelawadee"/>
              </a:rPr>
              <a:t>Most used communication channels about humanitarian assistance were: </a:t>
            </a:r>
            <a:r>
              <a:rPr lang="en-CH" sz="1200" b="1">
                <a:solidFill>
                  <a:srgbClr val="555859"/>
                </a:solidFill>
                <a:latin typeface="Leelawadee"/>
                <a:cs typeface="Leelawadee"/>
              </a:rPr>
              <a:t>word of mouth, social media, as well as messaging apps (most frequently</a:t>
            </a:r>
            <a:r>
              <a:rPr lang="pt-BR" sz="1200" b="1">
                <a:solidFill>
                  <a:srgbClr val="555859"/>
                </a:solidFill>
                <a:latin typeface="Leelawadee"/>
                <a:cs typeface="Leelawadee"/>
              </a:rPr>
              <a:t> </a:t>
            </a:r>
            <a:r>
              <a:rPr lang="en-CH" sz="1200" b="1">
                <a:solidFill>
                  <a:srgbClr val="555859"/>
                </a:solidFill>
                <a:latin typeface="Leelawadee"/>
                <a:cs typeface="Leelawadee"/>
              </a:rPr>
              <a:t>Telegram and Viber).</a:t>
            </a:r>
            <a:endParaRPr lang="en-US" sz="1200" b="1">
              <a:solidFill>
                <a:srgbClr val="555859"/>
              </a:solidFill>
              <a:latin typeface="Leelawadee"/>
              <a:cs typeface="Leelawadee"/>
            </a:endParaRPr>
          </a:p>
        </p:txBody>
      </p:sp>
      <p:sp>
        <p:nvSpPr>
          <p:cNvPr id="4" name="Slide Number Placeholder 3"/>
          <p:cNvSpPr>
            <a:spLocks noGrp="1"/>
          </p:cNvSpPr>
          <p:nvPr>
            <p:ph type="sldNum" sz="quarter" idx="10"/>
          </p:nvPr>
        </p:nvSpPr>
        <p:spPr/>
        <p:txBody>
          <a:bodyPr/>
          <a:lstStyle/>
          <a:p>
            <a:fld id="{DD9A1591-CD1C-9941-89AE-2EDBF1AA6543}" type="slidenum">
              <a:rPr lang="en-GB" smtClean="0"/>
              <a:t>15</a:t>
            </a:fld>
            <a:endParaRPr lang="en-GB"/>
          </a:p>
        </p:txBody>
      </p:sp>
    </p:spTree>
    <p:extLst>
      <p:ext uri="{BB962C8B-B14F-4D97-AF65-F5344CB8AC3E}">
        <p14:creationId xmlns:p14="http://schemas.microsoft.com/office/powerpoint/2010/main" val="373645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DD9A1591-CD1C-9941-89AE-2EDBF1AA6543}" type="slidenum">
              <a:rPr lang="en-GB" smtClean="0"/>
              <a:t>17</a:t>
            </a:fld>
            <a:endParaRPr lang="en-GB"/>
          </a:p>
        </p:txBody>
      </p:sp>
    </p:spTree>
    <p:extLst>
      <p:ext uri="{BB962C8B-B14F-4D97-AF65-F5344CB8AC3E}">
        <p14:creationId xmlns:p14="http://schemas.microsoft.com/office/powerpoint/2010/main" val="342663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chemeClr val="tx1">
                    <a:lumMod val="65000"/>
                    <a:lumOff val="35000"/>
                  </a:schemeClr>
                </a:solidFill>
                <a:latin typeface="Leelawadee" panose="020B0502040204020203" pitchFamily="34" charset="-34"/>
                <a:cs typeface="Leelawadee" panose="020B0502040204020203" pitchFamily="34" charset="-34"/>
              </a:rPr>
              <a:t>Accessible areas - (</a:t>
            </a:r>
            <a:r>
              <a:rPr lang="en-US" sz="1200">
                <a:solidFill>
                  <a:schemeClr val="tx1">
                    <a:lumMod val="65000"/>
                    <a:lumOff val="35000"/>
                  </a:schemeClr>
                </a:solidFill>
                <a:latin typeface="Leelawadee" panose="020B0502040204020203" pitchFamily="34" charset="-34"/>
                <a:cs typeface="Leelawadee" panose="020B0502040204020203" pitchFamily="34" charset="-34"/>
              </a:rPr>
              <a:t>urban, urban-type (small urban towns), and rural settlements)</a:t>
            </a:r>
            <a:endParaRPr lang="en-US"/>
          </a:p>
        </p:txBody>
      </p:sp>
      <p:sp>
        <p:nvSpPr>
          <p:cNvPr id="4" name="Slide Number Placeholder 3"/>
          <p:cNvSpPr>
            <a:spLocks noGrp="1"/>
          </p:cNvSpPr>
          <p:nvPr>
            <p:ph type="sldNum" sz="quarter" idx="5"/>
          </p:nvPr>
        </p:nvSpPr>
        <p:spPr/>
        <p:txBody>
          <a:bodyPr/>
          <a:lstStyle/>
          <a:p>
            <a:fld id="{DD9A1591-CD1C-9941-89AE-2EDBF1AA6543}" type="slidenum">
              <a:rPr lang="en-GB" smtClean="0"/>
              <a:t>4</a:t>
            </a:fld>
            <a:endParaRPr lang="en-GB"/>
          </a:p>
        </p:txBody>
      </p:sp>
    </p:spTree>
    <p:extLst>
      <p:ext uri="{BB962C8B-B14F-4D97-AF65-F5344CB8AC3E}">
        <p14:creationId xmlns:p14="http://schemas.microsoft.com/office/powerpoint/2010/main" val="6495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A1591-CD1C-9941-89AE-2EDBF1AA6543}" type="slidenum">
              <a:rPr lang="en-GB" smtClean="0"/>
              <a:t>5</a:t>
            </a:fld>
            <a:endParaRPr lang="en-GB"/>
          </a:p>
        </p:txBody>
      </p:sp>
    </p:spTree>
    <p:extLst>
      <p:ext uri="{BB962C8B-B14F-4D97-AF65-F5344CB8AC3E}">
        <p14:creationId xmlns:p14="http://schemas.microsoft.com/office/powerpoint/2010/main" val="378878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555859"/>
                </a:solidFill>
                <a:latin typeface="Leelawadee" panose="020B0502040204020203" pitchFamily="34" charset="-34"/>
                <a:cs typeface="Leelawadee" panose="020B0502040204020203" pitchFamily="34" charset="-34"/>
              </a:rPr>
              <a:t>Partners should reach out to the REACH team where they notice discrepancies between both quantitative and qualitative findings presented and observations on the ground.</a:t>
            </a:r>
            <a:endParaRPr lang="en-GB"/>
          </a:p>
        </p:txBody>
      </p:sp>
      <p:sp>
        <p:nvSpPr>
          <p:cNvPr id="4" name="Slide Number Placeholder 3"/>
          <p:cNvSpPr>
            <a:spLocks noGrp="1"/>
          </p:cNvSpPr>
          <p:nvPr>
            <p:ph type="sldNum" sz="quarter" idx="10"/>
          </p:nvPr>
        </p:nvSpPr>
        <p:spPr/>
        <p:txBody>
          <a:bodyPr/>
          <a:lstStyle/>
          <a:p>
            <a:fld id="{DD9A1591-CD1C-9941-89AE-2EDBF1AA6543}" type="slidenum">
              <a:rPr lang="en-GB" smtClean="0"/>
              <a:t>6</a:t>
            </a:fld>
            <a:endParaRPr lang="en-GB"/>
          </a:p>
        </p:txBody>
      </p:sp>
    </p:spTree>
    <p:extLst>
      <p:ext uri="{BB962C8B-B14F-4D97-AF65-F5344CB8AC3E}">
        <p14:creationId xmlns:p14="http://schemas.microsoft.com/office/powerpoint/2010/main" val="254759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9A1591-CD1C-9941-89AE-2EDBF1AA6543}" type="slidenum">
              <a:rPr lang="en-GB" smtClean="0"/>
              <a:t>8</a:t>
            </a:fld>
            <a:endParaRPr lang="en-GB"/>
          </a:p>
        </p:txBody>
      </p:sp>
    </p:spTree>
    <p:extLst>
      <p:ext uri="{BB962C8B-B14F-4D97-AF65-F5344CB8AC3E}">
        <p14:creationId xmlns:p14="http://schemas.microsoft.com/office/powerpoint/2010/main" val="383110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555859"/>
                </a:solidFill>
                <a:latin typeface="Leelawadee"/>
                <a:cs typeface="Leelawadee"/>
              </a:rPr>
              <a:t>Items cited to be most useful to affected communities appear to be largely consistent with some of the items that communities have received the most from aid workers, with the notable exception of car fuel and medicines.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555859"/>
                </a:solidFill>
                <a:latin typeface="Leelawadee"/>
                <a:cs typeface="Leelawadee"/>
              </a:rPr>
              <a:t>In the five GCA settlements where semi-structured interviews were conducted, interviewees most frequently cited that people in their settlements had received </a:t>
            </a:r>
            <a:r>
              <a:rPr lang="en-US" sz="1200" b="1">
                <a:solidFill>
                  <a:srgbClr val="555859"/>
                </a:solidFill>
                <a:latin typeface="Leelawadee"/>
                <a:cs typeface="Leelawadee"/>
              </a:rPr>
              <a:t>food </a:t>
            </a:r>
            <a:r>
              <a:rPr lang="en-US" sz="1200">
                <a:solidFill>
                  <a:srgbClr val="555859"/>
                </a:solidFill>
                <a:latin typeface="Leelawadee"/>
                <a:cs typeface="Leelawadee"/>
              </a:rPr>
              <a:t>as part of the delivered aid, followed by </a:t>
            </a:r>
            <a:r>
              <a:rPr lang="en-US" sz="1200" b="1">
                <a:solidFill>
                  <a:srgbClr val="555859"/>
                </a:solidFill>
                <a:latin typeface="Leelawadee"/>
                <a:cs typeface="Leelawadee"/>
              </a:rPr>
              <a:t>personal hygiene kits </a:t>
            </a:r>
            <a:r>
              <a:rPr lang="en-US" sz="1200">
                <a:solidFill>
                  <a:srgbClr val="555859"/>
                </a:solidFill>
                <a:latin typeface="Leelawadee"/>
                <a:cs typeface="Leelawadee"/>
              </a:rPr>
              <a:t>and</a:t>
            </a:r>
            <a:r>
              <a:rPr lang="en-US" sz="1200" b="1">
                <a:solidFill>
                  <a:srgbClr val="555859"/>
                </a:solidFill>
                <a:latin typeface="Leelawadee"/>
                <a:cs typeface="Leelawadee"/>
              </a:rPr>
              <a:t> cash assistance.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55859"/>
              </a:solidFill>
              <a:latin typeface="Leelawadee"/>
              <a:cs typeface="Leelawadee"/>
            </a:endParaRPr>
          </a:p>
          <a:p>
            <a:endParaRPr lang="en-CH"/>
          </a:p>
        </p:txBody>
      </p:sp>
      <p:sp>
        <p:nvSpPr>
          <p:cNvPr id="4" name="Slide Number Placeholder 3"/>
          <p:cNvSpPr>
            <a:spLocks noGrp="1"/>
          </p:cNvSpPr>
          <p:nvPr>
            <p:ph type="sldNum" sz="quarter" idx="5"/>
          </p:nvPr>
        </p:nvSpPr>
        <p:spPr/>
        <p:txBody>
          <a:bodyPr/>
          <a:lstStyle/>
          <a:p>
            <a:fld id="{DD9A1591-CD1C-9941-89AE-2EDBF1AA6543}" type="slidenum">
              <a:rPr lang="en-GB" smtClean="0"/>
              <a:t>9</a:t>
            </a:fld>
            <a:endParaRPr lang="en-GB"/>
          </a:p>
        </p:txBody>
      </p:sp>
    </p:spTree>
    <p:extLst>
      <p:ext uri="{BB962C8B-B14F-4D97-AF65-F5344CB8AC3E}">
        <p14:creationId xmlns:p14="http://schemas.microsoft.com/office/powerpoint/2010/main" val="251675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55859"/>
              </a:solidFill>
              <a:latin typeface="Leelawadee"/>
              <a:cs typeface="Leelawadee"/>
            </a:endParaRPr>
          </a:p>
          <a:p>
            <a:endParaRPr lang="en-CH"/>
          </a:p>
        </p:txBody>
      </p:sp>
      <p:sp>
        <p:nvSpPr>
          <p:cNvPr id="4" name="Slide Number Placeholder 3"/>
          <p:cNvSpPr>
            <a:spLocks noGrp="1"/>
          </p:cNvSpPr>
          <p:nvPr>
            <p:ph type="sldNum" sz="quarter" idx="5"/>
          </p:nvPr>
        </p:nvSpPr>
        <p:spPr/>
        <p:txBody>
          <a:bodyPr/>
          <a:lstStyle/>
          <a:p>
            <a:fld id="{DD9A1591-CD1C-9941-89AE-2EDBF1AA6543}" type="slidenum">
              <a:rPr lang="en-GB" smtClean="0"/>
              <a:t>10</a:t>
            </a:fld>
            <a:endParaRPr lang="en-GB"/>
          </a:p>
        </p:txBody>
      </p:sp>
    </p:spTree>
    <p:extLst>
      <p:ext uri="{BB962C8B-B14F-4D97-AF65-F5344CB8AC3E}">
        <p14:creationId xmlns:p14="http://schemas.microsoft.com/office/powerpoint/2010/main" val="15306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210" indent="-285750" algn="just">
              <a:spcBef>
                <a:spcPts val="600"/>
              </a:spcBef>
              <a:buFont typeface="Arial" panose="020B0604020202020204" pitchFamily="34" charset="0"/>
              <a:buChar char="•"/>
            </a:pPr>
            <a:r>
              <a:rPr lang="en-US" sz="1200">
                <a:solidFill>
                  <a:srgbClr val="555859"/>
                </a:solidFill>
                <a:latin typeface="Leelawadee"/>
                <a:cs typeface="Leelawadee"/>
              </a:rPr>
              <a:t>Most frequently cited barriers to people receiving assistance: </a:t>
            </a:r>
            <a:r>
              <a:rPr lang="en-US" sz="1200" b="1">
                <a:solidFill>
                  <a:srgbClr val="555859"/>
                </a:solidFill>
                <a:latin typeface="Leelawadee"/>
                <a:cs typeface="Leelawadee"/>
              </a:rPr>
              <a:t>long queues and overcrowded distribution sites. </a:t>
            </a:r>
          </a:p>
          <a:p>
            <a:pPr marL="283210" indent="-285750" algn="just">
              <a:spcBef>
                <a:spcPts val="600"/>
              </a:spcBef>
              <a:buFont typeface="Arial" panose="020B0604020202020204" pitchFamily="34" charset="0"/>
              <a:buChar char="•"/>
            </a:pPr>
            <a:endParaRPr lang="en-US" sz="1200" b="1">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200" b="1">
                <a:solidFill>
                  <a:srgbClr val="555859"/>
                </a:solidFill>
                <a:latin typeface="Leelawadee"/>
                <a:cs typeface="Leelawadee"/>
              </a:rPr>
              <a:t>Distance to distribution sites and insufficiency of aid </a:t>
            </a:r>
            <a:r>
              <a:rPr lang="en-US" sz="1200">
                <a:solidFill>
                  <a:srgbClr val="555859"/>
                </a:solidFill>
                <a:latin typeface="Leelawadee"/>
                <a:cs typeface="Leelawadee"/>
              </a:rPr>
              <a:t>– barriers faced at distribution sites and reception </a:t>
            </a:r>
            <a:r>
              <a:rPr lang="en-US" sz="1200" err="1">
                <a:solidFill>
                  <a:srgbClr val="555859"/>
                </a:solidFill>
                <a:latin typeface="Leelawadee"/>
                <a:cs typeface="Leelawadee"/>
              </a:rPr>
              <a:t>centres</a:t>
            </a:r>
            <a:r>
              <a:rPr lang="en-US" sz="1200">
                <a:solidFill>
                  <a:srgbClr val="555859"/>
                </a:solidFill>
                <a:latin typeface="Leelawadee"/>
                <a:cs typeface="Leelawadee"/>
              </a:rPr>
              <a:t>.</a:t>
            </a:r>
          </a:p>
        </p:txBody>
      </p:sp>
      <p:sp>
        <p:nvSpPr>
          <p:cNvPr id="4" name="Slide Number Placeholder 3"/>
          <p:cNvSpPr>
            <a:spLocks noGrp="1"/>
          </p:cNvSpPr>
          <p:nvPr>
            <p:ph type="sldNum" sz="quarter" idx="10"/>
          </p:nvPr>
        </p:nvSpPr>
        <p:spPr/>
        <p:txBody>
          <a:bodyPr/>
          <a:lstStyle/>
          <a:p>
            <a:fld id="{DD9A1591-CD1C-9941-89AE-2EDBF1AA6543}" type="slidenum">
              <a:rPr lang="en-GB" smtClean="0"/>
              <a:t>11</a:t>
            </a:fld>
            <a:endParaRPr lang="en-GB"/>
          </a:p>
        </p:txBody>
      </p:sp>
    </p:spTree>
    <p:extLst>
      <p:ext uri="{BB962C8B-B14F-4D97-AF65-F5344CB8AC3E}">
        <p14:creationId xmlns:p14="http://schemas.microsoft.com/office/powerpoint/2010/main" val="354350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people with physical or psycho-social disabilities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older persons </a:t>
            </a:r>
            <a:r>
              <a:rPr lang="en-US" sz="1600">
                <a:solidFill>
                  <a:srgbClr val="555859"/>
                </a:solidFill>
                <a:latin typeface="Leelawadee"/>
                <a:cs typeface="Leelawadee"/>
              </a:rPr>
              <a:t>most frequently reported to be experiencing barriers to accessing aid or being left out of the assistance, or needing additional support to access humanitarian aid. </a:t>
            </a:r>
          </a:p>
          <a:p>
            <a:endParaRPr lang="en-US"/>
          </a:p>
        </p:txBody>
      </p:sp>
      <p:sp>
        <p:nvSpPr>
          <p:cNvPr id="4" name="Slide Number Placeholder 3"/>
          <p:cNvSpPr>
            <a:spLocks noGrp="1"/>
          </p:cNvSpPr>
          <p:nvPr>
            <p:ph type="sldNum" sz="quarter" idx="10"/>
          </p:nvPr>
        </p:nvSpPr>
        <p:spPr/>
        <p:txBody>
          <a:bodyPr/>
          <a:lstStyle/>
          <a:p>
            <a:fld id="{DD9A1591-CD1C-9941-89AE-2EDBF1AA6543}" type="slidenum">
              <a:rPr lang="en-GB" smtClean="0"/>
              <a:t>12</a:t>
            </a:fld>
            <a:endParaRPr lang="en-GB"/>
          </a:p>
        </p:txBody>
      </p:sp>
    </p:spTree>
    <p:extLst>
      <p:ext uri="{BB962C8B-B14F-4D97-AF65-F5344CB8AC3E}">
        <p14:creationId xmlns:p14="http://schemas.microsoft.com/office/powerpoint/2010/main" val="4031694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8.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microsoft.com/office/2007/relationships/hdphoto" Target="../media/hdphoto10.wdp"/><Relationship Id="rId5" Type="http://schemas.openxmlformats.org/officeDocument/2006/relationships/image" Target="../media/image11.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png"/><Relationship Id="rId3" Type="http://schemas.microsoft.com/office/2007/relationships/hdphoto" Target="../media/hdphoto13.wdp"/><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microsoft.com/office/2007/relationships/hdphoto" Target="../media/hdphoto14.wdp"/><Relationship Id="rId7" Type="http://schemas.openxmlformats.org/officeDocument/2006/relationships/image" Target="../media/image18.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10.jpe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resentation_slid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23B1BC0-5312-AC4D-AA65-35CEADA6E326}"/>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DB76258-CD85-8543-9F33-6ABA236A929B}"/>
              </a:ext>
            </a:extLst>
          </p:cNvPr>
          <p:cNvSpPr/>
          <p:nvPr userDrawn="1"/>
        </p:nvSpPr>
        <p:spPr>
          <a:xfrm>
            <a:off x="0" y="-3468"/>
            <a:ext cx="12192000" cy="6873565"/>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A690850-FDE7-3E48-8BBA-FBF24A97B43F}"/>
              </a:ext>
            </a:extLst>
          </p:cNvPr>
          <p:cNvSpPr/>
          <p:nvPr userDrawn="1"/>
        </p:nvSpPr>
        <p:spPr>
          <a:xfrm flipH="1">
            <a:off x="740167" y="1122363"/>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Rectangle 13">
            <a:extLst>
              <a:ext uri="{FF2B5EF4-FFF2-40B4-BE49-F238E27FC236}">
                <a16:creationId xmlns:a16="http://schemas.microsoft.com/office/drawing/2014/main" id="{A7904949-3ECA-8842-9941-B3B9FEF3BBF8}"/>
              </a:ext>
            </a:extLst>
          </p:cNvPr>
          <p:cNvSpPr/>
          <p:nvPr userDrawn="1"/>
        </p:nvSpPr>
        <p:spPr>
          <a:xfrm>
            <a:off x="10725150" y="6165493"/>
            <a:ext cx="1466849" cy="692508"/>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1261148" y="1250225"/>
            <a:ext cx="8856830" cy="2106613"/>
          </a:xfrm>
        </p:spPr>
        <p:txBody>
          <a:bodyPr anchor="t">
            <a:noAutofit/>
          </a:bodyPr>
          <a:lstStyle>
            <a:lvl1pPr marL="0" indent="0">
              <a:buNone/>
              <a:defRPr sz="9500" b="1" i="0">
                <a:solidFill>
                  <a:schemeClr val="bg1"/>
                </a:solidFill>
                <a:latin typeface="Franklin Gothic Demi" panose="020B0603020102020204" pitchFamily="34" charset="0"/>
              </a:defRPr>
            </a:lvl1pPr>
          </a:lstStyle>
          <a:p>
            <a:pPr lvl="0"/>
            <a:r>
              <a:rPr lang="fr-FR"/>
              <a:t>HERE GOES 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260855" y="3971766"/>
            <a:ext cx="8856830" cy="880971"/>
          </a:xfrm>
        </p:spPr>
        <p:txBody>
          <a:bodyPr anchor="t">
            <a:noAutofit/>
          </a:bodyPr>
          <a:lstStyle>
            <a:lvl1pPr marL="0" indent="0">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24" name="Espace réservé du texte 21">
            <a:extLst>
              <a:ext uri="{FF2B5EF4-FFF2-40B4-BE49-F238E27FC236}">
                <a16:creationId xmlns:a16="http://schemas.microsoft.com/office/drawing/2014/main" id="{DF9F6A1C-2327-A24C-AEAD-D00782ED3413}"/>
              </a:ext>
            </a:extLst>
          </p:cNvPr>
          <p:cNvSpPr>
            <a:spLocks noGrp="1"/>
          </p:cNvSpPr>
          <p:nvPr>
            <p:ph type="body" sz="quarter" idx="12" hasCustomPrompt="1"/>
          </p:nvPr>
        </p:nvSpPr>
        <p:spPr>
          <a:xfrm>
            <a:off x="10851398" y="6314002"/>
            <a:ext cx="1295087" cy="395490"/>
          </a:xfrm>
        </p:spPr>
        <p:txBody>
          <a:bodyPr anchor="ctr">
            <a:noAutofit/>
          </a:bodyPr>
          <a:lstStyle>
            <a:lvl1pPr marL="0" indent="0" algn="ctr">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a:t>07/2020</a:t>
            </a:r>
          </a:p>
        </p:txBody>
      </p:sp>
      <p:pic>
        <p:nvPicPr>
          <p:cNvPr id="15" name="Image 14" descr="Une image contenant extérieur, bouteille, vert, assis&#10;&#10;Description générée automatiquement">
            <a:extLst>
              <a:ext uri="{FF2B5EF4-FFF2-40B4-BE49-F238E27FC236}">
                <a16:creationId xmlns:a16="http://schemas.microsoft.com/office/drawing/2014/main" id="{F85B6F99-0C97-B641-BF46-332DBF98CE4C}"/>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8" name="Image 7" descr="Une image contenant dessin, assiette&#10;&#10;Description générée automatiquement">
            <a:extLst>
              <a:ext uri="{FF2B5EF4-FFF2-40B4-BE49-F238E27FC236}">
                <a16:creationId xmlns:a16="http://schemas.microsoft.com/office/drawing/2014/main" id="{4EF16D8E-5463-5142-B97A-B1A8B5E15A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5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46735"/>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a:t>
            </a:r>
            <a:endParaRPr lang="en-GB" noProof="0"/>
          </a:p>
          <a:p>
            <a:pPr lvl="0"/>
            <a:r>
              <a:rPr lang="en-GB" noProof="0" err="1"/>
              <a:t>Consectetur</a:t>
            </a:r>
            <a:r>
              <a:rPr lang="en-GB" noProof="0"/>
              <a:t> </a:t>
            </a:r>
            <a:r>
              <a:rPr lang="en-GB" noProof="0" err="1"/>
              <a:t>adipiscing</a:t>
            </a:r>
            <a:r>
              <a:rPr lang="en-GB" noProof="0"/>
              <a:t> </a:t>
            </a:r>
            <a:r>
              <a:rPr lang="en-GB" noProof="0" err="1"/>
              <a:t>elit</a:t>
            </a:r>
            <a:r>
              <a:rPr lang="en-GB" noProof="0"/>
              <a:t>. Duis </a:t>
            </a:r>
            <a:r>
              <a:rPr lang="en-GB" noProof="0" err="1"/>
              <a:t>lucisit</a:t>
            </a:r>
            <a:endParaRPr lang="en-GB" noProof="0"/>
          </a:p>
          <a:p>
            <a:pPr lvl="0"/>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a:t>
            </a:r>
            <a:endParaRPr lang="en-GB" noProof="0"/>
          </a:p>
          <a:p>
            <a:pPr marL="457200" marR="0" lvl="0" indent="-457200" algn="l" defTabSz="914400" rtl="0" eaLnBrk="1" fontAlgn="auto" latinLnBrk="0" hangingPunct="1">
              <a:lnSpc>
                <a:spcPct val="90000"/>
              </a:lnSpc>
              <a:spcBef>
                <a:spcPts val="1000"/>
              </a:spcBef>
              <a:spcAft>
                <a:spcPts val="0"/>
              </a:spcAft>
              <a:buClrTx/>
              <a:buSzTx/>
              <a:tabLst/>
              <a:defRPr/>
            </a:pPr>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a:t>YOUR TITLE</a:t>
            </a:r>
            <a:endParaRPr lang="en-GB"/>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40134"/>
            <a:ext cx="6531933" cy="880971"/>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276B8DA5-9A48-5F48-88E5-D96751D73873}"/>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C7DA8F1E-19AA-A640-8028-6411BA6E625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6935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a:t>YOUR TITLE</a:t>
            </a:r>
            <a:endParaRPr lang="en-GB"/>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EA3E3262-64D4-9344-8EBA-9DBE98ACA1D9}"/>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DE6D918A-480D-254D-AC81-BCFDB55C7C7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2776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101198"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28606"/>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a:t>YOUR TITLE</a:t>
            </a:r>
            <a:endParaRPr lang="en-GB"/>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960243" y="1734260"/>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1 </a:t>
            </a:r>
          </a:p>
        </p:txBody>
      </p:sp>
      <p:sp>
        <p:nvSpPr>
          <p:cNvPr id="16" name="Rectangle 15">
            <a:extLst>
              <a:ext uri="{FF2B5EF4-FFF2-40B4-BE49-F238E27FC236}">
                <a16:creationId xmlns:a16="http://schemas.microsoft.com/office/drawing/2014/main" id="{F78479D1-70C7-1B4A-B2CF-26E10F42250F}"/>
              </a:ext>
            </a:extLst>
          </p:cNvPr>
          <p:cNvSpPr/>
          <p:nvPr userDrawn="1"/>
        </p:nvSpPr>
        <p:spPr>
          <a:xfrm flipH="1">
            <a:off x="7886442" y="2427308"/>
            <a:ext cx="4571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8255963" y="2548029"/>
            <a:ext cx="3415724"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0" name="Espace réservé du texte 21">
            <a:extLst>
              <a:ext uri="{FF2B5EF4-FFF2-40B4-BE49-F238E27FC236}">
                <a16:creationId xmlns:a16="http://schemas.microsoft.com/office/drawing/2014/main" id="{0C9D23CF-2B31-6447-BE61-76A87A9A00B3}"/>
              </a:ext>
            </a:extLst>
          </p:cNvPr>
          <p:cNvSpPr>
            <a:spLocks noGrp="1"/>
          </p:cNvSpPr>
          <p:nvPr>
            <p:ph type="body" sz="quarter" idx="15" hasCustomPrompt="1"/>
          </p:nvPr>
        </p:nvSpPr>
        <p:spPr>
          <a:xfrm>
            <a:off x="8977886" y="1737513"/>
            <a:ext cx="1711864" cy="417254"/>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2 </a:t>
            </a:r>
          </a:p>
        </p:txBody>
      </p:sp>
      <p:pic>
        <p:nvPicPr>
          <p:cNvPr id="19" name="Image 18" descr="Une image contenant extérieur, bouteille, vert, assis&#10;&#10;Description générée automatiquement">
            <a:extLst>
              <a:ext uri="{FF2B5EF4-FFF2-40B4-BE49-F238E27FC236}">
                <a16:creationId xmlns:a16="http://schemas.microsoft.com/office/drawing/2014/main" id="{BD0FA96D-72B1-774A-A3CC-CD63D792AF3E}"/>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23" name="Image 22" descr="Une image contenant dessin, assiette&#10;&#10;Description générée automatiquement">
            <a:extLst>
              <a:ext uri="{FF2B5EF4-FFF2-40B4-BE49-F238E27FC236}">
                <a16:creationId xmlns:a16="http://schemas.microsoft.com/office/drawing/2014/main" id="{B7E3ACD7-A946-2541-9838-9DE57E6B0BF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1004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6ED056F3-5DCA-0E4A-BA44-ACAC05D3B128}"/>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1885D9B7-A73C-6041-A30C-E19E7B80DD1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2523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75219" y="701264"/>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89092" y="3906424"/>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1" name="Rectangle 20">
            <a:extLst>
              <a:ext uri="{FF2B5EF4-FFF2-40B4-BE49-F238E27FC236}">
                <a16:creationId xmlns:a16="http://schemas.microsoft.com/office/drawing/2014/main" id="{6EF7FC5F-56D4-7641-B7D0-4D968DC2C0A7}"/>
              </a:ext>
            </a:extLst>
          </p:cNvPr>
          <p:cNvSpPr/>
          <p:nvPr userDrawn="1"/>
        </p:nvSpPr>
        <p:spPr>
          <a:xfrm flipH="1">
            <a:off x="5530730" y="439997"/>
            <a:ext cx="45719" cy="6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754742" y="2564806"/>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pic>
        <p:nvPicPr>
          <p:cNvPr id="11" name="Image 10" descr="Une image contenant extérieur, bouteille, vert, assis&#10;&#10;Description générée automatiquement">
            <a:extLst>
              <a:ext uri="{FF2B5EF4-FFF2-40B4-BE49-F238E27FC236}">
                <a16:creationId xmlns:a16="http://schemas.microsoft.com/office/drawing/2014/main" id="{E9A2CA70-8A77-CB41-8B49-EA47686597A7}"/>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3" name="Image 12" descr="Une image contenant dessin, assiette&#10;&#10;Description générée automatiquement">
            <a:extLst>
              <a:ext uri="{FF2B5EF4-FFF2-40B4-BE49-F238E27FC236}">
                <a16:creationId xmlns:a16="http://schemas.microsoft.com/office/drawing/2014/main" id="{2DFDF9BE-4522-B441-9E6E-5182CE3757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45698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472A5ED1-4652-1642-BCA1-3B6C6DC58AB1}"/>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86F93F70-0FEA-0E4F-9A9C-1A6CA728D4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5544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3370" y="810219"/>
            <a:ext cx="4537442"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26" name="Espace réservé du texte 21">
            <a:extLst>
              <a:ext uri="{FF2B5EF4-FFF2-40B4-BE49-F238E27FC236}">
                <a16:creationId xmlns:a16="http://schemas.microsoft.com/office/drawing/2014/main" id="{50CF4F2F-90D4-BB43-9638-D52EDAA06964}"/>
              </a:ext>
            </a:extLst>
          </p:cNvPr>
          <p:cNvSpPr>
            <a:spLocks noGrp="1"/>
          </p:cNvSpPr>
          <p:nvPr>
            <p:ph type="body" sz="quarter" idx="16" hasCustomPrompt="1"/>
          </p:nvPr>
        </p:nvSpPr>
        <p:spPr>
          <a:xfrm>
            <a:off x="6982893" y="2548029"/>
            <a:ext cx="4457919"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sp>
        <p:nvSpPr>
          <p:cNvPr id="12" name="Rectangle 11">
            <a:extLst>
              <a:ext uri="{FF2B5EF4-FFF2-40B4-BE49-F238E27FC236}">
                <a16:creationId xmlns:a16="http://schemas.microsoft.com/office/drawing/2014/main" id="{D554F313-00CC-E24F-9640-26A5FBE1207B}"/>
              </a:ext>
            </a:extLst>
          </p:cNvPr>
          <p:cNvSpPr/>
          <p:nvPr userDrawn="1"/>
        </p:nvSpPr>
        <p:spPr>
          <a:xfrm flipH="1">
            <a:off x="6422643" y="810219"/>
            <a:ext cx="45719" cy="475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1" name="Image 10" descr="Une image contenant extérieur, bouteille, vert, assis&#10;&#10;Description générée automatiquement">
            <a:extLst>
              <a:ext uri="{FF2B5EF4-FFF2-40B4-BE49-F238E27FC236}">
                <a16:creationId xmlns:a16="http://schemas.microsoft.com/office/drawing/2014/main" id="{32F0A85A-BAC2-EB48-AB31-3561803699EC}"/>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14" name="Image 13" descr="Une image contenant dessin, assiette&#10;&#10;Description générée automatiquement">
            <a:extLst>
              <a:ext uri="{FF2B5EF4-FFF2-40B4-BE49-F238E27FC236}">
                <a16:creationId xmlns:a16="http://schemas.microsoft.com/office/drawing/2014/main" id="{60BA6B95-AC46-4042-BF74-700B58D198C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168640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xplanatoray_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F1673E-B729-1F41-BEE2-C08E79D0A967}"/>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5" name="Image 24" descr="Une image contenant dessin, assiette&#10;&#10;Description générée automatiquement">
            <a:extLst>
              <a:ext uri="{FF2B5EF4-FFF2-40B4-BE49-F238E27FC236}">
                <a16:creationId xmlns:a16="http://schemas.microsoft.com/office/drawing/2014/main" id="{1BE3C079-6EDF-ED40-9218-D5EF134B69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26" name="Image 25">
            <a:extLst>
              <a:ext uri="{FF2B5EF4-FFF2-40B4-BE49-F238E27FC236}">
                <a16:creationId xmlns:a16="http://schemas.microsoft.com/office/drawing/2014/main" id="{6B0F0BA0-8007-594A-A2DB-018D3E7BA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28" name="Image 27">
            <a:extLst>
              <a:ext uri="{FF2B5EF4-FFF2-40B4-BE49-F238E27FC236}">
                <a16:creationId xmlns:a16="http://schemas.microsoft.com/office/drawing/2014/main" id="{DD1DEE64-593D-3542-9721-1B9CAEEB12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3" name="Espace réservé du texte 21">
            <a:extLst>
              <a:ext uri="{FF2B5EF4-FFF2-40B4-BE49-F238E27FC236}">
                <a16:creationId xmlns:a16="http://schemas.microsoft.com/office/drawing/2014/main" id="{BBC0C5CD-D3AA-CA4B-A213-EC52014E44EE}"/>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pic>
        <p:nvPicPr>
          <p:cNvPr id="35" name="Image 34" descr="Une image contenant extérieur, eau, herbe, roche&#10;&#10;Description générée automatiquement">
            <a:extLst>
              <a:ext uri="{FF2B5EF4-FFF2-40B4-BE49-F238E27FC236}">
                <a16:creationId xmlns:a16="http://schemas.microsoft.com/office/drawing/2014/main" id="{38201329-1320-2840-9684-003B80ED8566}"/>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7"/>
            <a:ext cx="6176923" cy="3445993"/>
          </a:xfrm>
          <a:prstGeom prst="rect">
            <a:avLst/>
          </a:prstGeom>
        </p:spPr>
      </p:pic>
      <p:pic>
        <p:nvPicPr>
          <p:cNvPr id="36" name="Image 35" descr="Une image contenant bâtiment, extérieur, maison, brique&#10;&#10;Description générée automatiquement">
            <a:extLst>
              <a:ext uri="{FF2B5EF4-FFF2-40B4-BE49-F238E27FC236}">
                <a16:creationId xmlns:a16="http://schemas.microsoft.com/office/drawing/2014/main" id="{A30209BE-D584-204E-A644-6DE166DA357A}"/>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5537" cy="3445994"/>
          </a:xfrm>
          <a:prstGeom prst="rect">
            <a:avLst/>
          </a:prstGeom>
        </p:spPr>
      </p:pic>
      <p:pic>
        <p:nvPicPr>
          <p:cNvPr id="41" name="Image 40">
            <a:extLst>
              <a:ext uri="{FF2B5EF4-FFF2-40B4-BE49-F238E27FC236}">
                <a16:creationId xmlns:a16="http://schemas.microsoft.com/office/drawing/2014/main" id="{F0832D14-3B31-0247-A05F-D277041BA1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42" name="Image 41">
            <a:extLst>
              <a:ext uri="{FF2B5EF4-FFF2-40B4-BE49-F238E27FC236}">
                <a16:creationId xmlns:a16="http://schemas.microsoft.com/office/drawing/2014/main" id="{D1AACA65-640F-2249-887F-BB6DB0920D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43" name="Image 42" descr="Une image contenant extérieur, bouteille, vert, assis&#10;&#10;Description générée automatiquement">
            <a:extLst>
              <a:ext uri="{FF2B5EF4-FFF2-40B4-BE49-F238E27FC236}">
                <a16:creationId xmlns:a16="http://schemas.microsoft.com/office/drawing/2014/main" id="{A277910F-BE5F-CF4F-AE59-24B23D6363BE}"/>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44" name="Image 43" descr="Une image contenant dessin, assiette&#10;&#10;Description générée automatiquement">
            <a:extLst>
              <a:ext uri="{FF2B5EF4-FFF2-40B4-BE49-F238E27FC236}">
                <a16:creationId xmlns:a16="http://schemas.microsoft.com/office/drawing/2014/main" id="{9622902D-47FA-EB45-B335-CFC9A33F17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
        <p:nvSpPr>
          <p:cNvPr id="45" name="Espace réservé du texte 21">
            <a:extLst>
              <a:ext uri="{FF2B5EF4-FFF2-40B4-BE49-F238E27FC236}">
                <a16:creationId xmlns:a16="http://schemas.microsoft.com/office/drawing/2014/main" id="{8FA2B8CF-1FE8-FA46-BE4F-BDD7AA03DF64}"/>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46" name="Espace réservé du texte 21">
            <a:extLst>
              <a:ext uri="{FF2B5EF4-FFF2-40B4-BE49-F238E27FC236}">
                <a16:creationId xmlns:a16="http://schemas.microsoft.com/office/drawing/2014/main" id="{A3D07DB6-9C8F-7C4C-AEDB-0CD561BD0B4B}"/>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endParaRPr lang="en-GB" noProof="0"/>
          </a:p>
        </p:txBody>
      </p:sp>
      <p:sp>
        <p:nvSpPr>
          <p:cNvPr id="47" name="Espace réservé du texte 21">
            <a:extLst>
              <a:ext uri="{FF2B5EF4-FFF2-40B4-BE49-F238E27FC236}">
                <a16:creationId xmlns:a16="http://schemas.microsoft.com/office/drawing/2014/main" id="{3E3B9BA5-2A6A-3047-B984-39B4E4C5FDC3}"/>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48" name="Espace réservé du texte 21">
            <a:extLst>
              <a:ext uri="{FF2B5EF4-FFF2-40B4-BE49-F238E27FC236}">
                <a16:creationId xmlns:a16="http://schemas.microsoft.com/office/drawing/2014/main" id="{A3EFC9AD-77BE-C04E-820A-9872B94894CE}"/>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endParaRPr lang="en-GB" noProof="0"/>
          </a:p>
        </p:txBody>
      </p:sp>
    </p:spTree>
    <p:extLst>
      <p:ext uri="{BB962C8B-B14F-4D97-AF65-F5344CB8AC3E}">
        <p14:creationId xmlns:p14="http://schemas.microsoft.com/office/powerpoint/2010/main" val="3557882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0" name="Image 29" descr="Une image contenant dessin, assiette&#10;&#10;Description générée automatiquement">
            <a:extLst>
              <a:ext uri="{FF2B5EF4-FFF2-40B4-BE49-F238E27FC236}">
                <a16:creationId xmlns:a16="http://schemas.microsoft.com/office/drawing/2014/main" id="{3C44B671-FCD7-D444-A2E2-ECDD90C7FB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245667"/>
            <a:ext cx="1502124" cy="330241"/>
          </a:xfrm>
          <a:prstGeom prst="rect">
            <a:avLst/>
          </a:prstGeom>
        </p:spPr>
      </p:pic>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902639" y="6447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7" name="Espace réservé du texte 21">
            <a:extLst>
              <a:ext uri="{FF2B5EF4-FFF2-40B4-BE49-F238E27FC236}">
                <a16:creationId xmlns:a16="http://schemas.microsoft.com/office/drawing/2014/main" id="{4FDBB9F8-6BC1-6D42-B54C-8B6F9D651323}"/>
              </a:ext>
            </a:extLst>
          </p:cNvPr>
          <p:cNvSpPr>
            <a:spLocks noGrp="1"/>
          </p:cNvSpPr>
          <p:nvPr>
            <p:ph type="body" sz="quarter" idx="14" hasCustomPrompt="1"/>
          </p:nvPr>
        </p:nvSpPr>
        <p:spPr>
          <a:xfrm>
            <a:off x="6982893" y="3822043"/>
            <a:ext cx="4523569"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pic>
        <p:nvPicPr>
          <p:cNvPr id="13" name="Image 12" descr="Une image contenant extérieur, eau, herbe, roche&#10;&#10;Description générée automatiquement">
            <a:extLst>
              <a:ext uri="{FF2B5EF4-FFF2-40B4-BE49-F238E27FC236}">
                <a16:creationId xmlns:a16="http://schemas.microsoft.com/office/drawing/2014/main" id="{6C32D3CB-1790-4F40-BCA1-6541C72ABB10}"/>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l="-197"/>
          <a:stretch/>
        </p:blipFill>
        <p:spPr>
          <a:xfrm>
            <a:off x="-17253" y="-2356"/>
            <a:ext cx="6176921" cy="3445992"/>
          </a:xfrm>
          <a:prstGeom prst="rect">
            <a:avLst/>
          </a:prstGeom>
        </p:spPr>
      </p:pic>
      <p:pic>
        <p:nvPicPr>
          <p:cNvPr id="14" name="Image 13" descr="Une image contenant bâtiment, extérieur, maison, brique&#10;&#10;Description générée automatiquement">
            <a:extLst>
              <a:ext uri="{FF2B5EF4-FFF2-40B4-BE49-F238E27FC236}">
                <a16:creationId xmlns:a16="http://schemas.microsoft.com/office/drawing/2014/main" id="{57D2CA7E-B84A-544E-9C5E-C82F8F1C6628}"/>
              </a:ext>
            </a:extLst>
          </p:cNvPr>
          <p:cNvPicPr>
            <a:picLocks noChangeAspect="1"/>
          </p:cNvPicPr>
          <p:nvPr userDrawn="1"/>
        </p:nvPicPr>
        <p:blipFill rotWithShape="1">
          <a:blip r:embed="rId7" cstate="email">
            <a:alphaModFix/>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t="-732"/>
          <a:stretch/>
        </p:blipFill>
        <p:spPr>
          <a:xfrm>
            <a:off x="6146463" y="3412006"/>
            <a:ext cx="6042069" cy="3445993"/>
          </a:xfrm>
          <a:prstGeom prst="rect">
            <a:avLst/>
          </a:prstGeom>
        </p:spPr>
      </p:pic>
      <p:sp>
        <p:nvSpPr>
          <p:cNvPr id="15" name="Espace réservé du texte 21">
            <a:extLst>
              <a:ext uri="{FF2B5EF4-FFF2-40B4-BE49-F238E27FC236}">
                <a16:creationId xmlns:a16="http://schemas.microsoft.com/office/drawing/2014/main" id="{3F36EE16-4807-8741-9412-51C803ED1C8A}"/>
              </a:ext>
            </a:extLst>
          </p:cNvPr>
          <p:cNvSpPr>
            <a:spLocks noGrp="1"/>
          </p:cNvSpPr>
          <p:nvPr>
            <p:ph type="body" sz="quarter" idx="15" hasCustomPrompt="1"/>
          </p:nvPr>
        </p:nvSpPr>
        <p:spPr>
          <a:xfrm>
            <a:off x="6877661" y="15073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endParaRPr lang="en-GB" noProof="0"/>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789679" y="4004116"/>
            <a:ext cx="4537442"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764701" y="4866703"/>
            <a:ext cx="4523569"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ametConsectetur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endParaRPr lang="en-GB" noProof="0"/>
          </a:p>
        </p:txBody>
      </p:sp>
      <p:pic>
        <p:nvPicPr>
          <p:cNvPr id="21" name="Image 20">
            <a:extLst>
              <a:ext uri="{FF2B5EF4-FFF2-40B4-BE49-F238E27FC236}">
                <a16:creationId xmlns:a16="http://schemas.microsoft.com/office/drawing/2014/main" id="{8D94F0C2-9AEC-9547-91AB-EF565845AE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6409" y="6568830"/>
            <a:ext cx="809066" cy="224741"/>
          </a:xfrm>
          <a:prstGeom prst="rect">
            <a:avLst/>
          </a:prstGeom>
        </p:spPr>
      </p:pic>
      <p:pic>
        <p:nvPicPr>
          <p:cNvPr id="22" name="Image 21">
            <a:extLst>
              <a:ext uri="{FF2B5EF4-FFF2-40B4-BE49-F238E27FC236}">
                <a16:creationId xmlns:a16="http://schemas.microsoft.com/office/drawing/2014/main" id="{773BBD83-E600-0941-B336-679CD3D546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3636" y="6528961"/>
            <a:ext cx="505867" cy="255362"/>
          </a:xfrm>
          <a:prstGeom prst="rect">
            <a:avLst/>
          </a:prstGeom>
        </p:spPr>
      </p:pic>
      <p:pic>
        <p:nvPicPr>
          <p:cNvPr id="19" name="Image 18" descr="Une image contenant extérieur, bouteille, vert, assis&#10;&#10;Description générée automatiquement">
            <a:extLst>
              <a:ext uri="{FF2B5EF4-FFF2-40B4-BE49-F238E27FC236}">
                <a16:creationId xmlns:a16="http://schemas.microsoft.com/office/drawing/2014/main" id="{DD414081-FBCB-9E4E-8E61-DCAF5A36510B}"/>
              </a:ext>
            </a:extLst>
          </p:cNvPr>
          <p:cNvPicPr>
            <a:picLocks noChangeAspect="1"/>
          </p:cNvPicPr>
          <p:nvPr userDrawn="1"/>
        </p:nvPicPr>
        <p:blipFill>
          <a:blip r:embed="rId9"/>
          <a:stretch>
            <a:fillRect/>
          </a:stretch>
        </p:blipFill>
        <p:spPr>
          <a:xfrm>
            <a:off x="0" y="6438946"/>
            <a:ext cx="1277183" cy="419054"/>
          </a:xfrm>
          <a:prstGeom prst="rect">
            <a:avLst/>
          </a:prstGeom>
        </p:spPr>
      </p:pic>
      <p:pic>
        <p:nvPicPr>
          <p:cNvPr id="24" name="Image 23" descr="Une image contenant dessin, assiette&#10;&#10;Description générée automatiquement">
            <a:extLst>
              <a:ext uri="{FF2B5EF4-FFF2-40B4-BE49-F238E27FC236}">
                <a16:creationId xmlns:a16="http://schemas.microsoft.com/office/drawing/2014/main" id="{02D0350D-22EB-1140-BE60-35E628E12E1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0296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EE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pic>
        <p:nvPicPr>
          <p:cNvPr id="20" name="Image 19" descr="Une image contenant extérieur, bouteille, vert, assis&#10;&#10;Description générée automatiquement">
            <a:extLst>
              <a:ext uri="{FF2B5EF4-FFF2-40B4-BE49-F238E27FC236}">
                <a16:creationId xmlns:a16="http://schemas.microsoft.com/office/drawing/2014/main" id="{B79C37DD-6B6C-8B47-B110-53369A48F7AB}"/>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C0C800F1-71C3-C94E-9896-C6019F2E183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7205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ation_slid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63C941E-E864-FC4E-9B8D-D8193F3A66DF}"/>
              </a:ext>
            </a:extLst>
          </p:cNvPr>
          <p:cNvSpPr>
            <a:spLocks noGrp="1"/>
          </p:cNvSpPr>
          <p:nvPr>
            <p:ph type="dt" sz="half" idx="10"/>
          </p:nvPr>
        </p:nvSpPr>
        <p:spPr/>
        <p:txBody>
          <a:bodyPr/>
          <a:lstStyle/>
          <a:p>
            <a:fld id="{DC982C94-9C2F-DB48-860F-8264F206F8B4}"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57B95E15-6F47-0242-8044-DD883A4477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2AFDEE-9514-834E-A48B-35F53A7E1D76}"/>
              </a:ext>
            </a:extLst>
          </p:cNvPr>
          <p:cNvSpPr>
            <a:spLocks noGrp="1"/>
          </p:cNvSpPr>
          <p:nvPr>
            <p:ph type="sldNum" sz="quarter" idx="12"/>
          </p:nvPr>
        </p:nvSpPr>
        <p:spPr/>
        <p:txBody>
          <a:bodyPr/>
          <a:lstStyle/>
          <a:p>
            <a:fld id="{74A0C0C1-A777-AC4B-AA45-C58CC8424653}" type="slidenum">
              <a:rPr lang="fr-FR" smtClean="0"/>
              <a:t>‹#›</a:t>
            </a:fld>
            <a:endParaRPr lang="fr-FR"/>
          </a:p>
        </p:txBody>
      </p:sp>
      <p:sp>
        <p:nvSpPr>
          <p:cNvPr id="7" name="ZoneTexte 6">
            <a:extLst>
              <a:ext uri="{FF2B5EF4-FFF2-40B4-BE49-F238E27FC236}">
                <a16:creationId xmlns:a16="http://schemas.microsoft.com/office/drawing/2014/main" id="{FFBD548B-7A4F-6E48-8FEA-92ABFEEBD180}"/>
              </a:ext>
            </a:extLst>
          </p:cNvPr>
          <p:cNvSpPr txBox="1"/>
          <p:nvPr userDrawn="1"/>
        </p:nvSpPr>
        <p:spPr>
          <a:xfrm>
            <a:off x="411480" y="6469380"/>
            <a:ext cx="184731" cy="369332"/>
          </a:xfrm>
          <a:prstGeom prst="rect">
            <a:avLst/>
          </a:prstGeom>
          <a:noFill/>
        </p:spPr>
        <p:txBody>
          <a:bodyPr wrap="none" rtlCol="0">
            <a:spAutoFit/>
          </a:bodyPr>
          <a:lstStyle/>
          <a:p>
            <a:endParaRPr lang="fr-FR"/>
          </a:p>
        </p:txBody>
      </p:sp>
      <p:sp>
        <p:nvSpPr>
          <p:cNvPr id="8" name="ZoneTexte 7">
            <a:extLst>
              <a:ext uri="{FF2B5EF4-FFF2-40B4-BE49-F238E27FC236}">
                <a16:creationId xmlns:a16="http://schemas.microsoft.com/office/drawing/2014/main" id="{E0F220F1-9A67-C844-9328-2748B0A4789D}"/>
              </a:ext>
            </a:extLst>
          </p:cNvPr>
          <p:cNvSpPr txBox="1"/>
          <p:nvPr userDrawn="1"/>
        </p:nvSpPr>
        <p:spPr>
          <a:xfrm>
            <a:off x="205740" y="6309360"/>
            <a:ext cx="184731" cy="369332"/>
          </a:xfrm>
          <a:prstGeom prst="rect">
            <a:avLst/>
          </a:prstGeom>
          <a:noFill/>
        </p:spPr>
        <p:txBody>
          <a:bodyPr wrap="none" rtlCol="0">
            <a:spAutoFit/>
          </a:bodyPr>
          <a:lstStyle/>
          <a:p>
            <a:endParaRPr lang="fr-FR"/>
          </a:p>
        </p:txBody>
      </p:sp>
      <p:pic>
        <p:nvPicPr>
          <p:cNvPr id="9" name="Image 8">
            <a:extLst>
              <a:ext uri="{FF2B5EF4-FFF2-40B4-BE49-F238E27FC236}">
                <a16:creationId xmlns:a16="http://schemas.microsoft.com/office/drawing/2014/main" id="{FF8C77B9-4046-4747-89C4-6C0C4A2C67B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552AA93-7695-1D4C-8C5A-C8A4D72AD630}"/>
              </a:ext>
            </a:extLst>
          </p:cNvPr>
          <p:cNvSpPr/>
          <p:nvPr userDrawn="1"/>
        </p:nvSpPr>
        <p:spPr>
          <a:xfrm>
            <a:off x="0" y="1"/>
            <a:ext cx="12192000" cy="6838712"/>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2976FE0-C963-954B-9274-09616D26F24F}"/>
              </a:ext>
            </a:extLst>
          </p:cNvPr>
          <p:cNvSpPr/>
          <p:nvPr userDrawn="1"/>
        </p:nvSpPr>
        <p:spPr>
          <a:xfrm>
            <a:off x="647700" y="0"/>
            <a:ext cx="5988822" cy="6530365"/>
          </a:xfrm>
          <a:prstGeom prst="rect">
            <a:avLst/>
          </a:prstGeom>
          <a:solidFill>
            <a:srgbClr val="EF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5" name="Rectangle 14">
            <a:extLst>
              <a:ext uri="{FF2B5EF4-FFF2-40B4-BE49-F238E27FC236}">
                <a16:creationId xmlns:a16="http://schemas.microsoft.com/office/drawing/2014/main" id="{F6068C3E-27FA-E046-9A67-96C7D52F230A}"/>
              </a:ext>
            </a:extLst>
          </p:cNvPr>
          <p:cNvSpPr/>
          <p:nvPr userDrawn="1"/>
        </p:nvSpPr>
        <p:spPr>
          <a:xfrm flipH="1">
            <a:off x="1487460" y="1003068"/>
            <a:ext cx="54739"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6" name="Sous-titre 2">
            <a:extLst>
              <a:ext uri="{FF2B5EF4-FFF2-40B4-BE49-F238E27FC236}">
                <a16:creationId xmlns:a16="http://schemas.microsoft.com/office/drawing/2014/main" id="{42B754E8-72D5-5B44-8FD0-E2DA3855D64E}"/>
              </a:ext>
            </a:extLst>
          </p:cNvPr>
          <p:cNvSpPr txBox="1">
            <a:spLocks/>
          </p:cNvSpPr>
          <p:nvPr userDrawn="1"/>
        </p:nvSpPr>
        <p:spPr>
          <a:xfrm>
            <a:off x="10937280" y="6338002"/>
            <a:ext cx="1119038" cy="358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a:solidFill>
                <a:schemeClr val="bg1"/>
              </a:solidFill>
              <a:latin typeface="Leelawadee" panose="020B0502040204020203" pitchFamily="34" charset="-34"/>
              <a:cs typeface="Leelawadee" panose="020B0502040204020203" pitchFamily="34" charset="-34"/>
            </a:endParaRPr>
          </a:p>
        </p:txBody>
      </p:sp>
      <p:sp>
        <p:nvSpPr>
          <p:cNvPr id="27" name="Espace réservé du texte 26">
            <a:extLst>
              <a:ext uri="{FF2B5EF4-FFF2-40B4-BE49-F238E27FC236}">
                <a16:creationId xmlns:a16="http://schemas.microsoft.com/office/drawing/2014/main" id="{D1D09005-B822-254C-B296-28A5427AAA4E}"/>
              </a:ext>
            </a:extLst>
          </p:cNvPr>
          <p:cNvSpPr>
            <a:spLocks noGrp="1"/>
          </p:cNvSpPr>
          <p:nvPr>
            <p:ph type="body" sz="quarter" idx="13" hasCustomPrompt="1"/>
          </p:nvPr>
        </p:nvSpPr>
        <p:spPr>
          <a:xfrm>
            <a:off x="1799428" y="1371600"/>
            <a:ext cx="3914916" cy="2057400"/>
          </a:xfrm>
        </p:spPr>
        <p:txBody>
          <a:bodyPr>
            <a:noAutofit/>
          </a:bodyPr>
          <a:lstStyle>
            <a:lvl1pPr marL="0" indent="0">
              <a:buNone/>
              <a:defRPr sz="5400" b="1" i="0">
                <a:solidFill>
                  <a:schemeClr val="bg1"/>
                </a:solidFill>
                <a:latin typeface="Franklin Gothic Demi" panose="020B0603020102020204" pitchFamily="34" charset="0"/>
              </a:defRPr>
            </a:lvl1pPr>
          </a:lstStyle>
          <a:p>
            <a:pPr lvl="0"/>
            <a:r>
              <a:rPr lang="fr-FR"/>
              <a:t>HERE </a:t>
            </a:r>
            <a:br>
              <a:rPr lang="fr-FR"/>
            </a:br>
            <a:r>
              <a:rPr lang="fr-FR"/>
              <a:t>GOES </a:t>
            </a:r>
            <a:br>
              <a:rPr lang="fr-FR"/>
            </a:br>
            <a:r>
              <a:rPr lang="fr-FR"/>
              <a:t>YOUR TITLE</a:t>
            </a:r>
          </a:p>
        </p:txBody>
      </p:sp>
      <p:sp>
        <p:nvSpPr>
          <p:cNvPr id="29" name="Espace réservé du texte 28">
            <a:extLst>
              <a:ext uri="{FF2B5EF4-FFF2-40B4-BE49-F238E27FC236}">
                <a16:creationId xmlns:a16="http://schemas.microsoft.com/office/drawing/2014/main" id="{57C6EBF6-89CC-514B-89F3-CA3AE7FE7FCE}"/>
              </a:ext>
            </a:extLst>
          </p:cNvPr>
          <p:cNvSpPr>
            <a:spLocks noGrp="1"/>
          </p:cNvSpPr>
          <p:nvPr>
            <p:ph type="body" sz="quarter" idx="14" hasCustomPrompt="1"/>
          </p:nvPr>
        </p:nvSpPr>
        <p:spPr>
          <a:xfrm>
            <a:off x="1799428" y="4098442"/>
            <a:ext cx="3914916" cy="1270000"/>
          </a:xfrm>
        </p:spPr>
        <p:txBody>
          <a:bodyPr>
            <a:normAutofit/>
          </a:bodyPr>
          <a:lstStyle>
            <a:lvl1pPr marL="0" indent="0">
              <a:buNone/>
              <a:defRPr sz="240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 </a:t>
            </a:r>
          </a:p>
        </p:txBody>
      </p:sp>
      <p:sp>
        <p:nvSpPr>
          <p:cNvPr id="32" name="Espace réservé du texte 31">
            <a:extLst>
              <a:ext uri="{FF2B5EF4-FFF2-40B4-BE49-F238E27FC236}">
                <a16:creationId xmlns:a16="http://schemas.microsoft.com/office/drawing/2014/main" id="{F593AC5C-D3E1-D344-815B-1039EA6AED00}"/>
              </a:ext>
            </a:extLst>
          </p:cNvPr>
          <p:cNvSpPr>
            <a:spLocks noGrp="1"/>
          </p:cNvSpPr>
          <p:nvPr>
            <p:ph type="body" sz="quarter" idx="15" hasCustomPrompt="1"/>
          </p:nvPr>
        </p:nvSpPr>
        <p:spPr>
          <a:xfrm>
            <a:off x="5154825" y="122811"/>
            <a:ext cx="1119038" cy="282575"/>
          </a:xfrm>
        </p:spPr>
        <p:txBody>
          <a:bodyPr>
            <a:noAutofit/>
          </a:bodyPr>
          <a:lstStyle>
            <a:lvl1pPr marL="0" indent="0" algn="ctr">
              <a:buNone/>
              <a:defRPr sz="1800">
                <a:solidFill>
                  <a:schemeClr val="bg1"/>
                </a:solidFill>
                <a:latin typeface="Leelawadee" panose="020B0502040204020203" pitchFamily="34" charset="-34"/>
                <a:cs typeface="Leelawadee" panose="020B0502040204020203" pitchFamily="34" charset="-34"/>
              </a:defRPr>
            </a:lvl1pPr>
          </a:lstStyle>
          <a:p>
            <a:pPr lvl="0"/>
            <a:r>
              <a:rPr lang="en-GB" noProof="0"/>
              <a:t>07/2020</a:t>
            </a:r>
          </a:p>
        </p:txBody>
      </p:sp>
      <p:pic>
        <p:nvPicPr>
          <p:cNvPr id="23" name="Image 22">
            <a:extLst>
              <a:ext uri="{FF2B5EF4-FFF2-40B4-BE49-F238E27FC236}">
                <a16:creationId xmlns:a16="http://schemas.microsoft.com/office/drawing/2014/main" id="{915E705F-9371-9A4B-8DFF-B3E6898EF6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24" name="Image 23">
            <a:extLst>
              <a:ext uri="{FF2B5EF4-FFF2-40B4-BE49-F238E27FC236}">
                <a16:creationId xmlns:a16="http://schemas.microsoft.com/office/drawing/2014/main" id="{B53A0780-2FCB-034B-AF07-86148F2233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pic>
        <p:nvPicPr>
          <p:cNvPr id="25" name="Image 24" descr="Une image contenant extérieur, bouteille, vert, assis&#10;&#10;Description générée automatiquement">
            <a:extLst>
              <a:ext uri="{FF2B5EF4-FFF2-40B4-BE49-F238E27FC236}">
                <a16:creationId xmlns:a16="http://schemas.microsoft.com/office/drawing/2014/main" id="{7E2CFB2E-21DF-1B4A-B9D7-7D284E8BF122}"/>
              </a:ext>
            </a:extLst>
          </p:cNvPr>
          <p:cNvPicPr>
            <a:picLocks noChangeAspect="1"/>
          </p:cNvPicPr>
          <p:nvPr userDrawn="1"/>
        </p:nvPicPr>
        <p:blipFill>
          <a:blip r:embed="rId5"/>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D2EB1BCF-A614-E04C-81D3-A81A2894743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180958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390878" y="3305648"/>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23" name="Rectangle 22">
            <a:extLst>
              <a:ext uri="{FF2B5EF4-FFF2-40B4-BE49-F238E27FC236}">
                <a16:creationId xmlns:a16="http://schemas.microsoft.com/office/drawing/2014/main" id="{94467227-ABE0-1749-B60E-6B4E24C09D6E}"/>
              </a:ext>
            </a:extLst>
          </p:cNvPr>
          <p:cNvSpPr/>
          <p:nvPr userDrawn="1"/>
        </p:nvSpPr>
        <p:spPr>
          <a:xfrm>
            <a:off x="-3464" y="1321"/>
            <a:ext cx="12191997" cy="176503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82077"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1</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24" name="Rectangle 23">
            <a:extLst>
              <a:ext uri="{FF2B5EF4-FFF2-40B4-BE49-F238E27FC236}">
                <a16:creationId xmlns:a16="http://schemas.microsoft.com/office/drawing/2014/main" id="{DEA502F4-0B29-9E43-A732-9539AB59DC95}"/>
              </a:ext>
            </a:extLst>
          </p:cNvPr>
          <p:cNvSpPr/>
          <p:nvPr userDrawn="1"/>
        </p:nvSpPr>
        <p:spPr>
          <a:xfrm>
            <a:off x="3056389"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5" name="Rectangle 24">
            <a:extLst>
              <a:ext uri="{FF2B5EF4-FFF2-40B4-BE49-F238E27FC236}">
                <a16:creationId xmlns:a16="http://schemas.microsoft.com/office/drawing/2014/main" id="{C175D899-3CC0-3248-AE2F-0DB343B0847B}"/>
              </a:ext>
            </a:extLst>
          </p:cNvPr>
          <p:cNvSpPr/>
          <p:nvPr userDrawn="1"/>
        </p:nvSpPr>
        <p:spPr>
          <a:xfrm>
            <a:off x="6009416" y="2418678"/>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6" name="Rectangle 25">
            <a:extLst>
              <a:ext uri="{FF2B5EF4-FFF2-40B4-BE49-F238E27FC236}">
                <a16:creationId xmlns:a16="http://schemas.microsoft.com/office/drawing/2014/main" id="{2C1AA966-D946-274A-8755-5628B95113F7}"/>
              </a:ext>
            </a:extLst>
          </p:cNvPr>
          <p:cNvSpPr/>
          <p:nvPr userDrawn="1"/>
        </p:nvSpPr>
        <p:spPr>
          <a:xfrm>
            <a:off x="9067798" y="2328229"/>
            <a:ext cx="45719" cy="346528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8" name="Espace réservé du texte 21">
            <a:extLst>
              <a:ext uri="{FF2B5EF4-FFF2-40B4-BE49-F238E27FC236}">
                <a16:creationId xmlns:a16="http://schemas.microsoft.com/office/drawing/2014/main" id="{5D8AD4FF-1559-744E-9FB4-1E2D1B3D70FF}"/>
              </a:ext>
            </a:extLst>
          </p:cNvPr>
          <p:cNvSpPr>
            <a:spLocks noGrp="1"/>
          </p:cNvSpPr>
          <p:nvPr>
            <p:ph type="body" sz="quarter" idx="18" hasCustomPrompt="1"/>
          </p:nvPr>
        </p:nvSpPr>
        <p:spPr>
          <a:xfrm>
            <a:off x="3735103" y="2347923"/>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2</a:t>
            </a:r>
          </a:p>
        </p:txBody>
      </p:sp>
      <p:sp>
        <p:nvSpPr>
          <p:cNvPr id="29" name="Espace réservé du texte 21">
            <a:extLst>
              <a:ext uri="{FF2B5EF4-FFF2-40B4-BE49-F238E27FC236}">
                <a16:creationId xmlns:a16="http://schemas.microsoft.com/office/drawing/2014/main" id="{2CB429A8-1C89-1948-9E4E-3D2925AA49D6}"/>
              </a:ext>
            </a:extLst>
          </p:cNvPr>
          <p:cNvSpPr>
            <a:spLocks noGrp="1"/>
          </p:cNvSpPr>
          <p:nvPr>
            <p:ph type="body" sz="quarter" idx="19" hasCustomPrompt="1"/>
          </p:nvPr>
        </p:nvSpPr>
        <p:spPr>
          <a:xfrm>
            <a:off x="6740808"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3</a:t>
            </a:r>
          </a:p>
        </p:txBody>
      </p:sp>
      <p:sp>
        <p:nvSpPr>
          <p:cNvPr id="35" name="Espace réservé du texte 21">
            <a:extLst>
              <a:ext uri="{FF2B5EF4-FFF2-40B4-BE49-F238E27FC236}">
                <a16:creationId xmlns:a16="http://schemas.microsoft.com/office/drawing/2014/main" id="{E7195B02-C12F-CC4A-809A-54F32699678D}"/>
              </a:ext>
            </a:extLst>
          </p:cNvPr>
          <p:cNvSpPr>
            <a:spLocks noGrp="1"/>
          </p:cNvSpPr>
          <p:nvPr>
            <p:ph type="body" sz="quarter" idx="20" hasCustomPrompt="1"/>
          </p:nvPr>
        </p:nvSpPr>
        <p:spPr>
          <a:xfrm>
            <a:off x="9598046" y="2358918"/>
            <a:ext cx="1641317" cy="581140"/>
          </a:xfrm>
        </p:spPr>
        <p:txBody>
          <a:bodyPr anchor="ctr">
            <a:noAutofit/>
          </a:bodyPr>
          <a:lstStyle>
            <a:lvl1pPr marL="0" indent="0" algn="ctr">
              <a:buFont typeface="Arial" panose="020B0604020202020204" pitchFamily="34" charset="0"/>
              <a:buNone/>
              <a:defRPr sz="2400" b="1" i="0">
                <a:solidFill>
                  <a:srgbClr val="555859"/>
                </a:solidFill>
                <a:latin typeface="Franklin Gothic Demi" panose="020B0603020102020204" pitchFamily="34" charset="0"/>
                <a:cs typeface="Leelawadee" panose="020B0502040204020203" pitchFamily="34" charset="-34"/>
              </a:defRPr>
            </a:lvl1pPr>
          </a:lstStyle>
          <a:p>
            <a:pPr lvl="0"/>
            <a:r>
              <a:rPr lang="en-GB" noProof="0"/>
              <a:t>SECTION 4</a:t>
            </a:r>
          </a:p>
        </p:txBody>
      </p:sp>
      <p:sp>
        <p:nvSpPr>
          <p:cNvPr id="36" name="Espace réservé du texte 21">
            <a:extLst>
              <a:ext uri="{FF2B5EF4-FFF2-40B4-BE49-F238E27FC236}">
                <a16:creationId xmlns:a16="http://schemas.microsoft.com/office/drawing/2014/main" id="{0771B7EC-56C0-4144-9E4D-1D642192A5FB}"/>
              </a:ext>
            </a:extLst>
          </p:cNvPr>
          <p:cNvSpPr>
            <a:spLocks noGrp="1"/>
          </p:cNvSpPr>
          <p:nvPr>
            <p:ph type="body" sz="quarter" idx="21" hasCustomPrompt="1"/>
          </p:nvPr>
        </p:nvSpPr>
        <p:spPr>
          <a:xfrm>
            <a:off x="3343904" y="3305647"/>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37" name="Espace réservé du texte 21">
            <a:extLst>
              <a:ext uri="{FF2B5EF4-FFF2-40B4-BE49-F238E27FC236}">
                <a16:creationId xmlns:a16="http://schemas.microsoft.com/office/drawing/2014/main" id="{CB752113-76FF-9C4D-A24C-F2EB5313C21E}"/>
              </a:ext>
            </a:extLst>
          </p:cNvPr>
          <p:cNvSpPr>
            <a:spLocks noGrp="1"/>
          </p:cNvSpPr>
          <p:nvPr>
            <p:ph type="body" sz="quarter" idx="22" hasCustomPrompt="1"/>
          </p:nvPr>
        </p:nvSpPr>
        <p:spPr>
          <a:xfrm>
            <a:off x="6412337" y="3319934"/>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sp>
        <p:nvSpPr>
          <p:cNvPr id="38" name="Espace réservé du texte 21">
            <a:extLst>
              <a:ext uri="{FF2B5EF4-FFF2-40B4-BE49-F238E27FC236}">
                <a16:creationId xmlns:a16="http://schemas.microsoft.com/office/drawing/2014/main" id="{FC7E8926-87DA-4E4C-B8B8-2CD14ED73DB2}"/>
              </a:ext>
            </a:extLst>
          </p:cNvPr>
          <p:cNvSpPr>
            <a:spLocks noGrp="1"/>
          </p:cNvSpPr>
          <p:nvPr>
            <p:ph type="body" sz="quarter" idx="23" hasCustomPrompt="1"/>
          </p:nvPr>
        </p:nvSpPr>
        <p:spPr>
          <a:xfrm>
            <a:off x="9441658" y="3284845"/>
            <a:ext cx="2423714" cy="880971"/>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
            </a:r>
            <a:r>
              <a:rPr lang="en-GB" noProof="0" err="1"/>
              <a:t>Dignissim</a:t>
            </a:r>
            <a:r>
              <a:rPr lang="en-GB" noProof="0"/>
              <a:t> </a:t>
            </a:r>
            <a:r>
              <a:rPr lang="en-GB" noProof="0" err="1"/>
              <a:t>odio</a:t>
            </a:r>
            <a:r>
              <a:rPr lang="en-GB" noProof="0"/>
              <a:t> </a:t>
            </a:r>
            <a:r>
              <a:rPr lang="en-GB" noProof="0" err="1"/>
              <a:t>Dignissim</a:t>
            </a:r>
            <a:r>
              <a:rPr lang="en-GB" noProof="0"/>
              <a:t> ipsum </a:t>
            </a:r>
            <a:r>
              <a:rPr lang="en-GB" noProof="0" err="1"/>
              <a:t>dolorsitametConsec</a:t>
            </a:r>
            <a:endParaRPr lang="en-GB" noProof="0"/>
          </a:p>
        </p:txBody>
      </p:sp>
      <p:pic>
        <p:nvPicPr>
          <p:cNvPr id="20" name="Image 19" descr="Une image contenant extérieur, bouteille, vert, assis&#10;&#10;Description générée automatiquement">
            <a:extLst>
              <a:ext uri="{FF2B5EF4-FFF2-40B4-BE49-F238E27FC236}">
                <a16:creationId xmlns:a16="http://schemas.microsoft.com/office/drawing/2014/main" id="{698A1B4B-A234-2E4A-AB18-D3055C538F7F}"/>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2" name="Image 21" descr="Une image contenant dessin, assiette&#10;&#10;Description générée automatiquement">
            <a:extLst>
              <a:ext uri="{FF2B5EF4-FFF2-40B4-BE49-F238E27FC236}">
                <a16:creationId xmlns:a16="http://schemas.microsoft.com/office/drawing/2014/main" id="{21E415B9-BAD7-5246-9C34-8495BCD104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0008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EF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9CC415F6-51E6-484E-894F-DCA0E29C418D}"/>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EAB7E08A-6507-CA45-9BAF-590B2ADB37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9990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555859"/>
          </a:solidFill>
          <a:ln>
            <a:solidFill>
              <a:srgbClr val="55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descr="Une image contenant extérieur, bouteille, vert, assis&#10;&#10;Description générée automatiquement">
            <a:extLst>
              <a:ext uri="{FF2B5EF4-FFF2-40B4-BE49-F238E27FC236}">
                <a16:creationId xmlns:a16="http://schemas.microsoft.com/office/drawing/2014/main" id="{3BD60D61-2137-044B-ACFC-547B2CC876A0}"/>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070BF077-7C27-0C46-8239-E3CA14A562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233441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Explanatoray_section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1" y="1"/>
            <a:ext cx="12192000"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566802"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749067" y="3484791"/>
            <a:ext cx="2741770"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PLANIFICATION</a:t>
            </a:r>
          </a:p>
        </p:txBody>
      </p:sp>
      <p:sp>
        <p:nvSpPr>
          <p:cNvPr id="16" name="Espace réservé du texte 21">
            <a:extLst>
              <a:ext uri="{FF2B5EF4-FFF2-40B4-BE49-F238E27FC236}">
                <a16:creationId xmlns:a16="http://schemas.microsoft.com/office/drawing/2014/main" id="{D70D7F2E-32D7-444D-BEEE-F29F154C6FC8}"/>
              </a:ext>
            </a:extLst>
          </p:cNvPr>
          <p:cNvSpPr>
            <a:spLocks noGrp="1"/>
          </p:cNvSpPr>
          <p:nvPr>
            <p:ph type="body" sz="quarter" idx="16" hasCustomPrompt="1"/>
          </p:nvPr>
        </p:nvSpPr>
        <p:spPr>
          <a:xfrm>
            <a:off x="2353734" y="529186"/>
            <a:ext cx="7477600" cy="581140"/>
          </a:xfrm>
        </p:spPr>
        <p:txBody>
          <a:bodyPr anchor="t">
            <a:noAutofit/>
          </a:bodyPr>
          <a:lstStyle>
            <a:lvl1pPr marL="0" indent="0" algn="l">
              <a:buFont typeface="Arial" panose="020B0604020202020204" pitchFamily="34" charset="0"/>
              <a:buNone/>
              <a:defRPr sz="5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sp>
        <p:nvSpPr>
          <p:cNvPr id="39" name="Rectangle 38">
            <a:extLst>
              <a:ext uri="{FF2B5EF4-FFF2-40B4-BE49-F238E27FC236}">
                <a16:creationId xmlns:a16="http://schemas.microsoft.com/office/drawing/2014/main" id="{6C87A550-FC1F-D940-A964-5A342B689C47}"/>
              </a:ext>
            </a:extLst>
          </p:cNvPr>
          <p:cNvSpPr/>
          <p:nvPr userDrawn="1"/>
        </p:nvSpPr>
        <p:spPr>
          <a:xfrm flipH="1">
            <a:off x="395283" y="923149"/>
            <a:ext cx="45720" cy="3730374"/>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0" name="Rectangle 39">
            <a:extLst>
              <a:ext uri="{FF2B5EF4-FFF2-40B4-BE49-F238E27FC236}">
                <a16:creationId xmlns:a16="http://schemas.microsoft.com/office/drawing/2014/main" id="{7F934844-3AA5-2648-BD44-D0C81AFDE185}"/>
              </a:ext>
            </a:extLst>
          </p:cNvPr>
          <p:cNvSpPr/>
          <p:nvPr userDrawn="1"/>
        </p:nvSpPr>
        <p:spPr>
          <a:xfrm>
            <a:off x="0" y="-1"/>
            <a:ext cx="868681" cy="923150"/>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A06E71-2501-D74C-B7A8-A497C47C8E1C}"/>
              </a:ext>
            </a:extLst>
          </p:cNvPr>
          <p:cNvSpPr/>
          <p:nvPr userDrawn="1"/>
        </p:nvSpPr>
        <p:spPr>
          <a:xfrm rot="5400000" flipH="1">
            <a:off x="6282211" y="-3048575"/>
            <a:ext cx="45719" cy="1177385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2" name="Ellipse 41">
            <a:extLst>
              <a:ext uri="{FF2B5EF4-FFF2-40B4-BE49-F238E27FC236}">
                <a16:creationId xmlns:a16="http://schemas.microsoft.com/office/drawing/2014/main" id="{13279BF3-0B18-8D40-825A-4323FD9433BD}"/>
              </a:ext>
            </a:extLst>
          </p:cNvPr>
          <p:cNvSpPr/>
          <p:nvPr userDrawn="1"/>
        </p:nvSpPr>
        <p:spPr>
          <a:xfrm>
            <a:off x="1922138"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FEFE036-7ED2-6742-AB32-D3ECB58A31DE}"/>
              </a:ext>
            </a:extLst>
          </p:cNvPr>
          <p:cNvSpPr/>
          <p:nvPr userDrawn="1"/>
        </p:nvSpPr>
        <p:spPr>
          <a:xfrm>
            <a:off x="2008993"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4" name="Rectangle 43">
            <a:extLst>
              <a:ext uri="{FF2B5EF4-FFF2-40B4-BE49-F238E27FC236}">
                <a16:creationId xmlns:a16="http://schemas.microsoft.com/office/drawing/2014/main" id="{EC8F08CA-7D3F-D548-B22F-7A51A6ECBF8E}"/>
              </a:ext>
            </a:extLst>
          </p:cNvPr>
          <p:cNvSpPr/>
          <p:nvPr userDrawn="1"/>
        </p:nvSpPr>
        <p:spPr>
          <a:xfrm flipH="1">
            <a:off x="2119952"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5" name="Ellipse 44">
            <a:extLst>
              <a:ext uri="{FF2B5EF4-FFF2-40B4-BE49-F238E27FC236}">
                <a16:creationId xmlns:a16="http://schemas.microsoft.com/office/drawing/2014/main" id="{8F458307-C73B-3D45-9078-3BC5C8389C6F}"/>
              </a:ext>
            </a:extLst>
          </p:cNvPr>
          <p:cNvSpPr/>
          <p:nvPr userDrawn="1"/>
        </p:nvSpPr>
        <p:spPr>
          <a:xfrm>
            <a:off x="5678974" y="2594055"/>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9372E558-ED6F-9F45-922D-AF84F7C23F18}"/>
              </a:ext>
            </a:extLst>
          </p:cNvPr>
          <p:cNvSpPr/>
          <p:nvPr userDrawn="1"/>
        </p:nvSpPr>
        <p:spPr>
          <a:xfrm>
            <a:off x="5765829" y="2685788"/>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7" name="Rectangle 46">
            <a:extLst>
              <a:ext uri="{FF2B5EF4-FFF2-40B4-BE49-F238E27FC236}">
                <a16:creationId xmlns:a16="http://schemas.microsoft.com/office/drawing/2014/main" id="{78B29D42-7F0C-2849-9C80-69B8A2720035}"/>
              </a:ext>
            </a:extLst>
          </p:cNvPr>
          <p:cNvSpPr/>
          <p:nvPr userDrawn="1"/>
        </p:nvSpPr>
        <p:spPr>
          <a:xfrm flipH="1">
            <a:off x="5876788" y="3037851"/>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48" name="Ellipse 47">
            <a:extLst>
              <a:ext uri="{FF2B5EF4-FFF2-40B4-BE49-F238E27FC236}">
                <a16:creationId xmlns:a16="http://schemas.microsoft.com/office/drawing/2014/main" id="{808783C0-D7C2-474C-89DA-C36E237933D4}"/>
              </a:ext>
            </a:extLst>
          </p:cNvPr>
          <p:cNvSpPr/>
          <p:nvPr userDrawn="1"/>
        </p:nvSpPr>
        <p:spPr>
          <a:xfrm>
            <a:off x="9637446" y="2546343"/>
            <a:ext cx="421066" cy="444714"/>
          </a:xfrm>
          <a:prstGeom prst="ellipse">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7C5A1AD2-3384-EC4B-AF09-8BA27B1077BB}"/>
              </a:ext>
            </a:extLst>
          </p:cNvPr>
          <p:cNvSpPr/>
          <p:nvPr userDrawn="1"/>
        </p:nvSpPr>
        <p:spPr>
          <a:xfrm>
            <a:off x="9724301" y="2638076"/>
            <a:ext cx="247355" cy="261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0" name="Rectangle 49">
            <a:extLst>
              <a:ext uri="{FF2B5EF4-FFF2-40B4-BE49-F238E27FC236}">
                <a16:creationId xmlns:a16="http://schemas.microsoft.com/office/drawing/2014/main" id="{C7F0B918-F52D-0944-ABB3-86644BC0F0DB}"/>
              </a:ext>
            </a:extLst>
          </p:cNvPr>
          <p:cNvSpPr/>
          <p:nvPr userDrawn="1"/>
        </p:nvSpPr>
        <p:spPr>
          <a:xfrm flipH="1">
            <a:off x="9835260" y="2990139"/>
            <a:ext cx="45719" cy="26124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1" name="Espace réservé du texte 21">
            <a:extLst>
              <a:ext uri="{FF2B5EF4-FFF2-40B4-BE49-F238E27FC236}">
                <a16:creationId xmlns:a16="http://schemas.microsoft.com/office/drawing/2014/main" id="{33E9B61C-5C6D-F944-B920-F39F6A754F6D}"/>
              </a:ext>
            </a:extLst>
          </p:cNvPr>
          <p:cNvSpPr>
            <a:spLocks noGrp="1"/>
          </p:cNvSpPr>
          <p:nvPr>
            <p:ph type="body" sz="quarter" idx="18" hasCustomPrompt="1"/>
          </p:nvPr>
        </p:nvSpPr>
        <p:spPr>
          <a:xfrm>
            <a:off x="4348091" y="4342920"/>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52" name="Espace réservé du texte 21">
            <a:extLst>
              <a:ext uri="{FF2B5EF4-FFF2-40B4-BE49-F238E27FC236}">
                <a16:creationId xmlns:a16="http://schemas.microsoft.com/office/drawing/2014/main" id="{2C641C67-FD8C-7049-9737-5CE7D0A1B25B}"/>
              </a:ext>
            </a:extLst>
          </p:cNvPr>
          <p:cNvSpPr>
            <a:spLocks noGrp="1"/>
          </p:cNvSpPr>
          <p:nvPr>
            <p:ph type="body" sz="quarter" idx="19" hasCustomPrompt="1"/>
          </p:nvPr>
        </p:nvSpPr>
        <p:spPr>
          <a:xfrm>
            <a:off x="4568251" y="3484791"/>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DATA COLLECTION</a:t>
            </a:r>
          </a:p>
        </p:txBody>
      </p:sp>
      <p:sp>
        <p:nvSpPr>
          <p:cNvPr id="53" name="Espace réservé du texte 21">
            <a:extLst>
              <a:ext uri="{FF2B5EF4-FFF2-40B4-BE49-F238E27FC236}">
                <a16:creationId xmlns:a16="http://schemas.microsoft.com/office/drawing/2014/main" id="{E13E96D5-4347-2E41-A118-F6CC0FD89A43}"/>
              </a:ext>
            </a:extLst>
          </p:cNvPr>
          <p:cNvSpPr>
            <a:spLocks noGrp="1"/>
          </p:cNvSpPr>
          <p:nvPr>
            <p:ph type="body" sz="quarter" idx="20" hasCustomPrompt="1"/>
          </p:nvPr>
        </p:nvSpPr>
        <p:spPr>
          <a:xfrm>
            <a:off x="8270046" y="4313073"/>
            <a:ext cx="3148832"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a:t>
            </a:r>
          </a:p>
        </p:txBody>
      </p:sp>
      <p:sp>
        <p:nvSpPr>
          <p:cNvPr id="54" name="Espace réservé du texte 21">
            <a:extLst>
              <a:ext uri="{FF2B5EF4-FFF2-40B4-BE49-F238E27FC236}">
                <a16:creationId xmlns:a16="http://schemas.microsoft.com/office/drawing/2014/main" id="{DA945BAE-F80D-644A-897E-09BFF2FD6B9C}"/>
              </a:ext>
            </a:extLst>
          </p:cNvPr>
          <p:cNvSpPr>
            <a:spLocks noGrp="1"/>
          </p:cNvSpPr>
          <p:nvPr>
            <p:ph type="body" sz="quarter" idx="21" hasCustomPrompt="1"/>
          </p:nvPr>
        </p:nvSpPr>
        <p:spPr>
          <a:xfrm>
            <a:off x="8490206" y="3454944"/>
            <a:ext cx="2708511"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DATA ANALYSIS</a:t>
            </a:r>
          </a:p>
        </p:txBody>
      </p:sp>
      <p:pic>
        <p:nvPicPr>
          <p:cNvPr id="26" name="Image 25" descr="Une image contenant extérieur, bouteille, vert, assis&#10;&#10;Description générée automatiquement">
            <a:extLst>
              <a:ext uri="{FF2B5EF4-FFF2-40B4-BE49-F238E27FC236}">
                <a16:creationId xmlns:a16="http://schemas.microsoft.com/office/drawing/2014/main" id="{01DAA7B3-8BDD-B746-9671-89945084F866}"/>
              </a:ext>
            </a:extLst>
          </p:cNvPr>
          <p:cNvPicPr>
            <a:picLocks noChangeAspect="1"/>
          </p:cNvPicPr>
          <p:nvPr userDrawn="1"/>
        </p:nvPicPr>
        <p:blipFill>
          <a:blip r:embed="rId4"/>
          <a:stretch>
            <a:fillRect/>
          </a:stretch>
        </p:blipFill>
        <p:spPr>
          <a:xfrm>
            <a:off x="0" y="6438946"/>
            <a:ext cx="1277183" cy="419054"/>
          </a:xfrm>
          <a:prstGeom prst="rect">
            <a:avLst/>
          </a:prstGeom>
        </p:spPr>
      </p:pic>
      <p:pic>
        <p:nvPicPr>
          <p:cNvPr id="29" name="Image 28" descr="Une image contenant dessin, assiette&#10;&#10;Description générée automatiquement">
            <a:extLst>
              <a:ext uri="{FF2B5EF4-FFF2-40B4-BE49-F238E27FC236}">
                <a16:creationId xmlns:a16="http://schemas.microsoft.com/office/drawing/2014/main" id="{58D251EE-492A-8F41-91E1-AA196C1E000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04534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Explanatoray_section_slide">
    <p:spTree>
      <p:nvGrpSpPr>
        <p:cNvPr id="1" name=""/>
        <p:cNvGrpSpPr/>
        <p:nvPr/>
      </p:nvGrpSpPr>
      <p:grpSpPr>
        <a:xfrm>
          <a:off x="0" y="0"/>
          <a:ext cx="0" cy="0"/>
          <a:chOff x="0" y="0"/>
          <a:chExt cx="0" cy="0"/>
        </a:xfrm>
      </p:grpSpPr>
      <p:pic>
        <p:nvPicPr>
          <p:cNvPr id="39" name="Image 38" descr="Une image contenant bâtiment, extérieur, maison, brique&#10;&#10;Description générée automatiquement">
            <a:extLst>
              <a:ext uri="{FF2B5EF4-FFF2-40B4-BE49-F238E27FC236}">
                <a16:creationId xmlns:a16="http://schemas.microsoft.com/office/drawing/2014/main" id="{FA45645B-7630-8A46-B371-E8B8C7C11B81}"/>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18684"/>
            <a:ext cx="12191998" cy="6876683"/>
          </a:xfrm>
          <a:prstGeom prst="rect">
            <a:avLst/>
          </a:prstGeom>
        </p:spPr>
      </p:pic>
      <p:sp>
        <p:nvSpPr>
          <p:cNvPr id="40" name="Rectangle 39">
            <a:extLst>
              <a:ext uri="{FF2B5EF4-FFF2-40B4-BE49-F238E27FC236}">
                <a16:creationId xmlns:a16="http://schemas.microsoft.com/office/drawing/2014/main" id="{45169535-CE4A-9C41-93B1-37FD57034319}"/>
              </a:ext>
            </a:extLst>
          </p:cNvPr>
          <p:cNvSpPr/>
          <p:nvPr userDrawn="1"/>
        </p:nvSpPr>
        <p:spPr>
          <a:xfrm>
            <a:off x="549484" y="1077942"/>
            <a:ext cx="3537204" cy="4749005"/>
          </a:xfrm>
          <a:prstGeom prst="rect">
            <a:avLst/>
          </a:prstGeom>
          <a:solidFill>
            <a:srgbClr val="EE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17F2EDD9-6FE0-C843-AFB7-06B2050F4BA8}"/>
              </a:ext>
            </a:extLst>
          </p:cNvPr>
          <p:cNvSpPr/>
          <p:nvPr userDrawn="1"/>
        </p:nvSpPr>
        <p:spPr>
          <a:xfrm>
            <a:off x="4361756" y="1077941"/>
            <a:ext cx="3537204" cy="4749005"/>
          </a:xfrm>
          <a:prstGeom prst="rect">
            <a:avLst/>
          </a:prstGeom>
          <a:solidFill>
            <a:srgbClr val="555859">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8F39D58-C840-AF43-AFD0-96D1219F2273}"/>
              </a:ext>
            </a:extLst>
          </p:cNvPr>
          <p:cNvSpPr/>
          <p:nvPr userDrawn="1"/>
        </p:nvSpPr>
        <p:spPr>
          <a:xfrm>
            <a:off x="8196889" y="1041174"/>
            <a:ext cx="3537204" cy="4749005"/>
          </a:xfrm>
          <a:prstGeom prst="rect">
            <a:avLst/>
          </a:prstGeom>
          <a:solidFill>
            <a:srgbClr val="D4CABB">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18" name="Espace réservé du texte 21">
            <a:extLst>
              <a:ext uri="{FF2B5EF4-FFF2-40B4-BE49-F238E27FC236}">
                <a16:creationId xmlns:a16="http://schemas.microsoft.com/office/drawing/2014/main" id="{DDBE7D0E-F523-5848-80D4-A91583E9EF6F}"/>
              </a:ext>
            </a:extLst>
          </p:cNvPr>
          <p:cNvSpPr>
            <a:spLocks noGrp="1"/>
          </p:cNvSpPr>
          <p:nvPr>
            <p:ph type="body" sz="quarter" idx="17" hasCustomPrompt="1"/>
          </p:nvPr>
        </p:nvSpPr>
        <p:spPr>
          <a:xfrm>
            <a:off x="955222" y="3558710"/>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1382479" y="1590304"/>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1</a:t>
            </a:r>
          </a:p>
        </p:txBody>
      </p:sp>
      <p:sp>
        <p:nvSpPr>
          <p:cNvPr id="43" name="Espace réservé du texte 21">
            <a:extLst>
              <a:ext uri="{FF2B5EF4-FFF2-40B4-BE49-F238E27FC236}">
                <a16:creationId xmlns:a16="http://schemas.microsoft.com/office/drawing/2014/main" id="{50015BC8-23ED-E848-B5CE-F4EFEA1FA5A0}"/>
              </a:ext>
            </a:extLst>
          </p:cNvPr>
          <p:cNvSpPr>
            <a:spLocks noGrp="1"/>
          </p:cNvSpPr>
          <p:nvPr>
            <p:ph type="body" sz="quarter" idx="18" hasCustomPrompt="1"/>
          </p:nvPr>
        </p:nvSpPr>
        <p:spPr>
          <a:xfrm>
            <a:off x="4919683" y="3521287"/>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p>
        </p:txBody>
      </p:sp>
      <p:sp>
        <p:nvSpPr>
          <p:cNvPr id="44" name="Espace réservé du texte 21">
            <a:extLst>
              <a:ext uri="{FF2B5EF4-FFF2-40B4-BE49-F238E27FC236}">
                <a16:creationId xmlns:a16="http://schemas.microsoft.com/office/drawing/2014/main" id="{879C49E9-42F5-CA41-AB6A-1C4B27461EE8}"/>
              </a:ext>
            </a:extLst>
          </p:cNvPr>
          <p:cNvSpPr>
            <a:spLocks noGrp="1"/>
          </p:cNvSpPr>
          <p:nvPr>
            <p:ph type="body" sz="quarter" idx="19" hasCustomPrompt="1"/>
          </p:nvPr>
        </p:nvSpPr>
        <p:spPr>
          <a:xfrm>
            <a:off x="5346940" y="1552881"/>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2</a:t>
            </a:r>
          </a:p>
        </p:txBody>
      </p:sp>
      <p:sp>
        <p:nvSpPr>
          <p:cNvPr id="45" name="Espace réservé du texte 21">
            <a:extLst>
              <a:ext uri="{FF2B5EF4-FFF2-40B4-BE49-F238E27FC236}">
                <a16:creationId xmlns:a16="http://schemas.microsoft.com/office/drawing/2014/main" id="{ABC5ADDC-3F37-5C40-930F-11B2791CC20E}"/>
              </a:ext>
            </a:extLst>
          </p:cNvPr>
          <p:cNvSpPr>
            <a:spLocks noGrp="1"/>
          </p:cNvSpPr>
          <p:nvPr>
            <p:ph type="body" sz="quarter" idx="20" hasCustomPrompt="1"/>
          </p:nvPr>
        </p:nvSpPr>
        <p:spPr>
          <a:xfrm>
            <a:off x="8617835" y="3516734"/>
            <a:ext cx="2702867" cy="880971"/>
          </a:xfrm>
        </p:spPr>
        <p:txBody>
          <a:bodyPr anchor="t">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a:t>
            </a:r>
            <a:r>
              <a:rPr lang="en-GB" noProof="0" err="1"/>
              <a:t>sitametConsectetr</a:t>
            </a:r>
            <a:r>
              <a:rPr lang="en-GB" noProof="0"/>
              <a:t> </a:t>
            </a:r>
            <a:r>
              <a:rPr lang="en-GB" noProof="0" err="1"/>
              <a:t>adipiscing</a:t>
            </a:r>
            <a:r>
              <a:rPr lang="en-GB" noProof="0"/>
              <a:t> </a:t>
            </a:r>
            <a:r>
              <a:rPr lang="en-GB" noProof="0" err="1"/>
              <a:t>elit</a:t>
            </a:r>
            <a:r>
              <a:rPr lang="en-GB" noProof="0"/>
              <a:t>. Duis </a:t>
            </a:r>
            <a:r>
              <a:rPr lang="en-GB" noProof="0" err="1"/>
              <a:t>lucisitTus</a:t>
            </a:r>
            <a:r>
              <a:rPr lang="en-GB" noProof="0"/>
              <a:t> </a:t>
            </a:r>
            <a:r>
              <a:rPr lang="en-GB" noProof="0" err="1"/>
              <a:t>eurismof</a:t>
            </a:r>
            <a:r>
              <a:rPr lang="en-GB" noProof="0"/>
              <a:t> </a:t>
            </a:r>
            <a:r>
              <a:rPr lang="en-GB" noProof="0" err="1"/>
              <a:t>Nullam</a:t>
            </a:r>
            <a:r>
              <a:rPr lang="en-GB" noProof="0"/>
              <a:t> libero </a:t>
            </a:r>
            <a:r>
              <a:rPr lang="en-GB" noProof="0" err="1"/>
              <a:t>arcu</a:t>
            </a:r>
            <a:r>
              <a:rPr lang="en-GB" noProof="0"/>
              <a:t>, </a:t>
            </a:r>
          </a:p>
        </p:txBody>
      </p:sp>
      <p:sp>
        <p:nvSpPr>
          <p:cNvPr id="46" name="Espace réservé du texte 21">
            <a:extLst>
              <a:ext uri="{FF2B5EF4-FFF2-40B4-BE49-F238E27FC236}">
                <a16:creationId xmlns:a16="http://schemas.microsoft.com/office/drawing/2014/main" id="{8DA54D7B-2D54-D345-9E7A-5FBF444DFB09}"/>
              </a:ext>
            </a:extLst>
          </p:cNvPr>
          <p:cNvSpPr>
            <a:spLocks noGrp="1"/>
          </p:cNvSpPr>
          <p:nvPr>
            <p:ph type="body" sz="quarter" idx="21" hasCustomPrompt="1"/>
          </p:nvPr>
        </p:nvSpPr>
        <p:spPr>
          <a:xfrm>
            <a:off x="9045092" y="1548328"/>
            <a:ext cx="1641317" cy="581140"/>
          </a:xfrm>
        </p:spPr>
        <p:txBody>
          <a:bodyPr anchor="ctr">
            <a:noAutofit/>
          </a:bodyPr>
          <a:lstStyle>
            <a:lvl1pPr marL="0" indent="0" algn="ctr">
              <a:buFont typeface="Arial" panose="020B0604020202020204" pitchFamily="34" charset="0"/>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SECTION 3</a:t>
            </a:r>
          </a:p>
        </p:txBody>
      </p:sp>
      <p:pic>
        <p:nvPicPr>
          <p:cNvPr id="16" name="Image 15" descr="Une image contenant extérieur, bouteille, vert, assis&#10;&#10;Description générée automatiquement">
            <a:extLst>
              <a:ext uri="{FF2B5EF4-FFF2-40B4-BE49-F238E27FC236}">
                <a16:creationId xmlns:a16="http://schemas.microsoft.com/office/drawing/2014/main" id="{4A6A5A42-C0BB-D441-8C6F-1CF4E1F13FD6}"/>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5240F8DB-2DE0-3E46-8967-C9EBA6AB3F9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131569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1A648BFA-5624-FB4A-94DB-79D46D9DDA60}"/>
              </a:ext>
            </a:extLst>
          </p:cNvPr>
          <p:cNvSpPr/>
          <p:nvPr userDrawn="1"/>
        </p:nvSpPr>
        <p:spPr>
          <a:xfrm>
            <a:off x="6684579" y="1"/>
            <a:ext cx="5507422" cy="6877806"/>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7332912F-4A4C-404D-AE89-FF5A5ED65E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20160" y="194614"/>
            <a:ext cx="294169" cy="294169"/>
          </a:xfrm>
          <a:prstGeom prst="rect">
            <a:avLst/>
          </a:prstGeom>
        </p:spPr>
      </p:pic>
      <p:pic>
        <p:nvPicPr>
          <p:cNvPr id="14" name="Image 13">
            <a:extLst>
              <a:ext uri="{FF2B5EF4-FFF2-40B4-BE49-F238E27FC236}">
                <a16:creationId xmlns:a16="http://schemas.microsoft.com/office/drawing/2014/main" id="{A695FE77-47ED-D84B-960B-650D96EC048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62232" y="757581"/>
            <a:ext cx="294169" cy="294169"/>
          </a:xfrm>
          <a:prstGeom prst="rect">
            <a:avLst/>
          </a:prstGeom>
        </p:spPr>
      </p:pic>
      <p:pic>
        <p:nvPicPr>
          <p:cNvPr id="15" name="Image 14" descr="Une image contenant oiseau&#10;&#10;Description générée automatiquement">
            <a:extLst>
              <a:ext uri="{FF2B5EF4-FFF2-40B4-BE49-F238E27FC236}">
                <a16:creationId xmlns:a16="http://schemas.microsoft.com/office/drawing/2014/main" id="{F48CB4FE-E32E-A745-A3CC-44632607604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762232" y="1320549"/>
            <a:ext cx="294170" cy="294170"/>
          </a:xfrm>
          <a:prstGeom prst="rect">
            <a:avLst/>
          </a:prstGeom>
        </p:spPr>
      </p:pic>
      <p:sp>
        <p:nvSpPr>
          <p:cNvPr id="24" name="Rectangle 23">
            <a:extLst>
              <a:ext uri="{FF2B5EF4-FFF2-40B4-BE49-F238E27FC236}">
                <a16:creationId xmlns:a16="http://schemas.microsoft.com/office/drawing/2014/main" id="{B6EFE044-6112-8B45-AE9E-9E7331F29882}"/>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E3F6FBAF-8A3C-CD4B-80F1-D4638139769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79891" y="2613847"/>
            <a:ext cx="324294" cy="324294"/>
          </a:xfrm>
          <a:prstGeom prst="rect">
            <a:avLst/>
          </a:prstGeom>
        </p:spPr>
      </p:pic>
      <p:pic>
        <p:nvPicPr>
          <p:cNvPr id="28" name="Image 27" descr="Une image contenant oiseau&#10;&#10;Description générée automatiquement">
            <a:extLst>
              <a:ext uri="{FF2B5EF4-FFF2-40B4-BE49-F238E27FC236}">
                <a16:creationId xmlns:a16="http://schemas.microsoft.com/office/drawing/2014/main" id="{6158ABCF-A474-1B40-83F6-CD77E756B79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9696" y="3548655"/>
            <a:ext cx="371713" cy="371713"/>
          </a:xfrm>
          <a:prstGeom prst="rect">
            <a:avLst/>
          </a:prstGeom>
        </p:spPr>
      </p:pic>
      <p:pic>
        <p:nvPicPr>
          <p:cNvPr id="29" name="Image 28">
            <a:extLst>
              <a:ext uri="{FF2B5EF4-FFF2-40B4-BE49-F238E27FC236}">
                <a16:creationId xmlns:a16="http://schemas.microsoft.com/office/drawing/2014/main" id="{159EBA83-E00D-9A44-B2B9-929D6B0814F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12935" y="4663226"/>
            <a:ext cx="371713" cy="371713"/>
          </a:xfrm>
          <a:prstGeom prst="rect">
            <a:avLst/>
          </a:prstGeom>
        </p:spPr>
      </p:pic>
      <p:pic>
        <p:nvPicPr>
          <p:cNvPr id="31" name="Image 30">
            <a:extLst>
              <a:ext uri="{FF2B5EF4-FFF2-40B4-BE49-F238E27FC236}">
                <a16:creationId xmlns:a16="http://schemas.microsoft.com/office/drawing/2014/main" id="{3DA27D85-9A02-6A4B-ABDD-121D5BCEEA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E0540A48-F910-164B-AC64-BBD4724CFBB7}"/>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34" name="Sous-titre 2">
            <a:extLst>
              <a:ext uri="{FF2B5EF4-FFF2-40B4-BE49-F238E27FC236}">
                <a16:creationId xmlns:a16="http://schemas.microsoft.com/office/drawing/2014/main" id="{1F53C7CA-871A-A944-9926-FF1A00BA1372}"/>
              </a:ext>
            </a:extLst>
          </p:cNvPr>
          <p:cNvSpPr txBox="1">
            <a:spLocks/>
          </p:cNvSpPr>
          <p:nvPr userDrawn="1"/>
        </p:nvSpPr>
        <p:spPr>
          <a:xfrm>
            <a:off x="5096824" y="6609138"/>
            <a:ext cx="5635255" cy="2406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1470667" y="2668149"/>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a:t>Geneva, Switzerland, </a:t>
            </a:r>
            <a:r>
              <a:rPr lang="en-GB" noProof="0" err="1"/>
              <a:t>Chemin</a:t>
            </a:r>
            <a:r>
              <a:rPr lang="en-GB" noProof="0"/>
              <a:t> de Balexert 7-9, MIE II</a:t>
            </a: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7263037" y="2154825"/>
            <a:ext cx="4751292" cy="2106613"/>
          </a:xfrm>
        </p:spPr>
        <p:txBody>
          <a:bodyPr anchor="ctr">
            <a:noAutofit/>
          </a:bodyPr>
          <a:lstStyle>
            <a:lvl1pPr marL="0" indent="0" algn="l">
              <a:buNone/>
              <a:defRPr sz="5400" b="1" i="0">
                <a:solidFill>
                  <a:schemeClr val="bg1"/>
                </a:solidFill>
                <a:latin typeface="Franklin Gothic Demi" panose="020B0603020102020204" pitchFamily="34" charset="0"/>
              </a:defRPr>
            </a:lvl1pPr>
          </a:lstStyle>
          <a:p>
            <a:pPr lvl="0"/>
            <a:r>
              <a:rPr lang="fr-FR"/>
              <a:t>THANKS FOR YOUR ATTENTION</a:t>
            </a:r>
            <a:endParaRPr lang="en-GB"/>
          </a:p>
        </p:txBody>
      </p:sp>
      <p:sp>
        <p:nvSpPr>
          <p:cNvPr id="37" name="Espace réservé du texte 21">
            <a:extLst>
              <a:ext uri="{FF2B5EF4-FFF2-40B4-BE49-F238E27FC236}">
                <a16:creationId xmlns:a16="http://schemas.microsoft.com/office/drawing/2014/main" id="{795F1E4D-6B6D-0A47-94F1-264260A37CCC}"/>
              </a:ext>
            </a:extLst>
          </p:cNvPr>
          <p:cNvSpPr>
            <a:spLocks noGrp="1"/>
          </p:cNvSpPr>
          <p:nvPr>
            <p:ph type="body" sz="quarter" idx="12" hasCustomPrompt="1"/>
          </p:nvPr>
        </p:nvSpPr>
        <p:spPr>
          <a:xfrm>
            <a:off x="922705" y="1503318"/>
            <a:ext cx="2845744" cy="539982"/>
          </a:xfrm>
        </p:spPr>
        <p:txBody>
          <a:bodyPr anchor="ctr">
            <a:noAutofit/>
          </a:bodyPr>
          <a:lstStyle>
            <a:lvl1pPr marL="0" indent="0" algn="l">
              <a:buNone/>
              <a:defRPr sz="3200" b="1" i="0">
                <a:solidFill>
                  <a:schemeClr val="bg1"/>
                </a:solidFill>
                <a:latin typeface="Franklin Gothic Demi" panose="020B0603020102020204" pitchFamily="34" charset="0"/>
              </a:defRPr>
            </a:lvl1pPr>
          </a:lstStyle>
          <a:p>
            <a:pPr lvl="0"/>
            <a:r>
              <a:rPr lang="fr-FR"/>
              <a:t>CONTACT</a:t>
            </a:r>
            <a:endParaRPr lang="en-GB"/>
          </a:p>
        </p:txBody>
      </p:sp>
      <p:sp>
        <p:nvSpPr>
          <p:cNvPr id="38" name="Espace réservé du texte 21">
            <a:extLst>
              <a:ext uri="{FF2B5EF4-FFF2-40B4-BE49-F238E27FC236}">
                <a16:creationId xmlns:a16="http://schemas.microsoft.com/office/drawing/2014/main" id="{BA613B93-C87D-EF47-966F-E0F94D1A03C9}"/>
              </a:ext>
            </a:extLst>
          </p:cNvPr>
          <p:cNvSpPr>
            <a:spLocks noGrp="1"/>
          </p:cNvSpPr>
          <p:nvPr>
            <p:ph type="body" sz="quarter" idx="13" hasCustomPrompt="1"/>
          </p:nvPr>
        </p:nvSpPr>
        <p:spPr>
          <a:xfrm>
            <a:off x="1470668" y="3598451"/>
            <a:ext cx="3179619" cy="539983"/>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err="1"/>
              <a:t>name.lastname@impact-initiatives.org</a:t>
            </a:r>
            <a:endParaRPr lang="en-GB" noProof="0"/>
          </a:p>
        </p:txBody>
      </p:sp>
      <p:sp>
        <p:nvSpPr>
          <p:cNvPr id="39" name="Espace réservé du texte 21">
            <a:extLst>
              <a:ext uri="{FF2B5EF4-FFF2-40B4-BE49-F238E27FC236}">
                <a16:creationId xmlns:a16="http://schemas.microsoft.com/office/drawing/2014/main" id="{AAF3BDA0-75DE-5D48-AA4D-9748494DA4CC}"/>
              </a:ext>
            </a:extLst>
          </p:cNvPr>
          <p:cNvSpPr>
            <a:spLocks noGrp="1"/>
          </p:cNvSpPr>
          <p:nvPr>
            <p:ph type="body" sz="quarter" idx="14" hasCustomPrompt="1"/>
          </p:nvPr>
        </p:nvSpPr>
        <p:spPr>
          <a:xfrm>
            <a:off x="1470667" y="4627692"/>
            <a:ext cx="3179619" cy="371714"/>
          </a:xfrm>
        </p:spPr>
        <p:txBody>
          <a:bodyPr anchor="t">
            <a:noAutofit/>
          </a:bodyPr>
          <a:lstStyle>
            <a:lvl1pPr marL="0" indent="0" algn="l">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a:t>+41 225 66 29 63</a:t>
            </a:r>
          </a:p>
        </p:txBody>
      </p:sp>
      <p:pic>
        <p:nvPicPr>
          <p:cNvPr id="26" name="Image 25" descr="Une image contenant extérieur, bouteille, vert, assis&#10;&#10;Description générée automatiquement">
            <a:extLst>
              <a:ext uri="{FF2B5EF4-FFF2-40B4-BE49-F238E27FC236}">
                <a16:creationId xmlns:a16="http://schemas.microsoft.com/office/drawing/2014/main" id="{EB9A4FCC-0EBC-EA41-A576-3789DF1CA15E}"/>
              </a:ext>
            </a:extLst>
          </p:cNvPr>
          <p:cNvPicPr>
            <a:picLocks noChangeAspect="1"/>
          </p:cNvPicPr>
          <p:nvPr userDrawn="1"/>
        </p:nvPicPr>
        <p:blipFill>
          <a:blip r:embed="rId12"/>
          <a:stretch>
            <a:fillRect/>
          </a:stretch>
        </p:blipFill>
        <p:spPr>
          <a:xfrm>
            <a:off x="0" y="6438946"/>
            <a:ext cx="1277183" cy="419054"/>
          </a:xfrm>
          <a:prstGeom prst="rect">
            <a:avLst/>
          </a:prstGeom>
        </p:spPr>
      </p:pic>
      <p:pic>
        <p:nvPicPr>
          <p:cNvPr id="33" name="Image 32" descr="Une image contenant dessin, assiette&#10;&#10;Description générée automatiquement">
            <a:extLst>
              <a:ext uri="{FF2B5EF4-FFF2-40B4-BE49-F238E27FC236}">
                <a16:creationId xmlns:a16="http://schemas.microsoft.com/office/drawing/2014/main" id="{8EE0D041-9BC5-A245-BEEA-A791566EB68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76497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act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2" name="Rectangle 11">
            <a:extLst>
              <a:ext uri="{FF2B5EF4-FFF2-40B4-BE49-F238E27FC236}">
                <a16:creationId xmlns:a16="http://schemas.microsoft.com/office/drawing/2014/main" id="{9A6558CD-7152-9D4B-B66E-51D4FB3BC754}"/>
              </a:ext>
            </a:extLst>
          </p:cNvPr>
          <p:cNvSpPr/>
          <p:nvPr userDrawn="1"/>
        </p:nvSpPr>
        <p:spPr>
          <a:xfrm>
            <a:off x="1654408" y="1163406"/>
            <a:ext cx="8873042"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a:t>THANKS FOR YOUR ATTENTION</a:t>
            </a:r>
            <a:endParaRPr lang="en-GB"/>
          </a:p>
        </p:txBody>
      </p:sp>
      <p:pic>
        <p:nvPicPr>
          <p:cNvPr id="13" name="Image 12">
            <a:extLst>
              <a:ext uri="{FF2B5EF4-FFF2-40B4-BE49-F238E27FC236}">
                <a16:creationId xmlns:a16="http://schemas.microsoft.com/office/drawing/2014/main" id="{9A56FDBC-E531-204F-9584-5E0042DD060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48880" y="4154635"/>
            <a:ext cx="324294" cy="324294"/>
          </a:xfrm>
          <a:prstGeom prst="rect">
            <a:avLst/>
          </a:prstGeom>
        </p:spPr>
      </p:pic>
      <p:pic>
        <p:nvPicPr>
          <p:cNvPr id="14" name="Image 13" descr="Une image contenant oiseau&#10;&#10;Description générée automatiquement">
            <a:extLst>
              <a:ext uri="{FF2B5EF4-FFF2-40B4-BE49-F238E27FC236}">
                <a16:creationId xmlns:a16="http://schemas.microsoft.com/office/drawing/2014/main" id="{BAC8AD7F-32C5-5A40-B3B5-6C635073472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53509" y="4135955"/>
            <a:ext cx="371713" cy="371713"/>
          </a:xfrm>
          <a:prstGeom prst="rect">
            <a:avLst/>
          </a:prstGeom>
        </p:spPr>
      </p:pic>
      <p:pic>
        <p:nvPicPr>
          <p:cNvPr id="15" name="Image 14">
            <a:extLst>
              <a:ext uri="{FF2B5EF4-FFF2-40B4-BE49-F238E27FC236}">
                <a16:creationId xmlns:a16="http://schemas.microsoft.com/office/drawing/2014/main" id="{F7761C82-049F-3141-8DAB-DE8EAD7247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333032" y="4135955"/>
            <a:ext cx="371713" cy="371713"/>
          </a:xfrm>
          <a:prstGeom prst="rect">
            <a:avLst/>
          </a:prstGeom>
        </p:spPr>
      </p:pic>
      <p:sp>
        <p:nvSpPr>
          <p:cNvPr id="24" name="Rectangle 23">
            <a:extLst>
              <a:ext uri="{FF2B5EF4-FFF2-40B4-BE49-F238E27FC236}">
                <a16:creationId xmlns:a16="http://schemas.microsoft.com/office/drawing/2014/main" id="{ED5F4ED2-EB3C-EA42-AFEE-7BF08DCC4ACE}"/>
              </a:ext>
            </a:extLst>
          </p:cNvPr>
          <p:cNvSpPr/>
          <p:nvPr userDrawn="1"/>
        </p:nvSpPr>
        <p:spPr>
          <a:xfrm>
            <a:off x="11586258" y="2406936"/>
            <a:ext cx="605742" cy="1883391"/>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7" name="Image 26">
            <a:extLst>
              <a:ext uri="{FF2B5EF4-FFF2-40B4-BE49-F238E27FC236}">
                <a16:creationId xmlns:a16="http://schemas.microsoft.com/office/drawing/2014/main" id="{258153DF-F4AE-9545-9B52-4F0E6C70367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720160" y="2715850"/>
            <a:ext cx="294169" cy="294169"/>
          </a:xfrm>
          <a:prstGeom prst="rect">
            <a:avLst/>
          </a:prstGeom>
        </p:spPr>
      </p:pic>
      <p:pic>
        <p:nvPicPr>
          <p:cNvPr id="28" name="Image 27">
            <a:extLst>
              <a:ext uri="{FF2B5EF4-FFF2-40B4-BE49-F238E27FC236}">
                <a16:creationId xmlns:a16="http://schemas.microsoft.com/office/drawing/2014/main" id="{1C7DA681-9D94-DD40-8EFA-B8FD2842262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762232" y="3278817"/>
            <a:ext cx="294169" cy="294169"/>
          </a:xfrm>
          <a:prstGeom prst="rect">
            <a:avLst/>
          </a:prstGeom>
        </p:spPr>
      </p:pic>
      <p:pic>
        <p:nvPicPr>
          <p:cNvPr id="29" name="Image 28" descr="Une image contenant oiseau&#10;&#10;Description générée automatiquement">
            <a:extLst>
              <a:ext uri="{FF2B5EF4-FFF2-40B4-BE49-F238E27FC236}">
                <a16:creationId xmlns:a16="http://schemas.microsoft.com/office/drawing/2014/main" id="{C5B0750F-D526-0E42-9D69-EE66EE3B5A3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762232" y="3841785"/>
            <a:ext cx="294170" cy="294170"/>
          </a:xfrm>
          <a:prstGeom prst="rect">
            <a:avLst/>
          </a:prstGeom>
        </p:spPr>
      </p:pic>
      <p:sp>
        <p:nvSpPr>
          <p:cNvPr id="30" name="Espace réservé du texte 21">
            <a:extLst>
              <a:ext uri="{FF2B5EF4-FFF2-40B4-BE49-F238E27FC236}">
                <a16:creationId xmlns:a16="http://schemas.microsoft.com/office/drawing/2014/main" id="{A32A0117-5A67-B243-BCD4-DCDD5E1AF07C}"/>
              </a:ext>
            </a:extLst>
          </p:cNvPr>
          <p:cNvSpPr>
            <a:spLocks noGrp="1"/>
          </p:cNvSpPr>
          <p:nvPr>
            <p:ph type="body" sz="quarter" idx="11" hasCustomPrompt="1"/>
          </p:nvPr>
        </p:nvSpPr>
        <p:spPr>
          <a:xfrm>
            <a:off x="2574924" y="4639108"/>
            <a:ext cx="2463316"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a:t>Geneva, Switzerland, </a:t>
            </a:r>
            <a:r>
              <a:rPr lang="en-GB" noProof="0" err="1"/>
              <a:t>Chemin</a:t>
            </a:r>
            <a:r>
              <a:rPr lang="en-GB" noProof="0"/>
              <a:t> de Balexert 7-9, MIE II</a:t>
            </a:r>
          </a:p>
        </p:txBody>
      </p:sp>
      <p:sp>
        <p:nvSpPr>
          <p:cNvPr id="32" name="Espace réservé du texte 21">
            <a:extLst>
              <a:ext uri="{FF2B5EF4-FFF2-40B4-BE49-F238E27FC236}">
                <a16:creationId xmlns:a16="http://schemas.microsoft.com/office/drawing/2014/main" id="{576ECF80-1AEE-054A-B010-595C6D3795AA}"/>
              </a:ext>
            </a:extLst>
          </p:cNvPr>
          <p:cNvSpPr>
            <a:spLocks noGrp="1"/>
          </p:cNvSpPr>
          <p:nvPr>
            <p:ph type="body" sz="quarter" idx="13" hasCustomPrompt="1"/>
          </p:nvPr>
        </p:nvSpPr>
        <p:spPr>
          <a:xfrm>
            <a:off x="5457438" y="4666800"/>
            <a:ext cx="2163853" cy="539983"/>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err="1"/>
              <a:t>name.lastname@impact-initiatives.org</a:t>
            </a:r>
            <a:endParaRPr lang="en-GB" noProof="0"/>
          </a:p>
        </p:txBody>
      </p:sp>
      <p:sp>
        <p:nvSpPr>
          <p:cNvPr id="33" name="Espace réservé du texte 21">
            <a:extLst>
              <a:ext uri="{FF2B5EF4-FFF2-40B4-BE49-F238E27FC236}">
                <a16:creationId xmlns:a16="http://schemas.microsoft.com/office/drawing/2014/main" id="{1505AF36-A79C-F943-975D-BBEEE7839CB2}"/>
              </a:ext>
            </a:extLst>
          </p:cNvPr>
          <p:cNvSpPr>
            <a:spLocks noGrp="1"/>
          </p:cNvSpPr>
          <p:nvPr>
            <p:ph type="body" sz="quarter" idx="14" hasCustomPrompt="1"/>
          </p:nvPr>
        </p:nvSpPr>
        <p:spPr>
          <a:xfrm>
            <a:off x="7874012" y="4693716"/>
            <a:ext cx="1689116" cy="371714"/>
          </a:xfrm>
        </p:spPr>
        <p:txBody>
          <a:bodyPr anchor="t">
            <a:noAutofit/>
          </a:bodyPr>
          <a:lstStyle>
            <a:lvl1pPr marL="0" indent="0" algn="ctr">
              <a:buNone/>
              <a:defRPr sz="1400" b="0" i="0">
                <a:solidFill>
                  <a:schemeClr val="bg1"/>
                </a:solidFill>
                <a:latin typeface="Leelawadee" panose="020B0502040204020203" pitchFamily="34" charset="-34"/>
                <a:cs typeface="Leelawadee" panose="020B0502040204020203" pitchFamily="34" charset="-34"/>
              </a:defRPr>
            </a:lvl1pPr>
          </a:lstStyle>
          <a:p>
            <a:pPr lvl="0"/>
            <a:r>
              <a:rPr lang="en-GB" noProof="0"/>
              <a:t>+41 225 66 29 63</a:t>
            </a:r>
          </a:p>
        </p:txBody>
      </p:sp>
      <p:sp>
        <p:nvSpPr>
          <p:cNvPr id="2" name="ZoneTexte 1">
            <a:extLst>
              <a:ext uri="{FF2B5EF4-FFF2-40B4-BE49-F238E27FC236}">
                <a16:creationId xmlns:a16="http://schemas.microsoft.com/office/drawing/2014/main" id="{DF678705-7065-7540-84B0-8991F327216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pic>
        <p:nvPicPr>
          <p:cNvPr id="25" name="Image 24" descr="Une image contenant extérieur, bouteille, vert, assis&#10;&#10;Description générée automatiquement">
            <a:extLst>
              <a:ext uri="{FF2B5EF4-FFF2-40B4-BE49-F238E27FC236}">
                <a16:creationId xmlns:a16="http://schemas.microsoft.com/office/drawing/2014/main" id="{688B6689-177E-284D-A0C8-6897046FBDB4}"/>
              </a:ext>
            </a:extLst>
          </p:cNvPr>
          <p:cNvPicPr>
            <a:picLocks noChangeAspect="1"/>
          </p:cNvPicPr>
          <p:nvPr userDrawn="1"/>
        </p:nvPicPr>
        <p:blipFill>
          <a:blip r:embed="rId12"/>
          <a:stretch>
            <a:fillRect/>
          </a:stretch>
        </p:blipFill>
        <p:spPr>
          <a:xfrm>
            <a:off x="0" y="-3468"/>
            <a:ext cx="1277183" cy="419054"/>
          </a:xfrm>
          <a:prstGeom prst="rect">
            <a:avLst/>
          </a:prstGeom>
        </p:spPr>
      </p:pic>
      <p:pic>
        <p:nvPicPr>
          <p:cNvPr id="26" name="Image 25" descr="Une image contenant dessin, assiette&#10;&#10;Description générée automatiquement">
            <a:extLst>
              <a:ext uri="{FF2B5EF4-FFF2-40B4-BE49-F238E27FC236}">
                <a16:creationId xmlns:a16="http://schemas.microsoft.com/office/drawing/2014/main" id="{B007C233-C190-9B44-BD12-B8A275F4440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134326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13" name="ZoneTexte 12">
            <a:extLst>
              <a:ext uri="{FF2B5EF4-FFF2-40B4-BE49-F238E27FC236}">
                <a16:creationId xmlns:a16="http://schemas.microsoft.com/office/drawing/2014/main" id="{B1D96920-6CCE-EB48-B7CF-4CBAF91AAC5C}"/>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F8AE2C65-F3F2-B247-A80C-C8CDA85DE121}"/>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15" name="Image 14" descr="Une image contenant dessin, assiette&#10;&#10;Description générée automatiquement">
            <a:extLst>
              <a:ext uri="{FF2B5EF4-FFF2-40B4-BE49-F238E27FC236}">
                <a16:creationId xmlns:a16="http://schemas.microsoft.com/office/drawing/2014/main" id="{F0147611-42B5-4247-9B6B-1561B19377F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7617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6" name="Image 15" descr="Une image contenant dessin, assiette&#10;&#10;Description générée automatiquement">
            <a:extLst>
              <a:ext uri="{FF2B5EF4-FFF2-40B4-BE49-F238E27FC236}">
                <a16:creationId xmlns:a16="http://schemas.microsoft.com/office/drawing/2014/main" id="{BD5E6305-07FE-2840-9535-2627C16E85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15505"/>
            <a:ext cx="1502124" cy="330241"/>
          </a:xfrm>
          <a:prstGeom prst="rect">
            <a:avLst/>
          </a:prstGeom>
        </p:spPr>
      </p:pic>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26" name="Rectangle 25">
            <a:extLst>
              <a:ext uri="{FF2B5EF4-FFF2-40B4-BE49-F238E27FC236}">
                <a16:creationId xmlns:a16="http://schemas.microsoft.com/office/drawing/2014/main" id="{C154DF4A-D3B5-5144-B4D9-7096C5559774}"/>
              </a:ext>
            </a:extLst>
          </p:cNvPr>
          <p:cNvSpPr/>
          <p:nvPr userDrawn="1"/>
        </p:nvSpPr>
        <p:spPr>
          <a:xfrm>
            <a:off x="1674273" y="1068650"/>
            <a:ext cx="8843453" cy="4531186"/>
          </a:xfrm>
          <a:prstGeom prst="rect">
            <a:avLst/>
          </a:prstGeom>
          <a:solidFill>
            <a:srgbClr val="55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2409776" y="1466902"/>
            <a:ext cx="7358754" cy="2106613"/>
          </a:xfrm>
        </p:spPr>
        <p:txBody>
          <a:bodyPr anchor="ctr">
            <a:noAutofit/>
          </a:bodyPr>
          <a:lstStyle>
            <a:lvl1pPr marL="0" indent="0" algn="ctr">
              <a:buNone/>
              <a:defRPr sz="5400" b="1"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2409775" y="3971766"/>
            <a:ext cx="7358755" cy="880971"/>
          </a:xfrm>
        </p:spPr>
        <p:txBody>
          <a:bodyPr anchor="t">
            <a:noAutofit/>
          </a:bodyPr>
          <a:lstStyle>
            <a:lvl1pPr marL="0" indent="0" algn="ctr">
              <a:buNone/>
              <a:defRPr sz="2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13" name="ZoneTexte 12">
            <a:extLst>
              <a:ext uri="{FF2B5EF4-FFF2-40B4-BE49-F238E27FC236}">
                <a16:creationId xmlns:a16="http://schemas.microsoft.com/office/drawing/2014/main" id="{47DFF9FC-8FFC-6142-A199-DABB8A153851}"/>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pic>
        <p:nvPicPr>
          <p:cNvPr id="14" name="Image 13" descr="Une image contenant extérieur, bouteille, vert, assis&#10;&#10;Description générée automatiquement">
            <a:extLst>
              <a:ext uri="{FF2B5EF4-FFF2-40B4-BE49-F238E27FC236}">
                <a16:creationId xmlns:a16="http://schemas.microsoft.com/office/drawing/2014/main" id="{2F85B1DA-DC22-8440-ACE2-A28C84B686CB}"/>
              </a:ext>
            </a:extLst>
          </p:cNvPr>
          <p:cNvPicPr>
            <a:picLocks noChangeAspect="1"/>
          </p:cNvPicPr>
          <p:nvPr userDrawn="1"/>
        </p:nvPicPr>
        <p:blipFill>
          <a:blip r:embed="rId7"/>
          <a:stretch>
            <a:fillRect/>
          </a:stretch>
        </p:blipFill>
        <p:spPr>
          <a:xfrm>
            <a:off x="0" y="-3468"/>
            <a:ext cx="1277183" cy="419054"/>
          </a:xfrm>
          <a:prstGeom prst="rect">
            <a:avLst/>
          </a:prstGeom>
        </p:spPr>
      </p:pic>
    </p:spTree>
    <p:extLst>
      <p:ext uri="{BB962C8B-B14F-4D97-AF65-F5344CB8AC3E}">
        <p14:creationId xmlns:p14="http://schemas.microsoft.com/office/powerpoint/2010/main" val="24827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EE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Introduction</a:t>
            </a:r>
          </a:p>
          <a:p>
            <a:pPr lvl="0"/>
            <a:r>
              <a:rPr lang="en-GB" noProof="0"/>
              <a:t>Themes</a:t>
            </a:r>
          </a:p>
          <a:p>
            <a:pPr lvl="0"/>
            <a:r>
              <a:rPr lang="en-GB" noProof="0"/>
              <a:t>Conclusion</a:t>
            </a:r>
          </a:p>
        </p:txBody>
      </p:sp>
      <p:sp>
        <p:nvSpPr>
          <p:cNvPr id="27" name="ZoneTexte 26">
            <a:extLst>
              <a:ext uri="{FF2B5EF4-FFF2-40B4-BE49-F238E27FC236}">
                <a16:creationId xmlns:a16="http://schemas.microsoft.com/office/drawing/2014/main" id="{EB29577F-8AAA-2140-8AC7-5CC1D5B6EF1B}"/>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9D45C0D3-B8DF-1B4F-8C96-2378F6B02238}"/>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8AABD7B9-436F-9340-899D-535EBAC0F70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407656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_slide">
    <p:spTree>
      <p:nvGrpSpPr>
        <p:cNvPr id="1" name=""/>
        <p:cNvGrpSpPr/>
        <p:nvPr/>
      </p:nvGrpSpPr>
      <p:grpSpPr>
        <a:xfrm>
          <a:off x="0" y="0"/>
          <a:ext cx="0" cy="0"/>
          <a:chOff x="0" y="0"/>
          <a:chExt cx="0" cy="0"/>
        </a:xfrm>
      </p:grpSpPr>
      <p:pic>
        <p:nvPicPr>
          <p:cNvPr id="20" name="Image 19" descr="Une image contenant extérieur, cité, bâtiment, montagne&#10;&#10;Description générée automatiquement">
            <a:extLst>
              <a:ext uri="{FF2B5EF4-FFF2-40B4-BE49-F238E27FC236}">
                <a16:creationId xmlns:a16="http://schemas.microsoft.com/office/drawing/2014/main" id="{97AD2BEE-4AD1-1E47-9E01-6FFB385590F8}"/>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l="-1"/>
          <a:stretch/>
        </p:blipFill>
        <p:spPr>
          <a:xfrm>
            <a:off x="-13690" y="1"/>
            <a:ext cx="12205690" cy="6858000"/>
          </a:xfrm>
          <a:prstGeom prst="rect">
            <a:avLst/>
          </a:prstGeom>
        </p:spPr>
      </p:pic>
      <p:sp>
        <p:nvSpPr>
          <p:cNvPr id="21" name="Rectangle 20">
            <a:extLst>
              <a:ext uri="{FF2B5EF4-FFF2-40B4-BE49-F238E27FC236}">
                <a16:creationId xmlns:a16="http://schemas.microsoft.com/office/drawing/2014/main" id="{494FBF8B-BEBF-3845-9B18-024A43B35A4E}"/>
              </a:ext>
            </a:extLst>
          </p:cNvPr>
          <p:cNvSpPr/>
          <p:nvPr userDrawn="1"/>
        </p:nvSpPr>
        <p:spPr>
          <a:xfrm>
            <a:off x="0" y="-9667"/>
            <a:ext cx="12178306" cy="6867666"/>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E85C9210-BA28-D64E-9E60-3E2F05E068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876" y="383648"/>
            <a:ext cx="809066" cy="224741"/>
          </a:xfrm>
          <a:prstGeom prst="rect">
            <a:avLst/>
          </a:prstGeom>
        </p:spPr>
      </p:pic>
      <p:pic>
        <p:nvPicPr>
          <p:cNvPr id="18" name="Image 17">
            <a:extLst>
              <a:ext uri="{FF2B5EF4-FFF2-40B4-BE49-F238E27FC236}">
                <a16:creationId xmlns:a16="http://schemas.microsoft.com/office/drawing/2014/main" id="{800484C7-FDEF-1C4D-A222-841BFAFAB38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7103" y="343779"/>
            <a:ext cx="505867" cy="255362"/>
          </a:xfrm>
          <a:prstGeom prst="rect">
            <a:avLst/>
          </a:prstGeom>
        </p:spPr>
      </p:pic>
      <p:sp>
        <p:nvSpPr>
          <p:cNvPr id="14" name="Rectangle 13">
            <a:extLst>
              <a:ext uri="{FF2B5EF4-FFF2-40B4-BE49-F238E27FC236}">
                <a16:creationId xmlns:a16="http://schemas.microsoft.com/office/drawing/2014/main" id="{CFCED164-86DB-DB43-9342-8C766A2A16B2}"/>
              </a:ext>
            </a:extLst>
          </p:cNvPr>
          <p:cNvSpPr/>
          <p:nvPr userDrawn="1"/>
        </p:nvSpPr>
        <p:spPr>
          <a:xfrm>
            <a:off x="-13690" y="1971493"/>
            <a:ext cx="12205691" cy="4129199"/>
          </a:xfrm>
          <a:prstGeom prst="rect">
            <a:avLst/>
          </a:prstGeom>
          <a:solidFill>
            <a:srgbClr val="555859">
              <a:alpha val="81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8248387-49F4-DC4E-BC7E-1816199F6968}"/>
              </a:ext>
            </a:extLst>
          </p:cNvPr>
          <p:cNvSpPr/>
          <p:nvPr userDrawn="1"/>
        </p:nvSpPr>
        <p:spPr>
          <a:xfrm flipH="1">
            <a:off x="6096000" y="2370318"/>
            <a:ext cx="45720" cy="37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88552" y="2163956"/>
            <a:ext cx="5060920"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688553" y="4603778"/>
            <a:ext cx="5060920" cy="880971"/>
          </a:xfrm>
        </p:spPr>
        <p:txBody>
          <a:bodyPr anchor="t">
            <a:noAutofit/>
          </a:bodyPr>
          <a:lstStyle>
            <a:lvl1pPr marL="0" indent="0" algn="l">
              <a:buNone/>
              <a:defRPr sz="18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6438022" y="2776776"/>
            <a:ext cx="5060920" cy="880971"/>
          </a:xfrm>
        </p:spPr>
        <p:txBody>
          <a:bodyPr anchor="t">
            <a:noAutofit/>
          </a:bodyPr>
          <a:lstStyle>
            <a:lvl1pPr marL="457200" indent="-457200" algn="l">
              <a:buFont typeface="+mj-lt"/>
              <a:buAutoNum type="arabicPeriod"/>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Introduction</a:t>
            </a:r>
          </a:p>
          <a:p>
            <a:pPr lvl="0"/>
            <a:r>
              <a:rPr lang="en-GB" noProof="0"/>
              <a:t>Themes</a:t>
            </a:r>
          </a:p>
          <a:p>
            <a:pPr lvl="0"/>
            <a:r>
              <a:rPr lang="en-GB" noProof="0"/>
              <a:t>Conclusion</a:t>
            </a:r>
          </a:p>
          <a:p>
            <a:pPr lvl="0"/>
            <a:endParaRPr lang="en-GB" noProof="0"/>
          </a:p>
        </p:txBody>
      </p:sp>
      <p:sp>
        <p:nvSpPr>
          <p:cNvPr id="27" name="ZoneTexte 26">
            <a:extLst>
              <a:ext uri="{FF2B5EF4-FFF2-40B4-BE49-F238E27FC236}">
                <a16:creationId xmlns:a16="http://schemas.microsoft.com/office/drawing/2014/main" id="{B74C7C25-4A75-904E-9914-3D5DFC52C75F}"/>
              </a:ext>
            </a:extLst>
          </p:cNvPr>
          <p:cNvSpPr txBox="1"/>
          <p:nvPr userDrawn="1"/>
        </p:nvSpPr>
        <p:spPr>
          <a:xfrm>
            <a:off x="116958" y="6511752"/>
            <a:ext cx="209461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900">
                <a:solidFill>
                  <a:schemeClr val="bg1"/>
                </a:solidFill>
                <a:latin typeface="Leelawadee" panose="020B0502040204020203" pitchFamily="34" charset="-34"/>
                <a:cs typeface="Leelawadee" panose="020B0502040204020203" pitchFamily="34" charset="-34"/>
              </a:rPr>
              <a:t>© UNHCR/Jim </a:t>
            </a:r>
            <a:r>
              <a:rPr lang="fr-CH" sz="900" err="1">
                <a:solidFill>
                  <a:schemeClr val="bg1"/>
                </a:solidFill>
                <a:latin typeface="Leelawadee" panose="020B0502040204020203" pitchFamily="34" charset="-34"/>
                <a:cs typeface="Leelawadee" panose="020B0502040204020203" pitchFamily="34" charset="-34"/>
              </a:rPr>
              <a:t>Huylebroek</a:t>
            </a:r>
            <a:endParaRPr lang="es-ES" sz="900">
              <a:solidFill>
                <a:schemeClr val="bg1"/>
              </a:solidFill>
              <a:latin typeface="Leelawadee" panose="020B0502040204020203" pitchFamily="34" charset="-34"/>
              <a:cs typeface="Leelawadee" panose="020B0502040204020203" pitchFamily="34" charset="-34"/>
            </a:endParaRPr>
          </a:p>
        </p:txBody>
      </p:sp>
      <p:pic>
        <p:nvPicPr>
          <p:cNvPr id="19" name="Image 18" descr="Une image contenant extérieur, bouteille, vert, assis&#10;&#10;Description générée automatiquement">
            <a:extLst>
              <a:ext uri="{FF2B5EF4-FFF2-40B4-BE49-F238E27FC236}">
                <a16:creationId xmlns:a16="http://schemas.microsoft.com/office/drawing/2014/main" id="{80D11B26-5232-B74D-99E0-D78DEE50C362}"/>
              </a:ext>
            </a:extLst>
          </p:cNvPr>
          <p:cNvPicPr>
            <a:picLocks noChangeAspect="1"/>
          </p:cNvPicPr>
          <p:nvPr userDrawn="1"/>
        </p:nvPicPr>
        <p:blipFill>
          <a:blip r:embed="rId6"/>
          <a:stretch>
            <a:fillRect/>
          </a:stretch>
        </p:blipFill>
        <p:spPr>
          <a:xfrm>
            <a:off x="0" y="-3468"/>
            <a:ext cx="1277183" cy="419054"/>
          </a:xfrm>
          <a:prstGeom prst="rect">
            <a:avLst/>
          </a:prstGeom>
        </p:spPr>
      </p:pic>
      <p:pic>
        <p:nvPicPr>
          <p:cNvPr id="25" name="Image 24" descr="Une image contenant dessin, assiette&#10;&#10;Description générée automatiquement">
            <a:extLst>
              <a:ext uri="{FF2B5EF4-FFF2-40B4-BE49-F238E27FC236}">
                <a16:creationId xmlns:a16="http://schemas.microsoft.com/office/drawing/2014/main" id="{1670ED95-3306-304D-9E2E-8CA9305FE6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0776" y="1179"/>
            <a:ext cx="1450932" cy="318407"/>
          </a:xfrm>
          <a:prstGeom prst="rect">
            <a:avLst/>
          </a:prstGeom>
        </p:spPr>
      </p:pic>
    </p:spTree>
    <p:extLst>
      <p:ext uri="{BB962C8B-B14F-4D97-AF65-F5344CB8AC3E}">
        <p14:creationId xmlns:p14="http://schemas.microsoft.com/office/powerpoint/2010/main" val="250850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a:t>
            </a:r>
            <a:endParaRPr lang="en-GB" noProof="0"/>
          </a:p>
          <a:p>
            <a:pPr lvl="0"/>
            <a:r>
              <a:rPr lang="en-GB" noProof="0" err="1"/>
              <a:t>Consectetur</a:t>
            </a:r>
            <a:r>
              <a:rPr lang="en-GB" noProof="0"/>
              <a:t> </a:t>
            </a:r>
            <a:r>
              <a:rPr lang="en-GB" noProof="0" err="1"/>
              <a:t>adipiscing</a:t>
            </a:r>
            <a:r>
              <a:rPr lang="en-GB" noProof="0"/>
              <a:t> </a:t>
            </a:r>
            <a:r>
              <a:rPr lang="en-GB" noProof="0" err="1"/>
              <a:t>elit</a:t>
            </a:r>
            <a:r>
              <a:rPr lang="en-GB" noProof="0"/>
              <a:t>. Duis </a:t>
            </a:r>
            <a:r>
              <a:rPr lang="en-GB" noProof="0" err="1"/>
              <a:t>lucisit</a:t>
            </a:r>
            <a:endParaRPr lang="en-GB" noProof="0"/>
          </a:p>
          <a:p>
            <a:pPr lvl="0"/>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a:t>
            </a:r>
            <a:endParaRPr lang="en-GB" noProof="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384E20C7-F5EF-244E-8503-1A352AF37DD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4890E76B-220E-7D4F-BCE5-6F6D87223EF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35998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a:t>
            </a:r>
            <a:endParaRPr lang="en-GB" noProof="0"/>
          </a:p>
          <a:p>
            <a:pPr lvl="0"/>
            <a:r>
              <a:rPr lang="en-GB" noProof="0" err="1"/>
              <a:t>Consectetur</a:t>
            </a:r>
            <a:r>
              <a:rPr lang="en-GB" noProof="0"/>
              <a:t> </a:t>
            </a:r>
            <a:r>
              <a:rPr lang="en-GB" noProof="0" err="1"/>
              <a:t>adipiscing</a:t>
            </a:r>
            <a:r>
              <a:rPr lang="en-GB" noProof="0"/>
              <a:t> </a:t>
            </a:r>
            <a:r>
              <a:rPr lang="en-GB" noProof="0" err="1"/>
              <a:t>elit</a:t>
            </a:r>
            <a:r>
              <a:rPr lang="en-GB" noProof="0"/>
              <a:t>. Duis </a:t>
            </a:r>
            <a:r>
              <a:rPr lang="en-GB" noProof="0" err="1"/>
              <a:t>lucisit</a:t>
            </a:r>
            <a:endParaRPr lang="en-GB" noProof="0"/>
          </a:p>
          <a:p>
            <a:pPr lvl="0"/>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a:t>
            </a:r>
            <a:endParaRPr lang="en-GB" noProof="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DE369319-D896-C847-906A-EA3EE010BEE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E42CBAD8-3F95-AC4A-A9AE-4C1349FCDE9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34806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xplanatoray_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19621C7-4E11-3741-9414-3209D4B344A8}"/>
              </a:ext>
            </a:extLst>
          </p:cNvPr>
          <p:cNvSpPr/>
          <p:nvPr userDrawn="1"/>
        </p:nvSpPr>
        <p:spPr>
          <a:xfrm>
            <a:off x="3580885" y="1"/>
            <a:ext cx="8611115" cy="6857999"/>
          </a:xfrm>
          <a:prstGeom prst="rect">
            <a:avLst/>
          </a:prstGeom>
          <a:solidFill>
            <a:srgbClr val="5558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pic>
        <p:nvPicPr>
          <p:cNvPr id="33" name="Image 32" descr="Une image contenant dessin, bouteille, assis, rouge&#10;&#10;Description générée automatiquement">
            <a:extLst>
              <a:ext uri="{FF2B5EF4-FFF2-40B4-BE49-F238E27FC236}">
                <a16:creationId xmlns:a16="http://schemas.microsoft.com/office/drawing/2014/main" id="{A7E0579C-8699-FD4B-A607-A37974479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 y="6325147"/>
            <a:ext cx="1133856" cy="532853"/>
          </a:xfrm>
          <a:prstGeom prst="rect">
            <a:avLst/>
          </a:prstGeom>
        </p:spPr>
      </p:pic>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4084468" y="2818160"/>
            <a:ext cx="5060920" cy="880971"/>
          </a:xfrm>
        </p:spPr>
        <p:txBody>
          <a:bodyPr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a:solidFill>
                  <a:schemeClr val="bg1"/>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a:t>
            </a:r>
            <a:endParaRPr lang="en-GB" noProof="0"/>
          </a:p>
          <a:p>
            <a:pPr lvl="0"/>
            <a:r>
              <a:rPr lang="en-GB" noProof="0" err="1"/>
              <a:t>Consectetur</a:t>
            </a:r>
            <a:r>
              <a:rPr lang="en-GB" noProof="0"/>
              <a:t> </a:t>
            </a:r>
            <a:r>
              <a:rPr lang="en-GB" noProof="0" err="1"/>
              <a:t>adipiscing</a:t>
            </a:r>
            <a:r>
              <a:rPr lang="en-GB" noProof="0"/>
              <a:t> </a:t>
            </a:r>
            <a:r>
              <a:rPr lang="en-GB" noProof="0" err="1"/>
              <a:t>elit</a:t>
            </a:r>
            <a:r>
              <a:rPr lang="en-GB" noProof="0"/>
              <a:t>. Duis </a:t>
            </a:r>
            <a:r>
              <a:rPr lang="en-GB" noProof="0" err="1"/>
              <a:t>lucisit</a:t>
            </a:r>
            <a:endParaRPr lang="en-GB" noProof="0"/>
          </a:p>
          <a:p>
            <a:pPr lvl="0"/>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a:t>
            </a:r>
            <a:endParaRPr lang="en-GB" noProof="0"/>
          </a:p>
          <a:p>
            <a:pPr marL="457200" marR="0" lvl="0" indent="-457200" algn="l" defTabSz="914400" rtl="0" eaLnBrk="1" fontAlgn="auto" latinLnBrk="0" hangingPunct="1">
              <a:lnSpc>
                <a:spcPct val="90000"/>
              </a:lnSpc>
              <a:spcBef>
                <a:spcPts val="1000"/>
              </a:spcBef>
              <a:spcAft>
                <a:spcPts val="0"/>
              </a:spcAft>
              <a:buClrTx/>
              <a:buSzTx/>
              <a:tabLst/>
              <a:defRPr/>
            </a:pPr>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4071718" y="600031"/>
            <a:ext cx="7629449" cy="581140"/>
          </a:xfrm>
        </p:spPr>
        <p:txBody>
          <a:bodyPr anchor="t">
            <a:noAutofit/>
          </a:bodyPr>
          <a:lstStyle>
            <a:lvl1pPr marL="0" indent="0" algn="l">
              <a:buFont typeface="Arial" panose="020B0604020202020204" pitchFamily="34" charset="0"/>
              <a:buNone/>
              <a:defRPr sz="32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4" name="Image 13" descr="Une image contenant bâtiment, extérieur, maison, brique&#10;&#10;Description générée automatiquement">
            <a:extLst>
              <a:ext uri="{FF2B5EF4-FFF2-40B4-BE49-F238E27FC236}">
                <a16:creationId xmlns:a16="http://schemas.microsoft.com/office/drawing/2014/main" id="{DCD56B5A-7066-1E4E-AC51-5066A769A5DE}"/>
              </a:ext>
            </a:extLst>
          </p:cNvPr>
          <p:cNvPicPr>
            <a:picLocks noChangeAspect="1"/>
          </p:cNvPicPr>
          <p:nvPr userDrawn="1"/>
        </p:nvPicPr>
        <p:blipFill rotWithShape="1">
          <a:blip r:embed="rId5" cstate="email">
            <a:alphaModFix/>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0" y="1"/>
            <a:ext cx="3580885" cy="6858000"/>
          </a:xfrm>
          <a:prstGeom prst="rect">
            <a:avLst/>
          </a:prstGeom>
        </p:spPr>
      </p:pic>
      <p:sp>
        <p:nvSpPr>
          <p:cNvPr id="15" name="Rectangle 14">
            <a:extLst>
              <a:ext uri="{FF2B5EF4-FFF2-40B4-BE49-F238E27FC236}">
                <a16:creationId xmlns:a16="http://schemas.microsoft.com/office/drawing/2014/main" id="{21B39B43-9AE0-084B-9788-15C255E9B664}"/>
              </a:ext>
            </a:extLst>
          </p:cNvPr>
          <p:cNvSpPr/>
          <p:nvPr userDrawn="1"/>
        </p:nvSpPr>
        <p:spPr>
          <a:xfrm>
            <a:off x="310904" y="2239834"/>
            <a:ext cx="2896443" cy="2052661"/>
          </a:xfrm>
          <a:prstGeom prst="rect">
            <a:avLst/>
          </a:prstGeom>
          <a:solidFill>
            <a:srgbClr val="EF5858">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668873" y="2307763"/>
            <a:ext cx="2243137" cy="1916802"/>
          </a:xfrm>
        </p:spPr>
        <p:txBody>
          <a:bodyPr anchor="ctr">
            <a:noAutofit/>
          </a:bodyPr>
          <a:lstStyle>
            <a:lvl1pPr marL="0" indent="0" algn="ctr">
              <a:buNone/>
              <a:defRPr sz="3600" b="0" i="0">
                <a:solidFill>
                  <a:schemeClr val="bg1"/>
                </a:solidFill>
                <a:latin typeface="Franklin Gothic Demi" panose="020B0603020102020204" pitchFamily="34" charset="0"/>
              </a:defRPr>
            </a:lvl1pPr>
          </a:lstStyle>
          <a:p>
            <a:pPr lvl="0"/>
            <a:r>
              <a:rPr lang="fr-FR"/>
              <a:t>YOUR TITLE</a:t>
            </a:r>
            <a:endParaRPr lang="en-GB"/>
          </a:p>
        </p:txBody>
      </p:sp>
      <p:sp>
        <p:nvSpPr>
          <p:cNvPr id="18" name="Espace réservé du texte 21">
            <a:extLst>
              <a:ext uri="{FF2B5EF4-FFF2-40B4-BE49-F238E27FC236}">
                <a16:creationId xmlns:a16="http://schemas.microsoft.com/office/drawing/2014/main" id="{7909CF78-EAF8-C14D-93B3-DD329230BFD2}"/>
              </a:ext>
            </a:extLst>
          </p:cNvPr>
          <p:cNvSpPr>
            <a:spLocks noGrp="1"/>
          </p:cNvSpPr>
          <p:nvPr>
            <p:ph type="body" sz="quarter" idx="11" hasCustomPrompt="1"/>
          </p:nvPr>
        </p:nvSpPr>
        <p:spPr>
          <a:xfrm>
            <a:off x="4071718" y="1511559"/>
            <a:ext cx="6531933" cy="880971"/>
          </a:xfrm>
        </p:spPr>
        <p:txBody>
          <a:bodyPr anchor="t">
            <a:noAutofit/>
          </a:bodyPr>
          <a:lstStyle>
            <a:lvl1pPr marL="0" indent="0" algn="l">
              <a:buNone/>
              <a:defRPr sz="2400" b="1" i="0">
                <a:solidFill>
                  <a:schemeClr val="bg1"/>
                </a:solidFill>
                <a:latin typeface="Franklin Gothic Demi" panose="020B0603020102020204" pitchFamily="34" charset="0"/>
                <a:cs typeface="Leelawadee" panose="020B0502040204020203" pitchFamily="34" charset="-34"/>
              </a:defRPr>
            </a:lvl1pPr>
          </a:lstStyle>
          <a:p>
            <a:pPr lvl="0"/>
            <a:r>
              <a:rPr lang="en-GB" noProof="0"/>
              <a:t>Here is an example of how your second title could be placed</a:t>
            </a:r>
          </a:p>
        </p:txBody>
      </p:sp>
      <p:pic>
        <p:nvPicPr>
          <p:cNvPr id="17" name="Image 16" descr="Une image contenant extérieur, bouteille, vert, assis&#10;&#10;Description générée automatiquement">
            <a:extLst>
              <a:ext uri="{FF2B5EF4-FFF2-40B4-BE49-F238E27FC236}">
                <a16:creationId xmlns:a16="http://schemas.microsoft.com/office/drawing/2014/main" id="{C5BA9962-67FE-304B-90F9-84859BAFF98E}"/>
              </a:ext>
            </a:extLst>
          </p:cNvPr>
          <p:cNvPicPr>
            <a:picLocks noChangeAspect="1"/>
          </p:cNvPicPr>
          <p:nvPr userDrawn="1"/>
        </p:nvPicPr>
        <p:blipFill>
          <a:blip r:embed="rId7"/>
          <a:stretch>
            <a:fillRect/>
          </a:stretch>
        </p:blipFill>
        <p:spPr>
          <a:xfrm>
            <a:off x="0" y="6438946"/>
            <a:ext cx="1277183" cy="419054"/>
          </a:xfrm>
          <a:prstGeom prst="rect">
            <a:avLst/>
          </a:prstGeom>
        </p:spPr>
      </p:pic>
      <p:pic>
        <p:nvPicPr>
          <p:cNvPr id="19" name="Image 18" descr="Une image contenant dessin, assiette&#10;&#10;Description générée automatiquement">
            <a:extLst>
              <a:ext uri="{FF2B5EF4-FFF2-40B4-BE49-F238E27FC236}">
                <a16:creationId xmlns:a16="http://schemas.microsoft.com/office/drawing/2014/main" id="{2B2302D7-4BCB-1E4F-977B-9980C74EFCE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85550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839A54-539F-A947-98F1-4D39C0012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D18DA-DC84-5A49-A4EA-E3CAEAA4C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C9CDB9-F292-8349-8F8A-0DDDFFC6C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82C94-9C2F-DB48-860F-8264F206F8B4}" type="datetimeFigureOut">
              <a:rPr lang="fr-FR" smtClean="0"/>
              <a:t>18/07/2022</a:t>
            </a:fld>
            <a:endParaRPr lang="fr-FR"/>
          </a:p>
        </p:txBody>
      </p:sp>
      <p:sp>
        <p:nvSpPr>
          <p:cNvPr id="5" name="Espace réservé du pied de page 4">
            <a:extLst>
              <a:ext uri="{FF2B5EF4-FFF2-40B4-BE49-F238E27FC236}">
                <a16:creationId xmlns:a16="http://schemas.microsoft.com/office/drawing/2014/main" id="{477014DC-796E-3442-9708-536B3F18A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3A28D3E-B19E-3142-B1D3-782E3FBB2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C0C1-A777-AC4B-AA45-C58CC8424653}" type="slidenum">
              <a:rPr lang="fr-FR" smtClean="0"/>
              <a:t>‹#›</a:t>
            </a:fld>
            <a:endParaRPr lang="fr-FR"/>
          </a:p>
        </p:txBody>
      </p:sp>
    </p:spTree>
    <p:extLst>
      <p:ext uri="{BB962C8B-B14F-4D97-AF65-F5344CB8AC3E}">
        <p14:creationId xmlns:p14="http://schemas.microsoft.com/office/powerpoint/2010/main" val="3539223968"/>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61"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99B7FB-4FC3-094D-B92E-D49E42958D46}"/>
              </a:ext>
            </a:extLst>
          </p:cNvPr>
          <p:cNvSpPr>
            <a:spLocks noGrp="1"/>
          </p:cNvSpPr>
          <p:nvPr>
            <p:ph type="body" sz="quarter" idx="13"/>
          </p:nvPr>
        </p:nvSpPr>
        <p:spPr>
          <a:xfrm>
            <a:off x="1571625" y="271463"/>
            <a:ext cx="5014913" cy="5186362"/>
          </a:xfrm>
        </p:spPr>
        <p:txBody>
          <a:bodyPr vert="horz" lIns="91440" tIns="45720" rIns="91440" bIns="45720" rtlCol="0" anchor="t">
            <a:noAutofit/>
          </a:bodyPr>
          <a:lstStyle/>
          <a:p>
            <a:endParaRPr lang="en-GB" sz="3800"/>
          </a:p>
          <a:p>
            <a:r>
              <a:rPr lang="en-GB" sz="3800"/>
              <a:t>Humanitarian Situation Monitoring</a:t>
            </a:r>
            <a:endParaRPr lang="en-GB" sz="3800">
              <a:latin typeface="Franklin Gothic Demi"/>
            </a:endParaRPr>
          </a:p>
          <a:p>
            <a:endParaRPr lang="en-GB" sz="3200">
              <a:latin typeface="Franklin Gothic Demi"/>
            </a:endParaRPr>
          </a:p>
          <a:p>
            <a:r>
              <a:rPr lang="en-GB" sz="3200" u="sng">
                <a:latin typeface="Franklin Gothic Demi"/>
              </a:rPr>
              <a:t>Briefing Note:</a:t>
            </a:r>
          </a:p>
          <a:p>
            <a:r>
              <a:rPr lang="en-GB" sz="3200" u="sng">
                <a:latin typeface="Franklin Gothic Demi"/>
              </a:rPr>
              <a:t>Focus on AAP and Information Needs</a:t>
            </a:r>
            <a:endParaRPr lang="en-GB" sz="3200"/>
          </a:p>
        </p:txBody>
      </p:sp>
      <p:sp>
        <p:nvSpPr>
          <p:cNvPr id="3" name="Espace réservé du texte 2">
            <a:extLst>
              <a:ext uri="{FF2B5EF4-FFF2-40B4-BE49-F238E27FC236}">
                <a16:creationId xmlns:a16="http://schemas.microsoft.com/office/drawing/2014/main" id="{631A3320-A54E-AA40-BA83-51EE89A42779}"/>
              </a:ext>
            </a:extLst>
          </p:cNvPr>
          <p:cNvSpPr>
            <a:spLocks noGrp="1"/>
          </p:cNvSpPr>
          <p:nvPr>
            <p:ph type="body" sz="quarter" idx="14"/>
          </p:nvPr>
        </p:nvSpPr>
        <p:spPr>
          <a:xfrm>
            <a:off x="1571625" y="3934504"/>
            <a:ext cx="4280536" cy="1168718"/>
          </a:xfrm>
        </p:spPr>
        <p:txBody>
          <a:bodyPr>
            <a:normAutofit fontScale="62500" lnSpcReduction="20000"/>
          </a:bodyPr>
          <a:lstStyle/>
          <a:p>
            <a:endParaRPr lang="en-GB"/>
          </a:p>
          <a:p>
            <a:endParaRPr lang="en-GB"/>
          </a:p>
          <a:p>
            <a:r>
              <a:rPr lang="en-GB" sz="3400"/>
              <a:t>Ukraine, May 30</a:t>
            </a:r>
            <a:r>
              <a:rPr lang="en-GB" sz="3400" baseline="30000"/>
              <a:t>th</a:t>
            </a:r>
            <a:r>
              <a:rPr lang="en-GB" sz="3400"/>
              <a:t> –June 11</a:t>
            </a:r>
            <a:r>
              <a:rPr lang="en-GB" sz="3400" baseline="30000"/>
              <a:t>th</a:t>
            </a:r>
            <a:r>
              <a:rPr lang="en-GB" sz="3400"/>
              <a:t> 2022</a:t>
            </a:r>
          </a:p>
        </p:txBody>
      </p:sp>
    </p:spTree>
    <p:extLst>
      <p:ext uri="{BB962C8B-B14F-4D97-AF65-F5344CB8AC3E}">
        <p14:creationId xmlns:p14="http://schemas.microsoft.com/office/powerpoint/2010/main" val="286916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56616" y="2307763"/>
            <a:ext cx="2816351" cy="1916802"/>
          </a:xfrm>
        </p:spPr>
        <p:txBody>
          <a:bodyPr/>
          <a:lstStyle/>
          <a:p>
            <a:r>
              <a:rPr lang="en-US" sz="2400"/>
              <a:t>Perceived gaps in the response in GCA settlements</a:t>
            </a:r>
            <a:endParaRPr lang="en-GB" sz="4400"/>
          </a:p>
        </p:txBody>
      </p:sp>
      <p:sp>
        <p:nvSpPr>
          <p:cNvPr id="2" name="Rectangle 1"/>
          <p:cNvSpPr/>
          <p:nvPr/>
        </p:nvSpPr>
        <p:spPr>
          <a:xfrm>
            <a:off x="3841248" y="453793"/>
            <a:ext cx="8170164" cy="4324261"/>
          </a:xfrm>
          <a:prstGeom prst="rect">
            <a:avLst/>
          </a:prstGeom>
        </p:spPr>
        <p:txBody>
          <a:bodyPr wrap="square">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interviewees reported that people generally perceived targeting was fair and aid was provided to those most in need.</a:t>
            </a: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Perceived instances of </a:t>
            </a:r>
            <a:r>
              <a:rPr lang="en-US" sz="1600" b="1">
                <a:solidFill>
                  <a:srgbClr val="555859"/>
                </a:solidFill>
                <a:latin typeface="Leelawadee"/>
                <a:cs typeface="Leelawadee"/>
              </a:rPr>
              <a:t>inefficient targeting of aid distribution</a:t>
            </a:r>
            <a:r>
              <a:rPr lang="en-US" sz="1600">
                <a:solidFill>
                  <a:srgbClr val="555859"/>
                </a:solidFill>
                <a:latin typeface="Leelawadee"/>
                <a:cs typeface="Leelawadee"/>
              </a:rPr>
              <a:t>:</a:t>
            </a:r>
          </a:p>
          <a:p>
            <a:pPr marL="740410" lvl="1" indent="-285750" algn="just">
              <a:spcBef>
                <a:spcPts val="600"/>
              </a:spcBef>
              <a:buFont typeface="Courier New" panose="02070309020205020404" pitchFamily="49" charset="0"/>
              <a:buChar char="o"/>
            </a:pPr>
            <a:r>
              <a:rPr lang="en-US" sz="1600">
                <a:solidFill>
                  <a:srgbClr val="555859"/>
                </a:solidFill>
                <a:latin typeface="Leelawadee"/>
                <a:cs typeface="Leelawadee"/>
              </a:rPr>
              <a:t>cases of </a:t>
            </a:r>
            <a:r>
              <a:rPr lang="en-US" sz="1600" b="1">
                <a:solidFill>
                  <a:srgbClr val="555859"/>
                </a:solidFill>
                <a:latin typeface="Leelawadee"/>
                <a:cs typeface="Leelawadee"/>
              </a:rPr>
              <a:t>aid not reaching people most in need </a:t>
            </a:r>
            <a:r>
              <a:rPr lang="en-US" sz="1600">
                <a:solidFill>
                  <a:srgbClr val="555859"/>
                </a:solidFill>
                <a:latin typeface="Leelawadee"/>
                <a:cs typeface="Leelawadee"/>
              </a:rPr>
              <a:t>(</a:t>
            </a:r>
            <a:r>
              <a:rPr lang="en-US" sz="1600" err="1">
                <a:solidFill>
                  <a:srgbClr val="555859"/>
                </a:solidFill>
                <a:latin typeface="Leelawadee"/>
                <a:cs typeface="Leelawadee"/>
              </a:rPr>
              <a:t>Kharkiv</a:t>
            </a:r>
            <a:r>
              <a:rPr lang="en-US" sz="1600">
                <a:solidFill>
                  <a:srgbClr val="555859"/>
                </a:solidFill>
                <a:latin typeface="Leelawadee"/>
                <a:cs typeface="Leelawadee"/>
              </a:rPr>
              <a:t>), or</a:t>
            </a:r>
          </a:p>
          <a:p>
            <a:pPr marL="740410" lvl="1" indent="-285750" algn="just">
              <a:spcBef>
                <a:spcPts val="600"/>
              </a:spcBef>
              <a:buFont typeface="Courier New" panose="02070309020205020404" pitchFamily="49" charset="0"/>
              <a:buChar char="o"/>
            </a:pPr>
            <a:r>
              <a:rPr lang="en-US" sz="1600">
                <a:solidFill>
                  <a:srgbClr val="555859"/>
                </a:solidFill>
                <a:latin typeface="Leelawadee"/>
                <a:cs typeface="Leelawadee"/>
              </a:rPr>
              <a:t>issues with some people or </a:t>
            </a:r>
            <a:r>
              <a:rPr lang="en-US" sz="1600" b="1">
                <a:solidFill>
                  <a:srgbClr val="555859"/>
                </a:solidFill>
                <a:latin typeface="Leelawadee"/>
                <a:cs typeface="Leelawadee"/>
              </a:rPr>
              <a:t>groups of people receiving aid more frequently than others </a:t>
            </a:r>
            <a:r>
              <a:rPr lang="en-US" sz="1600">
                <a:solidFill>
                  <a:srgbClr val="555859"/>
                </a:solidFill>
                <a:latin typeface="Leelawadee"/>
                <a:cs typeface="Leelawadee"/>
              </a:rPr>
              <a:t>(Sumy).</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interviewees reported that ‘</a:t>
            </a:r>
            <a:r>
              <a:rPr lang="en-US" sz="1600" b="1">
                <a:solidFill>
                  <a:srgbClr val="555859"/>
                </a:solidFill>
                <a:latin typeface="Leelawadee"/>
                <a:cs typeface="Leelawadee"/>
              </a:rPr>
              <a:t>most’ or ‘all’ population groups had been able to access at least some humanitarian aid</a:t>
            </a:r>
            <a:r>
              <a:rPr lang="en-US" sz="1600">
                <a:solidFill>
                  <a:srgbClr val="555859"/>
                </a:solidFill>
                <a:latin typeface="Leelawadee"/>
                <a:cs typeface="Leelawadee"/>
              </a:rPr>
              <a:t>. Some interviewees reported perceptions that:</a:t>
            </a:r>
          </a:p>
          <a:p>
            <a:pPr marL="740410" lvl="1" indent="-285750" algn="just">
              <a:spcBef>
                <a:spcPts val="600"/>
              </a:spcBef>
              <a:buFont typeface="Courier New" panose="02070309020205020404" pitchFamily="49" charset="0"/>
              <a:buChar char="o"/>
            </a:pPr>
            <a:r>
              <a:rPr lang="en-US" sz="1600">
                <a:solidFill>
                  <a:srgbClr val="555859"/>
                </a:solidFill>
                <a:latin typeface="Leelawadee"/>
                <a:cs typeface="Leelawadee"/>
              </a:rPr>
              <a:t>some population groups were more likely to be offered assistance than others, especially in light of </a:t>
            </a:r>
            <a:r>
              <a:rPr lang="en-US" sz="1600" b="1">
                <a:solidFill>
                  <a:srgbClr val="555859"/>
                </a:solidFill>
                <a:latin typeface="Leelawadee"/>
                <a:cs typeface="Leelawadee"/>
              </a:rPr>
              <a:t>increased pressure on aid actors due to return of the residents and increased number of IDPs </a:t>
            </a:r>
            <a:r>
              <a:rPr lang="en-US" sz="1600">
                <a:solidFill>
                  <a:srgbClr val="555859"/>
                </a:solidFill>
                <a:latin typeface="Leelawadee"/>
                <a:cs typeface="Leelawadee"/>
              </a:rPr>
              <a:t>(</a:t>
            </a:r>
            <a:r>
              <a:rPr lang="en-US" sz="1600" err="1">
                <a:solidFill>
                  <a:srgbClr val="555859"/>
                </a:solidFill>
                <a:latin typeface="Leelawadee"/>
                <a:cs typeface="Leelawadee"/>
              </a:rPr>
              <a:t>Kharkiv</a:t>
            </a:r>
            <a:r>
              <a:rPr lang="en-US" sz="1600">
                <a:solidFill>
                  <a:srgbClr val="555859"/>
                </a:solidFill>
                <a:latin typeface="Leelawadee"/>
                <a:cs typeface="Leelawadee"/>
              </a:rPr>
              <a:t> and Mykolaiv).</a:t>
            </a:r>
          </a:p>
          <a:p>
            <a:pPr marL="740410" lvl="1" indent="-285750" algn="just">
              <a:spcBef>
                <a:spcPts val="600"/>
              </a:spcBef>
              <a:buFont typeface="Courier New" panose="02070309020205020404" pitchFamily="49" charset="0"/>
              <a:buChar char="o"/>
            </a:pPr>
            <a:r>
              <a:rPr lang="en-US" sz="1600">
                <a:solidFill>
                  <a:srgbClr val="555859"/>
                </a:solidFill>
                <a:latin typeface="Leelawadee"/>
                <a:cs typeface="Leelawadee"/>
              </a:rPr>
              <a:t>priority was given to the IDPs over other groups, such as returnees or local residents (Dnipro and Sumy).</a:t>
            </a:r>
          </a:p>
        </p:txBody>
      </p:sp>
      <p:grpSp>
        <p:nvGrpSpPr>
          <p:cNvPr id="17" name="Group 16"/>
          <p:cNvGrpSpPr/>
          <p:nvPr/>
        </p:nvGrpSpPr>
        <p:grpSpPr>
          <a:xfrm>
            <a:off x="4721496" y="4981254"/>
            <a:ext cx="7289916" cy="815608"/>
            <a:chOff x="4619896" y="4224565"/>
            <a:chExt cx="7289916" cy="815608"/>
          </a:xfrm>
        </p:grpSpPr>
        <p:sp>
          <p:nvSpPr>
            <p:cNvPr id="18" name="TextBox 17">
              <a:extLst>
                <a:ext uri="{FF2B5EF4-FFF2-40B4-BE49-F238E27FC236}">
                  <a16:creationId xmlns:a16="http://schemas.microsoft.com/office/drawing/2014/main" id="{E6B4D1AE-E1A9-064D-9F71-7C2D49B9C75F}"/>
                </a:ext>
              </a:extLst>
            </p:cNvPr>
            <p:cNvSpPr txBox="1"/>
            <p:nvPr/>
          </p:nvSpPr>
          <p:spPr>
            <a:xfrm>
              <a:off x="5320145" y="4224565"/>
              <a:ext cx="6589667" cy="815608"/>
            </a:xfrm>
            <a:prstGeom prst="rect">
              <a:avLst/>
            </a:prstGeom>
            <a:noFill/>
          </p:spPr>
          <p:txBody>
            <a:bodyPr wrap="square" rtlCol="0">
              <a:spAutoFit/>
            </a:bodyPr>
            <a:lstStyle/>
            <a:p>
              <a:pPr algn="just">
                <a:spcBef>
                  <a:spcPts val="600"/>
                </a:spcBef>
              </a:pPr>
              <a:r>
                <a:rPr lang="en-US" sz="1400">
                  <a:solidFill>
                    <a:srgbClr val="EF5859"/>
                  </a:solidFill>
                  <a:latin typeface="Leelawadee"/>
                  <a:cs typeface="Leelawadee"/>
                </a:rPr>
                <a:t>“...the bulk of humanitarian aid was distributed to the older persons and IDPs, while young people and returnees received a smaller amount.”</a:t>
              </a:r>
            </a:p>
            <a:p>
              <a:pPr algn="r">
                <a:spcBef>
                  <a:spcPts val="600"/>
                </a:spcBef>
              </a:pPr>
              <a:r>
                <a:rPr lang="en-US" sz="1400" b="1">
                  <a:solidFill>
                    <a:srgbClr val="EF5859"/>
                  </a:solidFill>
                  <a:latin typeface="Leelawadee"/>
                  <a:cs typeface="Leelawadee"/>
                </a:rPr>
                <a:t>	Volunteer | Sumy</a:t>
              </a:r>
            </a:p>
          </p:txBody>
        </p:sp>
        <p:sp>
          <p:nvSpPr>
            <p:cNvPr id="19" name="Oval Callout 18"/>
            <p:cNvSpPr/>
            <p:nvPr/>
          </p:nvSpPr>
          <p:spPr>
            <a:xfrm>
              <a:off x="4619896" y="4224565"/>
              <a:ext cx="626359" cy="504453"/>
            </a:xfrm>
            <a:prstGeom prst="wedgeEllipseCallou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137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36884" y="2307763"/>
            <a:ext cx="2810577" cy="1916802"/>
          </a:xfrm>
        </p:spPr>
        <p:txBody>
          <a:bodyPr/>
          <a:lstStyle/>
          <a:p>
            <a:r>
              <a:rPr lang="en-US" sz="2400"/>
              <a:t>Barriers to receiving humanitarian assistance in GCA</a:t>
            </a:r>
            <a:endParaRPr lang="en-GB" sz="4400"/>
          </a:p>
        </p:txBody>
      </p:sp>
      <p:sp>
        <p:nvSpPr>
          <p:cNvPr id="6" name="TextBox 5">
            <a:extLst>
              <a:ext uri="{FF2B5EF4-FFF2-40B4-BE49-F238E27FC236}">
                <a16:creationId xmlns:a16="http://schemas.microsoft.com/office/drawing/2014/main" id="{47013ACA-B5D2-9B70-6898-73496211527F}"/>
              </a:ext>
            </a:extLst>
          </p:cNvPr>
          <p:cNvSpPr txBox="1"/>
          <p:nvPr/>
        </p:nvSpPr>
        <p:spPr>
          <a:xfrm>
            <a:off x="3896241" y="1273311"/>
            <a:ext cx="7644384" cy="4231928"/>
          </a:xfrm>
          <a:prstGeom prst="rect">
            <a:avLst/>
          </a:prstGeom>
          <a:noFill/>
        </p:spPr>
        <p:txBody>
          <a:bodyPr wrap="square">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interviewees reported that people had been facing some barriers to receiving humanitarian assistance, particularly at distribution sites.</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frequently cited barriers to people receiving assistance (reported by most or all interviewees):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long queues,</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overcrowded distribution sites,</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distance to distribution sites,</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insufficiency of aid</a:t>
            </a:r>
            <a:r>
              <a:rPr lang="en-US" sz="1600">
                <a:solidFill>
                  <a:srgbClr val="555859"/>
                </a:solidFill>
                <a:latin typeface="Leelawadee"/>
                <a:cs typeface="Leelawadee"/>
              </a:rPr>
              <a:t>.</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interviewees reported no major barriers for people trying to register for humanitarian aid.</a:t>
            </a:r>
          </a:p>
          <a:p>
            <a:pPr marL="740410" lvl="1" indent="-285750" algn="just">
              <a:spcBef>
                <a:spcPts val="600"/>
              </a:spcBef>
              <a:buFont typeface="Courier New" panose="02070309020205020404" pitchFamily="49" charset="0"/>
              <a:buChar char="o"/>
            </a:pPr>
            <a:r>
              <a:rPr lang="en-US" sz="1600">
                <a:solidFill>
                  <a:srgbClr val="555859"/>
                </a:solidFill>
                <a:latin typeface="Leelawadee"/>
                <a:cs typeface="Leelawadee"/>
              </a:rPr>
              <a:t>Only in </a:t>
            </a:r>
            <a:r>
              <a:rPr lang="en-US" sz="1600" b="1" err="1">
                <a:solidFill>
                  <a:srgbClr val="555859"/>
                </a:solidFill>
                <a:latin typeface="Leelawadee"/>
                <a:cs typeface="Leelawadee"/>
              </a:rPr>
              <a:t>Lviv</a:t>
            </a:r>
            <a:r>
              <a:rPr lang="en-US" sz="1600" b="1">
                <a:solidFill>
                  <a:srgbClr val="555859"/>
                </a:solidFill>
                <a:latin typeface="Leelawadee"/>
                <a:cs typeface="Leelawadee"/>
              </a:rPr>
              <a:t>, bureaucracy and lack of documentation were mentioned as barriers to registering for aid</a:t>
            </a:r>
            <a:r>
              <a:rPr lang="en-US" sz="1600">
                <a:solidFill>
                  <a:srgbClr val="555859"/>
                </a:solidFill>
                <a:latin typeface="Leelawadee"/>
                <a:cs typeface="Leelawadee"/>
              </a:rPr>
              <a:t>.</a:t>
            </a:r>
          </a:p>
        </p:txBody>
      </p:sp>
      <p:sp>
        <p:nvSpPr>
          <p:cNvPr id="9" name="Rectangle 8"/>
          <p:cNvSpPr/>
          <p:nvPr/>
        </p:nvSpPr>
        <p:spPr>
          <a:xfrm>
            <a:off x="3896241" y="289938"/>
            <a:ext cx="7948586" cy="707886"/>
          </a:xfrm>
          <a:prstGeom prst="rect">
            <a:avLst/>
          </a:prstGeom>
        </p:spPr>
        <p:txBody>
          <a:bodyPr wrap="square">
            <a:spAutoFit/>
          </a:bodyPr>
          <a:lstStyle/>
          <a:p>
            <a:pPr algn="just"/>
            <a:r>
              <a:rPr lang="en-GB" sz="2000" b="1" u="sng">
                <a:solidFill>
                  <a:schemeClr val="tx1">
                    <a:lumMod val="65000"/>
                    <a:lumOff val="35000"/>
                  </a:schemeClr>
                </a:solidFill>
                <a:latin typeface="Leelawadee" panose="020B0502040204020203" pitchFamily="34" charset="-34"/>
                <a:cs typeface="Leelawadee" panose="020B0502040204020203" pitchFamily="34" charset="-34"/>
              </a:rPr>
              <a:t>Barriers to receiving humanitarian assistance (including barriers faced at distribution sites and while registering for aid)</a:t>
            </a:r>
          </a:p>
        </p:txBody>
      </p:sp>
    </p:spTree>
    <p:extLst>
      <p:ext uri="{BB962C8B-B14F-4D97-AF65-F5344CB8AC3E}">
        <p14:creationId xmlns:p14="http://schemas.microsoft.com/office/powerpoint/2010/main" val="2339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36884" y="2307763"/>
            <a:ext cx="2810577" cy="1916802"/>
          </a:xfrm>
        </p:spPr>
        <p:txBody>
          <a:bodyPr/>
          <a:lstStyle/>
          <a:p>
            <a:r>
              <a:rPr lang="en-US" sz="2400"/>
              <a:t>People most affected by barriers to receiving humanitarian assistance in GCA</a:t>
            </a:r>
            <a:endParaRPr lang="en-GB" sz="4400"/>
          </a:p>
        </p:txBody>
      </p:sp>
      <p:sp>
        <p:nvSpPr>
          <p:cNvPr id="6" name="TextBox 5">
            <a:extLst>
              <a:ext uri="{FF2B5EF4-FFF2-40B4-BE49-F238E27FC236}">
                <a16:creationId xmlns:a16="http://schemas.microsoft.com/office/drawing/2014/main" id="{47013ACA-B5D2-9B70-6898-73496211527F}"/>
              </a:ext>
            </a:extLst>
          </p:cNvPr>
          <p:cNvSpPr txBox="1"/>
          <p:nvPr/>
        </p:nvSpPr>
        <p:spPr>
          <a:xfrm>
            <a:off x="3967062" y="244135"/>
            <a:ext cx="7644384" cy="3739485"/>
          </a:xfrm>
          <a:prstGeom prst="rect">
            <a:avLst/>
          </a:prstGeom>
          <a:noFill/>
        </p:spPr>
        <p:txBody>
          <a:bodyPr wrap="square" lIns="91440" tIns="45720" rIns="91440" bIns="45720" anchor="t">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reported groups of people having faced particular difficulties with accessing humanitarian assistance:*</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people with physical or psycho-social disabilities,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older persons</a:t>
            </a:r>
          </a:p>
          <a:p>
            <a:pPr indent="-2540" algn="just">
              <a:spcBef>
                <a:spcPts val="600"/>
              </a:spcBef>
            </a:pPr>
            <a:r>
              <a:rPr lang="en-US" sz="1600">
                <a:solidFill>
                  <a:srgbClr val="555859"/>
                </a:solidFill>
                <a:latin typeface="Leelawadee"/>
                <a:cs typeface="Leelawadee"/>
              </a:rPr>
              <a:t>* Experiencing barriers to accessing aid or being left out of the assistance, or needing additional support to access humanitarian aid. </a:t>
            </a:r>
          </a:p>
          <a:p>
            <a:pPr marL="740410" lvl="1" indent="-285750" algn="just">
              <a:spcBef>
                <a:spcPts val="600"/>
              </a:spcBef>
              <a:buFont typeface="Courier New" panose="02070309020205020404" pitchFamily="49" charset="0"/>
              <a:buChar char="o"/>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Main reported reasons: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mobility limitations,</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lack of access to information.</a:t>
            </a:r>
          </a:p>
          <a:p>
            <a:pPr marL="283210" indent="-285750" algn="just">
              <a:spcBef>
                <a:spcPts val="600"/>
              </a:spcBef>
              <a:buFont typeface="Arial" panose="020B0604020202020204" pitchFamily="34" charset="0"/>
              <a:buChar char="•"/>
            </a:pPr>
            <a:endParaRPr lang="en-US" sz="1600" b="1">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These qualitative findings triangulated with the quantitative data:</a:t>
            </a:r>
          </a:p>
        </p:txBody>
      </p:sp>
      <p:graphicFrame>
        <p:nvGraphicFramePr>
          <p:cNvPr id="5" name="Chart 4"/>
          <p:cNvGraphicFramePr/>
          <p:nvPr>
            <p:extLst>
              <p:ext uri="{D42A27DB-BD31-4B8C-83A1-F6EECF244321}">
                <p14:modId xmlns:p14="http://schemas.microsoft.com/office/powerpoint/2010/main" val="1639860853"/>
              </p:ext>
            </p:extLst>
          </p:nvPr>
        </p:nvGraphicFramePr>
        <p:xfrm>
          <a:off x="8370743" y="4727106"/>
          <a:ext cx="2898959" cy="1571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167975"/>
              </p:ext>
            </p:extLst>
          </p:nvPr>
        </p:nvGraphicFramePr>
        <p:xfrm>
          <a:off x="4495165" y="4872733"/>
          <a:ext cx="4023360" cy="1280160"/>
        </p:xfrm>
        <a:graphic>
          <a:graphicData uri="http://schemas.openxmlformats.org/drawingml/2006/table">
            <a:tbl>
              <a:tblPr firstRow="1" bandRow="1">
                <a:tableStyleId>{5C22544A-7EE6-4342-B048-85BDC9FD1C3A}</a:tableStyleId>
              </a:tblPr>
              <a:tblGrid>
                <a:gridCol w="2903162">
                  <a:extLst>
                    <a:ext uri="{9D8B030D-6E8A-4147-A177-3AD203B41FA5}">
                      <a16:colId xmlns:a16="http://schemas.microsoft.com/office/drawing/2014/main" val="3680178871"/>
                    </a:ext>
                  </a:extLst>
                </a:gridCol>
                <a:gridCol w="1120198">
                  <a:extLst>
                    <a:ext uri="{9D8B030D-6E8A-4147-A177-3AD203B41FA5}">
                      <a16:colId xmlns:a16="http://schemas.microsoft.com/office/drawing/2014/main" val="2111307253"/>
                    </a:ext>
                  </a:extLst>
                </a:gridCol>
              </a:tblGrid>
              <a:tr h="320040">
                <a:tc>
                  <a:txBody>
                    <a:bodyPr/>
                    <a:lstStyle/>
                    <a:p>
                      <a:r>
                        <a:rPr lang="en-US" sz="1200" b="1">
                          <a:solidFill>
                            <a:srgbClr val="555859"/>
                          </a:solidFill>
                          <a:latin typeface="Leelawadee" panose="020B0502040204020203" pitchFamily="34" charset="-34"/>
                          <a:cs typeface="Leelawadee" panose="020B0502040204020203" pitchFamily="34" charset="-34"/>
                        </a:rPr>
                        <a:t>People</a:t>
                      </a:r>
                      <a:r>
                        <a:rPr lang="en-US" sz="1200" b="1" baseline="0">
                          <a:solidFill>
                            <a:srgbClr val="555859"/>
                          </a:solidFill>
                          <a:latin typeface="Leelawadee" panose="020B0502040204020203" pitchFamily="34" charset="-34"/>
                          <a:cs typeface="Leelawadee" panose="020B0502040204020203" pitchFamily="34" charset="-34"/>
                        </a:rPr>
                        <a:t> with physical disabilities</a:t>
                      </a:r>
                      <a:endParaRPr lang="en-US" sz="1200" b="1">
                        <a:solidFill>
                          <a:srgbClr val="55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82% (n=174)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11864"/>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Older</a:t>
                      </a:r>
                      <a:r>
                        <a:rPr lang="en-US" sz="1200" b="1" baseline="0">
                          <a:solidFill>
                            <a:srgbClr val="555859"/>
                          </a:solidFill>
                          <a:latin typeface="Leelawadee" panose="020B0502040204020203" pitchFamily="34" charset="-34"/>
                          <a:cs typeface="Leelawadee" panose="020B0502040204020203" pitchFamily="34" charset="-34"/>
                        </a:rPr>
                        <a:t> persons</a:t>
                      </a:r>
                      <a:endParaRPr lang="en-US" sz="1200" b="1">
                        <a:solidFill>
                          <a:srgbClr val="555859"/>
                        </a:solidFill>
                        <a:latin typeface="Leelawadee" panose="020B0502040204020203" pitchFamily="34" charset="-34"/>
                        <a:cs typeface="Leelawadee" panose="020B0502040204020203" pitchFamily="34" charset="-34"/>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77% (n=164)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1773925"/>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Others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40% (n=85)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75923"/>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Chronically</a:t>
                      </a:r>
                      <a:r>
                        <a:rPr lang="en-US" sz="1200" b="1" baseline="0">
                          <a:solidFill>
                            <a:srgbClr val="555859"/>
                          </a:solidFill>
                          <a:latin typeface="Leelawadee" panose="020B0502040204020203" pitchFamily="34" charset="-34"/>
                          <a:cs typeface="Leelawadee" panose="020B0502040204020203" pitchFamily="34" charset="-34"/>
                        </a:rPr>
                        <a:t> ill</a:t>
                      </a:r>
                      <a:endParaRPr lang="en-US" sz="1200" b="1">
                        <a:solidFill>
                          <a:srgbClr val="55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37%</a:t>
                      </a:r>
                      <a:r>
                        <a:rPr lang="en-US" sz="1200" b="1" baseline="0">
                          <a:solidFill>
                            <a:srgbClr val="EF5859"/>
                          </a:solidFill>
                          <a:latin typeface="Leelawadee" panose="020B0502040204020203" pitchFamily="34" charset="-34"/>
                          <a:cs typeface="Leelawadee" panose="020B0502040204020203" pitchFamily="34" charset="-34"/>
                        </a:rPr>
                        <a:t> (n=79)</a:t>
                      </a:r>
                      <a:endParaRPr lang="en-US" sz="1200" b="1">
                        <a:solidFill>
                          <a:srgbClr val="EF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366513"/>
                  </a:ext>
                </a:extLst>
              </a:tr>
            </a:tbl>
          </a:graphicData>
        </a:graphic>
      </p:graphicFrame>
      <p:sp>
        <p:nvSpPr>
          <p:cNvPr id="8" name="TextBox 7">
            <a:extLst>
              <a:ext uri="{FF2B5EF4-FFF2-40B4-BE49-F238E27FC236}">
                <a16:creationId xmlns:a16="http://schemas.microsoft.com/office/drawing/2014/main" id="{E6B4D1AE-E1A9-064D-9F71-7C2D49B9C75F}"/>
              </a:ext>
            </a:extLst>
          </p:cNvPr>
          <p:cNvSpPr txBox="1"/>
          <p:nvPr/>
        </p:nvSpPr>
        <p:spPr>
          <a:xfrm>
            <a:off x="4373465" y="4075604"/>
            <a:ext cx="7237981" cy="738664"/>
          </a:xfrm>
          <a:prstGeom prst="rect">
            <a:avLst/>
          </a:prstGeom>
          <a:noFill/>
        </p:spPr>
        <p:txBody>
          <a:bodyPr wrap="square" rtlCol="0">
            <a:spAutoFit/>
          </a:bodyPr>
          <a:lstStyle/>
          <a:p>
            <a:pPr algn="just"/>
            <a:r>
              <a:rPr lang="en-US" sz="1400" b="1">
                <a:solidFill>
                  <a:srgbClr val="555859"/>
                </a:solidFill>
                <a:latin typeface="Leelawadee"/>
                <a:cs typeface="Leelawadee"/>
              </a:rPr>
              <a:t>Most commonly reported population groups that were ‘less able’ or ‘unable’ to meet their everyday needs, by % of assessed settlements (n=213)</a:t>
            </a:r>
          </a:p>
          <a:p>
            <a:pPr algn="just"/>
            <a:r>
              <a:rPr lang="en-US" sz="1400" b="1" i="1">
                <a:solidFill>
                  <a:srgbClr val="555859"/>
                </a:solidFill>
                <a:latin typeface="Leelawadee"/>
                <a:cs typeface="Leelawadee"/>
              </a:rPr>
              <a:t>Quantitative data, HSM round 4</a:t>
            </a:r>
          </a:p>
        </p:txBody>
      </p:sp>
    </p:spTree>
    <p:extLst>
      <p:ext uri="{BB962C8B-B14F-4D97-AF65-F5344CB8AC3E}">
        <p14:creationId xmlns:p14="http://schemas.microsoft.com/office/powerpoint/2010/main" val="284020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84049" y="2307763"/>
            <a:ext cx="2752344" cy="1916802"/>
          </a:xfrm>
        </p:spPr>
        <p:txBody>
          <a:bodyPr/>
          <a:lstStyle/>
          <a:p>
            <a:r>
              <a:rPr lang="en-US" sz="2400"/>
              <a:t>Impact of humanitarian assistance on social cohesion in GCA</a:t>
            </a:r>
            <a:endParaRPr lang="en-GB" sz="4400"/>
          </a:p>
        </p:txBody>
      </p:sp>
      <p:sp>
        <p:nvSpPr>
          <p:cNvPr id="11" name="TextBox 10">
            <a:extLst>
              <a:ext uri="{FF2B5EF4-FFF2-40B4-BE49-F238E27FC236}">
                <a16:creationId xmlns:a16="http://schemas.microsoft.com/office/drawing/2014/main" id="{258F45FE-4C17-1135-9C4B-916BE65BBFD5}"/>
              </a:ext>
            </a:extLst>
          </p:cNvPr>
          <p:cNvSpPr txBox="1"/>
          <p:nvPr/>
        </p:nvSpPr>
        <p:spPr>
          <a:xfrm>
            <a:off x="4196987" y="403842"/>
            <a:ext cx="7816068" cy="646331"/>
          </a:xfrm>
          <a:prstGeom prst="rect">
            <a:avLst/>
          </a:prstGeom>
          <a:noFill/>
        </p:spPr>
        <p:txBody>
          <a:bodyPr wrap="square" rtlCol="0">
            <a:spAutoFit/>
          </a:bodyPr>
          <a:lstStyle/>
          <a:p>
            <a:br>
              <a:rPr lang="en-GB">
                <a:solidFill>
                  <a:srgbClr val="555859"/>
                </a:solidFill>
                <a:latin typeface="Leelawadee" panose="020B0502040204020203" pitchFamily="34" charset="-34"/>
                <a:cs typeface="Leelawadee" panose="020B0502040204020203" pitchFamily="34" charset="-34"/>
              </a:rPr>
            </a:br>
            <a:endParaRPr lang="en-US" sz="1800" b="0" i="0" u="none" strike="noStrike" baseline="0">
              <a:solidFill>
                <a:srgbClr val="555859"/>
              </a:solidFill>
              <a:latin typeface="Leelawadee" panose="020B0502040204020203" pitchFamily="34" charset="-34"/>
              <a:cs typeface="Leelawadee" panose="020B0502040204020203" pitchFamily="34" charset="-34"/>
            </a:endParaRPr>
          </a:p>
        </p:txBody>
      </p:sp>
      <p:sp>
        <p:nvSpPr>
          <p:cNvPr id="6" name="TextBox 5">
            <a:extLst>
              <a:ext uri="{FF2B5EF4-FFF2-40B4-BE49-F238E27FC236}">
                <a16:creationId xmlns:a16="http://schemas.microsoft.com/office/drawing/2014/main" id="{6777FBEE-04AB-BF57-5C2D-2CCCF4666140}"/>
              </a:ext>
            </a:extLst>
          </p:cNvPr>
          <p:cNvSpPr txBox="1"/>
          <p:nvPr/>
        </p:nvSpPr>
        <p:spPr>
          <a:xfrm>
            <a:off x="4040865" y="727007"/>
            <a:ext cx="7527157" cy="3262432"/>
          </a:xfrm>
          <a:prstGeom prst="rect">
            <a:avLst/>
          </a:prstGeom>
          <a:noFill/>
        </p:spPr>
        <p:txBody>
          <a:bodyPr wrap="square">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The majority of interviewees did not consider that the targeting of humanitarian assistance had major negative impacts on social cohesion. </a:t>
            </a: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However, some interviewees reported: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disputes in queues for assistance,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differences between aid packages people received </a:t>
            </a:r>
            <a:r>
              <a:rPr lang="en-US" sz="1600">
                <a:solidFill>
                  <a:srgbClr val="555859"/>
                </a:solidFill>
                <a:latin typeface="Leelawadee"/>
                <a:cs typeface="Leelawadee"/>
              </a:rPr>
              <a:t>(Mykolaiv), or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tension between people in different age groups </a:t>
            </a:r>
            <a:r>
              <a:rPr lang="en-US" sz="1600">
                <a:solidFill>
                  <a:srgbClr val="555859"/>
                </a:solidFill>
                <a:latin typeface="Leelawadee"/>
                <a:cs typeface="Leelawadee"/>
              </a:rPr>
              <a:t>(Sumy).</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Findings suggest a level of </a:t>
            </a:r>
            <a:r>
              <a:rPr lang="en-US" sz="1600" b="1">
                <a:solidFill>
                  <a:srgbClr val="555859"/>
                </a:solidFill>
                <a:latin typeface="Leelawadee"/>
                <a:cs typeface="Leelawadee"/>
              </a:rPr>
              <a:t>distrust towards aid actors in some areas</a:t>
            </a:r>
            <a:r>
              <a:rPr lang="en-US" sz="1600">
                <a:solidFill>
                  <a:srgbClr val="555859"/>
                </a:solidFill>
                <a:latin typeface="Leelawadee"/>
                <a:cs typeface="Leelawadee"/>
              </a:rPr>
              <a:t>, with interviewees reporting instances of community members perceiving that volunteers or aid workers were engaging in aid embezzlement or misappropriation of assistance at the expense of affected communities.</a:t>
            </a:r>
          </a:p>
        </p:txBody>
      </p:sp>
      <p:grpSp>
        <p:nvGrpSpPr>
          <p:cNvPr id="2" name="Group 1"/>
          <p:cNvGrpSpPr/>
          <p:nvPr/>
        </p:nvGrpSpPr>
        <p:grpSpPr>
          <a:xfrm>
            <a:off x="4537312" y="4357174"/>
            <a:ext cx="7030710" cy="1031051"/>
            <a:chOff x="4537311" y="4375648"/>
            <a:chExt cx="7030710" cy="1031051"/>
          </a:xfrm>
        </p:grpSpPr>
        <p:sp>
          <p:nvSpPr>
            <p:cNvPr id="5" name="TextBox 4">
              <a:extLst>
                <a:ext uri="{FF2B5EF4-FFF2-40B4-BE49-F238E27FC236}">
                  <a16:creationId xmlns:a16="http://schemas.microsoft.com/office/drawing/2014/main" id="{6777FBEE-04AB-BF57-5C2D-2CCCF4666140}"/>
                </a:ext>
              </a:extLst>
            </p:cNvPr>
            <p:cNvSpPr txBox="1"/>
            <p:nvPr/>
          </p:nvSpPr>
          <p:spPr>
            <a:xfrm>
              <a:off x="5163670" y="4375648"/>
              <a:ext cx="6404351" cy="1031051"/>
            </a:xfrm>
            <a:prstGeom prst="rect">
              <a:avLst/>
            </a:prstGeom>
            <a:noFill/>
          </p:spPr>
          <p:txBody>
            <a:bodyPr wrap="square">
              <a:spAutoFit/>
            </a:bodyPr>
            <a:lstStyle/>
            <a:p>
              <a:pPr algn="just">
                <a:spcBef>
                  <a:spcPts val="600"/>
                </a:spcBef>
                <a:tabLst>
                  <a:tab pos="180975" algn="l"/>
                </a:tabLst>
              </a:pPr>
              <a:r>
                <a:rPr lang="en-US" sz="1400">
                  <a:solidFill>
                    <a:srgbClr val="EE5859"/>
                  </a:solidFill>
                  <a:latin typeface="Leelawadee"/>
                  <a:cs typeface="Leelawadee"/>
                </a:rPr>
                <a:t>“There have been cases when volunteers of an international </a:t>
              </a:r>
              <a:r>
                <a:rPr lang="en-US" sz="1400" err="1">
                  <a:solidFill>
                    <a:srgbClr val="EE5859"/>
                  </a:solidFill>
                  <a:latin typeface="Leelawadee"/>
                  <a:cs typeface="Leelawadee"/>
                </a:rPr>
                <a:t>organisation</a:t>
              </a:r>
              <a:r>
                <a:rPr lang="en-US" sz="1400">
                  <a:solidFill>
                    <a:srgbClr val="EE5859"/>
                  </a:solidFill>
                  <a:latin typeface="Leelawadee"/>
                  <a:cs typeface="Leelawadee"/>
                </a:rPr>
                <a:t> kept the best medicines and distributed to people what was left over. They were identified and no longer recruited, but the locals remembered the incident.” </a:t>
              </a:r>
            </a:p>
            <a:p>
              <a:pPr marL="449263" algn="r">
                <a:spcBef>
                  <a:spcPts val="600"/>
                </a:spcBef>
                <a:tabLst>
                  <a:tab pos="180975" algn="l"/>
                </a:tabLst>
              </a:pPr>
              <a:r>
                <a:rPr lang="en-US" sz="1400" b="1">
                  <a:solidFill>
                    <a:srgbClr val="EE5859"/>
                  </a:solidFill>
                  <a:latin typeface="Leelawadee"/>
                  <a:cs typeface="Leelawadee"/>
                </a:rPr>
                <a:t>Volunteer | Mykolaiv</a:t>
              </a:r>
              <a:endParaRPr lang="en-US" sz="1600">
                <a:solidFill>
                  <a:srgbClr val="EE5859"/>
                </a:solidFill>
                <a:latin typeface="Leelawadee"/>
                <a:cs typeface="Leelawadee"/>
              </a:endParaRPr>
            </a:p>
          </p:txBody>
        </p:sp>
        <p:sp>
          <p:nvSpPr>
            <p:cNvPr id="7" name="Oval Callout 6"/>
            <p:cNvSpPr/>
            <p:nvPr/>
          </p:nvSpPr>
          <p:spPr>
            <a:xfrm>
              <a:off x="4537311" y="4467405"/>
              <a:ext cx="626359" cy="504453"/>
            </a:xfrm>
            <a:prstGeom prst="wedgeEllipseCallou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86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84049" y="2307763"/>
            <a:ext cx="2752344" cy="1916802"/>
          </a:xfrm>
        </p:spPr>
        <p:txBody>
          <a:bodyPr/>
          <a:lstStyle/>
          <a:p>
            <a:r>
              <a:rPr lang="en-US" sz="2400"/>
              <a:t>Consultation of affected communities in GCA</a:t>
            </a:r>
            <a:endParaRPr lang="en-GB" sz="4400"/>
          </a:p>
        </p:txBody>
      </p:sp>
      <p:sp>
        <p:nvSpPr>
          <p:cNvPr id="11" name="TextBox 10">
            <a:extLst>
              <a:ext uri="{FF2B5EF4-FFF2-40B4-BE49-F238E27FC236}">
                <a16:creationId xmlns:a16="http://schemas.microsoft.com/office/drawing/2014/main" id="{258F45FE-4C17-1135-9C4B-916BE65BBFD5}"/>
              </a:ext>
            </a:extLst>
          </p:cNvPr>
          <p:cNvSpPr txBox="1"/>
          <p:nvPr/>
        </p:nvSpPr>
        <p:spPr>
          <a:xfrm>
            <a:off x="4196987" y="403842"/>
            <a:ext cx="7816068" cy="646331"/>
          </a:xfrm>
          <a:prstGeom prst="rect">
            <a:avLst/>
          </a:prstGeom>
          <a:noFill/>
        </p:spPr>
        <p:txBody>
          <a:bodyPr wrap="square" rtlCol="0">
            <a:spAutoFit/>
          </a:bodyPr>
          <a:lstStyle/>
          <a:p>
            <a:br>
              <a:rPr lang="en-GB">
                <a:solidFill>
                  <a:srgbClr val="555859"/>
                </a:solidFill>
                <a:latin typeface="Leelawadee" panose="020B0502040204020203" pitchFamily="34" charset="-34"/>
                <a:cs typeface="Leelawadee" panose="020B0502040204020203" pitchFamily="34" charset="-34"/>
              </a:rPr>
            </a:br>
            <a:endParaRPr lang="en-US" sz="1800" b="0" i="0" u="none" strike="noStrike" baseline="0">
              <a:solidFill>
                <a:srgbClr val="555859"/>
              </a:solidFill>
              <a:latin typeface="Leelawadee" panose="020B0502040204020203" pitchFamily="34" charset="-34"/>
              <a:cs typeface="Leelawadee" panose="020B0502040204020203" pitchFamily="34" charset="-34"/>
            </a:endParaRPr>
          </a:p>
        </p:txBody>
      </p:sp>
      <p:sp>
        <p:nvSpPr>
          <p:cNvPr id="6" name="TextBox 5">
            <a:extLst>
              <a:ext uri="{FF2B5EF4-FFF2-40B4-BE49-F238E27FC236}">
                <a16:creationId xmlns:a16="http://schemas.microsoft.com/office/drawing/2014/main" id="{6777FBEE-04AB-BF57-5C2D-2CCCF4666140}"/>
              </a:ext>
            </a:extLst>
          </p:cNvPr>
          <p:cNvSpPr txBox="1"/>
          <p:nvPr/>
        </p:nvSpPr>
        <p:spPr>
          <a:xfrm>
            <a:off x="4076724" y="842423"/>
            <a:ext cx="7527157" cy="4724370"/>
          </a:xfrm>
          <a:prstGeom prst="rect">
            <a:avLst/>
          </a:prstGeom>
          <a:noFill/>
        </p:spPr>
        <p:txBody>
          <a:bodyPr wrap="square" lIns="91440" tIns="45720" rIns="91440" bIns="45720" anchor="t">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According to interviewees, humanitarian actors were generally coordinating with local authorities, as well as local activists, housing association representatives, and consulting them on priorities for assistance, according to the interviewees.</a:t>
            </a:r>
          </a:p>
          <a:p>
            <a:pPr marL="283210" indent="-285750" algn="just">
              <a:spcBef>
                <a:spcPts val="600"/>
              </a:spcBef>
              <a:buFont typeface="Arial" panose="020B0604020202020204" pitchFamily="34" charset="0"/>
              <a:buChar char="•"/>
            </a:pPr>
            <a:r>
              <a:rPr lang="en-US" sz="1600" b="1">
                <a:solidFill>
                  <a:srgbClr val="555859"/>
                </a:solidFill>
                <a:latin typeface="Leelawadee"/>
                <a:cs typeface="Leelawadee"/>
              </a:rPr>
              <a:t>Some interviewees reported that community members had limited opportunities to inform programming</a:t>
            </a:r>
            <a:r>
              <a:rPr lang="en-US" sz="1600">
                <a:solidFill>
                  <a:srgbClr val="555859"/>
                </a:solidFill>
                <a:latin typeface="Leelawadee"/>
                <a:cs typeface="Leelawadee"/>
              </a:rPr>
              <a:t>. </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Some interviewees recommended:</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Holding consultations </a:t>
            </a:r>
            <a:r>
              <a:rPr lang="en-US" sz="1600">
                <a:solidFill>
                  <a:srgbClr val="555859"/>
                </a:solidFill>
                <a:latin typeface="Leelawadee"/>
                <a:cs typeface="Leelawadee"/>
              </a:rPr>
              <a:t>with IDPs in collective centers or representatives of Administrative Service Centers responsible for specific areas, and/or,</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Conducting surveys </a:t>
            </a:r>
            <a:r>
              <a:rPr lang="en-US" sz="1600">
                <a:solidFill>
                  <a:srgbClr val="555859"/>
                </a:solidFill>
                <a:latin typeface="Leelawadee"/>
                <a:cs typeface="Leelawadee"/>
              </a:rPr>
              <a:t>with affected people regarding the forms of humanitarian aid. </a:t>
            </a:r>
          </a:p>
        </p:txBody>
      </p:sp>
      <p:grpSp>
        <p:nvGrpSpPr>
          <p:cNvPr id="5" name="Group 4"/>
          <p:cNvGrpSpPr/>
          <p:nvPr/>
        </p:nvGrpSpPr>
        <p:grpSpPr>
          <a:xfrm>
            <a:off x="4577174" y="2830217"/>
            <a:ext cx="7030710" cy="1031051"/>
            <a:chOff x="4537311" y="4375648"/>
            <a:chExt cx="7030710" cy="1031051"/>
          </a:xfrm>
        </p:grpSpPr>
        <p:sp>
          <p:nvSpPr>
            <p:cNvPr id="7" name="TextBox 6">
              <a:extLst>
                <a:ext uri="{FF2B5EF4-FFF2-40B4-BE49-F238E27FC236}">
                  <a16:creationId xmlns:a16="http://schemas.microsoft.com/office/drawing/2014/main" id="{6777FBEE-04AB-BF57-5C2D-2CCCF4666140}"/>
                </a:ext>
              </a:extLst>
            </p:cNvPr>
            <p:cNvSpPr txBox="1"/>
            <p:nvPr/>
          </p:nvSpPr>
          <p:spPr>
            <a:xfrm>
              <a:off x="5163670" y="4375648"/>
              <a:ext cx="6404351" cy="1031051"/>
            </a:xfrm>
            <a:prstGeom prst="rect">
              <a:avLst/>
            </a:prstGeom>
            <a:noFill/>
          </p:spPr>
          <p:txBody>
            <a:bodyPr wrap="square">
              <a:spAutoFit/>
            </a:bodyPr>
            <a:lstStyle/>
            <a:p>
              <a:pPr algn="just">
                <a:spcBef>
                  <a:spcPts val="600"/>
                </a:spcBef>
                <a:tabLst>
                  <a:tab pos="180975" algn="l"/>
                </a:tabLst>
              </a:pPr>
              <a:r>
                <a:rPr lang="en-US" sz="1400">
                  <a:solidFill>
                    <a:srgbClr val="EE5859"/>
                  </a:solidFill>
                  <a:latin typeface="Leelawadee"/>
                  <a:cs typeface="Leelawadee"/>
                </a:rPr>
                <a:t>“The local government is not aware of the people’s needs, they have not conducted a needs analysis. The assistance they provide is a “one size fits all” and superficial.” </a:t>
              </a:r>
            </a:p>
            <a:p>
              <a:pPr marL="449263" algn="r">
                <a:spcBef>
                  <a:spcPts val="600"/>
                </a:spcBef>
                <a:tabLst>
                  <a:tab pos="180975" algn="l"/>
                </a:tabLst>
              </a:pPr>
              <a:r>
                <a:rPr lang="en-US" sz="1400" b="1">
                  <a:solidFill>
                    <a:srgbClr val="EE5859"/>
                  </a:solidFill>
                  <a:latin typeface="Leelawadee"/>
                  <a:cs typeface="Leelawadee"/>
                </a:rPr>
                <a:t>Volunteer | Mykolaiv</a:t>
              </a:r>
              <a:endParaRPr lang="en-US" sz="1600">
                <a:solidFill>
                  <a:srgbClr val="EE5859"/>
                </a:solidFill>
                <a:latin typeface="Leelawadee"/>
                <a:cs typeface="Leelawadee"/>
              </a:endParaRPr>
            </a:p>
          </p:txBody>
        </p:sp>
        <p:sp>
          <p:nvSpPr>
            <p:cNvPr id="8" name="Oval Callout 7"/>
            <p:cNvSpPr/>
            <p:nvPr/>
          </p:nvSpPr>
          <p:spPr>
            <a:xfrm>
              <a:off x="4537311" y="4467405"/>
              <a:ext cx="626359" cy="504453"/>
            </a:xfrm>
            <a:prstGeom prst="wedgeEllipseCallou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547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108DF-AA87-D981-0D52-C2000F0ACF73}"/>
              </a:ext>
            </a:extLst>
          </p:cNvPr>
          <p:cNvSpPr>
            <a:spLocks noGrp="1"/>
          </p:cNvSpPr>
          <p:nvPr>
            <p:ph type="body" sz="quarter" idx="12"/>
          </p:nvPr>
        </p:nvSpPr>
        <p:spPr>
          <a:xfrm>
            <a:off x="4031403" y="832120"/>
            <a:ext cx="7970684" cy="2197519"/>
          </a:xfrm>
        </p:spPr>
        <p:txBody>
          <a:bodyPr/>
          <a:lstStyle/>
          <a:p>
            <a:pPr marL="0" indent="0">
              <a:buNone/>
            </a:pPr>
            <a:endParaRPr lang="en-US" sz="2000" b="0" i="0" u="none" strike="noStrike" baseline="0">
              <a:solidFill>
                <a:srgbClr val="57585A"/>
              </a:solidFill>
              <a:latin typeface="Leelawadee" panose="020B0502040204020203" pitchFamily="34" charset="-34"/>
            </a:endParaRPr>
          </a:p>
          <a:p>
            <a:pPr marL="0" indent="0">
              <a:buNone/>
            </a:pPr>
            <a:endParaRPr lang="en-GB"/>
          </a:p>
        </p:txBody>
      </p:sp>
      <p:sp>
        <p:nvSpPr>
          <p:cNvPr id="4" name="Text Placeholder 3">
            <a:extLst>
              <a:ext uri="{FF2B5EF4-FFF2-40B4-BE49-F238E27FC236}">
                <a16:creationId xmlns:a16="http://schemas.microsoft.com/office/drawing/2014/main" id="{732D29B3-7965-A63A-73F6-A0105196F15D}"/>
              </a:ext>
            </a:extLst>
          </p:cNvPr>
          <p:cNvSpPr>
            <a:spLocks noGrp="1"/>
          </p:cNvSpPr>
          <p:nvPr>
            <p:ph type="body" sz="quarter" idx="10"/>
          </p:nvPr>
        </p:nvSpPr>
        <p:spPr>
          <a:xfrm>
            <a:off x="487093" y="2307763"/>
            <a:ext cx="2559519" cy="1916802"/>
          </a:xfrm>
        </p:spPr>
        <p:txBody>
          <a:bodyPr/>
          <a:lstStyle/>
          <a:p>
            <a:r>
              <a:rPr lang="en-US" sz="2400"/>
              <a:t>Access to information in GCA (1)</a:t>
            </a:r>
            <a:endParaRPr lang="en-GB" sz="2400"/>
          </a:p>
        </p:txBody>
      </p:sp>
      <p:sp>
        <p:nvSpPr>
          <p:cNvPr id="5" name="TextBox 4">
            <a:extLst>
              <a:ext uri="{FF2B5EF4-FFF2-40B4-BE49-F238E27FC236}">
                <a16:creationId xmlns:a16="http://schemas.microsoft.com/office/drawing/2014/main" id="{9CEB9C3B-2C28-7115-337D-886C715811C9}"/>
              </a:ext>
            </a:extLst>
          </p:cNvPr>
          <p:cNvSpPr txBox="1"/>
          <p:nvPr/>
        </p:nvSpPr>
        <p:spPr>
          <a:xfrm>
            <a:off x="4031403" y="1024892"/>
            <a:ext cx="7525512" cy="4308872"/>
          </a:xfrm>
          <a:prstGeom prst="rect">
            <a:avLst/>
          </a:prstGeom>
          <a:noFill/>
        </p:spPr>
        <p:txBody>
          <a:bodyPr wrap="square">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KIs in </a:t>
            </a:r>
            <a:r>
              <a:rPr lang="en-US" sz="1600" b="1">
                <a:solidFill>
                  <a:srgbClr val="EE5859"/>
                </a:solidFill>
                <a:latin typeface="Leelawadee"/>
                <a:cs typeface="Leelawadee"/>
              </a:rPr>
              <a:t>14% (n=30/213) </a:t>
            </a:r>
            <a:r>
              <a:rPr lang="en-US" sz="1600">
                <a:solidFill>
                  <a:srgbClr val="555859"/>
                </a:solidFill>
                <a:latin typeface="Leelawadee"/>
                <a:cs typeface="Leelawadee"/>
              </a:rPr>
              <a:t>of assessed settlements reported that people in their settlements had </a:t>
            </a:r>
            <a:r>
              <a:rPr lang="en-US" sz="1600" b="1">
                <a:solidFill>
                  <a:srgbClr val="555859"/>
                </a:solidFill>
                <a:latin typeface="Leelawadee"/>
                <a:cs typeface="Leelawadee"/>
              </a:rPr>
              <a:t>partial access to information about humanitarian assistance</a:t>
            </a:r>
            <a:r>
              <a:rPr lang="en-US" sz="1600">
                <a:solidFill>
                  <a:srgbClr val="555859"/>
                </a:solidFill>
                <a:latin typeface="Leelawadee"/>
                <a:cs typeface="Leelawadee"/>
              </a:rPr>
              <a:t>. </a:t>
            </a: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algn="just">
              <a:spcBef>
                <a:spcPts val="600"/>
              </a:spcBef>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endParaRPr lang="en-US" sz="1600">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According to interviewees in Mykolaiv and Sumy, people also relied on the city mayor’s or other official live broadcasts. </a:t>
            </a:r>
            <a:endParaRPr lang="pt-BR" sz="1600">
              <a:solidFill>
                <a:srgbClr val="555859"/>
              </a:solidFill>
              <a:latin typeface="Leelawadee"/>
              <a:cs typeface="Leelawadee"/>
            </a:endParaRPr>
          </a:p>
        </p:txBody>
      </p:sp>
      <p:graphicFrame>
        <p:nvGraphicFramePr>
          <p:cNvPr id="7" name="Chart 6"/>
          <p:cNvGraphicFramePr/>
          <p:nvPr>
            <p:extLst>
              <p:ext uri="{D42A27DB-BD31-4B8C-83A1-F6EECF244321}">
                <p14:modId xmlns:p14="http://schemas.microsoft.com/office/powerpoint/2010/main" val="3761370952"/>
              </p:ext>
            </p:extLst>
          </p:nvPr>
        </p:nvGraphicFramePr>
        <p:xfrm>
          <a:off x="8402320" y="2843640"/>
          <a:ext cx="3718560" cy="1571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92150295"/>
              </p:ext>
            </p:extLst>
          </p:nvPr>
        </p:nvGraphicFramePr>
        <p:xfrm>
          <a:off x="4378960" y="3043453"/>
          <a:ext cx="4023360" cy="1280160"/>
        </p:xfrm>
        <a:graphic>
          <a:graphicData uri="http://schemas.openxmlformats.org/drawingml/2006/table">
            <a:tbl>
              <a:tblPr firstRow="1" bandRow="1">
                <a:tableStyleId>{5C22544A-7EE6-4342-B048-85BDC9FD1C3A}</a:tableStyleId>
              </a:tblPr>
              <a:tblGrid>
                <a:gridCol w="2710741">
                  <a:extLst>
                    <a:ext uri="{9D8B030D-6E8A-4147-A177-3AD203B41FA5}">
                      <a16:colId xmlns:a16="http://schemas.microsoft.com/office/drawing/2014/main" val="3680178871"/>
                    </a:ext>
                  </a:extLst>
                </a:gridCol>
                <a:gridCol w="1312619">
                  <a:extLst>
                    <a:ext uri="{9D8B030D-6E8A-4147-A177-3AD203B41FA5}">
                      <a16:colId xmlns:a16="http://schemas.microsoft.com/office/drawing/2014/main" val="2111307253"/>
                    </a:ext>
                  </a:extLst>
                </a:gridCol>
              </a:tblGrid>
              <a:tr h="320040">
                <a:tc>
                  <a:txBody>
                    <a:bodyPr/>
                    <a:lstStyle/>
                    <a:p>
                      <a:r>
                        <a:rPr lang="en-US" sz="1200" b="1">
                          <a:solidFill>
                            <a:srgbClr val="555859"/>
                          </a:solidFill>
                          <a:latin typeface="Leelawadee" panose="020B0502040204020203" pitchFamily="34" charset="-34"/>
                          <a:cs typeface="Leelawadee" panose="020B0502040204020203" pitchFamily="34" charset="-34"/>
                        </a:rPr>
                        <a:t>Social media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98% (n=208)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11864"/>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Phone communications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91% (n=193)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1773925"/>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Face-to-face communication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88% (n=187)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75923"/>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Community group discussions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56%</a:t>
                      </a:r>
                      <a:r>
                        <a:rPr lang="en-US" sz="1200" b="1" baseline="0">
                          <a:solidFill>
                            <a:srgbClr val="EF5859"/>
                          </a:solidFill>
                          <a:latin typeface="Leelawadee" panose="020B0502040204020203" pitchFamily="34" charset="-34"/>
                          <a:cs typeface="Leelawadee" panose="020B0502040204020203" pitchFamily="34" charset="-34"/>
                        </a:rPr>
                        <a:t> (n=120)</a:t>
                      </a:r>
                      <a:endParaRPr lang="en-US" sz="1200" b="1">
                        <a:solidFill>
                          <a:srgbClr val="EF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366513"/>
                  </a:ext>
                </a:extLst>
              </a:tr>
            </a:tbl>
          </a:graphicData>
        </a:graphic>
      </p:graphicFrame>
      <p:sp>
        <p:nvSpPr>
          <p:cNvPr id="10" name="TextBox 9">
            <a:extLst>
              <a:ext uri="{FF2B5EF4-FFF2-40B4-BE49-F238E27FC236}">
                <a16:creationId xmlns:a16="http://schemas.microsoft.com/office/drawing/2014/main" id="{E6B4D1AE-E1A9-064D-9F71-7C2D49B9C75F}"/>
              </a:ext>
            </a:extLst>
          </p:cNvPr>
          <p:cNvSpPr txBox="1"/>
          <p:nvPr/>
        </p:nvSpPr>
        <p:spPr>
          <a:xfrm>
            <a:off x="4307840" y="2204032"/>
            <a:ext cx="7237981" cy="738664"/>
          </a:xfrm>
          <a:prstGeom prst="rect">
            <a:avLst/>
          </a:prstGeom>
          <a:noFill/>
        </p:spPr>
        <p:txBody>
          <a:bodyPr wrap="square" rtlCol="0">
            <a:spAutoFit/>
          </a:bodyPr>
          <a:lstStyle/>
          <a:p>
            <a:pPr algn="just"/>
            <a:r>
              <a:rPr lang="en-US" sz="1400" b="1">
                <a:solidFill>
                  <a:srgbClr val="555859"/>
                </a:solidFill>
                <a:latin typeface="Leelawadee"/>
                <a:cs typeface="Leelawadee"/>
              </a:rPr>
              <a:t>Most frequently reported means of obtaining information related to humanitarian assistance used by most people in the settlement (n=213)</a:t>
            </a:r>
          </a:p>
          <a:p>
            <a:pPr algn="just"/>
            <a:r>
              <a:rPr lang="en-US" sz="1400" b="1" i="1">
                <a:solidFill>
                  <a:srgbClr val="555859"/>
                </a:solidFill>
                <a:latin typeface="Leelawadee"/>
                <a:cs typeface="Leelawadee"/>
              </a:rPr>
              <a:t>Quantitative data, HSM round 4</a:t>
            </a:r>
          </a:p>
        </p:txBody>
      </p:sp>
    </p:spTree>
    <p:extLst>
      <p:ext uri="{BB962C8B-B14F-4D97-AF65-F5344CB8AC3E}">
        <p14:creationId xmlns:p14="http://schemas.microsoft.com/office/powerpoint/2010/main" val="272170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108DF-AA87-D981-0D52-C2000F0ACF73}"/>
              </a:ext>
            </a:extLst>
          </p:cNvPr>
          <p:cNvSpPr>
            <a:spLocks noGrp="1"/>
          </p:cNvSpPr>
          <p:nvPr>
            <p:ph type="body" sz="quarter" idx="12"/>
          </p:nvPr>
        </p:nvSpPr>
        <p:spPr>
          <a:xfrm>
            <a:off x="4031403" y="832120"/>
            <a:ext cx="7970684" cy="1876533"/>
          </a:xfrm>
        </p:spPr>
        <p:txBody>
          <a:bodyPr/>
          <a:lstStyle/>
          <a:p>
            <a:pPr marL="0" indent="0">
              <a:buNone/>
            </a:pPr>
            <a:endParaRPr lang="en-US" sz="2000" b="0" i="0" u="none" strike="noStrike" baseline="0">
              <a:solidFill>
                <a:srgbClr val="57585A"/>
              </a:solidFill>
              <a:latin typeface="Leelawadee" panose="020B0502040204020203" pitchFamily="34" charset="-34"/>
            </a:endParaRPr>
          </a:p>
          <a:p>
            <a:pPr marL="0" indent="0">
              <a:buNone/>
            </a:pPr>
            <a:endParaRPr lang="en-GB"/>
          </a:p>
        </p:txBody>
      </p:sp>
      <p:sp>
        <p:nvSpPr>
          <p:cNvPr id="4" name="Text Placeholder 3">
            <a:extLst>
              <a:ext uri="{FF2B5EF4-FFF2-40B4-BE49-F238E27FC236}">
                <a16:creationId xmlns:a16="http://schemas.microsoft.com/office/drawing/2014/main" id="{732D29B3-7965-A63A-73F6-A0105196F15D}"/>
              </a:ext>
            </a:extLst>
          </p:cNvPr>
          <p:cNvSpPr>
            <a:spLocks noGrp="1"/>
          </p:cNvSpPr>
          <p:nvPr>
            <p:ph type="body" sz="quarter" idx="10"/>
          </p:nvPr>
        </p:nvSpPr>
        <p:spPr>
          <a:xfrm>
            <a:off x="487093" y="2307763"/>
            <a:ext cx="2559519" cy="1916802"/>
          </a:xfrm>
        </p:spPr>
        <p:txBody>
          <a:bodyPr/>
          <a:lstStyle/>
          <a:p>
            <a:r>
              <a:rPr lang="en-US" sz="2400"/>
              <a:t>Access to information in GCA (2)</a:t>
            </a:r>
            <a:endParaRPr lang="en-GB" sz="2400"/>
          </a:p>
        </p:txBody>
      </p:sp>
      <p:graphicFrame>
        <p:nvGraphicFramePr>
          <p:cNvPr id="7" name="Chart 6"/>
          <p:cNvGraphicFramePr/>
          <p:nvPr>
            <p:extLst>
              <p:ext uri="{D42A27DB-BD31-4B8C-83A1-F6EECF244321}">
                <p14:modId xmlns:p14="http://schemas.microsoft.com/office/powerpoint/2010/main" val="3160176666"/>
              </p:ext>
            </p:extLst>
          </p:nvPr>
        </p:nvGraphicFramePr>
        <p:xfrm>
          <a:off x="9164320" y="3438858"/>
          <a:ext cx="2392595" cy="1571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2120154"/>
              </p:ext>
            </p:extLst>
          </p:nvPr>
        </p:nvGraphicFramePr>
        <p:xfrm>
          <a:off x="4559723" y="3628511"/>
          <a:ext cx="5102437" cy="1280160"/>
        </p:xfrm>
        <a:graphic>
          <a:graphicData uri="http://schemas.openxmlformats.org/drawingml/2006/table">
            <a:tbl>
              <a:tblPr firstRow="1" bandRow="1">
                <a:tableStyleId>{5C22544A-7EE6-4342-B048-85BDC9FD1C3A}</a:tableStyleId>
              </a:tblPr>
              <a:tblGrid>
                <a:gridCol w="3325493">
                  <a:extLst>
                    <a:ext uri="{9D8B030D-6E8A-4147-A177-3AD203B41FA5}">
                      <a16:colId xmlns:a16="http://schemas.microsoft.com/office/drawing/2014/main" val="3680178871"/>
                    </a:ext>
                  </a:extLst>
                </a:gridCol>
                <a:gridCol w="1776944">
                  <a:extLst>
                    <a:ext uri="{9D8B030D-6E8A-4147-A177-3AD203B41FA5}">
                      <a16:colId xmlns:a16="http://schemas.microsoft.com/office/drawing/2014/main" val="2111307253"/>
                    </a:ext>
                  </a:extLst>
                </a:gridCol>
              </a:tblGrid>
              <a:tr h="320040">
                <a:tc>
                  <a:txBody>
                    <a:bodyPr/>
                    <a:lstStyle/>
                    <a:p>
                      <a:r>
                        <a:rPr lang="en-US" sz="1200" b="1">
                          <a:solidFill>
                            <a:srgbClr val="555859"/>
                          </a:solidFill>
                          <a:latin typeface="Leelawadee" panose="020B0502040204020203" pitchFamily="34" charset="-34"/>
                          <a:cs typeface="Leelawadee" panose="020B0502040204020203" pitchFamily="34" charset="-34"/>
                        </a:rPr>
                        <a:t>How to register for assistance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66% (n=140)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11864"/>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How to get money/financial support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61% (n=129)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1773925"/>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News</a:t>
                      </a:r>
                      <a:r>
                        <a:rPr lang="en-US" sz="1200" b="1" baseline="0">
                          <a:solidFill>
                            <a:srgbClr val="555859"/>
                          </a:solidFill>
                          <a:latin typeface="Leelawadee" panose="020B0502040204020203" pitchFamily="34" charset="-34"/>
                          <a:cs typeface="Leelawadee" panose="020B0502040204020203" pitchFamily="34" charset="-34"/>
                        </a:rPr>
                        <a:t> on available resources in settlement</a:t>
                      </a:r>
                      <a:endParaRPr lang="en-US" sz="1200" b="1">
                        <a:solidFill>
                          <a:srgbClr val="55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53% (n=112)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75923"/>
                  </a:ext>
                </a:extLst>
              </a:tr>
              <a:tr h="320040">
                <a:tc>
                  <a:txBody>
                    <a:bodyPr/>
                    <a:lstStyle/>
                    <a:p>
                      <a:r>
                        <a:rPr lang="en-US" sz="1200" b="1">
                          <a:solidFill>
                            <a:srgbClr val="555859"/>
                          </a:solidFill>
                          <a:latin typeface="Leelawadee" panose="020B0502040204020203" pitchFamily="34" charset="-34"/>
                          <a:cs typeface="Leelawadee" panose="020B0502040204020203" pitchFamily="34" charset="-34"/>
                        </a:rPr>
                        <a:t>Info on humanitarian</a:t>
                      </a:r>
                      <a:r>
                        <a:rPr lang="en-US" sz="1200" b="1" baseline="0">
                          <a:solidFill>
                            <a:srgbClr val="555859"/>
                          </a:solidFill>
                          <a:latin typeface="Leelawadee" panose="020B0502040204020203" pitchFamily="34" charset="-34"/>
                          <a:cs typeface="Leelawadee" panose="020B0502040204020203" pitchFamily="34" charset="-34"/>
                        </a:rPr>
                        <a:t> assistance/agencies</a:t>
                      </a:r>
                      <a:endParaRPr lang="en-US" sz="1200" b="1">
                        <a:solidFill>
                          <a:srgbClr val="55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b="1">
                          <a:solidFill>
                            <a:srgbClr val="EF5859"/>
                          </a:solidFill>
                          <a:latin typeface="Leelawadee" panose="020B0502040204020203" pitchFamily="34" charset="-34"/>
                          <a:cs typeface="Leelawadee" panose="020B0502040204020203" pitchFamily="34" charset="-34"/>
                        </a:rPr>
                        <a:t>52%</a:t>
                      </a:r>
                      <a:r>
                        <a:rPr lang="en-US" sz="1200" b="1" baseline="0">
                          <a:solidFill>
                            <a:srgbClr val="EF5859"/>
                          </a:solidFill>
                          <a:latin typeface="Leelawadee" panose="020B0502040204020203" pitchFamily="34" charset="-34"/>
                          <a:cs typeface="Leelawadee" panose="020B0502040204020203" pitchFamily="34" charset="-34"/>
                        </a:rPr>
                        <a:t> (n=110)</a:t>
                      </a:r>
                      <a:endParaRPr lang="en-US" sz="1200" b="1">
                        <a:solidFill>
                          <a:srgbClr val="EF5859"/>
                        </a:solidFill>
                        <a:latin typeface="Leelawadee" panose="020B0502040204020203" pitchFamily="34" charset="-34"/>
                        <a:cs typeface="Leelawadee" panose="020B0502040204020203" pitchFamily="34" charset="-3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9366513"/>
                  </a:ext>
                </a:extLst>
              </a:tr>
            </a:tbl>
          </a:graphicData>
        </a:graphic>
      </p:graphicFrame>
      <p:sp>
        <p:nvSpPr>
          <p:cNvPr id="10" name="TextBox 9">
            <a:extLst>
              <a:ext uri="{FF2B5EF4-FFF2-40B4-BE49-F238E27FC236}">
                <a16:creationId xmlns:a16="http://schemas.microsoft.com/office/drawing/2014/main" id="{E6B4D1AE-E1A9-064D-9F71-7C2D49B9C75F}"/>
              </a:ext>
            </a:extLst>
          </p:cNvPr>
          <p:cNvSpPr txBox="1"/>
          <p:nvPr/>
        </p:nvSpPr>
        <p:spPr>
          <a:xfrm>
            <a:off x="4541520" y="2799250"/>
            <a:ext cx="7237981" cy="738664"/>
          </a:xfrm>
          <a:prstGeom prst="rect">
            <a:avLst/>
          </a:prstGeom>
          <a:noFill/>
        </p:spPr>
        <p:txBody>
          <a:bodyPr wrap="square" rtlCol="0">
            <a:spAutoFit/>
          </a:bodyPr>
          <a:lstStyle/>
          <a:p>
            <a:pPr algn="just"/>
            <a:r>
              <a:rPr lang="en-US" sz="1400" b="1">
                <a:solidFill>
                  <a:srgbClr val="555859"/>
                </a:solidFill>
                <a:latin typeface="Leelawadee"/>
                <a:cs typeface="Leelawadee"/>
              </a:rPr>
              <a:t>Most frequently cited information needs among the affected populations in assessed settlements (n=213)</a:t>
            </a:r>
          </a:p>
          <a:p>
            <a:pPr algn="just"/>
            <a:r>
              <a:rPr lang="en-US" sz="1400" b="1" i="1">
                <a:solidFill>
                  <a:srgbClr val="555859"/>
                </a:solidFill>
                <a:latin typeface="Leelawadee"/>
                <a:cs typeface="Leelawadee"/>
              </a:rPr>
              <a:t>Quantitative data, HSM round 4</a:t>
            </a:r>
          </a:p>
        </p:txBody>
      </p:sp>
      <p:sp>
        <p:nvSpPr>
          <p:cNvPr id="11" name="TextBox 10">
            <a:extLst>
              <a:ext uri="{FF2B5EF4-FFF2-40B4-BE49-F238E27FC236}">
                <a16:creationId xmlns:a16="http://schemas.microsoft.com/office/drawing/2014/main" id="{9CEB9C3B-2C28-7115-337D-886C715811C9}"/>
              </a:ext>
            </a:extLst>
          </p:cNvPr>
          <p:cNvSpPr txBox="1"/>
          <p:nvPr/>
        </p:nvSpPr>
        <p:spPr>
          <a:xfrm>
            <a:off x="4031403" y="243142"/>
            <a:ext cx="7525512" cy="2200602"/>
          </a:xfrm>
          <a:prstGeom prst="rect">
            <a:avLst/>
          </a:prstGeom>
          <a:noFill/>
        </p:spPr>
        <p:txBody>
          <a:bodyPr wrap="square">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The most commonly reported information sources on humanitarian assistance used in assessed settlements were:</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Government officials (in </a:t>
            </a:r>
            <a:r>
              <a:rPr lang="en-US" sz="1600" b="1">
                <a:solidFill>
                  <a:srgbClr val="EE5859"/>
                </a:solidFill>
                <a:latin typeface="Leelawadee"/>
                <a:cs typeface="Leelawadee"/>
              </a:rPr>
              <a:t>90% (n=192/213) of settlements</a:t>
            </a:r>
            <a:r>
              <a:rPr lang="en-US" sz="1600" b="1">
                <a:solidFill>
                  <a:srgbClr val="555859"/>
                </a:solidFill>
                <a:latin typeface="Leelawadee"/>
                <a:cs typeface="Leelawadee"/>
              </a:rPr>
              <a:t>)</a:t>
            </a:r>
            <a:endParaRPr lang="en-US" sz="1600" b="1">
              <a:solidFill>
                <a:srgbClr val="EE5859"/>
              </a:solidFill>
              <a:latin typeface="Leelawadee"/>
              <a:cs typeface="Leelawadee"/>
            </a:endParaRP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Volunteers (</a:t>
            </a:r>
            <a:r>
              <a:rPr lang="en-US" sz="1600" b="1">
                <a:solidFill>
                  <a:srgbClr val="EE5859"/>
                </a:solidFill>
                <a:latin typeface="Leelawadee"/>
                <a:cs typeface="Leelawadee"/>
              </a:rPr>
              <a:t>85% (n=181/213)</a:t>
            </a:r>
            <a:r>
              <a:rPr lang="en-US" sz="1600" b="1">
                <a:solidFill>
                  <a:srgbClr val="555859"/>
                </a:solidFill>
                <a:latin typeface="Leelawadee"/>
                <a:cs typeface="Leelawadee"/>
              </a:rPr>
              <a:t>)</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Social workers (</a:t>
            </a:r>
            <a:r>
              <a:rPr lang="en-US" sz="1600" b="1">
                <a:solidFill>
                  <a:srgbClr val="EE5859"/>
                </a:solidFill>
                <a:latin typeface="Leelawadee"/>
                <a:cs typeface="Leelawadee"/>
              </a:rPr>
              <a:t>84% (n=179/213)</a:t>
            </a:r>
            <a:r>
              <a:rPr lang="en-US" sz="1600" b="1">
                <a:solidFill>
                  <a:srgbClr val="555859"/>
                </a:solidFill>
                <a:latin typeface="Leelawadee"/>
                <a:cs typeface="Leelawadee"/>
              </a:rPr>
              <a:t>)</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Friends/family/</a:t>
            </a:r>
            <a:r>
              <a:rPr lang="en-US" sz="1600" b="1" err="1">
                <a:solidFill>
                  <a:srgbClr val="555859"/>
                </a:solidFill>
                <a:latin typeface="Leelawadee"/>
                <a:cs typeface="Leelawadee"/>
              </a:rPr>
              <a:t>neighbours</a:t>
            </a:r>
            <a:r>
              <a:rPr lang="en-US" sz="1600" b="1">
                <a:solidFill>
                  <a:srgbClr val="555859"/>
                </a:solidFill>
                <a:latin typeface="Leelawadee"/>
                <a:cs typeface="Leelawadee"/>
              </a:rPr>
              <a:t> (</a:t>
            </a:r>
            <a:r>
              <a:rPr lang="en-US" sz="1600" b="1">
                <a:solidFill>
                  <a:srgbClr val="EE5859"/>
                </a:solidFill>
                <a:latin typeface="Leelawadee"/>
                <a:cs typeface="Leelawadee"/>
              </a:rPr>
              <a:t>84% (n=179/213)</a:t>
            </a:r>
            <a:r>
              <a:rPr lang="en-US" sz="1600" b="1">
                <a:solidFill>
                  <a:srgbClr val="555859"/>
                </a:solidFill>
                <a:latin typeface="Leelawadee"/>
                <a:cs typeface="Leelawadee"/>
              </a:rPr>
              <a:t>)</a:t>
            </a:r>
          </a:p>
          <a:p>
            <a:pPr marL="740410" lvl="1" indent="-285750" algn="just">
              <a:spcBef>
                <a:spcPts val="600"/>
              </a:spcBef>
              <a:buFont typeface="Arial" panose="020B0604020202020204" pitchFamily="34" charset="0"/>
              <a:buChar char="•"/>
            </a:pPr>
            <a:r>
              <a:rPr lang="en-US" sz="1600" b="1">
                <a:solidFill>
                  <a:srgbClr val="555859"/>
                </a:solidFill>
                <a:latin typeface="Leelawadee"/>
                <a:cs typeface="Leelawadee"/>
              </a:rPr>
              <a:t>Community leaders (</a:t>
            </a:r>
            <a:r>
              <a:rPr lang="en-US" sz="1600" b="1">
                <a:solidFill>
                  <a:srgbClr val="EE5859"/>
                </a:solidFill>
                <a:latin typeface="Leelawadee"/>
                <a:cs typeface="Leelawadee"/>
              </a:rPr>
              <a:t>78% (n=166/213)</a:t>
            </a:r>
            <a:r>
              <a:rPr lang="en-US" sz="1600" b="1">
                <a:solidFill>
                  <a:srgbClr val="555859"/>
                </a:solidFill>
                <a:latin typeface="Leelawadee"/>
                <a:cs typeface="Leelawadee"/>
              </a:rPr>
              <a:t>)</a:t>
            </a:r>
          </a:p>
        </p:txBody>
      </p:sp>
      <p:sp>
        <p:nvSpPr>
          <p:cNvPr id="9" name="TextBox 8">
            <a:extLst>
              <a:ext uri="{FF2B5EF4-FFF2-40B4-BE49-F238E27FC236}">
                <a16:creationId xmlns:a16="http://schemas.microsoft.com/office/drawing/2014/main" id="{9CEB9C3B-2C28-7115-337D-886C715811C9}"/>
              </a:ext>
            </a:extLst>
          </p:cNvPr>
          <p:cNvSpPr txBox="1"/>
          <p:nvPr/>
        </p:nvSpPr>
        <p:spPr>
          <a:xfrm>
            <a:off x="4031403" y="5107853"/>
            <a:ext cx="7525512" cy="830997"/>
          </a:xfrm>
          <a:prstGeom prst="rect">
            <a:avLst/>
          </a:prstGeom>
          <a:noFill/>
        </p:spPr>
        <p:txBody>
          <a:bodyPr wrap="square" lIns="91440" tIns="45720" rIns="91440" bIns="45720" anchor="t">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Findings suggest that </a:t>
            </a:r>
            <a:r>
              <a:rPr lang="en-US" sz="1600" b="1">
                <a:solidFill>
                  <a:srgbClr val="555859"/>
                </a:solidFill>
                <a:latin typeface="Leelawadee"/>
                <a:cs typeface="Leelawadee"/>
              </a:rPr>
              <a:t>older persons, people with physical or cognitive disabilities, as well as people who are unable to access digital services </a:t>
            </a:r>
            <a:r>
              <a:rPr lang="en-US" sz="1600">
                <a:solidFill>
                  <a:srgbClr val="555859"/>
                </a:solidFill>
                <a:latin typeface="Leelawadee"/>
                <a:cs typeface="Leelawadee"/>
              </a:rPr>
              <a:t>faced more challenges in terms of access to information. </a:t>
            </a:r>
          </a:p>
        </p:txBody>
      </p:sp>
    </p:spTree>
    <p:extLst>
      <p:ext uri="{BB962C8B-B14F-4D97-AF65-F5344CB8AC3E}">
        <p14:creationId xmlns:p14="http://schemas.microsoft.com/office/powerpoint/2010/main" val="340207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21730" y="2269555"/>
            <a:ext cx="2878670" cy="2047264"/>
          </a:xfrm>
        </p:spPr>
        <p:txBody>
          <a:bodyPr/>
          <a:lstStyle/>
          <a:p>
            <a:pPr>
              <a:spcBef>
                <a:spcPts val="0"/>
              </a:spcBef>
            </a:pPr>
            <a:r>
              <a:rPr lang="en-GB" sz="2800">
                <a:latin typeface="Franklin Gothic Demi"/>
              </a:rPr>
              <a:t> Key</a:t>
            </a:r>
          </a:p>
          <a:p>
            <a:pPr>
              <a:spcBef>
                <a:spcPts val="0"/>
              </a:spcBef>
            </a:pPr>
            <a:r>
              <a:rPr lang="en-GB" sz="2800">
                <a:latin typeface="Franklin Gothic Demi"/>
              </a:rPr>
              <a:t>findings</a:t>
            </a:r>
          </a:p>
        </p:txBody>
      </p:sp>
      <p:sp>
        <p:nvSpPr>
          <p:cNvPr id="11" name="TextBox 10">
            <a:extLst>
              <a:ext uri="{FF2B5EF4-FFF2-40B4-BE49-F238E27FC236}">
                <a16:creationId xmlns:a16="http://schemas.microsoft.com/office/drawing/2014/main" id="{258F45FE-4C17-1135-9C4B-916BE65BBFD5}"/>
              </a:ext>
            </a:extLst>
          </p:cNvPr>
          <p:cNvSpPr txBox="1"/>
          <p:nvPr/>
        </p:nvSpPr>
        <p:spPr>
          <a:xfrm>
            <a:off x="3599062" y="641699"/>
            <a:ext cx="8592938" cy="369332"/>
          </a:xfrm>
          <a:prstGeom prst="rect">
            <a:avLst/>
          </a:prstGeom>
          <a:noFill/>
        </p:spPr>
        <p:txBody>
          <a:bodyPr wrap="square" rtlCol="0">
            <a:spAutoFit/>
          </a:bodyPr>
          <a:lstStyle/>
          <a:p>
            <a:pPr algn="ctr"/>
            <a:endParaRPr lang="en-GB"/>
          </a:p>
        </p:txBody>
      </p:sp>
      <p:sp>
        <p:nvSpPr>
          <p:cNvPr id="17" name="TextBox 16">
            <a:extLst>
              <a:ext uri="{FF2B5EF4-FFF2-40B4-BE49-F238E27FC236}">
                <a16:creationId xmlns:a16="http://schemas.microsoft.com/office/drawing/2014/main" id="{E181DFCE-8F7E-3684-9230-D787A1018378}"/>
              </a:ext>
            </a:extLst>
          </p:cNvPr>
          <p:cNvSpPr txBox="1"/>
          <p:nvPr/>
        </p:nvSpPr>
        <p:spPr>
          <a:xfrm>
            <a:off x="3902651" y="1154140"/>
            <a:ext cx="7985760" cy="4524315"/>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US" sz="1600" b="1">
                <a:solidFill>
                  <a:srgbClr val="555859"/>
                </a:solidFill>
                <a:latin typeface="Leelawadee" panose="020B0502040204020203" pitchFamily="34" charset="-34"/>
                <a:cs typeface="Leelawadee" panose="020B0502040204020203" pitchFamily="34" charset="-34"/>
              </a:rPr>
              <a:t>Food, medicines, and multi-purpose cash assistance </a:t>
            </a:r>
            <a:r>
              <a:rPr lang="en-US" sz="1600">
                <a:solidFill>
                  <a:srgbClr val="555859"/>
                </a:solidFill>
                <a:latin typeface="Leelawadee" panose="020B0502040204020203" pitchFamily="34" charset="-34"/>
                <a:cs typeface="Leelawadee" panose="020B0502040204020203" pitchFamily="34" charset="-34"/>
              </a:rPr>
              <a:t>emerged as the most useful types of assistance in the assessed settlements. </a:t>
            </a:r>
            <a:r>
              <a:rPr lang="en-US" sz="1600" b="1">
                <a:solidFill>
                  <a:srgbClr val="555859"/>
                </a:solidFill>
                <a:latin typeface="Leelawadee" panose="020B0502040204020203" pitchFamily="34" charset="-34"/>
                <a:cs typeface="Leelawadee" panose="020B0502040204020203" pitchFamily="34" charset="-34"/>
              </a:rPr>
              <a:t>Car fuel was a top reported priority need, </a:t>
            </a:r>
            <a:r>
              <a:rPr lang="en-US" sz="1600">
                <a:solidFill>
                  <a:srgbClr val="555859"/>
                </a:solidFill>
                <a:latin typeface="Leelawadee" panose="020B0502040204020203" pitchFamily="34" charset="-34"/>
                <a:cs typeface="Leelawadee" panose="020B0502040204020203" pitchFamily="34" charset="-34"/>
              </a:rPr>
              <a:t>among all other needs. </a:t>
            </a:r>
          </a:p>
          <a:p>
            <a:pPr marL="285750" indent="-285750" algn="just">
              <a:buFont typeface="Arial" panose="020B0604020202020204" pitchFamily="34" charset="0"/>
              <a:buChar char="•"/>
            </a:pPr>
            <a:endParaRPr lang="en-US" sz="1600">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sz="1600">
                <a:solidFill>
                  <a:srgbClr val="555859"/>
                </a:solidFill>
                <a:latin typeface="Leelawadee" panose="020B0502040204020203" pitchFamily="34" charset="-34"/>
                <a:cs typeface="Leelawadee" panose="020B0502040204020203" pitchFamily="34" charset="-34"/>
              </a:rPr>
              <a:t>While aid was generally perceived to be appropriate and relevant, </a:t>
            </a:r>
            <a:r>
              <a:rPr lang="en-US" sz="1600" b="1">
                <a:solidFill>
                  <a:srgbClr val="555859"/>
                </a:solidFill>
                <a:latin typeface="Leelawadee" panose="020B0502040204020203" pitchFamily="34" charset="-34"/>
                <a:cs typeface="Leelawadee" panose="020B0502040204020203" pitchFamily="34" charset="-34"/>
              </a:rPr>
              <a:t>inefficient targeting of aid distribution, decreased flow of aid, and lack of certain necessary items in ‘aid packages’ </a:t>
            </a:r>
            <a:r>
              <a:rPr lang="en-US" sz="1600">
                <a:solidFill>
                  <a:srgbClr val="555859"/>
                </a:solidFill>
                <a:latin typeface="Leelawadee" panose="020B0502040204020203" pitchFamily="34" charset="-34"/>
                <a:cs typeface="Leelawadee" panose="020B0502040204020203" pitchFamily="34" charset="-34"/>
              </a:rPr>
              <a:t>was reported by some interviewees.</a:t>
            </a:r>
            <a:endParaRPr lang="en-US" sz="1600" b="1">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endParaRPr lang="en-US" sz="1600">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sz="1600">
                <a:solidFill>
                  <a:srgbClr val="555859"/>
                </a:solidFill>
                <a:latin typeface="Leelawadee"/>
                <a:cs typeface="Leelawadee"/>
              </a:rPr>
              <a:t>Most interviewees reported that people had been facing some barriers to receiving humanitarian assistance, and </a:t>
            </a:r>
            <a:r>
              <a:rPr lang="en-US" sz="1600">
                <a:solidFill>
                  <a:srgbClr val="555859"/>
                </a:solidFill>
                <a:latin typeface="Leelawadee" panose="020B0502040204020203" pitchFamily="34" charset="-34"/>
                <a:cs typeface="Leelawadee" panose="020B0502040204020203" pitchFamily="34" charset="-34"/>
              </a:rPr>
              <a:t>the most commonly cited barriers were: </a:t>
            </a:r>
            <a:r>
              <a:rPr lang="en-US" sz="1600" b="1">
                <a:solidFill>
                  <a:srgbClr val="555859"/>
                </a:solidFill>
                <a:latin typeface="Leelawadee" panose="020B0502040204020203" pitchFamily="34" charset="-34"/>
                <a:cs typeface="Leelawadee" panose="020B0502040204020203" pitchFamily="34" charset="-34"/>
              </a:rPr>
              <a:t>long queues and overcrowded distribution sites, distance to distribution sites, and insufficiency of aid.</a:t>
            </a:r>
          </a:p>
          <a:p>
            <a:pPr algn="just"/>
            <a:endParaRPr lang="en-US" sz="1600" b="1">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sz="1600" b="1">
                <a:solidFill>
                  <a:srgbClr val="555859"/>
                </a:solidFill>
                <a:latin typeface="Leelawadee" panose="020B0502040204020203" pitchFamily="34" charset="-34"/>
                <a:cs typeface="Leelawadee" panose="020B0502040204020203" pitchFamily="34" charset="-34"/>
              </a:rPr>
              <a:t>People with disabilities and older persons </a:t>
            </a:r>
            <a:r>
              <a:rPr lang="en-US" sz="1600">
                <a:solidFill>
                  <a:srgbClr val="555859"/>
                </a:solidFill>
                <a:latin typeface="Leelawadee" panose="020B0502040204020203" pitchFamily="34" charset="-34"/>
                <a:cs typeface="Leelawadee" panose="020B0502040204020203" pitchFamily="34" charset="-34"/>
              </a:rPr>
              <a:t>reportedly faced </a:t>
            </a:r>
            <a:r>
              <a:rPr lang="en-US" sz="1600" b="1">
                <a:solidFill>
                  <a:srgbClr val="555859"/>
                </a:solidFill>
                <a:latin typeface="Leelawadee" panose="020B0502040204020203" pitchFamily="34" charset="-34"/>
                <a:cs typeface="Leelawadee" panose="020B0502040204020203" pitchFamily="34" charset="-34"/>
              </a:rPr>
              <a:t>significant barriers in accessing humanitarian assistance, </a:t>
            </a:r>
            <a:r>
              <a:rPr lang="en-US" sz="1600">
                <a:solidFill>
                  <a:srgbClr val="555859"/>
                </a:solidFill>
                <a:latin typeface="Leelawadee" panose="020B0502040204020203" pitchFamily="34" charset="-34"/>
                <a:cs typeface="Leelawadee" panose="020B0502040204020203" pitchFamily="34" charset="-34"/>
              </a:rPr>
              <a:t>as well as </a:t>
            </a:r>
            <a:r>
              <a:rPr lang="en-US" sz="1600" b="1">
                <a:solidFill>
                  <a:srgbClr val="555859"/>
                </a:solidFill>
                <a:latin typeface="Leelawadee" panose="020B0502040204020203" pitchFamily="34" charset="-34"/>
                <a:cs typeface="Leelawadee" panose="020B0502040204020203" pitchFamily="34" charset="-34"/>
              </a:rPr>
              <a:t>difficulties accessing information about available assistance</a:t>
            </a:r>
            <a:r>
              <a:rPr lang="en-US" sz="1600">
                <a:solidFill>
                  <a:srgbClr val="555859"/>
                </a:solidFill>
                <a:latin typeface="Leelawadee" panose="020B0502040204020203" pitchFamily="34" charset="-34"/>
                <a:cs typeface="Leelawadee" panose="020B0502040204020203" pitchFamily="34" charset="-34"/>
              </a:rPr>
              <a:t>, especially in light of the common use of technologies such as smartphone applications to communicate with communities about aid availability.</a:t>
            </a:r>
            <a:endParaRPr lang="en-GB" sz="1600" b="1">
              <a:solidFill>
                <a:srgbClr val="555859"/>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36315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AF0BD3D-1AB9-CB46-9CCA-F7BAC996B508}"/>
              </a:ext>
            </a:extLst>
          </p:cNvPr>
          <p:cNvSpPr>
            <a:spLocks noGrp="1"/>
          </p:cNvSpPr>
          <p:nvPr>
            <p:ph type="body" sz="quarter" idx="17"/>
          </p:nvPr>
        </p:nvSpPr>
        <p:spPr>
          <a:xfrm>
            <a:off x="566802" y="4342919"/>
            <a:ext cx="3148832" cy="1760425"/>
          </a:xfrm>
        </p:spPr>
        <p:txBody>
          <a:bodyPr/>
          <a:lstStyle/>
          <a:p>
            <a:r>
              <a:rPr lang="en-GB"/>
              <a:t>HSM (Round 4) drafting of factsheet on findings in NGCA settlements (including AAP brief based on qualitative data)</a:t>
            </a:r>
          </a:p>
          <a:p>
            <a:r>
              <a:rPr lang="en-GB"/>
              <a:t>HSM (Round 5) data collection</a:t>
            </a:r>
          </a:p>
        </p:txBody>
      </p:sp>
      <p:sp>
        <p:nvSpPr>
          <p:cNvPr id="3" name="Espace réservé du texte 2">
            <a:extLst>
              <a:ext uri="{FF2B5EF4-FFF2-40B4-BE49-F238E27FC236}">
                <a16:creationId xmlns:a16="http://schemas.microsoft.com/office/drawing/2014/main" id="{F6050EA9-B955-6249-B10A-63B80FF13991}"/>
              </a:ext>
            </a:extLst>
          </p:cNvPr>
          <p:cNvSpPr>
            <a:spLocks noGrp="1"/>
          </p:cNvSpPr>
          <p:nvPr>
            <p:ph type="body" sz="quarter" idx="13"/>
          </p:nvPr>
        </p:nvSpPr>
        <p:spPr/>
        <p:txBody>
          <a:bodyPr/>
          <a:lstStyle/>
          <a:p>
            <a:r>
              <a:rPr lang="en-GB"/>
              <a:t>In Progress</a:t>
            </a:r>
          </a:p>
        </p:txBody>
      </p:sp>
      <p:sp>
        <p:nvSpPr>
          <p:cNvPr id="4" name="Espace réservé du texte 3">
            <a:extLst>
              <a:ext uri="{FF2B5EF4-FFF2-40B4-BE49-F238E27FC236}">
                <a16:creationId xmlns:a16="http://schemas.microsoft.com/office/drawing/2014/main" id="{28EDB523-F47C-9342-B1F3-647DAE0908A0}"/>
              </a:ext>
            </a:extLst>
          </p:cNvPr>
          <p:cNvSpPr>
            <a:spLocks noGrp="1"/>
          </p:cNvSpPr>
          <p:nvPr>
            <p:ph type="body" sz="quarter" idx="16"/>
          </p:nvPr>
        </p:nvSpPr>
        <p:spPr/>
        <p:txBody>
          <a:bodyPr/>
          <a:lstStyle/>
          <a:p>
            <a:pPr algn="ctr"/>
            <a:r>
              <a:rPr lang="en-GB"/>
              <a:t>Next steps</a:t>
            </a:r>
          </a:p>
        </p:txBody>
      </p:sp>
      <p:sp>
        <p:nvSpPr>
          <p:cNvPr id="5" name="Espace réservé du texte 4">
            <a:extLst>
              <a:ext uri="{FF2B5EF4-FFF2-40B4-BE49-F238E27FC236}">
                <a16:creationId xmlns:a16="http://schemas.microsoft.com/office/drawing/2014/main" id="{8B0A279B-F4A3-FE4D-BF57-7B66DDEF41E3}"/>
              </a:ext>
            </a:extLst>
          </p:cNvPr>
          <p:cNvSpPr>
            <a:spLocks noGrp="1"/>
          </p:cNvSpPr>
          <p:nvPr>
            <p:ph type="body" sz="quarter" idx="18"/>
          </p:nvPr>
        </p:nvSpPr>
        <p:spPr>
          <a:xfrm>
            <a:off x="4348091" y="4342919"/>
            <a:ext cx="3148832" cy="1760425"/>
          </a:xfrm>
        </p:spPr>
        <p:txBody>
          <a:bodyPr/>
          <a:lstStyle/>
          <a:p>
            <a:r>
              <a:rPr lang="en-GB"/>
              <a:t>HSM (Round 5) data processing and aggregation</a:t>
            </a:r>
          </a:p>
        </p:txBody>
      </p:sp>
      <p:sp>
        <p:nvSpPr>
          <p:cNvPr id="6" name="Espace réservé du texte 5">
            <a:extLst>
              <a:ext uri="{FF2B5EF4-FFF2-40B4-BE49-F238E27FC236}">
                <a16:creationId xmlns:a16="http://schemas.microsoft.com/office/drawing/2014/main" id="{73E1DA2E-C584-D745-A30D-ACDC560EAC36}"/>
              </a:ext>
            </a:extLst>
          </p:cNvPr>
          <p:cNvSpPr>
            <a:spLocks noGrp="1"/>
          </p:cNvSpPr>
          <p:nvPr>
            <p:ph type="body" sz="quarter" idx="19"/>
          </p:nvPr>
        </p:nvSpPr>
        <p:spPr/>
        <p:txBody>
          <a:bodyPr/>
          <a:lstStyle/>
          <a:p>
            <a:r>
              <a:rPr lang="en-GB"/>
              <a:t>WB: 1</a:t>
            </a:r>
            <a:r>
              <a:rPr lang="en-GB" baseline="30000"/>
              <a:t>st</a:t>
            </a:r>
            <a:r>
              <a:rPr lang="en-GB"/>
              <a:t> of August</a:t>
            </a:r>
          </a:p>
        </p:txBody>
      </p:sp>
      <p:sp>
        <p:nvSpPr>
          <p:cNvPr id="7" name="Espace réservé du texte 6">
            <a:extLst>
              <a:ext uri="{FF2B5EF4-FFF2-40B4-BE49-F238E27FC236}">
                <a16:creationId xmlns:a16="http://schemas.microsoft.com/office/drawing/2014/main" id="{59FE4A06-83E2-1D45-822F-FA66EC3A7BB2}"/>
              </a:ext>
            </a:extLst>
          </p:cNvPr>
          <p:cNvSpPr>
            <a:spLocks noGrp="1"/>
          </p:cNvSpPr>
          <p:nvPr>
            <p:ph type="body" sz="quarter" idx="20"/>
          </p:nvPr>
        </p:nvSpPr>
        <p:spPr>
          <a:xfrm>
            <a:off x="8270046" y="4313073"/>
            <a:ext cx="3148832" cy="1471907"/>
          </a:xfrm>
        </p:spPr>
        <p:txBody>
          <a:bodyPr/>
          <a:lstStyle/>
          <a:p>
            <a:r>
              <a:rPr kumimoji="0" lang="en-GB" sz="2000" b="0" i="0" u="none" strike="noStrike" kern="1200" cap="none" spc="0" normalizeH="0" baseline="0" noProof="0">
                <a:ln>
                  <a:noFill/>
                </a:ln>
                <a:effectLst/>
                <a:uLnTx/>
                <a:uFillTx/>
                <a:latin typeface="Leelawadee" panose="020B0502040204020203" pitchFamily="34" charset="-34"/>
                <a:ea typeface="+mn-ea"/>
                <a:cs typeface="Leelawadee" panose="020B0502040204020203" pitchFamily="34" charset="-34"/>
              </a:rPr>
              <a:t>HSM (Round</a:t>
            </a:r>
            <a:r>
              <a:rPr kumimoji="0" lang="en-GB" sz="2000" b="0" i="0" u="none" strike="noStrike" kern="1200" cap="none" spc="0" normalizeH="0" noProof="0">
                <a:ln>
                  <a:noFill/>
                </a:ln>
                <a:effectLst/>
                <a:uLnTx/>
                <a:uFillTx/>
                <a:latin typeface="Leelawadee" panose="020B0502040204020203" pitchFamily="34" charset="-34"/>
                <a:ea typeface="+mn-ea"/>
                <a:cs typeface="Leelawadee" panose="020B0502040204020203" pitchFamily="34" charset="-34"/>
              </a:rPr>
              <a:t> 5) </a:t>
            </a:r>
            <a:r>
              <a:rPr lang="en-GB"/>
              <a:t>drafting of factsheets including findings from both structured and semi-structured data collection</a:t>
            </a:r>
          </a:p>
        </p:txBody>
      </p:sp>
      <p:sp>
        <p:nvSpPr>
          <p:cNvPr id="10" name="Text Placeholder 9">
            <a:extLst>
              <a:ext uri="{FF2B5EF4-FFF2-40B4-BE49-F238E27FC236}">
                <a16:creationId xmlns:a16="http://schemas.microsoft.com/office/drawing/2014/main" id="{366B687B-DC7F-F94A-A789-D8E9B282FA76}"/>
              </a:ext>
            </a:extLst>
          </p:cNvPr>
          <p:cNvSpPr>
            <a:spLocks noGrp="1"/>
          </p:cNvSpPr>
          <p:nvPr>
            <p:ph type="body" sz="quarter" idx="21"/>
          </p:nvPr>
        </p:nvSpPr>
        <p:spPr/>
        <p:txBody>
          <a:bodyPr/>
          <a:lstStyle/>
          <a:p>
            <a:r>
              <a:rPr lang="en-NL"/>
              <a:t>WB: </a:t>
            </a:r>
            <a:r>
              <a:rPr lang="en-US"/>
              <a:t>8</a:t>
            </a:r>
            <a:r>
              <a:rPr lang="en-US" baseline="30000"/>
              <a:t>th</a:t>
            </a:r>
            <a:r>
              <a:rPr lang="en-US"/>
              <a:t> </a:t>
            </a:r>
            <a:r>
              <a:rPr lang="en-NL"/>
              <a:t>of </a:t>
            </a:r>
            <a:r>
              <a:rPr lang="en-US"/>
              <a:t>August</a:t>
            </a:r>
            <a:endParaRPr lang="en-NL"/>
          </a:p>
        </p:txBody>
      </p:sp>
    </p:spTree>
    <p:extLst>
      <p:ext uri="{BB962C8B-B14F-4D97-AF65-F5344CB8AC3E}">
        <p14:creationId xmlns:p14="http://schemas.microsoft.com/office/powerpoint/2010/main" val="206039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2E5AF7B-8CC6-A246-9790-0AE78C56E67A}"/>
              </a:ext>
            </a:extLst>
          </p:cNvPr>
          <p:cNvSpPr>
            <a:spLocks noGrp="1"/>
          </p:cNvSpPr>
          <p:nvPr>
            <p:ph type="body" sz="quarter" idx="10"/>
          </p:nvPr>
        </p:nvSpPr>
        <p:spPr>
          <a:xfrm>
            <a:off x="2416623" y="1490211"/>
            <a:ext cx="7358754" cy="2106613"/>
          </a:xfrm>
        </p:spPr>
        <p:txBody>
          <a:bodyPr/>
          <a:lstStyle/>
          <a:p>
            <a:r>
              <a:rPr lang="en-GB"/>
              <a:t>Thank you for your attention</a:t>
            </a:r>
          </a:p>
        </p:txBody>
      </p:sp>
      <p:sp>
        <p:nvSpPr>
          <p:cNvPr id="3" name="Espace réservé du texte 2">
            <a:extLst>
              <a:ext uri="{FF2B5EF4-FFF2-40B4-BE49-F238E27FC236}">
                <a16:creationId xmlns:a16="http://schemas.microsoft.com/office/drawing/2014/main" id="{919DCBE4-777B-8E4C-8C3A-4150EC4AF71E}"/>
              </a:ext>
            </a:extLst>
          </p:cNvPr>
          <p:cNvSpPr>
            <a:spLocks noGrp="1"/>
          </p:cNvSpPr>
          <p:nvPr>
            <p:ph type="body" sz="quarter" idx="11"/>
          </p:nvPr>
        </p:nvSpPr>
        <p:spPr>
          <a:xfrm>
            <a:off x="2987251" y="4541316"/>
            <a:ext cx="1828316" cy="539983"/>
          </a:xfrm>
        </p:spPr>
        <p:txBody>
          <a:bodyPr/>
          <a:lstStyle/>
          <a:p>
            <a:r>
              <a:rPr lang="en-GB" err="1"/>
              <a:t>Lviv</a:t>
            </a:r>
            <a:r>
              <a:rPr lang="en-GB"/>
              <a:t>, Ukraine &amp; Rzeszow , Poland</a:t>
            </a:r>
          </a:p>
        </p:txBody>
      </p:sp>
      <p:sp>
        <p:nvSpPr>
          <p:cNvPr id="5" name="Espace réservé du texte 4">
            <a:extLst>
              <a:ext uri="{FF2B5EF4-FFF2-40B4-BE49-F238E27FC236}">
                <a16:creationId xmlns:a16="http://schemas.microsoft.com/office/drawing/2014/main" id="{66B627CD-B940-194C-858A-68263C6F82C2}"/>
              </a:ext>
            </a:extLst>
          </p:cNvPr>
          <p:cNvSpPr>
            <a:spLocks noGrp="1"/>
          </p:cNvSpPr>
          <p:nvPr>
            <p:ph type="body" sz="quarter" idx="14"/>
          </p:nvPr>
        </p:nvSpPr>
        <p:spPr>
          <a:xfrm>
            <a:off x="7975612" y="4588408"/>
            <a:ext cx="1519783" cy="445797"/>
          </a:xfrm>
        </p:spPr>
        <p:txBody>
          <a:bodyPr/>
          <a:lstStyle/>
          <a:p>
            <a:r>
              <a:rPr lang="en-GB"/>
              <a:t>+48 881 648 312</a:t>
            </a:r>
          </a:p>
        </p:txBody>
      </p:sp>
      <p:sp>
        <p:nvSpPr>
          <p:cNvPr id="7" name="Espace réservé du texte 3">
            <a:extLst>
              <a:ext uri="{FF2B5EF4-FFF2-40B4-BE49-F238E27FC236}">
                <a16:creationId xmlns:a16="http://schemas.microsoft.com/office/drawing/2014/main" id="{7477AA68-E4E5-8A48-A535-AE7B981B73D1}"/>
              </a:ext>
            </a:extLst>
          </p:cNvPr>
          <p:cNvSpPr>
            <a:spLocks noGrp="1"/>
          </p:cNvSpPr>
          <p:nvPr>
            <p:ph type="body" sz="quarter" idx="13"/>
          </p:nvPr>
        </p:nvSpPr>
        <p:spPr>
          <a:xfrm>
            <a:off x="4815567" y="4604816"/>
            <a:ext cx="3495040" cy="1065895"/>
          </a:xfrm>
        </p:spPr>
        <p:txBody>
          <a:bodyPr/>
          <a:lstStyle/>
          <a:p>
            <a:pPr>
              <a:spcBef>
                <a:spcPts val="300"/>
              </a:spcBef>
            </a:pPr>
            <a:r>
              <a:rPr lang="en-GB" sz="1200">
                <a:latin typeface="Leelawadee"/>
                <a:cs typeface="Leelawadee"/>
              </a:rPr>
              <a:t>Sarah </a:t>
            </a:r>
            <a:r>
              <a:rPr lang="en-GB" sz="1200" err="1">
                <a:latin typeface="Leelawadee"/>
                <a:cs typeface="Leelawadee"/>
              </a:rPr>
              <a:t>Studds</a:t>
            </a:r>
            <a:r>
              <a:rPr lang="en-GB" sz="1200">
                <a:latin typeface="Leelawadee"/>
                <a:cs typeface="Leelawadee"/>
              </a:rPr>
              <a:t>, &lt;sarah.studds@impact-initiatives.org&gt;</a:t>
            </a:r>
          </a:p>
          <a:p>
            <a:pPr>
              <a:spcBef>
                <a:spcPts val="300"/>
              </a:spcBef>
            </a:pPr>
            <a:endParaRPr lang="en-GB" sz="1200">
              <a:latin typeface="Leelawadee"/>
              <a:cs typeface="Leelawadee"/>
            </a:endParaRPr>
          </a:p>
          <a:p>
            <a:pPr>
              <a:spcBef>
                <a:spcPts val="300"/>
              </a:spcBef>
            </a:pPr>
            <a:r>
              <a:rPr lang="en-GB" sz="1200">
                <a:latin typeface="Leelawadee"/>
                <a:cs typeface="Leelawadee"/>
              </a:rPr>
              <a:t>Atti </a:t>
            </a:r>
            <a:r>
              <a:rPr lang="en-GB" sz="1200" err="1">
                <a:latin typeface="Leelawadee"/>
                <a:cs typeface="Leelawadee"/>
              </a:rPr>
              <a:t>Muriricho</a:t>
            </a:r>
            <a:r>
              <a:rPr lang="en-GB" sz="1200">
                <a:latin typeface="Leelawadee"/>
                <a:cs typeface="Leelawadee"/>
              </a:rPr>
              <a:t>, &lt;atti.muriricho@reach-initiative.org&gt;</a:t>
            </a:r>
          </a:p>
        </p:txBody>
      </p:sp>
    </p:spTree>
    <p:extLst>
      <p:ext uri="{BB962C8B-B14F-4D97-AF65-F5344CB8AC3E}">
        <p14:creationId xmlns:p14="http://schemas.microsoft.com/office/powerpoint/2010/main" val="426907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1715" y="1356407"/>
            <a:ext cx="7629449" cy="4759690"/>
          </a:xfrm>
        </p:spPr>
        <p:txBody>
          <a:bodyPr/>
          <a:lstStyle/>
          <a:p>
            <a:pPr>
              <a:buFont typeface="Arial" panose="020B0604020202020204" pitchFamily="34" charset="0"/>
              <a:buChar char="•"/>
            </a:pPr>
            <a:r>
              <a:rPr lang="en-US">
                <a:latin typeface="Leelawadee"/>
                <a:cs typeface="Leelawadee"/>
              </a:rPr>
              <a:t>Background and rationale</a:t>
            </a:r>
          </a:p>
          <a:p>
            <a:pPr>
              <a:buFont typeface="Arial" panose="020B0604020202020204" pitchFamily="34" charset="0"/>
              <a:buChar char="•"/>
            </a:pPr>
            <a:r>
              <a:rPr lang="en-US">
                <a:latin typeface="Leelawadee"/>
                <a:cs typeface="Leelawadee"/>
              </a:rPr>
              <a:t>Methodology </a:t>
            </a:r>
            <a:endParaRPr lang="en-US"/>
          </a:p>
          <a:p>
            <a:pPr>
              <a:buFont typeface="Arial" panose="020B0604020202020204" pitchFamily="34" charset="0"/>
              <a:buChar char="•"/>
            </a:pPr>
            <a:r>
              <a:rPr lang="en-US">
                <a:latin typeface="Leelawadee"/>
                <a:cs typeface="Leelawadee"/>
              </a:rPr>
              <a:t>Most useful assistance and priority needs in GCA settlements</a:t>
            </a:r>
          </a:p>
          <a:p>
            <a:pPr>
              <a:buFont typeface="Arial" panose="020B0604020202020204" pitchFamily="34" charset="0"/>
              <a:buChar char="•"/>
            </a:pPr>
            <a:r>
              <a:rPr lang="en-US">
                <a:latin typeface="Leelawadee"/>
                <a:cs typeface="Leelawadee"/>
              </a:rPr>
              <a:t>Perceived gaps in the response in GCA settlements</a:t>
            </a:r>
          </a:p>
          <a:p>
            <a:pPr>
              <a:buFont typeface="Arial" panose="020B0604020202020204" pitchFamily="34" charset="0"/>
              <a:buChar char="•"/>
            </a:pPr>
            <a:r>
              <a:rPr lang="en-US">
                <a:latin typeface="Leelawadee"/>
                <a:cs typeface="Leelawadee"/>
              </a:rPr>
              <a:t>Barriers to receiving humanitarian assistance in GCA</a:t>
            </a:r>
          </a:p>
          <a:p>
            <a:pPr>
              <a:buFont typeface="Arial" panose="020B0604020202020204" pitchFamily="34" charset="0"/>
              <a:buChar char="•"/>
            </a:pPr>
            <a:r>
              <a:rPr lang="en-US">
                <a:latin typeface="Leelawadee"/>
                <a:cs typeface="Leelawadee"/>
              </a:rPr>
              <a:t>People most affected by barriers to receiving humanitarian assistance in GCA</a:t>
            </a:r>
          </a:p>
          <a:p>
            <a:pPr>
              <a:buFont typeface="Arial" panose="020B0604020202020204" pitchFamily="34" charset="0"/>
              <a:buChar char="•"/>
            </a:pPr>
            <a:r>
              <a:rPr lang="en-US">
                <a:latin typeface="Leelawadee"/>
                <a:cs typeface="Leelawadee"/>
              </a:rPr>
              <a:t>Impact of humanitarian assistance on social cohesion in GCA</a:t>
            </a:r>
          </a:p>
          <a:p>
            <a:pPr>
              <a:buFont typeface="Arial" panose="020B0604020202020204" pitchFamily="34" charset="0"/>
              <a:buChar char="•"/>
            </a:pPr>
            <a:r>
              <a:rPr lang="en-US">
                <a:latin typeface="Leelawadee"/>
                <a:cs typeface="Leelawadee"/>
              </a:rPr>
              <a:t>Consultation of affected communities in GCA</a:t>
            </a:r>
          </a:p>
          <a:p>
            <a:pPr>
              <a:buFont typeface="Arial" panose="020B0604020202020204" pitchFamily="34" charset="0"/>
              <a:buChar char="•"/>
            </a:pPr>
            <a:r>
              <a:rPr lang="en-US">
                <a:latin typeface="Leelawadee"/>
                <a:cs typeface="Leelawadee"/>
              </a:rPr>
              <a:t>Access to information in GCA</a:t>
            </a:r>
          </a:p>
          <a:p>
            <a:pPr>
              <a:buFont typeface="Arial" panose="020B0604020202020204" pitchFamily="34" charset="0"/>
              <a:buChar char="•"/>
            </a:pPr>
            <a:r>
              <a:rPr lang="en-US">
                <a:latin typeface="Leelawadee"/>
                <a:cs typeface="Leelawadee"/>
              </a:rPr>
              <a:t>Key findings</a:t>
            </a:r>
          </a:p>
          <a:p>
            <a:pPr>
              <a:buFont typeface="Arial" panose="020B0604020202020204" pitchFamily="34" charset="0"/>
              <a:buChar char="•"/>
            </a:pPr>
            <a:r>
              <a:rPr lang="en-US">
                <a:latin typeface="Leelawadee"/>
                <a:cs typeface="Leelawadee"/>
              </a:rPr>
              <a:t>Next steps</a:t>
            </a:r>
          </a:p>
        </p:txBody>
      </p:sp>
      <p:sp>
        <p:nvSpPr>
          <p:cNvPr id="3" name="Text Placeholder 2"/>
          <p:cNvSpPr>
            <a:spLocks noGrp="1"/>
          </p:cNvSpPr>
          <p:nvPr>
            <p:ph type="body" sz="quarter" idx="13"/>
          </p:nvPr>
        </p:nvSpPr>
        <p:spPr>
          <a:xfrm>
            <a:off x="4071716" y="496938"/>
            <a:ext cx="7629449" cy="581140"/>
          </a:xfrm>
        </p:spPr>
        <p:txBody>
          <a:bodyPr/>
          <a:lstStyle/>
          <a:p>
            <a:r>
              <a:rPr lang="en-US"/>
              <a:t>Table of contents</a:t>
            </a:r>
          </a:p>
        </p:txBody>
      </p:sp>
      <p:sp>
        <p:nvSpPr>
          <p:cNvPr id="4" name="Text Placeholder 3"/>
          <p:cNvSpPr>
            <a:spLocks noGrp="1"/>
          </p:cNvSpPr>
          <p:nvPr>
            <p:ph type="body" sz="quarter" idx="10"/>
          </p:nvPr>
        </p:nvSpPr>
        <p:spPr/>
        <p:txBody>
          <a:bodyPr/>
          <a:lstStyle/>
          <a:p>
            <a:r>
              <a:rPr lang="en-US"/>
              <a:t>Table of contents</a:t>
            </a:r>
          </a:p>
        </p:txBody>
      </p:sp>
    </p:spTree>
    <p:extLst>
      <p:ext uri="{BB962C8B-B14F-4D97-AF65-F5344CB8AC3E}">
        <p14:creationId xmlns:p14="http://schemas.microsoft.com/office/powerpoint/2010/main" val="296152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FDC59D-526B-4CA8-AD91-AA6752B72812}"/>
              </a:ext>
            </a:extLst>
          </p:cNvPr>
          <p:cNvSpPr>
            <a:spLocks noGrp="1"/>
          </p:cNvSpPr>
          <p:nvPr>
            <p:ph type="body" sz="quarter" idx="10"/>
          </p:nvPr>
        </p:nvSpPr>
        <p:spPr>
          <a:xfrm>
            <a:off x="438410" y="2281637"/>
            <a:ext cx="2653133" cy="1916802"/>
          </a:xfrm>
        </p:spPr>
        <p:txBody>
          <a:bodyPr/>
          <a:lstStyle/>
          <a:p>
            <a:pPr>
              <a:lnSpc>
                <a:spcPct val="100000"/>
              </a:lnSpc>
            </a:pPr>
            <a:r>
              <a:rPr lang="en-AU" sz="2800"/>
              <a:t>Background and rationale</a:t>
            </a:r>
            <a:endParaRPr lang="en-US" sz="2800"/>
          </a:p>
        </p:txBody>
      </p:sp>
      <p:sp>
        <p:nvSpPr>
          <p:cNvPr id="6" name="Rectangle 5"/>
          <p:cNvSpPr/>
          <p:nvPr/>
        </p:nvSpPr>
        <p:spPr>
          <a:xfrm>
            <a:off x="3911793" y="747048"/>
            <a:ext cx="7948586" cy="5262979"/>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solidFill>
                  <a:schemeClr val="tx1">
                    <a:lumMod val="65000"/>
                    <a:lumOff val="35000"/>
                  </a:schemeClr>
                </a:solidFill>
                <a:latin typeface="Leelawadee" panose="020B0502040204020203" pitchFamily="34" charset="-34"/>
                <a:cs typeface="Leelawadee" panose="020B0502040204020203" pitchFamily="34" charset="-34"/>
              </a:rPr>
              <a:t>As of 23 June 2022, there are estimated to be over 6.2 million people internally displaced in Ukraine.</a:t>
            </a:r>
          </a:p>
          <a:p>
            <a:pPr marL="285750" indent="-285750" algn="just">
              <a:spcBef>
                <a:spcPts val="600"/>
              </a:spcBef>
              <a:buFont typeface="Arial" panose="020B0604020202020204" pitchFamily="34" charset="0"/>
              <a:buChar char="•"/>
            </a:pPr>
            <a:endParaRPr lang="en-US">
              <a:solidFill>
                <a:schemeClr val="tx1">
                  <a:lumMod val="65000"/>
                  <a:lumOff val="35000"/>
                </a:schemeClr>
              </a:solidFill>
              <a:latin typeface="Leelawadee" panose="020B0502040204020203" pitchFamily="34" charset="-34"/>
              <a:cs typeface="Leelawadee" panose="020B0502040204020203" pitchFamily="34" charset="-34"/>
            </a:endParaRPr>
          </a:p>
          <a:p>
            <a:pPr marL="285750" indent="-285750" algn="just">
              <a:spcBef>
                <a:spcPts val="600"/>
              </a:spcBef>
              <a:buFont typeface="Arial" panose="020B0604020202020204" pitchFamily="34" charset="0"/>
              <a:buChar char="•"/>
            </a:pPr>
            <a:r>
              <a:rPr lang="en-US">
                <a:solidFill>
                  <a:schemeClr val="tx1">
                    <a:lumMod val="65000"/>
                    <a:lumOff val="35000"/>
                  </a:schemeClr>
                </a:solidFill>
                <a:latin typeface="Leelawadee" panose="020B0502040204020203" pitchFamily="34" charset="-34"/>
                <a:cs typeface="Leelawadee" panose="020B0502040204020203" pitchFamily="34" charset="-34"/>
              </a:rPr>
              <a:t>Since early April, further escalation in the eastern and southern parts of the country have been causing more damages to infrastructure and disruptions in access to services in affected areas, as well as additional population displacement.</a:t>
            </a:r>
          </a:p>
          <a:p>
            <a:pPr marL="285750" indent="-285750" algn="just">
              <a:spcBef>
                <a:spcPts val="600"/>
              </a:spcBef>
              <a:buFont typeface="Arial" panose="020B0604020202020204" pitchFamily="34" charset="0"/>
              <a:buChar char="•"/>
            </a:pPr>
            <a:endParaRPr lang="en-US">
              <a:solidFill>
                <a:schemeClr val="tx1">
                  <a:lumMod val="65000"/>
                  <a:lumOff val="35000"/>
                </a:schemeClr>
              </a:solidFill>
              <a:latin typeface="Leelawadee" panose="020B0502040204020203" pitchFamily="34" charset="-34"/>
              <a:cs typeface="Leelawadee" panose="020B0502040204020203" pitchFamily="34" charset="-34"/>
            </a:endParaRPr>
          </a:p>
          <a:p>
            <a:pPr marL="285750" indent="-285750" algn="just">
              <a:spcBef>
                <a:spcPts val="600"/>
              </a:spcBef>
              <a:buFont typeface="Arial" panose="020B0604020202020204" pitchFamily="34" charset="0"/>
              <a:buChar char="•"/>
            </a:pPr>
            <a:r>
              <a:rPr lang="en-US">
                <a:solidFill>
                  <a:schemeClr val="tx1">
                    <a:lumMod val="65000"/>
                    <a:lumOff val="35000"/>
                  </a:schemeClr>
                </a:solidFill>
                <a:latin typeface="Leelawadee" panose="020B0502040204020203" pitchFamily="34" charset="-34"/>
                <a:cs typeface="Leelawadee" panose="020B0502040204020203" pitchFamily="34" charset="-34"/>
              </a:rPr>
              <a:t>To</a:t>
            </a:r>
            <a:r>
              <a:rPr lang="en-AU">
                <a:solidFill>
                  <a:schemeClr val="tx1">
                    <a:lumMod val="65000"/>
                    <a:lumOff val="35000"/>
                  </a:schemeClr>
                </a:solidFill>
                <a:latin typeface="Leelawadee" panose="020B0502040204020203" pitchFamily="34" charset="-34"/>
                <a:cs typeface="Leelawadee" panose="020B0502040204020203" pitchFamily="34" charset="-34"/>
              </a:rPr>
              <a:t> better understand the changing humanitarian needs across the country, REACH has conducted monthly humanitarian situation monitoring (HSM) since March 2022. </a:t>
            </a:r>
          </a:p>
          <a:p>
            <a:pPr algn="just">
              <a:spcBef>
                <a:spcPts val="600"/>
              </a:spcBef>
            </a:pPr>
            <a:endParaRPr lang="en-US">
              <a:solidFill>
                <a:schemeClr val="tx1">
                  <a:lumMod val="65000"/>
                  <a:lumOff val="35000"/>
                </a:schemeClr>
              </a:solidFill>
              <a:latin typeface="Leelawadee" panose="020B0502040204020203" pitchFamily="34" charset="-34"/>
              <a:cs typeface="Leelawadee" panose="020B0502040204020203" pitchFamily="34" charset="-34"/>
            </a:endParaRPr>
          </a:p>
          <a:p>
            <a:pPr marL="285750" indent="-285750" algn="just">
              <a:spcBef>
                <a:spcPts val="600"/>
              </a:spcBef>
              <a:buFont typeface="Arial" panose="020B0604020202020204" pitchFamily="34" charset="0"/>
              <a:buChar char="•"/>
            </a:pPr>
            <a:r>
              <a:rPr lang="en-US">
                <a:solidFill>
                  <a:schemeClr val="tx1">
                    <a:lumMod val="65000"/>
                    <a:lumOff val="35000"/>
                  </a:schemeClr>
                </a:solidFill>
                <a:latin typeface="Leelawadee" panose="020B0502040204020203" pitchFamily="34" charset="-34"/>
                <a:cs typeface="Leelawadee" panose="020B0502040204020203" pitchFamily="34" charset="-34"/>
              </a:rPr>
              <a:t>This briefing note summarizes data </a:t>
            </a:r>
            <a:r>
              <a:rPr lang="en-US" b="1">
                <a:solidFill>
                  <a:schemeClr val="tx1">
                    <a:lumMod val="65000"/>
                    <a:lumOff val="35000"/>
                  </a:schemeClr>
                </a:solidFill>
                <a:latin typeface="Leelawadee" panose="020B0502040204020203" pitchFamily="34" charset="-34"/>
                <a:cs typeface="Leelawadee" panose="020B0502040204020203" pitchFamily="34" charset="-34"/>
              </a:rPr>
              <a:t>on accountability to affected populations (AAP)</a:t>
            </a:r>
            <a:r>
              <a:rPr lang="en-US">
                <a:solidFill>
                  <a:schemeClr val="tx1">
                    <a:lumMod val="65000"/>
                    <a:lumOff val="35000"/>
                  </a:schemeClr>
                </a:solidFill>
                <a:latin typeface="Leelawadee" panose="020B0502040204020203" pitchFamily="34" charset="-34"/>
                <a:cs typeface="Leelawadee" panose="020B0502040204020203" pitchFamily="34" charset="-34"/>
              </a:rPr>
              <a:t> in government-controlled areas (GCA), including the level of </a:t>
            </a:r>
            <a:r>
              <a:rPr lang="en-US" b="1">
                <a:solidFill>
                  <a:schemeClr val="tx1">
                    <a:lumMod val="65000"/>
                    <a:lumOff val="35000"/>
                  </a:schemeClr>
                </a:solidFill>
                <a:latin typeface="Leelawadee" panose="020B0502040204020203" pitchFamily="34" charset="-34"/>
                <a:cs typeface="Leelawadee" panose="020B0502040204020203" pitchFamily="34" charset="-34"/>
              </a:rPr>
              <a:t>satisfaction with and barriers to receiving humanitarian aid</a:t>
            </a:r>
            <a:r>
              <a:rPr lang="en-US">
                <a:solidFill>
                  <a:schemeClr val="tx1">
                    <a:lumMod val="65000"/>
                    <a:lumOff val="35000"/>
                  </a:schemeClr>
                </a:solidFill>
                <a:latin typeface="Leelawadee" panose="020B0502040204020203" pitchFamily="34" charset="-34"/>
                <a:cs typeface="Leelawadee" panose="020B0502040204020203" pitchFamily="34" charset="-34"/>
              </a:rPr>
              <a:t>, preferred </a:t>
            </a:r>
            <a:r>
              <a:rPr lang="en-US" b="1">
                <a:solidFill>
                  <a:schemeClr val="tx1">
                    <a:lumMod val="65000"/>
                    <a:lumOff val="35000"/>
                  </a:schemeClr>
                </a:solidFill>
                <a:latin typeface="Leelawadee" panose="020B0502040204020203" pitchFamily="34" charset="-34"/>
                <a:cs typeface="Leelawadee" panose="020B0502040204020203" pitchFamily="34" charset="-34"/>
              </a:rPr>
              <a:t>channels of communication </a:t>
            </a:r>
            <a:r>
              <a:rPr lang="en-US">
                <a:solidFill>
                  <a:schemeClr val="tx1">
                    <a:lumMod val="65000"/>
                    <a:lumOff val="35000"/>
                  </a:schemeClr>
                </a:solidFill>
                <a:latin typeface="Leelawadee" panose="020B0502040204020203" pitchFamily="34" charset="-34"/>
                <a:cs typeface="Leelawadee" panose="020B0502040204020203" pitchFamily="34" charset="-34"/>
              </a:rPr>
              <a:t>and </a:t>
            </a:r>
            <a:r>
              <a:rPr lang="en-US" b="1">
                <a:solidFill>
                  <a:schemeClr val="tx1">
                    <a:lumMod val="65000"/>
                    <a:lumOff val="35000"/>
                  </a:schemeClr>
                </a:solidFill>
                <a:latin typeface="Leelawadee" panose="020B0502040204020203" pitchFamily="34" charset="-34"/>
                <a:cs typeface="Leelawadee" panose="020B0502040204020203" pitchFamily="34" charset="-34"/>
              </a:rPr>
              <a:t>information needs</a:t>
            </a:r>
            <a:r>
              <a:rPr lang="en-US">
                <a:solidFill>
                  <a:schemeClr val="tx1">
                    <a:lumMod val="65000"/>
                    <a:lumOff val="35000"/>
                  </a:schemeClr>
                </a:solidFill>
                <a:latin typeface="Leelawadee" panose="020B0502040204020203" pitchFamily="34" charset="-34"/>
                <a:cs typeface="Leelawadee" panose="020B0502040204020203" pitchFamily="34" charset="-34"/>
              </a:rPr>
              <a:t> from REACH’s fourth round of HSM data collection exercise.</a:t>
            </a:r>
            <a:endParaRPr lang="en-AU">
              <a:solidFill>
                <a:schemeClr val="tx1">
                  <a:lumMod val="65000"/>
                  <a:lumOff val="35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35908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FDC59D-526B-4CA8-AD91-AA6752B72812}"/>
              </a:ext>
            </a:extLst>
          </p:cNvPr>
          <p:cNvSpPr>
            <a:spLocks noGrp="1"/>
          </p:cNvSpPr>
          <p:nvPr>
            <p:ph type="body" sz="quarter" idx="10"/>
          </p:nvPr>
        </p:nvSpPr>
        <p:spPr>
          <a:xfrm>
            <a:off x="438410" y="2281637"/>
            <a:ext cx="2653133" cy="1916802"/>
          </a:xfrm>
        </p:spPr>
        <p:txBody>
          <a:bodyPr/>
          <a:lstStyle/>
          <a:p>
            <a:pPr>
              <a:lnSpc>
                <a:spcPct val="100000"/>
              </a:lnSpc>
            </a:pPr>
            <a:r>
              <a:rPr lang="en-AU" sz="2800"/>
              <a:t>Methodology</a:t>
            </a:r>
          </a:p>
          <a:p>
            <a:pPr>
              <a:lnSpc>
                <a:spcPct val="100000"/>
              </a:lnSpc>
            </a:pPr>
            <a:r>
              <a:rPr lang="en-AU" sz="2800"/>
              <a:t>(Structured data collection)</a:t>
            </a:r>
            <a:endParaRPr lang="en-US" sz="2800"/>
          </a:p>
        </p:txBody>
      </p:sp>
      <p:sp>
        <p:nvSpPr>
          <p:cNvPr id="6" name="Rectangle 5"/>
          <p:cNvSpPr/>
          <p:nvPr/>
        </p:nvSpPr>
        <p:spPr>
          <a:xfrm>
            <a:off x="3905600" y="452735"/>
            <a:ext cx="7948586" cy="400110"/>
          </a:xfrm>
          <a:prstGeom prst="rect">
            <a:avLst/>
          </a:prstGeom>
        </p:spPr>
        <p:txBody>
          <a:bodyPr wrap="square">
            <a:spAutoFit/>
          </a:bodyPr>
          <a:lstStyle/>
          <a:p>
            <a:pPr algn="just"/>
            <a:r>
              <a:rPr lang="en-GB" sz="2000" b="1" u="sng">
                <a:solidFill>
                  <a:schemeClr val="tx1">
                    <a:lumMod val="65000"/>
                    <a:lumOff val="35000"/>
                  </a:schemeClr>
                </a:solidFill>
                <a:latin typeface="Leelawadee" panose="020B0502040204020203" pitchFamily="34" charset="-34"/>
                <a:cs typeface="Leelawadee" panose="020B0502040204020203" pitchFamily="34" charset="-34"/>
              </a:rPr>
              <a:t>Dual mode approach to ensure wide geographic coverage</a:t>
            </a:r>
          </a:p>
        </p:txBody>
      </p:sp>
      <p:sp>
        <p:nvSpPr>
          <p:cNvPr id="5" name="Rectangle 4"/>
          <p:cNvSpPr/>
          <p:nvPr/>
        </p:nvSpPr>
        <p:spPr>
          <a:xfrm>
            <a:off x="3912127" y="1319835"/>
            <a:ext cx="7935529" cy="1923604"/>
          </a:xfrm>
          <a:prstGeom prst="rect">
            <a:avLst/>
          </a:prstGeom>
          <a:ln>
            <a:solidFill>
              <a:schemeClr val="tx1"/>
            </a:solidFill>
          </a:ln>
        </p:spPr>
        <p:txBody>
          <a:bodyPr wrap="square" lIns="91440" tIns="45720" rIns="91440" bIns="45720" anchor="t">
            <a:spAutoFit/>
          </a:bodyPr>
          <a:lstStyle/>
          <a:p>
            <a:r>
              <a:rPr lang="en-GB" sz="1700" b="1" u="sng">
                <a:solidFill>
                  <a:srgbClr val="EF5859"/>
                </a:solidFill>
                <a:latin typeface="Leelawadee"/>
                <a:cs typeface="Leelawadee"/>
              </a:rPr>
              <a:t>Accessible areas</a:t>
            </a:r>
          </a:p>
          <a:p>
            <a:pPr algn="just"/>
            <a:r>
              <a:rPr lang="en-GB" sz="1700">
                <a:solidFill>
                  <a:schemeClr val="tx1">
                    <a:lumMod val="65000"/>
                    <a:lumOff val="35000"/>
                  </a:schemeClr>
                </a:solidFill>
                <a:latin typeface="Leelawadee"/>
                <a:cs typeface="Leelawadee"/>
              </a:rPr>
              <a:t>Key informant (KI) interviews with</a:t>
            </a:r>
            <a:r>
              <a:rPr lang="en-GB" sz="1700" b="1">
                <a:solidFill>
                  <a:schemeClr val="tx1">
                    <a:lumMod val="65000"/>
                    <a:lumOff val="35000"/>
                  </a:schemeClr>
                </a:solidFill>
                <a:latin typeface="Leelawadee"/>
                <a:cs typeface="Leelawadee"/>
              </a:rPr>
              <a:t> NGO staff and local authorities</a:t>
            </a:r>
            <a:r>
              <a:rPr lang="en-GB" sz="1700">
                <a:solidFill>
                  <a:schemeClr val="tx1">
                    <a:lumMod val="65000"/>
                    <a:lumOff val="35000"/>
                  </a:schemeClr>
                </a:solidFill>
                <a:latin typeface="Leelawadee"/>
                <a:cs typeface="Leelawadee"/>
              </a:rPr>
              <a:t>, in </a:t>
            </a:r>
            <a:r>
              <a:rPr lang="en-GB" sz="1700" b="1">
                <a:solidFill>
                  <a:schemeClr val="tx1">
                    <a:lumMod val="65000"/>
                    <a:lumOff val="35000"/>
                  </a:schemeClr>
                </a:solidFill>
                <a:latin typeface="Leelawadee"/>
                <a:cs typeface="Leelawadee"/>
              </a:rPr>
              <a:t>2 settlements in each</a:t>
            </a:r>
            <a:r>
              <a:rPr lang="en-GB" sz="1700">
                <a:solidFill>
                  <a:schemeClr val="tx1">
                    <a:lumMod val="65000"/>
                    <a:lumOff val="35000"/>
                  </a:schemeClr>
                </a:solidFill>
                <a:latin typeface="Leelawadee"/>
                <a:cs typeface="Leelawadee"/>
              </a:rPr>
              <a:t> </a:t>
            </a:r>
            <a:r>
              <a:rPr lang="en-GB" sz="1700" err="1">
                <a:solidFill>
                  <a:schemeClr val="tx1">
                    <a:lumMod val="65000"/>
                    <a:lumOff val="35000"/>
                  </a:schemeClr>
                </a:solidFill>
                <a:latin typeface="Leelawadee"/>
                <a:cs typeface="Leelawadee"/>
              </a:rPr>
              <a:t>raion</a:t>
            </a:r>
            <a:r>
              <a:rPr lang="en-GB" sz="1700">
                <a:solidFill>
                  <a:schemeClr val="tx1">
                    <a:lumMod val="65000"/>
                    <a:lumOff val="35000"/>
                  </a:schemeClr>
                </a:solidFill>
                <a:latin typeface="Leelawadee"/>
                <a:cs typeface="Leelawadee"/>
              </a:rPr>
              <a:t> in Government-controlled areas (GCA)</a:t>
            </a:r>
            <a:r>
              <a:rPr lang="en-US" sz="1700">
                <a:solidFill>
                  <a:schemeClr val="tx1">
                    <a:lumMod val="65000"/>
                    <a:lumOff val="35000"/>
                  </a:schemeClr>
                </a:solidFill>
                <a:latin typeface="Leelawadee"/>
                <a:cs typeface="Leelawadee"/>
              </a:rPr>
              <a:t>.</a:t>
            </a:r>
          </a:p>
          <a:p>
            <a:pPr algn="just"/>
            <a:endParaRPr lang="en-GB" sz="1700">
              <a:latin typeface="Leelawadee" panose="020B0502040204020203" pitchFamily="34" charset="-34"/>
              <a:cs typeface="Leelawadee" panose="020B0502040204020203" pitchFamily="34" charset="-34"/>
            </a:endParaRPr>
          </a:p>
          <a:p>
            <a:pPr algn="just"/>
            <a:r>
              <a:rPr lang="en-GB" sz="1700" b="1" u="sng">
                <a:solidFill>
                  <a:srgbClr val="EF5859"/>
                </a:solidFill>
                <a:latin typeface="Leelawadee"/>
                <a:cs typeface="Leelawadee"/>
              </a:rPr>
              <a:t>Inaccessible areas</a:t>
            </a:r>
            <a:endParaRPr lang="en-GB" sz="1700" u="sng">
              <a:solidFill>
                <a:srgbClr val="EF5859"/>
              </a:solidFill>
              <a:latin typeface="Leelawadee"/>
              <a:cs typeface="Leelawadee"/>
            </a:endParaRPr>
          </a:p>
          <a:p>
            <a:pPr algn="just"/>
            <a:r>
              <a:rPr lang="en-US" sz="1700">
                <a:solidFill>
                  <a:srgbClr val="575757"/>
                </a:solidFill>
                <a:latin typeface="Leelawadee"/>
                <a:cs typeface="Leelawadee"/>
              </a:rPr>
              <a:t>KI interviews with </a:t>
            </a:r>
            <a:r>
              <a:rPr lang="en-US" sz="1700" b="1">
                <a:solidFill>
                  <a:srgbClr val="575757"/>
                </a:solidFill>
                <a:latin typeface="Leelawadee"/>
                <a:cs typeface="Leelawadee"/>
              </a:rPr>
              <a:t>recently displaced persons </a:t>
            </a:r>
            <a:r>
              <a:rPr lang="en-US" sz="1700">
                <a:solidFill>
                  <a:srgbClr val="575757"/>
                </a:solidFill>
                <a:latin typeface="Leelawadee"/>
                <a:cs typeface="Leelawadee"/>
              </a:rPr>
              <a:t>from settlements in Non Government-controlled areas (NGCA) and along the current line of contact.</a:t>
            </a:r>
            <a:endParaRPr lang="en-US" sz="1700">
              <a:solidFill>
                <a:srgbClr val="000000"/>
              </a:solidFill>
              <a:latin typeface="Leelawadee"/>
              <a:cs typeface="Leelawadee"/>
            </a:endParaRPr>
          </a:p>
        </p:txBody>
      </p:sp>
      <p:sp>
        <p:nvSpPr>
          <p:cNvPr id="8" name="TextBox 7">
            <a:extLst>
              <a:ext uri="{FF2B5EF4-FFF2-40B4-BE49-F238E27FC236}">
                <a16:creationId xmlns:a16="http://schemas.microsoft.com/office/drawing/2014/main" id="{C8175383-BA64-15F9-174A-0202917F7C04}"/>
              </a:ext>
            </a:extLst>
          </p:cNvPr>
          <p:cNvSpPr txBox="1"/>
          <p:nvPr/>
        </p:nvSpPr>
        <p:spPr>
          <a:xfrm>
            <a:off x="3912127" y="4477064"/>
            <a:ext cx="7948584" cy="1677382"/>
          </a:xfrm>
          <a:prstGeom prst="rect">
            <a:avLst/>
          </a:prstGeom>
          <a:noFill/>
        </p:spPr>
        <p:txBody>
          <a:bodyPr wrap="square" lIns="91440" tIns="45720" rIns="91440" bIns="45720" anchor="t">
            <a:spAutoFit/>
          </a:bodyPr>
          <a:lstStyle/>
          <a:p>
            <a:pPr algn="just"/>
            <a:r>
              <a:rPr lang="en-US" sz="1700" i="0" u="sng" strike="noStrike" baseline="0">
                <a:solidFill>
                  <a:srgbClr val="575757"/>
                </a:solidFill>
                <a:latin typeface="Leelawadee"/>
                <a:cs typeface="Leelawadee"/>
              </a:rPr>
              <a:t>Structured data</a:t>
            </a:r>
            <a:r>
              <a:rPr lang="en-US" sz="1700" i="0" strike="noStrike" baseline="0">
                <a:solidFill>
                  <a:srgbClr val="575757"/>
                </a:solidFill>
                <a:latin typeface="Leelawadee"/>
                <a:cs typeface="Leelawadee"/>
              </a:rPr>
              <a:t> </a:t>
            </a:r>
            <a:r>
              <a:rPr lang="en-US" sz="1700" i="0" u="none" strike="noStrike" baseline="0">
                <a:solidFill>
                  <a:srgbClr val="575757"/>
                </a:solidFill>
                <a:latin typeface="Leelawadee"/>
                <a:cs typeface="Leelawadee"/>
              </a:rPr>
              <a:t>collection was conducted between May 30</a:t>
            </a:r>
            <a:r>
              <a:rPr lang="en-US" sz="1700" i="0" u="none" strike="noStrike" baseline="30000">
                <a:solidFill>
                  <a:srgbClr val="575757"/>
                </a:solidFill>
                <a:latin typeface="Leelawadee"/>
                <a:cs typeface="Leelawadee"/>
              </a:rPr>
              <a:t>th</a:t>
            </a:r>
            <a:r>
              <a:rPr lang="en-US" sz="1700" i="0" u="none" strike="noStrike" baseline="0">
                <a:solidFill>
                  <a:srgbClr val="575757"/>
                </a:solidFill>
                <a:latin typeface="Leelawadee"/>
                <a:cs typeface="Leelawadee"/>
              </a:rPr>
              <a:t> and June 11</a:t>
            </a:r>
            <a:r>
              <a:rPr lang="en-US" sz="1700" i="0" u="none" strike="noStrike" baseline="30000">
                <a:solidFill>
                  <a:srgbClr val="575757"/>
                </a:solidFill>
                <a:latin typeface="Leelawadee"/>
                <a:cs typeface="Leelawadee"/>
              </a:rPr>
              <a:t>th</a:t>
            </a:r>
            <a:r>
              <a:rPr lang="en-US" sz="1700" i="0" u="none" strike="noStrike" baseline="0">
                <a:solidFill>
                  <a:srgbClr val="575757"/>
                </a:solidFill>
                <a:latin typeface="Leelawadee"/>
                <a:cs typeface="Leelawadee"/>
              </a:rPr>
              <a:t> through:</a:t>
            </a:r>
            <a:r>
              <a:rPr lang="en-US" sz="1700">
                <a:solidFill>
                  <a:srgbClr val="575757"/>
                </a:solidFill>
                <a:latin typeface="Leelawadee"/>
                <a:cs typeface="Leelawadee"/>
              </a:rPr>
              <a:t> </a:t>
            </a:r>
            <a:endParaRPr lang="en-US" sz="1700" i="0" u="none" strike="noStrike" baseline="0">
              <a:solidFill>
                <a:srgbClr val="575757"/>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sz="1700" b="1">
                <a:solidFill>
                  <a:srgbClr val="575757"/>
                </a:solidFill>
                <a:latin typeface="Leelawadee"/>
                <a:cs typeface="Leelawadee"/>
              </a:rPr>
              <a:t>639</a:t>
            </a:r>
            <a:r>
              <a:rPr lang="en-US" sz="1700">
                <a:solidFill>
                  <a:srgbClr val="575757"/>
                </a:solidFill>
                <a:latin typeface="Leelawadee"/>
                <a:cs typeface="Leelawadee"/>
              </a:rPr>
              <a:t> telephone  </a:t>
            </a:r>
            <a:r>
              <a:rPr lang="en-US" sz="1700" i="0" u="none" strike="noStrike" baseline="0">
                <a:solidFill>
                  <a:srgbClr val="575757"/>
                </a:solidFill>
                <a:latin typeface="Leelawadee"/>
                <a:cs typeface="Leelawadee"/>
              </a:rPr>
              <a:t>interviews with </a:t>
            </a:r>
            <a:r>
              <a:rPr lang="en-US" sz="1700">
                <a:solidFill>
                  <a:srgbClr val="575757"/>
                </a:solidFill>
                <a:latin typeface="Leelawadee"/>
                <a:cs typeface="Leelawadee"/>
              </a:rPr>
              <a:t>KIs</a:t>
            </a:r>
            <a:r>
              <a:rPr lang="en-US" sz="1700" i="0" u="none" strike="noStrike" baseline="0">
                <a:solidFill>
                  <a:srgbClr val="575757"/>
                </a:solidFill>
                <a:latin typeface="Leelawadee"/>
                <a:cs typeface="Leelawadee"/>
              </a:rPr>
              <a:t> in </a:t>
            </a:r>
            <a:r>
              <a:rPr lang="en-US" sz="1700" b="1" i="0" u="none" strike="noStrike" baseline="0">
                <a:solidFill>
                  <a:srgbClr val="575757"/>
                </a:solidFill>
                <a:latin typeface="Leelawadee"/>
                <a:cs typeface="Leelawadee"/>
              </a:rPr>
              <a:t>213</a:t>
            </a:r>
            <a:r>
              <a:rPr lang="en-US" sz="1700" i="0" u="none" strike="noStrike" baseline="0">
                <a:solidFill>
                  <a:srgbClr val="575757"/>
                </a:solidFill>
                <a:latin typeface="Leelawadee"/>
                <a:cs typeface="Leelawadee"/>
              </a:rPr>
              <a:t> different settlements in GCA</a:t>
            </a:r>
            <a:r>
              <a:rPr lang="en-US" sz="1700" i="0" u="none" strike="noStrike">
                <a:solidFill>
                  <a:srgbClr val="575757"/>
                </a:solidFill>
                <a:latin typeface="Leelawadee"/>
                <a:cs typeface="Leelawadee"/>
              </a:rPr>
              <a:t> (2 settlements selected in each </a:t>
            </a:r>
            <a:r>
              <a:rPr lang="en-US" sz="1700" i="0" u="none" strike="noStrike" err="1">
                <a:solidFill>
                  <a:srgbClr val="575757"/>
                </a:solidFill>
                <a:latin typeface="Leelawadee"/>
                <a:cs typeface="Leelawadee"/>
              </a:rPr>
              <a:t>raion</a:t>
            </a:r>
            <a:r>
              <a:rPr lang="en-US" sz="1700" i="0" u="none" strike="noStrike">
                <a:solidFill>
                  <a:srgbClr val="575757"/>
                </a:solidFill>
                <a:latin typeface="Leelawadee"/>
                <a:cs typeface="Leelawadee"/>
              </a:rPr>
              <a:t>)</a:t>
            </a:r>
            <a:endParaRPr lang="en-US" sz="1700" i="0" u="none" strike="noStrike" baseline="0">
              <a:solidFill>
                <a:srgbClr val="575757"/>
              </a:solidFill>
              <a:latin typeface="Leelawadee"/>
              <a:cs typeface="Leelawadee"/>
            </a:endParaRPr>
          </a:p>
          <a:p>
            <a:pPr algn="just"/>
            <a:endParaRPr lang="en-US" sz="1700">
              <a:solidFill>
                <a:srgbClr val="575757"/>
              </a:solidFill>
              <a:latin typeface="Leelawadee" panose="020B0502040204020203" pitchFamily="34" charset="-34"/>
              <a:cs typeface="Leelawadee" panose="020B0502040204020203" pitchFamily="34" charset="-34"/>
            </a:endParaRPr>
          </a:p>
          <a:p>
            <a:pPr algn="just"/>
            <a:r>
              <a:rPr lang="en-US">
                <a:solidFill>
                  <a:srgbClr val="575757"/>
                </a:solidFill>
                <a:latin typeface="Leelawadee"/>
                <a:cs typeface="Leelawadee"/>
              </a:rPr>
              <a:t>* KI responses were aggregated at settlement level</a:t>
            </a:r>
            <a:endParaRPr lang="en-US" i="0" u="none" strike="noStrike" baseline="0">
              <a:solidFill>
                <a:srgbClr val="575757"/>
              </a:solidFill>
              <a:latin typeface="Leelawadee"/>
              <a:cs typeface="Leelawadee"/>
            </a:endParaRPr>
          </a:p>
        </p:txBody>
      </p:sp>
      <p:sp>
        <p:nvSpPr>
          <p:cNvPr id="10" name="TextBox 9">
            <a:extLst>
              <a:ext uri="{FF2B5EF4-FFF2-40B4-BE49-F238E27FC236}">
                <a16:creationId xmlns:a16="http://schemas.microsoft.com/office/drawing/2014/main" id="{C8175383-BA64-15F9-174A-0202917F7C04}"/>
              </a:ext>
            </a:extLst>
          </p:cNvPr>
          <p:cNvSpPr txBox="1"/>
          <p:nvPr/>
        </p:nvSpPr>
        <p:spPr>
          <a:xfrm>
            <a:off x="3899071" y="3728373"/>
            <a:ext cx="7948585" cy="615553"/>
          </a:xfrm>
          <a:prstGeom prst="rect">
            <a:avLst/>
          </a:prstGeom>
          <a:noFill/>
        </p:spPr>
        <p:txBody>
          <a:bodyPr wrap="square">
            <a:spAutoFit/>
          </a:bodyPr>
          <a:lstStyle/>
          <a:p>
            <a:r>
              <a:rPr lang="en-US" sz="1700" b="1" i="0" u="none" strike="noStrike" baseline="0">
                <a:solidFill>
                  <a:srgbClr val="575757"/>
                </a:solidFill>
                <a:latin typeface="Leelawadee" panose="020B0502040204020203" pitchFamily="34" charset="-34"/>
                <a:cs typeface="Leelawadee" panose="020B0502040204020203" pitchFamily="34" charset="-34"/>
              </a:rPr>
              <a:t>This presentation provides key findings on</a:t>
            </a:r>
            <a:r>
              <a:rPr lang="en-US" sz="1700" b="1" i="0" u="none" strike="noStrike">
                <a:solidFill>
                  <a:srgbClr val="575757"/>
                </a:solidFill>
                <a:latin typeface="Leelawadee" panose="020B0502040204020203" pitchFamily="34" charset="-34"/>
                <a:cs typeface="Leelawadee" panose="020B0502040204020203" pitchFamily="34" charset="-34"/>
              </a:rPr>
              <a:t> AAP and information needs </a:t>
            </a:r>
            <a:r>
              <a:rPr lang="en-US" sz="1700" b="1" i="0" u="none" strike="noStrike" baseline="0">
                <a:solidFill>
                  <a:srgbClr val="575757"/>
                </a:solidFill>
                <a:latin typeface="Leelawadee" panose="020B0502040204020203" pitchFamily="34" charset="-34"/>
                <a:cs typeface="Leelawadee" panose="020B0502040204020203" pitchFamily="34" charset="-34"/>
              </a:rPr>
              <a:t>in GCA settlements.</a:t>
            </a:r>
          </a:p>
        </p:txBody>
      </p:sp>
    </p:spTree>
    <p:extLst>
      <p:ext uri="{BB962C8B-B14F-4D97-AF65-F5344CB8AC3E}">
        <p14:creationId xmlns:p14="http://schemas.microsoft.com/office/powerpoint/2010/main" val="332574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FDC59D-526B-4CA8-AD91-AA6752B72812}"/>
              </a:ext>
            </a:extLst>
          </p:cNvPr>
          <p:cNvSpPr>
            <a:spLocks noGrp="1"/>
          </p:cNvSpPr>
          <p:nvPr>
            <p:ph type="body" sz="quarter" idx="10"/>
          </p:nvPr>
        </p:nvSpPr>
        <p:spPr>
          <a:xfrm>
            <a:off x="438410" y="2281637"/>
            <a:ext cx="2653133" cy="1916802"/>
          </a:xfrm>
        </p:spPr>
        <p:txBody>
          <a:bodyPr/>
          <a:lstStyle/>
          <a:p>
            <a:pPr>
              <a:lnSpc>
                <a:spcPct val="100000"/>
              </a:lnSpc>
            </a:pPr>
            <a:r>
              <a:rPr lang="en-AU" sz="2800"/>
              <a:t> Methodology </a:t>
            </a:r>
            <a:endParaRPr lang="en-US" sz="2800"/>
          </a:p>
          <a:p>
            <a:pPr>
              <a:lnSpc>
                <a:spcPct val="100000"/>
              </a:lnSpc>
            </a:pPr>
            <a:r>
              <a:rPr lang="en-US" sz="2800"/>
              <a:t>(Semi-structured data collection)</a:t>
            </a:r>
            <a:endParaRPr lang="en-AU" sz="2800"/>
          </a:p>
        </p:txBody>
      </p:sp>
      <p:sp>
        <p:nvSpPr>
          <p:cNvPr id="6" name="Rectangle 5"/>
          <p:cNvSpPr/>
          <p:nvPr/>
        </p:nvSpPr>
        <p:spPr>
          <a:xfrm>
            <a:off x="4018578" y="1116379"/>
            <a:ext cx="7617407" cy="4524315"/>
          </a:xfrm>
          <a:prstGeom prst="rect">
            <a:avLst/>
          </a:prstGeom>
        </p:spPr>
        <p:txBody>
          <a:bodyPr wrap="square" lIns="91440" tIns="45720" rIns="91440" bIns="45720" anchor="t">
            <a:spAutoFit/>
          </a:bodyPr>
          <a:lstStyle/>
          <a:p>
            <a:endParaRPr lang="en-US" b="1" i="0" u="none" strike="noStrike" baseline="0">
              <a:solidFill>
                <a:srgbClr val="575757"/>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a:solidFill>
                  <a:srgbClr val="555859"/>
                </a:solidFill>
                <a:latin typeface="Leelawadee"/>
                <a:cs typeface="Leelawadee"/>
              </a:rPr>
              <a:t>Semi-structured data collection was conducted between June 2nd and June 11th through 10 KI interviews: </a:t>
            </a:r>
            <a:r>
              <a:rPr lang="en-US" b="1">
                <a:solidFill>
                  <a:srgbClr val="575757"/>
                </a:solidFill>
                <a:latin typeface="Leelawadee"/>
                <a:cs typeface="Leelawadee"/>
              </a:rPr>
              <a:t>5 interviewees</a:t>
            </a:r>
            <a:r>
              <a:rPr lang="en-US">
                <a:solidFill>
                  <a:srgbClr val="575757"/>
                </a:solidFill>
                <a:latin typeface="Leelawadee"/>
                <a:cs typeface="Leelawadee"/>
              </a:rPr>
              <a:t> from </a:t>
            </a:r>
            <a:r>
              <a:rPr lang="en-US" b="1">
                <a:solidFill>
                  <a:srgbClr val="575757"/>
                </a:solidFill>
                <a:latin typeface="Leelawadee"/>
                <a:cs typeface="Leelawadee"/>
              </a:rPr>
              <a:t>settlements in GCA </a:t>
            </a:r>
            <a:r>
              <a:rPr lang="en-US">
                <a:solidFill>
                  <a:srgbClr val="575757"/>
                </a:solidFill>
                <a:latin typeface="Leelawadee"/>
                <a:cs typeface="Leelawadee"/>
              </a:rPr>
              <a:t>and </a:t>
            </a:r>
            <a:r>
              <a:rPr lang="en-US" b="1">
                <a:solidFill>
                  <a:srgbClr val="575757"/>
                </a:solidFill>
                <a:latin typeface="Leelawadee"/>
                <a:cs typeface="Leelawadee"/>
              </a:rPr>
              <a:t>5 interviewees </a:t>
            </a:r>
            <a:r>
              <a:rPr lang="en-US">
                <a:solidFill>
                  <a:srgbClr val="575757"/>
                </a:solidFill>
                <a:latin typeface="Leelawadee"/>
                <a:cs typeface="Leelawadee"/>
              </a:rPr>
              <a:t>from </a:t>
            </a:r>
            <a:r>
              <a:rPr lang="en-US" b="1">
                <a:solidFill>
                  <a:srgbClr val="575757"/>
                </a:solidFill>
                <a:latin typeface="Leelawadee"/>
                <a:cs typeface="Leelawadee"/>
              </a:rPr>
              <a:t>settlements in NGCA</a:t>
            </a:r>
            <a:r>
              <a:rPr lang="en-US">
                <a:solidFill>
                  <a:srgbClr val="575757"/>
                </a:solidFill>
                <a:latin typeface="Leelawadee"/>
                <a:cs typeface="Leelawadee"/>
              </a:rPr>
              <a:t> by face-to-face or telephone/remote interviews.</a:t>
            </a:r>
          </a:p>
          <a:p>
            <a:pPr algn="just"/>
            <a:endParaRPr lang="en-US" i="0" u="none" strike="noStrike" baseline="0">
              <a:solidFill>
                <a:srgbClr val="575757"/>
              </a:solidFill>
              <a:latin typeface="Leelawadee"/>
              <a:cs typeface="Leelawadee"/>
            </a:endParaRPr>
          </a:p>
          <a:p>
            <a:pPr marL="285750" indent="-285750" algn="just">
              <a:buFont typeface="Arial" panose="020B0604020202020204" pitchFamily="34" charset="0"/>
              <a:buChar char="•"/>
            </a:pPr>
            <a:r>
              <a:rPr lang="en-US" i="0" u="none" strike="noStrike" baseline="0">
                <a:solidFill>
                  <a:srgbClr val="575757"/>
                </a:solidFill>
                <a:latin typeface="Leelawadee"/>
                <a:cs typeface="Leelawadee"/>
              </a:rPr>
              <a:t>The interviews </a:t>
            </a:r>
            <a:r>
              <a:rPr lang="en-US">
                <a:solidFill>
                  <a:srgbClr val="575757"/>
                </a:solidFill>
                <a:latin typeface="Leelawadee"/>
                <a:cs typeface="Leelawadee"/>
              </a:rPr>
              <a:t>were</a:t>
            </a:r>
            <a:r>
              <a:rPr lang="en-US" i="0" u="none" strike="noStrike" baseline="0">
                <a:solidFill>
                  <a:srgbClr val="575757"/>
                </a:solidFill>
                <a:latin typeface="Leelawadee"/>
                <a:cs typeface="Leelawadee"/>
              </a:rPr>
              <a:t> conducted with officials of local government, representatives of non-government </a:t>
            </a:r>
            <a:r>
              <a:rPr lang="en-US" i="0" u="none" strike="noStrike" baseline="0" err="1">
                <a:solidFill>
                  <a:srgbClr val="575757"/>
                </a:solidFill>
                <a:latin typeface="Leelawadee"/>
                <a:cs typeface="Leelawadee"/>
              </a:rPr>
              <a:t>organisations</a:t>
            </a:r>
            <a:r>
              <a:rPr lang="en-US" i="0" u="none" strike="noStrike" baseline="0">
                <a:solidFill>
                  <a:srgbClr val="575757"/>
                </a:solidFill>
                <a:latin typeface="Leelawadee"/>
                <a:cs typeface="Leelawadee"/>
              </a:rPr>
              <a:t>, community-based </a:t>
            </a:r>
            <a:r>
              <a:rPr lang="en-US" i="0" u="none" strike="noStrike" baseline="0" err="1">
                <a:solidFill>
                  <a:srgbClr val="575757"/>
                </a:solidFill>
                <a:latin typeface="Leelawadee"/>
                <a:cs typeface="Leelawadee"/>
              </a:rPr>
              <a:t>organisations</a:t>
            </a:r>
            <a:r>
              <a:rPr lang="en-US" i="0" u="none" strike="noStrike" baseline="0">
                <a:solidFill>
                  <a:srgbClr val="575757"/>
                </a:solidFill>
                <a:latin typeface="Leelawadee"/>
                <a:cs typeface="Leelawadee"/>
              </a:rPr>
              <a:t>, </a:t>
            </a:r>
            <a:r>
              <a:rPr lang="en-US">
                <a:solidFill>
                  <a:srgbClr val="575757"/>
                </a:solidFill>
                <a:latin typeface="Leelawadee"/>
                <a:cs typeface="Leelawadee"/>
              </a:rPr>
              <a:t>and</a:t>
            </a:r>
            <a:r>
              <a:rPr lang="en-US" i="0" u="none" strike="noStrike" baseline="0">
                <a:solidFill>
                  <a:srgbClr val="575757"/>
                </a:solidFill>
                <a:latin typeface="Leelawadee"/>
                <a:cs typeface="Leelawadee"/>
              </a:rPr>
              <a:t> volunteers.</a:t>
            </a:r>
          </a:p>
          <a:p>
            <a:pPr marL="285750" indent="-285750" algn="just">
              <a:buFont typeface="Arial" panose="020B0604020202020204" pitchFamily="34" charset="0"/>
              <a:buChar char="•"/>
            </a:pPr>
            <a:endParaRPr lang="en-US">
              <a:solidFill>
                <a:srgbClr val="575757"/>
              </a:solidFill>
              <a:latin typeface="Leelawadee"/>
              <a:cs typeface="Leelawadee"/>
            </a:endParaRPr>
          </a:p>
          <a:p>
            <a:pPr marL="285750" indent="-285750" algn="just">
              <a:buFont typeface="Arial" panose="020B0604020202020204" pitchFamily="34" charset="0"/>
              <a:buChar char="•"/>
            </a:pPr>
            <a:r>
              <a:rPr lang="en-US" i="0" u="none" strike="noStrike" baseline="0">
                <a:solidFill>
                  <a:srgbClr val="575757"/>
                </a:solidFill>
                <a:latin typeface="Leelawadee"/>
                <a:cs typeface="Leelawadee"/>
              </a:rPr>
              <a:t>The settlements included in the sample </a:t>
            </a:r>
            <a:r>
              <a:rPr lang="en-US">
                <a:solidFill>
                  <a:srgbClr val="575757"/>
                </a:solidFill>
                <a:latin typeface="Leelawadee"/>
                <a:cs typeface="Leelawadee"/>
              </a:rPr>
              <a:t>were</a:t>
            </a:r>
            <a:r>
              <a:rPr lang="en-US" i="0" u="none" strike="noStrike" baseline="0">
                <a:solidFill>
                  <a:srgbClr val="575757"/>
                </a:solidFill>
                <a:latin typeface="Leelawadee"/>
                <a:cs typeface="Leelawadee"/>
              </a:rPr>
              <a:t> determined based on a secondary data review in order to ensure settlements that are included are facing a specifically deteriorating humanitarian situation.</a:t>
            </a:r>
          </a:p>
          <a:p>
            <a:pPr marL="285750" indent="-285750" algn="just">
              <a:buFont typeface="Arial" panose="020B0604020202020204" pitchFamily="34" charset="0"/>
              <a:buChar char="•"/>
            </a:pPr>
            <a:endParaRPr lang="en-US">
              <a:solidFill>
                <a:srgbClr val="575757"/>
              </a:solidFill>
              <a:latin typeface="Leelawadee"/>
              <a:cs typeface="Leelawadee"/>
            </a:endParaRPr>
          </a:p>
          <a:p>
            <a:pPr marL="285750" indent="-285750" algn="just">
              <a:buFont typeface="Arial" panose="020B0604020202020204" pitchFamily="34" charset="0"/>
              <a:buChar char="•"/>
            </a:pPr>
            <a:r>
              <a:rPr lang="en-GB">
                <a:solidFill>
                  <a:srgbClr val="555859"/>
                </a:solidFill>
                <a:latin typeface="Leelawadee"/>
                <a:cs typeface="Leelawadee"/>
              </a:rPr>
              <a:t>The key findings were analysed in a Data Saturation and Analysis Grid (DSAG) and aggregated by discussion points.</a:t>
            </a:r>
          </a:p>
        </p:txBody>
      </p:sp>
    </p:spTree>
    <p:extLst>
      <p:ext uri="{BB962C8B-B14F-4D97-AF65-F5344CB8AC3E}">
        <p14:creationId xmlns:p14="http://schemas.microsoft.com/office/powerpoint/2010/main" val="90845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496389" y="2307763"/>
            <a:ext cx="2490651" cy="1916802"/>
          </a:xfrm>
        </p:spPr>
        <p:txBody>
          <a:bodyPr/>
          <a:lstStyle/>
          <a:p>
            <a:r>
              <a:rPr lang="en-GB" sz="2800"/>
              <a:t>Interpretation of findings &amp; Limitations</a:t>
            </a:r>
          </a:p>
        </p:txBody>
      </p:sp>
      <p:sp>
        <p:nvSpPr>
          <p:cNvPr id="6" name="Espace réservé du texte 4">
            <a:extLst>
              <a:ext uri="{FF2B5EF4-FFF2-40B4-BE49-F238E27FC236}">
                <a16:creationId xmlns:a16="http://schemas.microsoft.com/office/drawing/2014/main" id="{918A4E72-854F-D848-853B-2015D042B327}"/>
              </a:ext>
            </a:extLst>
          </p:cNvPr>
          <p:cNvSpPr txBox="1">
            <a:spLocks/>
          </p:cNvSpPr>
          <p:nvPr/>
        </p:nvSpPr>
        <p:spPr>
          <a:xfrm>
            <a:off x="3830696" y="1209596"/>
            <a:ext cx="7878242" cy="411313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555859"/>
                </a:solidFill>
                <a:latin typeface="Franklin Gothic Demi" panose="020B0603020102020204" pitchFamily="34" charset="0"/>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800" b="0">
                <a:latin typeface="Leelawadee" panose="020B0502040204020203" pitchFamily="34" charset="-34"/>
              </a:rPr>
              <a:t>The semi-structured interviews were implemented as a means of triangulating the quantitative data and to add more depth to the findings. F</a:t>
            </a:r>
            <a:r>
              <a:rPr lang="en-GB" sz="1800" b="0" err="1">
                <a:latin typeface="Leelawadee" panose="020B0502040204020203" pitchFamily="34" charset="-34"/>
              </a:rPr>
              <a:t>indings</a:t>
            </a:r>
            <a:r>
              <a:rPr lang="en-GB" sz="1800" b="0">
                <a:latin typeface="Leelawadee" panose="020B0502040204020203" pitchFamily="34" charset="-34"/>
              </a:rPr>
              <a:t> from both tools should be considered indicative only: statistics based on quantitative data </a:t>
            </a:r>
            <a:r>
              <a:rPr lang="en-GB" sz="1800">
                <a:latin typeface="Leelawadee" panose="020B0502040204020203" pitchFamily="34" charset="-34"/>
              </a:rPr>
              <a:t>cannot be extrapolated to represent a proportion (%) of the population</a:t>
            </a:r>
            <a:r>
              <a:rPr lang="en-GB" sz="1800" b="0">
                <a:latin typeface="Leelawadee" panose="020B0502040204020203" pitchFamily="34" charset="-34"/>
              </a:rPr>
              <a:t>.</a:t>
            </a:r>
            <a:endParaRPr lang="en-US" sz="1800" b="0">
              <a:solidFill>
                <a:srgbClr val="555859"/>
              </a:solidFill>
              <a:latin typeface="Leelawadee" panose="020B0502040204020203" pitchFamily="34" charset="-34"/>
              <a:cs typeface="Leelawadee" panose="020B0502040204020203" pitchFamily="34" charset="-34"/>
            </a:endParaRPr>
          </a:p>
          <a:p>
            <a:pPr algn="just"/>
            <a:endParaRPr lang="en-GB" sz="1000" b="0">
              <a:latin typeface="Leelawadee" panose="020B0502040204020203" pitchFamily="34" charset="-34"/>
            </a:endParaRPr>
          </a:p>
          <a:p>
            <a:pPr marL="285750" indent="-285750" algn="just">
              <a:buFont typeface="Arial" panose="020B0604020202020204" pitchFamily="34" charset="0"/>
              <a:buChar char="•"/>
            </a:pPr>
            <a:r>
              <a:rPr lang="en-GB" sz="1800" b="0">
                <a:latin typeface="Leelawadee" panose="020B0502040204020203" pitchFamily="34" charset="-34"/>
              </a:rPr>
              <a:t>KIs were asked to report the </a:t>
            </a:r>
            <a:r>
              <a:rPr lang="en-GB" sz="1800">
                <a:latin typeface="Leelawadee" panose="020B0502040204020203" pitchFamily="34" charset="-34"/>
              </a:rPr>
              <a:t>overall situation in their settlement </a:t>
            </a:r>
            <a:r>
              <a:rPr lang="en-GB" sz="1800" b="0">
                <a:latin typeface="Leelawadee" panose="020B0502040204020203" pitchFamily="34" charset="-34"/>
              </a:rPr>
              <a:t>across multiple sectors and may not be sectoral experts on each topic.</a:t>
            </a:r>
          </a:p>
          <a:p>
            <a:pPr marL="285750" indent="-285750" algn="just">
              <a:buFont typeface="Arial" panose="020B0604020202020204" pitchFamily="34" charset="0"/>
              <a:buChar char="•"/>
            </a:pPr>
            <a:endParaRPr lang="en-US" sz="1000" b="0">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US" sz="1800" b="0">
                <a:solidFill>
                  <a:srgbClr val="555859"/>
                </a:solidFill>
                <a:latin typeface="Leelawadee" panose="020B0502040204020203" pitchFamily="34" charset="-34"/>
                <a:cs typeface="Leelawadee" panose="020B0502040204020203" pitchFamily="34" charset="-34"/>
              </a:rPr>
              <a:t>The assessment only covers a </a:t>
            </a:r>
            <a:r>
              <a:rPr lang="en-US" sz="1800">
                <a:latin typeface="Leelawadee" panose="020B0502040204020203" pitchFamily="34" charset="-34"/>
              </a:rPr>
              <a:t>sample of settlements </a:t>
            </a:r>
            <a:r>
              <a:rPr lang="en-US" sz="1800" b="0">
                <a:latin typeface="Leelawadee" panose="020B0502040204020203" pitchFamily="34" charset="-34"/>
              </a:rPr>
              <a:t>in the areas of interest.</a:t>
            </a:r>
            <a:endParaRPr lang="en-GB" sz="1800" b="0" u="sng">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endParaRPr lang="en-GB" sz="1000" b="0">
              <a:solidFill>
                <a:srgbClr val="555859"/>
              </a:solidFill>
              <a:latin typeface="Leelawadee" panose="020B0502040204020203" pitchFamily="34" charset="-34"/>
              <a:cs typeface="Leelawadee" panose="020B0502040204020203" pitchFamily="34" charset="-34"/>
            </a:endParaRPr>
          </a:p>
          <a:p>
            <a:pPr marL="285750" indent="-285750" algn="just">
              <a:buFont typeface="Arial" panose="020B0604020202020204" pitchFamily="34" charset="0"/>
              <a:buChar char="•"/>
            </a:pPr>
            <a:r>
              <a:rPr lang="en-GB" sz="1800" b="0">
                <a:solidFill>
                  <a:srgbClr val="555859"/>
                </a:solidFill>
                <a:latin typeface="Leelawadee" panose="020B0502040204020203" pitchFamily="34" charset="-34"/>
                <a:cs typeface="Leelawadee" panose="020B0502040204020203" pitchFamily="34" charset="-34"/>
              </a:rPr>
              <a:t>Even though REACH uses secondary data to triangulate findings, data collected in hard-to-reach areas is often hard to verify.</a:t>
            </a:r>
          </a:p>
        </p:txBody>
      </p:sp>
    </p:spTree>
    <p:extLst>
      <p:ext uri="{BB962C8B-B14F-4D97-AF65-F5344CB8AC3E}">
        <p14:creationId xmlns:p14="http://schemas.microsoft.com/office/powerpoint/2010/main" val="134585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00746B8-25BA-9146-9504-68DEFA1EE877}"/>
              </a:ext>
            </a:extLst>
          </p:cNvPr>
          <p:cNvSpPr>
            <a:spLocks noGrp="1"/>
          </p:cNvSpPr>
          <p:nvPr>
            <p:ph type="body" sz="quarter" idx="16"/>
          </p:nvPr>
        </p:nvSpPr>
        <p:spPr>
          <a:xfrm>
            <a:off x="550604" y="967945"/>
            <a:ext cx="3467214" cy="3936564"/>
          </a:xfrm>
        </p:spPr>
        <p:txBody>
          <a:bodyPr/>
          <a:lstStyle/>
          <a:p>
            <a:r>
              <a:rPr lang="en-GB" sz="4400"/>
              <a:t>HSM: Assessment coverage - GCA</a:t>
            </a:r>
          </a:p>
          <a:p>
            <a:r>
              <a:rPr lang="en-GB" sz="4400"/>
              <a:t>(Structured data collection)</a:t>
            </a:r>
          </a:p>
        </p:txBody>
      </p:sp>
      <p:graphicFrame>
        <p:nvGraphicFramePr>
          <p:cNvPr id="7" name="Table 7">
            <a:extLst>
              <a:ext uri="{FF2B5EF4-FFF2-40B4-BE49-F238E27FC236}">
                <a16:creationId xmlns:a16="http://schemas.microsoft.com/office/drawing/2014/main" id="{87119BDE-D374-894E-BD95-BC91D8CD2209}"/>
              </a:ext>
            </a:extLst>
          </p:cNvPr>
          <p:cNvGraphicFramePr>
            <a:graphicFrameLocks noGrp="1"/>
          </p:cNvGraphicFramePr>
          <p:nvPr>
            <p:extLst>
              <p:ext uri="{D42A27DB-BD31-4B8C-83A1-F6EECF244321}">
                <p14:modId xmlns:p14="http://schemas.microsoft.com/office/powerpoint/2010/main" val="3674659637"/>
              </p:ext>
            </p:extLst>
          </p:nvPr>
        </p:nvGraphicFramePr>
        <p:xfrm>
          <a:off x="4134676" y="4349296"/>
          <a:ext cx="8057324" cy="1483427"/>
        </p:xfrm>
        <a:graphic>
          <a:graphicData uri="http://schemas.openxmlformats.org/drawingml/2006/table">
            <a:tbl>
              <a:tblPr firstRow="1" bandRow="1">
                <a:tableStyleId>{5C22544A-7EE6-4342-B048-85BDC9FD1C3A}</a:tableStyleId>
              </a:tblPr>
              <a:tblGrid>
                <a:gridCol w="2193696">
                  <a:extLst>
                    <a:ext uri="{9D8B030D-6E8A-4147-A177-3AD203B41FA5}">
                      <a16:colId xmlns:a16="http://schemas.microsoft.com/office/drawing/2014/main" val="3304718630"/>
                    </a:ext>
                  </a:extLst>
                </a:gridCol>
                <a:gridCol w="1465907">
                  <a:extLst>
                    <a:ext uri="{9D8B030D-6E8A-4147-A177-3AD203B41FA5}">
                      <a16:colId xmlns:a16="http://schemas.microsoft.com/office/drawing/2014/main" val="1489524833"/>
                    </a:ext>
                  </a:extLst>
                </a:gridCol>
                <a:gridCol w="1465907">
                  <a:extLst>
                    <a:ext uri="{9D8B030D-6E8A-4147-A177-3AD203B41FA5}">
                      <a16:colId xmlns:a16="http://schemas.microsoft.com/office/drawing/2014/main" val="3106910311"/>
                    </a:ext>
                  </a:extLst>
                </a:gridCol>
                <a:gridCol w="1465907">
                  <a:extLst>
                    <a:ext uri="{9D8B030D-6E8A-4147-A177-3AD203B41FA5}">
                      <a16:colId xmlns:a16="http://schemas.microsoft.com/office/drawing/2014/main" val="1721233569"/>
                    </a:ext>
                  </a:extLst>
                </a:gridCol>
                <a:gridCol w="1465907">
                  <a:extLst>
                    <a:ext uri="{9D8B030D-6E8A-4147-A177-3AD203B41FA5}">
                      <a16:colId xmlns:a16="http://schemas.microsoft.com/office/drawing/2014/main" val="3009153440"/>
                    </a:ext>
                  </a:extLst>
                </a:gridCol>
              </a:tblGrid>
              <a:tr h="370840">
                <a:tc>
                  <a:txBody>
                    <a:bodyPr/>
                    <a:lstStyle/>
                    <a:p>
                      <a:endParaRPr lang="en-NL" sz="1400">
                        <a:latin typeface=""/>
                        <a:cs typeface="Leelawadee" panose="020B0502040204020203" pitchFamily="34" charset="-34"/>
                      </a:endParaRPr>
                    </a:p>
                  </a:txBody>
                  <a:tcPr>
                    <a:solidFill>
                      <a:srgbClr val="555859"/>
                    </a:solidFill>
                  </a:tcPr>
                </a:tc>
                <a:tc>
                  <a:txBody>
                    <a:bodyPr/>
                    <a:lstStyle/>
                    <a:p>
                      <a:r>
                        <a:rPr lang="en-NL" sz="1400">
                          <a:latin typeface=""/>
                          <a:cs typeface="Leelawadee" panose="020B0502040204020203" pitchFamily="34" charset="-34"/>
                        </a:rPr>
                        <a:t>GCA settlements (overall) </a:t>
                      </a:r>
                    </a:p>
                  </a:txBody>
                  <a:tcPr>
                    <a:solidFill>
                      <a:srgbClr val="555859"/>
                    </a:solidFill>
                  </a:tcPr>
                </a:tc>
                <a:tc>
                  <a:txBody>
                    <a:bodyPr/>
                    <a:lstStyle/>
                    <a:p>
                      <a:r>
                        <a:rPr lang="en-NL" sz="1400">
                          <a:latin typeface=""/>
                          <a:cs typeface="Leelawadee" panose="020B0502040204020203" pitchFamily="34" charset="-34"/>
                        </a:rPr>
                        <a:t>GCA settlements </a:t>
                      </a:r>
                      <a:r>
                        <a:rPr lang="en-US" sz="1400">
                          <a:latin typeface="Leelawadee" panose="020B0502040204020203" pitchFamily="34" charset="-34"/>
                          <a:cs typeface="Leelawadee" panose="020B0502040204020203" pitchFamily="34" charset="-34"/>
                        </a:rPr>
                        <a:t>in</a:t>
                      </a:r>
                      <a:r>
                        <a:rPr lang="en-US" sz="1400" baseline="0">
                          <a:latin typeface="Leelawadee" panose="020B0502040204020203" pitchFamily="34" charset="-34"/>
                          <a:cs typeface="Leelawadee" panose="020B0502040204020203" pitchFamily="34" charset="-34"/>
                        </a:rPr>
                        <a:t> CAA</a:t>
                      </a:r>
                      <a:endParaRPr lang="en-NL" sz="1400">
                        <a:latin typeface=""/>
                        <a:cs typeface="Leelawadee" panose="020B0502040204020203" pitchFamily="34" charset="-34"/>
                      </a:endParaRPr>
                    </a:p>
                  </a:txBody>
                  <a:tcPr>
                    <a:solidFill>
                      <a:srgbClr val="555859"/>
                    </a:solidFill>
                  </a:tcPr>
                </a:tc>
                <a:tc>
                  <a:txBody>
                    <a:bodyPr/>
                    <a:lstStyle/>
                    <a:p>
                      <a:r>
                        <a:rPr lang="en-US" sz="1400">
                          <a:latin typeface="Leelawadee" panose="020B0502040204020203" pitchFamily="34" charset="-34"/>
                          <a:cs typeface="Leelawadee" panose="020B0502040204020203" pitchFamily="34" charset="-34"/>
                        </a:rPr>
                        <a:t>GCA settlements hosting IDPs</a:t>
                      </a:r>
                      <a:endParaRPr lang="en-NL" sz="1400">
                        <a:latin typeface=""/>
                        <a:cs typeface="Leelawadee" panose="020B0502040204020203" pitchFamily="34" charset="-34"/>
                      </a:endParaRPr>
                    </a:p>
                  </a:txBody>
                  <a:tcPr>
                    <a:solidFill>
                      <a:srgbClr val="555859"/>
                    </a:solidFill>
                  </a:tcPr>
                </a:tc>
                <a:tc>
                  <a:txBody>
                    <a:bodyPr/>
                    <a:lstStyle/>
                    <a:p>
                      <a:r>
                        <a:rPr lang="en-US" sz="1400">
                          <a:latin typeface="Leelawadee" panose="020B0502040204020203" pitchFamily="34" charset="-34"/>
                          <a:cs typeface="Leelawadee" panose="020B0502040204020203" pitchFamily="34" charset="-34"/>
                        </a:rPr>
                        <a:t>Settlements in newly-liberated</a:t>
                      </a:r>
                      <a:r>
                        <a:rPr lang="en-US" sz="1400" baseline="0">
                          <a:latin typeface="Leelawadee" panose="020B0502040204020203" pitchFamily="34" charset="-34"/>
                          <a:cs typeface="Leelawadee" panose="020B0502040204020203" pitchFamily="34" charset="-34"/>
                        </a:rPr>
                        <a:t> areas</a:t>
                      </a:r>
                      <a:endParaRPr lang="en-NL" sz="1400">
                        <a:latin typeface=""/>
                        <a:cs typeface="Leelawadee" panose="020B0502040204020203" pitchFamily="34" charset="-34"/>
                      </a:endParaRPr>
                    </a:p>
                  </a:txBody>
                  <a:tcPr>
                    <a:solidFill>
                      <a:srgbClr val="555859"/>
                    </a:solidFill>
                  </a:tcPr>
                </a:tc>
                <a:extLst>
                  <a:ext uri="{0D108BD9-81ED-4DB2-BD59-A6C34878D82A}">
                    <a16:rowId xmlns:a16="http://schemas.microsoft.com/office/drawing/2014/main" val="2223397092"/>
                  </a:ext>
                </a:extLst>
              </a:tr>
              <a:tr h="381067">
                <a:tc>
                  <a:txBody>
                    <a:bodyPr/>
                    <a:lstStyle/>
                    <a:p>
                      <a:r>
                        <a:rPr lang="en-NL" sz="1400">
                          <a:latin typeface=""/>
                          <a:cs typeface="Leelawadee" panose="020B0502040204020203" pitchFamily="34" charset="-34"/>
                        </a:rPr>
                        <a:t># assessed settlements</a:t>
                      </a:r>
                    </a:p>
                  </a:txBody>
                  <a:tcPr>
                    <a:solidFill>
                      <a:schemeClr val="bg2"/>
                    </a:solidFill>
                  </a:tcPr>
                </a:tc>
                <a:tc>
                  <a:txBody>
                    <a:bodyPr/>
                    <a:lstStyle/>
                    <a:p>
                      <a:r>
                        <a:rPr lang="en-US" sz="1400">
                          <a:latin typeface="Leelawadee" panose="020B0502040204020203" pitchFamily="34" charset="-34"/>
                          <a:cs typeface="Leelawadee" panose="020B0502040204020203" pitchFamily="34" charset="-34"/>
                        </a:rPr>
                        <a:t>213</a:t>
                      </a:r>
                      <a:endParaRPr lang="en-NL" sz="1400">
                        <a:latin typeface=""/>
                        <a:cs typeface="Leelawadee" panose="020B0502040204020203" pitchFamily="34" charset="-34"/>
                      </a:endParaRPr>
                    </a:p>
                  </a:txBody>
                  <a:tcPr>
                    <a:solidFill>
                      <a:schemeClr val="bg2"/>
                    </a:solidFill>
                  </a:tcPr>
                </a:tc>
                <a:tc>
                  <a:txBody>
                    <a:bodyPr/>
                    <a:lstStyle/>
                    <a:p>
                      <a:r>
                        <a:rPr lang="en-US" sz="1400">
                          <a:latin typeface="Leelawadee" panose="020B0502040204020203" pitchFamily="34" charset="-34"/>
                          <a:cs typeface="Leelawadee" panose="020B0502040204020203" pitchFamily="34" charset="-34"/>
                        </a:rPr>
                        <a:t>101</a:t>
                      </a:r>
                      <a:endParaRPr lang="en-NL" sz="1400">
                        <a:latin typeface=""/>
                        <a:cs typeface="Leelawadee" panose="020B0502040204020203" pitchFamily="34" charset="-34"/>
                      </a:endParaRPr>
                    </a:p>
                  </a:txBody>
                  <a:tcPr>
                    <a:solidFill>
                      <a:schemeClr val="bg2"/>
                    </a:solidFill>
                  </a:tcPr>
                </a:tc>
                <a:tc>
                  <a:txBody>
                    <a:bodyPr/>
                    <a:lstStyle/>
                    <a:p>
                      <a:r>
                        <a:rPr lang="en-US" sz="1400">
                          <a:latin typeface="Leelawadee" panose="020B0502040204020203" pitchFamily="34" charset="-34"/>
                          <a:cs typeface="Leelawadee" panose="020B0502040204020203" pitchFamily="34" charset="-34"/>
                        </a:rPr>
                        <a:t>203</a:t>
                      </a:r>
                      <a:endParaRPr lang="en-NL" sz="1400">
                        <a:latin typeface=""/>
                        <a:cs typeface="Leelawadee" panose="020B0502040204020203" pitchFamily="34" charset="-34"/>
                      </a:endParaRPr>
                    </a:p>
                  </a:txBody>
                  <a:tcPr>
                    <a:solidFill>
                      <a:schemeClr val="bg2"/>
                    </a:solidFill>
                  </a:tcPr>
                </a:tc>
                <a:tc>
                  <a:txBody>
                    <a:bodyPr/>
                    <a:lstStyle/>
                    <a:p>
                      <a:r>
                        <a:rPr lang="en-US" sz="1400">
                          <a:latin typeface="Leelawadee" panose="020B0502040204020203" pitchFamily="34" charset="-34"/>
                          <a:cs typeface="Leelawadee" panose="020B0502040204020203" pitchFamily="34" charset="-34"/>
                        </a:rPr>
                        <a:t>11</a:t>
                      </a:r>
                      <a:endParaRPr lang="en-NL" sz="1400">
                        <a:latin typeface=""/>
                        <a:cs typeface="Leelawadee" panose="020B0502040204020203" pitchFamily="34" charset="-34"/>
                      </a:endParaRPr>
                    </a:p>
                  </a:txBody>
                  <a:tcPr>
                    <a:solidFill>
                      <a:schemeClr val="bg2"/>
                    </a:solidFill>
                  </a:tcPr>
                </a:tc>
                <a:extLst>
                  <a:ext uri="{0D108BD9-81ED-4DB2-BD59-A6C34878D82A}">
                    <a16:rowId xmlns:a16="http://schemas.microsoft.com/office/drawing/2014/main" val="3719429667"/>
                  </a:ext>
                </a:extLst>
              </a:tr>
              <a:tr h="370840">
                <a:tc>
                  <a:txBody>
                    <a:bodyPr/>
                    <a:lstStyle/>
                    <a:p>
                      <a:r>
                        <a:rPr lang="en-NL" sz="1400">
                          <a:latin typeface=""/>
                          <a:cs typeface="Leelawadee" panose="020B0502040204020203" pitchFamily="34" charset="-34"/>
                        </a:rPr>
                        <a:t>#</a:t>
                      </a:r>
                      <a:r>
                        <a:rPr lang="en-US" sz="1400">
                          <a:latin typeface="Leelawadee" panose="020B0502040204020203" pitchFamily="34" charset="-34"/>
                          <a:cs typeface="Leelawadee" panose="020B0502040204020203" pitchFamily="34" charset="-34"/>
                        </a:rPr>
                        <a:t> </a:t>
                      </a:r>
                      <a:r>
                        <a:rPr lang="en-NL" sz="1400">
                          <a:latin typeface=""/>
                          <a:cs typeface="Leelawadee" panose="020B0502040204020203" pitchFamily="34" charset="-34"/>
                        </a:rPr>
                        <a:t>KIs</a:t>
                      </a:r>
                    </a:p>
                  </a:txBody>
                  <a:tcPr>
                    <a:solidFill>
                      <a:schemeClr val="bg1"/>
                    </a:solidFill>
                  </a:tcPr>
                </a:tc>
                <a:tc>
                  <a:txBody>
                    <a:bodyPr/>
                    <a:lstStyle/>
                    <a:p>
                      <a:r>
                        <a:rPr lang="en-US" sz="1400">
                          <a:latin typeface="Leelawadee" panose="020B0502040204020203" pitchFamily="34" charset="-34"/>
                          <a:cs typeface="Leelawadee" panose="020B0502040204020203" pitchFamily="34" charset="-34"/>
                        </a:rPr>
                        <a:t>639</a:t>
                      </a:r>
                      <a:endParaRPr lang="en-NL" sz="1400">
                        <a:latin typeface=""/>
                        <a:cs typeface="Leelawadee" panose="020B0502040204020203" pitchFamily="34" charset="-34"/>
                      </a:endParaRPr>
                    </a:p>
                  </a:txBody>
                  <a:tcPr>
                    <a:solidFill>
                      <a:schemeClr val="bg1"/>
                    </a:solidFill>
                  </a:tcPr>
                </a:tc>
                <a:tc>
                  <a:txBody>
                    <a:bodyPr/>
                    <a:lstStyle/>
                    <a:p>
                      <a:r>
                        <a:rPr lang="en-US" sz="1400">
                          <a:latin typeface="Leelawadee" panose="020B0502040204020203" pitchFamily="34" charset="-34"/>
                          <a:cs typeface="Leelawadee" panose="020B0502040204020203" pitchFamily="34" charset="-34"/>
                        </a:rPr>
                        <a:t>303</a:t>
                      </a:r>
                      <a:endParaRPr lang="en-NL" sz="1400">
                        <a:latin typeface=""/>
                        <a:cs typeface="Leelawadee" panose="020B0502040204020203" pitchFamily="34" charset="-34"/>
                      </a:endParaRPr>
                    </a:p>
                  </a:txBody>
                  <a:tcPr>
                    <a:solidFill>
                      <a:schemeClr val="bg1"/>
                    </a:solidFill>
                  </a:tcPr>
                </a:tc>
                <a:tc>
                  <a:txBody>
                    <a:bodyPr/>
                    <a:lstStyle/>
                    <a:p>
                      <a:r>
                        <a:rPr lang="en-US" sz="1400">
                          <a:latin typeface="Leelawadee" panose="020B0502040204020203" pitchFamily="34" charset="-34"/>
                          <a:cs typeface="Leelawadee" panose="020B0502040204020203" pitchFamily="34" charset="-34"/>
                        </a:rPr>
                        <a:t>612</a:t>
                      </a:r>
                      <a:endParaRPr lang="en-NL" sz="1400">
                        <a:latin typeface=""/>
                        <a:cs typeface="Leelawadee" panose="020B0502040204020203" pitchFamily="34" charset="-34"/>
                      </a:endParaRPr>
                    </a:p>
                  </a:txBody>
                  <a:tcPr>
                    <a:solidFill>
                      <a:schemeClr val="bg1"/>
                    </a:solidFill>
                  </a:tcPr>
                </a:tc>
                <a:tc>
                  <a:txBody>
                    <a:bodyPr/>
                    <a:lstStyle/>
                    <a:p>
                      <a:r>
                        <a:rPr lang="en-US" sz="1400">
                          <a:latin typeface="Leelawadee" panose="020B0502040204020203" pitchFamily="34" charset="-34"/>
                          <a:cs typeface="Leelawadee" panose="020B0502040204020203" pitchFamily="34" charset="-34"/>
                        </a:rPr>
                        <a:t>33</a:t>
                      </a:r>
                      <a:endParaRPr lang="en-NL" sz="1400">
                        <a:latin typeface=""/>
                        <a:cs typeface="Leelawadee" panose="020B0502040204020203" pitchFamily="34" charset="-34"/>
                      </a:endParaRPr>
                    </a:p>
                  </a:txBody>
                  <a:tcPr>
                    <a:solidFill>
                      <a:schemeClr val="bg1"/>
                    </a:solidFill>
                  </a:tcPr>
                </a:tc>
                <a:extLst>
                  <a:ext uri="{0D108BD9-81ED-4DB2-BD59-A6C34878D82A}">
                    <a16:rowId xmlns:a16="http://schemas.microsoft.com/office/drawing/2014/main" val="3456599792"/>
                  </a:ext>
                </a:extLst>
              </a:tr>
            </a:tbl>
          </a:graphicData>
        </a:graphic>
      </p:graphicFrame>
      <p:pic>
        <p:nvPicPr>
          <p:cNvPr id="3" name="Picture 2"/>
          <p:cNvPicPr>
            <a:picLocks noChangeAspect="1"/>
          </p:cNvPicPr>
          <p:nvPr/>
        </p:nvPicPr>
        <p:blipFill rotWithShape="1">
          <a:blip r:embed="rId2"/>
          <a:srcRect l="376" t="1174" r="756"/>
          <a:stretch/>
        </p:blipFill>
        <p:spPr>
          <a:xfrm>
            <a:off x="5098473" y="0"/>
            <a:ext cx="7093527" cy="4349296"/>
          </a:xfrm>
          <a:prstGeom prst="rect">
            <a:avLst/>
          </a:prstGeom>
        </p:spPr>
      </p:pic>
    </p:spTree>
    <p:extLst>
      <p:ext uri="{BB962C8B-B14F-4D97-AF65-F5344CB8AC3E}">
        <p14:creationId xmlns:p14="http://schemas.microsoft.com/office/powerpoint/2010/main" val="41006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00746B8-25BA-9146-9504-68DEFA1EE877}"/>
              </a:ext>
            </a:extLst>
          </p:cNvPr>
          <p:cNvSpPr>
            <a:spLocks noGrp="1"/>
          </p:cNvSpPr>
          <p:nvPr>
            <p:ph type="body" sz="quarter" idx="16"/>
          </p:nvPr>
        </p:nvSpPr>
        <p:spPr>
          <a:xfrm>
            <a:off x="618418" y="995072"/>
            <a:ext cx="3245542" cy="3837395"/>
          </a:xfrm>
        </p:spPr>
        <p:txBody>
          <a:bodyPr/>
          <a:lstStyle/>
          <a:p>
            <a:r>
              <a:rPr lang="en-GB" sz="4400"/>
              <a:t>HSM: Assessment Coverage</a:t>
            </a:r>
          </a:p>
          <a:p>
            <a:r>
              <a:rPr lang="en-GB" sz="4400"/>
              <a:t>(Semi-structured data collection)</a:t>
            </a:r>
          </a:p>
        </p:txBody>
      </p:sp>
      <p:graphicFrame>
        <p:nvGraphicFramePr>
          <p:cNvPr id="7" name="Table 7">
            <a:extLst>
              <a:ext uri="{FF2B5EF4-FFF2-40B4-BE49-F238E27FC236}">
                <a16:creationId xmlns:a16="http://schemas.microsoft.com/office/drawing/2014/main" id="{87119BDE-D374-894E-BD95-BC91D8CD2209}"/>
              </a:ext>
            </a:extLst>
          </p:cNvPr>
          <p:cNvGraphicFramePr>
            <a:graphicFrameLocks noGrp="1"/>
          </p:cNvGraphicFramePr>
          <p:nvPr>
            <p:extLst>
              <p:ext uri="{D42A27DB-BD31-4B8C-83A1-F6EECF244321}">
                <p14:modId xmlns:p14="http://schemas.microsoft.com/office/powerpoint/2010/main" val="734381870"/>
              </p:ext>
            </p:extLst>
          </p:nvPr>
        </p:nvGraphicFramePr>
        <p:xfrm>
          <a:off x="4182117" y="350848"/>
          <a:ext cx="6445111" cy="5125842"/>
        </p:xfrm>
        <a:graphic>
          <a:graphicData uri="http://schemas.openxmlformats.org/drawingml/2006/table">
            <a:tbl>
              <a:tblPr firstRow="1" bandRow="1">
                <a:tableStyleId>{5C22544A-7EE6-4342-B048-85BDC9FD1C3A}</a:tableStyleId>
              </a:tblPr>
              <a:tblGrid>
                <a:gridCol w="2643374">
                  <a:extLst>
                    <a:ext uri="{9D8B030D-6E8A-4147-A177-3AD203B41FA5}">
                      <a16:colId xmlns:a16="http://schemas.microsoft.com/office/drawing/2014/main" val="3304718630"/>
                    </a:ext>
                  </a:extLst>
                </a:gridCol>
                <a:gridCol w="3801737">
                  <a:extLst>
                    <a:ext uri="{9D8B030D-6E8A-4147-A177-3AD203B41FA5}">
                      <a16:colId xmlns:a16="http://schemas.microsoft.com/office/drawing/2014/main" val="1489524833"/>
                    </a:ext>
                  </a:extLst>
                </a:gridCol>
              </a:tblGrid>
              <a:tr h="727362">
                <a:tc>
                  <a:txBody>
                    <a:bodyPr/>
                    <a:lstStyle/>
                    <a:p>
                      <a:pPr algn="ctr"/>
                      <a:r>
                        <a:rPr lang="pt-BR" sz="1400">
                          <a:latin typeface="Leelawadee" panose="020B0502040204020203" pitchFamily="34" charset="-34"/>
                          <a:cs typeface="Leelawadee" panose="020B0502040204020203" pitchFamily="34" charset="-34"/>
                        </a:rPr>
                        <a:t>Settlements</a:t>
                      </a:r>
                      <a:endParaRPr lang="en-NL" sz="1400">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5859"/>
                    </a:solidFill>
                  </a:tcPr>
                </a:tc>
                <a:tc>
                  <a:txBody>
                    <a:bodyPr/>
                    <a:lstStyle/>
                    <a:p>
                      <a:pPr algn="ctr"/>
                      <a:r>
                        <a:rPr lang="pt-BR" sz="1400">
                          <a:latin typeface="Leelawadee" panose="020B0502040204020203" pitchFamily="34" charset="-34"/>
                          <a:cs typeface="Leelawadee" panose="020B0502040204020203" pitchFamily="34" charset="-34"/>
                        </a:rPr>
                        <a:t>GCA / NGCA settlement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5859"/>
                    </a:solidFill>
                  </a:tcPr>
                </a:tc>
                <a:extLst>
                  <a:ext uri="{0D108BD9-81ED-4DB2-BD59-A6C34878D82A}">
                    <a16:rowId xmlns:a16="http://schemas.microsoft.com/office/drawing/2014/main" val="2223397092"/>
                  </a:ext>
                </a:extLst>
              </a:tr>
              <a:tr h="450082">
                <a:tc>
                  <a:txBody>
                    <a:bodyPr/>
                    <a:lstStyle/>
                    <a:p>
                      <a:pPr marL="182563" marR="0" indent="-90488" algn="l" defTabSz="914400" rtl="0" eaLnBrk="1" fontAlgn="b" latinLnBrk="0" hangingPunct="1">
                        <a:lnSpc>
                          <a:spcPct val="100000"/>
                        </a:lnSpc>
                        <a:spcBef>
                          <a:spcPts val="0"/>
                        </a:spcBef>
                        <a:spcAft>
                          <a:spcPts val="0"/>
                        </a:spcAft>
                        <a:buClrTx/>
                        <a:buSzTx/>
                        <a:buFontTx/>
                        <a:buNone/>
                        <a:tabLst>
                          <a:tab pos="92075" algn="l"/>
                        </a:tabLst>
                        <a:defRPr/>
                      </a:pPr>
                      <a:r>
                        <a:rPr lang="en-US" sz="1400" b="1" i="0" u="none" strike="noStrike">
                          <a:solidFill>
                            <a:schemeClr val="tx1"/>
                          </a:solidFill>
                          <a:effectLst/>
                          <a:latin typeface="Leelawadee" panose="020B0502040204020203" pitchFamily="34" charset="-34"/>
                          <a:cs typeface="Leelawadee" panose="020B0502040204020203" pitchFamily="34" charset="-34"/>
                        </a:rPr>
                        <a:t>Dnipro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tc>
                  <a:txBody>
                    <a:bodyPr/>
                    <a:lstStyle/>
                    <a:p>
                      <a:r>
                        <a:rPr lang="pt-BR" sz="1400" b="1">
                          <a:solidFill>
                            <a:schemeClr val="tx1"/>
                          </a:solidFill>
                          <a:latin typeface="Leelawadee" panose="020B0502040204020203" pitchFamily="34" charset="-34"/>
                          <a:cs typeface="Leelawadee" panose="020B0502040204020203" pitchFamily="34" charset="-34"/>
                        </a:rPr>
                        <a:t>GCA settlement</a:t>
                      </a:r>
                      <a:endParaRPr lang="en-NL" sz="1400" b="1">
                        <a:solidFill>
                          <a:schemeClr val="tx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extLst>
                  <a:ext uri="{0D108BD9-81ED-4DB2-BD59-A6C34878D82A}">
                    <a16:rowId xmlns:a16="http://schemas.microsoft.com/office/drawing/2014/main" val="1826304395"/>
                  </a:ext>
                </a:extLst>
              </a:tr>
              <a:tr h="450082">
                <a:tc>
                  <a:txBody>
                    <a:bodyPr/>
                    <a:lstStyle/>
                    <a:p>
                      <a:pPr marL="182563" marR="0" indent="-90488" algn="l" defTabSz="914400" rtl="0" eaLnBrk="1" fontAlgn="b" latinLnBrk="0" hangingPunct="1">
                        <a:lnSpc>
                          <a:spcPct val="100000"/>
                        </a:lnSpc>
                        <a:spcBef>
                          <a:spcPts val="0"/>
                        </a:spcBef>
                        <a:spcAft>
                          <a:spcPts val="0"/>
                        </a:spcAft>
                        <a:buClrTx/>
                        <a:buSzTx/>
                        <a:buFontTx/>
                        <a:buNone/>
                        <a:tabLst>
                          <a:tab pos="92075" algn="l"/>
                        </a:tabLst>
                        <a:defRPr/>
                      </a:pPr>
                      <a:r>
                        <a:rPr lang="en-US" sz="1400" b="1" i="0" u="none" strike="noStrike" err="1">
                          <a:solidFill>
                            <a:schemeClr val="tx1"/>
                          </a:solidFill>
                          <a:effectLst/>
                          <a:latin typeface="Leelawadee" panose="020B0502040204020203" pitchFamily="34" charset="-34"/>
                          <a:cs typeface="Leelawadee" panose="020B0502040204020203" pitchFamily="34" charset="-34"/>
                        </a:rPr>
                        <a:t>Kharkiv</a:t>
                      </a:r>
                      <a:endParaRPr lang="en-US" sz="1400" b="1" i="0" u="none" strike="noStrike">
                        <a:solidFill>
                          <a:schemeClr val="tx1"/>
                        </a:solidFill>
                        <a:effectLst/>
                        <a:latin typeface="Leelawadee" panose="020B0502040204020203" pitchFamily="34" charset="-34"/>
                        <a:cs typeface="Leelawadee" panose="020B0502040204020203" pitchFamily="34"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tc>
                  <a:txBody>
                    <a:bodyPr/>
                    <a:lstStyle/>
                    <a:p>
                      <a:r>
                        <a:rPr lang="pt-BR" sz="1400" b="1">
                          <a:solidFill>
                            <a:schemeClr val="tx1"/>
                          </a:solidFill>
                          <a:latin typeface="Leelawadee" panose="020B0502040204020203" pitchFamily="34" charset="-34"/>
                          <a:cs typeface="Leelawadee" panose="020B0502040204020203" pitchFamily="34" charset="-34"/>
                        </a:rPr>
                        <a:t>GCA settlement</a:t>
                      </a:r>
                      <a:endParaRPr lang="en-NL" sz="1400" b="1">
                        <a:solidFill>
                          <a:schemeClr val="tx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extLst>
                  <a:ext uri="{0D108BD9-81ED-4DB2-BD59-A6C34878D82A}">
                    <a16:rowId xmlns:a16="http://schemas.microsoft.com/office/drawing/2014/main" val="1215319601"/>
                  </a:ext>
                </a:extLst>
              </a:tr>
              <a:tr h="450082">
                <a:tc>
                  <a:txBody>
                    <a:bodyPr/>
                    <a:lstStyle/>
                    <a:p>
                      <a:pPr marL="182563" indent="-90488" algn="l" fontAlgn="b">
                        <a:tabLst>
                          <a:tab pos="92075" algn="l"/>
                        </a:tabLst>
                      </a:pPr>
                      <a:r>
                        <a:rPr lang="en-US" sz="1400" b="1" i="0" u="none" strike="noStrike" err="1">
                          <a:solidFill>
                            <a:schemeClr val="tx1"/>
                          </a:solidFill>
                          <a:effectLst/>
                          <a:latin typeface="Leelawadee" panose="020B0502040204020203" pitchFamily="34" charset="-34"/>
                          <a:cs typeface="Leelawadee" panose="020B0502040204020203" pitchFamily="34" charset="-34"/>
                        </a:rPr>
                        <a:t>Lviv</a:t>
                      </a:r>
                      <a:endParaRPr lang="en-US" sz="1400" b="1" i="0" u="none" strike="noStrike">
                        <a:solidFill>
                          <a:schemeClr val="tx1"/>
                        </a:solidFill>
                        <a:effectLst/>
                        <a:latin typeface="Leelawadee" panose="020B0502040204020203" pitchFamily="34" charset="-34"/>
                        <a:cs typeface="Leelawadee" panose="020B0502040204020203" pitchFamily="34"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tc>
                  <a:txBody>
                    <a:bodyPr/>
                    <a:lstStyle/>
                    <a:p>
                      <a:r>
                        <a:rPr lang="pt-BR" sz="1400" b="1">
                          <a:solidFill>
                            <a:schemeClr val="tx1"/>
                          </a:solidFill>
                          <a:latin typeface="Leelawadee" panose="020B0502040204020203" pitchFamily="34" charset="-34"/>
                          <a:cs typeface="Leelawadee" panose="020B0502040204020203" pitchFamily="34" charset="-34"/>
                        </a:rPr>
                        <a:t>GCA settlement</a:t>
                      </a:r>
                      <a:endParaRPr lang="en-NL" sz="1400" b="1">
                        <a:solidFill>
                          <a:schemeClr val="tx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extLst>
                  <a:ext uri="{0D108BD9-81ED-4DB2-BD59-A6C34878D82A}">
                    <a16:rowId xmlns:a16="http://schemas.microsoft.com/office/drawing/2014/main" val="2600421613"/>
                  </a:ext>
                </a:extLst>
              </a:tr>
              <a:tr h="450082">
                <a:tc>
                  <a:txBody>
                    <a:bodyPr/>
                    <a:lstStyle/>
                    <a:p>
                      <a:pPr marL="182563" marR="0" indent="-90488" algn="l" defTabSz="914400" rtl="0" eaLnBrk="1" fontAlgn="b" latinLnBrk="0" hangingPunct="1">
                        <a:lnSpc>
                          <a:spcPct val="100000"/>
                        </a:lnSpc>
                        <a:spcBef>
                          <a:spcPts val="0"/>
                        </a:spcBef>
                        <a:spcAft>
                          <a:spcPts val="0"/>
                        </a:spcAft>
                        <a:buClrTx/>
                        <a:buSzTx/>
                        <a:buFontTx/>
                        <a:buNone/>
                        <a:tabLst>
                          <a:tab pos="92075" algn="l"/>
                        </a:tabLst>
                        <a:defRPr/>
                      </a:pPr>
                      <a:r>
                        <a:rPr lang="en-US" sz="1400" b="1" i="0" u="none" strike="noStrike">
                          <a:solidFill>
                            <a:schemeClr val="tx1"/>
                          </a:solidFill>
                          <a:effectLst/>
                          <a:latin typeface="Leelawadee" panose="020B0502040204020203" pitchFamily="34" charset="-34"/>
                          <a:cs typeface="Leelawadee" panose="020B0502040204020203" pitchFamily="34" charset="-34"/>
                        </a:rPr>
                        <a:t>Mykolaiv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tc>
                  <a:txBody>
                    <a:bodyPr/>
                    <a:lstStyle/>
                    <a:p>
                      <a:r>
                        <a:rPr lang="pt-BR" sz="1400" b="1">
                          <a:solidFill>
                            <a:schemeClr val="tx1"/>
                          </a:solidFill>
                          <a:latin typeface="Leelawadee" panose="020B0502040204020203" pitchFamily="34" charset="-34"/>
                          <a:cs typeface="Leelawadee" panose="020B0502040204020203" pitchFamily="34" charset="-34"/>
                        </a:rPr>
                        <a:t>GCA settlement</a:t>
                      </a:r>
                      <a:endParaRPr lang="en-NL" sz="1400" b="1">
                        <a:solidFill>
                          <a:schemeClr val="tx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extLst>
                  <a:ext uri="{0D108BD9-81ED-4DB2-BD59-A6C34878D82A}">
                    <a16:rowId xmlns:a16="http://schemas.microsoft.com/office/drawing/2014/main" val="1355678407"/>
                  </a:ext>
                </a:extLst>
              </a:tr>
              <a:tr h="450082">
                <a:tc>
                  <a:txBody>
                    <a:bodyPr/>
                    <a:lstStyle/>
                    <a:p>
                      <a:pPr marL="182563" indent="-90488" algn="l" fontAlgn="b">
                        <a:tabLst>
                          <a:tab pos="92075" algn="l"/>
                        </a:tabLst>
                      </a:pPr>
                      <a:r>
                        <a:rPr lang="en-US" sz="1400" b="1" i="0" u="none" strike="noStrike">
                          <a:solidFill>
                            <a:schemeClr val="tx1"/>
                          </a:solidFill>
                          <a:effectLst/>
                          <a:latin typeface="Leelawadee" panose="020B0502040204020203" pitchFamily="34" charset="-34"/>
                          <a:cs typeface="Leelawadee" panose="020B0502040204020203" pitchFamily="34" charset="-34"/>
                        </a:rPr>
                        <a:t>Sumy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tc>
                  <a:txBody>
                    <a:bodyPr/>
                    <a:lstStyle/>
                    <a:p>
                      <a:r>
                        <a:rPr lang="pt-BR" sz="1400" b="1">
                          <a:solidFill>
                            <a:schemeClr val="tx1"/>
                          </a:solidFill>
                          <a:latin typeface="Leelawadee" panose="020B0502040204020203" pitchFamily="34" charset="-34"/>
                          <a:cs typeface="Leelawadee" panose="020B0502040204020203" pitchFamily="34" charset="-34"/>
                        </a:rPr>
                        <a:t>GCA settlement</a:t>
                      </a:r>
                      <a:endParaRPr lang="en-NL" sz="1400" b="1">
                        <a:solidFill>
                          <a:schemeClr val="tx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CABB"/>
                    </a:solidFill>
                  </a:tcPr>
                </a:tc>
                <a:extLst>
                  <a:ext uri="{0D108BD9-81ED-4DB2-BD59-A6C34878D82A}">
                    <a16:rowId xmlns:a16="http://schemas.microsoft.com/office/drawing/2014/main" val="2548113687"/>
                  </a:ext>
                </a:extLst>
              </a:tr>
              <a:tr h="450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err="1">
                          <a:solidFill>
                            <a:schemeClr val="bg1"/>
                          </a:solidFill>
                          <a:effectLst/>
                          <a:latin typeface="Leelawadee" panose="020B0502040204020203" pitchFamily="34" charset="-34"/>
                          <a:cs typeface="Leelawadee" panose="020B0502040204020203" pitchFamily="34" charset="-34"/>
                        </a:rPr>
                        <a:t>Berdiansk</a:t>
                      </a:r>
                      <a:endParaRPr lang="en-US" sz="1050" b="1" i="0" u="none" strike="noStrike">
                        <a:solidFill>
                          <a:schemeClr val="bg1"/>
                        </a:solidFill>
                        <a:effectLst/>
                        <a:latin typeface="Leelawadee" panose="020B0502040204020203" pitchFamily="34" charset="-34"/>
                        <a:cs typeface="Leelawadee" panose="020B0502040204020203" pitchFamily="34"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tc>
                  <a:txBody>
                    <a:bodyPr/>
                    <a:lstStyle/>
                    <a:p>
                      <a:r>
                        <a:rPr lang="en-NL" sz="1400" b="1">
                          <a:solidFill>
                            <a:schemeClr val="bg1"/>
                          </a:solidFill>
                          <a:latin typeface="Arial" panose="020B0604020202020204" pitchFamily="34" charset="0"/>
                          <a:cs typeface="Leelawadee" panose="020B0502040204020203" pitchFamily="34" charset="-34"/>
                        </a:rPr>
                        <a:t>NGCA settlement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extLst>
                  <a:ext uri="{0D108BD9-81ED-4DB2-BD59-A6C34878D82A}">
                    <a16:rowId xmlns:a16="http://schemas.microsoft.com/office/drawing/2014/main" val="1357520640"/>
                  </a:ext>
                </a:extLst>
              </a:tr>
              <a:tr h="424497">
                <a:tc>
                  <a:txBody>
                    <a:bodyPr/>
                    <a:lstStyle/>
                    <a:p>
                      <a:pPr marL="182563" indent="-90488" algn="l" fontAlgn="b">
                        <a:tabLst>
                          <a:tab pos="92075" algn="l"/>
                        </a:tabLst>
                      </a:pPr>
                      <a:r>
                        <a:rPr lang="en-US" sz="1400" b="1" i="0" u="none" strike="noStrike" err="1">
                          <a:solidFill>
                            <a:schemeClr val="bg1"/>
                          </a:solidFill>
                          <a:effectLst/>
                          <a:latin typeface="Leelawadee" panose="020B0502040204020203" pitchFamily="34" charset="-34"/>
                          <a:cs typeface="Leelawadee" panose="020B0502040204020203" pitchFamily="34" charset="-34"/>
                        </a:rPr>
                        <a:t>Izium</a:t>
                      </a:r>
                      <a:endParaRPr lang="en-US" sz="1400" b="1" i="0" u="none" strike="noStrike">
                        <a:solidFill>
                          <a:schemeClr val="bg1"/>
                        </a:solidFill>
                        <a:effectLst/>
                        <a:latin typeface="Leelawadee" panose="020B0502040204020203" pitchFamily="34" charset="-34"/>
                        <a:cs typeface="Leelawadee" panose="020B0502040204020203" pitchFamily="34"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tc>
                  <a:txBody>
                    <a:bodyPr/>
                    <a:lstStyle/>
                    <a:p>
                      <a:r>
                        <a:rPr lang="pt-BR" sz="1400" b="1">
                          <a:solidFill>
                            <a:schemeClr val="bg1"/>
                          </a:solidFill>
                          <a:latin typeface="Leelawadee" panose="020B0502040204020203" pitchFamily="34" charset="-34"/>
                          <a:cs typeface="Leelawadee" panose="020B0502040204020203" pitchFamily="34" charset="-34"/>
                        </a:rPr>
                        <a:t>NGCA settlement</a:t>
                      </a:r>
                      <a:endParaRPr lang="en-NL" sz="1400" b="1">
                        <a:solidFill>
                          <a:schemeClr val="bg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extLst>
                  <a:ext uri="{0D108BD9-81ED-4DB2-BD59-A6C34878D82A}">
                    <a16:rowId xmlns:a16="http://schemas.microsoft.com/office/drawing/2014/main" val="3456599792"/>
                  </a:ext>
                </a:extLst>
              </a:tr>
              <a:tr h="424497">
                <a:tc>
                  <a:txBody>
                    <a:bodyPr/>
                    <a:lstStyle/>
                    <a:p>
                      <a:pPr marL="182563" indent="-90488" algn="l" fontAlgn="b">
                        <a:tabLst>
                          <a:tab pos="92075" algn="l"/>
                        </a:tabLst>
                      </a:pPr>
                      <a:r>
                        <a:rPr lang="en-US" sz="1400" b="1" i="0" u="none" strike="noStrike">
                          <a:solidFill>
                            <a:schemeClr val="bg1"/>
                          </a:solidFill>
                          <a:effectLst/>
                          <a:latin typeface="Leelawadee" panose="020B0502040204020203" pitchFamily="34" charset="-34"/>
                          <a:cs typeface="Leelawadee" panose="020B0502040204020203" pitchFamily="34" charset="-34"/>
                        </a:rPr>
                        <a:t>Kherson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chemeClr val="bg1"/>
                          </a:solidFill>
                          <a:latin typeface="Leelawadee" panose="020B0502040204020203" pitchFamily="34" charset="-34"/>
                          <a:cs typeface="Leelawadee" panose="020B0502040204020203" pitchFamily="34" charset="-34"/>
                        </a:rPr>
                        <a:t>NGCA settlement</a:t>
                      </a:r>
                      <a:endParaRPr lang="en-NL" sz="1400" b="1">
                        <a:solidFill>
                          <a:schemeClr val="bg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extLst>
                  <a:ext uri="{0D108BD9-81ED-4DB2-BD59-A6C34878D82A}">
                    <a16:rowId xmlns:a16="http://schemas.microsoft.com/office/drawing/2014/main" val="586146231"/>
                  </a:ext>
                </a:extLst>
              </a:tr>
              <a:tr h="424497">
                <a:tc>
                  <a:txBody>
                    <a:bodyPr/>
                    <a:lstStyle/>
                    <a:p>
                      <a:pPr marL="182563" marR="0" indent="-90488" algn="l" defTabSz="914400" rtl="0" eaLnBrk="1" fontAlgn="b" latinLnBrk="0" hangingPunct="1">
                        <a:lnSpc>
                          <a:spcPct val="100000"/>
                        </a:lnSpc>
                        <a:spcBef>
                          <a:spcPts val="0"/>
                        </a:spcBef>
                        <a:spcAft>
                          <a:spcPts val="0"/>
                        </a:spcAft>
                        <a:buClrTx/>
                        <a:buSzTx/>
                        <a:buFontTx/>
                        <a:buNone/>
                        <a:tabLst>
                          <a:tab pos="92075" algn="l"/>
                        </a:tabLst>
                        <a:defRPr/>
                      </a:pPr>
                      <a:r>
                        <a:rPr lang="pt-BR" sz="1400" b="1">
                          <a:solidFill>
                            <a:schemeClr val="bg1"/>
                          </a:solidFill>
                          <a:latin typeface="Leelawadee" panose="020B0502040204020203" pitchFamily="34" charset="-34"/>
                          <a:cs typeface="Leelawadee" panose="020B0502040204020203" pitchFamily="34" charset="-34"/>
                        </a:rPr>
                        <a:t>Mariupol</a:t>
                      </a:r>
                      <a:endParaRPr lang="en-NL" sz="1400" b="1">
                        <a:solidFill>
                          <a:schemeClr val="bg1"/>
                        </a:solidFill>
                        <a:latin typeface="Arial" panose="020B0604020202020204" pitchFamily="34" charset="0"/>
                        <a:cs typeface="Leelawadee" panose="020B0502040204020203" pitchFamily="34"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chemeClr val="bg1"/>
                          </a:solidFill>
                          <a:latin typeface="Leelawadee" panose="020B0502040204020203" pitchFamily="34" charset="-34"/>
                          <a:cs typeface="Leelawadee" panose="020B0502040204020203" pitchFamily="34" charset="-34"/>
                        </a:rPr>
                        <a:t>NGCA settlement</a:t>
                      </a:r>
                      <a:endParaRPr lang="en-NL" sz="1400" b="1">
                        <a:solidFill>
                          <a:schemeClr val="bg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extLst>
                  <a:ext uri="{0D108BD9-81ED-4DB2-BD59-A6C34878D82A}">
                    <a16:rowId xmlns:a16="http://schemas.microsoft.com/office/drawing/2014/main" val="3533199859"/>
                  </a:ext>
                </a:extLst>
              </a:tr>
              <a:tr h="424497">
                <a:tc>
                  <a:txBody>
                    <a:bodyPr/>
                    <a:lstStyle/>
                    <a:p>
                      <a:pPr marL="182563" indent="-90488" algn="l" fontAlgn="b">
                        <a:tabLst>
                          <a:tab pos="92075" algn="l"/>
                        </a:tabLst>
                      </a:pPr>
                      <a:r>
                        <a:rPr lang="en-US" sz="1400" b="1" i="0" u="none" strike="noStrike" err="1">
                          <a:solidFill>
                            <a:schemeClr val="bg1"/>
                          </a:solidFill>
                          <a:effectLst/>
                          <a:latin typeface="Leelawadee" panose="020B0502040204020203" pitchFamily="34" charset="-34"/>
                          <a:cs typeface="Leelawadee" panose="020B0502040204020203" pitchFamily="34" charset="-34"/>
                        </a:rPr>
                        <a:t>Melitopol</a:t>
                      </a:r>
                      <a:endParaRPr lang="en-US" sz="1400" b="1" i="0" u="none" strike="noStrike">
                        <a:solidFill>
                          <a:schemeClr val="bg1"/>
                        </a:solidFill>
                        <a:effectLst/>
                        <a:latin typeface="Leelawadee" panose="020B0502040204020203" pitchFamily="34" charset="-34"/>
                        <a:cs typeface="Leelawadee" panose="020B0502040204020203" pitchFamily="34" charset="-34"/>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tc>
                  <a:txBody>
                    <a:bodyPr/>
                    <a:lstStyle/>
                    <a:p>
                      <a:r>
                        <a:rPr lang="pt-BR" sz="1400" b="1">
                          <a:solidFill>
                            <a:schemeClr val="bg1"/>
                          </a:solidFill>
                          <a:latin typeface="Leelawadee" panose="020B0502040204020203" pitchFamily="34" charset="-34"/>
                          <a:cs typeface="Leelawadee" panose="020B0502040204020203" pitchFamily="34" charset="-34"/>
                        </a:rPr>
                        <a:t>NGCA settlement</a:t>
                      </a:r>
                      <a:endParaRPr lang="en-NL" sz="1400" b="1">
                        <a:solidFill>
                          <a:schemeClr val="bg1"/>
                        </a:solidFill>
                        <a:latin typeface="Arial" panose="020B0604020202020204" pitchFamily="34" charset="0"/>
                        <a:cs typeface="Leelawadee" panose="020B0502040204020203" pitchFamily="34"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5859"/>
                    </a:solidFill>
                  </a:tcPr>
                </a:tc>
                <a:extLst>
                  <a:ext uri="{0D108BD9-81ED-4DB2-BD59-A6C34878D82A}">
                    <a16:rowId xmlns:a16="http://schemas.microsoft.com/office/drawing/2014/main" val="1975437316"/>
                  </a:ext>
                </a:extLst>
              </a:tr>
            </a:tbl>
          </a:graphicData>
        </a:graphic>
      </p:graphicFrame>
      <p:sp>
        <p:nvSpPr>
          <p:cNvPr id="2" name="Rectangle 1"/>
          <p:cNvSpPr/>
          <p:nvPr/>
        </p:nvSpPr>
        <p:spPr>
          <a:xfrm>
            <a:off x="4162846" y="5623403"/>
            <a:ext cx="6464382" cy="646331"/>
          </a:xfrm>
          <a:prstGeom prst="rect">
            <a:avLst/>
          </a:prstGeom>
        </p:spPr>
        <p:txBody>
          <a:bodyPr wrap="square">
            <a:spAutoFit/>
          </a:bodyPr>
          <a:lstStyle/>
          <a:p>
            <a:pPr algn="just"/>
            <a:r>
              <a:rPr lang="en-US" b="1" i="1">
                <a:solidFill>
                  <a:srgbClr val="575757"/>
                </a:solidFill>
                <a:latin typeface="Leelawadee" panose="020B0502040204020203" pitchFamily="34" charset="-34"/>
                <a:cs typeface="Leelawadee" panose="020B0502040204020203" pitchFamily="34" charset="-34"/>
              </a:rPr>
              <a:t>This presentation provides key findings on AAP and information needs in GCA settlements only.</a:t>
            </a:r>
          </a:p>
        </p:txBody>
      </p:sp>
    </p:spTree>
    <p:extLst>
      <p:ext uri="{BB962C8B-B14F-4D97-AF65-F5344CB8AC3E}">
        <p14:creationId xmlns:p14="http://schemas.microsoft.com/office/powerpoint/2010/main" val="110011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CA2520E-9083-1048-BB9A-EB1F6F8F0843}"/>
              </a:ext>
            </a:extLst>
          </p:cNvPr>
          <p:cNvSpPr>
            <a:spLocks noGrp="1"/>
          </p:cNvSpPr>
          <p:nvPr>
            <p:ph type="body" sz="quarter" idx="10"/>
          </p:nvPr>
        </p:nvSpPr>
        <p:spPr>
          <a:xfrm>
            <a:off x="356616" y="2307763"/>
            <a:ext cx="2816351" cy="1916802"/>
          </a:xfrm>
        </p:spPr>
        <p:txBody>
          <a:bodyPr/>
          <a:lstStyle/>
          <a:p>
            <a:r>
              <a:rPr lang="en-US" sz="2400"/>
              <a:t>Most useful assistance and priority needs in GCA settlements</a:t>
            </a:r>
            <a:endParaRPr lang="en-GB" sz="4400"/>
          </a:p>
        </p:txBody>
      </p:sp>
      <p:sp>
        <p:nvSpPr>
          <p:cNvPr id="7" name="TextBox 6">
            <a:extLst>
              <a:ext uri="{FF2B5EF4-FFF2-40B4-BE49-F238E27FC236}">
                <a16:creationId xmlns:a16="http://schemas.microsoft.com/office/drawing/2014/main" id="{E6B4D1AE-E1A9-064D-9F71-7C2D49B9C75F}"/>
              </a:ext>
            </a:extLst>
          </p:cNvPr>
          <p:cNvSpPr txBox="1"/>
          <p:nvPr/>
        </p:nvSpPr>
        <p:spPr>
          <a:xfrm>
            <a:off x="3810768" y="281585"/>
            <a:ext cx="8170164" cy="2446824"/>
          </a:xfrm>
          <a:prstGeom prst="rect">
            <a:avLst/>
          </a:prstGeom>
          <a:noFill/>
        </p:spPr>
        <p:txBody>
          <a:bodyPr wrap="square" rtlCol="0">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Humanitarian assistance available in assessed settlements – reported to be generally appropriate and relevant, however, some perceived issues were:</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decreasing amount of assistance,</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inefficient targeting of aid to the people most in need</a:t>
            </a:r>
            <a:r>
              <a:rPr lang="en-US" sz="1600">
                <a:solidFill>
                  <a:srgbClr val="555859"/>
                </a:solidFill>
                <a:latin typeface="Leelawadee"/>
                <a:cs typeface="Leelawadee"/>
              </a:rPr>
              <a:t>,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lack of essential items</a:t>
            </a:r>
            <a:r>
              <a:rPr lang="en-US" sz="1600">
                <a:solidFill>
                  <a:srgbClr val="555859"/>
                </a:solidFill>
                <a:latin typeface="Leelawadee"/>
                <a:cs typeface="Leelawadee"/>
              </a:rPr>
              <a:t> in aid packages.</a:t>
            </a:r>
          </a:p>
          <a:p>
            <a:pPr marL="283210" indent="-285750" algn="just">
              <a:spcBef>
                <a:spcPts val="600"/>
              </a:spcBef>
              <a:buFont typeface="Arial" panose="020B0604020202020204" pitchFamily="34" charset="0"/>
              <a:buChar char="•"/>
            </a:pPr>
            <a:endParaRPr lang="en-US" sz="1600" b="1">
              <a:solidFill>
                <a:srgbClr val="555859"/>
              </a:solidFill>
              <a:latin typeface="Leelawadee"/>
              <a:cs typeface="Leelawadee"/>
            </a:endParaRPr>
          </a:p>
          <a:p>
            <a:pPr marL="283210" indent="-285750" algn="just">
              <a:spcBef>
                <a:spcPts val="600"/>
              </a:spcBef>
              <a:buFont typeface="Arial" panose="020B0604020202020204" pitchFamily="34" charset="0"/>
              <a:buChar char="•"/>
            </a:pPr>
            <a:r>
              <a:rPr lang="en-US" sz="1600" b="1">
                <a:solidFill>
                  <a:srgbClr val="555859"/>
                </a:solidFill>
                <a:latin typeface="Leelawadee"/>
                <a:cs typeface="Leelawadee"/>
              </a:rPr>
              <a:t>Food (including baby food), medicines, and cash assistance</a:t>
            </a:r>
            <a:r>
              <a:rPr lang="en-US" sz="1600">
                <a:solidFill>
                  <a:srgbClr val="555859"/>
                </a:solidFill>
                <a:latin typeface="Leelawadee"/>
                <a:cs typeface="Leelawadee"/>
              </a:rPr>
              <a:t> were reportedly the most useful types of assistance for the people in the assessed settlements.</a:t>
            </a:r>
          </a:p>
        </p:txBody>
      </p:sp>
      <p:grpSp>
        <p:nvGrpSpPr>
          <p:cNvPr id="6" name="Group 5"/>
          <p:cNvGrpSpPr/>
          <p:nvPr/>
        </p:nvGrpSpPr>
        <p:grpSpPr>
          <a:xfrm>
            <a:off x="4177175" y="2966206"/>
            <a:ext cx="7736339" cy="1290816"/>
            <a:chOff x="4012603" y="2390331"/>
            <a:chExt cx="7736339" cy="1290816"/>
          </a:xfrm>
        </p:grpSpPr>
        <p:sp>
          <p:nvSpPr>
            <p:cNvPr id="3" name="Rectangle 2"/>
            <p:cNvSpPr/>
            <p:nvPr/>
          </p:nvSpPr>
          <p:spPr>
            <a:xfrm>
              <a:off x="4124690" y="3005347"/>
              <a:ext cx="358589" cy="292002"/>
            </a:xfrm>
            <a:prstGeom prst="rect">
              <a:avLst/>
            </a:prstGeom>
            <a:solidFill>
              <a:srgbClr val="9D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Leelawadee" panose="020B0502040204020203" pitchFamily="34" charset="-34"/>
                  <a:cs typeface="Leelawadee" panose="020B0502040204020203" pitchFamily="34" charset="-34"/>
                </a:rPr>
                <a:t>1</a:t>
              </a:r>
            </a:p>
          </p:txBody>
        </p:sp>
        <p:sp>
          <p:nvSpPr>
            <p:cNvPr id="9" name="Rectangle 8"/>
            <p:cNvSpPr/>
            <p:nvPr/>
          </p:nvSpPr>
          <p:spPr>
            <a:xfrm>
              <a:off x="4124689" y="3389145"/>
              <a:ext cx="358589" cy="29200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Leelawadee" panose="020B0502040204020203" pitchFamily="34" charset="-34"/>
                  <a:cs typeface="Leelawadee" panose="020B0502040204020203" pitchFamily="34" charset="-34"/>
                </a:rPr>
                <a:t>2</a:t>
              </a:r>
            </a:p>
          </p:txBody>
        </p:sp>
        <p:sp>
          <p:nvSpPr>
            <p:cNvPr id="10" name="Rectangle 9"/>
            <p:cNvSpPr/>
            <p:nvPr/>
          </p:nvSpPr>
          <p:spPr>
            <a:xfrm>
              <a:off x="4572925" y="3005347"/>
              <a:ext cx="3191256" cy="292002"/>
            </a:xfrm>
            <a:prstGeom prst="rect">
              <a:avLst/>
            </a:prstGeom>
            <a:solidFill>
              <a:srgbClr val="9D3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Leelawadee" panose="020B0502040204020203" pitchFamily="34" charset="-34"/>
                  <a:cs typeface="Leelawadee" panose="020B0502040204020203" pitchFamily="34" charset="-34"/>
                </a:rPr>
                <a:t>Car fuel	    99% (n=210)</a:t>
              </a:r>
            </a:p>
          </p:txBody>
        </p:sp>
        <p:sp>
          <p:nvSpPr>
            <p:cNvPr id="11" name="Rectangle 10"/>
            <p:cNvSpPr/>
            <p:nvPr/>
          </p:nvSpPr>
          <p:spPr>
            <a:xfrm>
              <a:off x="4572925" y="3389145"/>
              <a:ext cx="3191256" cy="29200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Leelawadee" panose="020B0502040204020203" pitchFamily="34" charset="-34"/>
                  <a:cs typeface="Leelawadee" panose="020B0502040204020203" pitchFamily="34" charset="-34"/>
                </a:rPr>
                <a:t>Baby food   44% (n=93)</a:t>
              </a:r>
            </a:p>
          </p:txBody>
        </p:sp>
        <p:sp>
          <p:nvSpPr>
            <p:cNvPr id="12" name="Rectangle 11"/>
            <p:cNvSpPr/>
            <p:nvPr/>
          </p:nvSpPr>
          <p:spPr>
            <a:xfrm>
              <a:off x="8113985" y="3005347"/>
              <a:ext cx="358589" cy="292002"/>
            </a:xfrm>
            <a:prstGeom prst="rect">
              <a:avLst/>
            </a:prstGeom>
            <a:solidFill>
              <a:srgbClr val="F49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Leelawadee" panose="020B0502040204020203" pitchFamily="34" charset="-34"/>
                  <a:cs typeface="Leelawadee" panose="020B0502040204020203" pitchFamily="34" charset="-34"/>
                </a:rPr>
                <a:t>3</a:t>
              </a:r>
            </a:p>
          </p:txBody>
        </p:sp>
        <p:sp>
          <p:nvSpPr>
            <p:cNvPr id="13" name="Rectangle 12"/>
            <p:cNvSpPr/>
            <p:nvPr/>
          </p:nvSpPr>
          <p:spPr>
            <a:xfrm>
              <a:off x="8113984" y="3389145"/>
              <a:ext cx="358589" cy="292002"/>
            </a:xfrm>
            <a:prstGeom prst="rect">
              <a:avLst/>
            </a:prstGeom>
            <a:solidFill>
              <a:srgbClr val="F6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555859"/>
                  </a:solidFill>
                  <a:latin typeface="Leelawadee" panose="020B0502040204020203" pitchFamily="34" charset="-34"/>
                  <a:cs typeface="Leelawadee" panose="020B0502040204020203" pitchFamily="34" charset="-34"/>
                </a:rPr>
                <a:t>4</a:t>
              </a:r>
            </a:p>
          </p:txBody>
        </p:sp>
        <p:sp>
          <p:nvSpPr>
            <p:cNvPr id="14" name="Rectangle 13"/>
            <p:cNvSpPr/>
            <p:nvPr/>
          </p:nvSpPr>
          <p:spPr>
            <a:xfrm>
              <a:off x="8562220" y="3005347"/>
              <a:ext cx="3186722" cy="292002"/>
            </a:xfrm>
            <a:prstGeom prst="rect">
              <a:avLst/>
            </a:prstGeom>
            <a:solidFill>
              <a:srgbClr val="F49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latin typeface="Leelawadee" panose="020B0502040204020203" pitchFamily="34" charset="-34"/>
                  <a:cs typeface="Leelawadee" panose="020B0502040204020203" pitchFamily="34" charset="-34"/>
                </a:rPr>
                <a:t>Financial resources 41% (n=87)</a:t>
              </a:r>
            </a:p>
          </p:txBody>
        </p:sp>
        <p:sp>
          <p:nvSpPr>
            <p:cNvPr id="15" name="Rectangle 14"/>
            <p:cNvSpPr/>
            <p:nvPr/>
          </p:nvSpPr>
          <p:spPr>
            <a:xfrm>
              <a:off x="8562220" y="3389145"/>
              <a:ext cx="3186722" cy="292002"/>
            </a:xfrm>
            <a:prstGeom prst="rect">
              <a:avLst/>
            </a:prstGeom>
            <a:solidFill>
              <a:srgbClr val="F6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555859"/>
                  </a:solidFill>
                  <a:latin typeface="Leelawadee" panose="020B0502040204020203" pitchFamily="34" charset="-34"/>
                  <a:cs typeface="Leelawadee" panose="020B0502040204020203" pitchFamily="34" charset="-34"/>
                </a:rPr>
                <a:t>Medicine                 38% (n=82)</a:t>
              </a:r>
            </a:p>
          </p:txBody>
        </p:sp>
        <p:sp>
          <p:nvSpPr>
            <p:cNvPr id="16" name="TextBox 15">
              <a:extLst>
                <a:ext uri="{FF2B5EF4-FFF2-40B4-BE49-F238E27FC236}">
                  <a16:creationId xmlns:a16="http://schemas.microsoft.com/office/drawing/2014/main" id="{E6B4D1AE-E1A9-064D-9F71-7C2D49B9C75F}"/>
                </a:ext>
              </a:extLst>
            </p:cNvPr>
            <p:cNvSpPr txBox="1"/>
            <p:nvPr/>
          </p:nvSpPr>
          <p:spPr>
            <a:xfrm>
              <a:off x="4012603" y="2390331"/>
              <a:ext cx="7624253" cy="523220"/>
            </a:xfrm>
            <a:prstGeom prst="rect">
              <a:avLst/>
            </a:prstGeom>
            <a:noFill/>
          </p:spPr>
          <p:txBody>
            <a:bodyPr wrap="square" rtlCol="0">
              <a:spAutoFit/>
            </a:bodyPr>
            <a:lstStyle/>
            <a:p>
              <a:pPr algn="just"/>
              <a:r>
                <a:rPr lang="en-US" sz="1400" b="1">
                  <a:solidFill>
                    <a:srgbClr val="555859"/>
                  </a:solidFill>
                  <a:latin typeface="Leelawadee"/>
                  <a:cs typeface="Leelawadee"/>
                </a:rPr>
                <a:t>Most commonly reported priority needs across all assessed settlements (n=213) </a:t>
              </a:r>
            </a:p>
            <a:p>
              <a:pPr algn="just"/>
              <a:r>
                <a:rPr lang="en-US" sz="1400" b="1" i="1">
                  <a:solidFill>
                    <a:srgbClr val="555859"/>
                  </a:solidFill>
                  <a:latin typeface="Leelawadee"/>
                  <a:cs typeface="Leelawadee"/>
                </a:rPr>
                <a:t>Quantitative data, HSM round 4</a:t>
              </a:r>
            </a:p>
          </p:txBody>
        </p:sp>
      </p:grpSp>
      <p:sp>
        <p:nvSpPr>
          <p:cNvPr id="17" name="TextBox 16">
            <a:extLst>
              <a:ext uri="{FF2B5EF4-FFF2-40B4-BE49-F238E27FC236}">
                <a16:creationId xmlns:a16="http://schemas.microsoft.com/office/drawing/2014/main" id="{E6B4D1AE-E1A9-064D-9F71-7C2D49B9C75F}"/>
              </a:ext>
            </a:extLst>
          </p:cNvPr>
          <p:cNvSpPr txBox="1"/>
          <p:nvPr/>
        </p:nvSpPr>
        <p:spPr>
          <a:xfrm>
            <a:off x="3810768" y="4732616"/>
            <a:ext cx="8170164" cy="1308050"/>
          </a:xfrm>
          <a:prstGeom prst="rect">
            <a:avLst/>
          </a:prstGeom>
          <a:noFill/>
        </p:spPr>
        <p:txBody>
          <a:bodyPr wrap="square" rtlCol="0">
            <a:spAutoFit/>
          </a:bodyPr>
          <a:lstStyle/>
          <a:p>
            <a:pPr marL="283210" indent="-285750" algn="just">
              <a:spcBef>
                <a:spcPts val="600"/>
              </a:spcBef>
              <a:buFont typeface="Arial" panose="020B0604020202020204" pitchFamily="34" charset="0"/>
              <a:buChar char="•"/>
            </a:pPr>
            <a:r>
              <a:rPr lang="en-US" sz="1600">
                <a:solidFill>
                  <a:srgbClr val="555859"/>
                </a:solidFill>
                <a:latin typeface="Leelawadee"/>
                <a:cs typeface="Leelawadee"/>
              </a:rPr>
              <a:t>Most frequently cited types of delivered assistance:</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food,</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personal hygiene kits, </a:t>
            </a:r>
            <a:r>
              <a:rPr lang="en-US" sz="1600">
                <a:solidFill>
                  <a:srgbClr val="555859"/>
                </a:solidFill>
                <a:latin typeface="Leelawadee"/>
                <a:cs typeface="Leelawadee"/>
              </a:rPr>
              <a:t>and</a:t>
            </a:r>
            <a:r>
              <a:rPr lang="en-US" sz="1600" b="1">
                <a:solidFill>
                  <a:srgbClr val="555859"/>
                </a:solidFill>
                <a:latin typeface="Leelawadee"/>
                <a:cs typeface="Leelawadee"/>
              </a:rPr>
              <a:t> </a:t>
            </a:r>
          </a:p>
          <a:p>
            <a:pPr marL="740410" lvl="1" indent="-285750" algn="just">
              <a:spcBef>
                <a:spcPts val="600"/>
              </a:spcBef>
              <a:buFont typeface="Courier New" panose="02070309020205020404" pitchFamily="49" charset="0"/>
              <a:buChar char="o"/>
            </a:pPr>
            <a:r>
              <a:rPr lang="en-US" sz="1600" b="1">
                <a:solidFill>
                  <a:srgbClr val="555859"/>
                </a:solidFill>
                <a:latin typeface="Leelawadee"/>
                <a:cs typeface="Leelawadee"/>
              </a:rPr>
              <a:t>cash assistance.</a:t>
            </a:r>
          </a:p>
        </p:txBody>
      </p:sp>
    </p:spTree>
    <p:extLst>
      <p:ext uri="{BB962C8B-B14F-4D97-AF65-F5344CB8AC3E}">
        <p14:creationId xmlns:p14="http://schemas.microsoft.com/office/powerpoint/2010/main" val="18328632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12</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Cynthia SOMASUNDARAM</dc:creator>
  <cp:revision>1</cp:revision>
  <dcterms:created xsi:type="dcterms:W3CDTF">2020-04-16T08:07:18Z</dcterms:created>
  <dcterms:modified xsi:type="dcterms:W3CDTF">2022-07-18T09:31:52Z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4287360</vt:lpwstr>
  </property>
  <property fmtid="{D5CDD505-2E9C-101B-9397-08002B2CF9AE}" pid="3" name="NXPowerLiteSettings">
    <vt:lpwstr>C7000400038000</vt:lpwstr>
  </property>
  <property fmtid="{D5CDD505-2E9C-101B-9397-08002B2CF9AE}" pid="4" name="NXPowerLiteVersion">
    <vt:lpwstr>S9.0.1</vt:lpwstr>
  </property>
</Properties>
</file>